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96" r:id="rId2"/>
  </p:sldMasterIdLst>
  <p:notesMasterIdLst>
    <p:notesMasterId r:id="rId14"/>
  </p:notesMasterIdLst>
  <p:sldIdLst>
    <p:sldId id="288" r:id="rId3"/>
    <p:sldId id="1350" r:id="rId4"/>
    <p:sldId id="1355" r:id="rId5"/>
    <p:sldId id="1351" r:id="rId6"/>
    <p:sldId id="1353" r:id="rId7"/>
    <p:sldId id="306" r:id="rId8"/>
    <p:sldId id="307" r:id="rId9"/>
    <p:sldId id="301" r:id="rId10"/>
    <p:sldId id="1356" r:id="rId11"/>
    <p:sldId id="1354" r:id="rId12"/>
    <p:sldId id="310" r:id="rId13"/>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063B0180-3154-4985-B3D9-F12A99DD64F3}">
          <p14:sldIdLst>
            <p14:sldId id="288"/>
            <p14:sldId id="1350"/>
            <p14:sldId id="1355"/>
            <p14:sldId id="1351"/>
            <p14:sldId id="1353"/>
            <p14:sldId id="306"/>
            <p14:sldId id="307"/>
            <p14:sldId id="301"/>
            <p14:sldId id="1356"/>
            <p14:sldId id="1354"/>
            <p14:sldId id="31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569623716@qq.com" initials="" lastIdx="5" clrIdx="0">
    <p:extLst>
      <p:ext uri="{19B8F6BF-5375-455C-9EA6-DF929625EA0E}">
        <p15:presenceInfo xmlns:p15="http://schemas.microsoft.com/office/powerpoint/2012/main" userId="27e1736a1c16c1a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403"/>
    <a:srgbClr val="396499"/>
    <a:srgbClr val="2C8384"/>
    <a:srgbClr val="E6E6E6"/>
    <a:srgbClr val="FD8623"/>
    <a:srgbClr val="FD943D"/>
    <a:srgbClr val="ED0000"/>
    <a:srgbClr val="FF0000"/>
    <a:srgbClr val="FF737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D43C00-B27C-4F5E-9A3F-6BBFD581174F}" v="2" dt="2024-07-11T03:31:18.542"/>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82" autoAdjust="0"/>
    <p:restoredTop sz="94270" autoAdjust="0"/>
  </p:normalViewPr>
  <p:slideViewPr>
    <p:cSldViewPr snapToGrid="0" showGuides="1">
      <p:cViewPr varScale="1">
        <p:scale>
          <a:sx n="72" d="100"/>
          <a:sy n="72" d="100"/>
        </p:scale>
        <p:origin x="93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23666\Desktop\&#23433;&#20840;&#24615;&#25991;&#29486;&#25910;&#38598;v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Office_Excel_2007____.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lang="zh-CN" altLang="en-US" sz="1000"/>
              <a:t>不良事件 </a:t>
            </a:r>
            <a:r>
              <a:rPr lang="en-US" altLang="zh-CN" sz="1000"/>
              <a:t>&amp; </a:t>
            </a:r>
            <a:r>
              <a:rPr lang="zh-CN" altLang="en-US" sz="1000"/>
              <a:t>严重不良事件占比</a:t>
            </a:r>
          </a:p>
        </c:rich>
      </c:tx>
      <c:layout>
        <c:manualLayout>
          <c:xMode val="edge"/>
          <c:yMode val="edge"/>
          <c:x val="0.14736842105263201"/>
          <c:y val="2.6851851851851901E-2"/>
        </c:manualLayout>
      </c:layout>
      <c:overlay val="0"/>
      <c:spPr>
        <a:solidFill>
          <a:schemeClr val="bg2"/>
        </a:solidFill>
        <a:ln>
          <a:noFill/>
        </a:ln>
        <a:effectLst/>
      </c:spPr>
      <c:txPr>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endParaRPr lang="zh-CN"/>
        </a:p>
      </c:txPr>
    </c:title>
    <c:autoTitleDeleted val="0"/>
    <c:plotArea>
      <c:layout>
        <c:manualLayout>
          <c:layoutTarget val="inner"/>
          <c:xMode val="edge"/>
          <c:yMode val="edge"/>
          <c:x val="0.138368421052632"/>
          <c:y val="3.6912651332280902E-2"/>
          <c:w val="0.81236890552565899"/>
          <c:h val="0.78967652880705297"/>
        </c:manualLayout>
      </c:layout>
      <c:barChart>
        <c:barDir val="col"/>
        <c:grouping val="clustered"/>
        <c:varyColors val="0"/>
        <c:ser>
          <c:idx val="0"/>
          <c:order val="0"/>
          <c:tx>
            <c:strRef>
              <c:f>[安全性文献收集v3.xlsx]Sheet2!$B$1</c:f>
              <c:strCache>
                <c:ptCount val="1"/>
                <c:pt idx="0">
                  <c:v>试验组AE数量比例</c:v>
                </c:pt>
              </c:strCache>
            </c:strRef>
          </c:tx>
          <c:spPr>
            <a:solidFill>
              <a:schemeClr val="accent1"/>
            </a:solidFill>
            <a:ln>
              <a:noFill/>
            </a:ln>
            <a:effectLst/>
          </c:spPr>
          <c:invertIfNegative val="0"/>
          <c:dLbls>
            <c:dLbl>
              <c:idx val="2"/>
              <c:layout>
                <c:manualLayout>
                  <c:x val="-1.57894736842105E-3"/>
                  <c:y val="1.3888888888888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A8A-4C45-9BAE-82BC7B380E51}"/>
                </c:ext>
              </c:extLst>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[安全性文献收集v3.xlsx]Sheet2!$A$2:$A$5</c:f>
              <c:strCache>
                <c:ptCount val="4"/>
                <c:pt idx="0">
                  <c:v>石杉碱甲</c:v>
                </c:pt>
                <c:pt idx="1">
                  <c:v>加兰他敏</c:v>
                </c:pt>
                <c:pt idx="2">
                  <c:v>溴吡斯的明</c:v>
                </c:pt>
                <c:pt idx="3">
                  <c:v>艾加莫德</c:v>
                </c:pt>
              </c:strCache>
            </c:strRef>
          </c:cat>
          <c:val>
            <c:numRef>
              <c:f>[安全性文献收集v3.xlsx]Sheet2!$B$2:$B$5</c:f>
              <c:numCache>
                <c:formatCode>0.00%</c:formatCode>
                <c:ptCount val="4"/>
                <c:pt idx="0">
                  <c:v>0.27413984461709201</c:v>
                </c:pt>
                <c:pt idx="1">
                  <c:v>0.76010101010101006</c:v>
                </c:pt>
                <c:pt idx="2">
                  <c:v>0.94444444444444398</c:v>
                </c:pt>
                <c:pt idx="3">
                  <c:v>0.77380952380952395</c:v>
                </c:pt>
              </c:numCache>
            </c:numRef>
          </c:val>
          <c:extLst>
            <c:ext xmlns:c16="http://schemas.microsoft.com/office/drawing/2014/chart" uri="{C3380CC4-5D6E-409C-BE32-E72D297353CC}">
              <c16:uniqueId val="{00000001-6A8A-4C45-9BAE-82BC7B380E51}"/>
            </c:ext>
          </c:extLst>
        </c:ser>
        <c:ser>
          <c:idx val="1"/>
          <c:order val="1"/>
          <c:tx>
            <c:strRef>
              <c:f>[安全性文献收集v3.xlsx]Sheet2!$C$1</c:f>
              <c:strCache>
                <c:ptCount val="1"/>
                <c:pt idx="0">
                  <c:v>试验组SAE数量比例</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[安全性文献收集v3.xlsx]Sheet2!$A$2:$A$5</c:f>
              <c:strCache>
                <c:ptCount val="4"/>
                <c:pt idx="0">
                  <c:v>石杉碱甲</c:v>
                </c:pt>
                <c:pt idx="1">
                  <c:v>加兰他敏</c:v>
                </c:pt>
                <c:pt idx="2">
                  <c:v>溴吡斯的明</c:v>
                </c:pt>
                <c:pt idx="3">
                  <c:v>艾加莫德</c:v>
                </c:pt>
              </c:strCache>
            </c:strRef>
          </c:cat>
          <c:val>
            <c:numRef>
              <c:f>[安全性文献收集v3.xlsx]Sheet2!$C$2:$C$5</c:f>
              <c:numCache>
                <c:formatCode>0.00%</c:formatCode>
                <c:ptCount val="4"/>
                <c:pt idx="0">
                  <c:v>0</c:v>
                </c:pt>
                <c:pt idx="1">
                  <c:v>0.20202020202020199</c:v>
                </c:pt>
                <c:pt idx="2">
                  <c:v>0</c:v>
                </c:pt>
                <c:pt idx="3">
                  <c:v>4.7619047619047603E-2</c:v>
                </c:pt>
              </c:numCache>
            </c:numRef>
          </c:val>
          <c:extLst>
            <c:ext xmlns:c16="http://schemas.microsoft.com/office/drawing/2014/chart" uri="{C3380CC4-5D6E-409C-BE32-E72D297353CC}">
              <c16:uniqueId val="{00000002-6A8A-4C45-9BAE-82BC7B380E51}"/>
            </c:ext>
          </c:extLst>
        </c:ser>
        <c:dLbls>
          <c:showLegendKey val="0"/>
          <c:showVal val="1"/>
          <c:showCatName val="0"/>
          <c:showSerName val="0"/>
          <c:showPercent val="0"/>
          <c:showBubbleSize val="0"/>
        </c:dLbls>
        <c:gapWidth val="75"/>
        <c:axId val="376058455"/>
        <c:axId val="817116857"/>
      </c:barChart>
      <c:catAx>
        <c:axId val="376058455"/>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crossAx val="817116857"/>
        <c:crosses val="autoZero"/>
        <c:auto val="1"/>
        <c:lblAlgn val="ctr"/>
        <c:lblOffset val="100"/>
        <c:noMultiLvlLbl val="0"/>
      </c:catAx>
      <c:valAx>
        <c:axId val="817116857"/>
        <c:scaling>
          <c:orientation val="minMax"/>
        </c:scaling>
        <c:delete val="0"/>
        <c:axPos val="l"/>
        <c:numFmt formatCode="0.00%"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crossAx val="376058455"/>
        <c:crosses val="autoZero"/>
        <c:crossBetween val="between"/>
      </c:valAx>
      <c:spPr>
        <a:solidFill>
          <a:schemeClr val="bg1"/>
        </a:solidFill>
        <a:ln>
          <a:solidFill>
            <a:schemeClr val="tx1"/>
          </a:solidFill>
        </a:ln>
        <a:effectLst/>
      </c:spPr>
    </c:plotArea>
    <c:legend>
      <c:legendPos val="b"/>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860" b="0" i="0" u="none" strike="noStrike" kern="1200" spc="0" baseline="0">
                <a:solidFill>
                  <a:schemeClr val="tx1">
                    <a:lumMod val="65000"/>
                    <a:lumOff val="35000"/>
                  </a:schemeClr>
                </a:solidFill>
                <a:latin typeface="+mn-lt"/>
                <a:ea typeface="+mn-ea"/>
                <a:cs typeface="+mn-cs"/>
              </a:defRPr>
            </a:pPr>
            <a:r>
              <a:rPr lang="zh-CN" altLang="en-US" sz="1600" b="1" dirty="0">
                <a:solidFill>
                  <a:schemeClr val="tx1">
                    <a:lumMod val="65000"/>
                    <a:lumOff val="35000"/>
                  </a:schemeClr>
                </a:solidFill>
                <a:latin typeface="宋体" panose="02010600030101010101" pitchFamily="2" charset="-122"/>
                <a:ea typeface="宋体" panose="02010600030101010101" pitchFamily="2" charset="-122"/>
              </a:rPr>
              <a:t>石杉碱甲调整后效果</a:t>
            </a:r>
          </a:p>
        </c:rich>
      </c:tx>
      <c:layout>
        <c:manualLayout>
          <c:xMode val="edge"/>
          <c:yMode val="edge"/>
          <c:x val="7.6367564339868105E-2"/>
          <c:y val="2.6717130543248702E-2"/>
        </c:manualLayout>
      </c:layout>
      <c:overlay val="0"/>
      <c:spPr>
        <a:noFill/>
        <a:ln>
          <a:noFill/>
        </a:ln>
        <a:effectLst/>
      </c:spPr>
      <c:txPr>
        <a:bodyPr rot="0" spcFirstLastPara="1" vertOverflow="ellipsis" vert="horz" wrap="square" anchor="ctr" anchorCtr="1"/>
        <a:lstStyle/>
        <a:p>
          <a:pPr>
            <a:defRPr lang="zh-CN" sz="186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stacked"/>
        <c:varyColors val="0"/>
        <c:ser>
          <c:idx val="0"/>
          <c:order val="0"/>
          <c:tx>
            <c:strRef>
              <c:f>Sheet1!$B$1</c:f>
              <c:strCache>
                <c:ptCount val="1"/>
                <c:pt idx="0">
                  <c:v>生活质量改善率</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患者#1</c:v>
                </c:pt>
                <c:pt idx="1">
                  <c:v>患者#2</c:v>
                </c:pt>
                <c:pt idx="2">
                  <c:v>患者#3</c:v>
                </c:pt>
                <c:pt idx="3">
                  <c:v>患者#4</c:v>
                </c:pt>
                <c:pt idx="4">
                  <c:v>患者#5</c:v>
                </c:pt>
                <c:pt idx="5">
                  <c:v>患者#6</c:v>
                </c:pt>
              </c:strCache>
            </c:strRef>
          </c:cat>
          <c:val>
            <c:numRef>
              <c:f>Sheet1!$B$2:$B$7</c:f>
              <c:numCache>
                <c:formatCode>0.00%</c:formatCode>
                <c:ptCount val="6"/>
                <c:pt idx="0" formatCode="0%">
                  <c:v>0.79</c:v>
                </c:pt>
                <c:pt idx="1">
                  <c:v>0.625</c:v>
                </c:pt>
                <c:pt idx="2" formatCode="0%">
                  <c:v>0.75</c:v>
                </c:pt>
                <c:pt idx="3">
                  <c:v>0.72199999999999998</c:v>
                </c:pt>
                <c:pt idx="4">
                  <c:v>0.66700000000000004</c:v>
                </c:pt>
                <c:pt idx="5">
                  <c:v>0.76500000000000001</c:v>
                </c:pt>
              </c:numCache>
            </c:numRef>
          </c:val>
          <c:extLst>
            <c:ext xmlns:c16="http://schemas.microsoft.com/office/drawing/2014/chart" uri="{C3380CC4-5D6E-409C-BE32-E72D297353CC}">
              <c16:uniqueId val="{00000000-350F-48BC-BAA3-8217E5F17BCF}"/>
            </c:ext>
          </c:extLst>
        </c:ser>
        <c:ser>
          <c:idx val="1"/>
          <c:order val="1"/>
          <c:tx>
            <c:strRef>
              <c:f>Sheet1!$C$1</c:f>
              <c:strCache>
                <c:ptCount val="1"/>
                <c:pt idx="0">
                  <c:v>AChR-Ab减少率</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患者#1</c:v>
                </c:pt>
                <c:pt idx="1">
                  <c:v>患者#2</c:v>
                </c:pt>
                <c:pt idx="2">
                  <c:v>患者#3</c:v>
                </c:pt>
                <c:pt idx="3">
                  <c:v>患者#4</c:v>
                </c:pt>
                <c:pt idx="4">
                  <c:v>患者#5</c:v>
                </c:pt>
                <c:pt idx="5">
                  <c:v>患者#6</c:v>
                </c:pt>
              </c:strCache>
            </c:strRef>
          </c:cat>
          <c:val>
            <c:numRef>
              <c:f>Sheet1!$C$2:$C$7</c:f>
              <c:numCache>
                <c:formatCode>0.00%</c:formatCode>
                <c:ptCount val="6"/>
                <c:pt idx="0">
                  <c:v>0.184</c:v>
                </c:pt>
                <c:pt idx="1">
                  <c:v>0.112</c:v>
                </c:pt>
                <c:pt idx="2" formatCode="0%">
                  <c:v>0.4</c:v>
                </c:pt>
                <c:pt idx="3">
                  <c:v>0.19400000000000001</c:v>
                </c:pt>
                <c:pt idx="4">
                  <c:v>0.151</c:v>
                </c:pt>
                <c:pt idx="5">
                  <c:v>0.17299999999999999</c:v>
                </c:pt>
              </c:numCache>
            </c:numRef>
          </c:val>
          <c:extLst>
            <c:ext xmlns:c16="http://schemas.microsoft.com/office/drawing/2014/chart" uri="{C3380CC4-5D6E-409C-BE32-E72D297353CC}">
              <c16:uniqueId val="{00000001-350F-48BC-BAA3-8217E5F17BCF}"/>
            </c:ext>
          </c:extLst>
        </c:ser>
        <c:dLbls>
          <c:showLegendKey val="0"/>
          <c:showVal val="1"/>
          <c:showCatName val="0"/>
          <c:showSerName val="0"/>
          <c:showPercent val="0"/>
          <c:showBubbleSize val="0"/>
        </c:dLbls>
        <c:gapWidth val="55"/>
        <c:overlap val="100"/>
        <c:axId val="636469432"/>
        <c:axId val="636468728"/>
      </c:barChart>
      <c:catAx>
        <c:axId val="636469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00" b="0" i="0" u="none" strike="noStrike" kern="1200" baseline="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defRPr>
            </a:pPr>
            <a:endParaRPr lang="zh-CN"/>
          </a:p>
        </c:txPr>
        <c:crossAx val="636468728"/>
        <c:crosses val="autoZero"/>
        <c:auto val="1"/>
        <c:lblAlgn val="ctr"/>
        <c:lblOffset val="100"/>
        <c:noMultiLvlLbl val="0"/>
      </c:catAx>
      <c:valAx>
        <c:axId val="6364687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CN"/>
          </a:p>
        </c:txPr>
        <c:crossAx val="636469432"/>
        <c:crosses val="autoZero"/>
        <c:crossBetween val="between"/>
      </c:valAx>
      <c:spPr>
        <a:noFill/>
        <a:ln>
          <a:noFill/>
        </a:ln>
        <a:effectLst/>
      </c:spPr>
    </c:plotArea>
    <c:legend>
      <c:legendPos val="r"/>
      <c:layout>
        <c:manualLayout>
          <c:xMode val="edge"/>
          <c:yMode val="edge"/>
          <c:x val="0.50758639310397502"/>
          <c:y val="2.5223549005469099E-2"/>
          <c:w val="0.24697834300645699"/>
          <c:h val="0.117066479416039"/>
        </c:manualLayout>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Times New Roman" panose="02020603050405020304" pitchFamily="18" charset="0"/>
              <a:ea typeface="宋体" panose="02010600030101010101" pitchFamily="2" charset="-122"/>
              <a:cs typeface="Times New Roman" panose="02020603050405020304" pitchFamily="18" charset="0"/>
            </a:defRPr>
          </a:pPr>
          <a:endParaRPr lang="zh-CN"/>
        </a:p>
      </c:txPr>
    </c:legend>
    <c:plotVisOnly val="1"/>
    <c:dispBlanksAs val="gap"/>
    <c:showDLblsOverMax val="0"/>
  </c:chart>
  <c:spPr>
    <a:noFill/>
    <a:ln>
      <a:noFill/>
    </a:ln>
    <a:effectLst/>
  </c:spPr>
  <c:txPr>
    <a:bodyPr/>
    <a:lstStyle/>
    <a:p>
      <a:pPr>
        <a:defRPr lang="zh-CN"/>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1#2">
  <dgm:title val=""/>
  <dgm:desc val=""/>
  <dgm:catLst>
    <dgm:cat type="accent6" pri="11100"/>
  </dgm:catLst>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898FE6E-19DA-4A32-B589-D92A0754ADDB}" type="doc">
      <dgm:prSet loTypeId="urn:microsoft.com/office/officeart/2005/8/layout/arrow3#1" loCatId="relationship" qsTypeId="urn:microsoft.com/office/officeart/2005/8/quickstyle/simple1#2" qsCatId="simple" csTypeId="urn:microsoft.com/office/officeart/2005/8/colors/accent6_1#2" csCatId="accent6" phldr="1"/>
      <dgm:spPr/>
      <dgm:t>
        <a:bodyPr/>
        <a:lstStyle/>
        <a:p>
          <a:endParaRPr lang="en-US"/>
        </a:p>
      </dgm:t>
    </dgm:pt>
    <dgm:pt modelId="{4CA079B4-B832-4432-9D4F-44B8F3126574}">
      <dgm:prSet phldrT="[文本]" custT="1"/>
      <dgm:spPr/>
      <dgm:t>
        <a:bodyPr/>
        <a:lstStyle/>
        <a:p>
          <a:r>
            <a:rPr lang="en-US" altLang="zh-CN" sz="1000" b="1" dirty="0">
              <a:latin typeface="Times New Roman" panose="02020603050405020304" pitchFamily="18" charset="0"/>
              <a:ea typeface="宋体" panose="02010600030101010101" pitchFamily="2" charset="-122"/>
              <a:cs typeface="Times New Roman" panose="02020603050405020304" pitchFamily="18" charset="0"/>
            </a:rPr>
            <a:t>MG</a:t>
          </a:r>
          <a:r>
            <a:rPr lang="zh-CN" altLang="en-US" sz="1000" b="1" dirty="0">
              <a:latin typeface="Times New Roman" panose="02020603050405020304" pitchFamily="18" charset="0"/>
              <a:ea typeface="宋体" panose="02010600030101010101" pitchFamily="2" charset="-122"/>
              <a:cs typeface="Times New Roman" panose="02020603050405020304" pitchFamily="18" charset="0"/>
            </a:rPr>
            <a:t>相关症状改善效果越明显</a:t>
          </a:r>
          <a:endParaRPr lang="en-US" sz="1000" b="1" dirty="0">
            <a:latin typeface="Times New Roman" panose="02020603050405020304" pitchFamily="18" charset="0"/>
            <a:ea typeface="宋体" panose="02010600030101010101" pitchFamily="2" charset="-122"/>
            <a:cs typeface="Times New Roman" panose="02020603050405020304" pitchFamily="18" charset="0"/>
          </a:endParaRPr>
        </a:p>
      </dgm:t>
    </dgm:pt>
    <dgm:pt modelId="{BD444E1E-CFF6-4558-A294-DB1A6F6D0B25}" type="parTrans" cxnId="{F6CE2C3C-939C-4C63-90D2-F243320B3A2D}">
      <dgm:prSet/>
      <dgm:spPr/>
      <dgm:t>
        <a:bodyPr/>
        <a:lstStyle/>
        <a:p>
          <a:endParaRPr lang="en-US"/>
        </a:p>
      </dgm:t>
    </dgm:pt>
    <dgm:pt modelId="{14D59023-0B48-4B71-86A1-640474B83A2C}" type="sibTrans" cxnId="{F6CE2C3C-939C-4C63-90D2-F243320B3A2D}">
      <dgm:prSet/>
      <dgm:spPr/>
      <dgm:t>
        <a:bodyPr/>
        <a:lstStyle/>
        <a:p>
          <a:endParaRPr lang="en-US"/>
        </a:p>
      </dgm:t>
    </dgm:pt>
    <dgm:pt modelId="{10679AA3-1767-44DF-AAAA-F7F5C9706C09}">
      <dgm:prSet phldrT="[文本]" custT="1"/>
      <dgm:spPr/>
      <dgm:t>
        <a:bodyPr/>
        <a:lstStyle/>
        <a:p>
          <a:r>
            <a:rPr lang="en-US" sz="1000" b="1" dirty="0" err="1">
              <a:latin typeface="Times New Roman" panose="02020603050405020304" pitchFamily="18" charset="0"/>
              <a:ea typeface="宋体" panose="02010600030101010101" pitchFamily="2" charset="-122"/>
              <a:cs typeface="Times New Roman" panose="02020603050405020304" pitchFamily="18" charset="0"/>
            </a:rPr>
            <a:t>AChE</a:t>
          </a:r>
          <a:r>
            <a:rPr lang="zh-CN" altLang="en-US" sz="1000" b="1" dirty="0">
              <a:latin typeface="Times New Roman" panose="02020603050405020304" pitchFamily="18" charset="0"/>
              <a:ea typeface="宋体" panose="02010600030101010101" pitchFamily="2" charset="-122"/>
              <a:cs typeface="Times New Roman" panose="02020603050405020304" pitchFamily="18" charset="0"/>
            </a:rPr>
            <a:t>越低</a:t>
          </a:r>
          <a:endParaRPr lang="en-US" sz="1000" b="1" dirty="0">
            <a:latin typeface="Times New Roman" panose="02020603050405020304" pitchFamily="18" charset="0"/>
            <a:ea typeface="宋体" panose="02010600030101010101" pitchFamily="2" charset="-122"/>
            <a:cs typeface="Times New Roman" panose="02020603050405020304" pitchFamily="18" charset="0"/>
          </a:endParaRPr>
        </a:p>
      </dgm:t>
    </dgm:pt>
    <dgm:pt modelId="{F03124E7-D66B-46DA-81D6-5A93729A49DC}" type="parTrans" cxnId="{05B7F853-B630-4ED0-A5FA-FF9C76412229}">
      <dgm:prSet/>
      <dgm:spPr/>
      <dgm:t>
        <a:bodyPr/>
        <a:lstStyle/>
        <a:p>
          <a:endParaRPr lang="en-US"/>
        </a:p>
      </dgm:t>
    </dgm:pt>
    <dgm:pt modelId="{FB4CA3BB-8AA0-4C27-9047-7182D65DE325}" type="sibTrans" cxnId="{05B7F853-B630-4ED0-A5FA-FF9C76412229}">
      <dgm:prSet/>
      <dgm:spPr/>
      <dgm:t>
        <a:bodyPr/>
        <a:lstStyle/>
        <a:p>
          <a:endParaRPr lang="en-US"/>
        </a:p>
      </dgm:t>
    </dgm:pt>
    <dgm:pt modelId="{58E400A2-2878-44C2-AFC7-80722D37D424}" type="pres">
      <dgm:prSet presAssocID="{F898FE6E-19DA-4A32-B589-D92A0754ADDB}" presName="compositeShape" presStyleCnt="0">
        <dgm:presLayoutVars>
          <dgm:chMax val="2"/>
          <dgm:dir/>
          <dgm:resizeHandles val="exact"/>
        </dgm:presLayoutVars>
      </dgm:prSet>
      <dgm:spPr/>
    </dgm:pt>
    <dgm:pt modelId="{BC8710B9-6208-46C9-B7A0-BB948860715E}" type="pres">
      <dgm:prSet presAssocID="{F898FE6E-19DA-4A32-B589-D92A0754ADDB}" presName="divider" presStyleLbl="fgShp" presStyleIdx="0" presStyleCnt="1"/>
      <dgm:spPr/>
    </dgm:pt>
    <dgm:pt modelId="{4B9C55B8-593E-466A-8A39-4AAF7FFE8D1F}" type="pres">
      <dgm:prSet presAssocID="{4CA079B4-B832-4432-9D4F-44B8F3126574}" presName="downArrow" presStyleLbl="node1" presStyleIdx="0" presStyleCnt="2"/>
      <dgm:spPr/>
    </dgm:pt>
    <dgm:pt modelId="{5BA06A71-1983-45BF-A980-738B9DECB6CC}" type="pres">
      <dgm:prSet presAssocID="{4CA079B4-B832-4432-9D4F-44B8F3126574}" presName="downArrowText" presStyleLbl="revTx" presStyleIdx="0" presStyleCnt="2" custScaleX="108397">
        <dgm:presLayoutVars>
          <dgm:bulletEnabled val="1"/>
        </dgm:presLayoutVars>
      </dgm:prSet>
      <dgm:spPr/>
    </dgm:pt>
    <dgm:pt modelId="{DFB40CDD-F7D9-45E1-8F9D-FFD4C3FA8122}" type="pres">
      <dgm:prSet presAssocID="{10679AA3-1767-44DF-AAAA-F7F5C9706C09}" presName="upArrow" presStyleLbl="node1" presStyleIdx="1" presStyleCnt="2"/>
      <dgm:spPr/>
    </dgm:pt>
    <dgm:pt modelId="{D003F3D3-95B1-4969-93BC-03798D5714E0}" type="pres">
      <dgm:prSet presAssocID="{10679AA3-1767-44DF-AAAA-F7F5C9706C09}" presName="upArrowText" presStyleLbl="revTx" presStyleIdx="1" presStyleCnt="2">
        <dgm:presLayoutVars>
          <dgm:bulletEnabled val="1"/>
        </dgm:presLayoutVars>
      </dgm:prSet>
      <dgm:spPr/>
    </dgm:pt>
  </dgm:ptLst>
  <dgm:cxnLst>
    <dgm:cxn modelId="{F1941E1C-9210-4030-8D58-90A0F9F61E76}" type="presOf" srcId="{F898FE6E-19DA-4A32-B589-D92A0754ADDB}" destId="{58E400A2-2878-44C2-AFC7-80722D37D424}" srcOrd="0" destOrd="0" presId="urn:microsoft.com/office/officeart/2005/8/layout/arrow3#1"/>
    <dgm:cxn modelId="{DBF08429-DF55-4437-8798-F6F330EC3E1D}" type="presOf" srcId="{10679AA3-1767-44DF-AAAA-F7F5C9706C09}" destId="{D003F3D3-95B1-4969-93BC-03798D5714E0}" srcOrd="0" destOrd="0" presId="urn:microsoft.com/office/officeart/2005/8/layout/arrow3#1"/>
    <dgm:cxn modelId="{F6CE2C3C-939C-4C63-90D2-F243320B3A2D}" srcId="{F898FE6E-19DA-4A32-B589-D92A0754ADDB}" destId="{4CA079B4-B832-4432-9D4F-44B8F3126574}" srcOrd="0" destOrd="0" parTransId="{BD444E1E-CFF6-4558-A294-DB1A6F6D0B25}" sibTransId="{14D59023-0B48-4B71-86A1-640474B83A2C}"/>
    <dgm:cxn modelId="{05B7F853-B630-4ED0-A5FA-FF9C76412229}" srcId="{F898FE6E-19DA-4A32-B589-D92A0754ADDB}" destId="{10679AA3-1767-44DF-AAAA-F7F5C9706C09}" srcOrd="1" destOrd="0" parTransId="{F03124E7-D66B-46DA-81D6-5A93729A49DC}" sibTransId="{FB4CA3BB-8AA0-4C27-9047-7182D65DE325}"/>
    <dgm:cxn modelId="{AADB18D7-3431-441B-B8DD-2652C69451DE}" type="presOf" srcId="{4CA079B4-B832-4432-9D4F-44B8F3126574}" destId="{5BA06A71-1983-45BF-A980-738B9DECB6CC}" srcOrd="0" destOrd="0" presId="urn:microsoft.com/office/officeart/2005/8/layout/arrow3#1"/>
    <dgm:cxn modelId="{AC81542B-2234-4EAF-9DF1-788CDC3428DA}" type="presParOf" srcId="{58E400A2-2878-44C2-AFC7-80722D37D424}" destId="{BC8710B9-6208-46C9-B7A0-BB948860715E}" srcOrd="0" destOrd="0" presId="urn:microsoft.com/office/officeart/2005/8/layout/arrow3#1"/>
    <dgm:cxn modelId="{3F7D99DB-C1EF-4A61-9CBF-D8795D09D43C}" type="presParOf" srcId="{58E400A2-2878-44C2-AFC7-80722D37D424}" destId="{4B9C55B8-593E-466A-8A39-4AAF7FFE8D1F}" srcOrd="1" destOrd="0" presId="urn:microsoft.com/office/officeart/2005/8/layout/arrow3#1"/>
    <dgm:cxn modelId="{827E291A-D958-44CA-8549-C977F37E60D3}" type="presParOf" srcId="{58E400A2-2878-44C2-AFC7-80722D37D424}" destId="{5BA06A71-1983-45BF-A980-738B9DECB6CC}" srcOrd="2" destOrd="0" presId="urn:microsoft.com/office/officeart/2005/8/layout/arrow3#1"/>
    <dgm:cxn modelId="{F9F80D3E-5882-4AF4-8205-9DE23F73616A}" type="presParOf" srcId="{58E400A2-2878-44C2-AFC7-80722D37D424}" destId="{DFB40CDD-F7D9-45E1-8F9D-FFD4C3FA8122}" srcOrd="3" destOrd="0" presId="urn:microsoft.com/office/officeart/2005/8/layout/arrow3#1"/>
    <dgm:cxn modelId="{E63B5148-C389-4A09-91AF-569673EE885C}" type="presParOf" srcId="{58E400A2-2878-44C2-AFC7-80722D37D424}" destId="{D003F3D3-95B1-4969-93BC-03798D5714E0}" srcOrd="4" destOrd="0" presId="urn:microsoft.com/office/officeart/2005/8/layout/arrow3#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AAD031-7D2C-4DA3-9F66-C2EE5D02855F}" type="doc">
      <dgm:prSet loTypeId="urn:microsoft.com/office/officeart/2009/3/layout/DescendingProcess" loCatId="process" qsTypeId="urn:microsoft.com/office/officeart/2005/8/quickstyle/simple1#3" qsCatId="simple" csTypeId="urn:microsoft.com/office/officeart/2005/8/colors/colorful2#1" csCatId="colorful" phldr="1"/>
      <dgm:spPr/>
      <dgm:t>
        <a:bodyPr/>
        <a:lstStyle/>
        <a:p>
          <a:endParaRPr lang="en-US"/>
        </a:p>
      </dgm:t>
    </dgm:pt>
    <dgm:pt modelId="{BCE3D066-8B75-4F5E-B2D5-906396CA3426}">
      <dgm:prSet phldrT="[文本]" custT="1"/>
      <dgm:spPr/>
      <dgm:t>
        <a:bodyPr/>
        <a:lstStyle/>
        <a:p>
          <a:r>
            <a:rPr lang="en-US" sz="1400" b="1" dirty="0">
              <a:solidFill>
                <a:srgbClr val="FF0000"/>
              </a:solidFill>
              <a:highlight>
                <a:srgbClr val="FFFF00"/>
              </a:highlight>
            </a:rPr>
            <a:t>24</a:t>
          </a:r>
          <a:r>
            <a:rPr lang="zh-CN" altLang="en-US" sz="1400" b="1" dirty="0">
              <a:solidFill>
                <a:srgbClr val="FF0000"/>
              </a:solidFill>
              <a:highlight>
                <a:srgbClr val="FFFF00"/>
              </a:highlight>
            </a:rPr>
            <a:t>倍</a:t>
          </a:r>
          <a:endParaRPr lang="en-US" sz="1400" b="1" dirty="0">
            <a:solidFill>
              <a:srgbClr val="FF0000"/>
            </a:solidFill>
            <a:highlight>
              <a:srgbClr val="FFFF00"/>
            </a:highlight>
          </a:endParaRPr>
        </a:p>
      </dgm:t>
    </dgm:pt>
    <dgm:pt modelId="{EFB85313-3F80-4CF5-A26A-19A7D557D24B}" type="parTrans" cxnId="{0D86C1FF-C274-48CE-82F1-D5E7EC14C3FA}">
      <dgm:prSet/>
      <dgm:spPr/>
      <dgm:t>
        <a:bodyPr/>
        <a:lstStyle/>
        <a:p>
          <a:endParaRPr lang="en-US"/>
        </a:p>
      </dgm:t>
    </dgm:pt>
    <dgm:pt modelId="{97D4B8D0-FBB7-4D3B-8D83-6202BCB420C1}" type="sibTrans" cxnId="{0D86C1FF-C274-48CE-82F1-D5E7EC14C3FA}">
      <dgm:prSet/>
      <dgm:spPr/>
      <dgm:t>
        <a:bodyPr/>
        <a:lstStyle/>
        <a:p>
          <a:endParaRPr lang="en-US"/>
        </a:p>
      </dgm:t>
    </dgm:pt>
    <dgm:pt modelId="{0DA89D9C-71D3-45A4-ACBE-A8D13205827C}" type="pres">
      <dgm:prSet presAssocID="{33AAD031-7D2C-4DA3-9F66-C2EE5D02855F}" presName="Name0" presStyleCnt="0">
        <dgm:presLayoutVars>
          <dgm:chMax val="7"/>
          <dgm:chPref val="5"/>
        </dgm:presLayoutVars>
      </dgm:prSet>
      <dgm:spPr/>
    </dgm:pt>
    <dgm:pt modelId="{BEB2811F-DDFE-416F-A247-9A14B09EBBFB}" type="pres">
      <dgm:prSet presAssocID="{33AAD031-7D2C-4DA3-9F66-C2EE5D02855F}" presName="arrowNode" presStyleLbl="node1" presStyleIdx="0" presStyleCnt="1" custLinFactNeighborX="-38203" custLinFactNeighborY="25955"/>
      <dgm:spPr/>
    </dgm:pt>
    <dgm:pt modelId="{1D2551D9-0061-4938-8BA7-A4A851139586}" type="pres">
      <dgm:prSet presAssocID="{BCE3D066-8B75-4F5E-B2D5-906396CA3426}" presName="txNode1" presStyleLbl="revTx" presStyleIdx="0" presStyleCnt="1" custScaleX="219822" custScaleY="297306" custLinFactY="100000" custLinFactNeighborX="46102" custLinFactNeighborY="167109">
        <dgm:presLayoutVars>
          <dgm:bulletEnabled val="1"/>
        </dgm:presLayoutVars>
      </dgm:prSet>
      <dgm:spPr/>
    </dgm:pt>
  </dgm:ptLst>
  <dgm:cxnLst>
    <dgm:cxn modelId="{DDE7B158-345C-42FB-8E32-C5C823483883}" type="presOf" srcId="{33AAD031-7D2C-4DA3-9F66-C2EE5D02855F}" destId="{0DA89D9C-71D3-45A4-ACBE-A8D13205827C}" srcOrd="0" destOrd="0" presId="urn:microsoft.com/office/officeart/2009/3/layout/DescendingProcess"/>
    <dgm:cxn modelId="{FC5653EB-DDBC-473F-BECB-2C5D3A9D66A4}" type="presOf" srcId="{BCE3D066-8B75-4F5E-B2D5-906396CA3426}" destId="{1D2551D9-0061-4938-8BA7-A4A851139586}" srcOrd="0" destOrd="0" presId="urn:microsoft.com/office/officeart/2009/3/layout/DescendingProcess"/>
    <dgm:cxn modelId="{0D86C1FF-C274-48CE-82F1-D5E7EC14C3FA}" srcId="{33AAD031-7D2C-4DA3-9F66-C2EE5D02855F}" destId="{BCE3D066-8B75-4F5E-B2D5-906396CA3426}" srcOrd="0" destOrd="0" parTransId="{EFB85313-3F80-4CF5-A26A-19A7D557D24B}" sibTransId="{97D4B8D0-FBB7-4D3B-8D83-6202BCB420C1}"/>
    <dgm:cxn modelId="{7C96869D-D697-4012-86CA-D086BC7D7712}" type="presParOf" srcId="{0DA89D9C-71D3-45A4-ACBE-A8D13205827C}" destId="{BEB2811F-DDFE-416F-A247-9A14B09EBBFB}" srcOrd="0" destOrd="0" presId="urn:microsoft.com/office/officeart/2009/3/layout/DescendingProcess"/>
    <dgm:cxn modelId="{C66CAFF0-BF75-4A2F-89AB-0F402AA2370E}" type="presParOf" srcId="{0DA89D9C-71D3-45A4-ACBE-A8D13205827C}" destId="{1D2551D9-0061-4938-8BA7-A4A851139586}" srcOrd="1" destOrd="0" presId="urn:microsoft.com/office/officeart/2009/3/layout/DescendingProcess"/>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710B9-6208-46C9-B7A0-BB948860715E}">
      <dsp:nvSpPr>
        <dsp:cNvPr id="0" name=""/>
        <dsp:cNvSpPr/>
      </dsp:nvSpPr>
      <dsp:spPr>
        <a:xfrm rot="21300000">
          <a:off x="863431" y="216758"/>
          <a:ext cx="1244702" cy="108897"/>
        </a:xfrm>
        <a:prstGeom prst="mathMinus">
          <a:avLst/>
        </a:prstGeom>
        <a:solidFill>
          <a:schemeClr val="accent6">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9C55B8-593E-466A-8A39-4AAF7FFE8D1F}">
      <dsp:nvSpPr>
        <dsp:cNvPr id="0" name=""/>
        <dsp:cNvSpPr/>
      </dsp:nvSpPr>
      <dsp:spPr>
        <a:xfrm>
          <a:off x="356587" y="27120"/>
          <a:ext cx="891469" cy="216966"/>
        </a:xfrm>
        <a:prstGeom prst="downArrow">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A06A71-1983-45BF-A980-738B9DECB6CC}">
      <dsp:nvSpPr>
        <dsp:cNvPr id="0" name=""/>
        <dsp:cNvSpPr/>
      </dsp:nvSpPr>
      <dsp:spPr bwMode="white">
        <a:xfrm>
          <a:off x="1535006" y="0"/>
          <a:ext cx="1030748" cy="227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altLang="zh-CN" sz="1000" b="1" kern="1200" dirty="0">
              <a:latin typeface="Times New Roman" panose="02020603050405020304" pitchFamily="18" charset="0"/>
              <a:ea typeface="宋体" panose="02010600030101010101" pitchFamily="2" charset="-122"/>
              <a:cs typeface="Times New Roman" panose="02020603050405020304" pitchFamily="18" charset="0"/>
            </a:rPr>
            <a:t>MG</a:t>
          </a:r>
          <a:r>
            <a:rPr lang="zh-CN" altLang="en-US" sz="1000" b="1" kern="1200" dirty="0">
              <a:latin typeface="Times New Roman" panose="02020603050405020304" pitchFamily="18" charset="0"/>
              <a:ea typeface="宋体" panose="02010600030101010101" pitchFamily="2" charset="-122"/>
              <a:cs typeface="Times New Roman" panose="02020603050405020304" pitchFamily="18" charset="0"/>
            </a:rPr>
            <a:t>相关症状改善效果越明显</a:t>
          </a:r>
          <a:endParaRPr lang="en-US" sz="1000" b="1" kern="1200" dirty="0">
            <a:latin typeface="Times New Roman" panose="02020603050405020304" pitchFamily="18" charset="0"/>
            <a:ea typeface="宋体" panose="02010600030101010101" pitchFamily="2" charset="-122"/>
            <a:cs typeface="Times New Roman" panose="02020603050405020304" pitchFamily="18" charset="0"/>
          </a:endParaRPr>
        </a:p>
      </dsp:txBody>
      <dsp:txXfrm>
        <a:off x="1535006" y="0"/>
        <a:ext cx="1030748" cy="227814"/>
      </dsp:txXfrm>
    </dsp:sp>
    <dsp:sp modelId="{DFB40CDD-F7D9-45E1-8F9D-FFD4C3FA8122}">
      <dsp:nvSpPr>
        <dsp:cNvPr id="0" name=""/>
        <dsp:cNvSpPr/>
      </dsp:nvSpPr>
      <dsp:spPr>
        <a:xfrm>
          <a:off x="1723508" y="298328"/>
          <a:ext cx="891469" cy="216966"/>
        </a:xfrm>
        <a:prstGeom prst="upArrow">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03F3D3-95B1-4969-93BC-03798D5714E0}">
      <dsp:nvSpPr>
        <dsp:cNvPr id="0" name=""/>
        <dsp:cNvSpPr/>
      </dsp:nvSpPr>
      <dsp:spPr bwMode="white">
        <a:xfrm>
          <a:off x="445734" y="314600"/>
          <a:ext cx="950901" cy="227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err="1">
              <a:latin typeface="Times New Roman" panose="02020603050405020304" pitchFamily="18" charset="0"/>
              <a:ea typeface="宋体" panose="02010600030101010101" pitchFamily="2" charset="-122"/>
              <a:cs typeface="Times New Roman" panose="02020603050405020304" pitchFamily="18" charset="0"/>
            </a:rPr>
            <a:t>AChE</a:t>
          </a:r>
          <a:r>
            <a:rPr lang="zh-CN" altLang="en-US" sz="1000" b="1" kern="1200" dirty="0">
              <a:latin typeface="Times New Roman" panose="02020603050405020304" pitchFamily="18" charset="0"/>
              <a:ea typeface="宋体" panose="02010600030101010101" pitchFamily="2" charset="-122"/>
              <a:cs typeface="Times New Roman" panose="02020603050405020304" pitchFamily="18" charset="0"/>
            </a:rPr>
            <a:t>越低</a:t>
          </a:r>
          <a:endParaRPr lang="en-US" sz="1000" b="1" kern="1200" dirty="0">
            <a:latin typeface="Times New Roman" panose="02020603050405020304" pitchFamily="18" charset="0"/>
            <a:ea typeface="宋体" panose="02010600030101010101" pitchFamily="2" charset="-122"/>
            <a:cs typeface="Times New Roman" panose="02020603050405020304" pitchFamily="18" charset="0"/>
          </a:endParaRPr>
        </a:p>
      </dsp:txBody>
      <dsp:txXfrm>
        <a:off x="445734" y="314600"/>
        <a:ext cx="950901" cy="2278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2811F-DDFE-416F-A247-9A14B09EBBFB}">
      <dsp:nvSpPr>
        <dsp:cNvPr id="0" name=""/>
        <dsp:cNvSpPr/>
      </dsp:nvSpPr>
      <dsp:spPr>
        <a:xfrm rot="4396374">
          <a:off x="-14288" y="297068"/>
          <a:ext cx="644803" cy="449670"/>
        </a:xfrm>
        <a:prstGeom prst="swooshArrow">
          <a:avLst>
            <a:gd name="adj1" fmla="val 16310"/>
            <a:gd name="adj2" fmla="val 313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2551D9-0061-4938-8BA7-A4A851139586}">
      <dsp:nvSpPr>
        <dsp:cNvPr id="0" name=""/>
        <dsp:cNvSpPr/>
      </dsp:nvSpPr>
      <dsp:spPr bwMode="white">
        <a:xfrm>
          <a:off x="123033" y="334489"/>
          <a:ext cx="668269" cy="355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b" anchorCtr="0">
          <a:noAutofit/>
        </a:bodyPr>
        <a:lstStyle/>
        <a:p>
          <a:pPr marL="0" lvl="0" indent="0" algn="ctr" defTabSz="622300">
            <a:lnSpc>
              <a:spcPct val="90000"/>
            </a:lnSpc>
            <a:spcBef>
              <a:spcPct val="0"/>
            </a:spcBef>
            <a:spcAft>
              <a:spcPct val="35000"/>
            </a:spcAft>
            <a:buNone/>
          </a:pPr>
          <a:r>
            <a:rPr lang="en-US" sz="1400" b="1" kern="1200" dirty="0">
              <a:solidFill>
                <a:srgbClr val="FF0000"/>
              </a:solidFill>
              <a:highlight>
                <a:srgbClr val="FFFF00"/>
              </a:highlight>
            </a:rPr>
            <a:t>24</a:t>
          </a:r>
          <a:r>
            <a:rPr lang="zh-CN" altLang="en-US" sz="1400" b="1" kern="1200" dirty="0">
              <a:solidFill>
                <a:srgbClr val="FF0000"/>
              </a:solidFill>
              <a:highlight>
                <a:srgbClr val="FFFF00"/>
              </a:highlight>
            </a:rPr>
            <a:t>倍</a:t>
          </a:r>
          <a:endParaRPr lang="en-US" sz="1400" b="1" kern="1200" dirty="0">
            <a:solidFill>
              <a:srgbClr val="FF0000"/>
            </a:solidFill>
            <a:highlight>
              <a:srgbClr val="FFFF00"/>
            </a:highlight>
          </a:endParaRPr>
        </a:p>
      </dsp:txBody>
      <dsp:txXfrm>
        <a:off x="123033" y="334489"/>
        <a:ext cx="668269" cy="355312"/>
      </dsp:txXfrm>
    </dsp:sp>
  </dsp:spTree>
</dsp:drawing>
</file>

<file path=ppt/diagrams/layout1.xml><?xml version="1.0" encoding="utf-8"?>
<dgm:layoutDef xmlns:dgm="http://schemas.openxmlformats.org/drawingml/2006/diagram" xmlns:a="http://schemas.openxmlformats.org/drawingml/2006/main" uniqueId="urn:microsoft.com/office/officeart/2005/8/layout/arrow3#1">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vertAlign" val="none"/>
      <dgm:param type="horz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woTxTwoObj" preserve="1">
  <p:cSld name="4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woTxTwoObj" preserve="1">
  <p:cSld name="5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TxTwoObj" preserve="1">
  <p:cSld name="6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TxTwoObj" preserve="1">
  <p:cSld name="7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TxTwoObj" preserve="1">
  <p:cSld name="8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9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10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1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12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13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TxTwoObj" preserve="1">
  <p:cSld name="14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woTxTwoObj" preserve="1">
  <p:cSld name="15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16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woTxTwoObj" preserve="1">
  <p:cSld name="17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woTxTwoObj" preserve="1">
  <p:cSld name="18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TxTwoObj" preserve="1">
  <p:cSld name="19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TxTwoObj" preserve="1">
  <p:cSld name="20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2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22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23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24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25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TxTwoObj" preserve="1">
  <p:cSld name="26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27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woTxTwoObj" preserve="1">
  <p:cSld name="28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woTxTwoObj" preserve="1">
  <p:cSld name="29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
        <p:nvSpPr>
          <p:cNvPr id="10" name="TextBox 9"/>
          <p:cNvSpPr txBox="1"/>
          <p:nvPr userDrawn="1"/>
        </p:nvSpPr>
        <p:spPr>
          <a:xfrm>
            <a:off x="453650" y="0"/>
            <a:ext cx="540060" cy="123111"/>
          </a:xfrm>
          <a:prstGeom prst="rect">
            <a:avLst/>
          </a:prstGeom>
          <a:noFill/>
        </p:spPr>
        <p:txBody>
          <a:bodyPr wrap="square" rtlCol="0">
            <a:spAutoFit/>
          </a:bodyPr>
          <a:lstStyle/>
          <a:p>
            <a:pPr>
              <a:lnSpc>
                <a:spcPct val="200000"/>
              </a:lnSpc>
            </a:pPr>
            <a:r>
              <a:rPr lang="zh-CN" altLang="en-US" sz="100" dirty="0">
                <a:solidFill>
                  <a:schemeClr val="tx1">
                    <a:alpha val="0"/>
                  </a:schemeClr>
                </a:solidFill>
                <a:latin typeface="微软雅黑" panose="020B0503020204020204" pitchFamily="34" charset="-122"/>
                <a:ea typeface="微软雅黑" panose="020B0503020204020204" pitchFamily="34" charset="-122"/>
                <a:hlinkClick r:id="rId2"/>
              </a:rPr>
              <a:t>行业</a:t>
            </a:r>
            <a:r>
              <a:rPr lang="en-US" altLang="zh-CN" sz="100" dirty="0">
                <a:solidFill>
                  <a:schemeClr val="tx1">
                    <a:alpha val="0"/>
                  </a:schemeClr>
                </a:solidFill>
                <a:latin typeface="微软雅黑" panose="020B0503020204020204" pitchFamily="34" charset="-122"/>
                <a:ea typeface="微软雅黑" panose="020B0503020204020204" pitchFamily="34" charset="-122"/>
                <a:hlinkClick r:id="rId2"/>
              </a:rPr>
              <a:t>PPT</a:t>
            </a:r>
            <a:r>
              <a:rPr lang="zh-CN" altLang="en-US" sz="100" dirty="0">
                <a:solidFill>
                  <a:schemeClr val="tx1">
                    <a:alpha val="0"/>
                  </a:schemeClr>
                </a:solidFill>
                <a:latin typeface="微软雅黑" panose="020B0503020204020204" pitchFamily="34" charset="-122"/>
                <a:ea typeface="微软雅黑" panose="020B0503020204020204" pitchFamily="34" charset="-122"/>
                <a:hlinkClick r:id="rId2"/>
              </a:rPr>
              <a:t>模板</a:t>
            </a:r>
            <a:r>
              <a:rPr lang="en-US" altLang="zh-CN" sz="100" dirty="0">
                <a:solidFill>
                  <a:schemeClr val="tx1">
                    <a:alpha val="0"/>
                  </a:schemeClr>
                </a:solidFill>
                <a:latin typeface="微软雅黑" panose="020B0503020204020204" pitchFamily="34" charset="-122"/>
                <a:ea typeface="微软雅黑" panose="020B0503020204020204" pitchFamily="34" charset="-122"/>
              </a:rPr>
              <a:t>http://www.1ppt.com/hangye/</a:t>
            </a:r>
          </a:p>
        </p:txBody>
      </p:sp>
    </p:spTree>
  </p:cSld>
  <p:clrMapOvr>
    <a:masterClrMapping/>
  </p:clrMapOvr>
  <p:hf sldNum="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itleAndTx" preserve="1">
  <p:cSld name="1_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7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431595" y="6493053"/>
            <a:ext cx="722370" cy="249385"/>
          </a:xfrm>
          <a:prstGeom prst="rect">
            <a:avLst/>
          </a:prstGeom>
        </p:spPr>
        <p:txBody>
          <a:bodyPr/>
          <a:lstStyle>
            <a:lvl1pPr algn="ctr">
              <a:defRPr/>
            </a:lvl1pPr>
          </a:lstStyle>
          <a:p>
            <a:fld id="{40B9113C-ECF6-4798-96B2-DF89A79D62DB}" type="slidenum">
              <a:rPr lang="en-US" smtClean="0"/>
              <a:t>‹#›</a:t>
            </a:fld>
            <a:endParaRPr lang="en-US"/>
          </a:p>
        </p:txBody>
      </p:sp>
      <p:sp>
        <p:nvSpPr>
          <p:cNvPr id="2" name="Rectangle 1"/>
          <p:cNvSpPr/>
          <p:nvPr userDrawn="1"/>
        </p:nvSpPr>
        <p:spPr>
          <a:xfrm>
            <a:off x="0" y="0"/>
            <a:ext cx="12192000" cy="6858000"/>
          </a:xfrm>
          <a:prstGeom prst="rect">
            <a:avLst/>
          </a:prstGeom>
          <a:gradFill>
            <a:gsLst>
              <a:gs pos="100000">
                <a:schemeClr val="accent1"/>
              </a:gs>
              <a:gs pos="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a:p>
        </p:txBody>
      </p:sp>
      <p:sp>
        <p:nvSpPr>
          <p:cNvPr id="6" name="Freeform 5"/>
          <p:cNvSpPr/>
          <p:nvPr userDrawn="1"/>
        </p:nvSpPr>
        <p:spPr>
          <a:xfrm flipH="1">
            <a:off x="554182" y="595116"/>
            <a:ext cx="11083636" cy="5667768"/>
          </a:xfrm>
          <a:custGeom>
            <a:avLst/>
            <a:gdLst>
              <a:gd name="connsiteX0" fmla="*/ 11083636 w 11083636"/>
              <a:gd name="connsiteY0" fmla="*/ 0 h 5667768"/>
              <a:gd name="connsiteX1" fmla="*/ 4228270 w 11083636"/>
              <a:gd name="connsiteY1" fmla="*/ 0 h 5667768"/>
              <a:gd name="connsiteX2" fmla="*/ 4107388 w 11083636"/>
              <a:gd name="connsiteY2" fmla="*/ 42907 h 5667768"/>
              <a:gd name="connsiteX3" fmla="*/ 3435929 w 11083636"/>
              <a:gd name="connsiteY3" fmla="*/ 486249 h 5667768"/>
              <a:gd name="connsiteX4" fmla="*/ 2675903 w 11083636"/>
              <a:gd name="connsiteY4" fmla="*/ 112751 h 5667768"/>
              <a:gd name="connsiteX5" fmla="*/ 1871406 w 11083636"/>
              <a:gd name="connsiteY5" fmla="*/ 564422 h 5667768"/>
              <a:gd name="connsiteX6" fmla="*/ 1118982 w 11083636"/>
              <a:gd name="connsiteY6" fmla="*/ 387200 h 5667768"/>
              <a:gd name="connsiteX7" fmla="*/ 1089801 w 11083636"/>
              <a:gd name="connsiteY7" fmla="*/ 388767 h 5667768"/>
              <a:gd name="connsiteX8" fmla="*/ 1060620 w 11083636"/>
              <a:gd name="connsiteY8" fmla="*/ 387200 h 5667768"/>
              <a:gd name="connsiteX9" fmla="*/ 308196 w 11083636"/>
              <a:gd name="connsiteY9" fmla="*/ 564422 h 5667768"/>
              <a:gd name="connsiteX10" fmla="*/ 96994 w 11083636"/>
              <a:gd name="connsiteY10" fmla="*/ 459697 h 5667768"/>
              <a:gd name="connsiteX11" fmla="*/ 0 w 11083636"/>
              <a:gd name="connsiteY11" fmla="*/ 390907 h 5667768"/>
              <a:gd name="connsiteX12" fmla="*/ 0 w 11083636"/>
              <a:gd name="connsiteY12" fmla="*/ 5667768 h 5667768"/>
              <a:gd name="connsiteX13" fmla="*/ 11083636 w 11083636"/>
              <a:gd name="connsiteY13" fmla="*/ 5667768 h 566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83636" h="5667768">
                <a:moveTo>
                  <a:pt x="11083636" y="0"/>
                </a:moveTo>
                <a:lnTo>
                  <a:pt x="4228270" y="0"/>
                </a:lnTo>
                <a:lnTo>
                  <a:pt x="4107388" y="42907"/>
                </a:lnTo>
                <a:cubicBezTo>
                  <a:pt x="3786171" y="194352"/>
                  <a:pt x="3793692" y="462235"/>
                  <a:pt x="3435929" y="486249"/>
                </a:cubicBezTo>
                <a:cubicBezTo>
                  <a:pt x="3027057" y="513694"/>
                  <a:pt x="2936656" y="99722"/>
                  <a:pt x="2675903" y="112751"/>
                </a:cubicBezTo>
                <a:cubicBezTo>
                  <a:pt x="2415149" y="125780"/>
                  <a:pt x="2160990" y="479127"/>
                  <a:pt x="1871406" y="564422"/>
                </a:cubicBezTo>
                <a:cubicBezTo>
                  <a:pt x="1636120" y="633725"/>
                  <a:pt x="1321497" y="395544"/>
                  <a:pt x="1118982" y="387200"/>
                </a:cubicBezTo>
                <a:lnTo>
                  <a:pt x="1089801" y="388767"/>
                </a:lnTo>
                <a:lnTo>
                  <a:pt x="1060620" y="387200"/>
                </a:lnTo>
                <a:cubicBezTo>
                  <a:pt x="858105" y="395544"/>
                  <a:pt x="543482" y="633725"/>
                  <a:pt x="308196" y="564422"/>
                </a:cubicBezTo>
                <a:cubicBezTo>
                  <a:pt x="235800" y="543099"/>
                  <a:pt x="165618" y="505022"/>
                  <a:pt x="96994" y="459697"/>
                </a:cubicBezTo>
                <a:lnTo>
                  <a:pt x="0" y="390907"/>
                </a:lnTo>
                <a:lnTo>
                  <a:pt x="0" y="5667768"/>
                </a:lnTo>
                <a:lnTo>
                  <a:pt x="11083636" y="566776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dirty="0">
              <a:solidFill>
                <a:schemeClr val="accent4"/>
              </a:solidFill>
            </a:endParaRPr>
          </a:p>
        </p:txBody>
      </p:sp>
      <p:sp>
        <p:nvSpPr>
          <p:cNvPr id="3" name="Title 2"/>
          <p:cNvSpPr>
            <a:spLocks noGrp="1"/>
          </p:cNvSpPr>
          <p:nvPr>
            <p:ph type="title"/>
          </p:nvPr>
        </p:nvSpPr>
        <p:spPr>
          <a:xfrm>
            <a:off x="915995" y="800693"/>
            <a:ext cx="10515600" cy="824908"/>
          </a:xfrm>
        </p:spPr>
        <p:txBody>
          <a:bodyPr/>
          <a:lstStyle/>
          <a:p>
            <a:r>
              <a:rPr lang="en-US" dirty="0"/>
              <a:t>Click to edit Master title style</a:t>
            </a:r>
          </a:p>
        </p:txBody>
      </p:sp>
    </p:spTree>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Only v3">
    <p:spTree>
      <p:nvGrpSpPr>
        <p:cNvPr id="1" name=""/>
        <p:cNvGrpSpPr/>
        <p:nvPr/>
      </p:nvGrpSpPr>
      <p:grpSpPr>
        <a:xfrm>
          <a:off x="0" y="0"/>
          <a:ext cx="0" cy="0"/>
          <a:chOff x="0" y="0"/>
          <a:chExt cx="0" cy="0"/>
        </a:xfrm>
      </p:grpSpPr>
      <p:sp>
        <p:nvSpPr>
          <p:cNvPr id="25" name="Freeform 34"/>
          <p:cNvSpPr/>
          <p:nvPr userDrawn="1"/>
        </p:nvSpPr>
        <p:spPr bwMode="auto">
          <a:xfrm>
            <a:off x="1548278" y="1010761"/>
            <a:ext cx="404813" cy="234950"/>
          </a:xfrm>
          <a:custGeom>
            <a:avLst/>
            <a:gdLst>
              <a:gd name="T0" fmla="*/ 92 w 107"/>
              <a:gd name="T1" fmla="*/ 26 h 62"/>
              <a:gd name="T2" fmla="*/ 89 w 107"/>
              <a:gd name="T3" fmla="*/ 26 h 62"/>
              <a:gd name="T4" fmla="*/ 67 w 107"/>
              <a:gd name="T5" fmla="*/ 9 h 62"/>
              <a:gd name="T6" fmla="*/ 53 w 107"/>
              <a:gd name="T7" fmla="*/ 14 h 62"/>
              <a:gd name="T8" fmla="*/ 37 w 107"/>
              <a:gd name="T9" fmla="*/ 0 h 62"/>
              <a:gd name="T10" fmla="*/ 22 w 107"/>
              <a:gd name="T11" fmla="*/ 15 h 62"/>
              <a:gd name="T12" fmla="*/ 22 w 107"/>
              <a:gd name="T13" fmla="*/ 16 h 62"/>
              <a:gd name="T14" fmla="*/ 18 w 107"/>
              <a:gd name="T15" fmla="*/ 15 h 62"/>
              <a:gd name="T16" fmla="*/ 0 w 107"/>
              <a:gd name="T17" fmla="*/ 34 h 62"/>
              <a:gd name="T18" fmla="*/ 18 w 107"/>
              <a:gd name="T19" fmla="*/ 53 h 62"/>
              <a:gd name="T20" fmla="*/ 27 w 107"/>
              <a:gd name="T21" fmla="*/ 51 h 62"/>
              <a:gd name="T22" fmla="*/ 44 w 107"/>
              <a:gd name="T23" fmla="*/ 62 h 62"/>
              <a:gd name="T24" fmla="*/ 60 w 107"/>
              <a:gd name="T25" fmla="*/ 54 h 62"/>
              <a:gd name="T26" fmla="*/ 67 w 107"/>
              <a:gd name="T27" fmla="*/ 55 h 62"/>
              <a:gd name="T28" fmla="*/ 80 w 107"/>
              <a:gd name="T29" fmla="*/ 51 h 62"/>
              <a:gd name="T30" fmla="*/ 92 w 107"/>
              <a:gd name="T31" fmla="*/ 56 h 62"/>
              <a:gd name="T32" fmla="*/ 107 w 107"/>
              <a:gd name="T33" fmla="*/ 41 h 62"/>
              <a:gd name="T34" fmla="*/ 92 w 107"/>
              <a:gd name="T35" fmla="*/ 2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7" h="62">
                <a:moveTo>
                  <a:pt x="92" y="26"/>
                </a:moveTo>
                <a:cubicBezTo>
                  <a:pt x="91" y="26"/>
                  <a:pt x="90" y="26"/>
                  <a:pt x="89" y="26"/>
                </a:cubicBezTo>
                <a:cubicBezTo>
                  <a:pt x="87" y="16"/>
                  <a:pt x="78" y="9"/>
                  <a:pt x="67" y="9"/>
                </a:cubicBezTo>
                <a:cubicBezTo>
                  <a:pt x="62" y="9"/>
                  <a:pt x="57" y="11"/>
                  <a:pt x="53" y="14"/>
                </a:cubicBezTo>
                <a:cubicBezTo>
                  <a:pt x="52" y="6"/>
                  <a:pt x="45" y="0"/>
                  <a:pt x="37" y="0"/>
                </a:cubicBezTo>
                <a:cubicBezTo>
                  <a:pt x="29" y="0"/>
                  <a:pt x="22" y="7"/>
                  <a:pt x="22" y="15"/>
                </a:cubicBezTo>
                <a:cubicBezTo>
                  <a:pt x="22" y="16"/>
                  <a:pt x="22" y="16"/>
                  <a:pt x="22" y="16"/>
                </a:cubicBezTo>
                <a:cubicBezTo>
                  <a:pt x="21" y="16"/>
                  <a:pt x="20" y="15"/>
                  <a:pt x="18" y="15"/>
                </a:cubicBezTo>
                <a:cubicBezTo>
                  <a:pt x="8" y="15"/>
                  <a:pt x="0" y="24"/>
                  <a:pt x="0" y="34"/>
                </a:cubicBezTo>
                <a:cubicBezTo>
                  <a:pt x="0" y="45"/>
                  <a:pt x="8" y="53"/>
                  <a:pt x="18" y="53"/>
                </a:cubicBezTo>
                <a:cubicBezTo>
                  <a:pt x="22" y="53"/>
                  <a:pt x="25" y="52"/>
                  <a:pt x="27" y="51"/>
                </a:cubicBezTo>
                <a:cubicBezTo>
                  <a:pt x="30" y="58"/>
                  <a:pt x="36" y="62"/>
                  <a:pt x="44" y="62"/>
                </a:cubicBezTo>
                <a:cubicBezTo>
                  <a:pt x="51" y="62"/>
                  <a:pt x="57" y="59"/>
                  <a:pt x="60" y="54"/>
                </a:cubicBezTo>
                <a:cubicBezTo>
                  <a:pt x="62" y="54"/>
                  <a:pt x="65" y="55"/>
                  <a:pt x="67" y="55"/>
                </a:cubicBezTo>
                <a:cubicBezTo>
                  <a:pt x="72" y="55"/>
                  <a:pt x="76" y="53"/>
                  <a:pt x="80" y="51"/>
                </a:cubicBezTo>
                <a:cubicBezTo>
                  <a:pt x="83" y="54"/>
                  <a:pt x="87" y="56"/>
                  <a:pt x="92" y="56"/>
                </a:cubicBezTo>
                <a:cubicBezTo>
                  <a:pt x="100" y="56"/>
                  <a:pt x="107" y="50"/>
                  <a:pt x="107" y="41"/>
                </a:cubicBezTo>
                <a:cubicBezTo>
                  <a:pt x="107" y="33"/>
                  <a:pt x="100" y="26"/>
                  <a:pt x="92" y="26"/>
                </a:cubicBezTo>
                <a:close/>
              </a:path>
            </a:pathLst>
          </a:custGeom>
          <a:solidFill>
            <a:schemeClr val="accent1">
              <a:lumMod val="60000"/>
              <a:lumOff val="40000"/>
              <a:alpha val="25000"/>
            </a:schemeClr>
          </a:solidFill>
          <a:ln>
            <a:noFill/>
          </a:ln>
        </p:spPr>
        <p:txBody>
          <a:bodyPr vert="horz" wrap="square" lIns="91440" tIns="45720" rIns="91440" bIns="45720" numCol="1" anchor="t" anchorCtr="0" compatLnSpc="1"/>
          <a:lstStyle/>
          <a:p>
            <a:endParaRPr lang="id-ID"/>
          </a:p>
        </p:txBody>
      </p:sp>
      <p:sp>
        <p:nvSpPr>
          <p:cNvPr id="26" name="Freeform 35"/>
          <p:cNvSpPr/>
          <p:nvPr userDrawn="1"/>
        </p:nvSpPr>
        <p:spPr bwMode="auto">
          <a:xfrm>
            <a:off x="-383511" y="1482887"/>
            <a:ext cx="767021" cy="451599"/>
          </a:xfrm>
          <a:custGeom>
            <a:avLst/>
            <a:gdLst>
              <a:gd name="T0" fmla="*/ 39 w 277"/>
              <a:gd name="T1" fmla="*/ 68 h 162"/>
              <a:gd name="T2" fmla="*/ 45 w 277"/>
              <a:gd name="T3" fmla="*/ 69 h 162"/>
              <a:gd name="T4" fmla="*/ 102 w 277"/>
              <a:gd name="T5" fmla="*/ 24 h 162"/>
              <a:gd name="T6" fmla="*/ 140 w 277"/>
              <a:gd name="T7" fmla="*/ 38 h 162"/>
              <a:gd name="T8" fmla="*/ 180 w 277"/>
              <a:gd name="T9" fmla="*/ 0 h 162"/>
              <a:gd name="T10" fmla="*/ 220 w 277"/>
              <a:gd name="T11" fmla="*/ 41 h 162"/>
              <a:gd name="T12" fmla="*/ 220 w 277"/>
              <a:gd name="T13" fmla="*/ 41 h 162"/>
              <a:gd name="T14" fmla="*/ 229 w 277"/>
              <a:gd name="T15" fmla="*/ 41 h 162"/>
              <a:gd name="T16" fmla="*/ 277 w 277"/>
              <a:gd name="T17" fmla="*/ 89 h 162"/>
              <a:gd name="T18" fmla="*/ 229 w 277"/>
              <a:gd name="T19" fmla="*/ 138 h 162"/>
              <a:gd name="T20" fmla="*/ 206 w 277"/>
              <a:gd name="T21" fmla="*/ 133 h 162"/>
              <a:gd name="T22" fmla="*/ 162 w 277"/>
              <a:gd name="T23" fmla="*/ 162 h 162"/>
              <a:gd name="T24" fmla="*/ 122 w 277"/>
              <a:gd name="T25" fmla="*/ 139 h 162"/>
              <a:gd name="T26" fmla="*/ 102 w 277"/>
              <a:gd name="T27" fmla="*/ 142 h 162"/>
              <a:gd name="T28" fmla="*/ 69 w 277"/>
              <a:gd name="T29" fmla="*/ 132 h 162"/>
              <a:gd name="T30" fmla="*/ 39 w 277"/>
              <a:gd name="T31" fmla="*/ 147 h 162"/>
              <a:gd name="T32" fmla="*/ 0 w 277"/>
              <a:gd name="T33" fmla="*/ 107 h 162"/>
              <a:gd name="T34" fmla="*/ 39 w 277"/>
              <a:gd name="T35" fmla="*/ 6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162">
                <a:moveTo>
                  <a:pt x="39" y="68"/>
                </a:moveTo>
                <a:cubicBezTo>
                  <a:pt x="41" y="68"/>
                  <a:pt x="43" y="68"/>
                  <a:pt x="45" y="69"/>
                </a:cubicBezTo>
                <a:cubicBezTo>
                  <a:pt x="52" y="43"/>
                  <a:pt x="75" y="24"/>
                  <a:pt x="102" y="24"/>
                </a:cubicBezTo>
                <a:cubicBezTo>
                  <a:pt x="117" y="24"/>
                  <a:pt x="130" y="29"/>
                  <a:pt x="140" y="38"/>
                </a:cubicBezTo>
                <a:cubicBezTo>
                  <a:pt x="141" y="17"/>
                  <a:pt x="159" y="0"/>
                  <a:pt x="180" y="0"/>
                </a:cubicBezTo>
                <a:cubicBezTo>
                  <a:pt x="202" y="0"/>
                  <a:pt x="220" y="18"/>
                  <a:pt x="220" y="41"/>
                </a:cubicBezTo>
                <a:cubicBezTo>
                  <a:pt x="220" y="41"/>
                  <a:pt x="220" y="41"/>
                  <a:pt x="220" y="41"/>
                </a:cubicBezTo>
                <a:cubicBezTo>
                  <a:pt x="223" y="41"/>
                  <a:pt x="226" y="41"/>
                  <a:pt x="229" y="41"/>
                </a:cubicBezTo>
                <a:cubicBezTo>
                  <a:pt x="255" y="41"/>
                  <a:pt x="277" y="63"/>
                  <a:pt x="277" y="89"/>
                </a:cubicBezTo>
                <a:cubicBezTo>
                  <a:pt x="277" y="116"/>
                  <a:pt x="255" y="138"/>
                  <a:pt x="229" y="138"/>
                </a:cubicBezTo>
                <a:cubicBezTo>
                  <a:pt x="220" y="138"/>
                  <a:pt x="213" y="136"/>
                  <a:pt x="206" y="133"/>
                </a:cubicBezTo>
                <a:cubicBezTo>
                  <a:pt x="199" y="150"/>
                  <a:pt x="182" y="162"/>
                  <a:pt x="162" y="162"/>
                </a:cubicBezTo>
                <a:cubicBezTo>
                  <a:pt x="145" y="162"/>
                  <a:pt x="130" y="153"/>
                  <a:pt x="122" y="139"/>
                </a:cubicBezTo>
                <a:cubicBezTo>
                  <a:pt x="116" y="141"/>
                  <a:pt x="109" y="142"/>
                  <a:pt x="102" y="142"/>
                </a:cubicBezTo>
                <a:cubicBezTo>
                  <a:pt x="90" y="142"/>
                  <a:pt x="79" y="139"/>
                  <a:pt x="69" y="132"/>
                </a:cubicBezTo>
                <a:cubicBezTo>
                  <a:pt x="62" y="141"/>
                  <a:pt x="51" y="147"/>
                  <a:pt x="39" y="147"/>
                </a:cubicBezTo>
                <a:cubicBezTo>
                  <a:pt x="17" y="147"/>
                  <a:pt x="0" y="129"/>
                  <a:pt x="0" y="107"/>
                </a:cubicBezTo>
                <a:cubicBezTo>
                  <a:pt x="0" y="86"/>
                  <a:pt x="17" y="68"/>
                  <a:pt x="39" y="68"/>
                </a:cubicBezTo>
                <a:close/>
              </a:path>
            </a:pathLst>
          </a:custGeom>
          <a:solidFill>
            <a:schemeClr val="accent1">
              <a:lumMod val="60000"/>
              <a:lumOff val="40000"/>
              <a:alpha val="25000"/>
            </a:schemeClr>
          </a:solidFill>
          <a:ln>
            <a:noFill/>
          </a:ln>
        </p:spPr>
        <p:txBody>
          <a:bodyPr vert="horz" wrap="square" lIns="91440" tIns="45720" rIns="91440" bIns="45720" numCol="1" anchor="t" anchorCtr="0" compatLnSpc="1"/>
          <a:lstStyle/>
          <a:p>
            <a:endParaRPr lang="id-ID"/>
          </a:p>
        </p:txBody>
      </p:sp>
      <p:sp>
        <p:nvSpPr>
          <p:cNvPr id="27" name="Freeform 35"/>
          <p:cNvSpPr/>
          <p:nvPr userDrawn="1"/>
        </p:nvSpPr>
        <p:spPr bwMode="auto">
          <a:xfrm>
            <a:off x="200505" y="357327"/>
            <a:ext cx="582961" cy="343230"/>
          </a:xfrm>
          <a:custGeom>
            <a:avLst/>
            <a:gdLst>
              <a:gd name="T0" fmla="*/ 39 w 277"/>
              <a:gd name="T1" fmla="*/ 68 h 162"/>
              <a:gd name="T2" fmla="*/ 45 w 277"/>
              <a:gd name="T3" fmla="*/ 69 h 162"/>
              <a:gd name="T4" fmla="*/ 102 w 277"/>
              <a:gd name="T5" fmla="*/ 24 h 162"/>
              <a:gd name="T6" fmla="*/ 140 w 277"/>
              <a:gd name="T7" fmla="*/ 38 h 162"/>
              <a:gd name="T8" fmla="*/ 180 w 277"/>
              <a:gd name="T9" fmla="*/ 0 h 162"/>
              <a:gd name="T10" fmla="*/ 220 w 277"/>
              <a:gd name="T11" fmla="*/ 41 h 162"/>
              <a:gd name="T12" fmla="*/ 220 w 277"/>
              <a:gd name="T13" fmla="*/ 41 h 162"/>
              <a:gd name="T14" fmla="*/ 229 w 277"/>
              <a:gd name="T15" fmla="*/ 41 h 162"/>
              <a:gd name="T16" fmla="*/ 277 w 277"/>
              <a:gd name="T17" fmla="*/ 89 h 162"/>
              <a:gd name="T18" fmla="*/ 229 w 277"/>
              <a:gd name="T19" fmla="*/ 138 h 162"/>
              <a:gd name="T20" fmla="*/ 206 w 277"/>
              <a:gd name="T21" fmla="*/ 133 h 162"/>
              <a:gd name="T22" fmla="*/ 162 w 277"/>
              <a:gd name="T23" fmla="*/ 162 h 162"/>
              <a:gd name="T24" fmla="*/ 122 w 277"/>
              <a:gd name="T25" fmla="*/ 139 h 162"/>
              <a:gd name="T26" fmla="*/ 102 w 277"/>
              <a:gd name="T27" fmla="*/ 142 h 162"/>
              <a:gd name="T28" fmla="*/ 69 w 277"/>
              <a:gd name="T29" fmla="*/ 132 h 162"/>
              <a:gd name="T30" fmla="*/ 39 w 277"/>
              <a:gd name="T31" fmla="*/ 147 h 162"/>
              <a:gd name="T32" fmla="*/ 0 w 277"/>
              <a:gd name="T33" fmla="*/ 107 h 162"/>
              <a:gd name="T34" fmla="*/ 39 w 277"/>
              <a:gd name="T35" fmla="*/ 6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162">
                <a:moveTo>
                  <a:pt x="39" y="68"/>
                </a:moveTo>
                <a:cubicBezTo>
                  <a:pt x="41" y="68"/>
                  <a:pt x="43" y="68"/>
                  <a:pt x="45" y="69"/>
                </a:cubicBezTo>
                <a:cubicBezTo>
                  <a:pt x="52" y="43"/>
                  <a:pt x="75" y="24"/>
                  <a:pt x="102" y="24"/>
                </a:cubicBezTo>
                <a:cubicBezTo>
                  <a:pt x="117" y="24"/>
                  <a:pt x="130" y="29"/>
                  <a:pt x="140" y="38"/>
                </a:cubicBezTo>
                <a:cubicBezTo>
                  <a:pt x="141" y="17"/>
                  <a:pt x="159" y="0"/>
                  <a:pt x="180" y="0"/>
                </a:cubicBezTo>
                <a:cubicBezTo>
                  <a:pt x="202" y="0"/>
                  <a:pt x="220" y="18"/>
                  <a:pt x="220" y="41"/>
                </a:cubicBezTo>
                <a:cubicBezTo>
                  <a:pt x="220" y="41"/>
                  <a:pt x="220" y="41"/>
                  <a:pt x="220" y="41"/>
                </a:cubicBezTo>
                <a:cubicBezTo>
                  <a:pt x="223" y="41"/>
                  <a:pt x="226" y="41"/>
                  <a:pt x="229" y="41"/>
                </a:cubicBezTo>
                <a:cubicBezTo>
                  <a:pt x="255" y="41"/>
                  <a:pt x="277" y="63"/>
                  <a:pt x="277" y="89"/>
                </a:cubicBezTo>
                <a:cubicBezTo>
                  <a:pt x="277" y="116"/>
                  <a:pt x="255" y="138"/>
                  <a:pt x="229" y="138"/>
                </a:cubicBezTo>
                <a:cubicBezTo>
                  <a:pt x="220" y="138"/>
                  <a:pt x="213" y="136"/>
                  <a:pt x="206" y="133"/>
                </a:cubicBezTo>
                <a:cubicBezTo>
                  <a:pt x="199" y="150"/>
                  <a:pt x="182" y="162"/>
                  <a:pt x="162" y="162"/>
                </a:cubicBezTo>
                <a:cubicBezTo>
                  <a:pt x="145" y="162"/>
                  <a:pt x="130" y="153"/>
                  <a:pt x="122" y="139"/>
                </a:cubicBezTo>
                <a:cubicBezTo>
                  <a:pt x="116" y="141"/>
                  <a:pt x="109" y="142"/>
                  <a:pt x="102" y="142"/>
                </a:cubicBezTo>
                <a:cubicBezTo>
                  <a:pt x="90" y="142"/>
                  <a:pt x="79" y="139"/>
                  <a:pt x="69" y="132"/>
                </a:cubicBezTo>
                <a:cubicBezTo>
                  <a:pt x="62" y="141"/>
                  <a:pt x="51" y="147"/>
                  <a:pt x="39" y="147"/>
                </a:cubicBezTo>
                <a:cubicBezTo>
                  <a:pt x="17" y="147"/>
                  <a:pt x="0" y="129"/>
                  <a:pt x="0" y="107"/>
                </a:cubicBezTo>
                <a:cubicBezTo>
                  <a:pt x="0" y="86"/>
                  <a:pt x="17" y="68"/>
                  <a:pt x="39" y="68"/>
                </a:cubicBezTo>
                <a:close/>
              </a:path>
            </a:pathLst>
          </a:custGeom>
          <a:solidFill>
            <a:schemeClr val="accent1">
              <a:lumMod val="60000"/>
              <a:lumOff val="40000"/>
              <a:alpha val="25000"/>
            </a:schemeClr>
          </a:solidFill>
          <a:ln>
            <a:noFill/>
          </a:ln>
        </p:spPr>
        <p:txBody>
          <a:bodyPr vert="horz" wrap="square" lIns="91440" tIns="45720" rIns="91440" bIns="45720" numCol="1" anchor="t" anchorCtr="0" compatLnSpc="1"/>
          <a:lstStyle/>
          <a:p>
            <a:endParaRPr lang="id-ID"/>
          </a:p>
        </p:txBody>
      </p:sp>
      <p:sp>
        <p:nvSpPr>
          <p:cNvPr id="6" name="Freeform 30"/>
          <p:cNvSpPr/>
          <p:nvPr userDrawn="1"/>
        </p:nvSpPr>
        <p:spPr bwMode="auto">
          <a:xfrm>
            <a:off x="11206541" y="270249"/>
            <a:ext cx="756642" cy="428063"/>
          </a:xfrm>
          <a:custGeom>
            <a:avLst/>
            <a:gdLst>
              <a:gd name="T0" fmla="*/ 954 w 1034"/>
              <a:gd name="T1" fmla="*/ 252 h 583"/>
              <a:gd name="T2" fmla="*/ 954 w 1034"/>
              <a:gd name="T3" fmla="*/ 249 h 583"/>
              <a:gd name="T4" fmla="*/ 815 w 1034"/>
              <a:gd name="T5" fmla="*/ 110 h 583"/>
              <a:gd name="T6" fmla="*/ 767 w 1034"/>
              <a:gd name="T7" fmla="*/ 119 h 583"/>
              <a:gd name="T8" fmla="*/ 578 w 1034"/>
              <a:gd name="T9" fmla="*/ 0 h 583"/>
              <a:gd name="T10" fmla="*/ 377 w 1034"/>
              <a:gd name="T11" fmla="*/ 152 h 583"/>
              <a:gd name="T12" fmla="*/ 301 w 1034"/>
              <a:gd name="T13" fmla="*/ 131 h 583"/>
              <a:gd name="T14" fmla="*/ 150 w 1034"/>
              <a:gd name="T15" fmla="*/ 282 h 583"/>
              <a:gd name="T16" fmla="*/ 0 w 1034"/>
              <a:gd name="T17" fmla="*/ 432 h 583"/>
              <a:gd name="T18" fmla="*/ 150 w 1034"/>
              <a:gd name="T19" fmla="*/ 583 h 583"/>
              <a:gd name="T20" fmla="*/ 853 w 1034"/>
              <a:gd name="T21" fmla="*/ 583 h 583"/>
              <a:gd name="T22" fmla="*/ 1034 w 1034"/>
              <a:gd name="T23" fmla="*/ 402 h 583"/>
              <a:gd name="T24" fmla="*/ 954 w 1034"/>
              <a:gd name="T25" fmla="*/ 252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4" h="583">
                <a:moveTo>
                  <a:pt x="954" y="252"/>
                </a:moveTo>
                <a:cubicBezTo>
                  <a:pt x="954" y="251"/>
                  <a:pt x="954" y="250"/>
                  <a:pt x="954" y="249"/>
                </a:cubicBezTo>
                <a:cubicBezTo>
                  <a:pt x="954" y="172"/>
                  <a:pt x="892" y="110"/>
                  <a:pt x="815" y="110"/>
                </a:cubicBezTo>
                <a:cubicBezTo>
                  <a:pt x="798" y="110"/>
                  <a:pt x="782" y="113"/>
                  <a:pt x="767" y="119"/>
                </a:cubicBezTo>
                <a:cubicBezTo>
                  <a:pt x="733" y="49"/>
                  <a:pt x="661" y="0"/>
                  <a:pt x="578" y="0"/>
                </a:cubicBezTo>
                <a:cubicBezTo>
                  <a:pt x="482" y="0"/>
                  <a:pt x="402" y="64"/>
                  <a:pt x="377" y="152"/>
                </a:cubicBezTo>
                <a:cubicBezTo>
                  <a:pt x="354" y="139"/>
                  <a:pt x="328" y="131"/>
                  <a:pt x="301" y="131"/>
                </a:cubicBezTo>
                <a:cubicBezTo>
                  <a:pt x="218" y="131"/>
                  <a:pt x="150" y="199"/>
                  <a:pt x="150" y="282"/>
                </a:cubicBezTo>
                <a:cubicBezTo>
                  <a:pt x="67" y="282"/>
                  <a:pt x="0" y="349"/>
                  <a:pt x="0" y="432"/>
                </a:cubicBezTo>
                <a:cubicBezTo>
                  <a:pt x="0" y="515"/>
                  <a:pt x="67" y="583"/>
                  <a:pt x="150" y="583"/>
                </a:cubicBezTo>
                <a:cubicBezTo>
                  <a:pt x="853" y="583"/>
                  <a:pt x="853" y="583"/>
                  <a:pt x="853" y="583"/>
                </a:cubicBezTo>
                <a:cubicBezTo>
                  <a:pt x="953" y="583"/>
                  <a:pt x="1034" y="502"/>
                  <a:pt x="1034" y="402"/>
                </a:cubicBezTo>
                <a:cubicBezTo>
                  <a:pt x="1034" y="339"/>
                  <a:pt x="1002" y="284"/>
                  <a:pt x="954" y="252"/>
                </a:cubicBezTo>
                <a:close/>
              </a:path>
            </a:pathLst>
          </a:custGeom>
          <a:solidFill>
            <a:schemeClr val="accent1"/>
          </a:solidFill>
          <a:ln>
            <a:noFill/>
          </a:ln>
        </p:spPr>
        <p:txBody>
          <a:bodyPr vert="horz" wrap="square" lIns="91440" tIns="45720" rIns="91440" bIns="45720" numCol="1" anchor="t" anchorCtr="0" compatLnSpc="1"/>
          <a:lstStyle/>
          <a:p>
            <a:endParaRPr lang="id-ID"/>
          </a:p>
        </p:txBody>
      </p:sp>
      <p:sp>
        <p:nvSpPr>
          <p:cNvPr id="7" name="Slide Number Placeholder 5"/>
          <p:cNvSpPr txBox="1"/>
          <p:nvPr userDrawn="1"/>
        </p:nvSpPr>
        <p:spPr>
          <a:xfrm>
            <a:off x="11382376" y="326491"/>
            <a:ext cx="468000" cy="365125"/>
          </a:xfrm>
          <a:prstGeom prst="rect">
            <a:avLst/>
          </a:prstGeom>
        </p:spPr>
        <p:txBody>
          <a:bodyPr vert="horz" lIns="91440" tIns="45720" rIns="91440" bIns="45720" rtlCol="0" anchor="ctr"/>
          <a:lstStyle>
            <a:defPPr>
              <a:defRPr lang="id-ID"/>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A4E97F8-F2EB-4E84-BA61-217D6A6B81BD}" type="slidenum">
              <a:rPr lang="id-ID" smtClean="0">
                <a:solidFill>
                  <a:schemeClr val="bg1"/>
                </a:solidFill>
              </a:rPr>
              <a:t>‹#›</a:t>
            </a:fld>
            <a:endParaRPr lang="id-ID" dirty="0">
              <a:solidFill>
                <a:schemeClr val="bg1"/>
              </a:solidFill>
            </a:endParaRPr>
          </a:p>
        </p:txBody>
      </p:sp>
      <p:grpSp>
        <p:nvGrpSpPr>
          <p:cNvPr id="17" name="Group 16"/>
          <p:cNvGrpSpPr/>
          <p:nvPr userDrawn="1"/>
        </p:nvGrpSpPr>
        <p:grpSpPr>
          <a:xfrm>
            <a:off x="338952" y="6409324"/>
            <a:ext cx="224082" cy="221156"/>
            <a:chOff x="4328868" y="5502988"/>
            <a:chExt cx="500307" cy="493774"/>
          </a:xfrm>
        </p:grpSpPr>
        <p:sp>
          <p:nvSpPr>
            <p:cNvPr id="18" name="Freeform 17">
              <a:hlinkClick r:id="" action="ppaction://hlinkshowjump?jump=previousslide"/>
            </p:cNvPr>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solidFill>
                <a:schemeClr val="bg2"/>
              </a:solidFill>
            </a:ln>
          </p:spPr>
          <p:txBody>
            <a:bodyPr vert="horz" wrap="square" lIns="91440" tIns="45720" rIns="91440" bIns="45720" numCol="1" anchor="t" anchorCtr="0" compatLnSpc="1"/>
            <a:lstStyle/>
            <a:p>
              <a:endParaRPr lang="id-ID"/>
            </a:p>
          </p:txBody>
        </p:sp>
        <p:sp>
          <p:nvSpPr>
            <p:cNvPr id="19" name="Freeform 18">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solidFill>
                <a:schemeClr val="bg2"/>
              </a:solidFill>
            </a:ln>
          </p:spPr>
          <p:txBody>
            <a:bodyPr vert="horz" wrap="square" lIns="91440" tIns="45720" rIns="91440" bIns="45720" numCol="1" anchor="t" anchorCtr="0" compatLnSpc="1"/>
            <a:lstStyle/>
            <a:p>
              <a:endParaRPr lang="id-ID"/>
            </a:p>
          </p:txBody>
        </p:sp>
      </p:grpSp>
      <p:grpSp>
        <p:nvGrpSpPr>
          <p:cNvPr id="20" name="Group 19"/>
          <p:cNvGrpSpPr/>
          <p:nvPr userDrawn="1"/>
        </p:nvGrpSpPr>
        <p:grpSpPr>
          <a:xfrm flipH="1">
            <a:off x="11637433" y="6409324"/>
            <a:ext cx="224082" cy="221156"/>
            <a:chOff x="4328868" y="5502988"/>
            <a:chExt cx="500307" cy="493774"/>
          </a:xfrm>
        </p:grpSpPr>
        <p:sp>
          <p:nvSpPr>
            <p:cNvPr id="21" name="Freeform 20">
              <a:hlinkClick r:id="" action="ppaction://hlinkshowjump?jump=nextslide"/>
            </p:cNvPr>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solidFill>
                <a:schemeClr val="bg2"/>
              </a:solidFill>
            </a:ln>
          </p:spPr>
          <p:txBody>
            <a:bodyPr vert="horz" wrap="square" lIns="91440" tIns="45720" rIns="91440" bIns="45720" numCol="1" anchor="t" anchorCtr="0" compatLnSpc="1"/>
            <a:lstStyle/>
            <a:p>
              <a:endParaRPr lang="id-ID"/>
            </a:p>
          </p:txBody>
        </p:sp>
        <p:sp>
          <p:nvSpPr>
            <p:cNvPr id="22" name="Freeform 21">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solidFill>
                <a:schemeClr val="bg2"/>
              </a:solidFill>
            </a:ln>
          </p:spPr>
          <p:txBody>
            <a:bodyPr vert="horz" wrap="square" lIns="91440" tIns="45720" rIns="91440" bIns="45720" numCol="1" anchor="t" anchorCtr="0" compatLnSpc="1"/>
            <a:lstStyle/>
            <a:p>
              <a:endParaRPr lang="id-ID"/>
            </a:p>
          </p:txBody>
        </p:sp>
      </p:grpSp>
      <p:sp>
        <p:nvSpPr>
          <p:cNvPr id="23" name="Title 1"/>
          <p:cNvSpPr>
            <a:spLocks noGrp="1"/>
          </p:cNvSpPr>
          <p:nvPr>
            <p:ph type="title"/>
          </p:nvPr>
        </p:nvSpPr>
        <p:spPr>
          <a:xfrm>
            <a:off x="845761" y="623789"/>
            <a:ext cx="10515600" cy="911682"/>
          </a:xfrm>
        </p:spPr>
        <p:txBody>
          <a:bodyPr/>
          <a:lstStyle>
            <a:lvl1pPr algn="ctr">
              <a:defRPr b="1"/>
            </a:lvl1pPr>
          </a:lstStyle>
          <a:p>
            <a:r>
              <a:rPr lang="en-US" dirty="0"/>
              <a:t>Click to edit Master title style</a:t>
            </a:r>
            <a:endParaRPr lang="id-ID" dirty="0"/>
          </a:p>
        </p:txBody>
      </p:sp>
      <p:sp>
        <p:nvSpPr>
          <p:cNvPr id="24" name="Text Placeholder 11"/>
          <p:cNvSpPr>
            <a:spLocks noGrp="1"/>
          </p:cNvSpPr>
          <p:nvPr>
            <p:ph type="body" sz="quarter" idx="13"/>
          </p:nvPr>
        </p:nvSpPr>
        <p:spPr>
          <a:xfrm>
            <a:off x="845761" y="1341975"/>
            <a:ext cx="10515600" cy="366712"/>
          </a:xfrm>
        </p:spPr>
        <p:txBody>
          <a:bodyPr>
            <a:normAutofit/>
          </a:bodyPr>
          <a:lstStyle>
            <a:lvl1pPr marL="0" indent="0" algn="ctr">
              <a:buNone/>
              <a:defRPr sz="2000">
                <a:solidFill>
                  <a:schemeClr val="bg2"/>
                </a:solidFill>
              </a:defRPr>
            </a:lvl1pPr>
          </a:lstStyle>
          <a:p>
            <a:pPr lvl="0"/>
            <a:r>
              <a:rPr lang="en-US" dirty="0"/>
              <a:t>Click to edit Master text styles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fade">
                                      <p:cBhvr>
                                        <p:cTn id="11"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hf sldNum="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2024/7/12</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2024/7/12</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TxTwoObj" preserve="1">
  <p:cSld name="2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TxTwoObj" preserve="1">
  <p:cSld name="3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E4C556E-D11A-48D7-81C0-B1B5323EC136}"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195263E-7865-4889-9FDE-7A423744D6BB}" type="slidenum">
              <a:rPr lang="zh-CN" altLang="en-US" smtClean="0"/>
              <a:t>‹#›</a:t>
            </a:fld>
            <a:endParaRPr lang="zh-CN" altLang="en-US"/>
          </a:p>
        </p:txBody>
      </p:sp>
    </p:spTree>
  </p:cSld>
  <p:clrMapOvr>
    <a:masterClrMapping/>
  </p:clrMapOvr>
  <p:hf sldNum="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100000">
              <a:srgbClr val="489291"/>
            </a:gs>
            <a:gs pos="0">
              <a:srgbClr val="2DA582">
                <a:alpha val="80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C556E-D11A-48D7-81C0-B1B5323EC136}" type="datetimeFigureOut">
              <a:rPr lang="zh-CN" altLang="en-US" smtClean="0"/>
              <a:t>2024/7/12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5263E-7865-4889-9FDE-7A423744D6B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Lst>
  <p:hf sldNum="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3.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diagramLayout" Target="../diagrams/layout1.xml"/><Relationship Id="rId18" Type="http://schemas.openxmlformats.org/officeDocument/2006/relationships/diagramLayout" Target="../diagrams/layout2.xml"/><Relationship Id="rId3" Type="http://schemas.openxmlformats.org/officeDocument/2006/relationships/tags" Target="../tags/tag5.xml"/><Relationship Id="rId21" Type="http://schemas.microsoft.com/office/2007/relationships/diagramDrawing" Target="../diagrams/drawing2.xml"/><Relationship Id="rId7" Type="http://schemas.openxmlformats.org/officeDocument/2006/relationships/tags" Target="../tags/tag9.xml"/><Relationship Id="rId12" Type="http://schemas.openxmlformats.org/officeDocument/2006/relationships/diagramData" Target="../diagrams/data1.xml"/><Relationship Id="rId17" Type="http://schemas.openxmlformats.org/officeDocument/2006/relationships/diagramData" Target="../diagrams/data2.xml"/><Relationship Id="rId2" Type="http://schemas.openxmlformats.org/officeDocument/2006/relationships/tags" Target="../tags/tag4.xml"/><Relationship Id="rId16" Type="http://schemas.microsoft.com/office/2007/relationships/diagramDrawing" Target="../diagrams/drawing1.xml"/><Relationship Id="rId20" Type="http://schemas.openxmlformats.org/officeDocument/2006/relationships/diagramColors" Target="../diagrams/colors2.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image" Target="../media/image3.png"/><Relationship Id="rId5" Type="http://schemas.openxmlformats.org/officeDocument/2006/relationships/tags" Target="../tags/tag7.xml"/><Relationship Id="rId15" Type="http://schemas.openxmlformats.org/officeDocument/2006/relationships/diagramColors" Target="../diagrams/colors1.xml"/><Relationship Id="rId23" Type="http://schemas.openxmlformats.org/officeDocument/2006/relationships/image" Target="../media/image5.png"/><Relationship Id="rId10" Type="http://schemas.openxmlformats.org/officeDocument/2006/relationships/notesSlide" Target="../notesSlides/notesSlide7.xml"/><Relationship Id="rId19" Type="http://schemas.openxmlformats.org/officeDocument/2006/relationships/diagramQuickStyle" Target="../diagrams/quickStyle2.xml"/><Relationship Id="rId4" Type="http://schemas.openxmlformats.org/officeDocument/2006/relationships/tags" Target="../tags/tag6.xml"/><Relationship Id="rId9" Type="http://schemas.openxmlformats.org/officeDocument/2006/relationships/slideLayout" Target="../slideLayouts/slideLayout43.xml"/><Relationship Id="rId14" Type="http://schemas.openxmlformats.org/officeDocument/2006/relationships/diagramQuickStyle" Target="../diagrams/quickStyle1.xml"/><Relationship Id="rId22"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9" name="Freeform 218"/>
          <p:cNvSpPr/>
          <p:nvPr/>
        </p:nvSpPr>
        <p:spPr>
          <a:xfrm flipH="1">
            <a:off x="107092" y="474267"/>
            <a:ext cx="11975579" cy="6160666"/>
          </a:xfrm>
          <a:custGeom>
            <a:avLst/>
            <a:gdLst>
              <a:gd name="connsiteX0" fmla="*/ 11083636 w 11083636"/>
              <a:gd name="connsiteY0" fmla="*/ 0 h 5667768"/>
              <a:gd name="connsiteX1" fmla="*/ 4228270 w 11083636"/>
              <a:gd name="connsiteY1" fmla="*/ 0 h 5667768"/>
              <a:gd name="connsiteX2" fmla="*/ 4107388 w 11083636"/>
              <a:gd name="connsiteY2" fmla="*/ 42907 h 5667768"/>
              <a:gd name="connsiteX3" fmla="*/ 3435929 w 11083636"/>
              <a:gd name="connsiteY3" fmla="*/ 486249 h 5667768"/>
              <a:gd name="connsiteX4" fmla="*/ 2675903 w 11083636"/>
              <a:gd name="connsiteY4" fmla="*/ 112751 h 5667768"/>
              <a:gd name="connsiteX5" fmla="*/ 1871406 w 11083636"/>
              <a:gd name="connsiteY5" fmla="*/ 564422 h 5667768"/>
              <a:gd name="connsiteX6" fmla="*/ 1118982 w 11083636"/>
              <a:gd name="connsiteY6" fmla="*/ 387200 h 5667768"/>
              <a:gd name="connsiteX7" fmla="*/ 1089801 w 11083636"/>
              <a:gd name="connsiteY7" fmla="*/ 388767 h 5667768"/>
              <a:gd name="connsiteX8" fmla="*/ 1060620 w 11083636"/>
              <a:gd name="connsiteY8" fmla="*/ 387200 h 5667768"/>
              <a:gd name="connsiteX9" fmla="*/ 308196 w 11083636"/>
              <a:gd name="connsiteY9" fmla="*/ 564422 h 5667768"/>
              <a:gd name="connsiteX10" fmla="*/ 96994 w 11083636"/>
              <a:gd name="connsiteY10" fmla="*/ 459697 h 5667768"/>
              <a:gd name="connsiteX11" fmla="*/ 0 w 11083636"/>
              <a:gd name="connsiteY11" fmla="*/ 390907 h 5667768"/>
              <a:gd name="connsiteX12" fmla="*/ 0 w 11083636"/>
              <a:gd name="connsiteY12" fmla="*/ 5667768 h 5667768"/>
              <a:gd name="connsiteX13" fmla="*/ 11083636 w 11083636"/>
              <a:gd name="connsiteY13" fmla="*/ 5667768 h 566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83636" h="5667768">
                <a:moveTo>
                  <a:pt x="11083636" y="0"/>
                </a:moveTo>
                <a:lnTo>
                  <a:pt x="4228270" y="0"/>
                </a:lnTo>
                <a:lnTo>
                  <a:pt x="4107388" y="42907"/>
                </a:lnTo>
                <a:cubicBezTo>
                  <a:pt x="3786171" y="194352"/>
                  <a:pt x="3793692" y="462235"/>
                  <a:pt x="3435929" y="486249"/>
                </a:cubicBezTo>
                <a:cubicBezTo>
                  <a:pt x="3027057" y="513694"/>
                  <a:pt x="2936656" y="99722"/>
                  <a:pt x="2675903" y="112751"/>
                </a:cubicBezTo>
                <a:cubicBezTo>
                  <a:pt x="2415149" y="125780"/>
                  <a:pt x="2160990" y="479127"/>
                  <a:pt x="1871406" y="564422"/>
                </a:cubicBezTo>
                <a:cubicBezTo>
                  <a:pt x="1636120" y="633725"/>
                  <a:pt x="1321497" y="395544"/>
                  <a:pt x="1118982" y="387200"/>
                </a:cubicBezTo>
                <a:lnTo>
                  <a:pt x="1089801" y="388767"/>
                </a:lnTo>
                <a:lnTo>
                  <a:pt x="1060620" y="387200"/>
                </a:lnTo>
                <a:cubicBezTo>
                  <a:pt x="858105" y="395544"/>
                  <a:pt x="543482" y="633725"/>
                  <a:pt x="308196" y="564422"/>
                </a:cubicBezTo>
                <a:cubicBezTo>
                  <a:pt x="235800" y="543099"/>
                  <a:pt x="165618" y="505022"/>
                  <a:pt x="96994" y="459697"/>
                </a:cubicBezTo>
                <a:lnTo>
                  <a:pt x="0" y="390907"/>
                </a:lnTo>
                <a:lnTo>
                  <a:pt x="0" y="5667768"/>
                </a:lnTo>
                <a:lnTo>
                  <a:pt x="11083636" y="5667768"/>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tLang="zh-CN" sz="2800" b="1" dirty="0">
              <a:solidFill>
                <a:srgbClr val="2C8384"/>
              </a:solidFill>
              <a:latin typeface="微软雅黑" panose="020B0503020204020204" pitchFamily="34" charset="-122"/>
              <a:ea typeface="微软雅黑" panose="020B0503020204020204" pitchFamily="34" charset="-122"/>
              <a:sym typeface="Arial" panose="020B0604020202020204"/>
            </a:endParaRPr>
          </a:p>
          <a:p>
            <a:pPr algn="ctr"/>
            <a:endParaRPr lang="en-US" altLang="zh-CN" sz="2800" b="1" dirty="0">
              <a:solidFill>
                <a:srgbClr val="2C8384"/>
              </a:solidFill>
              <a:latin typeface="微软雅黑" panose="020B0503020204020204" pitchFamily="34" charset="-122"/>
              <a:ea typeface="微软雅黑" panose="020B0503020204020204" pitchFamily="34" charset="-122"/>
              <a:sym typeface="Arial" panose="020B0604020202020204"/>
            </a:endParaRPr>
          </a:p>
          <a:p>
            <a:pPr algn="ctr"/>
            <a:endParaRPr lang="en-US" altLang="zh-CN" sz="2800" b="1" dirty="0">
              <a:solidFill>
                <a:srgbClr val="2C8384"/>
              </a:solidFill>
              <a:latin typeface="微软雅黑" panose="020B0503020204020204" pitchFamily="34" charset="-122"/>
              <a:ea typeface="微软雅黑" panose="020B0503020204020204" pitchFamily="34" charset="-122"/>
              <a:sym typeface="Arial" panose="020B0604020202020204"/>
            </a:endParaRPr>
          </a:p>
          <a:p>
            <a:pPr algn="ctr"/>
            <a:endParaRPr lang="en-US" altLang="zh-CN" sz="2800" b="1" dirty="0">
              <a:solidFill>
                <a:srgbClr val="2C8384"/>
              </a:solidFill>
              <a:latin typeface="微软雅黑" panose="020B0503020204020204" pitchFamily="34" charset="-122"/>
              <a:ea typeface="微软雅黑" panose="020B0503020204020204" pitchFamily="34" charset="-122"/>
              <a:sym typeface="Arial" panose="020B0604020202020204"/>
            </a:endParaRPr>
          </a:p>
          <a:p>
            <a:pPr algn="ctr"/>
            <a:endParaRPr lang="en-US" altLang="zh-CN" sz="2800" b="1" dirty="0">
              <a:solidFill>
                <a:srgbClr val="2C8384"/>
              </a:solidFill>
              <a:latin typeface="微软雅黑" panose="020B0503020204020204" pitchFamily="34" charset="-122"/>
              <a:ea typeface="微软雅黑" panose="020B0503020204020204" pitchFamily="34" charset="-122"/>
              <a:sym typeface="Arial" panose="020B0604020202020204"/>
            </a:endParaRPr>
          </a:p>
          <a:p>
            <a:pPr algn="ctr"/>
            <a:endParaRPr lang="en-US" altLang="zh-CN" sz="2800" b="1" dirty="0">
              <a:solidFill>
                <a:srgbClr val="2C8384"/>
              </a:solidFill>
              <a:latin typeface="微软雅黑" panose="020B0503020204020204" pitchFamily="34" charset="-122"/>
              <a:ea typeface="微软雅黑" panose="020B0503020204020204" pitchFamily="34" charset="-122"/>
              <a:sym typeface="Arial" panose="020B0604020202020204"/>
            </a:endParaRPr>
          </a:p>
          <a:p>
            <a:pPr algn="ctr"/>
            <a:endParaRPr lang="en-US" altLang="zh-CN" sz="2800" b="1" dirty="0">
              <a:solidFill>
                <a:srgbClr val="2C8384"/>
              </a:solidFill>
              <a:latin typeface="微软雅黑" panose="020B0503020204020204" pitchFamily="34" charset="-122"/>
              <a:ea typeface="微软雅黑" panose="020B0503020204020204" pitchFamily="34" charset="-122"/>
              <a:sym typeface="Arial" panose="020B0604020202020204"/>
            </a:endParaRPr>
          </a:p>
        </p:txBody>
      </p:sp>
      <p:sp>
        <p:nvSpPr>
          <p:cNvPr id="333" name="文本框 332"/>
          <p:cNvSpPr txBox="1"/>
          <p:nvPr/>
        </p:nvSpPr>
        <p:spPr>
          <a:xfrm>
            <a:off x="4241734" y="2949852"/>
            <a:ext cx="5537448" cy="830997"/>
          </a:xfrm>
          <a:prstGeom prst="rect">
            <a:avLst/>
          </a:prstGeom>
          <a:noFill/>
        </p:spPr>
        <p:txBody>
          <a:bodyPr wrap="square" rtlCol="0">
            <a:spAutoFit/>
          </a:bodyPr>
          <a:lstStyle/>
          <a:p>
            <a:pPr algn="ctr"/>
            <a:r>
              <a:rPr lang="zh-CN" altLang="en-US" sz="4800" b="1" dirty="0">
                <a:solidFill>
                  <a:srgbClr val="2C8384"/>
                </a:solidFill>
                <a:latin typeface="微软雅黑" panose="020B0503020204020204" pitchFamily="34" charset="-122"/>
                <a:ea typeface="微软雅黑" panose="020B0503020204020204" pitchFamily="34" charset="-122"/>
                <a:sym typeface="Arial" panose="020B0604020202020204"/>
              </a:rPr>
              <a:t>石杉碱甲注射液</a:t>
            </a:r>
            <a:endParaRPr lang="en-US" altLang="zh-CN" sz="4800" b="1" dirty="0">
              <a:solidFill>
                <a:srgbClr val="2C8384"/>
              </a:solidFill>
              <a:latin typeface="微软雅黑" panose="020B0503020204020204" pitchFamily="34" charset="-122"/>
              <a:ea typeface="微软雅黑" panose="020B0503020204020204" pitchFamily="34" charset="-122"/>
              <a:sym typeface="Arial" panose="020B0604020202020204"/>
            </a:endParaRPr>
          </a:p>
        </p:txBody>
      </p:sp>
      <p:sp>
        <p:nvSpPr>
          <p:cNvPr id="336" name="文本框 335"/>
          <p:cNvSpPr txBox="1"/>
          <p:nvPr/>
        </p:nvSpPr>
        <p:spPr>
          <a:xfrm>
            <a:off x="4892654" y="2265008"/>
            <a:ext cx="1399742" cy="646331"/>
          </a:xfrm>
          <a:prstGeom prst="rect">
            <a:avLst/>
          </a:prstGeom>
          <a:noFill/>
        </p:spPr>
        <p:txBody>
          <a:bodyPr wrap="none" rtlCol="0">
            <a:spAutoFit/>
          </a:bodyPr>
          <a:lstStyle/>
          <a:p>
            <a:pPr algn="ctr"/>
            <a:r>
              <a:rPr lang="zh-CN" altLang="en-US" sz="3600" b="1" dirty="0">
                <a:solidFill>
                  <a:schemeClr val="tx1">
                    <a:lumMod val="75000"/>
                    <a:lumOff val="25000"/>
                  </a:schemeClr>
                </a:solidFill>
                <a:latin typeface="Arial" panose="020B0604020202020204"/>
                <a:ea typeface="微软雅黑" panose="020B0503020204020204" pitchFamily="34" charset="-122"/>
                <a:sym typeface="Arial" panose="020B0604020202020204"/>
              </a:rPr>
              <a:t>凡坦</a:t>
            </a:r>
            <a:r>
              <a:rPr lang="en-US" altLang="zh-CN" sz="3600" b="1" baseline="3000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a:rPr>
              <a:t>®</a:t>
            </a:r>
            <a:endParaRPr lang="en-US" sz="3600" b="1" baseline="3000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a:endParaRP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10235" t="4366" r="10538" b="1644"/>
          <a:stretch>
            <a:fillRect/>
          </a:stretch>
        </p:blipFill>
        <p:spPr>
          <a:xfrm>
            <a:off x="999002" y="2265008"/>
            <a:ext cx="2194772" cy="2956364"/>
          </a:xfrm>
          <a:prstGeom prst="rect">
            <a:avLst/>
          </a:prstGeom>
        </p:spPr>
      </p:pic>
      <p:sp>
        <p:nvSpPr>
          <p:cNvPr id="30" name="文本框 29"/>
          <p:cNvSpPr txBox="1"/>
          <p:nvPr/>
        </p:nvSpPr>
        <p:spPr>
          <a:xfrm>
            <a:off x="109329" y="51069"/>
            <a:ext cx="11973343" cy="400110"/>
          </a:xfrm>
          <a:prstGeom prst="rect">
            <a:avLst/>
          </a:prstGeom>
          <a:noFill/>
        </p:spPr>
        <p:txBody>
          <a:bodyPr wrap="square" rtlCol="0">
            <a:spAutoFit/>
          </a:bodyPr>
          <a:lstStyle/>
          <a:p>
            <a:r>
              <a:rPr lang="zh-CN" altLang="en-US" sz="2000" b="1" dirty="0">
                <a:solidFill>
                  <a:schemeClr val="bg1"/>
                </a:solidFill>
                <a:latin typeface="Arial" panose="020B0604020202020204"/>
                <a:ea typeface="微软雅黑" panose="020B0503020204020204" pitchFamily="34" charset="-122"/>
                <a:sym typeface="Arial" panose="020B0604020202020204"/>
              </a:rPr>
              <a:t>申报条件：</a:t>
            </a:r>
            <a:r>
              <a:rPr lang="en-US" altLang="zh-CN" sz="2000" b="1" dirty="0">
                <a:solidFill>
                  <a:schemeClr val="bg1"/>
                </a:solidFill>
                <a:latin typeface="Arial" panose="020B0604020202020204"/>
                <a:ea typeface="微软雅黑" panose="020B0503020204020204" pitchFamily="34" charset="-122"/>
                <a:sym typeface="Arial" panose="020B0604020202020204"/>
              </a:rPr>
              <a:t>《</a:t>
            </a:r>
            <a:r>
              <a:rPr lang="zh-CN" altLang="en-US" sz="2000" b="1" dirty="0">
                <a:solidFill>
                  <a:schemeClr val="bg1"/>
                </a:solidFill>
                <a:latin typeface="Arial" panose="020B0604020202020204"/>
                <a:ea typeface="微软雅黑" panose="020B0503020204020204" pitchFamily="34" charset="-122"/>
                <a:sym typeface="Arial" panose="020B0604020202020204"/>
              </a:rPr>
              <a:t>第一批罕见病目录</a:t>
            </a:r>
            <a:r>
              <a:rPr lang="en-US" altLang="zh-CN" sz="2000" b="1" dirty="0">
                <a:solidFill>
                  <a:schemeClr val="bg1"/>
                </a:solidFill>
                <a:latin typeface="Arial" panose="020B0604020202020204"/>
                <a:ea typeface="微软雅黑" panose="020B0503020204020204" pitchFamily="34" charset="-122"/>
                <a:sym typeface="Arial" panose="020B0604020202020204"/>
              </a:rPr>
              <a:t>》</a:t>
            </a:r>
            <a:r>
              <a:rPr lang="zh-CN" altLang="en-US" sz="2000" b="1" dirty="0">
                <a:solidFill>
                  <a:schemeClr val="bg1"/>
                </a:solidFill>
                <a:latin typeface="Arial" panose="020B0604020202020204"/>
                <a:ea typeface="微软雅黑" panose="020B0503020204020204" pitchFamily="34" charset="-122"/>
                <a:sym typeface="Arial" panose="020B0604020202020204"/>
              </a:rPr>
              <a:t>所收录罕见病的药品</a:t>
            </a:r>
            <a:endParaRPr lang="en-US" altLang="zh-CN" sz="2000" b="1" dirty="0">
              <a:solidFill>
                <a:schemeClr val="bg1"/>
              </a:solidFill>
              <a:latin typeface="Arial" panose="020B0604020202020204"/>
              <a:ea typeface="微软雅黑" panose="020B0503020204020204" pitchFamily="34" charset="-122"/>
              <a:sym typeface="Arial" panose="020B0604020202020204"/>
            </a:endParaRPr>
          </a:p>
        </p:txBody>
      </p:sp>
      <p:cxnSp>
        <p:nvCxnSpPr>
          <p:cNvPr id="13" name="Straight Connector 12"/>
          <p:cNvCxnSpPr/>
          <p:nvPr/>
        </p:nvCxnSpPr>
        <p:spPr>
          <a:xfrm>
            <a:off x="6528438" y="118668"/>
            <a:ext cx="0" cy="288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图片 3" descr="e4b8711e0a7777341d738dd145a15be"/>
          <p:cNvPicPr>
            <a:picLocks noChangeAspect="1"/>
          </p:cNvPicPr>
          <p:nvPr/>
        </p:nvPicPr>
        <p:blipFill rotWithShape="1">
          <a:blip r:embed="rId4"/>
          <a:srcRect l="23849" t="24567" r="26089" b="22216"/>
          <a:stretch>
            <a:fillRect/>
          </a:stretch>
        </p:blipFill>
        <p:spPr>
          <a:xfrm>
            <a:off x="431984" y="657991"/>
            <a:ext cx="691649" cy="540000"/>
          </a:xfrm>
          <a:prstGeom prst="rect">
            <a:avLst/>
          </a:prstGeom>
          <a:noFill/>
          <a:ln w="9525">
            <a:noFill/>
          </a:ln>
        </p:spPr>
      </p:pic>
      <p:sp>
        <p:nvSpPr>
          <p:cNvPr id="4" name="文本框 3">
            <a:extLst>
              <a:ext uri="{FF2B5EF4-FFF2-40B4-BE49-F238E27FC236}">
                <a16:creationId xmlns:a16="http://schemas.microsoft.com/office/drawing/2014/main" id="{0DB198EA-580C-4AED-C983-6FBEC86A2B8B}"/>
              </a:ext>
            </a:extLst>
          </p:cNvPr>
          <p:cNvSpPr txBox="1"/>
          <p:nvPr/>
        </p:nvSpPr>
        <p:spPr>
          <a:xfrm>
            <a:off x="4892654" y="3960982"/>
            <a:ext cx="7034302" cy="1705403"/>
          </a:xfrm>
          <a:prstGeom prst="rect">
            <a:avLst/>
          </a:prstGeom>
          <a:noFill/>
        </p:spPr>
        <p:txBody>
          <a:bodyPr wrap="square" rtlCol="0">
            <a:spAutoFit/>
          </a:bodyPr>
          <a:lstStyle/>
          <a:p>
            <a:pPr marL="285750" indent="-285750">
              <a:lnSpc>
                <a:spcPct val="150000"/>
              </a:lnSpc>
              <a:buFont typeface="Wingdings" panose="05000000000000000000" pitchFamily="2" charset="2"/>
              <a:buChar char="p"/>
            </a:pPr>
            <a:r>
              <a:rPr lang="zh-CN" altLang="en-US" b="1" dirty="0">
                <a:solidFill>
                  <a:srgbClr val="FF0000"/>
                </a:solidFill>
                <a:latin typeface="微软雅黑" panose="020B0503020204020204" pitchFamily="34" charset="-122"/>
                <a:ea typeface="微软雅黑" panose="020B0503020204020204" pitchFamily="34" charset="-122"/>
                <a:sym typeface="Arial" panose="020B0604020202020204"/>
              </a:rPr>
              <a:t>唯一</a:t>
            </a:r>
            <a:r>
              <a:rPr lang="zh-CN" altLang="en-US" b="1" dirty="0">
                <a:latin typeface="微软雅黑" panose="020B0503020204020204" pitchFamily="34" charset="-122"/>
                <a:ea typeface="微软雅黑" panose="020B0503020204020204" pitchFamily="34" charset="-122"/>
                <a:sym typeface="Arial" panose="020B0604020202020204"/>
              </a:rPr>
              <a:t>有多项临床研究数据支持疗效与安全性的胆碱酯酶抑制剂</a:t>
            </a:r>
            <a:endParaRPr lang="en-US" altLang="zh-CN" b="1" dirty="0">
              <a:latin typeface="微软雅黑" panose="020B0503020204020204" pitchFamily="34" charset="-122"/>
              <a:ea typeface="微软雅黑" panose="020B0503020204020204" pitchFamily="34" charset="-122"/>
              <a:sym typeface="Arial" panose="020B0604020202020204"/>
            </a:endParaRPr>
          </a:p>
          <a:p>
            <a:pPr marL="285750" indent="-285750">
              <a:lnSpc>
                <a:spcPct val="150000"/>
              </a:lnSpc>
              <a:buFont typeface="Wingdings" panose="05000000000000000000" pitchFamily="2" charset="2"/>
              <a:buChar char="p"/>
            </a:pPr>
            <a:r>
              <a:rPr lang="zh-CN" altLang="en-US" b="1" dirty="0">
                <a:solidFill>
                  <a:srgbClr val="FF0000"/>
                </a:solidFill>
                <a:latin typeface="微软雅黑" panose="020B0503020204020204" pitchFamily="34" charset="-122"/>
                <a:ea typeface="微软雅黑" panose="020B0503020204020204" pitchFamily="34" charset="-122"/>
                <a:sym typeface="Arial" panose="020B0604020202020204"/>
              </a:rPr>
              <a:t>多重获益</a:t>
            </a:r>
            <a:r>
              <a:rPr lang="zh-CN" altLang="en-US" b="1" dirty="0">
                <a:latin typeface="微软雅黑" panose="020B0503020204020204" pitchFamily="34" charset="-122"/>
                <a:ea typeface="微软雅黑" panose="020B0503020204020204" pitchFamily="34" charset="-122"/>
                <a:sym typeface="Arial" panose="020B0604020202020204"/>
              </a:rPr>
              <a:t>，改善症状的同时，降低抗</a:t>
            </a:r>
            <a:r>
              <a:rPr lang="en-US" altLang="zh-CN" b="1" dirty="0" err="1">
                <a:latin typeface="微软雅黑" panose="020B0503020204020204" pitchFamily="34" charset="-122"/>
                <a:ea typeface="微软雅黑" panose="020B0503020204020204" pitchFamily="34" charset="-122"/>
                <a:sym typeface="Arial" panose="020B0604020202020204"/>
              </a:rPr>
              <a:t>AChR</a:t>
            </a:r>
            <a:r>
              <a:rPr lang="zh-CN" altLang="en-US" b="1" dirty="0">
                <a:latin typeface="微软雅黑" panose="020B0503020204020204" pitchFamily="34" charset="-122"/>
                <a:ea typeface="微软雅黑" panose="020B0503020204020204" pitchFamily="34" charset="-122"/>
                <a:sym typeface="Arial" panose="020B0604020202020204"/>
              </a:rPr>
              <a:t>抗体水平</a:t>
            </a:r>
            <a:endParaRPr lang="en-US" altLang="zh-CN" b="1" dirty="0">
              <a:latin typeface="微软雅黑" panose="020B0503020204020204" pitchFamily="34" charset="-122"/>
              <a:ea typeface="微软雅黑" panose="020B0503020204020204" pitchFamily="34" charset="-122"/>
              <a:sym typeface="Arial" panose="020B0604020202020204"/>
            </a:endParaRPr>
          </a:p>
          <a:p>
            <a:pPr marL="285750" indent="-285750">
              <a:lnSpc>
                <a:spcPct val="150000"/>
              </a:lnSpc>
              <a:buFont typeface="Wingdings" panose="05000000000000000000" pitchFamily="2" charset="2"/>
              <a:buChar char="p"/>
            </a:pPr>
            <a:r>
              <a:rPr lang="zh-CN" altLang="en-US" b="1" dirty="0">
                <a:solidFill>
                  <a:srgbClr val="FF0000"/>
                </a:solidFill>
                <a:latin typeface="微软雅黑" panose="020B0503020204020204" pitchFamily="34" charset="-122"/>
                <a:ea typeface="微软雅黑" panose="020B0503020204020204" pitchFamily="34" charset="-122"/>
                <a:sym typeface="Arial" panose="020B0604020202020204"/>
              </a:rPr>
              <a:t>安全性高</a:t>
            </a:r>
            <a:r>
              <a:rPr lang="zh-CN" altLang="en-US" b="1" dirty="0">
                <a:latin typeface="微软雅黑" panose="020B0503020204020204" pitchFamily="34" charset="-122"/>
                <a:ea typeface="微软雅黑" panose="020B0503020204020204" pitchFamily="34" charset="-122"/>
                <a:sym typeface="Arial" panose="020B0604020202020204"/>
              </a:rPr>
              <a:t>，同类药中，</a:t>
            </a:r>
            <a:r>
              <a:rPr lang="en-US" altLang="zh-CN" b="1" dirty="0">
                <a:latin typeface="微软雅黑" panose="020B0503020204020204" pitchFamily="34" charset="-122"/>
                <a:ea typeface="微软雅黑" panose="020B0503020204020204" pitchFamily="34" charset="-122"/>
                <a:sym typeface="Arial" panose="020B0604020202020204"/>
              </a:rPr>
              <a:t>AE</a:t>
            </a:r>
            <a:r>
              <a:rPr lang="zh-CN" altLang="en-US" b="1" dirty="0">
                <a:latin typeface="微软雅黑" panose="020B0503020204020204" pitchFamily="34" charset="-122"/>
                <a:ea typeface="微软雅黑" panose="020B0503020204020204" pitchFamily="34" charset="-122"/>
                <a:sym typeface="Arial" panose="020B0604020202020204"/>
              </a:rPr>
              <a:t>最少</a:t>
            </a:r>
            <a:endParaRPr lang="en-US" altLang="zh-CN" b="1" dirty="0">
              <a:latin typeface="微软雅黑" panose="020B0503020204020204" pitchFamily="34" charset="-122"/>
              <a:ea typeface="微软雅黑" panose="020B0503020204020204" pitchFamily="34" charset="-122"/>
              <a:sym typeface="Arial" panose="020B0604020202020204"/>
            </a:endParaRPr>
          </a:p>
          <a:p>
            <a:pPr marL="285750" indent="-285750">
              <a:lnSpc>
                <a:spcPct val="150000"/>
              </a:lnSpc>
              <a:buFont typeface="Wingdings" panose="05000000000000000000" pitchFamily="2" charset="2"/>
              <a:buChar char="p"/>
            </a:pPr>
            <a:r>
              <a:rPr lang="zh-CN" altLang="en-US" b="1" dirty="0">
                <a:solidFill>
                  <a:srgbClr val="FF0000"/>
                </a:solidFill>
                <a:latin typeface="微软雅黑" panose="020B0503020204020204" pitchFamily="34" charset="-122"/>
                <a:ea typeface="微软雅黑" panose="020B0503020204020204" pitchFamily="34" charset="-122"/>
                <a:sym typeface="Arial" panose="020B0604020202020204"/>
              </a:rPr>
              <a:t>获益人群最广泛</a:t>
            </a:r>
            <a:r>
              <a:rPr lang="zh-CN" altLang="en-US" b="1" dirty="0">
                <a:latin typeface="微软雅黑" panose="020B0503020204020204" pitchFamily="34" charset="-122"/>
                <a:ea typeface="微软雅黑" panose="020B0503020204020204" pitchFamily="34" charset="-122"/>
                <a:sym typeface="Arial" panose="020B0604020202020204"/>
              </a:rPr>
              <a:t>：各种</a:t>
            </a:r>
            <a:r>
              <a:rPr lang="en-US" altLang="zh-CN" b="1" dirty="0">
                <a:latin typeface="微软雅黑" panose="020B0503020204020204" pitchFamily="34" charset="-122"/>
                <a:ea typeface="微软雅黑" panose="020B0503020204020204" pitchFamily="34" charset="-122"/>
                <a:sym typeface="Arial" panose="020B0604020202020204"/>
              </a:rPr>
              <a:t>MG</a:t>
            </a:r>
            <a:r>
              <a:rPr lang="zh-CN" altLang="en-US" b="1" dirty="0">
                <a:latin typeface="微软雅黑" panose="020B0503020204020204" pitchFamily="34" charset="-122"/>
                <a:ea typeface="微软雅黑" panose="020B0503020204020204" pitchFamily="34" charset="-122"/>
                <a:sym typeface="Arial" panose="020B0604020202020204"/>
              </a:rPr>
              <a:t>亚型、儿科患者</a:t>
            </a:r>
            <a:endParaRPr lang="zh-CN" altLang="en-US" sz="1800" b="1" dirty="0">
              <a:latin typeface="微软雅黑" panose="020B0503020204020204" pitchFamily="34" charset="-122"/>
              <a:ea typeface="微软雅黑" panose="020B0503020204020204" pitchFamily="34" charset="-122"/>
              <a:sym typeface="Arial" panose="020B0604020202020204"/>
            </a:endParaRPr>
          </a:p>
        </p:txBody>
      </p:sp>
      <p:sp>
        <p:nvSpPr>
          <p:cNvPr id="5" name="文本框 4">
            <a:extLst>
              <a:ext uri="{FF2B5EF4-FFF2-40B4-BE49-F238E27FC236}">
                <a16:creationId xmlns:a16="http://schemas.microsoft.com/office/drawing/2014/main" id="{79B38875-BF80-7BE6-F845-269BA093E966}"/>
              </a:ext>
            </a:extLst>
          </p:cNvPr>
          <p:cNvSpPr txBox="1"/>
          <p:nvPr/>
        </p:nvSpPr>
        <p:spPr>
          <a:xfrm>
            <a:off x="7884123" y="6071768"/>
            <a:ext cx="6175512" cy="369332"/>
          </a:xfrm>
          <a:prstGeom prst="rect">
            <a:avLst/>
          </a:prstGeom>
          <a:noFill/>
        </p:spPr>
        <p:txBody>
          <a:bodyPr wrap="square">
            <a:spAutoFit/>
          </a:bodyPr>
          <a:lstStyle/>
          <a:p>
            <a:r>
              <a:rPr lang="zh-CN" altLang="en-US" sz="1800" b="1" dirty="0">
                <a:latin typeface="Arial" panose="020B0604020202020204"/>
                <a:ea typeface="微软雅黑" panose="020B0503020204020204" pitchFamily="34" charset="-122"/>
                <a:sym typeface="Arial" panose="020B0604020202020204"/>
              </a:rPr>
              <a:t>申报企业：万邦德制药集团有限公司</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 name="矩形 39"/>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sym typeface="Arial" panose="020B0604020202020204"/>
            </a:endParaRPr>
          </a:p>
        </p:txBody>
      </p:sp>
      <p:sp>
        <p:nvSpPr>
          <p:cNvPr id="3" name="文本框 29"/>
          <p:cNvSpPr txBox="1"/>
          <p:nvPr/>
        </p:nvSpPr>
        <p:spPr>
          <a:xfrm>
            <a:off x="109329" y="6679"/>
            <a:ext cx="119733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创新性</a:t>
            </a:r>
            <a:endPar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grpSp>
        <p:nvGrpSpPr>
          <p:cNvPr id="6" name="组合 5"/>
          <p:cNvGrpSpPr/>
          <p:nvPr/>
        </p:nvGrpSpPr>
        <p:grpSpPr>
          <a:xfrm>
            <a:off x="536831" y="1467128"/>
            <a:ext cx="6420561" cy="4716193"/>
            <a:chOff x="904581" y="1702590"/>
            <a:chExt cx="6420561" cy="4716193"/>
          </a:xfrm>
        </p:grpSpPr>
        <p:sp>
          <p:nvSpPr>
            <p:cNvPr id="27" name="TextBox 14"/>
            <p:cNvSpPr txBox="1"/>
            <p:nvPr/>
          </p:nvSpPr>
          <p:spPr>
            <a:xfrm>
              <a:off x="909219" y="6003439"/>
              <a:ext cx="1319682"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临床获益广</a:t>
              </a:r>
            </a:p>
          </p:txBody>
        </p:sp>
        <p:sp>
          <p:nvSpPr>
            <p:cNvPr id="14" name="TextBox 13"/>
            <p:cNvSpPr txBox="1"/>
            <p:nvPr/>
          </p:nvSpPr>
          <p:spPr>
            <a:xfrm>
              <a:off x="977547" y="3742058"/>
              <a:ext cx="6122303" cy="861774"/>
            </a:xfrm>
            <a:prstGeom prst="rect">
              <a:avLst/>
            </a:prstGeom>
            <a:noFill/>
          </p:spPr>
          <p:txBody>
            <a:bodyPr wrap="square" lIns="0" tIns="0" rIns="0" bIns="0" rtlCol="0">
              <a:spAutoFit/>
            </a:bodyPr>
            <a:lstStyle/>
            <a:p>
              <a:pPr marL="342900" marR="0" lvl="0" indent="-342900" algn="just" defTabSz="914400" rtl="0" eaLnBrk="1" fontAlgn="auto" latinLnBrk="0" hangingPunct="1">
                <a:spcBef>
                  <a:spcPts val="0"/>
                </a:spcBef>
                <a:spcAft>
                  <a:spcPts val="0"/>
                </a:spcAft>
                <a:buClrTx/>
                <a:buSzTx/>
                <a:buFont typeface="+mj-ea"/>
                <a:buAutoNum type="circleNumDbPlain"/>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具有</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抑制胆碱酯酶、抗炎、抗氧化应激</a:t>
              </a:r>
              <a:r>
                <a:rPr kumimoji="0" lang="zh-CN" altLang="en-US" sz="14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等</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多重机制，从</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MG</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发病根本上产生作用</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，发挥临床治疗效果，适用于</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各种</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MG</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亚型</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a:p>
              <a:pPr marL="342900" marR="0" lvl="0" indent="-342900" algn="just" defTabSz="914400" rtl="0" eaLnBrk="1" fontAlgn="auto" latinLnBrk="0" hangingPunct="1">
                <a:spcBef>
                  <a:spcPts val="0"/>
                </a:spcBef>
                <a:spcAft>
                  <a:spcPts val="0"/>
                </a:spcAft>
                <a:buClrTx/>
                <a:buSzTx/>
                <a:buFont typeface="+mj-ea"/>
                <a:buAutoNum type="circleNumDbPlain"/>
                <a:defRPr/>
              </a:pPr>
              <a:r>
                <a:rPr kumimoji="0" lang="zh-CN" altLang="en-US" sz="14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真正改善疾病进程：</a:t>
              </a:r>
              <a:r>
                <a:rPr kumimoji="0" lang="zh-CN" altLang="en-US" sz="14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可以</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明显降低</a:t>
              </a:r>
              <a:r>
                <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MG</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患者体内抗体水平</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342900" indent="-342900" algn="just">
                <a:buFont typeface="+mj-ea"/>
                <a:buAutoNum type="circleNumDbPlain"/>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石杉碱甲还能</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改善合并焦虑</a:t>
              </a:r>
              <a:r>
                <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抑郁状态</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28" name="TextBox 13"/>
            <p:cNvSpPr txBox="1"/>
            <p:nvPr/>
          </p:nvSpPr>
          <p:spPr>
            <a:xfrm>
              <a:off x="977548" y="5328248"/>
              <a:ext cx="6347594" cy="430887"/>
            </a:xfrm>
            <a:prstGeom prst="rect">
              <a:avLst/>
            </a:prstGeom>
            <a:noFill/>
          </p:spPr>
          <p:txBody>
            <a:bodyPr wrap="square" lIns="0" tIns="0" rIns="0" bIns="0" rtlCol="0">
              <a:spAutoFit/>
            </a:bodyPr>
            <a:lstStyle>
              <a:defPPr>
                <a:defRPr lang="zh-CN"/>
              </a:defPPr>
              <a:lvl1pPr marL="342900" indent="-342900" algn="just">
                <a:buFont typeface="+mj-ea"/>
                <a:buAutoNum type="circleNumDbPlain"/>
                <a:defRPr sz="1600">
                  <a:solidFill>
                    <a:schemeClr val="tx1">
                      <a:lumMod val="75000"/>
                      <a:lumOff val="25000"/>
                    </a:schemeClr>
                  </a:solidFill>
                  <a:latin typeface="宋体" panose="02010600030101010101" pitchFamily="2" charset="-122"/>
                  <a:ea typeface="宋体" panose="02010600030101010101" pitchFamily="2" charset="-122"/>
                  <a:cs typeface="+mn-ea"/>
                </a:defRPr>
              </a:lvl1pPr>
            </a:lstStyle>
            <a:p>
              <a:pPr>
                <a:defRPr/>
              </a:pP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适用范围广</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全年龄段</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a:t>
              </a:r>
              <a:endPar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a:defRPr/>
              </a:pP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安全性高</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用量小，无明显毒性反应，不良反应少。</a:t>
              </a:r>
              <a:endPar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34" name="TextBox 13"/>
            <p:cNvSpPr txBox="1"/>
            <p:nvPr/>
          </p:nvSpPr>
          <p:spPr>
            <a:xfrm>
              <a:off x="977547" y="2201563"/>
              <a:ext cx="6023025" cy="861774"/>
            </a:xfrm>
            <a:prstGeom prst="rect">
              <a:avLst/>
            </a:prstGeom>
            <a:noFill/>
          </p:spPr>
          <p:txBody>
            <a:bodyPr wrap="square" lIns="0" tIns="0" rIns="0" bIns="0" rtlCol="0">
              <a:spAutoFit/>
            </a:bodyPr>
            <a:lstStyle/>
            <a:p>
              <a:pPr marL="342900" marR="0" lvl="0" indent="-342900" algn="just" defTabSz="914400" rtl="0" eaLnBrk="1" fontAlgn="auto" latinLnBrk="0" hangingPunct="1">
                <a:spcBef>
                  <a:spcPts val="0"/>
                </a:spcBef>
                <a:spcAft>
                  <a:spcPts val="0"/>
                </a:spcAft>
                <a:buClrTx/>
                <a:buSzTx/>
                <a:buFont typeface="+mj-ea"/>
                <a:buAutoNum type="circleNumDbPlain"/>
                <a:defRPr/>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石杉碱甲注射液最早获批于</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1985</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年，属于</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中国自主研发的原研药</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a:t>
              </a:r>
              <a:endPar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a:p>
              <a:pPr marL="342900" marR="0" lvl="0" indent="-342900" algn="just" defTabSz="914400" rtl="0" eaLnBrk="1" fontAlgn="auto" latinLnBrk="0" hangingPunct="1">
                <a:spcBef>
                  <a:spcPts val="0"/>
                </a:spcBef>
                <a:spcAft>
                  <a:spcPts val="0"/>
                </a:spcAft>
                <a:buClrTx/>
                <a:buSzTx/>
                <a:buFont typeface="+mj-ea"/>
                <a:buAutoNum type="circleNumDbPlain"/>
                <a:defRPr/>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万邦德作为</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原研单位起草</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中国药典</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石杉碱甲注射液质量标准：</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05</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10</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15</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20</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版药典均收载；</a:t>
              </a:r>
            </a:p>
            <a:p>
              <a:pPr marL="342900" indent="-342900" algn="just">
                <a:buFont typeface="+mj-ea"/>
                <a:buAutoNum type="circleNumDbPlain"/>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获美国FDA的治疗重症肌无力（myasthenia gravis）的</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ea"/>
                </a:rPr>
                <a:t>孤儿药资格认定</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a:t>
              </a:r>
              <a:endPar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36" name="文本框 35"/>
            <p:cNvSpPr txBox="1"/>
            <p:nvPr/>
          </p:nvSpPr>
          <p:spPr>
            <a:xfrm>
              <a:off x="909219" y="1702590"/>
              <a:ext cx="342554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5" name="文本框 4"/>
            <p:cNvSpPr txBox="1"/>
            <p:nvPr/>
          </p:nvSpPr>
          <p:spPr>
            <a:xfrm>
              <a:off x="904581" y="5959875"/>
              <a:ext cx="6096000" cy="458908"/>
            </a:xfrm>
            <a:prstGeom prst="rect">
              <a:avLst/>
            </a:prstGeom>
            <a:noFill/>
          </p:spPr>
          <p:txBody>
            <a:bodyPr wrap="square">
              <a:spAutoFit/>
            </a:bodyPr>
            <a:lstStyle/>
            <a:p>
              <a:pPr algn="just">
                <a:lnSpc>
                  <a:spcPct val="150000"/>
                </a:lnSpc>
              </a:pPr>
              <a:endParaRPr lang="zh-CN" altLang="en-US"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pic>
        <p:nvPicPr>
          <p:cNvPr id="7" name="Picture 4"/>
          <p:cNvPicPr>
            <a:picLocks noChangeAspect="1"/>
          </p:cNvPicPr>
          <p:nvPr/>
        </p:nvPicPr>
        <p:blipFill rotWithShape="1">
          <a:blip r:embed="rId3"/>
          <a:srcRect t="31051"/>
          <a:stretch/>
        </p:blipFill>
        <p:spPr>
          <a:xfrm>
            <a:off x="7685806" y="3928216"/>
            <a:ext cx="3313953" cy="1241091"/>
          </a:xfrm>
          <a:prstGeom prst="rect">
            <a:avLst/>
          </a:prstGeom>
          <a:ln>
            <a:solidFill>
              <a:srgbClr val="FF0000"/>
            </a:solidFill>
          </a:ln>
        </p:spPr>
      </p:pic>
      <p:pic>
        <p:nvPicPr>
          <p:cNvPr id="8" name="Picture 6"/>
          <p:cNvPicPr>
            <a:picLocks noChangeAspect="1"/>
          </p:cNvPicPr>
          <p:nvPr/>
        </p:nvPicPr>
        <p:blipFill rotWithShape="1">
          <a:blip r:embed="rId4"/>
          <a:srcRect t="8722"/>
          <a:stretch/>
        </p:blipFill>
        <p:spPr>
          <a:xfrm>
            <a:off x="7685805" y="5190818"/>
            <a:ext cx="3313953" cy="1439302"/>
          </a:xfrm>
          <a:prstGeom prst="rect">
            <a:avLst/>
          </a:prstGeom>
          <a:ln>
            <a:solidFill>
              <a:srgbClr val="FF0000"/>
            </a:solidFill>
          </a:ln>
        </p:spPr>
      </p:pic>
      <p:pic>
        <p:nvPicPr>
          <p:cNvPr id="9" name="Picture 7"/>
          <p:cNvPicPr>
            <a:picLocks noChangeAspect="1"/>
          </p:cNvPicPr>
          <p:nvPr/>
        </p:nvPicPr>
        <p:blipFill>
          <a:blip r:embed="rId5"/>
          <a:stretch>
            <a:fillRect/>
          </a:stretch>
        </p:blipFill>
        <p:spPr>
          <a:xfrm>
            <a:off x="7687110" y="1968293"/>
            <a:ext cx="3313952" cy="1938412"/>
          </a:xfrm>
          <a:prstGeom prst="rect">
            <a:avLst/>
          </a:prstGeom>
          <a:ln>
            <a:solidFill>
              <a:srgbClr val="FF0000"/>
            </a:solidFill>
          </a:ln>
        </p:spPr>
      </p:pic>
      <p:sp>
        <p:nvSpPr>
          <p:cNvPr id="4" name="文本框 3">
            <a:extLst>
              <a:ext uri="{FF2B5EF4-FFF2-40B4-BE49-F238E27FC236}">
                <a16:creationId xmlns:a16="http://schemas.microsoft.com/office/drawing/2014/main" id="{17AB8C29-32CC-BB08-6400-D0358FF5CA6D}"/>
              </a:ext>
            </a:extLst>
          </p:cNvPr>
          <p:cNvSpPr txBox="1"/>
          <p:nvPr/>
        </p:nvSpPr>
        <p:spPr>
          <a:xfrm>
            <a:off x="109328" y="325716"/>
            <a:ext cx="11664361" cy="874407"/>
          </a:xfrm>
          <a:prstGeom prst="rect">
            <a:avLst/>
          </a:prstGeom>
          <a:noFill/>
        </p:spPr>
        <p:txBody>
          <a:bodyPr wrap="square">
            <a:spAutoFit/>
          </a:bodyPr>
          <a:lstStyle/>
          <a:p>
            <a:pPr>
              <a:lnSpc>
                <a:spcPct val="150000"/>
              </a:lnSpc>
            </a:pPr>
            <a:r>
              <a:rPr lang="zh-CN" altLang="en-US" sz="1800" b="1" dirty="0">
                <a:latin typeface="微软雅黑" panose="020B0503020204020204" pitchFamily="34" charset="-122"/>
                <a:ea typeface="微软雅黑" panose="020B0503020204020204" pitchFamily="34" charset="-122"/>
              </a:rPr>
              <a:t>石杉碱甲注射液是</a:t>
            </a:r>
            <a:r>
              <a:rPr lang="zh-CN" altLang="en-US" sz="1800" b="1" dirty="0">
                <a:solidFill>
                  <a:srgbClr val="FF0000"/>
                </a:solidFill>
                <a:latin typeface="微软雅黑" panose="020B0503020204020204" pitchFamily="34" charset="-122"/>
                <a:ea typeface="微软雅黑" panose="020B0503020204020204" pitchFamily="34" charset="-122"/>
              </a:rPr>
              <a:t>中国自主研发创新药</a:t>
            </a:r>
            <a:r>
              <a:rPr lang="zh-CN" altLang="en-US" sz="1800" b="1" dirty="0">
                <a:latin typeface="微软雅黑" panose="020B0503020204020204" pitchFamily="34" charset="-122"/>
                <a:ea typeface="微软雅黑" panose="020B0503020204020204" pitchFamily="34" charset="-122"/>
              </a:rPr>
              <a:t>，通过</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抑制胆碱酯酶、</a:t>
            </a:r>
            <a:r>
              <a:rPr lang="zh-CN" altLang="en-US" sz="1800" b="1" dirty="0">
                <a:latin typeface="微软雅黑" panose="020B0503020204020204" pitchFamily="34" charset="-122"/>
                <a:ea typeface="微软雅黑" panose="020B0503020204020204" pitchFamily="34" charset="-122"/>
              </a:rPr>
              <a:t>抗炎、抗氧化应激等多重作用机制达到</a:t>
            </a:r>
            <a:r>
              <a:rPr lang="zh-CN" altLang="en-US" sz="1800" b="1" dirty="0">
                <a:solidFill>
                  <a:srgbClr val="FF0000"/>
                </a:solidFill>
                <a:latin typeface="微软雅黑" panose="020B0503020204020204" pitchFamily="34" charset="-122"/>
                <a:ea typeface="微软雅黑" panose="020B0503020204020204" pitchFamily="34" charset="-122"/>
              </a:rPr>
              <a:t>临床获益更广</a:t>
            </a:r>
            <a:r>
              <a:rPr lang="zh-CN" altLang="en-US" sz="1800" b="1" dirty="0">
                <a:latin typeface="微软雅黑" panose="020B0503020204020204" pitchFamily="34" charset="-122"/>
                <a:ea typeface="微软雅黑" panose="020B0503020204020204" pitchFamily="34" charset="-122"/>
              </a:rPr>
              <a:t>的效果，同时该药物用量小、</a:t>
            </a:r>
            <a:r>
              <a:rPr lang="zh-CN" altLang="en-US" sz="1800" b="1" dirty="0">
                <a:solidFill>
                  <a:srgbClr val="FF0000"/>
                </a:solidFill>
                <a:latin typeface="微软雅黑" panose="020B0503020204020204" pitchFamily="34" charset="-122"/>
                <a:ea typeface="微软雅黑" panose="020B0503020204020204" pitchFamily="34" charset="-122"/>
              </a:rPr>
              <a:t>无明显</a:t>
            </a:r>
            <a:r>
              <a:rPr lang="zh-CN" altLang="en-US" b="1" dirty="0">
                <a:solidFill>
                  <a:srgbClr val="FF0000"/>
                </a:solidFill>
                <a:latin typeface="微软雅黑" panose="020B0503020204020204" pitchFamily="34" charset="-122"/>
                <a:ea typeface="微软雅黑" panose="020B0503020204020204" pitchFamily="34" charset="-122"/>
              </a:rPr>
              <a:t>毒性反应</a:t>
            </a:r>
            <a:r>
              <a:rPr lang="zh-CN" altLang="en-US" sz="1800" b="1" dirty="0">
                <a:latin typeface="微软雅黑" panose="020B0503020204020204" pitchFamily="34" charset="-122"/>
                <a:ea typeface="微软雅黑" panose="020B0503020204020204" pitchFamily="34" charset="-122"/>
              </a:rPr>
              <a:t>，实现临床用药更安全的目标。并获得美国</a:t>
            </a:r>
            <a:r>
              <a:rPr lang="en-US" altLang="zh-CN" sz="1800" b="1" dirty="0">
                <a:latin typeface="微软雅黑" panose="020B0503020204020204" pitchFamily="34" charset="-122"/>
                <a:ea typeface="微软雅黑" panose="020B0503020204020204" pitchFamily="34" charset="-122"/>
              </a:rPr>
              <a:t>FDA</a:t>
            </a:r>
            <a:r>
              <a:rPr lang="zh-CN" altLang="en-US" sz="1800" b="1" dirty="0">
                <a:latin typeface="微软雅黑" panose="020B0503020204020204" pitchFamily="34" charset="-122"/>
                <a:ea typeface="微软雅黑" panose="020B0503020204020204" pitchFamily="34" charset="-122"/>
              </a:rPr>
              <a:t>孤儿药三项认定</a:t>
            </a:r>
            <a:endParaRPr lang="en-US" altLang="zh-CN" sz="1800" b="1" dirty="0">
              <a:latin typeface="微软雅黑" panose="020B0503020204020204" pitchFamily="34" charset="-122"/>
              <a:ea typeface="微软雅黑" panose="020B0503020204020204" pitchFamily="34" charset="-122"/>
            </a:endParaRPr>
          </a:p>
        </p:txBody>
      </p:sp>
      <p:sp>
        <p:nvSpPr>
          <p:cNvPr id="10" name="矩形: 圆角 9">
            <a:extLst>
              <a:ext uri="{FF2B5EF4-FFF2-40B4-BE49-F238E27FC236}">
                <a16:creationId xmlns:a16="http://schemas.microsoft.com/office/drawing/2014/main" id="{176FC3F2-E046-45E3-65B6-E2D68AB38450}"/>
              </a:ext>
            </a:extLst>
          </p:cNvPr>
          <p:cNvSpPr/>
          <p:nvPr/>
        </p:nvSpPr>
        <p:spPr>
          <a:xfrm>
            <a:off x="573154" y="1490057"/>
            <a:ext cx="2910867" cy="344837"/>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中国自主研发创新药</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2" name="矩形: 圆角 11">
            <a:extLst>
              <a:ext uri="{FF2B5EF4-FFF2-40B4-BE49-F238E27FC236}">
                <a16:creationId xmlns:a16="http://schemas.microsoft.com/office/drawing/2014/main" id="{00FE5AE9-22EE-1870-5D4F-B4D93409A43D}"/>
              </a:ext>
            </a:extLst>
          </p:cNvPr>
          <p:cNvSpPr/>
          <p:nvPr/>
        </p:nvSpPr>
        <p:spPr>
          <a:xfrm>
            <a:off x="573154" y="2981061"/>
            <a:ext cx="2910867" cy="344837"/>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疗效获益</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3" name="矩形: 圆角 12">
            <a:extLst>
              <a:ext uri="{FF2B5EF4-FFF2-40B4-BE49-F238E27FC236}">
                <a16:creationId xmlns:a16="http://schemas.microsoft.com/office/drawing/2014/main" id="{DCC799F8-7A98-C565-5CDA-49991C3F61EC}"/>
              </a:ext>
            </a:extLst>
          </p:cNvPr>
          <p:cNvSpPr/>
          <p:nvPr/>
        </p:nvSpPr>
        <p:spPr>
          <a:xfrm>
            <a:off x="609796" y="4592943"/>
            <a:ext cx="2910867" cy="344837"/>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用药更安全</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5" name="矩形: 圆角 14">
            <a:extLst>
              <a:ext uri="{FF2B5EF4-FFF2-40B4-BE49-F238E27FC236}">
                <a16:creationId xmlns:a16="http://schemas.microsoft.com/office/drawing/2014/main" id="{7C1154B9-D556-6BD6-D4BA-76A6CE6357F9}"/>
              </a:ext>
            </a:extLst>
          </p:cNvPr>
          <p:cNvSpPr/>
          <p:nvPr/>
        </p:nvSpPr>
        <p:spPr>
          <a:xfrm>
            <a:off x="536831" y="5681617"/>
            <a:ext cx="3892829" cy="796306"/>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algn="just">
              <a:lnSpc>
                <a:spcPct val="150000"/>
              </a:lnSpc>
            </a:pPr>
            <a:r>
              <a:rPr lang="zh-CN" altLang="en-US"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非自主知识产权的创新药</a:t>
            </a:r>
            <a:endParaRPr lang="en-US" altLang="zh-CN"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a:p>
            <a:pPr algn="just">
              <a:lnSpc>
                <a:spcPct val="150000"/>
              </a:lnSpc>
            </a:pPr>
            <a:r>
              <a:rPr lang="zh-CN" altLang="en-US"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lt"/>
              </a:rPr>
              <a:t>注册分类：化学药品</a:t>
            </a:r>
          </a:p>
        </p:txBody>
      </p:sp>
      <p:cxnSp>
        <p:nvCxnSpPr>
          <p:cNvPr id="17" name="直接连接符 16">
            <a:extLst>
              <a:ext uri="{FF2B5EF4-FFF2-40B4-BE49-F238E27FC236}">
                <a16:creationId xmlns:a16="http://schemas.microsoft.com/office/drawing/2014/main" id="{B22BA742-E2BB-01C0-7F5D-8EF8B802EE60}"/>
              </a:ext>
            </a:extLst>
          </p:cNvPr>
          <p:cNvCxnSpPr/>
          <p:nvPr/>
        </p:nvCxnSpPr>
        <p:spPr>
          <a:xfrm>
            <a:off x="6957392" y="1272163"/>
            <a:ext cx="0" cy="5472765"/>
          </a:xfrm>
          <a:prstGeom prst="line">
            <a:avLst/>
          </a:prstGeom>
          <a:ln w="9525" cap="flat" cmpd="sng" algn="ctr">
            <a:solidFill>
              <a:srgbClr val="2D5D5D"/>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8" name="矩形: 圆角 17">
            <a:extLst>
              <a:ext uri="{FF2B5EF4-FFF2-40B4-BE49-F238E27FC236}">
                <a16:creationId xmlns:a16="http://schemas.microsoft.com/office/drawing/2014/main" id="{F7E4645E-DC02-14F6-A036-D099B1F92FF1}"/>
              </a:ext>
            </a:extLst>
          </p:cNvPr>
          <p:cNvSpPr/>
          <p:nvPr/>
        </p:nvSpPr>
        <p:spPr>
          <a:xfrm>
            <a:off x="7501982" y="1417153"/>
            <a:ext cx="3557920" cy="344837"/>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algn="l"/>
            <a:r>
              <a:rPr lang="en-US" altLang="zh-CN"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2023</a:t>
            </a: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2024</a:t>
            </a: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获美国</a:t>
            </a:r>
            <a:r>
              <a:rPr lang="en-US" altLang="zh-CN"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FDA</a:t>
            </a: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孤儿药</a:t>
            </a:r>
            <a:r>
              <a:rPr lang="en-US" altLang="zh-CN"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项认定</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 name="矩形 31"/>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endParaRPr>
          </a:p>
        </p:txBody>
      </p:sp>
      <p:grpSp>
        <p:nvGrpSpPr>
          <p:cNvPr id="248" name="组合 247"/>
          <p:cNvGrpSpPr/>
          <p:nvPr/>
        </p:nvGrpSpPr>
        <p:grpSpPr>
          <a:xfrm>
            <a:off x="437581" y="1301778"/>
            <a:ext cx="11316838" cy="5310628"/>
            <a:chOff x="899078" y="1707122"/>
            <a:chExt cx="10442575" cy="3701490"/>
          </a:xfrm>
        </p:grpSpPr>
        <p:grpSp>
          <p:nvGrpSpPr>
            <p:cNvPr id="4" name="组合 3"/>
            <p:cNvGrpSpPr/>
            <p:nvPr/>
          </p:nvGrpSpPr>
          <p:grpSpPr>
            <a:xfrm>
              <a:off x="899078" y="1724026"/>
              <a:ext cx="5132387" cy="1704974"/>
              <a:chOff x="874713" y="1943101"/>
              <a:chExt cx="5132387" cy="1704974"/>
            </a:xfrm>
          </p:grpSpPr>
          <p:sp>
            <p:nvSpPr>
              <p:cNvPr id="9" name="矩形 8"/>
              <p:cNvSpPr/>
              <p:nvPr/>
            </p:nvSpPr>
            <p:spPr>
              <a:xfrm>
                <a:off x="874713" y="1943101"/>
                <a:ext cx="5132387" cy="1704974"/>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nvGrpSpPr>
              <p:cNvPr id="6" name="组合 5"/>
              <p:cNvGrpSpPr/>
              <p:nvPr/>
            </p:nvGrpSpPr>
            <p:grpSpPr>
              <a:xfrm>
                <a:off x="926283" y="2212918"/>
                <a:ext cx="5029245" cy="339092"/>
                <a:chOff x="7150874" y="3250265"/>
                <a:chExt cx="5029245" cy="339092"/>
              </a:xfrm>
            </p:grpSpPr>
            <p:sp>
              <p:nvSpPr>
                <p:cNvPr id="7" name="矩形 6"/>
                <p:cNvSpPr/>
                <p:nvPr/>
              </p:nvSpPr>
              <p:spPr>
                <a:xfrm>
                  <a:off x="7150874" y="3250265"/>
                  <a:ext cx="5029245" cy="214520"/>
                </a:xfrm>
                <a:prstGeom prst="rect">
                  <a:avLst/>
                </a:prstGeom>
                <a:ln>
                  <a:noFill/>
                </a:ln>
              </p:spPr>
              <p:txBody>
                <a:bodyPr wrap="square">
                  <a:spAutoFit/>
                  <a:scene3d>
                    <a:camera prst="orthographicFront"/>
                    <a:lightRig rig="threePt" dir="t"/>
                  </a:scene3d>
                  <a:sp3d contourW="12700"/>
                </a:bodyPr>
                <a:lstStyle/>
                <a:p>
                  <a:pPr indent="-285750" algn="just">
                    <a:buFontTx/>
                    <a:buChar char="•"/>
                  </a:pPr>
                  <a:endParaRPr lang="en-US" altLang="zh-CN" sz="1400" dirty="0">
                    <a:latin typeface="微软雅黑" panose="020B0503020204020204" pitchFamily="34" charset="-122"/>
                    <a:ea typeface="微软雅黑" panose="020B0503020204020204" pitchFamily="34" charset="-122"/>
                  </a:endParaRPr>
                </a:p>
              </p:txBody>
            </p:sp>
            <p:sp>
              <p:nvSpPr>
                <p:cNvPr id="8" name="矩形 7"/>
                <p:cNvSpPr/>
                <p:nvPr/>
              </p:nvSpPr>
              <p:spPr>
                <a:xfrm>
                  <a:off x="7483989" y="3314482"/>
                  <a:ext cx="2050552" cy="274875"/>
                </a:xfrm>
                <a:prstGeom prst="rect">
                  <a:avLst/>
                </a:prstGeom>
                <a:ln>
                  <a:noFill/>
                </a:ln>
              </p:spPr>
              <p:txBody>
                <a:bodyPr wrap="square">
                  <a:spAutoFit/>
                  <a:scene3d>
                    <a:camera prst="orthographicFront"/>
                    <a:lightRig rig="threePt" dir="t"/>
                  </a:scene3d>
                  <a:sp3d contourW="12700"/>
                </a:bodyPr>
                <a:lstStyle/>
                <a:p>
                  <a:pPr algn="just">
                    <a:lnSpc>
                      <a:spcPct val="120000"/>
                    </a:lnSpc>
                  </a:pPr>
                  <a:endPar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grpSp>
        <p:grpSp>
          <p:nvGrpSpPr>
            <p:cNvPr id="11" name="组合 10"/>
            <p:cNvGrpSpPr/>
            <p:nvPr/>
          </p:nvGrpSpPr>
          <p:grpSpPr>
            <a:xfrm>
              <a:off x="899078" y="3703638"/>
              <a:ext cx="5132387" cy="1704974"/>
              <a:chOff x="874713" y="3922713"/>
              <a:chExt cx="5132387" cy="1704974"/>
            </a:xfrm>
          </p:grpSpPr>
          <p:grpSp>
            <p:nvGrpSpPr>
              <p:cNvPr id="12" name="组合 11"/>
              <p:cNvGrpSpPr/>
              <p:nvPr/>
            </p:nvGrpSpPr>
            <p:grpSpPr>
              <a:xfrm>
                <a:off x="874713" y="3922713"/>
                <a:ext cx="5132387" cy="1704974"/>
                <a:chOff x="874713" y="1752601"/>
                <a:chExt cx="5132387" cy="1704974"/>
              </a:xfrm>
            </p:grpSpPr>
            <p:sp>
              <p:nvSpPr>
                <p:cNvPr id="16" name="矩形 15"/>
                <p:cNvSpPr/>
                <p:nvPr/>
              </p:nvSpPr>
              <p:spPr>
                <a:xfrm>
                  <a:off x="874713" y="1752601"/>
                  <a:ext cx="5132387" cy="1704974"/>
                </a:xfrm>
                <a:prstGeom prst="rect">
                  <a:avLst/>
                </a:prstGeom>
                <a:no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7" name="椭圆 31"/>
                <p:cNvSpPr/>
                <p:nvPr/>
              </p:nvSpPr>
              <p:spPr>
                <a:xfrm>
                  <a:off x="5329956" y="1822050"/>
                  <a:ext cx="536633" cy="325161"/>
                </a:xfrm>
                <a:custGeom>
                  <a:avLst/>
                  <a:gdLst>
                    <a:gd name="connsiteX0" fmla="*/ 559267 w 589292"/>
                    <a:gd name="connsiteY0" fmla="*/ 238088 h 607799"/>
                    <a:gd name="connsiteX1" fmla="*/ 575556 w 589292"/>
                    <a:gd name="connsiteY1" fmla="*/ 244486 h 607799"/>
                    <a:gd name="connsiteX2" fmla="*/ 589292 w 589292"/>
                    <a:gd name="connsiteY2" fmla="*/ 264606 h 607799"/>
                    <a:gd name="connsiteX3" fmla="*/ 589292 w 589292"/>
                    <a:gd name="connsiteY3" fmla="*/ 598164 h 607799"/>
                    <a:gd name="connsiteX4" fmla="*/ 576113 w 589292"/>
                    <a:gd name="connsiteY4" fmla="*/ 607112 h 607799"/>
                    <a:gd name="connsiteX5" fmla="*/ 452019 w 589292"/>
                    <a:gd name="connsiteY5" fmla="*/ 558341 h 607799"/>
                    <a:gd name="connsiteX6" fmla="*/ 438282 w 589292"/>
                    <a:gd name="connsiteY6" fmla="*/ 538221 h 607799"/>
                    <a:gd name="connsiteX7" fmla="*/ 438282 w 589292"/>
                    <a:gd name="connsiteY7" fmla="*/ 383843 h 607799"/>
                    <a:gd name="connsiteX8" fmla="*/ 444362 w 589292"/>
                    <a:gd name="connsiteY8" fmla="*/ 381618 h 607799"/>
                    <a:gd name="connsiteX9" fmla="*/ 466080 w 589292"/>
                    <a:gd name="connsiteY9" fmla="*/ 366690 h 607799"/>
                    <a:gd name="connsiteX10" fmla="*/ 537409 w 589292"/>
                    <a:gd name="connsiteY10" fmla="*/ 275269 h 607799"/>
                    <a:gd name="connsiteX11" fmla="*/ 559267 w 589292"/>
                    <a:gd name="connsiteY11" fmla="*/ 238088 h 607799"/>
                    <a:gd name="connsiteX12" fmla="*/ 209859 w 589292"/>
                    <a:gd name="connsiteY12" fmla="*/ 194902 h 607799"/>
                    <a:gd name="connsiteX13" fmla="*/ 260000 w 589292"/>
                    <a:gd name="connsiteY13" fmla="*/ 194902 h 607799"/>
                    <a:gd name="connsiteX14" fmla="*/ 262971 w 589292"/>
                    <a:gd name="connsiteY14" fmla="*/ 202458 h 607799"/>
                    <a:gd name="connsiteX15" fmla="*/ 291525 w 589292"/>
                    <a:gd name="connsiteY15" fmla="*/ 257523 h 607799"/>
                    <a:gd name="connsiteX16" fmla="*/ 371937 w 589292"/>
                    <a:gd name="connsiteY16" fmla="*/ 366032 h 607799"/>
                    <a:gd name="connsiteX17" fmla="*/ 393850 w 589292"/>
                    <a:gd name="connsiteY17" fmla="*/ 381374 h 607799"/>
                    <a:gd name="connsiteX18" fmla="*/ 397425 w 589292"/>
                    <a:gd name="connsiteY18" fmla="*/ 382811 h 607799"/>
                    <a:gd name="connsiteX19" fmla="*/ 397425 w 589292"/>
                    <a:gd name="connsiteY19" fmla="*/ 539294 h 607799"/>
                    <a:gd name="connsiteX20" fmla="*/ 379504 w 589292"/>
                    <a:gd name="connsiteY20" fmla="*/ 557185 h 607799"/>
                    <a:gd name="connsiteX21" fmla="*/ 209859 w 589292"/>
                    <a:gd name="connsiteY21" fmla="*/ 557185 h 607799"/>
                    <a:gd name="connsiteX22" fmla="*/ 191938 w 589292"/>
                    <a:gd name="connsiteY22" fmla="*/ 539294 h 607799"/>
                    <a:gd name="connsiteX23" fmla="*/ 191938 w 589292"/>
                    <a:gd name="connsiteY23" fmla="*/ 212840 h 607799"/>
                    <a:gd name="connsiteX24" fmla="*/ 209859 w 589292"/>
                    <a:gd name="connsiteY24" fmla="*/ 194902 h 607799"/>
                    <a:gd name="connsiteX25" fmla="*/ 13186 w 589292"/>
                    <a:gd name="connsiteY25" fmla="*/ 140695 h 607799"/>
                    <a:gd name="connsiteX26" fmla="*/ 137338 w 589292"/>
                    <a:gd name="connsiteY26" fmla="*/ 189466 h 607799"/>
                    <a:gd name="connsiteX27" fmla="*/ 151081 w 589292"/>
                    <a:gd name="connsiteY27" fmla="*/ 209633 h 607799"/>
                    <a:gd name="connsiteX28" fmla="*/ 151081 w 589292"/>
                    <a:gd name="connsiteY28" fmla="*/ 543612 h 607799"/>
                    <a:gd name="connsiteX29" fmla="*/ 138359 w 589292"/>
                    <a:gd name="connsiteY29" fmla="*/ 552235 h 607799"/>
                    <a:gd name="connsiteX30" fmla="*/ 13743 w 589292"/>
                    <a:gd name="connsiteY30" fmla="*/ 503278 h 607799"/>
                    <a:gd name="connsiteX31" fmla="*/ 0 w 589292"/>
                    <a:gd name="connsiteY31" fmla="*/ 483065 h 607799"/>
                    <a:gd name="connsiteX32" fmla="*/ 0 w 589292"/>
                    <a:gd name="connsiteY32" fmla="*/ 149643 h 607799"/>
                    <a:gd name="connsiteX33" fmla="*/ 13186 w 589292"/>
                    <a:gd name="connsiteY33" fmla="*/ 140695 h 607799"/>
                    <a:gd name="connsiteX34" fmla="*/ 418473 w 589292"/>
                    <a:gd name="connsiteY34" fmla="*/ 52152 h 607799"/>
                    <a:gd name="connsiteX35" fmla="*/ 341047 w 589292"/>
                    <a:gd name="connsiteY35" fmla="*/ 129569 h 607799"/>
                    <a:gd name="connsiteX36" fmla="*/ 376975 w 589292"/>
                    <a:gd name="connsiteY36" fmla="*/ 194887 h 607799"/>
                    <a:gd name="connsiteX37" fmla="*/ 394568 w 589292"/>
                    <a:gd name="connsiteY37" fmla="*/ 203092 h 607799"/>
                    <a:gd name="connsiteX38" fmla="*/ 418473 w 589292"/>
                    <a:gd name="connsiteY38" fmla="*/ 206893 h 607799"/>
                    <a:gd name="connsiteX39" fmla="*/ 438248 w 589292"/>
                    <a:gd name="connsiteY39" fmla="*/ 204344 h 607799"/>
                    <a:gd name="connsiteX40" fmla="*/ 455701 w 589292"/>
                    <a:gd name="connsiteY40" fmla="*/ 197436 h 607799"/>
                    <a:gd name="connsiteX41" fmla="*/ 495946 w 589292"/>
                    <a:gd name="connsiteY41" fmla="*/ 129569 h 607799"/>
                    <a:gd name="connsiteX42" fmla="*/ 418473 w 589292"/>
                    <a:gd name="connsiteY42" fmla="*/ 52152 h 607799"/>
                    <a:gd name="connsiteX43" fmla="*/ 419123 w 589292"/>
                    <a:gd name="connsiteY43" fmla="*/ 0 h 607799"/>
                    <a:gd name="connsiteX44" fmla="*/ 552809 w 589292"/>
                    <a:gd name="connsiteY44" fmla="*/ 133509 h 607799"/>
                    <a:gd name="connsiteX45" fmla="*/ 524540 w 589292"/>
                    <a:gd name="connsiteY45" fmla="*/ 224509 h 607799"/>
                    <a:gd name="connsiteX46" fmla="*/ 505973 w 589292"/>
                    <a:gd name="connsiteY46" fmla="*/ 255708 h 607799"/>
                    <a:gd name="connsiteX47" fmla="*/ 439315 w 589292"/>
                    <a:gd name="connsiteY47" fmla="*/ 341051 h 607799"/>
                    <a:gd name="connsiteX48" fmla="*/ 438248 w 589292"/>
                    <a:gd name="connsiteY48" fmla="*/ 342071 h 607799"/>
                    <a:gd name="connsiteX49" fmla="*/ 419262 w 589292"/>
                    <a:gd name="connsiteY49" fmla="*/ 349581 h 607799"/>
                    <a:gd name="connsiteX50" fmla="*/ 398978 w 589292"/>
                    <a:gd name="connsiteY50" fmla="*/ 340681 h 607799"/>
                    <a:gd name="connsiteX51" fmla="*/ 397492 w 589292"/>
                    <a:gd name="connsiteY51" fmla="*/ 339151 h 607799"/>
                    <a:gd name="connsiteX52" fmla="*/ 323593 w 589292"/>
                    <a:gd name="connsiteY52" fmla="*/ 238880 h 607799"/>
                    <a:gd name="connsiteX53" fmla="*/ 300198 w 589292"/>
                    <a:gd name="connsiteY53" fmla="*/ 195026 h 607799"/>
                    <a:gd name="connsiteX54" fmla="*/ 285437 w 589292"/>
                    <a:gd name="connsiteY54" fmla="*/ 133509 h 607799"/>
                    <a:gd name="connsiteX55" fmla="*/ 419123 w 589292"/>
                    <a:gd name="connsiteY55" fmla="*/ 0 h 60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89292" h="607799">
                      <a:moveTo>
                        <a:pt x="559267" y="238088"/>
                      </a:moveTo>
                      <a:lnTo>
                        <a:pt x="575556" y="244486"/>
                      </a:lnTo>
                      <a:cubicBezTo>
                        <a:pt x="583816" y="247731"/>
                        <a:pt x="589292" y="255705"/>
                        <a:pt x="589292" y="264606"/>
                      </a:cubicBezTo>
                      <a:lnTo>
                        <a:pt x="589292" y="598164"/>
                      </a:lnTo>
                      <a:cubicBezTo>
                        <a:pt x="589292" y="604979"/>
                        <a:pt x="582424" y="609615"/>
                        <a:pt x="576113" y="607112"/>
                      </a:cubicBezTo>
                      <a:lnTo>
                        <a:pt x="452019" y="558341"/>
                      </a:lnTo>
                      <a:cubicBezTo>
                        <a:pt x="443758" y="555096"/>
                        <a:pt x="438282" y="547122"/>
                        <a:pt x="438282" y="538221"/>
                      </a:cubicBezTo>
                      <a:lnTo>
                        <a:pt x="438282" y="383843"/>
                      </a:lnTo>
                      <a:cubicBezTo>
                        <a:pt x="440324" y="383194"/>
                        <a:pt x="442366" y="382499"/>
                        <a:pt x="444362" y="381618"/>
                      </a:cubicBezTo>
                      <a:cubicBezTo>
                        <a:pt x="452529" y="378187"/>
                        <a:pt x="459815" y="373181"/>
                        <a:pt x="466080" y="366690"/>
                      </a:cubicBezTo>
                      <a:cubicBezTo>
                        <a:pt x="492997" y="338735"/>
                        <a:pt x="516989" y="307952"/>
                        <a:pt x="537409" y="275269"/>
                      </a:cubicBezTo>
                      <a:cubicBezTo>
                        <a:pt x="544787" y="263447"/>
                        <a:pt x="552352" y="251069"/>
                        <a:pt x="559267" y="238088"/>
                      </a:cubicBezTo>
                      <a:close/>
                      <a:moveTo>
                        <a:pt x="209859" y="194902"/>
                      </a:moveTo>
                      <a:lnTo>
                        <a:pt x="260000" y="194902"/>
                      </a:lnTo>
                      <a:cubicBezTo>
                        <a:pt x="260929" y="197405"/>
                        <a:pt x="261950" y="199908"/>
                        <a:pt x="262971" y="202458"/>
                      </a:cubicBezTo>
                      <a:cubicBezTo>
                        <a:pt x="271143" y="222296"/>
                        <a:pt x="281542" y="240512"/>
                        <a:pt x="291525" y="257523"/>
                      </a:cubicBezTo>
                      <a:cubicBezTo>
                        <a:pt x="315435" y="298173"/>
                        <a:pt x="342455" y="334652"/>
                        <a:pt x="371937" y="366032"/>
                      </a:cubicBezTo>
                      <a:cubicBezTo>
                        <a:pt x="378112" y="372706"/>
                        <a:pt x="385540" y="377851"/>
                        <a:pt x="393850" y="381374"/>
                      </a:cubicBezTo>
                      <a:cubicBezTo>
                        <a:pt x="395011" y="381884"/>
                        <a:pt x="396265" y="382348"/>
                        <a:pt x="397425" y="382811"/>
                      </a:cubicBezTo>
                      <a:lnTo>
                        <a:pt x="397425" y="539294"/>
                      </a:lnTo>
                      <a:cubicBezTo>
                        <a:pt x="397425" y="549166"/>
                        <a:pt x="389393" y="557185"/>
                        <a:pt x="379504" y="557185"/>
                      </a:cubicBezTo>
                      <a:lnTo>
                        <a:pt x="209859" y="557185"/>
                      </a:lnTo>
                      <a:cubicBezTo>
                        <a:pt x="199970" y="557185"/>
                        <a:pt x="191938" y="549166"/>
                        <a:pt x="191938" y="539294"/>
                      </a:cubicBezTo>
                      <a:lnTo>
                        <a:pt x="191938" y="212840"/>
                      </a:lnTo>
                      <a:cubicBezTo>
                        <a:pt x="191938" y="202967"/>
                        <a:pt x="199970" y="194902"/>
                        <a:pt x="209859" y="194902"/>
                      </a:cubicBezTo>
                      <a:close/>
                      <a:moveTo>
                        <a:pt x="13186" y="140695"/>
                      </a:moveTo>
                      <a:lnTo>
                        <a:pt x="137338" y="189466"/>
                      </a:lnTo>
                      <a:cubicBezTo>
                        <a:pt x="145602" y="192758"/>
                        <a:pt x="151081" y="200732"/>
                        <a:pt x="151081" y="209633"/>
                      </a:cubicBezTo>
                      <a:lnTo>
                        <a:pt x="151081" y="543612"/>
                      </a:lnTo>
                      <a:cubicBezTo>
                        <a:pt x="151081" y="550148"/>
                        <a:pt x="144441" y="554645"/>
                        <a:pt x="138359" y="552235"/>
                      </a:cubicBezTo>
                      <a:lnTo>
                        <a:pt x="13743" y="503278"/>
                      </a:lnTo>
                      <a:cubicBezTo>
                        <a:pt x="5478" y="500033"/>
                        <a:pt x="0" y="492059"/>
                        <a:pt x="0" y="483065"/>
                      </a:cubicBezTo>
                      <a:lnTo>
                        <a:pt x="0" y="149643"/>
                      </a:lnTo>
                      <a:cubicBezTo>
                        <a:pt x="0" y="142874"/>
                        <a:pt x="6871" y="138238"/>
                        <a:pt x="13186" y="140695"/>
                      </a:cubicBezTo>
                      <a:close/>
                      <a:moveTo>
                        <a:pt x="418473" y="52152"/>
                      </a:moveTo>
                      <a:cubicBezTo>
                        <a:pt x="375675" y="52152"/>
                        <a:pt x="340954" y="86828"/>
                        <a:pt x="341047" y="129569"/>
                      </a:cubicBezTo>
                      <a:cubicBezTo>
                        <a:pt x="341047" y="157013"/>
                        <a:pt x="355344" y="181165"/>
                        <a:pt x="376975" y="194887"/>
                      </a:cubicBezTo>
                      <a:cubicBezTo>
                        <a:pt x="382452" y="198363"/>
                        <a:pt x="388301" y="201191"/>
                        <a:pt x="394568" y="203092"/>
                      </a:cubicBezTo>
                      <a:cubicBezTo>
                        <a:pt x="402134" y="205595"/>
                        <a:pt x="410118" y="206893"/>
                        <a:pt x="418473" y="206893"/>
                      </a:cubicBezTo>
                      <a:cubicBezTo>
                        <a:pt x="425343" y="206893"/>
                        <a:pt x="431935" y="206012"/>
                        <a:pt x="438248" y="204344"/>
                      </a:cubicBezTo>
                      <a:cubicBezTo>
                        <a:pt x="444468" y="202721"/>
                        <a:pt x="450270" y="200403"/>
                        <a:pt x="455701" y="197436"/>
                      </a:cubicBezTo>
                      <a:cubicBezTo>
                        <a:pt x="479653" y="184271"/>
                        <a:pt x="495946" y="158774"/>
                        <a:pt x="495946" y="129569"/>
                      </a:cubicBezTo>
                      <a:cubicBezTo>
                        <a:pt x="495946" y="86828"/>
                        <a:pt x="461225" y="52152"/>
                        <a:pt x="418473" y="52152"/>
                      </a:cubicBezTo>
                      <a:close/>
                      <a:moveTo>
                        <a:pt x="419123" y="0"/>
                      </a:moveTo>
                      <a:cubicBezTo>
                        <a:pt x="492975" y="0"/>
                        <a:pt x="552809" y="59755"/>
                        <a:pt x="552809" y="133509"/>
                      </a:cubicBezTo>
                      <a:cubicBezTo>
                        <a:pt x="552809" y="165218"/>
                        <a:pt x="540137" y="196138"/>
                        <a:pt x="524540" y="224509"/>
                      </a:cubicBezTo>
                      <a:cubicBezTo>
                        <a:pt x="518599" y="235310"/>
                        <a:pt x="512239" y="245741"/>
                        <a:pt x="505973" y="255708"/>
                      </a:cubicBezTo>
                      <a:cubicBezTo>
                        <a:pt x="486802" y="286350"/>
                        <a:pt x="464382" y="315045"/>
                        <a:pt x="439315" y="341051"/>
                      </a:cubicBezTo>
                      <a:cubicBezTo>
                        <a:pt x="438944" y="341376"/>
                        <a:pt x="438619" y="341747"/>
                        <a:pt x="438248" y="342071"/>
                      </a:cubicBezTo>
                      <a:cubicBezTo>
                        <a:pt x="432863" y="347078"/>
                        <a:pt x="426086" y="349581"/>
                        <a:pt x="419262" y="349581"/>
                      </a:cubicBezTo>
                      <a:cubicBezTo>
                        <a:pt x="411882" y="349581"/>
                        <a:pt x="404548" y="346614"/>
                        <a:pt x="398978" y="340681"/>
                      </a:cubicBezTo>
                      <a:cubicBezTo>
                        <a:pt x="398467" y="340124"/>
                        <a:pt x="397910" y="339568"/>
                        <a:pt x="397492" y="339151"/>
                      </a:cubicBezTo>
                      <a:cubicBezTo>
                        <a:pt x="369130" y="308740"/>
                        <a:pt x="344575" y="274668"/>
                        <a:pt x="323593" y="238880"/>
                      </a:cubicBezTo>
                      <a:cubicBezTo>
                        <a:pt x="315285" y="224741"/>
                        <a:pt x="306929" y="210138"/>
                        <a:pt x="300198" y="195026"/>
                      </a:cubicBezTo>
                      <a:cubicBezTo>
                        <a:pt x="291518" y="175556"/>
                        <a:pt x="285437" y="155158"/>
                        <a:pt x="285437" y="133509"/>
                      </a:cubicBezTo>
                      <a:cubicBezTo>
                        <a:pt x="285437" y="59755"/>
                        <a:pt x="345317" y="0"/>
                        <a:pt x="41912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grpSp>
            <p:nvGrpSpPr>
              <p:cNvPr id="13" name="组合 12"/>
              <p:cNvGrpSpPr/>
              <p:nvPr/>
            </p:nvGrpSpPr>
            <p:grpSpPr>
              <a:xfrm>
                <a:off x="874713" y="3982109"/>
                <a:ext cx="4931653" cy="610088"/>
                <a:chOff x="7099304" y="3024144"/>
                <a:chExt cx="4931653" cy="610088"/>
              </a:xfrm>
            </p:grpSpPr>
            <p:sp>
              <p:nvSpPr>
                <p:cNvPr id="14" name="矩形 13"/>
                <p:cNvSpPr/>
                <p:nvPr/>
              </p:nvSpPr>
              <p:spPr>
                <a:xfrm>
                  <a:off x="7099304" y="3404965"/>
                  <a:ext cx="4931653" cy="229267"/>
                </a:xfrm>
                <a:prstGeom prst="rect">
                  <a:avLst/>
                </a:prstGeom>
              </p:spPr>
              <p:txBody>
                <a:bodyPr wrap="square">
                  <a:spAutoFit/>
                  <a:scene3d>
                    <a:camera prst="orthographicFront"/>
                    <a:lightRig rig="threePt" dir="t"/>
                  </a:scene3d>
                  <a:sp3d contourW="12700"/>
                </a:bodyPr>
                <a:lstStyle/>
                <a:p>
                  <a:pPr marL="285750" indent="-285750" algn="just">
                    <a:lnSpc>
                      <a:spcPct val="120000"/>
                    </a:lnSpc>
                    <a:buFont typeface="Arial" panose="020B0604020202020204" pitchFamily="34" charset="0"/>
                    <a:buChar char="•"/>
                  </a:pP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5" name="矩形 14"/>
                <p:cNvSpPr/>
                <p:nvPr/>
              </p:nvSpPr>
              <p:spPr>
                <a:xfrm>
                  <a:off x="7397488" y="3024144"/>
                  <a:ext cx="2377466" cy="273870"/>
                </a:xfrm>
                <a:prstGeom prst="rect">
                  <a:avLst/>
                </a:prstGeom>
              </p:spPr>
              <p:txBody>
                <a:bodyPr wrap="square">
                  <a:spAutoFit/>
                  <a:scene3d>
                    <a:camera prst="orthographicFront"/>
                    <a:lightRig rig="threePt" dir="t"/>
                  </a:scene3d>
                  <a:sp3d contourW="12700"/>
                </a:bodyPr>
                <a:lstStyle/>
                <a:p>
                  <a:pPr algn="just">
                    <a:lnSpc>
                      <a:spcPct val="120000"/>
                    </a:lnSpc>
                  </a:pPr>
                  <a:endPar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grpSp>
        <p:grpSp>
          <p:nvGrpSpPr>
            <p:cNvPr id="18" name="组合 17"/>
            <p:cNvGrpSpPr/>
            <p:nvPr/>
          </p:nvGrpSpPr>
          <p:grpSpPr>
            <a:xfrm>
              <a:off x="6198939" y="1707122"/>
              <a:ext cx="5142714" cy="1721878"/>
              <a:chOff x="6174574" y="1926197"/>
              <a:chExt cx="5142714" cy="1721878"/>
            </a:xfrm>
          </p:grpSpPr>
          <p:grpSp>
            <p:nvGrpSpPr>
              <p:cNvPr id="19" name="组合 18"/>
              <p:cNvGrpSpPr/>
              <p:nvPr/>
            </p:nvGrpSpPr>
            <p:grpSpPr>
              <a:xfrm>
                <a:off x="6184901" y="1943101"/>
                <a:ext cx="5132387" cy="1704974"/>
                <a:chOff x="874713" y="1752601"/>
                <a:chExt cx="5132387" cy="1704974"/>
              </a:xfrm>
            </p:grpSpPr>
            <p:sp>
              <p:nvSpPr>
                <p:cNvPr id="23" name="矩形 22"/>
                <p:cNvSpPr/>
                <p:nvPr/>
              </p:nvSpPr>
              <p:spPr>
                <a:xfrm>
                  <a:off x="874713" y="1752601"/>
                  <a:ext cx="5132387" cy="1704974"/>
                </a:xfrm>
                <a:prstGeom prst="rect">
                  <a:avLst/>
                </a:prstGeom>
                <a:no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24" name="椭圆 34"/>
                <p:cNvSpPr/>
                <p:nvPr/>
              </p:nvSpPr>
              <p:spPr>
                <a:xfrm>
                  <a:off x="5438131" y="1766434"/>
                  <a:ext cx="516582" cy="244138"/>
                </a:xfrm>
                <a:custGeom>
                  <a:avLst/>
                  <a:gdLst>
                    <a:gd name="connsiteX0" fmla="*/ 509262 w 608697"/>
                    <a:gd name="connsiteY0" fmla="*/ 287324 h 379924"/>
                    <a:gd name="connsiteX1" fmla="*/ 488226 w 608697"/>
                    <a:gd name="connsiteY1" fmla="*/ 308258 h 379924"/>
                    <a:gd name="connsiteX2" fmla="*/ 509262 w 608697"/>
                    <a:gd name="connsiteY2" fmla="*/ 329266 h 379924"/>
                    <a:gd name="connsiteX3" fmla="*/ 530223 w 608697"/>
                    <a:gd name="connsiteY3" fmla="*/ 308258 h 379924"/>
                    <a:gd name="connsiteX4" fmla="*/ 509262 w 608697"/>
                    <a:gd name="connsiteY4" fmla="*/ 287324 h 379924"/>
                    <a:gd name="connsiteX5" fmla="*/ 442648 w 608697"/>
                    <a:gd name="connsiteY5" fmla="*/ 287324 h 379924"/>
                    <a:gd name="connsiteX6" fmla="*/ 421687 w 608697"/>
                    <a:gd name="connsiteY6" fmla="*/ 308332 h 379924"/>
                    <a:gd name="connsiteX7" fmla="*/ 442648 w 608697"/>
                    <a:gd name="connsiteY7" fmla="*/ 329266 h 379924"/>
                    <a:gd name="connsiteX8" fmla="*/ 463684 w 608697"/>
                    <a:gd name="connsiteY8" fmla="*/ 308332 h 379924"/>
                    <a:gd name="connsiteX9" fmla="*/ 442648 w 608697"/>
                    <a:gd name="connsiteY9" fmla="*/ 287324 h 379924"/>
                    <a:gd name="connsiteX10" fmla="*/ 380436 w 608697"/>
                    <a:gd name="connsiteY10" fmla="*/ 284940 h 379924"/>
                    <a:gd name="connsiteX11" fmla="*/ 380436 w 608697"/>
                    <a:gd name="connsiteY11" fmla="*/ 332469 h 379924"/>
                    <a:gd name="connsiteX12" fmla="*/ 399457 w 608697"/>
                    <a:gd name="connsiteY12" fmla="*/ 332469 h 379924"/>
                    <a:gd name="connsiteX13" fmla="*/ 399457 w 608697"/>
                    <a:gd name="connsiteY13" fmla="*/ 284940 h 379924"/>
                    <a:gd name="connsiteX14" fmla="*/ 114131 w 608697"/>
                    <a:gd name="connsiteY14" fmla="*/ 199418 h 379924"/>
                    <a:gd name="connsiteX15" fmla="*/ 171196 w 608697"/>
                    <a:gd name="connsiteY15" fmla="*/ 199418 h 379924"/>
                    <a:gd name="connsiteX16" fmla="*/ 437501 w 608697"/>
                    <a:gd name="connsiteY16" fmla="*/ 199418 h 379924"/>
                    <a:gd name="connsiteX17" fmla="*/ 494566 w 608697"/>
                    <a:gd name="connsiteY17" fmla="*/ 199418 h 379924"/>
                    <a:gd name="connsiteX18" fmla="*/ 513588 w 608697"/>
                    <a:gd name="connsiteY18" fmla="*/ 218415 h 379924"/>
                    <a:gd name="connsiteX19" fmla="*/ 608697 w 608697"/>
                    <a:gd name="connsiteY19" fmla="*/ 360927 h 379924"/>
                    <a:gd name="connsiteX20" fmla="*/ 589675 w 608697"/>
                    <a:gd name="connsiteY20" fmla="*/ 379924 h 379924"/>
                    <a:gd name="connsiteX21" fmla="*/ 19022 w 608697"/>
                    <a:gd name="connsiteY21" fmla="*/ 379924 h 379924"/>
                    <a:gd name="connsiteX22" fmla="*/ 0 w 608697"/>
                    <a:gd name="connsiteY22" fmla="*/ 360927 h 379924"/>
                    <a:gd name="connsiteX23" fmla="*/ 95109 w 608697"/>
                    <a:gd name="connsiteY23" fmla="*/ 218415 h 379924"/>
                    <a:gd name="connsiteX24" fmla="*/ 114131 w 608697"/>
                    <a:gd name="connsiteY24" fmla="*/ 199418 h 379924"/>
                    <a:gd name="connsiteX25" fmla="*/ 190214 w 608697"/>
                    <a:gd name="connsiteY25" fmla="*/ 0 h 379924"/>
                    <a:gd name="connsiteX26" fmla="*/ 418484 w 608697"/>
                    <a:gd name="connsiteY26" fmla="*/ 0 h 379924"/>
                    <a:gd name="connsiteX27" fmla="*/ 437506 w 608697"/>
                    <a:gd name="connsiteY27" fmla="*/ 18997 h 379924"/>
                    <a:gd name="connsiteX28" fmla="*/ 437506 w 608697"/>
                    <a:gd name="connsiteY28" fmla="*/ 180436 h 379924"/>
                    <a:gd name="connsiteX29" fmla="*/ 171192 w 608697"/>
                    <a:gd name="connsiteY29" fmla="*/ 180436 h 379924"/>
                    <a:gd name="connsiteX30" fmla="*/ 171192 w 608697"/>
                    <a:gd name="connsiteY30" fmla="*/ 18997 h 379924"/>
                    <a:gd name="connsiteX31" fmla="*/ 190214 w 608697"/>
                    <a:gd name="connsiteY31" fmla="*/ 0 h 37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8697" h="379924">
                      <a:moveTo>
                        <a:pt x="509262" y="287324"/>
                      </a:moveTo>
                      <a:cubicBezTo>
                        <a:pt x="497625" y="287324"/>
                        <a:pt x="488226" y="296711"/>
                        <a:pt x="488226" y="308258"/>
                      </a:cubicBezTo>
                      <a:cubicBezTo>
                        <a:pt x="488226" y="319879"/>
                        <a:pt x="497625" y="329266"/>
                        <a:pt x="509262" y="329266"/>
                      </a:cubicBezTo>
                      <a:cubicBezTo>
                        <a:pt x="520824" y="329266"/>
                        <a:pt x="530223" y="319879"/>
                        <a:pt x="530223" y="308258"/>
                      </a:cubicBezTo>
                      <a:cubicBezTo>
                        <a:pt x="530223" y="296711"/>
                        <a:pt x="520824" y="287324"/>
                        <a:pt x="509262" y="287324"/>
                      </a:cubicBezTo>
                      <a:close/>
                      <a:moveTo>
                        <a:pt x="442648" y="287324"/>
                      </a:moveTo>
                      <a:cubicBezTo>
                        <a:pt x="431086" y="287324"/>
                        <a:pt x="421687" y="296711"/>
                        <a:pt x="421687" y="308332"/>
                      </a:cubicBezTo>
                      <a:cubicBezTo>
                        <a:pt x="421687" y="319879"/>
                        <a:pt x="431086" y="329266"/>
                        <a:pt x="442648" y="329266"/>
                      </a:cubicBezTo>
                      <a:cubicBezTo>
                        <a:pt x="454285" y="329266"/>
                        <a:pt x="463684" y="319879"/>
                        <a:pt x="463684" y="308332"/>
                      </a:cubicBezTo>
                      <a:cubicBezTo>
                        <a:pt x="463684" y="296711"/>
                        <a:pt x="454285" y="287324"/>
                        <a:pt x="442648" y="287324"/>
                      </a:cubicBezTo>
                      <a:close/>
                      <a:moveTo>
                        <a:pt x="380436" y="284940"/>
                      </a:moveTo>
                      <a:lnTo>
                        <a:pt x="380436" y="332469"/>
                      </a:lnTo>
                      <a:lnTo>
                        <a:pt x="399457" y="332469"/>
                      </a:lnTo>
                      <a:lnTo>
                        <a:pt x="399457" y="284940"/>
                      </a:lnTo>
                      <a:close/>
                      <a:moveTo>
                        <a:pt x="114131" y="199418"/>
                      </a:moveTo>
                      <a:lnTo>
                        <a:pt x="171196" y="199418"/>
                      </a:lnTo>
                      <a:lnTo>
                        <a:pt x="437501" y="199418"/>
                      </a:lnTo>
                      <a:lnTo>
                        <a:pt x="494566" y="199418"/>
                      </a:lnTo>
                      <a:cubicBezTo>
                        <a:pt x="505084" y="199418"/>
                        <a:pt x="505681" y="206942"/>
                        <a:pt x="513588" y="218415"/>
                      </a:cubicBezTo>
                      <a:lnTo>
                        <a:pt x="608697" y="360927"/>
                      </a:lnTo>
                      <a:cubicBezTo>
                        <a:pt x="608697" y="371431"/>
                        <a:pt x="608697" y="379924"/>
                        <a:pt x="589675" y="379924"/>
                      </a:cubicBezTo>
                      <a:lnTo>
                        <a:pt x="19022" y="379924"/>
                      </a:lnTo>
                      <a:cubicBezTo>
                        <a:pt x="0" y="379924"/>
                        <a:pt x="0" y="371431"/>
                        <a:pt x="0" y="360927"/>
                      </a:cubicBezTo>
                      <a:lnTo>
                        <a:pt x="95109" y="218415"/>
                      </a:lnTo>
                      <a:cubicBezTo>
                        <a:pt x="101450" y="208954"/>
                        <a:pt x="103613" y="199418"/>
                        <a:pt x="114131" y="199418"/>
                      </a:cubicBezTo>
                      <a:close/>
                      <a:moveTo>
                        <a:pt x="190214" y="0"/>
                      </a:moveTo>
                      <a:lnTo>
                        <a:pt x="418484" y="0"/>
                      </a:lnTo>
                      <a:cubicBezTo>
                        <a:pt x="429002" y="0"/>
                        <a:pt x="437506" y="8493"/>
                        <a:pt x="437506" y="18997"/>
                      </a:cubicBezTo>
                      <a:lnTo>
                        <a:pt x="437506" y="180436"/>
                      </a:lnTo>
                      <a:lnTo>
                        <a:pt x="171192" y="180436"/>
                      </a:lnTo>
                      <a:lnTo>
                        <a:pt x="171192" y="18997"/>
                      </a:lnTo>
                      <a:cubicBezTo>
                        <a:pt x="171192" y="8493"/>
                        <a:pt x="179696" y="0"/>
                        <a:pt x="19021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grpSp>
            <p:nvGrpSpPr>
              <p:cNvPr id="20" name="组合 19"/>
              <p:cNvGrpSpPr/>
              <p:nvPr/>
            </p:nvGrpSpPr>
            <p:grpSpPr>
              <a:xfrm>
                <a:off x="6174574" y="1926197"/>
                <a:ext cx="5080003" cy="465810"/>
                <a:chOff x="7088977" y="2963544"/>
                <a:chExt cx="5080003" cy="465810"/>
              </a:xfrm>
            </p:grpSpPr>
            <p:sp>
              <p:nvSpPr>
                <p:cNvPr id="21" name="矩形 20"/>
                <p:cNvSpPr/>
                <p:nvPr/>
              </p:nvSpPr>
              <p:spPr>
                <a:xfrm>
                  <a:off x="7088977" y="3200087"/>
                  <a:ext cx="5080003" cy="229267"/>
                </a:xfrm>
                <a:prstGeom prst="rect">
                  <a:avLst/>
                </a:prstGeom>
              </p:spPr>
              <p:txBody>
                <a:bodyPr wrap="square">
                  <a:spAutoFit/>
                  <a:scene3d>
                    <a:camera prst="orthographicFront"/>
                    <a:lightRig rig="threePt" dir="t"/>
                  </a:scene3d>
                  <a:sp3d contourW="12700"/>
                </a:bodyPr>
                <a:lstStyle/>
                <a:p>
                  <a:pPr algn="just">
                    <a:lnSpc>
                      <a:spcPct val="120000"/>
                    </a:lnSpc>
                  </a:pP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22" name="矩形 21"/>
                <p:cNvSpPr/>
                <p:nvPr/>
              </p:nvSpPr>
              <p:spPr>
                <a:xfrm>
                  <a:off x="7295005" y="2963544"/>
                  <a:ext cx="2050552" cy="274875"/>
                </a:xfrm>
                <a:prstGeom prst="rect">
                  <a:avLst/>
                </a:prstGeom>
              </p:spPr>
              <p:txBody>
                <a:bodyPr wrap="square">
                  <a:spAutoFit/>
                  <a:scene3d>
                    <a:camera prst="orthographicFront"/>
                    <a:lightRig rig="threePt" dir="t"/>
                  </a:scene3d>
                  <a:sp3d contourW="12700"/>
                </a:bodyPr>
                <a:lstStyle/>
                <a:p>
                  <a:pPr algn="just">
                    <a:lnSpc>
                      <a:spcPct val="120000"/>
                    </a:lnSpc>
                  </a:pPr>
                  <a:endPar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grpSp>
        <p:grpSp>
          <p:nvGrpSpPr>
            <p:cNvPr id="25" name="组合 24"/>
            <p:cNvGrpSpPr/>
            <p:nvPr/>
          </p:nvGrpSpPr>
          <p:grpSpPr>
            <a:xfrm>
              <a:off x="6190309" y="3703638"/>
              <a:ext cx="5151344" cy="1704974"/>
              <a:chOff x="6165944" y="3922713"/>
              <a:chExt cx="5151344" cy="1704974"/>
            </a:xfrm>
          </p:grpSpPr>
          <p:grpSp>
            <p:nvGrpSpPr>
              <p:cNvPr id="26" name="组合 25"/>
              <p:cNvGrpSpPr/>
              <p:nvPr/>
            </p:nvGrpSpPr>
            <p:grpSpPr>
              <a:xfrm>
                <a:off x="6184901" y="3922713"/>
                <a:ext cx="5132387" cy="1704974"/>
                <a:chOff x="874713" y="1752601"/>
                <a:chExt cx="5132387" cy="1704974"/>
              </a:xfrm>
            </p:grpSpPr>
            <p:sp>
              <p:nvSpPr>
                <p:cNvPr id="30" name="矩形 29"/>
                <p:cNvSpPr/>
                <p:nvPr/>
              </p:nvSpPr>
              <p:spPr>
                <a:xfrm>
                  <a:off x="874713" y="1752601"/>
                  <a:ext cx="5132387" cy="1704974"/>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31" name="椭圆 37"/>
                <p:cNvSpPr/>
                <p:nvPr/>
              </p:nvSpPr>
              <p:spPr>
                <a:xfrm>
                  <a:off x="5588829" y="1801749"/>
                  <a:ext cx="355559" cy="345462"/>
                </a:xfrm>
                <a:custGeom>
                  <a:avLst/>
                  <a:gdLst>
                    <a:gd name="T0" fmla="*/ 3531 w 3631"/>
                    <a:gd name="T1" fmla="*/ 0 h 4067"/>
                    <a:gd name="T2" fmla="*/ 1249 w 3631"/>
                    <a:gd name="T3" fmla="*/ 0 h 4067"/>
                    <a:gd name="T4" fmla="*/ 1178 w 3631"/>
                    <a:gd name="T5" fmla="*/ 29 h 4067"/>
                    <a:gd name="T6" fmla="*/ 29 w 3631"/>
                    <a:gd name="T7" fmla="*/ 1179 h 4067"/>
                    <a:gd name="T8" fmla="*/ 0 w 3631"/>
                    <a:gd name="T9" fmla="*/ 1249 h 4067"/>
                    <a:gd name="T10" fmla="*/ 0 w 3631"/>
                    <a:gd name="T11" fmla="*/ 3967 h 4067"/>
                    <a:gd name="T12" fmla="*/ 100 w 3631"/>
                    <a:gd name="T13" fmla="*/ 4067 h 4067"/>
                    <a:gd name="T14" fmla="*/ 3531 w 3631"/>
                    <a:gd name="T15" fmla="*/ 4067 h 4067"/>
                    <a:gd name="T16" fmla="*/ 3631 w 3631"/>
                    <a:gd name="T17" fmla="*/ 3967 h 4067"/>
                    <a:gd name="T18" fmla="*/ 3631 w 3631"/>
                    <a:gd name="T19" fmla="*/ 100 h 4067"/>
                    <a:gd name="T20" fmla="*/ 3531 w 3631"/>
                    <a:gd name="T21" fmla="*/ 0 h 4067"/>
                    <a:gd name="T22" fmla="*/ 2636 w 3631"/>
                    <a:gd name="T23" fmla="*/ 1442 h 4067"/>
                    <a:gd name="T24" fmla="*/ 2932 w 3631"/>
                    <a:gd name="T25" fmla="*/ 1442 h 4067"/>
                    <a:gd name="T26" fmla="*/ 2932 w 3631"/>
                    <a:gd name="T27" fmla="*/ 449 h 4067"/>
                    <a:gd name="T28" fmla="*/ 2998 w 3631"/>
                    <a:gd name="T29" fmla="*/ 382 h 4067"/>
                    <a:gd name="T30" fmla="*/ 3065 w 3631"/>
                    <a:gd name="T31" fmla="*/ 449 h 4067"/>
                    <a:gd name="T32" fmla="*/ 3065 w 3631"/>
                    <a:gd name="T33" fmla="*/ 1509 h 4067"/>
                    <a:gd name="T34" fmla="*/ 2998 w 3631"/>
                    <a:gd name="T35" fmla="*/ 1575 h 4067"/>
                    <a:gd name="T36" fmla="*/ 2636 w 3631"/>
                    <a:gd name="T37" fmla="*/ 1575 h 4067"/>
                    <a:gd name="T38" fmla="*/ 2569 w 3631"/>
                    <a:gd name="T39" fmla="*/ 1509 h 4067"/>
                    <a:gd name="T40" fmla="*/ 2636 w 3631"/>
                    <a:gd name="T41" fmla="*/ 1442 h 4067"/>
                    <a:gd name="T42" fmla="*/ 1966 w 3631"/>
                    <a:gd name="T43" fmla="*/ 1442 h 4067"/>
                    <a:gd name="T44" fmla="*/ 2262 w 3631"/>
                    <a:gd name="T45" fmla="*/ 1442 h 4067"/>
                    <a:gd name="T46" fmla="*/ 2262 w 3631"/>
                    <a:gd name="T47" fmla="*/ 449 h 4067"/>
                    <a:gd name="T48" fmla="*/ 2329 w 3631"/>
                    <a:gd name="T49" fmla="*/ 382 h 4067"/>
                    <a:gd name="T50" fmla="*/ 2395 w 3631"/>
                    <a:gd name="T51" fmla="*/ 449 h 4067"/>
                    <a:gd name="T52" fmla="*/ 2395 w 3631"/>
                    <a:gd name="T53" fmla="*/ 1509 h 4067"/>
                    <a:gd name="T54" fmla="*/ 2329 w 3631"/>
                    <a:gd name="T55" fmla="*/ 1575 h 4067"/>
                    <a:gd name="T56" fmla="*/ 1966 w 3631"/>
                    <a:gd name="T57" fmla="*/ 1575 h 4067"/>
                    <a:gd name="T58" fmla="*/ 1899 w 3631"/>
                    <a:gd name="T59" fmla="*/ 1509 h 4067"/>
                    <a:gd name="T60" fmla="*/ 1966 w 3631"/>
                    <a:gd name="T61" fmla="*/ 1442 h 4067"/>
                    <a:gd name="T62" fmla="*/ 1296 w 3631"/>
                    <a:gd name="T63" fmla="*/ 1442 h 4067"/>
                    <a:gd name="T64" fmla="*/ 1592 w 3631"/>
                    <a:gd name="T65" fmla="*/ 1442 h 4067"/>
                    <a:gd name="T66" fmla="*/ 1592 w 3631"/>
                    <a:gd name="T67" fmla="*/ 449 h 4067"/>
                    <a:gd name="T68" fmla="*/ 1659 w 3631"/>
                    <a:gd name="T69" fmla="*/ 382 h 4067"/>
                    <a:gd name="T70" fmla="*/ 1726 w 3631"/>
                    <a:gd name="T71" fmla="*/ 449 h 4067"/>
                    <a:gd name="T72" fmla="*/ 1726 w 3631"/>
                    <a:gd name="T73" fmla="*/ 1509 h 4067"/>
                    <a:gd name="T74" fmla="*/ 1659 w 3631"/>
                    <a:gd name="T75" fmla="*/ 1575 h 4067"/>
                    <a:gd name="T76" fmla="*/ 1296 w 3631"/>
                    <a:gd name="T77" fmla="*/ 1575 h 4067"/>
                    <a:gd name="T78" fmla="*/ 1230 w 3631"/>
                    <a:gd name="T79" fmla="*/ 1509 h 4067"/>
                    <a:gd name="T80" fmla="*/ 1296 w 3631"/>
                    <a:gd name="T81" fmla="*/ 1442 h 4067"/>
                    <a:gd name="T82" fmla="*/ 3121 w 3631"/>
                    <a:gd name="T83" fmla="*/ 3413 h 4067"/>
                    <a:gd name="T84" fmla="*/ 510 w 3631"/>
                    <a:gd name="T85" fmla="*/ 3413 h 4067"/>
                    <a:gd name="T86" fmla="*/ 510 w 3631"/>
                    <a:gd name="T87" fmla="*/ 2126 h 4067"/>
                    <a:gd name="T88" fmla="*/ 3121 w 3631"/>
                    <a:gd name="T89" fmla="*/ 2126 h 4067"/>
                    <a:gd name="T90" fmla="*/ 3121 w 3631"/>
                    <a:gd name="T91" fmla="*/ 3413 h 4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1" h="4067">
                      <a:moveTo>
                        <a:pt x="3531" y="0"/>
                      </a:moveTo>
                      <a:lnTo>
                        <a:pt x="1249" y="0"/>
                      </a:lnTo>
                      <a:cubicBezTo>
                        <a:pt x="1222" y="0"/>
                        <a:pt x="1197" y="11"/>
                        <a:pt x="1178" y="29"/>
                      </a:cubicBezTo>
                      <a:lnTo>
                        <a:pt x="29" y="1179"/>
                      </a:lnTo>
                      <a:cubicBezTo>
                        <a:pt x="10" y="1197"/>
                        <a:pt x="0" y="1223"/>
                        <a:pt x="0" y="1249"/>
                      </a:cubicBezTo>
                      <a:lnTo>
                        <a:pt x="0" y="3967"/>
                      </a:lnTo>
                      <a:cubicBezTo>
                        <a:pt x="0" y="4022"/>
                        <a:pt x="44" y="4067"/>
                        <a:pt x="100" y="4067"/>
                      </a:cubicBezTo>
                      <a:lnTo>
                        <a:pt x="3531" y="4067"/>
                      </a:lnTo>
                      <a:cubicBezTo>
                        <a:pt x="3586" y="4067"/>
                        <a:pt x="3631" y="4022"/>
                        <a:pt x="3631" y="3967"/>
                      </a:cubicBezTo>
                      <a:lnTo>
                        <a:pt x="3631" y="100"/>
                      </a:lnTo>
                      <a:cubicBezTo>
                        <a:pt x="3631" y="45"/>
                        <a:pt x="3586" y="0"/>
                        <a:pt x="3531" y="0"/>
                      </a:cubicBezTo>
                      <a:close/>
                      <a:moveTo>
                        <a:pt x="2636" y="1442"/>
                      </a:moveTo>
                      <a:lnTo>
                        <a:pt x="2932" y="1442"/>
                      </a:lnTo>
                      <a:lnTo>
                        <a:pt x="2932" y="449"/>
                      </a:lnTo>
                      <a:cubicBezTo>
                        <a:pt x="2932" y="412"/>
                        <a:pt x="2961" y="382"/>
                        <a:pt x="2998" y="382"/>
                      </a:cubicBezTo>
                      <a:cubicBezTo>
                        <a:pt x="3035" y="382"/>
                        <a:pt x="3065" y="412"/>
                        <a:pt x="3065" y="449"/>
                      </a:cubicBezTo>
                      <a:lnTo>
                        <a:pt x="3065" y="1509"/>
                      </a:lnTo>
                      <a:cubicBezTo>
                        <a:pt x="3065" y="1546"/>
                        <a:pt x="3035" y="1575"/>
                        <a:pt x="2998" y="1575"/>
                      </a:cubicBezTo>
                      <a:lnTo>
                        <a:pt x="2636" y="1575"/>
                      </a:lnTo>
                      <a:cubicBezTo>
                        <a:pt x="2599" y="1575"/>
                        <a:pt x="2569" y="1546"/>
                        <a:pt x="2569" y="1509"/>
                      </a:cubicBezTo>
                      <a:cubicBezTo>
                        <a:pt x="2569" y="1472"/>
                        <a:pt x="2599" y="1442"/>
                        <a:pt x="2636" y="1442"/>
                      </a:cubicBezTo>
                      <a:close/>
                      <a:moveTo>
                        <a:pt x="1966" y="1442"/>
                      </a:moveTo>
                      <a:lnTo>
                        <a:pt x="2262" y="1442"/>
                      </a:lnTo>
                      <a:lnTo>
                        <a:pt x="2262" y="449"/>
                      </a:lnTo>
                      <a:cubicBezTo>
                        <a:pt x="2262" y="412"/>
                        <a:pt x="2292" y="382"/>
                        <a:pt x="2329" y="382"/>
                      </a:cubicBezTo>
                      <a:cubicBezTo>
                        <a:pt x="2366" y="382"/>
                        <a:pt x="2395" y="412"/>
                        <a:pt x="2395" y="449"/>
                      </a:cubicBezTo>
                      <a:lnTo>
                        <a:pt x="2395" y="1509"/>
                      </a:lnTo>
                      <a:cubicBezTo>
                        <a:pt x="2395" y="1546"/>
                        <a:pt x="2366" y="1575"/>
                        <a:pt x="2329" y="1575"/>
                      </a:cubicBezTo>
                      <a:lnTo>
                        <a:pt x="1966" y="1575"/>
                      </a:lnTo>
                      <a:cubicBezTo>
                        <a:pt x="1929" y="1575"/>
                        <a:pt x="1899" y="1546"/>
                        <a:pt x="1899" y="1509"/>
                      </a:cubicBezTo>
                      <a:cubicBezTo>
                        <a:pt x="1899" y="1472"/>
                        <a:pt x="1929" y="1442"/>
                        <a:pt x="1966" y="1442"/>
                      </a:cubicBezTo>
                      <a:close/>
                      <a:moveTo>
                        <a:pt x="1296" y="1442"/>
                      </a:moveTo>
                      <a:lnTo>
                        <a:pt x="1592" y="1442"/>
                      </a:lnTo>
                      <a:lnTo>
                        <a:pt x="1592" y="449"/>
                      </a:lnTo>
                      <a:cubicBezTo>
                        <a:pt x="1592" y="412"/>
                        <a:pt x="1622" y="382"/>
                        <a:pt x="1659" y="382"/>
                      </a:cubicBezTo>
                      <a:cubicBezTo>
                        <a:pt x="1696" y="382"/>
                        <a:pt x="1726" y="412"/>
                        <a:pt x="1726" y="449"/>
                      </a:cubicBezTo>
                      <a:lnTo>
                        <a:pt x="1726" y="1509"/>
                      </a:lnTo>
                      <a:cubicBezTo>
                        <a:pt x="1726" y="1546"/>
                        <a:pt x="1696" y="1575"/>
                        <a:pt x="1659" y="1575"/>
                      </a:cubicBezTo>
                      <a:lnTo>
                        <a:pt x="1296" y="1575"/>
                      </a:lnTo>
                      <a:cubicBezTo>
                        <a:pt x="1260" y="1575"/>
                        <a:pt x="1230" y="1546"/>
                        <a:pt x="1230" y="1509"/>
                      </a:cubicBezTo>
                      <a:cubicBezTo>
                        <a:pt x="1230" y="1472"/>
                        <a:pt x="1260" y="1442"/>
                        <a:pt x="1296" y="1442"/>
                      </a:cubicBezTo>
                      <a:close/>
                      <a:moveTo>
                        <a:pt x="3121" y="3413"/>
                      </a:moveTo>
                      <a:lnTo>
                        <a:pt x="510" y="3413"/>
                      </a:lnTo>
                      <a:lnTo>
                        <a:pt x="510" y="2126"/>
                      </a:lnTo>
                      <a:lnTo>
                        <a:pt x="3121" y="2126"/>
                      </a:lnTo>
                      <a:lnTo>
                        <a:pt x="3121" y="3413"/>
                      </a:lnTo>
                      <a:close/>
                    </a:path>
                  </a:pathLst>
                </a:custGeom>
                <a:solidFill>
                  <a:schemeClr val="accent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grpSp>
            <p:nvGrpSpPr>
              <p:cNvPr id="27" name="组合 26"/>
              <p:cNvGrpSpPr/>
              <p:nvPr/>
            </p:nvGrpSpPr>
            <p:grpSpPr>
              <a:xfrm>
                <a:off x="6165944" y="3967819"/>
                <a:ext cx="4979272" cy="542570"/>
                <a:chOff x="7080347" y="3009854"/>
                <a:chExt cx="4979272" cy="542570"/>
              </a:xfrm>
            </p:grpSpPr>
            <p:sp>
              <p:nvSpPr>
                <p:cNvPr id="28" name="矩形 27"/>
                <p:cNvSpPr/>
                <p:nvPr/>
              </p:nvSpPr>
              <p:spPr>
                <a:xfrm>
                  <a:off x="7080347" y="3359357"/>
                  <a:ext cx="4979272" cy="193067"/>
                </a:xfrm>
                <a:prstGeom prst="rect">
                  <a:avLst/>
                </a:prstGeom>
                <a:ln>
                  <a:noFill/>
                </a:ln>
              </p:spPr>
              <p:txBody>
                <a:bodyPr wrap="square">
                  <a:spAutoFit/>
                  <a:scene3d>
                    <a:camera prst="orthographicFront"/>
                    <a:lightRig rig="threePt" dir="t"/>
                  </a:scene3d>
                  <a:sp3d contourW="12700"/>
                </a:bodyPr>
                <a:lstStyle/>
                <a:p>
                  <a:pPr marL="285750" indent="-285750">
                    <a:buFont typeface="Arial" panose="020B0604020202020204" pitchFamily="34" charset="0"/>
                    <a:buChar char="•"/>
                  </a:pPr>
                  <a:endPar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9" name="矩形 28"/>
                <p:cNvSpPr/>
                <p:nvPr/>
              </p:nvSpPr>
              <p:spPr>
                <a:xfrm>
                  <a:off x="7219687" y="3009854"/>
                  <a:ext cx="2050552" cy="274875"/>
                </a:xfrm>
                <a:prstGeom prst="rect">
                  <a:avLst/>
                </a:prstGeom>
                <a:ln>
                  <a:noFill/>
                </a:ln>
              </p:spPr>
              <p:txBody>
                <a:bodyPr wrap="square">
                  <a:spAutoFit/>
                  <a:scene3d>
                    <a:camera prst="orthographicFront"/>
                    <a:lightRig rig="threePt" dir="t"/>
                  </a:scene3d>
                  <a:sp3d contourW="12700"/>
                </a:bodyPr>
                <a:lstStyle/>
                <a:p>
                  <a:pPr algn="just">
                    <a:lnSpc>
                      <a:spcPct val="120000"/>
                    </a:lnSpc>
                  </a:pPr>
                  <a:endPar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grpSp>
        <p:sp>
          <p:nvSpPr>
            <p:cNvPr id="247" name="矩形 246"/>
            <p:cNvSpPr/>
            <p:nvPr/>
          </p:nvSpPr>
          <p:spPr>
            <a:xfrm>
              <a:off x="1124549" y="1710907"/>
              <a:ext cx="2050552" cy="274875"/>
            </a:xfrm>
            <a:prstGeom prst="rect">
              <a:avLst/>
            </a:prstGeom>
          </p:spPr>
          <p:txBody>
            <a:bodyPr wrap="square">
              <a:spAutoFit/>
              <a:scene3d>
                <a:camera prst="orthographicFront"/>
                <a:lightRig rig="threePt" dir="t"/>
              </a:scene3d>
              <a:sp3d contourW="12700"/>
            </a:bodyPr>
            <a:lstStyle/>
            <a:p>
              <a:pPr algn="just">
                <a:lnSpc>
                  <a:spcPct val="120000"/>
                </a:lnSpc>
              </a:pPr>
              <a:endPar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pic>
        <p:nvPicPr>
          <p:cNvPr id="225" name="图片 224"/>
          <p:cNvPicPr>
            <a:picLocks noChangeAspect="1"/>
          </p:cNvPicPr>
          <p:nvPr/>
        </p:nvPicPr>
        <p:blipFill>
          <a:blip r:embed="rId3"/>
          <a:stretch>
            <a:fillRect/>
          </a:stretch>
        </p:blipFill>
        <p:spPr>
          <a:xfrm>
            <a:off x="5495194" y="1326031"/>
            <a:ext cx="483572" cy="47353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文本框 29"/>
          <p:cNvSpPr txBox="1"/>
          <p:nvPr/>
        </p:nvSpPr>
        <p:spPr>
          <a:xfrm>
            <a:off x="109329" y="6679"/>
            <a:ext cx="119733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公平性</a:t>
            </a:r>
            <a:endPar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sp>
        <p:nvSpPr>
          <p:cNvPr id="2" name="TextBox 13"/>
          <p:cNvSpPr txBox="1"/>
          <p:nvPr/>
        </p:nvSpPr>
        <p:spPr>
          <a:xfrm>
            <a:off x="587698" y="1842475"/>
            <a:ext cx="5261838" cy="1723549"/>
          </a:xfrm>
          <a:prstGeom prst="rect">
            <a:avLst/>
          </a:prstGeom>
          <a:noFill/>
        </p:spPr>
        <p:txBody>
          <a:bodyPr wrap="square" lIns="0" tIns="0" rIns="0" bIns="0" rtlCol="0">
            <a:spAutoFit/>
          </a:bodyPr>
          <a:lstStyle/>
          <a:p>
            <a:pPr marL="284400" indent="-285750" algn="just">
              <a:buFontTx/>
              <a:buChar char="•"/>
            </a:pPr>
            <a:r>
              <a:rPr lang="zh-CN" altLang="en-US" sz="1400" dirty="0">
                <a:latin typeface="微软雅黑" panose="020B0503020204020204" pitchFamily="34" charset="-122"/>
                <a:ea typeface="微软雅黑" panose="020B0503020204020204" pitchFamily="34" charset="-122"/>
              </a:rPr>
              <a:t>重症肌无力作为第一批罕见病目录病种之一，其发病人群分布于各个年龄段，</a:t>
            </a:r>
            <a:r>
              <a:rPr lang="en-US" altLang="zh-CN" sz="1400" b="1" dirty="0">
                <a:solidFill>
                  <a:srgbClr val="FF0000"/>
                </a:solidFill>
                <a:latin typeface="微软雅黑" panose="020B0503020204020204" pitchFamily="34" charset="-122"/>
                <a:ea typeface="微软雅黑" panose="020B0503020204020204" pitchFamily="34" charset="-122"/>
              </a:rPr>
              <a:t>30</a:t>
            </a:r>
            <a:r>
              <a:rPr lang="zh-CN" altLang="en-US" sz="1400" b="1" dirty="0">
                <a:solidFill>
                  <a:srgbClr val="FF0000"/>
                </a:solidFill>
                <a:latin typeface="微软雅黑" panose="020B0503020204020204" pitchFamily="34" charset="-122"/>
                <a:ea typeface="微软雅黑" panose="020B0503020204020204" pitchFamily="34" charset="-122"/>
              </a:rPr>
              <a:t>岁</a:t>
            </a:r>
            <a:r>
              <a:rPr lang="zh-CN" altLang="en-US" sz="1400" dirty="0">
                <a:latin typeface="微软雅黑" panose="020B0503020204020204" pitchFamily="34" charset="-122"/>
                <a:ea typeface="微软雅黑" panose="020B0503020204020204" pitchFamily="34" charset="-122"/>
              </a:rPr>
              <a:t>和</a:t>
            </a:r>
            <a:r>
              <a:rPr lang="en-US" altLang="zh-CN" sz="1400" b="1" dirty="0">
                <a:solidFill>
                  <a:srgbClr val="FF0000"/>
                </a:solidFill>
                <a:latin typeface="微软雅黑" panose="020B0503020204020204" pitchFamily="34" charset="-122"/>
                <a:ea typeface="微软雅黑" panose="020B0503020204020204" pitchFamily="34" charset="-122"/>
              </a:rPr>
              <a:t>50</a:t>
            </a:r>
            <a:r>
              <a:rPr lang="zh-CN" altLang="en-US" sz="1400" b="1" dirty="0">
                <a:solidFill>
                  <a:srgbClr val="FF0000"/>
                </a:solidFill>
                <a:latin typeface="微软雅黑" panose="020B0503020204020204" pitchFamily="34" charset="-122"/>
                <a:ea typeface="微软雅黑" panose="020B0503020204020204" pitchFamily="34" charset="-122"/>
              </a:rPr>
              <a:t>岁</a:t>
            </a:r>
            <a:r>
              <a:rPr lang="zh-CN" altLang="en-US" sz="1400" dirty="0">
                <a:latin typeface="微软雅黑" panose="020B0503020204020204" pitchFamily="34" charset="-122"/>
                <a:ea typeface="微软雅黑" panose="020B0503020204020204" pitchFamily="34" charset="-122"/>
              </a:rPr>
              <a:t>左右、</a:t>
            </a:r>
            <a:r>
              <a:rPr lang="zh-CN" altLang="en-US" sz="1400" b="1" dirty="0">
                <a:solidFill>
                  <a:srgbClr val="FF0000"/>
                </a:solidFill>
                <a:latin typeface="微软雅黑" panose="020B0503020204020204" pitchFamily="34" charset="-122"/>
                <a:ea typeface="微软雅黑" panose="020B0503020204020204" pitchFamily="34" charset="-122"/>
              </a:rPr>
              <a:t>中国儿童及青少年</a:t>
            </a:r>
            <a:r>
              <a:rPr lang="zh-CN" altLang="en-US" sz="1400" dirty="0">
                <a:latin typeface="微软雅黑" panose="020B0503020204020204" pitchFamily="34" charset="-122"/>
                <a:ea typeface="微软雅黑" panose="020B0503020204020204" pitchFamily="34" charset="-122"/>
              </a:rPr>
              <a:t>，构成</a:t>
            </a:r>
            <a:r>
              <a:rPr lang="zh-CN" altLang="en-US" sz="1400" b="1" dirty="0">
                <a:latin typeface="微软雅黑" panose="020B0503020204020204" pitchFamily="34" charset="-122"/>
                <a:ea typeface="微软雅黑" panose="020B0503020204020204" pitchFamily="34" charset="-122"/>
              </a:rPr>
              <a:t>三个发病高峰</a:t>
            </a:r>
            <a:r>
              <a:rPr lang="zh-CN" altLang="en-US" sz="1400" dirty="0">
                <a:latin typeface="微软雅黑" panose="020B0503020204020204" pitchFamily="34" charset="-122"/>
                <a:ea typeface="微软雅黑" panose="020B0503020204020204" pitchFamily="34" charset="-122"/>
              </a:rPr>
              <a:t>。重症肌无力患者中高达</a:t>
            </a:r>
            <a:r>
              <a:rPr lang="en-US" altLang="zh-CN" sz="1400" b="1" dirty="0">
                <a:solidFill>
                  <a:srgbClr val="FF0000"/>
                </a:solidFill>
                <a:latin typeface="微软雅黑" panose="020B0503020204020204" pitchFamily="34" charset="-122"/>
                <a:ea typeface="微软雅黑" panose="020B0503020204020204" pitchFamily="34" charset="-122"/>
              </a:rPr>
              <a:t>76%</a:t>
            </a:r>
            <a:r>
              <a:rPr lang="zh-CN" altLang="en-US" sz="1400" dirty="0">
                <a:latin typeface="微软雅黑" panose="020B0503020204020204" pitchFamily="34" charset="-122"/>
                <a:ea typeface="微软雅黑" panose="020B0503020204020204" pitchFamily="34" charset="-122"/>
              </a:rPr>
              <a:t>的患者存在不同程度的</a:t>
            </a:r>
            <a:r>
              <a:rPr lang="zh-CN" altLang="en-US" sz="1400" b="1" dirty="0">
                <a:latin typeface="微软雅黑" panose="020B0503020204020204" pitchFamily="34" charset="-122"/>
                <a:ea typeface="微软雅黑" panose="020B0503020204020204" pitchFamily="34" charset="-122"/>
              </a:rPr>
              <a:t>抑郁</a:t>
            </a:r>
            <a:r>
              <a:rPr lang="en-US" altLang="zh-CN" sz="1400" b="1"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焦虑情况</a:t>
            </a:r>
            <a:r>
              <a:rPr lang="zh-CN" altLang="en-US" sz="1400" dirty="0">
                <a:latin typeface="微软雅黑" panose="020B0503020204020204" pitchFamily="34" charset="-122"/>
                <a:ea typeface="微软雅黑" panose="020B0503020204020204" pitchFamily="34" charset="-122"/>
              </a:rPr>
              <a:t>，其中</a:t>
            </a:r>
            <a:r>
              <a:rPr lang="en-US" altLang="zh-CN" sz="1400" b="1" dirty="0">
                <a:solidFill>
                  <a:srgbClr val="FF0000"/>
                </a:solidFill>
                <a:latin typeface="微软雅黑" panose="020B0503020204020204" pitchFamily="34" charset="-122"/>
                <a:ea typeface="微软雅黑" panose="020B0503020204020204" pitchFamily="34" charset="-122"/>
              </a:rPr>
              <a:t>16%</a:t>
            </a:r>
            <a:r>
              <a:rPr lang="zh-CN" altLang="en-US" sz="1400" dirty="0">
                <a:latin typeface="微软雅黑" panose="020B0503020204020204" pitchFamily="34" charset="-122"/>
                <a:ea typeface="微软雅黑" panose="020B0503020204020204" pitchFamily="34" charset="-122"/>
              </a:rPr>
              <a:t>有</a:t>
            </a:r>
            <a:r>
              <a:rPr lang="zh-CN" altLang="en-US" sz="1400" b="1" dirty="0">
                <a:latin typeface="微软雅黑" panose="020B0503020204020204" pitchFamily="34" charset="-122"/>
                <a:ea typeface="微软雅黑" panose="020B0503020204020204" pitchFamily="34" charset="-122"/>
              </a:rPr>
              <a:t>严重抑郁或焦虑</a:t>
            </a:r>
            <a:r>
              <a:rPr lang="zh-CN" altLang="en-US" sz="1400" dirty="0">
                <a:latin typeface="微软雅黑" panose="020B0503020204020204" pitchFamily="34" charset="-122"/>
                <a:ea typeface="微软雅黑" panose="020B0503020204020204" pitchFamily="34" charset="-122"/>
              </a:rPr>
              <a:t>。</a:t>
            </a:r>
          </a:p>
          <a:p>
            <a:pPr marL="284400" indent="-285750" algn="just">
              <a:buFontTx/>
              <a:buChar char="•"/>
            </a:pPr>
            <a:r>
              <a:rPr lang="zh-CN" altLang="en-US" sz="1400" dirty="0">
                <a:latin typeface="微软雅黑" panose="020B0503020204020204" pitchFamily="34" charset="-122"/>
                <a:ea typeface="微软雅黑" panose="020B0503020204020204" pitchFamily="34" charset="-122"/>
              </a:rPr>
              <a:t>由于</a:t>
            </a:r>
            <a:r>
              <a:rPr lang="en-US" altLang="zh-CN" sz="1400" dirty="0">
                <a:latin typeface="微软雅黑" panose="020B0503020204020204" pitchFamily="34" charset="-122"/>
                <a:ea typeface="微软雅黑" panose="020B0503020204020204" pitchFamily="34" charset="-122"/>
              </a:rPr>
              <a:t>MG</a:t>
            </a:r>
            <a:r>
              <a:rPr lang="zh-CN" altLang="en-US" sz="1400" dirty="0">
                <a:latin typeface="微软雅黑" panose="020B0503020204020204" pitchFamily="34" charset="-122"/>
                <a:ea typeface="微软雅黑" panose="020B0503020204020204" pitchFamily="34" charset="-122"/>
              </a:rPr>
              <a:t>所造成无业、丧失劳动力、丧失学习能力而停学的患者共计</a:t>
            </a:r>
            <a:r>
              <a:rPr lang="en-US" altLang="zh-CN" sz="1400" b="1" dirty="0">
                <a:solidFill>
                  <a:srgbClr val="FF0000"/>
                </a:solidFill>
                <a:latin typeface="微软雅黑" panose="020B0503020204020204" pitchFamily="34" charset="-122"/>
                <a:ea typeface="微软雅黑" panose="020B0503020204020204" pitchFamily="34" charset="-122"/>
              </a:rPr>
              <a:t>30.6%</a:t>
            </a:r>
            <a:r>
              <a:rPr lang="zh-CN" altLang="en-US" sz="1400" dirty="0">
                <a:latin typeface="微软雅黑" panose="020B0503020204020204" pitchFamily="34" charset="-122"/>
                <a:ea typeface="微软雅黑" panose="020B0503020204020204" pitchFamily="34" charset="-122"/>
              </a:rPr>
              <a:t>，危害性较大。</a:t>
            </a:r>
            <a:endParaRPr lang="en-US" altLang="zh-CN" sz="1400" dirty="0">
              <a:latin typeface="微软雅黑" panose="020B0503020204020204" pitchFamily="34" charset="-122"/>
              <a:ea typeface="微软雅黑" panose="020B0503020204020204" pitchFamily="34" charset="-122"/>
            </a:endParaRPr>
          </a:p>
          <a:p>
            <a:pPr marL="284400" indent="-285750" algn="just">
              <a:buFontTx/>
              <a:buChar char="•"/>
            </a:pPr>
            <a:r>
              <a:rPr lang="zh-CN" altLang="en-US" sz="1400" dirty="0">
                <a:latin typeface="微软雅黑" panose="020B0503020204020204" pitchFamily="34" charset="-122"/>
                <a:ea typeface="微软雅黑" panose="020B0503020204020204" pitchFamily="34" charset="-122"/>
              </a:rPr>
              <a:t>石杉碱甲注射液可应用于</a:t>
            </a:r>
            <a:r>
              <a:rPr lang="zh-CN" altLang="en-US" sz="1400" b="1" dirty="0">
                <a:latin typeface="微软雅黑" panose="020B0503020204020204" pitchFamily="34" charset="-122"/>
                <a:ea typeface="微软雅黑" panose="020B0503020204020204" pitchFamily="34" charset="-122"/>
              </a:rPr>
              <a:t>全年龄段</a:t>
            </a:r>
            <a:r>
              <a:rPr lang="zh-CN" altLang="en-US" sz="1400"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作用靶点多</a:t>
            </a:r>
            <a:r>
              <a:rPr lang="zh-CN" altLang="en-US" sz="1400"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安全性高</a:t>
            </a:r>
            <a:r>
              <a:rPr lang="zh-CN" altLang="en-US" sz="1400"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临床治疗更有效</a:t>
            </a:r>
            <a:r>
              <a:rPr lang="zh-CN" altLang="en-US" sz="1400" dirty="0">
                <a:latin typeface="微软雅黑" panose="020B0503020204020204" pitchFamily="34" charset="-122"/>
                <a:ea typeface="微软雅黑" panose="020B0503020204020204" pitchFamily="34" charset="-122"/>
              </a:rPr>
              <a:t>，可以大大减轻患者负担，提高患者生活质量。</a:t>
            </a:r>
            <a:endParaRPr lang="en-US" altLang="zh-CN" sz="1400" dirty="0">
              <a:latin typeface="微软雅黑" panose="020B0503020204020204" pitchFamily="34" charset="-122"/>
              <a:ea typeface="微软雅黑" panose="020B0503020204020204" pitchFamily="34" charset="-122"/>
            </a:endParaRPr>
          </a:p>
        </p:txBody>
      </p:sp>
      <p:sp>
        <p:nvSpPr>
          <p:cNvPr id="5" name="TextBox 13"/>
          <p:cNvSpPr txBox="1"/>
          <p:nvPr/>
        </p:nvSpPr>
        <p:spPr>
          <a:xfrm>
            <a:off x="6302886" y="1870412"/>
            <a:ext cx="5261838" cy="1787797"/>
          </a:xfrm>
          <a:prstGeom prst="rect">
            <a:avLst/>
          </a:prstGeom>
          <a:noFill/>
        </p:spPr>
        <p:txBody>
          <a:bodyPr wrap="square" lIns="0" tIns="0" rIns="0" bIns="0" rtlCol="0">
            <a:spAutoFit/>
          </a:bodyPr>
          <a:lstStyle/>
          <a:p>
            <a:pPr marL="285750" indent="-285750" algn="just">
              <a:lnSpc>
                <a:spcPct val="12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目前胆碱酯酶抑制剂仍是重症肌无力主要的治疗方式，但目录中收录的同类产品</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仅起到了对症治疗</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的作用，且</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安全性低</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。石杉碱甲注射液的作用机制除了具有</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更强效</a:t>
            </a:r>
            <a:r>
              <a:rPr lang="zh-CN" altLang="en-US" sz="1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更高选择性</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的</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胆碱酯酶抑制作用</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，还被国内外研究证实具有</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抗炎</a:t>
            </a:r>
            <a:r>
              <a:rPr lang="zh-CN" altLang="en-US" sz="1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抗氧化应激</a:t>
            </a:r>
            <a:r>
              <a:rPr lang="zh-CN" altLang="en-US" sz="1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降低体内抗乙酰胆碱受体抗体水平</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以及对</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焦虑</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抑郁起到</a:t>
            </a:r>
            <a:r>
              <a:rPr lang="zh-CN" altLang="en-US" sz="1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改善作用</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安全性更高</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；纳入医保后，可以进一步优化临床使用的胆碱酯酶抑制剂，</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弥补药品目录短板</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0" name="TextBox 13"/>
          <p:cNvSpPr txBox="1"/>
          <p:nvPr/>
        </p:nvSpPr>
        <p:spPr>
          <a:xfrm>
            <a:off x="583040" y="4807850"/>
            <a:ext cx="5264342" cy="753668"/>
          </a:xfrm>
          <a:prstGeom prst="rect">
            <a:avLst/>
          </a:prstGeom>
          <a:noFill/>
        </p:spPr>
        <p:txBody>
          <a:bodyPr wrap="square" lIns="0" tIns="0" rIns="0" bIns="0" rtlCol="0">
            <a:spAutoFit/>
          </a:bodyPr>
          <a:lstStyle/>
          <a:p>
            <a:pPr marL="285750" indent="-285750" algn="just">
              <a:lnSpc>
                <a:spcPct val="12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重症肌无力是我国</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罕见病病种之一</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发病率低</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，石杉碱甲注射液在重症肌无力中的适用人群有限，对</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医保基金总预算增加较少</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a:t>
            </a:r>
          </a:p>
          <a:p>
            <a:pPr marL="285750" indent="-285750" algn="just">
              <a:lnSpc>
                <a:spcPct val="12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石杉碱甲治疗重症肌无力获得</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美国</a:t>
            </a:r>
            <a:r>
              <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lt"/>
              </a:rPr>
              <a:t>FDA“</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孤儿药”</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认定。</a:t>
            </a:r>
          </a:p>
        </p:txBody>
      </p:sp>
      <p:sp>
        <p:nvSpPr>
          <p:cNvPr id="224" name="TextBox 13"/>
          <p:cNvSpPr txBox="1"/>
          <p:nvPr/>
        </p:nvSpPr>
        <p:spPr>
          <a:xfrm>
            <a:off x="6284768" y="4760141"/>
            <a:ext cx="5264342" cy="1787797"/>
          </a:xfrm>
          <a:prstGeom prst="rect">
            <a:avLst/>
          </a:prstGeom>
          <a:noFill/>
        </p:spPr>
        <p:txBody>
          <a:bodyPr wrap="square" lIns="0" tIns="0" rIns="0" bIns="0" rtlCol="0">
            <a:spAutoFit/>
          </a:bodyPr>
          <a:lstStyle/>
          <a:p>
            <a:pPr marL="285750" indent="-285750" algn="just">
              <a:lnSpc>
                <a:spcPct val="12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石杉碱甲</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无明显毒性反应</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，且一般不良反应发生后停药即可，</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无需特殊处理</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，减少了临床用药的风险性，适合</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长期使用</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sym typeface="+mn-lt"/>
            </a:endParaRPr>
          </a:p>
          <a:p>
            <a:pPr marL="285750" indent="-285750" algn="just">
              <a:lnSpc>
                <a:spcPct val="12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石杉碱甲注射液</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不受限于抗体情况和亚型，全年龄段适用</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，临床用药更便利；</a:t>
            </a:r>
          </a:p>
          <a:p>
            <a:pPr marL="285750" indent="-285750" algn="just">
              <a:lnSpc>
                <a:spcPct val="120000"/>
              </a:lnSpc>
              <a:buFont typeface="Arial" panose="020B0604020202020204" pitchFamily="34" charset="0"/>
              <a:buChar cha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sym typeface="+mn-lt"/>
              </a:rPr>
              <a:t>MG</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诊断流程和标准明确且属于罕见病，患者人数有限。石杉碱甲注射液</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lt"/>
              </a:rPr>
              <a:t>适应症明确</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无临床滥用或超说明书使用风险</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lt"/>
              </a:rPr>
              <a:t>，医保经办管理难度小。</a:t>
            </a:r>
          </a:p>
        </p:txBody>
      </p:sp>
      <p:sp>
        <p:nvSpPr>
          <p:cNvPr id="226" name="文本框 225"/>
          <p:cNvSpPr txBox="1"/>
          <p:nvPr/>
        </p:nvSpPr>
        <p:spPr>
          <a:xfrm>
            <a:off x="493468" y="1359225"/>
            <a:ext cx="342554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提升公共健康水平</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227" name="文本框 226"/>
          <p:cNvSpPr txBox="1"/>
          <p:nvPr/>
        </p:nvSpPr>
        <p:spPr>
          <a:xfrm>
            <a:off x="6244005" y="1325706"/>
            <a:ext cx="342554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弥补药品目录短板</a:t>
            </a:r>
          </a:p>
        </p:txBody>
      </p:sp>
      <p:sp>
        <p:nvSpPr>
          <p:cNvPr id="228" name="文本框 227"/>
          <p:cNvSpPr txBox="1"/>
          <p:nvPr/>
        </p:nvSpPr>
        <p:spPr>
          <a:xfrm>
            <a:off x="583040" y="4263249"/>
            <a:ext cx="342554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符合“保基本”原则</a:t>
            </a:r>
          </a:p>
        </p:txBody>
      </p:sp>
      <p:sp>
        <p:nvSpPr>
          <p:cNvPr id="229" name="文本框 228"/>
          <p:cNvSpPr txBox="1"/>
          <p:nvPr/>
        </p:nvSpPr>
        <p:spPr>
          <a:xfrm>
            <a:off x="6244005" y="4195329"/>
            <a:ext cx="342554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临床管理难度低</a:t>
            </a:r>
          </a:p>
        </p:txBody>
      </p:sp>
      <p:sp>
        <p:nvSpPr>
          <p:cNvPr id="230" name="文本框 229">
            <a:extLst>
              <a:ext uri="{FF2B5EF4-FFF2-40B4-BE49-F238E27FC236}">
                <a16:creationId xmlns:a16="http://schemas.microsoft.com/office/drawing/2014/main" id="{0069DA2D-09EE-CF64-E0B6-3B57A924156B}"/>
              </a:ext>
            </a:extLst>
          </p:cNvPr>
          <p:cNvSpPr txBox="1"/>
          <p:nvPr/>
        </p:nvSpPr>
        <p:spPr>
          <a:xfrm>
            <a:off x="160235" y="310879"/>
            <a:ext cx="11779973" cy="874407"/>
          </a:xfrm>
          <a:prstGeom prst="rect">
            <a:avLst/>
          </a:prstGeom>
          <a:noFill/>
        </p:spPr>
        <p:txBody>
          <a:bodyPr wrap="square">
            <a:spAutoFit/>
          </a:bodyPr>
          <a:lstStyle/>
          <a:p>
            <a:pPr>
              <a:lnSpc>
                <a:spcPct val="150000"/>
              </a:lnSpc>
            </a:pPr>
            <a:r>
              <a:rPr lang="zh-CN" altLang="en-US" sz="1800" b="1" dirty="0">
                <a:latin typeface="微软雅黑" panose="020B0503020204020204" pitchFamily="34" charset="-122"/>
                <a:ea typeface="微软雅黑" panose="020B0503020204020204" pitchFamily="34" charset="-122"/>
              </a:rPr>
              <a:t>重症肌无力作为第一批</a:t>
            </a:r>
            <a:r>
              <a:rPr lang="zh-CN" altLang="en-US" sz="1800" b="1" dirty="0">
                <a:solidFill>
                  <a:srgbClr val="FF0000"/>
                </a:solidFill>
                <a:latin typeface="微软雅黑" panose="020B0503020204020204" pitchFamily="34" charset="-122"/>
                <a:ea typeface="微软雅黑" panose="020B0503020204020204" pitchFamily="34" charset="-122"/>
              </a:rPr>
              <a:t>罕见病目录病种之一</a:t>
            </a:r>
            <a:r>
              <a:rPr lang="zh-CN" altLang="en-US" sz="1800" b="1" dirty="0">
                <a:latin typeface="微软雅黑" panose="020B0503020204020204" pitchFamily="34" charset="-122"/>
                <a:ea typeface="微软雅黑" panose="020B0503020204020204" pitchFamily="34" charset="-122"/>
              </a:rPr>
              <a:t>，多伴有焦虑抑郁并发症，石杉碱甲注射液能够填补医保目录中胆碱酯酶抑制剂作用靶点少、不良反应高发、临床获益小的药物空白，其安全性高、适应症明确，便于医保管理。</a:t>
            </a:r>
            <a:endParaRPr lang="en-US" altLang="zh-CN" sz="18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矩形 10"/>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sp>
        <p:nvSpPr>
          <p:cNvPr id="12" name="文本框 11"/>
          <p:cNvSpPr txBox="1"/>
          <p:nvPr/>
        </p:nvSpPr>
        <p:spPr>
          <a:xfrm rot="16200000">
            <a:off x="1126461" y="-846848"/>
            <a:ext cx="954107" cy="3207029"/>
          </a:xfrm>
          <a:prstGeom prst="rect">
            <a:avLst/>
          </a:prstGeom>
          <a:noFill/>
        </p:spPr>
        <p:txBody>
          <a:bodyPr vert="eaVert" wrap="square" rtlCol="0">
            <a:spAutoFit/>
          </a:bodyPr>
          <a:lstStyle/>
          <a:p>
            <a:pPr algn="ctr"/>
            <a:r>
              <a:rPr lang="zh-CN" altLang="en-US" sz="3600" b="1" dirty="0">
                <a:ln w="28575">
                  <a:noFill/>
                </a:ln>
                <a:solidFill>
                  <a:srgbClr val="499391"/>
                </a:solidFill>
                <a:latin typeface="汉真广标" pitchFamily="49" charset="-122"/>
                <a:ea typeface="汉真广标" pitchFamily="49" charset="-122"/>
                <a:sym typeface="Arial" panose="020B0604020202020204"/>
              </a:rPr>
              <a:t>目录</a:t>
            </a:r>
            <a:endParaRPr lang="zh-CN" altLang="en-US" sz="2800" b="1" dirty="0">
              <a:ln w="28575">
                <a:noFill/>
              </a:ln>
              <a:solidFill>
                <a:srgbClr val="499391"/>
              </a:solidFill>
              <a:latin typeface="汉真广标" pitchFamily="49" charset="-122"/>
              <a:ea typeface="汉真广标" pitchFamily="49" charset="-122"/>
              <a:sym typeface="Arial" panose="020B0604020202020204"/>
            </a:endParaRPr>
          </a:p>
          <a:p>
            <a:pPr algn="ctr"/>
            <a:r>
              <a:rPr lang="en-US" altLang="zh-CN" sz="1400" b="1" dirty="0">
                <a:ln w="28575">
                  <a:noFill/>
                </a:ln>
                <a:solidFill>
                  <a:srgbClr val="499391"/>
                </a:solidFill>
                <a:latin typeface="Arial" panose="020B0604020202020204"/>
                <a:ea typeface="微软雅黑" panose="020B0503020204020204" pitchFamily="34" charset="-122"/>
                <a:sym typeface="Arial" panose="020B0604020202020204"/>
              </a:rPr>
              <a:t>CONTENT</a:t>
            </a:r>
          </a:p>
        </p:txBody>
      </p:sp>
      <p:sp>
        <p:nvSpPr>
          <p:cNvPr id="15" name="文本框 14"/>
          <p:cNvSpPr txBox="1"/>
          <p:nvPr/>
        </p:nvSpPr>
        <p:spPr>
          <a:xfrm>
            <a:off x="393399" y="1443506"/>
            <a:ext cx="2550698" cy="55399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3000" dirty="0">
                <a:solidFill>
                  <a:srgbClr val="2C8384"/>
                </a:solidFill>
                <a:latin typeface="微软雅黑" panose="020B0503020204020204" pitchFamily="34" charset="-122"/>
                <a:ea typeface="微软雅黑" panose="020B0503020204020204" pitchFamily="34" charset="-122"/>
                <a:sym typeface="Arial" panose="020B0604020202020204"/>
              </a:rPr>
              <a:t>01  </a:t>
            </a:r>
            <a:r>
              <a:rPr lang="zh-CN" altLang="en-US" sz="3000" b="1" dirty="0">
                <a:solidFill>
                  <a:srgbClr val="2C8384"/>
                </a:solidFill>
                <a:latin typeface="微软雅黑" panose="020B0503020204020204" pitchFamily="34" charset="-122"/>
                <a:ea typeface="微软雅黑" panose="020B0503020204020204" pitchFamily="34" charset="-122"/>
                <a:sym typeface="Arial" panose="020B0604020202020204"/>
              </a:rPr>
              <a:t>基本信息</a:t>
            </a:r>
          </a:p>
        </p:txBody>
      </p:sp>
      <p:sp>
        <p:nvSpPr>
          <p:cNvPr id="16" name="文本框 15"/>
          <p:cNvSpPr txBox="1"/>
          <p:nvPr/>
        </p:nvSpPr>
        <p:spPr>
          <a:xfrm>
            <a:off x="393399" y="2514865"/>
            <a:ext cx="2509018" cy="55399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3000" dirty="0">
                <a:solidFill>
                  <a:srgbClr val="2C8384"/>
                </a:solidFill>
                <a:latin typeface="微软雅黑" panose="020B0503020204020204" pitchFamily="34" charset="-122"/>
                <a:ea typeface="微软雅黑" panose="020B0503020204020204" pitchFamily="34" charset="-122"/>
                <a:sym typeface="Arial" panose="020B0604020202020204"/>
              </a:rPr>
              <a:t>02  </a:t>
            </a:r>
            <a:r>
              <a:rPr lang="zh-CN" altLang="en-US" sz="3000" b="1" dirty="0">
                <a:solidFill>
                  <a:srgbClr val="2C8384"/>
                </a:solidFill>
                <a:latin typeface="微软雅黑" panose="020B0503020204020204" pitchFamily="34" charset="-122"/>
                <a:ea typeface="微软雅黑" panose="020B0503020204020204" pitchFamily="34" charset="-122"/>
                <a:sym typeface="Arial" panose="020B0604020202020204"/>
              </a:rPr>
              <a:t>安全性</a:t>
            </a:r>
          </a:p>
        </p:txBody>
      </p:sp>
      <p:sp>
        <p:nvSpPr>
          <p:cNvPr id="18" name="文本框 17"/>
          <p:cNvSpPr txBox="1"/>
          <p:nvPr/>
        </p:nvSpPr>
        <p:spPr>
          <a:xfrm>
            <a:off x="393399" y="3606710"/>
            <a:ext cx="2509018" cy="55399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3000" dirty="0">
                <a:solidFill>
                  <a:srgbClr val="2C8384"/>
                </a:solidFill>
                <a:latin typeface="微软雅黑" panose="020B0503020204020204" pitchFamily="34" charset="-122"/>
                <a:ea typeface="微软雅黑" panose="020B0503020204020204" pitchFamily="34" charset="-122"/>
                <a:sym typeface="Arial" panose="020B0604020202020204"/>
              </a:rPr>
              <a:t>03  </a:t>
            </a:r>
            <a:r>
              <a:rPr lang="zh-CN" altLang="en-US" sz="3000" b="1" dirty="0">
                <a:solidFill>
                  <a:srgbClr val="2C8384"/>
                </a:solidFill>
                <a:latin typeface="微软雅黑" panose="020B0503020204020204" pitchFamily="34" charset="-122"/>
                <a:ea typeface="微软雅黑" panose="020B0503020204020204" pitchFamily="34" charset="-122"/>
                <a:sym typeface="Arial" panose="020B0604020202020204"/>
              </a:rPr>
              <a:t>有效性</a:t>
            </a:r>
          </a:p>
        </p:txBody>
      </p:sp>
      <p:sp>
        <p:nvSpPr>
          <p:cNvPr id="21" name="文本框 20"/>
          <p:cNvSpPr txBox="1"/>
          <p:nvPr/>
        </p:nvSpPr>
        <p:spPr>
          <a:xfrm>
            <a:off x="420081" y="5754762"/>
            <a:ext cx="2509018" cy="55399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3000" dirty="0">
                <a:solidFill>
                  <a:srgbClr val="2C8384"/>
                </a:solidFill>
                <a:latin typeface="微软雅黑" panose="020B0503020204020204" pitchFamily="34" charset="-122"/>
                <a:ea typeface="微软雅黑" panose="020B0503020204020204" pitchFamily="34" charset="-122"/>
                <a:sym typeface="Arial" panose="020B0604020202020204"/>
              </a:rPr>
              <a:t>05  </a:t>
            </a:r>
            <a:r>
              <a:rPr lang="zh-CN" altLang="en-US" sz="3000" b="1" dirty="0">
                <a:solidFill>
                  <a:srgbClr val="2C8384"/>
                </a:solidFill>
                <a:latin typeface="微软雅黑" panose="020B0503020204020204" pitchFamily="34" charset="-122"/>
                <a:ea typeface="微软雅黑" panose="020B0503020204020204" pitchFamily="34" charset="-122"/>
                <a:sym typeface="Arial" panose="020B0604020202020204"/>
              </a:rPr>
              <a:t>公平性</a:t>
            </a:r>
            <a:endParaRPr lang="en-US" altLang="zh-CN" sz="3000" b="1" dirty="0">
              <a:solidFill>
                <a:srgbClr val="2C8384"/>
              </a:solidFill>
              <a:latin typeface="微软雅黑" panose="020B0503020204020204" pitchFamily="34" charset="-122"/>
              <a:ea typeface="微软雅黑" panose="020B0503020204020204" pitchFamily="34" charset="-122"/>
              <a:sym typeface="Arial" panose="020B0604020202020204"/>
            </a:endParaRPr>
          </a:p>
        </p:txBody>
      </p:sp>
      <p:sp>
        <p:nvSpPr>
          <p:cNvPr id="22" name="文本框 21"/>
          <p:cNvSpPr txBox="1"/>
          <p:nvPr/>
        </p:nvSpPr>
        <p:spPr>
          <a:xfrm>
            <a:off x="393399" y="4711007"/>
            <a:ext cx="2509018" cy="55399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3000" dirty="0">
                <a:solidFill>
                  <a:srgbClr val="2C8384"/>
                </a:solidFill>
                <a:latin typeface="微软雅黑" panose="020B0503020204020204" pitchFamily="34" charset="-122"/>
                <a:ea typeface="微软雅黑" panose="020B0503020204020204" pitchFamily="34" charset="-122"/>
                <a:sym typeface="Arial" panose="020B0604020202020204"/>
              </a:rPr>
              <a:t>04  </a:t>
            </a:r>
            <a:r>
              <a:rPr lang="zh-CN" altLang="en-US" sz="3000" b="1" dirty="0">
                <a:solidFill>
                  <a:srgbClr val="2C8384"/>
                </a:solidFill>
                <a:latin typeface="微软雅黑" panose="020B0503020204020204" pitchFamily="34" charset="-122"/>
                <a:ea typeface="微软雅黑" panose="020B0503020204020204" pitchFamily="34" charset="-122"/>
                <a:sym typeface="Arial" panose="020B0604020202020204"/>
              </a:rPr>
              <a:t>创新性</a:t>
            </a:r>
            <a:endParaRPr lang="en-US" altLang="zh-CN" sz="3000" b="1" dirty="0">
              <a:solidFill>
                <a:srgbClr val="2C8384"/>
              </a:solidFill>
              <a:latin typeface="微软雅黑" panose="020B0503020204020204" pitchFamily="34" charset="-122"/>
              <a:ea typeface="微软雅黑" panose="020B0503020204020204" pitchFamily="34" charset="-122"/>
              <a:sym typeface="Arial" panose="020B0604020202020204"/>
            </a:endParaRPr>
          </a:p>
        </p:txBody>
      </p:sp>
      <p:cxnSp>
        <p:nvCxnSpPr>
          <p:cNvPr id="23" name="直接连接符 22"/>
          <p:cNvCxnSpPr/>
          <p:nvPr/>
        </p:nvCxnSpPr>
        <p:spPr>
          <a:xfrm>
            <a:off x="453650" y="3315563"/>
            <a:ext cx="11546803"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文本框 25"/>
          <p:cNvSpPr txBox="1"/>
          <p:nvPr/>
        </p:nvSpPr>
        <p:spPr>
          <a:xfrm>
            <a:off x="2944097" y="1391549"/>
            <a:ext cx="9037785" cy="738664"/>
          </a:xfrm>
          <a:prstGeom prst="rect">
            <a:avLst/>
          </a:prstGeom>
          <a:noFill/>
        </p:spPr>
        <p:txBody>
          <a:bodyPr wrap="square" rtlCol="0">
            <a:spAutoFit/>
          </a:bodyPr>
          <a:lstStyle/>
          <a:p>
            <a:pPr marL="285750" indent="-285750">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石杉碱甲注射液是</a:t>
            </a:r>
            <a:r>
              <a:rPr lang="zh-CN" altLang="en-US" sz="1400" b="1" dirty="0">
                <a:solidFill>
                  <a:srgbClr val="FF0000"/>
                </a:solidFill>
                <a:latin typeface="微软雅黑" panose="020B0503020204020204" pitchFamily="34" charset="-122"/>
                <a:ea typeface="微软雅黑" panose="020B0503020204020204" pitchFamily="34" charset="-122"/>
              </a:rPr>
              <a:t>选择性更好</a:t>
            </a:r>
            <a:r>
              <a:rPr lang="zh-CN" altLang="en-US" sz="1400" dirty="0">
                <a:solidFill>
                  <a:srgbClr val="FF0000"/>
                </a:solidFill>
                <a:latin typeface="微软雅黑" panose="020B0503020204020204" pitchFamily="34" charset="-122"/>
                <a:ea typeface="微软雅黑" panose="020B0503020204020204" pitchFamily="34" charset="-122"/>
              </a:rPr>
              <a:t>、</a:t>
            </a:r>
            <a:r>
              <a:rPr lang="zh-CN" altLang="en-US" sz="1400" b="1" dirty="0">
                <a:solidFill>
                  <a:srgbClr val="FF0000"/>
                </a:solidFill>
                <a:latin typeface="微软雅黑" panose="020B0503020204020204" pitchFamily="34" charset="-122"/>
                <a:ea typeface="微软雅黑" panose="020B0503020204020204" pitchFamily="34" charset="-122"/>
              </a:rPr>
              <a:t>抑制作用更强</a:t>
            </a:r>
            <a:r>
              <a:rPr lang="zh-CN" altLang="en-US" sz="1400" dirty="0">
                <a:latin typeface="微软雅黑" panose="020B0503020204020204" pitchFamily="34" charset="-122"/>
                <a:ea typeface="微软雅黑" panose="020B0503020204020204" pitchFamily="34" charset="-122"/>
              </a:rPr>
              <a:t>的</a:t>
            </a:r>
            <a:r>
              <a:rPr lang="zh-CN" altLang="en-US" sz="1400" b="1" dirty="0">
                <a:solidFill>
                  <a:srgbClr val="FF0000"/>
                </a:solidFill>
                <a:latin typeface="微软雅黑" panose="020B0503020204020204" pitchFamily="34" charset="-122"/>
                <a:ea typeface="微软雅黑" panose="020B0503020204020204" pitchFamily="34" charset="-122"/>
              </a:rPr>
              <a:t>胆碱酯酶抑制剂</a:t>
            </a:r>
            <a:r>
              <a:rPr lang="zh-CN" altLang="en-US" sz="1400" dirty="0">
                <a:latin typeface="微软雅黑" panose="020B0503020204020204" pitchFamily="34" charset="-122"/>
                <a:ea typeface="微软雅黑" panose="020B0503020204020204" pitchFamily="34" charset="-122"/>
              </a:rPr>
              <a:t>，建议氢溴酸加兰他敏注射液作为参照药品</a:t>
            </a:r>
          </a:p>
          <a:p>
            <a:pPr marL="285750" indent="-285750">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重症肌无力是一种</a:t>
            </a:r>
            <a:r>
              <a:rPr lang="zh-CN" altLang="en-US" sz="1400" b="1" dirty="0">
                <a:solidFill>
                  <a:srgbClr val="FF0000"/>
                </a:solidFill>
                <a:latin typeface="微软雅黑" panose="020B0503020204020204" pitchFamily="34" charset="-122"/>
                <a:ea typeface="微软雅黑" panose="020B0503020204020204" pitchFamily="34" charset="-122"/>
              </a:rPr>
              <a:t>罕见的自体免疫性疾病</a:t>
            </a:r>
            <a:r>
              <a:rPr lang="zh-CN" altLang="en-US" sz="1400" dirty="0">
                <a:latin typeface="微软雅黑" panose="020B0503020204020204" pitchFamily="34" charset="-122"/>
                <a:ea typeface="微软雅黑" panose="020B0503020204020204" pitchFamily="34" charset="-122"/>
              </a:rPr>
              <a:t>，发病机制多样，发病人群年龄层广，且多数合并焦虑</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抑郁，临床缺少</a:t>
            </a:r>
            <a:r>
              <a:rPr lang="zh-CN" altLang="en-US" sz="1400" b="1" dirty="0">
                <a:latin typeface="微软雅黑" panose="020B0503020204020204" pitchFamily="34" charset="-122"/>
                <a:ea typeface="微软雅黑" panose="020B0503020204020204" pitchFamily="34" charset="-122"/>
              </a:rPr>
              <a:t>作用机制广泛、疗效显著、安全性高、价格便宜</a:t>
            </a:r>
            <a:r>
              <a:rPr lang="zh-CN" altLang="en-US" sz="1400" dirty="0">
                <a:latin typeface="微软雅黑" panose="020B0503020204020204" pitchFamily="34" charset="-122"/>
                <a:ea typeface="微软雅黑" panose="020B0503020204020204" pitchFamily="34" charset="-122"/>
              </a:rPr>
              <a:t>的治疗药物</a:t>
            </a:r>
            <a:endParaRPr lang="en-US" altLang="zh-CN" sz="1400" dirty="0">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436740" y="4352920"/>
            <a:ext cx="11546803"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8" name="直接连接符 27"/>
          <p:cNvCxnSpPr/>
          <p:nvPr/>
        </p:nvCxnSpPr>
        <p:spPr>
          <a:xfrm>
            <a:off x="393404" y="2179384"/>
            <a:ext cx="11546803"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直接连接符 28"/>
          <p:cNvCxnSpPr/>
          <p:nvPr/>
        </p:nvCxnSpPr>
        <p:spPr>
          <a:xfrm>
            <a:off x="436743" y="5532364"/>
            <a:ext cx="11546803"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直接连接符 29"/>
          <p:cNvCxnSpPr/>
          <p:nvPr/>
        </p:nvCxnSpPr>
        <p:spPr>
          <a:xfrm>
            <a:off x="453649" y="6627188"/>
            <a:ext cx="11546803"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文本框 30"/>
          <p:cNvSpPr txBox="1"/>
          <p:nvPr/>
        </p:nvSpPr>
        <p:spPr>
          <a:xfrm>
            <a:off x="2929099" y="2535235"/>
            <a:ext cx="9037785" cy="523220"/>
          </a:xfrm>
          <a:prstGeom prst="rect">
            <a:avLst/>
          </a:prstGeom>
          <a:noFill/>
        </p:spPr>
        <p:txBody>
          <a:bodyPr wrap="square" rtlCol="0">
            <a:spAutoFit/>
          </a:bodyPr>
          <a:lstStyle/>
          <a:p>
            <a:pPr marL="285750" indent="-285750" algn="l">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石杉碱甲注射液</a:t>
            </a:r>
            <a:r>
              <a:rPr lang="zh-CN" altLang="en-US" sz="1400" b="1" dirty="0">
                <a:solidFill>
                  <a:srgbClr val="FF0000"/>
                </a:solidFill>
                <a:latin typeface="微软雅黑" panose="020B0503020204020204" pitchFamily="34" charset="-122"/>
                <a:ea typeface="微软雅黑" panose="020B0503020204020204" pitchFamily="34" charset="-122"/>
              </a:rPr>
              <a:t>无明显的毒性反应</a:t>
            </a:r>
            <a:r>
              <a:rPr lang="zh-CN" altLang="en-US" sz="1400" dirty="0">
                <a:latin typeface="微软雅黑" panose="020B0503020204020204" pitchFamily="34" charset="-122"/>
                <a:ea typeface="微软雅黑" panose="020B0503020204020204" pitchFamily="34" charset="-122"/>
              </a:rPr>
              <a:t>，</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不良</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反应</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发生率</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远小于</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其他重症肌无力</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药物，且</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rPr>
              <a:t>无</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严重不良事件发生</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l">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上市至今，</a:t>
            </a:r>
            <a:r>
              <a:rPr lang="zh-CN" altLang="en-US" sz="1400" b="1" dirty="0">
                <a:latin typeface="微软雅黑" panose="020B0503020204020204" pitchFamily="34" charset="-122"/>
                <a:ea typeface="微软雅黑" panose="020B0503020204020204" pitchFamily="34" charset="-122"/>
              </a:rPr>
              <a:t>无</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国家或地区药监部门发布的安全性警告、黑框警告、撤市信息等不良信息的相关报道。</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2" name="文本框 31"/>
          <p:cNvSpPr txBox="1"/>
          <p:nvPr/>
        </p:nvSpPr>
        <p:spPr>
          <a:xfrm>
            <a:off x="2945758" y="3512651"/>
            <a:ext cx="9037785" cy="73866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起效</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速度</a:t>
            </a:r>
            <a:r>
              <a:rPr lang="zh-CN" altLang="en-US" sz="1400" b="1" kern="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快</a:t>
            </a:r>
            <a:r>
              <a:rPr lang="zh-CN" altLang="en-US" sz="14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，作用</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时间长</a:t>
            </a:r>
            <a:endPar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多重获益</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rPr>
              <a:t>改善症状 </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rPr>
              <a:t>免疫调节</a:t>
            </a:r>
            <a:r>
              <a:rPr lang="zh-CN" altLang="en-US" sz="1400" kern="1200" dirty="0">
                <a:latin typeface="微软雅黑" panose="020B0503020204020204" pitchFamily="34" charset="-122"/>
                <a:ea typeface="微软雅黑" panose="020B0503020204020204" pitchFamily="34" charset="-122"/>
                <a:cs typeface="Times New Roman" panose="02020603050405020304" pitchFamily="18" charset="0"/>
              </a:rPr>
              <a:t>（抗乙酰胆碱受体抗体水平、</a:t>
            </a:r>
            <a:r>
              <a:rPr lang="en-US" altLang="zh-CN" sz="1400" kern="1200" dirty="0">
                <a:latin typeface="微软雅黑" panose="020B0503020204020204" pitchFamily="34" charset="-122"/>
                <a:ea typeface="微软雅黑" panose="020B0503020204020204" pitchFamily="34" charset="-122"/>
                <a:cs typeface="Times New Roman" panose="02020603050405020304" pitchFamily="18" charset="0"/>
              </a:rPr>
              <a:t>IL-6</a:t>
            </a:r>
            <a:r>
              <a:rPr lang="zh-CN" altLang="en-US" sz="1400" kern="1200" dirty="0">
                <a:latin typeface="微软雅黑" panose="020B0503020204020204" pitchFamily="34" charset="-122"/>
                <a:ea typeface="微软雅黑" panose="020B0503020204020204" pitchFamily="34" charset="-122"/>
                <a:cs typeface="Times New Roman" panose="02020603050405020304" pitchFamily="18" charset="0"/>
              </a:rPr>
              <a:t>等炎症因子）</a:t>
            </a:r>
            <a:r>
              <a:rPr lang="en-US" altLang="zh-CN" sz="1400" kern="12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kern="1200" dirty="0">
                <a:latin typeface="微软雅黑" panose="020B0503020204020204" pitchFamily="34" charset="-122"/>
                <a:ea typeface="微软雅黑" panose="020B0503020204020204" pitchFamily="34" charset="-122"/>
                <a:cs typeface="Times New Roman" panose="02020603050405020304" pitchFamily="18" charset="0"/>
              </a:rPr>
              <a:t>合并</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rPr>
              <a:t>改善焦虑</a:t>
            </a:r>
            <a:r>
              <a:rPr lang="en-US" altLang="zh-CN" sz="1400" b="1"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rPr>
              <a:t>抑郁</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多指南共识推荐胆碱酯酶抑制剂作为</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重症肌无力一线用药</a:t>
            </a:r>
          </a:p>
        </p:txBody>
      </p:sp>
      <p:sp>
        <p:nvSpPr>
          <p:cNvPr id="33" name="文本框 32"/>
          <p:cNvSpPr txBox="1"/>
          <p:nvPr/>
        </p:nvSpPr>
        <p:spPr>
          <a:xfrm>
            <a:off x="2971245" y="4556132"/>
            <a:ext cx="9151930" cy="954107"/>
          </a:xfrm>
          <a:prstGeom prst="rect">
            <a:avLst/>
          </a:prstGeom>
          <a:noFill/>
        </p:spPr>
        <p:txBody>
          <a:bodyPr wrap="square" rtlCol="0">
            <a:spAutoFit/>
          </a:bodyPr>
          <a:lstStyle/>
          <a:p>
            <a:pPr marL="285750" indent="-285750" algn="l">
              <a:buFont typeface="Arial" panose="020B0604020202020204" pitchFamily="34" charset="0"/>
              <a:buChar char="•"/>
            </a:pP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最早获批于</a:t>
            </a: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1985</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年，属于</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唯一中国原创的重症肌无力药</a:t>
            </a:r>
            <a:endPar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l">
              <a:buFont typeface="Arial" panose="020B0604020202020204" pitchFamily="34" charset="0"/>
              <a:buChar char="•"/>
            </a:pP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药典标准起草单位</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05</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10</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15</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20</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版药典均收载</a:t>
            </a:r>
            <a:endPar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l">
              <a:buFont typeface="Arial" panose="020B0604020202020204" pitchFamily="34" charset="0"/>
              <a:buChar char="•"/>
            </a:pP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2023</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2024</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获美国 </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FDA</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（食品药品监督管理局）孤儿药、罕见儿科疾病用药</a:t>
            </a: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项</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认定</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l">
              <a:buFont typeface="Arial" panose="020B0604020202020204" pitchFamily="34" charset="0"/>
              <a:buChar char="•"/>
            </a:pP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作用靶点多</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，起到改善症状的同时，从发病根本上产生作用，</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临床获益更广</a:t>
            </a:r>
          </a:p>
        </p:txBody>
      </p:sp>
      <p:sp>
        <p:nvSpPr>
          <p:cNvPr id="34" name="文本框 33"/>
          <p:cNvSpPr txBox="1"/>
          <p:nvPr/>
        </p:nvSpPr>
        <p:spPr>
          <a:xfrm>
            <a:off x="2945758" y="5761598"/>
            <a:ext cx="9037785" cy="73866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适用于</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各种重症肌无力亚型</a:t>
            </a:r>
            <a:r>
              <a:rPr lang="zh-CN" altLang="en-US" sz="14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和</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全年龄段</a:t>
            </a:r>
            <a:r>
              <a:rPr lang="zh-CN" altLang="en-US" sz="1400" b="1" kern="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重症肌无力人群</a:t>
            </a:r>
            <a:endParaRPr lang="en-US" altLang="zh-CN" sz="1400" b="1" kern="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石杉碱甲</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弥补</a:t>
            </a:r>
            <a:r>
              <a:rPr lang="zh-CN" altLang="en-US" sz="1400" b="1" kern="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了目录中</a:t>
            </a:r>
            <a:r>
              <a:rPr lang="zh-CN" altLang="en-US" sz="14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胆碱酯酶抑制剂</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只改善症状的短板</a:t>
            </a:r>
            <a:r>
              <a:rPr lang="zh-CN" altLang="en-US" sz="1400" b="1" kern="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，其</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临床疗效确切、作用靶点多、安全性高</a:t>
            </a:r>
            <a:r>
              <a:rPr lang="zh-CN" altLang="en-US" sz="1400" b="1" kern="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便于医</a:t>
            </a:r>
            <a:r>
              <a:rPr lang="zh-CN" altLang="en-US" sz="1400" b="1" kern="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保管理</a:t>
            </a:r>
            <a:endParaRPr lang="en-US" altLang="zh-CN" sz="1400" b="1" kern="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linds(horizontal)">
                                      <p:cBhvr>
                                        <p:cTn id="11" dur="500"/>
                                        <p:tgtEl>
                                          <p:spTgt spid="16"/>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linds(horizontal)">
                                      <p:cBhvr>
                                        <p:cTn id="15" dur="500"/>
                                        <p:tgtEl>
                                          <p:spTgt spid="18"/>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linds(horizontal)">
                                      <p:cBhvr>
                                        <p:cTn id="19" dur="500"/>
                                        <p:tgtEl>
                                          <p:spTgt spid="22"/>
                                        </p:tgtEl>
                                      </p:cBhvr>
                                    </p:animEffect>
                                  </p:childTnLst>
                                </p:cTn>
                              </p:par>
                            </p:childTnLst>
                          </p:cTn>
                        </p:par>
                        <p:par>
                          <p:cTn id="20" fill="hold">
                            <p:stCondLst>
                              <p:cond delay="2000"/>
                            </p:stCondLst>
                            <p:childTnLst>
                              <p:par>
                                <p:cTn id="21" presetID="2" presetClass="entr" presetSubtype="1"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0-#ppt_h/2"/>
                                          </p:val>
                                        </p:tav>
                                        <p:tav tm="100000">
                                          <p:val>
                                            <p:strVal val="#ppt_y"/>
                                          </p:val>
                                        </p:tav>
                                      </p:tavLst>
                                    </p:anim>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linds(horizont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animBg="1"/>
      <p:bldP spid="16" grpId="0" animBg="1"/>
      <p:bldP spid="18" grpId="0" animBg="1"/>
      <p:bldP spid="21"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矩形 10"/>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sp>
        <p:nvSpPr>
          <p:cNvPr id="3" name="文本框 29"/>
          <p:cNvSpPr txBox="1"/>
          <p:nvPr/>
        </p:nvSpPr>
        <p:spPr>
          <a:xfrm>
            <a:off x="109329" y="6730"/>
            <a:ext cx="119733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基本信息</a:t>
            </a:r>
            <a:endPar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graphicFrame>
        <p:nvGraphicFramePr>
          <p:cNvPr id="24" name="表格 5"/>
          <p:cNvGraphicFramePr>
            <a:graphicFrameLocks noGrp="1"/>
          </p:cNvGraphicFramePr>
          <p:nvPr>
            <p:custDataLst>
              <p:tags r:id="rId1"/>
            </p:custDataLst>
            <p:extLst>
              <p:ext uri="{D42A27DB-BD31-4B8C-83A1-F6EECF244321}">
                <p14:modId xmlns:p14="http://schemas.microsoft.com/office/powerpoint/2010/main" val="2183817409"/>
              </p:ext>
            </p:extLst>
          </p:nvPr>
        </p:nvGraphicFramePr>
        <p:xfrm>
          <a:off x="218655" y="1412318"/>
          <a:ext cx="5986674" cy="4935472"/>
        </p:xfrm>
        <a:graphic>
          <a:graphicData uri="http://schemas.openxmlformats.org/drawingml/2006/table">
            <a:tbl>
              <a:tblPr firstRow="1" bandRow="1">
                <a:tableStyleId>{5C22544A-7EE6-4342-B048-85BDC9FD1C3A}</a:tableStyleId>
              </a:tblPr>
              <a:tblGrid>
                <a:gridCol w="1623397">
                  <a:extLst>
                    <a:ext uri="{9D8B030D-6E8A-4147-A177-3AD203B41FA5}">
                      <a16:colId xmlns:a16="http://schemas.microsoft.com/office/drawing/2014/main" val="20000"/>
                    </a:ext>
                  </a:extLst>
                </a:gridCol>
                <a:gridCol w="1543949">
                  <a:extLst>
                    <a:ext uri="{9D8B030D-6E8A-4147-A177-3AD203B41FA5}">
                      <a16:colId xmlns:a16="http://schemas.microsoft.com/office/drawing/2014/main" val="20001"/>
                    </a:ext>
                  </a:extLst>
                </a:gridCol>
                <a:gridCol w="1266655">
                  <a:extLst>
                    <a:ext uri="{9D8B030D-6E8A-4147-A177-3AD203B41FA5}">
                      <a16:colId xmlns:a16="http://schemas.microsoft.com/office/drawing/2014/main" val="3757185104"/>
                    </a:ext>
                  </a:extLst>
                </a:gridCol>
                <a:gridCol w="1552673">
                  <a:extLst>
                    <a:ext uri="{9D8B030D-6E8A-4147-A177-3AD203B41FA5}">
                      <a16:colId xmlns:a16="http://schemas.microsoft.com/office/drawing/2014/main" val="120199420"/>
                    </a:ext>
                  </a:extLst>
                </a:gridCol>
              </a:tblGrid>
              <a:tr h="450978">
                <a:tc>
                  <a:txBody>
                    <a:bodyPr/>
                    <a:lstStyle/>
                    <a:p>
                      <a:pPr algn="l">
                        <a:lnSpc>
                          <a:spcPct val="100000"/>
                        </a:lnSpc>
                      </a:pPr>
                      <a:r>
                        <a:rPr lang="zh-CN" altLang="en-US" sz="18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药品通用名称</a:t>
                      </a:r>
                    </a:p>
                  </a:txBody>
                  <a:tcPr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50A196"/>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石杉碱甲注射液</a:t>
                      </a:r>
                      <a:endParaRPr lang="en-US" altLang="zh-CN" sz="18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txBody>
                  <a:tcPr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50A196"/>
                    </a:solidFill>
                  </a:tcPr>
                </a:tc>
                <a:tc hMerge="1">
                  <a:txBody>
                    <a:bodyPr/>
                    <a:lstStyle/>
                    <a:p>
                      <a:endParaRPr lang="zh-CN" altLang="en-US"/>
                    </a:p>
                  </a:txBody>
                  <a:tcPr>
                    <a:lnL w="19050" cap="flat" cmpd="sng" algn="ctr">
                      <a:solidFill>
                        <a:srgbClr val="054C53"/>
                      </a:solidFill>
                      <a:prstDash val="solid"/>
                      <a:round/>
                      <a:headEnd type="none" w="med" len="med"/>
                      <a:tailEnd type="none" w="med" len="med"/>
                    </a:lnL>
                  </a:tcPr>
                </a:tc>
                <a:tc hMerge="1">
                  <a:txBody>
                    <a:bodyPr/>
                    <a:lstStyle/>
                    <a:p>
                      <a:endParaRPr lang="zh-CN" altLang="en-US"/>
                    </a:p>
                  </a:txBody>
                  <a:tcPr/>
                </a:tc>
                <a:extLst>
                  <a:ext uri="{0D108BD9-81ED-4DB2-BD59-A6C34878D82A}">
                    <a16:rowId xmlns:a16="http://schemas.microsoft.com/office/drawing/2014/main" val="10000"/>
                  </a:ext>
                </a:extLst>
              </a:tr>
              <a:tr h="375815">
                <a:tc>
                  <a:txBody>
                    <a:bodyPr/>
                    <a:lstStyle/>
                    <a:p>
                      <a:pPr algn="l">
                        <a:lnSpc>
                          <a:spcPct val="100000"/>
                        </a:lnSpc>
                      </a:pP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注册规格</a:t>
                      </a:r>
                    </a:p>
                  </a:txBody>
                  <a:tcPr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ADD7CF"/>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1mL</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0.2mg/</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支</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ea"/>
                      </a:endParaRPr>
                    </a:p>
                  </a:txBody>
                  <a:tcPr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hMerge="1">
                  <a:txBody>
                    <a:bodyPr/>
                    <a:lstStyle/>
                    <a:p>
                      <a:endParaRPr lang="zh-CN" altLang="en-US"/>
                    </a:p>
                  </a:txBody>
                  <a:tcPr>
                    <a:lnL w="19050" cap="flat" cmpd="sng" algn="ctr">
                      <a:solidFill>
                        <a:srgbClr val="054C53"/>
                      </a:solidFill>
                      <a:prstDash val="solid"/>
                      <a:round/>
                      <a:headEnd type="none" w="med" len="med"/>
                      <a:tailEnd type="none" w="med" len="med"/>
                    </a:lnL>
                  </a:tcPr>
                </a:tc>
                <a:tc hMerge="1">
                  <a:txBody>
                    <a:bodyPr/>
                    <a:lstStyle/>
                    <a:p>
                      <a:endParaRPr lang="zh-CN" altLang="en-US"/>
                    </a:p>
                  </a:txBody>
                  <a:tcPr/>
                </a:tc>
                <a:extLst>
                  <a:ext uri="{0D108BD9-81ED-4DB2-BD59-A6C34878D82A}">
                    <a16:rowId xmlns:a16="http://schemas.microsoft.com/office/drawing/2014/main" val="10001"/>
                  </a:ext>
                </a:extLst>
              </a:tr>
              <a:tr h="1165028">
                <a:tc>
                  <a:txBody>
                    <a:bodyPr/>
                    <a:lstStyle/>
                    <a:p>
                      <a:pPr algn="l">
                        <a:lnSpc>
                          <a:spcPct val="100000"/>
                        </a:lnSpc>
                      </a:pP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适应症</a:t>
                      </a:r>
                    </a:p>
                  </a:txBody>
                  <a:tcPr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DD7CF"/>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本品适用于良性记忆障碍，提高患者指向记忆、联想学习、图像回忆、无意义图形再认及人像回忆等能力。对痴呆患者和脑器质性病变引起的记忆障碍亦有改善作用。</a:t>
                      </a:r>
                      <a:r>
                        <a:rPr lang="zh-CN" altLang="en-US" sz="1400" b="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另外本品亦用于</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重症肌无力的治疗</a:t>
                      </a:r>
                      <a:r>
                        <a:rPr lang="zh-CN" altLang="en-US" sz="1400" b="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a:t>
                      </a:r>
                      <a:endParaRPr lang="zh-CN" altLang="zh-CN" sz="1400" b="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txBody>
                  <a:tcPr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ltLang="en-US"/>
                    </a:p>
                  </a:txBody>
                  <a:tcPr>
                    <a:lnL w="19050" cap="flat" cmpd="sng" algn="ctr">
                      <a:solidFill>
                        <a:srgbClr val="054C53"/>
                      </a:solidFill>
                      <a:prstDash val="solid"/>
                      <a:round/>
                      <a:headEnd type="none" w="med" len="med"/>
                      <a:tailEnd type="none" w="med" len="med"/>
                    </a:lnL>
                  </a:tcPr>
                </a:tc>
                <a:tc hMerge="1">
                  <a:txBody>
                    <a:bodyPr/>
                    <a:lstStyle/>
                    <a:p>
                      <a:endParaRPr lang="zh-CN" altLang="en-US"/>
                    </a:p>
                  </a:txBody>
                  <a:tcPr/>
                </a:tc>
                <a:extLst>
                  <a:ext uri="{0D108BD9-81ED-4DB2-BD59-A6C34878D82A}">
                    <a16:rowId xmlns:a16="http://schemas.microsoft.com/office/drawing/2014/main" val="10002"/>
                  </a:ext>
                </a:extLst>
              </a:tr>
              <a:tr h="1165028">
                <a:tc>
                  <a:txBody>
                    <a:bodyPr/>
                    <a:lstStyle/>
                    <a:p>
                      <a:pPr algn="l">
                        <a:lnSpc>
                          <a:spcPct val="100000"/>
                        </a:lnSpc>
                      </a:pP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用法用量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DD7CF"/>
                    </a:solidFill>
                  </a:tcPr>
                </a:tc>
                <a:tc gridSpan="3">
                  <a:txBody>
                    <a:bodyPr/>
                    <a:lstStyle/>
                    <a:p>
                      <a:pPr algn="l" fontAlgn="auto">
                        <a:lnSpc>
                          <a:spcPct val="100000"/>
                        </a:lnSpc>
                        <a:buClrTx/>
                        <a:buSzTx/>
                        <a:buFontTx/>
                      </a:pP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肌注；</a:t>
                      </a:r>
                      <a:endPar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l" fontAlgn="auto">
                        <a:lnSpc>
                          <a:spcPct val="100000"/>
                        </a:lnSpc>
                        <a:buClrTx/>
                        <a:buSzTx/>
                        <a:buFont typeface="Wingdings" panose="05000000000000000000" pitchFamily="2" charset="2"/>
                        <a:buChar char="p"/>
                      </a:pP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治疗记忆障碍；一次</a:t>
                      </a:r>
                      <a:r>
                        <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0.2mg</a:t>
                      </a: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，一日一次或遵医嘱。</a:t>
                      </a:r>
                      <a:endParaRPr lang="en-US" altLang="zh-CN"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l" fontAlgn="auto">
                        <a:lnSpc>
                          <a:spcPct val="100000"/>
                        </a:lnSpc>
                        <a:buClrTx/>
                        <a:buSzTx/>
                        <a:buFont typeface="Wingdings" panose="05000000000000000000" pitchFamily="2" charset="2"/>
                        <a:buChar char="p"/>
                      </a:pP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治疗重症肌无力，一次</a:t>
                      </a:r>
                      <a:r>
                        <a:rPr lang="en-US" altLang="zh-CN"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0.2mg-0.4mg</a:t>
                      </a: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，一日一次或遵医嘱。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ltLang="en-US"/>
                    </a:p>
                  </a:txBody>
                  <a:tcPr>
                    <a:lnL w="19050" cap="flat" cmpd="sng" algn="ctr">
                      <a:solidFill>
                        <a:srgbClr val="054C53"/>
                      </a:solidFill>
                      <a:prstDash val="solid"/>
                      <a:round/>
                      <a:headEnd type="none" w="med" len="med"/>
                      <a:tailEnd type="none" w="med" len="med"/>
                    </a:lnL>
                  </a:tcPr>
                </a:tc>
                <a:tc hMerge="1">
                  <a:txBody>
                    <a:bodyPr/>
                    <a:lstStyle/>
                    <a:p>
                      <a:endParaRPr lang="zh-CN" altLang="en-US"/>
                    </a:p>
                  </a:txBody>
                  <a:tcPr/>
                </a:tc>
                <a:extLst>
                  <a:ext uri="{0D108BD9-81ED-4DB2-BD59-A6C34878D82A}">
                    <a16:rowId xmlns:a16="http://schemas.microsoft.com/office/drawing/2014/main" val="10003"/>
                  </a:ext>
                </a:extLst>
              </a:tr>
              <a:tr h="1002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kern="12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中国大陆首次上市时间</a:t>
                      </a:r>
                      <a:endPar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ADD7CF"/>
                    </a:solidFill>
                  </a:tcPr>
                </a:tc>
                <a:tc>
                  <a:txBody>
                    <a:bodyPr/>
                    <a:lstStyle/>
                    <a:p>
                      <a:pPr marR="0" lvl="0" indent="0" algn="l" defTabSz="914400" rtl="0" fontAlgn="auto">
                        <a:lnSpc>
                          <a:spcPct val="100000"/>
                        </a:lnSpc>
                        <a:spcBef>
                          <a:spcPts val="0"/>
                        </a:spcBef>
                        <a:spcAft>
                          <a:spcPts val="0"/>
                        </a:spcAft>
                        <a:buClrTx/>
                        <a:buSzTx/>
                        <a:buFontTx/>
                        <a:buNone/>
                        <a:defRPr/>
                      </a:pP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rPr>
                        <a:t>2018</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rPr>
                        <a:t>年</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rPr>
                        <a:t>7</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rPr>
                        <a:t>月</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9050" cap="flat" cmpd="sng" algn="ctr">
                      <a:solidFill>
                        <a:srgbClr val="054C53"/>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目前大陆地区同通用名药品的上市情况</a:t>
                      </a:r>
                      <a:endParaRPr lang="zh-CN" altLang="en-US" sz="1400" b="1">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ADD7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无</a:t>
                      </a:r>
                    </a:p>
                  </a:txBody>
                  <a:tcPr anchor="ctr">
                    <a:lnL w="12700" cap="flat" cmpd="sng" algn="ctr">
                      <a:solidFill>
                        <a:schemeClr val="tx1"/>
                      </a:solidFill>
                      <a:prstDash val="solid"/>
                      <a:round/>
                      <a:headEnd type="none" w="med" len="med"/>
                      <a:tailEnd type="none" w="med" len="med"/>
                    </a:lnL>
                    <a:lnR w="19050" cap="flat" cmpd="sng" algn="ctr">
                      <a:solidFill>
                        <a:srgbClr val="054C53"/>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776126">
                <a:tc>
                  <a:txBody>
                    <a:bodyPr/>
                    <a:lstStyle/>
                    <a:p>
                      <a:pPr algn="l">
                        <a:lnSpc>
                          <a:spcPct val="100000"/>
                        </a:lnSpc>
                      </a:pPr>
                      <a:r>
                        <a:rPr lang="zh-CN" altLang="en-US" sz="1400" b="1" kern="12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全球首个上市国家</a:t>
                      </a:r>
                      <a:r>
                        <a:rPr lang="en-US" altLang="zh-CN" sz="1400" b="1" kern="12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b="1" kern="12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地区及上市时间</a:t>
                      </a:r>
                      <a:endPar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ADD7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a:latin typeface="微软雅黑" panose="020B0503020204020204" pitchFamily="34" charset="-122"/>
                          <a:ea typeface="微软雅黑" panose="020B0503020204020204" pitchFamily="34" charset="-122"/>
                          <a:cs typeface="Times New Roman" panose="02020603050405020304" pitchFamily="18" charset="0"/>
                        </a:rPr>
                        <a:t>中国；</a:t>
                      </a:r>
                      <a:endParaRPr lang="en-US" altLang="zh-CN" sz="1400">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a:latin typeface="微软雅黑" panose="020B0503020204020204" pitchFamily="34" charset="-122"/>
                          <a:ea typeface="微软雅黑" panose="020B0503020204020204" pitchFamily="34" charset="-122"/>
                          <a:cs typeface="Times New Roman" panose="02020603050405020304" pitchFamily="18" charset="0"/>
                          <a:sym typeface="+mn-ea"/>
                        </a:rPr>
                        <a:t>2018</a:t>
                      </a:r>
                      <a:r>
                        <a:rPr lang="zh-CN" altLang="en-US" sz="1400">
                          <a:latin typeface="微软雅黑" panose="020B0503020204020204" pitchFamily="34" charset="-122"/>
                          <a:ea typeface="微软雅黑" panose="020B0503020204020204" pitchFamily="34" charset="-122"/>
                          <a:cs typeface="Times New Roman" panose="02020603050405020304" pitchFamily="18" charset="0"/>
                          <a:sym typeface="+mn-ea"/>
                        </a:rPr>
                        <a:t>年</a:t>
                      </a:r>
                      <a:r>
                        <a:rPr lang="en-US" altLang="zh-CN" sz="1400">
                          <a:latin typeface="微软雅黑" panose="020B0503020204020204" pitchFamily="34" charset="-122"/>
                          <a:ea typeface="微软雅黑" panose="020B0503020204020204" pitchFamily="34" charset="-122"/>
                          <a:cs typeface="Times New Roman" panose="02020603050405020304" pitchFamily="18" charset="0"/>
                          <a:sym typeface="+mn-ea"/>
                        </a:rPr>
                        <a:t>7</a:t>
                      </a:r>
                      <a:r>
                        <a:rPr lang="zh-CN" altLang="en-US" sz="1400">
                          <a:latin typeface="微软雅黑" panose="020B0503020204020204" pitchFamily="34" charset="-122"/>
                          <a:ea typeface="微软雅黑" panose="020B0503020204020204" pitchFamily="34" charset="-122"/>
                          <a:cs typeface="Times New Roman" panose="02020603050405020304" pitchFamily="18" charset="0"/>
                          <a:sym typeface="+mn-ea"/>
                        </a:rPr>
                        <a:t>月</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9050" cap="flat" cmpd="sng" algn="ctr">
                      <a:solidFill>
                        <a:srgbClr val="054C53"/>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是否为</a:t>
                      </a:r>
                      <a:r>
                        <a:rPr lang="en-US" altLang="zh-CN"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OTC</a:t>
                      </a: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药品</a:t>
                      </a:r>
                      <a:endPar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ADD7CF"/>
                    </a:solidFill>
                  </a:tcPr>
                </a:tc>
                <a:tc>
                  <a:txBody>
                    <a:bodyPr/>
                    <a:lstStyle/>
                    <a:p>
                      <a:pPr algn="l">
                        <a:lnSpc>
                          <a:spcPct val="100000"/>
                        </a:lnSpc>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否</a:t>
                      </a:r>
                    </a:p>
                  </a:txBody>
                  <a:tcPr anchor="ctr">
                    <a:lnL w="12700" cap="flat" cmpd="sng" algn="ctr">
                      <a:solidFill>
                        <a:schemeClr val="tx1"/>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4" name="文本框 3">
            <a:extLst>
              <a:ext uri="{FF2B5EF4-FFF2-40B4-BE49-F238E27FC236}">
                <a16:creationId xmlns:a16="http://schemas.microsoft.com/office/drawing/2014/main" id="{DE572CBB-079C-C937-2C14-274B5930EE5C}"/>
              </a:ext>
            </a:extLst>
          </p:cNvPr>
          <p:cNvSpPr txBox="1"/>
          <p:nvPr/>
        </p:nvSpPr>
        <p:spPr>
          <a:xfrm>
            <a:off x="109329" y="379073"/>
            <a:ext cx="11973342" cy="874407"/>
          </a:xfrm>
          <a:prstGeom prst="rect">
            <a:avLst/>
          </a:prstGeom>
          <a:noFill/>
        </p:spPr>
        <p:txBody>
          <a:bodyPr wrap="square">
            <a:spAutoFit/>
          </a:bodyPr>
          <a:lstStyle/>
          <a:p>
            <a:pPr>
              <a:lnSpc>
                <a:spcPct val="150000"/>
              </a:lnSpc>
            </a:pPr>
            <a:r>
              <a:rPr lang="zh-CN" altLang="en-US" b="1" dirty="0">
                <a:latin typeface="微软雅黑" panose="020B0503020204020204" pitchFamily="34" charset="-122"/>
                <a:ea typeface="微软雅黑" panose="020B0503020204020204" pitchFamily="34" charset="-122"/>
              </a:rPr>
              <a:t>石杉碱甲注射液是</a:t>
            </a:r>
            <a:r>
              <a:rPr lang="zh-CN" altLang="en-US" b="1" dirty="0">
                <a:solidFill>
                  <a:srgbClr val="FF0000"/>
                </a:solidFill>
                <a:latin typeface="微软雅黑" panose="020B0503020204020204" pitchFamily="34" charset="-122"/>
                <a:ea typeface="微软雅黑" panose="020B0503020204020204" pitchFamily="34" charset="-122"/>
              </a:rPr>
              <a:t>唯一</a:t>
            </a:r>
            <a:r>
              <a:rPr lang="zh-CN" altLang="en-US" b="1" dirty="0">
                <a:latin typeface="微软雅黑" panose="020B0503020204020204" pitchFamily="34" charset="-122"/>
                <a:ea typeface="微软雅黑" panose="020B0503020204020204" pitchFamily="34" charset="-122"/>
              </a:rPr>
              <a:t>有多项临床研究数据支持疗效与安全性的胆碱酯酶抑制剂。</a:t>
            </a:r>
            <a:endParaRPr lang="en-US" altLang="zh-CN" b="1" dirty="0">
              <a:latin typeface="微软雅黑" panose="020B0503020204020204" pitchFamily="34" charset="-122"/>
              <a:ea typeface="微软雅黑" panose="020B0503020204020204" pitchFamily="34" charset="-122"/>
            </a:endParaRPr>
          </a:p>
          <a:p>
            <a:pPr>
              <a:lnSpc>
                <a:spcPct val="150000"/>
              </a:lnSpc>
            </a:pPr>
            <a:r>
              <a:rPr lang="zh-CN" altLang="en-US" b="1" dirty="0">
                <a:latin typeface="微软雅黑" panose="020B0503020204020204" pitchFamily="34" charset="-122"/>
                <a:ea typeface="微软雅黑" panose="020B0503020204020204" pitchFamily="34" charset="-122"/>
              </a:rPr>
              <a:t>建议以氢溴酸加兰他敏注射液为参考药。</a:t>
            </a:r>
            <a:endParaRPr lang="en-US" altLang="zh-CN" b="1" dirty="0">
              <a:latin typeface="微软雅黑" panose="020B0503020204020204" pitchFamily="34" charset="-122"/>
              <a:ea typeface="微软雅黑" panose="020B0503020204020204" pitchFamily="34" charset="-122"/>
            </a:endParaRPr>
          </a:p>
        </p:txBody>
      </p:sp>
      <p:graphicFrame>
        <p:nvGraphicFramePr>
          <p:cNvPr id="7" name="表格 6">
            <a:extLst>
              <a:ext uri="{FF2B5EF4-FFF2-40B4-BE49-F238E27FC236}">
                <a16:creationId xmlns:a16="http://schemas.microsoft.com/office/drawing/2014/main" id="{8848BC34-B565-CEBC-6826-9626B330F59C}"/>
              </a:ext>
            </a:extLst>
          </p:cNvPr>
          <p:cNvGraphicFramePr>
            <a:graphicFrameLocks noGrp="1"/>
          </p:cNvGraphicFramePr>
          <p:nvPr>
            <p:extLst>
              <p:ext uri="{D42A27DB-BD31-4B8C-83A1-F6EECF244321}">
                <p14:modId xmlns:p14="http://schemas.microsoft.com/office/powerpoint/2010/main" val="2450746194"/>
              </p:ext>
            </p:extLst>
          </p:nvPr>
        </p:nvGraphicFramePr>
        <p:xfrm>
          <a:off x="6366982" y="1374201"/>
          <a:ext cx="5715689" cy="5167107"/>
        </p:xfrm>
        <a:graphic>
          <a:graphicData uri="http://schemas.openxmlformats.org/drawingml/2006/table">
            <a:tbl>
              <a:tblPr firstRow="1" bandRow="1">
                <a:tableStyleId>{5C22544A-7EE6-4342-B048-85BDC9FD1C3A}</a:tableStyleId>
              </a:tblPr>
              <a:tblGrid>
                <a:gridCol w="5715689">
                  <a:extLst>
                    <a:ext uri="{9D8B030D-6E8A-4147-A177-3AD203B41FA5}">
                      <a16:colId xmlns:a16="http://schemas.microsoft.com/office/drawing/2014/main" val="3933000622"/>
                    </a:ext>
                  </a:extLst>
                </a:gridCol>
              </a:tblGrid>
              <a:tr h="41505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latin typeface="黑体" panose="02010609060101010101" pitchFamily="49" charset="-122"/>
                          <a:ea typeface="黑体" panose="02010609060101010101" pitchFamily="49" charset="-122"/>
                        </a:rPr>
                        <a:t>参照药品建议：</a:t>
                      </a:r>
                      <a:r>
                        <a:rPr lang="zh-CN" altLang="en-US" sz="1800" b="1" kern="1200" dirty="0">
                          <a:solidFill>
                            <a:schemeClr val="lt1"/>
                          </a:solidFill>
                          <a:latin typeface="黑体" panose="02010609060101010101" pitchFamily="49" charset="-122"/>
                          <a:ea typeface="黑体" panose="02010609060101010101" pitchFamily="49" charset="-122"/>
                          <a:cs typeface="+mn-cs"/>
                          <a:sym typeface="+mn-ea"/>
                        </a:rPr>
                        <a:t>氢溴酸加兰他敏注射液</a:t>
                      </a:r>
                      <a:endParaRPr lang="en-US" altLang="zh-CN" sz="1800" b="1" kern="1200" dirty="0">
                        <a:solidFill>
                          <a:schemeClr val="lt1"/>
                        </a:solidFill>
                        <a:latin typeface="黑体" panose="02010609060101010101" pitchFamily="49" charset="-122"/>
                        <a:ea typeface="黑体" panose="02010609060101010101" pitchFamily="49" charset="-122"/>
                        <a:cs typeface="+mn-cs"/>
                        <a:sym typeface="+mn-ea"/>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5861736"/>
                  </a:ext>
                </a:extLst>
              </a:tr>
              <a:tr h="4752053">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0105748"/>
                  </a:ext>
                </a:extLst>
              </a:tr>
            </a:tbl>
          </a:graphicData>
        </a:graphic>
      </p:graphicFrame>
      <p:sp>
        <p:nvSpPr>
          <p:cNvPr id="8" name="矩形: 圆角 7">
            <a:extLst>
              <a:ext uri="{FF2B5EF4-FFF2-40B4-BE49-F238E27FC236}">
                <a16:creationId xmlns:a16="http://schemas.microsoft.com/office/drawing/2014/main" id="{384CC720-0146-987C-6F4B-0897B49517DB}"/>
              </a:ext>
            </a:extLst>
          </p:cNvPr>
          <p:cNvSpPr/>
          <p:nvPr/>
        </p:nvSpPr>
        <p:spPr>
          <a:xfrm>
            <a:off x="6396173" y="1973831"/>
            <a:ext cx="1870499" cy="401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1400" dirty="0">
                <a:solidFill>
                  <a:schemeClr val="tx1"/>
                </a:solidFill>
                <a:latin typeface="微软雅黑" panose="020B0503020204020204" pitchFamily="34" charset="-122"/>
                <a:ea typeface="微软雅黑" panose="020B0503020204020204" pitchFamily="34" charset="-122"/>
              </a:rPr>
              <a:t>①医保内，同适应症</a:t>
            </a:r>
          </a:p>
        </p:txBody>
      </p:sp>
      <p:sp>
        <p:nvSpPr>
          <p:cNvPr id="9" name="文本框 8">
            <a:extLst>
              <a:ext uri="{FF2B5EF4-FFF2-40B4-BE49-F238E27FC236}">
                <a16:creationId xmlns:a16="http://schemas.microsoft.com/office/drawing/2014/main" id="{7A5E79F2-8E4D-82FD-CA6D-962EF227D7D2}"/>
              </a:ext>
            </a:extLst>
          </p:cNvPr>
          <p:cNvSpPr txBox="1"/>
          <p:nvPr/>
        </p:nvSpPr>
        <p:spPr>
          <a:xfrm>
            <a:off x="8266672" y="1878905"/>
            <a:ext cx="3815999"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氢溴酸加兰他敏注射液已纳入医保目录，适应症</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用于重症肌无力</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医保分类：</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抗痴呆药</a:t>
            </a:r>
            <a:endParaRPr lang="en-US" altLang="zh-CN" sz="1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 name="矩形: 圆角 11">
            <a:extLst>
              <a:ext uri="{FF2B5EF4-FFF2-40B4-BE49-F238E27FC236}">
                <a16:creationId xmlns:a16="http://schemas.microsoft.com/office/drawing/2014/main" id="{1CF2B1C6-91DE-A454-70A9-B7CF1F106F2C}"/>
              </a:ext>
            </a:extLst>
          </p:cNvPr>
          <p:cNvSpPr/>
          <p:nvPr/>
        </p:nvSpPr>
        <p:spPr>
          <a:xfrm>
            <a:off x="6396173" y="2643928"/>
            <a:ext cx="1870499" cy="401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CN" altLang="en-US" sz="1400" dirty="0">
                <a:solidFill>
                  <a:schemeClr val="tx1"/>
                </a:solidFill>
                <a:latin typeface="微软雅黑" panose="020B0503020204020204" pitchFamily="34" charset="-122"/>
                <a:ea typeface="微软雅黑" panose="020B0503020204020204" pitchFamily="34" charset="-122"/>
              </a:rPr>
              <a:t>②同剂型</a:t>
            </a:r>
          </a:p>
        </p:txBody>
      </p:sp>
      <p:sp>
        <p:nvSpPr>
          <p:cNvPr id="13" name="文本框 12">
            <a:extLst>
              <a:ext uri="{FF2B5EF4-FFF2-40B4-BE49-F238E27FC236}">
                <a16:creationId xmlns:a16="http://schemas.microsoft.com/office/drawing/2014/main" id="{50EC7983-E8AD-4661-1A43-D7D1159117D4}"/>
              </a:ext>
            </a:extLst>
          </p:cNvPr>
          <p:cNvSpPr txBox="1"/>
          <p:nvPr/>
        </p:nvSpPr>
        <p:spPr>
          <a:xfrm>
            <a:off x="8266672" y="2706032"/>
            <a:ext cx="288956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与石杉碱甲同为</a:t>
            </a:r>
            <a:r>
              <a:rPr lang="zh-CN" altLang="en-US" sz="1400" b="1" dirty="0">
                <a:solidFill>
                  <a:srgbClr val="FF0000"/>
                </a:solidFill>
                <a:latin typeface="微软雅黑" panose="020B0503020204020204" pitchFamily="34" charset="-122"/>
                <a:ea typeface="微软雅黑" panose="020B0503020204020204" pitchFamily="34" charset="-122"/>
              </a:rPr>
              <a:t>注射剂</a:t>
            </a:r>
          </a:p>
        </p:txBody>
      </p:sp>
      <p:sp>
        <p:nvSpPr>
          <p:cNvPr id="14" name="矩形: 圆角 13">
            <a:extLst>
              <a:ext uri="{FF2B5EF4-FFF2-40B4-BE49-F238E27FC236}">
                <a16:creationId xmlns:a16="http://schemas.microsoft.com/office/drawing/2014/main" id="{EFF80562-58B2-D4DD-B816-525B5D9B6224}"/>
              </a:ext>
            </a:extLst>
          </p:cNvPr>
          <p:cNvSpPr/>
          <p:nvPr/>
        </p:nvSpPr>
        <p:spPr>
          <a:xfrm>
            <a:off x="6396173" y="3330027"/>
            <a:ext cx="1870499" cy="401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CN" altLang="en-US" sz="1400" dirty="0">
                <a:solidFill>
                  <a:schemeClr val="tx1"/>
                </a:solidFill>
                <a:latin typeface="微软雅黑" panose="020B0503020204020204" pitchFamily="34" charset="-122"/>
                <a:ea typeface="微软雅黑" panose="020B0503020204020204" pitchFamily="34" charset="-122"/>
              </a:rPr>
              <a:t>③作用机制相近</a:t>
            </a:r>
          </a:p>
        </p:txBody>
      </p:sp>
      <p:sp>
        <p:nvSpPr>
          <p:cNvPr id="15" name="文本框 14">
            <a:extLst>
              <a:ext uri="{FF2B5EF4-FFF2-40B4-BE49-F238E27FC236}">
                <a16:creationId xmlns:a16="http://schemas.microsoft.com/office/drawing/2014/main" id="{338F4BFC-F1D8-EB08-1A1E-3F4FC55B8F37}"/>
              </a:ext>
            </a:extLst>
          </p:cNvPr>
          <p:cNvSpPr txBox="1"/>
          <p:nvPr/>
        </p:nvSpPr>
        <p:spPr>
          <a:xfrm>
            <a:off x="8266672" y="3269199"/>
            <a:ext cx="3654347"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与石杉碱甲注射液一样，均具有</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胆碱酯酶抑制作用</a:t>
            </a:r>
            <a:endPar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矩形: 圆角 15">
            <a:extLst>
              <a:ext uri="{FF2B5EF4-FFF2-40B4-BE49-F238E27FC236}">
                <a16:creationId xmlns:a16="http://schemas.microsoft.com/office/drawing/2014/main" id="{01C3DDE6-9199-CD38-68E4-2F90AD07AB06}"/>
              </a:ext>
            </a:extLst>
          </p:cNvPr>
          <p:cNvSpPr/>
          <p:nvPr/>
        </p:nvSpPr>
        <p:spPr>
          <a:xfrm>
            <a:off x="6396173" y="4016126"/>
            <a:ext cx="1870499" cy="401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CN" altLang="en-US" sz="1400" dirty="0">
                <a:solidFill>
                  <a:schemeClr val="tx1"/>
                </a:solidFill>
                <a:latin typeface="微软雅黑" panose="020B0503020204020204" pitchFamily="34" charset="-122"/>
                <a:ea typeface="微软雅黑" panose="020B0503020204020204" pitchFamily="34" charset="-122"/>
              </a:rPr>
              <a:t>④临床实践丰富</a:t>
            </a:r>
          </a:p>
        </p:txBody>
      </p:sp>
      <p:sp>
        <p:nvSpPr>
          <p:cNvPr id="17" name="文本框 16">
            <a:extLst>
              <a:ext uri="{FF2B5EF4-FFF2-40B4-BE49-F238E27FC236}">
                <a16:creationId xmlns:a16="http://schemas.microsoft.com/office/drawing/2014/main" id="{FD643149-1BAA-E791-18A6-A6B6DCD2CD9F}"/>
              </a:ext>
            </a:extLst>
          </p:cNvPr>
          <p:cNvSpPr txBox="1"/>
          <p:nvPr/>
        </p:nvSpPr>
        <p:spPr>
          <a:xfrm>
            <a:off x="8266673" y="3984177"/>
            <a:ext cx="3815998" cy="523220"/>
          </a:xfrm>
          <a:prstGeom prst="rect">
            <a:avLst/>
          </a:prstGeom>
          <a:noFill/>
        </p:spPr>
        <p:txBody>
          <a:bodyPr wrap="square" rtlCol="0">
            <a:spAutoFit/>
          </a:bodyPr>
          <a:lstStyle/>
          <a:p>
            <a:pPr>
              <a:lnSpc>
                <a:spcPct val="100000"/>
              </a:lnSpc>
            </a:pPr>
            <a:r>
              <a:rPr lang="zh-CN" altLang="en-US" sz="1400" dirty="0">
                <a:latin typeface="微软雅黑" panose="020B0503020204020204" pitchFamily="34" charset="-122"/>
                <a:ea typeface="微软雅黑" panose="020B0503020204020204" pitchFamily="34" charset="-122"/>
              </a:rPr>
              <a:t>氢溴酸加兰他敏注射液是</a:t>
            </a:r>
            <a:r>
              <a:rPr lang="en-US" altLang="zh-CN" sz="1400" dirty="0">
                <a:latin typeface="微软雅黑" panose="020B0503020204020204" pitchFamily="34" charset="-122"/>
                <a:ea typeface="微软雅黑" panose="020B0503020204020204" pitchFamily="34" charset="-122"/>
              </a:rPr>
              <a:t>20</a:t>
            </a:r>
            <a:r>
              <a:rPr lang="zh-CN" altLang="en-US" sz="1400" dirty="0">
                <a:latin typeface="微软雅黑" panose="020B0503020204020204" pitchFamily="34" charset="-122"/>
                <a:ea typeface="微软雅黑" panose="020B0503020204020204" pitchFamily="34" charset="-122"/>
              </a:rPr>
              <a:t>世纪</a:t>
            </a:r>
            <a:r>
              <a:rPr lang="en-US" altLang="zh-CN" sz="1400" dirty="0">
                <a:latin typeface="微软雅黑" panose="020B0503020204020204" pitchFamily="34" charset="-122"/>
                <a:ea typeface="微软雅黑" panose="020B0503020204020204" pitchFamily="34" charset="-122"/>
              </a:rPr>
              <a:t>80</a:t>
            </a:r>
            <a:r>
              <a:rPr lang="zh-CN" altLang="en-US" sz="1400" dirty="0">
                <a:latin typeface="微软雅黑" panose="020B0503020204020204" pitchFamily="34" charset="-122"/>
                <a:ea typeface="微软雅黑" panose="020B0503020204020204" pitchFamily="34" charset="-122"/>
              </a:rPr>
              <a:t>年代上市的药品，临床作为重症肌无力常规治疗药物。</a:t>
            </a:r>
          </a:p>
        </p:txBody>
      </p:sp>
      <p:sp>
        <p:nvSpPr>
          <p:cNvPr id="19" name="文本框 18">
            <a:extLst>
              <a:ext uri="{FF2B5EF4-FFF2-40B4-BE49-F238E27FC236}">
                <a16:creationId xmlns:a16="http://schemas.microsoft.com/office/drawing/2014/main" id="{53683FB9-3419-13C9-0552-C3B6C7E16BF7}"/>
              </a:ext>
            </a:extLst>
          </p:cNvPr>
          <p:cNvSpPr txBox="1"/>
          <p:nvPr/>
        </p:nvSpPr>
        <p:spPr>
          <a:xfrm>
            <a:off x="6504873" y="4626629"/>
            <a:ext cx="5416145" cy="1815882"/>
          </a:xfrm>
          <a:prstGeom prst="rect">
            <a:avLst/>
          </a:prstGeom>
          <a:solidFill>
            <a:schemeClr val="accent5">
              <a:lumMod val="40000"/>
              <a:lumOff val="60000"/>
            </a:schemeClr>
          </a:solidFill>
          <a:ln>
            <a:solidFill>
              <a:schemeClr val="accent5">
                <a:lumMod val="60000"/>
                <a:lumOff val="40000"/>
              </a:schemeClr>
            </a:solidFill>
          </a:ln>
        </p:spPr>
        <p:txBody>
          <a:bodyPr wrap="square" rtlCol="0">
            <a:spAutoFit/>
          </a:bodyPr>
          <a:lstStyle/>
          <a:p>
            <a:pPr marR="0" lvl="0" algn="l" defTabSz="914400" rtl="0" eaLnBrk="1" fontAlgn="auto" latinLnBrk="0" hangingPunct="1">
              <a:lnSpc>
                <a:spcPct val="100000"/>
              </a:lnSpc>
              <a:spcBef>
                <a:spcPts val="0"/>
              </a:spcBef>
              <a:spcAft>
                <a:spcPts val="0"/>
              </a:spcAft>
              <a:buClrTx/>
              <a:buSzTx/>
              <a:defRPr/>
            </a:pPr>
            <a:r>
              <a:rPr lang="zh-CN" altLang="en-US" sz="14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其他情况说明：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石杉碱甲相较加兰他敏，对乙酰胆碱酯酶的</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选择性更好，抑制作用更强、治疗效果更佳；</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石杉碱甲用药剂量少，几乎</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无配伍禁忌</a:t>
            </a:r>
            <a:r>
              <a:rPr lang="zh-CN" altLang="en-US" sz="14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，不良反应发生率</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远低于加兰他敏</a:t>
            </a:r>
            <a:r>
              <a:rPr lang="zh-CN" altLang="en-US" sz="14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安全性更高</a:t>
            </a:r>
            <a:r>
              <a:rPr lang="zh-CN" altLang="en-US" sz="14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石杉碱甲具有</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中枢抗炎、抗氧化应激、神经营养、神经保护等多靶点作用机制，且对重症肌无力合并焦虑抑郁状态有改善作用，</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临床获益更广</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矩形 10"/>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Arial" panose="020B0604020202020204"/>
              </a:rPr>
              <a:t>力</a:t>
            </a:r>
            <a:r>
              <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Arial" panose="020B0604020202020204"/>
              </a:rPr>
              <a:t>(MG)</a:t>
            </a: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Arial" panose="020B0604020202020204"/>
              </a:rPr>
              <a:t>是一种罕见的自身免疫性疾病，疾病负担严重</a:t>
            </a:r>
            <a:r>
              <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Arial" panose="020B0604020202020204"/>
              </a:rPr>
              <a:t>;</a:t>
            </a: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Arial" panose="020B0604020202020204"/>
              </a:rPr>
              <a:t>目前仍以传统常规治疗为主、缺乏安全有效的创新治疗手段，药物选择方面仍存在未满足需求</a:t>
            </a:r>
          </a:p>
        </p:txBody>
      </p:sp>
      <p:sp>
        <p:nvSpPr>
          <p:cNvPr id="3" name="文本框 29"/>
          <p:cNvSpPr txBox="1"/>
          <p:nvPr/>
        </p:nvSpPr>
        <p:spPr>
          <a:xfrm>
            <a:off x="184463" y="-7413"/>
            <a:ext cx="119733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基本信息</a:t>
            </a:r>
            <a:endPar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grpSp>
        <p:nvGrpSpPr>
          <p:cNvPr id="49" name="组合 18"/>
          <p:cNvGrpSpPr/>
          <p:nvPr/>
        </p:nvGrpSpPr>
        <p:grpSpPr>
          <a:xfrm>
            <a:off x="313676" y="1269960"/>
            <a:ext cx="5857456" cy="4422109"/>
            <a:chOff x="81098" y="1106957"/>
            <a:chExt cx="11880887" cy="2332462"/>
          </a:xfrm>
        </p:grpSpPr>
        <p:sp>
          <p:nvSpPr>
            <p:cNvPr id="50" name="文本框 49"/>
            <p:cNvSpPr txBox="1"/>
            <p:nvPr/>
          </p:nvSpPr>
          <p:spPr>
            <a:xfrm>
              <a:off x="488593" y="1106957"/>
              <a:ext cx="11473392" cy="579048"/>
            </a:xfrm>
            <a:prstGeom prst="rect">
              <a:avLst/>
            </a:prstGeom>
            <a:noFill/>
          </p:spPr>
          <p:txBody>
            <a:bodyPr wrap="square" rtlCol="0">
              <a:noAutofit/>
            </a:bodyPr>
            <a:lstStyle/>
            <a:p>
              <a:pPr algn="just" fontAlgn="auto">
                <a:lnSpc>
                  <a:spcPct val="125000"/>
                </a:lnSpc>
              </a:pPr>
              <a:r>
                <a:rPr lang="zh-CN" altLang="en-US" sz="1600" b="1" dirty="0">
                  <a:latin typeface="微软雅黑" panose="020B0503020204020204" pitchFamily="34" charset="-122"/>
                  <a:ea typeface="微软雅黑" panose="020B0503020204020204" pitchFamily="34" charset="-122"/>
                  <a:cs typeface="Segoe UI" panose="020B0502040204020203" pitchFamily="34" charset="0"/>
                </a:rPr>
                <a:t>疾病</a:t>
              </a:r>
              <a:r>
                <a:rPr lang="zh-CN" altLang="en-AU" sz="1600" b="1" dirty="0">
                  <a:latin typeface="微软雅黑" panose="020B0503020204020204" pitchFamily="34" charset="-122"/>
                  <a:ea typeface="微软雅黑" panose="020B0503020204020204" pitchFamily="34" charset="-122"/>
                  <a:cs typeface="Segoe UI" panose="020B0502040204020203" pitchFamily="34" charset="0"/>
                </a:rPr>
                <a:t>概述：</a:t>
              </a:r>
              <a:endParaRPr lang="en-US" altLang="zh-CN" sz="1600" b="1" dirty="0">
                <a:latin typeface="微软雅黑" panose="020B0503020204020204" pitchFamily="34" charset="-122"/>
                <a:ea typeface="微软雅黑" panose="020B0503020204020204" pitchFamily="34" charset="-122"/>
                <a:cs typeface="Segoe UI" panose="020B0502040204020203" pitchFamily="34" charset="0"/>
              </a:endParaRPr>
            </a:p>
            <a:p>
              <a:pPr marL="285750" indent="-285750" algn="just" fontAlgn="auto">
                <a:lnSpc>
                  <a:spcPct val="125000"/>
                </a:lnSpc>
                <a:buFont typeface="Arial" panose="020B0604020202020204" pitchFamily="34" charset="0"/>
                <a:buChar char="•"/>
              </a:pP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自主肌肉疲劳性无力，</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rPr>
                <a:t>导致肌肉无力致残</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just" fontAlgn="auto">
                <a:lnSpc>
                  <a:spcPct val="125000"/>
                </a:lnSpc>
                <a:buFont typeface="Arial" panose="020B0604020202020204" pitchFamily="34" charset="0"/>
                <a:buChar char="•"/>
              </a:pPr>
              <a:r>
                <a:rPr lang="zh-CN" altLang="en-US" sz="1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严重时可危及生命，甚至因呼吸衰竭死亡</a:t>
              </a:r>
              <a:endParaRPr lang="zh-CN" altLang="en-US"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1" name="文本框 50"/>
            <p:cNvSpPr txBox="1"/>
            <p:nvPr/>
          </p:nvSpPr>
          <p:spPr>
            <a:xfrm>
              <a:off x="488593" y="2306786"/>
              <a:ext cx="11275317" cy="482144"/>
            </a:xfrm>
            <a:prstGeom prst="rect">
              <a:avLst/>
            </a:prstGeom>
            <a:noFill/>
          </p:spPr>
          <p:txBody>
            <a:bodyPr wrap="square" rtlCol="0" anchor="t">
              <a:spAutoFit/>
            </a:bodyPr>
            <a:lstStyle/>
            <a:p>
              <a:pPr>
                <a:lnSpc>
                  <a:spcPct val="125000"/>
                </a:lnSpc>
              </a:pPr>
              <a:r>
                <a:rPr lang="zh-CN" altLang="en-US" sz="1600" b="1" dirty="0">
                  <a:latin typeface="微软雅黑" panose="020B0503020204020204" pitchFamily="34" charset="-122"/>
                  <a:ea typeface="微软雅黑" panose="020B0503020204020204" pitchFamily="34" charset="-122"/>
                  <a:cs typeface="Segoe UI" panose="020B0502040204020203" pitchFamily="34" charset="0"/>
                  <a:sym typeface="Arial" panose="020B0604020202020204"/>
                </a:rPr>
                <a:t>疾病负担</a:t>
              </a:r>
              <a:r>
                <a:rPr lang="zh-CN" altLang="en-AU" sz="16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a:t>
              </a:r>
              <a:endParaRPr lang="en-US" altLang="zh-CN" sz="16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a:lnSpc>
                  <a:spcPct val="125000"/>
                </a:lnSpc>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最新的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重症肌无力患者健康报告</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中指出，由于</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MG</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所造成无业、丧失劳动力、丧失学习能力而停学的患者共计</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30.6%</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，危害性较大。</a:t>
              </a:r>
              <a:endParaRPr lang="en-US" altLang="zh-CN" sz="1400" noProof="1">
                <a:latin typeface="微软雅黑" panose="020B0503020204020204" pitchFamily="34" charset="-122"/>
                <a:ea typeface="微软雅黑" panose="020B0503020204020204" pitchFamily="34" charset="-122"/>
                <a:cs typeface="Open Sans Light" panose="020B0306030504020204" pitchFamily="34" charset="0"/>
                <a:sym typeface="Arial" panose="020B0604020202020204"/>
              </a:endParaRPr>
            </a:p>
          </p:txBody>
        </p:sp>
        <p:sp>
          <p:nvSpPr>
            <p:cNvPr id="52" name="文本框 19"/>
            <p:cNvSpPr txBox="1"/>
            <p:nvPr/>
          </p:nvSpPr>
          <p:spPr>
            <a:xfrm>
              <a:off x="479920" y="2815229"/>
              <a:ext cx="11464719" cy="624190"/>
            </a:xfrm>
            <a:prstGeom prst="rect">
              <a:avLst/>
            </a:prstGeom>
            <a:noFill/>
          </p:spPr>
          <p:txBody>
            <a:bodyPr wrap="square" rtlCol="0" anchor="t">
              <a:spAutoFit/>
            </a:bodyPr>
            <a:lstStyle/>
            <a:p>
              <a:pPr algn="just" defTabSz="1828800">
                <a:lnSpc>
                  <a:spcPct val="125000"/>
                </a:lnSpc>
                <a:buClr>
                  <a:schemeClr val="tx1"/>
                </a:buClr>
                <a:defRPr/>
              </a:pPr>
              <a:r>
                <a:rPr lang="zh-CN" altLang="en-US" sz="1600" b="1" dirty="0">
                  <a:latin typeface="微软雅黑" panose="020B0503020204020204" pitchFamily="34" charset="-122"/>
                  <a:ea typeface="微软雅黑" panose="020B0503020204020204" pitchFamily="34" charset="-122"/>
                  <a:cs typeface="Segoe UI" panose="020B0502040204020203" pitchFamily="34" charset="0"/>
                  <a:sym typeface="Arial" panose="020B0604020202020204"/>
                </a:rPr>
                <a:t>疾病危害</a:t>
              </a:r>
              <a:r>
                <a:rPr lang="zh-CN" altLang="en-AU" sz="16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a:t>
              </a:r>
              <a:endParaRPr lang="en-US" altLang="zh-CN" sz="16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28600" indent="-228600" algn="just" defTabSz="1828800">
                <a:lnSpc>
                  <a:spcPct val="125000"/>
                </a:lnSpc>
                <a:buClr>
                  <a:schemeClr val="tx1"/>
                </a:buClr>
                <a:buFont typeface="+mj-lt"/>
                <a:buAutoNum type="arabicPeriod"/>
                <a:defRPr/>
              </a:pPr>
              <a:r>
                <a:rPr lang="zh-CN" altLang="en-US" sz="1400" noProof="1">
                  <a:latin typeface="微软雅黑" panose="020B0503020204020204" pitchFamily="34" charset="-122"/>
                  <a:ea typeface="微软雅黑" panose="020B0503020204020204" pitchFamily="34" charset="-122"/>
                  <a:sym typeface="Arial" panose="020B0604020202020204"/>
                </a:rPr>
                <a:t>住院</a:t>
              </a:r>
              <a:r>
                <a:rPr lang="zh-CN" altLang="en-US" sz="1400" b="1" noProof="1">
                  <a:solidFill>
                    <a:srgbClr val="FF0000"/>
                  </a:solidFill>
                  <a:latin typeface="微软雅黑" panose="020B0503020204020204" pitchFamily="34" charset="-122"/>
                  <a:ea typeface="微软雅黑" panose="020B0503020204020204" pitchFamily="34" charset="-122"/>
                  <a:sym typeface="Arial" panose="020B0604020202020204"/>
                </a:rPr>
                <a:t>死亡率</a:t>
              </a:r>
              <a:r>
                <a:rPr lang="en-US" altLang="zh-CN" sz="1400" b="1" noProof="1">
                  <a:solidFill>
                    <a:srgbClr val="FF0000"/>
                  </a:solidFill>
                  <a:latin typeface="微软雅黑" panose="020B0503020204020204" pitchFamily="34" charset="-122"/>
                  <a:ea typeface="微软雅黑" panose="020B0503020204020204" pitchFamily="34" charset="-122"/>
                  <a:sym typeface="Arial" panose="020B0604020202020204"/>
                </a:rPr>
                <a:t>14.69‰</a:t>
              </a:r>
              <a:r>
                <a:rPr lang="zh-CN" altLang="en-US" sz="1400" b="1" noProof="1">
                  <a:solidFill>
                    <a:srgbClr val="FF0000"/>
                  </a:solidFill>
                  <a:latin typeface="微软雅黑" panose="020B0503020204020204" pitchFamily="34" charset="-122"/>
                  <a:ea typeface="微软雅黑" panose="020B0503020204020204" pitchFamily="34" charset="-122"/>
                  <a:sym typeface="Arial" panose="020B0604020202020204"/>
                </a:rPr>
                <a:t> </a:t>
              </a:r>
              <a:r>
                <a:rPr lang="zh-CN" altLang="en-US" sz="1400" noProof="1">
                  <a:latin typeface="微软雅黑" panose="020B0503020204020204" pitchFamily="34" charset="-122"/>
                  <a:ea typeface="微软雅黑" panose="020B0503020204020204" pitchFamily="34" charset="-122"/>
                  <a:sym typeface="Arial" panose="020B0604020202020204"/>
                </a:rPr>
                <a:t>（呼吸衰竭、肺部感染等）</a:t>
              </a:r>
              <a:endParaRPr lang="en-US" altLang="zh-CN" sz="1400" noProof="1">
                <a:latin typeface="微软雅黑" panose="020B0503020204020204" pitchFamily="34" charset="-122"/>
                <a:ea typeface="微软雅黑" panose="020B0503020204020204" pitchFamily="34" charset="-122"/>
                <a:sym typeface="Arial" panose="020B0604020202020204"/>
              </a:endParaRPr>
            </a:p>
            <a:p>
              <a:pPr marL="228600" indent="-228600" algn="just" defTabSz="1828800">
                <a:lnSpc>
                  <a:spcPct val="125000"/>
                </a:lnSpc>
                <a:buClr>
                  <a:schemeClr val="tx1"/>
                </a:buClr>
                <a:buFont typeface="+mj-lt"/>
                <a:buAutoNum type="arabicPeriod"/>
                <a:defRPr/>
              </a:pPr>
              <a:r>
                <a:rPr lang="en-US" altLang="zh-CN" sz="1400" b="1" dirty="0">
                  <a:solidFill>
                    <a:srgbClr val="FF0000"/>
                  </a:solidFill>
                  <a:latin typeface="微软雅黑" panose="020B0503020204020204" pitchFamily="34" charset="-122"/>
                  <a:ea typeface="微软雅黑" panose="020B0503020204020204" pitchFamily="34" charset="-122"/>
                </a:rPr>
                <a:t>15%</a:t>
              </a:r>
              <a:r>
                <a:rPr lang="zh-CN" altLang="en-US" sz="1400" b="1" dirty="0">
                  <a:solidFill>
                    <a:srgbClr val="FF0000"/>
                  </a:solidFill>
                  <a:latin typeface="微软雅黑" panose="020B0503020204020204" pitchFamily="34" charset="-122"/>
                  <a:ea typeface="微软雅黑" panose="020B0503020204020204" pitchFamily="34" charset="-122"/>
                </a:rPr>
                <a:t>～</a:t>
              </a:r>
              <a:r>
                <a:rPr lang="en-US" altLang="zh-CN" sz="1400" b="1" dirty="0">
                  <a:solidFill>
                    <a:srgbClr val="FF0000"/>
                  </a:solidFill>
                  <a:latin typeface="微软雅黑" panose="020B0503020204020204" pitchFamily="34" charset="-122"/>
                  <a:ea typeface="微软雅黑" panose="020B0503020204020204" pitchFamily="34" charset="-122"/>
                </a:rPr>
                <a:t>20%</a:t>
              </a:r>
              <a:r>
                <a:rPr lang="zh-CN" altLang="en-US" sz="1400" dirty="0">
                  <a:latin typeface="微软雅黑" panose="020B0503020204020204" pitchFamily="34" charset="-122"/>
                  <a:ea typeface="微软雅黑" panose="020B0503020204020204" pitchFamily="34" charset="-122"/>
                </a:rPr>
                <a:t>患者至少发生一次</a:t>
              </a:r>
              <a:r>
                <a:rPr lang="zh-CN" altLang="en-US" sz="1400" b="1" dirty="0">
                  <a:solidFill>
                    <a:srgbClr val="FF0000"/>
                  </a:solidFill>
                  <a:latin typeface="微软雅黑" panose="020B0503020204020204" pitchFamily="34" charset="-122"/>
                  <a:ea typeface="微软雅黑" panose="020B0503020204020204" pitchFamily="34" charset="-122"/>
                </a:rPr>
                <a:t>肌无力危象</a:t>
              </a:r>
              <a:r>
                <a:rPr lang="zh-CN" altLang="en-US" sz="1400" dirty="0">
                  <a:solidFill>
                    <a:srgbClr val="FF0000"/>
                  </a:solidFill>
                  <a:latin typeface="微软雅黑" panose="020B0503020204020204" pitchFamily="34" charset="-122"/>
                  <a:ea typeface="微软雅黑" panose="020B0503020204020204" pitchFamily="34" charset="-122"/>
                </a:rPr>
                <a:t>，</a:t>
              </a:r>
              <a:r>
                <a:rPr lang="zh-CN" altLang="en-US" sz="1400" b="1" dirty="0">
                  <a:solidFill>
                    <a:srgbClr val="FF0000"/>
                  </a:solidFill>
                  <a:latin typeface="微软雅黑" panose="020B0503020204020204" pitchFamily="34" charset="-122"/>
                  <a:ea typeface="微软雅黑" panose="020B0503020204020204" pitchFamily="34" charset="-122"/>
                </a:rPr>
                <a:t>死亡率可达</a:t>
              </a:r>
              <a:r>
                <a:rPr lang="en-US" altLang="zh-CN" sz="1400" b="1" dirty="0">
                  <a:solidFill>
                    <a:srgbClr val="FF0000"/>
                  </a:solidFill>
                  <a:latin typeface="微软雅黑" panose="020B0503020204020204" pitchFamily="34" charset="-122"/>
                  <a:ea typeface="微软雅黑" panose="020B0503020204020204" pitchFamily="34" charset="-122"/>
                </a:rPr>
                <a:t>15%-50%</a:t>
              </a:r>
              <a:r>
                <a:rPr lang="zh-CN" altLang="en-US" sz="1400" dirty="0">
                  <a:latin typeface="微软雅黑" panose="020B0503020204020204" pitchFamily="34" charset="-122"/>
                  <a:ea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endParaRPr>
            </a:p>
            <a:p>
              <a:pPr marL="228600" indent="-228600" algn="just" defTabSz="1828800">
                <a:lnSpc>
                  <a:spcPct val="125000"/>
                </a:lnSpc>
                <a:buClr>
                  <a:schemeClr val="tx1"/>
                </a:buClr>
                <a:buFont typeface="+mj-lt"/>
                <a:buAutoNum type="arabicPeriod"/>
                <a:defRPr/>
              </a:pPr>
              <a:r>
                <a:rPr lang="en-US" altLang="zh-CN" sz="1400" b="1" dirty="0">
                  <a:solidFill>
                    <a:srgbClr val="FF0000"/>
                  </a:solidFill>
                  <a:latin typeface="微软雅黑" panose="020B0503020204020204" pitchFamily="34" charset="-122"/>
                  <a:ea typeface="微软雅黑" panose="020B0503020204020204" pitchFamily="34" charset="-122"/>
                  <a:sym typeface="+mn-ea"/>
                </a:rPr>
                <a:t>76%</a:t>
              </a:r>
              <a:r>
                <a:rPr lang="zh-CN" altLang="en-US" sz="1400" dirty="0">
                  <a:latin typeface="微软雅黑" panose="020B0503020204020204" pitchFamily="34" charset="-122"/>
                  <a:ea typeface="微软雅黑" panose="020B0503020204020204" pitchFamily="34" charset="-122"/>
                  <a:sym typeface="+mn-ea"/>
                </a:rPr>
                <a:t>患者存抑郁</a:t>
              </a:r>
              <a:r>
                <a:rPr lang="en-US" altLang="zh-CN" sz="1400" dirty="0">
                  <a:latin typeface="微软雅黑" panose="020B0503020204020204" pitchFamily="34" charset="-122"/>
                  <a:ea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sym typeface="+mn-ea"/>
                </a:rPr>
                <a:t>焦虑情况，其中</a:t>
              </a:r>
              <a:r>
                <a:rPr lang="en-US" altLang="zh-CN" sz="1400" b="1" dirty="0">
                  <a:solidFill>
                    <a:srgbClr val="FF0000"/>
                  </a:solidFill>
                  <a:latin typeface="微软雅黑" panose="020B0503020204020204" pitchFamily="34" charset="-122"/>
                  <a:ea typeface="微软雅黑" panose="020B0503020204020204" pitchFamily="34" charset="-122"/>
                  <a:sym typeface="+mn-ea"/>
                </a:rPr>
                <a:t>16%</a:t>
              </a:r>
              <a:r>
                <a:rPr lang="zh-CN" altLang="en-US" sz="1400" dirty="0">
                  <a:latin typeface="微软雅黑" panose="020B0503020204020204" pitchFamily="34" charset="-122"/>
                  <a:ea typeface="微软雅黑" panose="020B0503020204020204" pitchFamily="34" charset="-122"/>
                  <a:sym typeface="+mn-ea"/>
                </a:rPr>
                <a:t>有严重抑郁或焦虑。</a:t>
              </a:r>
              <a:endParaRPr lang="en-US" altLang="zh-CN" sz="1400" noProof="1">
                <a:latin typeface="微软雅黑" panose="020B0503020204020204" pitchFamily="34" charset="-122"/>
                <a:ea typeface="微软雅黑" panose="020B0503020204020204" pitchFamily="34" charset="-122"/>
                <a:sym typeface="Arial" panose="020B0604020202020204"/>
              </a:endParaRPr>
            </a:p>
          </p:txBody>
        </p:sp>
        <p:sp>
          <p:nvSpPr>
            <p:cNvPr id="53" name="Freeform 63"/>
            <p:cNvSpPr/>
            <p:nvPr/>
          </p:nvSpPr>
          <p:spPr>
            <a:xfrm>
              <a:off x="110998" y="1140543"/>
              <a:ext cx="252526" cy="164230"/>
            </a:xfrm>
            <a:custGeom>
              <a:avLst/>
              <a:gdLst>
                <a:gd name="connsiteX0" fmla="*/ 359623 w 827067"/>
                <a:gd name="connsiteY0" fmla="*/ 0 h 377967"/>
                <a:gd name="connsiteX1" fmla="*/ 827067 w 827067"/>
                <a:gd name="connsiteY1" fmla="*/ 0 h 377967"/>
                <a:gd name="connsiteX2" fmla="*/ 827067 w 827067"/>
                <a:gd name="connsiteY2" fmla="*/ 377967 h 377967"/>
                <a:gd name="connsiteX3" fmla="*/ 0 w 827067"/>
                <a:gd name="connsiteY3" fmla="*/ 377967 h 377967"/>
              </a:gdLst>
              <a:ahLst/>
              <a:cxnLst>
                <a:cxn ang="0">
                  <a:pos x="connsiteX0" y="connsiteY0"/>
                </a:cxn>
                <a:cxn ang="0">
                  <a:pos x="connsiteX1" y="connsiteY1"/>
                </a:cxn>
                <a:cxn ang="0">
                  <a:pos x="connsiteX2" y="connsiteY2"/>
                </a:cxn>
                <a:cxn ang="0">
                  <a:pos x="connsiteX3" y="connsiteY3"/>
                </a:cxn>
              </a:cxnLst>
              <a:rect l="l" t="t" r="r" b="b"/>
              <a:pathLst>
                <a:path w="827067" h="377967">
                  <a:moveTo>
                    <a:pt x="359623" y="0"/>
                  </a:moveTo>
                  <a:lnTo>
                    <a:pt x="827067" y="0"/>
                  </a:lnTo>
                  <a:lnTo>
                    <a:pt x="827067" y="377967"/>
                  </a:lnTo>
                  <a:lnTo>
                    <a:pt x="0" y="377967"/>
                  </a:lnTo>
                  <a:close/>
                </a:path>
              </a:pathLst>
            </a:custGeom>
            <a:gradFill>
              <a:gsLst>
                <a:gs pos="100000">
                  <a:srgbClr val="3A8180"/>
                </a:gs>
                <a:gs pos="0">
                  <a:srgbClr val="52CDB1"/>
                </a:gs>
              </a:gsLst>
              <a:lin ang="127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defTabSz="1828800" rtl="0"/>
              <a:endParaRPr lang="en-US" sz="2400" kern="1200" baseline="30000" dirty="0">
                <a:solidFill>
                  <a:schemeClr val="bg1"/>
                </a:solidFill>
                <a:latin typeface="微软雅黑" panose="020B0503020204020204" pitchFamily="34" charset="-122"/>
                <a:ea typeface="微软雅黑" panose="020B0503020204020204" pitchFamily="34" charset="-122"/>
                <a:sym typeface="Arial" panose="020B0604020202020204"/>
              </a:endParaRPr>
            </a:p>
          </p:txBody>
        </p:sp>
        <p:sp>
          <p:nvSpPr>
            <p:cNvPr id="54" name="文本框 11"/>
            <p:cNvSpPr txBox="1"/>
            <p:nvPr/>
          </p:nvSpPr>
          <p:spPr>
            <a:xfrm>
              <a:off x="471246" y="1652658"/>
              <a:ext cx="11473392" cy="642656"/>
            </a:xfrm>
            <a:prstGeom prst="rect">
              <a:avLst/>
            </a:prstGeom>
            <a:noFill/>
          </p:spPr>
          <p:txBody>
            <a:bodyPr wrap="square" rtlCol="0">
              <a:spAutoFit/>
            </a:bodyPr>
            <a:lstStyle/>
            <a:p>
              <a:pPr marR="0" lvl="0" algn="just">
                <a:lnSpc>
                  <a:spcPct val="125000"/>
                </a:lnSpc>
                <a:spcBef>
                  <a:spcPts val="0"/>
                </a:spcBef>
                <a:spcAft>
                  <a:spcPts val="0"/>
                </a:spcAft>
                <a:buClrTx/>
                <a:buSzTx/>
                <a:defRPr/>
              </a:pPr>
              <a:r>
                <a:rPr lang="zh-CN" altLang="en-US" sz="1600" b="1" dirty="0">
                  <a:latin typeface="微软雅黑" panose="020B0503020204020204" pitchFamily="34" charset="-122"/>
                  <a:ea typeface="微软雅黑" panose="020B0503020204020204" pitchFamily="34" charset="-122"/>
                  <a:cs typeface="Segoe UI" panose="020B0502040204020203" pitchFamily="34" charset="0"/>
                  <a:sym typeface="+mn-ea"/>
                </a:rPr>
                <a:t>发病</a:t>
              </a:r>
              <a:r>
                <a:rPr lang="zh-CN" altLang="en-AU" sz="1600" b="1" dirty="0">
                  <a:latin typeface="微软雅黑" panose="020B0503020204020204" pitchFamily="34" charset="-122"/>
                  <a:ea typeface="微软雅黑" panose="020B0503020204020204" pitchFamily="34" charset="-122"/>
                  <a:cs typeface="Segoe UI" panose="020B0502040204020203" pitchFamily="34" charset="0"/>
                  <a:sym typeface="+mn-ea"/>
                </a:rPr>
                <a:t>机制</a:t>
              </a:r>
              <a:r>
                <a:rPr lang="zh-CN" altLang="en-US" sz="1600" b="1" dirty="0">
                  <a:latin typeface="微软雅黑" panose="020B0503020204020204" pitchFamily="34" charset="-122"/>
                  <a:ea typeface="微软雅黑" panose="020B0503020204020204" pitchFamily="34" charset="-122"/>
                  <a:cs typeface="Segoe UI" panose="020B0502040204020203" pitchFamily="34" charset="0"/>
                  <a:sym typeface="Wingdings" panose="05000000000000000000" pitchFamily="2" charset="2"/>
                </a:rPr>
                <a:t>：</a:t>
              </a:r>
              <a:endParaRPr lang="en-US" altLang="zh-CN" sz="1600" b="1" dirty="0">
                <a:latin typeface="微软雅黑" panose="020B0503020204020204" pitchFamily="34" charset="-122"/>
                <a:ea typeface="微软雅黑" panose="020B0503020204020204" pitchFamily="34" charset="-122"/>
                <a:cs typeface="Segoe UI" panose="020B0502040204020203" pitchFamily="34" charset="0"/>
                <a:sym typeface="+mn-ea"/>
              </a:endParaRPr>
            </a:p>
            <a:p>
              <a:pPr marL="285750" marR="0" lvl="0" indent="-285750" algn="l" defTabSz="914400" rtl="0" eaLnBrk="1" fontAlgn="auto" latinLnBrk="0" hangingPunct="1">
                <a:lnSpc>
                  <a:spcPct val="125000"/>
                </a:lnSpc>
                <a:spcBef>
                  <a:spcPts val="0"/>
                </a:spcBef>
                <a:spcAft>
                  <a:spcPts val="0"/>
                </a:spcAft>
                <a:buClrTx/>
                <a:buSzTx/>
                <a:buFont typeface="Arial" panose="020B0604020202020204" pitchFamily="34" charset="0"/>
                <a:buChar char="•"/>
                <a:defRPr/>
              </a:pPr>
              <a:r>
                <a:rPr kumimoji="0" lang="en-AU"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抗</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乙酰胆碱受体（</a:t>
              </a:r>
              <a:r>
                <a:rPr kumimoji="0" lang="en-AU" altLang="zh-CN" sz="14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AChR</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t>
              </a:r>
              <a:r>
                <a:rPr kumimoji="0" lang="en-AU" altLang="zh-CN" sz="14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抗体</a:t>
              </a:r>
              <a:r>
                <a:rPr kumimoji="0" lang="zh-CN" altLang="en-AU"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t>
              </a:r>
              <a:r>
                <a:rPr kumimoji="0" lang="en-US" altLang="en-AU"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a:t>
              </a:r>
              <a:r>
                <a:rPr kumimoji="0" lang="en-AU" altLang="zh-CN" sz="14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抗MuSK抗体</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等攻击</a:t>
              </a:r>
              <a:r>
                <a:rPr kumimoji="0" lang="en-AU" altLang="zh-CN" sz="14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神经肌肉接头处的功能蛋白</a:t>
              </a:r>
              <a:endParaRPr kumimoji="0" lang="en-AU"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marR="0" lvl="0" indent="-285750" algn="l" defTabSz="914400" rtl="0" eaLnBrk="1" fontAlgn="auto" latinLnBrk="0" hangingPunct="1">
                <a:lnSpc>
                  <a:spcPct val="125000"/>
                </a:lnSpc>
                <a:spcBef>
                  <a:spcPts val="0"/>
                </a:spcBef>
                <a:spcAft>
                  <a:spcPts val="0"/>
                </a:spcAft>
                <a:buClrTx/>
                <a:buSzTx/>
                <a:buFont typeface="Arial" panose="020B0604020202020204" pitchFamily="34" charset="0"/>
                <a:buChar char="•"/>
                <a:defRPr/>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导致</a:t>
              </a:r>
              <a:r>
                <a:rPr kumimoji="0" lang="en-AU" altLang="zh-CN" sz="14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AChR损失</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t>
              </a:r>
              <a:r>
                <a:rPr kumimoji="0" lang="en-AU" altLang="zh-CN" sz="14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损害神经肌肉传递，表现为疲劳性肌肉无力</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a:t>
              </a:r>
              <a:r>
                <a:rPr kumimoji="0" lang="en-AU"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a:t>
              </a:r>
              <a:r>
                <a:rPr kumimoji="0" lang="en-US" altLang="en-AU"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a:t>
              </a:r>
            </a:p>
          </p:txBody>
        </p:sp>
        <p:sp>
          <p:nvSpPr>
            <p:cNvPr id="55" name="Freeform 63"/>
            <p:cNvSpPr/>
            <p:nvPr/>
          </p:nvSpPr>
          <p:spPr>
            <a:xfrm>
              <a:off x="81098" y="1682706"/>
              <a:ext cx="252526" cy="164230"/>
            </a:xfrm>
            <a:custGeom>
              <a:avLst/>
              <a:gdLst>
                <a:gd name="connsiteX0" fmla="*/ 359623 w 827067"/>
                <a:gd name="connsiteY0" fmla="*/ 0 h 377967"/>
                <a:gd name="connsiteX1" fmla="*/ 827067 w 827067"/>
                <a:gd name="connsiteY1" fmla="*/ 0 h 377967"/>
                <a:gd name="connsiteX2" fmla="*/ 827067 w 827067"/>
                <a:gd name="connsiteY2" fmla="*/ 377967 h 377967"/>
                <a:gd name="connsiteX3" fmla="*/ 0 w 827067"/>
                <a:gd name="connsiteY3" fmla="*/ 377967 h 377967"/>
              </a:gdLst>
              <a:ahLst/>
              <a:cxnLst>
                <a:cxn ang="0">
                  <a:pos x="connsiteX0" y="connsiteY0"/>
                </a:cxn>
                <a:cxn ang="0">
                  <a:pos x="connsiteX1" y="connsiteY1"/>
                </a:cxn>
                <a:cxn ang="0">
                  <a:pos x="connsiteX2" y="connsiteY2"/>
                </a:cxn>
                <a:cxn ang="0">
                  <a:pos x="connsiteX3" y="connsiteY3"/>
                </a:cxn>
              </a:cxnLst>
              <a:rect l="l" t="t" r="r" b="b"/>
              <a:pathLst>
                <a:path w="827067" h="377967">
                  <a:moveTo>
                    <a:pt x="359623" y="0"/>
                  </a:moveTo>
                  <a:lnTo>
                    <a:pt x="827067" y="0"/>
                  </a:lnTo>
                  <a:lnTo>
                    <a:pt x="827067" y="377967"/>
                  </a:lnTo>
                  <a:lnTo>
                    <a:pt x="0" y="377967"/>
                  </a:lnTo>
                  <a:close/>
                </a:path>
              </a:pathLst>
            </a:custGeom>
            <a:gradFill>
              <a:gsLst>
                <a:gs pos="100000">
                  <a:srgbClr val="3A8180"/>
                </a:gs>
                <a:gs pos="0">
                  <a:srgbClr val="52CDB1"/>
                </a:gs>
              </a:gsLst>
              <a:lin ang="127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defTabSz="1828800" rtl="0"/>
              <a:endParaRPr lang="en-US" sz="2400" kern="1200" baseline="30000" dirty="0">
                <a:solidFill>
                  <a:schemeClr val="bg1"/>
                </a:solidFill>
                <a:latin typeface="微软雅黑" panose="020B0503020204020204" pitchFamily="34" charset="-122"/>
                <a:ea typeface="微软雅黑" panose="020B0503020204020204" pitchFamily="34" charset="-122"/>
                <a:sym typeface="Arial" panose="020B0604020202020204"/>
              </a:endParaRPr>
            </a:p>
          </p:txBody>
        </p:sp>
        <p:sp>
          <p:nvSpPr>
            <p:cNvPr id="56" name="Freeform 63"/>
            <p:cNvSpPr/>
            <p:nvPr/>
          </p:nvSpPr>
          <p:spPr>
            <a:xfrm>
              <a:off x="114781" y="2403419"/>
              <a:ext cx="252526" cy="164230"/>
            </a:xfrm>
            <a:custGeom>
              <a:avLst/>
              <a:gdLst>
                <a:gd name="connsiteX0" fmla="*/ 359623 w 827067"/>
                <a:gd name="connsiteY0" fmla="*/ 0 h 377967"/>
                <a:gd name="connsiteX1" fmla="*/ 827067 w 827067"/>
                <a:gd name="connsiteY1" fmla="*/ 0 h 377967"/>
                <a:gd name="connsiteX2" fmla="*/ 827067 w 827067"/>
                <a:gd name="connsiteY2" fmla="*/ 377967 h 377967"/>
                <a:gd name="connsiteX3" fmla="*/ 0 w 827067"/>
                <a:gd name="connsiteY3" fmla="*/ 377967 h 377967"/>
              </a:gdLst>
              <a:ahLst/>
              <a:cxnLst>
                <a:cxn ang="0">
                  <a:pos x="connsiteX0" y="connsiteY0"/>
                </a:cxn>
                <a:cxn ang="0">
                  <a:pos x="connsiteX1" y="connsiteY1"/>
                </a:cxn>
                <a:cxn ang="0">
                  <a:pos x="connsiteX2" y="connsiteY2"/>
                </a:cxn>
                <a:cxn ang="0">
                  <a:pos x="connsiteX3" y="connsiteY3"/>
                </a:cxn>
              </a:cxnLst>
              <a:rect l="l" t="t" r="r" b="b"/>
              <a:pathLst>
                <a:path w="827067" h="377967">
                  <a:moveTo>
                    <a:pt x="359623" y="0"/>
                  </a:moveTo>
                  <a:lnTo>
                    <a:pt x="827067" y="0"/>
                  </a:lnTo>
                  <a:lnTo>
                    <a:pt x="827067" y="377967"/>
                  </a:lnTo>
                  <a:lnTo>
                    <a:pt x="0" y="377967"/>
                  </a:lnTo>
                  <a:close/>
                </a:path>
              </a:pathLst>
            </a:custGeom>
            <a:gradFill>
              <a:gsLst>
                <a:gs pos="100000">
                  <a:srgbClr val="3A8180"/>
                </a:gs>
                <a:gs pos="0">
                  <a:srgbClr val="52CDB1"/>
                </a:gs>
              </a:gsLst>
              <a:lin ang="127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defTabSz="1828800" rtl="0"/>
              <a:endParaRPr lang="en-US" sz="2400" kern="1200" baseline="30000" dirty="0">
                <a:solidFill>
                  <a:schemeClr val="bg1"/>
                </a:solidFill>
                <a:latin typeface="微软雅黑" panose="020B0503020204020204" pitchFamily="34" charset="-122"/>
                <a:ea typeface="微软雅黑" panose="020B0503020204020204" pitchFamily="34" charset="-122"/>
                <a:sym typeface="Arial" panose="020B0604020202020204"/>
              </a:endParaRPr>
            </a:p>
          </p:txBody>
        </p:sp>
        <p:sp>
          <p:nvSpPr>
            <p:cNvPr id="57" name="Freeform 63"/>
            <p:cNvSpPr/>
            <p:nvPr/>
          </p:nvSpPr>
          <p:spPr>
            <a:xfrm>
              <a:off x="110996" y="2859797"/>
              <a:ext cx="252526" cy="164230"/>
            </a:xfrm>
            <a:custGeom>
              <a:avLst/>
              <a:gdLst>
                <a:gd name="connsiteX0" fmla="*/ 359623 w 827067"/>
                <a:gd name="connsiteY0" fmla="*/ 0 h 377967"/>
                <a:gd name="connsiteX1" fmla="*/ 827067 w 827067"/>
                <a:gd name="connsiteY1" fmla="*/ 0 h 377967"/>
                <a:gd name="connsiteX2" fmla="*/ 827067 w 827067"/>
                <a:gd name="connsiteY2" fmla="*/ 377967 h 377967"/>
                <a:gd name="connsiteX3" fmla="*/ 0 w 827067"/>
                <a:gd name="connsiteY3" fmla="*/ 377967 h 377967"/>
              </a:gdLst>
              <a:ahLst/>
              <a:cxnLst>
                <a:cxn ang="0">
                  <a:pos x="connsiteX0" y="connsiteY0"/>
                </a:cxn>
                <a:cxn ang="0">
                  <a:pos x="connsiteX1" y="connsiteY1"/>
                </a:cxn>
                <a:cxn ang="0">
                  <a:pos x="connsiteX2" y="connsiteY2"/>
                </a:cxn>
                <a:cxn ang="0">
                  <a:pos x="connsiteX3" y="connsiteY3"/>
                </a:cxn>
              </a:cxnLst>
              <a:rect l="l" t="t" r="r" b="b"/>
              <a:pathLst>
                <a:path w="827067" h="377967">
                  <a:moveTo>
                    <a:pt x="359623" y="0"/>
                  </a:moveTo>
                  <a:lnTo>
                    <a:pt x="827067" y="0"/>
                  </a:lnTo>
                  <a:lnTo>
                    <a:pt x="827067" y="377967"/>
                  </a:lnTo>
                  <a:lnTo>
                    <a:pt x="0" y="377967"/>
                  </a:lnTo>
                  <a:close/>
                </a:path>
              </a:pathLst>
            </a:custGeom>
            <a:gradFill>
              <a:gsLst>
                <a:gs pos="100000">
                  <a:srgbClr val="3A8180"/>
                </a:gs>
                <a:gs pos="0">
                  <a:srgbClr val="52CDB1"/>
                </a:gs>
              </a:gsLst>
              <a:lin ang="127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defTabSz="1828800" rtl="0"/>
              <a:endParaRPr lang="en-US" sz="2400" kern="1200" baseline="30000" dirty="0">
                <a:solidFill>
                  <a:schemeClr val="bg1"/>
                </a:solidFill>
                <a:latin typeface="微软雅黑" panose="020B0503020204020204" pitchFamily="34" charset="-122"/>
                <a:ea typeface="微软雅黑" panose="020B0503020204020204" pitchFamily="34" charset="-122"/>
                <a:sym typeface="Arial" panose="020B0604020202020204"/>
              </a:endParaRPr>
            </a:p>
          </p:txBody>
        </p:sp>
      </p:grpSp>
      <p:grpSp>
        <p:nvGrpSpPr>
          <p:cNvPr id="58" name="组合 23"/>
          <p:cNvGrpSpPr/>
          <p:nvPr/>
        </p:nvGrpSpPr>
        <p:grpSpPr>
          <a:xfrm>
            <a:off x="322227" y="5831373"/>
            <a:ext cx="5848905" cy="709321"/>
            <a:chOff x="6813320" y="2124963"/>
            <a:chExt cx="5093466" cy="709321"/>
          </a:xfrm>
        </p:grpSpPr>
        <p:grpSp>
          <p:nvGrpSpPr>
            <p:cNvPr id="59" name="组合 2"/>
            <p:cNvGrpSpPr/>
            <p:nvPr/>
          </p:nvGrpSpPr>
          <p:grpSpPr>
            <a:xfrm>
              <a:off x="6984549" y="2124963"/>
              <a:ext cx="4922237" cy="709321"/>
              <a:chOff x="1009999" y="2579307"/>
              <a:chExt cx="4922237" cy="709321"/>
            </a:xfrm>
          </p:grpSpPr>
          <p:sp>
            <p:nvSpPr>
              <p:cNvPr id="61" name="文本框 12"/>
              <p:cNvSpPr txBox="1"/>
              <p:nvPr/>
            </p:nvSpPr>
            <p:spPr>
              <a:xfrm>
                <a:off x="1009999" y="2579307"/>
                <a:ext cx="1614318" cy="368755"/>
              </a:xfrm>
              <a:prstGeom prst="rect">
                <a:avLst/>
              </a:prstGeom>
              <a:noFill/>
            </p:spPr>
            <p:txBody>
              <a:bodyPr wrap="square" rtlCol="0" anchor="t">
                <a:spAutoFit/>
              </a:bodyPr>
              <a:lstStyle/>
              <a:p>
                <a:pPr fontAlgn="auto">
                  <a:lnSpc>
                    <a:spcPct val="125000"/>
                  </a:lnSpc>
                </a:pPr>
                <a:r>
                  <a:rPr lang="zh-CN" altLang="en-AU" sz="16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流行病学：</a:t>
                </a:r>
                <a:r>
                  <a:rPr lang="zh-CN" altLang="en-US"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p>
            </p:txBody>
          </p:sp>
          <p:graphicFrame>
            <p:nvGraphicFramePr>
              <p:cNvPr id="62" name="表格 14"/>
              <p:cNvGraphicFramePr/>
              <p:nvPr>
                <p:extLst>
                  <p:ext uri="{D42A27DB-BD31-4B8C-83A1-F6EECF244321}">
                    <p14:modId xmlns:p14="http://schemas.microsoft.com/office/powerpoint/2010/main" val="31530563"/>
                  </p:ext>
                </p:extLst>
              </p:nvPr>
            </p:nvGraphicFramePr>
            <p:xfrm>
              <a:off x="1996913" y="2679028"/>
              <a:ext cx="3935323" cy="609600"/>
            </p:xfrm>
            <a:graphic>
              <a:graphicData uri="http://schemas.openxmlformats.org/drawingml/2006/table">
                <a:tbl>
                  <a:tblPr firstRow="1" bandRow="1">
                    <a:tableStyleId>{5C22544A-7EE6-4342-B048-85BDC9FD1C3A}</a:tableStyleId>
                  </a:tblPr>
                  <a:tblGrid>
                    <a:gridCol w="1258956">
                      <a:extLst>
                        <a:ext uri="{9D8B030D-6E8A-4147-A177-3AD203B41FA5}">
                          <a16:colId xmlns:a16="http://schemas.microsoft.com/office/drawing/2014/main" val="20000"/>
                        </a:ext>
                      </a:extLst>
                    </a:gridCol>
                    <a:gridCol w="3260035">
                      <a:extLst>
                        <a:ext uri="{9D8B030D-6E8A-4147-A177-3AD203B41FA5}">
                          <a16:colId xmlns:a16="http://schemas.microsoft.com/office/drawing/2014/main" val="20001"/>
                        </a:ext>
                      </a:extLst>
                    </a:gridCol>
                  </a:tblGrid>
                  <a:tr h="270227">
                    <a:tc>
                      <a:txBody>
                        <a:bodyPr/>
                        <a:lstStyle/>
                        <a:p>
                          <a:pPr algn="ctr">
                            <a:buNone/>
                          </a:pPr>
                          <a:r>
                            <a:rPr lang="zh-CN" altLang="en-US" sz="1400" b="0" dirty="0">
                              <a:solidFill>
                                <a:schemeClr val="tx1"/>
                              </a:solidFill>
                              <a:latin typeface="微软雅黑" panose="020B0503020204020204" pitchFamily="34" charset="-122"/>
                              <a:ea typeface="微软雅黑" panose="020B0503020204020204" pitchFamily="34" charset="-122"/>
                              <a:cs typeface="Times New Roman Regular" panose="02020503050405090304" charset="0"/>
                              <a:sym typeface="+mn-ea"/>
                            </a:rPr>
                            <a:t>国内发病率</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252095" algn="l">
                            <a:buNone/>
                          </a:pPr>
                          <a:r>
                            <a:rPr lang="en-US" altLang="zh-CN" sz="1400" b="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MG</a:t>
                          </a:r>
                          <a:r>
                            <a:rPr lang="zh-CN" altLang="en-US" sz="1400" b="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发病率约为</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77</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150/100</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万</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0"/>
                      </a:ext>
                    </a:extLst>
                  </a:tr>
                  <a:tr h="270227">
                    <a:tc>
                      <a:txBody>
                        <a:bodyPr/>
                        <a:lstStyle/>
                        <a:p>
                          <a:pPr algn="ctr">
                            <a:buNone/>
                          </a:pPr>
                          <a:r>
                            <a:rPr lang="zh-CN" altLang="en-US" sz="1400" b="0" dirty="0">
                              <a:solidFill>
                                <a:schemeClr val="tx1"/>
                              </a:solidFill>
                              <a:latin typeface="微软雅黑" panose="020B0503020204020204" pitchFamily="34" charset="-122"/>
                              <a:ea typeface="微软雅黑" panose="020B0503020204020204" pitchFamily="34" charset="-122"/>
                              <a:cs typeface="Times New Roman Regular" panose="02020503050405090304" charset="0"/>
                              <a:sym typeface="+mn-ea"/>
                            </a:rPr>
                            <a:t>国内患者总数</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252095" algn="l">
                            <a:buNone/>
                          </a:pP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约</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21</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万</a:t>
                          </a:r>
                          <a:r>
                            <a:rPr lang="zh-CN" altLang="en-US" sz="1400" b="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人，每年</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新增</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1</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万人</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1"/>
                      </a:ext>
                    </a:extLst>
                  </a:tr>
                </a:tbl>
              </a:graphicData>
            </a:graphic>
          </p:graphicFrame>
        </p:grpSp>
        <p:sp>
          <p:nvSpPr>
            <p:cNvPr id="60" name="Freeform 63"/>
            <p:cNvSpPr/>
            <p:nvPr/>
          </p:nvSpPr>
          <p:spPr>
            <a:xfrm>
              <a:off x="6813320" y="2182355"/>
              <a:ext cx="108419" cy="311363"/>
            </a:xfrm>
            <a:custGeom>
              <a:avLst/>
              <a:gdLst>
                <a:gd name="connsiteX0" fmla="*/ 359623 w 827067"/>
                <a:gd name="connsiteY0" fmla="*/ 0 h 377967"/>
                <a:gd name="connsiteX1" fmla="*/ 827067 w 827067"/>
                <a:gd name="connsiteY1" fmla="*/ 0 h 377967"/>
                <a:gd name="connsiteX2" fmla="*/ 827067 w 827067"/>
                <a:gd name="connsiteY2" fmla="*/ 377967 h 377967"/>
                <a:gd name="connsiteX3" fmla="*/ 0 w 827067"/>
                <a:gd name="connsiteY3" fmla="*/ 377967 h 377967"/>
              </a:gdLst>
              <a:ahLst/>
              <a:cxnLst>
                <a:cxn ang="0">
                  <a:pos x="connsiteX0" y="connsiteY0"/>
                </a:cxn>
                <a:cxn ang="0">
                  <a:pos x="connsiteX1" y="connsiteY1"/>
                </a:cxn>
                <a:cxn ang="0">
                  <a:pos x="connsiteX2" y="connsiteY2"/>
                </a:cxn>
                <a:cxn ang="0">
                  <a:pos x="connsiteX3" y="connsiteY3"/>
                </a:cxn>
              </a:cxnLst>
              <a:rect l="l" t="t" r="r" b="b"/>
              <a:pathLst>
                <a:path w="827067" h="377967">
                  <a:moveTo>
                    <a:pt x="359623" y="0"/>
                  </a:moveTo>
                  <a:lnTo>
                    <a:pt x="827067" y="0"/>
                  </a:lnTo>
                  <a:lnTo>
                    <a:pt x="827067" y="377967"/>
                  </a:lnTo>
                  <a:lnTo>
                    <a:pt x="0" y="377967"/>
                  </a:lnTo>
                  <a:close/>
                </a:path>
              </a:pathLst>
            </a:custGeom>
            <a:gradFill>
              <a:gsLst>
                <a:gs pos="100000">
                  <a:srgbClr val="3A8180"/>
                </a:gs>
                <a:gs pos="0">
                  <a:srgbClr val="52CDB1"/>
                </a:gs>
              </a:gsLst>
              <a:lin ang="127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defTabSz="1828800" rtl="0"/>
              <a:endParaRPr lang="en-US" sz="2400" kern="1200" baseline="30000" dirty="0">
                <a:solidFill>
                  <a:schemeClr val="bg1"/>
                </a:solidFill>
                <a:latin typeface="微软雅黑" panose="020B0503020204020204" pitchFamily="34" charset="-122"/>
                <a:ea typeface="微软雅黑" panose="020B0503020204020204" pitchFamily="34" charset="-122"/>
                <a:sym typeface="Arial" panose="020B0604020202020204"/>
              </a:endParaRPr>
            </a:p>
          </p:txBody>
        </p:sp>
      </p:grpSp>
      <p:sp>
        <p:nvSpPr>
          <p:cNvPr id="63" name="流程图: 可选过程 62"/>
          <p:cNvSpPr/>
          <p:nvPr/>
        </p:nvSpPr>
        <p:spPr>
          <a:xfrm>
            <a:off x="6179684" y="1359299"/>
            <a:ext cx="5934227" cy="5287188"/>
          </a:xfrm>
          <a:prstGeom prst="flowChartAlternateProcess">
            <a:avLst/>
          </a:prstGeom>
          <a:ln>
            <a:solidFill>
              <a:srgbClr val="50A196"/>
            </a:solidFill>
          </a:ln>
        </p:spPr>
        <p:style>
          <a:lnRef idx="2">
            <a:schemeClr val="accent1"/>
          </a:lnRef>
          <a:fillRef idx="1">
            <a:schemeClr val="lt1"/>
          </a:fillRef>
          <a:effectRef idx="0">
            <a:schemeClr val="accent1"/>
          </a:effectRef>
          <a:fontRef idx="minor">
            <a:schemeClr val="dk1"/>
          </a:fontRef>
        </p:style>
        <p:txBody>
          <a:bodyPr rtlCol="0" anchor="ctr"/>
          <a:lstStyle/>
          <a:p>
            <a:pPr marL="285750" indent="-285750" algn="just">
              <a:buFont typeface="Arial" panose="020B0604020202020204" pitchFamily="34" charset="0"/>
              <a:buChar char="•"/>
            </a:pPr>
            <a:endParaRPr lang="en-US" altLang="zh-CN" sz="1200" dirty="0">
              <a:solidFill>
                <a:schemeClr val="tx1"/>
              </a:solidFill>
              <a:latin typeface="微软雅黑" panose="020B0503020204020204" pitchFamily="34" charset="-122"/>
              <a:ea typeface="微软雅黑" panose="020B0503020204020204" pitchFamily="34" charset="-122"/>
            </a:endParaRPr>
          </a:p>
          <a:p>
            <a:pPr marL="285750" indent="-285750" algn="just">
              <a:buFont typeface="Arial" panose="020B0604020202020204" pitchFamily="34" charset="0"/>
              <a:buChar char="•"/>
            </a:pPr>
            <a:endParaRPr lang="en-US" altLang="zh-CN" sz="1200" dirty="0">
              <a:solidFill>
                <a:schemeClr val="tx1"/>
              </a:solidFill>
              <a:latin typeface="微软雅黑" panose="020B0503020204020204" pitchFamily="34" charset="-122"/>
              <a:ea typeface="微软雅黑" panose="020B0503020204020204" pitchFamily="34" charset="-122"/>
            </a:endParaRPr>
          </a:p>
          <a:p>
            <a:pPr marL="285750" indent="-285750" algn="just">
              <a:buFont typeface="Arial" panose="020B0604020202020204" pitchFamily="34" charset="0"/>
              <a:buChar char="•"/>
            </a:pPr>
            <a:endParaRPr lang="en-US" altLang="zh-CN" sz="1200" dirty="0">
              <a:solidFill>
                <a:schemeClr val="tx1"/>
              </a:solidFill>
              <a:latin typeface="微软雅黑" panose="020B0503020204020204" pitchFamily="34" charset="-122"/>
              <a:ea typeface="微软雅黑" panose="020B0503020204020204" pitchFamily="34" charset="-122"/>
            </a:endParaRPr>
          </a:p>
          <a:p>
            <a:pPr marL="285750" indent="-285750" algn="just">
              <a:buFont typeface="Arial" panose="020B0604020202020204" pitchFamily="34" charset="0"/>
              <a:buChar char="•"/>
            </a:pPr>
            <a:r>
              <a:rPr lang="zh-CN" altLang="en-US" sz="1200" dirty="0">
                <a:solidFill>
                  <a:schemeClr val="tx1"/>
                </a:solidFill>
                <a:latin typeface="微软雅黑" panose="020B0503020204020204" pitchFamily="34" charset="-122"/>
                <a:ea typeface="微软雅黑" panose="020B0503020204020204" pitchFamily="34" charset="-122"/>
              </a:rPr>
              <a:t>代表药物（</a:t>
            </a:r>
            <a:r>
              <a:rPr lang="zh-CN" altLang="en-US" sz="1200" b="1" dirty="0">
                <a:solidFill>
                  <a:srgbClr val="FF0000"/>
                </a:solidFill>
                <a:latin typeface="微软雅黑" panose="020B0503020204020204" pitchFamily="34" charset="-122"/>
                <a:ea typeface="微软雅黑" panose="020B0503020204020204" pitchFamily="34" charset="-122"/>
              </a:rPr>
              <a:t>已纳入医保</a:t>
            </a:r>
            <a:r>
              <a:rPr lang="zh-CN" altLang="en-US" sz="1200" dirty="0">
                <a:solidFill>
                  <a:schemeClr val="tx1"/>
                </a:solidFill>
                <a:latin typeface="微软雅黑" panose="020B0503020204020204" pitchFamily="34" charset="-122"/>
                <a:ea typeface="微软雅黑" panose="020B0503020204020204" pitchFamily="34" charset="-122"/>
              </a:rPr>
              <a:t>）：氢溴酸加兰他敏注射液</a:t>
            </a:r>
            <a:r>
              <a:rPr lang="en-US" altLang="zh-CN" sz="1200" dirty="0">
                <a:solidFill>
                  <a:schemeClr val="tx1"/>
                </a:solidFill>
                <a:latin typeface="微软雅黑" panose="020B0503020204020204" pitchFamily="34" charset="-122"/>
                <a:ea typeface="微软雅黑" panose="020B0503020204020204" pitchFamily="34" charset="-122"/>
              </a:rPr>
              <a:t>/</a:t>
            </a:r>
            <a:r>
              <a:rPr lang="zh-CN" altLang="en-US" sz="1200" dirty="0">
                <a:solidFill>
                  <a:schemeClr val="tx1"/>
                </a:solidFill>
                <a:latin typeface="微软雅黑" panose="020B0503020204020204" pitchFamily="34" charset="-122"/>
                <a:ea typeface="微软雅黑" panose="020B0503020204020204" pitchFamily="34" charset="-122"/>
              </a:rPr>
              <a:t>甲硫酸新斯的明注射液</a:t>
            </a:r>
            <a:endParaRPr lang="en-US" altLang="zh-CN" sz="1200" dirty="0">
              <a:solidFill>
                <a:schemeClr val="tx1"/>
              </a:solidFill>
              <a:latin typeface="微软雅黑" panose="020B0503020204020204" pitchFamily="34" charset="-122"/>
              <a:ea typeface="微软雅黑" panose="020B0503020204020204" pitchFamily="34" charset="-122"/>
            </a:endParaRPr>
          </a:p>
          <a:p>
            <a:pPr marL="285750" indent="-285750" algn="just">
              <a:buFont typeface="Arial" panose="020B0604020202020204" pitchFamily="34" charset="0"/>
              <a:buChar char="•"/>
            </a:pPr>
            <a:r>
              <a:rPr lang="zh-CN" altLang="en-US" sz="1200" b="1" dirty="0">
                <a:solidFill>
                  <a:srgbClr val="FF0000"/>
                </a:solidFill>
                <a:latin typeface="微软雅黑" panose="020B0503020204020204" pitchFamily="34" charset="-122"/>
                <a:ea typeface="微软雅黑" panose="020B0503020204020204" pitchFamily="34" charset="-122"/>
              </a:rPr>
              <a:t>不良反应发生率高</a:t>
            </a:r>
            <a:r>
              <a:rPr lang="zh-CN" altLang="en-US" sz="1200" dirty="0">
                <a:solidFill>
                  <a:schemeClr val="tx1"/>
                </a:solidFill>
                <a:latin typeface="微软雅黑" panose="020B0503020204020204" pitchFamily="34" charset="-122"/>
                <a:ea typeface="微软雅黑" panose="020B0503020204020204" pitchFamily="34" charset="-122"/>
              </a:rPr>
              <a:t>：</a:t>
            </a:r>
            <a:endParaRPr lang="en-US" altLang="zh-CN" sz="1200" dirty="0">
              <a:solidFill>
                <a:schemeClr val="tx1"/>
              </a:solidFill>
              <a:latin typeface="微软雅黑" panose="020B0503020204020204" pitchFamily="34" charset="-122"/>
              <a:ea typeface="微软雅黑" panose="020B0503020204020204" pitchFamily="34" charset="-122"/>
            </a:endParaRPr>
          </a:p>
          <a:p>
            <a:pPr marL="742950" lvl="1" indent="-285750" algn="just">
              <a:buFont typeface="Wingdings" panose="05000000000000000000" pitchFamily="2" charset="2"/>
              <a:buChar char="p"/>
            </a:pPr>
            <a:r>
              <a:rPr lang="zh-CN" altLang="en-US" sz="1200" i="0" dirty="0">
                <a:solidFill>
                  <a:schemeClr val="tx1"/>
                </a:solidFill>
                <a:effectLst/>
                <a:highlight>
                  <a:srgbClr val="FFFFFF"/>
                </a:highlight>
                <a:latin typeface="微软雅黑" panose="020B0503020204020204" pitchFamily="34" charset="-122"/>
                <a:ea typeface="微软雅黑" panose="020B0503020204020204" pitchFamily="34" charset="-122"/>
              </a:rPr>
              <a:t>加兰他敏：恶心、呕吐、头痛、眩晕和失眠</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a:t>
            </a:r>
            <a:endParaRPr lang="en-US" altLang="zh-CN" sz="1200" dirty="0">
              <a:solidFill>
                <a:schemeClr val="tx1"/>
              </a:solidFill>
              <a:highlight>
                <a:srgbClr val="FFFFFF"/>
              </a:highlight>
              <a:latin typeface="微软雅黑" panose="020B0503020204020204" pitchFamily="34" charset="-122"/>
              <a:ea typeface="微软雅黑" panose="020B0503020204020204" pitchFamily="34" charset="-122"/>
            </a:endParaRPr>
          </a:p>
          <a:p>
            <a:pPr marL="742950" lvl="1" indent="-285750" algn="just">
              <a:buFont typeface="Wingdings" panose="05000000000000000000" pitchFamily="2" charset="2"/>
              <a:buChar char="p"/>
            </a:pPr>
            <a:r>
              <a:rPr lang="zh-CN" altLang="en-US" sz="1200" i="0" dirty="0">
                <a:solidFill>
                  <a:schemeClr val="tx1"/>
                </a:solidFill>
                <a:effectLst/>
                <a:highlight>
                  <a:srgbClr val="FFFFFF"/>
                </a:highlight>
                <a:latin typeface="微软雅黑" panose="020B0503020204020204" pitchFamily="34" charset="-122"/>
                <a:ea typeface="微软雅黑" panose="020B0503020204020204" pitchFamily="34" charset="-122"/>
              </a:rPr>
              <a:t>新斯的明：恶心、呕吐、惊厥、昏迷、腹痛、腹泻、心动过缓、低血压、烦躁不安等</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a:t>
            </a:r>
            <a:endParaRPr lang="en-US" altLang="zh-CN" sz="1200" dirty="0">
              <a:solidFill>
                <a:schemeClr val="tx1"/>
              </a:solidFill>
              <a:highlight>
                <a:srgbClr val="FFFFFF"/>
              </a:highlight>
              <a:latin typeface="微软雅黑" panose="020B0503020204020204" pitchFamily="34" charset="-122"/>
              <a:ea typeface="微软雅黑" panose="020B0503020204020204" pitchFamily="34" charset="-122"/>
            </a:endParaRPr>
          </a:p>
          <a:p>
            <a:pPr marL="742950" lvl="1" indent="-285750" algn="just">
              <a:buFont typeface="Wingdings" panose="05000000000000000000" pitchFamily="2" charset="2"/>
              <a:buChar char="p"/>
            </a:pP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石杉碱甲：</a:t>
            </a:r>
            <a:r>
              <a:rPr lang="zh-CN" altLang="en-US" sz="1200" b="1" dirty="0">
                <a:solidFill>
                  <a:srgbClr val="FF0000"/>
                </a:solidFill>
                <a:highlight>
                  <a:srgbClr val="FFFFFF"/>
                </a:highlight>
                <a:latin typeface="微软雅黑" panose="020B0503020204020204" pitchFamily="34" charset="-122"/>
                <a:ea typeface="微软雅黑" panose="020B0503020204020204" pitchFamily="34" charset="-122"/>
              </a:rPr>
              <a:t>副作用更少，无严重不良事件发生</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a:t>
            </a:r>
            <a:endParaRPr lang="en-US" altLang="zh-CN" sz="1200" i="0" dirty="0">
              <a:solidFill>
                <a:schemeClr val="tx1"/>
              </a:solidFill>
              <a:effectLst/>
              <a:highlight>
                <a:srgbClr val="FFFFFF"/>
              </a:highlight>
              <a:latin typeface="微软雅黑" panose="020B0503020204020204" pitchFamily="34" charset="-122"/>
              <a:ea typeface="微软雅黑" panose="020B0503020204020204" pitchFamily="34" charset="-122"/>
            </a:endParaRPr>
          </a:p>
          <a:p>
            <a:pPr marL="285750" indent="-285750" algn="just">
              <a:buFont typeface="Arial" panose="020B0604020202020204" pitchFamily="34" charset="0"/>
              <a:buChar char="•"/>
            </a:pPr>
            <a:r>
              <a:rPr lang="zh-CN" altLang="en-US" sz="1200" b="1" dirty="0">
                <a:solidFill>
                  <a:srgbClr val="FF0000"/>
                </a:solidFill>
                <a:highlight>
                  <a:srgbClr val="FFFFFF"/>
                </a:highlight>
                <a:latin typeface="微软雅黑" panose="020B0503020204020204" pitchFamily="34" charset="-122"/>
                <a:ea typeface="微软雅黑" panose="020B0503020204020204" pitchFamily="34" charset="-122"/>
              </a:rPr>
              <a:t>风险</a:t>
            </a:r>
            <a:r>
              <a:rPr lang="en-US" altLang="zh-CN" sz="1200" b="1" dirty="0">
                <a:solidFill>
                  <a:srgbClr val="FF0000"/>
                </a:solidFill>
                <a:highlight>
                  <a:srgbClr val="FFFFFF"/>
                </a:highlight>
                <a:latin typeface="微软雅黑" panose="020B0503020204020204" pitchFamily="34" charset="-122"/>
                <a:ea typeface="微软雅黑" panose="020B0503020204020204" pitchFamily="34" charset="-122"/>
              </a:rPr>
              <a:t>-</a:t>
            </a:r>
            <a:r>
              <a:rPr lang="zh-CN" altLang="en-US" sz="1200" b="1" dirty="0">
                <a:solidFill>
                  <a:srgbClr val="FF0000"/>
                </a:solidFill>
                <a:highlight>
                  <a:srgbClr val="FFFFFF"/>
                </a:highlight>
                <a:latin typeface="微软雅黑" panose="020B0503020204020204" pitchFamily="34" charset="-122"/>
                <a:ea typeface="微软雅黑" panose="020B0503020204020204" pitchFamily="34" charset="-122"/>
              </a:rPr>
              <a:t>获益比欠佳</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a:t>
            </a:r>
            <a:endParaRPr lang="en-US" altLang="zh-CN" sz="1200" dirty="0">
              <a:solidFill>
                <a:schemeClr val="tx1"/>
              </a:solidFill>
              <a:highlight>
                <a:srgbClr val="FFFFFF"/>
              </a:highlight>
              <a:latin typeface="微软雅黑" panose="020B0503020204020204" pitchFamily="34" charset="-122"/>
              <a:ea typeface="微软雅黑" panose="020B0503020204020204" pitchFamily="34" charset="-122"/>
            </a:endParaRPr>
          </a:p>
          <a:p>
            <a:pPr marL="742950" lvl="1" indent="-285750" algn="just">
              <a:buFont typeface="Wingdings" panose="05000000000000000000" pitchFamily="2" charset="2"/>
              <a:buChar char="p"/>
            </a:pP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未找到</a:t>
            </a:r>
            <a:r>
              <a:rPr lang="en-US" altLang="zh-CN" sz="1200" dirty="0">
                <a:solidFill>
                  <a:schemeClr val="tx1"/>
                </a:solidFill>
                <a:highlight>
                  <a:srgbClr val="FFFFFF"/>
                </a:highlight>
                <a:latin typeface="微软雅黑" panose="020B0503020204020204" pitchFamily="34" charset="-122"/>
                <a:ea typeface="微软雅黑" panose="020B0503020204020204" pitchFamily="34" charset="-122"/>
              </a:rPr>
              <a:t>RCT</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疗效证据文献</a:t>
            </a:r>
            <a:endParaRPr lang="en-US" altLang="zh-CN" sz="1200" dirty="0">
              <a:solidFill>
                <a:schemeClr val="tx1"/>
              </a:solidFill>
              <a:highlight>
                <a:srgbClr val="FFFFFF"/>
              </a:highlight>
              <a:latin typeface="微软雅黑" panose="020B0503020204020204" pitchFamily="34" charset="-122"/>
              <a:ea typeface="微软雅黑" panose="020B0503020204020204" pitchFamily="34" charset="-122"/>
            </a:endParaRPr>
          </a:p>
          <a:p>
            <a:pPr marL="742950" lvl="1" indent="-285750" algn="just">
              <a:buFont typeface="Wingdings" panose="05000000000000000000" pitchFamily="2" charset="2"/>
              <a:buChar char="p"/>
            </a:pP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单一获益：仅短暂改善症状，无降低抗</a:t>
            </a:r>
            <a:r>
              <a:rPr lang="en-US" altLang="zh-CN" sz="1200" dirty="0">
                <a:solidFill>
                  <a:schemeClr val="tx1"/>
                </a:solidFill>
                <a:highlight>
                  <a:srgbClr val="FFFFFF"/>
                </a:highlight>
                <a:latin typeface="微软雅黑" panose="020B0503020204020204" pitchFamily="34" charset="-122"/>
                <a:ea typeface="微软雅黑" panose="020B0503020204020204" pitchFamily="34" charset="-122"/>
              </a:rPr>
              <a:t>AChR</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抗体数据</a:t>
            </a:r>
            <a:endParaRPr lang="en-US" altLang="zh-CN" sz="1200" dirty="0">
              <a:solidFill>
                <a:schemeClr val="tx1"/>
              </a:solidFill>
              <a:highlight>
                <a:srgbClr val="FFFFFF"/>
              </a:highlight>
              <a:latin typeface="微软雅黑" panose="020B0503020204020204" pitchFamily="34" charset="-122"/>
              <a:ea typeface="微软雅黑" panose="020B0503020204020204" pitchFamily="34" charset="-122"/>
            </a:endParaRPr>
          </a:p>
          <a:p>
            <a:pPr marL="742950" lvl="1" indent="-285750" algn="just">
              <a:buFont typeface="Wingdings" panose="05000000000000000000" pitchFamily="2" charset="2"/>
              <a:buChar char="p"/>
            </a:pP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不良反应：发生率较高，有</a:t>
            </a:r>
            <a:r>
              <a:rPr lang="en-US" altLang="zh-CN" sz="1200" dirty="0">
                <a:solidFill>
                  <a:schemeClr val="tx1"/>
                </a:solidFill>
                <a:highlight>
                  <a:srgbClr val="FFFFFF"/>
                </a:highlight>
                <a:latin typeface="微软雅黑" panose="020B0503020204020204" pitchFamily="34" charset="-122"/>
                <a:ea typeface="微软雅黑" panose="020B0503020204020204" pitchFamily="34" charset="-122"/>
              </a:rPr>
              <a:t>SAE </a:t>
            </a:r>
          </a:p>
          <a:p>
            <a:pPr marL="742950" lvl="1" indent="-285750" algn="just">
              <a:buFont typeface="Wingdings" panose="05000000000000000000" pitchFamily="2" charset="2"/>
              <a:buChar char="p"/>
            </a:pPr>
            <a:r>
              <a:rPr lang="zh-CN" altLang="en-US" sz="1200" b="1" dirty="0">
                <a:solidFill>
                  <a:srgbClr val="FF0000"/>
                </a:solidFill>
                <a:highlight>
                  <a:srgbClr val="FFFFFF"/>
                </a:highlight>
                <a:latin typeface="微软雅黑" panose="020B0503020204020204" pitchFamily="34" charset="-122"/>
                <a:ea typeface="微软雅黑" panose="020B0503020204020204" pitchFamily="34" charset="-122"/>
              </a:rPr>
              <a:t>石杉碱甲</a:t>
            </a:r>
            <a:r>
              <a:rPr lang="zh-CN" altLang="en-US" sz="1200" dirty="0">
                <a:solidFill>
                  <a:srgbClr val="FF0000"/>
                </a:solidFill>
                <a:highlight>
                  <a:srgbClr val="FFFFFF"/>
                </a:highlight>
                <a:latin typeface="微软雅黑" panose="020B0503020204020204" pitchFamily="34" charset="-122"/>
                <a:ea typeface="微软雅黑" panose="020B0503020204020204" pitchFamily="34" charset="-122"/>
              </a:rPr>
              <a:t>：</a:t>
            </a:r>
            <a:endParaRPr lang="en-US" altLang="zh-CN" sz="1200" dirty="0">
              <a:solidFill>
                <a:srgbClr val="FF0000"/>
              </a:solidFill>
              <a:highlight>
                <a:srgbClr val="FFFFFF"/>
              </a:highlight>
              <a:latin typeface="微软雅黑" panose="020B0503020204020204" pitchFamily="34" charset="-122"/>
              <a:ea typeface="微软雅黑" panose="020B0503020204020204" pitchFamily="34" charset="-122"/>
            </a:endParaRPr>
          </a:p>
          <a:p>
            <a:pPr marL="1200150" lvl="2" indent="-285750" algn="just">
              <a:buFont typeface="Wingdings" panose="05000000000000000000" pitchFamily="2" charset="2"/>
              <a:buChar char="p"/>
            </a:pPr>
            <a:r>
              <a:rPr lang="zh-CN" altLang="en-US" sz="1200" b="1" dirty="0">
                <a:solidFill>
                  <a:srgbClr val="FF0000"/>
                </a:solidFill>
                <a:highlight>
                  <a:srgbClr val="FFFFFF"/>
                </a:highlight>
                <a:latin typeface="微软雅黑" panose="020B0503020204020204" pitchFamily="34" charset="-122"/>
                <a:ea typeface="微软雅黑" panose="020B0503020204020204" pitchFamily="34" charset="-122"/>
              </a:rPr>
              <a:t>疗效确切</a:t>
            </a:r>
            <a:r>
              <a:rPr lang="zh-CN" altLang="en-US" sz="1200" dirty="0">
                <a:solidFill>
                  <a:srgbClr val="FF0000"/>
                </a:solidFill>
                <a:highlight>
                  <a:srgbClr val="FFFFFF"/>
                </a:highlight>
                <a:latin typeface="微软雅黑" panose="020B0503020204020204" pitchFamily="34" charset="-122"/>
                <a:ea typeface="微软雅黑" panose="020B0503020204020204" pitchFamily="34" charset="-122"/>
              </a:rPr>
              <a:t>：</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多项</a:t>
            </a:r>
            <a:r>
              <a:rPr lang="en-US" altLang="zh-CN" sz="1200" dirty="0">
                <a:solidFill>
                  <a:schemeClr val="tx1"/>
                </a:solidFill>
                <a:highlight>
                  <a:srgbClr val="FFFFFF"/>
                </a:highlight>
                <a:latin typeface="微软雅黑" panose="020B0503020204020204" pitchFamily="34" charset="-122"/>
                <a:ea typeface="微软雅黑" panose="020B0503020204020204" pitchFamily="34" charset="-122"/>
              </a:rPr>
              <a:t>RCT</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a:t>
            </a:r>
            <a:r>
              <a:rPr lang="en-US" altLang="zh-CN" sz="1200" dirty="0">
                <a:solidFill>
                  <a:schemeClr val="tx1"/>
                </a:solidFill>
                <a:highlight>
                  <a:srgbClr val="FFFFFF"/>
                </a:highlight>
                <a:latin typeface="微软雅黑" panose="020B0503020204020204" pitchFamily="34" charset="-122"/>
                <a:ea typeface="微软雅黑" panose="020B0503020204020204" pitchFamily="34" charset="-122"/>
              </a:rPr>
              <a:t>RWS</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数据支持疗效与安全性</a:t>
            </a:r>
            <a:endParaRPr lang="en-US" altLang="zh-CN" sz="1200" dirty="0">
              <a:solidFill>
                <a:schemeClr val="tx1"/>
              </a:solidFill>
              <a:highlight>
                <a:srgbClr val="FFFFFF"/>
              </a:highlight>
              <a:latin typeface="微软雅黑" panose="020B0503020204020204" pitchFamily="34" charset="-122"/>
              <a:ea typeface="微软雅黑" panose="020B0503020204020204" pitchFamily="34" charset="-122"/>
            </a:endParaRPr>
          </a:p>
          <a:p>
            <a:pPr marL="1200150" lvl="2" indent="-285750" algn="just">
              <a:buFont typeface="Wingdings" panose="05000000000000000000" pitchFamily="2" charset="2"/>
              <a:buChar char="p"/>
            </a:pPr>
            <a:r>
              <a:rPr lang="zh-CN" altLang="en-US" sz="1400" b="1" dirty="0">
                <a:solidFill>
                  <a:srgbClr val="FF0000"/>
                </a:solidFill>
                <a:highlight>
                  <a:srgbClr val="FFFFFF"/>
                </a:highlight>
                <a:latin typeface="微软雅黑" panose="020B0503020204020204" pitchFamily="34" charset="-122"/>
                <a:ea typeface="微软雅黑" panose="020B0503020204020204" pitchFamily="34" charset="-122"/>
              </a:rPr>
              <a:t>多重获益</a:t>
            </a:r>
            <a:r>
              <a:rPr lang="zh-CN" altLang="en-US" sz="1200" dirty="0">
                <a:solidFill>
                  <a:srgbClr val="FF0000"/>
                </a:solidFill>
                <a:highlight>
                  <a:srgbClr val="FFFFFF"/>
                </a:highlight>
                <a:latin typeface="微软雅黑" panose="020B0503020204020204" pitchFamily="34" charset="-122"/>
                <a:ea typeface="微软雅黑" panose="020B0503020204020204" pitchFamily="34" charset="-122"/>
              </a:rPr>
              <a:t>：</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改善症状时间更长</a:t>
            </a:r>
            <a:r>
              <a:rPr lang="zh-CN" altLang="en-US" sz="1100" dirty="0">
                <a:solidFill>
                  <a:schemeClr val="tx1"/>
                </a:solidFill>
                <a:highlight>
                  <a:srgbClr val="FFFFFF"/>
                </a:highlight>
                <a:latin typeface="微软雅黑" panose="020B0503020204020204" pitchFamily="34" charset="-122"/>
                <a:ea typeface="微软雅黑" panose="020B0503020204020204" pitchFamily="34" charset="-122"/>
              </a:rPr>
              <a:t>、</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降低抗</a:t>
            </a:r>
            <a:r>
              <a:rPr lang="en-US" altLang="zh-CN" sz="1200" dirty="0">
                <a:solidFill>
                  <a:schemeClr val="tx1"/>
                </a:solidFill>
                <a:highlight>
                  <a:srgbClr val="FFFFFF"/>
                </a:highlight>
                <a:latin typeface="微软雅黑" panose="020B0503020204020204" pitchFamily="34" charset="-122"/>
                <a:ea typeface="微软雅黑" panose="020B0503020204020204" pitchFamily="34" charset="-122"/>
              </a:rPr>
              <a:t>AChR</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抗体水平</a:t>
            </a:r>
            <a:endParaRPr lang="en-US" altLang="zh-CN" sz="1200" dirty="0">
              <a:solidFill>
                <a:schemeClr val="tx1"/>
              </a:solidFill>
              <a:highlight>
                <a:srgbClr val="FFFFFF"/>
              </a:highlight>
              <a:latin typeface="微软雅黑" panose="020B0503020204020204" pitchFamily="34" charset="-122"/>
              <a:ea typeface="微软雅黑" panose="020B0503020204020204" pitchFamily="34" charset="-122"/>
            </a:endParaRPr>
          </a:p>
          <a:p>
            <a:pPr marL="1200150" lvl="2" indent="-285750" algn="just">
              <a:buFont typeface="Wingdings" panose="05000000000000000000" pitchFamily="2" charset="2"/>
              <a:buChar char="p"/>
            </a:pPr>
            <a:r>
              <a:rPr lang="zh-CN" altLang="en-US" sz="1200" b="1" dirty="0">
                <a:solidFill>
                  <a:srgbClr val="FF0000"/>
                </a:solidFill>
                <a:highlight>
                  <a:srgbClr val="FFFFFF"/>
                </a:highlight>
                <a:latin typeface="微软雅黑" panose="020B0503020204020204" pitchFamily="34" charset="-122"/>
                <a:ea typeface="微软雅黑" panose="020B0503020204020204" pitchFamily="34" charset="-122"/>
              </a:rPr>
              <a:t>安全性高：</a:t>
            </a:r>
            <a:r>
              <a:rPr lang="zh-CN" altLang="en-US" sz="1200" dirty="0">
                <a:solidFill>
                  <a:schemeClr val="tx1"/>
                </a:solidFill>
                <a:highlight>
                  <a:srgbClr val="FFFFFF"/>
                </a:highlight>
                <a:latin typeface="微软雅黑" panose="020B0503020204020204" pitchFamily="34" charset="-122"/>
                <a:ea typeface="微软雅黑" panose="020B0503020204020204" pitchFamily="34" charset="-122"/>
              </a:rPr>
              <a:t>不良反应少，无严重不良事件发生</a:t>
            </a:r>
            <a:endParaRPr lang="en-US" altLang="zh-CN" sz="1200" dirty="0">
              <a:solidFill>
                <a:schemeClr val="tx1"/>
              </a:solidFill>
              <a:highlight>
                <a:srgbClr val="FFFFFF"/>
              </a:highlight>
              <a:latin typeface="微软雅黑" panose="020B0503020204020204" pitchFamily="34" charset="-122"/>
              <a:ea typeface="微软雅黑" panose="020B0503020204020204" pitchFamily="34" charset="-122"/>
            </a:endParaRPr>
          </a:p>
          <a:p>
            <a:pPr algn="just"/>
            <a:endParaRPr lang="en-US" altLang="zh-CN" sz="1200" dirty="0">
              <a:solidFill>
                <a:srgbClr val="333333"/>
              </a:solidFill>
              <a:highlight>
                <a:srgbClr val="FFFFFF"/>
              </a:highlight>
              <a:latin typeface="微软雅黑" panose="020B0503020204020204" pitchFamily="34" charset="-122"/>
              <a:ea typeface="微软雅黑" panose="020B0503020204020204" pitchFamily="34" charset="-122"/>
            </a:endParaRPr>
          </a:p>
          <a:p>
            <a:pPr algn="just"/>
            <a:endParaRPr lang="en-US" altLang="zh-CN" sz="1200" dirty="0">
              <a:solidFill>
                <a:srgbClr val="333333"/>
              </a:solidFill>
              <a:highlight>
                <a:srgbClr val="FFFFFF"/>
              </a:highlight>
              <a:latin typeface="微软雅黑" panose="020B0503020204020204" pitchFamily="34" charset="-122"/>
              <a:ea typeface="微软雅黑" panose="020B0503020204020204" pitchFamily="34" charset="-122"/>
            </a:endParaRPr>
          </a:p>
          <a:p>
            <a:pPr algn="just"/>
            <a:endParaRPr lang="en-US" altLang="zh-CN" sz="1200" dirty="0">
              <a:solidFill>
                <a:srgbClr val="333333"/>
              </a:solidFill>
              <a:highlight>
                <a:srgbClr val="FFFFFF"/>
              </a:highlight>
              <a:latin typeface="微软雅黑" panose="020B0503020204020204" pitchFamily="34" charset="-122"/>
              <a:ea typeface="微软雅黑" panose="020B0503020204020204" pitchFamily="34" charset="-122"/>
            </a:endParaRPr>
          </a:p>
          <a:p>
            <a:pPr algn="just"/>
            <a:endPar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just">
              <a:buFont typeface="Arial" panose="020B0604020202020204" pitchFamily="34" charset="0"/>
              <a:buChar char="•"/>
            </a:pP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代表药物（</a:t>
            </a:r>
            <a:r>
              <a:rPr lang="zh-CN" altLang="en-US"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已纳入医保</a:t>
            </a: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）：艾加莫德</a:t>
            </a:r>
            <a:r>
              <a:rPr lang="el-GR"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α</a:t>
            </a: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注射液</a:t>
            </a:r>
            <a:endPar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just">
              <a:buFont typeface="Arial" panose="020B0604020202020204" pitchFamily="34" charset="0"/>
              <a:buChar char="•"/>
            </a:pPr>
            <a:r>
              <a:rPr lang="zh-CN" altLang="en-US"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患者人群的局限性</a:t>
            </a: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：仅仅用于</a:t>
            </a:r>
            <a:r>
              <a:rPr lang="en-US" altLang="zh-CN" sz="1200" dirty="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AChR</a:t>
            </a: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抗体阳性成人全身型</a:t>
            </a:r>
            <a:r>
              <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MG</a:t>
            </a: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，石杉碱甲可以</a:t>
            </a:r>
            <a:r>
              <a:rPr lang="zh-CN" altLang="en-US" sz="12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用于全亚型患者、全年龄段患者</a:t>
            </a: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a:t>
            </a:r>
            <a:endPar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just">
              <a:buFont typeface="Arial" panose="020B0604020202020204" pitchFamily="34" charset="0"/>
              <a:buChar char="•"/>
            </a:pPr>
            <a:r>
              <a:rPr lang="zh-CN" altLang="en-US"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治疗费用高</a:t>
            </a: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：该类药物治疗费用高，大大加重了患者的生活负担，石杉碱甲治疗费用</a:t>
            </a:r>
            <a:r>
              <a:rPr lang="zh-CN" altLang="en-US" sz="12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相对较低</a:t>
            </a: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，更符合临床用药需求。</a:t>
            </a:r>
            <a:endPar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7" name="矩形: 剪去左右顶角 66"/>
          <p:cNvSpPr/>
          <p:nvPr/>
        </p:nvSpPr>
        <p:spPr>
          <a:xfrm>
            <a:off x="7659372" y="1023889"/>
            <a:ext cx="3127737" cy="476936"/>
          </a:xfrm>
          <a:prstGeom prst="snip2SameRect">
            <a:avLst/>
          </a:prstGeom>
          <a:solidFill>
            <a:srgbClr val="50A196"/>
          </a:solidFill>
          <a:ln>
            <a:solidFill>
              <a:srgbClr val="50A196"/>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1800" b="1" dirty="0">
                <a:solidFill>
                  <a:schemeClr val="bg1"/>
                </a:solidFill>
                <a:effectLst/>
                <a:latin typeface="微软雅黑" panose="020B0503020204020204" pitchFamily="34" charset="-122"/>
                <a:ea typeface="微软雅黑" panose="020B0503020204020204" pitchFamily="34" charset="-122"/>
              </a:rPr>
              <a:t>弥补未满足的治疗需求情况</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E59771C5-02CD-0636-C5DA-755898927968}"/>
              </a:ext>
            </a:extLst>
          </p:cNvPr>
          <p:cNvSpPr txBox="1"/>
          <p:nvPr/>
        </p:nvSpPr>
        <p:spPr>
          <a:xfrm>
            <a:off x="184463" y="386452"/>
            <a:ext cx="11689583" cy="874407"/>
          </a:xfrm>
          <a:prstGeom prst="rect">
            <a:avLst/>
          </a:prstGeom>
          <a:noFill/>
        </p:spPr>
        <p:txBody>
          <a:bodyPr wrap="square">
            <a:spAutoFit/>
          </a:bodyPr>
          <a:lstStyle/>
          <a:p>
            <a:pPr>
              <a:lnSpc>
                <a:spcPct val="150000"/>
              </a:lnSpc>
            </a:pPr>
            <a:r>
              <a:rPr lang="zh-CN" altLang="en-US" b="1" dirty="0">
                <a:latin typeface="微软雅黑" panose="020B0503020204020204" pitchFamily="34" charset="-122"/>
                <a:ea typeface="微软雅黑" panose="020B0503020204020204" pitchFamily="34" charset="-122"/>
              </a:rPr>
              <a:t>重症肌无力(MG)是一种</a:t>
            </a:r>
            <a:r>
              <a:rPr lang="zh-CN" altLang="en-US" b="1" dirty="0">
                <a:solidFill>
                  <a:srgbClr val="FF0000"/>
                </a:solidFill>
                <a:latin typeface="微软雅黑" panose="020B0503020204020204" pitchFamily="34" charset="-122"/>
                <a:ea typeface="微软雅黑" panose="020B0503020204020204" pitchFamily="34" charset="-122"/>
              </a:rPr>
              <a:t>罕见的自身免疫性疾病</a:t>
            </a:r>
            <a:r>
              <a:rPr lang="zh-CN" altLang="en-US" b="1" dirty="0">
                <a:latin typeface="微软雅黑" panose="020B0503020204020204" pitchFamily="34" charset="-122"/>
                <a:ea typeface="微软雅黑" panose="020B0503020204020204" pitchFamily="34" charset="-122"/>
              </a:rPr>
              <a:t>，疾病负担严重；临床常用治疗方式存在疗效欠佳、作用靶点单一、不良反应多、价格昂贵等缺点，药物选择方面仍存在未满足需求。</a:t>
            </a:r>
          </a:p>
        </p:txBody>
      </p:sp>
      <p:sp>
        <p:nvSpPr>
          <p:cNvPr id="5" name="矩形: 圆角 4">
            <a:extLst>
              <a:ext uri="{FF2B5EF4-FFF2-40B4-BE49-F238E27FC236}">
                <a16:creationId xmlns:a16="http://schemas.microsoft.com/office/drawing/2014/main" id="{EAEC5718-22CB-8AB3-1872-B5BE28B7F194}"/>
              </a:ext>
            </a:extLst>
          </p:cNvPr>
          <p:cNvSpPr/>
          <p:nvPr/>
        </p:nvSpPr>
        <p:spPr>
          <a:xfrm>
            <a:off x="6763911" y="1553482"/>
            <a:ext cx="1870499" cy="401564"/>
          </a:xfrm>
          <a:prstGeom prst="roundRect">
            <a:avLst/>
          </a:prstGeom>
          <a:solidFill>
            <a:srgbClr val="ADD7CF"/>
          </a:solidFill>
          <a:ln>
            <a:solidFill>
              <a:srgbClr val="89C5BA"/>
            </a:solidFill>
          </a:ln>
        </p:spPr>
        <p:style>
          <a:lnRef idx="1">
            <a:schemeClr val="accent5"/>
          </a:lnRef>
          <a:fillRef idx="2">
            <a:schemeClr val="accent5"/>
          </a:fillRef>
          <a:effectRef idx="1">
            <a:schemeClr val="accent5"/>
          </a:effectRef>
          <a:fontRef idx="minor">
            <a:schemeClr val="dk1"/>
          </a:fontRef>
        </p:style>
        <p:txBody>
          <a:bodyPr rtlCol="0" anchor="ctr"/>
          <a:lstStyle/>
          <a:p>
            <a:r>
              <a:rPr lang="zh-CN" altLang="en-US" sz="1400" b="1" dirty="0">
                <a:latin typeface="微软雅黑" panose="020B0503020204020204" pitchFamily="34" charset="-122"/>
                <a:ea typeface="微软雅黑" panose="020B0503020204020204" pitchFamily="34" charset="-122"/>
              </a:rPr>
              <a:t>胆碱酯酶抑制剂</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6" name="矩形: 圆角 5">
            <a:extLst>
              <a:ext uri="{FF2B5EF4-FFF2-40B4-BE49-F238E27FC236}">
                <a16:creationId xmlns:a16="http://schemas.microsoft.com/office/drawing/2014/main" id="{AF15C72D-86A9-9381-42F2-98E76631A97C}"/>
              </a:ext>
            </a:extLst>
          </p:cNvPr>
          <p:cNvSpPr/>
          <p:nvPr/>
        </p:nvSpPr>
        <p:spPr>
          <a:xfrm>
            <a:off x="6672881" y="4899587"/>
            <a:ext cx="1870499" cy="401564"/>
          </a:xfrm>
          <a:prstGeom prst="roundRect">
            <a:avLst/>
          </a:prstGeom>
          <a:solidFill>
            <a:srgbClr val="ADD7CF"/>
          </a:solidFill>
          <a:ln>
            <a:solidFill>
              <a:srgbClr val="89C5BA"/>
            </a:solidFill>
          </a:ln>
        </p:spPr>
        <p:style>
          <a:lnRef idx="1">
            <a:schemeClr val="accent5"/>
          </a:lnRef>
          <a:fillRef idx="2">
            <a:schemeClr val="accent5"/>
          </a:fillRef>
          <a:effectRef idx="1">
            <a:schemeClr val="accent5"/>
          </a:effectRef>
          <a:fontRef idx="minor">
            <a:schemeClr val="dk1"/>
          </a:fontRef>
        </p:style>
        <p:txBody>
          <a:bodyPr rtlCol="0" anchor="ctr"/>
          <a:lstStyle/>
          <a:p>
            <a:r>
              <a:rPr lang="en-AU" altLang="zh-CN" sz="1400" b="1" dirty="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FcRn</a:t>
            </a: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阻滞</a:t>
            </a:r>
            <a:endParaRPr lang="en-US" altLang="zh-CN"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矩形 25"/>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美国 </a:t>
            </a:r>
            <a:r>
              <a:rPr kumimoji="0" lang="en-US" altLang="zh-CN" sz="18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FDA </a:t>
            </a:r>
            <a:r>
              <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将石杉碱甲作为膳食补充剂，剂量可高达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0.8mg/</a:t>
            </a:r>
            <a:r>
              <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天，说明石杉碱甲安全性良好（美国</a:t>
            </a:r>
            <a:r>
              <a:rPr kumimoji="0" lang="en-US" altLang="zh-CN" sz="18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GRAS – </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通常认为安全的成分） </a:t>
            </a:r>
          </a:p>
        </p:txBody>
      </p:sp>
      <p:sp>
        <p:nvSpPr>
          <p:cNvPr id="57" name="矩形: 圆角 56"/>
          <p:cNvSpPr/>
          <p:nvPr/>
        </p:nvSpPr>
        <p:spPr>
          <a:xfrm>
            <a:off x="109328" y="1033375"/>
            <a:ext cx="11940209" cy="814034"/>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不良反应</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本品</a:t>
            </a:r>
            <a:r>
              <a:rPr kumimoji="0" lang="zh-CN"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无明显毒</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性</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反应</a:t>
            </a:r>
            <a:r>
              <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。剂量过大时可出现头晕、恶心、腹痛、胃肠道不适、视力模糊、出汗、</a:t>
            </a:r>
            <a:r>
              <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乏力等反应。</a:t>
            </a:r>
            <a:r>
              <a:rPr kumimoji="0" lang="zh-CN"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mn-ea"/>
              </a:rPr>
              <a:t>一般不需处理或</a:t>
            </a:r>
            <a:r>
              <a:rPr lang="zh-CN" altLang="en-US" sz="1400" b="1" dirty="0">
                <a:solidFill>
                  <a:schemeClr val="tx1"/>
                </a:solidFill>
                <a:latin typeface="微软雅黑" panose="020B0503020204020204" pitchFamily="34" charset="-122"/>
                <a:ea typeface="微软雅黑" panose="020B0503020204020204" pitchFamily="34" charset="-122"/>
                <a:sym typeface="+mn-ea"/>
              </a:rPr>
              <a:t>减少</a:t>
            </a:r>
            <a:r>
              <a:rPr kumimoji="0" lang="zh-CN"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mn-ea"/>
              </a:rPr>
              <a:t>服用剂量即可消失。</a:t>
            </a:r>
            <a:r>
              <a:rPr kumimoji="0" lang="zh-CN" altLang="zh-CN"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mn-ea"/>
              </a:rPr>
              <a:t>严重者可用阿托品对抗。</a:t>
            </a:r>
            <a:endParaRPr kumimoji="0" lang="en-US" altLang="zh-CN"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mn-ea"/>
            </a:endParaRPr>
          </a:p>
          <a:p>
            <a:pPr algn="just"/>
            <a:r>
              <a:rPr lang="en-US" altLang="zh-CN" sz="1400" dirty="0">
                <a:latin typeface="微软雅黑" panose="020B0503020204020204" pitchFamily="34" charset="-122"/>
                <a:ea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sym typeface="+mn-ea"/>
              </a:rPr>
              <a:t>禁忌</a:t>
            </a:r>
            <a:r>
              <a:rPr lang="en-US" altLang="zh-CN" sz="1400" dirty="0">
                <a:latin typeface="微软雅黑" panose="020B0503020204020204" pitchFamily="34" charset="-122"/>
                <a:ea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sym typeface="+mn-ea"/>
              </a:rPr>
              <a:t>已知对本品活性成分过敏者禁用；癫痫、心绞痛、支气管哮喘、机械性肠梗阻、肾功能不全、尿路梗阻患者禁用。</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109328" y="2185669"/>
            <a:ext cx="962087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药品上市</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至今</a:t>
            </a:r>
            <a:r>
              <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a:t>
            </a:r>
            <a:r>
              <a:rPr kumimoji="0" lang="zh-CN"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sym typeface="+mn-ea"/>
              </a:rPr>
              <a:t>无</a:t>
            </a:r>
            <a:r>
              <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国家或地区药监部门发布的</a:t>
            </a:r>
            <a:r>
              <a:rPr kumimoji="0" lang="zh-CN"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sym typeface="+mn-ea"/>
              </a:rPr>
              <a:t>安全性警告、黑框警告、撤市信息</a:t>
            </a:r>
            <a:r>
              <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等</a:t>
            </a:r>
            <a:r>
              <a:rPr kumimoji="0" lang="zh-CN"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sym typeface="+mn-ea"/>
              </a:rPr>
              <a:t>不良信息</a:t>
            </a:r>
            <a:r>
              <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的相关报道。</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endParaRPr>
          </a:p>
        </p:txBody>
      </p:sp>
      <p:graphicFrame>
        <p:nvGraphicFramePr>
          <p:cNvPr id="17" name="表格 16"/>
          <p:cNvGraphicFramePr>
            <a:graphicFrameLocks noGrp="1"/>
          </p:cNvGraphicFramePr>
          <p:nvPr>
            <p:extLst>
              <p:ext uri="{D42A27DB-BD31-4B8C-83A1-F6EECF244321}">
                <p14:modId xmlns:p14="http://schemas.microsoft.com/office/powerpoint/2010/main" val="1568109025"/>
              </p:ext>
            </p:extLst>
          </p:nvPr>
        </p:nvGraphicFramePr>
        <p:xfrm>
          <a:off x="199279" y="3172469"/>
          <a:ext cx="6467525" cy="1334022"/>
        </p:xfrm>
        <a:graphic>
          <a:graphicData uri="http://schemas.openxmlformats.org/drawingml/2006/table">
            <a:tbl>
              <a:tblPr>
                <a:tableStyleId>{5C22544A-7EE6-4342-B048-85BDC9FD1C3A}</a:tableStyleId>
              </a:tblPr>
              <a:tblGrid>
                <a:gridCol w="1084938">
                  <a:extLst>
                    <a:ext uri="{9D8B030D-6E8A-4147-A177-3AD203B41FA5}">
                      <a16:colId xmlns:a16="http://schemas.microsoft.com/office/drawing/2014/main" val="20000"/>
                    </a:ext>
                  </a:extLst>
                </a:gridCol>
                <a:gridCol w="1108449">
                  <a:extLst>
                    <a:ext uri="{9D8B030D-6E8A-4147-A177-3AD203B41FA5}">
                      <a16:colId xmlns:a16="http://schemas.microsoft.com/office/drawing/2014/main" val="20001"/>
                    </a:ext>
                  </a:extLst>
                </a:gridCol>
                <a:gridCol w="825202">
                  <a:extLst>
                    <a:ext uri="{9D8B030D-6E8A-4147-A177-3AD203B41FA5}">
                      <a16:colId xmlns:a16="http://schemas.microsoft.com/office/drawing/2014/main" val="20002"/>
                    </a:ext>
                  </a:extLst>
                </a:gridCol>
                <a:gridCol w="849449">
                  <a:extLst>
                    <a:ext uri="{9D8B030D-6E8A-4147-A177-3AD203B41FA5}">
                      <a16:colId xmlns:a16="http://schemas.microsoft.com/office/drawing/2014/main" val="20003"/>
                    </a:ext>
                  </a:extLst>
                </a:gridCol>
                <a:gridCol w="919838">
                  <a:extLst>
                    <a:ext uri="{9D8B030D-6E8A-4147-A177-3AD203B41FA5}">
                      <a16:colId xmlns:a16="http://schemas.microsoft.com/office/drawing/2014/main" val="20004"/>
                    </a:ext>
                  </a:extLst>
                </a:gridCol>
                <a:gridCol w="639468">
                  <a:extLst>
                    <a:ext uri="{9D8B030D-6E8A-4147-A177-3AD203B41FA5}">
                      <a16:colId xmlns:a16="http://schemas.microsoft.com/office/drawing/2014/main" val="20005"/>
                    </a:ext>
                  </a:extLst>
                </a:gridCol>
                <a:gridCol w="1040181">
                  <a:extLst>
                    <a:ext uri="{9D8B030D-6E8A-4147-A177-3AD203B41FA5}">
                      <a16:colId xmlns:a16="http://schemas.microsoft.com/office/drawing/2014/main" val="20006"/>
                    </a:ext>
                  </a:extLst>
                </a:gridCol>
              </a:tblGrid>
              <a:tr h="381522">
                <a:tc>
                  <a:txBody>
                    <a:bodyPr/>
                    <a:lstStyle/>
                    <a:p>
                      <a:pPr algn="ctr" fontAlgn="ctr">
                        <a:lnSpc>
                          <a:spcPct val="125000"/>
                        </a:lnSpc>
                      </a:pPr>
                      <a:r>
                        <a:rPr lang="zh-CN" altLang="en-US" sz="1200" b="1"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药物名称</a:t>
                      </a:r>
                      <a:endParaRPr lang="zh-CN" altLang="en-US" sz="1200" b="1" i="0"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53A898"/>
                    </a:solidFill>
                  </a:tcPr>
                </a:tc>
                <a:tc>
                  <a:txBody>
                    <a:bodyPr/>
                    <a:lstStyle/>
                    <a:p>
                      <a:pPr algn="ctr" fontAlgn="ctr">
                        <a:lnSpc>
                          <a:spcPct val="125000"/>
                        </a:lnSpc>
                      </a:pPr>
                      <a:r>
                        <a:rPr lang="zh-CN" altLang="en-US" sz="1200" b="1"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剂量范围</a:t>
                      </a:r>
                      <a:endParaRPr lang="zh-CN" altLang="en-US" sz="1200" b="1" i="0"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53A898"/>
                    </a:solidFill>
                  </a:tcPr>
                </a:tc>
                <a:tc>
                  <a:txBody>
                    <a:bodyPr/>
                    <a:lstStyle/>
                    <a:p>
                      <a:pPr algn="ctr" fontAlgn="ctr">
                        <a:lnSpc>
                          <a:spcPct val="125000"/>
                        </a:lnSpc>
                      </a:pPr>
                      <a:r>
                        <a:rPr lang="zh-CN" altLang="en-US" sz="1200" b="1"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试验组人数</a:t>
                      </a:r>
                      <a:endParaRPr lang="zh-CN" altLang="en-US" sz="1200" b="1" i="0"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53A898"/>
                    </a:solidFill>
                  </a:tcPr>
                </a:tc>
                <a:tc>
                  <a:txBody>
                    <a:bodyPr/>
                    <a:lstStyle/>
                    <a:p>
                      <a:pPr algn="ctr" fontAlgn="ctr">
                        <a:lnSpc>
                          <a:spcPct val="125000"/>
                        </a:lnSpc>
                      </a:pPr>
                      <a:r>
                        <a:rPr lang="en-GB" sz="1200" b="1"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AE</a:t>
                      </a:r>
                      <a:r>
                        <a:rPr lang="zh-CN" altLang="en-US" sz="1200" b="1"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患者数量</a:t>
                      </a:r>
                      <a:endParaRPr lang="zh-CN" altLang="en-US" sz="1200" b="1" i="0"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53A898"/>
                    </a:solidFill>
                  </a:tcPr>
                </a:tc>
                <a:tc>
                  <a:txBody>
                    <a:bodyPr/>
                    <a:lstStyle/>
                    <a:p>
                      <a:pPr algn="ctr" fontAlgn="ctr">
                        <a:lnSpc>
                          <a:spcPct val="125000"/>
                        </a:lnSpc>
                      </a:pPr>
                      <a:r>
                        <a:rPr lang="en-US" altLang="zh-CN" sz="1200" b="1" i="0"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AE</a:t>
                      </a:r>
                      <a:r>
                        <a:rPr lang="zh-CN" altLang="en-US" sz="1200" b="1" i="0"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占比</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53A898"/>
                    </a:solidFill>
                  </a:tcPr>
                </a:tc>
                <a:tc>
                  <a:txBody>
                    <a:bodyPr/>
                    <a:lstStyle/>
                    <a:p>
                      <a:pPr algn="ctr" fontAlgn="ctr">
                        <a:lnSpc>
                          <a:spcPct val="125000"/>
                        </a:lnSpc>
                      </a:pPr>
                      <a:r>
                        <a:rPr lang="en-GB" sz="1200" b="1"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SAE</a:t>
                      </a:r>
                      <a:r>
                        <a:rPr lang="zh-CN" altLang="en-US" sz="1200" b="1"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数量</a:t>
                      </a:r>
                      <a:endParaRPr lang="zh-CN" altLang="en-US" sz="1200" b="1" i="0"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53A898"/>
                    </a:solidFill>
                  </a:tcPr>
                </a:tc>
                <a:tc>
                  <a:txBody>
                    <a:bodyPr/>
                    <a:lstStyle/>
                    <a:p>
                      <a:pPr algn="ctr" fontAlgn="ctr">
                        <a:lnSpc>
                          <a:spcPct val="125000"/>
                        </a:lnSpc>
                      </a:pPr>
                      <a:r>
                        <a:rPr lang="en-US" altLang="zh-CN" sz="1200" b="1" i="0"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SAE</a:t>
                      </a:r>
                      <a:r>
                        <a:rPr lang="zh-CN" altLang="en-US" sz="1200" b="1" i="0" u="none" strike="noStrike"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占比</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rgbClr val="53A898"/>
                    </a:solidFill>
                  </a:tcPr>
                </a:tc>
                <a:extLst>
                  <a:ext uri="{0D108BD9-81ED-4DB2-BD59-A6C34878D82A}">
                    <a16:rowId xmlns:a16="http://schemas.microsoft.com/office/drawing/2014/main" val="10000"/>
                  </a:ext>
                </a:extLst>
              </a:tr>
              <a:tr h="194108">
                <a:tc>
                  <a:txBody>
                    <a:bodyPr/>
                    <a:lstStyle/>
                    <a:p>
                      <a:pPr algn="ctr" fontAlgn="ctr">
                        <a:lnSpc>
                          <a:spcPct val="125000"/>
                        </a:lnSpc>
                      </a:pPr>
                      <a:r>
                        <a:rPr lang="zh-CN" altLang="en-US"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石杉碱甲</a:t>
                      </a:r>
                      <a:r>
                        <a:rPr lang="en-US" altLang="zh-CN" sz="1200" u="none" strike="noStrike" baseline="30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a:t>
                      </a:r>
                      <a:endParaRPr lang="zh-CN" altLang="en-US" sz="1200" b="0" i="0" u="none" strike="noStrike" baseline="30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l-GR" sz="120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200-500μ</a:t>
                      </a:r>
                      <a:r>
                        <a:rPr lang="en-GB"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g</a:t>
                      </a:r>
                      <a:endParaRPr lang="en-GB"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901</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247</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27.41%</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a:t>
                      </a:r>
                      <a:endPar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0.00%</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4108">
                <a:tc>
                  <a:txBody>
                    <a:bodyPr/>
                    <a:lstStyle/>
                    <a:p>
                      <a:pPr algn="ctr" fontAlgn="ctr">
                        <a:lnSpc>
                          <a:spcPct val="125000"/>
                        </a:lnSpc>
                      </a:pPr>
                      <a:r>
                        <a:rPr lang="zh-CN" altLang="en-US"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加兰他敏</a:t>
                      </a:r>
                      <a:r>
                        <a:rPr lang="en-US" altLang="zh-CN" sz="1200" u="none" strike="noStrike" baseline="30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a:t>
                      </a:r>
                      <a:endParaRPr lang="zh-CN" altLang="en-US" sz="1200" b="0" i="0" u="none" strike="noStrike" baseline="30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en-GB"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8</a:t>
                      </a:r>
                      <a:r>
                        <a:rPr lang="en-GB"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-24mg</a:t>
                      </a:r>
                      <a:endParaRPr lang="en-GB"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396</a:t>
                      </a:r>
                      <a:endPar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301</a:t>
                      </a:r>
                      <a:endPar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76.01%</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80</a:t>
                      </a:r>
                      <a:endPar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20.20%</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94108">
                <a:tc>
                  <a:txBody>
                    <a:bodyPr/>
                    <a:lstStyle/>
                    <a:p>
                      <a:pPr algn="ctr" fontAlgn="ctr">
                        <a:lnSpc>
                          <a:spcPct val="125000"/>
                        </a:lnSpc>
                      </a:pPr>
                      <a:r>
                        <a:rPr lang="zh-CN" altLang="en-US"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溴吡斯的明</a:t>
                      </a:r>
                      <a:r>
                        <a:rPr lang="en-US" altLang="zh-CN" sz="1200" u="none" strike="noStrike" kern="1200" baseline="30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a:t>
                      </a:r>
                      <a:endParaRPr lang="zh-CN" altLang="en-US" sz="1200" u="none" strike="noStrike" kern="1200" baseline="30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GB"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180mg</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72</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68</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94.44%</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0.00%</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94108">
                <a:tc>
                  <a:txBody>
                    <a:bodyPr/>
                    <a:lstStyle/>
                    <a:p>
                      <a:pPr algn="ctr" fontAlgn="ctr">
                        <a:lnSpc>
                          <a:spcPct val="125000"/>
                        </a:lnSpc>
                      </a:pPr>
                      <a:r>
                        <a:rPr lang="zh-CN" altLang="en-US"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艾加莫德</a:t>
                      </a:r>
                      <a:r>
                        <a:rPr lang="en-US" altLang="zh-CN"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α</a:t>
                      </a:r>
                      <a:r>
                        <a:rPr lang="en-US" altLang="zh-CN" sz="1200" u="none" strike="noStrike" kern="1200" baseline="30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【4】</a:t>
                      </a:r>
                      <a:endParaRPr lang="zh-CN" altLang="en-US" sz="1200" u="none" strike="noStrike" kern="1200" baseline="30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GB"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10mg/kg</a:t>
                      </a:r>
                      <a:endParaRPr lang="en-GB"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84</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65</a:t>
                      </a:r>
                      <a:endPar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77.38%</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4</a:t>
                      </a:r>
                      <a:endPar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tc>
                  <a:txBody>
                    <a:bodyPr/>
                    <a:lstStyle/>
                    <a:p>
                      <a:pPr algn="ctr" fontAlgn="ctr">
                        <a:lnSpc>
                          <a:spcPct val="125000"/>
                        </a:lnSpc>
                      </a:pPr>
                      <a:r>
                        <a:rPr lang="en-US" altLang="zh-CN" sz="1200" b="0" i="0" u="none" strike="noStrike"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4.76%</a:t>
                      </a:r>
                    </a:p>
                  </a:txBody>
                  <a:tcPr marL="9525" marR="9525" marT="9525" marB="0" anchor="ctr">
                    <a:lnL w="19050" cap="flat" cmpd="sng" algn="ctr">
                      <a:solidFill>
                        <a:srgbClr val="054C53"/>
                      </a:solidFill>
                      <a:prstDash val="solid"/>
                      <a:round/>
                      <a:headEnd type="none" w="med" len="med"/>
                      <a:tailEnd type="none" w="med" len="med"/>
                    </a:lnL>
                    <a:lnR w="19050" cap="flat" cmpd="sng" algn="ctr">
                      <a:solidFill>
                        <a:srgbClr val="054C53"/>
                      </a:solidFill>
                      <a:prstDash val="solid"/>
                      <a:round/>
                      <a:headEnd type="none" w="med" len="med"/>
                      <a:tailEnd type="none" w="med" len="med"/>
                    </a:lnR>
                    <a:lnT w="19050" cap="flat" cmpd="sng" algn="ctr">
                      <a:solidFill>
                        <a:srgbClr val="054C53"/>
                      </a:solidFill>
                      <a:prstDash val="solid"/>
                      <a:round/>
                      <a:headEnd type="none" w="med" len="med"/>
                      <a:tailEnd type="none" w="med" len="med"/>
                    </a:lnT>
                    <a:lnB w="19050" cap="flat" cmpd="sng" algn="ctr">
                      <a:solidFill>
                        <a:srgbClr val="054C53"/>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5" name="文本框 4"/>
          <p:cNvSpPr txBox="1"/>
          <p:nvPr/>
        </p:nvSpPr>
        <p:spPr>
          <a:xfrm>
            <a:off x="19978" y="5939956"/>
            <a:ext cx="12118907" cy="861774"/>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1】Xing SH</a:t>
            </a:r>
            <a:r>
              <a:rPr lang="zh-CN" altLang="en-US" sz="10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et al. Huperzine a in the treatment of Alzheimer‘s disease and vascular dementia: a meta-analysis. Evid Based Complement Alternat Med. 2014.</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【2】Auchus AP</a:t>
            </a:r>
            <a:r>
              <a:rPr lang="zh-CN" altLang="en-US" sz="10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et al. Galantamine treatment of vascular dementia: a randomized trial. Neurology. 2007.</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【3】Howard JF Jr</a:t>
            </a:r>
            <a:r>
              <a:rPr lang="zh-CN" altLang="en-US" sz="10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et al. Safety, efficacy, and tolerability of efgartigimod in patients with </a:t>
            </a:r>
            <a:r>
              <a:rPr lang="en-US" altLang="zh-CN" sz="1000" dirty="0" err="1">
                <a:latin typeface="微软雅黑" panose="020B0503020204020204" pitchFamily="34" charset="-122"/>
                <a:ea typeface="微软雅黑" panose="020B0503020204020204" pitchFamily="34" charset="-122"/>
                <a:cs typeface="Times New Roman" panose="02020603050405020304" pitchFamily="18" charset="0"/>
              </a:rPr>
              <a:t>generalised</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 myasthenia gravis (ADAPT): a </a:t>
            </a:r>
            <a:r>
              <a:rPr lang="en-US" altLang="zh-CN" sz="1000" dirty="0" err="1">
                <a:latin typeface="微软雅黑" panose="020B0503020204020204" pitchFamily="34" charset="-122"/>
                <a:ea typeface="微软雅黑" panose="020B0503020204020204" pitchFamily="34" charset="-122"/>
                <a:cs typeface="Times New Roman" panose="02020603050405020304" pitchFamily="18" charset="0"/>
              </a:rPr>
              <a:t>multicentre</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000" dirty="0" err="1">
                <a:latin typeface="微软雅黑" panose="020B0503020204020204" pitchFamily="34" charset="-122"/>
                <a:ea typeface="微软雅黑" panose="020B0503020204020204" pitchFamily="34" charset="-122"/>
                <a:cs typeface="Times New Roman" panose="02020603050405020304" pitchFamily="18" charset="0"/>
              </a:rPr>
              <a:t>randomised</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 placebo-controlled, phase 3 trial [published correction appears in Lancet Neurol. 2021.</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【4】 </a:t>
            </a:r>
            <a:r>
              <a:rPr lang="en-US" altLang="zh-CN" sz="1000" dirty="0" err="1">
                <a:latin typeface="微软雅黑" panose="020B0503020204020204" pitchFamily="34" charset="-122"/>
                <a:ea typeface="微软雅黑" panose="020B0503020204020204" pitchFamily="34" charset="-122"/>
                <a:cs typeface="Times New Roman" panose="02020603050405020304" pitchFamily="18" charset="0"/>
              </a:rPr>
              <a:t>Sieb</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 JP</a:t>
            </a:r>
            <a:r>
              <a:rPr lang="zh-CN" altLang="en-US" sz="10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et al. Benefits from sustained-release pyridostigmine bromide in myasthenia gravis: results of a prospective multicenter open-label trial. Clinical Neurology and </a:t>
            </a:r>
            <a:r>
              <a:rPr lang="en-US" altLang="zh-CN" sz="1000" dirty="0" err="1">
                <a:latin typeface="微软雅黑" panose="020B0503020204020204" pitchFamily="34" charset="-122"/>
                <a:ea typeface="微软雅黑" panose="020B0503020204020204" pitchFamily="34" charset="-122"/>
                <a:cs typeface="Times New Roman" panose="02020603050405020304" pitchFamily="18" charset="0"/>
              </a:rPr>
              <a:t>Neurosurger</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0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000" dirty="0">
                <a:latin typeface="微软雅黑" panose="020B0503020204020204" pitchFamily="34" charset="-122"/>
                <a:ea typeface="微软雅黑" panose="020B0503020204020204" pitchFamily="34" charset="-122"/>
                <a:cs typeface="Times New Roman" panose="02020603050405020304" pitchFamily="18" charset="0"/>
              </a:rPr>
              <a:t>2010.</a:t>
            </a:r>
          </a:p>
        </p:txBody>
      </p:sp>
      <p:sp>
        <p:nvSpPr>
          <p:cNvPr id="6" name="文本框 29"/>
          <p:cNvSpPr txBox="1"/>
          <p:nvPr/>
        </p:nvSpPr>
        <p:spPr>
          <a:xfrm>
            <a:off x="109329" y="6679"/>
            <a:ext cx="119733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安全性</a:t>
            </a:r>
            <a:endPar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graphicFrame>
        <p:nvGraphicFramePr>
          <p:cNvPr id="3" name="图表 2"/>
          <p:cNvGraphicFramePr/>
          <p:nvPr>
            <p:extLst>
              <p:ext uri="{D42A27DB-BD31-4B8C-83A1-F6EECF244321}">
                <p14:modId xmlns:p14="http://schemas.microsoft.com/office/powerpoint/2010/main" val="1396667279"/>
              </p:ext>
            </p:extLst>
          </p:nvPr>
        </p:nvGraphicFramePr>
        <p:xfrm>
          <a:off x="7560159" y="2493446"/>
          <a:ext cx="4558748" cy="2602451"/>
        </p:xfrm>
        <a:graphic>
          <a:graphicData uri="http://schemas.openxmlformats.org/drawingml/2006/chart">
            <c:chart xmlns:c="http://schemas.openxmlformats.org/drawingml/2006/chart" xmlns:r="http://schemas.openxmlformats.org/officeDocument/2006/relationships" r:id="rId3"/>
          </a:graphicData>
        </a:graphic>
      </p:graphicFrame>
      <p:sp>
        <p:nvSpPr>
          <p:cNvPr id="8" name="文本框 7"/>
          <p:cNvSpPr txBox="1"/>
          <p:nvPr/>
        </p:nvSpPr>
        <p:spPr>
          <a:xfrm>
            <a:off x="109328" y="5205940"/>
            <a:ext cx="11571252" cy="738664"/>
          </a:xfrm>
          <a:prstGeom prst="rect">
            <a:avLst/>
          </a:prstGeom>
          <a:noFill/>
        </p:spPr>
        <p:txBody>
          <a:bodyPr wrap="square" rtlCol="0">
            <a:spAutoFit/>
          </a:bodyPr>
          <a:lstStyle>
            <a:defPPr>
              <a:defRPr lang="zh-CN"/>
            </a:defPPr>
            <a:lvl1pPr fontAlgn="auto">
              <a:buClrTx/>
              <a:buSzTx/>
              <a:buFontTx/>
              <a:defRPr sz="1400">
                <a:solidFill>
                  <a:schemeClr val="dk1"/>
                </a:solidFill>
                <a:latin typeface="宋体" panose="02010600030101010101" pitchFamily="2" charset="-122"/>
                <a:ea typeface="宋体" panose="02010600030101010101" pitchFamily="2" charset="-122"/>
              </a:defRPr>
            </a:lvl1pPr>
          </a:lstStyle>
          <a:p>
            <a:pPr marL="0" marR="0" lvl="0" indent="0" algn="just" defTabSz="914400" rtl="0" eaLnBrk="1" fontAlgn="auto" latinLnBrk="0" hangingPunct="1">
              <a:lnSpc>
                <a:spcPct val="100000"/>
              </a:lnSpc>
              <a:spcBef>
                <a:spcPts val="0"/>
              </a:spcBef>
              <a:spcAft>
                <a:spcPts val="0"/>
              </a:spcAft>
              <a:buClrTx/>
              <a:buSzTx/>
              <a:buFontTx/>
              <a:buNone/>
              <a:defRPr/>
            </a:pPr>
            <a:r>
              <a:rPr lang="zh-CN" altLang="en-US" dirty="0">
                <a:solidFill>
                  <a:prstClr val="black"/>
                </a:solidFill>
                <a:latin typeface="微软雅黑" panose="020B0503020204020204" pitchFamily="34" charset="-122"/>
                <a:ea typeface="微软雅黑" panose="020B0503020204020204" pitchFamily="34" charset="-122"/>
              </a:rPr>
              <a:t>目录中同类胆碱酯酶抑制剂均有过敏风险，且易发生恶心、呕吐等不良反应，临床</a:t>
            </a:r>
            <a:r>
              <a:rPr lang="zh-CN" altLang="en-US" b="1" dirty="0">
                <a:solidFill>
                  <a:srgbClr val="FF0000"/>
                </a:solidFill>
                <a:latin typeface="微软雅黑" panose="020B0503020204020204" pitchFamily="34" charset="-122"/>
                <a:ea typeface="微软雅黑" panose="020B0503020204020204" pitchFamily="34" charset="-122"/>
              </a:rPr>
              <a:t>不良反应发生率高</a:t>
            </a:r>
            <a:r>
              <a:rPr lang="zh-CN" altLang="en-US" dirty="0">
                <a:solidFill>
                  <a:prstClr val="black"/>
                </a:solidFill>
                <a:latin typeface="微软雅黑" panose="020B0503020204020204" pitchFamily="34" charset="-122"/>
                <a:ea typeface="微软雅黑" panose="020B0503020204020204" pitchFamily="34" charset="-122"/>
              </a:rPr>
              <a:t>；</a:t>
            </a:r>
            <a:r>
              <a:rPr lang="zh-CN" altLang="en-US" sz="1400" u="none" strike="noStrike" dirty="0">
                <a:effectLst/>
                <a:latin typeface="微软雅黑" panose="020B0503020204020204" pitchFamily="34" charset="-122"/>
                <a:ea typeface="微软雅黑" panose="020B0503020204020204" pitchFamily="34" charset="-122"/>
                <a:cs typeface="Times New Roman" panose="02020603050405020304" pitchFamily="18" charset="0"/>
              </a:rPr>
              <a:t>艾加莫德</a:t>
            </a:r>
            <a:r>
              <a:rPr lang="en-US" altLang="zh-CN" dirty="0">
                <a:solidFill>
                  <a:prstClr val="black"/>
                </a:solidFill>
                <a:latin typeface="微软雅黑" panose="020B0503020204020204" pitchFamily="34" charset="-122"/>
                <a:ea typeface="微软雅黑" panose="020B0503020204020204" pitchFamily="34" charset="-122"/>
              </a:rPr>
              <a:t>α</a:t>
            </a:r>
            <a:r>
              <a:rPr lang="zh-CN" altLang="en-US" dirty="0">
                <a:solidFill>
                  <a:prstClr val="black"/>
                </a:solidFill>
                <a:latin typeface="微软雅黑" panose="020B0503020204020204" pitchFamily="34" charset="-122"/>
                <a:ea typeface="微软雅黑" panose="020B0503020204020204" pitchFamily="34" charset="-122"/>
              </a:rPr>
              <a:t>最常见的不良反应（发生率≥</a:t>
            </a:r>
            <a:r>
              <a:rPr lang="en-US" altLang="zh-CN" dirty="0">
                <a:solidFill>
                  <a:prstClr val="black"/>
                </a:solidFill>
                <a:latin typeface="微软雅黑" panose="020B0503020204020204" pitchFamily="34" charset="-122"/>
                <a:ea typeface="微软雅黑" panose="020B0503020204020204" pitchFamily="34" charset="-122"/>
              </a:rPr>
              <a:t>10%</a:t>
            </a:r>
            <a:r>
              <a:rPr lang="zh-CN" altLang="en-US" dirty="0">
                <a:solidFill>
                  <a:prstClr val="black"/>
                </a:solidFill>
                <a:latin typeface="微软雅黑" panose="020B0503020204020204" pitchFamily="34" charset="-122"/>
                <a:ea typeface="微软雅黑" panose="020B0503020204020204" pitchFamily="34" charset="-122"/>
              </a:rPr>
              <a:t>）是呼吸道感染、头痛和尿路感染；均</a:t>
            </a:r>
            <a:r>
              <a:rPr lang="zh-CN" altLang="en-US" dirty="0">
                <a:solidFill>
                  <a:schemeClr val="tx1"/>
                </a:solidFill>
                <a:latin typeface="微软雅黑" panose="020B0503020204020204" pitchFamily="34" charset="-122"/>
                <a:ea typeface="微软雅黑" panose="020B0503020204020204" pitchFamily="34" charset="-122"/>
              </a:rPr>
              <a:t>不适合临床长期使用</a:t>
            </a:r>
            <a:r>
              <a:rPr lang="zh-CN" altLang="en-US" dirty="0">
                <a:solidFill>
                  <a:prstClr val="black"/>
                </a:solidFill>
                <a:latin typeface="微软雅黑" panose="020B0503020204020204" pitchFamily="34" charset="-122"/>
                <a:ea typeface="微软雅黑" panose="020B0503020204020204" pitchFamily="34" charset="-122"/>
              </a:rPr>
              <a:t>。而</a:t>
            </a:r>
            <a:r>
              <a:rPr lang="zh-CN" altLang="en-US" dirty="0">
                <a:solidFill>
                  <a:schemeClr val="tx1"/>
                </a:solidFill>
                <a:latin typeface="微软雅黑" panose="020B0503020204020204" pitchFamily="34" charset="-122"/>
                <a:ea typeface="微软雅黑" panose="020B0503020204020204" pitchFamily="34" charset="-122"/>
              </a:rPr>
              <a:t>本品剂量小，</a:t>
            </a:r>
            <a:r>
              <a:rPr lang="zh-CN" altLang="en-US" b="1" dirty="0">
                <a:solidFill>
                  <a:srgbClr val="FF0000"/>
                </a:solidFill>
                <a:latin typeface="微软雅黑" panose="020B0503020204020204" pitchFamily="34" charset="-122"/>
                <a:ea typeface="微软雅黑" panose="020B0503020204020204" pitchFamily="34" charset="-122"/>
              </a:rPr>
              <a:t>无明显毒性反应</a:t>
            </a:r>
            <a:r>
              <a:rPr lang="zh-CN" altLang="en-US" dirty="0">
                <a:solidFill>
                  <a:prstClr val="black"/>
                </a:solidFill>
                <a:latin typeface="微软雅黑" panose="020B0503020204020204" pitchFamily="34" charset="-122"/>
                <a:ea typeface="微软雅黑" panose="020B0503020204020204" pitchFamily="34" charset="-122"/>
              </a:rPr>
              <a:t>，临床用药至今</a:t>
            </a:r>
            <a:r>
              <a:rPr lang="zh-CN" altLang="en-US" b="1" dirty="0">
                <a:solidFill>
                  <a:srgbClr val="FF0000"/>
                </a:solidFill>
                <a:latin typeface="微软雅黑" panose="020B0503020204020204" pitchFamily="34" charset="-122"/>
                <a:ea typeface="微软雅黑" panose="020B0503020204020204" pitchFamily="34" charset="-122"/>
              </a:rPr>
              <a:t>无严重不良事件发生</a:t>
            </a:r>
            <a:r>
              <a:rPr lang="zh-CN" altLang="en-US" dirty="0">
                <a:solidFill>
                  <a:prstClr val="black"/>
                </a:solidFill>
                <a:latin typeface="微软雅黑" panose="020B0503020204020204" pitchFamily="34" charset="-122"/>
                <a:ea typeface="微软雅黑" panose="020B0503020204020204" pitchFamily="34" charset="-122"/>
              </a:rPr>
              <a:t>，且如有发生不良反应</a:t>
            </a:r>
            <a:r>
              <a:rPr lang="zh-CN" altLang="zh-CN" dirty="0">
                <a:solidFill>
                  <a:prstClr val="black"/>
                </a:solidFill>
                <a:latin typeface="微软雅黑" panose="020B0503020204020204" pitchFamily="34" charset="-122"/>
                <a:ea typeface="微软雅黑" panose="020B0503020204020204" pitchFamily="34" charset="-122"/>
                <a:sym typeface="+mn-ea"/>
              </a:rPr>
              <a:t>一般</a:t>
            </a:r>
            <a:r>
              <a:rPr lang="zh-CN" altLang="en-US" dirty="0">
                <a:solidFill>
                  <a:prstClr val="black"/>
                </a:solidFill>
                <a:latin typeface="微软雅黑" panose="020B0503020204020204" pitchFamily="34" charset="-122"/>
                <a:ea typeface="微软雅黑" panose="020B0503020204020204" pitchFamily="34" charset="-122"/>
                <a:sym typeface="+mn-ea"/>
              </a:rPr>
              <a:t>也</a:t>
            </a:r>
            <a:r>
              <a:rPr lang="zh-CN" altLang="zh-CN" dirty="0">
                <a:solidFill>
                  <a:prstClr val="black"/>
                </a:solidFill>
                <a:latin typeface="微软雅黑" panose="020B0503020204020204" pitchFamily="34" charset="-122"/>
                <a:ea typeface="微软雅黑" panose="020B0503020204020204" pitchFamily="34" charset="-122"/>
                <a:sym typeface="+mn-ea"/>
              </a:rPr>
              <a:t>不需处理或減少服用剂量即可消失</a:t>
            </a:r>
            <a:r>
              <a:rPr lang="zh-CN" altLang="en-US" dirty="0">
                <a:solidFill>
                  <a:prstClr val="black"/>
                </a:solidFill>
                <a:latin typeface="微软雅黑" panose="020B0503020204020204" pitchFamily="34" charset="-122"/>
                <a:ea typeface="微软雅黑" panose="020B0503020204020204" pitchFamily="34" charset="-122"/>
                <a:sym typeface="+mn-ea"/>
              </a:rPr>
              <a:t>，</a:t>
            </a:r>
            <a:r>
              <a:rPr lang="zh-CN" altLang="zh-CN" dirty="0">
                <a:solidFill>
                  <a:prstClr val="black"/>
                </a:solidFill>
                <a:latin typeface="微软雅黑" panose="020B0503020204020204" pitchFamily="34" charset="-122"/>
                <a:ea typeface="微软雅黑" panose="020B0503020204020204" pitchFamily="34" charset="-122"/>
                <a:sym typeface="+mn-ea"/>
              </a:rPr>
              <a:t>严重者可用阿托品对抗</a:t>
            </a:r>
            <a:r>
              <a:rPr lang="zh-CN" altLang="en-US" dirty="0">
                <a:solidFill>
                  <a:prstClr val="black"/>
                </a:solidFill>
                <a:latin typeface="微软雅黑" panose="020B0503020204020204" pitchFamily="34" charset="-122"/>
                <a:ea typeface="微软雅黑" panose="020B0503020204020204" pitchFamily="34" charset="-122"/>
                <a:sym typeface="+mn-ea"/>
              </a:rPr>
              <a:t>，</a:t>
            </a:r>
            <a:r>
              <a:rPr lang="zh-CN" altLang="en-US" b="1" dirty="0">
                <a:solidFill>
                  <a:srgbClr val="FF0000"/>
                </a:solidFill>
                <a:latin typeface="微软雅黑" panose="020B0503020204020204" pitchFamily="34" charset="-122"/>
                <a:ea typeface="微软雅黑" panose="020B0503020204020204" pitchFamily="34" charset="-122"/>
                <a:sym typeface="+mn-ea"/>
              </a:rPr>
              <a:t>临床用药更安全</a:t>
            </a:r>
            <a:r>
              <a:rPr lang="zh-CN" altLang="en-US" dirty="0">
                <a:solidFill>
                  <a:prstClr val="black"/>
                </a:solidFill>
                <a:latin typeface="微软雅黑" panose="020B0503020204020204" pitchFamily="34" charset="-122"/>
                <a:ea typeface="微软雅黑" panose="020B0503020204020204" pitchFamily="34" charset="-122"/>
                <a:sym typeface="+mn-ea"/>
              </a:rPr>
              <a:t>，更</a:t>
            </a:r>
            <a:r>
              <a:rPr lang="zh-CN" altLang="en-US" dirty="0">
                <a:solidFill>
                  <a:schemeClr val="tx1"/>
                </a:solidFill>
                <a:latin typeface="微软雅黑" panose="020B0503020204020204" pitchFamily="34" charset="-122"/>
                <a:ea typeface="微软雅黑" panose="020B0503020204020204" pitchFamily="34" charset="-122"/>
                <a:sym typeface="+mn-ea"/>
              </a:rPr>
              <a:t>适合临床长期使用</a:t>
            </a:r>
            <a:r>
              <a:rPr lang="zh-CN" altLang="en-US" dirty="0">
                <a:solidFill>
                  <a:prstClr val="black"/>
                </a:solidFill>
                <a:latin typeface="微软雅黑" panose="020B0503020204020204" pitchFamily="34" charset="-122"/>
                <a:ea typeface="微软雅黑" panose="020B0503020204020204" pitchFamily="34" charset="-122"/>
                <a:sym typeface="+mn-ea"/>
              </a:rPr>
              <a:t>。</a:t>
            </a:r>
            <a:endParaRPr lang="zh-CN" altLang="en-US" dirty="0">
              <a:solidFill>
                <a:prstClr val="black"/>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109328" y="2825158"/>
            <a:ext cx="7523924" cy="30777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0" dirty="0">
                <a:solidFill>
                  <a:prstClr val="black"/>
                </a:solidFill>
                <a:latin typeface="微软雅黑" panose="020B0503020204020204" pitchFamily="34" charset="-122"/>
                <a:ea typeface="微软雅黑" panose="020B0503020204020204" pitchFamily="34" charset="-122"/>
                <a:sym typeface="+mn-ea"/>
              </a:rPr>
              <a:t>根据已报道文章，</a:t>
            </a:r>
            <a:r>
              <a:rPr lang="en-US" altLang="zh-CN" sz="1400" dirty="0">
                <a:solidFill>
                  <a:prstClr val="black"/>
                </a:solidFill>
                <a:latin typeface="微软雅黑" panose="020B0503020204020204" pitchFamily="34" charset="-122"/>
                <a:ea typeface="微软雅黑" panose="020B0503020204020204" pitchFamily="34" charset="-122"/>
                <a:sym typeface="+mn-ea"/>
              </a:rPr>
              <a:t>MG</a:t>
            </a:r>
            <a:r>
              <a:rPr lang="zh-CN" altLang="en-US" sz="1400" dirty="0">
                <a:solidFill>
                  <a:prstClr val="black"/>
                </a:solidFill>
                <a:latin typeface="微软雅黑" panose="020B0503020204020204" pitchFamily="34" charset="-122"/>
                <a:ea typeface="微软雅黑" panose="020B0503020204020204" pitchFamily="34" charset="-122"/>
                <a:sym typeface="+mn-ea"/>
              </a:rPr>
              <a:t>治疗药物的不良事件统计结果如下，石杉碱甲</a:t>
            </a:r>
            <a:r>
              <a:rPr lang="en-US" altLang="zh-CN" sz="1400" b="1" dirty="0">
                <a:solidFill>
                  <a:srgbClr val="FF0000"/>
                </a:solidFill>
                <a:latin typeface="微软雅黑" panose="020B0503020204020204" pitchFamily="34" charset="-122"/>
                <a:ea typeface="微软雅黑" panose="020B0503020204020204" pitchFamily="34" charset="-122"/>
                <a:sym typeface="+mn-ea"/>
              </a:rPr>
              <a:t>AE</a:t>
            </a:r>
            <a:r>
              <a:rPr lang="zh-CN" altLang="en-US" sz="1400" b="1" dirty="0">
                <a:solidFill>
                  <a:srgbClr val="FF0000"/>
                </a:solidFill>
                <a:latin typeface="微软雅黑" panose="020B0503020204020204" pitchFamily="34" charset="-122"/>
                <a:ea typeface="微软雅黑" panose="020B0503020204020204" pitchFamily="34" charset="-122"/>
                <a:sym typeface="+mn-ea"/>
              </a:rPr>
              <a:t>更少、无</a:t>
            </a:r>
            <a:r>
              <a:rPr lang="en-US" altLang="zh-CN" sz="1400" b="1" dirty="0">
                <a:solidFill>
                  <a:srgbClr val="FF0000"/>
                </a:solidFill>
                <a:latin typeface="微软雅黑" panose="020B0503020204020204" pitchFamily="34" charset="-122"/>
                <a:ea typeface="微软雅黑" panose="020B0503020204020204" pitchFamily="34" charset="-122"/>
                <a:sym typeface="+mn-ea"/>
              </a:rPr>
              <a:t>SAE</a:t>
            </a:r>
            <a:r>
              <a:rPr lang="zh-CN" altLang="en-US" sz="1400" dirty="0">
                <a:solidFill>
                  <a:prstClr val="black"/>
                </a:solidFill>
                <a:latin typeface="微软雅黑" panose="020B0503020204020204" pitchFamily="34" charset="-122"/>
                <a:ea typeface="微软雅黑" panose="020B0503020204020204" pitchFamily="34" charset="-122"/>
                <a:sym typeface="+mn-ea"/>
              </a:rPr>
              <a:t>：</a:t>
            </a:r>
            <a:endParaRPr lang="zh-CN" altLang="en-US" sz="1400" dirty="0">
              <a:solidFill>
                <a:prstClr val="black"/>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AECA891E-0198-B204-9858-D248A3E430A9}"/>
              </a:ext>
            </a:extLst>
          </p:cNvPr>
          <p:cNvSpPr txBox="1"/>
          <p:nvPr/>
        </p:nvSpPr>
        <p:spPr>
          <a:xfrm>
            <a:off x="199279" y="259889"/>
            <a:ext cx="11650978" cy="458908"/>
          </a:xfrm>
          <a:prstGeom prst="rect">
            <a:avLst/>
          </a:prstGeom>
          <a:noFill/>
        </p:spPr>
        <p:txBody>
          <a:bodyPr wrap="square" rtlCol="0">
            <a:spAutoFit/>
          </a:bodyPr>
          <a:lstStyle/>
          <a:p>
            <a:pPr>
              <a:lnSpc>
                <a:spcPct val="150000"/>
              </a:lnSpc>
            </a:pPr>
            <a:r>
              <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ea"/>
              </a:rPr>
              <a:t>石杉碱甲注射液</a:t>
            </a:r>
            <a:r>
              <a:rPr lang="zh-CN" altLang="en-US"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无明显毒性反应</a:t>
            </a:r>
            <a:r>
              <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ea"/>
              </a:rPr>
              <a:t>，临床用药不良反应少，无严重不良事件发生，安全性良好！</a:t>
            </a:r>
            <a:endParaRPr lang="en-US" altLang="zh-CN" b="1" dirty="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矩形: 圆角 6">
            <a:extLst>
              <a:ext uri="{FF2B5EF4-FFF2-40B4-BE49-F238E27FC236}">
                <a16:creationId xmlns:a16="http://schemas.microsoft.com/office/drawing/2014/main" id="{262D7A30-7B97-638F-BF3C-14114BBAD5EE}"/>
              </a:ext>
            </a:extLst>
          </p:cNvPr>
          <p:cNvSpPr/>
          <p:nvPr/>
        </p:nvSpPr>
        <p:spPr>
          <a:xfrm>
            <a:off x="170016" y="732965"/>
            <a:ext cx="4229706" cy="357545"/>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药品说明书收载的安全性信息</a:t>
            </a:r>
          </a:p>
        </p:txBody>
      </p:sp>
      <p:sp>
        <p:nvSpPr>
          <p:cNvPr id="11" name="矩形: 圆角 10">
            <a:extLst>
              <a:ext uri="{FF2B5EF4-FFF2-40B4-BE49-F238E27FC236}">
                <a16:creationId xmlns:a16="http://schemas.microsoft.com/office/drawing/2014/main" id="{7399DC7F-30BD-989B-22D5-3942B035B430}"/>
              </a:ext>
            </a:extLst>
          </p:cNvPr>
          <p:cNvSpPr/>
          <p:nvPr/>
        </p:nvSpPr>
        <p:spPr>
          <a:xfrm>
            <a:off x="170016" y="1826147"/>
            <a:ext cx="4229706" cy="345622"/>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官方报道</a:t>
            </a:r>
          </a:p>
        </p:txBody>
      </p:sp>
      <p:sp>
        <p:nvSpPr>
          <p:cNvPr id="15" name="矩形: 圆角 14">
            <a:extLst>
              <a:ext uri="{FF2B5EF4-FFF2-40B4-BE49-F238E27FC236}">
                <a16:creationId xmlns:a16="http://schemas.microsoft.com/office/drawing/2014/main" id="{B7209FC1-90C1-0806-5C58-F67BA9122757}"/>
              </a:ext>
            </a:extLst>
          </p:cNvPr>
          <p:cNvSpPr/>
          <p:nvPr/>
        </p:nvSpPr>
        <p:spPr>
          <a:xfrm>
            <a:off x="170016" y="2493681"/>
            <a:ext cx="4229706" cy="352741"/>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临床安全性数据</a:t>
            </a:r>
          </a:p>
        </p:txBody>
      </p:sp>
      <p:sp>
        <p:nvSpPr>
          <p:cNvPr id="16" name="矩形: 圆角 15">
            <a:extLst>
              <a:ext uri="{FF2B5EF4-FFF2-40B4-BE49-F238E27FC236}">
                <a16:creationId xmlns:a16="http://schemas.microsoft.com/office/drawing/2014/main" id="{C255B276-8A66-BC8C-F4BE-939D315DA559}"/>
              </a:ext>
            </a:extLst>
          </p:cNvPr>
          <p:cNvSpPr/>
          <p:nvPr/>
        </p:nvSpPr>
        <p:spPr>
          <a:xfrm>
            <a:off x="170016" y="4855702"/>
            <a:ext cx="4229706" cy="321837"/>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lang="zh-CN" altLang="en-US" sz="1400" b="1" dirty="0">
                <a:solidFill>
                  <a:prstClr val="black"/>
                </a:solidFill>
                <a:latin typeface="微软雅黑" panose="020B0503020204020204" pitchFamily="34" charset="-122"/>
                <a:ea typeface="微软雅黑" panose="020B0503020204020204" pitchFamily="34" charset="-122"/>
                <a:sym typeface="+mn-ea"/>
              </a:rPr>
              <a:t>与目录内同类药品安全性方面的主要优势和不足</a:t>
            </a:r>
          </a:p>
        </p:txBody>
      </p:sp>
      <p:sp>
        <p:nvSpPr>
          <p:cNvPr id="2" name="文本框 1">
            <a:extLst>
              <a:ext uri="{FF2B5EF4-FFF2-40B4-BE49-F238E27FC236}">
                <a16:creationId xmlns:a16="http://schemas.microsoft.com/office/drawing/2014/main" id="{9A0ADFA8-DE1F-F102-04E4-5E489C86789B}"/>
              </a:ext>
            </a:extLst>
          </p:cNvPr>
          <p:cNvSpPr txBox="1"/>
          <p:nvPr/>
        </p:nvSpPr>
        <p:spPr>
          <a:xfrm>
            <a:off x="199279" y="4521901"/>
            <a:ext cx="2815194"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备注：</a:t>
            </a:r>
            <a:r>
              <a:rPr lang="en-US" altLang="zh-CN" sz="1200" dirty="0">
                <a:latin typeface="微软雅黑" panose="020B0503020204020204" pitchFamily="34" charset="-122"/>
                <a:ea typeface="微软雅黑" panose="020B0503020204020204" pitchFamily="34" charset="-122"/>
              </a:rPr>
              <a:t>AE</a:t>
            </a:r>
            <a:r>
              <a:rPr lang="zh-CN" altLang="en-US" sz="1200" dirty="0">
                <a:latin typeface="微软雅黑" panose="020B0503020204020204" pitchFamily="34" charset="-122"/>
                <a:ea typeface="微软雅黑" panose="020B0503020204020204" pitchFamily="34" charset="-122"/>
              </a:rPr>
              <a:t>不良事件；</a:t>
            </a:r>
            <a:r>
              <a:rPr lang="en-US" altLang="zh-CN" sz="1200" dirty="0">
                <a:latin typeface="微软雅黑" panose="020B0503020204020204" pitchFamily="34" charset="-122"/>
                <a:ea typeface="微软雅黑" panose="020B0503020204020204" pitchFamily="34" charset="-122"/>
              </a:rPr>
              <a:t>SAE</a:t>
            </a:r>
            <a:r>
              <a:rPr lang="zh-CN" altLang="en-US" sz="1200" dirty="0">
                <a:latin typeface="微软雅黑" panose="020B0503020204020204" pitchFamily="34" charset="-122"/>
                <a:ea typeface="微软雅黑" panose="020B0503020204020204" pitchFamily="34" charset="-122"/>
              </a:rPr>
              <a:t>严重不良事件</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矩形 8"/>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a:ea typeface="微软雅黑" panose="020B0503020204020204" pitchFamily="34" charset="-122"/>
              <a:sym typeface="Arial" panose="020B0604020202020204"/>
            </a:endParaRPr>
          </a:p>
        </p:txBody>
      </p:sp>
      <p:graphicFrame>
        <p:nvGraphicFramePr>
          <p:cNvPr id="2" name="表格 1"/>
          <p:cNvGraphicFramePr>
            <a:graphicFrameLocks noGrp="1"/>
          </p:cNvGraphicFramePr>
          <p:nvPr>
            <p:extLst>
              <p:ext uri="{D42A27DB-BD31-4B8C-83A1-F6EECF244321}">
                <p14:modId xmlns:p14="http://schemas.microsoft.com/office/powerpoint/2010/main" val="983197128"/>
              </p:ext>
            </p:extLst>
          </p:nvPr>
        </p:nvGraphicFramePr>
        <p:xfrm>
          <a:off x="99389" y="916209"/>
          <a:ext cx="11824597" cy="4978838"/>
        </p:xfrm>
        <a:graphic>
          <a:graphicData uri="http://schemas.openxmlformats.org/drawingml/2006/table">
            <a:tbl>
              <a:tblPr firstRow="1" bandRow="1">
                <a:tableStyleId>{5C22544A-7EE6-4342-B048-85BDC9FD1C3A}</a:tableStyleId>
              </a:tblPr>
              <a:tblGrid>
                <a:gridCol w="1464368">
                  <a:extLst>
                    <a:ext uri="{9D8B030D-6E8A-4147-A177-3AD203B41FA5}">
                      <a16:colId xmlns:a16="http://schemas.microsoft.com/office/drawing/2014/main" val="20000"/>
                    </a:ext>
                  </a:extLst>
                </a:gridCol>
                <a:gridCol w="2849217">
                  <a:extLst>
                    <a:ext uri="{9D8B030D-6E8A-4147-A177-3AD203B41FA5}">
                      <a16:colId xmlns:a16="http://schemas.microsoft.com/office/drawing/2014/main" val="20001"/>
                    </a:ext>
                  </a:extLst>
                </a:gridCol>
                <a:gridCol w="2743199">
                  <a:extLst>
                    <a:ext uri="{9D8B030D-6E8A-4147-A177-3AD203B41FA5}">
                      <a16:colId xmlns:a16="http://schemas.microsoft.com/office/drawing/2014/main" val="20003"/>
                    </a:ext>
                  </a:extLst>
                </a:gridCol>
                <a:gridCol w="2867312">
                  <a:extLst>
                    <a:ext uri="{9D8B030D-6E8A-4147-A177-3AD203B41FA5}">
                      <a16:colId xmlns:a16="http://schemas.microsoft.com/office/drawing/2014/main" val="311166573"/>
                    </a:ext>
                  </a:extLst>
                </a:gridCol>
                <a:gridCol w="1900501">
                  <a:extLst>
                    <a:ext uri="{9D8B030D-6E8A-4147-A177-3AD203B41FA5}">
                      <a16:colId xmlns:a16="http://schemas.microsoft.com/office/drawing/2014/main" val="20004"/>
                    </a:ext>
                  </a:extLst>
                </a:gridCol>
              </a:tblGrid>
              <a:tr h="274649">
                <a:tc>
                  <a:txBody>
                    <a:bodyPr/>
                    <a:lstStyle/>
                    <a:p>
                      <a:pPr marL="0" marR="0" lvl="0" indent="0" algn="ctr" defTabSz="914400" rtl="0" eaLnBrk="1" fontAlgn="auto" latinLnBrk="0" hangingPunct="1">
                        <a:lnSpc>
                          <a:spcPct val="125000"/>
                        </a:lnSpc>
                        <a:spcBef>
                          <a:spcPts val="0"/>
                        </a:spcBef>
                        <a:spcAft>
                          <a:spcPts val="0"/>
                        </a:spcAft>
                        <a:buClrTx/>
                        <a:buSzTx/>
                        <a:buFontTx/>
                        <a:buNone/>
                        <a:defRPr/>
                      </a:pPr>
                      <a:r>
                        <a:rPr lang="zh-CN" altLang="zh-CN" sz="1400" kern="100" dirty="0">
                          <a:effectLst/>
                          <a:latin typeface="宋体" panose="02010600030101010101" pitchFamily="2" charset="-122"/>
                          <a:ea typeface="宋体" panose="02010600030101010101" pitchFamily="2" charset="-122"/>
                          <a:cs typeface="Times New Roman" panose="02020603050405020304" pitchFamily="18" charset="0"/>
                        </a:rPr>
                        <a:t>类型</a:t>
                      </a:r>
                    </a:p>
                  </a:txBody>
                  <a:tcPr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3A898"/>
                    </a:solidFill>
                  </a:tcPr>
                </a:tc>
                <a:tc>
                  <a:txBody>
                    <a:bodyPr/>
                    <a:lstStyle/>
                    <a:p>
                      <a:pPr algn="ctr">
                        <a:lnSpc>
                          <a:spcPct val="125000"/>
                        </a:lnSpc>
                      </a:pPr>
                      <a:r>
                        <a:rPr lang="zh-CN" sz="1400" kern="100" dirty="0">
                          <a:effectLst/>
                          <a:latin typeface="宋体" panose="02010600030101010101" pitchFamily="2" charset="-122"/>
                          <a:ea typeface="宋体" panose="02010600030101010101" pitchFamily="2" charset="-122"/>
                          <a:cs typeface="Times New Roman" panose="02020603050405020304" pitchFamily="18" charset="0"/>
                        </a:rPr>
                        <a:t>疗效</a:t>
                      </a:r>
                    </a:p>
                  </a:txBody>
                  <a:tcPr marL="60118" marR="60118" marT="0" marB="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3A898"/>
                    </a:solidFill>
                  </a:tcPr>
                </a:tc>
                <a:tc>
                  <a:txBody>
                    <a:bodyPr/>
                    <a:lstStyle/>
                    <a:p>
                      <a:pPr algn="ctr">
                        <a:lnSpc>
                          <a:spcPct val="125000"/>
                        </a:lnSpc>
                      </a:pPr>
                      <a:r>
                        <a:rPr lang="zh-CN" altLang="en-US" sz="1400" kern="100" dirty="0">
                          <a:effectLst/>
                          <a:latin typeface="宋体" panose="02010600030101010101" pitchFamily="2" charset="-122"/>
                          <a:ea typeface="宋体" panose="02010600030101010101" pitchFamily="2" charset="-122"/>
                          <a:cs typeface="Times New Roman" panose="02020603050405020304" pitchFamily="18" charset="0"/>
                        </a:rPr>
                        <a:t>实验组</a:t>
                      </a:r>
                      <a:r>
                        <a:rPr lang="zh-CN" sz="1400" kern="100" dirty="0">
                          <a:effectLst/>
                          <a:latin typeface="宋体" panose="02010600030101010101" pitchFamily="2" charset="-122"/>
                          <a:ea typeface="宋体" panose="02010600030101010101" pitchFamily="2" charset="-122"/>
                          <a:cs typeface="Times New Roman" panose="02020603050405020304" pitchFamily="18" charset="0"/>
                        </a:rPr>
                        <a:t>用法用量</a:t>
                      </a:r>
                    </a:p>
                  </a:txBody>
                  <a:tcPr marL="60118" marR="60118" marT="0" marB="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3A898"/>
                    </a:solidFill>
                  </a:tcPr>
                </a:tc>
                <a:tc>
                  <a:txBody>
                    <a:bodyPr/>
                    <a:lstStyle/>
                    <a:p>
                      <a:pPr algn="ctr">
                        <a:lnSpc>
                          <a:spcPct val="125000"/>
                        </a:lnSpc>
                      </a:pPr>
                      <a:r>
                        <a:rPr lang="zh-CN" altLang="en-US" sz="1400" kern="100" dirty="0">
                          <a:effectLst/>
                          <a:latin typeface="宋体" panose="02010600030101010101" pitchFamily="2" charset="-122"/>
                          <a:ea typeface="宋体" panose="02010600030101010101" pitchFamily="2" charset="-122"/>
                          <a:cs typeface="Times New Roman" panose="02020603050405020304" pitchFamily="18" charset="0"/>
                        </a:rPr>
                        <a:t>对照组用法用量</a:t>
                      </a:r>
                      <a:endParaRPr lang="zh-CN" sz="1400" kern="100" dirty="0">
                        <a:effectLst/>
                        <a:latin typeface="宋体" panose="02010600030101010101" pitchFamily="2" charset="-122"/>
                        <a:ea typeface="宋体" panose="02010600030101010101" pitchFamily="2" charset="-122"/>
                        <a:cs typeface="Times New Roman" panose="02020603050405020304" pitchFamily="18" charset="0"/>
                      </a:endParaRPr>
                    </a:p>
                  </a:txBody>
                  <a:tcPr marL="60118" marR="60118" marT="0" marB="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3A898"/>
                    </a:solidFill>
                  </a:tcPr>
                </a:tc>
                <a:tc>
                  <a:txBody>
                    <a:bodyPr/>
                    <a:lstStyle/>
                    <a:p>
                      <a:pPr algn="ctr">
                        <a:lnSpc>
                          <a:spcPct val="125000"/>
                        </a:lnSpc>
                      </a:pPr>
                      <a:r>
                        <a:rPr lang="zh-CN" sz="1800" kern="100" dirty="0">
                          <a:effectLst/>
                          <a:latin typeface="宋体" panose="02010600030101010101" pitchFamily="2" charset="-122"/>
                          <a:ea typeface="宋体" panose="02010600030101010101" pitchFamily="2" charset="-122"/>
                          <a:cs typeface="Times New Roman" panose="02020603050405020304" pitchFamily="18" charset="0"/>
                        </a:rPr>
                        <a:t>研究机构</a:t>
                      </a:r>
                    </a:p>
                  </a:txBody>
                  <a:tcPr marL="60118" marR="60118" marT="0" marB="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3A898"/>
                    </a:solidFill>
                  </a:tcPr>
                </a:tc>
                <a:extLst>
                  <a:ext uri="{0D108BD9-81ED-4DB2-BD59-A6C34878D82A}">
                    <a16:rowId xmlns:a16="http://schemas.microsoft.com/office/drawing/2014/main" val="10000"/>
                  </a:ext>
                </a:extLst>
              </a:tr>
              <a:tr h="880038">
                <a:tc rowSpan="4">
                  <a:txBody>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lang="zh-CN" altLang="zh-CN" sz="1400" kern="12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临床试验</a:t>
                      </a:r>
                      <a:endParaRPr lang="zh-CN" altLang="en-US" sz="1400" kern="12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25000"/>
                        </a:lnSpc>
                        <a:spcBef>
                          <a:spcPts val="0"/>
                        </a:spcBef>
                        <a:spcAft>
                          <a:spcPts val="0"/>
                        </a:spcAft>
                        <a:buClrTx/>
                        <a:buSzTx/>
                        <a:buFontTx/>
                        <a:buNone/>
                        <a:defRPr/>
                      </a:pPr>
                      <a:r>
                        <a:rPr lang="zh-CN" altLang="zh-CN" sz="1400" b="1" kern="100" dirty="0">
                          <a:solidFill>
                            <a:srgbClr val="FF0000"/>
                          </a:solidFill>
                          <a:effectLst/>
                          <a:latin typeface="宋体" panose="02010600030101010101" pitchFamily="2" charset="-122"/>
                          <a:ea typeface="宋体" panose="02010600030101010101" pitchFamily="2" charset="-122"/>
                        </a:rPr>
                        <a:t>有效率</a:t>
                      </a:r>
                      <a:r>
                        <a:rPr lang="en-AU" altLang="zh-CN" sz="1400" b="1" kern="100" dirty="0">
                          <a:solidFill>
                            <a:srgbClr val="FF0000"/>
                          </a:solidFill>
                          <a:effectLst/>
                          <a:latin typeface="宋体" panose="02010600030101010101" pitchFamily="2" charset="-122"/>
                          <a:ea typeface="宋体" panose="02010600030101010101" pitchFamily="2" charset="-122"/>
                        </a:rPr>
                        <a:t>98.33%</a:t>
                      </a:r>
                      <a:r>
                        <a:rPr lang="zh-CN" altLang="en-US" sz="1400" b="1" kern="100" dirty="0">
                          <a:solidFill>
                            <a:srgbClr val="FF0000"/>
                          </a:solidFill>
                          <a:effectLst/>
                          <a:latin typeface="宋体" panose="02010600030101010101" pitchFamily="2" charset="-122"/>
                          <a:ea typeface="宋体" panose="02010600030101010101" pitchFamily="2" charset="-122"/>
                        </a:rPr>
                        <a:t>；</a:t>
                      </a:r>
                      <a:endParaRPr lang="en-US" altLang="zh-CN" sz="1400" b="1" kern="100" dirty="0">
                        <a:solidFill>
                          <a:srgbClr val="FF0000"/>
                        </a:solidFill>
                        <a:effectLst/>
                        <a:latin typeface="宋体" panose="02010600030101010101" pitchFamily="2" charset="-122"/>
                        <a:ea typeface="宋体" panose="02010600030101010101" pitchFamily="2" charset="-122"/>
                      </a:endParaRPr>
                    </a:p>
                    <a:p>
                      <a:pPr marL="0" marR="0" lvl="0" indent="0" algn="l" defTabSz="914400" rtl="0" eaLnBrk="1" fontAlgn="auto" latinLnBrk="0" hangingPunct="1">
                        <a:lnSpc>
                          <a:spcPct val="125000"/>
                        </a:lnSpc>
                        <a:spcBef>
                          <a:spcPts val="0"/>
                        </a:spcBef>
                        <a:spcAft>
                          <a:spcPts val="0"/>
                        </a:spcAft>
                        <a:buClrTx/>
                        <a:buSzTx/>
                        <a:buFontTx/>
                        <a:buNone/>
                        <a:defRPr/>
                      </a:pPr>
                      <a:r>
                        <a:rPr lang="zh-CN" altLang="zh-CN" sz="1400" kern="100" dirty="0">
                          <a:effectLst/>
                          <a:latin typeface="宋体" panose="02010600030101010101" pitchFamily="2" charset="-122"/>
                          <a:ea typeface="宋体" panose="02010600030101010101" pitchFamily="2" charset="-122"/>
                        </a:rPr>
                        <a:t>较新斯的明作用时间更长</a:t>
                      </a:r>
                      <a:r>
                        <a:rPr lang="zh-CN" altLang="en-US" sz="1400" b="0" kern="100" dirty="0">
                          <a:solidFill>
                            <a:schemeClr val="dk1"/>
                          </a:solidFill>
                          <a:effectLst/>
                          <a:latin typeface="宋体" panose="02010600030101010101" pitchFamily="2" charset="-122"/>
                          <a:ea typeface="宋体" panose="02010600030101010101" pitchFamily="2" charset="-122"/>
                          <a:cs typeface="+mn-cs"/>
                        </a:rPr>
                        <a:t>；</a:t>
                      </a:r>
                      <a:endParaRPr lang="en-US" altLang="zh-CN" sz="1400" b="0" kern="100" dirty="0">
                        <a:solidFill>
                          <a:schemeClr val="dk1"/>
                        </a:solidFill>
                        <a:effectLst/>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平均作用时间</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7.5</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小时。</a:t>
                      </a:r>
                      <a:r>
                        <a:rPr lang="en-US" altLang="zh-CN" sz="1400" kern="1200" baseline="30000" dirty="0">
                          <a:solidFill>
                            <a:schemeClr val="dk1"/>
                          </a:solidFill>
                          <a:effectLst/>
                          <a:latin typeface="宋体" panose="02010600030101010101" pitchFamily="2" charset="-122"/>
                          <a:ea typeface="宋体" panose="02010600030101010101" pitchFamily="2" charset="-122"/>
                          <a:cs typeface="+mn-cs"/>
                        </a:rPr>
                        <a:t>【1】</a:t>
                      </a:r>
                      <a:endParaRPr lang="zh-CN" altLang="en-US" sz="1400" kern="1200" baseline="30000" dirty="0">
                        <a:solidFill>
                          <a:schemeClr val="dk1"/>
                        </a:solidFill>
                        <a:effectLst/>
                        <a:latin typeface="宋体" panose="02010600030101010101" pitchFamily="2" charset="-122"/>
                        <a:ea typeface="宋体" panose="02010600030101010101" pitchFamily="2" charset="-122"/>
                        <a:cs typeface="+mn-cs"/>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47</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例</a:t>
                      </a:r>
                      <a:endPar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肌肉注射</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石杉碱甲</a:t>
                      </a:r>
                      <a:r>
                        <a:rPr 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0.4-0.5 mg/</a:t>
                      </a:r>
                      <a:r>
                        <a:rPr 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应用</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10</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13</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例</a:t>
                      </a:r>
                      <a:endPar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天注射石杉碱甲</a:t>
                      </a:r>
                      <a:r>
                        <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0.4mg/</a:t>
                      </a: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天注射新斯的明</a:t>
                      </a:r>
                      <a:r>
                        <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0.5mg/</a:t>
                      </a: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应用</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10</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l">
                        <a:lnSpc>
                          <a:spcPct val="125000"/>
                        </a:lnSpc>
                      </a:pPr>
                      <a:r>
                        <a:rPr 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浙江医科大学附属第二医院神经科</a:t>
                      </a: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107873">
                <a:tc vMerge="1">
                  <a:txBody>
                    <a:bodyPr/>
                    <a:lstStyle/>
                    <a:p>
                      <a:endParaRPr lang="zh-CN"/>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0" algn="l">
                        <a:lnSpc>
                          <a:spcPct val="125000"/>
                        </a:lnSpc>
                        <a:buFontTx/>
                        <a:buNone/>
                      </a:pPr>
                      <a:r>
                        <a:rPr lang="zh-CN" altLang="en-US" sz="1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有效率</a:t>
                      </a:r>
                      <a:r>
                        <a:rPr lang="en-US" altLang="zh-CN" sz="1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99.2%</a:t>
                      </a:r>
                      <a:r>
                        <a:rPr lang="zh-CN" altLang="en-US" sz="1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显效</a:t>
                      </a:r>
                      <a:r>
                        <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55.5%</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indent="0" algn="l">
                        <a:lnSpc>
                          <a:spcPct val="125000"/>
                        </a:lnSpc>
                        <a:buFontTx/>
                        <a:buNone/>
                      </a:pPr>
                      <a:r>
                        <a:rPr lang="zh-CN" altLang="zh-CN" sz="1400" kern="100" dirty="0">
                          <a:effectLst/>
                          <a:latin typeface="宋体" panose="02010600030101010101" pitchFamily="2" charset="-122"/>
                          <a:ea typeface="宋体" panose="02010600030101010101" pitchFamily="2" charset="-122"/>
                        </a:rPr>
                        <a:t>较新斯的明作用时间更长</a:t>
                      </a:r>
                      <a:r>
                        <a:rPr lang="zh-CN" altLang="en-US" sz="1400" kern="100" dirty="0">
                          <a:effectLst/>
                          <a:latin typeface="宋体" panose="02010600030101010101" pitchFamily="2" charset="-122"/>
                          <a:ea typeface="宋体" panose="02010600030101010101" pitchFamily="2" charset="-122"/>
                        </a:rPr>
                        <a:t>；</a:t>
                      </a:r>
                      <a:endParaRPr lang="en-US" altLang="zh-CN" sz="1400" b="0" kern="100" dirty="0">
                        <a:solidFill>
                          <a:schemeClr val="dk1"/>
                        </a:solidFill>
                        <a:effectLst/>
                        <a:latin typeface="宋体" panose="02010600030101010101" pitchFamily="2" charset="-122"/>
                        <a:ea typeface="宋体" panose="02010600030101010101" pitchFamily="2" charset="-122"/>
                        <a:cs typeface="+mn-cs"/>
                      </a:endParaRPr>
                    </a:p>
                    <a:p>
                      <a:pPr algn="l">
                        <a:lnSpc>
                          <a:spcPct val="125000"/>
                        </a:lnSpc>
                        <a:buFontTx/>
                        <a:buNone/>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平均作用时间 </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7±6</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小时。</a:t>
                      </a:r>
                      <a:r>
                        <a:rPr lang="en-US" altLang="zh-CN" sz="1400" kern="1200" baseline="30000" dirty="0">
                          <a:solidFill>
                            <a:schemeClr val="dk1"/>
                          </a:solidFill>
                          <a:effectLst/>
                          <a:latin typeface="宋体" panose="02010600030101010101" pitchFamily="2" charset="-122"/>
                          <a:ea typeface="宋体" panose="02010600030101010101" pitchFamily="2" charset="-122"/>
                          <a:cs typeface="+mn-cs"/>
                        </a:rPr>
                        <a:t>【2】</a:t>
                      </a:r>
                      <a:endParaRPr lang="zh-CN" altLang="zh-CN" sz="1400" kern="1200" baseline="30000" dirty="0">
                        <a:solidFill>
                          <a:schemeClr val="dk1"/>
                        </a:solidFill>
                        <a:effectLst/>
                        <a:latin typeface="宋体" panose="02010600030101010101" pitchFamily="2" charset="-122"/>
                        <a:ea typeface="宋体" panose="02010600030101010101" pitchFamily="2" charset="-122"/>
                        <a:cs typeface="+mn-cs"/>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59</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例</a:t>
                      </a:r>
                      <a:endPar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肌肉注射</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石杉碱甲</a:t>
                      </a:r>
                      <a:r>
                        <a:rPr 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0.4mg/</a:t>
                      </a:r>
                      <a:r>
                        <a:rPr 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应用</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10</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zh-CN"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69</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例</a:t>
                      </a:r>
                      <a:endPar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天注射石杉碱甲</a:t>
                      </a:r>
                      <a:r>
                        <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0.4mg/</a:t>
                      </a: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天注射新斯的明</a:t>
                      </a:r>
                      <a:r>
                        <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0.5mg/</a:t>
                      </a: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天，隔日交替或不规则交替用药</a:t>
                      </a:r>
                      <a:endPar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应用</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10</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zh-CN"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CN"/>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652204">
                <a:tc vMerge="1">
                  <a:txBody>
                    <a:bodyPr/>
                    <a:lstStyle/>
                    <a:p>
                      <a:endParaRPr lang="zh-CN"/>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lnSpc>
                          <a:spcPct val="125000"/>
                        </a:lnSpc>
                        <a:buFontTx/>
                        <a:buNone/>
                      </a:pPr>
                      <a:r>
                        <a:rPr 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石杉碱甲可逆转重症肌无力患者重复电刺激后动作点位波幅的下降</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r>
                        <a:rPr lang="en-US" altLang="zh-CN" sz="1400" kern="1200" baseline="30000" dirty="0">
                          <a:solidFill>
                            <a:schemeClr val="dk1"/>
                          </a:solidFill>
                          <a:effectLst/>
                          <a:latin typeface="宋体" panose="02010600030101010101" pitchFamily="2" charset="-122"/>
                          <a:ea typeface="宋体" panose="02010600030101010101" pitchFamily="2" charset="-122"/>
                          <a:cs typeface="+mn-cs"/>
                        </a:rPr>
                        <a:t>【3】</a:t>
                      </a:r>
                      <a:endParaRPr lang="zh-CN" altLang="en-US" sz="1400" kern="1200" baseline="30000" dirty="0">
                        <a:solidFill>
                          <a:schemeClr val="dk1"/>
                        </a:solidFill>
                        <a:effectLst/>
                        <a:latin typeface="宋体" panose="02010600030101010101" pitchFamily="2" charset="-122"/>
                        <a:ea typeface="宋体" panose="02010600030101010101" pitchFamily="2" charset="-122"/>
                        <a:cs typeface="+mn-cs"/>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48</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例</a:t>
                      </a:r>
                      <a:endPar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zh-CN"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肌肉注射</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石杉碱甲</a:t>
                      </a:r>
                      <a:r>
                        <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0.4mg/</a:t>
                      </a:r>
                      <a:r>
                        <a:rPr lang="zh-CN"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无</a:t>
                      </a:r>
                      <a:endParaRPr lang="zh-CN"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25000"/>
                        </a:lnSpc>
                        <a:spcBef>
                          <a:spcPts val="0"/>
                        </a:spcBef>
                        <a:spcAft>
                          <a:spcPts val="0"/>
                        </a:spcAft>
                        <a:buClrTx/>
                        <a:buSzTx/>
                        <a:buFontTx/>
                        <a:buNone/>
                        <a:defRPr/>
                      </a:pPr>
                      <a:r>
                        <a:rPr lang="zh-CN"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浙江医科大学附属第二医院神经科</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56119">
                <a:tc vMerge="1">
                  <a:txBody>
                    <a:bodyPr/>
                    <a:lstStyle/>
                    <a:p>
                      <a:endParaRPr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25000"/>
                        </a:lnSpc>
                        <a:spcBef>
                          <a:spcPts val="0"/>
                        </a:spcBef>
                        <a:spcAft>
                          <a:spcPts val="0"/>
                        </a:spcAft>
                        <a:buClrTx/>
                        <a:buSzTx/>
                        <a:buFontTx/>
                        <a:buNone/>
                        <a:defRPr/>
                      </a:pPr>
                      <a:r>
                        <a:rPr lang="zh-CN" altLang="zh-CN" sz="1400" b="1" kern="100" dirty="0">
                          <a:solidFill>
                            <a:srgbClr val="FF0000"/>
                          </a:solidFill>
                          <a:effectLst/>
                          <a:latin typeface="宋体" panose="02010600030101010101" pitchFamily="2" charset="-122"/>
                          <a:ea typeface="宋体" panose="02010600030101010101" pitchFamily="2" charset="-122"/>
                        </a:rPr>
                        <a:t>有效率</a:t>
                      </a:r>
                      <a:r>
                        <a:rPr lang="en-AU" altLang="zh-CN" sz="1400" b="1" kern="100" dirty="0">
                          <a:solidFill>
                            <a:srgbClr val="FF0000"/>
                          </a:solidFill>
                          <a:effectLst/>
                          <a:latin typeface="宋体" panose="02010600030101010101" pitchFamily="2" charset="-122"/>
                          <a:ea typeface="宋体" panose="02010600030101010101" pitchFamily="2" charset="-122"/>
                        </a:rPr>
                        <a:t>96.88%</a:t>
                      </a:r>
                      <a:r>
                        <a:rPr lang="zh-CN" altLang="en-US" sz="1400" b="1" kern="100" dirty="0">
                          <a:solidFill>
                            <a:srgbClr val="FF0000"/>
                          </a:solidFill>
                          <a:effectLst/>
                          <a:latin typeface="宋体" panose="02010600030101010101" pitchFamily="2" charset="-122"/>
                          <a:ea typeface="宋体" panose="02010600030101010101" pitchFamily="2" charset="-122"/>
                        </a:rPr>
                        <a:t>；</a:t>
                      </a:r>
                      <a:br>
                        <a:rPr lang="en-US" altLang="zh-CN" sz="1400" kern="100" dirty="0">
                          <a:effectLst/>
                          <a:latin typeface="宋体" panose="02010600030101010101" pitchFamily="2" charset="-122"/>
                          <a:ea typeface="宋体" panose="02010600030101010101" pitchFamily="2" charset="-122"/>
                        </a:rPr>
                      </a:br>
                      <a:r>
                        <a:rPr lang="zh-CN" altLang="zh-CN" sz="1400" kern="100" dirty="0">
                          <a:effectLst/>
                          <a:latin typeface="宋体" panose="02010600030101010101" pitchFamily="2" charset="-122"/>
                          <a:ea typeface="宋体" panose="02010600030101010101" pitchFamily="2" charset="-122"/>
                        </a:rPr>
                        <a:t>较新斯的明效果更好</a:t>
                      </a:r>
                      <a:r>
                        <a:rPr lang="zh-CN" altLang="en-US" sz="1400" kern="100" dirty="0">
                          <a:effectLst/>
                          <a:latin typeface="宋体" panose="02010600030101010101" pitchFamily="2" charset="-122"/>
                          <a:ea typeface="宋体" panose="02010600030101010101" pitchFamily="2" charset="-122"/>
                        </a:rPr>
                        <a:t>。</a:t>
                      </a:r>
                      <a:r>
                        <a:rPr lang="en-US" altLang="zh-CN" sz="1400" kern="1200" baseline="30000" dirty="0">
                          <a:effectLst/>
                          <a:latin typeface="宋体" panose="02010600030101010101" pitchFamily="2" charset="-122"/>
                          <a:ea typeface="宋体" panose="02010600030101010101" pitchFamily="2" charset="-122"/>
                        </a:rPr>
                        <a:t>【4】</a:t>
                      </a:r>
                      <a:endParaRPr lang="zh-CN" altLang="zh-CN" sz="1400" kern="100" baseline="30000" dirty="0">
                        <a:effectLst/>
                        <a:latin typeface="宋体" panose="02010600030101010101" pitchFamily="2" charset="-122"/>
                        <a:ea typeface="宋体" panose="02010600030101010101" pitchFamily="2" charset="-122"/>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32</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例</a:t>
                      </a:r>
                      <a:endParaRPr lang="en-US"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口服</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石杉碱甲</a:t>
                      </a:r>
                      <a:r>
                        <a:rPr lang="en-AU"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0.2 mg</a:t>
                      </a: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 </a:t>
                      </a:r>
                      <a:r>
                        <a:rPr lang="en-AU"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a:t>
                      </a:r>
                      <a:r>
                        <a:rPr 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次</a:t>
                      </a:r>
                      <a:r>
                        <a:rPr lang="en-AU"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r>
                        <a:rPr 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治疗</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30</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31</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例</a:t>
                      </a:r>
                      <a:endPar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肌肉注射新斯的明</a:t>
                      </a:r>
                      <a:r>
                        <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1mg</a:t>
                      </a: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r>
                        <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a:t>
                      </a: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次</a:t>
                      </a:r>
                      <a:r>
                        <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en-US"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algn="l">
                        <a:lnSpc>
                          <a:spcPct val="125000"/>
                        </a:lnSpc>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治疗</a:t>
                      </a:r>
                      <a:r>
                        <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30</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endParaRPr 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159</a:t>
                      </a:r>
                      <a:r>
                        <a:rPr 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医院神经内科</a:t>
                      </a: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3191122"/>
                  </a:ext>
                </a:extLst>
              </a:tr>
              <a:tr h="880038">
                <a:tc>
                  <a:txBody>
                    <a:bodyPr/>
                    <a:lstStyle/>
                    <a:p>
                      <a:pPr marL="0" marR="0" lvl="0" indent="0" algn="ctr" defTabSz="914400" rtl="0" eaLnBrk="1" fontAlgn="auto" latinLnBrk="0" hangingPunct="1">
                        <a:lnSpc>
                          <a:spcPct val="125000"/>
                        </a:lnSpc>
                        <a:spcBef>
                          <a:spcPts val="0"/>
                        </a:spcBef>
                        <a:spcAft>
                          <a:spcPts val="0"/>
                        </a:spcAft>
                        <a:buClrTx/>
                        <a:buSzTx/>
                        <a:buFontTx/>
                        <a:buNone/>
                        <a:defRPr/>
                      </a:pPr>
                      <a:r>
                        <a:rPr lang="zh-CN"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真实世界研究</a:t>
                      </a:r>
                    </a:p>
                  </a:txBody>
                  <a:tcPr anchor="ctr">
                    <a:lnL w="12700" cmpd="sng">
                      <a:noFill/>
                    </a:lnL>
                    <a:lnR w="12700" cmpd="sng">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lnSpc>
                          <a:spcPct val="125000"/>
                        </a:lnSpc>
                        <a:buFontTx/>
                        <a:buNone/>
                      </a:pP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患者症状明显改善；</a:t>
                      </a:r>
                      <a:endParaRPr lang="en-US"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indent="0" algn="l">
                        <a:lnSpc>
                          <a:spcPct val="125000"/>
                        </a:lnSpc>
                        <a:buFontTx/>
                        <a:buNone/>
                      </a:pPr>
                      <a:r>
                        <a:rPr lang="zh-CN" sz="1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患者体内</a:t>
                      </a:r>
                      <a:r>
                        <a:rPr lang="en-AU" sz="1400" b="1" kern="100" dirty="0" err="1">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AChR</a:t>
                      </a:r>
                      <a:r>
                        <a:rPr lang="en-AU" sz="1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-Ab</a:t>
                      </a:r>
                      <a:r>
                        <a:rPr lang="zh-CN" sz="1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水平下降</a:t>
                      </a:r>
                      <a:r>
                        <a:rPr lang="zh-CN" altLang="en-US" sz="1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a:t>
                      </a:r>
                      <a:endParaRPr lang="en-US" altLang="zh-CN" sz="1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endParaRPr>
                    </a:p>
                    <a:p>
                      <a:pPr marL="0" indent="0" algn="l">
                        <a:lnSpc>
                          <a:spcPct val="125000"/>
                        </a:lnSpc>
                        <a:buFontTx/>
                        <a:buNone/>
                      </a:pPr>
                      <a:r>
                        <a:rPr lang="zh-CN" altLang="zh-CN"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明显改善</a:t>
                      </a:r>
                      <a:r>
                        <a:rPr lang="zh-CN" altLang="en-US" sz="1400" b="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患者生活质量。</a:t>
                      </a:r>
                      <a:r>
                        <a:rPr lang="en-US" altLang="zh-CN" sz="1400" kern="1200" baseline="30000" dirty="0">
                          <a:solidFill>
                            <a:schemeClr val="dk1"/>
                          </a:solidFill>
                          <a:effectLst/>
                          <a:latin typeface="宋体" panose="02010600030101010101" pitchFamily="2" charset="-122"/>
                          <a:ea typeface="宋体" panose="02010600030101010101" pitchFamily="2" charset="-122"/>
                          <a:cs typeface="+mn-cs"/>
                        </a:rPr>
                        <a:t>【5】</a:t>
                      </a:r>
                      <a:endParaRPr lang="zh-CN" altLang="zh-CN" sz="1400" kern="1200" baseline="30000" dirty="0">
                        <a:solidFill>
                          <a:schemeClr val="dk1"/>
                        </a:solidFill>
                        <a:effectLst/>
                        <a:latin typeface="宋体" panose="02010600030101010101" pitchFamily="2" charset="-122"/>
                        <a:ea typeface="宋体" panose="02010600030101010101" pitchFamily="2" charset="-122"/>
                        <a:cs typeface="+mn-cs"/>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zh-CN"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口服</a:t>
                      </a:r>
                    </a:p>
                    <a:p>
                      <a:pPr algn="l">
                        <a:lnSpc>
                          <a:spcPct val="125000"/>
                        </a:lnSpc>
                      </a:pPr>
                      <a:r>
                        <a:rPr lang="en-AU"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0.2-0.4 mg/</a:t>
                      </a:r>
                      <a:r>
                        <a:rPr lang="zh-CN"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天</a:t>
                      </a: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zh-CN" altLang="en-US"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无</a:t>
                      </a:r>
                      <a:endParaRPr lang="zh-CN" altLang="zh-CN" sz="1400" b="1"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pPr>
                      <a:r>
                        <a:rPr lang="en-AU" altLang="zh-CN" sz="1400" kern="100" dirty="0" err="1">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Medicitalia</a:t>
                      </a:r>
                      <a:r>
                        <a:rPr lang="en-AU"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 </a:t>
                      </a:r>
                      <a:r>
                        <a:rPr lang="en-AU" altLang="zh-CN" sz="1400" kern="100" dirty="0" err="1">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Srl</a:t>
                      </a:r>
                      <a:r>
                        <a:rPr lang="en-AU"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 </a:t>
                      </a:r>
                      <a:r>
                        <a:rPr lang="en-AU" altLang="zh-CN" sz="1400" kern="100" dirty="0" err="1">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Foro</a:t>
                      </a:r>
                      <a:r>
                        <a:rPr lang="en-AU"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 Bonaparte, Milano</a:t>
                      </a:r>
                      <a:r>
                        <a:rPr lang="zh-CN" alt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（意大利</a:t>
                      </a:r>
                      <a:r>
                        <a:rPr lang="zh-CN" altLang="en-US"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1400" kern="1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0118" marR="60118" marT="0" marB="0" anchor="ctr">
                    <a:lnL w="12700" cmpd="sng">
                      <a:noFill/>
                    </a:lnL>
                    <a:lnR w="12700" cmpd="sng">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4" name="文本框 3"/>
          <p:cNvSpPr txBox="1"/>
          <p:nvPr/>
        </p:nvSpPr>
        <p:spPr>
          <a:xfrm>
            <a:off x="0" y="6032897"/>
            <a:ext cx="11467479" cy="707886"/>
          </a:xfrm>
          <a:prstGeom prst="rect">
            <a:avLst/>
          </a:prstGeom>
          <a:noFill/>
        </p:spPr>
        <p:txBody>
          <a:bodyPr wrap="square" rtlCol="0">
            <a:spAutoFit/>
          </a:bodyPr>
          <a:lstStyle/>
          <a:p>
            <a:r>
              <a:rPr lang="en-US" altLang="zh-CN" sz="800" kern="1200" dirty="0">
                <a:effectLst/>
                <a:latin typeface="微软雅黑" panose="020B0503020204020204" pitchFamily="34" charset="-122"/>
                <a:ea typeface="微软雅黑" panose="020B0503020204020204" pitchFamily="34" charset="-122"/>
              </a:rPr>
              <a:t>【1</a:t>
            </a:r>
            <a:r>
              <a:rPr lang="en-US" altLang="zh-CN" sz="800" dirty="0">
                <a:latin typeface="微软雅黑" panose="020B0503020204020204" pitchFamily="34" charset="-122"/>
                <a:ea typeface="微软雅黑" panose="020B0503020204020204" pitchFamily="34" charset="-122"/>
              </a:rPr>
              <a:t>】</a:t>
            </a:r>
            <a:r>
              <a:rPr lang="zh-CN" altLang="zh-CN" sz="800" kern="1200" dirty="0">
                <a:effectLst/>
                <a:latin typeface="微软雅黑" panose="020B0503020204020204" pitchFamily="34" charset="-122"/>
                <a:ea typeface="微软雅黑" panose="020B0503020204020204" pitchFamily="34" charset="-122"/>
              </a:rPr>
              <a:t>应智林，程源深，新药石杉碱甲对</a:t>
            </a:r>
            <a:r>
              <a:rPr lang="en-US" altLang="zh-CN" sz="800" kern="1200" dirty="0">
                <a:effectLst/>
                <a:latin typeface="微软雅黑" panose="020B0503020204020204" pitchFamily="34" charset="-122"/>
                <a:ea typeface="微软雅黑" panose="020B0503020204020204" pitchFamily="34" charset="-122"/>
              </a:rPr>
              <a:t>60</a:t>
            </a:r>
            <a:r>
              <a:rPr lang="zh-CN" altLang="zh-CN" sz="800" kern="1200" dirty="0">
                <a:effectLst/>
                <a:latin typeface="微软雅黑" panose="020B0503020204020204" pitchFamily="34" charset="-122"/>
                <a:ea typeface="微软雅黑" panose="020B0503020204020204" pitchFamily="34" charset="-122"/>
              </a:rPr>
              <a:t>例重症肌无力症的疗效观察，</a:t>
            </a:r>
            <a:r>
              <a:rPr lang="en-US" altLang="zh-CN" sz="800" kern="1200" dirty="0">
                <a:effectLst/>
                <a:latin typeface="微软雅黑" panose="020B0503020204020204" pitchFamily="34" charset="-122"/>
                <a:ea typeface="微软雅黑" panose="020B0503020204020204" pitchFamily="34" charset="-122"/>
              </a:rPr>
              <a:t>1986. 15.2.</a:t>
            </a:r>
            <a:endParaRPr lang="en-US" altLang="zh-CN" sz="800" kern="100" dirty="0">
              <a:latin typeface="微软雅黑" panose="020B0503020204020204" pitchFamily="34" charset="-122"/>
              <a:ea typeface="微软雅黑" panose="020B0503020204020204" pitchFamily="34" charset="-122"/>
              <a:cs typeface="Times New Roman" panose="02020603050405020304" pitchFamily="18" charset="0"/>
            </a:endParaRPr>
          </a:p>
          <a:p>
            <a:r>
              <a:rPr lang="en-US" altLang="zh-CN" sz="800" kern="1200" dirty="0">
                <a:effectLst/>
                <a:latin typeface="微软雅黑" panose="020B0503020204020204" pitchFamily="34" charset="-122"/>
                <a:ea typeface="微软雅黑" panose="020B0503020204020204" pitchFamily="34" charset="-122"/>
              </a:rPr>
              <a:t>【2】</a:t>
            </a:r>
            <a:r>
              <a:rPr lang="zh-CN" altLang="zh-CN" sz="800" kern="1200" dirty="0">
                <a:effectLst/>
                <a:latin typeface="微软雅黑" panose="020B0503020204020204" pitchFamily="34" charset="-122"/>
                <a:ea typeface="微软雅黑" panose="020B0503020204020204" pitchFamily="34" charset="-122"/>
              </a:rPr>
              <a:t>程源深等，石杉碱甲治疗重症肌无力症</a:t>
            </a:r>
            <a:r>
              <a:rPr lang="en-US" altLang="zh-CN" sz="800" kern="1200" dirty="0">
                <a:effectLst/>
                <a:latin typeface="微软雅黑" panose="020B0503020204020204" pitchFamily="34" charset="-122"/>
                <a:ea typeface="微软雅黑" panose="020B0503020204020204" pitchFamily="34" charset="-122"/>
              </a:rPr>
              <a:t>128</a:t>
            </a:r>
            <a:r>
              <a:rPr lang="zh-CN" altLang="zh-CN" sz="800" kern="1200" dirty="0">
                <a:effectLst/>
                <a:latin typeface="微软雅黑" panose="020B0503020204020204" pitchFamily="34" charset="-122"/>
                <a:ea typeface="微软雅黑" panose="020B0503020204020204" pitchFamily="34" charset="-122"/>
              </a:rPr>
              <a:t>例，新药与临床，</a:t>
            </a:r>
            <a:r>
              <a:rPr lang="en-US" altLang="zh-CN" sz="800" kern="1200" dirty="0">
                <a:effectLst/>
                <a:latin typeface="微软雅黑" panose="020B0503020204020204" pitchFamily="34" charset="-122"/>
                <a:ea typeface="微软雅黑" panose="020B0503020204020204" pitchFamily="34" charset="-122"/>
              </a:rPr>
              <a:t>1986, 5,197-199.</a:t>
            </a:r>
            <a:endParaRPr lang="zh-CN" altLang="zh-CN" sz="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r>
              <a:rPr lang="en-US" altLang="zh-CN" sz="800" kern="1200" dirty="0">
                <a:effectLst/>
                <a:latin typeface="微软雅黑" panose="020B0503020204020204" pitchFamily="34" charset="-122"/>
                <a:ea typeface="微软雅黑" panose="020B0503020204020204" pitchFamily="34" charset="-122"/>
              </a:rPr>
              <a:t>【3】</a:t>
            </a:r>
            <a:r>
              <a:rPr lang="zh-CN" altLang="zh-CN" sz="800" kern="1200" dirty="0">
                <a:effectLst/>
                <a:latin typeface="微软雅黑" panose="020B0503020204020204" pitchFamily="34" charset="-122"/>
                <a:ea typeface="微软雅黑" panose="020B0503020204020204" pitchFamily="34" charset="-122"/>
              </a:rPr>
              <a:t>程源深等，</a:t>
            </a:r>
            <a:r>
              <a:rPr lang="en-US" altLang="zh-CN" sz="800" kern="1200" dirty="0">
                <a:effectLst/>
                <a:latin typeface="微软雅黑" panose="020B0503020204020204" pitchFamily="34" charset="-122"/>
                <a:ea typeface="微软雅黑" panose="020B0503020204020204" pitchFamily="34" charset="-122"/>
              </a:rPr>
              <a:t>48</a:t>
            </a:r>
            <a:r>
              <a:rPr lang="zh-CN" altLang="zh-CN" sz="800" kern="1200" dirty="0">
                <a:effectLst/>
                <a:latin typeface="微软雅黑" panose="020B0503020204020204" pitchFamily="34" charset="-122"/>
                <a:ea typeface="微软雅黑" panose="020B0503020204020204" pitchFamily="34" charset="-122"/>
              </a:rPr>
              <a:t>例重症肌无力症的重复电刺激试验及石杉碱甲对衰减现象逆转的观察，中华神经精神科杂志，</a:t>
            </a:r>
            <a:r>
              <a:rPr lang="en-US" altLang="zh-CN" sz="800" kern="1200" dirty="0">
                <a:effectLst/>
                <a:latin typeface="微软雅黑" panose="020B0503020204020204" pitchFamily="34" charset="-122"/>
                <a:ea typeface="微软雅黑" panose="020B0503020204020204" pitchFamily="34" charset="-122"/>
              </a:rPr>
              <a:t>1992,25,6.</a:t>
            </a:r>
          </a:p>
          <a:p>
            <a:r>
              <a:rPr lang="en-US" altLang="zh-CN" sz="800" kern="1200" dirty="0">
                <a:effectLst/>
                <a:latin typeface="微软雅黑" panose="020B0503020204020204" pitchFamily="34" charset="-122"/>
                <a:ea typeface="微软雅黑" panose="020B0503020204020204" pitchFamily="34" charset="-122"/>
              </a:rPr>
              <a:t>【4】</a:t>
            </a:r>
            <a:r>
              <a:rPr lang="zh-CN" altLang="zh-CN" sz="800" kern="1200" dirty="0">
                <a:effectLst/>
                <a:latin typeface="微软雅黑" panose="020B0503020204020204" pitchFamily="34" charset="-122"/>
                <a:ea typeface="微软雅黑" panose="020B0503020204020204" pitchFamily="34" charset="-122"/>
              </a:rPr>
              <a:t>夏强，刘群才，石杉碱甲治疗重症肌无力临床观察，实用医药杂志，</a:t>
            </a:r>
            <a:r>
              <a:rPr lang="en-US" altLang="zh-CN" sz="800" kern="1200" dirty="0">
                <a:effectLst/>
                <a:latin typeface="微软雅黑" panose="020B0503020204020204" pitchFamily="34" charset="-122"/>
                <a:ea typeface="微软雅黑" panose="020B0503020204020204" pitchFamily="34" charset="-122"/>
              </a:rPr>
              <a:t>2002,19,2002-01.</a:t>
            </a:r>
            <a:endParaRPr lang="zh-CN" altLang="zh-CN" sz="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r>
              <a:rPr lang="en-US" altLang="zh-CN" sz="800" kern="1200" dirty="0">
                <a:effectLst/>
                <a:latin typeface="微软雅黑" panose="020B0503020204020204" pitchFamily="34" charset="-122"/>
                <a:ea typeface="微软雅黑" panose="020B0503020204020204" pitchFamily="34" charset="-122"/>
              </a:rPr>
              <a:t>【5】</a:t>
            </a:r>
            <a:r>
              <a:rPr lang="en-US" altLang="zh-CN" sz="800" kern="100" dirty="0">
                <a:effectLst/>
                <a:latin typeface="微软雅黑" panose="020B0503020204020204" pitchFamily="34" charset="-122"/>
                <a:ea typeface="微软雅黑" panose="020B0503020204020204" pitchFamily="34" charset="-122"/>
              </a:rPr>
              <a:t>Zagami et al., Myasthenia gravis symptom response to huperzine A, pyridostigmine bromide, and an immunomodulatory incorporated regimen: A multi-case study. </a:t>
            </a:r>
            <a:r>
              <a:rPr lang="en-US" altLang="zh-CN" sz="800" kern="100" dirty="0" err="1">
                <a:effectLst/>
                <a:latin typeface="微软雅黑" panose="020B0503020204020204" pitchFamily="34" charset="-122"/>
                <a:ea typeface="微软雅黑" panose="020B0503020204020204" pitchFamily="34" charset="-122"/>
              </a:rPr>
              <a:t>Dysona</a:t>
            </a:r>
            <a:r>
              <a:rPr lang="en-US" altLang="zh-CN" sz="800" kern="100" dirty="0">
                <a:effectLst/>
                <a:latin typeface="微软雅黑" panose="020B0503020204020204" pitchFamily="34" charset="-122"/>
                <a:ea typeface="微软雅黑" panose="020B0503020204020204" pitchFamily="34" charset="-122"/>
              </a:rPr>
              <a:t> Life Science. 2023, 4, 36</a:t>
            </a:r>
            <a:r>
              <a:rPr lang="en-US" altLang="zh-CN" sz="800" kern="1200" dirty="0">
                <a:effectLst/>
                <a:latin typeface="微软雅黑" panose="020B0503020204020204" pitchFamily="34" charset="-122"/>
                <a:ea typeface="微软雅黑" panose="020B0503020204020204" pitchFamily="34" charset="-122"/>
              </a:rPr>
              <a:t>.</a:t>
            </a:r>
            <a:endParaRPr lang="zh-CN" altLang="zh-CN" sz="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29"/>
          <p:cNvSpPr txBox="1"/>
          <p:nvPr/>
        </p:nvSpPr>
        <p:spPr>
          <a:xfrm>
            <a:off x="109329" y="6679"/>
            <a:ext cx="119733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有效性 </a:t>
            </a:r>
            <a:r>
              <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 </a:t>
            </a: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临床试验与真实世界研究数据</a:t>
            </a:r>
            <a:endPar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sp>
        <p:nvSpPr>
          <p:cNvPr id="3" name="文本框 2">
            <a:extLst>
              <a:ext uri="{FF2B5EF4-FFF2-40B4-BE49-F238E27FC236}">
                <a16:creationId xmlns:a16="http://schemas.microsoft.com/office/drawing/2014/main" id="{6876EEC3-60AD-6281-29C0-281B5A8A330C}"/>
              </a:ext>
            </a:extLst>
          </p:cNvPr>
          <p:cNvSpPr txBox="1"/>
          <p:nvPr/>
        </p:nvSpPr>
        <p:spPr>
          <a:xfrm>
            <a:off x="183701" y="449650"/>
            <a:ext cx="11824598" cy="458908"/>
          </a:xfrm>
          <a:prstGeom prst="rect">
            <a:avLst/>
          </a:prstGeom>
          <a:noFill/>
        </p:spPr>
        <p:txBody>
          <a:bodyPr wrap="square">
            <a:spAutoFit/>
          </a:bodyPr>
          <a:lstStyle/>
          <a:p>
            <a:pPr>
              <a:lnSpc>
                <a:spcPct val="150000"/>
              </a:lnSpc>
            </a:pPr>
            <a:r>
              <a:rPr lang="zh-CN" altLang="en-US" b="1" dirty="0">
                <a:latin typeface="微软雅黑" panose="020B0503020204020204" pitchFamily="34" charset="-122"/>
                <a:ea typeface="微软雅黑" panose="020B0503020204020204" pitchFamily="34" charset="-122"/>
              </a:rPr>
              <a:t>临床试验显示，石杉碱甲注射液有效率</a:t>
            </a:r>
            <a:r>
              <a:rPr lang="zh-CN" altLang="en-US" b="1" dirty="0">
                <a:solidFill>
                  <a:srgbClr val="FF0000"/>
                </a:solidFill>
                <a:latin typeface="微软雅黑" panose="020B0503020204020204" pitchFamily="34" charset="-122"/>
                <a:ea typeface="微软雅黑" panose="020B0503020204020204" pitchFamily="34" charset="-122"/>
              </a:rPr>
              <a:t>高达</a:t>
            </a:r>
            <a:r>
              <a:rPr lang="en-US" altLang="zh-CN" b="1" dirty="0">
                <a:solidFill>
                  <a:srgbClr val="FF0000"/>
                </a:solidFill>
                <a:latin typeface="微软雅黑" panose="020B0503020204020204" pitchFamily="34" charset="-122"/>
                <a:ea typeface="微软雅黑" panose="020B0503020204020204" pitchFamily="34" charset="-122"/>
              </a:rPr>
              <a:t>95%</a:t>
            </a:r>
            <a:r>
              <a:rPr lang="zh-CN" altLang="en-US" b="1" dirty="0">
                <a:latin typeface="微软雅黑" panose="020B0503020204020204" pitchFamily="34" charset="-122"/>
                <a:ea typeface="微软雅黑" panose="020B0503020204020204" pitchFamily="34" charset="-122"/>
              </a:rPr>
              <a:t>以上，同时真实世界研究数据显示能</a:t>
            </a:r>
            <a:r>
              <a:rPr lang="zh-CN" altLang="en-US" b="1" dirty="0">
                <a:solidFill>
                  <a:srgbClr val="FF0000"/>
                </a:solidFill>
                <a:latin typeface="微软雅黑" panose="020B0503020204020204" pitchFamily="34" charset="-122"/>
                <a:ea typeface="微软雅黑" panose="020B0503020204020204" pitchFamily="34" charset="-122"/>
              </a:rPr>
              <a:t>降低患者体内</a:t>
            </a:r>
            <a:r>
              <a:rPr lang="en-AU" altLang="zh-CN" sz="1800" b="1" kern="100" dirty="0" err="1">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AChR</a:t>
            </a:r>
            <a:r>
              <a:rPr lang="en-AU" altLang="zh-CN" sz="18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-Ab</a:t>
            </a:r>
            <a:r>
              <a:rPr lang="zh-CN" altLang="zh-CN" sz="1800" b="1" kern="100" dirty="0">
                <a:effectLst/>
                <a:latin typeface="微软雅黑" panose="020B0503020204020204" pitchFamily="34" charset="-122"/>
                <a:ea typeface="微软雅黑" panose="020B0503020204020204" pitchFamily="34" charset="-122"/>
                <a:cs typeface="Times New Roman" panose="02020603050405020304" pitchFamily="18" charset="0"/>
              </a:rPr>
              <a:t>水平</a:t>
            </a:r>
            <a:r>
              <a:rPr lang="zh-CN" altLang="en-US" sz="1800" b="1" kern="10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8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矩形 8"/>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sym typeface="Arial" panose="020B0604020202020204"/>
            </a:endParaRPr>
          </a:p>
        </p:txBody>
      </p:sp>
      <p:grpSp>
        <p:nvGrpSpPr>
          <p:cNvPr id="15" name="组合 14"/>
          <p:cNvGrpSpPr/>
          <p:nvPr/>
        </p:nvGrpSpPr>
        <p:grpSpPr>
          <a:xfrm>
            <a:off x="109329" y="3936860"/>
            <a:ext cx="5707717" cy="2372304"/>
            <a:chOff x="54200" y="3686545"/>
            <a:chExt cx="5707717" cy="2372304"/>
          </a:xfrm>
        </p:grpSpPr>
        <p:pic>
          <p:nvPicPr>
            <p:cNvPr id="7" name="图片 6"/>
            <p:cNvPicPr>
              <a:picLocks noChangeAspect="1"/>
            </p:cNvPicPr>
            <p:nvPr/>
          </p:nvPicPr>
          <p:blipFill>
            <a:blip r:embed="rId11"/>
            <a:stretch>
              <a:fillRect/>
            </a:stretch>
          </p:blipFill>
          <p:spPr>
            <a:xfrm>
              <a:off x="1217042" y="4430382"/>
              <a:ext cx="3699931" cy="1628467"/>
            </a:xfrm>
            <a:prstGeom prst="rect">
              <a:avLst/>
            </a:prstGeom>
          </p:spPr>
        </p:pic>
        <p:sp>
          <p:nvSpPr>
            <p:cNvPr id="3" name="文本框 2"/>
            <p:cNvSpPr txBox="1"/>
            <p:nvPr/>
          </p:nvSpPr>
          <p:spPr>
            <a:xfrm>
              <a:off x="54200" y="3686545"/>
              <a:ext cx="5707717" cy="954107"/>
            </a:xfrm>
            <a:prstGeom prst="rect">
              <a:avLst/>
            </a:prstGeom>
            <a:noFill/>
          </p:spPr>
          <p:txBody>
            <a:bodyPr wrap="square" rtlCol="0">
              <a:spAutoFit/>
            </a:bodyPr>
            <a:lstStyle/>
            <a:p>
              <a:pPr indent="431800"/>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sym typeface="+mn-ea"/>
                </a:rPr>
                <a:t>乙酰胆碱受体抗体阳性的重症肌无力</a:t>
              </a:r>
              <a:r>
                <a:rPr lang="en-AU" altLang="zh-CN" sz="1400" kern="100" dirty="0" err="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患者的</a:t>
              </a:r>
              <a:r>
                <a:rPr lang="en-AU" altLang="zh-CN" sz="14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AU" altLang="zh-CN"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IL-6 </a:t>
              </a:r>
              <a:r>
                <a:rPr lang="zh-CN" altLang="en-US"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（白细胞介素</a:t>
              </a:r>
              <a:r>
                <a:rPr lang="en-US" altLang="zh-CN"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-6</a:t>
              </a:r>
              <a:r>
                <a:rPr lang="zh-CN" altLang="en-US"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，具有促炎作用）</a:t>
              </a:r>
              <a:r>
                <a:rPr lang="en-AU" altLang="zh-CN" sz="1400" kern="100" dirty="0" err="1">
                  <a:latin typeface="微软雅黑" panose="020B0503020204020204" pitchFamily="34" charset="-122"/>
                  <a:ea typeface="微软雅黑" panose="020B0503020204020204" pitchFamily="34" charset="-122"/>
                  <a:cs typeface="Times New Roman" panose="02020603050405020304" pitchFamily="18" charset="0"/>
                  <a:sym typeface="+mn-ea"/>
                </a:rPr>
                <a:t>水平较高</a:t>
              </a:r>
              <a:r>
                <a:rPr lang="en-AU" altLang="zh-CN" sz="1400" kern="100" dirty="0">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sym typeface="+mn-ea"/>
                </a:rPr>
                <a:t>石杉碱甲可以有效</a:t>
              </a:r>
              <a:r>
                <a:rPr lang="zh-CN" altLang="en-US"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降低</a:t>
              </a:r>
              <a:r>
                <a:rPr lang="en-AU" altLang="zh-CN"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IL-6</a:t>
              </a:r>
              <a:r>
                <a:rPr lang="zh-CN" altLang="en-AU"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en-AU" altLang="zh-CN"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TNF-</a:t>
              </a:r>
              <a:r>
                <a:rPr lang="el-GR" altLang="zh-CN"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α</a:t>
              </a:r>
              <a:r>
                <a:rPr lang="zh-CN" altLang="en-US"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（肿瘤坏死因子</a:t>
              </a:r>
              <a:r>
                <a:rPr lang="en-US" altLang="zh-CN"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α</a:t>
              </a:r>
              <a:r>
                <a:rPr lang="zh-CN" altLang="en-US"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l-GR"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en-AU" altLang="zh-CN"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IL-1</a:t>
              </a:r>
              <a:r>
                <a:rPr lang="el-GR" altLang="zh-CN"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β</a:t>
              </a:r>
              <a:r>
                <a:rPr lang="zh-CN" altLang="en-US"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（白细胞介素</a:t>
              </a:r>
              <a:r>
                <a:rPr lang="en-US" altLang="zh-CN"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-1β</a:t>
              </a:r>
              <a:r>
                <a:rPr lang="zh-CN" altLang="en-US" sz="14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sym typeface="+mn-ea"/>
                </a:rPr>
                <a:t>水平，从而缓解</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sym typeface="+mn-ea"/>
                </a:rPr>
                <a:t>MG</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sym typeface="+mn-ea"/>
                </a:rPr>
                <a:t>患者的炎症</a:t>
              </a:r>
              <a:r>
                <a:rPr lang="en-US" altLang="zh-CN" sz="1400" kern="100" baseline="30000" dirty="0">
                  <a:latin typeface="微软雅黑" panose="020B0503020204020204" pitchFamily="34" charset="-122"/>
                  <a:ea typeface="微软雅黑" panose="020B0503020204020204" pitchFamily="34" charset="-122"/>
                  <a:cs typeface="Times New Roman" panose="02020603050405020304" pitchFamily="18" charset="0"/>
                  <a:sym typeface="+mn-ea"/>
                </a:rPr>
                <a:t>【2】</a:t>
              </a:r>
              <a:r>
                <a:rPr lang="zh-CN" altLang="en-US" sz="1400" kern="100" baseline="30000" dirty="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grpSp>
      <p:sp>
        <p:nvSpPr>
          <p:cNvPr id="12" name="文本框 11"/>
          <p:cNvSpPr txBox="1"/>
          <p:nvPr/>
        </p:nvSpPr>
        <p:spPr>
          <a:xfrm>
            <a:off x="-32257" y="6325416"/>
            <a:ext cx="11698605" cy="461665"/>
          </a:xfrm>
          <a:prstGeom prst="rect">
            <a:avLst/>
          </a:prstGeom>
          <a:noFill/>
        </p:spPr>
        <p:txBody>
          <a:bodyPr wrap="square" rtlCol="0">
            <a:spAutoFit/>
          </a:bodyPr>
          <a:lstStyle/>
          <a:p>
            <a:pPr>
              <a:defRPr/>
            </a:pPr>
            <a:r>
              <a:rPr kumimoji="0" lang="en-US" altLang="zh-CN" sz="800" b="0" i="0" u="none" strike="noStrike" kern="1200" cap="none" spc="0" normalizeH="0" baseline="0" noProof="0" dirty="0">
                <a:ln>
                  <a:noFill/>
                </a:ln>
                <a:solidFill>
                  <a:srgbClr val="21212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a:t>
            </a:r>
            <a:r>
              <a:rPr lang="en-US" altLang="zh-CN" sz="800" dirty="0">
                <a:latin typeface="+mn-ea"/>
              </a:rPr>
              <a:t>Ma X , Gang D R . The Lycopodium Alkaloids[J]. Natural Product Reports, 2005, 21.</a:t>
            </a:r>
            <a:endParaRPr kumimoji="0" lang="en-US" altLang="zh-CN" sz="800" b="0" i="0" u="none" strike="noStrike" kern="1200" cap="none" spc="0" normalizeH="0" baseline="0" noProof="0" dirty="0">
              <a:ln>
                <a:noFill/>
              </a:ln>
              <a:solidFill>
                <a:srgbClr val="21212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rgbClr val="21212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【2】Cai Y, Huang P, Xie Y. Effects of huperzine A on hippocampal inflammatory response and neurotrophic factors in aged rats after anesthesia. Acta Cir Bras. 2019 Feb 7;34(12):e201901205.</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800" noProof="0" dirty="0">
                <a:ln>
                  <a:noFill/>
                </a:ln>
                <a:solidFill>
                  <a:srgbClr val="21212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【3】Yuan D,Haiyue L, Leiming Z.Administration of Huperzine A exerts antidepressant-like activity in a rat model of post-stroke depression.Pharmacology, Pharmacology, Biochemistry and Behavior 158 (2017) 32–38</a:t>
            </a:r>
          </a:p>
        </p:txBody>
      </p:sp>
      <p:sp>
        <p:nvSpPr>
          <p:cNvPr id="6" name="文本框 29"/>
          <p:cNvSpPr txBox="1"/>
          <p:nvPr/>
        </p:nvSpPr>
        <p:spPr>
          <a:xfrm>
            <a:off x="109329" y="6679"/>
            <a:ext cx="119733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有效性</a:t>
            </a:r>
            <a:endPar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grpSp>
        <p:nvGrpSpPr>
          <p:cNvPr id="14" name="组合 13"/>
          <p:cNvGrpSpPr/>
          <p:nvPr/>
        </p:nvGrpSpPr>
        <p:grpSpPr>
          <a:xfrm>
            <a:off x="135816" y="1272377"/>
            <a:ext cx="6747020" cy="1277993"/>
            <a:chOff x="182294" y="728874"/>
            <a:chExt cx="6747020" cy="1277993"/>
          </a:xfrm>
        </p:grpSpPr>
        <p:graphicFrame>
          <p:nvGraphicFramePr>
            <p:cNvPr id="4" name="表格 3"/>
            <p:cNvGraphicFramePr/>
            <p:nvPr>
              <p:custDataLst>
                <p:tags r:id="rId8"/>
              </p:custDataLst>
              <p:extLst>
                <p:ext uri="{D42A27DB-BD31-4B8C-83A1-F6EECF244321}">
                  <p14:modId xmlns:p14="http://schemas.microsoft.com/office/powerpoint/2010/main" val="2591875141"/>
                </p:ext>
              </p:extLst>
            </p:nvPr>
          </p:nvGraphicFramePr>
          <p:xfrm>
            <a:off x="182294" y="1002395"/>
            <a:ext cx="6747020" cy="1004472"/>
          </p:xfrm>
          <a:graphic>
            <a:graphicData uri="http://schemas.openxmlformats.org/drawingml/2006/table">
              <a:tbl>
                <a:tblPr firstRow="1" bandRow="1">
                  <a:tableStyleId>{5C22544A-7EE6-4342-B048-85BDC9FD1C3A}</a:tableStyleId>
                </a:tblPr>
                <a:tblGrid>
                  <a:gridCol w="2193337">
                    <a:extLst>
                      <a:ext uri="{9D8B030D-6E8A-4147-A177-3AD203B41FA5}">
                        <a16:colId xmlns:a16="http://schemas.microsoft.com/office/drawing/2014/main" val="20000"/>
                      </a:ext>
                    </a:extLst>
                  </a:gridCol>
                  <a:gridCol w="990899">
                    <a:extLst>
                      <a:ext uri="{9D8B030D-6E8A-4147-A177-3AD203B41FA5}">
                        <a16:colId xmlns:a16="http://schemas.microsoft.com/office/drawing/2014/main" val="20001"/>
                      </a:ext>
                    </a:extLst>
                  </a:gridCol>
                  <a:gridCol w="990898">
                    <a:extLst>
                      <a:ext uri="{9D8B030D-6E8A-4147-A177-3AD203B41FA5}">
                        <a16:colId xmlns:a16="http://schemas.microsoft.com/office/drawing/2014/main" val="20002"/>
                      </a:ext>
                    </a:extLst>
                  </a:gridCol>
                  <a:gridCol w="1469649">
                    <a:extLst>
                      <a:ext uri="{9D8B030D-6E8A-4147-A177-3AD203B41FA5}">
                        <a16:colId xmlns:a16="http://schemas.microsoft.com/office/drawing/2014/main" val="20003"/>
                      </a:ext>
                    </a:extLst>
                  </a:gridCol>
                  <a:gridCol w="1102237">
                    <a:extLst>
                      <a:ext uri="{9D8B030D-6E8A-4147-A177-3AD203B41FA5}">
                        <a16:colId xmlns:a16="http://schemas.microsoft.com/office/drawing/2014/main" val="20004"/>
                      </a:ext>
                    </a:extLst>
                  </a:gridCol>
                </a:tblGrid>
                <a:tr h="250204">
                  <a:tc rowSpan="2">
                    <a:txBody>
                      <a:bodyPr/>
                      <a:lstStyle/>
                      <a:p>
                        <a:pPr algn="ctr">
                          <a:lnSpc>
                            <a:spcPct val="100000"/>
                          </a:lnSpc>
                          <a:buNone/>
                        </a:pPr>
                        <a:r>
                          <a:rPr lang="zh-CN" altLang="en-US" sz="1200" dirty="0">
                            <a:latin typeface="宋体" panose="02010600030101010101" pitchFamily="2" charset="-122"/>
                            <a:ea typeface="宋体" panose="02010600030101010101" pitchFamily="2" charset="-122"/>
                          </a:rPr>
                          <a:t>成份</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rgbClr val="53A898"/>
                      </a:solidFill>
                    </a:tcPr>
                  </a:tc>
                  <a:tc gridSpan="2">
                    <a:txBody>
                      <a:bodyPr/>
                      <a:lstStyle/>
                      <a:p>
                        <a:pPr algn="ctr">
                          <a:lnSpc>
                            <a:spcPct val="100000"/>
                          </a:lnSpc>
                          <a:buNone/>
                        </a:pPr>
                        <a:r>
                          <a:rPr lang="en-US" altLang="zh-CN" sz="1200" dirty="0">
                            <a:latin typeface="宋体" panose="02010600030101010101" pitchFamily="2" charset="-122"/>
                            <a:ea typeface="宋体" panose="02010600030101010101" pitchFamily="2" charset="-122"/>
                          </a:rPr>
                          <a:t>IC</a:t>
                        </a:r>
                        <a:r>
                          <a:rPr lang="en-US" altLang="zh-CN" sz="1200" baseline="-25000" dirty="0">
                            <a:latin typeface="宋体" panose="02010600030101010101" pitchFamily="2" charset="-122"/>
                            <a:ea typeface="宋体" panose="02010600030101010101" pitchFamily="2" charset="-122"/>
                          </a:rPr>
                          <a:t>50</a:t>
                        </a:r>
                        <a:r>
                          <a:rPr lang="en-US" altLang="zh-CN" sz="1200" dirty="0">
                            <a:latin typeface="宋体" panose="02010600030101010101" pitchFamily="2" charset="-122"/>
                            <a:ea typeface="宋体" panose="02010600030101010101" pitchFamily="2" charset="-122"/>
                          </a:rPr>
                          <a:t>(</a:t>
                        </a:r>
                        <a:r>
                          <a:rPr lang="en-US" altLang="zh-CN" sz="1200" dirty="0" err="1">
                            <a:latin typeface="宋体" panose="02010600030101010101" pitchFamily="2" charset="-122"/>
                            <a:ea typeface="宋体" panose="02010600030101010101" pitchFamily="2" charset="-122"/>
                          </a:rPr>
                          <a:t>uM</a:t>
                        </a:r>
                        <a:r>
                          <a:rPr lang="en-US" altLang="zh-CN" sz="1200" dirty="0">
                            <a:latin typeface="宋体" panose="02010600030101010101" pitchFamily="2" charset="-122"/>
                            <a:ea typeface="宋体" panose="02010600030101010101" pitchFamily="2" charset="-122"/>
                          </a:rPr>
                          <a:t>)</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rgbClr val="53A898"/>
                      </a:solidFill>
                    </a:tcPr>
                  </a:tc>
                  <a:tc hMerge="1">
                    <a:txBody>
                      <a:bodyPr/>
                      <a:lstStyle/>
                      <a:p>
                        <a:endParaRPr lang="zh-CN"/>
                      </a:p>
                    </a:txBody>
                    <a:tcPr>
                      <a:lnR w="12700" cmpd="sng">
                        <a:solidFill>
                          <a:schemeClr val="bg1"/>
                        </a:solidFill>
                        <a:prstDash val="solid"/>
                      </a:lnR>
                      <a:lnT w="12700" cmpd="sng">
                        <a:solidFill>
                          <a:schemeClr val="bg1"/>
                        </a:solidFill>
                        <a:prstDash val="solid"/>
                      </a:lnT>
                      <a:lnB w="12700" cmpd="sng">
                        <a:solidFill>
                          <a:schemeClr val="bg1"/>
                        </a:solidFill>
                        <a:prstDash val="solid"/>
                      </a:lnB>
                    </a:tcPr>
                  </a:tc>
                  <a:tc>
                    <a:txBody>
                      <a:bodyPr/>
                      <a:lstStyle/>
                      <a:p>
                        <a:pPr algn="ctr">
                          <a:lnSpc>
                            <a:spcPct val="100000"/>
                          </a:lnSpc>
                          <a:buNone/>
                        </a:pPr>
                        <a:r>
                          <a:rPr lang="en-US" altLang="zh-CN" sz="1200" dirty="0">
                            <a:latin typeface="宋体" panose="02010600030101010101" pitchFamily="2" charset="-122"/>
                            <a:ea typeface="宋体" panose="02010600030101010101" pitchFamily="2" charset="-122"/>
                          </a:rPr>
                          <a:t> IC</a:t>
                        </a:r>
                        <a:r>
                          <a:rPr lang="en-US" altLang="zh-CN" sz="1200" baseline="-25000" dirty="0">
                            <a:latin typeface="宋体" panose="02010600030101010101" pitchFamily="2" charset="-122"/>
                            <a:ea typeface="宋体" panose="02010600030101010101" pitchFamily="2" charset="-122"/>
                          </a:rPr>
                          <a:t>50</a:t>
                        </a:r>
                        <a:r>
                          <a:rPr lang="zh-CN" altLang="en-US" sz="1200" dirty="0">
                            <a:latin typeface="宋体" panose="02010600030101010101" pitchFamily="2" charset="-122"/>
                            <a:ea typeface="宋体" panose="02010600030101010101" pitchFamily="2" charset="-122"/>
                          </a:rPr>
                          <a:t>比值</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rgbClr val="53A898"/>
                      </a:solidFill>
                    </a:tcPr>
                  </a:tc>
                  <a:tc rowSpan="2">
                    <a:txBody>
                      <a:bodyPr/>
                      <a:lstStyle/>
                      <a:p>
                        <a:pPr algn="ctr">
                          <a:lnSpc>
                            <a:spcPct val="100000"/>
                          </a:lnSpc>
                          <a:buNone/>
                        </a:pPr>
                        <a:r>
                          <a:rPr lang="en-US" altLang="zh-CN" sz="1200" dirty="0">
                            <a:latin typeface="宋体" panose="02010600030101010101" pitchFamily="2" charset="-122"/>
                            <a:ea typeface="宋体" panose="02010600030101010101" pitchFamily="2" charset="-122"/>
                          </a:rPr>
                          <a:t>K</a:t>
                        </a:r>
                        <a:r>
                          <a:rPr lang="en-US" altLang="zh-CN" sz="1200" baseline="-25000" dirty="0">
                            <a:latin typeface="宋体" panose="02010600030101010101" pitchFamily="2" charset="-122"/>
                            <a:ea typeface="宋体" panose="02010600030101010101" pitchFamily="2" charset="-122"/>
                          </a:rPr>
                          <a:t>i</a:t>
                        </a:r>
                        <a:r>
                          <a:rPr lang="en-US" altLang="zh-CN" sz="1200" dirty="0">
                            <a:latin typeface="宋体" panose="02010600030101010101" pitchFamily="2" charset="-122"/>
                            <a:ea typeface="宋体" panose="02010600030101010101" pitchFamily="2" charset="-122"/>
                          </a:rPr>
                          <a:t>(</a:t>
                        </a:r>
                        <a:r>
                          <a:rPr lang="en-US" altLang="zh-CN" sz="1200" dirty="0" err="1">
                            <a:latin typeface="宋体" panose="02010600030101010101" pitchFamily="2" charset="-122"/>
                            <a:ea typeface="宋体" panose="02010600030101010101" pitchFamily="2" charset="-122"/>
                          </a:rPr>
                          <a:t>nM</a:t>
                        </a:r>
                        <a:r>
                          <a:rPr lang="en-US" altLang="zh-CN" sz="1200" dirty="0">
                            <a:latin typeface="宋体" panose="02010600030101010101" pitchFamily="2" charset="-122"/>
                            <a:ea typeface="宋体" panose="02010600030101010101" pitchFamily="2" charset="-122"/>
                          </a:rPr>
                          <a:t>)</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rgbClr val="53A898"/>
                      </a:solidFill>
                    </a:tcPr>
                  </a:tc>
                  <a:extLst>
                    <a:ext uri="{0D108BD9-81ED-4DB2-BD59-A6C34878D82A}">
                      <a16:rowId xmlns:a16="http://schemas.microsoft.com/office/drawing/2014/main" val="10000"/>
                    </a:ext>
                  </a:extLst>
                </a:tr>
                <a:tr h="250204">
                  <a:tc vMerge="1">
                    <a:txBody>
                      <a:bodyPr/>
                      <a:lstStyle/>
                      <a:p>
                        <a:endParaRPr lang="zh-CN"/>
                      </a:p>
                    </a:txBody>
                    <a:tcPr>
                      <a:lnL w="12700" cmpd="sng">
                        <a:solidFill>
                          <a:schemeClr val="bg1"/>
                        </a:solidFill>
                        <a:prstDash val="solid"/>
                      </a:lnL>
                      <a:lnR w="12700" cmpd="sng">
                        <a:solidFill>
                          <a:schemeClr val="bg1"/>
                        </a:solidFill>
                        <a:prstDash val="solid"/>
                      </a:lnR>
                      <a:lnB w="9525" cmpd="sng">
                        <a:solidFill>
                          <a:schemeClr val="tx1"/>
                        </a:solidFill>
                        <a:prstDash val="solid"/>
                      </a:lnB>
                    </a:tcPr>
                  </a:tc>
                  <a:tc>
                    <a:txBody>
                      <a:bodyPr/>
                      <a:lstStyle/>
                      <a:p>
                        <a:pPr algn="ctr">
                          <a:lnSpc>
                            <a:spcPct val="100000"/>
                          </a:lnSpc>
                          <a:buNone/>
                        </a:pPr>
                        <a:r>
                          <a:rPr lang="en-US" altLang="zh-CN" sz="1200" b="1" dirty="0" err="1">
                            <a:solidFill>
                              <a:schemeClr val="bg1"/>
                            </a:solidFill>
                            <a:latin typeface="宋体" panose="02010600030101010101" pitchFamily="2" charset="-122"/>
                            <a:ea typeface="宋体" panose="02010600030101010101" pitchFamily="2" charset="-122"/>
                          </a:rPr>
                          <a:t>AChE</a:t>
                        </a:r>
                        <a:endParaRPr lang="en-US" altLang="zh-CN" sz="1200" b="1" dirty="0">
                          <a:solidFill>
                            <a:schemeClr val="bg1"/>
                          </a:solidFill>
                          <a:latin typeface="宋体" panose="02010600030101010101" pitchFamily="2" charset="-122"/>
                          <a:ea typeface="宋体" panose="02010600030101010101" pitchFamily="2" charset="-122"/>
                        </a:endParaRP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rgbClr val="53A898"/>
                      </a:solidFill>
                    </a:tcPr>
                  </a:tc>
                  <a:tc>
                    <a:txBody>
                      <a:bodyPr/>
                      <a:lstStyle/>
                      <a:p>
                        <a:pPr algn="ctr">
                          <a:lnSpc>
                            <a:spcPct val="100000"/>
                          </a:lnSpc>
                          <a:buNone/>
                        </a:pPr>
                        <a:r>
                          <a:rPr lang="en-US" altLang="zh-CN" sz="1200" b="1" dirty="0" err="1">
                            <a:solidFill>
                              <a:schemeClr val="bg1"/>
                            </a:solidFill>
                            <a:latin typeface="宋体" panose="02010600030101010101" pitchFamily="2" charset="-122"/>
                            <a:ea typeface="宋体" panose="02010600030101010101" pitchFamily="2" charset="-122"/>
                          </a:rPr>
                          <a:t>BuChE</a:t>
                        </a:r>
                        <a:endParaRPr lang="en-US" altLang="zh-CN" sz="1200" b="1" dirty="0">
                          <a:solidFill>
                            <a:schemeClr val="bg1"/>
                          </a:solidFill>
                          <a:latin typeface="宋体" panose="02010600030101010101" pitchFamily="2" charset="-122"/>
                          <a:ea typeface="宋体" panose="02010600030101010101" pitchFamily="2" charset="-122"/>
                        </a:endParaRP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rgbClr val="53A898"/>
                      </a:solidFill>
                    </a:tcPr>
                  </a:tc>
                  <a:tc>
                    <a:txBody>
                      <a:bodyPr/>
                      <a:lstStyle/>
                      <a:p>
                        <a:pPr algn="ctr">
                          <a:lnSpc>
                            <a:spcPct val="100000"/>
                          </a:lnSpc>
                          <a:buNone/>
                        </a:pPr>
                        <a:r>
                          <a:rPr lang="en-US" altLang="zh-CN" sz="1200" b="1" dirty="0" err="1">
                            <a:solidFill>
                              <a:schemeClr val="bg1"/>
                            </a:solidFill>
                            <a:latin typeface="宋体" panose="02010600030101010101" pitchFamily="2" charset="-122"/>
                            <a:ea typeface="宋体" panose="02010600030101010101" pitchFamily="2" charset="-122"/>
                          </a:rPr>
                          <a:t>BuChE</a:t>
                        </a:r>
                        <a:r>
                          <a:rPr lang="en-US" altLang="zh-CN" sz="1200" b="1" dirty="0">
                            <a:solidFill>
                              <a:schemeClr val="bg1"/>
                            </a:solidFill>
                            <a:latin typeface="宋体" panose="02010600030101010101" pitchFamily="2" charset="-122"/>
                            <a:ea typeface="宋体" panose="02010600030101010101" pitchFamily="2" charset="-122"/>
                          </a:rPr>
                          <a:t>/</a:t>
                        </a:r>
                        <a:r>
                          <a:rPr lang="en-US" altLang="zh-CN" sz="1200" b="1" dirty="0" err="1">
                            <a:solidFill>
                              <a:schemeClr val="bg1"/>
                            </a:solidFill>
                            <a:latin typeface="宋体" panose="02010600030101010101" pitchFamily="2" charset="-122"/>
                            <a:ea typeface="宋体" panose="02010600030101010101" pitchFamily="2" charset="-122"/>
                          </a:rPr>
                          <a:t>AChE</a:t>
                        </a:r>
                        <a:endParaRPr lang="en-US" altLang="zh-CN" sz="1200" b="1" dirty="0">
                          <a:solidFill>
                            <a:schemeClr val="bg1"/>
                          </a:solidFill>
                          <a:latin typeface="宋体" panose="02010600030101010101" pitchFamily="2" charset="-122"/>
                          <a:ea typeface="宋体" panose="02010600030101010101" pitchFamily="2" charset="-122"/>
                        </a:endParaRP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rgbClr val="53A898"/>
                      </a:solidFill>
                    </a:tcPr>
                  </a:tc>
                  <a:tc vMerge="1">
                    <a:txBody>
                      <a:bodyPr/>
                      <a:lstStyle/>
                      <a:p>
                        <a:endParaRPr lang="zh-CN"/>
                      </a:p>
                    </a:txBody>
                    <a:tcPr>
                      <a:lnL w="12700" cmpd="sng">
                        <a:solidFill>
                          <a:schemeClr val="bg1"/>
                        </a:solidFill>
                        <a:prstDash val="solid"/>
                      </a:lnL>
                      <a:lnR w="12700" cmpd="sng">
                        <a:solidFill>
                          <a:schemeClr val="bg1"/>
                        </a:solidFill>
                        <a:prstDash val="solid"/>
                      </a:lnR>
                      <a:lnB w="9525" cmpd="sng">
                        <a:solidFill>
                          <a:schemeClr val="tx1"/>
                        </a:solidFill>
                        <a:prstDash val="solid"/>
                      </a:lnB>
                    </a:tcPr>
                  </a:tc>
                  <a:extLst>
                    <a:ext uri="{0D108BD9-81ED-4DB2-BD59-A6C34878D82A}">
                      <a16:rowId xmlns:a16="http://schemas.microsoft.com/office/drawing/2014/main" val="10001"/>
                    </a:ext>
                  </a:extLst>
                </a:tr>
                <a:tr h="250204">
                  <a:tc>
                    <a:txBody>
                      <a:bodyPr/>
                      <a:lstStyle/>
                      <a:p>
                        <a:pPr marL="0" algn="ctr" defTabSz="914400" rtl="0" eaLnBrk="1" latinLnBrk="0" hangingPunct="1">
                          <a:lnSpc>
                            <a:spcPct val="100000"/>
                          </a:lnSpc>
                          <a:buNone/>
                        </a:pPr>
                        <a:r>
                          <a:rPr lang="zh-CN" altLang="en-US" sz="1200" b="1" kern="1200" dirty="0">
                            <a:solidFill>
                              <a:schemeClr val="tx1"/>
                            </a:solidFill>
                            <a:latin typeface="宋体" panose="02010600030101010101" pitchFamily="2" charset="-122"/>
                            <a:ea typeface="宋体" panose="02010600030101010101" pitchFamily="2" charset="-122"/>
                            <a:cs typeface="+mn-cs"/>
                            <a:sym typeface="+mn-ea"/>
                          </a:rPr>
                          <a:t>石杉碱甲</a:t>
                        </a:r>
                        <a:endParaRPr lang="zh-CN" altLang="en-US" sz="1200" b="1" kern="1200" dirty="0">
                          <a:solidFill>
                            <a:schemeClr val="tx1"/>
                          </a:solidFill>
                          <a:latin typeface="宋体" panose="02010600030101010101" pitchFamily="2" charset="-122"/>
                          <a:ea typeface="宋体" panose="02010600030101010101" pitchFamily="2" charset="-122"/>
                          <a:cs typeface="+mn-cs"/>
                        </a:endParaRP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tc>
                    <a:txBody>
                      <a:bodyPr/>
                      <a:lstStyle/>
                      <a:p>
                        <a:pPr algn="ctr">
                          <a:lnSpc>
                            <a:spcPct val="100000"/>
                          </a:lnSpc>
                          <a:buNone/>
                        </a:pPr>
                        <a:r>
                          <a:rPr lang="en-US" altLang="zh-CN" sz="1200" dirty="0">
                            <a:solidFill>
                              <a:srgbClr val="C00000"/>
                            </a:solidFill>
                            <a:latin typeface="宋体" panose="02010600030101010101" pitchFamily="2" charset="-122"/>
                            <a:ea typeface="宋体" panose="02010600030101010101" pitchFamily="2" charset="-122"/>
                          </a:rPr>
                          <a:t>0.082</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tc>
                    <a:txBody>
                      <a:bodyPr/>
                      <a:lstStyle/>
                      <a:p>
                        <a:pPr algn="ctr">
                          <a:lnSpc>
                            <a:spcPct val="100000"/>
                          </a:lnSpc>
                          <a:buNone/>
                        </a:pPr>
                        <a:r>
                          <a:rPr lang="en-US" altLang="zh-CN" sz="1200" dirty="0">
                            <a:solidFill>
                              <a:srgbClr val="C00000"/>
                            </a:solidFill>
                            <a:latin typeface="宋体" panose="02010600030101010101" pitchFamily="2" charset="-122"/>
                            <a:ea typeface="宋体" panose="02010600030101010101" pitchFamily="2" charset="-122"/>
                          </a:rPr>
                          <a:t>74.43</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tc>
                    <a:txBody>
                      <a:bodyPr/>
                      <a:lstStyle/>
                      <a:p>
                        <a:pPr algn="ctr">
                          <a:lnSpc>
                            <a:spcPct val="100000"/>
                          </a:lnSpc>
                          <a:buNone/>
                        </a:pPr>
                        <a:r>
                          <a:rPr lang="en-US" altLang="zh-CN" sz="1200" dirty="0">
                            <a:solidFill>
                              <a:srgbClr val="C00000"/>
                            </a:solidFill>
                            <a:latin typeface="宋体" panose="02010600030101010101" pitchFamily="2" charset="-122"/>
                            <a:ea typeface="宋体" panose="02010600030101010101" pitchFamily="2" charset="-122"/>
                          </a:rPr>
                          <a:t>907.7</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tc>
                    <a:txBody>
                      <a:bodyPr/>
                      <a:lstStyle/>
                      <a:p>
                        <a:pPr algn="ctr">
                          <a:lnSpc>
                            <a:spcPct val="100000"/>
                          </a:lnSpc>
                          <a:buNone/>
                        </a:pPr>
                        <a:r>
                          <a:rPr lang="en-US" altLang="zh-CN" sz="1200" dirty="0">
                            <a:solidFill>
                              <a:srgbClr val="C00000"/>
                            </a:solidFill>
                            <a:latin typeface="宋体" panose="02010600030101010101" pitchFamily="2" charset="-122"/>
                            <a:ea typeface="宋体" panose="02010600030101010101" pitchFamily="2" charset="-122"/>
                          </a:rPr>
                          <a:t>24.9</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50204">
                  <a:tc>
                    <a:txBody>
                      <a:bodyPr/>
                      <a:lstStyle/>
                      <a:p>
                        <a:pPr marL="0" algn="ctr" defTabSz="914400" rtl="0" eaLnBrk="1" latinLnBrk="0" hangingPunct="1">
                          <a:lnSpc>
                            <a:spcPct val="100000"/>
                          </a:lnSpc>
                          <a:buNone/>
                        </a:pPr>
                        <a:r>
                          <a:rPr lang="en-US" altLang="zh-CN" sz="1200" b="1" kern="1200" dirty="0" err="1">
                            <a:solidFill>
                              <a:schemeClr val="tx1"/>
                            </a:solidFill>
                            <a:latin typeface="宋体" panose="02010600030101010101" pitchFamily="2" charset="-122"/>
                            <a:ea typeface="宋体" panose="02010600030101010101" pitchFamily="2" charset="-122"/>
                            <a:cs typeface="+mn-cs"/>
                          </a:rPr>
                          <a:t>加兰他敏</a:t>
                        </a:r>
                        <a:endParaRPr lang="en-US" altLang="zh-CN" sz="1200" b="1" kern="1200" dirty="0">
                          <a:solidFill>
                            <a:schemeClr val="tx1"/>
                          </a:solidFill>
                          <a:latin typeface="宋体" panose="02010600030101010101" pitchFamily="2" charset="-122"/>
                          <a:ea typeface="宋体" panose="02010600030101010101" pitchFamily="2" charset="-122"/>
                          <a:cs typeface="+mn-cs"/>
                        </a:endParaRP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tc>
                    <a:txBody>
                      <a:bodyPr/>
                      <a:lstStyle/>
                      <a:p>
                        <a:pPr algn="ctr">
                          <a:lnSpc>
                            <a:spcPct val="100000"/>
                          </a:lnSpc>
                          <a:buNone/>
                        </a:pPr>
                        <a:r>
                          <a:rPr lang="en-US" altLang="zh-CN" sz="1200" dirty="0">
                            <a:latin typeface="宋体" panose="02010600030101010101" pitchFamily="2" charset="-122"/>
                            <a:ea typeface="宋体" panose="02010600030101010101" pitchFamily="2" charset="-122"/>
                          </a:rPr>
                          <a:t>1.995</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tc>
                    <a:txBody>
                      <a:bodyPr/>
                      <a:lstStyle/>
                      <a:p>
                        <a:pPr algn="ctr">
                          <a:lnSpc>
                            <a:spcPct val="100000"/>
                          </a:lnSpc>
                          <a:buNone/>
                        </a:pPr>
                        <a:r>
                          <a:rPr lang="en-US" altLang="zh-CN" sz="1200" dirty="0">
                            <a:latin typeface="宋体" panose="02010600030101010101" pitchFamily="2" charset="-122"/>
                            <a:ea typeface="宋体" panose="02010600030101010101" pitchFamily="2" charset="-122"/>
                          </a:rPr>
                          <a:t>12.59</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tc>
                    <a:txBody>
                      <a:bodyPr/>
                      <a:lstStyle/>
                      <a:p>
                        <a:pPr algn="ctr">
                          <a:lnSpc>
                            <a:spcPct val="100000"/>
                          </a:lnSpc>
                          <a:buNone/>
                        </a:pPr>
                        <a:r>
                          <a:rPr lang="en-US" altLang="zh-CN" sz="1200" dirty="0">
                            <a:latin typeface="宋体" panose="02010600030101010101" pitchFamily="2" charset="-122"/>
                            <a:ea typeface="宋体" panose="02010600030101010101" pitchFamily="2" charset="-122"/>
                          </a:rPr>
                          <a:t>6.3</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tc>
                    <a:txBody>
                      <a:bodyPr/>
                      <a:lstStyle/>
                      <a:p>
                        <a:pPr algn="ctr">
                          <a:lnSpc>
                            <a:spcPct val="100000"/>
                          </a:lnSpc>
                          <a:buNone/>
                        </a:pPr>
                        <a:r>
                          <a:rPr lang="en-US" altLang="zh-CN" sz="1200" dirty="0">
                            <a:latin typeface="宋体" panose="02010600030101010101" pitchFamily="2" charset="-122"/>
                            <a:ea typeface="宋体" panose="02010600030101010101" pitchFamily="2" charset="-122"/>
                          </a:rPr>
                          <a:t>210.0</a:t>
                        </a:r>
                      </a:p>
                    </a:txBody>
                    <a:tcPr marL="68237" marR="68237" marT="34119" marB="34119" anchor="ctr">
                      <a:lnL w="12700" cap="flat" cmpd="sng" algn="ctr">
                        <a:solidFill>
                          <a:srgbClr val="01757D"/>
                        </a:solidFill>
                        <a:prstDash val="solid"/>
                        <a:round/>
                        <a:headEnd type="none" w="med" len="med"/>
                        <a:tailEnd type="none" w="med" len="med"/>
                      </a:lnL>
                      <a:lnR w="12700" cap="flat" cmpd="sng" algn="ctr">
                        <a:solidFill>
                          <a:srgbClr val="01757D"/>
                        </a:solidFill>
                        <a:prstDash val="solid"/>
                        <a:round/>
                        <a:headEnd type="none" w="med" len="med"/>
                        <a:tailEnd type="none" w="med" len="med"/>
                      </a:lnR>
                      <a:lnT w="12700" cap="flat" cmpd="sng" algn="ctr">
                        <a:solidFill>
                          <a:srgbClr val="01757D"/>
                        </a:solidFill>
                        <a:prstDash val="solid"/>
                        <a:round/>
                        <a:headEnd type="none" w="med" len="med"/>
                        <a:tailEnd type="none" w="med" len="med"/>
                      </a:lnT>
                      <a:lnB w="12700" cap="flat" cmpd="sng" algn="ctr">
                        <a:solidFill>
                          <a:srgbClr val="01757D"/>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10" name="文本框 9"/>
            <p:cNvSpPr txBox="1"/>
            <p:nvPr/>
          </p:nvSpPr>
          <p:spPr>
            <a:xfrm>
              <a:off x="202959" y="728874"/>
              <a:ext cx="5838738" cy="307777"/>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rPr>
                <a:t>石杉碱甲注射液与加兰他敏的比较</a:t>
              </a:r>
              <a:r>
                <a:rPr lang="en-US" altLang="zh-CN" sz="1400" kern="100" baseline="30000" dirty="0">
                  <a:latin typeface="微软雅黑" panose="020B0503020204020204" pitchFamily="34" charset="-122"/>
                  <a:ea typeface="微软雅黑" panose="020B0503020204020204" pitchFamily="34" charset="-122"/>
                  <a:cs typeface="Times New Roman" panose="02020603050405020304" pitchFamily="18" charset="0"/>
                  <a:sym typeface="+mn-ea"/>
                </a:rPr>
                <a:t>【1】 </a:t>
              </a:r>
              <a:endParaRPr 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graphicFrame>
        <p:nvGraphicFramePr>
          <p:cNvPr id="16" name="图示 15"/>
          <p:cNvGraphicFramePr/>
          <p:nvPr>
            <p:extLst>
              <p:ext uri="{D42A27DB-BD31-4B8C-83A1-F6EECF244321}">
                <p14:modId xmlns:p14="http://schemas.microsoft.com/office/powerpoint/2010/main" val="2221239589"/>
              </p:ext>
            </p:extLst>
          </p:nvPr>
        </p:nvGraphicFramePr>
        <p:xfrm>
          <a:off x="1701754" y="2676312"/>
          <a:ext cx="2971566" cy="54241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8" name="图示 17"/>
          <p:cNvGraphicFramePr/>
          <p:nvPr>
            <p:extLst>
              <p:ext uri="{D42A27DB-BD31-4B8C-83A1-F6EECF244321}">
                <p14:modId xmlns:p14="http://schemas.microsoft.com/office/powerpoint/2010/main" val="2893567903"/>
              </p:ext>
            </p:extLst>
          </p:nvPr>
        </p:nvGraphicFramePr>
        <p:xfrm>
          <a:off x="1987826" y="1618916"/>
          <a:ext cx="821635" cy="89537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9" name="图片 18"/>
          <p:cNvPicPr>
            <a:picLocks noChangeAspect="1"/>
          </p:cNvPicPr>
          <p:nvPr/>
        </p:nvPicPr>
        <p:blipFill rotWithShape="1">
          <a:blip r:embed="rId22"/>
          <a:srcRect t="44409"/>
          <a:stretch>
            <a:fillRect/>
          </a:stretch>
        </p:blipFill>
        <p:spPr>
          <a:xfrm>
            <a:off x="7718154" y="1248692"/>
            <a:ext cx="3489172" cy="1530735"/>
          </a:xfrm>
          <a:prstGeom prst="rect">
            <a:avLst/>
          </a:prstGeom>
        </p:spPr>
      </p:pic>
      <p:pic>
        <p:nvPicPr>
          <p:cNvPr id="21" name="Picture 20" descr="A close-up of a cell&#10;&#10;Description automatically generated"/>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697640" y="2676312"/>
            <a:ext cx="3170067" cy="1222137"/>
          </a:xfrm>
          <a:prstGeom prst="rect">
            <a:avLst/>
          </a:prstGeom>
        </p:spPr>
      </p:pic>
      <p:sp>
        <p:nvSpPr>
          <p:cNvPr id="8" name="任意多边形 25"/>
          <p:cNvSpPr/>
          <p:nvPr>
            <p:custDataLst>
              <p:tags r:id="rId1"/>
            </p:custDataLst>
          </p:nvPr>
        </p:nvSpPr>
        <p:spPr>
          <a:xfrm>
            <a:off x="6104334" y="5338550"/>
            <a:ext cx="749598" cy="715214"/>
          </a:xfrm>
          <a:custGeom>
            <a:avLst/>
            <a:gdLst>
              <a:gd name="connsiteX0" fmla="*/ 0 w 1240645"/>
              <a:gd name="connsiteY0" fmla="*/ 620323 h 1240645"/>
              <a:gd name="connsiteX1" fmla="*/ 620323 w 1240645"/>
              <a:gd name="connsiteY1" fmla="*/ 0 h 1240645"/>
              <a:gd name="connsiteX2" fmla="*/ 1240646 w 1240645"/>
              <a:gd name="connsiteY2" fmla="*/ 620323 h 1240645"/>
              <a:gd name="connsiteX3" fmla="*/ 620323 w 1240645"/>
              <a:gd name="connsiteY3" fmla="*/ 1240646 h 1240645"/>
              <a:gd name="connsiteX4" fmla="*/ 0 w 1240645"/>
              <a:gd name="connsiteY4" fmla="*/ 620323 h 1240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645" h="1240645">
                <a:moveTo>
                  <a:pt x="0" y="620323"/>
                </a:moveTo>
                <a:cubicBezTo>
                  <a:pt x="0" y="277728"/>
                  <a:pt x="277728" y="0"/>
                  <a:pt x="620323" y="0"/>
                </a:cubicBezTo>
                <a:cubicBezTo>
                  <a:pt x="962918" y="0"/>
                  <a:pt x="1240646" y="277728"/>
                  <a:pt x="1240646" y="620323"/>
                </a:cubicBezTo>
                <a:cubicBezTo>
                  <a:pt x="1240646" y="962918"/>
                  <a:pt x="962918" y="1240646"/>
                  <a:pt x="620323" y="1240646"/>
                </a:cubicBezTo>
                <a:cubicBezTo>
                  <a:pt x="277728" y="1240646"/>
                  <a:pt x="0" y="962918"/>
                  <a:pt x="0" y="620323"/>
                </a:cubicBezTo>
                <a:close/>
              </a:path>
            </a:pathLst>
          </a:custGeom>
          <a:solidFill>
            <a:srgbClr val="16A19C"/>
          </a:solidFill>
          <a:ln w="12700" cap="flat" cmpd="sng" algn="ctr">
            <a:solidFill>
              <a:sysClr val="window" lastClr="FFFFFF">
                <a:hueOff val="0"/>
                <a:satOff val="0"/>
                <a:lumOff val="0"/>
                <a:alphaOff val="0"/>
              </a:sysClr>
            </a:solidFill>
            <a:prstDash val="solid"/>
            <a:miter lim="800000"/>
          </a:ln>
          <a:effectLst/>
        </p:spPr>
        <p:txBody>
          <a:bodyPr spcFirstLastPara="0" vert="horz" wrap="square" lIns="67500" tIns="35100" rIns="67500" bIns="35100" numCol="1" spcCol="1270" anchor="ctr" anchorCtr="0">
            <a:normAutofit/>
          </a:bodyPr>
          <a:lstStyle/>
          <a:p>
            <a:pPr lvl="0" algn="ctr" defTabSz="889000">
              <a:lnSpc>
                <a:spcPct val="90000"/>
              </a:lnSpc>
              <a:spcBef>
                <a:spcPct val="0"/>
              </a:spcBef>
              <a:spcAft>
                <a:spcPct val="35000"/>
              </a:spcAft>
            </a:pPr>
            <a:r>
              <a:rPr lang="zh-CN" altLang="en-US" sz="1400" b="1" i="0" kern="1200" cap="all" baseline="0">
                <a:solidFill>
                  <a:srgbClr val="FFFFFF"/>
                </a:solidFill>
                <a:latin typeface="微软雅黑" panose="020B0503020204020204" pitchFamily="34" charset="-122"/>
                <a:ea typeface="微软雅黑" panose="020B0503020204020204" pitchFamily="34" charset="-122"/>
                <a:sym typeface="Arial" panose="020B0604020202020204" pitchFamily="34" charset="0"/>
              </a:rPr>
              <a:t>增强</a:t>
            </a:r>
          </a:p>
        </p:txBody>
      </p:sp>
      <p:sp>
        <p:nvSpPr>
          <p:cNvPr id="22" name="文本框 21"/>
          <p:cNvSpPr txBox="1"/>
          <p:nvPr>
            <p:custDataLst>
              <p:tags r:id="rId2"/>
            </p:custDataLst>
          </p:nvPr>
        </p:nvSpPr>
        <p:spPr>
          <a:xfrm>
            <a:off x="8806150" y="4738900"/>
            <a:ext cx="2705619" cy="293405"/>
          </a:xfrm>
          <a:prstGeom prst="rect">
            <a:avLst/>
          </a:prstGeom>
          <a:noFill/>
        </p:spPr>
        <p:txBody>
          <a:bodyPr vert="horz" wrap="square" lIns="67500" tIns="35100" rIns="67500" bIns="35100" rtlCol="0" anchor="ctr" anchorCtr="0">
            <a:noAutofit/>
          </a:bodyPr>
          <a:lstStyle/>
          <a:p>
            <a:r>
              <a:rPr lang="en-US" altLang="zh-TW" sz="1400" spc="150" dirty="0" err="1">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去甲肾上腺素</a:t>
            </a:r>
            <a:r>
              <a:rPr lang="en-US" altLang="zh-TW" sz="1400" spc="150" dirty="0">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(NE)</a:t>
            </a:r>
          </a:p>
          <a:p>
            <a:r>
              <a:rPr lang="en-US" altLang="zh-TW" sz="1400" spc="150" dirty="0" err="1">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多巴胺（DA</a:t>
            </a:r>
            <a:r>
              <a:rPr lang="en-US" altLang="zh-TW" sz="1400" spc="150" dirty="0">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a:t>
            </a:r>
          </a:p>
          <a:p>
            <a:r>
              <a:rPr lang="en-US" altLang="zh-TW" sz="1400" spc="150" dirty="0">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5-羟色胺（5-HT）</a:t>
            </a:r>
          </a:p>
          <a:p>
            <a:r>
              <a:rPr lang="el-GR" altLang="zh-TW" sz="1400" b="1" spc="150" dirty="0">
                <a:solidFill>
                  <a:srgbClr val="FF0000"/>
                </a:solidFill>
                <a:latin typeface="微软雅黑" panose="020B0503020204020204" pitchFamily="34" charset="-122"/>
                <a:ea typeface="微软雅黑" panose="020B0503020204020204" pitchFamily="34" charset="-122"/>
                <a:cs typeface="+mn-ea"/>
                <a:sym typeface="Arial" panose="020B0604020202020204" pitchFamily="34" charset="0"/>
              </a:rPr>
              <a:t>γ-</a:t>
            </a:r>
            <a:r>
              <a:rPr lang="zh-CN" altLang="en-US" sz="1400" b="1" spc="150" dirty="0">
                <a:solidFill>
                  <a:srgbClr val="FF0000"/>
                </a:solidFill>
                <a:latin typeface="微软雅黑" panose="020B0503020204020204" pitchFamily="34" charset="-122"/>
                <a:ea typeface="微软雅黑" panose="020B0503020204020204" pitchFamily="34" charset="-122"/>
                <a:cs typeface="+mn-ea"/>
                <a:sym typeface="Arial" panose="020B0604020202020204" pitchFamily="34" charset="0"/>
              </a:rPr>
              <a:t>氨基丁酸（</a:t>
            </a:r>
            <a:r>
              <a:rPr lang="en-US" altLang="zh-CN" sz="1400" b="1" spc="150" dirty="0">
                <a:solidFill>
                  <a:srgbClr val="FF0000"/>
                </a:solidFill>
                <a:latin typeface="微软雅黑" panose="020B0503020204020204" pitchFamily="34" charset="-122"/>
                <a:ea typeface="微软雅黑" panose="020B0503020204020204" pitchFamily="34" charset="-122"/>
                <a:cs typeface="+mn-ea"/>
                <a:sym typeface="Arial" panose="020B0604020202020204" pitchFamily="34" charset="0"/>
              </a:rPr>
              <a:t>GABA</a:t>
            </a:r>
            <a:r>
              <a:rPr lang="zh-CN" altLang="en-US" sz="1400" b="1" spc="150" dirty="0">
                <a:solidFill>
                  <a:srgbClr val="FF0000"/>
                </a:solidFill>
                <a:latin typeface="微软雅黑" panose="020B0503020204020204" pitchFamily="34" charset="-122"/>
                <a:ea typeface="微软雅黑" panose="020B0503020204020204" pitchFamily="34" charset="-122"/>
                <a:cs typeface="+mn-ea"/>
                <a:sym typeface="Arial" panose="020B0604020202020204" pitchFamily="34" charset="0"/>
              </a:rPr>
              <a:t>）</a:t>
            </a:r>
            <a:endParaRPr lang="en-US" altLang="zh-TW" sz="1400" b="1" spc="150" dirty="0">
              <a:solidFill>
                <a:srgbClr val="FF0000"/>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24" name="任意多边形 27"/>
          <p:cNvSpPr/>
          <p:nvPr>
            <p:custDataLst>
              <p:tags r:id="rId3"/>
            </p:custDataLst>
          </p:nvPr>
        </p:nvSpPr>
        <p:spPr>
          <a:xfrm>
            <a:off x="7849326" y="4505265"/>
            <a:ext cx="825652" cy="715213"/>
          </a:xfrm>
          <a:custGeom>
            <a:avLst/>
            <a:gdLst>
              <a:gd name="connsiteX0" fmla="*/ 0 w 1178613"/>
              <a:gd name="connsiteY0" fmla="*/ 94289 h 942890"/>
              <a:gd name="connsiteX1" fmla="*/ 94289 w 1178613"/>
              <a:gd name="connsiteY1" fmla="*/ 0 h 942890"/>
              <a:gd name="connsiteX2" fmla="*/ 1084324 w 1178613"/>
              <a:gd name="connsiteY2" fmla="*/ 0 h 942890"/>
              <a:gd name="connsiteX3" fmla="*/ 1178613 w 1178613"/>
              <a:gd name="connsiteY3" fmla="*/ 94289 h 942890"/>
              <a:gd name="connsiteX4" fmla="*/ 1178613 w 1178613"/>
              <a:gd name="connsiteY4" fmla="*/ 848601 h 942890"/>
              <a:gd name="connsiteX5" fmla="*/ 1084324 w 1178613"/>
              <a:gd name="connsiteY5" fmla="*/ 942890 h 942890"/>
              <a:gd name="connsiteX6" fmla="*/ 94289 w 1178613"/>
              <a:gd name="connsiteY6" fmla="*/ 942890 h 942890"/>
              <a:gd name="connsiteX7" fmla="*/ 0 w 1178613"/>
              <a:gd name="connsiteY7" fmla="*/ 848601 h 942890"/>
              <a:gd name="connsiteX8" fmla="*/ 0 w 1178613"/>
              <a:gd name="connsiteY8" fmla="*/ 94289 h 94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613" h="942890">
                <a:moveTo>
                  <a:pt x="0" y="94289"/>
                </a:moveTo>
                <a:cubicBezTo>
                  <a:pt x="0" y="42215"/>
                  <a:pt x="42215" y="0"/>
                  <a:pt x="94289" y="0"/>
                </a:cubicBezTo>
                <a:lnTo>
                  <a:pt x="1084324" y="0"/>
                </a:lnTo>
                <a:cubicBezTo>
                  <a:pt x="1136398" y="0"/>
                  <a:pt x="1178613" y="42215"/>
                  <a:pt x="1178613" y="94289"/>
                </a:cubicBezTo>
                <a:lnTo>
                  <a:pt x="1178613" y="848601"/>
                </a:lnTo>
                <a:cubicBezTo>
                  <a:pt x="1178613" y="900675"/>
                  <a:pt x="1136398" y="942890"/>
                  <a:pt x="1084324" y="942890"/>
                </a:cubicBezTo>
                <a:lnTo>
                  <a:pt x="94289" y="942890"/>
                </a:lnTo>
                <a:cubicBezTo>
                  <a:pt x="42215" y="942890"/>
                  <a:pt x="0" y="900675"/>
                  <a:pt x="0" y="848601"/>
                </a:cubicBezTo>
                <a:lnTo>
                  <a:pt x="0" y="94289"/>
                </a:lnTo>
                <a:close/>
              </a:path>
            </a:pathLst>
          </a:custGeom>
          <a:solidFill>
            <a:srgbClr val="16A19C"/>
          </a:solidFill>
          <a:ln w="12700" cap="flat" cmpd="sng" algn="ctr">
            <a:solidFill>
              <a:sysClr val="window" lastClr="FFFFFF">
                <a:hueOff val="0"/>
                <a:satOff val="0"/>
                <a:lumOff val="0"/>
                <a:alphaOff val="0"/>
              </a:sysClr>
            </a:solidFill>
            <a:prstDash val="solid"/>
            <a:miter lim="800000"/>
          </a:ln>
          <a:effectLst/>
        </p:spPr>
        <p:txBody>
          <a:bodyPr spcFirstLastPara="0" vert="horz" wrap="square" lIns="67500" tIns="35100" rIns="67500" bIns="35100" numCol="1" spcCol="1270" anchor="ctr" anchorCtr="0">
            <a:normAutofit/>
          </a:bodyPr>
          <a:lstStyle/>
          <a:p>
            <a:pPr lvl="0" algn="ctr" defTabSz="889000">
              <a:lnSpc>
                <a:spcPct val="90000"/>
              </a:lnSpc>
              <a:spcBef>
                <a:spcPct val="0"/>
              </a:spcBef>
              <a:spcAft>
                <a:spcPct val="35000"/>
              </a:spcAft>
            </a:pPr>
            <a:r>
              <a:rPr lang="en-US" sz="1400" b="1" i="0" kern="1200" cap="all" baseline="0">
                <a:solidFill>
                  <a:srgbClr val="FFFFFF"/>
                </a:solidFill>
                <a:latin typeface="微软雅黑" panose="020B0503020204020204" pitchFamily="34" charset="-122"/>
                <a:ea typeface="微软雅黑" panose="020B0503020204020204" pitchFamily="34" charset="-122"/>
                <a:sym typeface="Arial" panose="020B0604020202020204" pitchFamily="34" charset="0"/>
              </a:rPr>
              <a:t>海马和前额叶皮质中</a:t>
            </a:r>
          </a:p>
        </p:txBody>
      </p:sp>
      <p:sp>
        <p:nvSpPr>
          <p:cNvPr id="25" name="文本框 24"/>
          <p:cNvSpPr txBox="1"/>
          <p:nvPr>
            <p:custDataLst>
              <p:tags r:id="rId4"/>
            </p:custDataLst>
          </p:nvPr>
        </p:nvSpPr>
        <p:spPr>
          <a:xfrm>
            <a:off x="8784462" y="5510890"/>
            <a:ext cx="3298209" cy="851965"/>
          </a:xfrm>
          <a:prstGeom prst="rect">
            <a:avLst/>
          </a:prstGeom>
          <a:noFill/>
        </p:spPr>
        <p:txBody>
          <a:bodyPr vert="horz" wrap="square" lIns="67500" tIns="35100" rIns="67500" bIns="35100" rtlCol="0" anchor="ctr" anchorCtr="0">
            <a:noAutofit/>
          </a:bodyPr>
          <a:lstStyle/>
          <a:p>
            <a:r>
              <a:rPr lang="en-US" altLang="zh-TW" sz="1400" spc="150" dirty="0">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5-羟色胺1A受体(5-HT1AR)</a:t>
            </a:r>
          </a:p>
          <a:p>
            <a:r>
              <a:rPr lang="zh-CN" altLang="en-US" sz="1400" spc="150" dirty="0">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环磷酸腺苷反应元件结合蛋白</a:t>
            </a:r>
            <a:r>
              <a:rPr lang="en-US" altLang="zh-TW" sz="1400" spc="150" dirty="0">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(CREB)</a:t>
            </a:r>
          </a:p>
          <a:p>
            <a:r>
              <a:rPr lang="en-US" altLang="zh-TW" sz="1400" spc="150" dirty="0" err="1">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磷酸化的CREB</a:t>
            </a:r>
            <a:r>
              <a:rPr lang="en-US" altLang="zh-TW" sz="1400" spc="150" dirty="0">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(p-CREB)</a:t>
            </a:r>
          </a:p>
          <a:p>
            <a:r>
              <a:rPr lang="en-US" altLang="zh-TW" sz="1400" spc="150" dirty="0" err="1">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脑源性神经营养因子</a:t>
            </a:r>
            <a:r>
              <a:rPr lang="en-US" altLang="zh-TW" sz="1400" spc="150" dirty="0">
                <a:solidFill>
                  <a:srgbClr val="000000"/>
                </a:solidFill>
                <a:latin typeface="微软雅黑" panose="020B0503020204020204" pitchFamily="34" charset="-122"/>
                <a:ea typeface="微软雅黑" panose="020B0503020204020204" pitchFamily="34" charset="-122"/>
                <a:cs typeface="+mn-ea"/>
                <a:sym typeface="Arial" panose="020B0604020202020204" pitchFamily="34" charset="0"/>
              </a:rPr>
              <a:t>(BDNF)</a:t>
            </a:r>
          </a:p>
        </p:txBody>
      </p:sp>
      <p:sp>
        <p:nvSpPr>
          <p:cNvPr id="27" name="任意多边形 29"/>
          <p:cNvSpPr/>
          <p:nvPr>
            <p:custDataLst>
              <p:tags r:id="rId5"/>
            </p:custDataLst>
          </p:nvPr>
        </p:nvSpPr>
        <p:spPr>
          <a:xfrm>
            <a:off x="7849326" y="5702078"/>
            <a:ext cx="800073" cy="715213"/>
          </a:xfrm>
          <a:custGeom>
            <a:avLst/>
            <a:gdLst>
              <a:gd name="connsiteX0" fmla="*/ 0 w 1178613"/>
              <a:gd name="connsiteY0" fmla="*/ 94289 h 942890"/>
              <a:gd name="connsiteX1" fmla="*/ 94289 w 1178613"/>
              <a:gd name="connsiteY1" fmla="*/ 0 h 942890"/>
              <a:gd name="connsiteX2" fmla="*/ 1084324 w 1178613"/>
              <a:gd name="connsiteY2" fmla="*/ 0 h 942890"/>
              <a:gd name="connsiteX3" fmla="*/ 1178613 w 1178613"/>
              <a:gd name="connsiteY3" fmla="*/ 94289 h 942890"/>
              <a:gd name="connsiteX4" fmla="*/ 1178613 w 1178613"/>
              <a:gd name="connsiteY4" fmla="*/ 848601 h 942890"/>
              <a:gd name="connsiteX5" fmla="*/ 1084324 w 1178613"/>
              <a:gd name="connsiteY5" fmla="*/ 942890 h 942890"/>
              <a:gd name="connsiteX6" fmla="*/ 94289 w 1178613"/>
              <a:gd name="connsiteY6" fmla="*/ 942890 h 942890"/>
              <a:gd name="connsiteX7" fmla="*/ 0 w 1178613"/>
              <a:gd name="connsiteY7" fmla="*/ 848601 h 942890"/>
              <a:gd name="connsiteX8" fmla="*/ 0 w 1178613"/>
              <a:gd name="connsiteY8" fmla="*/ 94289 h 94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613" h="942890">
                <a:moveTo>
                  <a:pt x="0" y="94289"/>
                </a:moveTo>
                <a:cubicBezTo>
                  <a:pt x="0" y="42215"/>
                  <a:pt x="42215" y="0"/>
                  <a:pt x="94289" y="0"/>
                </a:cubicBezTo>
                <a:lnTo>
                  <a:pt x="1084324" y="0"/>
                </a:lnTo>
                <a:cubicBezTo>
                  <a:pt x="1136398" y="0"/>
                  <a:pt x="1178613" y="42215"/>
                  <a:pt x="1178613" y="94289"/>
                </a:cubicBezTo>
                <a:lnTo>
                  <a:pt x="1178613" y="848601"/>
                </a:lnTo>
                <a:cubicBezTo>
                  <a:pt x="1178613" y="900675"/>
                  <a:pt x="1136398" y="942890"/>
                  <a:pt x="1084324" y="942890"/>
                </a:cubicBezTo>
                <a:lnTo>
                  <a:pt x="94289" y="942890"/>
                </a:lnTo>
                <a:cubicBezTo>
                  <a:pt x="42215" y="942890"/>
                  <a:pt x="0" y="900675"/>
                  <a:pt x="0" y="848601"/>
                </a:cubicBezTo>
                <a:lnTo>
                  <a:pt x="0" y="94289"/>
                </a:lnTo>
                <a:close/>
              </a:path>
            </a:pathLst>
          </a:custGeom>
          <a:solidFill>
            <a:srgbClr val="16A19C"/>
          </a:solidFill>
          <a:ln w="12700" cap="flat" cmpd="sng" algn="ctr">
            <a:solidFill>
              <a:sysClr val="window" lastClr="FFFFFF">
                <a:hueOff val="0"/>
                <a:satOff val="0"/>
                <a:lumOff val="0"/>
                <a:alphaOff val="0"/>
              </a:sysClr>
            </a:solidFill>
            <a:prstDash val="solid"/>
            <a:miter lim="800000"/>
          </a:ln>
          <a:effectLst/>
        </p:spPr>
        <p:txBody>
          <a:bodyPr spcFirstLastPara="0" vert="horz" wrap="square" lIns="67500" tIns="35100" rIns="67500" bIns="35100" numCol="1" spcCol="1270" anchor="ctr" anchorCtr="0">
            <a:normAutofit/>
          </a:bodyPr>
          <a:lstStyle/>
          <a:p>
            <a:pPr lvl="0" algn="ctr" defTabSz="889000">
              <a:lnSpc>
                <a:spcPct val="90000"/>
              </a:lnSpc>
              <a:spcBef>
                <a:spcPct val="0"/>
              </a:spcBef>
              <a:spcAft>
                <a:spcPct val="35000"/>
              </a:spcAft>
            </a:pPr>
            <a:r>
              <a:rPr lang="en-US" sz="1400" b="1" i="0" kern="1200" cap="all" baseline="0">
                <a:solidFill>
                  <a:srgbClr val="FFFFFF"/>
                </a:solidFill>
                <a:latin typeface="微软雅黑" panose="020B0503020204020204" pitchFamily="34" charset="-122"/>
                <a:ea typeface="微软雅黑" panose="020B0503020204020204" pitchFamily="34" charset="-122"/>
                <a:sym typeface="Arial" panose="020B0604020202020204" pitchFamily="34" charset="0"/>
              </a:rPr>
              <a:t>海马</a:t>
            </a:r>
          </a:p>
        </p:txBody>
      </p:sp>
      <p:cxnSp>
        <p:nvCxnSpPr>
          <p:cNvPr id="28" name="直接箭头连接符 27"/>
          <p:cNvCxnSpPr/>
          <p:nvPr>
            <p:custDataLst>
              <p:tags r:id="rId6"/>
            </p:custDataLst>
          </p:nvPr>
        </p:nvCxnSpPr>
        <p:spPr>
          <a:xfrm flipH="1">
            <a:off x="7054063" y="4889221"/>
            <a:ext cx="664091" cy="621669"/>
          </a:xfrm>
          <a:prstGeom prst="straightConnector1">
            <a:avLst/>
          </a:prstGeom>
          <a:noFill/>
          <a:ln w="15875" cap="flat" cmpd="sng" algn="ctr">
            <a:solidFill>
              <a:srgbClr val="3E5161"/>
            </a:solidFill>
            <a:prstDash val="solid"/>
            <a:miter lim="800000"/>
            <a:tailEnd type="triangle"/>
          </a:ln>
          <a:effectLst/>
        </p:spPr>
      </p:cxnSp>
      <p:cxnSp>
        <p:nvCxnSpPr>
          <p:cNvPr id="29" name="直接箭头连接符 28"/>
          <p:cNvCxnSpPr/>
          <p:nvPr>
            <p:custDataLst>
              <p:tags r:id="rId7"/>
            </p:custDataLst>
          </p:nvPr>
        </p:nvCxnSpPr>
        <p:spPr>
          <a:xfrm flipH="1" flipV="1">
            <a:off x="7054063" y="5817328"/>
            <a:ext cx="664091" cy="528483"/>
          </a:xfrm>
          <a:prstGeom prst="straightConnector1">
            <a:avLst/>
          </a:prstGeom>
          <a:noFill/>
          <a:ln w="15875" cap="flat" cmpd="sng" algn="ctr">
            <a:solidFill>
              <a:srgbClr val="3E5161"/>
            </a:solidFill>
            <a:prstDash val="solid"/>
            <a:miter lim="800000"/>
            <a:tailEnd type="triangle"/>
          </a:ln>
          <a:effectLst/>
        </p:spPr>
      </p:cxnSp>
      <p:sp>
        <p:nvSpPr>
          <p:cNvPr id="2" name="文本框 1">
            <a:extLst>
              <a:ext uri="{FF2B5EF4-FFF2-40B4-BE49-F238E27FC236}">
                <a16:creationId xmlns:a16="http://schemas.microsoft.com/office/drawing/2014/main" id="{349CB8D6-2176-A53E-9D37-2C1794F54C50}"/>
              </a:ext>
            </a:extLst>
          </p:cNvPr>
          <p:cNvSpPr txBox="1"/>
          <p:nvPr/>
        </p:nvSpPr>
        <p:spPr>
          <a:xfrm>
            <a:off x="236597" y="319666"/>
            <a:ext cx="11650978" cy="458908"/>
          </a:xfrm>
          <a:prstGeom prst="rect">
            <a:avLst/>
          </a:prstGeom>
          <a:noFill/>
        </p:spPr>
        <p:txBody>
          <a:bodyPr wrap="square" rtlCol="0">
            <a:spAutoFit/>
          </a:bodyPr>
          <a:lstStyle/>
          <a:p>
            <a:pPr>
              <a:lnSpc>
                <a:spcPct val="150000"/>
              </a:lnSpc>
            </a:pPr>
            <a:r>
              <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ea"/>
              </a:rPr>
              <a:t>石杉碱甲具有更强的乙酰胆碱酯酶选择性，同时具有抗炎、缓解焦虑</a:t>
            </a:r>
            <a:r>
              <a:rPr lang="en-US" altLang="zh-CN" b="1" dirty="0">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ea"/>
              </a:rPr>
              <a:t>抑郁作用，</a:t>
            </a:r>
            <a:r>
              <a:rPr lang="zh-CN" altLang="en-US"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临床获益更广</a:t>
            </a:r>
            <a:r>
              <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ea"/>
              </a:rPr>
              <a:t>！</a:t>
            </a:r>
            <a:endParaRPr lang="en-US" altLang="zh-CN" b="1" dirty="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3" name="矩形: 圆角 12">
            <a:extLst>
              <a:ext uri="{FF2B5EF4-FFF2-40B4-BE49-F238E27FC236}">
                <a16:creationId xmlns:a16="http://schemas.microsoft.com/office/drawing/2014/main" id="{262D7A30-7B97-638F-BF3C-14114BBAD5EE}"/>
              </a:ext>
            </a:extLst>
          </p:cNvPr>
          <p:cNvSpPr/>
          <p:nvPr/>
        </p:nvSpPr>
        <p:spPr>
          <a:xfrm>
            <a:off x="109329" y="903344"/>
            <a:ext cx="1582905" cy="344837"/>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1</a:t>
            </a: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、选择性好</a:t>
            </a:r>
          </a:p>
        </p:txBody>
      </p:sp>
      <p:sp>
        <p:nvSpPr>
          <p:cNvPr id="17" name="矩形: 圆角 16">
            <a:extLst>
              <a:ext uri="{FF2B5EF4-FFF2-40B4-BE49-F238E27FC236}">
                <a16:creationId xmlns:a16="http://schemas.microsoft.com/office/drawing/2014/main" id="{9C3DC28D-F2DA-80D1-C93D-529098DB6DD1}"/>
              </a:ext>
            </a:extLst>
          </p:cNvPr>
          <p:cNvSpPr/>
          <p:nvPr/>
        </p:nvSpPr>
        <p:spPr>
          <a:xfrm>
            <a:off x="135816" y="3599622"/>
            <a:ext cx="1582905" cy="344837"/>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algn="just">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2</a:t>
            </a: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降低炎症因子</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endParaRPr>
          </a:p>
        </p:txBody>
      </p:sp>
      <p:sp>
        <p:nvSpPr>
          <p:cNvPr id="23" name="矩形: 圆角 22">
            <a:extLst>
              <a:ext uri="{FF2B5EF4-FFF2-40B4-BE49-F238E27FC236}">
                <a16:creationId xmlns:a16="http://schemas.microsoft.com/office/drawing/2014/main" id="{4780FC11-8F22-F3E3-FF3C-5A22B92801B8}"/>
              </a:ext>
            </a:extLst>
          </p:cNvPr>
          <p:cNvSpPr/>
          <p:nvPr/>
        </p:nvSpPr>
        <p:spPr>
          <a:xfrm>
            <a:off x="7132453" y="902627"/>
            <a:ext cx="3957561" cy="344837"/>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algn="just">
              <a:defRPr/>
            </a:pPr>
            <a:r>
              <a:rPr lang="en-US" altLang="zh-CN" sz="1400" b="1" dirty="0">
                <a:solidFill>
                  <a:prstClr val="black"/>
                </a:solidFill>
                <a:latin typeface="微软雅黑" panose="020B0503020204020204" pitchFamily="34" charset="-122"/>
                <a:ea typeface="微软雅黑" panose="020B0503020204020204" pitchFamily="34" charset="-122"/>
                <a:sym typeface="+mn-ea"/>
              </a:rPr>
              <a:t>3</a:t>
            </a: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有效改善</a:t>
            </a:r>
            <a:r>
              <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MG</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小鼠</a:t>
            </a: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肌肉拉力</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、组织病理</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endParaRPr>
          </a:p>
        </p:txBody>
      </p:sp>
      <p:sp>
        <p:nvSpPr>
          <p:cNvPr id="26" name="矩形: 圆角 25">
            <a:extLst>
              <a:ext uri="{FF2B5EF4-FFF2-40B4-BE49-F238E27FC236}">
                <a16:creationId xmlns:a16="http://schemas.microsoft.com/office/drawing/2014/main" id="{E7528497-FCD1-B405-122C-53BC67EF1454}"/>
              </a:ext>
            </a:extLst>
          </p:cNvPr>
          <p:cNvSpPr/>
          <p:nvPr/>
        </p:nvSpPr>
        <p:spPr>
          <a:xfrm>
            <a:off x="7132452" y="3946250"/>
            <a:ext cx="3957561" cy="344837"/>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algn="just">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4</a:t>
            </a: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缓解</a:t>
            </a:r>
            <a:r>
              <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MG</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患者焦虑</a:t>
            </a:r>
            <a:r>
              <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rPr>
              <a:t>抑郁</a:t>
            </a:r>
            <a:r>
              <a:rPr lang="en-US" altLang="zh-CN" sz="1400" kern="100" baseline="30000" dirty="0">
                <a:latin typeface="微软雅黑" panose="020B0503020204020204" pitchFamily="34" charset="-122"/>
                <a:ea typeface="微软雅黑" panose="020B0503020204020204" pitchFamily="34" charset="-122"/>
                <a:cs typeface="Times New Roman" panose="02020603050405020304" pitchFamily="18" charset="0"/>
                <a:sym typeface="+mn-ea"/>
              </a:rPr>
              <a:t>【3】</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Arial" panose="020B0604020202020204"/>
            </a:endParaRPr>
          </a:p>
        </p:txBody>
      </p:sp>
      <p:sp>
        <p:nvSpPr>
          <p:cNvPr id="20" name="文本框 19">
            <a:extLst>
              <a:ext uri="{FF2B5EF4-FFF2-40B4-BE49-F238E27FC236}">
                <a16:creationId xmlns:a16="http://schemas.microsoft.com/office/drawing/2014/main" id="{A006F190-6BAD-A159-CEAC-F35D8DCB98D7}"/>
              </a:ext>
            </a:extLst>
          </p:cNvPr>
          <p:cNvSpPr txBox="1"/>
          <p:nvPr/>
        </p:nvSpPr>
        <p:spPr>
          <a:xfrm>
            <a:off x="109329" y="2596584"/>
            <a:ext cx="4250599" cy="1015663"/>
          </a:xfrm>
          <a:prstGeom prst="rect">
            <a:avLst/>
          </a:prstGeom>
          <a:noFill/>
        </p:spPr>
        <p:txBody>
          <a:bodyPr wrap="square" rtlCol="0">
            <a:spAutoFit/>
          </a:bodyPr>
          <a:lstStyle/>
          <a:p>
            <a:r>
              <a:rPr lang="zh-CN" altLang="en-US" sz="1200" dirty="0">
                <a:solidFill>
                  <a:schemeClr val="tx1"/>
                </a:solidFill>
                <a:latin typeface="微软雅黑" panose="020B0503020204020204" pitchFamily="34" charset="-122"/>
                <a:ea typeface="微软雅黑" panose="020B0503020204020204" pitchFamily="34" charset="-122"/>
                <a:sym typeface="Arial" panose="020B0604020202020204"/>
              </a:rPr>
              <a:t>备注：</a:t>
            </a:r>
            <a:endParaRPr lang="en-US" altLang="zh-CN" sz="1200" dirty="0">
              <a:solidFill>
                <a:schemeClr val="tx1"/>
              </a:solidFill>
              <a:latin typeface="微软雅黑" panose="020B0503020204020204" pitchFamily="34" charset="-122"/>
              <a:ea typeface="微软雅黑" panose="020B0503020204020204" pitchFamily="34" charset="-122"/>
              <a:sym typeface="Arial" panose="020B0604020202020204"/>
            </a:endParaRPr>
          </a:p>
          <a:p>
            <a:r>
              <a:rPr lang="en-US" altLang="zh-CN" sz="1200" dirty="0">
                <a:solidFill>
                  <a:schemeClr val="tx1"/>
                </a:solidFill>
                <a:latin typeface="微软雅黑" panose="020B0503020204020204" pitchFamily="34" charset="-122"/>
                <a:ea typeface="微软雅黑" panose="020B0503020204020204" pitchFamily="34" charset="-122"/>
                <a:sym typeface="Arial" panose="020B0604020202020204"/>
              </a:rPr>
              <a:t>IC</a:t>
            </a:r>
            <a:r>
              <a:rPr lang="en-US" altLang="zh-CN" sz="1200" baseline="-25000" dirty="0">
                <a:solidFill>
                  <a:schemeClr val="tx1"/>
                </a:solidFill>
                <a:latin typeface="微软雅黑" panose="020B0503020204020204" pitchFamily="34" charset="-122"/>
                <a:ea typeface="微软雅黑" panose="020B0503020204020204" pitchFamily="34" charset="-122"/>
                <a:sym typeface="Arial" panose="020B0604020202020204"/>
              </a:rPr>
              <a:t>50</a:t>
            </a:r>
            <a:r>
              <a:rPr lang="zh-CN" altLang="en-US" sz="1200" dirty="0">
                <a:solidFill>
                  <a:schemeClr val="tx1"/>
                </a:solidFill>
                <a:latin typeface="微软雅黑" panose="020B0503020204020204" pitchFamily="34" charset="-122"/>
                <a:ea typeface="微软雅黑" panose="020B0503020204020204" pitchFamily="34" charset="-122"/>
                <a:sym typeface="Arial" panose="020B0604020202020204"/>
              </a:rPr>
              <a:t>：半抑制浓度</a:t>
            </a:r>
            <a:endParaRPr lang="en-US" altLang="zh-CN" sz="1200" dirty="0">
              <a:solidFill>
                <a:schemeClr val="tx1"/>
              </a:solidFill>
              <a:latin typeface="微软雅黑" panose="020B0503020204020204" pitchFamily="34" charset="-122"/>
              <a:ea typeface="微软雅黑" panose="020B0503020204020204" pitchFamily="34" charset="-122"/>
              <a:sym typeface="Arial" panose="020B0604020202020204"/>
            </a:endParaRPr>
          </a:p>
          <a:p>
            <a:r>
              <a:rPr lang="en-US" altLang="zh-CN" sz="1200" dirty="0" err="1">
                <a:solidFill>
                  <a:schemeClr val="tx1"/>
                </a:solidFill>
                <a:latin typeface="微软雅黑" panose="020B0503020204020204" pitchFamily="34" charset="-122"/>
                <a:ea typeface="微软雅黑" panose="020B0503020204020204" pitchFamily="34" charset="-122"/>
                <a:sym typeface="Arial" panose="020B0604020202020204"/>
              </a:rPr>
              <a:t>AchE</a:t>
            </a:r>
            <a:r>
              <a:rPr lang="zh-CN" altLang="en-US" sz="1200" dirty="0">
                <a:solidFill>
                  <a:schemeClr val="tx1"/>
                </a:solidFill>
                <a:latin typeface="微软雅黑" panose="020B0503020204020204" pitchFamily="34" charset="-122"/>
                <a:ea typeface="微软雅黑" panose="020B0503020204020204" pitchFamily="34" charset="-122"/>
                <a:sym typeface="Arial" panose="020B0604020202020204"/>
              </a:rPr>
              <a:t>：乙酰胆碱酯酶</a:t>
            </a:r>
            <a:endParaRPr lang="en-US" altLang="zh-CN" sz="1200" dirty="0">
              <a:solidFill>
                <a:schemeClr val="tx1"/>
              </a:solidFill>
              <a:latin typeface="微软雅黑" panose="020B0503020204020204" pitchFamily="34" charset="-122"/>
              <a:ea typeface="微软雅黑" panose="020B0503020204020204" pitchFamily="34" charset="-122"/>
              <a:sym typeface="Arial" panose="020B0604020202020204"/>
            </a:endParaRPr>
          </a:p>
          <a:p>
            <a:r>
              <a:rPr lang="en-US" altLang="zh-CN" sz="1200" dirty="0" err="1">
                <a:solidFill>
                  <a:schemeClr val="tx1"/>
                </a:solidFill>
                <a:latin typeface="微软雅黑" panose="020B0503020204020204" pitchFamily="34" charset="-122"/>
                <a:ea typeface="微软雅黑" panose="020B0503020204020204" pitchFamily="34" charset="-122"/>
                <a:sym typeface="Arial" panose="020B0604020202020204"/>
              </a:rPr>
              <a:t>BuchE</a:t>
            </a:r>
            <a:r>
              <a:rPr lang="zh-CN" altLang="en-US" sz="1200" dirty="0">
                <a:solidFill>
                  <a:schemeClr val="tx1"/>
                </a:solidFill>
                <a:latin typeface="微软雅黑" panose="020B0503020204020204" pitchFamily="34" charset="-122"/>
                <a:ea typeface="微软雅黑" panose="020B0503020204020204" pitchFamily="34" charset="-122"/>
                <a:sym typeface="Arial" panose="020B0604020202020204"/>
              </a:rPr>
              <a:t>：丁酰胆碱酯酶</a:t>
            </a:r>
            <a:endParaRPr lang="en-US" altLang="zh-CN" sz="1200" dirty="0">
              <a:solidFill>
                <a:schemeClr val="tx1"/>
              </a:solidFill>
              <a:latin typeface="微软雅黑" panose="020B0503020204020204" pitchFamily="34" charset="-122"/>
              <a:ea typeface="微软雅黑" panose="020B0503020204020204" pitchFamily="34" charset="-122"/>
              <a:sym typeface="Arial" panose="020B0604020202020204"/>
            </a:endParaRPr>
          </a:p>
          <a:p>
            <a:r>
              <a:rPr lang="en-US" altLang="zh-CN" sz="1200" dirty="0">
                <a:solidFill>
                  <a:schemeClr val="tx1"/>
                </a:solidFill>
                <a:latin typeface="微软雅黑" panose="020B0503020204020204" pitchFamily="34" charset="-122"/>
                <a:ea typeface="微软雅黑" panose="020B0503020204020204" pitchFamily="34" charset="-122"/>
                <a:sym typeface="Arial" panose="020B0604020202020204"/>
              </a:rPr>
              <a:t>Ki</a:t>
            </a:r>
            <a:r>
              <a:rPr lang="zh-CN" altLang="en-US" sz="1200" dirty="0">
                <a:solidFill>
                  <a:schemeClr val="tx1"/>
                </a:solidFill>
                <a:latin typeface="微软雅黑" panose="020B0503020204020204" pitchFamily="34" charset="-122"/>
                <a:ea typeface="微软雅黑" panose="020B0503020204020204" pitchFamily="34" charset="-122"/>
                <a:sym typeface="Arial" panose="020B0604020202020204"/>
              </a:rPr>
              <a:t>：受体亲和力</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矩形 7"/>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Arial" panose="020B0604020202020204"/>
            </a:endParaRPr>
          </a:p>
        </p:txBody>
      </p:sp>
      <p:sp>
        <p:nvSpPr>
          <p:cNvPr id="6" name="文本框 5"/>
          <p:cNvSpPr txBox="1"/>
          <p:nvPr/>
        </p:nvSpPr>
        <p:spPr>
          <a:xfrm>
            <a:off x="109329" y="388853"/>
            <a:ext cx="11650978" cy="458908"/>
          </a:xfrm>
          <a:prstGeom prst="rect">
            <a:avLst/>
          </a:prstGeom>
          <a:noFill/>
        </p:spPr>
        <p:txBody>
          <a:bodyPr wrap="square" rtlCol="0">
            <a:spAutoFit/>
          </a:bodyPr>
          <a:lstStyle/>
          <a:p>
            <a:pPr>
              <a:lnSpc>
                <a:spcPct val="150000"/>
              </a:lnSpc>
            </a:pPr>
            <a:r>
              <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ea"/>
              </a:rPr>
              <a:t>真实世界研究数据显示，石杉碱甲能</a:t>
            </a:r>
            <a:r>
              <a:rPr lang="zh-CN" altLang="en-US"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降低重症肌无力患者体内抗体水平</a:t>
            </a:r>
            <a:r>
              <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ea"/>
              </a:rPr>
              <a:t>，能更好地起到重症肌无力治疗作用！</a:t>
            </a:r>
            <a:endPar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aphicFrame>
        <p:nvGraphicFramePr>
          <p:cNvPr id="10" name="表格 9"/>
          <p:cNvGraphicFramePr>
            <a:graphicFrameLocks noGrp="1"/>
          </p:cNvGraphicFramePr>
          <p:nvPr>
            <p:extLst>
              <p:ext uri="{D42A27DB-BD31-4B8C-83A1-F6EECF244321}">
                <p14:modId xmlns:p14="http://schemas.microsoft.com/office/powerpoint/2010/main" val="2510368087"/>
              </p:ext>
            </p:extLst>
          </p:nvPr>
        </p:nvGraphicFramePr>
        <p:xfrm>
          <a:off x="139479" y="1157773"/>
          <a:ext cx="7420015" cy="4570150"/>
        </p:xfrm>
        <a:graphic>
          <a:graphicData uri="http://schemas.openxmlformats.org/drawingml/2006/table">
            <a:tbl>
              <a:tblPr firstRow="1" bandRow="1">
                <a:tableStyleId>{5C22544A-7EE6-4342-B048-85BDC9FD1C3A}</a:tableStyleId>
              </a:tblPr>
              <a:tblGrid>
                <a:gridCol w="350616">
                  <a:extLst>
                    <a:ext uri="{9D8B030D-6E8A-4147-A177-3AD203B41FA5}">
                      <a16:colId xmlns:a16="http://schemas.microsoft.com/office/drawing/2014/main" val="20000"/>
                    </a:ext>
                  </a:extLst>
                </a:gridCol>
                <a:gridCol w="1537511">
                  <a:extLst>
                    <a:ext uri="{9D8B030D-6E8A-4147-A177-3AD203B41FA5}">
                      <a16:colId xmlns:a16="http://schemas.microsoft.com/office/drawing/2014/main" val="20001"/>
                    </a:ext>
                  </a:extLst>
                </a:gridCol>
                <a:gridCol w="1669645">
                  <a:extLst>
                    <a:ext uri="{9D8B030D-6E8A-4147-A177-3AD203B41FA5}">
                      <a16:colId xmlns:a16="http://schemas.microsoft.com/office/drawing/2014/main" val="20002"/>
                    </a:ext>
                  </a:extLst>
                </a:gridCol>
                <a:gridCol w="1669646">
                  <a:extLst>
                    <a:ext uri="{9D8B030D-6E8A-4147-A177-3AD203B41FA5}">
                      <a16:colId xmlns:a16="http://schemas.microsoft.com/office/drawing/2014/main" val="20003"/>
                    </a:ext>
                  </a:extLst>
                </a:gridCol>
                <a:gridCol w="2192597">
                  <a:extLst>
                    <a:ext uri="{9D8B030D-6E8A-4147-A177-3AD203B41FA5}">
                      <a16:colId xmlns:a16="http://schemas.microsoft.com/office/drawing/2014/main" val="20004"/>
                    </a:ext>
                  </a:extLst>
                </a:gridCol>
              </a:tblGrid>
              <a:tr h="348589">
                <a:tc>
                  <a:txBody>
                    <a:bodyPr/>
                    <a:lstStyle/>
                    <a:p>
                      <a:pPr algn="ct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3A898"/>
                    </a:solidFill>
                  </a:tcPr>
                </a:tc>
                <a:tc>
                  <a:txBody>
                    <a:bodyPr/>
                    <a:lstStyle/>
                    <a:p>
                      <a:pPr algn="ct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患者信息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3A8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初始疗法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3A8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不良事件</a:t>
                      </a: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AE</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3A898"/>
                    </a:solidFill>
                  </a:tcPr>
                </a:tc>
                <a:tc>
                  <a:txBody>
                    <a:bodyPr/>
                    <a:lstStyle/>
                    <a:p>
                      <a:pPr algn="ct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调整后疗法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3A898"/>
                    </a:solidFill>
                  </a:tcPr>
                </a:tc>
                <a:extLst>
                  <a:ext uri="{0D108BD9-81ED-4DB2-BD59-A6C34878D82A}">
                    <a16:rowId xmlns:a16="http://schemas.microsoft.com/office/drawing/2014/main" val="10000"/>
                  </a:ext>
                </a:extLst>
              </a:tr>
              <a:tr h="630248">
                <a:tc>
                  <a:txBody>
                    <a:bodyPr/>
                    <a:lstStyle/>
                    <a:p>
                      <a:pPr algn="ct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1</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女，</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43</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岁，</a:t>
                      </a:r>
                      <a:r>
                        <a:rPr lang="en-GB"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Ⅱ</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溴吡斯的明：</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60</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/3h</a:t>
                      </a:r>
                      <a:endPar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需要不断更换药物以维持正常日常活动的能力。</a:t>
                      </a:r>
                      <a:endParaRPr lang="en-US" sz="200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石杉碱甲：</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200mcg/</a:t>
                      </a: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日</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次。</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1"/>
                  </a:ext>
                </a:extLst>
              </a:tr>
              <a:tr h="605849">
                <a:tc>
                  <a:txBody>
                    <a:bodyPr/>
                    <a:lstStyle/>
                    <a:p>
                      <a:pPr algn="ct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2</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女，</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74</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岁，</a:t>
                      </a:r>
                      <a:r>
                        <a:rPr lang="en-GB" altLang="zh-CN" sz="1200" dirty="0">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Ⅲ</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溴吡斯的明：</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60</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mg/4h</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初始症状逐渐加重，并出现新的不良症状。</a:t>
                      </a:r>
                      <a:endParaRPr lang="en-US" sz="200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石杉碱甲</a:t>
                      </a:r>
                      <a:r>
                        <a:rPr lang="zh-CN" altLang="en-GB"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100</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mcg</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支；</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algn="l"/>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溴吡斯的明</a:t>
                      </a:r>
                      <a:r>
                        <a:rPr lang="zh-CN" altLang="en-GB"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7.5</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支。</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2"/>
                  </a:ext>
                </a:extLst>
              </a:tr>
              <a:tr h="679750">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3</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男，</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39</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岁，</a:t>
                      </a:r>
                      <a:r>
                        <a:rPr lang="en-GB"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Ⅱ</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溴吡斯的明：</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30</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mg/3h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zh-CN" altLang="en-US" sz="1200" b="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能行走，但后续出现严重的不良反应需要新药物替代</a:t>
                      </a:r>
                      <a:r>
                        <a:rPr lang="zh-CN" altLang="en-GB" sz="1200" b="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sz="200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石杉碱甲：</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200</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mcg</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日</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两次；</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泼尼松：</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5</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日</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次</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3"/>
                  </a:ext>
                </a:extLst>
              </a:tr>
              <a:tr h="679750">
                <a:tc>
                  <a:txBody>
                    <a:bodyPr/>
                    <a:lstStyle/>
                    <a:p>
                      <a:pPr algn="ct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4</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男，</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33</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岁，</a:t>
                      </a:r>
                      <a:r>
                        <a:rPr lang="en-GB"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Ⅱ</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溴吡斯的明：</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15</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mg/4h</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在白天，尤其下午和晚上感到非常疲劳，建议调整剂量。</a:t>
                      </a:r>
                      <a:endParaRPr lang="en-US" sz="200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石杉碱甲：早</a:t>
                      </a:r>
                      <a:r>
                        <a:rPr lang="en-GB" altLang="zh-CN" sz="1200" b="1" dirty="0">
                          <a:latin typeface="微软雅黑" panose="020B0503020204020204" pitchFamily="34" charset="-122"/>
                          <a:ea typeface="微软雅黑" panose="020B0503020204020204" pitchFamily="34" charset="-122"/>
                          <a:cs typeface="Times New Roman" panose="02020603050405020304" pitchFamily="18" charset="0"/>
                        </a:rPr>
                        <a:t>100mcg</a:t>
                      </a:r>
                      <a:r>
                        <a:rPr lang="en-US" altLang="zh-CN" sz="1200" b="1"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午</a:t>
                      </a:r>
                      <a:r>
                        <a:rPr lang="en-US" altLang="zh-CN" sz="1200" b="1" dirty="0">
                          <a:latin typeface="微软雅黑" panose="020B0503020204020204" pitchFamily="34" charset="-122"/>
                          <a:ea typeface="微软雅黑" panose="020B0503020204020204" pitchFamily="34" charset="-122"/>
                          <a:cs typeface="Times New Roman" panose="02020603050405020304" pitchFamily="18" charset="0"/>
                        </a:rPr>
                        <a:t>200</a:t>
                      </a:r>
                      <a:r>
                        <a:rPr lang="en-GB" altLang="zh-CN" sz="1200" b="1" dirty="0">
                          <a:latin typeface="微软雅黑" panose="020B0503020204020204" pitchFamily="34" charset="-122"/>
                          <a:ea typeface="微软雅黑" panose="020B0503020204020204" pitchFamily="34" charset="-122"/>
                          <a:cs typeface="Times New Roman" panose="02020603050405020304" pitchFamily="18" charset="0"/>
                        </a:rPr>
                        <a:t>mcg</a:t>
                      </a:r>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4"/>
                  </a:ext>
                </a:extLst>
              </a:tr>
              <a:tr h="679750">
                <a:tc>
                  <a:txBody>
                    <a:bodyPr/>
                    <a:lstStyle/>
                    <a:p>
                      <a:pPr algn="ct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5</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女，</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41</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岁，</a:t>
                      </a:r>
                      <a:r>
                        <a:rPr lang="en-GB"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Ⅱ</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溴吡斯的明：</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30</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mg/3h</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出现一系列与下尿路（</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LUT</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）功能障碍相关的症状。</a:t>
                      </a:r>
                      <a:endParaRPr lang="en-US" sz="200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仅使用石杉碱甲。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5"/>
                  </a:ext>
                </a:extLst>
              </a:tr>
              <a:tr h="630248">
                <a:tc>
                  <a:txBody>
                    <a:bodyPr/>
                    <a:lstStyle/>
                    <a:p>
                      <a:pPr algn="ct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6</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女，</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37</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岁，</a:t>
                      </a:r>
                      <a:r>
                        <a:rPr lang="en-GB"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Ⅱ</a:t>
                      </a:r>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溴吡斯的明：</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30</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mg/4h</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zh-CN" altLang="en-US"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经常会语无伦次，并排出粪便。</a:t>
                      </a:r>
                      <a:endParaRPr lang="en-US" sz="200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溴吡斯的明：</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15</a:t>
                      </a:r>
                      <a:r>
                        <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mg</a:t>
                      </a:r>
                      <a:r>
                        <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日</a:t>
                      </a:r>
                      <a:r>
                        <a:rPr lang="en-US" altLang="zh-CN" sz="1200" b="1"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两次</a:t>
                      </a:r>
                      <a:r>
                        <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石杉碱甲：早</a:t>
                      </a:r>
                      <a:r>
                        <a:rPr lang="en-GB" altLang="zh-CN" sz="1200" b="1" dirty="0">
                          <a:latin typeface="微软雅黑" panose="020B0503020204020204" pitchFamily="34" charset="-122"/>
                          <a:ea typeface="微软雅黑" panose="020B0503020204020204" pitchFamily="34" charset="-122"/>
                          <a:cs typeface="Times New Roman" panose="02020603050405020304" pitchFamily="18" charset="0"/>
                        </a:rPr>
                        <a:t>100mcg</a:t>
                      </a:r>
                      <a:r>
                        <a:rPr lang="en-US" altLang="zh-CN" sz="1200" b="1"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午</a:t>
                      </a:r>
                      <a:r>
                        <a:rPr lang="en-US" altLang="zh-CN" sz="1200" b="1" dirty="0">
                          <a:latin typeface="微软雅黑" panose="020B0503020204020204" pitchFamily="34" charset="-122"/>
                          <a:ea typeface="微软雅黑" panose="020B0503020204020204" pitchFamily="34" charset="-122"/>
                          <a:cs typeface="Times New Roman" panose="02020603050405020304" pitchFamily="18" charset="0"/>
                        </a:rPr>
                        <a:t>200</a:t>
                      </a:r>
                      <a:r>
                        <a:rPr lang="en-GB" altLang="zh-CN" sz="1200" b="1" dirty="0">
                          <a:latin typeface="微软雅黑" panose="020B0503020204020204" pitchFamily="34" charset="-122"/>
                          <a:ea typeface="微软雅黑" panose="020B0503020204020204" pitchFamily="34" charset="-122"/>
                          <a:cs typeface="Times New Roman" panose="02020603050405020304" pitchFamily="18" charset="0"/>
                        </a:rPr>
                        <a:t>mcg</a:t>
                      </a:r>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1200" b="1" kern="12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6"/>
                  </a:ext>
                </a:extLst>
              </a:tr>
              <a:tr h="296302">
                <a:tc gridSpan="5">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备注：</a:t>
                      </a:r>
                      <a:r>
                        <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号患者使用了泼尼松。</a:t>
                      </a:r>
                      <a:endPar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2" name="文本框 11"/>
          <p:cNvSpPr txBox="1"/>
          <p:nvPr/>
        </p:nvSpPr>
        <p:spPr>
          <a:xfrm>
            <a:off x="247195" y="6293633"/>
            <a:ext cx="11282196"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800" kern="100" dirty="0">
                <a:solidFill>
                  <a:prstClr val="black"/>
                </a:solidFill>
                <a:latin typeface="微软雅黑" panose="020B0503020204020204" pitchFamily="34" charset="-122"/>
                <a:ea typeface="微软雅黑" panose="020B0503020204020204" pitchFamily="34" charset="-122"/>
              </a:rPr>
              <a:t>【1】</a:t>
            </a:r>
            <a:r>
              <a:rPr kumimoji="0" lang="en-US" altLang="zh-CN" sz="800" b="0" i="0" u="none" strike="noStrike" kern="1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rPr>
              <a:t>Zagami</a:t>
            </a:r>
            <a:r>
              <a:rPr kumimoji="0" lang="en-US" altLang="zh-CN" sz="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 et al., Myasthenia gravis symptom response to huperzine A, pyridostigmine bromide, and an immunomodulatory incorporated regimen: A multi-case study. </a:t>
            </a:r>
            <a:r>
              <a:rPr kumimoji="0" lang="en-US" altLang="zh-CN" sz="800" b="0" i="0" u="none" strike="noStrike" kern="1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rPr>
              <a:t>Dysona</a:t>
            </a:r>
            <a:r>
              <a:rPr kumimoji="0" lang="en-US" altLang="zh-CN" sz="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 Life Science. 2023, 4, 36</a:t>
            </a:r>
            <a:r>
              <a:rPr kumimoji="0" lang="en-US" altLang="zh-CN" sz="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a:t>
            </a:r>
            <a:endParaRPr kumimoji="0" lang="zh-CN" altLang="zh-CN" sz="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9"/>
          <p:cNvSpPr txBox="1"/>
          <p:nvPr/>
        </p:nvSpPr>
        <p:spPr>
          <a:xfrm>
            <a:off x="109329" y="6679"/>
            <a:ext cx="119733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有效性</a:t>
            </a:r>
            <a:endPar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grpSp>
        <p:nvGrpSpPr>
          <p:cNvPr id="2" name="组合 1"/>
          <p:cNvGrpSpPr/>
          <p:nvPr/>
        </p:nvGrpSpPr>
        <p:grpSpPr>
          <a:xfrm>
            <a:off x="7698973" y="1172502"/>
            <a:ext cx="5251837" cy="4745157"/>
            <a:chOff x="7667209" y="1105210"/>
            <a:chExt cx="5251837" cy="4745157"/>
          </a:xfrm>
        </p:grpSpPr>
        <p:sp>
          <p:nvSpPr>
            <p:cNvPr id="11" name="文本框 10"/>
            <p:cNvSpPr txBox="1"/>
            <p:nvPr/>
          </p:nvSpPr>
          <p:spPr>
            <a:xfrm>
              <a:off x="7977930" y="5111703"/>
              <a:ext cx="3782377" cy="738664"/>
            </a:xfrm>
            <a:prstGeom prst="rect">
              <a:avLst/>
            </a:prstGeom>
            <a:noFill/>
          </p:spPr>
          <p:txBody>
            <a:bodyPr wrap="square" rtlCol="0">
              <a:spAutoFit/>
            </a:bodyPr>
            <a:lstStyle/>
            <a:p>
              <a:r>
                <a:rPr lang="zh-CN" altLang="en-US" sz="14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调整后疗法使患者的</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生活质量提高了</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71.98%</a:t>
              </a:r>
              <a:r>
                <a:rPr lang="zh-CN" altLang="en-US" sz="14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，而</a:t>
              </a:r>
              <a:r>
                <a:rPr lang="zh-CN" altLang="en-US"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抗体水平（去除激素组）显著降低</a:t>
              </a:r>
              <a:r>
                <a:rPr lang="en-US" altLang="zh-CN" sz="1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16.28%</a:t>
              </a:r>
              <a:r>
                <a:rPr lang="zh-CN" altLang="en-US" sz="14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4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sz="14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可改变患者疾病进程！</a:t>
              </a:r>
            </a:p>
          </p:txBody>
        </p:sp>
        <p:graphicFrame>
          <p:nvGraphicFramePr>
            <p:cNvPr id="17" name="图表 16"/>
            <p:cNvGraphicFramePr/>
            <p:nvPr/>
          </p:nvGraphicFramePr>
          <p:xfrm>
            <a:off x="7667209" y="1105210"/>
            <a:ext cx="5251837" cy="3980405"/>
          </p:xfrm>
          <a:graphic>
            <a:graphicData uri="http://schemas.openxmlformats.org/drawingml/2006/chart">
              <c:chart xmlns:c="http://schemas.openxmlformats.org/drawingml/2006/chart" xmlns:r="http://schemas.openxmlformats.org/officeDocument/2006/relationships" r:id="rId3"/>
            </a:graphicData>
          </a:graphic>
        </p:graphicFrame>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endParaRPr lang="zh-CN" altLang="en-US">
              <a:latin typeface="微软雅黑" panose="020B0503020204020204" pitchFamily="34" charset="-122"/>
              <a:ea typeface="微软雅黑" panose="020B0503020204020204" pitchFamily="34" charset="-122"/>
            </a:endParaRPr>
          </a:p>
        </p:txBody>
      </p:sp>
      <p:sp>
        <p:nvSpPr>
          <p:cNvPr id="4" name="文本占位符 3"/>
          <p:cNvSpPr>
            <a:spLocks noGrp="1"/>
          </p:cNvSpPr>
          <p:nvPr>
            <p:ph type="body" idx="1"/>
          </p:nvPr>
        </p:nvSpPr>
        <p:spPr>
          <a:xfrm>
            <a:off x="1000748" y="2108126"/>
            <a:ext cx="5157787" cy="823912"/>
          </a:xfrm>
        </p:spPr>
        <p:txBody>
          <a:bodyPr/>
          <a:lstStyle/>
          <a:p>
            <a:endParaRPr lang="zh-CN" altLang="en-US">
              <a:latin typeface="微软雅黑" panose="020B0503020204020204" pitchFamily="34" charset="-122"/>
              <a:ea typeface="微软雅黑" panose="020B0503020204020204" pitchFamily="34" charset="-122"/>
            </a:endParaRPr>
          </a:p>
        </p:txBody>
      </p:sp>
      <p:sp>
        <p:nvSpPr>
          <p:cNvPr id="5" name="内容占位符 4"/>
          <p:cNvSpPr>
            <a:spLocks noGrp="1"/>
          </p:cNvSpPr>
          <p:nvPr>
            <p:ph sz="half" idx="2"/>
          </p:nvPr>
        </p:nvSpPr>
        <p:spPr>
          <a:xfrm>
            <a:off x="669444" y="2562201"/>
            <a:ext cx="5157787" cy="3684588"/>
          </a:xfrm>
        </p:spPr>
        <p:txBody>
          <a:bodyPr/>
          <a:lstStyle/>
          <a:p>
            <a:endParaRPr lang="zh-CN" altLang="en-US">
              <a:latin typeface="微软雅黑" panose="020B0503020204020204" pitchFamily="34" charset="-122"/>
              <a:ea typeface="微软雅黑" panose="020B0503020204020204" pitchFamily="34" charset="-122"/>
            </a:endParaRPr>
          </a:p>
        </p:txBody>
      </p:sp>
      <p:sp>
        <p:nvSpPr>
          <p:cNvPr id="6" name="文本占位符 5"/>
          <p:cNvSpPr>
            <a:spLocks noGrp="1"/>
          </p:cNvSpPr>
          <p:nvPr>
            <p:ph type="body" sz="quarter" idx="3"/>
          </p:nvPr>
        </p:nvSpPr>
        <p:spPr/>
        <p:txBody>
          <a:bodyPr/>
          <a:lstStyle/>
          <a:p>
            <a:endParaRPr lang="zh-CN" altLang="en-US">
              <a:latin typeface="微软雅黑" panose="020B0503020204020204" pitchFamily="34" charset="-122"/>
              <a:ea typeface="微软雅黑" panose="020B0503020204020204" pitchFamily="34" charset="-122"/>
            </a:endParaRPr>
          </a:p>
        </p:txBody>
      </p:sp>
      <p:sp>
        <p:nvSpPr>
          <p:cNvPr id="7" name="内容占位符 6"/>
          <p:cNvSpPr>
            <a:spLocks noGrp="1"/>
          </p:cNvSpPr>
          <p:nvPr>
            <p:ph sz="quarter" idx="4"/>
          </p:nvPr>
        </p:nvSpPr>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矩形 7"/>
          <p:cNvSpPr>
            <a:spLocks noGrp="1" noRot="1" noMove="1" noResize="1" noEditPoints="1" noAdjustHandles="1" noChangeArrowheads="1" noChangeShapeType="1"/>
          </p:cNvSpPr>
          <p:nvPr/>
        </p:nvSpPr>
        <p:spPr>
          <a:xfrm>
            <a:off x="0" y="316691"/>
            <a:ext cx="12192000" cy="6428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a:ea typeface="微软雅黑" panose="020B0503020204020204" pitchFamily="34" charset="-122"/>
              <a:sym typeface="Arial" panose="020B0604020202020204"/>
            </a:endParaRPr>
          </a:p>
        </p:txBody>
      </p:sp>
      <p:sp>
        <p:nvSpPr>
          <p:cNvPr id="9" name="文本框 29"/>
          <p:cNvSpPr txBox="1"/>
          <p:nvPr/>
        </p:nvSpPr>
        <p:spPr>
          <a:xfrm>
            <a:off x="109329" y="6679"/>
            <a:ext cx="119733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有效性 </a:t>
            </a:r>
            <a:r>
              <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a:t>
            </a: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临床指南</a:t>
            </a:r>
            <a:r>
              <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a:t>
            </a: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诊疗规范推荐</a:t>
            </a: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rPr>
              <a:t>荐情</a:t>
            </a:r>
            <a:endParaRPr kumimoji="0" lang="en-US" altLang="zh-CN" sz="16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sym typeface="Arial" panose="020B0604020202020204"/>
            </a:endParaRPr>
          </a:p>
        </p:txBody>
      </p:sp>
      <p:sp>
        <p:nvSpPr>
          <p:cNvPr id="10" name="文本框 9"/>
          <p:cNvSpPr txBox="1"/>
          <p:nvPr/>
        </p:nvSpPr>
        <p:spPr>
          <a:xfrm>
            <a:off x="367402" y="2105355"/>
            <a:ext cx="9747340" cy="1670073"/>
          </a:xfrm>
          <a:prstGeom prst="rect">
            <a:avLst/>
          </a:prstGeom>
          <a:noFill/>
        </p:spPr>
        <p:txBody>
          <a:bodyPr wrap="square">
            <a:spAutoFit/>
          </a:bodyPr>
          <a:lstStyle/>
          <a:p>
            <a:pPr algn="just" fontAlgn="auto">
              <a:lnSpc>
                <a:spcPct val="150000"/>
              </a:lnSpc>
              <a:buClrTx/>
              <a:buSzTx/>
              <a:buFontTx/>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2011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中国重症肌无力诊断和治疗专家共识</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推荐</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胆碱酯酶抑制</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剂用于改善所有类型</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MG</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临床症状一线用药</a:t>
            </a:r>
            <a:endPar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2012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重症肌无力诊断和治疗专家共识</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推荐</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胆碱酯酶抑制剂</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用于改善所有类型</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MG</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临床症状一线用药</a:t>
            </a:r>
            <a:endPar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2015</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欧洲神经病学联盟发表眼肌型重症肌无力治疗指南</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推荐</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胆碱酯酶抑制剂</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是</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OMG</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的一线对症治疗药物</a:t>
            </a:r>
            <a:endPar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2020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中国重症肌无力诊断和治疗指南</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推荐</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胆碱酯酶抑制剂</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用作改善症状</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一线药物</a:t>
            </a:r>
            <a:endPar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2020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重症肌无力外科治疗京津冀专家共识</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推荐</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胆碱酯酶抑制剂</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用作</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MG</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的治疗</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文本框 10"/>
          <p:cNvSpPr txBox="1"/>
          <p:nvPr/>
        </p:nvSpPr>
        <p:spPr>
          <a:xfrm>
            <a:off x="367402" y="4454191"/>
            <a:ext cx="12412835" cy="510524"/>
          </a:xfrm>
          <a:prstGeom prst="rect">
            <a:avLst/>
          </a:prstGeom>
          <a:noFill/>
        </p:spPr>
        <p:txBody>
          <a:bodyPr wrap="square">
            <a:spAutoFit/>
          </a:bodyPr>
          <a:lstStyle/>
          <a:p>
            <a:pPr algn="just" fontAlgn="auto">
              <a:lnSpc>
                <a:spcPct val="200000"/>
              </a:lnSpc>
              <a:buClrTx/>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2018年获得批件无技术审评报告</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a:extLst>
              <a:ext uri="{FF2B5EF4-FFF2-40B4-BE49-F238E27FC236}">
                <a16:creationId xmlns:a16="http://schemas.microsoft.com/office/drawing/2014/main" id="{D55F6B80-0AC3-3386-0A93-B64F08C3B6D7}"/>
              </a:ext>
            </a:extLst>
          </p:cNvPr>
          <p:cNvSpPr txBox="1"/>
          <p:nvPr/>
        </p:nvSpPr>
        <p:spPr>
          <a:xfrm>
            <a:off x="367402" y="415091"/>
            <a:ext cx="11457195" cy="458908"/>
          </a:xfrm>
          <a:prstGeom prst="rect">
            <a:avLst/>
          </a:prstGeom>
          <a:noFill/>
        </p:spPr>
        <p:txBody>
          <a:bodyPr wrap="square">
            <a:spAutoFit/>
          </a:bodyPr>
          <a:lstStyle/>
          <a:p>
            <a:pPr>
              <a:lnSpc>
                <a:spcPct val="150000"/>
              </a:lnSpc>
            </a:pPr>
            <a:r>
              <a:rPr lang="zh-CN" altLang="en-US" b="1" dirty="0">
                <a:solidFill>
                  <a:srgbClr val="FF0000"/>
                </a:solidFill>
                <a:latin typeface="微软雅黑" panose="020B0503020204020204" pitchFamily="34" charset="-122"/>
                <a:ea typeface="微软雅黑" panose="020B0503020204020204" pitchFamily="34" charset="-122"/>
              </a:rPr>
              <a:t>多指南、共识</a:t>
            </a:r>
            <a:r>
              <a:rPr lang="zh-CN" altLang="en-US" b="1" dirty="0">
                <a:latin typeface="微软雅黑" panose="020B0503020204020204" pitchFamily="34" charset="-122"/>
                <a:ea typeface="微软雅黑" panose="020B0503020204020204" pitchFamily="34" charset="-122"/>
              </a:rPr>
              <a:t>均推荐了胆碱酯酶抑制剂作为重症肌无力的一线用药</a:t>
            </a:r>
            <a:endParaRPr lang="en-US" altLang="zh-CN" sz="1800" b="1" dirty="0">
              <a:latin typeface="微软雅黑" panose="020B0503020204020204" pitchFamily="34" charset="-122"/>
              <a:ea typeface="微软雅黑" panose="020B0503020204020204" pitchFamily="34" charset="-122"/>
            </a:endParaRPr>
          </a:p>
        </p:txBody>
      </p:sp>
      <p:sp>
        <p:nvSpPr>
          <p:cNvPr id="12" name="矩形: 圆角 11">
            <a:extLst>
              <a:ext uri="{FF2B5EF4-FFF2-40B4-BE49-F238E27FC236}">
                <a16:creationId xmlns:a16="http://schemas.microsoft.com/office/drawing/2014/main" id="{46A1A019-1DCC-AEDE-4433-4081DCD9C7D4}"/>
              </a:ext>
            </a:extLst>
          </p:cNvPr>
          <p:cNvSpPr/>
          <p:nvPr/>
        </p:nvSpPr>
        <p:spPr>
          <a:xfrm>
            <a:off x="367402" y="1462967"/>
            <a:ext cx="8146775" cy="455441"/>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just" fontAlgn="auto">
              <a:lnSpc>
                <a:spcPct val="150000"/>
              </a:lnSpc>
              <a:buClrTx/>
              <a:buSzTx/>
              <a:buFont typeface="Arial" panose="020B0604020202020204" pitchFamily="34" charset="0"/>
              <a:buChar char="•"/>
            </a:pPr>
            <a:r>
              <a:rPr lang="zh-CN" altLang="zh-CN" sz="1400" b="1" dirty="0">
                <a:latin typeface="微软雅黑" panose="020B0503020204020204" pitchFamily="34" charset="-122"/>
                <a:ea typeface="微软雅黑" panose="020B0503020204020204" pitchFamily="34" charset="-122"/>
                <a:cs typeface="微软雅黑" panose="020B0503020204020204" pitchFamily="34" charset="-122"/>
                <a:sym typeface="+mn-ea"/>
              </a:rPr>
              <a:t>临床指南/诊疗规范中申报适应症的药品推荐情况的章节</a:t>
            </a:r>
          </a:p>
        </p:txBody>
      </p:sp>
      <p:sp>
        <p:nvSpPr>
          <p:cNvPr id="13" name="矩形: 圆角 12">
            <a:extLst>
              <a:ext uri="{FF2B5EF4-FFF2-40B4-BE49-F238E27FC236}">
                <a16:creationId xmlns:a16="http://schemas.microsoft.com/office/drawing/2014/main" id="{8344B441-6540-B90E-D952-3E3961AA0210}"/>
              </a:ext>
            </a:extLst>
          </p:cNvPr>
          <p:cNvSpPr/>
          <p:nvPr/>
        </p:nvSpPr>
        <p:spPr>
          <a:xfrm>
            <a:off x="367402" y="4020522"/>
            <a:ext cx="8146775" cy="455441"/>
          </a:xfrm>
          <a:prstGeom prst="roundRect">
            <a:avLst/>
          </a:prstGeom>
          <a:solidFill>
            <a:srgbClr val="ADD7CF"/>
          </a:solidFill>
          <a:ln>
            <a:solidFill>
              <a:srgbClr val="ADD7CF"/>
            </a:solidFill>
          </a:ln>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just" fontAlgn="auto">
              <a:lnSpc>
                <a:spcPct val="150000"/>
              </a:lnSpc>
              <a:buClrTx/>
              <a:buSzTx/>
              <a:buFont typeface="Arial" panose="020B0604020202020204" pitchFamily="34" charset="0"/>
              <a:buChar char="•"/>
            </a:pPr>
            <a:r>
              <a:rPr lang="zh-CN" altLang="zh-CN" sz="1400" b="1" dirty="0">
                <a:latin typeface="微软雅黑" panose="020B0503020204020204" pitchFamily="34" charset="-122"/>
                <a:ea typeface="微软雅黑" panose="020B0503020204020204" pitchFamily="34" charset="-122"/>
                <a:cs typeface="微软雅黑" panose="020B0503020204020204" pitchFamily="34" charset="-122"/>
                <a:sym typeface="+mn-ea"/>
              </a:rPr>
              <a:t>国家药监局药品审评中心《技术审评报告》中关于本药品有效性的描述</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新能源"/>
  <p:tag name="COMMONDATA" val="eyJoZGlkIjoiMTU4YmUxMjA2NDU2NjBlYjljZTM2ZmUwMTVjMmE3YTkifQ=="/>
</p:tagLst>
</file>

<file path=ppt/tags/tag10.xml><?xml version="1.0" encoding="utf-8"?>
<p:tagLst xmlns:a="http://schemas.openxmlformats.org/drawingml/2006/main" xmlns:r="http://schemas.openxmlformats.org/officeDocument/2006/relationships" xmlns:p="http://schemas.openxmlformats.org/presentationml/2006/main">
  <p:tag name="KSO_WM_UNIT_TABLE_BEAUTIFY" val="smartTable{1bbafa66-08cf-4901-a8e7-00fa2041e7d7}"/>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495*269"/>
  <p:tag name="TABLE_ENDDRAG_RECT" val="441*145*495*269"/>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255"/>
  <p:tag name="KSO_WM_UNIT_TYPE" val="n_h_f"/>
  <p:tag name="KSO_WM_UNIT_INDEX" val="1_2_2"/>
  <p:tag name="KSO_WM_UNIT_ID" val="diagram20170255_1*n_h_f*1_2_2"/>
  <p:tag name="KSO_WM_UNIT_LAYERLEVEL" val="1_1_1"/>
  <p:tag name="KSO_WM_UNIT_VALUE" val="25"/>
  <p:tag name="KSO_WM_UNIT_HIGHLIGHT" val="0"/>
  <p:tag name="KSO_WM_UNIT_COMPATIBLE" val="0"/>
  <p:tag name="KSO_WM_UNIT_CLEAR" val="0"/>
  <p:tag name="KSO_WM_BEAUTIFY_FLAG" val="#wm#"/>
  <p:tag name="KSO_WM_TAG_VERSION" val="1.0"/>
  <p:tag name="KSO_WM_DIAGRAM_GROUP_CODE" val="n1-1"/>
  <p:tag name="KSO_WM_UNIT_PRESET_TEXT" val="Text"/>
  <p:tag name="KSO_WM_UNIT_FILL_FORE_SCHEMECOLOR_INDEX" val="6"/>
  <p:tag name="KSO_WM_UNIT_FILL_TYPE" val="1"/>
  <p:tag name="KSO_WM_UNIT_LINE_FORE_SCHEMECOLOR_INDEX" val="2"/>
  <p:tag name="KSO_WM_UNIT_LINE_FILL_TYPE" val="2"/>
  <p:tag name="KSO_WM_UNIT_TEXT_FILL_FORE_SCHEMECOLOR_INDEX" val="16"/>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255"/>
  <p:tag name="KSO_WM_UNIT_TYPE" val="n_h_a"/>
  <p:tag name="KSO_WM_UNIT_INDEX" val="1_1_1"/>
  <p:tag name="KSO_WM_UNIT_ID" val="diagram20170255_1*n_h_a*1_1_1"/>
  <p:tag name="KSO_WM_UNIT_LAYERLEVEL" val="1_1_1"/>
  <p:tag name="KSO_WM_UNIT_VALUE" val="15"/>
  <p:tag name="KSO_WM_UNIT_HIGHLIGHT" val="0"/>
  <p:tag name="KSO_WM_UNIT_COMPATIBLE" val="0"/>
  <p:tag name="KSO_WM_UNIT_CLEAR" val="0"/>
  <p:tag name="KSO_WM_BEAUTIFY_FLAG" val="#wm#"/>
  <p:tag name="KSO_WM_TAG_VERSION" val="1.0"/>
  <p:tag name="KSO_WM_DIAGRAM_GROUP_CODE" val="n1-1"/>
  <p:tag name="KSO_WM_UNIT_PRESET_TEXT" val="LOREM IPSUM"/>
  <p:tag name="KSO_WM_UNIT_TEXT_FILL_FORE_SCHEMECOLOR_INDEX" val="15"/>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255"/>
  <p:tag name="KSO_WM_UNIT_TYPE" val="n_h_f"/>
  <p:tag name="KSO_WM_UNIT_INDEX" val="1_1_3"/>
  <p:tag name="KSO_WM_UNIT_ID" val="diagram20170255_1*n_h_f*1_1_3"/>
  <p:tag name="KSO_WM_UNIT_LAYERLEVEL" val="1_1_1"/>
  <p:tag name="KSO_WM_UNIT_VALUE" val="16"/>
  <p:tag name="KSO_WM_UNIT_HIGHLIGHT" val="0"/>
  <p:tag name="KSO_WM_UNIT_COMPATIBLE" val="0"/>
  <p:tag name="KSO_WM_UNIT_CLEAR" val="0"/>
  <p:tag name="KSO_WM_BEAUTIFY_FLAG" val="#wm#"/>
  <p:tag name="KSO_WM_TAG_VERSION" val="1.0"/>
  <p:tag name="KSO_WM_DIAGRAM_GROUP_CODE" val="n1-1"/>
  <p:tag name="KSO_WM_UNIT_PRESET_TEXT" val="LOREM"/>
  <p:tag name="KSO_WM_UNIT_FILL_FORE_SCHEMECOLOR_INDEX" val="5"/>
  <p:tag name="KSO_WM_UNIT_FILL_TYPE" val="1"/>
  <p:tag name="KSO_WM_UNIT_LINE_FORE_SCHEMECOLOR_INDEX" val="2"/>
  <p:tag name="KSO_WM_UNIT_LINE_FILL_TYPE" val="2"/>
  <p:tag name="KSO_WM_UNIT_TEXT_FILL_FORE_SCHEMECOLOR_INDEX" val="16"/>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255"/>
  <p:tag name="KSO_WM_UNIT_TYPE" val="n_h_a"/>
  <p:tag name="KSO_WM_UNIT_INDEX" val="1_1_2"/>
  <p:tag name="KSO_WM_UNIT_ID" val="diagram20170255_1*n_h_a*1_1_2"/>
  <p:tag name="KSO_WM_UNIT_LAYERLEVEL" val="1_1_1"/>
  <p:tag name="KSO_WM_UNIT_VALUE" val="15"/>
  <p:tag name="KSO_WM_UNIT_HIGHLIGHT" val="0"/>
  <p:tag name="KSO_WM_UNIT_COMPATIBLE" val="0"/>
  <p:tag name="KSO_WM_UNIT_CLEAR" val="0"/>
  <p:tag name="KSO_WM_BEAUTIFY_FLAG" val="#wm#"/>
  <p:tag name="KSO_WM_TAG_VERSION" val="1.0"/>
  <p:tag name="KSO_WM_DIAGRAM_GROUP_CODE" val="n1-1"/>
  <p:tag name="KSO_WM_UNIT_PRESET_TEXT" val="LOREM IPSUM"/>
  <p:tag name="KSO_WM_UNIT_TEXT_FILL_FORE_SCHEMECOLOR_INDEX" val="15"/>
  <p:tag name="KSO_WM_UNIT_TEXT_FILL_TYPE" val="1"/>
</p:tagLst>
</file>

<file path=ppt/tags/tag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255"/>
  <p:tag name="KSO_WM_UNIT_TYPE" val="n_h_f"/>
  <p:tag name="KSO_WM_UNIT_INDEX" val="1_1_4"/>
  <p:tag name="KSO_WM_UNIT_ID" val="diagram20170255_1*n_h_f*1_1_4"/>
  <p:tag name="KSO_WM_UNIT_LAYERLEVEL" val="1_1_1"/>
  <p:tag name="KSO_WM_UNIT_VALUE" val="16"/>
  <p:tag name="KSO_WM_UNIT_HIGHLIGHT" val="0"/>
  <p:tag name="KSO_WM_UNIT_COMPATIBLE" val="0"/>
  <p:tag name="KSO_WM_UNIT_CLEAR" val="0"/>
  <p:tag name="KSO_WM_BEAUTIFY_FLAG" val="#wm#"/>
  <p:tag name="KSO_WM_TAG_VERSION" val="1.0"/>
  <p:tag name="KSO_WM_DIAGRAM_GROUP_CODE" val="n1-1"/>
  <p:tag name="KSO_WM_UNIT_PRESET_TEXT" val="LOREM"/>
  <p:tag name="KSO_WM_UNIT_FILL_FORE_SCHEMECOLOR_INDEX" val="7"/>
  <p:tag name="KSO_WM_UNIT_FILL_TYPE" val="1"/>
  <p:tag name="KSO_WM_UNIT_LINE_FORE_SCHEMECOLOR_INDEX" val="2"/>
  <p:tag name="KSO_WM_UNIT_LINE_FILL_TYPE" val="2"/>
  <p:tag name="KSO_WM_UNIT_TEXT_FILL_FORE_SCHEMECOLOR_INDEX" val="16"/>
  <p:tag name="KSO_WM_UNIT_TEXT_FILL_TYPE" val="1"/>
</p:tagLst>
</file>

<file path=ppt/tags/tag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255"/>
  <p:tag name="KSO_WM_UNIT_TYPE" val="n_h_i"/>
  <p:tag name="KSO_WM_UNIT_INDEX" val="1_1_3"/>
  <p:tag name="KSO_WM_UNIT_ID" val="diagram20170255_1*n_h_i*1_1_3"/>
  <p:tag name="KSO_WM_UNIT_LAYERLEVEL" val="1_1_1"/>
  <p:tag name="KSO_WM_BEAUTIFY_FLAG" val="#wm#"/>
  <p:tag name="KSO_WM_TAG_VERSION" val="1.0"/>
  <p:tag name="KSO_WM_DIAGRAM_GROUP_CODE" val="n1-1"/>
  <p:tag name="KSO_WM_UNIT_LINE_FORE_SCHEMECOLOR_INDEX" val="5"/>
  <p:tag name="KSO_WM_UNIT_LINE_FILL_TYPE" val="2"/>
</p:tagLst>
</file>

<file path=ppt/tags/tag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255"/>
  <p:tag name="KSO_WM_UNIT_TYPE" val="n_h_i"/>
  <p:tag name="KSO_WM_UNIT_INDEX" val="1_1_4"/>
  <p:tag name="KSO_WM_UNIT_ID" val="diagram20170255_1*n_h_i*1_1_4"/>
  <p:tag name="KSO_WM_UNIT_LAYERLEVEL" val="1_1_1"/>
  <p:tag name="KSO_WM_BEAUTIFY_FLAG" val="#wm#"/>
  <p:tag name="KSO_WM_TAG_VERSION" val="1.0"/>
  <p:tag name="KSO_WM_DIAGRAM_GROUP_CODE" val="n1-1"/>
  <p:tag name="KSO_WM_UNIT_LINE_FORE_SCHEMECOLOR_INDEX" val="5"/>
  <p:tag name="KSO_WM_UNIT_LINE_FILL_TYPE" val="2"/>
</p:tagLst>
</file>

<file path=ppt/theme/theme1.xml><?xml version="1.0" encoding="utf-8"?>
<a:theme xmlns:a="http://schemas.openxmlformats.org/drawingml/2006/main" name="第一PPT，www.1ppt.com">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ont">
      <a:majorFont>
        <a:latin typeface="等线 Light"/>
        <a:ea typeface="等线 Light"/>
        <a:cs typeface=""/>
      </a:majorFont>
      <a:minorFont>
        <a:latin typeface="等线"/>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1018</TotalTime>
  <Words>3855</Words>
  <Application>Microsoft Office PowerPoint</Application>
  <PresentationFormat>宽屏</PresentationFormat>
  <Paragraphs>358</Paragraphs>
  <Slides>11</Slides>
  <Notes>10</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11</vt:i4>
      </vt:variant>
    </vt:vector>
  </HeadingPairs>
  <TitlesOfParts>
    <vt:vector size="23" baseType="lpstr">
      <vt:lpstr>等线</vt:lpstr>
      <vt:lpstr>等线 Light</vt:lpstr>
      <vt:lpstr>汉真广标</vt:lpstr>
      <vt:lpstr>黑体</vt:lpstr>
      <vt:lpstr>宋体</vt:lpstr>
      <vt:lpstr>微软雅黑</vt:lpstr>
      <vt:lpstr>Arial</vt:lpstr>
      <vt:lpstr>Calibri</vt:lpstr>
      <vt:lpstr>Times New Roman</vt:lpstr>
      <vt:lpstr>Wingdings</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产品介绍</dc:title>
  <dc:creator>第一PPT</dc:creator>
  <cp:keywords>www.1ppt.com</cp:keywords>
  <dc:description>www.1ppt.com</dc:description>
  <cp:lastModifiedBy>569623716@qq.com</cp:lastModifiedBy>
  <cp:revision>314</cp:revision>
  <dcterms:created xsi:type="dcterms:W3CDTF">2024-06-26T11:25:00Z</dcterms:created>
  <dcterms:modified xsi:type="dcterms:W3CDTF">2024-07-12T04:54:16Z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1C7D94F51F0747CAA45A4ABEC045188F_13</vt:lpwstr>
  </property>
  <property fmtid="{D5CDD505-2E9C-101B-9397-08002B2CF9AE}" pid="3" name="KSOProductBuildVer">
    <vt:lpwstr>2052-12.1.0.17140</vt:lpwstr>
  </property>
</Properties>
</file>