
<file path=[Content_Types].xml><?xml version="1.0" encoding="utf-8"?>
<Types xmlns="http://schemas.openxmlformats.org/package/2006/content-types">
  <Default Extension="xlsx" ContentType="application/vnd.openxmlformats-officedocument.spreadsheetml.sheet"/>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256" r:id="rId4"/>
    <p:sldId id="259" r:id="rId5"/>
    <p:sldId id="820" r:id="rId6"/>
    <p:sldId id="821" r:id="rId8"/>
    <p:sldId id="823" r:id="rId9"/>
    <p:sldId id="822" r:id="rId10"/>
    <p:sldId id="829" r:id="rId11"/>
    <p:sldId id="825" r:id="rId12"/>
    <p:sldId id="824" r:id="rId13"/>
    <p:sldId id="826" r:id="rId14"/>
    <p:sldId id="827" r:id="rId15"/>
    <p:sldId id="263"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0B5"/>
    <a:srgbClr val="0A50B4"/>
    <a:srgbClr val="F85A2D"/>
    <a:srgbClr val="C8CDD1"/>
    <a:srgbClr val="3CBECD"/>
    <a:srgbClr val="FFFFFF"/>
    <a:srgbClr val="065ABC"/>
    <a:srgbClr val="575757"/>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86595" autoAdjust="0"/>
  </p:normalViewPr>
  <p:slideViewPr>
    <p:cSldViewPr snapToGrid="0" showGuides="1">
      <p:cViewPr varScale="1">
        <p:scale>
          <a:sx n="47" d="100"/>
          <a:sy n="47" d="100"/>
        </p:scale>
        <p:origin x="1392" y="48"/>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38.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sz="1400" b="0" i="0" u="none" strike="noStrike" baseline="0" dirty="0">
                <a:solidFill>
                  <a:schemeClr val="tx1"/>
                </a:solidFill>
              </a:rPr>
              <a:t>两组治疗后体温降至正常有效率比较（</a:t>
            </a:r>
            <a:r>
              <a:rPr lang="en-US" altLang="zh-CN" sz="1400" b="0" i="0" u="none" strike="noStrike" baseline="0" dirty="0">
                <a:solidFill>
                  <a:schemeClr val="tx1"/>
                </a:solidFill>
              </a:rPr>
              <a:t>%</a:t>
            </a:r>
            <a:r>
              <a:rPr lang="zh-CN" altLang="en-US" sz="1400" b="0" i="0" u="none" strike="noStrike" baseline="0" dirty="0">
                <a:solidFill>
                  <a:schemeClr val="tx1"/>
                </a:solidFill>
              </a:rPr>
              <a:t>）</a:t>
            </a:r>
            <a:endParaRPr lang="zh-CN" altLang="en-US" sz="1400" dirty="0">
              <a:solidFill>
                <a:schemeClr val="tx1"/>
              </a:solidFill>
            </a:endParaRPr>
          </a:p>
        </c:rich>
      </c:tx>
      <c:layout>
        <c:manualLayout>
          <c:xMode val="edge"/>
          <c:yMode val="edge"/>
          <c:x val="0.187521101749625"/>
          <c:y val="0.0412389102888118"/>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帕拉米韦组</c:v>
                </c:pt>
              </c:strCache>
            </c:strRef>
          </c:tx>
          <c:spPr>
            <a:solidFill>
              <a:schemeClr val="accent1">
                <a:lumMod val="75000"/>
              </a:schemeClr>
            </a:solidFill>
            <a:ln>
              <a:noFill/>
            </a:ln>
            <a:effectLst/>
          </c:spPr>
          <c:invertIfNegative val="0"/>
          <c:dLbls>
            <c:delete val="1"/>
          </c:dLbls>
          <c:cat>
            <c:strRef>
              <c:f>Sheet1!$A$2:$A$6</c:f>
              <c:strCache>
                <c:ptCount val="5"/>
                <c:pt idx="0">
                  <c:v>给药1d</c:v>
                </c:pt>
                <c:pt idx="1">
                  <c:v>给药2d</c:v>
                </c:pt>
                <c:pt idx="2">
                  <c:v>给药3d</c:v>
                </c:pt>
                <c:pt idx="3">
                  <c:v>给药4d</c:v>
                </c:pt>
                <c:pt idx="4">
                  <c:v>给药5d</c:v>
                </c:pt>
              </c:strCache>
            </c:strRef>
          </c:cat>
          <c:val>
            <c:numRef>
              <c:f>Sheet1!$B$2:$B$6</c:f>
              <c:numCache>
                <c:formatCode>General</c:formatCode>
                <c:ptCount val="5"/>
                <c:pt idx="0">
                  <c:v>80</c:v>
                </c:pt>
                <c:pt idx="1">
                  <c:v>100</c:v>
                </c:pt>
              </c:numCache>
            </c:numRef>
          </c:val>
        </c:ser>
        <c:ser>
          <c:idx val="1"/>
          <c:order val="1"/>
          <c:tx>
            <c:strRef>
              <c:f>Sheet1!$C$1</c:f>
              <c:strCache>
                <c:ptCount val="1"/>
                <c:pt idx="0">
                  <c:v>奥司他韦组</c:v>
                </c:pt>
              </c:strCache>
            </c:strRef>
          </c:tx>
          <c:spPr>
            <a:solidFill>
              <a:schemeClr val="accent1">
                <a:lumMod val="40000"/>
                <a:lumOff val="60000"/>
              </a:schemeClr>
            </a:solidFill>
            <a:ln>
              <a:noFill/>
            </a:ln>
            <a:effectLst/>
          </c:spPr>
          <c:invertIfNegative val="0"/>
          <c:dLbls>
            <c:delete val="1"/>
          </c:dLbls>
          <c:cat>
            <c:strRef>
              <c:f>Sheet1!$A$2:$A$6</c:f>
              <c:strCache>
                <c:ptCount val="5"/>
                <c:pt idx="0">
                  <c:v>给药1d</c:v>
                </c:pt>
                <c:pt idx="1">
                  <c:v>给药2d</c:v>
                </c:pt>
                <c:pt idx="2">
                  <c:v>给药3d</c:v>
                </c:pt>
                <c:pt idx="3">
                  <c:v>给药4d</c:v>
                </c:pt>
                <c:pt idx="4">
                  <c:v>给药5d</c:v>
                </c:pt>
              </c:strCache>
            </c:strRef>
          </c:cat>
          <c:val>
            <c:numRef>
              <c:f>Sheet1!$C$2:$C$6</c:f>
              <c:numCache>
                <c:formatCode>General</c:formatCode>
                <c:ptCount val="5"/>
                <c:pt idx="0">
                  <c:v>20</c:v>
                </c:pt>
                <c:pt idx="1">
                  <c:v>50</c:v>
                </c:pt>
                <c:pt idx="2">
                  <c:v>75</c:v>
                </c:pt>
                <c:pt idx="3">
                  <c:v>85</c:v>
                </c:pt>
                <c:pt idx="4">
                  <c:v>100</c:v>
                </c:pt>
              </c:numCache>
            </c:numRef>
          </c:val>
        </c:ser>
        <c:dLbls>
          <c:showLegendKey val="0"/>
          <c:showVal val="0"/>
          <c:showCatName val="0"/>
          <c:showSerName val="0"/>
          <c:showPercent val="0"/>
          <c:showBubbleSize val="0"/>
        </c:dLbls>
        <c:gapWidth val="182"/>
        <c:axId val="794719104"/>
        <c:axId val="794717664"/>
      </c:barChart>
      <c:catAx>
        <c:axId val="79471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94717664"/>
        <c:crosses val="autoZero"/>
        <c:auto val="1"/>
        <c:lblAlgn val="ctr"/>
        <c:lblOffset val="100"/>
        <c:noMultiLvlLbl val="0"/>
      </c:catAx>
      <c:valAx>
        <c:axId val="79471766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94719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0" i="0" u="none" strike="noStrike" kern="1200" spc="0" baseline="0">
                <a:solidFill>
                  <a:schemeClr val="tx1"/>
                </a:solidFill>
                <a:latin typeface="+mn-lt"/>
                <a:ea typeface="+mn-ea"/>
                <a:cs typeface="+mn-cs"/>
              </a:defRPr>
            </a:pPr>
            <a:r>
              <a:rPr lang="zh-CN" altLang="en-US" sz="1400" b="0" i="0" u="none" strike="noStrike" baseline="0" dirty="0">
                <a:solidFill>
                  <a:schemeClr val="tx1"/>
                </a:solidFill>
              </a:rPr>
              <a:t>两组治疗后流感症状缓解率比较（</a:t>
            </a:r>
            <a:r>
              <a:rPr lang="en-US" altLang="zh-CN" sz="1400" b="0" i="0" u="none" strike="noStrike" baseline="0" dirty="0">
                <a:solidFill>
                  <a:schemeClr val="tx1"/>
                </a:solidFill>
              </a:rPr>
              <a:t>%</a:t>
            </a:r>
            <a:r>
              <a:rPr lang="zh-CN" altLang="en-US" sz="1400" b="0" i="0" u="none" strike="noStrike" baseline="0" dirty="0">
                <a:solidFill>
                  <a:schemeClr val="tx1"/>
                </a:solidFill>
              </a:rPr>
              <a:t>）</a:t>
            </a:r>
            <a:endParaRPr lang="zh-CN" altLang="en-US" sz="1400" dirty="0">
              <a:solidFill>
                <a:schemeClr val="tx1"/>
              </a:solidFill>
            </a:endParaRPr>
          </a:p>
        </c:rich>
      </c:tx>
      <c:layout>
        <c:manualLayout>
          <c:xMode val="edge"/>
          <c:yMode val="edge"/>
          <c:x val="0.21111197881114"/>
          <c:y val="0.0626194297396453"/>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帕拉米韦组</c:v>
                </c:pt>
              </c:strCache>
            </c:strRef>
          </c:tx>
          <c:spPr>
            <a:solidFill>
              <a:schemeClr val="accent1">
                <a:lumMod val="75000"/>
              </a:schemeClr>
            </a:solidFill>
            <a:ln>
              <a:noFill/>
            </a:ln>
            <a:effectLst/>
          </c:spPr>
          <c:invertIfNegative val="0"/>
          <c:dLbls>
            <c:delete val="1"/>
          </c:dLbls>
          <c:cat>
            <c:strRef>
              <c:f>Sheet1!$A$2:$A$6</c:f>
              <c:strCache>
                <c:ptCount val="5"/>
                <c:pt idx="0">
                  <c:v>给药1d</c:v>
                </c:pt>
                <c:pt idx="1">
                  <c:v>给药2d</c:v>
                </c:pt>
                <c:pt idx="2">
                  <c:v>给药3d</c:v>
                </c:pt>
                <c:pt idx="3">
                  <c:v>给药4d</c:v>
                </c:pt>
                <c:pt idx="4">
                  <c:v>给药5d</c:v>
                </c:pt>
              </c:strCache>
            </c:strRef>
          </c:cat>
          <c:val>
            <c:numRef>
              <c:f>Sheet1!$B$2:$B$6</c:f>
              <c:numCache>
                <c:formatCode>General</c:formatCode>
                <c:ptCount val="5"/>
                <c:pt idx="0">
                  <c:v>60</c:v>
                </c:pt>
                <c:pt idx="1">
                  <c:v>90</c:v>
                </c:pt>
              </c:numCache>
            </c:numRef>
          </c:val>
        </c:ser>
        <c:ser>
          <c:idx val="1"/>
          <c:order val="1"/>
          <c:tx>
            <c:strRef>
              <c:f>Sheet1!$C$1</c:f>
              <c:strCache>
                <c:ptCount val="1"/>
                <c:pt idx="0">
                  <c:v>奥司他韦组</c:v>
                </c:pt>
              </c:strCache>
            </c:strRef>
          </c:tx>
          <c:spPr>
            <a:solidFill>
              <a:schemeClr val="accent1">
                <a:lumMod val="40000"/>
                <a:lumOff val="60000"/>
              </a:schemeClr>
            </a:solidFill>
            <a:ln>
              <a:noFill/>
            </a:ln>
            <a:effectLst/>
          </c:spPr>
          <c:invertIfNegative val="0"/>
          <c:dLbls>
            <c:delete val="1"/>
          </c:dLbls>
          <c:cat>
            <c:strRef>
              <c:f>Sheet1!$A$2:$A$6</c:f>
              <c:strCache>
                <c:ptCount val="5"/>
                <c:pt idx="0">
                  <c:v>给药1d</c:v>
                </c:pt>
                <c:pt idx="1">
                  <c:v>给药2d</c:v>
                </c:pt>
                <c:pt idx="2">
                  <c:v>给药3d</c:v>
                </c:pt>
                <c:pt idx="3">
                  <c:v>给药4d</c:v>
                </c:pt>
                <c:pt idx="4">
                  <c:v>给药5d</c:v>
                </c:pt>
              </c:strCache>
            </c:strRef>
          </c:cat>
          <c:val>
            <c:numRef>
              <c:f>Sheet1!$C$2:$C$6</c:f>
              <c:numCache>
                <c:formatCode>General</c:formatCode>
                <c:ptCount val="5"/>
                <c:pt idx="0">
                  <c:v>15</c:v>
                </c:pt>
                <c:pt idx="1">
                  <c:v>40</c:v>
                </c:pt>
                <c:pt idx="2">
                  <c:v>60</c:v>
                </c:pt>
                <c:pt idx="3">
                  <c:v>80</c:v>
                </c:pt>
                <c:pt idx="4">
                  <c:v>95</c:v>
                </c:pt>
              </c:numCache>
            </c:numRef>
          </c:val>
        </c:ser>
        <c:dLbls>
          <c:showLegendKey val="0"/>
          <c:showVal val="0"/>
          <c:showCatName val="0"/>
          <c:showSerName val="0"/>
          <c:showPercent val="0"/>
          <c:showBubbleSize val="0"/>
        </c:dLbls>
        <c:gapWidth val="182"/>
        <c:axId val="792356232"/>
        <c:axId val="737637264"/>
      </c:barChart>
      <c:catAx>
        <c:axId val="792356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37637264"/>
        <c:crosses val="autoZero"/>
        <c:auto val="1"/>
        <c:lblAlgn val="ctr"/>
        <c:lblOffset val="100"/>
        <c:noMultiLvlLbl val="0"/>
      </c:catAx>
      <c:valAx>
        <c:axId val="73763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92356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B375D-EA65-4438-89CA-5DD28AE7E3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BD821-0A13-4A6F-929D-5689A2DC699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A7B4D2-9177-4262-A37E-4F394A481D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0" name="矩形 19"/>
          <p:cNvSpPr/>
          <p:nvPr userDrawn="1"/>
        </p:nvSpPr>
        <p:spPr>
          <a:xfrm>
            <a:off x="10001250" y="719192"/>
            <a:ext cx="1141730" cy="218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CBECD664-CDB6-49CA-A632-129BB15A8E4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lgn="ctr">
              <a:defRPr/>
            </a:lvl1pPr>
          </a:lstStyle>
          <a:p>
            <a:fld id="{565CE74E-AB26-4998-AD42-012C4C1AD076}" type="slidenum">
              <a:rPr lang="zh-CN" altLang="en-US" smtClean="0"/>
            </a:fld>
            <a:endParaRPr lang="zh-CN" altLang="en-US"/>
          </a:p>
        </p:txBody>
      </p:sp>
      <p:pic>
        <p:nvPicPr>
          <p:cNvPr id="11" name="Picture 256" descr="未标题1"/>
          <p:cNvPicPr>
            <a:picLocks noChangeAspect="1"/>
          </p:cNvPicPr>
          <p:nvPr userDrawn="1"/>
        </p:nvPicPr>
        <p:blipFill>
          <a:blip r:embed="rId2" cstate="screen"/>
          <a:stretch>
            <a:fillRect/>
          </a:stretch>
        </p:blipFill>
        <p:spPr>
          <a:xfrm>
            <a:off x="348000" y="817024"/>
            <a:ext cx="11844000" cy="12951"/>
          </a:xfrm>
          <a:prstGeom prst="rect">
            <a:avLst/>
          </a:prstGeom>
          <a:noFill/>
          <a:ln w="9525">
            <a:noFill/>
          </a:ln>
        </p:spPr>
      </p:pic>
      <p:pic>
        <p:nvPicPr>
          <p:cNvPr id="2" name="图片 1"/>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a:xfrm>
            <a:off x="10212070" y="108585"/>
            <a:ext cx="1802130" cy="610870"/>
          </a:xfrm>
          <a:prstGeom prst="rect">
            <a:avLst/>
          </a:prstGeom>
        </p:spPr>
      </p:pic>
      <p:sp>
        <p:nvSpPr>
          <p:cNvPr id="9" name="标题 1"/>
          <p:cNvSpPr>
            <a:spLocks noGrp="1"/>
          </p:cNvSpPr>
          <p:nvPr>
            <p:ph type="title"/>
          </p:nvPr>
        </p:nvSpPr>
        <p:spPr>
          <a:xfrm>
            <a:off x="348000" y="1"/>
            <a:ext cx="9653249" cy="817026"/>
          </a:xfrm>
          <a:prstGeom prst="rect">
            <a:avLst/>
          </a:prstGeom>
        </p:spPr>
        <p:txBody>
          <a:bodyPr anchor="ctr">
            <a:normAutofit/>
          </a:bodyPr>
          <a:lstStyle>
            <a:lvl1pPr>
              <a:lnSpc>
                <a:spcPct val="100000"/>
              </a:lnSpc>
              <a:defRPr sz="2500" b="1">
                <a:solidFill>
                  <a:schemeClr val="tx1"/>
                </a:solidFill>
              </a:defRPr>
            </a:lvl1pPr>
          </a:lstStyle>
          <a:p>
            <a:r>
              <a:rPr lang="zh-CN" altLang="en-US" dirty="0"/>
              <a:t>单击此处编辑母版标题样式</a:t>
            </a:r>
            <a:endParaRPr lang="zh-CN" altLang="en-US" dirty="0"/>
          </a:p>
        </p:txBody>
      </p:sp>
      <p:pic>
        <p:nvPicPr>
          <p:cNvPr id="7" name="图片 6"/>
          <p:cNvPicPr>
            <a:picLocks noChangeAspect="1"/>
          </p:cNvPicPr>
          <p:nvPr userDrawn="1"/>
        </p:nvPicPr>
        <p:blipFill>
          <a:blip r:embed="rId5" cstate="screen"/>
          <a:stretch>
            <a:fillRect/>
          </a:stretch>
        </p:blipFill>
        <p:spPr>
          <a:xfrm>
            <a:off x="9294725" y="134805"/>
            <a:ext cx="2872902" cy="5911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3.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8.xml"/><Relationship Id="rId3" Type="http://schemas.openxmlformats.org/officeDocument/2006/relationships/image" Target="../media/image11.png"/><Relationship Id="rId2" Type="http://schemas.openxmlformats.org/officeDocument/2006/relationships/tags" Target="../tags/tag135.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8.xml"/><Relationship Id="rId2" Type="http://schemas.openxmlformats.org/officeDocument/2006/relationships/tags" Target="../tags/tag136.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7.xml"/><Relationship Id="rId2" Type="http://schemas.openxmlformats.org/officeDocument/2006/relationships/image" Target="../media/image12.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8.pn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image" Target="../media/image10.png"/><Relationship Id="rId2" Type="http://schemas.openxmlformats.org/officeDocument/2006/relationships/tags" Target="../tags/tag126.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tags" Target="../tags/tag127.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tags" Target="../tags/tag128.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8.xml"/><Relationship Id="rId4" Type="http://schemas.openxmlformats.org/officeDocument/2006/relationships/tags" Target="../tags/tag129.xml"/><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tags" Target="../tags/tag130.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8.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8.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287828" y="2783840"/>
            <a:ext cx="6922770" cy="645160"/>
          </a:xfrm>
          <a:prstGeom prst="rect">
            <a:avLst/>
          </a:prstGeom>
          <a:noFill/>
        </p:spPr>
        <p:txBody>
          <a:bodyPr wrap="square" rtlCol="0">
            <a:spAutoFit/>
          </a:bodyPr>
          <a:lstStyle/>
          <a:p>
            <a:r>
              <a:rPr lang="zh-CN" altLang="en-US" sz="3600" b="1" dirty="0">
                <a:solidFill>
                  <a:schemeClr val="bg1"/>
                </a:solidFill>
                <a:latin typeface="+mj-ea"/>
                <a:ea typeface="+mj-ea"/>
              </a:rPr>
              <a:t>力勤</a:t>
            </a:r>
            <a:r>
              <a:rPr lang="en-US" altLang="zh-CN" sz="3600" b="1" baseline="30000" dirty="0">
                <a:solidFill>
                  <a:schemeClr val="bg1"/>
                </a:solidFill>
                <a:effectLst/>
                <a:uFillTx/>
                <a:latin typeface="+mj-ea"/>
                <a:ea typeface="+mj-ea"/>
                <a:cs typeface="微软雅黑" panose="020B0503020204020204" pitchFamily="34" charset="-122"/>
                <a:sym typeface="Arial" panose="020B0604020202020204" pitchFamily="34" charset="0"/>
              </a:rPr>
              <a:t>®</a:t>
            </a:r>
            <a:r>
              <a:rPr lang="zh-CN" altLang="en-US" sz="3600" b="1" dirty="0">
                <a:solidFill>
                  <a:schemeClr val="bg1"/>
                </a:solidFill>
                <a:latin typeface="+mj-ea"/>
                <a:ea typeface="+mj-ea"/>
              </a:rPr>
              <a:t>帕拉米韦注射液</a:t>
            </a:r>
            <a:endParaRPr lang="zh-CN" altLang="en-US" sz="3600" b="1" dirty="0">
              <a:solidFill>
                <a:schemeClr val="bg1"/>
              </a:solidFill>
              <a:latin typeface="+mj-ea"/>
              <a:ea typeface="+mj-ea"/>
            </a:endParaRPr>
          </a:p>
        </p:txBody>
      </p:sp>
      <p:sp>
        <p:nvSpPr>
          <p:cNvPr id="7" name="文本框 6"/>
          <p:cNvSpPr txBox="1"/>
          <p:nvPr/>
        </p:nvSpPr>
        <p:spPr>
          <a:xfrm>
            <a:off x="1785541" y="5314202"/>
            <a:ext cx="6922770" cy="461665"/>
          </a:xfrm>
          <a:prstGeom prst="rect">
            <a:avLst/>
          </a:prstGeom>
          <a:noFill/>
        </p:spPr>
        <p:txBody>
          <a:bodyPr wrap="square" rtlCol="0">
            <a:spAutoFit/>
          </a:bodyPr>
          <a:lstStyle/>
          <a:p>
            <a:r>
              <a:rPr lang="zh-CN" altLang="en-US" sz="2400" b="1" dirty="0">
                <a:solidFill>
                  <a:schemeClr val="bg1"/>
                </a:solidFill>
                <a:latin typeface="+mj-ea"/>
                <a:ea typeface="+mj-ea"/>
              </a:rPr>
              <a:t>海南通用三洋药业有限公司</a:t>
            </a:r>
            <a:endParaRPr lang="zh-CN" altLang="en-US" sz="2400" b="1" dirty="0">
              <a:solidFill>
                <a:schemeClr val="bg1"/>
              </a:solidFill>
              <a:latin typeface="+mj-ea"/>
              <a:ea typeface="+mj-ea"/>
            </a:endParaRPr>
          </a:p>
        </p:txBody>
      </p:sp>
      <p:pic>
        <p:nvPicPr>
          <p:cNvPr id="3074" name="图片 4" descr="中国医药logo反白"/>
          <p:cNvPicPr>
            <a:picLocks noChangeAspect="1"/>
          </p:cNvPicPr>
          <p:nvPr/>
        </p:nvPicPr>
        <p:blipFill>
          <a:blip r:embed="rId2"/>
          <a:stretch>
            <a:fillRect/>
          </a:stretch>
        </p:blipFill>
        <p:spPr>
          <a:xfrm>
            <a:off x="674370" y="398780"/>
            <a:ext cx="5306695" cy="101917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0A50B4"/>
                </a:solidFill>
                <a:latin typeface="Arial" panose="020B0604020202020204"/>
                <a:ea typeface="微软雅黑" panose="020B0503020204020204" pitchFamily="34" charset="-122"/>
                <a:sym typeface="+mn-lt"/>
              </a:rPr>
              <a:t>创新</a:t>
            </a:r>
            <a:r>
              <a:rPr kumimoji="0" lang="zh-CN" altLang="en-US" sz="2800" b="1" i="0" u="none" strike="noStrike" kern="1200" cap="none" spc="0" normalizeH="0" baseline="0" noProof="0" dirty="0">
                <a:ln>
                  <a:noFill/>
                </a:ln>
                <a:solidFill>
                  <a:srgbClr val="0A50B4"/>
                </a:solidFill>
                <a:effectLst/>
                <a:uLnTx/>
                <a:uFillTx/>
                <a:latin typeface="Arial" panose="020B0604020202020204"/>
                <a:ea typeface="微软雅黑" panose="020B0503020204020204" pitchFamily="34" charset="-122"/>
                <a:cs typeface="+mn-cs"/>
                <a:sym typeface="+mn-lt"/>
              </a:rPr>
              <a:t>性</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1"/>
          <a:srcRect l="68769"/>
          <a:stretch>
            <a:fillRect/>
          </a:stretch>
        </p:blipFill>
        <p:spPr>
          <a:xfrm>
            <a:off x="10392468" y="-3797"/>
            <a:ext cx="1799532" cy="3241040"/>
          </a:xfrm>
          <a:prstGeom prst="rect">
            <a:avLst/>
          </a:prstGeom>
        </p:spPr>
      </p:pic>
      <p:sp>
        <p:nvSpPr>
          <p:cNvPr id="18" name="矩形 17"/>
          <p:cNvSpPr/>
          <p:nvPr>
            <p:custDataLst>
              <p:tags r:id="rId2"/>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 name="object 7"/>
          <p:cNvSpPr txBox="1"/>
          <p:nvPr/>
        </p:nvSpPr>
        <p:spPr>
          <a:xfrm>
            <a:off x="382884" y="900213"/>
            <a:ext cx="10958406" cy="2253309"/>
          </a:xfrm>
          <a:prstGeom prst="rect">
            <a:avLst/>
          </a:prstGeom>
        </p:spPr>
        <p:txBody>
          <a:bodyPr vert="horz" wrap="square" lIns="0" tIns="16510" rIns="0" bIns="0" rtlCol="0">
            <a:spAutoFit/>
          </a:bodyPr>
          <a:lstStyle/>
          <a:p>
            <a:pPr marL="298450" indent="-285750">
              <a:lnSpc>
                <a:spcPct val="150000"/>
              </a:lnSpc>
              <a:spcBef>
                <a:spcPts val="130"/>
              </a:spcBef>
              <a:buFont typeface="Wingdings" panose="05000000000000000000" pitchFamily="2" charset="2"/>
              <a:buChar char="p"/>
            </a:pPr>
            <a:r>
              <a:rPr lang="zh-CN" altLang="en-US" sz="1600" b="1" dirty="0">
                <a:solidFill>
                  <a:srgbClr val="0B50B5"/>
                </a:solidFill>
                <a:latin typeface="微软雅黑" panose="020B0503020204020204" pitchFamily="34" charset="-122"/>
                <a:sym typeface="+mn-ea"/>
              </a:rPr>
              <a:t>起效快，每日单次给药</a:t>
            </a:r>
            <a:r>
              <a:rPr lang="zh-CN" altLang="en-US" sz="1600" b="1" dirty="0">
                <a:solidFill>
                  <a:prstClr val="black"/>
                </a:solidFill>
                <a:latin typeface="微软雅黑" panose="020B0503020204020204" pitchFamily="34" charset="-122"/>
                <a:sym typeface="+mn-ea"/>
              </a:rPr>
              <a:t>：</a:t>
            </a:r>
            <a:r>
              <a:rPr lang="zh-CN" altLang="en-US" sz="1600" dirty="0">
                <a:solidFill>
                  <a:prstClr val="black"/>
                </a:solidFill>
                <a:latin typeface="微软雅黑" panose="020B0503020204020204" pitchFamily="34" charset="-122"/>
                <a:sym typeface="+mn-ea"/>
              </a:rPr>
              <a:t>本品为注射剂型，相较于参照药品奥司他韦胶囊，</a:t>
            </a:r>
            <a:r>
              <a:rPr lang="zh-CN" altLang="en-US" sz="1600" dirty="0">
                <a:latin typeface="+mj-ea"/>
                <a:ea typeface="+mj-ea"/>
              </a:rPr>
              <a:t>退热时间快，快速缓解症状；</a:t>
            </a:r>
            <a:r>
              <a:rPr lang="zh-CN" altLang="en-US" sz="1600" dirty="0">
                <a:solidFill>
                  <a:prstClr val="black"/>
                </a:solidFill>
                <a:latin typeface="微软雅黑" panose="020B0503020204020204" pitchFamily="34" charset="-122"/>
                <a:sym typeface="+mn-ea"/>
              </a:rPr>
              <a:t>本品静脉给药半衰期约</a:t>
            </a:r>
            <a:r>
              <a:rPr lang="en-US" altLang="zh-CN" sz="1600" dirty="0">
                <a:solidFill>
                  <a:prstClr val="black"/>
                </a:solidFill>
                <a:latin typeface="微软雅黑" panose="020B0503020204020204" pitchFamily="34" charset="-122"/>
                <a:sym typeface="+mn-ea"/>
              </a:rPr>
              <a:t>24h</a:t>
            </a:r>
            <a:r>
              <a:rPr lang="zh-CN" altLang="en-US" sz="1600" dirty="0">
                <a:solidFill>
                  <a:prstClr val="black"/>
                </a:solidFill>
                <a:latin typeface="微软雅黑" panose="020B0503020204020204" pitchFamily="34" charset="-122"/>
                <a:sym typeface="+mn-ea"/>
              </a:rPr>
              <a:t>，一天给药一次即可，相较于参照药品奥司他韦胶囊（一天给药两次）减少给药频率，提升患者依从性；</a:t>
            </a:r>
            <a:endParaRPr lang="zh-CN" altLang="en-US" sz="1600" dirty="0">
              <a:solidFill>
                <a:prstClr val="black"/>
              </a:solidFill>
              <a:latin typeface="微软雅黑" panose="020B0503020204020204" pitchFamily="34" charset="-122"/>
              <a:sym typeface="+mn-ea"/>
            </a:endParaRPr>
          </a:p>
          <a:p>
            <a:pPr marL="298450" indent="-285750">
              <a:lnSpc>
                <a:spcPct val="150000"/>
              </a:lnSpc>
              <a:spcBef>
                <a:spcPts val="130"/>
              </a:spcBef>
              <a:buFont typeface="Wingdings" panose="05000000000000000000" pitchFamily="2" charset="2"/>
              <a:buChar char="p"/>
            </a:pPr>
            <a:r>
              <a:rPr lang="en-US" altLang="zh-CN" sz="1600" b="1" dirty="0">
                <a:solidFill>
                  <a:srgbClr val="0B50B5"/>
                </a:solidFill>
                <a:latin typeface="微软雅黑" panose="020B0503020204020204" pitchFamily="34" charset="-122"/>
                <a:cs typeface="微软雅黑" panose="020B0503020204020204" pitchFamily="34" charset="-122"/>
                <a:sym typeface="+mn-ea"/>
              </a:rPr>
              <a:t>液体少、特殊人群用药更优：</a:t>
            </a:r>
            <a:r>
              <a:rPr lang="en-US" altLang="zh-CN" sz="1600" dirty="0">
                <a:solidFill>
                  <a:prstClr val="black"/>
                </a:solidFill>
                <a:latin typeface="微软雅黑" panose="020B0503020204020204" pitchFamily="34" charset="-122"/>
                <a:cs typeface="微软雅黑" panose="020B0503020204020204" pitchFamily="34" charset="-122"/>
                <a:sym typeface="+mn-ea"/>
              </a:rPr>
              <a:t>本品输液量共计30~50ml液体量即可，较帕拉米韦氯化钠100ml/瓶的液体量，针对部分不适宜大量补液特殊患者更为有利；</a:t>
            </a:r>
            <a:endParaRPr lang="en-US" altLang="zh-CN" sz="1600" dirty="0">
              <a:solidFill>
                <a:prstClr val="black"/>
              </a:solidFill>
              <a:latin typeface="微软雅黑" panose="020B0503020204020204" pitchFamily="34" charset="-122"/>
              <a:cs typeface="微软雅黑" panose="020B0503020204020204" pitchFamily="34" charset="-122"/>
              <a:sym typeface="+mn-ea"/>
            </a:endParaRPr>
          </a:p>
          <a:p>
            <a:pPr marL="298450" indent="-285750">
              <a:lnSpc>
                <a:spcPct val="150000"/>
              </a:lnSpc>
              <a:spcBef>
                <a:spcPts val="420"/>
              </a:spcBef>
              <a:buFont typeface="Wingdings" panose="05000000000000000000" pitchFamily="2" charset="2"/>
              <a:buChar char="p"/>
            </a:pPr>
            <a:r>
              <a:rPr lang="en-US" altLang="zh-CN" sz="1600" b="1" dirty="0" err="1">
                <a:solidFill>
                  <a:srgbClr val="0B50B5"/>
                </a:solidFill>
                <a:latin typeface="微软雅黑" panose="020B0503020204020204" pitchFamily="34" charset="-122"/>
                <a:cs typeface="微软雅黑" panose="020B0503020204020204" pitchFamily="34" charset="-122"/>
                <a:sym typeface="+mn-ea"/>
              </a:rPr>
              <a:t>易于运输及保存</a:t>
            </a:r>
            <a:r>
              <a:rPr lang="en-US" altLang="zh-CN" sz="1600" b="1" dirty="0">
                <a:solidFill>
                  <a:srgbClr val="0B50B5"/>
                </a:solidFill>
                <a:latin typeface="微软雅黑" panose="020B0503020204020204" pitchFamily="34" charset="-122"/>
                <a:cs typeface="微软雅黑" panose="020B0503020204020204" pitchFamily="34" charset="-122"/>
                <a:sym typeface="+mn-ea"/>
              </a:rPr>
              <a:t>：</a:t>
            </a:r>
            <a:r>
              <a:rPr lang="zh-CN" altLang="en-US" sz="1600" dirty="0">
                <a:solidFill>
                  <a:prstClr val="black"/>
                </a:solidFill>
                <a:latin typeface="微软雅黑" panose="020B0503020204020204" pitchFamily="34" charset="-122"/>
                <a:cs typeface="微软雅黑" panose="020B0503020204020204" pitchFamily="34" charset="-122"/>
                <a:sym typeface="+mn-ea"/>
              </a:rPr>
              <a:t>帕拉米韦氯化钠注射液属于</a:t>
            </a:r>
            <a:r>
              <a:rPr lang="zh-CN" altLang="en-US" sz="1600" dirty="0">
                <a:solidFill>
                  <a:prstClr val="black"/>
                </a:solidFill>
                <a:latin typeface="微软雅黑" panose="020B0503020204020204" pitchFamily="34" charset="-122"/>
                <a:sym typeface="+mn-ea"/>
              </a:rPr>
              <a:t>大容量注射剂（</a:t>
            </a:r>
            <a:r>
              <a:rPr lang="en-US" altLang="zh-CN" sz="1600" dirty="0">
                <a:solidFill>
                  <a:prstClr val="black"/>
                </a:solidFill>
                <a:latin typeface="微软雅黑" panose="020B0503020204020204" pitchFamily="34" charset="-122"/>
                <a:sym typeface="+mn-ea"/>
              </a:rPr>
              <a:t>100ml)</a:t>
            </a:r>
            <a:r>
              <a:rPr lang="zh-CN" altLang="en-US" sz="1600" dirty="0">
                <a:solidFill>
                  <a:prstClr val="black"/>
                </a:solidFill>
                <a:latin typeface="微软雅黑" panose="020B0503020204020204" pitchFamily="34" charset="-122"/>
                <a:sym typeface="+mn-ea"/>
              </a:rPr>
              <a:t>，本品作为小容量注射剂（</a:t>
            </a:r>
            <a:r>
              <a:rPr lang="en-US" altLang="zh-CN" sz="1600" dirty="0">
                <a:solidFill>
                  <a:prstClr val="black"/>
                </a:solidFill>
                <a:latin typeface="微软雅黑" panose="020B0503020204020204" pitchFamily="34" charset="-122"/>
                <a:sym typeface="+mn-ea"/>
              </a:rPr>
              <a:t>15ml)</a:t>
            </a:r>
            <a:r>
              <a:rPr lang="zh-CN" altLang="en-US" sz="1600" dirty="0">
                <a:solidFill>
                  <a:prstClr val="black"/>
                </a:solidFill>
                <a:latin typeface="微软雅黑" panose="020B0503020204020204" pitchFamily="34" charset="-122"/>
                <a:sym typeface="+mn-ea"/>
              </a:rPr>
              <a:t>，体积小、重量轻、运输更便利。   </a:t>
            </a:r>
            <a:endParaRPr lang="en-US" altLang="zh-CN" sz="1600" dirty="0">
              <a:solidFill>
                <a:prstClr val="black"/>
              </a:solidFill>
              <a:latin typeface="微软雅黑" panose="020B0503020204020204" pitchFamily="34" charset="-122"/>
              <a:sym typeface="+mn-ea"/>
            </a:endParaRPr>
          </a:p>
        </p:txBody>
      </p:sp>
      <p:sp>
        <p:nvSpPr>
          <p:cNvPr id="3" name="文本框 2"/>
          <p:cNvSpPr txBox="1"/>
          <p:nvPr/>
        </p:nvSpPr>
        <p:spPr>
          <a:xfrm>
            <a:off x="4687746" y="3155700"/>
            <a:ext cx="6215605" cy="3003515"/>
          </a:xfrm>
          <a:prstGeom prst="rect">
            <a:avLst/>
          </a:prstGeom>
          <a:noFill/>
          <a:ln>
            <a:solidFill>
              <a:srgbClr val="0B50B5"/>
            </a:solidFill>
            <a:prstDash val="dash"/>
          </a:ln>
        </p:spPr>
        <p:txBody>
          <a:bodyPr wrap="square" rtlCol="0">
            <a:spAutoFit/>
          </a:bodyPr>
          <a:lstStyle/>
          <a:p>
            <a:pPr>
              <a:lnSpc>
                <a:spcPct val="150000"/>
              </a:lnSpc>
            </a:pPr>
            <a:r>
              <a:rPr lang="en-US" altLang="zh-CN" sz="1600" b="1" dirty="0">
                <a:latin typeface="+mj-ea"/>
                <a:ea typeface="+mj-ea"/>
              </a:rPr>
              <a:t>【</a:t>
            </a:r>
            <a:r>
              <a:rPr lang="zh-CN" altLang="en-US" sz="1600" b="1" dirty="0">
                <a:latin typeface="+mj-ea"/>
                <a:ea typeface="+mj-ea"/>
              </a:rPr>
              <a:t>专利名称</a:t>
            </a:r>
            <a:r>
              <a:rPr lang="en-US" altLang="zh-CN" sz="1600" b="1" dirty="0">
                <a:latin typeface="+mj-ea"/>
                <a:ea typeface="+mj-ea"/>
              </a:rPr>
              <a:t>】</a:t>
            </a:r>
            <a:r>
              <a:rPr lang="zh-CN" altLang="zh-CN" sz="1600" kern="100" dirty="0">
                <a:effectLst/>
                <a:latin typeface="+mj-ea"/>
                <a:ea typeface="+mj-ea"/>
                <a:cs typeface="Times New Roman" panose="02020603050405020304" pitchFamily="18" charset="0"/>
              </a:rPr>
              <a:t>一种帕拉米韦注射液玻璃瓶的质量检测方法</a:t>
            </a:r>
            <a:endParaRPr lang="en-US" altLang="zh-CN" sz="1600" kern="100" dirty="0">
              <a:effectLst/>
              <a:latin typeface="+mj-ea"/>
              <a:ea typeface="+mj-ea"/>
              <a:cs typeface="Times New Roman" panose="02020603050405020304" pitchFamily="18" charset="0"/>
            </a:endParaRPr>
          </a:p>
          <a:p>
            <a:pPr>
              <a:lnSpc>
                <a:spcPct val="150000"/>
              </a:lnSpc>
            </a:pPr>
            <a:r>
              <a:rPr lang="en-US" altLang="zh-CN" sz="1600" b="1" kern="100" dirty="0">
                <a:latin typeface="+mj-ea"/>
                <a:ea typeface="+mj-ea"/>
                <a:cs typeface="Times New Roman" panose="02020603050405020304" pitchFamily="18" charset="0"/>
              </a:rPr>
              <a:t>【</a:t>
            </a:r>
            <a:r>
              <a:rPr lang="zh-CN" altLang="en-US" sz="1600" b="1" kern="100" dirty="0">
                <a:latin typeface="+mj-ea"/>
                <a:ea typeface="+mj-ea"/>
                <a:cs typeface="Times New Roman" panose="02020603050405020304" pitchFamily="18" charset="0"/>
              </a:rPr>
              <a:t>专利申请号</a:t>
            </a:r>
            <a:r>
              <a:rPr lang="en-US" altLang="zh-CN" sz="1600" b="1" kern="100" dirty="0">
                <a:latin typeface="+mj-ea"/>
                <a:ea typeface="+mj-ea"/>
                <a:cs typeface="Times New Roman" panose="02020603050405020304" pitchFamily="18" charset="0"/>
              </a:rPr>
              <a:t>】</a:t>
            </a:r>
            <a:r>
              <a:rPr lang="en-US" altLang="zh-CN" sz="1600" kern="100" dirty="0">
                <a:latin typeface="+mj-ea"/>
                <a:ea typeface="+mj-ea"/>
                <a:cs typeface="Times New Roman" panose="02020603050405020304" pitchFamily="18" charset="0"/>
              </a:rPr>
              <a:t>202311853687.9</a:t>
            </a:r>
            <a:endParaRPr lang="en-US" altLang="zh-CN" sz="1600" kern="100" dirty="0">
              <a:latin typeface="+mj-ea"/>
              <a:ea typeface="+mj-ea"/>
              <a:cs typeface="Times New Roman" panose="02020603050405020304" pitchFamily="18" charset="0"/>
            </a:endParaRPr>
          </a:p>
          <a:p>
            <a:pPr>
              <a:lnSpc>
                <a:spcPct val="150000"/>
              </a:lnSpc>
            </a:pPr>
            <a:r>
              <a:rPr lang="en-US" altLang="zh-CN" sz="1600" b="1" kern="100" dirty="0">
                <a:latin typeface="+mj-ea"/>
                <a:ea typeface="+mj-ea"/>
                <a:cs typeface="Times New Roman" panose="02020603050405020304" pitchFamily="18" charset="0"/>
              </a:rPr>
              <a:t>【</a:t>
            </a:r>
            <a:r>
              <a:rPr lang="zh-CN" altLang="en-US" sz="1600" b="1" kern="100" dirty="0">
                <a:latin typeface="+mj-ea"/>
                <a:ea typeface="+mj-ea"/>
                <a:cs typeface="Times New Roman" panose="02020603050405020304" pitchFamily="18" charset="0"/>
              </a:rPr>
              <a:t>专利申请日期</a:t>
            </a:r>
            <a:r>
              <a:rPr lang="en-US" altLang="zh-CN" sz="1600" b="1" kern="100" dirty="0">
                <a:latin typeface="+mj-ea"/>
                <a:ea typeface="+mj-ea"/>
                <a:cs typeface="Times New Roman" panose="02020603050405020304" pitchFamily="18" charset="0"/>
              </a:rPr>
              <a:t>】</a:t>
            </a:r>
            <a:r>
              <a:rPr lang="en-US" altLang="zh-CN" sz="1600" kern="100" dirty="0">
                <a:latin typeface="+mj-ea"/>
                <a:ea typeface="+mj-ea"/>
                <a:cs typeface="Times New Roman" panose="02020603050405020304" pitchFamily="18" charset="0"/>
              </a:rPr>
              <a:t>2023</a:t>
            </a:r>
            <a:r>
              <a:rPr lang="zh-CN" altLang="en-US" sz="1600" kern="100" dirty="0">
                <a:latin typeface="+mj-ea"/>
                <a:ea typeface="+mj-ea"/>
                <a:cs typeface="Times New Roman" panose="02020603050405020304" pitchFamily="18" charset="0"/>
              </a:rPr>
              <a:t>年</a:t>
            </a:r>
            <a:r>
              <a:rPr lang="en-US" altLang="zh-CN" sz="1600" kern="100" dirty="0">
                <a:latin typeface="+mj-ea"/>
                <a:ea typeface="+mj-ea"/>
                <a:cs typeface="Times New Roman" panose="02020603050405020304" pitchFamily="18" charset="0"/>
              </a:rPr>
              <a:t>12</a:t>
            </a:r>
            <a:r>
              <a:rPr lang="zh-CN" altLang="en-US" sz="1600" kern="100" dirty="0">
                <a:latin typeface="+mj-ea"/>
                <a:ea typeface="+mj-ea"/>
                <a:cs typeface="Times New Roman" panose="02020603050405020304" pitchFamily="18" charset="0"/>
              </a:rPr>
              <a:t>月</a:t>
            </a:r>
            <a:r>
              <a:rPr lang="en-US" altLang="zh-CN" sz="1600" kern="100" dirty="0">
                <a:latin typeface="+mj-ea"/>
                <a:ea typeface="+mj-ea"/>
                <a:cs typeface="Times New Roman" panose="02020603050405020304" pitchFamily="18" charset="0"/>
              </a:rPr>
              <a:t>29</a:t>
            </a:r>
            <a:r>
              <a:rPr lang="zh-CN" altLang="en-US" sz="1600" kern="100" dirty="0">
                <a:latin typeface="+mj-ea"/>
                <a:ea typeface="+mj-ea"/>
                <a:cs typeface="Times New Roman" panose="02020603050405020304" pitchFamily="18" charset="0"/>
              </a:rPr>
              <a:t>日</a:t>
            </a:r>
            <a:endParaRPr lang="en-US" altLang="zh-CN" sz="1600" kern="100" dirty="0">
              <a:latin typeface="+mj-ea"/>
              <a:ea typeface="+mj-ea"/>
              <a:cs typeface="Times New Roman" panose="02020603050405020304" pitchFamily="18" charset="0"/>
            </a:endParaRPr>
          </a:p>
          <a:p>
            <a:pPr>
              <a:lnSpc>
                <a:spcPct val="150000"/>
              </a:lnSpc>
            </a:pPr>
            <a:r>
              <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申请人</a:t>
            </a:r>
            <a:r>
              <a:rPr lang="en-US" altLang="zh-CN" sz="1600" b="1" kern="100" dirty="0">
                <a:solidFill>
                  <a:srgbClr val="000000"/>
                </a:solidFill>
                <a:latin typeface="+mj-ea"/>
                <a:ea typeface="+mj-ea"/>
                <a:cs typeface="Times New Roman" panose="02020603050405020304" pitchFamily="18" charset="0"/>
                <a:sym typeface="Arial" panose="020B0604020202020204" pitchFamily="34" charset="0"/>
              </a:rPr>
              <a:t>】</a:t>
            </a:r>
            <a:r>
              <a:rPr lang="zh-CN" altLang="en-US" sz="1600" kern="100" dirty="0">
                <a:solidFill>
                  <a:srgbClr val="000000"/>
                </a:solidFill>
                <a:latin typeface="+mj-ea"/>
                <a:ea typeface="+mj-ea"/>
                <a:cs typeface="Times New Roman" panose="02020603050405020304" pitchFamily="18" charset="0"/>
                <a:sym typeface="Arial" panose="020B0604020202020204" pitchFamily="34" charset="0"/>
              </a:rPr>
              <a:t>海南通用三洋药业有限公司</a:t>
            </a:r>
            <a:endParaRPr lang="en-US" altLang="zh-CN" sz="1600" kern="100" dirty="0">
              <a:solidFill>
                <a:srgbClr val="000000"/>
              </a:solidFill>
              <a:latin typeface="+mj-ea"/>
              <a:ea typeface="+mj-ea"/>
              <a:cs typeface="Times New Roman" panose="02020603050405020304" pitchFamily="18" charset="0"/>
              <a:sym typeface="Arial" panose="020B0604020202020204" pitchFamily="34" charset="0"/>
            </a:endParaRPr>
          </a:p>
          <a:p>
            <a:pPr>
              <a:lnSpc>
                <a:spcPct val="150000"/>
              </a:lnSpc>
            </a:pPr>
            <a:r>
              <a:rPr lang="en-US" altLang="zh-CN" sz="1600" b="1" kern="100" dirty="0">
                <a:solidFill>
                  <a:srgbClr val="000000"/>
                </a:solidFill>
                <a:latin typeface="+mj-ea"/>
                <a:ea typeface="+mj-ea"/>
                <a:cs typeface="Times New Roman" panose="02020603050405020304" pitchFamily="18" charset="0"/>
                <a:sym typeface="Arial" panose="020B0604020202020204" pitchFamily="34" charset="0"/>
              </a:rPr>
              <a:t>【</a:t>
            </a:r>
            <a:r>
              <a:rPr lang="zh-CN" altLang="en-US" sz="1600" b="1" kern="100" dirty="0">
                <a:solidFill>
                  <a:srgbClr val="000000"/>
                </a:solidFill>
                <a:latin typeface="+mj-ea"/>
                <a:ea typeface="+mj-ea"/>
                <a:cs typeface="Times New Roman" panose="02020603050405020304" pitchFamily="18" charset="0"/>
                <a:sym typeface="Arial" panose="020B0604020202020204" pitchFamily="34" charset="0"/>
              </a:rPr>
              <a:t>发明内容</a:t>
            </a:r>
            <a:r>
              <a:rPr lang="en-US" altLang="zh-CN" sz="1600" b="1" kern="100" dirty="0">
                <a:solidFill>
                  <a:srgbClr val="000000"/>
                </a:solidFill>
                <a:latin typeface="+mj-ea"/>
                <a:ea typeface="+mj-ea"/>
                <a:cs typeface="Times New Roman" panose="02020603050405020304" pitchFamily="18" charset="0"/>
                <a:sym typeface="Arial" panose="020B0604020202020204" pitchFamily="34" charset="0"/>
              </a:rPr>
              <a:t>】</a:t>
            </a:r>
            <a:r>
              <a:rPr lang="zh-CN" altLang="en-US" sz="1600" kern="100" dirty="0">
                <a:solidFill>
                  <a:srgbClr val="000000"/>
                </a:solidFill>
                <a:latin typeface="+mj-ea"/>
                <a:ea typeface="+mj-ea"/>
                <a:cs typeface="Times New Roman" panose="02020603050405020304" pitchFamily="18" charset="0"/>
                <a:sym typeface="Arial" panose="020B0604020202020204" pitchFamily="34" charset="0"/>
              </a:rPr>
              <a:t>提供一种帕拉米韦注射液玻璃瓶的质量检测方法解决现有技术中不能一次同时检出多种提取物元素杂质的问题。 </a:t>
            </a:r>
            <a:endParaRPr lang="en-US" altLang="zh-CN" sz="1600" kern="100" dirty="0">
              <a:solidFill>
                <a:srgbClr val="000000"/>
              </a:solidFill>
              <a:latin typeface="+mj-ea"/>
              <a:ea typeface="+mj-ea"/>
              <a:cs typeface="Times New Roman" panose="02020603050405020304" pitchFamily="18" charset="0"/>
              <a:sym typeface="Arial" panose="020B0604020202020204" pitchFamily="34" charset="0"/>
            </a:endParaRPr>
          </a:p>
          <a:p>
            <a:pPr>
              <a:lnSpc>
                <a:spcPct val="150000"/>
              </a:lnSpc>
            </a:pPr>
            <a:r>
              <a:rPr lang="en-US" altLang="zh-CN" sz="1600" b="1" kern="100" dirty="0">
                <a:solidFill>
                  <a:srgbClr val="000000"/>
                </a:solidFill>
                <a:latin typeface="+mj-ea"/>
                <a:ea typeface="+mj-ea"/>
                <a:cs typeface="Times New Roman" panose="02020603050405020304" pitchFamily="18" charset="0"/>
                <a:sym typeface="Arial" panose="020B0604020202020204" pitchFamily="34" charset="0"/>
              </a:rPr>
              <a:t>【</a:t>
            </a:r>
            <a:r>
              <a:rPr lang="zh-CN" altLang="en-US" sz="1600" b="1" kern="100" dirty="0">
                <a:solidFill>
                  <a:srgbClr val="000000"/>
                </a:solidFill>
                <a:latin typeface="+mj-ea"/>
                <a:ea typeface="+mj-ea"/>
                <a:cs typeface="Times New Roman" panose="02020603050405020304" pitchFamily="18" charset="0"/>
                <a:sym typeface="Arial" panose="020B0604020202020204" pitchFamily="34" charset="0"/>
              </a:rPr>
              <a:t>专利用途</a:t>
            </a:r>
            <a:r>
              <a:rPr lang="en-US" altLang="zh-CN" sz="1600" b="1" kern="100" dirty="0">
                <a:solidFill>
                  <a:srgbClr val="000000"/>
                </a:solidFill>
                <a:latin typeface="+mj-ea"/>
                <a:ea typeface="+mj-ea"/>
                <a:cs typeface="Times New Roman" panose="02020603050405020304" pitchFamily="18" charset="0"/>
                <a:sym typeface="Arial" panose="020B0604020202020204" pitchFamily="34" charset="0"/>
              </a:rPr>
              <a:t>】</a:t>
            </a:r>
            <a:r>
              <a:rPr lang="zh-CN" altLang="en-US" sz="1600" kern="100" dirty="0">
                <a:solidFill>
                  <a:srgbClr val="000000"/>
                </a:solidFill>
                <a:latin typeface="+mj-ea"/>
                <a:ea typeface="+mj-ea"/>
                <a:cs typeface="Times New Roman" panose="02020603050405020304" pitchFamily="18" charset="0"/>
                <a:sym typeface="Arial" panose="020B0604020202020204" pitchFamily="34" charset="0"/>
              </a:rPr>
              <a:t>确保了帕拉米韦注射液玻璃瓶的质量能够得到保障，满足帕拉米韦注射液对玻璃瓶的使用要求。</a:t>
            </a:r>
            <a:endParaRPr lang="zh-CN" altLang="en-US" sz="1600" dirty="0">
              <a:latin typeface="+mj-ea"/>
              <a:ea typeface="+mj-ea"/>
            </a:endParaRPr>
          </a:p>
        </p:txBody>
      </p:sp>
      <p:pic>
        <p:nvPicPr>
          <p:cNvPr id="9" name="图片 8" descr="文本&#10;&#10;中度可信度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19" y="3153522"/>
            <a:ext cx="3342987" cy="3620757"/>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0A50B4"/>
                </a:solidFill>
                <a:latin typeface="Arial" panose="020B0604020202020204"/>
                <a:ea typeface="微软雅黑" panose="020B0503020204020204" pitchFamily="34" charset="-122"/>
                <a:sym typeface="+mn-lt"/>
              </a:rPr>
              <a:t>公平</a:t>
            </a:r>
            <a:r>
              <a:rPr kumimoji="0" lang="zh-CN" altLang="en-US" sz="2800" b="1" i="0" u="none" strike="noStrike" kern="1200" cap="none" spc="0" normalizeH="0" baseline="0" noProof="0" dirty="0">
                <a:ln>
                  <a:noFill/>
                </a:ln>
                <a:solidFill>
                  <a:srgbClr val="0A50B4"/>
                </a:solidFill>
                <a:effectLst/>
                <a:uLnTx/>
                <a:uFillTx/>
                <a:latin typeface="Arial" panose="020B0604020202020204"/>
                <a:ea typeface="微软雅黑" panose="020B0503020204020204" pitchFamily="34" charset="-122"/>
                <a:cs typeface="+mn-cs"/>
                <a:sym typeface="+mn-lt"/>
              </a:rPr>
              <a:t>性</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1"/>
          <a:srcRect l="68769"/>
          <a:stretch>
            <a:fillRect/>
          </a:stretch>
        </p:blipFill>
        <p:spPr>
          <a:xfrm>
            <a:off x="10392468" y="-3797"/>
            <a:ext cx="1799532" cy="3241040"/>
          </a:xfrm>
          <a:prstGeom prst="rect">
            <a:avLst/>
          </a:prstGeom>
        </p:spPr>
      </p:pic>
      <p:sp>
        <p:nvSpPr>
          <p:cNvPr id="18" name="矩形 17"/>
          <p:cNvSpPr/>
          <p:nvPr>
            <p:custDataLst>
              <p:tags r:id="rId2"/>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6" name="文本框 15"/>
          <p:cNvSpPr txBox="1"/>
          <p:nvPr/>
        </p:nvSpPr>
        <p:spPr>
          <a:xfrm>
            <a:off x="382883" y="900213"/>
            <a:ext cx="10879283" cy="1993431"/>
          </a:xfrm>
          <a:prstGeom prst="rect">
            <a:avLst/>
          </a:prstGeom>
          <a:noFill/>
        </p:spPr>
        <p:txBody>
          <a:bodyPr wrap="square">
            <a:spAutoFit/>
          </a:bodyPr>
          <a:lstStyle/>
          <a:p>
            <a:pPr marL="285750" marR="0" lvl="0" indent="-285750" algn="l" defTabSz="914400" rtl="0" eaLnBrk="0"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b="1" i="0" u="none" strike="noStrike" kern="1200" cap="none" spc="0" normalizeH="0" baseline="0" noProof="0" dirty="0">
                <a:ln w="3175" cap="flat" cmpd="sng">
                  <a:noFill/>
                  <a:prstDash val="solid"/>
                  <a:miter lim="0"/>
                </a:ln>
                <a:solidFill>
                  <a:srgbClr val="0B50B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所治疗疾病对公众健康的影响</a:t>
            </a:r>
            <a:endParaRPr kumimoji="0" lang="en-US" altLang="zh-CN" b="1" i="0" u="none" strike="noStrike" kern="1200" cap="none" spc="0" normalizeH="0" baseline="0" noProof="0" dirty="0">
              <a:ln w="3175" cap="flat" cmpd="sng">
                <a:noFill/>
                <a:prstDash val="solid"/>
                <a:miter lim="0"/>
              </a:ln>
              <a:solidFill>
                <a:srgbClr val="0B50B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0" fontAlgn="auto" latinLnBrk="0" hangingPunct="1">
              <a:lnSpc>
                <a:spcPct val="150000"/>
              </a:lnSpc>
              <a:spcBef>
                <a:spcPts val="0"/>
              </a:spcBef>
              <a:spcAft>
                <a:spcPts val="0"/>
              </a:spcAft>
              <a:buClrTx/>
              <a:buSzTx/>
              <a:defRPr/>
            </a:pPr>
            <a:r>
              <a:rPr lang="zh-CN" altLang="en-US" b="0" dirty="0">
                <a:ln>
                  <a:noFill/>
                </a:ln>
                <a:latin typeface="微软雅黑" panose="020B0503020204020204" pitchFamily="34" charset="-122"/>
                <a:ea typeface="微软雅黑" panose="020B0503020204020204" pitchFamily="34" charset="-122"/>
                <a:sym typeface="+mn-ea"/>
              </a:rPr>
              <a:t>流感流行病学最显著的特点：突然爆发、迅速扩散，造成不同程度的流行及人为恐慌，而一直以来帕拉米韦氯化钠注射液为国内独家品种，疫情期间容易出现供应不足和哄抬物价等情况，帕拉米韦注射液的引入有利于满足需求、稳定物价、造福百姓。</a:t>
            </a:r>
            <a:endParaRPr kumimoji="0" lang="en-US" altLang="zh-CN" b="1" i="0" u="none" strike="noStrike" kern="1200" cap="none" spc="0" normalizeH="0" baseline="0" noProof="0" dirty="0">
              <a:ln w="3175" cap="flat" cmpd="sng">
                <a:noFill/>
                <a:prstDash val="solid"/>
                <a:miter lim="0"/>
              </a:ln>
              <a:solidFill>
                <a:srgbClr val="0B50B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0" fontAlgn="auto" latinLnBrk="0" hangingPunct="1">
              <a:lnSpc>
                <a:spcPct val="103000"/>
              </a:lnSpc>
              <a:spcBef>
                <a:spcPts val="0"/>
              </a:spcBef>
              <a:spcAft>
                <a:spcPts val="0"/>
              </a:spcAft>
              <a:buClrTx/>
              <a:buSzTx/>
              <a:defRPr/>
            </a:pPr>
            <a:endParaRPr kumimoji="0" lang="zh-CN" altLang="en-US" sz="1600" b="1" i="0" u="none" strike="noStrike" kern="1200" cap="none" spc="0" normalizeH="0" baseline="0" noProof="0" dirty="0">
              <a:ln w="3175" cap="flat" cmpd="sng">
                <a:noFill/>
                <a:prstDash val="solid"/>
                <a:miter lim="0"/>
              </a:ln>
              <a:solidFill>
                <a:srgbClr val="0B50B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382883" y="2938746"/>
            <a:ext cx="10879282" cy="1289905"/>
          </a:xfrm>
          <a:prstGeom prst="rect">
            <a:avLst/>
          </a:prstGeom>
          <a:noFill/>
        </p:spPr>
        <p:txBody>
          <a:bodyPr wrap="square">
            <a:spAutoFit/>
          </a:bodyPr>
          <a:lstStyle/>
          <a:p>
            <a:pPr marL="285750" indent="-285750" algn="l" rtl="0" eaLnBrk="0">
              <a:lnSpc>
                <a:spcPct val="150000"/>
              </a:lnSpc>
              <a:buFont typeface="Wingdings" panose="05000000000000000000" pitchFamily="2" charset="2"/>
              <a:buChar char="p"/>
            </a:pPr>
            <a:r>
              <a:rPr lang="zh-CN" altLang="zh-CN" b="1" spc="0" dirty="0">
                <a:ln w="3175" cap="flat" cmpd="sng">
                  <a:noFill/>
                  <a:prstDash val="solid"/>
                  <a:miter lim="0"/>
                </a:ln>
                <a:solidFill>
                  <a:srgbClr val="0B50B5"/>
                </a:solidFill>
                <a:latin typeface="+mj-ea"/>
                <a:ea typeface="+mj-ea"/>
                <a:cs typeface="微软雅黑" panose="020B0503020204020204" pitchFamily="34" charset="-122"/>
              </a:rPr>
              <a:t>弥补目录短板</a:t>
            </a:r>
            <a:endParaRPr lang="en-US" altLang="zh-CN" b="1" spc="0" dirty="0">
              <a:ln w="3175" cap="flat" cmpd="sng">
                <a:noFill/>
                <a:prstDash val="solid"/>
                <a:miter lim="0"/>
              </a:ln>
              <a:solidFill>
                <a:srgbClr val="0B50B5"/>
              </a:solidFill>
              <a:latin typeface="+mj-ea"/>
              <a:ea typeface="+mj-ea"/>
              <a:cs typeface="微软雅黑" panose="020B0503020204020204" pitchFamily="34" charset="-122"/>
            </a:endParaRPr>
          </a:p>
          <a:p>
            <a:pPr algn="l" rtl="0" eaLnBrk="0">
              <a:lnSpc>
                <a:spcPct val="150000"/>
              </a:lnSpc>
            </a:pPr>
            <a:r>
              <a:rPr lang="zh-CN" altLang="en-US" b="0" dirty="0">
                <a:latin typeface="+mj-ea"/>
                <a:ea typeface="+mj-ea"/>
                <a:cs typeface="微软雅黑" panose="020B0503020204020204" pitchFamily="34" charset="-122"/>
              </a:rPr>
              <a:t>目前目录内仅有南新制药的帕拉米韦氯化钠注射液</a:t>
            </a:r>
            <a:r>
              <a:rPr lang="zh-CN" altLang="en-US" b="1" dirty="0">
                <a:ln w="3175" cap="flat" cmpd="sng">
                  <a:noFill/>
                  <a:prstDash val="solid"/>
                  <a:miter lim="0"/>
                </a:ln>
                <a:solidFill>
                  <a:srgbClr val="0B50B5"/>
                </a:solidFill>
                <a:latin typeface="+mj-ea"/>
                <a:ea typeface="+mj-ea"/>
                <a:cs typeface="微软雅黑" panose="020B0503020204020204" pitchFamily="34" charset="-122"/>
              </a:rPr>
              <a:t>，</a:t>
            </a:r>
            <a:r>
              <a:rPr lang="zh-CN" altLang="en-US" dirty="0">
                <a:latin typeface="+mj-ea"/>
                <a:ea typeface="+mj-ea"/>
              </a:rPr>
              <a:t>无帕拉米韦注射液，</a:t>
            </a:r>
            <a:r>
              <a:rPr lang="zh-CN" altLang="en-US" b="0" dirty="0">
                <a:latin typeface="+mj-ea"/>
                <a:ea typeface="+mj-ea"/>
                <a:cs typeface="微软雅黑" panose="020B0503020204020204" pitchFamily="34" charset="-122"/>
                <a:sym typeface="+mn-ea"/>
              </a:rPr>
              <a:t>帕拉米韦注射液为仿制（原研美国BioCryst）</a:t>
            </a:r>
            <a:r>
              <a:rPr lang="zh-CN" altLang="en-US" b="0" dirty="0">
                <a:latin typeface="+mj-ea"/>
                <a:ea typeface="+mj-ea"/>
                <a:cs typeface="微软雅黑" panose="020B0503020204020204" pitchFamily="34" charset="-122"/>
              </a:rPr>
              <a:t>，并过一致性评价，能够保证产品疗效与安全性，并</a:t>
            </a:r>
            <a:r>
              <a:rPr lang="zh-CN" altLang="en-US" b="0" dirty="0">
                <a:latin typeface="+mj-ea"/>
                <a:ea typeface="+mj-ea"/>
                <a:cs typeface="微软雅黑" panose="020B0503020204020204" pitchFamily="34" charset="-122"/>
                <a:sym typeface="+mn-ea"/>
              </a:rPr>
              <a:t>打破独家垄断格局，</a:t>
            </a:r>
            <a:r>
              <a:rPr lang="zh-CN" altLang="en-US" b="0" dirty="0">
                <a:latin typeface="+mj-ea"/>
                <a:ea typeface="+mj-ea"/>
                <a:cs typeface="微软雅黑" panose="020B0503020204020204" pitchFamily="34" charset="-122"/>
              </a:rPr>
              <a:t>有利于市场竞争。</a:t>
            </a:r>
            <a:endParaRPr lang="zh-CN" altLang="zh-CN" b="1" spc="0" dirty="0">
              <a:ln w="3175" cap="flat" cmpd="sng">
                <a:noFill/>
                <a:prstDash val="solid"/>
                <a:miter lim="0"/>
              </a:ln>
              <a:solidFill>
                <a:srgbClr val="0B50B5"/>
              </a:solidFill>
              <a:latin typeface="+mj-ea"/>
              <a:ea typeface="+mj-ea"/>
              <a:cs typeface="微软雅黑" panose="020B0503020204020204" pitchFamily="34" charset="-122"/>
            </a:endParaRPr>
          </a:p>
        </p:txBody>
      </p:sp>
      <p:sp>
        <p:nvSpPr>
          <p:cNvPr id="22" name="文本框 21"/>
          <p:cNvSpPr txBox="1"/>
          <p:nvPr/>
        </p:nvSpPr>
        <p:spPr>
          <a:xfrm>
            <a:off x="382883" y="4708719"/>
            <a:ext cx="10798259" cy="1516377"/>
          </a:xfrm>
          <a:prstGeom prst="rect">
            <a:avLst/>
          </a:prstGeom>
          <a:noFill/>
        </p:spPr>
        <p:txBody>
          <a:bodyPr wrap="square">
            <a:spAutoFit/>
          </a:bodyPr>
          <a:lstStyle/>
          <a:p>
            <a:pPr marL="285750" indent="-285750" algn="l" rtl="0" eaLnBrk="0">
              <a:lnSpc>
                <a:spcPct val="103000"/>
              </a:lnSpc>
              <a:buFont typeface="Wingdings" panose="05000000000000000000" pitchFamily="2" charset="2"/>
              <a:buChar char="p"/>
            </a:pPr>
            <a:r>
              <a:rPr lang="zh-CN" altLang="zh-CN" sz="1800" b="1" spc="0" dirty="0">
                <a:ln w="3175" cap="flat" cmpd="sng">
                  <a:noFill/>
                  <a:prstDash val="solid"/>
                  <a:miter lim="0"/>
                </a:ln>
                <a:solidFill>
                  <a:srgbClr val="0B50B5"/>
                </a:solidFill>
                <a:latin typeface="微软雅黑" panose="020B0503020204020204" pitchFamily="34" charset="-122"/>
                <a:ea typeface="微软雅黑" panose="020B0503020204020204" pitchFamily="34" charset="-122"/>
                <a:cs typeface="微软雅黑" panose="020B0503020204020204" pitchFamily="34" charset="-122"/>
              </a:rPr>
              <a:t>临床管理难度低</a:t>
            </a:r>
            <a:endParaRPr lang="en-US" altLang="zh-CN" sz="1800" b="1" spc="0" dirty="0">
              <a:ln w="3175" cap="flat" cmpd="sng">
                <a:noFill/>
                <a:prstDash val="solid"/>
                <a:miter lim="0"/>
              </a:ln>
              <a:solidFill>
                <a:srgbClr val="0B50B5"/>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57000"/>
              </a:lnSpc>
            </a:pPr>
            <a:r>
              <a:rPr lang="en-US" altLang="en-US" sz="1800" b="0" dirty="0">
                <a:latin typeface="微软雅黑" panose="020B0503020204020204" pitchFamily="34" charset="-122"/>
                <a:ea typeface="微软雅黑" panose="020B0503020204020204" pitchFamily="34" charset="-122"/>
                <a:cs typeface="微软雅黑" panose="020B0503020204020204" pitchFamily="34" charset="-122"/>
              </a:rPr>
              <a:t>1.帕拉米韦制剂上市多年，因此对帕拉米韦制剂已具有一定的临床管理经验；</a:t>
            </a:r>
            <a:endParaRPr lang="en-US" altLang="en-US" sz="1800" b="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57000"/>
              </a:lnSpc>
            </a:pPr>
            <a:r>
              <a:rPr lang="en-US" altLang="en-US" dirty="0">
                <a:latin typeface="微软雅黑" panose="020B0503020204020204" pitchFamily="34" charset="-122"/>
                <a:ea typeface="微软雅黑" panose="020B0503020204020204" pitchFamily="34" charset="-122"/>
                <a:cs typeface="微软雅黑" panose="020B0503020204020204" pitchFamily="34" charset="-122"/>
              </a:rPr>
              <a:t>2.</a:t>
            </a:r>
            <a:r>
              <a:rPr lang="en-US" altLang="en-US" sz="1800" b="0" dirty="0">
                <a:latin typeface="微软雅黑" panose="020B0503020204020204" pitchFamily="34" charset="-122"/>
                <a:ea typeface="微软雅黑" panose="020B0503020204020204" pitchFamily="34" charset="-122"/>
                <a:cs typeface="微软雅黑" panose="020B0503020204020204" pitchFamily="34" charset="-122"/>
              </a:rPr>
              <a:t>适应症和用法用量</a:t>
            </a:r>
            <a:r>
              <a:rPr lang="zh-CN" altLang="en-US" sz="1800" b="0" dirty="0">
                <a:latin typeface="微软雅黑" panose="020B0503020204020204" pitchFamily="34" charset="-122"/>
                <a:ea typeface="微软雅黑" panose="020B0503020204020204" pitchFamily="34" charset="-122"/>
                <a:cs typeface="微软雅黑" panose="020B0503020204020204" pitchFamily="34" charset="-122"/>
              </a:rPr>
              <a:t>明确</a:t>
            </a:r>
            <a:r>
              <a:rPr lang="zh-CN" altLang="en-US" sz="1800" dirty="0">
                <a:latin typeface="+mj-ea"/>
                <a:ea typeface="+mj-ea"/>
              </a:rPr>
              <a:t>不存在临床滥用</a:t>
            </a:r>
            <a:r>
              <a:rPr lang="zh-CN" altLang="en-US" sz="1800" dirty="0">
                <a:latin typeface="等线" panose="02010600030101010101" charset="-122"/>
                <a:ea typeface="等线" panose="02010600030101010101" charset="-122"/>
              </a:rPr>
              <a:t>，</a:t>
            </a:r>
            <a:r>
              <a:rPr lang="en-US" altLang="en-US" sz="1800" b="0" dirty="0" err="1">
                <a:latin typeface="微软雅黑" panose="020B0503020204020204" pitchFamily="34" charset="-122"/>
                <a:ea typeface="微软雅黑" panose="020B0503020204020204" pitchFamily="34" charset="-122"/>
                <a:cs typeface="微软雅黑" panose="020B0503020204020204" pitchFamily="34" charset="-122"/>
              </a:rPr>
              <a:t>权威指南</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共识</a:t>
            </a:r>
            <a:r>
              <a:rPr lang="en-US" altLang="en-US" sz="1800" b="0" dirty="0" err="1">
                <a:latin typeface="微软雅黑" panose="020B0503020204020204" pitchFamily="34" charset="-122"/>
                <a:ea typeface="微软雅黑" panose="020B0503020204020204" pitchFamily="34" charset="-122"/>
                <a:cs typeface="微软雅黑" panose="020B0503020204020204" pitchFamily="34" charset="-122"/>
              </a:rPr>
              <a:t>推荐和指导使用，临床管理难度低</a:t>
            </a:r>
            <a:r>
              <a:rPr lang="en-US" altLang="en-US" sz="1800" b="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b="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3000"/>
              </a:lnSpc>
            </a:pPr>
            <a:endParaRPr lang="zh-CN" altLang="zh-CN" sz="1800" b="1" spc="0" dirty="0">
              <a:ln w="3175" cap="flat" cmpd="sng">
                <a:noFill/>
                <a:prstDash val="solid"/>
                <a:miter lim="0"/>
              </a:ln>
              <a:solidFill>
                <a:srgbClr val="0B50B5"/>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中国医药ppt方案-07"/>
          <p:cNvPicPr>
            <a:picLocks noChangeAspect="1"/>
          </p:cNvPicPr>
          <p:nvPr/>
        </p:nvPicPr>
        <p:blipFill>
          <a:blip r:embed="rId1"/>
          <a:stretch>
            <a:fillRect/>
          </a:stretch>
        </p:blipFill>
        <p:spPr>
          <a:xfrm>
            <a:off x="0" y="0"/>
            <a:ext cx="12192000" cy="1301750"/>
          </a:xfrm>
          <a:prstGeom prst="rect">
            <a:avLst/>
          </a:prstGeom>
        </p:spPr>
      </p:pic>
      <p:sp>
        <p:nvSpPr>
          <p:cNvPr id="6" name="文本框 5"/>
          <p:cNvSpPr txBox="1"/>
          <p:nvPr/>
        </p:nvSpPr>
        <p:spPr>
          <a:xfrm>
            <a:off x="714375" y="1990725"/>
            <a:ext cx="4153535" cy="429895"/>
          </a:xfrm>
          <a:prstGeom prst="rect">
            <a:avLst/>
          </a:prstGeom>
          <a:noFill/>
        </p:spPr>
        <p:txBody>
          <a:bodyPr wrap="square" rtlCol="0">
            <a:spAutoFit/>
          </a:bodyPr>
          <a:lstStyle/>
          <a:p>
            <a:r>
              <a:rPr lang="zh-CN" altLang="en-US" sz="2200">
                <a:solidFill>
                  <a:srgbClr val="0A50B4"/>
                </a:solidFill>
                <a:latin typeface="阿里巴巴普惠体 M" panose="00020600040101010101" charset="-122"/>
                <a:ea typeface="阿里巴巴普惠体 M" panose="00020600040101010101" charset="-122"/>
              </a:rPr>
              <a:t>中国医药健康产业股份有限公司</a:t>
            </a:r>
            <a:endParaRPr lang="zh-CN" altLang="en-US" sz="2200">
              <a:solidFill>
                <a:srgbClr val="0A50B4"/>
              </a:solidFill>
              <a:latin typeface="阿里巴巴普惠体 M" panose="00020600040101010101" charset="-122"/>
              <a:ea typeface="阿里巴巴普惠体 M" panose="00020600040101010101" charset="-122"/>
            </a:endParaRPr>
          </a:p>
        </p:txBody>
      </p:sp>
      <p:sp>
        <p:nvSpPr>
          <p:cNvPr id="7" name="文本框 6"/>
          <p:cNvSpPr txBox="1"/>
          <p:nvPr/>
        </p:nvSpPr>
        <p:spPr>
          <a:xfrm>
            <a:off x="723900" y="2382520"/>
            <a:ext cx="4143375" cy="260350"/>
          </a:xfrm>
          <a:prstGeom prst="rect">
            <a:avLst/>
          </a:prstGeom>
          <a:noFill/>
        </p:spPr>
        <p:txBody>
          <a:bodyPr wrap="square" rtlCol="0">
            <a:spAutoFit/>
          </a:bodyPr>
          <a:lstStyle/>
          <a:p>
            <a:r>
              <a:rPr lang="zh-CN" altLang="en-US" sz="1100">
                <a:solidFill>
                  <a:srgbClr val="0A50B4"/>
                </a:solidFill>
                <a:latin typeface="阿里巴巴普惠体 M" panose="00020600040101010101" charset="-122"/>
                <a:ea typeface="阿里巴巴普惠体 M" panose="00020600040101010101" charset="-122"/>
              </a:rPr>
              <a:t>CHINA MEHECO GROUP CO., LTD.</a:t>
            </a:r>
            <a:endParaRPr lang="zh-CN" altLang="en-US" sz="1100">
              <a:solidFill>
                <a:srgbClr val="0A50B4"/>
              </a:solidFill>
              <a:latin typeface="阿里巴巴普惠体 M" panose="00020600040101010101" charset="-122"/>
              <a:ea typeface="阿里巴巴普惠体 M" panose="00020600040101010101" charset="-122"/>
            </a:endParaRPr>
          </a:p>
        </p:txBody>
      </p:sp>
      <p:sp>
        <p:nvSpPr>
          <p:cNvPr id="8" name="文本框 7"/>
          <p:cNvSpPr txBox="1"/>
          <p:nvPr/>
        </p:nvSpPr>
        <p:spPr>
          <a:xfrm>
            <a:off x="743585" y="3014345"/>
            <a:ext cx="3362325" cy="1753235"/>
          </a:xfrm>
          <a:prstGeom prst="rect">
            <a:avLst/>
          </a:prstGeom>
          <a:noFill/>
        </p:spPr>
        <p:txBody>
          <a:bodyPr wrap="square" rtlCol="0">
            <a:spAutoFit/>
          </a:bodyPr>
          <a:lstStyle/>
          <a:p>
            <a:pPr>
              <a:lnSpc>
                <a:spcPct val="150000"/>
              </a:lnSpc>
            </a:pPr>
            <a:r>
              <a:rPr lang="zh-CN" altLang="en-US" sz="1200">
                <a:solidFill>
                  <a:srgbClr val="575757"/>
                </a:solidFill>
                <a:latin typeface="阿里巴巴普惠体 R" panose="00020600040101010101" charset="-122"/>
                <a:ea typeface="阿里巴巴普惠体 R" panose="00020600040101010101" charset="-122"/>
                <a:cs typeface="阿里巴巴普惠体 R" panose="00020600040101010101" charset="-122"/>
              </a:rPr>
              <a:t>中国医药健康产业股份有限公司是在上海证券交易所挂牌的国有控股上市公司（股票简称：中国医药；证券代码：600056），控股股东为中国通用技术（集团）控股有限公司。公司注册资金10.68亿元，是以医药产业为主营业务的三大中央企业之一。</a:t>
            </a:r>
            <a:endParaRPr lang="zh-CN" altLang="en-US" sz="1200">
              <a:solidFill>
                <a:srgbClr val="575757"/>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3" name="图片 2"/>
          <p:cNvPicPr>
            <a:picLocks noChangeAspect="1"/>
          </p:cNvPicPr>
          <p:nvPr/>
        </p:nvPicPr>
        <p:blipFill>
          <a:blip r:embed="rId2"/>
          <a:stretch>
            <a:fillRect/>
          </a:stretch>
        </p:blipFill>
        <p:spPr>
          <a:xfrm>
            <a:off x="-93980" y="-3810"/>
            <a:ext cx="12277090" cy="692340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中国医药ppt方案-07"/>
          <p:cNvPicPr>
            <a:picLocks noChangeAspect="1"/>
          </p:cNvPicPr>
          <p:nvPr/>
        </p:nvPicPr>
        <p:blipFill>
          <a:blip r:embed="rId1"/>
          <a:stretch>
            <a:fillRect/>
          </a:stretch>
        </p:blipFill>
        <p:spPr>
          <a:xfrm>
            <a:off x="0" y="0"/>
            <a:ext cx="12192000" cy="1301750"/>
          </a:xfrm>
          <a:prstGeom prst="rect">
            <a:avLst/>
          </a:prstGeom>
        </p:spPr>
      </p:pic>
      <p:sp>
        <p:nvSpPr>
          <p:cNvPr id="5" name="文本框 4"/>
          <p:cNvSpPr txBox="1"/>
          <p:nvPr/>
        </p:nvSpPr>
        <p:spPr>
          <a:xfrm>
            <a:off x="5023091" y="1739211"/>
            <a:ext cx="3808392" cy="1015663"/>
          </a:xfrm>
          <a:prstGeom prst="rect">
            <a:avLst/>
          </a:prstGeom>
          <a:noFill/>
        </p:spPr>
        <p:txBody>
          <a:bodyPr wrap="square" rtlCol="0">
            <a:spAutoFit/>
          </a:bodyPr>
          <a:lstStyle/>
          <a:p>
            <a:r>
              <a:rPr lang="zh-CN" altLang="en-US" sz="6000" dirty="0">
                <a:solidFill>
                  <a:srgbClr val="0A50B4"/>
                </a:solidFill>
                <a:latin typeface="+mj-ea"/>
                <a:ea typeface="+mj-ea"/>
              </a:rPr>
              <a:t>目录</a:t>
            </a:r>
            <a:endParaRPr lang="en-US" altLang="zh-CN" sz="6000" dirty="0">
              <a:solidFill>
                <a:srgbClr val="0A50B4"/>
              </a:solidFill>
              <a:latin typeface="+mj-ea"/>
              <a:ea typeface="+mj-ea"/>
            </a:endParaRPr>
          </a:p>
        </p:txBody>
      </p:sp>
      <p:pic>
        <p:nvPicPr>
          <p:cNvPr id="4" name="图片 3" descr="中国医药logo"/>
          <p:cNvPicPr>
            <a:picLocks noChangeAspect="1"/>
          </p:cNvPicPr>
          <p:nvPr/>
        </p:nvPicPr>
        <p:blipFill>
          <a:blip r:embed="rId2"/>
          <a:stretch>
            <a:fillRect/>
          </a:stretch>
        </p:blipFill>
        <p:spPr>
          <a:xfrm>
            <a:off x="275590" y="256540"/>
            <a:ext cx="3196590" cy="614680"/>
          </a:xfrm>
          <a:prstGeom prst="rect">
            <a:avLst/>
          </a:prstGeom>
          <a:noFill/>
          <a:ln w="9525">
            <a:noFill/>
          </a:ln>
        </p:spPr>
      </p:pic>
      <p:sp>
        <p:nvSpPr>
          <p:cNvPr id="3" name="文本框 2"/>
          <p:cNvSpPr txBox="1"/>
          <p:nvPr>
            <p:custDataLst>
              <p:tags r:id="rId3"/>
            </p:custDataLst>
          </p:nvPr>
        </p:nvSpPr>
        <p:spPr>
          <a:xfrm>
            <a:off x="4668371" y="2552706"/>
            <a:ext cx="2577465" cy="584775"/>
          </a:xfrm>
          <a:prstGeom prst="rect">
            <a:avLst/>
          </a:prstGeom>
          <a:noFill/>
        </p:spPr>
        <p:txBody>
          <a:bodyPr wrap="square" rtlCol="0">
            <a:norm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0B50B5"/>
                </a:solidFill>
                <a:effectLst/>
                <a:uLnTx/>
                <a:uFillTx/>
                <a:sym typeface="Arial" panose="020B0604020202020204" pitchFamily="34" charset="0"/>
              </a:rPr>
              <a:t>CONTENTS</a:t>
            </a:r>
            <a:endParaRPr kumimoji="0" lang="en-US" altLang="zh-CN" sz="3200" b="1" i="0" u="none" strike="noStrike" kern="0" cap="none" spc="0" normalizeH="0" baseline="0" noProof="0" dirty="0">
              <a:ln>
                <a:noFill/>
              </a:ln>
              <a:solidFill>
                <a:srgbClr val="0B50B5"/>
              </a:solidFill>
              <a:effectLst/>
              <a:uLnTx/>
              <a:uFillTx/>
              <a:sym typeface="Arial" panose="020B0604020202020204" pitchFamily="34" charset="0"/>
            </a:endParaRPr>
          </a:p>
        </p:txBody>
      </p:sp>
      <p:sp>
        <p:nvSpPr>
          <p:cNvPr id="8" name="文本框 7"/>
          <p:cNvSpPr txBox="1"/>
          <p:nvPr/>
        </p:nvSpPr>
        <p:spPr>
          <a:xfrm>
            <a:off x="2803002" y="3314576"/>
            <a:ext cx="3020992" cy="523220"/>
          </a:xfrm>
          <a:prstGeom prst="rect">
            <a:avLst/>
          </a:prstGeom>
          <a:noFill/>
        </p:spPr>
        <p:txBody>
          <a:bodyPr wrap="square" rtlCol="0">
            <a:spAutoFit/>
          </a:bodyPr>
          <a:lstStyle/>
          <a:p>
            <a:r>
              <a:rPr lang="en-US" altLang="zh-CN" sz="2800" b="1" dirty="0">
                <a:solidFill>
                  <a:srgbClr val="0B50B5"/>
                </a:solidFill>
                <a:latin typeface="+mj-ea"/>
                <a:ea typeface="+mj-ea"/>
              </a:rPr>
              <a:t>01 </a:t>
            </a:r>
            <a:r>
              <a:rPr lang="zh-CN" altLang="en-US" sz="2800" b="1" dirty="0">
                <a:solidFill>
                  <a:srgbClr val="0B50B5"/>
                </a:solidFill>
                <a:latin typeface="+mj-ea"/>
                <a:ea typeface="+mj-ea"/>
                <a:cs typeface="微软雅黑" panose="020B0503020204020204" pitchFamily="34" charset="-122"/>
                <a:sym typeface="Arial" panose="020B0604020202020204" pitchFamily="34" charset="0"/>
              </a:rPr>
              <a:t>药品基本信息</a:t>
            </a:r>
            <a:endParaRPr lang="zh-CN" altLang="en-US" sz="2800" b="1" dirty="0">
              <a:solidFill>
                <a:srgbClr val="0B50B5"/>
              </a:solidFill>
              <a:latin typeface="+mj-ea"/>
              <a:ea typeface="+mj-ea"/>
            </a:endParaRPr>
          </a:p>
        </p:txBody>
      </p:sp>
      <p:sp>
        <p:nvSpPr>
          <p:cNvPr id="9" name="文本框 8"/>
          <p:cNvSpPr txBox="1"/>
          <p:nvPr/>
        </p:nvSpPr>
        <p:spPr>
          <a:xfrm>
            <a:off x="2803002" y="4051259"/>
            <a:ext cx="3020992" cy="523220"/>
          </a:xfrm>
          <a:prstGeom prst="rect">
            <a:avLst/>
          </a:prstGeom>
          <a:noFill/>
        </p:spPr>
        <p:txBody>
          <a:bodyPr wrap="square" rtlCol="0">
            <a:spAutoFit/>
          </a:bodyPr>
          <a:lstStyle/>
          <a:p>
            <a:r>
              <a:rPr lang="en-US" altLang="zh-CN" sz="2800" b="1" dirty="0">
                <a:solidFill>
                  <a:srgbClr val="0B50B5"/>
                </a:solidFill>
                <a:latin typeface="+mj-ea"/>
                <a:ea typeface="+mj-ea"/>
              </a:rPr>
              <a:t>02 </a:t>
            </a:r>
            <a:r>
              <a:rPr lang="zh-CN" altLang="en-US" sz="2800" b="1" dirty="0">
                <a:solidFill>
                  <a:srgbClr val="0B50B5"/>
                </a:solidFill>
                <a:latin typeface="+mj-ea"/>
                <a:ea typeface="+mj-ea"/>
                <a:sym typeface="Arial" panose="020B0604020202020204" pitchFamily="34" charset="0"/>
              </a:rPr>
              <a:t>安全性</a:t>
            </a:r>
            <a:endParaRPr lang="zh-CN" altLang="en-US" sz="2800" b="1" dirty="0">
              <a:solidFill>
                <a:srgbClr val="0B50B5"/>
              </a:solidFill>
              <a:latin typeface="+mj-ea"/>
              <a:ea typeface="+mj-ea"/>
            </a:endParaRPr>
          </a:p>
        </p:txBody>
      </p:sp>
      <p:sp>
        <p:nvSpPr>
          <p:cNvPr id="10" name="文本框 9"/>
          <p:cNvSpPr txBox="1"/>
          <p:nvPr/>
        </p:nvSpPr>
        <p:spPr>
          <a:xfrm>
            <a:off x="2803002" y="4803066"/>
            <a:ext cx="3020992" cy="523220"/>
          </a:xfrm>
          <a:prstGeom prst="rect">
            <a:avLst/>
          </a:prstGeom>
          <a:noFill/>
        </p:spPr>
        <p:txBody>
          <a:bodyPr wrap="square" rtlCol="0">
            <a:spAutoFit/>
          </a:bodyPr>
          <a:lstStyle/>
          <a:p>
            <a:r>
              <a:rPr lang="en-US" altLang="zh-CN" sz="2800" b="1" dirty="0">
                <a:solidFill>
                  <a:srgbClr val="0B50B5"/>
                </a:solidFill>
                <a:latin typeface="+mj-ea"/>
                <a:ea typeface="+mj-ea"/>
              </a:rPr>
              <a:t>03 </a:t>
            </a:r>
            <a:r>
              <a:rPr lang="zh-CN" altLang="en-US" sz="2800" b="1" dirty="0">
                <a:solidFill>
                  <a:srgbClr val="0B50B5"/>
                </a:solidFill>
                <a:latin typeface="+mj-ea"/>
                <a:ea typeface="+mj-ea"/>
                <a:sym typeface="Arial" panose="020B0604020202020204" pitchFamily="34" charset="0"/>
              </a:rPr>
              <a:t>有效性</a:t>
            </a:r>
            <a:endParaRPr lang="zh-CN" altLang="en-US" sz="2800" b="1" dirty="0">
              <a:solidFill>
                <a:srgbClr val="0B50B5"/>
              </a:solidFill>
              <a:latin typeface="+mj-ea"/>
              <a:ea typeface="+mj-ea"/>
            </a:endParaRPr>
          </a:p>
        </p:txBody>
      </p:sp>
      <p:sp>
        <p:nvSpPr>
          <p:cNvPr id="11" name="文本框 10"/>
          <p:cNvSpPr txBox="1"/>
          <p:nvPr/>
        </p:nvSpPr>
        <p:spPr>
          <a:xfrm>
            <a:off x="6576351" y="4103127"/>
            <a:ext cx="3020992" cy="523220"/>
          </a:xfrm>
          <a:prstGeom prst="rect">
            <a:avLst/>
          </a:prstGeom>
          <a:noFill/>
        </p:spPr>
        <p:txBody>
          <a:bodyPr wrap="square" rtlCol="0">
            <a:spAutoFit/>
          </a:bodyPr>
          <a:lstStyle/>
          <a:p>
            <a:r>
              <a:rPr lang="en-US" altLang="zh-CN" sz="2800" b="1" dirty="0">
                <a:solidFill>
                  <a:srgbClr val="0B50B5"/>
                </a:solidFill>
                <a:latin typeface="+mj-ea"/>
                <a:ea typeface="+mj-ea"/>
              </a:rPr>
              <a:t>05 </a:t>
            </a:r>
            <a:r>
              <a:rPr lang="zh-CN" altLang="en-US" sz="2800" b="1" dirty="0">
                <a:solidFill>
                  <a:srgbClr val="0B50B5"/>
                </a:solidFill>
                <a:latin typeface="+mj-ea"/>
                <a:ea typeface="+mj-ea"/>
                <a:sym typeface="Arial" panose="020B0604020202020204" pitchFamily="34" charset="0"/>
              </a:rPr>
              <a:t>创新性</a:t>
            </a:r>
            <a:endParaRPr lang="zh-CN" altLang="en-US" sz="2800" b="1" dirty="0">
              <a:solidFill>
                <a:srgbClr val="0B50B5"/>
              </a:solidFill>
              <a:latin typeface="+mj-ea"/>
              <a:ea typeface="+mj-ea"/>
            </a:endParaRPr>
          </a:p>
        </p:txBody>
      </p:sp>
      <p:sp>
        <p:nvSpPr>
          <p:cNvPr id="12" name="文本框 11"/>
          <p:cNvSpPr txBox="1"/>
          <p:nvPr/>
        </p:nvSpPr>
        <p:spPr>
          <a:xfrm>
            <a:off x="6576351" y="4803066"/>
            <a:ext cx="3020992" cy="523220"/>
          </a:xfrm>
          <a:prstGeom prst="rect">
            <a:avLst/>
          </a:prstGeom>
          <a:noFill/>
        </p:spPr>
        <p:txBody>
          <a:bodyPr wrap="square" rtlCol="0">
            <a:spAutoFit/>
          </a:bodyPr>
          <a:lstStyle/>
          <a:p>
            <a:r>
              <a:rPr lang="en-US" altLang="zh-CN" sz="2800" b="1" dirty="0">
                <a:solidFill>
                  <a:srgbClr val="0B50B5"/>
                </a:solidFill>
                <a:latin typeface="+mj-ea"/>
                <a:ea typeface="+mj-ea"/>
              </a:rPr>
              <a:t>06 </a:t>
            </a:r>
            <a:r>
              <a:rPr lang="zh-CN" altLang="en-US" sz="2800" b="1" dirty="0">
                <a:solidFill>
                  <a:srgbClr val="0B50B5"/>
                </a:solidFill>
                <a:latin typeface="+mj-ea"/>
                <a:ea typeface="+mj-ea"/>
                <a:sym typeface="Arial" panose="020B0604020202020204" pitchFamily="34" charset="0"/>
              </a:rPr>
              <a:t>公平性</a:t>
            </a:r>
            <a:endParaRPr lang="zh-CN" altLang="en-US" sz="2800" b="1" dirty="0">
              <a:solidFill>
                <a:srgbClr val="0B50B5"/>
              </a:solidFill>
              <a:latin typeface="+mj-ea"/>
              <a:ea typeface="+mj-ea"/>
            </a:endParaRPr>
          </a:p>
        </p:txBody>
      </p:sp>
      <p:sp>
        <p:nvSpPr>
          <p:cNvPr id="6" name="文本框 5"/>
          <p:cNvSpPr txBox="1"/>
          <p:nvPr/>
        </p:nvSpPr>
        <p:spPr>
          <a:xfrm>
            <a:off x="6576351" y="3367585"/>
            <a:ext cx="3020992" cy="523220"/>
          </a:xfrm>
          <a:prstGeom prst="rect">
            <a:avLst/>
          </a:prstGeom>
          <a:noFill/>
        </p:spPr>
        <p:txBody>
          <a:bodyPr wrap="square" rtlCol="0">
            <a:spAutoFit/>
          </a:bodyPr>
          <a:lstStyle/>
          <a:p>
            <a:r>
              <a:rPr lang="en-US" altLang="zh-CN" sz="2800" b="1" dirty="0">
                <a:solidFill>
                  <a:srgbClr val="0B50B5"/>
                </a:solidFill>
                <a:latin typeface="+mj-ea"/>
                <a:ea typeface="+mj-ea"/>
              </a:rPr>
              <a:t>04 </a:t>
            </a:r>
            <a:r>
              <a:rPr lang="zh-CN" altLang="en-US" sz="2800" b="1" dirty="0">
                <a:solidFill>
                  <a:srgbClr val="0B50B5"/>
                </a:solidFill>
                <a:latin typeface="+mj-ea"/>
                <a:ea typeface="+mj-ea"/>
                <a:sym typeface="Arial" panose="020B0604020202020204" pitchFamily="34" charset="0"/>
              </a:rPr>
              <a:t>经济性</a:t>
            </a:r>
            <a:endParaRPr lang="zh-CN" altLang="en-US" sz="2800" b="1" dirty="0">
              <a:solidFill>
                <a:srgbClr val="0B50B5"/>
              </a:solidFill>
              <a:latin typeface="+mj-ea"/>
              <a:ea typeface="+mj-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A50B4"/>
                </a:solidFill>
                <a:effectLst/>
                <a:uLnTx/>
                <a:uFillTx/>
                <a:latin typeface="Arial" panose="020B0604020202020204"/>
                <a:ea typeface="微软雅黑" panose="020B0503020204020204" pitchFamily="34" charset="-122"/>
                <a:cs typeface="+mn-cs"/>
                <a:sym typeface="+mn-lt"/>
              </a:rPr>
              <a:t>药品基础信息</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1"/>
          <a:srcRect l="68769"/>
          <a:stretch>
            <a:fillRect/>
          </a:stretch>
        </p:blipFill>
        <p:spPr>
          <a:xfrm>
            <a:off x="10392468" y="-3797"/>
            <a:ext cx="1799532" cy="3241040"/>
          </a:xfrm>
          <a:prstGeom prst="rect">
            <a:avLst/>
          </a:prstGeom>
        </p:spPr>
      </p:pic>
      <p:sp>
        <p:nvSpPr>
          <p:cNvPr id="24" name="矩形 23"/>
          <p:cNvSpPr/>
          <p:nvPr/>
        </p:nvSpPr>
        <p:spPr>
          <a:xfrm>
            <a:off x="157480" y="838155"/>
            <a:ext cx="6544262" cy="3372846"/>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lang="en-US" altLang="zh-CN" sz="1600" b="1" dirty="0">
                <a:solidFill>
                  <a:srgbClr val="000000"/>
                </a:solidFill>
                <a:latin typeface="微软雅黑" panose="020B0503020204020204" pitchFamily="34" charset="-122"/>
                <a:ea typeface="微软雅黑" panose="020B0503020204020204" pitchFamily="34" charset="-122"/>
              </a:rPr>
              <a:t> </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通用名称</a:t>
            </a:r>
            <a:r>
              <a:rPr lang="zh-CN" altLang="en-US" sz="1600" b="1" dirty="0">
                <a:solidFill>
                  <a:srgbClr val="000000"/>
                </a:solidFill>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rPr>
              <a:t>帕拉米韦注射液</a:t>
            </a:r>
            <a:endParaRPr kumimoji="0" lang="zh-CN" altLang="en-US" sz="16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lang="en-US" altLang="zh-CN" sz="1600" b="1" dirty="0">
                <a:solidFill>
                  <a:srgbClr val="000000"/>
                </a:solidFill>
                <a:latin typeface="微软雅黑" panose="020B0503020204020204" pitchFamily="34" charset="-122"/>
                <a:ea typeface="微软雅黑" panose="020B0503020204020204" pitchFamily="34" charset="-122"/>
              </a:rPr>
              <a:t> </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商  标  名：</a:t>
            </a:r>
            <a:r>
              <a:rPr kumimoji="0" lang="zh-CN" altLang="en-US" sz="16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rPr>
              <a:t>力勤</a:t>
            </a:r>
            <a:r>
              <a:rPr kumimoji="0" lang="en-US" altLang="zh-CN" sz="1600" b="1" i="0" u="none" strike="noStrike" kern="0" cap="none" spc="150" normalizeH="0" baseline="30000" noProof="0" dirty="0">
                <a:ln>
                  <a:noFill/>
                </a:ln>
                <a:solidFill>
                  <a:srgbClr val="0B50B5"/>
                </a:solidFill>
                <a:effectLst/>
                <a:uLnTx/>
                <a:uFillTx/>
                <a:latin typeface="微软雅黑" panose="020B0503020204020204" pitchFamily="34" charset="-122"/>
                <a:ea typeface="微软雅黑" panose="020B0503020204020204" pitchFamily="34" charset="-122"/>
                <a:cs typeface="黑体" panose="02010609060101010101" charset="-122"/>
                <a:sym typeface="+mn-ea"/>
              </a:rPr>
              <a:t>®</a:t>
            </a:r>
            <a:endParaRPr kumimoji="0" lang="en-US" altLang="zh-CN" sz="16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lang="en-US" altLang="zh-CN" sz="1600" b="1" dirty="0">
                <a:solidFill>
                  <a:srgbClr val="000000"/>
                </a:solidFill>
                <a:latin typeface="微软雅黑" panose="020B0503020204020204" pitchFamily="34" charset="-122"/>
                <a:ea typeface="微软雅黑" panose="020B0503020204020204" pitchFamily="34" charset="-122"/>
              </a:rPr>
              <a:t> </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规       格：</a:t>
            </a:r>
            <a:r>
              <a:rPr kumimoji="0" lang="en-US" altLang="zh-CN" sz="16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rPr>
              <a:t>15ml:150mg</a:t>
            </a:r>
            <a:endParaRPr kumimoji="0" lang="en-US" altLang="zh-CN" sz="16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lang="en-US" altLang="zh-CN" sz="1600" b="1" dirty="0">
                <a:solidFill>
                  <a:srgbClr val="000000"/>
                </a:solidFill>
                <a:latin typeface="微软雅黑" panose="020B0503020204020204" pitchFamily="34" charset="-122"/>
                <a:ea typeface="微软雅黑" panose="020B0503020204020204" pitchFamily="34" charset="-122"/>
              </a:rPr>
              <a:t> </a:t>
            </a:r>
            <a:r>
              <a:rPr lang="zh-CN" altLang="en-US" sz="1600" b="1" dirty="0">
                <a:solidFill>
                  <a:srgbClr val="000000"/>
                </a:solidFill>
                <a:latin typeface="微软雅黑" panose="020B0503020204020204" pitchFamily="34" charset="-122"/>
                <a:ea typeface="微软雅黑" panose="020B0503020204020204" pitchFamily="34" charset="-122"/>
              </a:rPr>
              <a:t>批准文号：</a:t>
            </a:r>
            <a:r>
              <a:rPr lang="zh-CN" altLang="en-US" sz="1600" b="1" dirty="0">
                <a:solidFill>
                  <a:srgbClr val="0B50B5"/>
                </a:solidFill>
                <a:latin typeface="微软雅黑" panose="020B0503020204020204" pitchFamily="34" charset="-122"/>
                <a:ea typeface="微软雅黑" panose="020B0503020204020204" pitchFamily="34" charset="-122"/>
              </a:rPr>
              <a:t>国药准字</a:t>
            </a:r>
            <a:r>
              <a:rPr lang="en-US" altLang="zh-CN" sz="1600" b="1" dirty="0">
                <a:solidFill>
                  <a:srgbClr val="0B50B5"/>
                </a:solidFill>
                <a:latin typeface="微软雅黑" panose="020B0503020204020204" pitchFamily="34" charset="-122"/>
                <a:ea typeface="微软雅黑" panose="020B0503020204020204" pitchFamily="34" charset="-122"/>
              </a:rPr>
              <a:t>H20243076</a:t>
            </a:r>
            <a:endParaRPr lang="en-US" altLang="zh-CN" sz="1600" b="1" dirty="0">
              <a:solidFill>
                <a:srgbClr val="0B50B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 全球首个上市国家</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地区及上市时间：</a:t>
            </a:r>
            <a:r>
              <a:rPr lang="zh-CN" altLang="en-US" sz="1600" b="1" dirty="0">
                <a:solidFill>
                  <a:srgbClr val="0B50B5"/>
                </a:solidFill>
                <a:latin typeface="微软雅黑" panose="020B0503020204020204" pitchFamily="34" charset="-122"/>
                <a:ea typeface="微软雅黑" panose="020B0503020204020204" pitchFamily="34" charset="-122"/>
              </a:rPr>
              <a:t>日本、</a:t>
            </a:r>
            <a:r>
              <a:rPr lang="en-US" altLang="zh-CN" sz="1600" b="1" dirty="0">
                <a:solidFill>
                  <a:srgbClr val="0B50B5"/>
                </a:solidFill>
                <a:latin typeface="微软雅黑" panose="020B0503020204020204" pitchFamily="34" charset="-122"/>
                <a:ea typeface="微软雅黑" panose="020B0503020204020204" pitchFamily="34" charset="-122"/>
              </a:rPr>
              <a:t>2010</a:t>
            </a:r>
            <a:r>
              <a:rPr lang="zh-CN" altLang="en-US" sz="1600" b="1" dirty="0">
                <a:solidFill>
                  <a:srgbClr val="0B50B5"/>
                </a:solidFill>
                <a:latin typeface="微软雅黑" panose="020B0503020204020204" pitchFamily="34" charset="-122"/>
                <a:ea typeface="微软雅黑" panose="020B0503020204020204" pitchFamily="34" charset="-122"/>
              </a:rPr>
              <a:t>年</a:t>
            </a:r>
            <a:r>
              <a:rPr lang="en-US" altLang="zh-CN" sz="1600" b="1" dirty="0">
                <a:solidFill>
                  <a:srgbClr val="0B50B5"/>
                </a:solidFill>
                <a:latin typeface="微软雅黑" panose="020B0503020204020204" pitchFamily="34" charset="-122"/>
                <a:ea typeface="微软雅黑" panose="020B0503020204020204" pitchFamily="34" charset="-122"/>
              </a:rPr>
              <a:t>1</a:t>
            </a:r>
            <a:r>
              <a:rPr lang="zh-CN" altLang="en-US" sz="1600" b="1" dirty="0">
                <a:solidFill>
                  <a:srgbClr val="0B50B5"/>
                </a:solidFill>
                <a:latin typeface="微软雅黑" panose="020B0503020204020204" pitchFamily="34" charset="-122"/>
                <a:ea typeface="微软雅黑" panose="020B0503020204020204" pitchFamily="34" charset="-122"/>
              </a:rPr>
              <a:t>月</a:t>
            </a:r>
            <a:r>
              <a:rPr lang="en-US" altLang="zh-CN" sz="1600" b="1" dirty="0">
                <a:solidFill>
                  <a:srgbClr val="0B50B5"/>
                </a:solidFill>
                <a:latin typeface="微软雅黑" panose="020B0503020204020204" pitchFamily="34" charset="-122"/>
                <a:ea typeface="微软雅黑" panose="020B0503020204020204" pitchFamily="34" charset="-122"/>
              </a:rPr>
              <a:t>27</a:t>
            </a:r>
            <a:r>
              <a:rPr lang="zh-CN" altLang="en-US" sz="1600" b="1" dirty="0">
                <a:solidFill>
                  <a:srgbClr val="0B50B5"/>
                </a:solidFill>
                <a:latin typeface="微软雅黑" panose="020B0503020204020204" pitchFamily="34" charset="-122"/>
                <a:ea typeface="微软雅黑" panose="020B0503020204020204" pitchFamily="34" charset="-122"/>
              </a:rPr>
              <a:t>日</a:t>
            </a:r>
            <a:endParaRPr lang="en-US" altLang="zh-CN" sz="1600" b="1" dirty="0">
              <a:solidFill>
                <a:srgbClr val="0B50B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 中国大陆首次上市时间：</a:t>
            </a:r>
            <a:r>
              <a:rPr lang="en-US" altLang="zh-CN" sz="1600" b="1" dirty="0">
                <a:solidFill>
                  <a:srgbClr val="0B50B5"/>
                </a:solidFill>
                <a:latin typeface="微软雅黑" panose="020B0503020204020204" pitchFamily="34" charset="-122"/>
                <a:ea typeface="微软雅黑" panose="020B0503020204020204" pitchFamily="34" charset="-122"/>
              </a:rPr>
              <a:t>2024</a:t>
            </a:r>
            <a:r>
              <a:rPr lang="zh-CN" altLang="en-US" sz="1600" b="1" dirty="0">
                <a:solidFill>
                  <a:srgbClr val="0B50B5"/>
                </a:solidFill>
                <a:latin typeface="微软雅黑" panose="020B0503020204020204" pitchFamily="34" charset="-122"/>
                <a:ea typeface="微软雅黑" panose="020B0503020204020204" pitchFamily="34" charset="-122"/>
              </a:rPr>
              <a:t>年</a:t>
            </a:r>
            <a:r>
              <a:rPr lang="en-US" altLang="zh-CN" sz="1600" b="1" dirty="0">
                <a:solidFill>
                  <a:srgbClr val="0B50B5"/>
                </a:solidFill>
                <a:latin typeface="微软雅黑" panose="020B0503020204020204" pitchFamily="34" charset="-122"/>
                <a:ea typeface="微软雅黑" panose="020B0503020204020204" pitchFamily="34" charset="-122"/>
              </a:rPr>
              <a:t>1</a:t>
            </a:r>
            <a:r>
              <a:rPr lang="zh-CN" altLang="en-US" sz="1600" b="1" dirty="0">
                <a:solidFill>
                  <a:srgbClr val="0B50B5"/>
                </a:solidFill>
                <a:latin typeface="微软雅黑" panose="020B0503020204020204" pitchFamily="34" charset="-122"/>
                <a:ea typeface="微软雅黑" panose="020B0503020204020204" pitchFamily="34" charset="-122"/>
              </a:rPr>
              <a:t>月</a:t>
            </a:r>
            <a:r>
              <a:rPr lang="en-US" altLang="zh-CN" sz="1600" b="1" dirty="0">
                <a:solidFill>
                  <a:srgbClr val="0B50B5"/>
                </a:solidFill>
                <a:latin typeface="微软雅黑" panose="020B0503020204020204" pitchFamily="34" charset="-122"/>
                <a:ea typeface="微软雅黑" panose="020B0503020204020204" pitchFamily="34" charset="-122"/>
              </a:rPr>
              <a:t>23</a:t>
            </a:r>
            <a:r>
              <a:rPr lang="zh-CN" altLang="en-US" sz="1600" b="1" dirty="0">
                <a:solidFill>
                  <a:srgbClr val="0B50B5"/>
                </a:solidFill>
                <a:latin typeface="微软雅黑" panose="020B0503020204020204" pitchFamily="34" charset="-122"/>
                <a:ea typeface="微软雅黑" panose="020B0503020204020204" pitchFamily="34" charset="-122"/>
              </a:rPr>
              <a:t>日</a:t>
            </a:r>
            <a:endParaRPr lang="en-US" altLang="zh-CN" sz="1600" b="1" dirty="0">
              <a:solidFill>
                <a:srgbClr val="0B50B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 目前大陆地区同通用名药品的上市情况：</a:t>
            </a:r>
            <a:r>
              <a:rPr lang="zh-CN" altLang="en-US" sz="1600" b="1" dirty="0">
                <a:solidFill>
                  <a:srgbClr val="0B50B5"/>
                </a:solidFill>
                <a:latin typeface="微软雅黑" panose="020B0503020204020204" pitchFamily="34" charset="-122"/>
                <a:ea typeface="微软雅黑" panose="020B0503020204020204" pitchFamily="34" charset="-122"/>
              </a:rPr>
              <a:t>共</a:t>
            </a:r>
            <a:r>
              <a:rPr lang="en-US" altLang="zh-CN" sz="1600" b="1" dirty="0">
                <a:solidFill>
                  <a:srgbClr val="0B50B5"/>
                </a:solidFill>
                <a:latin typeface="微软雅黑" panose="020B0503020204020204" pitchFamily="34" charset="-122"/>
                <a:ea typeface="微软雅黑" panose="020B0503020204020204" pitchFamily="34" charset="-122"/>
              </a:rPr>
              <a:t>6</a:t>
            </a:r>
            <a:r>
              <a:rPr lang="zh-CN" altLang="en-US" sz="1600" b="1" dirty="0">
                <a:solidFill>
                  <a:srgbClr val="0B50B5"/>
                </a:solidFill>
                <a:latin typeface="微软雅黑" panose="020B0503020204020204" pitchFamily="34" charset="-122"/>
                <a:ea typeface="微软雅黑" panose="020B0503020204020204" pitchFamily="34" charset="-122"/>
              </a:rPr>
              <a:t>家</a:t>
            </a:r>
            <a:endParaRPr lang="en-US" altLang="zh-CN" sz="1600" b="1" dirty="0">
              <a:solidFill>
                <a:srgbClr val="0B50B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 是否为</a:t>
            </a:r>
            <a:r>
              <a:rPr lang="en-US" altLang="zh-CN" sz="1600" b="1" dirty="0">
                <a:latin typeface="微软雅黑" panose="020B0503020204020204" pitchFamily="34" charset="-122"/>
                <a:ea typeface="微软雅黑" panose="020B0503020204020204" pitchFamily="34" charset="-122"/>
              </a:rPr>
              <a:t>OTC</a:t>
            </a:r>
            <a:r>
              <a:rPr lang="zh-CN" altLang="en-US" sz="1600" b="1" dirty="0">
                <a:latin typeface="微软雅黑" panose="020B0503020204020204" pitchFamily="34" charset="-122"/>
                <a:ea typeface="微软雅黑" panose="020B0503020204020204" pitchFamily="34" charset="-122"/>
              </a:rPr>
              <a:t>药品：</a:t>
            </a:r>
            <a:r>
              <a:rPr lang="zh-CN" altLang="en-US" sz="1600" b="1" dirty="0">
                <a:solidFill>
                  <a:srgbClr val="0B50B5"/>
                </a:solidFill>
                <a:latin typeface="微软雅黑" panose="020B0503020204020204" pitchFamily="34" charset="-122"/>
                <a:ea typeface="微软雅黑" panose="020B0503020204020204" pitchFamily="34" charset="-122"/>
              </a:rPr>
              <a:t>否</a:t>
            </a:r>
            <a:endParaRPr lang="en-US" altLang="zh-CN" sz="1600" b="1" dirty="0">
              <a:solidFill>
                <a:srgbClr val="0B50B5"/>
              </a:solidFill>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 </a:t>
            </a:r>
            <a:endParaRPr lang="en-US" altLang="zh-CN" sz="1600" b="1" dirty="0">
              <a:latin typeface="微软雅黑" panose="020B0503020204020204" pitchFamily="34" charset="-122"/>
              <a:ea typeface="微软雅黑" panose="020B0503020204020204" pitchFamily="34" charset="-122"/>
            </a:endParaRPr>
          </a:p>
        </p:txBody>
      </p:sp>
      <p:sp>
        <p:nvSpPr>
          <p:cNvPr id="18" name="矩形 17"/>
          <p:cNvSpPr/>
          <p:nvPr>
            <p:custDataLst>
              <p:tags r:id="rId2"/>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3" name="图片 2" descr="帕拉米韦注射液"/>
          <p:cNvPicPr>
            <a:picLocks noChangeAspect="1"/>
          </p:cNvPicPr>
          <p:nvPr/>
        </p:nvPicPr>
        <p:blipFill>
          <a:blip r:embed="rId3"/>
          <a:stretch>
            <a:fillRect/>
          </a:stretch>
        </p:blipFill>
        <p:spPr>
          <a:xfrm>
            <a:off x="7685485" y="3728603"/>
            <a:ext cx="4291656" cy="3892330"/>
          </a:xfrm>
          <a:prstGeom prst="rect">
            <a:avLst/>
          </a:prstGeom>
        </p:spPr>
      </p:pic>
      <p:sp>
        <p:nvSpPr>
          <p:cNvPr id="5" name="矩形 4"/>
          <p:cNvSpPr/>
          <p:nvPr/>
        </p:nvSpPr>
        <p:spPr>
          <a:xfrm>
            <a:off x="214859" y="4232278"/>
            <a:ext cx="7632776" cy="2578232"/>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t"/>
          <a:lstStyle/>
          <a:p>
            <a:r>
              <a:rPr lang="zh-CN" altLang="en-US" sz="1600" b="1" u="sng" dirty="0">
                <a:solidFill>
                  <a:srgbClr val="0B50B5"/>
                </a:solidFill>
              </a:rPr>
              <a:t>适应症</a:t>
            </a:r>
            <a:endParaRPr lang="en-US" altLang="zh-CN" sz="1600" b="1" u="sng" dirty="0">
              <a:solidFill>
                <a:srgbClr val="0B50B5"/>
              </a:solidFill>
            </a:endParaRPr>
          </a:p>
          <a:p>
            <a:r>
              <a:rPr lang="ja-JP" altLang="zh-CN" sz="1600" dirty="0">
                <a:solidFill>
                  <a:schemeClr val="tx1"/>
                </a:solidFill>
                <a:latin typeface="微软雅黑" panose="020B0503020204020204" pitchFamily="34" charset="-122"/>
                <a:ea typeface="微软雅黑" panose="020B0503020204020204" pitchFamily="34" charset="-122"/>
              </a:rPr>
              <a:t>用于</a:t>
            </a:r>
            <a:r>
              <a:rPr lang="zh-CN" altLang="zh-CN" sz="1600" dirty="0">
                <a:solidFill>
                  <a:schemeClr val="tx1"/>
                </a:solidFill>
                <a:latin typeface="微软雅黑" panose="020B0503020204020204" pitchFamily="34" charset="-122"/>
                <a:ea typeface="微软雅黑" panose="020B0503020204020204" pitchFamily="34" charset="-122"/>
              </a:rPr>
              <a:t>治疗</a:t>
            </a:r>
            <a:r>
              <a:rPr lang="ja-JP" altLang="zh-CN" sz="1600" dirty="0">
                <a:solidFill>
                  <a:schemeClr val="tx1"/>
                </a:solidFill>
                <a:latin typeface="微软雅黑" panose="020B0503020204020204" pitchFamily="34" charset="-122"/>
                <a:ea typeface="微软雅黑" panose="020B0503020204020204" pitchFamily="34" charset="-122"/>
              </a:rPr>
              <a:t>甲型或乙型流行性感冒。</a:t>
            </a:r>
            <a:endParaRPr lang="en-US" altLang="ja-JP" sz="1600" dirty="0">
              <a:solidFill>
                <a:schemeClr val="tx1"/>
              </a:solidFill>
              <a:latin typeface="微软雅黑" panose="020B0503020204020204" pitchFamily="34" charset="-122"/>
              <a:ea typeface="微软雅黑" panose="020B0503020204020204" pitchFamily="34" charset="-122"/>
            </a:endParaRPr>
          </a:p>
          <a:p>
            <a:endParaRPr lang="zh-CN" altLang="zh-CN" sz="1600" dirty="0">
              <a:solidFill>
                <a:schemeClr val="tx1"/>
              </a:solidFill>
              <a:latin typeface="微软雅黑" panose="020B0503020204020204" pitchFamily="34" charset="-122"/>
              <a:ea typeface="微软雅黑" panose="020B0503020204020204" pitchFamily="34" charset="-122"/>
            </a:endParaRPr>
          </a:p>
          <a:p>
            <a:r>
              <a:rPr lang="zh-CN" altLang="en-US" sz="1600" b="1" u="sng" dirty="0">
                <a:solidFill>
                  <a:srgbClr val="0B50B5"/>
                </a:solidFill>
                <a:latin typeface="微软雅黑" panose="020B0503020204020204" pitchFamily="34" charset="-122"/>
                <a:ea typeface="微软雅黑" panose="020B0503020204020204" pitchFamily="34" charset="-122"/>
              </a:rPr>
              <a:t>用法用量</a:t>
            </a:r>
            <a:endParaRPr lang="en-US" altLang="zh-CN" sz="1600" b="1" u="sng" dirty="0">
              <a:solidFill>
                <a:srgbClr val="0B50B5"/>
              </a:solidFill>
              <a:latin typeface="微软雅黑" panose="020B0503020204020204" pitchFamily="34" charset="-122"/>
              <a:ea typeface="微软雅黑" panose="020B0503020204020204" pitchFamily="34" charset="-122"/>
            </a:endParaRPr>
          </a:p>
          <a:p>
            <a:r>
              <a:rPr lang="zh-CN" altLang="zh-CN" sz="1600" dirty="0">
                <a:solidFill>
                  <a:schemeClr val="tx1"/>
                </a:solidFill>
                <a:latin typeface="微软雅黑" panose="020B0503020204020204" pitchFamily="34" charset="-122"/>
                <a:ea typeface="微软雅黑" panose="020B0503020204020204" pitchFamily="34" charset="-122"/>
              </a:rPr>
              <a:t>成人：常用剂量为每次帕拉米韦</a:t>
            </a:r>
            <a:r>
              <a:rPr lang="ja-JP" altLang="zh-CN" sz="1600" dirty="0">
                <a:solidFill>
                  <a:schemeClr val="tx1"/>
                </a:solidFill>
                <a:latin typeface="微软雅黑" panose="020B0503020204020204" pitchFamily="34" charset="-122"/>
                <a:ea typeface="微软雅黑" panose="020B0503020204020204" pitchFamily="34" charset="-122"/>
              </a:rPr>
              <a:t>300mg</a:t>
            </a:r>
            <a:r>
              <a:rPr lang="zh-CN" altLang="zh-CN" sz="1600" dirty="0">
                <a:solidFill>
                  <a:schemeClr val="tx1"/>
                </a:solidFill>
                <a:latin typeface="微软雅黑" panose="020B0503020204020204" pitchFamily="34" charset="-122"/>
                <a:ea typeface="微软雅黑" panose="020B0503020204020204" pitchFamily="34" charset="-122"/>
              </a:rPr>
              <a:t>，经</a:t>
            </a:r>
            <a:r>
              <a:rPr lang="ja-JP" altLang="zh-CN" sz="1600" dirty="0">
                <a:solidFill>
                  <a:schemeClr val="tx1"/>
                </a:solidFill>
                <a:latin typeface="微软雅黑" panose="020B0503020204020204" pitchFamily="34" charset="-122"/>
                <a:ea typeface="微软雅黑" panose="020B0503020204020204" pitchFamily="34" charset="-122"/>
              </a:rPr>
              <a:t>15</a:t>
            </a:r>
            <a:r>
              <a:rPr lang="zh-CN" altLang="zh-CN" sz="1600" dirty="0">
                <a:solidFill>
                  <a:schemeClr val="tx1"/>
                </a:solidFill>
                <a:latin typeface="微软雅黑" panose="020B0503020204020204" pitchFamily="34" charset="-122"/>
                <a:ea typeface="微软雅黑" panose="020B0503020204020204" pitchFamily="34" charset="-122"/>
              </a:rPr>
              <a:t>分钟以上单次静脉滴注。对于因合并症等病情可能会加重的患者，剂量为每日一次</a:t>
            </a:r>
            <a:r>
              <a:rPr lang="ja-JP" altLang="zh-CN" sz="1600" dirty="0">
                <a:solidFill>
                  <a:schemeClr val="tx1"/>
                </a:solidFill>
                <a:latin typeface="微软雅黑" panose="020B0503020204020204" pitchFamily="34" charset="-122"/>
                <a:ea typeface="微软雅黑" panose="020B0503020204020204" pitchFamily="34" charset="-122"/>
              </a:rPr>
              <a:t>600mg</a:t>
            </a:r>
            <a:r>
              <a:rPr lang="zh-CN" altLang="zh-CN" sz="1600" dirty="0">
                <a:solidFill>
                  <a:schemeClr val="tx1"/>
                </a:solidFill>
                <a:latin typeface="微软雅黑" panose="020B0503020204020204" pitchFamily="34" charset="-122"/>
                <a:ea typeface="微软雅黑" panose="020B0503020204020204" pitchFamily="34" charset="-122"/>
              </a:rPr>
              <a:t>并经</a:t>
            </a:r>
            <a:r>
              <a:rPr lang="ja-JP" altLang="zh-CN" sz="1600" dirty="0">
                <a:solidFill>
                  <a:schemeClr val="tx1"/>
                </a:solidFill>
                <a:latin typeface="微软雅黑" panose="020B0503020204020204" pitchFamily="34" charset="-122"/>
                <a:ea typeface="微软雅黑" panose="020B0503020204020204" pitchFamily="34" charset="-122"/>
              </a:rPr>
              <a:t>15</a:t>
            </a:r>
            <a:r>
              <a:rPr lang="zh-CN" altLang="zh-CN" sz="1600" dirty="0">
                <a:solidFill>
                  <a:schemeClr val="tx1"/>
                </a:solidFill>
                <a:latin typeface="微软雅黑" panose="020B0503020204020204" pitchFamily="34" charset="-122"/>
                <a:ea typeface="微软雅黑" panose="020B0503020204020204" pitchFamily="34" charset="-122"/>
              </a:rPr>
              <a:t>分钟以上单次静脉滴注，根据症状可连续多日重复给药。此外，根据年龄及症状可酌情减量。</a:t>
            </a:r>
            <a:endParaRPr lang="en-US" altLang="zh-CN" sz="1600" dirty="0">
              <a:solidFill>
                <a:schemeClr val="tx1"/>
              </a:solidFill>
              <a:latin typeface="微软雅黑" panose="020B0503020204020204" pitchFamily="34" charset="-122"/>
              <a:ea typeface="微软雅黑" panose="020B0503020204020204" pitchFamily="34" charset="-122"/>
            </a:endParaRPr>
          </a:p>
          <a:p>
            <a:endParaRPr lang="zh-CN" altLang="zh-CN" sz="1600" dirty="0">
              <a:solidFill>
                <a:schemeClr val="tx1"/>
              </a:solidFill>
              <a:latin typeface="微软雅黑" panose="020B0503020204020204" pitchFamily="34" charset="-122"/>
              <a:ea typeface="微软雅黑" panose="020B0503020204020204" pitchFamily="34" charset="-122"/>
            </a:endParaRPr>
          </a:p>
          <a:p>
            <a:r>
              <a:rPr lang="zh-CN" altLang="zh-CN" sz="1600" dirty="0">
                <a:solidFill>
                  <a:schemeClr val="tx1"/>
                </a:solidFill>
                <a:latin typeface="微软雅黑" panose="020B0503020204020204" pitchFamily="34" charset="-122"/>
                <a:ea typeface="微软雅黑" panose="020B0503020204020204" pitchFamily="34" charset="-122"/>
              </a:rPr>
              <a:t>儿童：常用剂量为每日一次帕拉米韦</a:t>
            </a:r>
            <a:r>
              <a:rPr lang="ja-JP" altLang="zh-CN" sz="1600" dirty="0">
                <a:solidFill>
                  <a:schemeClr val="tx1"/>
                </a:solidFill>
                <a:latin typeface="微软雅黑" panose="020B0503020204020204" pitchFamily="34" charset="-122"/>
                <a:ea typeface="微软雅黑" panose="020B0503020204020204" pitchFamily="34" charset="-122"/>
              </a:rPr>
              <a:t>10mg/kg</a:t>
            </a:r>
            <a:r>
              <a:rPr lang="zh-CN" altLang="zh-CN" sz="1600" dirty="0">
                <a:solidFill>
                  <a:schemeClr val="tx1"/>
                </a:solidFill>
                <a:latin typeface="微软雅黑" panose="020B0503020204020204" pitchFamily="34" charset="-122"/>
                <a:ea typeface="微软雅黑" panose="020B0503020204020204" pitchFamily="34" charset="-122"/>
              </a:rPr>
              <a:t>，经</a:t>
            </a:r>
            <a:r>
              <a:rPr lang="ja-JP" altLang="zh-CN" sz="1600" dirty="0">
                <a:solidFill>
                  <a:schemeClr val="tx1"/>
                </a:solidFill>
                <a:latin typeface="微软雅黑" panose="020B0503020204020204" pitchFamily="34" charset="-122"/>
                <a:ea typeface="微软雅黑" panose="020B0503020204020204" pitchFamily="34" charset="-122"/>
              </a:rPr>
              <a:t>15</a:t>
            </a:r>
            <a:r>
              <a:rPr lang="zh-CN" altLang="zh-CN" sz="1600" dirty="0">
                <a:solidFill>
                  <a:schemeClr val="tx1"/>
                </a:solidFill>
                <a:latin typeface="微软雅黑" panose="020B0503020204020204" pitchFamily="34" charset="-122"/>
                <a:ea typeface="微软雅黑" panose="020B0503020204020204" pitchFamily="34" charset="-122"/>
              </a:rPr>
              <a:t>分钟以上单次静脉滴注，根据症状可连续多日重复给药。每次剂量不得超过</a:t>
            </a:r>
            <a:r>
              <a:rPr lang="ja-JP" altLang="zh-CN" sz="1600" dirty="0">
                <a:solidFill>
                  <a:schemeClr val="tx1"/>
                </a:solidFill>
                <a:latin typeface="微软雅黑" panose="020B0503020204020204" pitchFamily="34" charset="-122"/>
                <a:ea typeface="微软雅黑" panose="020B0503020204020204" pitchFamily="34" charset="-122"/>
              </a:rPr>
              <a:t>600mg</a:t>
            </a:r>
            <a:r>
              <a:rPr lang="zh-CN" altLang="zh-CN" sz="1600" dirty="0">
                <a:solidFill>
                  <a:schemeClr val="tx1"/>
                </a:solidFill>
                <a:latin typeface="微软雅黑" panose="020B0503020204020204" pitchFamily="34" charset="-122"/>
                <a:ea typeface="微软雅黑" panose="020B0503020204020204" pitchFamily="34" charset="-122"/>
              </a:rPr>
              <a:t>。</a:t>
            </a:r>
            <a:endParaRPr lang="zh-CN" altLang="zh-CN" sz="1600" dirty="0">
              <a:solidFill>
                <a:schemeClr val="tx1"/>
              </a:solidFill>
              <a:latin typeface="微软雅黑" panose="020B0503020204020204" pitchFamily="34" charset="-122"/>
              <a:ea typeface="微软雅黑" panose="020B0503020204020204" pitchFamily="34" charset="-122"/>
            </a:endParaRPr>
          </a:p>
          <a:p>
            <a:endParaRPr lang="zh-CN" altLang="zh-CN" sz="1600" dirty="0">
              <a:solidFill>
                <a:schemeClr val="tx1"/>
              </a:solidFill>
              <a:latin typeface="微软雅黑" panose="020B0503020204020204" pitchFamily="34" charset="-122"/>
              <a:ea typeface="微软雅黑" panose="020B0503020204020204" pitchFamily="34" charset="-122"/>
            </a:endParaRPr>
          </a:p>
          <a:p>
            <a:endParaRPr lang="en-US" altLang="zh-CN" sz="1600" dirty="0">
              <a:solidFill>
                <a:schemeClr val="tx1"/>
              </a:solidFill>
              <a:latin typeface="微软雅黑" panose="020B0503020204020204" pitchFamily="34" charset="-122"/>
              <a:ea typeface="微软雅黑" panose="020B0503020204020204" pitchFamily="34" charset="-122"/>
            </a:endParaRPr>
          </a:p>
          <a:p>
            <a:endParaRPr lang="zh-CN" altLang="zh-CN" sz="1600" dirty="0">
              <a:solidFill>
                <a:schemeClr val="tx1"/>
              </a:solidFill>
              <a:latin typeface="微软雅黑" panose="020B0503020204020204" pitchFamily="34" charset="-122"/>
              <a:ea typeface="微软雅黑" panose="020B0503020204020204" pitchFamily="34" charset="-122"/>
            </a:endParaRPr>
          </a:p>
          <a:p>
            <a:endParaRPr lang="zh-CN" altLang="en-US" sz="1600" b="1" u="sng" dirty="0">
              <a:solidFill>
                <a:srgbClr val="0B50B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329477" y="874451"/>
            <a:ext cx="5557723" cy="4401205"/>
          </a:xfrm>
          <a:prstGeom prst="rect">
            <a:avLst/>
          </a:prstGeom>
          <a:noFill/>
        </p:spPr>
        <p:txBody>
          <a:bodyPr wrap="square">
            <a:spAutoFit/>
          </a:bodyPr>
          <a:lstStyle/>
          <a:p>
            <a:pPr marL="285750" indent="-285750">
              <a:buFont typeface="Wingdings" panose="05000000000000000000" pitchFamily="2" charset="2"/>
              <a:buChar char="p"/>
            </a:pPr>
            <a:r>
              <a:rPr lang="zh-CN" altLang="en-US" sz="1600" b="1" dirty="0">
                <a:solidFill>
                  <a:srgbClr val="FF0000"/>
                </a:solidFill>
                <a:latin typeface="+mj-ea"/>
                <a:ea typeface="+mj-ea"/>
                <a:cs typeface="微软雅黑" panose="020B0503020204020204" pitchFamily="34" charset="-122"/>
                <a:sym typeface="Arial" panose="020B0604020202020204" pitchFamily="34" charset="0"/>
              </a:rPr>
              <a:t>参照药品建议：</a:t>
            </a:r>
            <a:r>
              <a:rPr lang="zh-CN" altLang="en-US" sz="1600" b="1" spc="10" dirty="0">
                <a:solidFill>
                  <a:srgbClr val="FF0000"/>
                </a:solidFill>
                <a:latin typeface="+mj-ea"/>
                <a:ea typeface="+mj-ea"/>
                <a:cs typeface="微软雅黑" panose="020B0503020204020204" pitchFamily="34" charset="-122"/>
                <a:sym typeface="Arial" panose="020B0604020202020204" pitchFamily="34" charset="0"/>
              </a:rPr>
              <a:t>奥司他韦胶囊</a:t>
            </a:r>
            <a:endParaRPr lang="en-US" altLang="zh-CN" sz="1600" b="1" spc="10" dirty="0">
              <a:solidFill>
                <a:srgbClr val="FF0000"/>
              </a:solidFill>
              <a:latin typeface="+mj-ea"/>
              <a:ea typeface="+mj-ea"/>
              <a:cs typeface="微软雅黑" panose="020B0503020204020204" pitchFamily="34" charset="-122"/>
            </a:endParaRPr>
          </a:p>
          <a:p>
            <a:pPr>
              <a:defRPr/>
            </a:pPr>
            <a:r>
              <a:rPr lang="en-US" altLang="zh-CN" sz="1600" b="1" dirty="0">
                <a:solidFill>
                  <a:srgbClr val="FF0000"/>
                </a:solidFill>
                <a:latin typeface="+mj-ea"/>
                <a:ea typeface="+mj-ea"/>
              </a:rPr>
              <a:t>1</a:t>
            </a:r>
            <a:r>
              <a:rPr lang="zh-CN" altLang="en-US" sz="1600" b="1" dirty="0">
                <a:solidFill>
                  <a:srgbClr val="FF0000"/>
                </a:solidFill>
                <a:latin typeface="+mj-ea"/>
                <a:ea typeface="+mj-ea"/>
              </a:rPr>
              <a:t>、适应症一致，属于</a:t>
            </a:r>
            <a:r>
              <a:rPr lang="en-US" altLang="zh-CN" sz="1600" b="1" dirty="0">
                <a:solidFill>
                  <a:srgbClr val="FF0000"/>
                </a:solidFill>
                <a:latin typeface="+mj-ea"/>
                <a:ea typeface="+mj-ea"/>
              </a:rPr>
              <a:t>NAI</a:t>
            </a:r>
            <a:r>
              <a:rPr lang="zh-CN" altLang="en-US" sz="1600" b="1" dirty="0">
                <a:solidFill>
                  <a:srgbClr val="FF0000"/>
                </a:solidFill>
                <a:latin typeface="+mj-ea"/>
                <a:ea typeface="+mj-ea"/>
              </a:rPr>
              <a:t>类药品；</a:t>
            </a:r>
            <a:endParaRPr lang="en-US" altLang="zh-CN" sz="1600" dirty="0">
              <a:latin typeface="+mj-ea"/>
              <a:ea typeface="+mj-ea"/>
            </a:endParaRPr>
          </a:p>
          <a:p>
            <a:pPr marL="285750" indent="-285750">
              <a:lnSpc>
                <a:spcPct val="150000"/>
              </a:lnSpc>
              <a:buFont typeface="Wingdings" panose="05000000000000000000" pitchFamily="2" charset="2"/>
              <a:buChar char="p"/>
              <a:defRPr/>
            </a:pPr>
            <a:r>
              <a:rPr lang="zh-CN" altLang="en-US" sz="1600" b="1" spc="10" dirty="0">
                <a:solidFill>
                  <a:srgbClr val="FF0000"/>
                </a:solidFill>
                <a:latin typeface="+mj-ea"/>
                <a:ea typeface="+mj-ea"/>
              </a:rPr>
              <a:t>对比参照品的优势与不足：</a:t>
            </a:r>
            <a:endParaRPr lang="en-US" altLang="zh-CN" sz="1600" b="1" spc="10" dirty="0">
              <a:solidFill>
                <a:srgbClr val="FF0000"/>
              </a:solidFill>
              <a:latin typeface="+mj-ea"/>
              <a:ea typeface="+mj-ea"/>
            </a:endParaRPr>
          </a:p>
          <a:p>
            <a:pPr>
              <a:lnSpc>
                <a:spcPct val="150000"/>
              </a:lnSpc>
              <a:defRPr/>
            </a:pPr>
            <a:r>
              <a:rPr lang="zh-CN" altLang="en-US" sz="1600" dirty="0">
                <a:latin typeface="+mj-ea"/>
                <a:ea typeface="+mj-ea"/>
              </a:rPr>
              <a:t>优势：帕拉米韦退热时间快，快速缓解症状，抗流感病毒活性强；</a:t>
            </a:r>
            <a:endParaRPr lang="en-US" altLang="zh-CN" sz="1600" dirty="0">
              <a:latin typeface="+mj-ea"/>
              <a:ea typeface="+mj-ea"/>
            </a:endParaRPr>
          </a:p>
          <a:p>
            <a:pPr>
              <a:lnSpc>
                <a:spcPct val="150000"/>
              </a:lnSpc>
              <a:defRPr/>
            </a:pPr>
            <a:r>
              <a:rPr lang="zh-CN" altLang="en-US" sz="1600" dirty="0">
                <a:latin typeface="+mj-ea"/>
                <a:ea typeface="+mj-ea"/>
              </a:rPr>
              <a:t>不足：帕拉米韦为注射剂型，</a:t>
            </a:r>
            <a:r>
              <a:rPr lang="zh-CN" altLang="en-US" sz="1600" b="1" dirty="0">
                <a:solidFill>
                  <a:srgbClr val="FF0000"/>
                </a:solidFill>
                <a:latin typeface="+mj-ea"/>
                <a:ea typeface="+mj-ea"/>
              </a:rPr>
              <a:t>服用不如奥司他韦胶囊方便。</a:t>
            </a:r>
            <a:endParaRPr lang="en-US" altLang="zh-CN" sz="1600" b="1" dirty="0">
              <a:solidFill>
                <a:srgbClr val="FF0000"/>
              </a:solidFill>
              <a:latin typeface="+mj-ea"/>
              <a:ea typeface="+mj-ea"/>
            </a:endParaRPr>
          </a:p>
          <a:p>
            <a:pPr marL="285750" indent="-285750">
              <a:lnSpc>
                <a:spcPct val="150000"/>
              </a:lnSpc>
              <a:buFont typeface="Wingdings" panose="05000000000000000000" pitchFamily="2" charset="2"/>
              <a:buChar char="p"/>
              <a:defRPr/>
            </a:pPr>
            <a:r>
              <a:rPr lang="zh-CN" altLang="en-US" sz="1600" b="1" dirty="0">
                <a:solidFill>
                  <a:srgbClr val="FF0000"/>
                </a:solidFill>
                <a:latin typeface="+mj-ea"/>
                <a:ea typeface="+mj-ea"/>
              </a:rPr>
              <a:t>未满足的基本需求</a:t>
            </a:r>
            <a:endParaRPr lang="en-US" altLang="zh-CN" sz="1600" b="1" dirty="0">
              <a:solidFill>
                <a:srgbClr val="FF0000"/>
              </a:solidFill>
              <a:latin typeface="+mj-ea"/>
              <a:ea typeface="+mj-ea"/>
            </a:endParaRPr>
          </a:p>
          <a:p>
            <a:pPr>
              <a:defRPr/>
            </a:pPr>
            <a:r>
              <a:rPr lang="en-US" altLang="zh-CN" sz="1600" dirty="0">
                <a:latin typeface="+mj-ea"/>
                <a:ea typeface="+mj-ea"/>
              </a:rPr>
              <a:t>1</a:t>
            </a:r>
            <a:r>
              <a:rPr lang="zh-CN" altLang="en-US" sz="1600" dirty="0">
                <a:latin typeface="+mj-ea"/>
                <a:ea typeface="+mj-ea"/>
              </a:rPr>
              <a:t>、重症流感无法口服给药的患者以及对其他药物耐药的患者，</a:t>
            </a:r>
            <a:r>
              <a:rPr lang="zh-CN" altLang="en-US" sz="1600" b="1" dirty="0">
                <a:solidFill>
                  <a:srgbClr val="FF0000"/>
                </a:solidFill>
                <a:latin typeface="+mj-ea"/>
                <a:ea typeface="+mj-ea"/>
              </a:rPr>
              <a:t>需要新的选择；</a:t>
            </a:r>
            <a:endParaRPr lang="en-US" altLang="zh-CN" sz="1600" b="1" dirty="0">
              <a:solidFill>
                <a:srgbClr val="FF0000"/>
              </a:solidFill>
              <a:latin typeface="+mj-ea"/>
              <a:ea typeface="+mj-ea"/>
            </a:endParaRPr>
          </a:p>
          <a:p>
            <a:pPr>
              <a:defRPr/>
            </a:pPr>
            <a:r>
              <a:rPr lang="en-US" altLang="zh-CN" sz="1600" dirty="0">
                <a:latin typeface="+mj-ea"/>
                <a:ea typeface="+mj-ea"/>
              </a:rPr>
              <a:t>2</a:t>
            </a:r>
            <a:r>
              <a:rPr lang="zh-CN" altLang="en-US" sz="1600" dirty="0">
                <a:latin typeface="+mj-ea"/>
                <a:ea typeface="+mj-ea"/>
              </a:rPr>
              <a:t>、面对流感爆发时多一个生产厂家提供药品可为临床应用</a:t>
            </a:r>
            <a:r>
              <a:rPr lang="zh-CN" altLang="en-US" sz="1600" b="1" dirty="0">
                <a:solidFill>
                  <a:srgbClr val="FF0000"/>
                </a:solidFill>
                <a:latin typeface="+mj-ea"/>
                <a:ea typeface="+mj-ea"/>
              </a:rPr>
              <a:t>多一个选择，多一份保障。</a:t>
            </a:r>
            <a:endParaRPr lang="zh-CN" altLang="en-US" sz="1600" b="1" dirty="0">
              <a:solidFill>
                <a:srgbClr val="FF0000"/>
              </a:solidFill>
              <a:latin typeface="+mj-ea"/>
              <a:ea typeface="+mj-ea"/>
            </a:endParaRPr>
          </a:p>
          <a:p>
            <a:pPr>
              <a:lnSpc>
                <a:spcPct val="150000"/>
              </a:lnSpc>
              <a:defRPr/>
            </a:pPr>
            <a:endParaRPr lang="en-US" altLang="zh-CN" sz="1600" b="1" dirty="0">
              <a:solidFill>
                <a:srgbClr val="FF0000"/>
              </a:solidFill>
              <a:latin typeface="+mj-ea"/>
              <a:ea typeface="+mj-ea"/>
            </a:endParaRPr>
          </a:p>
          <a:p>
            <a:pPr>
              <a:lnSpc>
                <a:spcPct val="150000"/>
              </a:lnSpc>
              <a:defRPr/>
            </a:pPr>
            <a:endParaRPr lang="en-US" altLang="zh-CN" sz="1600" dirty="0">
              <a:latin typeface="+mj-ea"/>
              <a:ea typeface="+mj-ea"/>
            </a:endParaRPr>
          </a:p>
          <a:p>
            <a:endParaRPr lang="zh-CN" altLang="en-US" sz="16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A50B4"/>
                </a:solidFill>
                <a:effectLst/>
                <a:uLnTx/>
                <a:uFillTx/>
                <a:latin typeface="Arial" panose="020B0604020202020204"/>
                <a:ea typeface="微软雅黑" panose="020B0503020204020204" pitchFamily="34" charset="-122"/>
                <a:cs typeface="+mn-cs"/>
                <a:sym typeface="+mn-lt"/>
              </a:rPr>
              <a:t>药品基础信息</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1"/>
          <a:srcRect l="68769"/>
          <a:stretch>
            <a:fillRect/>
          </a:stretch>
        </p:blipFill>
        <p:spPr>
          <a:xfrm>
            <a:off x="10392468" y="-3797"/>
            <a:ext cx="1799532" cy="3241040"/>
          </a:xfrm>
          <a:prstGeom prst="rect">
            <a:avLst/>
          </a:prstGeom>
        </p:spPr>
      </p:pic>
      <p:sp>
        <p:nvSpPr>
          <p:cNvPr id="18" name="矩形 17"/>
          <p:cNvSpPr/>
          <p:nvPr>
            <p:custDataLst>
              <p:tags r:id="rId2"/>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 name="文本框 3"/>
          <p:cNvSpPr txBox="1"/>
          <p:nvPr/>
        </p:nvSpPr>
        <p:spPr>
          <a:xfrm>
            <a:off x="285408" y="3528288"/>
            <a:ext cx="11822400" cy="2585323"/>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年龄</a:t>
            </a:r>
            <a:r>
              <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&lt;5</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岁的</a:t>
            </a:r>
            <a:r>
              <a:rPr kumimoji="0" lang="zh-CN" altLang="en-US" sz="1800" b="0"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cs"/>
              </a:rPr>
              <a:t>儿童</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（年龄</a:t>
            </a:r>
            <a:r>
              <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&lt;2</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岁更易发生严重并发症）；</a:t>
            </a:r>
            <a:endPar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年龄≥</a:t>
            </a:r>
            <a:r>
              <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65</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岁的</a:t>
            </a:r>
            <a:r>
              <a:rPr kumimoji="0" lang="zh-CN" altLang="en-US" sz="1800" b="0"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cs"/>
              </a:rPr>
              <a:t>老年人</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endPar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r>
              <a:rPr kumimoji="0" lang="zh-CN" altLang="en-US" sz="1800" b="0"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cs"/>
              </a:rPr>
              <a:t>伴有以下基础疾病着</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：慢性呼吸系统疾病、心血管系统疾病（高血压除外）、肾病、肝病、血液系统疾病、神经系统及神经肌肉疾病、代谢及内分泌系统疾病、恶性肿瘤、免疫功能抑制等；</a:t>
            </a:r>
            <a:endPar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800" b="0"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cs"/>
              </a:rPr>
              <a:t>肥胖者</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BMI&gt;30</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endPar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r>
              <a:rPr kumimoji="0" lang="zh-CN" altLang="en-US" sz="1800" b="0"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cs"/>
              </a:rPr>
              <a:t>妊娠及围产期妇女</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6" name="文本框 5"/>
          <p:cNvSpPr txBox="1"/>
          <p:nvPr/>
        </p:nvSpPr>
        <p:spPr>
          <a:xfrm>
            <a:off x="0" y="945601"/>
            <a:ext cx="1469985" cy="381193"/>
          </a:xfrm>
          <a:prstGeom prst="rect">
            <a:avLst/>
          </a:prstGeom>
          <a:solidFill>
            <a:srgbClr val="0B50B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FFFFFF"/>
                </a:solidFill>
                <a:latin typeface="Arial" panose="020B0604020202020204"/>
                <a:ea typeface="微软雅黑" panose="020B0503020204020204" pitchFamily="34" charset="-122"/>
              </a:rPr>
              <a:t>概念</a:t>
            </a:r>
            <a:endParaRPr kumimoji="0" lang="en-US" altLang="zh-CN"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文本框 8"/>
          <p:cNvSpPr txBox="1"/>
          <p:nvPr/>
        </p:nvSpPr>
        <p:spPr>
          <a:xfrm>
            <a:off x="245482" y="1310113"/>
            <a:ext cx="11760054" cy="1704954"/>
          </a:xfrm>
          <a:prstGeom prst="rect">
            <a:avLst/>
          </a:prstGeom>
          <a:noFill/>
        </p:spPr>
        <p:txBody>
          <a:bodyPr wrap="square">
            <a:spAutoFit/>
          </a:bodyPr>
          <a:lstStyle/>
          <a:p>
            <a:pPr marL="285750" indent="-285750">
              <a:lnSpc>
                <a:spcPct val="150000"/>
              </a:lnSpc>
              <a:buFont typeface="Wingdings" panose="05000000000000000000" pitchFamily="2" charset="2"/>
              <a:buChar char="p"/>
              <a:defRPr/>
            </a:pPr>
            <a:r>
              <a:rPr lang="zh-CN" altLang="en-US" dirty="0"/>
              <a:t>流行性感冒</a:t>
            </a:r>
            <a:r>
              <a:rPr lang="en-US" altLang="zh-CN" dirty="0"/>
              <a:t>( influenza</a:t>
            </a:r>
            <a:r>
              <a:rPr lang="zh-CN" altLang="en-US" dirty="0"/>
              <a:t>，简称流感</a:t>
            </a:r>
            <a:r>
              <a:rPr lang="en-US" altLang="zh-CN" dirty="0"/>
              <a:t>) </a:t>
            </a:r>
            <a:r>
              <a:rPr lang="zh-CN" altLang="en-US" dirty="0"/>
              <a:t>是一种由流感病毒引起的、具有高度传染性的急性呼吸道疾病。在我国，基于国家流感样疾 病监测哨点医院的数据估计，每年有</a:t>
            </a:r>
            <a:r>
              <a:rPr lang="en-US" altLang="zh-CN" dirty="0"/>
              <a:t>340</a:t>
            </a:r>
            <a:r>
              <a:rPr lang="zh-CN" altLang="en-US" dirty="0"/>
              <a:t>万病例因流感样疾病就诊，门诊病例总经济负担为</a:t>
            </a:r>
            <a:r>
              <a:rPr lang="en-US" altLang="zh-CN" dirty="0"/>
              <a:t>464</a:t>
            </a:r>
            <a:r>
              <a:rPr lang="zh-CN" altLang="en-US" dirty="0"/>
              <a:t>～</a:t>
            </a:r>
            <a:r>
              <a:rPr lang="en-US" altLang="zh-CN" dirty="0"/>
              <a:t>1320</a:t>
            </a:r>
            <a:r>
              <a:rPr lang="zh-CN" altLang="en-US" dirty="0"/>
              <a:t>元</a:t>
            </a:r>
            <a:r>
              <a:rPr lang="en-US" altLang="zh-CN" dirty="0"/>
              <a:t>/</a:t>
            </a:r>
            <a:r>
              <a:rPr lang="zh-CN" altLang="en-US" dirty="0"/>
              <a:t>例，住院病例总负担为</a:t>
            </a:r>
            <a:r>
              <a:rPr lang="en-US" altLang="zh-CN" dirty="0"/>
              <a:t>9832</a:t>
            </a:r>
            <a:r>
              <a:rPr lang="zh-CN" altLang="en-US" dirty="0"/>
              <a:t>～</a:t>
            </a:r>
            <a:r>
              <a:rPr lang="en-US" altLang="zh-CN" dirty="0"/>
              <a:t>25768 </a:t>
            </a:r>
            <a:r>
              <a:rPr lang="zh-CN" altLang="en-US" dirty="0"/>
              <a:t>元</a:t>
            </a:r>
            <a:r>
              <a:rPr lang="en-US" altLang="zh-CN" dirty="0"/>
              <a:t>/ </a:t>
            </a:r>
            <a:r>
              <a:rPr lang="zh-CN" altLang="en-US" dirty="0"/>
              <a:t>例，平均每年约有</a:t>
            </a:r>
            <a:r>
              <a:rPr lang="en-US" altLang="zh-CN" dirty="0"/>
              <a:t>8.81</a:t>
            </a:r>
            <a:r>
              <a:rPr lang="zh-CN" altLang="en-US" dirty="0"/>
              <a:t>万例流感相关呼吸系统疾病导致死亡，占呼吸系统疾病死亡的</a:t>
            </a:r>
            <a:r>
              <a:rPr lang="en-US" altLang="zh-CN" dirty="0"/>
              <a:t>8.2%</a:t>
            </a:r>
            <a:r>
              <a:rPr lang="zh-CN" altLang="en-US" dirty="0"/>
              <a:t>。</a:t>
            </a:r>
            <a:endParaRPr kumimoji="0" lang="en-US" altLang="zh-CN"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0" y="3198100"/>
            <a:ext cx="2511706" cy="369332"/>
          </a:xfrm>
          <a:prstGeom prst="rect">
            <a:avLst/>
          </a:prstGeom>
          <a:solidFill>
            <a:srgbClr val="0B50B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重症病例的高危人群</a:t>
            </a:r>
            <a:endParaRPr kumimoji="0" lang="en-US" altLang="zh-CN"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4" name="文本框 13"/>
          <p:cNvSpPr txBox="1"/>
          <p:nvPr/>
        </p:nvSpPr>
        <p:spPr>
          <a:xfrm>
            <a:off x="285408" y="6335786"/>
            <a:ext cx="4761154" cy="400110"/>
          </a:xfrm>
          <a:prstGeom prst="rect">
            <a:avLst/>
          </a:prstGeom>
          <a:noFill/>
        </p:spPr>
        <p:txBody>
          <a:bodyPr wrap="square" rtlCol="0">
            <a:spAutoFit/>
          </a:bodyPr>
          <a:lstStyle/>
          <a:p>
            <a:r>
              <a:rPr lang="en-US" altLang="zh-CN" sz="1000" dirty="0"/>
              <a:t>1</a:t>
            </a:r>
            <a:r>
              <a:rPr lang="zh-CN" altLang="en-US" sz="1000" dirty="0"/>
              <a:t>、成人流行性感冒诊疗规范急诊专家共识</a:t>
            </a:r>
            <a:r>
              <a:rPr lang="en-US" altLang="zh-CN" sz="1000" dirty="0"/>
              <a:t>(2022</a:t>
            </a:r>
            <a:r>
              <a:rPr lang="zh-CN" altLang="en-US" sz="1000" dirty="0"/>
              <a:t>版</a:t>
            </a:r>
            <a:r>
              <a:rPr lang="en-US" altLang="zh-CN" sz="1000" dirty="0"/>
              <a:t>)</a:t>
            </a:r>
            <a:endParaRPr lang="en-US" altLang="zh-CN" sz="1000" dirty="0"/>
          </a:p>
          <a:p>
            <a:r>
              <a:rPr lang="en-US" altLang="zh-CN" sz="1000" dirty="0"/>
              <a:t>2</a:t>
            </a:r>
            <a:r>
              <a:rPr lang="zh-CN" altLang="en-US" sz="1000" dirty="0"/>
              <a:t>、流行性感冒诊疗方案（</a:t>
            </a:r>
            <a:r>
              <a:rPr lang="en-US" altLang="zh-CN" sz="1000" dirty="0"/>
              <a:t>2020</a:t>
            </a:r>
            <a:r>
              <a:rPr lang="zh-CN" altLang="en-US" sz="1000" dirty="0"/>
              <a:t>年版）</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0A50B4"/>
                </a:solidFill>
                <a:latin typeface="Arial" panose="020B0604020202020204"/>
                <a:ea typeface="微软雅黑" panose="020B0503020204020204" pitchFamily="34" charset="-122"/>
                <a:sym typeface="+mn-lt"/>
              </a:rPr>
              <a:t>安全性</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1"/>
          <a:srcRect l="68769"/>
          <a:stretch>
            <a:fillRect/>
          </a:stretch>
        </p:blipFill>
        <p:spPr>
          <a:xfrm>
            <a:off x="10392468" y="-3797"/>
            <a:ext cx="1799532" cy="3241040"/>
          </a:xfrm>
          <a:prstGeom prst="rect">
            <a:avLst/>
          </a:prstGeom>
        </p:spPr>
      </p:pic>
      <p:sp>
        <p:nvSpPr>
          <p:cNvPr id="18" name="矩形 17"/>
          <p:cNvSpPr/>
          <p:nvPr>
            <p:custDataLst>
              <p:tags r:id="rId2"/>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文本框 2"/>
          <p:cNvSpPr txBox="1"/>
          <p:nvPr/>
        </p:nvSpPr>
        <p:spPr>
          <a:xfrm>
            <a:off x="382884" y="900213"/>
            <a:ext cx="6123006" cy="458908"/>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800" b="1" dirty="0">
                <a:solidFill>
                  <a:srgbClr val="0B50B5"/>
                </a:solidFill>
                <a:latin typeface="微软雅黑" panose="020B0503020204020204" pitchFamily="34" charset="-122"/>
                <a:ea typeface="微软雅黑" panose="020B0503020204020204" pitchFamily="34" charset="-122"/>
              </a:rPr>
              <a:t>与参照药品</a:t>
            </a:r>
            <a:r>
              <a:rPr lang="zh-CN" altLang="en-US" b="1" dirty="0">
                <a:solidFill>
                  <a:srgbClr val="0B50B5"/>
                </a:solidFill>
                <a:latin typeface="微软雅黑" panose="020B0503020204020204" pitchFamily="34" charset="-122"/>
                <a:ea typeface="微软雅黑" panose="020B0503020204020204" pitchFamily="34" charset="-122"/>
              </a:rPr>
              <a:t>奥司他韦胶囊</a:t>
            </a:r>
            <a:r>
              <a:rPr lang="zh-CN" altLang="en-US" sz="1800" b="1" dirty="0">
                <a:solidFill>
                  <a:srgbClr val="0B50B5"/>
                </a:solidFill>
                <a:latin typeface="微软雅黑" panose="020B0503020204020204" pitchFamily="34" charset="-122"/>
                <a:ea typeface="微软雅黑" panose="020B0503020204020204" pitchFamily="34" charset="-122"/>
              </a:rPr>
              <a:t>比较： </a:t>
            </a:r>
            <a:r>
              <a:rPr lang="zh-CN" altLang="en-US" sz="1800" b="1" dirty="0">
                <a:latin typeface="微软雅黑" panose="020B0503020204020204" pitchFamily="34" charset="-122"/>
                <a:ea typeface="微软雅黑" panose="020B0503020204020204" pitchFamily="34" charset="-122"/>
              </a:rPr>
              <a:t>安全性相仿</a:t>
            </a:r>
            <a:endParaRPr lang="zh-CN" altLang="en-US" sz="18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82884" y="1496399"/>
            <a:ext cx="6094070" cy="369332"/>
          </a:xfrm>
          <a:prstGeom prst="rect">
            <a:avLst/>
          </a:prstGeom>
          <a:noFill/>
        </p:spPr>
        <p:txBody>
          <a:bodyPr wrap="square">
            <a:spAutoFit/>
          </a:bodyPr>
          <a:lstStyle/>
          <a:p>
            <a:pPr marL="285750" indent="-285750">
              <a:buFont typeface="Wingdings" panose="05000000000000000000" pitchFamily="2" charset="2"/>
              <a:buChar char="p"/>
            </a:pPr>
            <a:r>
              <a:rPr lang="zh-CN" altLang="en-US" sz="1800" b="1" dirty="0">
                <a:solidFill>
                  <a:srgbClr val="0B50B5"/>
                </a:solidFill>
                <a:latin typeface="微软雅黑" panose="020B0503020204020204" pitchFamily="34" charset="-122"/>
                <a:ea typeface="微软雅黑" panose="020B0503020204020204" pitchFamily="34" charset="-122"/>
                <a:cs typeface="微软雅黑" panose="020B0503020204020204" pitchFamily="34" charset="-122"/>
              </a:rPr>
              <a:t>本品不良反应情况</a:t>
            </a:r>
            <a:endParaRPr lang="zh-CN" altLang="en-US" dirty="0">
              <a:solidFill>
                <a:srgbClr val="0B50B5"/>
              </a:solidFill>
            </a:endParaRPr>
          </a:p>
        </p:txBody>
      </p:sp>
      <p:sp>
        <p:nvSpPr>
          <p:cNvPr id="16" name="文本框 15"/>
          <p:cNvSpPr txBox="1"/>
          <p:nvPr/>
        </p:nvSpPr>
        <p:spPr>
          <a:xfrm>
            <a:off x="382884" y="6113611"/>
            <a:ext cx="6094070" cy="369332"/>
          </a:xfrm>
          <a:prstGeom prst="rect">
            <a:avLst/>
          </a:prstGeom>
          <a:noFill/>
        </p:spPr>
        <p:txBody>
          <a:bodyPr wrap="square">
            <a:spAutoFit/>
          </a:bodyPr>
          <a:lstStyle/>
          <a:p>
            <a:pPr marL="342900" indent="-342900">
              <a:buFont typeface="Wingdings" panose="05000000000000000000" pitchFamily="2" charset="2"/>
              <a:buChar char="p"/>
            </a:pPr>
            <a:r>
              <a:rPr kumimoji="0" lang="zh-CN" altLang="zh-CN" b="1" i="0" u="none" strike="noStrike" kern="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禁</a:t>
            </a:r>
            <a:r>
              <a:rPr kumimoji="0" lang="en-US" altLang="zh-CN" b="1" i="0" u="none" strike="noStrike" kern="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b="1" i="0" u="none" strike="noStrike" kern="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忌</a:t>
            </a:r>
            <a:r>
              <a:rPr kumimoji="0" lang="zh-CN" altLang="en-US" b="1" i="0" u="none" strike="noStrike" kern="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对本品成分有过敏史的患者不得用药</a:t>
            </a:r>
            <a:endParaRPr lang="zh-CN" altLang="en-US" dirty="0"/>
          </a:p>
        </p:txBody>
      </p:sp>
      <p:graphicFrame>
        <p:nvGraphicFramePr>
          <p:cNvPr id="6" name="表格 5"/>
          <p:cNvGraphicFramePr>
            <a:graphicFrameLocks noGrp="1"/>
          </p:cNvGraphicFramePr>
          <p:nvPr/>
        </p:nvGraphicFramePr>
        <p:xfrm>
          <a:off x="382884" y="1900662"/>
          <a:ext cx="11350460" cy="3976511"/>
        </p:xfrm>
        <a:graphic>
          <a:graphicData uri="http://schemas.openxmlformats.org/drawingml/2006/table">
            <a:tbl>
              <a:tblPr firstRow="1" firstCol="1" bandRow="1"/>
              <a:tblGrid>
                <a:gridCol w="2190639"/>
                <a:gridCol w="2596985"/>
                <a:gridCol w="2662818"/>
                <a:gridCol w="2308684"/>
                <a:gridCol w="1591334"/>
              </a:tblGrid>
              <a:tr h="553171">
                <a:tc>
                  <a:txBody>
                    <a:bodyPr/>
                    <a:lstStyle/>
                    <a:p>
                      <a:pPr marL="26670" marR="26670" algn="ctr">
                        <a:spcAft>
                          <a:spcPts val="0"/>
                        </a:spcAft>
                      </a:pPr>
                      <a:r>
                        <a:rPr lang="zh-CN" sz="1200" b="1" kern="0" dirty="0">
                          <a:solidFill>
                            <a:srgbClr val="FFFFFF"/>
                          </a:solidFill>
                          <a:effectLst/>
                          <a:highlight>
                            <a:srgbClr val="0066CC"/>
                          </a:highlight>
                          <a:latin typeface="+mj-ea"/>
                          <a:ea typeface="+mj-ea"/>
                          <a:cs typeface="Times New Roman" panose="02020603050405020304" pitchFamily="18" charset="0"/>
                        </a:rPr>
                        <a:t>种类</a:t>
                      </a:r>
                      <a:r>
                        <a:rPr lang="ja-JP" sz="1200" b="1" kern="0" dirty="0">
                          <a:solidFill>
                            <a:srgbClr val="FFFFFF"/>
                          </a:solidFill>
                          <a:effectLst/>
                          <a:highlight>
                            <a:srgbClr val="0066CC"/>
                          </a:highlight>
                          <a:latin typeface="+mj-ea"/>
                          <a:ea typeface="+mj-ea"/>
                          <a:cs typeface="Times New Roman" panose="02020603050405020304" pitchFamily="18" charset="0"/>
                        </a:rPr>
                        <a:t>/</a:t>
                      </a:r>
                      <a:r>
                        <a:rPr lang="zh-CN" sz="1200" b="1" kern="0" dirty="0">
                          <a:solidFill>
                            <a:srgbClr val="FFFFFF"/>
                          </a:solidFill>
                          <a:effectLst/>
                          <a:highlight>
                            <a:srgbClr val="0066CC"/>
                          </a:highlight>
                          <a:latin typeface="+mj-ea"/>
                          <a:ea typeface="+mj-ea"/>
                          <a:cs typeface="Times New Roman" panose="02020603050405020304" pitchFamily="18" charset="0"/>
                        </a:rPr>
                        <a:t>发生频率</a:t>
                      </a:r>
                      <a:endParaRPr lang="zh-CN" sz="1200" b="1" kern="100" dirty="0">
                        <a:effectLst/>
                        <a:highlight>
                          <a:srgbClr val="0066CC"/>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6CC"/>
                    </a:solidFill>
                  </a:tcPr>
                </a:tc>
                <a:tc>
                  <a:txBody>
                    <a:bodyPr/>
                    <a:lstStyle/>
                    <a:p>
                      <a:pPr marL="26670" marR="26670" algn="ctr">
                        <a:spcAft>
                          <a:spcPts val="0"/>
                        </a:spcAft>
                      </a:pPr>
                      <a:r>
                        <a:rPr lang="ja-JP" sz="1200" b="1" kern="0" dirty="0">
                          <a:solidFill>
                            <a:srgbClr val="FFFFFF"/>
                          </a:solidFill>
                          <a:effectLst/>
                          <a:highlight>
                            <a:srgbClr val="0066CC"/>
                          </a:highlight>
                          <a:latin typeface="+mj-ea"/>
                          <a:ea typeface="+mj-ea"/>
                          <a:cs typeface="Times New Roman" panose="02020603050405020304" pitchFamily="18" charset="0"/>
                        </a:rPr>
                        <a:t>≥1%</a:t>
                      </a:r>
                      <a:endParaRPr lang="zh-CN" sz="1200" b="1" kern="100" dirty="0">
                        <a:effectLst/>
                        <a:highlight>
                          <a:srgbClr val="0066CC"/>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6CC"/>
                    </a:solidFill>
                  </a:tcPr>
                </a:tc>
                <a:tc>
                  <a:txBody>
                    <a:bodyPr/>
                    <a:lstStyle/>
                    <a:p>
                      <a:pPr marL="26670" marR="26670" algn="ctr">
                        <a:spcAft>
                          <a:spcPts val="0"/>
                        </a:spcAft>
                      </a:pPr>
                      <a:r>
                        <a:rPr lang="ja-JP" sz="1200" b="1" kern="0" dirty="0">
                          <a:solidFill>
                            <a:srgbClr val="FFFFFF"/>
                          </a:solidFill>
                          <a:effectLst/>
                          <a:highlight>
                            <a:srgbClr val="0066CC"/>
                          </a:highlight>
                          <a:latin typeface="+mj-ea"/>
                          <a:ea typeface="+mj-ea"/>
                          <a:cs typeface="Times New Roman" panose="02020603050405020304" pitchFamily="18" charset="0"/>
                        </a:rPr>
                        <a:t>0.5~&lt;1%</a:t>
                      </a:r>
                      <a:endParaRPr lang="zh-CN" sz="1200" b="1" kern="100" dirty="0">
                        <a:effectLst/>
                        <a:highlight>
                          <a:srgbClr val="0066CC"/>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6CC"/>
                    </a:solidFill>
                  </a:tcPr>
                </a:tc>
                <a:tc>
                  <a:txBody>
                    <a:bodyPr/>
                    <a:lstStyle/>
                    <a:p>
                      <a:pPr marL="26670" marR="26670" algn="ctr">
                        <a:spcAft>
                          <a:spcPts val="0"/>
                        </a:spcAft>
                      </a:pPr>
                      <a:r>
                        <a:rPr lang="ja-JP" sz="1200" b="1" kern="0" dirty="0">
                          <a:solidFill>
                            <a:srgbClr val="FFFFFF"/>
                          </a:solidFill>
                          <a:effectLst/>
                          <a:highlight>
                            <a:srgbClr val="0066CC"/>
                          </a:highlight>
                          <a:latin typeface="+mj-ea"/>
                          <a:ea typeface="+mj-ea"/>
                          <a:cs typeface="Times New Roman" panose="02020603050405020304" pitchFamily="18" charset="0"/>
                        </a:rPr>
                        <a:t>&lt; 0.5%</a:t>
                      </a:r>
                      <a:endParaRPr lang="zh-CN" sz="1200" b="1" kern="100" dirty="0">
                        <a:effectLst/>
                        <a:highlight>
                          <a:srgbClr val="0066CC"/>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6CC"/>
                    </a:solidFill>
                  </a:tcPr>
                </a:tc>
                <a:tc>
                  <a:txBody>
                    <a:bodyPr/>
                    <a:lstStyle/>
                    <a:p>
                      <a:pPr marL="26670" marR="26670" algn="ctr">
                        <a:spcAft>
                          <a:spcPts val="0"/>
                        </a:spcAft>
                      </a:pPr>
                      <a:r>
                        <a:rPr lang="zh-CN" sz="1200" b="1" kern="0" dirty="0">
                          <a:solidFill>
                            <a:srgbClr val="FFFFFF"/>
                          </a:solidFill>
                          <a:effectLst/>
                          <a:highlight>
                            <a:srgbClr val="0066CC"/>
                          </a:highlight>
                          <a:latin typeface="+mj-ea"/>
                          <a:ea typeface="+mj-ea"/>
                          <a:cs typeface="Times New Roman" panose="02020603050405020304" pitchFamily="18" charset="0"/>
                        </a:rPr>
                        <a:t>发生频率未知</a:t>
                      </a:r>
                      <a:endParaRPr lang="zh-CN" sz="1200" b="1" kern="100" dirty="0">
                        <a:effectLst/>
                        <a:highlight>
                          <a:srgbClr val="0066CC"/>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6CC"/>
                    </a:solidFill>
                  </a:tcPr>
                </a:tc>
              </a:tr>
              <a:tr h="486137">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皮肤</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dirty="0">
                          <a:effectLst/>
                          <a:highlight>
                            <a:srgbClr val="FFFFFF"/>
                          </a:highlight>
                          <a:latin typeface="+mj-ea"/>
                          <a:ea typeface="+mj-ea"/>
                          <a:cs typeface="Times New Roman" panose="02020603050405020304" pitchFamily="18" charset="0"/>
                        </a:rPr>
                        <a:t> </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皮疹</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湿疹、荨麻疹</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dirty="0">
                          <a:effectLst/>
                          <a:highlight>
                            <a:srgbClr val="FFFFFF"/>
                          </a:highlight>
                          <a:latin typeface="+mj-ea"/>
                          <a:ea typeface="+mj-ea"/>
                          <a:cs typeface="Times New Roman" panose="02020603050405020304" pitchFamily="18" charset="0"/>
                        </a:rPr>
                        <a:t> </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486136">
                <a:tc>
                  <a:txBody>
                    <a:bodyPr/>
                    <a:lstStyle/>
                    <a:p>
                      <a:pPr marL="26670" marR="26670" algn="ctr">
                        <a:spcAft>
                          <a:spcPts val="0"/>
                        </a:spcAft>
                      </a:pPr>
                      <a:r>
                        <a:rPr lang="zh-CN" sz="1200" kern="0">
                          <a:solidFill>
                            <a:srgbClr val="000000"/>
                          </a:solidFill>
                          <a:effectLst/>
                          <a:highlight>
                            <a:srgbClr val="FFFFFF"/>
                          </a:highlight>
                          <a:latin typeface="+mj-ea"/>
                          <a:ea typeface="+mj-ea"/>
                          <a:cs typeface="Times New Roman" panose="02020603050405020304" pitchFamily="18" charset="0"/>
                        </a:rPr>
                        <a:t>消化系统</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腹泻（</a:t>
                      </a:r>
                      <a:r>
                        <a:rPr lang="ja-JP" sz="1200" kern="0" dirty="0">
                          <a:solidFill>
                            <a:srgbClr val="000000"/>
                          </a:solidFill>
                          <a:effectLst/>
                          <a:highlight>
                            <a:srgbClr val="FFFFFF"/>
                          </a:highlight>
                          <a:latin typeface="+mj-ea"/>
                          <a:ea typeface="+mj-ea"/>
                          <a:cs typeface="Times New Roman" panose="02020603050405020304" pitchFamily="18" charset="0"/>
                        </a:rPr>
                        <a:t>6.3%</a:t>
                      </a:r>
                      <a:r>
                        <a:rPr lang="zh-CN" sz="1200" kern="0" dirty="0">
                          <a:solidFill>
                            <a:srgbClr val="000000"/>
                          </a:solidFill>
                          <a:effectLst/>
                          <a:highlight>
                            <a:srgbClr val="FFFFFF"/>
                          </a:highlight>
                          <a:latin typeface="+mj-ea"/>
                          <a:ea typeface="+mj-ea"/>
                          <a:cs typeface="Times New Roman" panose="02020603050405020304" pitchFamily="18" charset="0"/>
                        </a:rPr>
                        <a:t>）、恶心、呕吐</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腹痛</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kern="0">
                          <a:solidFill>
                            <a:srgbClr val="000000"/>
                          </a:solidFill>
                          <a:effectLst/>
                          <a:highlight>
                            <a:srgbClr val="FFFFFF"/>
                          </a:highlight>
                          <a:latin typeface="+mj-ea"/>
                          <a:ea typeface="+mj-ea"/>
                          <a:cs typeface="Times New Roman" panose="02020603050405020304" pitchFamily="18" charset="0"/>
                        </a:rPr>
                        <a:t>食欲不振、腹部不适、口腔炎</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a:effectLst/>
                          <a:highlight>
                            <a:srgbClr val="FFFFFF"/>
                          </a:highlight>
                          <a:latin typeface="+mj-ea"/>
                          <a:ea typeface="+mj-ea"/>
                          <a:cs typeface="Times New Roman" panose="02020603050405020304" pitchFamily="18" charset="0"/>
                        </a:rPr>
                        <a:t> </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474562">
                <a:tc>
                  <a:txBody>
                    <a:bodyPr/>
                    <a:lstStyle/>
                    <a:p>
                      <a:pPr marL="26670" marR="26670" algn="ctr">
                        <a:spcAft>
                          <a:spcPts val="0"/>
                        </a:spcAft>
                      </a:pPr>
                      <a:r>
                        <a:rPr lang="zh-CN" sz="1200" kern="0">
                          <a:solidFill>
                            <a:srgbClr val="000000"/>
                          </a:solidFill>
                          <a:effectLst/>
                          <a:highlight>
                            <a:srgbClr val="FFFFFF"/>
                          </a:highlight>
                          <a:latin typeface="+mj-ea"/>
                          <a:ea typeface="+mj-ea"/>
                          <a:cs typeface="Times New Roman" panose="02020603050405020304" pitchFamily="18" charset="0"/>
                        </a:rPr>
                        <a:t>肝脏</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kern="0" dirty="0">
                          <a:solidFill>
                            <a:srgbClr val="000000"/>
                          </a:solidFill>
                          <a:effectLst/>
                          <a:highlight>
                            <a:srgbClr val="FFFFFF"/>
                          </a:highlight>
                          <a:latin typeface="+mj-ea"/>
                          <a:ea typeface="+mj-ea"/>
                          <a:cs typeface="Times New Roman" panose="02020603050405020304" pitchFamily="18" charset="0"/>
                        </a:rPr>
                        <a:t>AST升高、ALT 升高</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kern="0" dirty="0">
                          <a:solidFill>
                            <a:srgbClr val="000000"/>
                          </a:solidFill>
                          <a:effectLst/>
                          <a:highlight>
                            <a:srgbClr val="FFFFFF"/>
                          </a:highlight>
                          <a:latin typeface="+mj-ea"/>
                          <a:ea typeface="+mj-ea"/>
                          <a:cs typeface="Times New Roman" panose="02020603050405020304" pitchFamily="18" charset="0"/>
                        </a:rPr>
                        <a:t>LDH</a:t>
                      </a:r>
                      <a:r>
                        <a:rPr lang="zh-CN" sz="1200" kern="0" dirty="0">
                          <a:solidFill>
                            <a:srgbClr val="000000"/>
                          </a:solidFill>
                          <a:effectLst/>
                          <a:highlight>
                            <a:srgbClr val="FFFFFF"/>
                          </a:highlight>
                          <a:latin typeface="+mj-ea"/>
                          <a:ea typeface="+mj-ea"/>
                          <a:cs typeface="Times New Roman" panose="02020603050405020304" pitchFamily="18" charset="0"/>
                        </a:rPr>
                        <a:t>升高、胆红素升高、</a:t>
                      </a:r>
                      <a:r>
                        <a:rPr lang="ja-JP" sz="1200" kern="0" dirty="0">
                          <a:solidFill>
                            <a:srgbClr val="000000"/>
                          </a:solidFill>
                          <a:effectLst/>
                          <a:highlight>
                            <a:srgbClr val="FFFFFF"/>
                          </a:highlight>
                          <a:latin typeface="+mj-ea"/>
                          <a:ea typeface="+mj-ea"/>
                          <a:cs typeface="Times New Roman" panose="02020603050405020304" pitchFamily="18" charset="0"/>
                        </a:rPr>
                        <a:t>γ-GTP</a:t>
                      </a:r>
                      <a:r>
                        <a:rPr lang="zh-CN" sz="1200" kern="0" dirty="0">
                          <a:solidFill>
                            <a:srgbClr val="000000"/>
                          </a:solidFill>
                          <a:effectLst/>
                          <a:highlight>
                            <a:srgbClr val="FFFFFF"/>
                          </a:highlight>
                          <a:latin typeface="+mj-ea"/>
                          <a:ea typeface="+mj-ea"/>
                          <a:cs typeface="Times New Roman" panose="02020603050405020304" pitchFamily="18" charset="0"/>
                        </a:rPr>
                        <a:t>升高</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kern="0" dirty="0">
                          <a:solidFill>
                            <a:srgbClr val="000000"/>
                          </a:solidFill>
                          <a:effectLst/>
                          <a:highlight>
                            <a:srgbClr val="FFFFFF"/>
                          </a:highlight>
                          <a:latin typeface="+mj-ea"/>
                          <a:ea typeface="+mj-ea"/>
                          <a:cs typeface="Times New Roman" panose="02020603050405020304" pitchFamily="18" charset="0"/>
                        </a:rPr>
                        <a:t>A1-P</a:t>
                      </a:r>
                      <a:r>
                        <a:rPr lang="zh-CN" sz="1200" kern="0" dirty="0">
                          <a:solidFill>
                            <a:srgbClr val="000000"/>
                          </a:solidFill>
                          <a:effectLst/>
                          <a:highlight>
                            <a:srgbClr val="FFFFFF"/>
                          </a:highlight>
                          <a:latin typeface="+mj-ea"/>
                          <a:ea typeface="+mj-ea"/>
                          <a:cs typeface="Times New Roman" panose="02020603050405020304" pitchFamily="18" charset="0"/>
                        </a:rPr>
                        <a:t>升高</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a:effectLst/>
                          <a:highlight>
                            <a:srgbClr val="FFFFFF"/>
                          </a:highlight>
                          <a:latin typeface="+mj-ea"/>
                          <a:ea typeface="+mj-ea"/>
                          <a:cs typeface="Times New Roman" panose="02020603050405020304" pitchFamily="18" charset="0"/>
                        </a:rPr>
                        <a:t> </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599381">
                <a:tc>
                  <a:txBody>
                    <a:bodyPr/>
                    <a:lstStyle/>
                    <a:p>
                      <a:pPr marL="26670" marR="26670" algn="ctr">
                        <a:spcAft>
                          <a:spcPts val="0"/>
                        </a:spcAft>
                      </a:pPr>
                      <a:r>
                        <a:rPr lang="zh-CN" sz="1200" kern="0">
                          <a:solidFill>
                            <a:srgbClr val="000000"/>
                          </a:solidFill>
                          <a:effectLst/>
                          <a:highlight>
                            <a:srgbClr val="FFFFFF"/>
                          </a:highlight>
                          <a:latin typeface="+mj-ea"/>
                          <a:ea typeface="+mj-ea"/>
                          <a:cs typeface="Times New Roman" panose="02020603050405020304" pitchFamily="18" charset="0"/>
                        </a:rPr>
                        <a:t>肾脏</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kern="0">
                          <a:solidFill>
                            <a:srgbClr val="000000"/>
                          </a:solidFill>
                          <a:effectLst/>
                          <a:highlight>
                            <a:srgbClr val="FFFFFF"/>
                          </a:highlight>
                          <a:latin typeface="+mj-ea"/>
                          <a:ea typeface="+mj-ea"/>
                          <a:cs typeface="Times New Roman" panose="02020603050405020304" pitchFamily="18" charset="0"/>
                        </a:rPr>
                        <a:t>蛋白尿、尿β</a:t>
                      </a:r>
                      <a:r>
                        <a:rPr lang="ja-JP" sz="1200" kern="0" baseline="-25000">
                          <a:solidFill>
                            <a:srgbClr val="000000"/>
                          </a:solidFill>
                          <a:effectLst/>
                          <a:highlight>
                            <a:srgbClr val="FFFFFF"/>
                          </a:highlight>
                          <a:latin typeface="+mj-ea"/>
                          <a:ea typeface="+mj-ea"/>
                          <a:cs typeface="Times New Roman" panose="02020603050405020304" pitchFamily="18" charset="0"/>
                        </a:rPr>
                        <a:t>2</a:t>
                      </a:r>
                      <a:r>
                        <a:rPr lang="ja-JP" sz="1200" kern="0">
                          <a:solidFill>
                            <a:srgbClr val="000000"/>
                          </a:solidFill>
                          <a:effectLst/>
                          <a:highlight>
                            <a:srgbClr val="FFFFFF"/>
                          </a:highlight>
                          <a:latin typeface="+mj-ea"/>
                          <a:ea typeface="+mj-ea"/>
                          <a:cs typeface="Times New Roman" panose="02020603050405020304" pitchFamily="18" charset="0"/>
                        </a:rPr>
                        <a:t>-微球蛋白升高、 NAG升高</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kern="0" dirty="0">
                          <a:solidFill>
                            <a:srgbClr val="000000"/>
                          </a:solidFill>
                          <a:effectLst/>
                          <a:highlight>
                            <a:srgbClr val="FFFFFF"/>
                          </a:highlight>
                          <a:latin typeface="+mj-ea"/>
                          <a:ea typeface="+mj-ea"/>
                          <a:cs typeface="Times New Roman" panose="02020603050405020304" pitchFamily="18" charset="0"/>
                        </a:rPr>
                        <a:t>BUN</a:t>
                      </a:r>
                      <a:r>
                        <a:rPr lang="zh-CN" sz="1200" kern="0" dirty="0">
                          <a:solidFill>
                            <a:srgbClr val="000000"/>
                          </a:solidFill>
                          <a:effectLst/>
                          <a:highlight>
                            <a:srgbClr val="FFFFFF"/>
                          </a:highlight>
                          <a:latin typeface="+mj-ea"/>
                          <a:ea typeface="+mj-ea"/>
                          <a:cs typeface="Times New Roman" panose="02020603050405020304" pitchFamily="18" charset="0"/>
                        </a:rPr>
                        <a:t>升高</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dirty="0">
                          <a:effectLst/>
                          <a:highlight>
                            <a:srgbClr val="FFFFFF"/>
                          </a:highlight>
                          <a:latin typeface="+mj-ea"/>
                          <a:ea typeface="+mj-ea"/>
                          <a:cs typeface="Times New Roman" panose="02020603050405020304" pitchFamily="18" charset="0"/>
                        </a:rPr>
                        <a:t> </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dirty="0">
                          <a:effectLst/>
                          <a:highlight>
                            <a:srgbClr val="FFFFFF"/>
                          </a:highlight>
                          <a:latin typeface="+mj-ea"/>
                          <a:ea typeface="+mj-ea"/>
                          <a:cs typeface="Times New Roman" panose="02020603050405020304" pitchFamily="18" charset="0"/>
                        </a:rPr>
                        <a:t> </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549002">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血液</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淋巴细胞增加</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嗜酸性粒细胞增多</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血小板减少</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dirty="0">
                          <a:effectLst/>
                          <a:highlight>
                            <a:srgbClr val="FFFFFF"/>
                          </a:highlight>
                          <a:latin typeface="+mj-ea"/>
                          <a:ea typeface="+mj-ea"/>
                          <a:cs typeface="Times New Roman" panose="02020603050405020304" pitchFamily="18" charset="0"/>
                        </a:rPr>
                        <a:t> </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381965">
                <a:tc>
                  <a:txBody>
                    <a:bodyPr/>
                    <a:lstStyle/>
                    <a:p>
                      <a:pPr marL="26670" marR="26670" algn="ctr">
                        <a:spcAft>
                          <a:spcPts val="0"/>
                        </a:spcAft>
                      </a:pPr>
                      <a:r>
                        <a:rPr lang="zh-CN" sz="1200" kern="0">
                          <a:solidFill>
                            <a:srgbClr val="000000"/>
                          </a:solidFill>
                          <a:effectLst/>
                          <a:highlight>
                            <a:srgbClr val="FFFFFF"/>
                          </a:highlight>
                          <a:latin typeface="+mj-ea"/>
                          <a:ea typeface="+mj-ea"/>
                          <a:cs typeface="Times New Roman" panose="02020603050405020304" pitchFamily="18" charset="0"/>
                        </a:rPr>
                        <a:t>精神神经系统</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a:effectLst/>
                          <a:highlight>
                            <a:srgbClr val="FFFFFF"/>
                          </a:highlight>
                          <a:latin typeface="+mj-ea"/>
                          <a:ea typeface="+mj-ea"/>
                          <a:cs typeface="Times New Roman" panose="02020603050405020304" pitchFamily="18" charset="0"/>
                        </a:rPr>
                        <a:t> </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a:effectLst/>
                          <a:highlight>
                            <a:srgbClr val="FFFFFF"/>
                          </a:highlight>
                          <a:latin typeface="+mj-ea"/>
                          <a:ea typeface="+mj-ea"/>
                          <a:cs typeface="Times New Roman" panose="02020603050405020304" pitchFamily="18" charset="0"/>
                        </a:rPr>
                        <a:t> </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眩晕、失眠</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ja-JP" sz="1200" b="1" kern="0" dirty="0">
                          <a:effectLst/>
                          <a:highlight>
                            <a:srgbClr val="FFFFFF"/>
                          </a:highlight>
                          <a:latin typeface="+mj-ea"/>
                          <a:ea typeface="+mj-ea"/>
                          <a:cs typeface="Times New Roman" panose="02020603050405020304" pitchFamily="18" charset="0"/>
                        </a:rPr>
                        <a:t> </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446157">
                <a:tc>
                  <a:txBody>
                    <a:bodyPr/>
                    <a:lstStyle/>
                    <a:p>
                      <a:pPr marL="26670" marR="26670" algn="ctr">
                        <a:spcAft>
                          <a:spcPts val="0"/>
                        </a:spcAft>
                      </a:pPr>
                      <a:r>
                        <a:rPr lang="zh-CN" sz="1200" kern="0">
                          <a:solidFill>
                            <a:srgbClr val="000000"/>
                          </a:solidFill>
                          <a:effectLst/>
                          <a:highlight>
                            <a:srgbClr val="FFFFFF"/>
                          </a:highlight>
                          <a:latin typeface="+mj-ea"/>
                          <a:ea typeface="+mj-ea"/>
                          <a:cs typeface="Times New Roman" panose="02020603050405020304" pitchFamily="18" charset="0"/>
                        </a:rPr>
                        <a:t>其他</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a:solidFill>
                            <a:srgbClr val="000000"/>
                          </a:solidFill>
                          <a:effectLst/>
                          <a:highlight>
                            <a:srgbClr val="FFFFFF"/>
                          </a:highlight>
                          <a:latin typeface="+mj-ea"/>
                          <a:ea typeface="+mj-ea"/>
                          <a:cs typeface="Times New Roman" panose="02020603050405020304" pitchFamily="18" charset="0"/>
                        </a:rPr>
                        <a:t>血糖升高</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a:solidFill>
                            <a:srgbClr val="000000"/>
                          </a:solidFill>
                          <a:effectLst/>
                          <a:highlight>
                            <a:srgbClr val="FFFFFF"/>
                          </a:highlight>
                          <a:latin typeface="+mj-ea"/>
                          <a:ea typeface="+mj-ea"/>
                          <a:cs typeface="Times New Roman" panose="02020603050405020304" pitchFamily="18" charset="0"/>
                        </a:rPr>
                        <a:t>尿潜血阳性、</a:t>
                      </a:r>
                      <a:r>
                        <a:rPr lang="ja-JP" sz="1200" kern="0">
                          <a:solidFill>
                            <a:srgbClr val="000000"/>
                          </a:solidFill>
                          <a:effectLst/>
                          <a:highlight>
                            <a:srgbClr val="FFFFFF"/>
                          </a:highlight>
                          <a:latin typeface="+mj-ea"/>
                          <a:ea typeface="+mj-ea"/>
                          <a:cs typeface="Times New Roman" panose="02020603050405020304" pitchFamily="18" charset="0"/>
                        </a:rPr>
                        <a:t>CK</a:t>
                      </a:r>
                      <a:r>
                        <a:rPr lang="zh-CN" sz="1200" kern="0">
                          <a:solidFill>
                            <a:srgbClr val="000000"/>
                          </a:solidFill>
                          <a:effectLst/>
                          <a:highlight>
                            <a:srgbClr val="FFFFFF"/>
                          </a:highlight>
                          <a:latin typeface="+mj-ea"/>
                          <a:ea typeface="+mj-ea"/>
                          <a:cs typeface="Times New Roman" panose="02020603050405020304" pitchFamily="18" charset="0"/>
                        </a:rPr>
                        <a:t>升高、尿糖</a:t>
                      </a:r>
                      <a:endParaRPr lang="zh-CN" sz="1200" kern="10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雾视</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26670" marR="26670" algn="ctr">
                        <a:spcAft>
                          <a:spcPts val="0"/>
                        </a:spcAft>
                      </a:pPr>
                      <a:r>
                        <a:rPr lang="zh-CN" sz="1200" kern="0" dirty="0">
                          <a:solidFill>
                            <a:srgbClr val="000000"/>
                          </a:solidFill>
                          <a:effectLst/>
                          <a:highlight>
                            <a:srgbClr val="FFFFFF"/>
                          </a:highlight>
                          <a:latin typeface="+mj-ea"/>
                          <a:ea typeface="+mj-ea"/>
                          <a:cs typeface="Times New Roman" panose="02020603050405020304" pitchFamily="18" charset="0"/>
                        </a:rPr>
                        <a:t>血管疼痛</a:t>
                      </a:r>
                      <a:endParaRPr lang="zh-CN" sz="1200" kern="100" dirty="0">
                        <a:effectLst/>
                        <a:highlight>
                          <a:srgbClr val="FFFFFF"/>
                        </a:highlight>
                        <a:latin typeface="+mj-ea"/>
                        <a:ea typeface="+mj-ea"/>
                        <a:cs typeface="Times New Roman" panose="02020603050405020304" pitchFamily="18" charset="0"/>
                      </a:endParaRPr>
                    </a:p>
                  </a:txBody>
                  <a:tcPr marL="6350" marR="63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A50B4"/>
                </a:solidFill>
                <a:effectLst/>
                <a:uLnTx/>
                <a:uFillTx/>
                <a:latin typeface="Arial" panose="020B0604020202020204"/>
                <a:ea typeface="微软雅黑" panose="020B0503020204020204" pitchFamily="34" charset="-122"/>
                <a:cs typeface="+mn-cs"/>
                <a:sym typeface="+mn-lt"/>
              </a:rPr>
              <a:t>有效性</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3"/>
          <a:srcRect l="68769"/>
          <a:stretch>
            <a:fillRect/>
          </a:stretch>
        </p:blipFill>
        <p:spPr>
          <a:xfrm>
            <a:off x="10392468" y="-3797"/>
            <a:ext cx="1799532" cy="3241040"/>
          </a:xfrm>
          <a:prstGeom prst="rect">
            <a:avLst/>
          </a:prstGeom>
        </p:spPr>
      </p:pic>
      <p:sp>
        <p:nvSpPr>
          <p:cNvPr id="18" name="矩形 17"/>
          <p:cNvSpPr/>
          <p:nvPr>
            <p:custDataLst>
              <p:tags r:id="rId4"/>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文本框 13"/>
          <p:cNvSpPr txBox="1"/>
          <p:nvPr/>
        </p:nvSpPr>
        <p:spPr>
          <a:xfrm>
            <a:off x="285406" y="6415746"/>
            <a:ext cx="65783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t>1.</a:t>
            </a:r>
            <a:r>
              <a:rPr lang="zh-CN" altLang="en-US" sz="1000" dirty="0"/>
              <a:t>张富义等，帕拉米韦氯化钠注射液治疗儿童流行性感冒疗效观察，中国现代医生 </a:t>
            </a:r>
            <a:r>
              <a:rPr lang="en-US" altLang="zh-CN" sz="1000" dirty="0"/>
              <a:t>2018</a:t>
            </a:r>
            <a:r>
              <a:rPr lang="zh-CN" altLang="en-US" sz="1000" dirty="0"/>
              <a:t>年</a:t>
            </a:r>
            <a:r>
              <a:rPr lang="en-US" altLang="zh-CN" sz="1000" dirty="0"/>
              <a:t>10</a:t>
            </a:r>
            <a:r>
              <a:rPr lang="zh-CN" altLang="en-US" sz="1000" dirty="0"/>
              <a:t>月第</a:t>
            </a:r>
            <a:r>
              <a:rPr lang="en-US" altLang="zh-CN" sz="1000" dirty="0"/>
              <a:t>56</a:t>
            </a:r>
            <a:r>
              <a:rPr lang="zh-CN" altLang="en-US" sz="1000" dirty="0"/>
              <a:t>卷第</a:t>
            </a:r>
            <a:r>
              <a:rPr lang="en-US" altLang="zh-CN" sz="1000" dirty="0"/>
              <a:t>30</a:t>
            </a:r>
            <a:r>
              <a:rPr lang="zh-CN" altLang="en-US" sz="1000" dirty="0"/>
              <a:t>期</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a:t>
            </a:r>
            <a:r>
              <a:rPr lang="zh-CN" altLang="en-US" sz="1000" dirty="0"/>
              <a:t>顾觉奋，新型抗流感病毒强效神经氨酸酶抑制剂帕拉米韦研究进展，中国新药杂志</a:t>
            </a:r>
            <a:r>
              <a:rPr lang="en-US" altLang="zh-CN" sz="1000" dirty="0"/>
              <a:t>2013</a:t>
            </a:r>
            <a:r>
              <a:rPr lang="zh-CN" altLang="en-US" sz="1000" dirty="0"/>
              <a:t>年第</a:t>
            </a:r>
            <a:r>
              <a:rPr lang="en-US" altLang="zh-CN" sz="1000" dirty="0"/>
              <a:t>22</a:t>
            </a:r>
            <a:r>
              <a:rPr lang="zh-CN" altLang="en-US" sz="1000" dirty="0"/>
              <a:t>卷第</a:t>
            </a:r>
            <a:r>
              <a:rPr lang="en-US" altLang="zh-CN" sz="1000" dirty="0"/>
              <a:t>9</a:t>
            </a:r>
            <a:r>
              <a:rPr lang="zh-CN" altLang="en-US" sz="1000" dirty="0"/>
              <a:t>期 </a:t>
            </a:r>
            <a:endParaRPr kumimoji="0" lang="zh-CN" altLang="en-US" sz="1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285406" y="1046816"/>
            <a:ext cx="10803139" cy="369332"/>
          </a:xfrm>
          <a:prstGeom prst="rect">
            <a:avLst/>
          </a:prstGeom>
          <a:noFill/>
        </p:spPr>
        <p:txBody>
          <a:bodyPr wrap="square">
            <a:spAutoFit/>
          </a:bodyPr>
          <a:lstStyle/>
          <a:p>
            <a:pPr marL="285750" indent="-285750">
              <a:buFont typeface="Wingdings" panose="05000000000000000000" pitchFamily="2" charset="2"/>
              <a:buChar char="p"/>
            </a:pPr>
            <a:r>
              <a:rPr lang="zh-CN" altLang="en-US" sz="1800" b="1" dirty="0">
                <a:solidFill>
                  <a:srgbClr val="0A50B4"/>
                </a:solidFill>
                <a:latin typeface="+mj-ea"/>
                <a:ea typeface="+mj-ea"/>
              </a:rPr>
              <a:t>相比参照药品：</a:t>
            </a:r>
            <a:r>
              <a:rPr lang="zh-CN" altLang="en-US" sz="1800" dirty="0">
                <a:latin typeface="+mj-ea"/>
                <a:ea typeface="+mj-ea"/>
              </a:rPr>
              <a:t>帕拉米韦注射液与</a:t>
            </a:r>
            <a:r>
              <a:rPr lang="zh-CN" altLang="en-US" dirty="0">
                <a:latin typeface="+mj-ea"/>
                <a:ea typeface="+mj-ea"/>
              </a:rPr>
              <a:t>奥司他韦胶囊相比</a:t>
            </a:r>
            <a:r>
              <a:rPr lang="zh-CN" altLang="en-US" sz="1800" dirty="0">
                <a:latin typeface="+mj-ea"/>
                <a:ea typeface="+mj-ea"/>
              </a:rPr>
              <a:t>，</a:t>
            </a:r>
            <a:r>
              <a:rPr lang="zh-CN" altLang="en-US" dirty="0">
                <a:latin typeface="+mj-ea"/>
                <a:ea typeface="+mj-ea"/>
              </a:rPr>
              <a:t>退热时间快，快速缓解症状 </a:t>
            </a:r>
            <a:r>
              <a:rPr lang="en-US" altLang="zh-CN" dirty="0">
                <a:latin typeface="+mj-ea"/>
                <a:ea typeface="+mj-ea"/>
              </a:rPr>
              <a:t>,</a:t>
            </a:r>
            <a:r>
              <a:rPr lang="zh-CN" altLang="en-US" dirty="0">
                <a:latin typeface="微软雅黑" panose="020B0503020204020204" pitchFamily="34" charset="-122"/>
                <a:ea typeface="微软雅黑" panose="020B0503020204020204" pitchFamily="34" charset="-122"/>
              </a:rPr>
              <a:t>抗流感病毒活性强</a:t>
            </a:r>
            <a:r>
              <a:rPr lang="zh-CN" altLang="en-US" dirty="0">
                <a:latin typeface="+mj-ea"/>
                <a:ea typeface="+mj-ea"/>
              </a:rPr>
              <a:t>。</a:t>
            </a:r>
            <a:endParaRPr lang="zh-CN" altLang="en-US" dirty="0">
              <a:latin typeface="+mj-ea"/>
              <a:ea typeface="+mj-ea"/>
            </a:endParaRPr>
          </a:p>
        </p:txBody>
      </p:sp>
      <p:graphicFrame>
        <p:nvGraphicFramePr>
          <p:cNvPr id="16" name="图表 15"/>
          <p:cNvGraphicFramePr/>
          <p:nvPr/>
        </p:nvGraphicFramePr>
        <p:xfrm>
          <a:off x="330203" y="1646576"/>
          <a:ext cx="5728198" cy="321288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图表 4"/>
          <p:cNvGraphicFramePr/>
          <p:nvPr/>
        </p:nvGraphicFramePr>
        <p:xfrm>
          <a:off x="6277899" y="1491970"/>
          <a:ext cx="5339787" cy="34905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表格 5"/>
          <p:cNvGraphicFramePr>
            <a:graphicFrameLocks noGrp="1"/>
          </p:cNvGraphicFramePr>
          <p:nvPr/>
        </p:nvGraphicFramePr>
        <p:xfrm>
          <a:off x="765856" y="5081346"/>
          <a:ext cx="10681505" cy="1032264"/>
        </p:xfrm>
        <a:graphic>
          <a:graphicData uri="http://schemas.openxmlformats.org/drawingml/2006/table">
            <a:tbl>
              <a:tblPr firstRow="1" bandRow="1">
                <a:tableStyleId>{5C22544A-7EE6-4342-B048-85BDC9FD1C3A}</a:tableStyleId>
              </a:tblPr>
              <a:tblGrid>
                <a:gridCol w="4127212"/>
                <a:gridCol w="2993791"/>
                <a:gridCol w="3560502"/>
              </a:tblGrid>
              <a:tr h="344088">
                <a:tc>
                  <a:txBody>
                    <a:bodyPr/>
                    <a:lstStyle/>
                    <a:p>
                      <a:endParaRPr lang="zh-CN" alt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zh-CN" altLang="en-US" sz="1600" dirty="0"/>
                        <a:t>帕拉米韦</a:t>
                      </a:r>
                      <a:endParaRPr lang="zh-CN" alt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zh-CN" altLang="en-US" sz="1600" dirty="0"/>
                        <a:t>奥司他韦</a:t>
                      </a:r>
                      <a:endParaRPr lang="zh-CN" alt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344088">
                <a:tc>
                  <a:txBody>
                    <a:bodyPr/>
                    <a:lstStyle/>
                    <a:p>
                      <a:r>
                        <a:rPr lang="zh-CN" altLang="en-US" sz="1400" dirty="0"/>
                        <a:t>对</a:t>
                      </a:r>
                      <a:r>
                        <a:rPr lang="en-US" altLang="zh-CN" sz="1400" dirty="0"/>
                        <a:t>A</a:t>
                      </a:r>
                      <a:r>
                        <a:rPr lang="zh-CN" altLang="en-US" sz="1400" dirty="0"/>
                        <a:t>型流感病毒的</a:t>
                      </a:r>
                      <a:r>
                        <a:rPr lang="en-US" altLang="zh-CN" sz="1400" dirty="0"/>
                        <a:t>IC50</a:t>
                      </a:r>
                      <a:r>
                        <a:rPr lang="zh-CN" altLang="en-US" sz="1400" dirty="0"/>
                        <a:t>（</a:t>
                      </a:r>
                      <a:r>
                        <a:rPr lang="el-GR" altLang="zh-CN" sz="1400" dirty="0"/>
                        <a:t>μ</a:t>
                      </a:r>
                      <a:r>
                        <a:rPr lang="en-US" altLang="zh-CN" sz="1400" dirty="0" err="1"/>
                        <a:t>mol·L</a:t>
                      </a:r>
                      <a:r>
                        <a:rPr lang="zh-CN" altLang="en-US" sz="1400" baseline="30000" dirty="0"/>
                        <a:t>－</a:t>
                      </a:r>
                      <a:r>
                        <a:rPr lang="en-US" altLang="zh-CN" sz="1400" baseline="30000" dirty="0"/>
                        <a:t>1</a:t>
                      </a:r>
                      <a:r>
                        <a:rPr lang="zh-CN" altLang="en-US" sz="1400" dirty="0"/>
                        <a:t>）</a:t>
                      </a:r>
                      <a:endParaRPr lang="zh-CN" altLang="en-US" sz="1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latin typeface="+mj-ea"/>
                          <a:ea typeface="+mj-ea"/>
                        </a:rPr>
                        <a:t>0.34</a:t>
                      </a:r>
                      <a:endParaRPr lang="zh-CN" altLang="en-US" sz="1400" dirty="0">
                        <a:latin typeface="+mj-ea"/>
                        <a:ea typeface="+mj-ea"/>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latin typeface="+mj-ea"/>
                          <a:ea typeface="+mj-ea"/>
                        </a:rPr>
                        <a:t>0.45</a:t>
                      </a:r>
                      <a:endParaRPr lang="zh-CN" altLang="en-US" sz="1400" dirty="0">
                        <a:latin typeface="+mj-ea"/>
                        <a:ea typeface="+mj-ea"/>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344088">
                <a:tc>
                  <a:txBody>
                    <a:bodyPr/>
                    <a:lstStyle/>
                    <a:p>
                      <a:r>
                        <a:rPr lang="zh-CN" altLang="en-US" sz="1400" dirty="0"/>
                        <a:t>对</a:t>
                      </a:r>
                      <a:r>
                        <a:rPr lang="en-US" altLang="zh-CN" sz="1400" dirty="0"/>
                        <a:t>B</a:t>
                      </a:r>
                      <a:r>
                        <a:rPr lang="zh-CN" altLang="en-US" sz="1400" dirty="0"/>
                        <a:t>型流感病毒的</a:t>
                      </a:r>
                      <a:r>
                        <a:rPr lang="en-US" altLang="zh-CN" sz="1400" dirty="0"/>
                        <a:t>IC50</a:t>
                      </a:r>
                      <a:r>
                        <a:rPr lang="zh-CN" altLang="en-US" sz="1400" dirty="0"/>
                        <a:t>（</a:t>
                      </a:r>
                      <a:r>
                        <a:rPr lang="el-GR" altLang="zh-CN" sz="1400" dirty="0"/>
                        <a:t>μ</a:t>
                      </a:r>
                      <a:r>
                        <a:rPr lang="en-US" altLang="zh-CN" sz="1400" dirty="0" err="1"/>
                        <a:t>mol·L</a:t>
                      </a:r>
                      <a:r>
                        <a:rPr lang="zh-CN" altLang="en-US" sz="1400" baseline="30000" dirty="0"/>
                        <a:t>－</a:t>
                      </a:r>
                      <a:r>
                        <a:rPr lang="en-US" altLang="zh-CN" sz="1400" baseline="30000" dirty="0"/>
                        <a:t>1</a:t>
                      </a:r>
                      <a:r>
                        <a:rPr lang="zh-CN" altLang="en-US" sz="1400" dirty="0"/>
                        <a:t>）</a:t>
                      </a:r>
                      <a:endParaRPr lang="zh-CN" altLang="en-US" sz="1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latin typeface="+mj-ea"/>
                          <a:ea typeface="+mj-ea"/>
                        </a:rPr>
                        <a:t>1.36</a:t>
                      </a:r>
                      <a:endParaRPr lang="zh-CN" altLang="en-US" sz="1400" dirty="0">
                        <a:latin typeface="+mj-ea"/>
                        <a:ea typeface="+mj-ea"/>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latin typeface="+mj-ea"/>
                          <a:ea typeface="+mj-ea"/>
                        </a:rPr>
                        <a:t>8.5</a:t>
                      </a:r>
                      <a:endParaRPr lang="zh-CN" altLang="en-US" sz="1400" dirty="0">
                        <a:latin typeface="+mj-ea"/>
                        <a:ea typeface="+mj-ea"/>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A50B4"/>
                </a:solidFill>
                <a:effectLst/>
                <a:uLnTx/>
                <a:uFillTx/>
                <a:latin typeface="Arial" panose="020B0604020202020204"/>
                <a:ea typeface="微软雅黑" panose="020B0503020204020204" pitchFamily="34" charset="-122"/>
                <a:cs typeface="+mn-cs"/>
                <a:sym typeface="+mn-lt"/>
              </a:rPr>
              <a:t>有效性</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1"/>
          <a:srcRect l="68769"/>
          <a:stretch>
            <a:fillRect/>
          </a:stretch>
        </p:blipFill>
        <p:spPr>
          <a:xfrm>
            <a:off x="10392468" y="-3797"/>
            <a:ext cx="1799532" cy="3241040"/>
          </a:xfrm>
          <a:prstGeom prst="rect">
            <a:avLst/>
          </a:prstGeom>
        </p:spPr>
      </p:pic>
      <p:sp>
        <p:nvSpPr>
          <p:cNvPr id="18" name="矩形 17"/>
          <p:cNvSpPr/>
          <p:nvPr>
            <p:custDataLst>
              <p:tags r:id="rId2"/>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文本框 2"/>
          <p:cNvSpPr txBox="1"/>
          <p:nvPr/>
        </p:nvSpPr>
        <p:spPr>
          <a:xfrm>
            <a:off x="285406" y="1046816"/>
            <a:ext cx="10803139"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1800" b="1" i="0" u="none" strike="noStrike" kern="1200" cap="none" spc="0" normalizeH="0" baseline="0" noProof="0" dirty="0">
                <a:ln>
                  <a:noFill/>
                </a:ln>
                <a:solidFill>
                  <a:srgbClr val="0A50B4"/>
                </a:solidFill>
                <a:effectLst/>
                <a:uLnTx/>
                <a:uFillTx/>
                <a:latin typeface="微软雅黑" panose="020B0503020204020204" pitchFamily="34" charset="-122"/>
                <a:ea typeface="微软雅黑" panose="020B0503020204020204" pitchFamily="34" charset="-122"/>
                <a:cs typeface="+mn-cs"/>
              </a:rPr>
              <a:t>同领域治疗药物对比：</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帕拉米韦注射液适用人群更广</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 name="表格 1"/>
          <p:cNvGraphicFramePr>
            <a:graphicFrameLocks noGrp="1"/>
          </p:cNvGraphicFramePr>
          <p:nvPr/>
        </p:nvGraphicFramePr>
        <p:xfrm>
          <a:off x="382884" y="1587554"/>
          <a:ext cx="10944760" cy="3614701"/>
        </p:xfrm>
        <a:graphic>
          <a:graphicData uri="http://schemas.openxmlformats.org/drawingml/2006/table">
            <a:tbl>
              <a:tblPr firstRow="1" bandRow="1">
                <a:tableStyleId>{5C22544A-7EE6-4342-B048-85BDC9FD1C3A}</a:tableStyleId>
              </a:tblPr>
              <a:tblGrid>
                <a:gridCol w="2073713"/>
                <a:gridCol w="1269242"/>
                <a:gridCol w="2538483"/>
                <a:gridCol w="5063322"/>
              </a:tblGrid>
              <a:tr h="668116">
                <a:tc>
                  <a:txBody>
                    <a:bodyPr/>
                    <a:lstStyle/>
                    <a:p>
                      <a:r>
                        <a:rPr lang="zh-CN" altLang="en-US" dirty="0"/>
                        <a:t>产品名称</a:t>
                      </a:r>
                      <a:endParaRPr lang="zh-CN" altLang="en-US" dirty="0"/>
                    </a:p>
                  </a:txBody>
                  <a:tcPr/>
                </a:tc>
                <a:tc>
                  <a:txBody>
                    <a:bodyPr/>
                    <a:lstStyle/>
                    <a:p>
                      <a:r>
                        <a:rPr lang="zh-CN" altLang="en-US" dirty="0"/>
                        <a:t>是否医保</a:t>
                      </a:r>
                      <a:endParaRPr lang="zh-CN" altLang="en-US" dirty="0"/>
                    </a:p>
                  </a:txBody>
                  <a:tcPr/>
                </a:tc>
                <a:tc>
                  <a:txBody>
                    <a:bodyPr/>
                    <a:lstStyle/>
                    <a:p>
                      <a:r>
                        <a:rPr lang="zh-CN" altLang="en-US" dirty="0"/>
                        <a:t>药理机制</a:t>
                      </a:r>
                      <a:endParaRPr lang="zh-CN" altLang="en-US" dirty="0"/>
                    </a:p>
                  </a:txBody>
                  <a:tcPr/>
                </a:tc>
                <a:tc>
                  <a:txBody>
                    <a:bodyPr/>
                    <a:lstStyle/>
                    <a:p>
                      <a:r>
                        <a:rPr lang="zh-CN" altLang="en-US" dirty="0"/>
                        <a:t>适用人群</a:t>
                      </a:r>
                      <a:endParaRPr lang="zh-CN" altLang="en-US" dirty="0"/>
                    </a:p>
                  </a:txBody>
                  <a:tcPr/>
                </a:tc>
              </a:tr>
              <a:tr h="677395">
                <a:tc>
                  <a:txBody>
                    <a:bodyPr/>
                    <a:lstStyle/>
                    <a:p>
                      <a:r>
                        <a:rPr lang="zh-CN" altLang="en-US" dirty="0"/>
                        <a:t>阿比多尔 </a:t>
                      </a:r>
                      <a:endParaRPr lang="zh-CN" altLang="en-US" dirty="0"/>
                    </a:p>
                  </a:txBody>
                  <a:tcPr/>
                </a:tc>
                <a:tc>
                  <a:txBody>
                    <a:bodyPr/>
                    <a:lstStyle/>
                    <a:p>
                      <a:r>
                        <a:rPr lang="zh-CN" altLang="en-US" dirty="0"/>
                        <a:t>是</a:t>
                      </a:r>
                      <a:endParaRPr lang="zh-CN" altLang="en-US" dirty="0"/>
                    </a:p>
                  </a:txBody>
                  <a:tcPr/>
                </a:tc>
                <a:tc>
                  <a:txBody>
                    <a:bodyPr/>
                    <a:lstStyle/>
                    <a:p>
                      <a:r>
                        <a:rPr lang="zh-CN" altLang="en-US" dirty="0"/>
                        <a:t>血凝素</a:t>
                      </a:r>
                      <a:r>
                        <a:rPr lang="en-US" altLang="zh-CN" dirty="0"/>
                        <a:t>(HA)</a:t>
                      </a:r>
                      <a:r>
                        <a:rPr lang="zh-CN" altLang="en-US" dirty="0"/>
                        <a:t>抑制剂 </a:t>
                      </a:r>
                      <a:endParaRPr lang="zh-CN" altLang="en-US" dirty="0"/>
                    </a:p>
                  </a:txBody>
                  <a:tcPr/>
                </a:tc>
                <a:tc>
                  <a:txBody>
                    <a:bodyPr/>
                    <a:lstStyle/>
                    <a:p>
                      <a:r>
                        <a:rPr lang="zh-CN" altLang="en-US" dirty="0"/>
                        <a:t>适用于成人</a:t>
                      </a:r>
                      <a:endParaRPr lang="zh-CN" altLang="en-US" dirty="0"/>
                    </a:p>
                  </a:txBody>
                  <a:tcPr/>
                </a:tc>
              </a:tr>
              <a:tr h="677395">
                <a:tc>
                  <a:txBody>
                    <a:bodyPr/>
                    <a:lstStyle/>
                    <a:p>
                      <a:r>
                        <a:rPr lang="zh-CN" altLang="en-US" dirty="0"/>
                        <a:t>玛巴洛沙韦片</a:t>
                      </a:r>
                      <a:endParaRPr lang="zh-CN" altLang="en-US" dirty="0"/>
                    </a:p>
                  </a:txBody>
                  <a:tcPr/>
                </a:tc>
                <a:tc>
                  <a:txBody>
                    <a:bodyPr/>
                    <a:lstStyle/>
                    <a:p>
                      <a:r>
                        <a:rPr lang="zh-CN" altLang="en-US" dirty="0"/>
                        <a:t>是</a:t>
                      </a:r>
                      <a:endParaRPr lang="zh-CN" altLang="en-US" dirty="0"/>
                    </a:p>
                  </a:txBody>
                  <a:tcPr/>
                </a:tc>
                <a:tc>
                  <a:txBody>
                    <a:bodyPr/>
                    <a:lstStyle/>
                    <a:p>
                      <a:r>
                        <a:rPr lang="en-US" altLang="zh-CN" dirty="0"/>
                        <a:t>RNA</a:t>
                      </a:r>
                      <a:r>
                        <a:rPr lang="zh-CN" altLang="en-US" dirty="0"/>
                        <a:t>聚合酶抑制剂</a:t>
                      </a:r>
                      <a:endParaRPr lang="zh-CN" altLang="en-US" dirty="0"/>
                    </a:p>
                  </a:txBody>
                  <a:tcPr/>
                </a:tc>
                <a:tc>
                  <a:txBody>
                    <a:bodyPr/>
                    <a:lstStyle/>
                    <a:p>
                      <a:r>
                        <a:rPr lang="zh-CN" altLang="en-US" dirty="0"/>
                        <a:t>成人和</a:t>
                      </a:r>
                      <a:r>
                        <a:rPr lang="en-US" altLang="zh-CN" dirty="0"/>
                        <a:t>5</a:t>
                      </a:r>
                      <a:r>
                        <a:rPr lang="zh-CN" altLang="en-US" dirty="0"/>
                        <a:t>岁及以上儿童单纯性甲型和乙型流感患者，或存在流感相关并发症高风险的成人和</a:t>
                      </a:r>
                      <a:r>
                        <a:rPr lang="en-US" altLang="zh-CN" dirty="0"/>
                        <a:t>12</a:t>
                      </a:r>
                      <a:r>
                        <a:rPr lang="zh-CN" altLang="en-US" dirty="0"/>
                        <a:t>岁及以上儿童流感患者。</a:t>
                      </a:r>
                      <a:endParaRPr lang="zh-CN" altLang="en-US" dirty="0"/>
                    </a:p>
                  </a:txBody>
                  <a:tcPr/>
                </a:tc>
              </a:tr>
              <a:tr h="677395">
                <a:tc>
                  <a:txBody>
                    <a:bodyPr/>
                    <a:lstStyle/>
                    <a:p>
                      <a:r>
                        <a:rPr lang="zh-CN" altLang="en-US" dirty="0"/>
                        <a:t>法维拉韦片</a:t>
                      </a:r>
                      <a:r>
                        <a:rPr lang="en-US" altLang="zh-CN" dirty="0"/>
                        <a:t>(</a:t>
                      </a:r>
                      <a:r>
                        <a:rPr lang="zh-CN" altLang="en-US" dirty="0"/>
                        <a:t>又称</a:t>
                      </a:r>
                      <a:r>
                        <a:rPr lang="en-US" altLang="zh-CN" dirty="0"/>
                        <a:t>:</a:t>
                      </a:r>
                      <a:r>
                        <a:rPr lang="zh-CN" altLang="en-US" dirty="0"/>
                        <a:t>法匹拉韦片</a:t>
                      </a:r>
                      <a:r>
                        <a:rPr lang="en-US" altLang="zh-CN" dirty="0"/>
                        <a:t>)</a:t>
                      </a:r>
                      <a:endParaRPr lang="zh-CN" altLang="en-US" dirty="0"/>
                    </a:p>
                  </a:txBody>
                  <a:tcPr/>
                </a:tc>
                <a:tc>
                  <a:txBody>
                    <a:bodyPr/>
                    <a:lstStyle/>
                    <a:p>
                      <a:r>
                        <a:rPr lang="zh-CN" altLang="en-US" dirty="0"/>
                        <a:t>是</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RNA</a:t>
                      </a:r>
                      <a:r>
                        <a:rPr lang="zh-CN" altLang="en-US" dirty="0"/>
                        <a:t>聚合酶抑制剂</a:t>
                      </a:r>
                      <a:endParaRPr lang="zh-CN" altLang="en-US" dirty="0"/>
                    </a:p>
                    <a:p>
                      <a:endParaRPr lang="zh-CN" altLang="en-US" dirty="0"/>
                    </a:p>
                  </a:txBody>
                  <a:tcPr/>
                </a:tc>
                <a:tc>
                  <a:txBody>
                    <a:bodyPr/>
                    <a:lstStyle/>
                    <a:p>
                      <a:r>
                        <a:rPr lang="zh-CN" altLang="en-US" dirty="0"/>
                        <a:t>用于治疗成人新型或再次流行的流感。</a:t>
                      </a:r>
                      <a:endParaRPr lang="zh-CN" altLang="en-US" dirty="0"/>
                    </a:p>
                  </a:txBody>
                  <a:tcPr/>
                </a:tc>
              </a:tr>
              <a:tr h="677395">
                <a:tc>
                  <a:txBody>
                    <a:bodyPr/>
                    <a:lstStyle/>
                    <a:p>
                      <a:r>
                        <a:rPr lang="zh-CN" altLang="en-US" dirty="0"/>
                        <a:t>帕拉米韦注射液</a:t>
                      </a:r>
                      <a:endParaRPr lang="zh-CN" altLang="en-US" dirty="0"/>
                    </a:p>
                  </a:txBody>
                  <a:tcPr/>
                </a:tc>
                <a:tc>
                  <a:txBody>
                    <a:bodyPr/>
                    <a:lstStyle/>
                    <a:p>
                      <a:r>
                        <a:rPr lang="zh-CN" altLang="en-US" dirty="0"/>
                        <a:t>否</a:t>
                      </a:r>
                      <a:endParaRPr lang="zh-CN" altLang="en-US" dirty="0"/>
                    </a:p>
                  </a:txBody>
                  <a:tcPr/>
                </a:tc>
                <a:tc>
                  <a:txBody>
                    <a:bodyPr/>
                    <a:lstStyle/>
                    <a:p>
                      <a:r>
                        <a:rPr lang="zh-CN" altLang="en-US" dirty="0"/>
                        <a:t>神经氨酸酶抑制剂</a:t>
                      </a:r>
                      <a:r>
                        <a:rPr lang="en-US" altLang="zh-CN" dirty="0"/>
                        <a:t>( NAI)</a:t>
                      </a:r>
                      <a:endParaRPr lang="zh-CN" altLang="en-US" dirty="0"/>
                    </a:p>
                  </a:txBody>
                  <a:tcPr/>
                </a:tc>
                <a:tc>
                  <a:txBody>
                    <a:bodyPr/>
                    <a:lstStyle/>
                    <a:p>
                      <a:r>
                        <a:rPr lang="zh-CN" altLang="en-US" dirty="0"/>
                        <a:t>新生儿、儿童、成人均适用</a:t>
                      </a:r>
                      <a:endParaRPr lang="zh-CN" altLang="en-US" dirty="0"/>
                    </a:p>
                  </a:txBody>
                  <a:tcPr/>
                </a:tc>
              </a:tr>
            </a:tbl>
          </a:graphicData>
        </a:graphic>
      </p:graphicFrame>
      <p:sp>
        <p:nvSpPr>
          <p:cNvPr id="4" name="文本框 3"/>
          <p:cNvSpPr txBox="1"/>
          <p:nvPr/>
        </p:nvSpPr>
        <p:spPr>
          <a:xfrm>
            <a:off x="382884" y="6259849"/>
            <a:ext cx="6945964" cy="553998"/>
          </a:xfrm>
          <a:prstGeom prst="rect">
            <a:avLst/>
          </a:prstGeom>
          <a:noFill/>
        </p:spPr>
        <p:txBody>
          <a:bodyPr wrap="square" rtlCol="0">
            <a:spAutoFit/>
          </a:bodyPr>
          <a:lstStyle/>
          <a:p>
            <a:r>
              <a:rPr lang="en-US" altLang="zh-CN" sz="1000" dirty="0">
                <a:latin typeface="+mj-ea"/>
                <a:ea typeface="+mj-ea"/>
              </a:rPr>
              <a:t>1</a:t>
            </a:r>
            <a:r>
              <a:rPr lang="zh-CN" altLang="en-US" sz="1000" dirty="0">
                <a:latin typeface="+mj-ea"/>
                <a:ea typeface="+mj-ea"/>
              </a:rPr>
              <a:t>、产品获批说明书</a:t>
            </a:r>
            <a:endParaRPr lang="en-US" altLang="zh-CN" sz="1000" dirty="0">
              <a:latin typeface="+mj-ea"/>
              <a:ea typeface="+mj-ea"/>
            </a:endParaRPr>
          </a:p>
          <a:p>
            <a:r>
              <a:rPr lang="en-US" altLang="zh-CN" sz="1000" dirty="0">
                <a:latin typeface="+mj-ea"/>
                <a:ea typeface="+mj-ea"/>
              </a:rPr>
              <a:t>2</a:t>
            </a:r>
            <a:r>
              <a:rPr lang="zh-CN" altLang="en-US" sz="1000" dirty="0">
                <a:latin typeface="+mj-ea"/>
                <a:ea typeface="+mj-ea"/>
              </a:rPr>
              <a:t>、国家基本医疗保险、工伤保险和生育保险药品目录（</a:t>
            </a:r>
            <a:r>
              <a:rPr lang="en-US" altLang="zh-CN" sz="1000" dirty="0">
                <a:latin typeface="+mj-ea"/>
                <a:ea typeface="+mj-ea"/>
              </a:rPr>
              <a:t>2023</a:t>
            </a:r>
            <a:r>
              <a:rPr lang="zh-CN" altLang="en-US" sz="1000" dirty="0">
                <a:latin typeface="+mj-ea"/>
                <a:ea typeface="+mj-ea"/>
              </a:rPr>
              <a:t>年）</a:t>
            </a:r>
            <a:endParaRPr lang="en-US" altLang="zh-CN" sz="1000" dirty="0">
              <a:latin typeface="+mj-ea"/>
              <a:ea typeface="+mj-ea"/>
            </a:endParaRPr>
          </a:p>
          <a:p>
            <a:r>
              <a:rPr lang="en-US" altLang="zh-CN" sz="1000" dirty="0">
                <a:latin typeface="+mj-ea"/>
                <a:ea typeface="+mj-ea"/>
              </a:rPr>
              <a:t>3</a:t>
            </a:r>
            <a:r>
              <a:rPr lang="zh-CN" altLang="en-US" sz="1000" dirty="0">
                <a:latin typeface="+mj-ea"/>
                <a:ea typeface="+mj-ea"/>
              </a:rPr>
              <a:t>、流行性感冒诊疗方案（</a:t>
            </a:r>
            <a:r>
              <a:rPr lang="en-US" altLang="zh-CN" sz="1000" dirty="0">
                <a:latin typeface="+mj-ea"/>
                <a:ea typeface="+mj-ea"/>
              </a:rPr>
              <a:t>2020</a:t>
            </a:r>
            <a:r>
              <a:rPr lang="zh-CN" altLang="en-US" sz="1000" dirty="0">
                <a:latin typeface="+mj-ea"/>
                <a:ea typeface="+mj-ea"/>
              </a:rPr>
              <a:t>版）</a:t>
            </a:r>
            <a:endParaRPr lang="zh-CN" altLang="en-US" sz="1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A50B4"/>
                </a:solidFill>
                <a:effectLst/>
                <a:uLnTx/>
                <a:uFillTx/>
                <a:latin typeface="Arial" panose="020B0604020202020204"/>
                <a:ea typeface="微软雅黑" panose="020B0503020204020204" pitchFamily="34" charset="-122"/>
                <a:cs typeface="+mn-cs"/>
                <a:sym typeface="+mn-lt"/>
              </a:rPr>
              <a:t>有效性</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1"/>
          <a:srcRect l="68769"/>
          <a:stretch>
            <a:fillRect/>
          </a:stretch>
        </p:blipFill>
        <p:spPr>
          <a:xfrm>
            <a:off x="10392468" y="-3797"/>
            <a:ext cx="1799532" cy="3241040"/>
          </a:xfrm>
          <a:prstGeom prst="rect">
            <a:avLst/>
          </a:prstGeom>
        </p:spPr>
      </p:pic>
      <p:sp>
        <p:nvSpPr>
          <p:cNvPr id="18" name="矩形 17"/>
          <p:cNvSpPr/>
          <p:nvPr>
            <p:custDataLst>
              <p:tags r:id="rId2"/>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 name="文本框 3"/>
          <p:cNvSpPr txBox="1"/>
          <p:nvPr/>
        </p:nvSpPr>
        <p:spPr>
          <a:xfrm>
            <a:off x="257537" y="900213"/>
            <a:ext cx="6094070"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18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rPr>
              <a:t>临床指南</a:t>
            </a:r>
            <a:r>
              <a:rPr kumimoji="0" lang="en-US" altLang="zh-CN" sz="18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rPr>
              <a:t>诊疗规范推荐：</a:t>
            </a:r>
            <a:endParaRPr kumimoji="0" lang="zh-CN" altLang="en-US" sz="1800" b="1" i="0" u="none" strike="noStrike" kern="1200" cap="none" spc="0" normalizeH="0" baseline="0" noProof="0" dirty="0">
              <a:ln>
                <a:noFill/>
              </a:ln>
              <a:solidFill>
                <a:srgbClr val="0B50B5"/>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表格 4"/>
          <p:cNvGraphicFramePr>
            <a:graphicFrameLocks noGrp="1"/>
          </p:cNvGraphicFramePr>
          <p:nvPr>
            <p:custDataLst>
              <p:tags r:id="rId3"/>
            </p:custDataLst>
          </p:nvPr>
        </p:nvGraphicFramePr>
        <p:xfrm>
          <a:off x="372532" y="1301200"/>
          <a:ext cx="11299515" cy="4800868"/>
        </p:xfrm>
        <a:graphic>
          <a:graphicData uri="http://schemas.openxmlformats.org/drawingml/2006/table">
            <a:tbl>
              <a:tblPr/>
              <a:tblGrid>
                <a:gridCol w="696016"/>
                <a:gridCol w="3737863"/>
                <a:gridCol w="2137818"/>
                <a:gridCol w="4727818"/>
              </a:tblGrid>
              <a:tr h="537097">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spcAft>
                          <a:spcPts val="0"/>
                        </a:spcAft>
                      </a:pPr>
                      <a:r>
                        <a:rPr lang="zh-CN" sz="1400" b="1" dirty="0">
                          <a:solidFill>
                            <a:schemeClr val="bg1"/>
                          </a:solidFill>
                          <a:effectLst/>
                          <a:latin typeface="微软雅黑" panose="020B0503020204020204" pitchFamily="34" charset="-122"/>
                          <a:ea typeface="微软雅黑" panose="020B0503020204020204" pitchFamily="34" charset="-122"/>
                        </a:rPr>
                        <a:t>国家</a:t>
                      </a:r>
                      <a:endParaRPr lang="zh-CN" sz="14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spcAft>
                          <a:spcPts val="0"/>
                        </a:spcAft>
                      </a:pPr>
                      <a:r>
                        <a:rPr lang="zh-CN" sz="1400" b="1" dirty="0">
                          <a:solidFill>
                            <a:schemeClr val="bg1"/>
                          </a:solidFill>
                          <a:effectLst/>
                          <a:latin typeface="微软雅黑" panose="020B0503020204020204" pitchFamily="34" charset="-122"/>
                          <a:ea typeface="微软雅黑" panose="020B0503020204020204" pitchFamily="34" charset="-122"/>
                        </a:rPr>
                        <a:t>指南</a:t>
                      </a:r>
                      <a:r>
                        <a:rPr lang="en-US" altLang="zh-CN" sz="1400" b="1" dirty="0">
                          <a:solidFill>
                            <a:schemeClr val="bg1"/>
                          </a:solidFill>
                          <a:effectLst/>
                          <a:latin typeface="微软雅黑" panose="020B0503020204020204" pitchFamily="34" charset="-122"/>
                          <a:ea typeface="微软雅黑" panose="020B0503020204020204" pitchFamily="34" charset="-122"/>
                        </a:rPr>
                        <a:t>/</a:t>
                      </a:r>
                      <a:r>
                        <a:rPr lang="zh-CN" altLang="en-US" sz="1400" b="1" dirty="0">
                          <a:solidFill>
                            <a:schemeClr val="bg1"/>
                          </a:solidFill>
                          <a:effectLst/>
                          <a:latin typeface="微软雅黑" panose="020B0503020204020204" pitchFamily="34" charset="-122"/>
                          <a:ea typeface="微软雅黑" panose="020B0503020204020204" pitchFamily="34" charset="-122"/>
                        </a:rPr>
                        <a:t>规范</a:t>
                      </a:r>
                      <a:r>
                        <a:rPr lang="zh-CN" sz="1400" b="1" dirty="0">
                          <a:solidFill>
                            <a:schemeClr val="bg1"/>
                          </a:solidFill>
                          <a:effectLst/>
                          <a:latin typeface="微软雅黑" panose="020B0503020204020204" pitchFamily="34" charset="-122"/>
                          <a:ea typeface="微软雅黑" panose="020B0503020204020204" pitchFamily="34" charset="-122"/>
                        </a:rPr>
                        <a:t>名称</a:t>
                      </a:r>
                      <a:endParaRPr lang="zh-CN" sz="14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spcAft>
                          <a:spcPts val="0"/>
                        </a:spcAft>
                      </a:pPr>
                      <a:r>
                        <a:rPr lang="zh-CN" sz="1400" b="1" dirty="0">
                          <a:solidFill>
                            <a:schemeClr val="bg1"/>
                          </a:solidFill>
                          <a:effectLst/>
                          <a:latin typeface="微软雅黑" panose="020B0503020204020204" pitchFamily="34" charset="-122"/>
                          <a:ea typeface="微软雅黑" panose="020B0503020204020204" pitchFamily="34" charset="-122"/>
                        </a:rPr>
                        <a:t>指南发布单位及年份</a:t>
                      </a:r>
                      <a:endParaRPr lang="zh-CN" sz="14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spcAft>
                          <a:spcPts val="0"/>
                        </a:spcAft>
                      </a:pPr>
                      <a:r>
                        <a:rPr lang="zh-CN" sz="1400" b="1" dirty="0">
                          <a:solidFill>
                            <a:schemeClr val="bg1"/>
                          </a:solidFill>
                          <a:effectLst/>
                          <a:latin typeface="微软雅黑" panose="020B0503020204020204" pitchFamily="34" charset="-122"/>
                          <a:ea typeface="微软雅黑" panose="020B0503020204020204" pitchFamily="34" charset="-122"/>
                        </a:rPr>
                        <a:t>推荐内容描述</a:t>
                      </a:r>
                      <a:endParaRPr lang="zh-CN" sz="14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814400">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中国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just">
                        <a:lnSpc>
                          <a:spcPts val="1500"/>
                        </a:lnSpc>
                        <a:spcAft>
                          <a:spcPts val="0"/>
                        </a:spcAft>
                      </a:pPr>
                      <a:r>
                        <a:rPr lang="zh-CN" sz="1400" dirty="0">
                          <a:latin typeface="微软雅黑" panose="020B0503020204020204" pitchFamily="34" charset="-122"/>
                          <a:ea typeface="微软雅黑" panose="020B0503020204020204" pitchFamily="34" charset="-122"/>
                        </a:rPr>
                        <a:t>《</a:t>
                      </a:r>
                      <a:r>
                        <a:rPr sz="1400" dirty="0">
                          <a:latin typeface="微软雅黑" panose="020B0503020204020204" pitchFamily="34" charset="-122"/>
                          <a:ea typeface="微软雅黑" panose="020B0503020204020204" pitchFamily="34" charset="-122"/>
                        </a:rPr>
                        <a:t>流行性感冒诊疗方案</a:t>
                      </a:r>
                      <a:r>
                        <a:rPr lang="zh-CN" sz="1400" dirty="0">
                          <a:latin typeface="微软雅黑" panose="020B0503020204020204" pitchFamily="34" charset="-122"/>
                          <a:ea typeface="微软雅黑" panose="020B0503020204020204" pitchFamily="34" charset="-122"/>
                        </a:rPr>
                        <a:t>》</a:t>
                      </a:r>
                      <a:r>
                        <a:rPr lang="en-US" sz="1400" baseline="30000" dirty="0">
                          <a:latin typeface="微软雅黑" panose="020B0503020204020204" pitchFamily="34" charset="-122"/>
                          <a:ea typeface="微软雅黑" panose="020B0503020204020204" pitchFamily="34" charset="-122"/>
                        </a:rPr>
                        <a:t>1</a:t>
                      </a:r>
                      <a:endParaRPr lang="en-US" sz="1400" baseline="300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ct val="150000"/>
                        </a:lnSpc>
                        <a:spcAft>
                          <a:spcPts val="0"/>
                        </a:spcAft>
                      </a:pPr>
                      <a:r>
                        <a:rPr 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国家卫生健康委办公厅，国家中医药管理局办公室2020</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年</a:t>
                      </a:r>
                      <a:endPar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just">
                        <a:lnSpc>
                          <a:spcPct val="150000"/>
                        </a:lnSpc>
                        <a:spcAft>
                          <a:spcPts val="0"/>
                        </a:spcAft>
                      </a:pPr>
                      <a:r>
                        <a:rPr lang="zh-CN" altLang="zh-CN" sz="1400" b="1" dirty="0">
                          <a:effectLst/>
                          <a:latin typeface="微软雅黑" panose="020B0503020204020204" pitchFamily="34" charset="-122"/>
                          <a:ea typeface="微软雅黑" panose="020B0503020204020204" pitchFamily="34" charset="-122"/>
                        </a:rPr>
                        <a:t>帕拉米韦</a:t>
                      </a:r>
                      <a:r>
                        <a:rPr lang="zh-CN" altLang="zh-CN" sz="1400" dirty="0">
                          <a:effectLst/>
                          <a:latin typeface="微软雅黑" panose="020B0503020204020204" pitchFamily="34" charset="-122"/>
                          <a:ea typeface="微软雅黑" panose="020B0503020204020204" pitchFamily="34" charset="-122"/>
                        </a:rPr>
                        <a:t>：成人用量为</a:t>
                      </a:r>
                      <a:r>
                        <a:rPr lang="en-US" altLang="zh-CN" sz="1400" dirty="0">
                          <a:effectLst/>
                          <a:latin typeface="微软雅黑" panose="020B0503020204020204" pitchFamily="34" charset="-122"/>
                          <a:ea typeface="微软雅黑" panose="020B0503020204020204" pitchFamily="34" charset="-122"/>
                        </a:rPr>
                        <a:t>300-600</a:t>
                      </a:r>
                      <a:r>
                        <a:rPr lang="zh-CN" altLang="zh-CN" sz="1400" dirty="0">
                          <a:effectLst/>
                          <a:latin typeface="微软雅黑" panose="020B0503020204020204" pitchFamily="34" charset="-122"/>
                          <a:ea typeface="微软雅黑" panose="020B0503020204020204" pitchFamily="34" charset="-122"/>
                        </a:rPr>
                        <a:t>ｍｇ，</a:t>
                      </a:r>
                      <a:r>
                        <a:rPr lang="zh-CN" altLang="zh-CN" sz="1400" b="1" dirty="0">
                          <a:effectLst/>
                          <a:latin typeface="微软雅黑" panose="020B0503020204020204" pitchFamily="34" charset="-122"/>
                          <a:ea typeface="微软雅黑" panose="020B0503020204020204" pitchFamily="34" charset="-122"/>
                        </a:rPr>
                        <a:t>小于</a:t>
                      </a:r>
                      <a:r>
                        <a:rPr lang="en-US" altLang="zh-CN" sz="1400" b="1" dirty="0">
                          <a:effectLst/>
                          <a:latin typeface="微软雅黑" panose="020B0503020204020204" pitchFamily="34" charset="-122"/>
                          <a:ea typeface="微软雅黑" panose="020B0503020204020204" pitchFamily="34" charset="-122"/>
                        </a:rPr>
                        <a:t>30</a:t>
                      </a:r>
                      <a:r>
                        <a:rPr lang="zh-CN" altLang="zh-CN" sz="1400" b="1" dirty="0">
                          <a:effectLst/>
                          <a:latin typeface="微软雅黑" panose="020B0503020204020204" pitchFamily="34" charset="-122"/>
                          <a:ea typeface="微软雅黑" panose="020B0503020204020204" pitchFamily="34" charset="-122"/>
                        </a:rPr>
                        <a:t>天新生儿６</a:t>
                      </a:r>
                      <a:r>
                        <a:rPr lang="en-US" altLang="zh-CN" sz="1400" b="1" dirty="0">
                          <a:effectLst/>
                          <a:latin typeface="微软雅黑" panose="020B0503020204020204" pitchFamily="34" charset="-122"/>
                          <a:ea typeface="微软雅黑" panose="020B0503020204020204" pitchFamily="34" charset="-122"/>
                        </a:rPr>
                        <a:t>mg/kg</a:t>
                      </a:r>
                      <a:r>
                        <a:rPr lang="zh-CN" altLang="zh-CN" sz="1400" b="1" dirty="0">
                          <a:effectLst/>
                          <a:latin typeface="微软雅黑" panose="020B0503020204020204" pitchFamily="34" charset="-122"/>
                          <a:ea typeface="微软雅黑" panose="020B0503020204020204" pitchFamily="34" charset="-122"/>
                        </a:rPr>
                        <a:t>，</a:t>
                      </a:r>
                      <a:r>
                        <a:rPr lang="en-US" altLang="zh-CN" sz="1400" b="1" dirty="0">
                          <a:effectLst/>
                          <a:latin typeface="微软雅黑" panose="020B0503020204020204" pitchFamily="34" charset="-122"/>
                          <a:ea typeface="微软雅黑" panose="020B0503020204020204" pitchFamily="34" charset="-122"/>
                        </a:rPr>
                        <a:t>31-90</a:t>
                      </a:r>
                      <a:r>
                        <a:rPr lang="zh-CN" altLang="zh-CN" sz="1400" b="1" dirty="0">
                          <a:effectLst/>
                          <a:latin typeface="微软雅黑" panose="020B0503020204020204" pitchFamily="34" charset="-122"/>
                          <a:ea typeface="微软雅黑" panose="020B0503020204020204" pitchFamily="34" charset="-122"/>
                        </a:rPr>
                        <a:t>天婴儿</a:t>
                      </a:r>
                      <a:r>
                        <a:rPr lang="en-US" altLang="zh-CN" sz="1400" b="1" dirty="0">
                          <a:effectLst/>
                          <a:latin typeface="微软雅黑" panose="020B0503020204020204" pitchFamily="34" charset="-122"/>
                          <a:ea typeface="微软雅黑" panose="020B0503020204020204" pitchFamily="34" charset="-122"/>
                          <a:sym typeface="+mn-ea"/>
                        </a:rPr>
                        <a:t>8mg/kg</a:t>
                      </a:r>
                      <a:r>
                        <a:rPr lang="zh-CN" altLang="zh-CN" sz="1400" b="1" dirty="0">
                          <a:effectLst/>
                          <a:latin typeface="微软雅黑" panose="020B0503020204020204" pitchFamily="34" charset="-122"/>
                          <a:ea typeface="微软雅黑" panose="020B0503020204020204" pitchFamily="34" charset="-122"/>
                        </a:rPr>
                        <a:t>，</a:t>
                      </a:r>
                      <a:r>
                        <a:rPr lang="en-US" altLang="zh-CN" sz="1400" b="1" dirty="0">
                          <a:effectLst/>
                          <a:latin typeface="微软雅黑" panose="020B0503020204020204" pitchFamily="34" charset="-122"/>
                          <a:ea typeface="微软雅黑" panose="020B0503020204020204" pitchFamily="34" charset="-122"/>
                        </a:rPr>
                        <a:t>91</a:t>
                      </a:r>
                      <a:r>
                        <a:rPr lang="zh-CN" altLang="en-US" sz="1400" b="1" dirty="0">
                          <a:effectLst/>
                          <a:latin typeface="微软雅黑" panose="020B0503020204020204" pitchFamily="34" charset="-122"/>
                          <a:ea typeface="微软雅黑" panose="020B0503020204020204" pitchFamily="34" charset="-122"/>
                        </a:rPr>
                        <a:t>天</a:t>
                      </a:r>
                      <a:r>
                        <a:rPr lang="en-US" altLang="zh-CN" sz="1400" b="1" dirty="0">
                          <a:effectLst/>
                          <a:latin typeface="微软雅黑" panose="020B0503020204020204" pitchFamily="34" charset="-122"/>
                          <a:ea typeface="微软雅黑" panose="020B0503020204020204" pitchFamily="34" charset="-122"/>
                        </a:rPr>
                        <a:t>-17</a:t>
                      </a:r>
                      <a:r>
                        <a:rPr lang="zh-CN" altLang="zh-CN" sz="1400" b="1" dirty="0">
                          <a:effectLst/>
                          <a:latin typeface="微软雅黑" panose="020B0503020204020204" pitchFamily="34" charset="-122"/>
                          <a:ea typeface="微软雅黑" panose="020B0503020204020204" pitchFamily="34" charset="-122"/>
                        </a:rPr>
                        <a:t>岁儿童</a:t>
                      </a:r>
                      <a:r>
                        <a:rPr lang="en-US" altLang="zh-CN" sz="1400" b="1" dirty="0">
                          <a:effectLst/>
                          <a:latin typeface="微软雅黑" panose="020B0503020204020204" pitchFamily="34" charset="-122"/>
                          <a:ea typeface="微软雅黑" panose="020B0503020204020204" pitchFamily="34" charset="-122"/>
                          <a:sym typeface="+mn-ea"/>
                        </a:rPr>
                        <a:t>10mg/kg</a:t>
                      </a:r>
                      <a:r>
                        <a:rPr lang="zh-CN" altLang="zh-CN" sz="1400" b="1" dirty="0">
                          <a:effectLst/>
                          <a:latin typeface="微软雅黑" panose="020B0503020204020204" pitchFamily="34" charset="-122"/>
                          <a:ea typeface="微软雅黑" panose="020B0503020204020204" pitchFamily="34" charset="-122"/>
                        </a:rPr>
                        <a:t>，静脉滴注，每日１次，</a:t>
                      </a:r>
                      <a:r>
                        <a:rPr lang="en-US" altLang="zh-CN" sz="1400" b="1" dirty="0">
                          <a:effectLst/>
                          <a:latin typeface="微软雅黑" panose="020B0503020204020204" pitchFamily="34" charset="-122"/>
                          <a:ea typeface="微软雅黑" panose="020B0503020204020204" pitchFamily="34" charset="-122"/>
                        </a:rPr>
                        <a:t>1-5</a:t>
                      </a:r>
                      <a:r>
                        <a:rPr lang="zh-CN" altLang="zh-CN" sz="1400" b="1" dirty="0">
                          <a:effectLst/>
                          <a:latin typeface="微软雅黑" panose="020B0503020204020204" pitchFamily="34" charset="-122"/>
                          <a:ea typeface="微软雅黑" panose="020B0503020204020204" pitchFamily="34" charset="-122"/>
                        </a:rPr>
                        <a:t>天</a:t>
                      </a:r>
                      <a:r>
                        <a:rPr lang="zh-CN" altLang="zh-CN" sz="1400" dirty="0">
                          <a:effectLst/>
                          <a:latin typeface="微软雅黑" panose="020B0503020204020204" pitchFamily="34" charset="-122"/>
                          <a:ea typeface="微软雅黑" panose="020B0503020204020204" pitchFamily="34" charset="-122"/>
                        </a:rPr>
                        <a:t>，重症患者疗程可适当延长。</a:t>
                      </a:r>
                      <a:endParaRPr lang="zh-CN" altLang="zh-CN" sz="14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r>
              <a:tr h="1280160">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ts val="1500"/>
                        </a:lnSpc>
                        <a:spcAft>
                          <a:spcPts val="0"/>
                        </a:spcAft>
                        <a:buNone/>
                      </a:pP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中国</a:t>
                      </a:r>
                      <a:endPar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just">
                        <a:lnSpc>
                          <a:spcPts val="1500"/>
                        </a:lnSpc>
                        <a:spcAft>
                          <a:spcPts val="0"/>
                        </a:spcAft>
                        <a:buNone/>
                      </a:pPr>
                      <a:r>
                        <a:rPr lang="zh-CN" sz="1400" dirty="0">
                          <a:latin typeface="微软雅黑" panose="020B0503020204020204" pitchFamily="34" charset="-122"/>
                          <a:ea typeface="微软雅黑" panose="020B0503020204020204" pitchFamily="34" charset="-122"/>
                          <a:sym typeface="+mn-ea"/>
                        </a:rPr>
                        <a:t>《</a:t>
                      </a:r>
                      <a:r>
                        <a:rPr sz="1400" dirty="0">
                          <a:latin typeface="微软雅黑" panose="020B0503020204020204" pitchFamily="34" charset="-122"/>
                          <a:ea typeface="微软雅黑" panose="020B0503020204020204" pitchFamily="34" charset="-122"/>
                          <a:sym typeface="+mn-ea"/>
                        </a:rPr>
                        <a:t>成人流行性感冒抗病毒治疗专家共识</a:t>
                      </a:r>
                      <a:r>
                        <a:rPr lang="zh-CN" sz="1400" dirty="0">
                          <a:latin typeface="微软雅黑" panose="020B0503020204020204" pitchFamily="34" charset="-122"/>
                          <a:ea typeface="微软雅黑" panose="020B0503020204020204" pitchFamily="34" charset="-122"/>
                          <a:sym typeface="+mn-ea"/>
                        </a:rPr>
                        <a:t>》</a:t>
                      </a:r>
                      <a:r>
                        <a:rPr lang="en-US" sz="1400" baseline="30000" dirty="0">
                          <a:latin typeface="微软雅黑" panose="020B0503020204020204" pitchFamily="34" charset="-122"/>
                          <a:ea typeface="微软雅黑" panose="020B0503020204020204" pitchFamily="34" charset="-122"/>
                          <a:sym typeface="+mn-ea"/>
                        </a:rPr>
                        <a:t>2</a:t>
                      </a:r>
                      <a:endParaRPr lang="en-US" sz="1400" baseline="30000" dirty="0">
                        <a:latin typeface="微软雅黑" panose="020B0503020204020204" pitchFamily="34" charset="-122"/>
                        <a:ea typeface="微软雅黑" panose="020B0503020204020204" pitchFamily="34" charset="-122"/>
                        <a:sym typeface="+mn-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ct val="150000"/>
                        </a:lnSpc>
                        <a:spcAft>
                          <a:spcPts val="0"/>
                        </a:spcAft>
                        <a:buNone/>
                      </a:pP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中华医学会</a:t>
                      </a:r>
                      <a:endPar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p>
                      <a:pPr algn="ctr">
                        <a:lnSpc>
                          <a:spcPct val="150000"/>
                        </a:lnSpc>
                        <a:spcAft>
                          <a:spcPts val="0"/>
                        </a:spcAft>
                        <a:buNone/>
                      </a:pP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2022</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年</a:t>
                      </a:r>
                      <a:endPar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just">
                        <a:lnSpc>
                          <a:spcPct val="150000"/>
                        </a:lnSpc>
                        <a:spcAft>
                          <a:spcPts val="0"/>
                        </a:spcAft>
                        <a:buNone/>
                      </a:pPr>
                      <a:r>
                        <a:rPr lang="zh-CN" altLang="zh-CN" sz="1400" dirty="0">
                          <a:effectLst/>
                          <a:latin typeface="微软雅黑" panose="020B0503020204020204" pitchFamily="34" charset="-122"/>
                          <a:ea typeface="微软雅黑" panose="020B0503020204020204" pitchFamily="34" charset="-122"/>
                        </a:rPr>
                        <a:t>对于无并发症的非重症流感患者可予</a:t>
                      </a:r>
                      <a:r>
                        <a:rPr lang="en-US" altLang="zh-CN" sz="1400" dirty="0">
                          <a:effectLst/>
                          <a:latin typeface="微软雅黑" panose="020B0503020204020204" pitchFamily="34" charset="-122"/>
                          <a:ea typeface="微软雅黑" panose="020B0503020204020204" pitchFamily="34" charset="-122"/>
                        </a:rPr>
                        <a:t>300-600mg</a:t>
                      </a:r>
                      <a:r>
                        <a:rPr lang="zh-CN" altLang="zh-CN" sz="1400" dirty="0">
                          <a:effectLst/>
                          <a:latin typeface="微软雅黑" panose="020B0503020204020204" pitchFamily="34" charset="-122"/>
                          <a:ea typeface="微软雅黑" panose="020B0503020204020204" pitchFamily="34" charset="-122"/>
                        </a:rPr>
                        <a:t>静脉单次应用，而在</a:t>
                      </a:r>
                      <a:r>
                        <a:rPr lang="zh-CN" altLang="zh-CN" sz="1400" b="1" dirty="0">
                          <a:effectLst/>
                          <a:latin typeface="微软雅黑" panose="020B0503020204020204" pitchFamily="34" charset="-122"/>
                          <a:ea typeface="微软雅黑" panose="020B0503020204020204" pitchFamily="34" charset="-122"/>
                        </a:rPr>
                        <a:t>住院流感患者</a:t>
                      </a:r>
                      <a:r>
                        <a:rPr lang="zh-CN" altLang="zh-CN" sz="1400" b="0" dirty="0">
                          <a:effectLst/>
                          <a:latin typeface="微软雅黑" panose="020B0503020204020204" pitchFamily="34" charset="-122"/>
                          <a:ea typeface="微软雅黑" panose="020B0503020204020204" pitchFamily="34" charset="-122"/>
                        </a:rPr>
                        <a:t>的临床试验中</a:t>
                      </a:r>
                      <a:r>
                        <a:rPr lang="zh-CN" altLang="zh-CN" sz="1400" b="1" dirty="0">
                          <a:effectLst/>
                          <a:latin typeface="微软雅黑" panose="020B0503020204020204" pitchFamily="34" charset="-122"/>
                          <a:ea typeface="微软雅黑" panose="020B0503020204020204" pitchFamily="34" charset="-122"/>
                        </a:rPr>
                        <a:t>使用帕拉米韦</a:t>
                      </a:r>
                      <a:r>
                        <a:rPr lang="en-US" altLang="zh-CN" sz="1400" b="1" dirty="0">
                          <a:effectLst/>
                          <a:latin typeface="微软雅黑" panose="020B0503020204020204" pitchFamily="34" charset="-122"/>
                          <a:ea typeface="微软雅黑" panose="020B0503020204020204" pitchFamily="34" charset="-122"/>
                          <a:sym typeface="+mn-ea"/>
                        </a:rPr>
                        <a:t>300-600mg</a:t>
                      </a:r>
                      <a:r>
                        <a:rPr lang="zh-CN" altLang="zh-CN" sz="1400" b="1" dirty="0">
                          <a:effectLst/>
                          <a:latin typeface="微软雅黑" panose="020B0503020204020204" pitchFamily="34" charset="-122"/>
                          <a:ea typeface="微软雅黑" panose="020B0503020204020204" pitchFamily="34" charset="-122"/>
                        </a:rPr>
                        <a:t>（至少</a:t>
                      </a:r>
                      <a:r>
                        <a:rPr lang="en-US" altLang="zh-CN" sz="1400" b="1" dirty="0">
                          <a:effectLst/>
                          <a:latin typeface="微软雅黑" panose="020B0503020204020204" pitchFamily="34" charset="-122"/>
                          <a:ea typeface="微软雅黑" panose="020B0503020204020204" pitchFamily="34" charset="-122"/>
                        </a:rPr>
                        <a:t>5</a:t>
                      </a:r>
                      <a:r>
                        <a:rPr lang="zh-CN" altLang="zh-CN" sz="1400" b="1" dirty="0">
                          <a:effectLst/>
                          <a:latin typeface="微软雅黑" panose="020B0503020204020204" pitchFamily="34" charset="-122"/>
                          <a:ea typeface="微软雅黑" panose="020B0503020204020204" pitchFamily="34" charset="-122"/>
                        </a:rPr>
                        <a:t>ｄ）的给药方案的临床耐受性良好。</a:t>
                      </a:r>
                      <a:endParaRPr lang="zh-CN" altLang="zh-CN" sz="1400" b="1"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r>
              <a:tr h="814705">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中国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nSpc>
                          <a:spcPts val="1500"/>
                        </a:lnSpc>
                        <a:spcAft>
                          <a:spcPts val="0"/>
                        </a:spcAft>
                      </a:pPr>
                      <a:r>
                        <a:rPr sz="1400" dirty="0">
                          <a:latin typeface="微软雅黑" panose="020B0503020204020204" pitchFamily="34" charset="-122"/>
                          <a:ea typeface="微软雅黑" panose="020B0503020204020204" pitchFamily="34" charset="-122"/>
                          <a:sym typeface="+mn-ea"/>
                        </a:rPr>
                        <a:t>《成人普通感冒诊断和治疗临床实践指南》</a:t>
                      </a:r>
                      <a:r>
                        <a:rPr lang="en-US" sz="1400" baseline="30000" dirty="0">
                          <a:latin typeface="微软雅黑" panose="020B0503020204020204" pitchFamily="34" charset="-122"/>
                          <a:ea typeface="微软雅黑" panose="020B0503020204020204" pitchFamily="34" charset="-122"/>
                          <a:sym typeface="+mn-ea"/>
                        </a:rPr>
                        <a:t>3</a:t>
                      </a:r>
                      <a:endParaRPr lang="en-US" sz="1400" baseline="300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ct val="150000"/>
                        </a:lnSpc>
                        <a:spcAft>
                          <a:spcPts val="0"/>
                        </a:spcAft>
                      </a:pPr>
                      <a:r>
                        <a:rPr sz="1400" dirty="0" err="1">
                          <a:latin typeface="微软雅黑" panose="020B0503020204020204" pitchFamily="34" charset="-122"/>
                          <a:ea typeface="微软雅黑" panose="020B0503020204020204" pitchFamily="34" charset="-122"/>
                        </a:rPr>
                        <a:t>中国医师协会</a:t>
                      </a:r>
                      <a:endParaRPr lang="en-US" sz="1400" dirty="0">
                        <a:latin typeface="微软雅黑" panose="020B0503020204020204" pitchFamily="34" charset="-122"/>
                        <a:ea typeface="微软雅黑" panose="020B0503020204020204" pitchFamily="34" charset="-122"/>
                      </a:endParaRPr>
                    </a:p>
                    <a:p>
                      <a:pPr algn="ctr">
                        <a:lnSpc>
                          <a:spcPct val="150000"/>
                        </a:lnSpc>
                        <a:spcAft>
                          <a:spcPts val="0"/>
                        </a:spcAft>
                      </a:pPr>
                      <a:r>
                        <a:rPr sz="1400" dirty="0">
                          <a:latin typeface="微软雅黑" panose="020B0503020204020204" pitchFamily="34" charset="-122"/>
                          <a:ea typeface="微软雅黑" panose="020B0503020204020204" pitchFamily="34" charset="-122"/>
                        </a:rPr>
                        <a:t>2023年</a:t>
                      </a:r>
                      <a:endParaRPr sz="1400" dirty="0">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nSpc>
                          <a:spcPct val="150000"/>
                        </a:lnSpc>
                        <a:spcAft>
                          <a:spcPts val="0"/>
                        </a:spcAft>
                      </a:pP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高度疑似流感病毒感染或上呼吸道分泌物流感病毒检测阳性，</a:t>
                      </a:r>
                      <a:r>
                        <a:rPr 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推荐尽早应用神经氨酸酶抑制剂（帕拉米韦</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等</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r>
              <a:tr h="814705">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ts val="1500"/>
                        </a:lnSpc>
                        <a:spcAft>
                          <a:spcPts val="0"/>
                        </a:spcAft>
                      </a:pPr>
                      <a:r>
                        <a:rPr lang="zh-CN" altLang="en-US" sz="1400" dirty="0">
                          <a:effectLst/>
                          <a:latin typeface="微软雅黑" panose="020B0503020204020204" pitchFamily="34" charset="-122"/>
                          <a:ea typeface="微软雅黑" panose="020B0503020204020204" pitchFamily="34" charset="-122"/>
                        </a:rPr>
                        <a:t>中</a:t>
                      </a:r>
                      <a:r>
                        <a:rPr lang="zh-CN" sz="1400" dirty="0">
                          <a:effectLst/>
                          <a:latin typeface="微软雅黑" panose="020B0503020204020204" pitchFamily="34" charset="-122"/>
                          <a:ea typeface="微软雅黑" panose="020B0503020204020204" pitchFamily="34" charset="-122"/>
                        </a:rPr>
                        <a:t>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just">
                        <a:lnSpc>
                          <a:spcPts val="1500"/>
                        </a:lnSpc>
                        <a:spcAft>
                          <a:spcPts val="0"/>
                        </a:spcAft>
                      </a:pPr>
                      <a:r>
                        <a:rPr sz="1400" dirty="0">
                          <a:latin typeface="微软雅黑" panose="020B0503020204020204" pitchFamily="34" charset="-122"/>
                          <a:ea typeface="微软雅黑" panose="020B0503020204020204" pitchFamily="34" charset="-122"/>
                          <a:sym typeface="+mn-ea"/>
                        </a:rPr>
                        <a:t>《</a:t>
                      </a:r>
                      <a:r>
                        <a:rPr lang="zh-CN" altLang="en-US" sz="1400" kern="1200" dirty="0">
                          <a:solidFill>
                            <a:schemeClr val="dk1"/>
                          </a:solidFill>
                          <a:latin typeface="微软雅黑" panose="020B0503020204020204" pitchFamily="34" charset="-122"/>
                          <a:ea typeface="微软雅黑" panose="020B0503020204020204" pitchFamily="34" charset="-122"/>
                          <a:cs typeface="+mn-cs"/>
                        </a:rPr>
                        <a:t>成人流行性感冒诊疗规范急诊专家共识</a:t>
                      </a:r>
                      <a:r>
                        <a:rPr lang="en-US" altLang="zh-CN" sz="1400" kern="1200" dirty="0">
                          <a:solidFill>
                            <a:schemeClr val="dk1"/>
                          </a:solidFill>
                          <a:latin typeface="微软雅黑" panose="020B0503020204020204" pitchFamily="34" charset="-122"/>
                          <a:ea typeface="微软雅黑" panose="020B0503020204020204" pitchFamily="34" charset="-122"/>
                          <a:cs typeface="+mn-cs"/>
                        </a:rPr>
                        <a:t>( 2022 </a:t>
                      </a:r>
                      <a:r>
                        <a:rPr lang="zh-CN" altLang="en-US" sz="1400" kern="1200" dirty="0">
                          <a:solidFill>
                            <a:schemeClr val="dk1"/>
                          </a:solidFill>
                          <a:latin typeface="微软雅黑" panose="020B0503020204020204" pitchFamily="34" charset="-122"/>
                          <a:ea typeface="微软雅黑" panose="020B0503020204020204" pitchFamily="34" charset="-122"/>
                          <a:cs typeface="+mn-cs"/>
                        </a:rPr>
                        <a:t>版</a:t>
                      </a:r>
                      <a:r>
                        <a:rPr sz="1400" dirty="0">
                          <a:latin typeface="微软雅黑" panose="020B0503020204020204" pitchFamily="34" charset="-122"/>
                          <a:ea typeface="微软雅黑" panose="020B0503020204020204" pitchFamily="34" charset="-122"/>
                          <a:sym typeface="+mn-ea"/>
                        </a:rPr>
                        <a:t>》</a:t>
                      </a:r>
                      <a:r>
                        <a:rPr lang="en-US" sz="1400" baseline="30000" dirty="0">
                          <a:latin typeface="微软雅黑" panose="020B0503020204020204" pitchFamily="34" charset="-122"/>
                          <a:ea typeface="微软雅黑" panose="020B0503020204020204" pitchFamily="34" charset="-122"/>
                          <a:sym typeface="+mn-ea"/>
                        </a:rPr>
                        <a:t>4</a:t>
                      </a:r>
                      <a:endParaRPr lang="en-US" sz="1400" baseline="300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ct val="150000"/>
                        </a:lnSpc>
                        <a:spcAft>
                          <a:spcPts val="0"/>
                        </a:spcAft>
                      </a:pPr>
                      <a:r>
                        <a:rPr lang="zh-CN" altLang="en-US" sz="1400" dirty="0"/>
                        <a:t>中国医师协会急诊医师分会</a:t>
                      </a:r>
                      <a:r>
                        <a:rPr lang="en-US" sz="1400" dirty="0">
                          <a:latin typeface="微软雅黑" panose="020B0503020204020204" pitchFamily="34" charset="-122"/>
                          <a:ea typeface="微软雅黑" panose="020B0503020204020204" pitchFamily="34" charset="-122"/>
                          <a:sym typeface="+mn-ea"/>
                        </a:rPr>
                        <a:t>2022</a:t>
                      </a:r>
                      <a:r>
                        <a:rPr lang="zh-CN" altLang="en-US" sz="1400" dirty="0">
                          <a:latin typeface="微软雅黑" panose="020B0503020204020204" pitchFamily="34" charset="-122"/>
                          <a:ea typeface="微软雅黑" panose="020B0503020204020204" pitchFamily="34" charset="-122"/>
                          <a:sym typeface="+mn-ea"/>
                        </a:rPr>
                        <a:t>年</a:t>
                      </a:r>
                      <a:endPar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just">
                        <a:lnSpc>
                          <a:spcPct val="150000"/>
                        </a:lnSpc>
                        <a:spcAft>
                          <a:spcPts val="0"/>
                        </a:spcAft>
                      </a:pPr>
                      <a:r>
                        <a:rPr lang="zh-CN" altLang="en-US" sz="1400" dirty="0"/>
                        <a:t>帕拉米韦：重症、无法接受吸入或口服</a:t>
                      </a:r>
                      <a:r>
                        <a:rPr lang="en-US" altLang="zh-CN" sz="1400" dirty="0"/>
                        <a:t>NAI</a:t>
                      </a:r>
                      <a:r>
                        <a:rPr lang="zh-CN" altLang="en-US" sz="1400" dirty="0"/>
                        <a:t>和对其他</a:t>
                      </a:r>
                      <a:r>
                        <a:rPr lang="en-US" altLang="zh-CN" sz="1400" dirty="0"/>
                        <a:t>NAI</a:t>
                      </a:r>
                      <a:r>
                        <a:rPr lang="zh-CN" altLang="en-US" sz="1400" dirty="0"/>
                        <a:t>疗效不佳或产生耐药的患者：</a:t>
                      </a:r>
                      <a:r>
                        <a:rPr lang="en-US" altLang="zh-CN" sz="1400" kern="1200" dirty="0">
                          <a:solidFill>
                            <a:schemeClr val="dk1"/>
                          </a:solidFill>
                          <a:latin typeface="等线" panose="02010600030101010101" charset="-122"/>
                          <a:ea typeface="+mn-ea"/>
                          <a:cs typeface="+mn-cs"/>
                        </a:rPr>
                        <a:t>300</a:t>
                      </a:r>
                      <a:r>
                        <a:rPr lang="zh-CN" altLang="en-US" sz="1400" kern="1200" dirty="0">
                          <a:solidFill>
                            <a:schemeClr val="dk1"/>
                          </a:solidFill>
                          <a:latin typeface="等线" panose="02010600030101010101" charset="-122"/>
                          <a:ea typeface="+mn-ea"/>
                          <a:cs typeface="+mn-cs"/>
                        </a:rPr>
                        <a:t>～</a:t>
                      </a:r>
                      <a:r>
                        <a:rPr lang="en-US" altLang="zh-CN" sz="1400" kern="1200" dirty="0">
                          <a:solidFill>
                            <a:schemeClr val="dk1"/>
                          </a:solidFill>
                          <a:latin typeface="等线" panose="02010600030101010101" charset="-122"/>
                          <a:ea typeface="+mn-ea"/>
                          <a:cs typeface="+mn-cs"/>
                        </a:rPr>
                        <a:t>600mg</a:t>
                      </a:r>
                      <a:r>
                        <a:rPr lang="zh-CN" altLang="en-US" sz="1400" kern="1200" dirty="0">
                          <a:solidFill>
                            <a:schemeClr val="dk1"/>
                          </a:solidFill>
                          <a:latin typeface="等线" panose="02010600030101010101" charset="-122"/>
                          <a:ea typeface="+mn-ea"/>
                          <a:cs typeface="+mn-cs"/>
                        </a:rPr>
                        <a:t>，静脉滴注，每日</a:t>
                      </a:r>
                      <a:r>
                        <a:rPr lang="en-US" altLang="zh-CN" sz="1400" kern="1200" dirty="0">
                          <a:solidFill>
                            <a:schemeClr val="dk1"/>
                          </a:solidFill>
                          <a:latin typeface="等线" panose="02010600030101010101" charset="-122"/>
                          <a:ea typeface="+mn-ea"/>
                          <a:cs typeface="+mn-cs"/>
                        </a:rPr>
                        <a:t>1</a:t>
                      </a:r>
                      <a:r>
                        <a:rPr lang="zh-CN" altLang="en-US" sz="1400" kern="1200" dirty="0">
                          <a:solidFill>
                            <a:schemeClr val="dk1"/>
                          </a:solidFill>
                          <a:latin typeface="等线" panose="02010600030101010101" charset="-122"/>
                          <a:ea typeface="+mn-ea"/>
                          <a:cs typeface="+mn-cs"/>
                        </a:rPr>
                        <a:t>次，疗程</a:t>
                      </a:r>
                      <a:r>
                        <a:rPr lang="en-US" altLang="zh-CN" sz="1400" kern="1200" dirty="0">
                          <a:solidFill>
                            <a:schemeClr val="dk1"/>
                          </a:solidFill>
                          <a:latin typeface="等线" panose="02010600030101010101" charset="-122"/>
                          <a:ea typeface="+mn-ea"/>
                          <a:cs typeface="+mn-cs"/>
                        </a:rPr>
                        <a:t>5</a:t>
                      </a:r>
                      <a:r>
                        <a:rPr lang="zh-CN" altLang="en-US" sz="1400" kern="1200" dirty="0">
                          <a:solidFill>
                            <a:schemeClr val="dk1"/>
                          </a:solidFill>
                          <a:latin typeface="等线" panose="02010600030101010101" charset="-122"/>
                          <a:ea typeface="+mn-ea"/>
                          <a:cs typeface="+mn-cs"/>
                        </a:rPr>
                        <a:t>天以上。</a:t>
                      </a:r>
                      <a:endParaRPr lang="zh-CN" altLang="en-US" sz="1400" kern="1200" dirty="0">
                        <a:solidFill>
                          <a:schemeClr val="dk1"/>
                        </a:solidFill>
                        <a:latin typeface="等线" panose="02010600030101010101" charset="-122"/>
                        <a:ea typeface="+mn-ea"/>
                        <a:cs typeface="+mn-cs"/>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文本框 1"/>
          <p:cNvSpPr txBox="1"/>
          <p:nvPr/>
        </p:nvSpPr>
        <p:spPr>
          <a:xfrm>
            <a:off x="252730" y="6119933"/>
            <a:ext cx="8522970" cy="707886"/>
          </a:xfrm>
          <a:prstGeom prst="rect">
            <a:avLst/>
          </a:prstGeom>
          <a:noFill/>
        </p:spPr>
        <p:txBody>
          <a:bodyPr wrap="square" rtlCol="0">
            <a:spAutoFit/>
          </a:bodyPr>
          <a:lstStyle/>
          <a:p>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1. 流行性感冒诊疗方案（2020年版）[J].中国病毒病杂志,2021,(第1期).</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en-US" altLang="zh-CN" sz="1000" dirty="0" err="1">
                <a:latin typeface="微软雅黑" panose="020B0503020204020204" pitchFamily="34" charset="-122"/>
                <a:ea typeface="微软雅黑" panose="020B0503020204020204" pitchFamily="34" charset="-122"/>
                <a:cs typeface="微软雅黑" panose="020B0503020204020204" pitchFamily="34" charset="-122"/>
                <a:sym typeface="+mn-ea"/>
              </a:rPr>
              <a:t>成人流行性感冒抗病毒治疗共识专家组.成人流行性感冒抗病毒治疗专家共识</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[J].中华传染病杂志,2022,(第11期).</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3. 中国医师协会急诊医师分会急诊感染学组.成人普通感冒诊断和治疗临床实践指南（2023）[J].国际呼吸杂志,2023,(第3期).</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000" dirty="0">
                <a:latin typeface="微软雅黑" panose="020B0503020204020204" pitchFamily="34" charset="-122"/>
                <a:ea typeface="微软雅黑" panose="020B0503020204020204" pitchFamily="34" charset="-122"/>
              </a:rPr>
              <a:t>中国医师协会急诊医师分会等，成人流行性感冒诊疗规范急诊专家共识</a:t>
            </a:r>
            <a:r>
              <a:rPr lang="en-US" altLang="zh-CN" sz="1000" dirty="0">
                <a:latin typeface="微软雅黑" panose="020B0503020204020204" pitchFamily="34" charset="-122"/>
                <a:ea typeface="微软雅黑" panose="020B0503020204020204" pitchFamily="34" charset="-122"/>
              </a:rPr>
              <a:t>(2022</a:t>
            </a:r>
            <a:r>
              <a:rPr lang="zh-CN" altLang="en-US" sz="1000" dirty="0">
                <a:latin typeface="微软雅黑" panose="020B0503020204020204" pitchFamily="34" charset="-122"/>
                <a:ea typeface="微软雅黑" panose="020B0503020204020204" pitchFamily="34" charset="-122"/>
              </a:rPr>
              <a:t>版</a:t>
            </a:r>
            <a:r>
              <a:rPr lang="en-US" altLang="zh-CN"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rPr>
              <a:t>中国急救医学</a:t>
            </a:r>
            <a:r>
              <a:rPr lang="en-US" altLang="zh-CN" sz="1000" dirty="0">
                <a:latin typeface="微软雅黑" panose="020B0503020204020204" pitchFamily="34" charset="-122"/>
                <a:ea typeface="微软雅黑" panose="020B0503020204020204" pitchFamily="34" charset="-122"/>
              </a:rPr>
              <a:t>2022(</a:t>
            </a:r>
            <a:r>
              <a:rPr lang="zh-CN" altLang="en-US" sz="1000" dirty="0">
                <a:latin typeface="微软雅黑" panose="020B0503020204020204" pitchFamily="34" charset="-122"/>
                <a:ea typeface="微软雅黑" panose="020B0503020204020204" pitchFamily="34" charset="-122"/>
              </a:rPr>
              <a:t> 第</a:t>
            </a:r>
            <a:r>
              <a:rPr lang="en-US" altLang="zh-CN" sz="1000" dirty="0">
                <a:latin typeface="微软雅黑" panose="020B0503020204020204" pitchFamily="34" charset="-122"/>
                <a:ea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rPr>
              <a:t>期</a:t>
            </a:r>
            <a:r>
              <a:rPr lang="en-US" altLang="zh-CN"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70" y="198041"/>
            <a:ext cx="555029" cy="462524"/>
          </a:xfrm>
          <a:prstGeom prst="rect">
            <a:avLst/>
          </a:prstGeom>
          <a:solidFill>
            <a:srgbClr val="0A4FB4"/>
          </a:solidFill>
          <a:ln>
            <a:solidFill>
              <a:srgbClr val="1C8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89819" y="198041"/>
            <a:ext cx="9256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0A50B4"/>
                </a:solidFill>
                <a:latin typeface="Arial" panose="020B0604020202020204"/>
                <a:ea typeface="微软雅黑" panose="020B0503020204020204" pitchFamily="34" charset="-122"/>
                <a:sym typeface="+mn-lt"/>
              </a:rPr>
              <a:t>有效</a:t>
            </a:r>
            <a:r>
              <a:rPr kumimoji="0" lang="zh-CN" altLang="en-US" sz="2800" b="1" i="0" u="none" strike="noStrike" kern="1200" cap="none" spc="0" normalizeH="0" baseline="0" noProof="0" dirty="0">
                <a:ln>
                  <a:noFill/>
                </a:ln>
                <a:solidFill>
                  <a:srgbClr val="0A50B4"/>
                </a:solidFill>
                <a:effectLst/>
                <a:uLnTx/>
                <a:uFillTx/>
                <a:latin typeface="Arial" panose="020B0604020202020204"/>
                <a:ea typeface="微软雅黑" panose="020B0503020204020204" pitchFamily="34" charset="-122"/>
                <a:cs typeface="+mn-cs"/>
                <a:sym typeface="+mn-lt"/>
              </a:rPr>
              <a:t>性</a:t>
            </a:r>
            <a:endParaRPr kumimoji="0" lang="zh-CN" altLang="en-US" sz="2800" b="1" i="0" u="none" strike="noStrike" kern="1200" cap="none" spc="0" normalizeH="0" baseline="60000" noProof="0" dirty="0">
              <a:ln>
                <a:noFill/>
              </a:ln>
              <a:solidFill>
                <a:srgbClr val="0A50B4"/>
              </a:solidFill>
              <a:effectLst/>
              <a:uLnTx/>
              <a:uFillTx/>
              <a:latin typeface="Arial" panose="020B0604020202020204"/>
              <a:ea typeface="微软雅黑" panose="020B0503020204020204" pitchFamily="34" charset="-122"/>
              <a:cs typeface="+mn-cs"/>
              <a:sym typeface="+mn-lt"/>
            </a:endParaRPr>
          </a:p>
        </p:txBody>
      </p:sp>
      <p:sp>
        <p:nvSpPr>
          <p:cNvPr id="19" name="矩形 18"/>
          <p:cNvSpPr/>
          <p:nvPr/>
        </p:nvSpPr>
        <p:spPr>
          <a:xfrm>
            <a:off x="92671" y="744389"/>
            <a:ext cx="9936000" cy="72000"/>
          </a:xfrm>
          <a:prstGeom prst="rect">
            <a:avLst/>
          </a:prstGeom>
          <a:solidFill>
            <a:srgbClr val="0A4FB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7" name="图片 26" descr="中国医药ppt方案-02"/>
          <p:cNvPicPr>
            <a:picLocks noChangeAspect="1"/>
          </p:cNvPicPr>
          <p:nvPr/>
        </p:nvPicPr>
        <p:blipFill rotWithShape="1">
          <a:blip r:embed="rId1"/>
          <a:srcRect l="68769"/>
          <a:stretch>
            <a:fillRect/>
          </a:stretch>
        </p:blipFill>
        <p:spPr>
          <a:xfrm>
            <a:off x="10392468" y="-3797"/>
            <a:ext cx="1799532" cy="3241040"/>
          </a:xfrm>
          <a:prstGeom prst="rect">
            <a:avLst/>
          </a:prstGeom>
        </p:spPr>
      </p:pic>
      <p:sp>
        <p:nvSpPr>
          <p:cNvPr id="18" name="矩形 17"/>
          <p:cNvSpPr/>
          <p:nvPr>
            <p:custDataLst>
              <p:tags r:id="rId2"/>
            </p:custDataLst>
          </p:nvPr>
        </p:nvSpPr>
        <p:spPr>
          <a:xfrm>
            <a:off x="11762281" y="6613790"/>
            <a:ext cx="429720" cy="24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84" rIns="4618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0" fontAlgn="base" latinLnBrk="0" hangingPunct="0">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stStyle>
          <a:p>
            <a:pPr marL="0" marR="0" lvl="0" indent="0" algn="ctr" defTabSz="1219200" rtl="0" eaLnBrk="1" fontAlgn="base" latinLnBrk="1" hangingPunct="0">
              <a:lnSpc>
                <a:spcPct val="100000"/>
              </a:lnSpc>
              <a:spcBef>
                <a:spcPct val="0"/>
              </a:spcBef>
              <a:spcAft>
                <a:spcPct val="0"/>
              </a:spcAft>
              <a:buClrTx/>
              <a:buSzTx/>
              <a:buFontTx/>
              <a:buNone/>
              <a:defRPr/>
            </a:pPr>
            <a:fld id="{9A0DB2DC-4C9A-4742-B13C-FB6460FD3503}" type="slidenum">
              <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fld>
            <a:endParaRPr kumimoji="0" lang="en-US" altLang="zh-HK"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 name="文本框 3"/>
          <p:cNvSpPr txBox="1"/>
          <p:nvPr/>
        </p:nvSpPr>
        <p:spPr>
          <a:xfrm>
            <a:off x="257537" y="900213"/>
            <a:ext cx="6094070" cy="369332"/>
          </a:xfrm>
          <a:prstGeom prst="rect">
            <a:avLst/>
          </a:prstGeom>
          <a:noFill/>
        </p:spPr>
        <p:txBody>
          <a:bodyPr wrap="square">
            <a:spAutoFit/>
          </a:bodyPr>
          <a:lstStyle/>
          <a:p>
            <a:pPr marL="285750" indent="-285750">
              <a:buFont typeface="Wingdings" panose="05000000000000000000" pitchFamily="2" charset="2"/>
              <a:buChar char="p"/>
            </a:pPr>
            <a:r>
              <a:rPr lang="zh-CN" altLang="en-US" sz="1800" b="1" dirty="0">
                <a:solidFill>
                  <a:srgbClr val="0B50B5"/>
                </a:solidFill>
                <a:latin typeface="微软雅黑" panose="020B0503020204020204" pitchFamily="34" charset="-122"/>
                <a:ea typeface="微软雅黑" panose="020B0503020204020204" pitchFamily="34" charset="-122"/>
              </a:rPr>
              <a:t>临床指南</a:t>
            </a:r>
            <a:r>
              <a:rPr lang="en-US" altLang="zh-CN" sz="1800" b="1" dirty="0">
                <a:solidFill>
                  <a:srgbClr val="0B50B5"/>
                </a:solidFill>
                <a:latin typeface="微软雅黑" panose="020B0503020204020204" pitchFamily="34" charset="-122"/>
                <a:ea typeface="微软雅黑" panose="020B0503020204020204" pitchFamily="34" charset="-122"/>
              </a:rPr>
              <a:t>/</a:t>
            </a:r>
            <a:r>
              <a:rPr lang="zh-CN" altLang="en-US" sz="1800" b="1" dirty="0">
                <a:solidFill>
                  <a:srgbClr val="0B50B5"/>
                </a:solidFill>
                <a:latin typeface="微软雅黑" panose="020B0503020204020204" pitchFamily="34" charset="-122"/>
                <a:ea typeface="微软雅黑" panose="020B0503020204020204" pitchFamily="34" charset="-122"/>
              </a:rPr>
              <a:t>诊疗规范推荐：</a:t>
            </a:r>
            <a:endParaRPr lang="zh-CN" altLang="en-US" sz="1800" b="1" kern="1200" dirty="0">
              <a:solidFill>
                <a:srgbClr val="0B50B5"/>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3"/>
            </p:custDataLst>
          </p:nvPr>
        </p:nvGraphicFramePr>
        <p:xfrm>
          <a:off x="372532" y="1301200"/>
          <a:ext cx="11299515" cy="2274203"/>
        </p:xfrm>
        <a:graphic>
          <a:graphicData uri="http://schemas.openxmlformats.org/drawingml/2006/table">
            <a:tbl>
              <a:tblPr/>
              <a:tblGrid>
                <a:gridCol w="696016"/>
                <a:gridCol w="3737863"/>
                <a:gridCol w="2137818"/>
                <a:gridCol w="4727818"/>
              </a:tblGrid>
              <a:tr h="537097">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spcAft>
                          <a:spcPts val="0"/>
                        </a:spcAft>
                      </a:pPr>
                      <a:r>
                        <a:rPr lang="zh-CN" sz="1400" b="1" dirty="0">
                          <a:solidFill>
                            <a:schemeClr val="bg1"/>
                          </a:solidFill>
                          <a:effectLst/>
                          <a:latin typeface="微软雅黑" panose="020B0503020204020204" pitchFamily="34" charset="-122"/>
                          <a:ea typeface="微软雅黑" panose="020B0503020204020204" pitchFamily="34" charset="-122"/>
                        </a:rPr>
                        <a:t>国家</a:t>
                      </a:r>
                      <a:endParaRPr lang="zh-CN" sz="14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spcAft>
                          <a:spcPts val="0"/>
                        </a:spcAft>
                      </a:pPr>
                      <a:r>
                        <a:rPr lang="zh-CN" sz="1400" b="1" dirty="0">
                          <a:solidFill>
                            <a:schemeClr val="bg1"/>
                          </a:solidFill>
                          <a:effectLst/>
                          <a:latin typeface="微软雅黑" panose="020B0503020204020204" pitchFamily="34" charset="-122"/>
                          <a:ea typeface="微软雅黑" panose="020B0503020204020204" pitchFamily="34" charset="-122"/>
                        </a:rPr>
                        <a:t>指南</a:t>
                      </a:r>
                      <a:r>
                        <a:rPr lang="en-US" altLang="zh-CN" sz="1400" b="1" dirty="0">
                          <a:solidFill>
                            <a:schemeClr val="bg1"/>
                          </a:solidFill>
                          <a:effectLst/>
                          <a:latin typeface="微软雅黑" panose="020B0503020204020204" pitchFamily="34" charset="-122"/>
                          <a:ea typeface="微软雅黑" panose="020B0503020204020204" pitchFamily="34" charset="-122"/>
                        </a:rPr>
                        <a:t>/</a:t>
                      </a:r>
                      <a:r>
                        <a:rPr lang="zh-CN" altLang="en-US" sz="1400" b="1" dirty="0">
                          <a:solidFill>
                            <a:schemeClr val="bg1"/>
                          </a:solidFill>
                          <a:effectLst/>
                          <a:latin typeface="微软雅黑" panose="020B0503020204020204" pitchFamily="34" charset="-122"/>
                          <a:ea typeface="微软雅黑" panose="020B0503020204020204" pitchFamily="34" charset="-122"/>
                        </a:rPr>
                        <a:t>规范</a:t>
                      </a:r>
                      <a:r>
                        <a:rPr lang="zh-CN" sz="1400" b="1" dirty="0">
                          <a:solidFill>
                            <a:schemeClr val="bg1"/>
                          </a:solidFill>
                          <a:effectLst/>
                          <a:latin typeface="微软雅黑" panose="020B0503020204020204" pitchFamily="34" charset="-122"/>
                          <a:ea typeface="微软雅黑" panose="020B0503020204020204" pitchFamily="34" charset="-122"/>
                        </a:rPr>
                        <a:t>名称</a:t>
                      </a:r>
                      <a:endParaRPr lang="zh-CN" sz="14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spcAft>
                          <a:spcPts val="0"/>
                        </a:spcAft>
                      </a:pPr>
                      <a:r>
                        <a:rPr lang="zh-CN" sz="1400" b="1" dirty="0">
                          <a:solidFill>
                            <a:schemeClr val="bg1"/>
                          </a:solidFill>
                          <a:effectLst/>
                          <a:latin typeface="微软雅黑" panose="020B0503020204020204" pitchFamily="34" charset="-122"/>
                          <a:ea typeface="微软雅黑" panose="020B0503020204020204" pitchFamily="34" charset="-122"/>
                        </a:rPr>
                        <a:t>指南发布单位及年份</a:t>
                      </a:r>
                      <a:endParaRPr lang="zh-CN" sz="14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spcAft>
                          <a:spcPts val="0"/>
                        </a:spcAft>
                      </a:pPr>
                      <a:r>
                        <a:rPr lang="zh-CN" sz="1400" b="1" dirty="0">
                          <a:solidFill>
                            <a:schemeClr val="bg1"/>
                          </a:solidFill>
                          <a:effectLst/>
                          <a:latin typeface="微软雅黑" panose="020B0503020204020204" pitchFamily="34" charset="-122"/>
                          <a:ea typeface="微软雅黑" panose="020B0503020204020204" pitchFamily="34" charset="-122"/>
                        </a:rPr>
                        <a:t>推荐内容描述</a:t>
                      </a:r>
                      <a:endParaRPr lang="zh-CN" sz="14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814705">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中国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marL="0" marR="0" lvl="0" indent="0" algn="l" defTabSz="914400" rtl="0" eaLnBrk="1" fontAlgn="auto" latinLnBrk="0" hangingPunct="1">
                        <a:lnSpc>
                          <a:spcPts val="1500"/>
                        </a:lnSpc>
                        <a:spcBef>
                          <a:spcPts val="0"/>
                        </a:spcBef>
                        <a:spcAft>
                          <a:spcPts val="0"/>
                        </a:spcAft>
                        <a:buClrTx/>
                        <a:buSzTx/>
                        <a:buFontTx/>
                        <a:buNone/>
                        <a:defRPr/>
                      </a:pPr>
                      <a:r>
                        <a:rPr sz="1400" dirty="0">
                          <a:latin typeface="+mj-ea"/>
                          <a:ea typeface="+mj-ea"/>
                          <a:sym typeface="+mn-ea"/>
                        </a:rPr>
                        <a:t>《</a:t>
                      </a:r>
                      <a:r>
                        <a:rPr lang="zh-CN" altLang="en-US" sz="1400" b="0" i="0" u="none" strike="noStrike" kern="1200" baseline="0" dirty="0">
                          <a:solidFill>
                            <a:schemeClr val="dk1"/>
                          </a:solidFill>
                          <a:latin typeface="+mj-ea"/>
                          <a:ea typeface="+mj-ea"/>
                          <a:cs typeface="+mn-cs"/>
                        </a:rPr>
                        <a:t>儿童流感诊断与治疗专家共识（</a:t>
                      </a:r>
                      <a:r>
                        <a:rPr lang="en-US" altLang="zh-CN" sz="1400" b="0" i="0" u="none" strike="noStrike" kern="1200" baseline="0" dirty="0">
                          <a:solidFill>
                            <a:schemeClr val="dk1"/>
                          </a:solidFill>
                          <a:latin typeface="+mj-ea"/>
                          <a:ea typeface="+mj-ea"/>
                          <a:cs typeface="+mn-cs"/>
                        </a:rPr>
                        <a:t>2020</a:t>
                      </a:r>
                      <a:r>
                        <a:rPr lang="zh-CN" altLang="en-US" sz="1400" b="0" i="0" u="none" strike="noStrike" kern="1200" baseline="0" dirty="0">
                          <a:solidFill>
                            <a:schemeClr val="dk1"/>
                          </a:solidFill>
                          <a:latin typeface="+mj-ea"/>
                          <a:ea typeface="+mj-ea"/>
                          <a:cs typeface="+mn-cs"/>
                        </a:rPr>
                        <a:t>年版）</a:t>
                      </a:r>
                      <a:endParaRPr lang="zh-CN" altLang="en-US" sz="1400" dirty="0">
                        <a:latin typeface="+mj-ea"/>
                        <a:ea typeface="+mj-ea"/>
                      </a:endParaRPr>
                    </a:p>
                    <a:p>
                      <a:pPr>
                        <a:lnSpc>
                          <a:spcPts val="1500"/>
                        </a:lnSpc>
                        <a:spcAft>
                          <a:spcPts val="0"/>
                        </a:spcAft>
                      </a:pPr>
                      <a:r>
                        <a:rPr sz="1400" dirty="0">
                          <a:latin typeface="+mj-ea"/>
                          <a:ea typeface="+mj-ea"/>
                          <a:sym typeface="+mn-ea"/>
                        </a:rPr>
                        <a:t>》</a:t>
                      </a:r>
                      <a:r>
                        <a:rPr lang="en-US" sz="1400" baseline="30000" dirty="0">
                          <a:latin typeface="+mj-ea"/>
                          <a:ea typeface="+mj-ea"/>
                          <a:sym typeface="+mn-ea"/>
                        </a:rPr>
                        <a:t>1</a:t>
                      </a:r>
                      <a:endParaRPr lang="en-US" sz="1400" baseline="30000" dirty="0">
                        <a:solidFill>
                          <a:srgbClr val="000000"/>
                        </a:solidFill>
                        <a:effectLst/>
                        <a:latin typeface="+mj-ea"/>
                        <a:ea typeface="+mj-ea"/>
                        <a:cs typeface="黑体" panose="02010609060101010101" charset="-122"/>
                        <a:sym typeface="+mn-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ct val="150000"/>
                        </a:lnSpc>
                        <a:spcAft>
                          <a:spcPts val="0"/>
                        </a:spcAft>
                      </a:pPr>
                      <a:r>
                        <a:rPr lang="zh-CN" altLang="en-US" sz="1400" dirty="0">
                          <a:latin typeface="+mj-ea"/>
                          <a:ea typeface="+mj-ea"/>
                        </a:rPr>
                        <a:t>国家呼吸系统疾病临床医学研究中心</a:t>
                      </a:r>
                      <a:endParaRPr lang="en-US" altLang="zh-CN" sz="1400" dirty="0">
                        <a:latin typeface="+mj-ea"/>
                        <a:ea typeface="+mj-ea"/>
                      </a:endParaRPr>
                    </a:p>
                    <a:p>
                      <a:pPr algn="ctr">
                        <a:lnSpc>
                          <a:spcPct val="150000"/>
                        </a:lnSpc>
                        <a:spcAft>
                          <a:spcPts val="0"/>
                        </a:spcAft>
                      </a:pPr>
                      <a:r>
                        <a:rPr sz="1400" dirty="0">
                          <a:latin typeface="+mj-ea"/>
                          <a:ea typeface="+mj-ea"/>
                        </a:rPr>
                        <a:t>202</a:t>
                      </a:r>
                      <a:r>
                        <a:rPr lang="en-US" sz="1400" dirty="0">
                          <a:latin typeface="+mj-ea"/>
                          <a:ea typeface="+mj-ea"/>
                        </a:rPr>
                        <a:t>0</a:t>
                      </a:r>
                      <a:r>
                        <a:rPr sz="1400" dirty="0">
                          <a:latin typeface="+mj-ea"/>
                          <a:ea typeface="+mj-ea"/>
                        </a:rPr>
                        <a:t>年</a:t>
                      </a:r>
                      <a:endParaRPr sz="1400" dirty="0">
                        <a:latin typeface="+mj-ea"/>
                        <a:ea typeface="+mj-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nSpc>
                          <a:spcPct val="150000"/>
                        </a:lnSpc>
                      </a:pPr>
                      <a:r>
                        <a:rPr lang="zh-CN" altLang="en-US" sz="1400" b="0" i="0" u="none" strike="noStrike" kern="1200" baseline="0" dirty="0">
                          <a:solidFill>
                            <a:schemeClr val="tx1"/>
                          </a:solidFill>
                          <a:latin typeface="+mj-ea"/>
                          <a:ea typeface="+mj-ea"/>
                          <a:cs typeface="+mn-cs"/>
                        </a:rPr>
                        <a:t>对奥司他韦治疗无反应或者曾使用奥司他韦预防流感无效的患儿</a:t>
                      </a:r>
                      <a:r>
                        <a:rPr lang="en-US" altLang="zh-CN" sz="1400" b="0" i="0" u="none" strike="noStrike" kern="1200" baseline="0" dirty="0">
                          <a:solidFill>
                            <a:schemeClr val="tx1"/>
                          </a:solidFill>
                          <a:latin typeface="+mj-ea"/>
                          <a:ea typeface="+mj-ea"/>
                          <a:cs typeface="+mn-cs"/>
                        </a:rPr>
                        <a:t>,</a:t>
                      </a:r>
                      <a:r>
                        <a:rPr lang="zh-CN" altLang="en-US" sz="1400" b="0" i="0" u="none" strike="noStrike" kern="1200" baseline="0" dirty="0">
                          <a:solidFill>
                            <a:schemeClr val="tx1"/>
                          </a:solidFill>
                          <a:latin typeface="+mj-ea"/>
                          <a:ea typeface="+mj-ea"/>
                          <a:cs typeface="+mn-cs"/>
                        </a:rPr>
                        <a:t>可考虑使用扎那米韦或</a:t>
                      </a:r>
                      <a:r>
                        <a:rPr lang="zh-CN" altLang="en-US" sz="1400" b="1" i="0" u="none" strike="noStrike" kern="1200" baseline="0" dirty="0">
                          <a:solidFill>
                            <a:schemeClr val="tx1"/>
                          </a:solidFill>
                          <a:latin typeface="+mj-ea"/>
                          <a:ea typeface="+mj-ea"/>
                          <a:cs typeface="+mn-cs"/>
                        </a:rPr>
                        <a:t>帕拉米韦替代治疗。</a:t>
                      </a:r>
                      <a:endParaRPr lang="zh-CN" altLang="en-US" sz="1400" b="1" dirty="0">
                        <a:solidFill>
                          <a:schemeClr val="tx1"/>
                        </a:solidFill>
                        <a:latin typeface="+mj-ea"/>
                        <a:ea typeface="+mj-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r>
              <a:tr h="814705">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美国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just">
                        <a:lnSpc>
                          <a:spcPts val="1500"/>
                        </a:lnSpc>
                        <a:spcAft>
                          <a:spcPts val="0"/>
                        </a:spcAft>
                      </a:pPr>
                      <a:r>
                        <a:rPr sz="1400" dirty="0">
                          <a:latin typeface="微软雅黑" panose="020B0503020204020204" pitchFamily="34" charset="-122"/>
                          <a:ea typeface="微软雅黑" panose="020B0503020204020204" pitchFamily="34" charset="-122"/>
                          <a:sym typeface="+mn-ea"/>
                        </a:rPr>
                        <a:t>《儿童流感的预防与控制建议》</a:t>
                      </a:r>
                      <a:r>
                        <a:rPr lang="en-US" sz="1400" baseline="30000" dirty="0">
                          <a:latin typeface="微软雅黑" panose="020B0503020204020204" pitchFamily="34" charset="-122"/>
                          <a:ea typeface="微软雅黑" panose="020B0503020204020204" pitchFamily="34" charset="-122"/>
                          <a:sym typeface="+mn-ea"/>
                        </a:rPr>
                        <a:t>2</a:t>
                      </a:r>
                      <a:endParaRPr lang="en-US" sz="1400" baseline="300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ctr">
                        <a:lnSpc>
                          <a:spcPct val="150000"/>
                        </a:lnSpc>
                        <a:spcAft>
                          <a:spcPts val="0"/>
                        </a:spcAft>
                      </a:pPr>
                      <a:r>
                        <a:rPr sz="1400" dirty="0" err="1">
                          <a:latin typeface="微软雅黑" panose="020B0503020204020204" pitchFamily="34" charset="-122"/>
                          <a:ea typeface="微软雅黑" panose="020B0503020204020204" pitchFamily="34" charset="-122"/>
                          <a:sym typeface="+mn-ea"/>
                        </a:rPr>
                        <a:t>美国儿科学会</a:t>
                      </a:r>
                      <a:endParaRPr lang="en-US" sz="1400" dirty="0">
                        <a:latin typeface="微软雅黑" panose="020B0503020204020204" pitchFamily="34" charset="-122"/>
                        <a:ea typeface="微软雅黑" panose="020B0503020204020204" pitchFamily="34" charset="-122"/>
                        <a:sym typeface="+mn-ea"/>
                      </a:endParaRPr>
                    </a:p>
                    <a:p>
                      <a:pPr algn="ctr">
                        <a:lnSpc>
                          <a:spcPct val="150000"/>
                        </a:lnSpc>
                        <a:spcAft>
                          <a:spcPts val="0"/>
                        </a:spcAft>
                      </a:pPr>
                      <a:r>
                        <a:rPr lang="en-US" sz="1400" dirty="0">
                          <a:latin typeface="微软雅黑" panose="020B0503020204020204" pitchFamily="34" charset="-122"/>
                          <a:ea typeface="微软雅黑" panose="020B0503020204020204" pitchFamily="34" charset="-122"/>
                          <a:sym typeface="+mn-ea"/>
                        </a:rPr>
                        <a:t>2023</a:t>
                      </a:r>
                      <a:r>
                        <a:rPr lang="zh-CN" altLang="en-US" sz="1400" dirty="0">
                          <a:latin typeface="微软雅黑" panose="020B0503020204020204" pitchFamily="34" charset="-122"/>
                          <a:ea typeface="微软雅黑" panose="020B0503020204020204" pitchFamily="34" charset="-122"/>
                          <a:sym typeface="+mn-ea"/>
                        </a:rPr>
                        <a:t>年</a:t>
                      </a:r>
                      <a:endPar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800"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3200" algn="l" defTabSz="914400" rtl="0" eaLnBrk="1" latinLnBrk="0" hangingPunct="1">
                        <a:defRPr sz="1800" kern="1200">
                          <a:solidFill>
                            <a:schemeClr val="dk1"/>
                          </a:solidFill>
                          <a:latin typeface="等线" panose="02010600030101010101" charset="-122"/>
                        </a:defRPr>
                      </a:lvl7pPr>
                      <a:lvl8pPr marL="3200400" algn="l" defTabSz="914400" rtl="0" eaLnBrk="1" latinLnBrk="0" hangingPunct="1">
                        <a:defRPr sz="1800" kern="1200">
                          <a:solidFill>
                            <a:schemeClr val="dk1"/>
                          </a:solidFill>
                          <a:latin typeface="等线" panose="02010600030101010101" charset="-122"/>
                        </a:defRPr>
                      </a:lvl8pPr>
                      <a:lvl9pPr marL="3657600" algn="l" defTabSz="914400" rtl="0" eaLnBrk="1" latinLnBrk="0" hangingPunct="1">
                        <a:defRPr sz="1800" kern="1200">
                          <a:solidFill>
                            <a:schemeClr val="dk1"/>
                          </a:solidFill>
                          <a:latin typeface="等线" panose="02010600030101010101" charset="-122"/>
                        </a:defRPr>
                      </a:lvl9pPr>
                    </a:lstStyle>
                    <a:p>
                      <a:pPr algn="just">
                        <a:lnSpc>
                          <a:spcPct val="150000"/>
                        </a:lnSpc>
                        <a:spcAft>
                          <a:spcPts val="0"/>
                        </a:spcAft>
                      </a:pPr>
                      <a:r>
                        <a:rPr 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帕拉米韦适用于</a:t>
                      </a:r>
                      <a:r>
                        <a:rPr lang="en-US" alt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6</a:t>
                      </a:r>
                      <a:r>
                        <a:rPr lang="zh-CN" altLang="en-US"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月</a:t>
                      </a:r>
                      <a:r>
                        <a:rPr lang="en-US" alt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-12</a:t>
                      </a:r>
                      <a:r>
                        <a:rPr lang="zh-CN" altLang="en-US"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岁儿童</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12</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mg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kg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剂量(最大600</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mg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)，静脉输注15-30分钟</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文本框 5"/>
          <p:cNvSpPr txBox="1"/>
          <p:nvPr/>
        </p:nvSpPr>
        <p:spPr>
          <a:xfrm>
            <a:off x="252730" y="6119933"/>
            <a:ext cx="8522970" cy="400110"/>
          </a:xfrm>
          <a:prstGeom prst="rect">
            <a:avLst/>
          </a:prstGeom>
          <a:noFill/>
        </p:spPr>
        <p:txBody>
          <a:bodyPr wrap="square" rtlCol="0">
            <a:spAutoFit/>
          </a:bodyPr>
          <a:lstStyle/>
          <a:p>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国家呼吸系统疾病临床医学研究中心，</a:t>
            </a:r>
            <a:r>
              <a:rPr lang="zh-CN" altLang="en-US" sz="1000" dirty="0">
                <a:latin typeface="微软雅黑" panose="020B0503020204020204" pitchFamily="34" charset="-122"/>
                <a:ea typeface="微软雅黑" panose="020B0503020204020204" pitchFamily="34" charset="-122"/>
              </a:rPr>
              <a:t>儿童流感诊断与治疗专家共识（</a:t>
            </a:r>
            <a:r>
              <a:rPr lang="en-US" altLang="zh-CN" sz="1000" dirty="0">
                <a:latin typeface="微软雅黑" panose="020B0503020204020204" pitchFamily="34" charset="-122"/>
                <a:ea typeface="微软雅黑" panose="020B0503020204020204" pitchFamily="34" charset="-122"/>
              </a:rPr>
              <a:t>2020</a:t>
            </a:r>
            <a:r>
              <a:rPr lang="zh-CN" altLang="en-US" sz="1000" dirty="0">
                <a:latin typeface="微软雅黑" panose="020B0503020204020204" pitchFamily="34" charset="-122"/>
                <a:ea typeface="微软雅黑" panose="020B0503020204020204" pitchFamily="34" charset="-122"/>
              </a:rPr>
              <a:t>年版），中华实用儿科临床杂志</a:t>
            </a:r>
            <a:r>
              <a:rPr lang="en-US" altLang="zh-CN" sz="1000" dirty="0">
                <a:latin typeface="微软雅黑" panose="020B0503020204020204" pitchFamily="34" charset="-122"/>
                <a:ea typeface="微软雅黑" panose="020B0503020204020204" pitchFamily="34" charset="-122"/>
              </a:rPr>
              <a:t>2020</a:t>
            </a:r>
            <a:r>
              <a:rPr lang="zh-CN" altLang="en-US" sz="1000" dirty="0">
                <a:latin typeface="微软雅黑" panose="020B0503020204020204" pitchFamily="34" charset="-122"/>
                <a:ea typeface="微软雅黑" panose="020B0503020204020204" pitchFamily="34" charset="-122"/>
              </a:rPr>
              <a:t>（第</a:t>
            </a:r>
            <a:r>
              <a:rPr lang="en-US" altLang="zh-CN" sz="1000" dirty="0">
                <a:latin typeface="微软雅黑" panose="020B0503020204020204" pitchFamily="34" charset="-122"/>
                <a:ea typeface="微软雅黑" panose="020B0503020204020204" pitchFamily="34" charset="-122"/>
              </a:rPr>
              <a:t>17</a:t>
            </a:r>
            <a:r>
              <a:rPr lang="zh-CN" altLang="en-US" sz="1000" dirty="0">
                <a:latin typeface="微软雅黑" panose="020B0503020204020204" pitchFamily="34" charset="-122"/>
                <a:ea typeface="微软雅黑" panose="020B0503020204020204" pitchFamily="34" charset="-122"/>
              </a:rPr>
              <a:t>期）</a:t>
            </a:r>
            <a:endParaRPr lang="en-US" altLang="zh-CN" sz="1000" dirty="0">
              <a:latin typeface="微软雅黑" panose="020B0503020204020204" pitchFamily="34" charset="-122"/>
              <a:ea typeface="微软雅黑" panose="020B0503020204020204" pitchFamily="34" charset="-122"/>
              <a:sym typeface="+mn-ea"/>
            </a:endParaRPr>
          </a:p>
          <a:p>
            <a:r>
              <a:rPr lang="en-US" altLang="zh-CN" sz="1000" dirty="0">
                <a:latin typeface="微软雅黑" panose="020B0503020204020204" pitchFamily="34" charset="-122"/>
                <a:ea typeface="微软雅黑" panose="020B0503020204020204" pitchFamily="34" charset="-122"/>
                <a:sym typeface="+mn-ea"/>
              </a:rPr>
              <a:t>4. Recommendations for Prevention and Control of Influenza in Children, 2023-2024 </a:t>
            </a:r>
            <a:r>
              <a:rPr lang="pt-BR" altLang="zh-CN" sz="1000" dirty="0">
                <a:latin typeface="微软雅黑" panose="020B0503020204020204" pitchFamily="34" charset="-122"/>
                <a:ea typeface="微软雅黑" panose="020B0503020204020204" pitchFamily="34" charset="-122"/>
                <a:sym typeface="+mn-ea"/>
              </a:rPr>
              <a:t>Pediatrics.2023 Aug 29;e2023063772..</a:t>
            </a:r>
            <a:endParaRPr lang="en-US" altLang="zh-CN" sz="10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6*b*1"/>
  <p:tag name="KSO_WM_TEMPLATE_CATEGORY" val="custom"/>
  <p:tag name="KSO_WM_TEMPLATE_INDEX" val="20202601"/>
  <p:tag name="KSO_WM_UNIT_LAYERLEVEL" val="1"/>
  <p:tag name="KSO_WM_TAG_VERSION" val="1.0"/>
  <p:tag name="KSO_WM_BEAUTIFY_FLAG" val="#wm#"/>
  <p:tag name="KSO_WM_UNIT_ISCONTENTSTITLE" val="0"/>
  <p:tag name="KSO_WM_UNIT_PRESET_TEXT" val="CONTENTS"/>
  <p:tag name="KSO_WM_UNIT_NOCLEAR" val="0"/>
  <p:tag name="KSO_WM_UNIT_VALUE" val="6"/>
  <p:tag name="KSO_WM_DIAGRAM_GROUP_CODE" val="l1-1"/>
  <p:tag name="KSO_WM_UNIT_TYPE" val="b"/>
  <p:tag name="KSO_WM_UNIT_INDEX" val="1"/>
  <p:tag name="KSO_WM_UNIT_ISNUMDGMTITLE" val="0"/>
  <p:tag name="KSO_WM_UNIT_TEXT_FILL_FORE_SCHEMECOLOR_INDEX" val="5"/>
  <p:tag name="KSO_WM_UNIT_TEXT_FILL_TYPE" val="1"/>
  <p:tag name="KSO_WM_UNIT_USESOURCEFORMAT_APPLY" val="1"/>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UNIT_TABLE_BEAUTIFY" val="smartTable{a4ae531c-e8a1-4b2b-9186-a1c517d9cb75}"/>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UNIT_TABLE_BEAUTIFY" val="smartTable{a4ae531c-e8a1-4b2b-9186-a1c517d9cb75}"/>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commondata" val="eyJoZGlkIjoiM2M2ZmM2YWQwYzUzNTliMTY1MDk3OGRjY2E5YmFlZjA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3750</Words>
  <Application>WPS 演示</Application>
  <PresentationFormat>宽屏</PresentationFormat>
  <Paragraphs>369</Paragraphs>
  <Slides>12</Slides>
  <Notes>10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vt:i4>
      </vt:variant>
    </vt:vector>
  </HeadingPairs>
  <TitlesOfParts>
    <vt:vector size="27" baseType="lpstr">
      <vt:lpstr>Arial</vt:lpstr>
      <vt:lpstr>宋体</vt:lpstr>
      <vt:lpstr>Wingdings</vt:lpstr>
      <vt:lpstr>微软雅黑</vt:lpstr>
      <vt:lpstr>Wingdings</vt:lpstr>
      <vt:lpstr>Arial</vt:lpstr>
      <vt:lpstr>黑体</vt:lpstr>
      <vt:lpstr>Calibri</vt:lpstr>
      <vt:lpstr>等线</vt:lpstr>
      <vt:lpstr>Times New Roman</vt:lpstr>
      <vt:lpstr>阿里巴巴普惠体 M</vt:lpstr>
      <vt:lpstr>阿里巴巴普惠体 R</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冰微凉</cp:lastModifiedBy>
  <cp:revision>321</cp:revision>
  <dcterms:created xsi:type="dcterms:W3CDTF">2019-06-19T02:08:00Z</dcterms:created>
  <dcterms:modified xsi:type="dcterms:W3CDTF">2024-07-08T07:08:55Z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07C622ED86A346049BB4B6B39AC2B244</vt:lpwstr>
  </property>
</Properties>
</file>