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0.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6" r:id="rId3"/>
    <p:sldId id="259" r:id="rId4"/>
    <p:sldId id="334" r:id="rId5"/>
    <p:sldId id="352" r:id="rId6"/>
    <p:sldId id="354" r:id="rId7"/>
    <p:sldId id="371" r:id="rId8"/>
    <p:sldId id="370" r:id="rId9"/>
    <p:sldId id="363" r:id="rId10"/>
    <p:sldId id="364" r:id="rId11"/>
    <p:sldId id="366" r:id="rId12"/>
    <p:sldId id="369"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FFFFFF"/>
    <a:srgbClr val="3296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31" autoAdjust="0"/>
  </p:normalViewPr>
  <p:slideViewPr>
    <p:cSldViewPr snapToGrid="0">
      <p:cViewPr varScale="1">
        <p:scale>
          <a:sx n="92" d="100"/>
          <a:sy n="92" d="100"/>
        </p:scale>
        <p:origin x="51"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725623582766401E-2"/>
          <c:y val="0.11351951878222438"/>
          <c:w val="0.91502267573696106"/>
          <c:h val="0.69415848269089109"/>
        </c:manualLayout>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01-08AC-4CDF-9C4F-CDDF00E09BBF}"/>
              </c:ext>
            </c:extLst>
          </c:dPt>
          <c:dLbls>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血磷 
⬆1mg/dL
</c:v>
                </c:pt>
                <c:pt idx="1">
                  <c:v>平均动脉压
⬆10mmHg</c:v>
                </c:pt>
                <c:pt idx="2">
                  <c:v>尿酸
⬆1mg/dL
</c:v>
                </c:pt>
                <c:pt idx="3">
                  <c:v>年龄
⬆1岁
</c:v>
                </c:pt>
              </c:strCache>
            </c:strRef>
          </c:cat>
          <c:val>
            <c:numRef>
              <c:f>Sheet1!$B$2:$B$5</c:f>
              <c:numCache>
                <c:formatCode>0.00_ </c:formatCode>
                <c:ptCount val="4"/>
                <c:pt idx="0">
                  <c:v>1.2</c:v>
                </c:pt>
                <c:pt idx="1">
                  <c:v>1.1399999999999999</c:v>
                </c:pt>
                <c:pt idx="2">
                  <c:v>1.07</c:v>
                </c:pt>
                <c:pt idx="3">
                  <c:v>1.03</c:v>
                </c:pt>
              </c:numCache>
            </c:numRef>
          </c:val>
          <c:extLst xmlns:c16r2="http://schemas.microsoft.com/office/drawing/2015/06/chart">
            <c:ext xmlns:c16="http://schemas.microsoft.com/office/drawing/2014/chart" uri="{C3380CC4-5D6E-409C-BE32-E72D297353CC}">
              <c16:uniqueId val="{00000000-08AC-4CDF-9C4F-CDDF00E09BBF}"/>
            </c:ext>
          </c:extLst>
        </c:ser>
        <c:dLbls>
          <c:showLegendKey val="0"/>
          <c:showVal val="1"/>
          <c:showCatName val="0"/>
          <c:showSerName val="0"/>
          <c:showPercent val="0"/>
          <c:showBubbleSize val="0"/>
        </c:dLbls>
        <c:gapWidth val="120"/>
        <c:overlap val="-27"/>
        <c:axId val="560428624"/>
        <c:axId val="560426272"/>
      </c:barChart>
      <c:catAx>
        <c:axId val="56042862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700" b="1" i="0" u="none" strike="noStrike" kern="1200" baseline="0">
                <a:solidFill>
                  <a:schemeClr val="tx1">
                    <a:lumMod val="65000"/>
                    <a:lumOff val="35000"/>
                  </a:schemeClr>
                </a:solidFill>
                <a:latin typeface="+mn-lt"/>
                <a:ea typeface="+mn-ea"/>
                <a:cs typeface="+mn-cs"/>
              </a:defRPr>
            </a:pPr>
            <a:endParaRPr lang="zh-CN"/>
          </a:p>
        </c:txPr>
        <c:crossAx val="560426272"/>
        <c:crosses val="autoZero"/>
        <c:auto val="1"/>
        <c:lblAlgn val="ctr"/>
        <c:lblOffset val="100"/>
        <c:noMultiLvlLbl val="0"/>
      </c:catAx>
      <c:valAx>
        <c:axId val="560426272"/>
        <c:scaling>
          <c:orientation val="minMax"/>
        </c:scaling>
        <c:delete val="0"/>
        <c:axPos val="l"/>
        <c:numFmt formatCode="0.00_ " sourceLinked="1"/>
        <c:majorTickMark val="none"/>
        <c:minorTickMark val="none"/>
        <c:tickLblPos val="nextTo"/>
        <c:spPr>
          <a:noFill/>
          <a:ln>
            <a:noFill/>
          </a:ln>
          <a:effectLst/>
        </c:spPr>
        <c:txPr>
          <a:bodyPr rot="-60000000" spcFirstLastPara="0" vertOverflow="ellipsis" vert="horz" wrap="square" anchor="ctr" anchorCtr="1"/>
          <a:lstStyle/>
          <a:p>
            <a:pPr>
              <a:defRPr lang="zh-CN" sz="900" b="1" i="0" u="none" strike="noStrike" kern="1200" baseline="0">
                <a:solidFill>
                  <a:schemeClr val="tx1">
                    <a:lumMod val="65000"/>
                    <a:lumOff val="35000"/>
                  </a:schemeClr>
                </a:solidFill>
                <a:latin typeface="+mn-lt"/>
                <a:ea typeface="+mn-ea"/>
                <a:cs typeface="+mn-cs"/>
              </a:defRPr>
            </a:pPr>
            <a:endParaRPr lang="zh-CN"/>
          </a:p>
        </c:txPr>
        <c:crossAx val="560428624"/>
        <c:crosses val="autoZero"/>
        <c:crossBetween val="between"/>
      </c:valAx>
      <c:spPr>
        <a:noFill/>
        <a:ln>
          <a:noFill/>
        </a:ln>
        <a:effectLst/>
      </c:spPr>
    </c:plotArea>
    <c:plotVisOnly val="1"/>
    <c:dispBlanksAs val="gap"/>
    <c:showDLblsOverMax val="0"/>
  </c:chart>
  <c:spPr>
    <a:noFill/>
    <a:ln>
      <a:noFill/>
    </a:ln>
    <a:effectLst/>
  </c:spPr>
  <c:txPr>
    <a:bodyPr/>
    <a:lstStyle/>
    <a:p>
      <a:pPr>
        <a:defRPr lang="zh-CN" b="1"/>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20696178584941"/>
          <c:y val="0.112203934162987"/>
          <c:w val="0.72606886114264102"/>
          <c:h val="0.77037334403853897"/>
        </c:manualLayout>
      </c:layout>
      <c:doughnutChart>
        <c:varyColors val="1"/>
        <c:ser>
          <c:idx val="0"/>
          <c:order val="0"/>
          <c:tx>
            <c:strRef>
              <c:f>Sheet1!$B$1</c:f>
              <c:strCache>
                <c:ptCount val="1"/>
                <c:pt idx="0">
                  <c:v>销售额</c:v>
                </c:pt>
              </c:strCache>
            </c:strRef>
          </c:tx>
          <c:spPr>
            <a:solidFill>
              <a:schemeClr val="bg1">
                <a:lumMod val="50000"/>
              </a:schemeClr>
            </a:solidFill>
            <a:ln w="28575" cmpd="sng">
              <a:noFill/>
              <a:prstDash val="solid"/>
            </a:ln>
            <a:effectLst>
              <a:outerShdw blurRad="63500" sx="102000" sy="102000" algn="ctr" rotWithShape="0">
                <a:schemeClr val="tx1">
                  <a:lumMod val="50000"/>
                  <a:lumOff val="50000"/>
                  <a:alpha val="40000"/>
                </a:schemeClr>
              </a:outerShdw>
            </a:effectLst>
            <a:sp3d contourW="28575"/>
          </c:spPr>
          <c:dPt>
            <c:idx val="0"/>
            <c:bubble3D val="0"/>
            <c:spPr>
              <a:solidFill>
                <a:schemeClr val="bg1">
                  <a:lumMod val="85000"/>
                </a:schemeClr>
              </a:solidFill>
              <a:ln w="28575" cmpd="sng">
                <a:noFill/>
                <a:prstDash val="solid"/>
              </a:ln>
              <a:effectLst>
                <a:outerShdw blurRad="63500" sx="102000" sy="102000" algn="ctr" rotWithShape="0">
                  <a:schemeClr val="tx1">
                    <a:lumMod val="50000"/>
                    <a:lumOff val="50000"/>
                    <a:alpha val="40000"/>
                  </a:schemeClr>
                </a:outerShdw>
              </a:effectLst>
              <a:sp3d contourW="28575"/>
            </c:spPr>
            <c:extLst xmlns:c16r2="http://schemas.microsoft.com/office/drawing/2015/06/chart">
              <c:ext xmlns:c16="http://schemas.microsoft.com/office/drawing/2014/chart" uri="{C3380CC4-5D6E-409C-BE32-E72D297353CC}">
                <c16:uniqueId val="{00000001-26EB-4C8A-9BC9-A8788B053725}"/>
              </c:ext>
            </c:extLst>
          </c:dPt>
          <c:dPt>
            <c:idx val="1"/>
            <c:bubble3D val="0"/>
            <c:spPr>
              <a:solidFill>
                <a:schemeClr val="bg1">
                  <a:lumMod val="65000"/>
                </a:schemeClr>
              </a:solidFill>
              <a:ln w="28575" cmpd="sng">
                <a:noFill/>
                <a:prstDash val="solid"/>
              </a:ln>
              <a:effectLst>
                <a:outerShdw blurRad="63500" sx="102000" sy="102000" algn="ctr" rotWithShape="0">
                  <a:schemeClr val="tx1">
                    <a:lumMod val="50000"/>
                    <a:lumOff val="50000"/>
                    <a:alpha val="40000"/>
                  </a:schemeClr>
                </a:outerShdw>
              </a:effectLst>
              <a:sp3d contourW="28575"/>
            </c:spPr>
            <c:extLst xmlns:c16r2="http://schemas.microsoft.com/office/drawing/2015/06/chart">
              <c:ext xmlns:c16="http://schemas.microsoft.com/office/drawing/2014/chart" uri="{C3380CC4-5D6E-409C-BE32-E72D297353CC}">
                <c16:uniqueId val="{00000003-26EB-4C8A-9BC9-A8788B053725}"/>
              </c:ext>
            </c:extLst>
          </c:dPt>
          <c:dPt>
            <c:idx val="2"/>
            <c:bubble3D val="0"/>
            <c:spPr>
              <a:solidFill>
                <a:schemeClr val="bg1">
                  <a:lumMod val="50000"/>
                </a:schemeClr>
              </a:solidFill>
              <a:ln w="28575" cmpd="sng">
                <a:noFill/>
                <a:prstDash val="solid"/>
              </a:ln>
              <a:effectLst>
                <a:outerShdw blurRad="63500" sx="102000" sy="102000" algn="ctr" rotWithShape="0">
                  <a:schemeClr val="tx1">
                    <a:lumMod val="50000"/>
                    <a:lumOff val="50000"/>
                    <a:alpha val="40000"/>
                  </a:schemeClr>
                </a:outerShdw>
              </a:effectLst>
              <a:sp3d contourW="28575"/>
            </c:spPr>
            <c:extLst xmlns:c16r2="http://schemas.microsoft.com/office/drawing/2015/06/chart">
              <c:ext xmlns:c16="http://schemas.microsoft.com/office/drawing/2014/chart" uri="{C3380CC4-5D6E-409C-BE32-E72D297353CC}">
                <c16:uniqueId val="{00000005-26EB-4C8A-9BC9-A8788B053725}"/>
              </c:ext>
            </c:extLst>
          </c:dPt>
          <c:dPt>
            <c:idx val="3"/>
            <c:bubble3D val="0"/>
            <c:spPr>
              <a:solidFill>
                <a:schemeClr val="accent1"/>
              </a:solidFill>
              <a:ln w="28575" cmpd="sng">
                <a:noFill/>
                <a:prstDash val="solid"/>
              </a:ln>
              <a:effectLst>
                <a:outerShdw blurRad="63500" sx="102000" sy="102000" algn="ctr" rotWithShape="0">
                  <a:schemeClr val="tx1">
                    <a:lumMod val="50000"/>
                    <a:lumOff val="50000"/>
                    <a:alpha val="40000"/>
                  </a:schemeClr>
                </a:outerShdw>
              </a:effectLst>
              <a:sp3d contourW="28575"/>
            </c:spPr>
            <c:extLst xmlns:c16r2="http://schemas.microsoft.com/office/drawing/2015/06/chart">
              <c:ext xmlns:c16="http://schemas.microsoft.com/office/drawing/2014/chart" uri="{C3380CC4-5D6E-409C-BE32-E72D297353CC}">
                <c16:uniqueId val="{00000007-26EB-4C8A-9BC9-A8788B053725}"/>
              </c:ext>
            </c:extLst>
          </c:dPt>
          <c:dPt>
            <c:idx val="4"/>
            <c:bubble3D val="0"/>
            <c:spPr>
              <a:solidFill>
                <a:srgbClr val="0070C0"/>
              </a:solidFill>
              <a:ln w="28575" cmpd="sng">
                <a:noFill/>
                <a:prstDash val="solid"/>
              </a:ln>
              <a:effectLst>
                <a:outerShdw blurRad="63500" sx="102000" sy="102000" algn="ctr" rotWithShape="0">
                  <a:schemeClr val="tx1">
                    <a:lumMod val="50000"/>
                    <a:lumOff val="50000"/>
                    <a:alpha val="40000"/>
                  </a:schemeClr>
                </a:outerShdw>
              </a:effectLst>
              <a:sp3d contourW="28575"/>
            </c:spPr>
            <c:extLst xmlns:c16r2="http://schemas.microsoft.com/office/drawing/2015/06/chart">
              <c:ext xmlns:c16="http://schemas.microsoft.com/office/drawing/2014/chart" uri="{C3380CC4-5D6E-409C-BE32-E72D297353CC}">
                <c16:uniqueId val="{00000009-26EB-4C8A-9BC9-A8788B053725}"/>
              </c:ext>
            </c:extLst>
          </c:dPt>
          <c:dLbls>
            <c:dLbl>
              <c:idx val="0"/>
              <c:delete val="1"/>
              <c:extLst xmlns:c16r2="http://schemas.microsoft.com/office/drawing/2015/06/chart">
                <c:ext xmlns:c16="http://schemas.microsoft.com/office/drawing/2014/chart" uri="{C3380CC4-5D6E-409C-BE32-E72D297353CC}">
                  <c16:uniqueId val="{00000001-26EB-4C8A-9BC9-A8788B053725}"/>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3-26EB-4C8A-9BC9-A8788B053725}"/>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5-26EB-4C8A-9BC9-A8788B053725}"/>
                </c:ext>
                <c:ext xmlns:c15="http://schemas.microsoft.com/office/drawing/2012/chart" uri="{CE6537A1-D6FC-4f65-9D91-7224C49458BB}"/>
              </c:extLst>
            </c:dLbl>
            <c:dLbl>
              <c:idx val="3"/>
              <c:layout>
                <c:manualLayout>
                  <c:x val="-0.18483966068566901"/>
                  <c:y val="0"/>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26EB-4C8A-9BC9-A8788B053725}"/>
                </c:ext>
                <c:ext xmlns:c15="http://schemas.microsoft.com/office/drawing/2012/chart" uri="{CE6537A1-D6FC-4f65-9D91-7224C49458BB}">
                  <c15:layout/>
                </c:ext>
              </c:extLst>
            </c:dLbl>
            <c:dLbl>
              <c:idx val="4"/>
              <c:layout>
                <c:manualLayout>
                  <c:x val="-0.23005913523155699"/>
                  <c:y val="-8.9510919717010196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26EB-4C8A-9BC9-A8788B053725}"/>
                </c:ex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900" b="0" i="0" u="none" strike="noStrike" kern="1200" cap="none" spc="0" normalizeH="0" baseline="0">
                    <a:solidFill>
                      <a:schemeClr val="tx1">
                        <a:lumMod val="75000"/>
                        <a:lumOff val="25000"/>
                      </a:schemeClr>
                    </a:solidFill>
                    <a:uFill>
                      <a:solidFill>
                        <a:schemeClr val="tx1">
                          <a:lumMod val="75000"/>
                          <a:lumOff val="25000"/>
                        </a:schemeClr>
                      </a:solidFill>
                    </a:uFill>
                    <a:latin typeface="微软雅黑 Light" panose="020B0502040204020203" pitchFamily="34" charset="-122"/>
                    <a:ea typeface="微软雅黑 Light" panose="020B0502040204020203" pitchFamily="34" charset="-122"/>
                    <a:cs typeface="Arial" panose="020B0604020202020204" pitchFamily="34" charset="0"/>
                    <a:sym typeface="Arial" panose="020B0604020202020204" pitchFamily="34" charset="0"/>
                  </a:defRPr>
                </a:pPr>
                <a:endParaRPr lang="zh-CN"/>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Sheet1!$A$2:$A$6</c:f>
              <c:strCache>
                <c:ptCount val="5"/>
                <c:pt idx="0">
                  <c:v>胃肠道不适</c:v>
                </c:pt>
                <c:pt idx="1">
                  <c:v>过敏反应</c:v>
                </c:pt>
                <c:pt idx="2">
                  <c:v>未提供原因</c:v>
                </c:pt>
                <c:pt idx="3">
                  <c:v>吞咽/咀嚼困难</c:v>
                </c:pt>
                <c:pt idx="4">
                  <c:v>拒绝服用</c:v>
                </c:pt>
              </c:strCache>
            </c:strRef>
          </c:cat>
          <c:val>
            <c:numRef>
              <c:f>Sheet1!$B$2:$B$6</c:f>
              <c:numCache>
                <c:formatCode>0%</c:formatCode>
                <c:ptCount val="5"/>
                <c:pt idx="0">
                  <c:v>0.48</c:v>
                </c:pt>
                <c:pt idx="1">
                  <c:v>0.02</c:v>
                </c:pt>
                <c:pt idx="2">
                  <c:v>0.28999999999999998</c:v>
                </c:pt>
                <c:pt idx="3">
                  <c:v>7.0000000000000007E-2</c:v>
                </c:pt>
                <c:pt idx="4">
                  <c:v>0.14000000000000001</c:v>
                </c:pt>
              </c:numCache>
            </c:numRef>
          </c:val>
          <c:extLst xmlns:c16r2="http://schemas.microsoft.com/office/drawing/2015/06/chart">
            <c:ext xmlns:c16="http://schemas.microsoft.com/office/drawing/2014/chart" uri="{C3380CC4-5D6E-409C-BE32-E72D297353CC}">
              <c16:uniqueId val="{0000000A-26EB-4C8A-9BC9-A8788B053725}"/>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a:outerShdw blurRad="63500" dist="37357" dir="2700000" sx="0" sy="0" rotWithShape="0">
        <a:scrgbClr r="0" g="0" b="0"/>
      </a:outerShdw>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患者比例</c:v>
                </c:pt>
              </c:strCache>
            </c:strRef>
          </c:tx>
          <c:spPr>
            <a:solidFill>
              <a:schemeClr val="accent1"/>
            </a:solidFill>
            <a:ln>
              <a:noFill/>
            </a:ln>
            <a:effectLst/>
          </c:spPr>
          <c:invertIfNegative val="0"/>
          <c:dPt>
            <c:idx val="0"/>
            <c:invertIfNegative val="0"/>
            <c:bubble3D val="0"/>
            <c:spPr>
              <a:solidFill>
                <a:schemeClr val="bg2"/>
              </a:solidFill>
              <a:ln>
                <a:noFill/>
              </a:ln>
              <a:effectLst/>
            </c:spPr>
            <c:extLst xmlns:c16r2="http://schemas.microsoft.com/office/drawing/2015/06/chart">
              <c:ext xmlns:c16="http://schemas.microsoft.com/office/drawing/2014/chart" uri="{C3380CC4-5D6E-409C-BE32-E72D297353CC}">
                <c16:uniqueId val="{00000004-320C-4D25-8695-CF8B667FC9F5}"/>
              </c:ext>
            </c:extLst>
          </c:dPt>
          <c:dPt>
            <c:idx val="1"/>
            <c:invertIfNegative val="0"/>
            <c:bubble3D val="0"/>
            <c:spPr>
              <a:solidFill>
                <a:schemeClr val="bg2"/>
              </a:solidFill>
              <a:ln>
                <a:noFill/>
              </a:ln>
              <a:effectLst/>
            </c:spPr>
            <c:extLst xmlns:c16r2="http://schemas.microsoft.com/office/drawing/2015/06/chart">
              <c:ext xmlns:c16="http://schemas.microsoft.com/office/drawing/2014/chart" uri="{C3380CC4-5D6E-409C-BE32-E72D297353CC}">
                <c16:uniqueId val="{00000003-320C-4D25-8695-CF8B667FC9F5}"/>
              </c:ext>
            </c:extLst>
          </c:dPt>
          <c:dPt>
            <c:idx val="2"/>
            <c:invertIfNegative val="0"/>
            <c:bubble3D val="0"/>
            <c:spPr>
              <a:solidFill>
                <a:schemeClr val="bg2">
                  <a:lumMod val="75000"/>
                </a:schemeClr>
              </a:solidFill>
              <a:ln>
                <a:noFill/>
              </a:ln>
              <a:effectLst/>
            </c:spPr>
            <c:extLst xmlns:c16r2="http://schemas.microsoft.com/office/drawing/2015/06/chart">
              <c:ext xmlns:c16="http://schemas.microsoft.com/office/drawing/2014/chart" uri="{C3380CC4-5D6E-409C-BE32-E72D297353CC}">
                <c16:uniqueId val="{00000005-320C-4D25-8695-CF8B667FC9F5}"/>
              </c:ext>
            </c:extLst>
          </c:dPt>
          <c:dPt>
            <c:idx val="3"/>
            <c:invertIfNegative val="0"/>
            <c:bubble3D val="0"/>
            <c:spPr>
              <a:solidFill>
                <a:schemeClr val="bg2">
                  <a:lumMod val="75000"/>
                </a:schemeClr>
              </a:solidFill>
              <a:ln>
                <a:noFill/>
              </a:ln>
              <a:effectLst/>
            </c:spPr>
            <c:extLst xmlns:c16r2="http://schemas.microsoft.com/office/drawing/2015/06/chart">
              <c:ext xmlns:c16="http://schemas.microsoft.com/office/drawing/2014/chart" uri="{C3380CC4-5D6E-409C-BE32-E72D297353CC}">
                <c16:uniqueId val="{00000007-320C-4D25-8695-CF8B667FC9F5}"/>
              </c:ext>
            </c:extLst>
          </c:dPt>
          <c:dPt>
            <c:idx val="4"/>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6-320C-4D25-8695-CF8B667FC9F5}"/>
              </c:ext>
            </c:extLst>
          </c:dPt>
          <c:dLbls>
            <c:dLbl>
              <c:idx val="4"/>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&lt;3.5</c:v>
                </c:pt>
                <c:pt idx="1">
                  <c:v>3.5-4.5</c:v>
                </c:pt>
                <c:pt idx="2">
                  <c:v>4.6-5.5</c:v>
                </c:pt>
                <c:pt idx="3">
                  <c:v>5.6-7.0</c:v>
                </c:pt>
                <c:pt idx="4">
                  <c:v>&gt;7.0</c:v>
                </c:pt>
              </c:strCache>
            </c:strRef>
          </c:cat>
          <c:val>
            <c:numRef>
              <c:f>Sheet1!$B$2:$B$6</c:f>
              <c:numCache>
                <c:formatCode>0.0%</c:formatCode>
                <c:ptCount val="5"/>
                <c:pt idx="0">
                  <c:v>7.3999999999999996E-2</c:v>
                </c:pt>
                <c:pt idx="1">
                  <c:v>0.154</c:v>
                </c:pt>
                <c:pt idx="2">
                  <c:v>0.26100000000000001</c:v>
                </c:pt>
                <c:pt idx="3">
                  <c:v>0.23599999999999999</c:v>
                </c:pt>
                <c:pt idx="4">
                  <c:v>0.27500000000000002</c:v>
                </c:pt>
              </c:numCache>
            </c:numRef>
          </c:val>
          <c:extLst xmlns:c16r2="http://schemas.microsoft.com/office/drawing/2015/06/chart">
            <c:ext xmlns:c16="http://schemas.microsoft.com/office/drawing/2014/chart" uri="{C3380CC4-5D6E-409C-BE32-E72D297353CC}">
              <c16:uniqueId val="{00000000-320C-4D25-8695-CF8B667FC9F5}"/>
            </c:ext>
          </c:extLst>
        </c:ser>
        <c:dLbls>
          <c:showLegendKey val="0"/>
          <c:showVal val="0"/>
          <c:showCatName val="0"/>
          <c:showSerName val="0"/>
          <c:showPercent val="0"/>
          <c:showBubbleSize val="0"/>
        </c:dLbls>
        <c:gapWidth val="89"/>
        <c:overlap val="-27"/>
        <c:axId val="560426664"/>
        <c:axId val="560427840"/>
      </c:barChart>
      <c:catAx>
        <c:axId val="560426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60427840"/>
        <c:crosses val="autoZero"/>
        <c:auto val="1"/>
        <c:lblAlgn val="ctr"/>
        <c:lblOffset val="100"/>
        <c:noMultiLvlLbl val="0"/>
      </c:catAx>
      <c:valAx>
        <c:axId val="560427840"/>
        <c:scaling>
          <c:orientation val="minMax"/>
        </c:scaling>
        <c:delete val="1"/>
        <c:axPos val="l"/>
        <c:numFmt formatCode="0.0%" sourceLinked="1"/>
        <c:majorTickMark val="none"/>
        <c:minorTickMark val="none"/>
        <c:tickLblPos val="nextTo"/>
        <c:crossAx val="5604266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75358568462633E-2"/>
          <c:y val="5.1810477003151466E-2"/>
          <c:w val="0.92444928286307471"/>
          <c:h val="0.75545454854512506"/>
        </c:manualLayout>
      </c:layout>
      <c:barChart>
        <c:barDir val="col"/>
        <c:grouping val="clustered"/>
        <c:varyColors val="0"/>
        <c:ser>
          <c:idx val="0"/>
          <c:order val="0"/>
          <c:tx>
            <c:strRef>
              <c:f>Sheet1!$A$2</c:f>
              <c:strCache>
                <c:ptCount val="1"/>
                <c:pt idx="0">
                  <c:v>G3a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患病率</c:v>
                </c:pt>
                <c:pt idx="1">
                  <c:v>磷结合剂使用率</c:v>
                </c:pt>
              </c:strCache>
            </c:strRef>
          </c:cat>
          <c:val>
            <c:numRef>
              <c:f>Sheet1!$B$2:$C$2</c:f>
              <c:numCache>
                <c:formatCode>0.00%</c:formatCode>
                <c:ptCount val="2"/>
                <c:pt idx="0">
                  <c:v>7.3200000000000001E-2</c:v>
                </c:pt>
                <c:pt idx="1">
                  <c:v>9.6199999999999994E-2</c:v>
                </c:pt>
              </c:numCache>
            </c:numRef>
          </c:val>
          <c:extLst xmlns:c16r2="http://schemas.microsoft.com/office/drawing/2015/06/chart">
            <c:ext xmlns:c16="http://schemas.microsoft.com/office/drawing/2014/chart" uri="{C3380CC4-5D6E-409C-BE32-E72D297353CC}">
              <c16:uniqueId val="{00000000-9CC8-44DC-BB4E-7F3F378D868B}"/>
            </c:ext>
          </c:extLst>
        </c:ser>
        <c:ser>
          <c:idx val="1"/>
          <c:order val="1"/>
          <c:tx>
            <c:strRef>
              <c:f>Sheet1!$A$3</c:f>
              <c:strCache>
                <c:ptCount val="1"/>
                <c:pt idx="0">
                  <c:v>G3b</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患病率</c:v>
                </c:pt>
                <c:pt idx="1">
                  <c:v>磷结合剂使用率</c:v>
                </c:pt>
              </c:strCache>
            </c:strRef>
          </c:cat>
          <c:val>
            <c:numRef>
              <c:f>Sheet1!$B$3:$C$3</c:f>
              <c:numCache>
                <c:formatCode>0.00%</c:formatCode>
                <c:ptCount val="2"/>
                <c:pt idx="0">
                  <c:v>0.12429999999999999</c:v>
                </c:pt>
                <c:pt idx="1">
                  <c:v>0.1129</c:v>
                </c:pt>
              </c:numCache>
            </c:numRef>
          </c:val>
          <c:extLst xmlns:c16r2="http://schemas.microsoft.com/office/drawing/2015/06/chart">
            <c:ext xmlns:c16="http://schemas.microsoft.com/office/drawing/2014/chart" uri="{C3380CC4-5D6E-409C-BE32-E72D297353CC}">
              <c16:uniqueId val="{00000001-9CC8-44DC-BB4E-7F3F378D868B}"/>
            </c:ext>
          </c:extLst>
        </c:ser>
        <c:ser>
          <c:idx val="2"/>
          <c:order val="2"/>
          <c:tx>
            <c:strRef>
              <c:f>Sheet1!$A$4</c:f>
              <c:strCache>
                <c:ptCount val="1"/>
                <c:pt idx="0">
                  <c:v>G4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患病率</c:v>
                </c:pt>
                <c:pt idx="1">
                  <c:v>磷结合剂使用率</c:v>
                </c:pt>
              </c:strCache>
            </c:strRef>
          </c:cat>
          <c:val>
            <c:numRef>
              <c:f>Sheet1!$B$4:$C$4</c:f>
              <c:numCache>
                <c:formatCode>0.00%</c:formatCode>
                <c:ptCount val="2"/>
                <c:pt idx="0">
                  <c:v>0.26740000000000003</c:v>
                </c:pt>
                <c:pt idx="1">
                  <c:v>0.1484</c:v>
                </c:pt>
              </c:numCache>
            </c:numRef>
          </c:val>
          <c:extLst xmlns:c16r2="http://schemas.microsoft.com/office/drawing/2015/06/chart">
            <c:ext xmlns:c16="http://schemas.microsoft.com/office/drawing/2014/chart" uri="{C3380CC4-5D6E-409C-BE32-E72D297353CC}">
              <c16:uniqueId val="{00000003-9CC8-44DC-BB4E-7F3F378D868B}"/>
            </c:ext>
          </c:extLst>
        </c:ser>
        <c:ser>
          <c:idx val="3"/>
          <c:order val="3"/>
          <c:tx>
            <c:strRef>
              <c:f>Sheet1!$A$5</c:f>
              <c:strCache>
                <c:ptCount val="1"/>
                <c:pt idx="0">
                  <c:v>G5</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患病率</c:v>
                </c:pt>
                <c:pt idx="1">
                  <c:v>磷结合剂使用率</c:v>
                </c:pt>
              </c:strCache>
            </c:strRef>
          </c:cat>
          <c:val>
            <c:numRef>
              <c:f>Sheet1!$B$5:$C$5</c:f>
              <c:numCache>
                <c:formatCode>0.00%</c:formatCode>
                <c:ptCount val="2"/>
                <c:pt idx="0">
                  <c:v>0.65849999999999997</c:v>
                </c:pt>
                <c:pt idx="1">
                  <c:v>0.2392</c:v>
                </c:pt>
              </c:numCache>
            </c:numRef>
          </c:val>
          <c:extLst xmlns:c16r2="http://schemas.microsoft.com/office/drawing/2015/06/chart">
            <c:ext xmlns:c16="http://schemas.microsoft.com/office/drawing/2014/chart" uri="{C3380CC4-5D6E-409C-BE32-E72D297353CC}">
              <c16:uniqueId val="{00000004-9CC8-44DC-BB4E-7F3F378D868B}"/>
            </c:ext>
          </c:extLst>
        </c:ser>
        <c:dLbls>
          <c:showLegendKey val="0"/>
          <c:showVal val="0"/>
          <c:showCatName val="0"/>
          <c:showSerName val="0"/>
          <c:showPercent val="0"/>
          <c:showBubbleSize val="0"/>
        </c:dLbls>
        <c:gapWidth val="119"/>
        <c:overlap val="-27"/>
        <c:axId val="560429408"/>
        <c:axId val="560425880"/>
      </c:barChart>
      <c:catAx>
        <c:axId val="5604294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60425880"/>
        <c:crosses val="autoZero"/>
        <c:auto val="1"/>
        <c:lblAlgn val="ctr"/>
        <c:lblOffset val="100"/>
        <c:noMultiLvlLbl val="0"/>
      </c:catAx>
      <c:valAx>
        <c:axId val="560425880"/>
        <c:scaling>
          <c:orientation val="minMax"/>
        </c:scaling>
        <c:delete val="1"/>
        <c:axPos val="l"/>
        <c:numFmt formatCode="0.00%" sourceLinked="1"/>
        <c:majorTickMark val="none"/>
        <c:minorTickMark val="none"/>
        <c:tickLblPos val="nextTo"/>
        <c:crossAx val="560429408"/>
        <c:crosses val="autoZero"/>
        <c:crossBetween val="between"/>
      </c:valAx>
      <c:spPr>
        <a:noFill/>
        <a:ln>
          <a:noFill/>
        </a:ln>
        <a:effectLst/>
      </c:spPr>
    </c:plotArea>
    <c:legend>
      <c:legendPos val="r"/>
      <c:layout>
        <c:manualLayout>
          <c:xMode val="edge"/>
          <c:yMode val="edge"/>
          <c:x val="0.46214441811994017"/>
          <c:y val="5.1507128128818115E-2"/>
          <c:w val="0.51984898900881737"/>
          <c:h val="0.1639099694325123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片剂负荷</c:v>
                </c:pt>
              </c:strCache>
            </c:strRef>
          </c:tx>
          <c:spPr>
            <a:solidFill>
              <a:schemeClr val="accent1"/>
            </a:solidFill>
            <a:ln>
              <a:noFill/>
            </a:ln>
            <a:effectLst/>
          </c:spPr>
          <c:invertIfNegative val="0"/>
          <c:dPt>
            <c:idx val="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3-93D4-4975-8054-0C1BDEDC7F6B}"/>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磷结合剂</c:v>
                </c:pt>
                <c:pt idx="1">
                  <c:v>其他药物</c:v>
                </c:pt>
              </c:strCache>
            </c:strRef>
          </c:cat>
          <c:val>
            <c:numRef>
              <c:f>Sheet1!$B$2:$B$3</c:f>
              <c:numCache>
                <c:formatCode>0%</c:formatCode>
                <c:ptCount val="2"/>
                <c:pt idx="0">
                  <c:v>0.49</c:v>
                </c:pt>
                <c:pt idx="1">
                  <c:v>0.51</c:v>
                </c:pt>
              </c:numCache>
            </c:numRef>
          </c:val>
          <c:extLst xmlns:c16r2="http://schemas.microsoft.com/office/drawing/2015/06/chart">
            <c:ext xmlns:c16="http://schemas.microsoft.com/office/drawing/2014/chart" uri="{C3380CC4-5D6E-409C-BE32-E72D297353CC}">
              <c16:uniqueId val="{00000000-93D4-4975-8054-0C1BDEDC7F6B}"/>
            </c:ext>
          </c:extLst>
        </c:ser>
        <c:dLbls>
          <c:showLegendKey val="0"/>
          <c:showVal val="0"/>
          <c:showCatName val="0"/>
          <c:showSerName val="0"/>
          <c:showPercent val="0"/>
          <c:showBubbleSize val="0"/>
        </c:dLbls>
        <c:gapWidth val="119"/>
        <c:overlap val="-27"/>
        <c:axId val="687226792"/>
        <c:axId val="687224048"/>
      </c:barChart>
      <c:catAx>
        <c:axId val="687226792"/>
        <c:scaling>
          <c:orientation val="minMax"/>
        </c:scaling>
        <c:delete val="0"/>
        <c:axPos val="b"/>
        <c:numFmt formatCode="General" sourceLinked="1"/>
        <c:majorTickMark val="none"/>
        <c:minorTickMark val="none"/>
        <c:tickLblPos val="nextTo"/>
        <c:spPr>
          <a:noFill/>
          <a:ln w="222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zh-CN"/>
          </a:p>
        </c:txPr>
        <c:crossAx val="687224048"/>
        <c:crosses val="autoZero"/>
        <c:auto val="1"/>
        <c:lblAlgn val="ctr"/>
        <c:lblOffset val="100"/>
        <c:noMultiLvlLbl val="0"/>
      </c:catAx>
      <c:valAx>
        <c:axId val="687224048"/>
        <c:scaling>
          <c:orientation val="minMax"/>
          <c:min val="0"/>
        </c:scaling>
        <c:delete val="1"/>
        <c:axPos val="l"/>
        <c:numFmt formatCode="0%" sourceLinked="1"/>
        <c:majorTickMark val="none"/>
        <c:minorTickMark val="none"/>
        <c:tickLblPos val="nextTo"/>
        <c:crossAx val="687226792"/>
        <c:crosses val="autoZero"/>
        <c:crossBetween val="between"/>
      </c:valAx>
      <c:spPr>
        <a:noFill/>
        <a:ln w="127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15F9B6-8998-4AA7-B7AB-2430E0A7C54D}" type="datetimeFigureOut">
              <a:rPr lang="zh-CN" altLang="en-US" smtClean="0"/>
              <a:t>2024/7/11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EC9BD-D7A7-4579-8EDA-38FE76FDD9A8}" type="slidenum">
              <a:rPr lang="zh-CN" altLang="en-US" smtClean="0"/>
              <a:t>‹#›</a:t>
            </a:fld>
            <a:endParaRPr lang="zh-CN" altLang="en-US"/>
          </a:p>
        </p:txBody>
      </p:sp>
    </p:spTree>
    <p:extLst>
      <p:ext uri="{BB962C8B-B14F-4D97-AF65-F5344CB8AC3E}">
        <p14:creationId xmlns:p14="http://schemas.microsoft.com/office/powerpoint/2010/main" val="4161852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B3EC9BD-D7A7-4579-8EDA-38FE76FDD9A8}" type="slidenum">
              <a:rPr lang="zh-CN" altLang="en-US" smtClean="0"/>
              <a:t>3</a:t>
            </a:fld>
            <a:endParaRPr lang="zh-CN" altLang="en-US"/>
          </a:p>
        </p:txBody>
      </p:sp>
    </p:spTree>
    <p:extLst>
      <p:ext uri="{BB962C8B-B14F-4D97-AF65-F5344CB8AC3E}">
        <p14:creationId xmlns:p14="http://schemas.microsoft.com/office/powerpoint/2010/main" val="3139801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B3EC9BD-D7A7-4579-8EDA-38FE76FDD9A8}" type="slidenum">
              <a:rPr lang="zh-CN" altLang="en-US" smtClean="0"/>
              <a:t>4</a:t>
            </a:fld>
            <a:endParaRPr lang="zh-CN" altLang="en-US"/>
          </a:p>
        </p:txBody>
      </p:sp>
    </p:spTree>
    <p:extLst>
      <p:ext uri="{BB962C8B-B14F-4D97-AF65-F5344CB8AC3E}">
        <p14:creationId xmlns:p14="http://schemas.microsoft.com/office/powerpoint/2010/main" val="3608502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B3EC9BD-D7A7-4579-8EDA-38FE76FDD9A8}" type="slidenum">
              <a:rPr lang="zh-CN" altLang="en-US" smtClean="0"/>
              <a:t>7</a:t>
            </a:fld>
            <a:endParaRPr lang="zh-CN" altLang="en-US"/>
          </a:p>
        </p:txBody>
      </p:sp>
    </p:spTree>
    <p:extLst>
      <p:ext uri="{BB962C8B-B14F-4D97-AF65-F5344CB8AC3E}">
        <p14:creationId xmlns:p14="http://schemas.microsoft.com/office/powerpoint/2010/main" val="1168209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B3EC9BD-D7A7-4579-8EDA-38FE76FDD9A8}" type="slidenum">
              <a:rPr lang="zh-CN" altLang="en-US" smtClean="0"/>
              <a:t>8</a:t>
            </a:fld>
            <a:endParaRPr lang="zh-CN" altLang="en-US"/>
          </a:p>
        </p:txBody>
      </p:sp>
    </p:spTree>
    <p:extLst>
      <p:ext uri="{BB962C8B-B14F-4D97-AF65-F5344CB8AC3E}">
        <p14:creationId xmlns:p14="http://schemas.microsoft.com/office/powerpoint/2010/main" val="3216572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B3EC9BD-D7A7-4579-8EDA-38FE76FDD9A8}" type="slidenum">
              <a:rPr lang="zh-CN" altLang="en-US" smtClean="0"/>
              <a:t>11</a:t>
            </a:fld>
            <a:endParaRPr lang="zh-CN" altLang="en-US"/>
          </a:p>
        </p:txBody>
      </p:sp>
    </p:spTree>
    <p:extLst>
      <p:ext uri="{BB962C8B-B14F-4D97-AF65-F5344CB8AC3E}">
        <p14:creationId xmlns:p14="http://schemas.microsoft.com/office/powerpoint/2010/main" val="1532189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0521CA9-E426-DFE1-7982-43E5BB2E1E7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5F5C7B1E-F7B8-0B50-682B-B7E04208D4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F260E7AD-297C-13B6-44FC-FA856A4D2F67}"/>
              </a:ext>
            </a:extLst>
          </p:cNvPr>
          <p:cNvSpPr>
            <a:spLocks noGrp="1"/>
          </p:cNvSpPr>
          <p:nvPr>
            <p:ph type="dt" sz="half" idx="10"/>
          </p:nvPr>
        </p:nvSpPr>
        <p:spPr/>
        <p:txBody>
          <a:bodyPr/>
          <a:lstStyle/>
          <a:p>
            <a:fld id="{7B21C0F4-2419-4C90-BFCA-BEFE4EBC6D09}" type="datetimeFigureOut">
              <a:rPr lang="zh-CN" altLang="en-US" smtClean="0"/>
              <a:t>2024/7/11</a:t>
            </a:fld>
            <a:endParaRPr lang="zh-CN" altLang="en-US"/>
          </a:p>
        </p:txBody>
      </p:sp>
      <p:sp>
        <p:nvSpPr>
          <p:cNvPr id="5" name="页脚占位符 4">
            <a:extLst>
              <a:ext uri="{FF2B5EF4-FFF2-40B4-BE49-F238E27FC236}">
                <a16:creationId xmlns:a16="http://schemas.microsoft.com/office/drawing/2014/main" xmlns="" id="{BEE8AC00-FA14-226E-5DF0-212F0EFE2A7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A15A73B2-2977-7EDE-8B42-B5386B698077}"/>
              </a:ext>
            </a:extLst>
          </p:cNvPr>
          <p:cNvSpPr>
            <a:spLocks noGrp="1"/>
          </p:cNvSpPr>
          <p:nvPr>
            <p:ph type="sldNum" sz="quarter" idx="12"/>
          </p:nvPr>
        </p:nvSpPr>
        <p:spPr/>
        <p:txBody>
          <a:bodyPr/>
          <a:lstStyle/>
          <a:p>
            <a:fld id="{8A999320-77ED-43C9-9A84-B86C2EF598B9}" type="slidenum">
              <a:rPr lang="zh-CN" altLang="en-US" smtClean="0"/>
              <a:t>‹#›</a:t>
            </a:fld>
            <a:endParaRPr lang="zh-CN" altLang="en-US"/>
          </a:p>
        </p:txBody>
      </p:sp>
    </p:spTree>
    <p:extLst>
      <p:ext uri="{BB962C8B-B14F-4D97-AF65-F5344CB8AC3E}">
        <p14:creationId xmlns:p14="http://schemas.microsoft.com/office/powerpoint/2010/main" val="2871863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382D4A6-79EB-C6FB-F949-200B5F14D5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4A903070-9BD4-ECCF-9E8C-BAD2F24CAA4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0E12B833-A0C9-6B42-A00E-EEAE38E97186}"/>
              </a:ext>
            </a:extLst>
          </p:cNvPr>
          <p:cNvSpPr>
            <a:spLocks noGrp="1"/>
          </p:cNvSpPr>
          <p:nvPr>
            <p:ph type="dt" sz="half" idx="10"/>
          </p:nvPr>
        </p:nvSpPr>
        <p:spPr/>
        <p:txBody>
          <a:bodyPr/>
          <a:lstStyle/>
          <a:p>
            <a:fld id="{7B21C0F4-2419-4C90-BFCA-BEFE4EBC6D09}" type="datetimeFigureOut">
              <a:rPr lang="zh-CN" altLang="en-US" smtClean="0"/>
              <a:t>2024/7/11</a:t>
            </a:fld>
            <a:endParaRPr lang="zh-CN" altLang="en-US"/>
          </a:p>
        </p:txBody>
      </p:sp>
      <p:sp>
        <p:nvSpPr>
          <p:cNvPr id="5" name="页脚占位符 4">
            <a:extLst>
              <a:ext uri="{FF2B5EF4-FFF2-40B4-BE49-F238E27FC236}">
                <a16:creationId xmlns:a16="http://schemas.microsoft.com/office/drawing/2014/main" xmlns="" id="{EB206EE0-CADD-CDE4-62B7-5F1EFBFEC41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855AE1E-6826-3C79-3B60-6D7678E045CC}"/>
              </a:ext>
            </a:extLst>
          </p:cNvPr>
          <p:cNvSpPr>
            <a:spLocks noGrp="1"/>
          </p:cNvSpPr>
          <p:nvPr>
            <p:ph type="sldNum" sz="quarter" idx="12"/>
          </p:nvPr>
        </p:nvSpPr>
        <p:spPr/>
        <p:txBody>
          <a:bodyPr/>
          <a:lstStyle/>
          <a:p>
            <a:fld id="{8A999320-77ED-43C9-9A84-B86C2EF598B9}" type="slidenum">
              <a:rPr lang="zh-CN" altLang="en-US" smtClean="0"/>
              <a:t>‹#›</a:t>
            </a:fld>
            <a:endParaRPr lang="zh-CN" altLang="en-US"/>
          </a:p>
        </p:txBody>
      </p:sp>
      <p:grpSp>
        <p:nvGrpSpPr>
          <p:cNvPr id="7" name="组合 6">
            <a:extLst>
              <a:ext uri="{FF2B5EF4-FFF2-40B4-BE49-F238E27FC236}">
                <a16:creationId xmlns:a16="http://schemas.microsoft.com/office/drawing/2014/main" xmlns="" id="{412373FF-FBB8-D759-8D2F-2D103AF295D0}"/>
              </a:ext>
            </a:extLst>
          </p:cNvPr>
          <p:cNvGrpSpPr/>
          <p:nvPr userDrawn="1"/>
        </p:nvGrpSpPr>
        <p:grpSpPr>
          <a:xfrm>
            <a:off x="0" y="1"/>
            <a:ext cx="12192000" cy="1191236"/>
            <a:chOff x="0" y="1"/>
            <a:chExt cx="12192000" cy="1191236"/>
          </a:xfrm>
        </p:grpSpPr>
        <p:sp>
          <p:nvSpPr>
            <p:cNvPr id="8" name="矩形 7">
              <a:extLst>
                <a:ext uri="{FF2B5EF4-FFF2-40B4-BE49-F238E27FC236}">
                  <a16:creationId xmlns:a16="http://schemas.microsoft.com/office/drawing/2014/main" xmlns="" id="{F8C181DA-00F4-744A-B58E-49153B1C056C}"/>
                </a:ext>
              </a:extLst>
            </p:cNvPr>
            <p:cNvSpPr/>
            <p:nvPr userDrawn="1"/>
          </p:nvSpPr>
          <p:spPr>
            <a:xfrm>
              <a:off x="0" y="1"/>
              <a:ext cx="12192000" cy="1191236"/>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矩形 8">
              <a:extLst>
                <a:ext uri="{FF2B5EF4-FFF2-40B4-BE49-F238E27FC236}">
                  <a16:creationId xmlns:a16="http://schemas.microsoft.com/office/drawing/2014/main" xmlns="" id="{3A3379C5-37BC-2790-8C64-D66F94872BB3}"/>
                </a:ext>
              </a:extLst>
            </p:cNvPr>
            <p:cNvSpPr/>
            <p:nvPr userDrawn="1"/>
          </p:nvSpPr>
          <p:spPr>
            <a:xfrm>
              <a:off x="0" y="1078963"/>
              <a:ext cx="12192000" cy="11227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extLst>
      <p:ext uri="{BB962C8B-B14F-4D97-AF65-F5344CB8AC3E}">
        <p14:creationId xmlns:p14="http://schemas.microsoft.com/office/powerpoint/2010/main" val="1647518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91560F06-0667-5FD3-71F2-0BB80580400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2347A1F9-1CAD-161F-26A3-36C47CF7358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7E92154-34EF-23CA-34D5-ADC5A6E9DED5}"/>
              </a:ext>
            </a:extLst>
          </p:cNvPr>
          <p:cNvSpPr>
            <a:spLocks noGrp="1"/>
          </p:cNvSpPr>
          <p:nvPr>
            <p:ph type="dt" sz="half" idx="10"/>
          </p:nvPr>
        </p:nvSpPr>
        <p:spPr/>
        <p:txBody>
          <a:bodyPr/>
          <a:lstStyle/>
          <a:p>
            <a:fld id="{7B21C0F4-2419-4C90-BFCA-BEFE4EBC6D09}" type="datetimeFigureOut">
              <a:rPr lang="zh-CN" altLang="en-US" smtClean="0"/>
              <a:t>2024/7/11</a:t>
            </a:fld>
            <a:endParaRPr lang="zh-CN" altLang="en-US"/>
          </a:p>
        </p:txBody>
      </p:sp>
      <p:sp>
        <p:nvSpPr>
          <p:cNvPr id="5" name="页脚占位符 4">
            <a:extLst>
              <a:ext uri="{FF2B5EF4-FFF2-40B4-BE49-F238E27FC236}">
                <a16:creationId xmlns:a16="http://schemas.microsoft.com/office/drawing/2014/main" xmlns="" id="{DCFE0B55-331A-87BC-552E-2DE4B3CA040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BD42110C-3DA9-038C-B89E-41B0304037FA}"/>
              </a:ext>
            </a:extLst>
          </p:cNvPr>
          <p:cNvSpPr>
            <a:spLocks noGrp="1"/>
          </p:cNvSpPr>
          <p:nvPr>
            <p:ph type="sldNum" sz="quarter" idx="12"/>
          </p:nvPr>
        </p:nvSpPr>
        <p:spPr/>
        <p:txBody>
          <a:bodyPr/>
          <a:lstStyle/>
          <a:p>
            <a:fld id="{8A999320-77ED-43C9-9A84-B86C2EF598B9}" type="slidenum">
              <a:rPr lang="zh-CN" altLang="en-US" smtClean="0"/>
              <a:t>‹#›</a:t>
            </a:fld>
            <a:endParaRPr lang="zh-CN" altLang="en-US"/>
          </a:p>
        </p:txBody>
      </p:sp>
    </p:spTree>
    <p:extLst>
      <p:ext uri="{BB962C8B-B14F-4D97-AF65-F5344CB8AC3E}">
        <p14:creationId xmlns:p14="http://schemas.microsoft.com/office/powerpoint/2010/main" val="2832865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048814" name="矩形 5"/>
          <p:cNvSpPr/>
          <p:nvPr userDrawn="1"/>
        </p:nvSpPr>
        <p:spPr bwMode="auto">
          <a:xfrm>
            <a:off x="1" y="0"/>
            <a:ext cx="12192000" cy="6858000"/>
          </a:xfrm>
          <a:prstGeom prst="rect">
            <a:avLst/>
          </a:prstGeom>
          <a:solidFill>
            <a:srgbClr val="FFFBF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1200" b="0" i="0" u="none" strike="noStrike" cap="none" normalizeH="0" baseline="0">
              <a:ln>
                <a:noFill/>
              </a:ln>
              <a:solidFill>
                <a:schemeClr val="tx1"/>
              </a:solidFill>
              <a:effectLst/>
              <a:latin typeface="Arial" charset="0"/>
              <a:ea typeface="HGP創英角ｺﾞｼｯｸUB" pitchFamily="50" charset="-128"/>
            </a:endParaRPr>
          </a:p>
        </p:txBody>
      </p:sp>
      <p:sp>
        <p:nvSpPr>
          <p:cNvPr id="2" name="流程图: 延期 1">
            <a:extLst>
              <a:ext uri="{FF2B5EF4-FFF2-40B4-BE49-F238E27FC236}">
                <a16:creationId xmlns:a16="http://schemas.microsoft.com/office/drawing/2014/main" xmlns="" id="{4BCCBDC1-2678-12B9-B08A-2B66130E8C4F}"/>
              </a:ext>
            </a:extLst>
          </p:cNvPr>
          <p:cNvSpPr/>
          <p:nvPr userDrawn="1"/>
        </p:nvSpPr>
        <p:spPr bwMode="auto">
          <a:xfrm>
            <a:off x="-285331" y="-868680"/>
            <a:ext cx="10306723" cy="9006840"/>
          </a:xfrm>
          <a:custGeom>
            <a:avLst/>
            <a:gdLst>
              <a:gd name="connsiteX0" fmla="*/ 0 w 10850880"/>
              <a:gd name="connsiteY0" fmla="*/ 0 h 9006840"/>
              <a:gd name="connsiteX1" fmla="*/ 5425440 w 10850880"/>
              <a:gd name="connsiteY1" fmla="*/ 0 h 9006840"/>
              <a:gd name="connsiteX2" fmla="*/ 10850880 w 10850880"/>
              <a:gd name="connsiteY2" fmla="*/ 4503420 h 9006840"/>
              <a:gd name="connsiteX3" fmla="*/ 5425440 w 10850880"/>
              <a:gd name="connsiteY3" fmla="*/ 9006840 h 9006840"/>
              <a:gd name="connsiteX4" fmla="*/ 0 w 10850880"/>
              <a:gd name="connsiteY4" fmla="*/ 9006840 h 9006840"/>
              <a:gd name="connsiteX5" fmla="*/ 0 w 10850880"/>
              <a:gd name="connsiteY5" fmla="*/ 0 h 9006840"/>
              <a:gd name="connsiteX0" fmla="*/ 0 w 10913753"/>
              <a:gd name="connsiteY0" fmla="*/ 30480 h 9037320"/>
              <a:gd name="connsiteX1" fmla="*/ 7330440 w 10913753"/>
              <a:gd name="connsiteY1" fmla="*/ 0 h 9037320"/>
              <a:gd name="connsiteX2" fmla="*/ 10850880 w 10913753"/>
              <a:gd name="connsiteY2" fmla="*/ 4533900 h 9037320"/>
              <a:gd name="connsiteX3" fmla="*/ 5425440 w 10913753"/>
              <a:gd name="connsiteY3" fmla="*/ 9037320 h 9037320"/>
              <a:gd name="connsiteX4" fmla="*/ 0 w 10913753"/>
              <a:gd name="connsiteY4" fmla="*/ 9037320 h 9037320"/>
              <a:gd name="connsiteX5" fmla="*/ 0 w 10913753"/>
              <a:gd name="connsiteY5" fmla="*/ 30480 h 9037320"/>
              <a:gd name="connsiteX0" fmla="*/ 0 w 10858082"/>
              <a:gd name="connsiteY0" fmla="*/ 30480 h 9067800"/>
              <a:gd name="connsiteX1" fmla="*/ 7330440 w 10858082"/>
              <a:gd name="connsiteY1" fmla="*/ 0 h 9067800"/>
              <a:gd name="connsiteX2" fmla="*/ 10850880 w 10858082"/>
              <a:gd name="connsiteY2" fmla="*/ 4533900 h 9067800"/>
              <a:gd name="connsiteX3" fmla="*/ 7680960 w 10858082"/>
              <a:gd name="connsiteY3" fmla="*/ 9067800 h 9067800"/>
              <a:gd name="connsiteX4" fmla="*/ 0 w 10858082"/>
              <a:gd name="connsiteY4" fmla="*/ 9037320 h 9067800"/>
              <a:gd name="connsiteX5" fmla="*/ 0 w 10858082"/>
              <a:gd name="connsiteY5" fmla="*/ 30480 h 9067800"/>
              <a:gd name="connsiteX0" fmla="*/ 0 w 10866162"/>
              <a:gd name="connsiteY0" fmla="*/ 30480 h 9037320"/>
              <a:gd name="connsiteX1" fmla="*/ 7330440 w 10866162"/>
              <a:gd name="connsiteY1" fmla="*/ 0 h 9037320"/>
              <a:gd name="connsiteX2" fmla="*/ 10850880 w 10866162"/>
              <a:gd name="connsiteY2" fmla="*/ 4533900 h 9037320"/>
              <a:gd name="connsiteX3" fmla="*/ 6553200 w 10866162"/>
              <a:gd name="connsiteY3" fmla="*/ 9037320 h 9037320"/>
              <a:gd name="connsiteX4" fmla="*/ 0 w 10866162"/>
              <a:gd name="connsiteY4" fmla="*/ 9037320 h 9037320"/>
              <a:gd name="connsiteX5" fmla="*/ 0 w 10866162"/>
              <a:gd name="connsiteY5" fmla="*/ 30480 h 9037320"/>
              <a:gd name="connsiteX0" fmla="*/ 0 w 10850938"/>
              <a:gd name="connsiteY0" fmla="*/ 45720 h 9052560"/>
              <a:gd name="connsiteX1" fmla="*/ 6492240 w 10850938"/>
              <a:gd name="connsiteY1" fmla="*/ 0 h 9052560"/>
              <a:gd name="connsiteX2" fmla="*/ 10850880 w 10850938"/>
              <a:gd name="connsiteY2" fmla="*/ 4549140 h 9052560"/>
              <a:gd name="connsiteX3" fmla="*/ 6553200 w 10850938"/>
              <a:gd name="connsiteY3" fmla="*/ 9052560 h 9052560"/>
              <a:gd name="connsiteX4" fmla="*/ 0 w 10850938"/>
              <a:gd name="connsiteY4" fmla="*/ 9052560 h 9052560"/>
              <a:gd name="connsiteX5" fmla="*/ 0 w 10850938"/>
              <a:gd name="connsiteY5" fmla="*/ 45720 h 9052560"/>
              <a:gd name="connsiteX0" fmla="*/ 0 w 10851133"/>
              <a:gd name="connsiteY0" fmla="*/ 0 h 9006840"/>
              <a:gd name="connsiteX1" fmla="*/ 6675120 w 10851133"/>
              <a:gd name="connsiteY1" fmla="*/ 0 h 9006840"/>
              <a:gd name="connsiteX2" fmla="*/ 10850880 w 10851133"/>
              <a:gd name="connsiteY2" fmla="*/ 4503420 h 9006840"/>
              <a:gd name="connsiteX3" fmla="*/ 6553200 w 10851133"/>
              <a:gd name="connsiteY3" fmla="*/ 9006840 h 9006840"/>
              <a:gd name="connsiteX4" fmla="*/ 0 w 10851133"/>
              <a:gd name="connsiteY4" fmla="*/ 9006840 h 9006840"/>
              <a:gd name="connsiteX5" fmla="*/ 0 w 10851133"/>
              <a:gd name="connsiteY5" fmla="*/ 0 h 900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1133" h="9006840">
                <a:moveTo>
                  <a:pt x="0" y="0"/>
                </a:moveTo>
                <a:lnTo>
                  <a:pt x="6675120" y="0"/>
                </a:lnTo>
                <a:cubicBezTo>
                  <a:pt x="9671508" y="0"/>
                  <a:pt x="10871200" y="3002280"/>
                  <a:pt x="10850880" y="4503420"/>
                </a:cubicBezTo>
                <a:cubicBezTo>
                  <a:pt x="10830560" y="6004560"/>
                  <a:pt x="9549588" y="9006840"/>
                  <a:pt x="6553200" y="9006840"/>
                </a:cubicBezTo>
                <a:lnTo>
                  <a:pt x="0" y="9006840"/>
                </a:lnTo>
                <a:lnTo>
                  <a:pt x="0" y="0"/>
                </a:lnTo>
                <a:close/>
              </a:path>
            </a:pathLst>
          </a:cu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1200" b="0" i="0" u="none" strike="noStrike" cap="none" normalizeH="0" baseline="0">
              <a:ln>
                <a:noFill/>
              </a:ln>
              <a:solidFill>
                <a:schemeClr val="tx1"/>
              </a:solidFill>
              <a:effectLst/>
              <a:latin typeface="Arial" charset="0"/>
              <a:ea typeface="HGP創英角ｺﾞｼｯｸUB" pitchFamily="50" charset="-128"/>
            </a:endParaRPr>
          </a:p>
        </p:txBody>
      </p:sp>
    </p:spTree>
    <p:extLst>
      <p:ext uri="{BB962C8B-B14F-4D97-AF65-F5344CB8AC3E}">
        <p14:creationId xmlns:p14="http://schemas.microsoft.com/office/powerpoint/2010/main" val="2543502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标题，内容与文本">
    <p:spTree>
      <p:nvGrpSpPr>
        <p:cNvPr id="1" name=""/>
        <p:cNvGrpSpPr/>
        <p:nvPr/>
      </p:nvGrpSpPr>
      <p:grpSpPr>
        <a:xfrm>
          <a:off x="0" y="0"/>
          <a:ext cx="0" cy="0"/>
          <a:chOff x="0" y="0"/>
          <a:chExt cx="0" cy="0"/>
        </a:xfrm>
      </p:grpSpPr>
      <p:sp>
        <p:nvSpPr>
          <p:cNvPr id="1049674" name="标题 1"/>
          <p:cNvSpPr>
            <a:spLocks noGrp="1"/>
          </p:cNvSpPr>
          <p:nvPr>
            <p:ph type="title"/>
          </p:nvPr>
        </p:nvSpPr>
        <p:spPr>
          <a:xfrm>
            <a:off x="239133" y="-11109"/>
            <a:ext cx="10733113" cy="1015766"/>
          </a:xfrm>
          <a:prstGeom prst="rect">
            <a:avLst/>
          </a:prstGeom>
        </p:spPr>
        <p:txBody>
          <a:bodyPr lIns="107275" tIns="53638" rIns="107275" bIns="53638"/>
          <a:lstStyle/>
          <a:p>
            <a:r>
              <a:rPr lang="zh-CN" altLang="en-US"/>
              <a:t>单击此处编辑母版标题样式</a:t>
            </a:r>
          </a:p>
        </p:txBody>
      </p:sp>
      <p:sp>
        <p:nvSpPr>
          <p:cNvPr id="1049675" name="内容占位符 2"/>
          <p:cNvSpPr>
            <a:spLocks noGrp="1"/>
          </p:cNvSpPr>
          <p:nvPr>
            <p:ph sz="half" idx="1"/>
          </p:nvPr>
        </p:nvSpPr>
        <p:spPr>
          <a:xfrm>
            <a:off x="239134" y="1160199"/>
            <a:ext cx="5766962" cy="5278803"/>
          </a:xfrm>
          <a:prstGeom prst="rect">
            <a:avLst/>
          </a:prstGeom>
        </p:spPr>
        <p:txBody>
          <a:bodyPr lIns="107275" tIns="53638" rIns="107275" bIns="5363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676" name="文本占位符 3"/>
          <p:cNvSpPr>
            <a:spLocks noGrp="1"/>
          </p:cNvSpPr>
          <p:nvPr>
            <p:ph type="body" sz="half" idx="2"/>
          </p:nvPr>
        </p:nvSpPr>
        <p:spPr>
          <a:xfrm>
            <a:off x="6184054" y="1160199"/>
            <a:ext cx="5768816" cy="5278803"/>
          </a:xfrm>
          <a:prstGeom prst="rect">
            <a:avLst/>
          </a:prstGeom>
        </p:spPr>
        <p:txBody>
          <a:bodyPr lIns="107275" tIns="53638" rIns="107275" bIns="5363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677" name="Rectangle 5"/>
          <p:cNvSpPr>
            <a:spLocks noGrp="1" noChangeArrowheads="1"/>
          </p:cNvSpPr>
          <p:nvPr>
            <p:ph type="ftr" sz="quarter" idx="10"/>
          </p:nvPr>
        </p:nvSpPr>
        <p:spPr>
          <a:xfrm>
            <a:off x="546447" y="6548439"/>
            <a:ext cx="4944533" cy="188912"/>
          </a:xfrm>
          <a:prstGeom prst="rect">
            <a:avLst/>
          </a:prstGeom>
        </p:spPr>
        <p:txBody>
          <a:bodyPr lIns="107275" tIns="53638" rIns="107275" bIns="53638"/>
          <a:lstStyle/>
          <a:p>
            <a:pPr algn="ctr" fontAlgn="base">
              <a:spcBef>
                <a:spcPct val="50000"/>
              </a:spcBef>
              <a:spcAft>
                <a:spcPct val="0"/>
              </a:spcAft>
            </a:pPr>
            <a:endParaRPr kumimoji="1" lang="zh-CN" altLang="en-US" sz="2800">
              <a:solidFill>
                <a:srgbClr val="000000"/>
              </a:solidFill>
              <a:ea typeface="MS PGothic" pitchFamily="34" charset="-128"/>
            </a:endParaRPr>
          </a:p>
        </p:txBody>
      </p:sp>
    </p:spTree>
    <p:extLst>
      <p:ext uri="{BB962C8B-B14F-4D97-AF65-F5344CB8AC3E}">
        <p14:creationId xmlns:p14="http://schemas.microsoft.com/office/powerpoint/2010/main" val="335858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xmlns="" id="{8F33817A-B989-9D3D-42BD-2A818F90520C}"/>
              </a:ext>
            </a:extLst>
          </p:cNvPr>
          <p:cNvGraphicFramePr>
            <a:graphicFrameLocks noChangeAspect="1"/>
          </p:cNvGraphicFramePr>
          <p:nvPr userDrawn="1">
            <p:custDataLst>
              <p:tags r:id="rId2"/>
            </p:custDataLst>
            <p:extLst>
              <p:ext uri="{D42A27DB-BD31-4B8C-83A1-F6EECF244321}">
                <p14:modId xmlns:p14="http://schemas.microsoft.com/office/powerpoint/2010/main" val="879609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4" name="think-cell 幻灯片" r:id="rId4" imgW="306" imgH="306" progId="TCLayout.ActiveDocument.1">
                  <p:embed/>
                </p:oleObj>
              </mc:Choice>
              <mc:Fallback>
                <p:oleObj name="think-cell 幻灯片"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标题 1">
            <a:extLst>
              <a:ext uri="{FF2B5EF4-FFF2-40B4-BE49-F238E27FC236}">
                <a16:creationId xmlns:a16="http://schemas.microsoft.com/office/drawing/2014/main" xmlns="" id="{42630D76-9246-6593-EBF6-74F4FBC1766D}"/>
              </a:ext>
            </a:extLst>
          </p:cNvPr>
          <p:cNvSpPr>
            <a:spLocks noGrp="1"/>
          </p:cNvSpPr>
          <p:nvPr>
            <p:ph type="title"/>
          </p:nvPr>
        </p:nvSpPr>
        <p:spPr>
          <a:xfrm>
            <a:off x="771088" y="210906"/>
            <a:ext cx="10515600" cy="868057"/>
          </a:xfrm>
        </p:spPr>
        <p:txBody>
          <a:bodyPr vert="horz"/>
          <a:lstStyle/>
          <a:p>
            <a:r>
              <a:rPr lang="zh-CN" altLang="en-US"/>
              <a:t>单击此处编辑母版标题样式</a:t>
            </a:r>
          </a:p>
        </p:txBody>
      </p:sp>
      <p:sp>
        <p:nvSpPr>
          <p:cNvPr id="3" name="内容占位符 2">
            <a:extLst>
              <a:ext uri="{FF2B5EF4-FFF2-40B4-BE49-F238E27FC236}">
                <a16:creationId xmlns:a16="http://schemas.microsoft.com/office/drawing/2014/main" xmlns="" id="{ADAFC933-BEBF-16DE-D4B5-1B9B9DB8391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FBDC209-3680-C817-2E81-64774F44A393}"/>
              </a:ext>
            </a:extLst>
          </p:cNvPr>
          <p:cNvSpPr>
            <a:spLocks noGrp="1"/>
          </p:cNvSpPr>
          <p:nvPr>
            <p:ph type="dt" sz="half" idx="10"/>
          </p:nvPr>
        </p:nvSpPr>
        <p:spPr/>
        <p:txBody>
          <a:bodyPr/>
          <a:lstStyle/>
          <a:p>
            <a:fld id="{7B21C0F4-2419-4C90-BFCA-BEFE4EBC6D09}" type="datetimeFigureOut">
              <a:rPr lang="zh-CN" altLang="en-US" smtClean="0"/>
              <a:t>2024/7/11</a:t>
            </a:fld>
            <a:endParaRPr lang="zh-CN" altLang="en-US"/>
          </a:p>
        </p:txBody>
      </p:sp>
      <p:sp>
        <p:nvSpPr>
          <p:cNvPr id="5" name="页脚占位符 4">
            <a:extLst>
              <a:ext uri="{FF2B5EF4-FFF2-40B4-BE49-F238E27FC236}">
                <a16:creationId xmlns:a16="http://schemas.microsoft.com/office/drawing/2014/main" xmlns="" id="{07CF1B32-1928-B2A8-2095-6D582FE04F7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A3E6340-6F31-0F10-F994-F711F72C8764}"/>
              </a:ext>
            </a:extLst>
          </p:cNvPr>
          <p:cNvSpPr>
            <a:spLocks noGrp="1"/>
          </p:cNvSpPr>
          <p:nvPr>
            <p:ph type="sldNum" sz="quarter" idx="12"/>
          </p:nvPr>
        </p:nvSpPr>
        <p:spPr/>
        <p:txBody>
          <a:bodyPr/>
          <a:lstStyle/>
          <a:p>
            <a:fld id="{8A999320-77ED-43C9-9A84-B86C2EF598B9}" type="slidenum">
              <a:rPr lang="zh-CN" altLang="en-US" smtClean="0"/>
              <a:t>‹#›</a:t>
            </a:fld>
            <a:endParaRPr lang="zh-CN" altLang="en-US"/>
          </a:p>
        </p:txBody>
      </p:sp>
      <p:grpSp>
        <p:nvGrpSpPr>
          <p:cNvPr id="10" name="组合 9">
            <a:extLst>
              <a:ext uri="{FF2B5EF4-FFF2-40B4-BE49-F238E27FC236}">
                <a16:creationId xmlns:a16="http://schemas.microsoft.com/office/drawing/2014/main" xmlns="" id="{769BFDAE-83D2-5872-CE09-B72CCF31A00B}"/>
              </a:ext>
            </a:extLst>
          </p:cNvPr>
          <p:cNvGrpSpPr/>
          <p:nvPr userDrawn="1"/>
        </p:nvGrpSpPr>
        <p:grpSpPr>
          <a:xfrm>
            <a:off x="0" y="1"/>
            <a:ext cx="12192000" cy="1191236"/>
            <a:chOff x="0" y="1"/>
            <a:chExt cx="12192000" cy="1191236"/>
          </a:xfrm>
        </p:grpSpPr>
        <p:sp>
          <p:nvSpPr>
            <p:cNvPr id="8" name="矩形 7">
              <a:extLst>
                <a:ext uri="{FF2B5EF4-FFF2-40B4-BE49-F238E27FC236}">
                  <a16:creationId xmlns:a16="http://schemas.microsoft.com/office/drawing/2014/main" xmlns="" id="{BAC67B50-1E51-AE70-E926-40F98D02D84F}"/>
                </a:ext>
              </a:extLst>
            </p:cNvPr>
            <p:cNvSpPr/>
            <p:nvPr userDrawn="1"/>
          </p:nvSpPr>
          <p:spPr>
            <a:xfrm>
              <a:off x="0" y="1"/>
              <a:ext cx="12192000" cy="1191236"/>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矩形 8">
              <a:extLst>
                <a:ext uri="{FF2B5EF4-FFF2-40B4-BE49-F238E27FC236}">
                  <a16:creationId xmlns:a16="http://schemas.microsoft.com/office/drawing/2014/main" xmlns="" id="{A49D5C1C-3330-DAF8-7362-F31E6F3C497F}"/>
                </a:ext>
              </a:extLst>
            </p:cNvPr>
            <p:cNvSpPr/>
            <p:nvPr userDrawn="1"/>
          </p:nvSpPr>
          <p:spPr>
            <a:xfrm>
              <a:off x="0" y="1078963"/>
              <a:ext cx="12192000" cy="11227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extLst>
      <p:ext uri="{BB962C8B-B14F-4D97-AF65-F5344CB8AC3E}">
        <p14:creationId xmlns:p14="http://schemas.microsoft.com/office/powerpoint/2010/main" val="301417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A49971F-561C-D4A7-0243-99F582EDBC6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6F84F677-7900-4F95-7E34-89258D18FD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964817A5-1DF6-A05C-3BE9-3B04A66965B8}"/>
              </a:ext>
            </a:extLst>
          </p:cNvPr>
          <p:cNvSpPr>
            <a:spLocks noGrp="1"/>
          </p:cNvSpPr>
          <p:nvPr>
            <p:ph type="dt" sz="half" idx="10"/>
          </p:nvPr>
        </p:nvSpPr>
        <p:spPr/>
        <p:txBody>
          <a:bodyPr/>
          <a:lstStyle/>
          <a:p>
            <a:fld id="{7B21C0F4-2419-4C90-BFCA-BEFE4EBC6D09}" type="datetimeFigureOut">
              <a:rPr lang="zh-CN" altLang="en-US" smtClean="0"/>
              <a:t>2024/7/11</a:t>
            </a:fld>
            <a:endParaRPr lang="zh-CN" altLang="en-US"/>
          </a:p>
        </p:txBody>
      </p:sp>
      <p:sp>
        <p:nvSpPr>
          <p:cNvPr id="5" name="页脚占位符 4">
            <a:extLst>
              <a:ext uri="{FF2B5EF4-FFF2-40B4-BE49-F238E27FC236}">
                <a16:creationId xmlns:a16="http://schemas.microsoft.com/office/drawing/2014/main" xmlns="" id="{554B267D-7901-4D87-22FC-899AABBD37F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A4580818-7C3F-BCE3-58AD-421BA2FD2BD2}"/>
              </a:ext>
            </a:extLst>
          </p:cNvPr>
          <p:cNvSpPr>
            <a:spLocks noGrp="1"/>
          </p:cNvSpPr>
          <p:nvPr>
            <p:ph type="sldNum" sz="quarter" idx="12"/>
          </p:nvPr>
        </p:nvSpPr>
        <p:spPr/>
        <p:txBody>
          <a:bodyPr/>
          <a:lstStyle/>
          <a:p>
            <a:fld id="{8A999320-77ED-43C9-9A84-B86C2EF598B9}" type="slidenum">
              <a:rPr lang="zh-CN" altLang="en-US" smtClean="0"/>
              <a:t>‹#›</a:t>
            </a:fld>
            <a:endParaRPr lang="zh-CN" altLang="en-US"/>
          </a:p>
        </p:txBody>
      </p:sp>
      <p:grpSp>
        <p:nvGrpSpPr>
          <p:cNvPr id="7" name="组合 6">
            <a:extLst>
              <a:ext uri="{FF2B5EF4-FFF2-40B4-BE49-F238E27FC236}">
                <a16:creationId xmlns:a16="http://schemas.microsoft.com/office/drawing/2014/main" xmlns="" id="{843EDE58-4768-5E8C-154F-119C10E5A443}"/>
              </a:ext>
            </a:extLst>
          </p:cNvPr>
          <p:cNvGrpSpPr/>
          <p:nvPr userDrawn="1"/>
        </p:nvGrpSpPr>
        <p:grpSpPr>
          <a:xfrm>
            <a:off x="0" y="1"/>
            <a:ext cx="12192000" cy="1191236"/>
            <a:chOff x="0" y="1"/>
            <a:chExt cx="12192000" cy="1191236"/>
          </a:xfrm>
        </p:grpSpPr>
        <p:sp>
          <p:nvSpPr>
            <p:cNvPr id="8" name="矩形 7">
              <a:extLst>
                <a:ext uri="{FF2B5EF4-FFF2-40B4-BE49-F238E27FC236}">
                  <a16:creationId xmlns:a16="http://schemas.microsoft.com/office/drawing/2014/main" xmlns="" id="{A74DA8DA-51FF-3B61-46D9-81F6C0D65742}"/>
                </a:ext>
              </a:extLst>
            </p:cNvPr>
            <p:cNvSpPr/>
            <p:nvPr userDrawn="1"/>
          </p:nvSpPr>
          <p:spPr>
            <a:xfrm>
              <a:off x="0" y="1"/>
              <a:ext cx="12192000" cy="1191236"/>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矩形 8">
              <a:extLst>
                <a:ext uri="{FF2B5EF4-FFF2-40B4-BE49-F238E27FC236}">
                  <a16:creationId xmlns:a16="http://schemas.microsoft.com/office/drawing/2014/main" xmlns="" id="{619664F6-9C13-3731-42B8-1CD3B0CEC15D}"/>
                </a:ext>
              </a:extLst>
            </p:cNvPr>
            <p:cNvSpPr/>
            <p:nvPr userDrawn="1"/>
          </p:nvSpPr>
          <p:spPr>
            <a:xfrm>
              <a:off x="0" y="1078963"/>
              <a:ext cx="12192000" cy="11227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extLst>
      <p:ext uri="{BB962C8B-B14F-4D97-AF65-F5344CB8AC3E}">
        <p14:creationId xmlns:p14="http://schemas.microsoft.com/office/powerpoint/2010/main" val="201672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xmlns="" id="{B5A6984D-3B72-D331-BF42-840A09C12069}"/>
              </a:ext>
            </a:extLst>
          </p:cNvPr>
          <p:cNvGraphicFramePr>
            <a:graphicFrameLocks noChangeAspect="1"/>
          </p:cNvGraphicFramePr>
          <p:nvPr userDrawn="1">
            <p:custDataLst>
              <p:tags r:id="rId2"/>
            </p:custDataLst>
            <p:extLst>
              <p:ext uri="{D42A27DB-BD31-4B8C-83A1-F6EECF244321}">
                <p14:modId xmlns:p14="http://schemas.microsoft.com/office/powerpoint/2010/main" val="25801945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8" name="think-cell 幻灯片" r:id="rId4" imgW="306" imgH="306" progId="TCLayout.ActiveDocument.1">
                  <p:embed/>
                </p:oleObj>
              </mc:Choice>
              <mc:Fallback>
                <p:oleObj name="think-cell 幻灯片"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标题 1">
            <a:extLst>
              <a:ext uri="{FF2B5EF4-FFF2-40B4-BE49-F238E27FC236}">
                <a16:creationId xmlns:a16="http://schemas.microsoft.com/office/drawing/2014/main" xmlns="" id="{7238F0D1-E1E8-60B2-EFB7-8906BA5F8CA0}"/>
              </a:ext>
            </a:extLst>
          </p:cNvPr>
          <p:cNvSpPr>
            <a:spLocks noGrp="1"/>
          </p:cNvSpPr>
          <p:nvPr>
            <p:ph type="title"/>
          </p:nvPr>
        </p:nvSpPr>
        <p:spPr/>
        <p:txBody>
          <a:bodyPr vert="horz"/>
          <a:lstStyle/>
          <a:p>
            <a:r>
              <a:rPr lang="zh-CN" altLang="en-US"/>
              <a:t>单击此处编辑母版标题样式</a:t>
            </a:r>
          </a:p>
        </p:txBody>
      </p:sp>
      <p:sp>
        <p:nvSpPr>
          <p:cNvPr id="3" name="内容占位符 2">
            <a:extLst>
              <a:ext uri="{FF2B5EF4-FFF2-40B4-BE49-F238E27FC236}">
                <a16:creationId xmlns:a16="http://schemas.microsoft.com/office/drawing/2014/main" xmlns="" id="{BEA35B8C-60FD-0C86-7D76-EBB5EFEF9EC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0341C215-9600-5E61-C814-22D849CB809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F3A7954F-6971-9D29-3374-ADF03D914D61}"/>
              </a:ext>
            </a:extLst>
          </p:cNvPr>
          <p:cNvSpPr>
            <a:spLocks noGrp="1"/>
          </p:cNvSpPr>
          <p:nvPr>
            <p:ph type="dt" sz="half" idx="10"/>
          </p:nvPr>
        </p:nvSpPr>
        <p:spPr/>
        <p:txBody>
          <a:bodyPr/>
          <a:lstStyle/>
          <a:p>
            <a:fld id="{7B21C0F4-2419-4C90-BFCA-BEFE4EBC6D09}" type="datetimeFigureOut">
              <a:rPr lang="zh-CN" altLang="en-US" smtClean="0"/>
              <a:t>2024/7/11</a:t>
            </a:fld>
            <a:endParaRPr lang="zh-CN" altLang="en-US"/>
          </a:p>
        </p:txBody>
      </p:sp>
      <p:sp>
        <p:nvSpPr>
          <p:cNvPr id="6" name="页脚占位符 5">
            <a:extLst>
              <a:ext uri="{FF2B5EF4-FFF2-40B4-BE49-F238E27FC236}">
                <a16:creationId xmlns:a16="http://schemas.microsoft.com/office/drawing/2014/main" xmlns="" id="{716D6680-EE5E-01AB-F3B7-37387BA060E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8FE8E605-77FC-CD9B-4566-D2317ECFB786}"/>
              </a:ext>
            </a:extLst>
          </p:cNvPr>
          <p:cNvSpPr>
            <a:spLocks noGrp="1"/>
          </p:cNvSpPr>
          <p:nvPr>
            <p:ph type="sldNum" sz="quarter" idx="12"/>
          </p:nvPr>
        </p:nvSpPr>
        <p:spPr/>
        <p:txBody>
          <a:bodyPr/>
          <a:lstStyle/>
          <a:p>
            <a:fld id="{8A999320-77ED-43C9-9A84-B86C2EF598B9}" type="slidenum">
              <a:rPr lang="zh-CN" altLang="en-US" smtClean="0"/>
              <a:t>‹#›</a:t>
            </a:fld>
            <a:endParaRPr lang="zh-CN" altLang="en-US"/>
          </a:p>
        </p:txBody>
      </p:sp>
      <p:grpSp>
        <p:nvGrpSpPr>
          <p:cNvPr id="10" name="组合 9">
            <a:extLst>
              <a:ext uri="{FF2B5EF4-FFF2-40B4-BE49-F238E27FC236}">
                <a16:creationId xmlns:a16="http://schemas.microsoft.com/office/drawing/2014/main" xmlns="" id="{47C9C5A5-5725-59A0-2C6A-3C30BC3697BA}"/>
              </a:ext>
            </a:extLst>
          </p:cNvPr>
          <p:cNvGrpSpPr/>
          <p:nvPr userDrawn="1"/>
        </p:nvGrpSpPr>
        <p:grpSpPr>
          <a:xfrm>
            <a:off x="0" y="1"/>
            <a:ext cx="12192000" cy="1191236"/>
            <a:chOff x="0" y="1"/>
            <a:chExt cx="12192000" cy="1191236"/>
          </a:xfrm>
        </p:grpSpPr>
        <p:sp>
          <p:nvSpPr>
            <p:cNvPr id="11" name="矩形 10">
              <a:extLst>
                <a:ext uri="{FF2B5EF4-FFF2-40B4-BE49-F238E27FC236}">
                  <a16:creationId xmlns:a16="http://schemas.microsoft.com/office/drawing/2014/main" xmlns="" id="{2167AF4B-0662-003B-7127-C06E5441430E}"/>
                </a:ext>
              </a:extLst>
            </p:cNvPr>
            <p:cNvSpPr/>
            <p:nvPr userDrawn="1"/>
          </p:nvSpPr>
          <p:spPr>
            <a:xfrm>
              <a:off x="0" y="1"/>
              <a:ext cx="12192000" cy="1191236"/>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矩形 11">
              <a:extLst>
                <a:ext uri="{FF2B5EF4-FFF2-40B4-BE49-F238E27FC236}">
                  <a16:creationId xmlns:a16="http://schemas.microsoft.com/office/drawing/2014/main" xmlns="" id="{4EAC650B-C4B6-9E6F-6B7F-1357DD84BF51}"/>
                </a:ext>
              </a:extLst>
            </p:cNvPr>
            <p:cNvSpPr/>
            <p:nvPr userDrawn="1"/>
          </p:nvSpPr>
          <p:spPr>
            <a:xfrm>
              <a:off x="0" y="1078963"/>
              <a:ext cx="12192000" cy="11227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extLst>
      <p:ext uri="{BB962C8B-B14F-4D97-AF65-F5344CB8AC3E}">
        <p14:creationId xmlns:p14="http://schemas.microsoft.com/office/powerpoint/2010/main" val="1811472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7D714DE-D62C-FB62-B017-BB491CBCF50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A717A322-A9A5-471E-9408-19FD972178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2AF1A396-CE18-95B7-6222-C88A4F4361A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C66A7FD7-AF75-C8D9-F53D-35D8B1CA22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5644AE9B-A68D-FC10-D54F-A4E7106B574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2C59C969-D6C0-8081-C2CE-2AAB91848AC5}"/>
              </a:ext>
            </a:extLst>
          </p:cNvPr>
          <p:cNvSpPr>
            <a:spLocks noGrp="1"/>
          </p:cNvSpPr>
          <p:nvPr>
            <p:ph type="dt" sz="half" idx="10"/>
          </p:nvPr>
        </p:nvSpPr>
        <p:spPr/>
        <p:txBody>
          <a:bodyPr/>
          <a:lstStyle/>
          <a:p>
            <a:fld id="{7B21C0F4-2419-4C90-BFCA-BEFE4EBC6D09}" type="datetimeFigureOut">
              <a:rPr lang="zh-CN" altLang="en-US" smtClean="0"/>
              <a:t>2024/7/11</a:t>
            </a:fld>
            <a:endParaRPr lang="zh-CN" altLang="en-US"/>
          </a:p>
        </p:txBody>
      </p:sp>
      <p:sp>
        <p:nvSpPr>
          <p:cNvPr id="8" name="页脚占位符 7">
            <a:extLst>
              <a:ext uri="{FF2B5EF4-FFF2-40B4-BE49-F238E27FC236}">
                <a16:creationId xmlns:a16="http://schemas.microsoft.com/office/drawing/2014/main" xmlns="" id="{FD5DAD70-65FD-91B2-FD66-E2A4218CAB7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EFEAF152-F29D-F01E-DCE8-39C3340B2EAB}"/>
              </a:ext>
            </a:extLst>
          </p:cNvPr>
          <p:cNvSpPr>
            <a:spLocks noGrp="1"/>
          </p:cNvSpPr>
          <p:nvPr>
            <p:ph type="sldNum" sz="quarter" idx="12"/>
          </p:nvPr>
        </p:nvSpPr>
        <p:spPr/>
        <p:txBody>
          <a:bodyPr/>
          <a:lstStyle/>
          <a:p>
            <a:fld id="{8A999320-77ED-43C9-9A84-B86C2EF598B9}" type="slidenum">
              <a:rPr lang="zh-CN" altLang="en-US" smtClean="0"/>
              <a:t>‹#›</a:t>
            </a:fld>
            <a:endParaRPr lang="zh-CN" altLang="en-US"/>
          </a:p>
        </p:txBody>
      </p:sp>
      <p:grpSp>
        <p:nvGrpSpPr>
          <p:cNvPr id="10" name="组合 9">
            <a:extLst>
              <a:ext uri="{FF2B5EF4-FFF2-40B4-BE49-F238E27FC236}">
                <a16:creationId xmlns:a16="http://schemas.microsoft.com/office/drawing/2014/main" xmlns="" id="{5497ABC6-EB52-E901-46BD-024856AF9B03}"/>
              </a:ext>
            </a:extLst>
          </p:cNvPr>
          <p:cNvGrpSpPr/>
          <p:nvPr userDrawn="1"/>
        </p:nvGrpSpPr>
        <p:grpSpPr>
          <a:xfrm>
            <a:off x="0" y="1"/>
            <a:ext cx="12192000" cy="1191236"/>
            <a:chOff x="0" y="1"/>
            <a:chExt cx="12192000" cy="1191236"/>
          </a:xfrm>
        </p:grpSpPr>
        <p:sp>
          <p:nvSpPr>
            <p:cNvPr id="11" name="矩形 10">
              <a:extLst>
                <a:ext uri="{FF2B5EF4-FFF2-40B4-BE49-F238E27FC236}">
                  <a16:creationId xmlns:a16="http://schemas.microsoft.com/office/drawing/2014/main" xmlns="" id="{5F119CA3-DBCF-36C1-EA70-E92EE26CE449}"/>
                </a:ext>
              </a:extLst>
            </p:cNvPr>
            <p:cNvSpPr/>
            <p:nvPr userDrawn="1"/>
          </p:nvSpPr>
          <p:spPr>
            <a:xfrm>
              <a:off x="0" y="1"/>
              <a:ext cx="12192000" cy="1191236"/>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矩形 11">
              <a:extLst>
                <a:ext uri="{FF2B5EF4-FFF2-40B4-BE49-F238E27FC236}">
                  <a16:creationId xmlns:a16="http://schemas.microsoft.com/office/drawing/2014/main" xmlns="" id="{80E16CD1-79B3-8C43-2044-739B51535C1A}"/>
                </a:ext>
              </a:extLst>
            </p:cNvPr>
            <p:cNvSpPr/>
            <p:nvPr userDrawn="1"/>
          </p:nvSpPr>
          <p:spPr>
            <a:xfrm>
              <a:off x="0" y="1078963"/>
              <a:ext cx="12192000" cy="11227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extLst>
      <p:ext uri="{BB962C8B-B14F-4D97-AF65-F5344CB8AC3E}">
        <p14:creationId xmlns:p14="http://schemas.microsoft.com/office/powerpoint/2010/main" val="1778054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CB7B028-D441-7AA7-A964-D1CAD9A5CE4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2739198-5703-EBA6-FACE-81184725AFE7}"/>
              </a:ext>
            </a:extLst>
          </p:cNvPr>
          <p:cNvSpPr>
            <a:spLocks noGrp="1"/>
          </p:cNvSpPr>
          <p:nvPr>
            <p:ph type="dt" sz="half" idx="10"/>
          </p:nvPr>
        </p:nvSpPr>
        <p:spPr/>
        <p:txBody>
          <a:bodyPr/>
          <a:lstStyle/>
          <a:p>
            <a:fld id="{7B21C0F4-2419-4C90-BFCA-BEFE4EBC6D09}" type="datetimeFigureOut">
              <a:rPr lang="zh-CN" altLang="en-US" smtClean="0"/>
              <a:t>2024/7/11</a:t>
            </a:fld>
            <a:endParaRPr lang="zh-CN" altLang="en-US"/>
          </a:p>
        </p:txBody>
      </p:sp>
      <p:sp>
        <p:nvSpPr>
          <p:cNvPr id="4" name="页脚占位符 3">
            <a:extLst>
              <a:ext uri="{FF2B5EF4-FFF2-40B4-BE49-F238E27FC236}">
                <a16:creationId xmlns:a16="http://schemas.microsoft.com/office/drawing/2014/main" xmlns="" id="{2DB7849B-25BB-DBC5-7EC2-6B323D909EF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027A6F46-B2A6-D815-5627-CC7801594B3B}"/>
              </a:ext>
            </a:extLst>
          </p:cNvPr>
          <p:cNvSpPr>
            <a:spLocks noGrp="1"/>
          </p:cNvSpPr>
          <p:nvPr>
            <p:ph type="sldNum" sz="quarter" idx="12"/>
          </p:nvPr>
        </p:nvSpPr>
        <p:spPr/>
        <p:txBody>
          <a:bodyPr/>
          <a:lstStyle/>
          <a:p>
            <a:fld id="{8A999320-77ED-43C9-9A84-B86C2EF598B9}" type="slidenum">
              <a:rPr lang="zh-CN" altLang="en-US" smtClean="0"/>
              <a:t>‹#›</a:t>
            </a:fld>
            <a:endParaRPr lang="zh-CN" altLang="en-US"/>
          </a:p>
        </p:txBody>
      </p:sp>
      <p:grpSp>
        <p:nvGrpSpPr>
          <p:cNvPr id="6" name="组合 5">
            <a:extLst>
              <a:ext uri="{FF2B5EF4-FFF2-40B4-BE49-F238E27FC236}">
                <a16:creationId xmlns:a16="http://schemas.microsoft.com/office/drawing/2014/main" xmlns="" id="{A47DD8EC-1E82-1E71-36EE-2512D5550209}"/>
              </a:ext>
            </a:extLst>
          </p:cNvPr>
          <p:cNvGrpSpPr/>
          <p:nvPr userDrawn="1"/>
        </p:nvGrpSpPr>
        <p:grpSpPr>
          <a:xfrm>
            <a:off x="0" y="1"/>
            <a:ext cx="12192000" cy="1191236"/>
            <a:chOff x="0" y="1"/>
            <a:chExt cx="12192000" cy="1191236"/>
          </a:xfrm>
        </p:grpSpPr>
        <p:sp>
          <p:nvSpPr>
            <p:cNvPr id="7" name="矩形 6">
              <a:extLst>
                <a:ext uri="{FF2B5EF4-FFF2-40B4-BE49-F238E27FC236}">
                  <a16:creationId xmlns:a16="http://schemas.microsoft.com/office/drawing/2014/main" xmlns="" id="{825FD66B-F74F-715D-EFD2-64FDADDBC49E}"/>
                </a:ext>
              </a:extLst>
            </p:cNvPr>
            <p:cNvSpPr/>
            <p:nvPr userDrawn="1"/>
          </p:nvSpPr>
          <p:spPr>
            <a:xfrm>
              <a:off x="0" y="1"/>
              <a:ext cx="12192000" cy="1191236"/>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矩形 7">
              <a:extLst>
                <a:ext uri="{FF2B5EF4-FFF2-40B4-BE49-F238E27FC236}">
                  <a16:creationId xmlns:a16="http://schemas.microsoft.com/office/drawing/2014/main" xmlns="" id="{DF4DA961-7829-AE8D-1528-158A1977A9FB}"/>
                </a:ext>
              </a:extLst>
            </p:cNvPr>
            <p:cNvSpPr/>
            <p:nvPr userDrawn="1"/>
          </p:nvSpPr>
          <p:spPr>
            <a:xfrm>
              <a:off x="0" y="1078963"/>
              <a:ext cx="12192000" cy="11227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extLst>
      <p:ext uri="{BB962C8B-B14F-4D97-AF65-F5344CB8AC3E}">
        <p14:creationId xmlns:p14="http://schemas.microsoft.com/office/powerpoint/2010/main" val="2941179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8ADB0B0-7591-29B6-C6F0-BE58B14D1C28}"/>
              </a:ext>
            </a:extLst>
          </p:cNvPr>
          <p:cNvSpPr>
            <a:spLocks noGrp="1"/>
          </p:cNvSpPr>
          <p:nvPr>
            <p:ph type="dt" sz="half" idx="10"/>
          </p:nvPr>
        </p:nvSpPr>
        <p:spPr/>
        <p:txBody>
          <a:bodyPr/>
          <a:lstStyle/>
          <a:p>
            <a:fld id="{7B21C0F4-2419-4C90-BFCA-BEFE4EBC6D09}" type="datetimeFigureOut">
              <a:rPr lang="zh-CN" altLang="en-US" smtClean="0"/>
              <a:t>2024/7/11</a:t>
            </a:fld>
            <a:endParaRPr lang="zh-CN" altLang="en-US"/>
          </a:p>
        </p:txBody>
      </p:sp>
      <p:sp>
        <p:nvSpPr>
          <p:cNvPr id="3" name="页脚占位符 2">
            <a:extLst>
              <a:ext uri="{FF2B5EF4-FFF2-40B4-BE49-F238E27FC236}">
                <a16:creationId xmlns:a16="http://schemas.microsoft.com/office/drawing/2014/main" xmlns="" id="{CB50BB40-7314-B2D9-3891-A79011544E8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44D0DF4A-78AD-BA63-C36B-92E101C6AFEA}"/>
              </a:ext>
            </a:extLst>
          </p:cNvPr>
          <p:cNvSpPr>
            <a:spLocks noGrp="1"/>
          </p:cNvSpPr>
          <p:nvPr>
            <p:ph type="sldNum" sz="quarter" idx="12"/>
          </p:nvPr>
        </p:nvSpPr>
        <p:spPr/>
        <p:txBody>
          <a:bodyPr/>
          <a:lstStyle/>
          <a:p>
            <a:fld id="{8A999320-77ED-43C9-9A84-B86C2EF598B9}" type="slidenum">
              <a:rPr lang="zh-CN" altLang="en-US" smtClean="0"/>
              <a:t>‹#›</a:t>
            </a:fld>
            <a:endParaRPr lang="zh-CN" altLang="en-US"/>
          </a:p>
        </p:txBody>
      </p:sp>
      <p:grpSp>
        <p:nvGrpSpPr>
          <p:cNvPr id="5" name="组合 4">
            <a:extLst>
              <a:ext uri="{FF2B5EF4-FFF2-40B4-BE49-F238E27FC236}">
                <a16:creationId xmlns:a16="http://schemas.microsoft.com/office/drawing/2014/main" xmlns="" id="{16FA7E1A-433E-94A3-23F3-FBCBE91BA54D}"/>
              </a:ext>
            </a:extLst>
          </p:cNvPr>
          <p:cNvGrpSpPr/>
          <p:nvPr userDrawn="1"/>
        </p:nvGrpSpPr>
        <p:grpSpPr>
          <a:xfrm>
            <a:off x="0" y="1"/>
            <a:ext cx="12192000" cy="1191236"/>
            <a:chOff x="0" y="1"/>
            <a:chExt cx="12192000" cy="1191236"/>
          </a:xfrm>
        </p:grpSpPr>
        <p:sp>
          <p:nvSpPr>
            <p:cNvPr id="6" name="矩形 5">
              <a:extLst>
                <a:ext uri="{FF2B5EF4-FFF2-40B4-BE49-F238E27FC236}">
                  <a16:creationId xmlns:a16="http://schemas.microsoft.com/office/drawing/2014/main" xmlns="" id="{484D2F80-0861-F26E-938E-D606463AD9A0}"/>
                </a:ext>
              </a:extLst>
            </p:cNvPr>
            <p:cNvSpPr/>
            <p:nvPr userDrawn="1"/>
          </p:nvSpPr>
          <p:spPr>
            <a:xfrm>
              <a:off x="0" y="1"/>
              <a:ext cx="12192000" cy="1191236"/>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矩形 6">
              <a:extLst>
                <a:ext uri="{FF2B5EF4-FFF2-40B4-BE49-F238E27FC236}">
                  <a16:creationId xmlns:a16="http://schemas.microsoft.com/office/drawing/2014/main" xmlns="" id="{80D8448E-94CD-A85A-19D7-399BF4723B17}"/>
                </a:ext>
              </a:extLst>
            </p:cNvPr>
            <p:cNvSpPr/>
            <p:nvPr userDrawn="1"/>
          </p:nvSpPr>
          <p:spPr>
            <a:xfrm>
              <a:off x="0" y="1078963"/>
              <a:ext cx="12192000" cy="11227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extLst>
      <p:ext uri="{BB962C8B-B14F-4D97-AF65-F5344CB8AC3E}">
        <p14:creationId xmlns:p14="http://schemas.microsoft.com/office/powerpoint/2010/main" val="1569351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DAFF942-9C55-E792-5517-7E3C7B17C18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FB87873F-E67E-151F-4F4F-A1A2B0A74F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F731FB39-A1FD-D445-0749-A9B0B76924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2A19167F-96DD-FA8C-27E2-D86D3BC378A9}"/>
              </a:ext>
            </a:extLst>
          </p:cNvPr>
          <p:cNvSpPr>
            <a:spLocks noGrp="1"/>
          </p:cNvSpPr>
          <p:nvPr>
            <p:ph type="dt" sz="half" idx="10"/>
          </p:nvPr>
        </p:nvSpPr>
        <p:spPr/>
        <p:txBody>
          <a:bodyPr/>
          <a:lstStyle/>
          <a:p>
            <a:fld id="{7B21C0F4-2419-4C90-BFCA-BEFE4EBC6D09}" type="datetimeFigureOut">
              <a:rPr lang="zh-CN" altLang="en-US" smtClean="0"/>
              <a:t>2024/7/11</a:t>
            </a:fld>
            <a:endParaRPr lang="zh-CN" altLang="en-US"/>
          </a:p>
        </p:txBody>
      </p:sp>
      <p:sp>
        <p:nvSpPr>
          <p:cNvPr id="6" name="页脚占位符 5">
            <a:extLst>
              <a:ext uri="{FF2B5EF4-FFF2-40B4-BE49-F238E27FC236}">
                <a16:creationId xmlns:a16="http://schemas.microsoft.com/office/drawing/2014/main" xmlns="" id="{547B784A-1437-1B57-37BF-291C7E74878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5FE24927-D4CB-BF93-1B25-CE805C7D1829}"/>
              </a:ext>
            </a:extLst>
          </p:cNvPr>
          <p:cNvSpPr>
            <a:spLocks noGrp="1"/>
          </p:cNvSpPr>
          <p:nvPr>
            <p:ph type="sldNum" sz="quarter" idx="12"/>
          </p:nvPr>
        </p:nvSpPr>
        <p:spPr/>
        <p:txBody>
          <a:bodyPr/>
          <a:lstStyle/>
          <a:p>
            <a:fld id="{8A999320-77ED-43C9-9A84-B86C2EF598B9}" type="slidenum">
              <a:rPr lang="zh-CN" altLang="en-US" smtClean="0"/>
              <a:t>‹#›</a:t>
            </a:fld>
            <a:endParaRPr lang="zh-CN" altLang="en-US"/>
          </a:p>
        </p:txBody>
      </p:sp>
    </p:spTree>
    <p:extLst>
      <p:ext uri="{BB962C8B-B14F-4D97-AF65-F5344CB8AC3E}">
        <p14:creationId xmlns:p14="http://schemas.microsoft.com/office/powerpoint/2010/main" val="1044665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C714A39-E6AA-292B-CF8D-4743B86FCBE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49C7EF17-9AAC-794E-9BEB-D55C4EB44D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CC363D67-7699-FC49-76B9-202017A071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9307770E-2DA3-1E7E-BD56-A398C10D4248}"/>
              </a:ext>
            </a:extLst>
          </p:cNvPr>
          <p:cNvSpPr>
            <a:spLocks noGrp="1"/>
          </p:cNvSpPr>
          <p:nvPr>
            <p:ph type="dt" sz="half" idx="10"/>
          </p:nvPr>
        </p:nvSpPr>
        <p:spPr/>
        <p:txBody>
          <a:bodyPr/>
          <a:lstStyle/>
          <a:p>
            <a:fld id="{7B21C0F4-2419-4C90-BFCA-BEFE4EBC6D09}" type="datetimeFigureOut">
              <a:rPr lang="zh-CN" altLang="en-US" smtClean="0"/>
              <a:t>2024/7/11</a:t>
            </a:fld>
            <a:endParaRPr lang="zh-CN" altLang="en-US"/>
          </a:p>
        </p:txBody>
      </p:sp>
      <p:sp>
        <p:nvSpPr>
          <p:cNvPr id="6" name="页脚占位符 5">
            <a:extLst>
              <a:ext uri="{FF2B5EF4-FFF2-40B4-BE49-F238E27FC236}">
                <a16:creationId xmlns:a16="http://schemas.microsoft.com/office/drawing/2014/main" xmlns="" id="{BF0FC139-A6D4-301E-D824-9456A1E8865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B6B48297-91C1-28DD-CDD2-A4C4D79B7673}"/>
              </a:ext>
            </a:extLst>
          </p:cNvPr>
          <p:cNvSpPr>
            <a:spLocks noGrp="1"/>
          </p:cNvSpPr>
          <p:nvPr>
            <p:ph type="sldNum" sz="quarter" idx="12"/>
          </p:nvPr>
        </p:nvSpPr>
        <p:spPr/>
        <p:txBody>
          <a:bodyPr/>
          <a:lstStyle/>
          <a:p>
            <a:fld id="{8A999320-77ED-43C9-9A84-B86C2EF598B9}" type="slidenum">
              <a:rPr lang="zh-CN" altLang="en-US" smtClean="0"/>
              <a:t>‹#›</a:t>
            </a:fld>
            <a:endParaRPr lang="zh-CN" altLang="en-US"/>
          </a:p>
        </p:txBody>
      </p:sp>
    </p:spTree>
    <p:extLst>
      <p:ext uri="{BB962C8B-B14F-4D97-AF65-F5344CB8AC3E}">
        <p14:creationId xmlns:p14="http://schemas.microsoft.com/office/powerpoint/2010/main" val="324244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heme" Target="../theme/theme2.xml"/><Relationship Id="rId7" Type="http://schemas.openxmlformats.org/officeDocument/2006/relationships/image" Target="../media/image2.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oleObject" Target="../embeddings/oleObject4.bin"/><Relationship Id="rId11" Type="http://schemas.openxmlformats.org/officeDocument/2006/relationships/image" Target="../media/image6.png"/><Relationship Id="rId5" Type="http://schemas.openxmlformats.org/officeDocument/2006/relationships/tags" Target="../tags/tag5.xml"/><Relationship Id="rId10" Type="http://schemas.openxmlformats.org/officeDocument/2006/relationships/image" Target="../media/image5.jpeg"/><Relationship Id="rId4" Type="http://schemas.openxmlformats.org/officeDocument/2006/relationships/vmlDrawing" Target="../drawings/vmlDrawing4.v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xmlns="" id="{9DA5E289-9338-5FFA-1D68-BB966FE7EF47}"/>
              </a:ext>
            </a:extLst>
          </p:cNvPr>
          <p:cNvGraphicFramePr>
            <a:graphicFrameLocks noChangeAspect="1"/>
          </p:cNvGraphicFramePr>
          <p:nvPr userDrawn="1">
            <p:custDataLst>
              <p:tags r:id="rId14"/>
            </p:custDataLst>
            <p:extLst>
              <p:ext uri="{D42A27DB-BD31-4B8C-83A1-F6EECF244321}">
                <p14:modId xmlns:p14="http://schemas.microsoft.com/office/powerpoint/2010/main" val="3392533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0" name="think-cell 幻灯片" r:id="rId15" imgW="306" imgH="306" progId="TCLayout.ActiveDocument.1">
                  <p:embed/>
                </p:oleObj>
              </mc:Choice>
              <mc:Fallback>
                <p:oleObj name="think-cell 幻灯片" r:id="rId15" imgW="306" imgH="306"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标题占位符 1">
            <a:extLst>
              <a:ext uri="{FF2B5EF4-FFF2-40B4-BE49-F238E27FC236}">
                <a16:creationId xmlns:a16="http://schemas.microsoft.com/office/drawing/2014/main" xmlns="" id="{4F7D2609-C346-4DEC-6818-5832C6A1556F}"/>
              </a:ext>
            </a:extLst>
          </p:cNvPr>
          <p:cNvSpPr>
            <a:spLocks noGrp="1"/>
          </p:cNvSpPr>
          <p:nvPr>
            <p:ph type="title"/>
          </p:nvPr>
        </p:nvSpPr>
        <p:spPr>
          <a:xfrm>
            <a:off x="838200" y="154484"/>
            <a:ext cx="10515600" cy="868057"/>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xmlns="" id="{A6C8A70D-06CC-A446-BE36-D93C86EDEDEC}"/>
              </a:ext>
            </a:extLst>
          </p:cNvPr>
          <p:cNvSpPr>
            <a:spLocks noGrp="1"/>
          </p:cNvSpPr>
          <p:nvPr>
            <p:ph type="body" idx="1"/>
          </p:nvPr>
        </p:nvSpPr>
        <p:spPr>
          <a:xfrm>
            <a:off x="838200" y="1350628"/>
            <a:ext cx="10515600" cy="473405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34AB49B6-B42E-422B-2709-5910357D9C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1C0F4-2419-4C90-BFCA-BEFE4EBC6D09}" type="datetimeFigureOut">
              <a:rPr lang="zh-CN" altLang="en-US" smtClean="0"/>
              <a:t>2024/7/11</a:t>
            </a:fld>
            <a:endParaRPr lang="zh-CN" altLang="en-US"/>
          </a:p>
        </p:txBody>
      </p:sp>
      <p:sp>
        <p:nvSpPr>
          <p:cNvPr id="5" name="页脚占位符 4">
            <a:extLst>
              <a:ext uri="{FF2B5EF4-FFF2-40B4-BE49-F238E27FC236}">
                <a16:creationId xmlns:a16="http://schemas.microsoft.com/office/drawing/2014/main" xmlns="" id="{0EE4B52B-51DC-3DD3-FB0C-C1E5EE8B37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CEB247CA-DF9B-E338-20D5-FCAB55E239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999320-77ED-43C9-9A84-B86C2EF598B9}" type="slidenum">
              <a:rPr lang="zh-CN" altLang="en-US" smtClean="0"/>
              <a:t>‹#›</a:t>
            </a:fld>
            <a:endParaRPr lang="zh-CN" altLang="en-US"/>
          </a:p>
        </p:txBody>
      </p:sp>
    </p:spTree>
    <p:extLst>
      <p:ext uri="{BB962C8B-B14F-4D97-AF65-F5344CB8AC3E}">
        <p14:creationId xmlns:p14="http://schemas.microsoft.com/office/powerpoint/2010/main" val="2431432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2800" b="1" kern="1200">
          <a:solidFill>
            <a:schemeClr val="bg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微软雅黑 Light" panose="020B0502040204020203" pitchFamily="34" charset="-122"/>
          <a:ea typeface="微软雅黑 Light" panose="020B0502040204020203"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xmlns="" id="{09A412A6-3561-3977-9FA4-3E90BF325B4D}"/>
              </a:ext>
            </a:extLst>
          </p:cNvPr>
          <p:cNvGraphicFramePr>
            <a:graphicFrameLocks noChangeAspect="1"/>
          </p:cNvGraphicFramePr>
          <p:nvPr userDrawn="1">
            <p:custDataLst>
              <p:tags r:id="rId5"/>
            </p:custDataLst>
            <p:extLst>
              <p:ext uri="{D42A27DB-BD31-4B8C-83A1-F6EECF244321}">
                <p14:modId xmlns:p14="http://schemas.microsoft.com/office/powerpoint/2010/main" val="38204149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2" name="think-cell 幻灯片" r:id="rId6" imgW="416" imgH="416" progId="TCLayout.ActiveDocument.1">
                  <p:embed/>
                </p:oleObj>
              </mc:Choice>
              <mc:Fallback>
                <p:oleObj name="think-cell 幻灯片" r:id="rId6" imgW="416" imgH="41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2097152" name="Picture 23" descr="Plain_contents_hhc"/>
          <p:cNvPicPr>
            <a:picLocks noChangeAspect="1" noChangeArrowheads="1"/>
          </p:cNvPicPr>
          <p:nvPr/>
        </p:nvPicPr>
        <p:blipFill>
          <a:blip r:embed="rId8"/>
          <a:srcRect/>
          <a:stretch>
            <a:fillRect/>
          </a:stretch>
        </p:blipFill>
        <p:spPr bwMode="auto">
          <a:xfrm>
            <a:off x="11150603" y="6519864"/>
            <a:ext cx="817033" cy="252412"/>
          </a:xfrm>
          <a:prstGeom prst="rect">
            <a:avLst/>
          </a:prstGeom>
          <a:noFill/>
        </p:spPr>
      </p:pic>
      <p:pic>
        <p:nvPicPr>
          <p:cNvPr id="2097153" name="Picture 22" descr="contents_Mark"/>
          <p:cNvPicPr>
            <a:picLocks noChangeAspect="1" noChangeArrowheads="1"/>
          </p:cNvPicPr>
          <p:nvPr/>
        </p:nvPicPr>
        <p:blipFill>
          <a:blip r:embed="rId9"/>
          <a:srcRect/>
          <a:stretch>
            <a:fillRect/>
          </a:stretch>
        </p:blipFill>
        <p:spPr bwMode="auto">
          <a:xfrm>
            <a:off x="11104034" y="274641"/>
            <a:ext cx="863600" cy="395286"/>
          </a:xfrm>
          <a:prstGeom prst="rect">
            <a:avLst/>
          </a:prstGeom>
          <a:noFill/>
        </p:spPr>
      </p:pic>
      <p:pic>
        <p:nvPicPr>
          <p:cNvPr id="2097154" name="Picture 24" descr="b_contents_graphic"/>
          <p:cNvPicPr>
            <a:picLocks noChangeAspect="1" noChangeArrowheads="1"/>
          </p:cNvPicPr>
          <p:nvPr/>
        </p:nvPicPr>
        <p:blipFill>
          <a:blip r:embed="rId10"/>
          <a:srcRect/>
          <a:stretch>
            <a:fillRect/>
          </a:stretch>
        </p:blipFill>
        <p:spPr bwMode="auto">
          <a:xfrm>
            <a:off x="-6348" y="927100"/>
            <a:ext cx="12198351" cy="233363"/>
          </a:xfrm>
          <a:prstGeom prst="rect">
            <a:avLst/>
          </a:prstGeom>
          <a:noFill/>
        </p:spPr>
      </p:pic>
      <p:sp>
        <p:nvSpPr>
          <p:cNvPr id="1048576" name="灯片编号占位符 4"/>
          <p:cNvSpPr>
            <a:spLocks noGrp="1"/>
          </p:cNvSpPr>
          <p:nvPr>
            <p:ph type="sldNum" sz="quarter" idx="4"/>
          </p:nvPr>
        </p:nvSpPr>
        <p:spPr>
          <a:xfrm>
            <a:off x="239187" y="6519865"/>
            <a:ext cx="768548" cy="292990"/>
          </a:xfrm>
          <a:prstGeom prst="rect">
            <a:avLst/>
          </a:prstGeom>
        </p:spPr>
        <p:txBody>
          <a:bodyPr wrap="square" lIns="107275" tIns="53638" rIns="107275" bIns="53638">
            <a:spAutoFit/>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0C913308-F349-4B6D-A68A-DD1791B4A57B}" type="slidenum">
              <a:rPr lang="zh-CN" altLang="en-US" smtClean="0">
                <a:solidFill>
                  <a:srgbClr val="000000"/>
                </a:solidFill>
              </a:rPr>
              <a:t>‹#›</a:t>
            </a:fld>
            <a:endParaRPr lang="zh-CN" altLang="en-US" dirty="0">
              <a:solidFill>
                <a:srgbClr val="000000"/>
              </a:solidFill>
            </a:endParaRPr>
          </a:p>
        </p:txBody>
      </p:sp>
      <p:sp>
        <p:nvSpPr>
          <p:cNvPr id="1048577" name="矩形 5"/>
          <p:cNvSpPr/>
          <p:nvPr userDrawn="1"/>
        </p:nvSpPr>
        <p:spPr bwMode="auto">
          <a:xfrm>
            <a:off x="1" y="0"/>
            <a:ext cx="12192000" cy="6858000"/>
          </a:xfrm>
          <a:prstGeom prst="rect">
            <a:avLst/>
          </a:prstGeom>
          <a:solidFill>
            <a:srgbClr val="FFFBF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1200" b="0" i="0" u="none" strike="noStrike" cap="none" normalizeH="0" baseline="0">
              <a:ln>
                <a:noFill/>
              </a:ln>
              <a:solidFill>
                <a:schemeClr val="tx1"/>
              </a:solidFill>
              <a:effectLst/>
              <a:latin typeface="Arial" charset="0"/>
              <a:ea typeface="HGP創英角ｺﾞｼｯｸUB" pitchFamily="50" charset="-128"/>
            </a:endParaRPr>
          </a:p>
        </p:txBody>
      </p:sp>
      <p:pic>
        <p:nvPicPr>
          <p:cNvPr id="2097155" name="图片 6"/>
          <p:cNvPicPr>
            <a:picLocks noChangeAspect="1"/>
          </p:cNvPicPr>
          <p:nvPr userDrawn="1"/>
        </p:nvPicPr>
        <p:blipFill>
          <a:blip r:embed="rId11" cstate="print">
            <a:clrChange>
              <a:clrFrom>
                <a:srgbClr val="FFFFFF"/>
              </a:clrFrom>
              <a:clrTo>
                <a:srgbClr val="FFFFFF">
                  <a:alpha val="0"/>
                </a:srgbClr>
              </a:clrTo>
            </a:clrChange>
          </a:blip>
          <a:stretch>
            <a:fillRect/>
          </a:stretch>
        </p:blipFill>
        <p:spPr>
          <a:xfrm>
            <a:off x="-13904" y="-3655"/>
            <a:ext cx="1794774" cy="884767"/>
          </a:xfrm>
          <a:prstGeom prst="rect">
            <a:avLst/>
          </a:prstGeom>
        </p:spPr>
      </p:pic>
      <p:cxnSp>
        <p:nvCxnSpPr>
          <p:cNvPr id="3145728" name="直接连接符 2"/>
          <p:cNvCxnSpPr>
            <a:cxnSpLocks/>
          </p:cNvCxnSpPr>
          <p:nvPr userDrawn="1"/>
        </p:nvCxnSpPr>
        <p:spPr bwMode="auto">
          <a:xfrm>
            <a:off x="915459" y="1124744"/>
            <a:ext cx="10077722" cy="0"/>
          </a:xfrm>
          <a:prstGeom prst="line">
            <a:avLst/>
          </a:prstGeom>
          <a:solidFill>
            <a:schemeClr val="accent1"/>
          </a:solidFill>
          <a:ln w="28575" cap="flat" cmpd="sng" algn="ctr">
            <a:solidFill>
              <a:schemeClr val="bg2">
                <a:lumMod val="75000"/>
              </a:schemeClr>
            </a:solidFill>
            <a:prstDash val="solid"/>
            <a:round/>
            <a:headEnd type="none" w="med" len="med"/>
            <a:tailEnd type="none" w="med" len="med"/>
          </a:ln>
          <a:effectLst>
            <a:outerShdw dist="35921" dir="2700000" algn="ctr" rotWithShape="0">
              <a:schemeClr val="bg2"/>
            </a:outerShdw>
          </a:effectLst>
        </p:spPr>
      </p:cxnSp>
    </p:spTree>
    <p:extLst>
      <p:ext uri="{BB962C8B-B14F-4D97-AF65-F5344CB8AC3E}">
        <p14:creationId xmlns:p14="http://schemas.microsoft.com/office/powerpoint/2010/main" val="1641239925"/>
      </p:ext>
    </p:extLst>
  </p:cSld>
  <p:clrMap bg1="lt1" tx1="dk1" bg2="lt2" tx2="dk2" accent1="accent1" accent2="accent2" accent3="accent3" accent4="accent4" accent5="accent5" accent6="accent6" hlink="hlink" folHlink="folHlink"/>
  <p:sldLayoutIdLst>
    <p:sldLayoutId id="2147483661" r:id="rId1"/>
    <p:sldLayoutId id="2147483665" r:id="rId2"/>
  </p:sldLayoutIdLst>
  <p:hf sldNum="0" hdr="0" ftr="0" dt="0"/>
  <p:txStyles>
    <p:titleStyle>
      <a:lvl1pPr algn="l" rtl="0" eaLnBrk="1" fontAlgn="base" hangingPunct="1">
        <a:spcBef>
          <a:spcPct val="0"/>
        </a:spcBef>
        <a:spcAft>
          <a:spcPct val="0"/>
        </a:spcAft>
        <a:defRPr kumimoji="1" sz="2300" b="1">
          <a:solidFill>
            <a:schemeClr val="tx2"/>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kumimoji="1" sz="3700" b="1">
          <a:solidFill>
            <a:schemeClr val="tx2"/>
          </a:solidFill>
          <a:latin typeface="Arial" charset="0"/>
          <a:ea typeface="HGP創英角ｺﾞｼｯｸUB" pitchFamily="50" charset="-128"/>
        </a:defRPr>
      </a:lvl2pPr>
      <a:lvl3pPr algn="l" rtl="0" eaLnBrk="1" fontAlgn="base" hangingPunct="1">
        <a:spcBef>
          <a:spcPct val="0"/>
        </a:spcBef>
        <a:spcAft>
          <a:spcPct val="0"/>
        </a:spcAft>
        <a:defRPr kumimoji="1" sz="3700" b="1">
          <a:solidFill>
            <a:schemeClr val="tx2"/>
          </a:solidFill>
          <a:latin typeface="Arial" charset="0"/>
          <a:ea typeface="HGP創英角ｺﾞｼｯｸUB" pitchFamily="50" charset="-128"/>
        </a:defRPr>
      </a:lvl3pPr>
      <a:lvl4pPr algn="l" rtl="0" eaLnBrk="1" fontAlgn="base" hangingPunct="1">
        <a:spcBef>
          <a:spcPct val="0"/>
        </a:spcBef>
        <a:spcAft>
          <a:spcPct val="0"/>
        </a:spcAft>
        <a:defRPr kumimoji="1" sz="3700" b="1">
          <a:solidFill>
            <a:schemeClr val="tx2"/>
          </a:solidFill>
          <a:latin typeface="Arial" charset="0"/>
          <a:ea typeface="HGP創英角ｺﾞｼｯｸUB" pitchFamily="50" charset="-128"/>
        </a:defRPr>
      </a:lvl4pPr>
      <a:lvl5pPr algn="l" rtl="0" eaLnBrk="1" fontAlgn="base" hangingPunct="1">
        <a:spcBef>
          <a:spcPct val="0"/>
        </a:spcBef>
        <a:spcAft>
          <a:spcPct val="0"/>
        </a:spcAft>
        <a:defRPr kumimoji="1" sz="3700" b="1">
          <a:solidFill>
            <a:schemeClr val="tx2"/>
          </a:solidFill>
          <a:latin typeface="Arial" charset="0"/>
          <a:ea typeface="HGP創英角ｺﾞｼｯｸUB" pitchFamily="50" charset="-128"/>
        </a:defRPr>
      </a:lvl5pPr>
      <a:lvl6pPr marL="536377" algn="l" rtl="0" eaLnBrk="1" fontAlgn="base" hangingPunct="1">
        <a:spcBef>
          <a:spcPct val="0"/>
        </a:spcBef>
        <a:spcAft>
          <a:spcPct val="0"/>
        </a:spcAft>
        <a:defRPr kumimoji="1" sz="3700" b="1">
          <a:solidFill>
            <a:schemeClr val="tx2"/>
          </a:solidFill>
          <a:latin typeface="Arial" charset="0"/>
          <a:ea typeface="HGP創英角ｺﾞｼｯｸUB" pitchFamily="50" charset="-128"/>
        </a:defRPr>
      </a:lvl6pPr>
      <a:lvl7pPr marL="1072753" algn="l" rtl="0" eaLnBrk="1" fontAlgn="base" hangingPunct="1">
        <a:spcBef>
          <a:spcPct val="0"/>
        </a:spcBef>
        <a:spcAft>
          <a:spcPct val="0"/>
        </a:spcAft>
        <a:defRPr kumimoji="1" sz="3700" b="1">
          <a:solidFill>
            <a:schemeClr val="tx2"/>
          </a:solidFill>
          <a:latin typeface="Arial" charset="0"/>
          <a:ea typeface="HGP創英角ｺﾞｼｯｸUB" pitchFamily="50" charset="-128"/>
        </a:defRPr>
      </a:lvl7pPr>
      <a:lvl8pPr marL="1609131" algn="l" rtl="0" eaLnBrk="1" fontAlgn="base" hangingPunct="1">
        <a:spcBef>
          <a:spcPct val="0"/>
        </a:spcBef>
        <a:spcAft>
          <a:spcPct val="0"/>
        </a:spcAft>
        <a:defRPr kumimoji="1" sz="3700" b="1">
          <a:solidFill>
            <a:schemeClr val="tx2"/>
          </a:solidFill>
          <a:latin typeface="Arial" charset="0"/>
          <a:ea typeface="HGP創英角ｺﾞｼｯｸUB" pitchFamily="50" charset="-128"/>
        </a:defRPr>
      </a:lvl8pPr>
      <a:lvl9pPr marL="2145507" algn="l" rtl="0" eaLnBrk="1" fontAlgn="base" hangingPunct="1">
        <a:spcBef>
          <a:spcPct val="0"/>
        </a:spcBef>
        <a:spcAft>
          <a:spcPct val="0"/>
        </a:spcAft>
        <a:defRPr kumimoji="1" sz="3700" b="1">
          <a:solidFill>
            <a:schemeClr val="tx2"/>
          </a:solidFill>
          <a:latin typeface="Arial" charset="0"/>
          <a:ea typeface="HGP創英角ｺﾞｼｯｸUB" pitchFamily="50" charset="-128"/>
        </a:defRPr>
      </a:lvl9pPr>
    </p:titleStyle>
    <p:bodyStyle>
      <a:lvl1pPr marL="402282" indent="-402282" algn="l" rtl="0" eaLnBrk="1" fontAlgn="base" hangingPunct="1">
        <a:spcBef>
          <a:spcPct val="20000"/>
        </a:spcBef>
        <a:spcAft>
          <a:spcPct val="0"/>
        </a:spcAft>
        <a:buChar char="•"/>
        <a:defRPr kumimoji="1" sz="1600" b="1">
          <a:solidFill>
            <a:schemeClr val="tx1"/>
          </a:solidFill>
          <a:latin typeface="微软雅黑" panose="020B0503020204020204" pitchFamily="34" charset="-122"/>
          <a:ea typeface="微软雅黑" panose="020B0503020204020204" pitchFamily="34" charset="-122"/>
          <a:cs typeface="+mn-cs"/>
        </a:defRPr>
      </a:lvl1pPr>
      <a:lvl2pPr marL="871613" indent="-335235" algn="l" rtl="0" eaLnBrk="1" fontAlgn="base" hangingPunct="1">
        <a:lnSpc>
          <a:spcPct val="140000"/>
        </a:lnSpc>
        <a:spcBef>
          <a:spcPct val="20000"/>
        </a:spcBef>
        <a:spcAft>
          <a:spcPct val="0"/>
        </a:spcAft>
        <a:buChar char="–"/>
        <a:defRPr kumimoji="1" sz="2300" b="1">
          <a:solidFill>
            <a:schemeClr val="tx1"/>
          </a:solidFill>
          <a:latin typeface="微软雅黑" panose="020B0503020204020204" pitchFamily="34" charset="-122"/>
          <a:ea typeface="微软雅黑" panose="020B0503020204020204" pitchFamily="34" charset="-122"/>
        </a:defRPr>
      </a:lvl2pPr>
      <a:lvl3pPr marL="1340942" indent="-268189" algn="l" rtl="0" eaLnBrk="1" fontAlgn="base" hangingPunct="1">
        <a:lnSpc>
          <a:spcPct val="180000"/>
        </a:lnSpc>
        <a:spcBef>
          <a:spcPct val="20000"/>
        </a:spcBef>
        <a:spcAft>
          <a:spcPct val="0"/>
        </a:spcAft>
        <a:buChar char="•"/>
        <a:defRPr kumimoji="1" sz="1900" b="1">
          <a:solidFill>
            <a:schemeClr val="tx1"/>
          </a:solidFill>
          <a:latin typeface="微软雅黑" panose="020B0503020204020204" pitchFamily="34" charset="-122"/>
          <a:ea typeface="微软雅黑" panose="020B0503020204020204" pitchFamily="34" charset="-122"/>
        </a:defRPr>
      </a:lvl3pPr>
      <a:lvl4pPr marL="1877319" indent="-268189" algn="l" rtl="0" eaLnBrk="1" fontAlgn="base" hangingPunct="1">
        <a:spcBef>
          <a:spcPct val="20000"/>
        </a:spcBef>
        <a:spcAft>
          <a:spcPct val="0"/>
        </a:spcAft>
        <a:buChar char="–"/>
        <a:defRPr kumimoji="1" sz="2300">
          <a:solidFill>
            <a:schemeClr val="tx1"/>
          </a:solidFill>
          <a:latin typeface="ＭＳ Ｐゴシック" pitchFamily="50" charset="-128"/>
          <a:ea typeface="ＭＳ Ｐゴシック" pitchFamily="50" charset="-128"/>
        </a:defRPr>
      </a:lvl4pPr>
      <a:lvl5pPr marL="2413695" indent="-268189" algn="l" rtl="0" eaLnBrk="1" fontAlgn="base" hangingPunct="1">
        <a:spcBef>
          <a:spcPct val="20000"/>
        </a:spcBef>
        <a:spcAft>
          <a:spcPct val="0"/>
        </a:spcAft>
        <a:buChar char="»"/>
        <a:defRPr kumimoji="1" sz="2300">
          <a:solidFill>
            <a:schemeClr val="tx1"/>
          </a:solidFill>
          <a:latin typeface="ＭＳ Ｐゴシック" pitchFamily="50" charset="-128"/>
          <a:ea typeface="ＭＳ Ｐゴシック" pitchFamily="50" charset="-128"/>
        </a:defRPr>
      </a:lvl5pPr>
      <a:lvl6pPr marL="2950073" indent="-268189" algn="l" rtl="0" eaLnBrk="1" fontAlgn="base" hangingPunct="1">
        <a:spcBef>
          <a:spcPct val="20000"/>
        </a:spcBef>
        <a:spcAft>
          <a:spcPct val="0"/>
        </a:spcAft>
        <a:buChar char="»"/>
        <a:defRPr kumimoji="1" sz="2300">
          <a:solidFill>
            <a:schemeClr val="tx1"/>
          </a:solidFill>
          <a:latin typeface="ＭＳ Ｐゴシック" pitchFamily="50" charset="-128"/>
          <a:ea typeface="ＭＳ Ｐゴシック" pitchFamily="50" charset="-128"/>
        </a:defRPr>
      </a:lvl6pPr>
      <a:lvl7pPr marL="3486449" indent="-268189" algn="l" rtl="0" eaLnBrk="1" fontAlgn="base" hangingPunct="1">
        <a:spcBef>
          <a:spcPct val="20000"/>
        </a:spcBef>
        <a:spcAft>
          <a:spcPct val="0"/>
        </a:spcAft>
        <a:buChar char="»"/>
        <a:defRPr kumimoji="1" sz="2300">
          <a:solidFill>
            <a:schemeClr val="tx1"/>
          </a:solidFill>
          <a:latin typeface="ＭＳ Ｐゴシック" pitchFamily="50" charset="-128"/>
          <a:ea typeface="ＭＳ Ｐゴシック" pitchFamily="50" charset="-128"/>
        </a:defRPr>
      </a:lvl7pPr>
      <a:lvl8pPr marL="4022826" indent="-268189" algn="l" rtl="0" eaLnBrk="1" fontAlgn="base" hangingPunct="1">
        <a:spcBef>
          <a:spcPct val="20000"/>
        </a:spcBef>
        <a:spcAft>
          <a:spcPct val="0"/>
        </a:spcAft>
        <a:buChar char="»"/>
        <a:defRPr kumimoji="1" sz="2300">
          <a:solidFill>
            <a:schemeClr val="tx1"/>
          </a:solidFill>
          <a:latin typeface="ＭＳ Ｐゴシック" pitchFamily="50" charset="-128"/>
          <a:ea typeface="ＭＳ Ｐゴシック" pitchFamily="50" charset="-128"/>
        </a:defRPr>
      </a:lvl8pPr>
      <a:lvl9pPr marL="4559203" indent="-268189" algn="l" rtl="0" eaLnBrk="1" fontAlgn="base" hangingPunct="1">
        <a:spcBef>
          <a:spcPct val="20000"/>
        </a:spcBef>
        <a:spcAft>
          <a:spcPct val="0"/>
        </a:spcAft>
        <a:buChar char="»"/>
        <a:defRPr kumimoji="1" sz="2300">
          <a:solidFill>
            <a:schemeClr val="tx1"/>
          </a:solidFill>
          <a:latin typeface="ＭＳ Ｐゴシック" pitchFamily="50" charset="-128"/>
          <a:ea typeface="ＭＳ Ｐゴシック" pitchFamily="50" charset="-128"/>
        </a:defRPr>
      </a:lvl9pPr>
    </p:bodyStyle>
    <p:otherStyle>
      <a:defPPr>
        <a:defRPr lang="zh-CN"/>
      </a:defPPr>
      <a:lvl1pPr marL="0" algn="l" defTabSz="1072753" rtl="0" eaLnBrk="1" latinLnBrk="0" hangingPunct="1">
        <a:defRPr sz="2100" kern="1200">
          <a:solidFill>
            <a:schemeClr val="tx1"/>
          </a:solidFill>
          <a:latin typeface="+mn-lt"/>
          <a:ea typeface="+mn-ea"/>
          <a:cs typeface="+mn-cs"/>
        </a:defRPr>
      </a:lvl1pPr>
      <a:lvl2pPr marL="536377" algn="l" defTabSz="1072753" rtl="0" eaLnBrk="1" latinLnBrk="0" hangingPunct="1">
        <a:defRPr sz="2100" kern="1200">
          <a:solidFill>
            <a:schemeClr val="tx1"/>
          </a:solidFill>
          <a:latin typeface="+mn-lt"/>
          <a:ea typeface="+mn-ea"/>
          <a:cs typeface="+mn-cs"/>
        </a:defRPr>
      </a:lvl2pPr>
      <a:lvl3pPr marL="1072753" algn="l" defTabSz="1072753" rtl="0" eaLnBrk="1" latinLnBrk="0" hangingPunct="1">
        <a:defRPr sz="2100" kern="1200">
          <a:solidFill>
            <a:schemeClr val="tx1"/>
          </a:solidFill>
          <a:latin typeface="+mn-lt"/>
          <a:ea typeface="+mn-ea"/>
          <a:cs typeface="+mn-cs"/>
        </a:defRPr>
      </a:lvl3pPr>
      <a:lvl4pPr marL="1609131" algn="l" defTabSz="1072753" rtl="0" eaLnBrk="1" latinLnBrk="0" hangingPunct="1">
        <a:defRPr sz="2100" kern="1200">
          <a:solidFill>
            <a:schemeClr val="tx1"/>
          </a:solidFill>
          <a:latin typeface="+mn-lt"/>
          <a:ea typeface="+mn-ea"/>
          <a:cs typeface="+mn-cs"/>
        </a:defRPr>
      </a:lvl4pPr>
      <a:lvl5pPr marL="2145507" algn="l" defTabSz="1072753" rtl="0" eaLnBrk="1" latinLnBrk="0" hangingPunct="1">
        <a:defRPr sz="2100" kern="1200">
          <a:solidFill>
            <a:schemeClr val="tx1"/>
          </a:solidFill>
          <a:latin typeface="+mn-lt"/>
          <a:ea typeface="+mn-ea"/>
          <a:cs typeface="+mn-cs"/>
        </a:defRPr>
      </a:lvl5pPr>
      <a:lvl6pPr marL="2681884" algn="l" defTabSz="1072753" rtl="0" eaLnBrk="1" latinLnBrk="0" hangingPunct="1">
        <a:defRPr sz="2100" kern="1200">
          <a:solidFill>
            <a:schemeClr val="tx1"/>
          </a:solidFill>
          <a:latin typeface="+mn-lt"/>
          <a:ea typeface="+mn-ea"/>
          <a:cs typeface="+mn-cs"/>
        </a:defRPr>
      </a:lvl6pPr>
      <a:lvl7pPr marL="3218261" algn="l" defTabSz="1072753" rtl="0" eaLnBrk="1" latinLnBrk="0" hangingPunct="1">
        <a:defRPr sz="2100" kern="1200">
          <a:solidFill>
            <a:schemeClr val="tx1"/>
          </a:solidFill>
          <a:latin typeface="+mn-lt"/>
          <a:ea typeface="+mn-ea"/>
          <a:cs typeface="+mn-cs"/>
        </a:defRPr>
      </a:lvl7pPr>
      <a:lvl8pPr marL="3754637" algn="l" defTabSz="1072753" rtl="0" eaLnBrk="1" latinLnBrk="0" hangingPunct="1">
        <a:defRPr sz="2100" kern="1200">
          <a:solidFill>
            <a:schemeClr val="tx1"/>
          </a:solidFill>
          <a:latin typeface="+mn-lt"/>
          <a:ea typeface="+mn-ea"/>
          <a:cs typeface="+mn-cs"/>
        </a:defRPr>
      </a:lvl8pPr>
      <a:lvl9pPr marL="4291015" algn="l" defTabSz="107275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8.jpg"/><Relationship Id="rId5" Type="http://schemas.openxmlformats.org/officeDocument/2006/relationships/image" Target="../media/image7.emf"/><Relationship Id="rId4" Type="http://schemas.openxmlformats.org/officeDocument/2006/relationships/oleObject" Target="../embeddings/oleObject5.bin"/></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2.xml"/><Relationship Id="rId7" Type="http://schemas.openxmlformats.org/officeDocument/2006/relationships/image" Target="../media/image27.svg"/><Relationship Id="rId2" Type="http://schemas.openxmlformats.org/officeDocument/2006/relationships/tags" Target="../tags/tag16.xml"/><Relationship Id="rId1" Type="http://schemas.openxmlformats.org/officeDocument/2006/relationships/vmlDrawing" Target="../drawings/vmlDrawing14.vml"/><Relationship Id="rId6" Type="http://schemas.openxmlformats.org/officeDocument/2006/relationships/image" Target="../media/image21.png"/><Relationship Id="rId11" Type="http://schemas.openxmlformats.org/officeDocument/2006/relationships/image" Target="../media/image31.svg"/><Relationship Id="rId5" Type="http://schemas.openxmlformats.org/officeDocument/2006/relationships/image" Target="../media/image1.emf"/><Relationship Id="rId10" Type="http://schemas.openxmlformats.org/officeDocument/2006/relationships/image" Target="../media/image23.png"/><Relationship Id="rId4" Type="http://schemas.openxmlformats.org/officeDocument/2006/relationships/oleObject" Target="../embeddings/oleObject14.bin"/><Relationship Id="rId9" Type="http://schemas.openxmlformats.org/officeDocument/2006/relationships/image" Target="../media/image29.sv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tags" Target="../tags/tag17.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slideLayout" Target="../slideLayouts/slideLayout2.xml"/><Relationship Id="rId7" Type="http://schemas.openxmlformats.org/officeDocument/2006/relationships/chart" Target="../charts/chart1.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10" Type="http://schemas.openxmlformats.org/officeDocument/2006/relationships/chart" Target="../charts/chart4.xml"/><Relationship Id="rId4" Type="http://schemas.openxmlformats.org/officeDocument/2006/relationships/notesSlide" Target="../notesSlides/notesSlide2.xml"/><Relationship Id="rId9" Type="http://schemas.openxmlformats.org/officeDocument/2006/relationships/chart" Target="../charts/chart3.xml"/></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chart" Target="../charts/chart5.xml"/><Relationship Id="rId3" Type="http://schemas.openxmlformats.org/officeDocument/2006/relationships/slideLayout" Target="../slideLayouts/slideLayout2.xml"/><Relationship Id="rId7" Type="http://schemas.openxmlformats.org/officeDocument/2006/relationships/image" Target="../media/image12.svg"/><Relationship Id="rId12" Type="http://schemas.openxmlformats.org/officeDocument/2006/relationships/image" Target="../media/image17.sv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10.png"/><Relationship Id="rId11" Type="http://schemas.openxmlformats.org/officeDocument/2006/relationships/image" Target="../media/image12.png"/><Relationship Id="rId5" Type="http://schemas.openxmlformats.org/officeDocument/2006/relationships/image" Target="../media/image1.emf"/><Relationship Id="rId10" Type="http://schemas.openxmlformats.org/officeDocument/2006/relationships/image" Target="../media/image15.svg"/><Relationship Id="rId4" Type="http://schemas.openxmlformats.org/officeDocument/2006/relationships/oleObject" Target="../embeddings/oleObject9.bin"/><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13.wmf"/><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5.xml"/><Relationship Id="rId7" Type="http://schemas.openxmlformats.org/officeDocument/2006/relationships/image" Target="../media/image17.jpe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10" Type="http://schemas.openxmlformats.org/officeDocument/2006/relationships/image" Target="../media/image20.png"/><Relationship Id="rId4" Type="http://schemas.openxmlformats.org/officeDocument/2006/relationships/slideLayout" Target="../slideLayouts/slideLayout2.xml"/><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xmlns="" id="{3C326D0B-7DAB-41B6-8030-2E4A18CC949B}"/>
              </a:ext>
            </a:extLst>
          </p:cNvPr>
          <p:cNvGraphicFramePr>
            <a:graphicFrameLocks noChangeAspect="1"/>
          </p:cNvGraphicFramePr>
          <p:nvPr/>
        </p:nvGraphicFramePr>
        <p:xfrm>
          <a:off x="2381" y="2034"/>
          <a:ext cx="1588" cy="1588"/>
        </p:xfrm>
        <a:graphic>
          <a:graphicData uri="http://schemas.openxmlformats.org/presentationml/2006/ole">
            <mc:AlternateContent xmlns:mc="http://schemas.openxmlformats.org/markup-compatibility/2006">
              <mc:Choice xmlns:v="urn:schemas-microsoft-com:vml" Requires="v">
                <p:oleObj spid="_x0000_s5126" name="think-cell 幻灯片" r:id="rId4" imgW="347" imgH="348" progId="TCLayout.ActiveDocument.1">
                  <p:embed/>
                </p:oleObj>
              </mc:Choice>
              <mc:Fallback>
                <p:oleObj name="think-cell 幻灯片" r:id="rId4" imgW="347" imgH="348" progId="TCLayout.ActiveDocument.1">
                  <p:embed/>
                  <p:pic>
                    <p:nvPicPr>
                      <p:cNvPr id="3" name="对象 2" hidden="1">
                        <a:extLst>
                          <a:ext uri="{FF2B5EF4-FFF2-40B4-BE49-F238E27FC236}">
                            <a16:creationId xmlns:a16="http://schemas.microsoft.com/office/drawing/2014/main" xmlns="" id="{3C326D0B-7DAB-41B6-8030-2E4A18CC949B}"/>
                          </a:ext>
                        </a:extLst>
                      </p:cNvPr>
                      <p:cNvPicPr/>
                      <p:nvPr/>
                    </p:nvPicPr>
                    <p:blipFill>
                      <a:blip r:embed="rId5"/>
                      <a:stretch>
                        <a:fillRect/>
                      </a:stretch>
                    </p:blipFill>
                    <p:spPr>
                      <a:xfrm>
                        <a:off x="2381" y="2034"/>
                        <a:ext cx="1588" cy="1588"/>
                      </a:xfrm>
                      <a:prstGeom prst="rect">
                        <a:avLst/>
                      </a:prstGeom>
                    </p:spPr>
                  </p:pic>
                </p:oleObj>
              </mc:Fallback>
            </mc:AlternateContent>
          </a:graphicData>
        </a:graphic>
      </p:graphicFrame>
      <p:sp>
        <p:nvSpPr>
          <p:cNvPr id="2" name="矩形 1" hidden="1">
            <a:extLst>
              <a:ext uri="{FF2B5EF4-FFF2-40B4-BE49-F238E27FC236}">
                <a16:creationId xmlns:a16="http://schemas.microsoft.com/office/drawing/2014/main" xmlns="" id="{EC933494-1B63-4A32-964F-D05236799BAA}"/>
              </a:ext>
            </a:extLst>
          </p:cNvPr>
          <p:cNvSpPr/>
          <p:nvPr/>
        </p:nvSpPr>
        <p:spPr>
          <a:xfrm>
            <a:off x="795" y="448"/>
            <a:ext cx="158729" cy="158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1072753">
              <a:lnSpc>
                <a:spcPct val="90000"/>
              </a:lnSpc>
              <a:spcBef>
                <a:spcPct val="0"/>
              </a:spcBef>
              <a:spcAft>
                <a:spcPct val="0"/>
              </a:spcAft>
            </a:pPr>
            <a:endParaRPr lang="en-US" altLang="zh-CN" sz="4000" b="1" dirty="0">
              <a:solidFill>
                <a:srgbClr val="FBDAC8"/>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占位符 5"/>
          <p:cNvSpPr>
            <a:spLocks noGrp="1"/>
          </p:cNvSpPr>
          <p:nvPr>
            <p:ph type="body" sz="quarter" idx="4294967295"/>
          </p:nvPr>
        </p:nvSpPr>
        <p:spPr>
          <a:xfrm>
            <a:off x="0" y="3835400"/>
            <a:ext cx="5567363" cy="201613"/>
          </a:xfrm>
        </p:spPr>
        <p:txBody>
          <a:bodyPr/>
          <a:lstStyle/>
          <a:p>
            <a:pPr marL="0" indent="0">
              <a:buNone/>
            </a:pPr>
            <a:r>
              <a:rPr lang="en-US" altLang="zh-CN" sz="1600" dirty="0"/>
              <a:t> </a:t>
            </a:r>
          </a:p>
        </p:txBody>
      </p:sp>
      <p:sp>
        <p:nvSpPr>
          <p:cNvPr id="4" name="标题 3"/>
          <p:cNvSpPr>
            <a:spLocks noGrp="1"/>
          </p:cNvSpPr>
          <p:nvPr>
            <p:ph type="ctrTitle" idx="4294967295"/>
          </p:nvPr>
        </p:nvSpPr>
        <p:spPr>
          <a:xfrm>
            <a:off x="1574800" y="1576577"/>
            <a:ext cx="6030913" cy="1652587"/>
          </a:xfrm>
        </p:spPr>
        <p:txBody>
          <a:bodyPr>
            <a:normAutofit/>
          </a:bodyPr>
          <a:lstStyle/>
          <a:p>
            <a:pPr algn="ctr">
              <a:lnSpc>
                <a:spcPct val="110000"/>
              </a:lnSpc>
            </a:pPr>
            <a:r>
              <a:rPr lang="zh-CN" altLang="en-US" sz="4400" dirty="0">
                <a:solidFill>
                  <a:srgbClr val="FFFFFF"/>
                </a:solidFill>
              </a:rPr>
              <a:t>碳酸司维拉姆干混悬剂（海诺欣</a:t>
            </a:r>
            <a:r>
              <a:rPr lang="en-US" altLang="zh-CN" sz="4400" baseline="25157" dirty="0">
                <a:solidFill>
                  <a:srgbClr val="FFFFFF"/>
                </a:solidFill>
                <a:latin typeface="微软雅黑"/>
                <a:cs typeface="微软雅黑"/>
              </a:rPr>
              <a:t>® </a:t>
            </a:r>
            <a:r>
              <a:rPr lang="zh-CN" altLang="en-US" sz="4400" dirty="0">
                <a:solidFill>
                  <a:srgbClr val="FFFFFF"/>
                </a:solidFill>
              </a:rPr>
              <a:t>）</a:t>
            </a:r>
          </a:p>
        </p:txBody>
      </p:sp>
      <p:cxnSp>
        <p:nvCxnSpPr>
          <p:cNvPr id="17" name="直接连接符 16">
            <a:extLst>
              <a:ext uri="{FF2B5EF4-FFF2-40B4-BE49-F238E27FC236}">
                <a16:creationId xmlns:a16="http://schemas.microsoft.com/office/drawing/2014/main" xmlns="" id="{2033DE34-3D88-48C6-8B63-C8F95D32977D}"/>
              </a:ext>
            </a:extLst>
          </p:cNvPr>
          <p:cNvCxnSpPr>
            <a:cxnSpLocks/>
          </p:cNvCxnSpPr>
          <p:nvPr/>
        </p:nvCxnSpPr>
        <p:spPr>
          <a:xfrm>
            <a:off x="1998529" y="3479464"/>
            <a:ext cx="5525191"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xmlns="" id="{CE4BF477-0C0E-4F5C-9862-A4406423FA64}"/>
              </a:ext>
            </a:extLst>
          </p:cNvPr>
          <p:cNvSpPr txBox="1"/>
          <p:nvPr/>
        </p:nvSpPr>
        <p:spPr>
          <a:xfrm>
            <a:off x="7248129" y="4941169"/>
            <a:ext cx="3024337" cy="599629"/>
          </a:xfrm>
          <a:prstGeom prst="rect">
            <a:avLst/>
          </a:prstGeom>
          <a:noFill/>
        </p:spPr>
        <p:txBody>
          <a:bodyPr wrap="none" rtlCol="0">
            <a:prstTxWarp prst="textPlain">
              <a:avLst/>
            </a:prstTxWarp>
            <a:spAutoFit/>
          </a:bodyPr>
          <a:lstStyle/>
          <a:p>
            <a:pPr defTabSz="1072753"/>
            <a:endParaRPr lang="zh-CN" altLang="en-US" sz="1100" i="1" dirty="0">
              <a:solidFill>
                <a:srgbClr val="FF6600"/>
              </a:solidFill>
              <a:latin typeface="Impact" panose="020B0806030902050204" pitchFamily="34" charset="0"/>
              <a:ea typeface="微软雅黑"/>
              <a:cs typeface="Arial" panose="020B0604020202020204" pitchFamily="34" charset="0"/>
            </a:endParaRPr>
          </a:p>
        </p:txBody>
      </p:sp>
      <p:sp>
        <p:nvSpPr>
          <p:cNvPr id="9" name="文本框 8">
            <a:extLst>
              <a:ext uri="{FF2B5EF4-FFF2-40B4-BE49-F238E27FC236}">
                <a16:creationId xmlns:a16="http://schemas.microsoft.com/office/drawing/2014/main" xmlns="" id="{AF67727F-6842-8A78-C6EA-CD20D8E207E8}"/>
              </a:ext>
            </a:extLst>
          </p:cNvPr>
          <p:cNvSpPr txBox="1"/>
          <p:nvPr/>
        </p:nvSpPr>
        <p:spPr>
          <a:xfrm>
            <a:off x="2382520" y="4756503"/>
            <a:ext cx="5112568" cy="584775"/>
          </a:xfrm>
          <a:prstGeom prst="rect">
            <a:avLst/>
          </a:prstGeom>
          <a:noFill/>
        </p:spPr>
        <p:txBody>
          <a:bodyPr wrap="square">
            <a:spAutoFit/>
          </a:bodyPr>
          <a:lstStyle/>
          <a:p>
            <a:pPr marL="342900" indent="-342900" defTabSz="1072753">
              <a:buFont typeface="Wingdings" panose="05000000000000000000" pitchFamily="2" charset="2"/>
              <a:buChar char="ü"/>
            </a:pPr>
            <a:r>
              <a:rPr lang="zh-CN" altLang="en-US" sz="1600" dirty="0">
                <a:solidFill>
                  <a:srgbClr val="FFFFFF"/>
                </a:solidFill>
                <a:latin typeface="Arial"/>
                <a:ea typeface="微软雅黑"/>
              </a:rPr>
              <a:t>填补剂型空白</a:t>
            </a:r>
            <a:r>
              <a:rPr lang="en-US" altLang="zh-CN" sz="1600" dirty="0">
                <a:solidFill>
                  <a:srgbClr val="FFFFFF"/>
                </a:solidFill>
                <a:latin typeface="Arial"/>
                <a:ea typeface="微软雅黑"/>
              </a:rPr>
              <a:t>,</a:t>
            </a:r>
            <a:r>
              <a:rPr lang="zh-CN" altLang="en-US" sz="1600" dirty="0">
                <a:solidFill>
                  <a:srgbClr val="FFFFFF"/>
                </a:solidFill>
                <a:latin typeface="Arial"/>
                <a:ea typeface="微软雅黑"/>
              </a:rPr>
              <a:t>国内首个碳酸司维拉姆干混悬剂</a:t>
            </a:r>
            <a:endParaRPr lang="en-US" altLang="zh-CN" sz="1600" dirty="0">
              <a:solidFill>
                <a:srgbClr val="FFFFFF"/>
              </a:solidFill>
              <a:latin typeface="Arial"/>
              <a:ea typeface="微软雅黑"/>
            </a:endParaRPr>
          </a:p>
          <a:p>
            <a:pPr marL="342900" indent="-342900" defTabSz="1072753">
              <a:buFont typeface="Wingdings" panose="05000000000000000000" pitchFamily="2" charset="2"/>
              <a:buChar char="ü"/>
            </a:pPr>
            <a:r>
              <a:rPr lang="zh-CN" altLang="en-US" sz="1600" dirty="0">
                <a:solidFill>
                  <a:srgbClr val="FFFFFF"/>
                </a:solidFill>
                <a:latin typeface="Arial"/>
                <a:ea typeface="微软雅黑"/>
              </a:rPr>
              <a:t>弥补规格短板</a:t>
            </a:r>
            <a:r>
              <a:rPr lang="en-US" altLang="zh-CN" sz="1600" dirty="0">
                <a:solidFill>
                  <a:srgbClr val="FFFFFF"/>
                </a:solidFill>
                <a:latin typeface="Arial"/>
                <a:ea typeface="微软雅黑"/>
              </a:rPr>
              <a:t>,0.8g</a:t>
            </a:r>
            <a:r>
              <a:rPr lang="zh-CN" altLang="en-US" sz="1600" dirty="0">
                <a:solidFill>
                  <a:srgbClr val="FFFFFF"/>
                </a:solidFill>
                <a:latin typeface="Arial"/>
                <a:ea typeface="微软雅黑"/>
              </a:rPr>
              <a:t>和</a:t>
            </a:r>
            <a:r>
              <a:rPr lang="en-US" altLang="zh-CN" sz="1600" dirty="0">
                <a:solidFill>
                  <a:srgbClr val="FFFFFF"/>
                </a:solidFill>
                <a:latin typeface="Arial"/>
                <a:ea typeface="微软雅黑"/>
              </a:rPr>
              <a:t>2.4g</a:t>
            </a:r>
            <a:r>
              <a:rPr lang="zh-CN" altLang="en-US" sz="1600" dirty="0">
                <a:solidFill>
                  <a:srgbClr val="FFFFFF"/>
                </a:solidFill>
                <a:latin typeface="Arial"/>
                <a:ea typeface="微软雅黑"/>
              </a:rPr>
              <a:t>双规格</a:t>
            </a:r>
          </a:p>
        </p:txBody>
      </p:sp>
      <p:pic>
        <p:nvPicPr>
          <p:cNvPr id="12" name="图片 11" descr="手机屏幕截图&#10;&#10;低可信度描述已自动生成">
            <a:extLst>
              <a:ext uri="{FF2B5EF4-FFF2-40B4-BE49-F238E27FC236}">
                <a16:creationId xmlns:a16="http://schemas.microsoft.com/office/drawing/2014/main" xmlns="" id="{1F1F37C1-80E6-3257-9D70-BC6A2FAADF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72466" y="2254199"/>
            <a:ext cx="1597298" cy="2164873"/>
          </a:xfrm>
          <a:prstGeom prst="rect">
            <a:avLst/>
          </a:prstGeom>
        </p:spPr>
      </p:pic>
      <p:sp>
        <p:nvSpPr>
          <p:cNvPr id="7" name="文本框 6">
            <a:extLst>
              <a:ext uri="{FF2B5EF4-FFF2-40B4-BE49-F238E27FC236}">
                <a16:creationId xmlns:a16="http://schemas.microsoft.com/office/drawing/2014/main" xmlns="" id="{45FBE676-F606-5864-39A3-71BCE2226E52}"/>
              </a:ext>
            </a:extLst>
          </p:cNvPr>
          <p:cNvSpPr txBox="1"/>
          <p:nvPr/>
        </p:nvSpPr>
        <p:spPr>
          <a:xfrm>
            <a:off x="2382520" y="3852347"/>
            <a:ext cx="6654800" cy="369332"/>
          </a:xfrm>
          <a:prstGeom prst="rect">
            <a:avLst/>
          </a:prstGeom>
          <a:noFill/>
        </p:spPr>
        <p:txBody>
          <a:bodyPr wrap="square">
            <a:spAutoFit/>
          </a:bodyPr>
          <a:lstStyle/>
          <a:p>
            <a:r>
              <a:rPr lang="zh-CN" altLang="en-US" sz="1800" b="1" dirty="0">
                <a:solidFill>
                  <a:srgbClr val="FFFFFF"/>
                </a:solidFill>
              </a:rPr>
              <a:t>申报企业：杭州安元生物医药科技有限公司</a:t>
            </a:r>
            <a:endParaRPr lang="zh-CN" altLang="en-US" b="1" dirty="0">
              <a:solidFill>
                <a:srgbClr val="FFFFFF"/>
              </a:solidFill>
            </a:endParaRPr>
          </a:p>
        </p:txBody>
      </p:sp>
    </p:spTree>
    <p:custDataLst>
      <p:tags r:id="rId2"/>
    </p:custDataLst>
    <p:extLst>
      <p:ext uri="{BB962C8B-B14F-4D97-AF65-F5344CB8AC3E}">
        <p14:creationId xmlns:p14="http://schemas.microsoft.com/office/powerpoint/2010/main" val="2271741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xmlns="" id="{F9F42D3A-AD31-E7F0-159A-7C3E9D397A21}"/>
              </a:ext>
            </a:extLst>
          </p:cNvPr>
          <p:cNvGraphicFramePr>
            <a:graphicFrameLocks noChangeAspect="1"/>
          </p:cNvGraphicFramePr>
          <p:nvPr>
            <p:custDataLst>
              <p:tags r:id="rId2"/>
            </p:custDataLst>
            <p:extLst>
              <p:ext uri="{D42A27DB-BD31-4B8C-83A1-F6EECF244321}">
                <p14:modId xmlns:p14="http://schemas.microsoft.com/office/powerpoint/2010/main" val="5031085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2" name="think-cell 幻灯片" r:id="rId4" imgW="306" imgH="306" progId="TCLayout.ActiveDocument.1">
                  <p:embed/>
                </p:oleObj>
              </mc:Choice>
              <mc:Fallback>
                <p:oleObj name="think-cell 幻灯片" r:id="rId4" imgW="306" imgH="306" progId="TCLayout.ActiveDocument.1">
                  <p:embed/>
                  <p:pic>
                    <p:nvPicPr>
                      <p:cNvPr id="10" name="think-cell data - do not delete" hidden="1">
                        <a:extLst>
                          <a:ext uri="{FF2B5EF4-FFF2-40B4-BE49-F238E27FC236}">
                            <a16:creationId xmlns:a16="http://schemas.microsoft.com/office/drawing/2014/main" xmlns="" id="{F9F42D3A-AD31-E7F0-159A-7C3E9D397A2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标题 1">
            <a:extLst>
              <a:ext uri="{FF2B5EF4-FFF2-40B4-BE49-F238E27FC236}">
                <a16:creationId xmlns:a16="http://schemas.microsoft.com/office/drawing/2014/main" xmlns="" id="{6A1D6E10-5C7A-736C-B630-08954EE7A35B}"/>
              </a:ext>
            </a:extLst>
          </p:cNvPr>
          <p:cNvSpPr>
            <a:spLocks noGrp="1"/>
          </p:cNvSpPr>
          <p:nvPr>
            <p:ph type="title"/>
          </p:nvPr>
        </p:nvSpPr>
        <p:spPr>
          <a:xfrm>
            <a:off x="123825" y="277012"/>
            <a:ext cx="11934825" cy="801951"/>
          </a:xfrm>
        </p:spPr>
        <p:txBody>
          <a:bodyPr vert="horz">
            <a:normAutofit/>
          </a:bodyPr>
          <a:lstStyle/>
          <a:p>
            <a:r>
              <a:rPr lang="zh-CN" altLang="en-US" sz="2000" dirty="0"/>
              <a:t>碳酸司维拉姆干混悬剂</a:t>
            </a:r>
            <a:r>
              <a:rPr lang="zh-CN" altLang="en-US" sz="2000" dirty="0">
                <a:solidFill>
                  <a:schemeClr val="accent4">
                    <a:lumMod val="60000"/>
                    <a:lumOff val="40000"/>
                  </a:schemeClr>
                </a:solidFill>
              </a:rPr>
              <a:t>大幅降低片剂负荷，</a:t>
            </a:r>
            <a:r>
              <a:rPr lang="zh-CN" altLang="en-US" sz="2000" dirty="0"/>
              <a:t>方便</a:t>
            </a:r>
            <a:r>
              <a:rPr lang="zh-CN" altLang="en-US" sz="2000" dirty="0">
                <a:solidFill>
                  <a:schemeClr val="accent4">
                    <a:lumMod val="60000"/>
                    <a:lumOff val="40000"/>
                  </a:schemeClr>
                </a:solidFill>
              </a:rPr>
              <a:t>剂量调整和服用，</a:t>
            </a:r>
            <a:r>
              <a:rPr lang="zh-CN" altLang="en-US" sz="2000" dirty="0"/>
              <a:t>解决</a:t>
            </a:r>
            <a:r>
              <a:rPr lang="zh-CN" altLang="en-US" sz="2000" dirty="0">
                <a:solidFill>
                  <a:schemeClr val="accent4">
                    <a:lumMod val="60000"/>
                    <a:lumOff val="40000"/>
                  </a:schemeClr>
                </a:solidFill>
              </a:rPr>
              <a:t>吞咽和咀嚼困难患者</a:t>
            </a:r>
            <a:r>
              <a:rPr lang="zh-CN" altLang="en-US" sz="2000" dirty="0"/>
              <a:t>用药需求</a:t>
            </a:r>
            <a:r>
              <a:rPr lang="en-US" altLang="zh-CN" sz="2000" dirty="0">
                <a:solidFill>
                  <a:schemeClr val="accent4">
                    <a:lumMod val="60000"/>
                    <a:lumOff val="40000"/>
                  </a:schemeClr>
                </a:solidFill>
              </a:rPr>
              <a:t/>
            </a:r>
            <a:br>
              <a:rPr lang="en-US" altLang="zh-CN" sz="2000" dirty="0">
                <a:solidFill>
                  <a:schemeClr val="accent4">
                    <a:lumMod val="60000"/>
                    <a:lumOff val="40000"/>
                  </a:schemeClr>
                </a:solidFill>
              </a:rPr>
            </a:br>
            <a:r>
              <a:rPr lang="zh-CN" altLang="en-US" sz="2000" dirty="0"/>
              <a:t>提高</a:t>
            </a:r>
            <a:r>
              <a:rPr lang="zh-CN" altLang="en-US" sz="2000" dirty="0">
                <a:solidFill>
                  <a:schemeClr val="accent4">
                    <a:lumMod val="60000"/>
                    <a:lumOff val="40000"/>
                  </a:schemeClr>
                </a:solidFill>
              </a:rPr>
              <a:t>磷结合剂治疗依从性，</a:t>
            </a:r>
            <a:r>
              <a:rPr lang="zh-CN" altLang="en-US" sz="2000" dirty="0"/>
              <a:t>提升</a:t>
            </a:r>
            <a:r>
              <a:rPr lang="zh-CN" altLang="en-US" sz="2000" dirty="0">
                <a:solidFill>
                  <a:schemeClr val="accent4">
                    <a:lumMod val="60000"/>
                    <a:lumOff val="40000"/>
                  </a:schemeClr>
                </a:solidFill>
              </a:rPr>
              <a:t>血磷达标率</a:t>
            </a:r>
          </a:p>
        </p:txBody>
      </p:sp>
      <p:grpSp>
        <p:nvGrpSpPr>
          <p:cNvPr id="3" name="组合 2">
            <a:extLst>
              <a:ext uri="{FF2B5EF4-FFF2-40B4-BE49-F238E27FC236}">
                <a16:creationId xmlns:a16="http://schemas.microsoft.com/office/drawing/2014/main" xmlns="" id="{47442FB3-71D3-AE51-EC75-A4E2A4D3454C}"/>
              </a:ext>
            </a:extLst>
          </p:cNvPr>
          <p:cNvGrpSpPr/>
          <p:nvPr/>
        </p:nvGrpSpPr>
        <p:grpSpPr>
          <a:xfrm>
            <a:off x="11600" y="7711"/>
            <a:ext cx="12180400" cy="244385"/>
            <a:chOff x="9550" y="-680"/>
            <a:chExt cx="12180400" cy="372118"/>
          </a:xfrm>
        </p:grpSpPr>
        <p:sp>
          <p:nvSpPr>
            <p:cNvPr id="11" name="同侧圆角矩形 4">
              <a:extLst>
                <a:ext uri="{FF2B5EF4-FFF2-40B4-BE49-F238E27FC236}">
                  <a16:creationId xmlns:a16="http://schemas.microsoft.com/office/drawing/2014/main" xmlns="" id="{F34DCF9A-9402-65C4-E632-84C35136D658}"/>
                </a:ext>
              </a:extLst>
            </p:cNvPr>
            <p:cNvSpPr/>
            <p:nvPr/>
          </p:nvSpPr>
          <p:spPr>
            <a:xfrm>
              <a:off x="4965452" y="11438"/>
              <a:ext cx="2375535" cy="36000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有效性</a:t>
              </a:r>
            </a:p>
          </p:txBody>
        </p:sp>
        <p:sp>
          <p:nvSpPr>
            <p:cNvPr id="12" name="同侧圆角矩形 6">
              <a:extLst>
                <a:ext uri="{FF2B5EF4-FFF2-40B4-BE49-F238E27FC236}">
                  <a16:creationId xmlns:a16="http://schemas.microsoft.com/office/drawing/2014/main" xmlns="" id="{B1DD4CDC-BC08-52AB-51F9-99753ACA0BA3}"/>
                </a:ext>
              </a:extLst>
            </p:cNvPr>
            <p:cNvSpPr/>
            <p:nvPr/>
          </p:nvSpPr>
          <p:spPr>
            <a:xfrm>
              <a:off x="2498897" y="12028"/>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安全性</a:t>
              </a:r>
            </a:p>
          </p:txBody>
        </p:sp>
        <p:sp>
          <p:nvSpPr>
            <p:cNvPr id="13" name="同侧圆角矩形 7">
              <a:extLst>
                <a:ext uri="{FF2B5EF4-FFF2-40B4-BE49-F238E27FC236}">
                  <a16:creationId xmlns:a16="http://schemas.microsoft.com/office/drawing/2014/main" xmlns="" id="{060DD5A3-2329-D54D-F238-2410EEE90F23}"/>
                </a:ext>
              </a:extLst>
            </p:cNvPr>
            <p:cNvSpPr/>
            <p:nvPr/>
          </p:nvSpPr>
          <p:spPr>
            <a:xfrm>
              <a:off x="7363315" y="-45"/>
              <a:ext cx="2375535" cy="359410"/>
            </a:xfrm>
            <a:prstGeom prst="round2SameRect">
              <a:avLst>
                <a:gd name="adj1" fmla="val 32666"/>
                <a:gd name="adj2" fmla="val 0"/>
              </a:avLst>
            </a:prstGeom>
            <a:solidFill>
              <a:schemeClr val="accent2"/>
            </a:solidFill>
            <a:ln>
              <a:solidFill>
                <a:srgbClr val="3296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创新性</a:t>
              </a:r>
            </a:p>
          </p:txBody>
        </p:sp>
        <p:sp>
          <p:nvSpPr>
            <p:cNvPr id="14" name="同侧圆角矩形 8">
              <a:extLst>
                <a:ext uri="{FF2B5EF4-FFF2-40B4-BE49-F238E27FC236}">
                  <a16:creationId xmlns:a16="http://schemas.microsoft.com/office/drawing/2014/main" xmlns="" id="{6249E6D6-5132-9637-7C68-5174837D5A18}"/>
                </a:ext>
              </a:extLst>
            </p:cNvPr>
            <p:cNvSpPr/>
            <p:nvPr/>
          </p:nvSpPr>
          <p:spPr>
            <a:xfrm>
              <a:off x="9814415" y="-45"/>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公平性</a:t>
              </a:r>
            </a:p>
          </p:txBody>
        </p:sp>
        <p:sp>
          <p:nvSpPr>
            <p:cNvPr id="15" name="同侧圆角矩形 15">
              <a:extLst>
                <a:ext uri="{FF2B5EF4-FFF2-40B4-BE49-F238E27FC236}">
                  <a16:creationId xmlns:a16="http://schemas.microsoft.com/office/drawing/2014/main" xmlns="" id="{B81DC990-53A1-DDCC-BD82-8F7E9DE17400}"/>
                </a:ext>
              </a:extLst>
            </p:cNvPr>
            <p:cNvSpPr/>
            <p:nvPr/>
          </p:nvSpPr>
          <p:spPr>
            <a:xfrm>
              <a:off x="9550" y="-680"/>
              <a:ext cx="2376000"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药品基本信息</a:t>
              </a:r>
            </a:p>
          </p:txBody>
        </p:sp>
      </p:grpSp>
      <p:grpSp>
        <p:nvGrpSpPr>
          <p:cNvPr id="5" name="组合 4">
            <a:extLst>
              <a:ext uri="{FF2B5EF4-FFF2-40B4-BE49-F238E27FC236}">
                <a16:creationId xmlns:a16="http://schemas.microsoft.com/office/drawing/2014/main" xmlns="" id="{0B2DCC40-7484-7B4E-4613-4F6F7B4DF687}"/>
              </a:ext>
            </a:extLst>
          </p:cNvPr>
          <p:cNvGrpSpPr/>
          <p:nvPr/>
        </p:nvGrpSpPr>
        <p:grpSpPr>
          <a:xfrm>
            <a:off x="921083" y="1847658"/>
            <a:ext cx="9945186" cy="945829"/>
            <a:chOff x="787733" y="4918738"/>
            <a:chExt cx="9945186" cy="945829"/>
          </a:xfrm>
        </p:grpSpPr>
        <p:sp>
          <p:nvSpPr>
            <p:cNvPr id="6" name="object 45">
              <a:extLst>
                <a:ext uri="{FF2B5EF4-FFF2-40B4-BE49-F238E27FC236}">
                  <a16:creationId xmlns:a16="http://schemas.microsoft.com/office/drawing/2014/main" xmlns="" id="{ED3225CB-283B-F13E-663C-689894980DF7}"/>
                </a:ext>
              </a:extLst>
            </p:cNvPr>
            <p:cNvSpPr txBox="1"/>
            <p:nvPr/>
          </p:nvSpPr>
          <p:spPr>
            <a:xfrm>
              <a:off x="2254251" y="5021708"/>
              <a:ext cx="8478668" cy="842859"/>
            </a:xfrm>
            <a:prstGeom prst="rect">
              <a:avLst/>
            </a:prstGeom>
          </p:spPr>
          <p:txBody>
            <a:bodyPr vert="horz" wrap="square" lIns="0" tIns="12700" rIns="0" bIns="0" rtlCol="0">
              <a:spAutoFit/>
            </a:bodyPr>
            <a:lstStyle/>
            <a:p>
              <a:pPr marL="12700" marR="5080">
                <a:lnSpc>
                  <a:spcPct val="150000"/>
                </a:lnSpc>
                <a:spcBef>
                  <a:spcPts val="100"/>
                </a:spcBef>
              </a:pPr>
              <a:r>
                <a:rPr lang="en-US" altLang="zh-CN" sz="2000" b="1" dirty="0">
                  <a:solidFill>
                    <a:srgbClr val="C00000"/>
                  </a:solidFill>
                  <a:latin typeface="微软雅黑 Light" panose="020B0502040204020203" pitchFamily="34" charset="-122"/>
                  <a:ea typeface="微软雅黑 Light" panose="020B0502040204020203" pitchFamily="34" charset="-122"/>
                  <a:cs typeface="微软雅黑" panose="020B0503020204020204" charset="-122"/>
                </a:rPr>
                <a:t>0.8g</a:t>
              </a:r>
              <a:r>
                <a:rPr lang="zh-CN" altLang="en-US" sz="2000" b="1" dirty="0">
                  <a:solidFill>
                    <a:srgbClr val="C00000"/>
                  </a:solidFill>
                  <a:latin typeface="微软雅黑 Light" panose="020B0502040204020203" pitchFamily="34" charset="-122"/>
                  <a:ea typeface="微软雅黑 Light" panose="020B0502040204020203" pitchFamily="34" charset="-122"/>
                  <a:cs typeface="微软雅黑" panose="020B0503020204020204" charset="-122"/>
                </a:rPr>
                <a:t>和</a:t>
              </a:r>
              <a:r>
                <a:rPr lang="zh-CN" sz="2000" b="1" dirty="0">
                  <a:solidFill>
                    <a:srgbClr val="C00000"/>
                  </a:solidFill>
                  <a:latin typeface="微软雅黑 Light" panose="020B0502040204020203" pitchFamily="34" charset="-122"/>
                  <a:ea typeface="微软雅黑 Light" panose="020B0502040204020203" pitchFamily="34" charset="-122"/>
                  <a:cs typeface="微软雅黑" panose="020B0503020204020204" charset="-122"/>
                </a:rPr>
                <a:t>2.4g</a:t>
              </a:r>
              <a:r>
                <a:rPr lang="zh-CN" altLang="en-US" sz="2000" b="1" dirty="0">
                  <a:solidFill>
                    <a:srgbClr val="C00000"/>
                  </a:solidFill>
                  <a:latin typeface="微软雅黑 Light" panose="020B0502040204020203" pitchFamily="34" charset="-122"/>
                  <a:ea typeface="微软雅黑 Light" panose="020B0502040204020203" pitchFamily="34" charset="-122"/>
                  <a:cs typeface="微软雅黑" panose="020B0503020204020204" charset="-122"/>
                </a:rPr>
                <a:t>两个剂量规格</a:t>
              </a:r>
              <a:r>
                <a:rPr lang="zh-CN" altLang="en-US" sz="1600" dirty="0">
                  <a:latin typeface="微软雅黑 Light" panose="020B0502040204020203" pitchFamily="34" charset="-122"/>
                  <a:ea typeface="微软雅黑 Light" panose="020B0502040204020203" pitchFamily="34" charset="-122"/>
                </a:rPr>
                <a:t>，</a:t>
              </a:r>
              <a:r>
                <a:rPr lang="zh-CN" altLang="en-US" dirty="0">
                  <a:latin typeface="微软雅黑 Light" panose="020B0502040204020203" pitchFamily="34" charset="-122"/>
                  <a:ea typeface="微软雅黑 Light" panose="020B0502040204020203" pitchFamily="34" charset="-122"/>
                  <a:cs typeface="微软雅黑" panose="020B0503020204020204" charset="-122"/>
                </a:rPr>
                <a:t>更易滴定至最大治疗量</a:t>
              </a:r>
              <a:r>
                <a:rPr lang="zh-CN" altLang="en-US" sz="1600" dirty="0">
                  <a:latin typeface="微软雅黑 Light" panose="020B0502040204020203" pitchFamily="34" charset="-122"/>
                  <a:ea typeface="微软雅黑 Light" panose="020B0502040204020203" pitchFamily="34" charset="-122"/>
                  <a:cs typeface="微软雅黑" panose="020B0503020204020204" charset="-122"/>
                </a:rPr>
                <a:t>，</a:t>
              </a:r>
              <a:r>
                <a:rPr lang="zh-CN" altLang="en-US" sz="2000" b="1" dirty="0">
                  <a:solidFill>
                    <a:srgbClr val="C00000"/>
                  </a:solidFill>
                  <a:latin typeface="微软雅黑 Light" panose="020B0502040204020203" pitchFamily="34" charset="-122"/>
                  <a:ea typeface="微软雅黑 Light" panose="020B0502040204020203" pitchFamily="34" charset="-122"/>
                  <a:cs typeface="微软雅黑" panose="020B0503020204020204" charset="-122"/>
                </a:rPr>
                <a:t>大幅降低片剂负荷</a:t>
              </a:r>
              <a:r>
                <a:rPr lang="zh-CN" altLang="en-US" sz="1600" dirty="0">
                  <a:latin typeface="微软雅黑 Light" panose="020B0502040204020203" pitchFamily="34" charset="-122"/>
                  <a:ea typeface="微软雅黑 Light" panose="020B0502040204020203" pitchFamily="34" charset="-122"/>
                </a:rPr>
                <a:t>，</a:t>
              </a:r>
              <a:r>
                <a:rPr lang="zh-CN" altLang="en-US" dirty="0">
                  <a:latin typeface="微软雅黑 Light" panose="020B0502040204020203" pitchFamily="34" charset="-122"/>
                  <a:ea typeface="微软雅黑 Light" panose="020B0502040204020203" pitchFamily="34" charset="-122"/>
                </a:rPr>
                <a:t>提高治疗依从性，提升血磷达标率；</a:t>
              </a:r>
              <a:endParaRPr lang="zh-CN" altLang="en-US" sz="1600" dirty="0">
                <a:latin typeface="微软雅黑 Light" panose="020B0502040204020203" pitchFamily="34" charset="-122"/>
                <a:ea typeface="微软雅黑 Light" panose="020B0502040204020203" pitchFamily="34" charset="-122"/>
              </a:endParaRPr>
            </a:p>
          </p:txBody>
        </p:sp>
        <p:pic>
          <p:nvPicPr>
            <p:cNvPr id="9" name="图片 14" descr="32303236373538343b32303238303335343bd2a9ceefd2a9c6b7">
              <a:extLst>
                <a:ext uri="{FF2B5EF4-FFF2-40B4-BE49-F238E27FC236}">
                  <a16:creationId xmlns:a16="http://schemas.microsoft.com/office/drawing/2014/main" xmlns="" id="{11513C24-122F-1FEE-A759-62EBDCDCC4EE}"/>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87733" y="4918738"/>
              <a:ext cx="812024" cy="628044"/>
            </a:xfrm>
            <a:prstGeom prst="rect">
              <a:avLst/>
            </a:prstGeom>
          </p:spPr>
        </p:pic>
      </p:grpSp>
      <p:grpSp>
        <p:nvGrpSpPr>
          <p:cNvPr id="19" name="组合 18">
            <a:extLst>
              <a:ext uri="{FF2B5EF4-FFF2-40B4-BE49-F238E27FC236}">
                <a16:creationId xmlns:a16="http://schemas.microsoft.com/office/drawing/2014/main" xmlns="" id="{8F1BFFAF-5D08-9EB0-ED71-6A78C6D3AB0F}"/>
              </a:ext>
            </a:extLst>
          </p:cNvPr>
          <p:cNvGrpSpPr/>
          <p:nvPr/>
        </p:nvGrpSpPr>
        <p:grpSpPr>
          <a:xfrm>
            <a:off x="914269" y="3429000"/>
            <a:ext cx="10057476" cy="842859"/>
            <a:chOff x="787733" y="2130682"/>
            <a:chExt cx="10057476" cy="842859"/>
          </a:xfrm>
        </p:grpSpPr>
        <p:sp>
          <p:nvSpPr>
            <p:cNvPr id="7" name="object 12">
              <a:extLst>
                <a:ext uri="{FF2B5EF4-FFF2-40B4-BE49-F238E27FC236}">
                  <a16:creationId xmlns:a16="http://schemas.microsoft.com/office/drawing/2014/main" xmlns="" id="{554194D3-0A42-6DF7-51D0-0D5DFD8088B3}"/>
                </a:ext>
              </a:extLst>
            </p:cNvPr>
            <p:cNvSpPr txBox="1"/>
            <p:nvPr/>
          </p:nvSpPr>
          <p:spPr>
            <a:xfrm>
              <a:off x="2254250" y="2130682"/>
              <a:ext cx="8590959" cy="842859"/>
            </a:xfrm>
            <a:prstGeom prst="rect">
              <a:avLst/>
            </a:prstGeom>
          </p:spPr>
          <p:txBody>
            <a:bodyPr vert="horz" wrap="square" lIns="0" tIns="12700" rIns="0" bIns="0" rtlCol="0">
              <a:spAutoFit/>
            </a:bodyPr>
            <a:lstStyle/>
            <a:p>
              <a:pPr marL="12700" marR="5080">
                <a:lnSpc>
                  <a:spcPct val="150000"/>
                </a:lnSpc>
                <a:spcBef>
                  <a:spcPts val="100"/>
                </a:spcBef>
              </a:pPr>
              <a:r>
                <a:rPr lang="zh-CN" altLang="en-US" dirty="0">
                  <a:latin typeface="微软雅黑 Light" panose="020B0502040204020203" pitchFamily="34" charset="-122"/>
                  <a:ea typeface="微软雅黑 Light" panose="020B0502040204020203" pitchFamily="34" charset="-122"/>
                  <a:cs typeface="微软雅黑" panose="020B0503020204020204" charset="-122"/>
                </a:rPr>
                <a:t>国内获批磷结合剂中</a:t>
              </a:r>
              <a:r>
                <a:rPr lang="zh-CN" altLang="en-US" sz="2000" b="1" spc="-5" dirty="0">
                  <a:solidFill>
                    <a:srgbClr val="C00000"/>
                  </a:solidFill>
                  <a:latin typeface="微软雅黑 Light" panose="020B0502040204020203" pitchFamily="34" charset="-122"/>
                  <a:ea typeface="微软雅黑 Light" panose="020B0502040204020203" pitchFamily="34" charset="-122"/>
                </a:rPr>
                <a:t>唯一干混悬剂型</a:t>
              </a:r>
              <a:r>
                <a:rPr lang="zh-CN" altLang="en-US" sz="1600" dirty="0">
                  <a:latin typeface="微软雅黑 Light" panose="020B0502040204020203" pitchFamily="34" charset="-122"/>
                  <a:ea typeface="微软雅黑 Light" panose="020B0502040204020203" pitchFamily="34" charset="-122"/>
                  <a:cs typeface="微软雅黑" panose="020B0503020204020204" charset="-122"/>
                </a:rPr>
                <a:t>，</a:t>
              </a:r>
              <a:r>
                <a:rPr lang="zh-CN" altLang="en-US" dirty="0">
                  <a:latin typeface="微软雅黑 Light" panose="020B0502040204020203" pitchFamily="34" charset="-122"/>
                  <a:ea typeface="微软雅黑 Light" panose="020B0502040204020203" pitchFamily="34" charset="-122"/>
                  <a:cs typeface="微软雅黑" panose="020B0503020204020204" charset="-122"/>
                </a:rPr>
                <a:t>服药方式</a:t>
              </a:r>
              <a:r>
                <a:rPr lang="zh-CN" sz="2000" b="1" spc="-5" dirty="0">
                  <a:solidFill>
                    <a:srgbClr val="C00000"/>
                  </a:solidFill>
                  <a:latin typeface="微软雅黑 Light" panose="020B0502040204020203" pitchFamily="34" charset="-122"/>
                  <a:ea typeface="微软雅黑 Light" panose="020B0502040204020203" pitchFamily="34" charset="-122"/>
                  <a:cs typeface="微软雅黑" panose="020B0503020204020204" charset="-122"/>
                </a:rPr>
                <a:t>简单方便</a:t>
              </a:r>
              <a:r>
                <a:rPr lang="zh-CN" sz="1600" dirty="0">
                  <a:latin typeface="微软雅黑 Light" panose="020B0502040204020203" pitchFamily="34" charset="-122"/>
                  <a:ea typeface="微软雅黑 Light" panose="020B0502040204020203" pitchFamily="34" charset="-122"/>
                  <a:cs typeface="微软雅黑" panose="020B0503020204020204" charset="-122"/>
                </a:rPr>
                <a:t>，</a:t>
              </a:r>
              <a:r>
                <a:rPr lang="zh-CN" altLang="en-US" dirty="0">
                  <a:latin typeface="微软雅黑 Light" panose="020B0502040204020203" pitchFamily="34" charset="-122"/>
                  <a:ea typeface="微软雅黑 Light" panose="020B0502040204020203" pitchFamily="34" charset="-122"/>
                  <a:cs typeface="微软雅黑" panose="020B0503020204020204" charset="-122"/>
                </a:rPr>
                <a:t>不受</a:t>
              </a:r>
              <a:r>
                <a:rPr lang="zh-CN" dirty="0">
                  <a:latin typeface="微软雅黑 Light" panose="020B0502040204020203" pitchFamily="34" charset="-122"/>
                  <a:ea typeface="微软雅黑 Light" panose="020B0502040204020203" pitchFamily="34" charset="-122"/>
                  <a:cs typeface="微软雅黑" panose="020B0503020204020204" charset="-122"/>
                </a:rPr>
                <a:t>片剂</a:t>
              </a:r>
              <a:r>
                <a:rPr lang="zh-CN" altLang="en-US" dirty="0">
                  <a:latin typeface="微软雅黑 Light" panose="020B0502040204020203" pitchFamily="34" charset="-122"/>
                  <a:ea typeface="微软雅黑 Light" panose="020B0502040204020203" pitchFamily="34" charset="-122"/>
                  <a:cs typeface="微软雅黑" panose="020B0503020204020204" charset="-122"/>
                </a:rPr>
                <a:t>数量、</a:t>
              </a:r>
              <a:r>
                <a:rPr lang="zh-CN" dirty="0">
                  <a:latin typeface="微软雅黑 Light" panose="020B0502040204020203" pitchFamily="34" charset="-122"/>
                  <a:ea typeface="微软雅黑 Light" panose="020B0502040204020203" pitchFamily="34" charset="-122"/>
                  <a:cs typeface="微软雅黑" panose="020B0503020204020204" charset="-122"/>
                </a:rPr>
                <a:t>大小、硬度及</a:t>
              </a:r>
              <a:r>
                <a:rPr lang="zh-CN" altLang="en-US" dirty="0">
                  <a:latin typeface="微软雅黑 Light" panose="020B0502040204020203" pitchFamily="34" charset="-122"/>
                  <a:ea typeface="微软雅黑 Light" panose="020B0502040204020203" pitchFamily="34" charset="-122"/>
                  <a:cs typeface="微软雅黑" panose="020B0503020204020204" charset="-122"/>
                </a:rPr>
                <a:t>口味</a:t>
              </a:r>
              <a:r>
                <a:rPr lang="zh-CN" dirty="0">
                  <a:latin typeface="微软雅黑 Light" panose="020B0502040204020203" pitchFamily="34" charset="-122"/>
                  <a:ea typeface="微软雅黑 Light" panose="020B0502040204020203" pitchFamily="34" charset="-122"/>
                  <a:cs typeface="微软雅黑" panose="020B0503020204020204" charset="-122"/>
                </a:rPr>
                <a:t>的</a:t>
              </a:r>
              <a:r>
                <a:rPr lang="zh-CN" altLang="en-US" dirty="0">
                  <a:latin typeface="微软雅黑 Light" panose="020B0502040204020203" pitchFamily="34" charset="-122"/>
                  <a:ea typeface="微软雅黑 Light" panose="020B0502040204020203" pitchFamily="34" charset="-122"/>
                  <a:cs typeface="微软雅黑" panose="020B0503020204020204" charset="-122"/>
                </a:rPr>
                <a:t>影响，满足更广泛患者群体的治疗需求；</a:t>
              </a:r>
              <a:endParaRPr lang="zh-CN" sz="1600" dirty="0">
                <a:latin typeface="微软雅黑 Light" panose="020B0502040204020203" pitchFamily="34" charset="-122"/>
                <a:ea typeface="微软雅黑 Light" panose="020B0502040204020203" pitchFamily="34" charset="-122"/>
                <a:cs typeface="微软雅黑" panose="020B0503020204020204" charset="-122"/>
              </a:endParaRPr>
            </a:p>
          </p:txBody>
        </p:sp>
        <p:pic>
          <p:nvPicPr>
            <p:cNvPr id="18" name="图片 19" descr="303b32313536383539333bcbaeb1ad">
              <a:extLst>
                <a:ext uri="{FF2B5EF4-FFF2-40B4-BE49-F238E27FC236}">
                  <a16:creationId xmlns:a16="http://schemas.microsoft.com/office/drawing/2014/main" xmlns="" id="{FBCEDD5C-DDF5-5013-B17B-E493C8BB0867}"/>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787733" y="2199281"/>
              <a:ext cx="812024" cy="684921"/>
            </a:xfrm>
            <a:prstGeom prst="rect">
              <a:avLst/>
            </a:prstGeom>
          </p:spPr>
        </p:pic>
      </p:grpSp>
      <p:sp>
        <p:nvSpPr>
          <p:cNvPr id="4" name="object 44">
            <a:extLst>
              <a:ext uri="{FF2B5EF4-FFF2-40B4-BE49-F238E27FC236}">
                <a16:creationId xmlns:a16="http://schemas.microsoft.com/office/drawing/2014/main" xmlns="" id="{B24385D4-C645-0267-5C50-AF1A372E1B14}"/>
              </a:ext>
            </a:extLst>
          </p:cNvPr>
          <p:cNvSpPr txBox="1"/>
          <p:nvPr/>
        </p:nvSpPr>
        <p:spPr>
          <a:xfrm>
            <a:off x="2898211" y="6165389"/>
            <a:ext cx="7232015" cy="259045"/>
          </a:xfrm>
          <a:prstGeom prst="rect">
            <a:avLst/>
          </a:prstGeom>
        </p:spPr>
        <p:txBody>
          <a:bodyPr vert="horz" wrap="square" lIns="0" tIns="12700" rIns="0" bIns="0" rtlCol="0">
            <a:spAutoFit/>
          </a:bodyPr>
          <a:lstStyle/>
          <a:p>
            <a:pPr marL="12700" algn="ctr">
              <a:lnSpc>
                <a:spcPct val="100000"/>
              </a:lnSpc>
              <a:spcBef>
                <a:spcPts val="100"/>
              </a:spcBef>
            </a:pPr>
            <a:r>
              <a:rPr lang="en-US" altLang="zh-CN" sz="1600" b="1" dirty="0">
                <a:latin typeface="微软雅黑 Light" panose="020B0502040204020203" pitchFamily="34" charset="-122"/>
                <a:ea typeface="微软雅黑 Light" panose="020B0502040204020203" pitchFamily="34" charset="-122"/>
              </a:rPr>
              <a:t>*</a:t>
            </a:r>
            <a:r>
              <a:rPr lang="zh-CN" altLang="en-US" sz="1600" b="1" dirty="0">
                <a:latin typeface="微软雅黑 Light" panose="020B0502040204020203" pitchFamily="34" charset="-122"/>
                <a:ea typeface="微软雅黑 Light" panose="020B0502040204020203" pitchFamily="34" charset="-122"/>
              </a:rPr>
              <a:t>碳酸司维拉姆干混悬剂注册分类：化学药品</a:t>
            </a:r>
            <a:r>
              <a:rPr lang="en-US" altLang="zh-CN" sz="1600" b="1" dirty="0">
                <a:latin typeface="微软雅黑 Light" panose="020B0502040204020203" pitchFamily="34" charset="-122"/>
                <a:ea typeface="微软雅黑 Light" panose="020B0502040204020203" pitchFamily="34" charset="-122"/>
              </a:rPr>
              <a:t>3</a:t>
            </a:r>
            <a:r>
              <a:rPr lang="zh-CN" altLang="en-US" sz="1600" b="1" dirty="0">
                <a:latin typeface="微软雅黑 Light" panose="020B0502040204020203" pitchFamily="34" charset="-122"/>
                <a:ea typeface="微软雅黑 Light" panose="020B0502040204020203" pitchFamily="34" charset="-122"/>
              </a:rPr>
              <a:t>类</a:t>
            </a:r>
            <a:endParaRPr sz="1600" b="1" dirty="0">
              <a:latin typeface="微软雅黑 Light" panose="020B0502040204020203" pitchFamily="34" charset="-122"/>
              <a:ea typeface="微软雅黑 Light" panose="020B0502040204020203" pitchFamily="34" charset="-122"/>
            </a:endParaRPr>
          </a:p>
        </p:txBody>
      </p:sp>
      <p:grpSp>
        <p:nvGrpSpPr>
          <p:cNvPr id="26" name="组合 25">
            <a:extLst>
              <a:ext uri="{FF2B5EF4-FFF2-40B4-BE49-F238E27FC236}">
                <a16:creationId xmlns:a16="http://schemas.microsoft.com/office/drawing/2014/main" xmlns="" id="{87F0E64F-F6ED-C7D9-CCA8-93EFF14DCEAD}"/>
              </a:ext>
            </a:extLst>
          </p:cNvPr>
          <p:cNvGrpSpPr/>
          <p:nvPr/>
        </p:nvGrpSpPr>
        <p:grpSpPr>
          <a:xfrm>
            <a:off x="989794" y="4918179"/>
            <a:ext cx="9981952" cy="712166"/>
            <a:chOff x="989793" y="4918179"/>
            <a:chExt cx="11195393" cy="712166"/>
          </a:xfrm>
        </p:grpSpPr>
        <p:sp>
          <p:nvSpPr>
            <p:cNvPr id="17" name="object 45">
              <a:extLst>
                <a:ext uri="{FF2B5EF4-FFF2-40B4-BE49-F238E27FC236}">
                  <a16:creationId xmlns:a16="http://schemas.microsoft.com/office/drawing/2014/main" xmlns="" id="{4B1E1926-B664-7A11-E1F0-F6986D9B9184}"/>
                </a:ext>
              </a:extLst>
            </p:cNvPr>
            <p:cNvSpPr txBox="1"/>
            <p:nvPr/>
          </p:nvSpPr>
          <p:spPr>
            <a:xfrm>
              <a:off x="2380786" y="5051880"/>
              <a:ext cx="9804400" cy="422103"/>
            </a:xfrm>
            <a:prstGeom prst="rect">
              <a:avLst/>
            </a:prstGeom>
          </p:spPr>
          <p:txBody>
            <a:bodyPr vert="horz" wrap="square" lIns="0" tIns="12700" rIns="0" bIns="0" rtlCol="0">
              <a:spAutoFit/>
            </a:bodyPr>
            <a:lstStyle/>
            <a:p>
              <a:pPr marL="12700" marR="5080">
                <a:lnSpc>
                  <a:spcPct val="150000"/>
                </a:lnSpc>
                <a:spcBef>
                  <a:spcPts val="100"/>
                </a:spcBef>
              </a:pPr>
              <a:r>
                <a:rPr lang="zh-CN" altLang="en-US" dirty="0">
                  <a:latin typeface="微软雅黑 Light" panose="020B0502040204020203" pitchFamily="34" charset="-122"/>
                  <a:ea typeface="微软雅黑 Light" panose="020B0502040204020203" pitchFamily="34" charset="-122"/>
                </a:rPr>
                <a:t>为</a:t>
              </a:r>
              <a:r>
                <a:rPr lang="zh-CN" altLang="en-US" sz="2000" b="1" dirty="0">
                  <a:solidFill>
                    <a:srgbClr val="C00000"/>
                  </a:solidFill>
                  <a:latin typeface="微软雅黑 Light" panose="020B0502040204020203" pitchFamily="34" charset="-122"/>
                  <a:ea typeface="微软雅黑 Light" panose="020B0502040204020203" pitchFamily="34" charset="-122"/>
                  <a:cs typeface="微软雅黑" panose="020B0503020204020204" charset="-122"/>
                </a:rPr>
                <a:t>特殊人群</a:t>
              </a:r>
              <a:r>
                <a:rPr lang="zh-CN" altLang="en-US" dirty="0">
                  <a:latin typeface="微软雅黑 Light" panose="020B0502040204020203" pitchFamily="34" charset="-122"/>
                  <a:ea typeface="微软雅黑 Light" panose="020B0502040204020203" pitchFamily="34" charset="-122"/>
                </a:rPr>
                <a:t>提供</a:t>
              </a:r>
              <a:r>
                <a:rPr lang="zh-CN" altLang="en-US" dirty="0">
                  <a:latin typeface="微软雅黑 Light" panose="020B0502040204020203" pitchFamily="34" charset="-122"/>
                  <a:ea typeface="微软雅黑 Light" panose="020B0502040204020203" pitchFamily="34" charset="-122"/>
                  <a:cs typeface="微软雅黑" panose="020B0503020204020204" charset="-122"/>
                </a:rPr>
                <a:t>治疗</a:t>
              </a:r>
              <a:r>
                <a:rPr lang="zh-CN" dirty="0">
                  <a:latin typeface="微软雅黑 Light" panose="020B0502040204020203" pitchFamily="34" charset="-122"/>
                  <a:ea typeface="微软雅黑 Light" panose="020B0502040204020203" pitchFamily="34" charset="-122"/>
                  <a:cs typeface="微软雅黑" panose="020B0503020204020204" charset="-122"/>
                </a:rPr>
                <a:t>选择</a:t>
              </a:r>
              <a:r>
                <a:rPr lang="zh-CN" altLang="en-US" sz="1600" dirty="0">
                  <a:latin typeface="微软雅黑 Light" panose="020B0502040204020203" pitchFamily="34" charset="-122"/>
                  <a:ea typeface="微软雅黑 Light" panose="020B0502040204020203" pitchFamily="34" charset="-122"/>
                  <a:cs typeface="微软雅黑" panose="020B0503020204020204" charset="-122"/>
                </a:rPr>
                <a:t>，</a:t>
              </a:r>
              <a:r>
                <a:rPr lang="zh-CN" altLang="en-US" dirty="0">
                  <a:latin typeface="微软雅黑 Light" panose="020B0502040204020203" pitchFamily="34" charset="-122"/>
                  <a:ea typeface="微软雅黑 Light" panose="020B0502040204020203" pitchFamily="34" charset="-122"/>
                  <a:cs typeface="微软雅黑" panose="020B0503020204020204" charset="-122"/>
                </a:rPr>
                <a:t>解决</a:t>
              </a:r>
              <a:r>
                <a:rPr lang="zh-CN" altLang="en-US" sz="2000" b="1" dirty="0">
                  <a:solidFill>
                    <a:srgbClr val="C00000"/>
                  </a:solidFill>
                  <a:latin typeface="微软雅黑 Light" panose="020B0502040204020203" pitchFamily="34" charset="-122"/>
                  <a:ea typeface="微软雅黑 Light" panose="020B0502040204020203" pitchFamily="34" charset="-122"/>
                  <a:cs typeface="微软雅黑" panose="020B0503020204020204" charset="-122"/>
                </a:rPr>
                <a:t>吞咽和咀嚼困难</a:t>
              </a:r>
              <a:r>
                <a:rPr lang="zh-CN" altLang="en-US" dirty="0">
                  <a:latin typeface="微软雅黑 Light" panose="020B0502040204020203" pitchFamily="34" charset="-122"/>
                  <a:ea typeface="微软雅黑 Light" panose="020B0502040204020203" pitchFamily="34" charset="-122"/>
                  <a:cs typeface="微软雅黑" panose="020B0503020204020204" charset="-122"/>
                </a:rPr>
                <a:t>患者的用药需求</a:t>
              </a:r>
              <a:r>
                <a:rPr lang="zh-CN" altLang="en-US" sz="1600" dirty="0">
                  <a:latin typeface="微软雅黑 Light" panose="020B0502040204020203" pitchFamily="34" charset="-122"/>
                  <a:ea typeface="微软雅黑 Light" panose="020B0502040204020203" pitchFamily="34" charset="-122"/>
                  <a:cs typeface="微软雅黑" panose="020B0503020204020204" charset="-122"/>
                </a:rPr>
                <a:t>；</a:t>
              </a:r>
              <a:endParaRPr lang="zh-CN" sz="1600" dirty="0">
                <a:latin typeface="微软雅黑 Light" panose="020B0502040204020203" pitchFamily="34" charset="-122"/>
                <a:ea typeface="微软雅黑 Light" panose="020B0502040204020203" pitchFamily="34" charset="-122"/>
                <a:cs typeface="微软雅黑" panose="020B0503020204020204" charset="-122"/>
              </a:endParaRPr>
            </a:p>
          </p:txBody>
        </p:sp>
        <p:pic>
          <p:nvPicPr>
            <p:cNvPr id="25" name="图形 24" descr="拄手杖的人">
              <a:extLst>
                <a:ext uri="{FF2B5EF4-FFF2-40B4-BE49-F238E27FC236}">
                  <a16:creationId xmlns:a16="http://schemas.microsoft.com/office/drawing/2014/main" xmlns="" id="{3B5A71AD-FB72-2DF9-6DCF-4565F82806B5}"/>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989793" y="4918179"/>
              <a:ext cx="910736" cy="712166"/>
            </a:xfrm>
            <a:prstGeom prst="rect">
              <a:avLst/>
            </a:prstGeom>
          </p:spPr>
        </p:pic>
      </p:grpSp>
    </p:spTree>
    <p:extLst>
      <p:ext uri="{BB962C8B-B14F-4D97-AF65-F5344CB8AC3E}">
        <p14:creationId xmlns:p14="http://schemas.microsoft.com/office/powerpoint/2010/main" val="3275508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xmlns="" id="{F9F42D3A-AD31-E7F0-159A-7C3E9D397A21}"/>
              </a:ext>
            </a:extLst>
          </p:cNvPr>
          <p:cNvGraphicFramePr>
            <a:graphicFrameLocks noChangeAspect="1"/>
          </p:cNvGraphicFramePr>
          <p:nvPr>
            <p:custDataLst>
              <p:tags r:id="rId2"/>
            </p:custDataLst>
            <p:extLst>
              <p:ext uri="{D42A27DB-BD31-4B8C-83A1-F6EECF244321}">
                <p14:modId xmlns:p14="http://schemas.microsoft.com/office/powerpoint/2010/main" val="15358924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6" name="think-cell 幻灯片" r:id="rId5" imgW="306" imgH="306" progId="TCLayout.ActiveDocument.1">
                  <p:embed/>
                </p:oleObj>
              </mc:Choice>
              <mc:Fallback>
                <p:oleObj name="think-cell 幻灯片" r:id="rId5" imgW="306" imgH="306" progId="TCLayout.ActiveDocument.1">
                  <p:embed/>
                  <p:pic>
                    <p:nvPicPr>
                      <p:cNvPr id="10" name="think-cell data - do not delete" hidden="1">
                        <a:extLst>
                          <a:ext uri="{FF2B5EF4-FFF2-40B4-BE49-F238E27FC236}">
                            <a16:creationId xmlns:a16="http://schemas.microsoft.com/office/drawing/2014/main" xmlns="" id="{F9F42D3A-AD31-E7F0-159A-7C3E9D397A2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标题 1">
            <a:extLst>
              <a:ext uri="{FF2B5EF4-FFF2-40B4-BE49-F238E27FC236}">
                <a16:creationId xmlns:a16="http://schemas.microsoft.com/office/drawing/2014/main" xmlns="" id="{6A1D6E10-5C7A-736C-B630-08954EE7A35B}"/>
              </a:ext>
            </a:extLst>
          </p:cNvPr>
          <p:cNvSpPr>
            <a:spLocks noGrp="1"/>
          </p:cNvSpPr>
          <p:nvPr>
            <p:ph type="title"/>
          </p:nvPr>
        </p:nvSpPr>
        <p:spPr>
          <a:xfrm>
            <a:off x="123825" y="358730"/>
            <a:ext cx="11934825" cy="720233"/>
          </a:xfrm>
        </p:spPr>
        <p:txBody>
          <a:bodyPr vert="horz">
            <a:normAutofit/>
          </a:bodyPr>
          <a:lstStyle/>
          <a:p>
            <a:r>
              <a:rPr lang="zh-CN" altLang="en-US" sz="2000" dirty="0"/>
              <a:t>碳酸司维拉姆干混悬剂弥补片剂剂量规格单一和服用不方便的不足，方便患者服用，</a:t>
            </a:r>
            <a:r>
              <a:rPr lang="en-US" altLang="zh-CN" sz="2000" dirty="0"/>
              <a:t/>
            </a:r>
            <a:br>
              <a:rPr lang="en-US" altLang="zh-CN" sz="2000" dirty="0"/>
            </a:br>
            <a:r>
              <a:rPr lang="zh-CN" altLang="en-US" sz="2000" dirty="0">
                <a:solidFill>
                  <a:schemeClr val="accent4">
                    <a:lumMod val="60000"/>
                    <a:lumOff val="40000"/>
                  </a:schemeClr>
                </a:solidFill>
              </a:rPr>
              <a:t>提升治疗依从性，提高血磷达标率，改善不良预后，减轻患者和社会经济负担</a:t>
            </a:r>
          </a:p>
        </p:txBody>
      </p:sp>
      <p:grpSp>
        <p:nvGrpSpPr>
          <p:cNvPr id="25" name="组合 24">
            <a:extLst>
              <a:ext uri="{FF2B5EF4-FFF2-40B4-BE49-F238E27FC236}">
                <a16:creationId xmlns:a16="http://schemas.microsoft.com/office/drawing/2014/main" xmlns="" id="{EAD616EE-A60D-5726-F654-3288D494A3EB}"/>
              </a:ext>
            </a:extLst>
          </p:cNvPr>
          <p:cNvGrpSpPr/>
          <p:nvPr/>
        </p:nvGrpSpPr>
        <p:grpSpPr>
          <a:xfrm>
            <a:off x="981455" y="1447800"/>
            <a:ext cx="10343540" cy="4736441"/>
            <a:chOff x="981455" y="1115567"/>
            <a:chExt cx="10343540" cy="5068673"/>
          </a:xfrm>
        </p:grpSpPr>
        <p:sp>
          <p:nvSpPr>
            <p:cNvPr id="3" name="object 12">
              <a:extLst>
                <a:ext uri="{FF2B5EF4-FFF2-40B4-BE49-F238E27FC236}">
                  <a16:creationId xmlns:a16="http://schemas.microsoft.com/office/drawing/2014/main" xmlns="" id="{A07DFC1D-1385-1DD9-26A5-5F34620557D7}"/>
                </a:ext>
              </a:extLst>
            </p:cNvPr>
            <p:cNvSpPr/>
            <p:nvPr/>
          </p:nvSpPr>
          <p:spPr>
            <a:xfrm>
              <a:off x="990600" y="3952240"/>
              <a:ext cx="4680000" cy="2232000"/>
            </a:xfrm>
            <a:prstGeom prst="rect">
              <a:avLst/>
            </a:prstGeom>
            <a:noFill/>
            <a:extLst>
              <a:ext uri="{909E8E84-426E-40DD-AFC4-6F175D3DCCD1}">
                <a14:hiddenFill xmlns:a14="http://schemas.microsoft.com/office/drawing/2010/main">
                  <a:blipFill>
                    <a:blip r:embed="rId7" cstate="print"/>
                    <a:stretch>
                      <a:fillRect/>
                    </a:stretch>
                  </a:blipFill>
                </a14:hiddenFill>
              </a:ext>
            </a:extLst>
          </p:spPr>
          <p:txBody>
            <a:bodyPr wrap="square" lIns="0" tIns="0" rIns="0" bIns="0" rtlCol="0"/>
            <a:lstStyle/>
            <a:p>
              <a:endParaRPr/>
            </a:p>
          </p:txBody>
        </p:sp>
        <p:sp>
          <p:nvSpPr>
            <p:cNvPr id="11" name="object 5">
              <a:extLst>
                <a:ext uri="{FF2B5EF4-FFF2-40B4-BE49-F238E27FC236}">
                  <a16:creationId xmlns:a16="http://schemas.microsoft.com/office/drawing/2014/main" xmlns="" id="{72FACEF0-1AEC-FCDE-D459-FC63B2085A3C}"/>
                </a:ext>
              </a:extLst>
            </p:cNvPr>
            <p:cNvSpPr/>
            <p:nvPr/>
          </p:nvSpPr>
          <p:spPr>
            <a:xfrm>
              <a:off x="6574535" y="1267967"/>
              <a:ext cx="4680000" cy="2232000"/>
            </a:xfrm>
            <a:custGeom>
              <a:avLst/>
              <a:gdLst/>
              <a:ahLst/>
              <a:cxnLst/>
              <a:rect l="l" t="t" r="r" b="b"/>
              <a:pathLst>
                <a:path w="4643755" h="2219325">
                  <a:moveTo>
                    <a:pt x="0" y="178308"/>
                  </a:moveTo>
                  <a:lnTo>
                    <a:pt x="6364" y="130880"/>
                  </a:lnTo>
                  <a:lnTo>
                    <a:pt x="24327" y="88279"/>
                  </a:lnTo>
                  <a:lnTo>
                    <a:pt x="52197" y="52197"/>
                  </a:lnTo>
                  <a:lnTo>
                    <a:pt x="88279" y="24327"/>
                  </a:lnTo>
                  <a:lnTo>
                    <a:pt x="130880" y="6364"/>
                  </a:lnTo>
                  <a:lnTo>
                    <a:pt x="178308" y="0"/>
                  </a:lnTo>
                  <a:lnTo>
                    <a:pt x="4465320" y="0"/>
                  </a:lnTo>
                  <a:lnTo>
                    <a:pt x="4512747" y="6364"/>
                  </a:lnTo>
                  <a:lnTo>
                    <a:pt x="4555348" y="24327"/>
                  </a:lnTo>
                  <a:lnTo>
                    <a:pt x="4591431" y="52197"/>
                  </a:lnTo>
                  <a:lnTo>
                    <a:pt x="4619300" y="88279"/>
                  </a:lnTo>
                  <a:lnTo>
                    <a:pt x="4637263" y="130880"/>
                  </a:lnTo>
                  <a:lnTo>
                    <a:pt x="4643628" y="178308"/>
                  </a:lnTo>
                  <a:lnTo>
                    <a:pt x="4643628" y="2040636"/>
                  </a:lnTo>
                  <a:lnTo>
                    <a:pt x="4637263" y="2088063"/>
                  </a:lnTo>
                  <a:lnTo>
                    <a:pt x="4619300" y="2130664"/>
                  </a:lnTo>
                  <a:lnTo>
                    <a:pt x="4591431" y="2166747"/>
                  </a:lnTo>
                  <a:lnTo>
                    <a:pt x="4555348" y="2194616"/>
                  </a:lnTo>
                  <a:lnTo>
                    <a:pt x="4512747" y="2212579"/>
                  </a:lnTo>
                  <a:lnTo>
                    <a:pt x="4465320" y="2218944"/>
                  </a:lnTo>
                  <a:lnTo>
                    <a:pt x="178308" y="2218944"/>
                  </a:lnTo>
                  <a:lnTo>
                    <a:pt x="130880" y="2212579"/>
                  </a:lnTo>
                  <a:lnTo>
                    <a:pt x="88279" y="2194616"/>
                  </a:lnTo>
                  <a:lnTo>
                    <a:pt x="52197" y="2166747"/>
                  </a:lnTo>
                  <a:lnTo>
                    <a:pt x="24327" y="2130664"/>
                  </a:lnTo>
                  <a:lnTo>
                    <a:pt x="6364" y="2088063"/>
                  </a:lnTo>
                  <a:lnTo>
                    <a:pt x="0" y="2040636"/>
                  </a:lnTo>
                  <a:lnTo>
                    <a:pt x="0" y="178308"/>
                  </a:lnTo>
                  <a:close/>
                </a:path>
              </a:pathLst>
            </a:custGeom>
            <a:ln w="9525">
              <a:solidFill>
                <a:srgbClr val="3296FA"/>
              </a:solidFill>
            </a:ln>
          </p:spPr>
          <p:txBody>
            <a:bodyPr wrap="square" lIns="0" tIns="0" rIns="0" bIns="0" rtlCol="0"/>
            <a:lstStyle/>
            <a:p>
              <a:endParaRPr/>
            </a:p>
          </p:txBody>
        </p:sp>
        <p:sp>
          <p:nvSpPr>
            <p:cNvPr id="12" name="object 6">
              <a:extLst>
                <a:ext uri="{FF2B5EF4-FFF2-40B4-BE49-F238E27FC236}">
                  <a16:creationId xmlns:a16="http://schemas.microsoft.com/office/drawing/2014/main" xmlns="" id="{A4E85539-4BCB-CFF6-D007-9EB3779E243A}"/>
                </a:ext>
              </a:extLst>
            </p:cNvPr>
            <p:cNvSpPr/>
            <p:nvPr/>
          </p:nvSpPr>
          <p:spPr>
            <a:xfrm>
              <a:off x="981455" y="3918203"/>
              <a:ext cx="4680000" cy="2232000"/>
            </a:xfrm>
            <a:custGeom>
              <a:avLst/>
              <a:gdLst/>
              <a:ahLst/>
              <a:cxnLst/>
              <a:rect l="l" t="t" r="r" b="b"/>
              <a:pathLst>
                <a:path w="4645660" h="2219325">
                  <a:moveTo>
                    <a:pt x="0" y="178308"/>
                  </a:moveTo>
                  <a:lnTo>
                    <a:pt x="6367" y="130880"/>
                  </a:lnTo>
                  <a:lnTo>
                    <a:pt x="24337" y="88279"/>
                  </a:lnTo>
                  <a:lnTo>
                    <a:pt x="52211" y="52197"/>
                  </a:lnTo>
                  <a:lnTo>
                    <a:pt x="88290" y="24327"/>
                  </a:lnTo>
                  <a:lnTo>
                    <a:pt x="130876" y="6364"/>
                  </a:lnTo>
                  <a:lnTo>
                    <a:pt x="178269" y="0"/>
                  </a:lnTo>
                  <a:lnTo>
                    <a:pt x="4466844" y="0"/>
                  </a:lnTo>
                  <a:lnTo>
                    <a:pt x="4514271" y="6364"/>
                  </a:lnTo>
                  <a:lnTo>
                    <a:pt x="4556872" y="24327"/>
                  </a:lnTo>
                  <a:lnTo>
                    <a:pt x="4592955" y="52197"/>
                  </a:lnTo>
                  <a:lnTo>
                    <a:pt x="4620824" y="88279"/>
                  </a:lnTo>
                  <a:lnTo>
                    <a:pt x="4638787" y="130880"/>
                  </a:lnTo>
                  <a:lnTo>
                    <a:pt x="4645152" y="178308"/>
                  </a:lnTo>
                  <a:lnTo>
                    <a:pt x="4645152" y="2040674"/>
                  </a:lnTo>
                  <a:lnTo>
                    <a:pt x="4638787" y="2088067"/>
                  </a:lnTo>
                  <a:lnTo>
                    <a:pt x="4620824" y="2130653"/>
                  </a:lnTo>
                  <a:lnTo>
                    <a:pt x="4592955" y="2166732"/>
                  </a:lnTo>
                  <a:lnTo>
                    <a:pt x="4556872" y="2194606"/>
                  </a:lnTo>
                  <a:lnTo>
                    <a:pt x="4514271" y="2212576"/>
                  </a:lnTo>
                  <a:lnTo>
                    <a:pt x="4466844" y="2218944"/>
                  </a:lnTo>
                  <a:lnTo>
                    <a:pt x="178269" y="2218944"/>
                  </a:lnTo>
                  <a:lnTo>
                    <a:pt x="130876" y="2212576"/>
                  </a:lnTo>
                  <a:lnTo>
                    <a:pt x="88290" y="2194606"/>
                  </a:lnTo>
                  <a:lnTo>
                    <a:pt x="52211" y="2166732"/>
                  </a:lnTo>
                  <a:lnTo>
                    <a:pt x="24337" y="2130653"/>
                  </a:lnTo>
                  <a:lnTo>
                    <a:pt x="6367" y="2088067"/>
                  </a:lnTo>
                  <a:lnTo>
                    <a:pt x="0" y="2040674"/>
                  </a:lnTo>
                  <a:lnTo>
                    <a:pt x="0" y="178308"/>
                  </a:lnTo>
                  <a:close/>
                </a:path>
              </a:pathLst>
            </a:custGeom>
            <a:ln w="9525">
              <a:solidFill>
                <a:srgbClr val="3296FA"/>
              </a:solidFill>
            </a:ln>
          </p:spPr>
          <p:txBody>
            <a:bodyPr wrap="square" lIns="0" tIns="0" rIns="0" bIns="0" rtlCol="0"/>
            <a:lstStyle/>
            <a:p>
              <a:endParaRPr/>
            </a:p>
          </p:txBody>
        </p:sp>
        <p:sp>
          <p:nvSpPr>
            <p:cNvPr id="13" name="object 7">
              <a:extLst>
                <a:ext uri="{FF2B5EF4-FFF2-40B4-BE49-F238E27FC236}">
                  <a16:creationId xmlns:a16="http://schemas.microsoft.com/office/drawing/2014/main" xmlns="" id="{BF3EE00F-307C-BCF3-FEF4-1AFB322432A6}"/>
                </a:ext>
              </a:extLst>
            </p:cNvPr>
            <p:cNvSpPr/>
            <p:nvPr/>
          </p:nvSpPr>
          <p:spPr>
            <a:xfrm>
              <a:off x="6644995" y="3928299"/>
              <a:ext cx="4680000" cy="2232000"/>
            </a:xfrm>
            <a:custGeom>
              <a:avLst/>
              <a:gdLst/>
              <a:ahLst/>
              <a:cxnLst/>
              <a:rect l="l" t="t" r="r" b="b"/>
              <a:pathLst>
                <a:path w="4643755" h="2217420">
                  <a:moveTo>
                    <a:pt x="0" y="178181"/>
                  </a:moveTo>
                  <a:lnTo>
                    <a:pt x="6363" y="130807"/>
                  </a:lnTo>
                  <a:lnTo>
                    <a:pt x="24322" y="88241"/>
                  </a:lnTo>
                  <a:lnTo>
                    <a:pt x="52181" y="52181"/>
                  </a:lnTo>
                  <a:lnTo>
                    <a:pt x="88241" y="24322"/>
                  </a:lnTo>
                  <a:lnTo>
                    <a:pt x="130807" y="6363"/>
                  </a:lnTo>
                  <a:lnTo>
                    <a:pt x="178181" y="0"/>
                  </a:lnTo>
                  <a:lnTo>
                    <a:pt x="4465447" y="0"/>
                  </a:lnTo>
                  <a:lnTo>
                    <a:pt x="4512820" y="6363"/>
                  </a:lnTo>
                  <a:lnTo>
                    <a:pt x="4555386" y="24322"/>
                  </a:lnTo>
                  <a:lnTo>
                    <a:pt x="4591446" y="52181"/>
                  </a:lnTo>
                  <a:lnTo>
                    <a:pt x="4619305" y="88241"/>
                  </a:lnTo>
                  <a:lnTo>
                    <a:pt x="4637264" y="130807"/>
                  </a:lnTo>
                  <a:lnTo>
                    <a:pt x="4643628" y="178181"/>
                  </a:lnTo>
                  <a:lnTo>
                    <a:pt x="4643628" y="2039277"/>
                  </a:lnTo>
                  <a:lnTo>
                    <a:pt x="4637264" y="2086634"/>
                  </a:lnTo>
                  <a:lnTo>
                    <a:pt x="4619305" y="2129189"/>
                  </a:lnTo>
                  <a:lnTo>
                    <a:pt x="4591446" y="2165243"/>
                  </a:lnTo>
                  <a:lnTo>
                    <a:pt x="4555386" y="2193098"/>
                  </a:lnTo>
                  <a:lnTo>
                    <a:pt x="4512820" y="2211056"/>
                  </a:lnTo>
                  <a:lnTo>
                    <a:pt x="4465447" y="2217420"/>
                  </a:lnTo>
                  <a:lnTo>
                    <a:pt x="178181" y="2217420"/>
                  </a:lnTo>
                  <a:lnTo>
                    <a:pt x="130807" y="2211056"/>
                  </a:lnTo>
                  <a:lnTo>
                    <a:pt x="88241" y="2193098"/>
                  </a:lnTo>
                  <a:lnTo>
                    <a:pt x="52181" y="2165243"/>
                  </a:lnTo>
                  <a:lnTo>
                    <a:pt x="24322" y="2129189"/>
                  </a:lnTo>
                  <a:lnTo>
                    <a:pt x="6363" y="2086634"/>
                  </a:lnTo>
                  <a:lnTo>
                    <a:pt x="0" y="2039277"/>
                  </a:lnTo>
                  <a:lnTo>
                    <a:pt x="0" y="178181"/>
                  </a:lnTo>
                  <a:close/>
                </a:path>
              </a:pathLst>
            </a:custGeom>
            <a:ln w="9524">
              <a:solidFill>
                <a:srgbClr val="3296FA"/>
              </a:solidFill>
            </a:ln>
          </p:spPr>
          <p:txBody>
            <a:bodyPr wrap="square" lIns="0" tIns="0" rIns="0" bIns="0" rtlCol="0"/>
            <a:lstStyle/>
            <a:p>
              <a:endParaRPr/>
            </a:p>
          </p:txBody>
        </p:sp>
        <p:sp>
          <p:nvSpPr>
            <p:cNvPr id="14" name="object 8">
              <a:extLst>
                <a:ext uri="{FF2B5EF4-FFF2-40B4-BE49-F238E27FC236}">
                  <a16:creationId xmlns:a16="http://schemas.microsoft.com/office/drawing/2014/main" xmlns="" id="{7B927D1B-5F7C-3857-FA98-407DCA1953BD}"/>
                </a:ext>
              </a:extLst>
            </p:cNvPr>
            <p:cNvSpPr/>
            <p:nvPr/>
          </p:nvSpPr>
          <p:spPr>
            <a:xfrm>
              <a:off x="1048511" y="1296924"/>
              <a:ext cx="4680000" cy="2232000"/>
            </a:xfrm>
            <a:custGeom>
              <a:avLst/>
              <a:gdLst/>
              <a:ahLst/>
              <a:cxnLst/>
              <a:rect l="l" t="t" r="r" b="b"/>
              <a:pathLst>
                <a:path w="4645660" h="2219325">
                  <a:moveTo>
                    <a:pt x="0" y="178308"/>
                  </a:moveTo>
                  <a:lnTo>
                    <a:pt x="6367" y="130880"/>
                  </a:lnTo>
                  <a:lnTo>
                    <a:pt x="24337" y="88279"/>
                  </a:lnTo>
                  <a:lnTo>
                    <a:pt x="52211" y="52197"/>
                  </a:lnTo>
                  <a:lnTo>
                    <a:pt x="88290" y="24327"/>
                  </a:lnTo>
                  <a:lnTo>
                    <a:pt x="130876" y="6364"/>
                  </a:lnTo>
                  <a:lnTo>
                    <a:pt x="178269" y="0"/>
                  </a:lnTo>
                  <a:lnTo>
                    <a:pt x="4466844" y="0"/>
                  </a:lnTo>
                  <a:lnTo>
                    <a:pt x="4514271" y="6364"/>
                  </a:lnTo>
                  <a:lnTo>
                    <a:pt x="4556872" y="24327"/>
                  </a:lnTo>
                  <a:lnTo>
                    <a:pt x="4592955" y="52197"/>
                  </a:lnTo>
                  <a:lnTo>
                    <a:pt x="4620824" y="88279"/>
                  </a:lnTo>
                  <a:lnTo>
                    <a:pt x="4638787" y="130880"/>
                  </a:lnTo>
                  <a:lnTo>
                    <a:pt x="4645152" y="178308"/>
                  </a:lnTo>
                  <a:lnTo>
                    <a:pt x="4645152" y="2040636"/>
                  </a:lnTo>
                  <a:lnTo>
                    <a:pt x="4638787" y="2088063"/>
                  </a:lnTo>
                  <a:lnTo>
                    <a:pt x="4620824" y="2130664"/>
                  </a:lnTo>
                  <a:lnTo>
                    <a:pt x="4592955" y="2166747"/>
                  </a:lnTo>
                  <a:lnTo>
                    <a:pt x="4556872" y="2194616"/>
                  </a:lnTo>
                  <a:lnTo>
                    <a:pt x="4514271" y="2212579"/>
                  </a:lnTo>
                  <a:lnTo>
                    <a:pt x="4466844" y="2218944"/>
                  </a:lnTo>
                  <a:lnTo>
                    <a:pt x="178269" y="2218944"/>
                  </a:lnTo>
                  <a:lnTo>
                    <a:pt x="130876" y="2212579"/>
                  </a:lnTo>
                  <a:lnTo>
                    <a:pt x="88290" y="2194616"/>
                  </a:lnTo>
                  <a:lnTo>
                    <a:pt x="52211" y="2166747"/>
                  </a:lnTo>
                  <a:lnTo>
                    <a:pt x="24337" y="2130664"/>
                  </a:lnTo>
                  <a:lnTo>
                    <a:pt x="6367" y="2088063"/>
                  </a:lnTo>
                  <a:lnTo>
                    <a:pt x="0" y="2040636"/>
                  </a:lnTo>
                  <a:lnTo>
                    <a:pt x="0" y="178308"/>
                  </a:lnTo>
                  <a:close/>
                </a:path>
              </a:pathLst>
            </a:custGeom>
            <a:ln w="9525">
              <a:solidFill>
                <a:srgbClr val="3296FA"/>
              </a:solidFill>
            </a:ln>
          </p:spPr>
          <p:txBody>
            <a:bodyPr wrap="square" lIns="0" tIns="0" rIns="0" bIns="0" rtlCol="0"/>
            <a:lstStyle/>
            <a:p>
              <a:endParaRPr/>
            </a:p>
          </p:txBody>
        </p:sp>
        <p:sp>
          <p:nvSpPr>
            <p:cNvPr id="15" name="object 9">
              <a:extLst>
                <a:ext uri="{FF2B5EF4-FFF2-40B4-BE49-F238E27FC236}">
                  <a16:creationId xmlns:a16="http://schemas.microsoft.com/office/drawing/2014/main" xmlns="" id="{7DACF9BE-DA3A-5FC2-A12E-CC7E31A1CBF3}"/>
                </a:ext>
              </a:extLst>
            </p:cNvPr>
            <p:cNvSpPr/>
            <p:nvPr/>
          </p:nvSpPr>
          <p:spPr>
            <a:xfrm>
              <a:off x="6594347" y="1261872"/>
              <a:ext cx="4645152" cy="1831848"/>
            </a:xfrm>
            <a:prstGeom prst="rect">
              <a:avLst/>
            </a:prstGeom>
            <a:noFill/>
            <a:extLst>
              <a:ext uri="{909E8E84-426E-40DD-AFC4-6F175D3DCCD1}">
                <a14:hiddenFill xmlns:a14="http://schemas.microsoft.com/office/drawing/2010/main">
                  <a:blipFill>
                    <a:blip r:embed="rId8" cstate="print"/>
                    <a:stretch>
                      <a:fillRect/>
                    </a:stretch>
                  </a:blipFill>
                </a14:hiddenFill>
              </a:ext>
            </a:extLst>
          </p:spPr>
          <p:txBody>
            <a:bodyPr wrap="square" lIns="0" tIns="0" rIns="0" bIns="0" rtlCol="0"/>
            <a:lstStyle/>
            <a:p>
              <a:endParaRPr/>
            </a:p>
          </p:txBody>
        </p:sp>
        <p:sp>
          <p:nvSpPr>
            <p:cNvPr id="16" name="object 13">
              <a:extLst>
                <a:ext uri="{FF2B5EF4-FFF2-40B4-BE49-F238E27FC236}">
                  <a16:creationId xmlns:a16="http://schemas.microsoft.com/office/drawing/2014/main" xmlns="" id="{4206738A-9C97-3969-A831-17B0A47AFF43}"/>
                </a:ext>
              </a:extLst>
            </p:cNvPr>
            <p:cNvSpPr txBox="1"/>
            <p:nvPr/>
          </p:nvSpPr>
          <p:spPr>
            <a:xfrm>
              <a:off x="6763130" y="4325044"/>
              <a:ext cx="4443730" cy="1412839"/>
            </a:xfrm>
            <a:prstGeom prst="rect">
              <a:avLst/>
            </a:prstGeom>
          </p:spPr>
          <p:txBody>
            <a:bodyPr vert="horz" wrap="square" lIns="0" tIns="12065" rIns="0" bIns="0" rtlCol="0">
              <a:spAutoFit/>
            </a:bodyPr>
            <a:lstStyle>
              <a:defPPr>
                <a:defRPr lang="zh-CN"/>
              </a:defPPr>
              <a:lvl1pPr marL="324485" marR="30480" indent="-287020" fontAlgn="auto">
                <a:lnSpc>
                  <a:spcPts val="1500"/>
                </a:lnSpc>
                <a:spcBef>
                  <a:spcPts val="600"/>
                </a:spcBef>
                <a:buFont typeface="Arial" panose="020B0604020202020204"/>
                <a:buChar char="•"/>
                <a:tabLst>
                  <a:tab pos="324485" algn="l"/>
                  <a:tab pos="325120" algn="l"/>
                </a:tabLst>
                <a:defRPr sz="1400">
                  <a:uFillTx/>
                  <a:latin typeface="微软雅黑 Light" panose="020B0502040204020203" pitchFamily="34" charset="-122"/>
                  <a:ea typeface="微软雅黑 Light" panose="020B0502040204020203" pitchFamily="34" charset="-122"/>
                  <a:cs typeface="微软雅黑" panose="020B0503020204020204" charset="-122"/>
                </a:defRPr>
              </a:lvl1pPr>
            </a:lstStyle>
            <a:p>
              <a:r>
                <a:rPr lang="zh-CN" altLang="en-US" dirty="0"/>
                <a:t>血磷是</a:t>
              </a:r>
              <a:r>
                <a:rPr lang="en-US" altLang="zh-CN" dirty="0"/>
                <a:t>CKD</a:t>
              </a:r>
              <a:r>
                <a:rPr lang="zh-CN" altLang="en-US" dirty="0"/>
                <a:t>透析和非透析患者常规检测项目，检测方法成熟，高磷血症诊断是基于检测结果，操作和审核简单、明确；</a:t>
              </a:r>
              <a:endParaRPr dirty="0"/>
            </a:p>
            <a:p>
              <a:r>
                <a:rPr lang="zh-CN" altLang="en-US" dirty="0"/>
                <a:t>本药品是磷结合剂，只针对</a:t>
              </a:r>
              <a:r>
                <a:rPr lang="en-US" altLang="zh-CN" dirty="0"/>
                <a:t>CKD</a:t>
              </a:r>
              <a:r>
                <a:rPr lang="zh-CN" altLang="en-US" dirty="0"/>
                <a:t>患者高磷血症，不存在临床滥用风险，也不存在超说明书用药的可能性；</a:t>
              </a:r>
              <a:endParaRPr lang="en-US" altLang="zh-CN" dirty="0"/>
            </a:p>
            <a:p>
              <a:endParaRPr dirty="0"/>
            </a:p>
          </p:txBody>
        </p:sp>
        <p:sp>
          <p:nvSpPr>
            <p:cNvPr id="17" name="object 14">
              <a:extLst>
                <a:ext uri="{FF2B5EF4-FFF2-40B4-BE49-F238E27FC236}">
                  <a16:creationId xmlns:a16="http://schemas.microsoft.com/office/drawing/2014/main" xmlns="" id="{20A19B7B-780F-D4FA-A425-FBB4E605158A}"/>
                </a:ext>
              </a:extLst>
            </p:cNvPr>
            <p:cNvSpPr txBox="1"/>
            <p:nvPr/>
          </p:nvSpPr>
          <p:spPr>
            <a:xfrm>
              <a:off x="6793001" y="1683655"/>
              <a:ext cx="4258310" cy="1816312"/>
            </a:xfrm>
            <a:prstGeom prst="rect">
              <a:avLst/>
            </a:prstGeom>
          </p:spPr>
          <p:txBody>
            <a:bodyPr vert="horz" wrap="square" lIns="0" tIns="12065" rIns="0" bIns="0" rtlCol="0">
              <a:spAutoFit/>
            </a:bodyPr>
            <a:lstStyle>
              <a:defPPr>
                <a:defRPr lang="zh-CN"/>
              </a:defPPr>
              <a:lvl1pPr marL="324485" marR="30480" indent="-287020" fontAlgn="auto">
                <a:spcBef>
                  <a:spcPts val="600"/>
                </a:spcBef>
                <a:buFont typeface="Arial" panose="020B0604020202020204"/>
                <a:buChar char="•"/>
                <a:tabLst>
                  <a:tab pos="324485" algn="l"/>
                  <a:tab pos="325120" algn="l"/>
                </a:tabLst>
                <a:defRPr sz="1200">
                  <a:uFillTx/>
                  <a:latin typeface="微软雅黑 Light" panose="020B0502040204020203" pitchFamily="34" charset="-122"/>
                  <a:ea typeface="微软雅黑 Light" panose="020B0502040204020203" pitchFamily="34" charset="-122"/>
                  <a:cs typeface="微软雅黑" panose="020B0503020204020204" charset="-122"/>
                </a:defRPr>
              </a:lvl1pPr>
            </a:lstStyle>
            <a:p>
              <a:pPr>
                <a:lnSpc>
                  <a:spcPts val="1500"/>
                </a:lnSpc>
              </a:pPr>
              <a:r>
                <a:rPr lang="zh-CN" altLang="zh-CN" sz="1400" dirty="0"/>
                <a:t>高磷血症是</a:t>
              </a:r>
              <a:r>
                <a:rPr lang="en-US" altLang="zh-CN" sz="1400" dirty="0"/>
                <a:t>CKD</a:t>
              </a:r>
              <a:r>
                <a:rPr lang="zh-CN" altLang="zh-CN" sz="1400" dirty="0"/>
                <a:t>透析和非透析患者的常见并发症，磷结合剂是临床必须用药；国内外指南均将司维拉姆推荐为一线磷结合剂</a:t>
              </a:r>
            </a:p>
            <a:p>
              <a:pPr>
                <a:lnSpc>
                  <a:spcPts val="1500"/>
                </a:lnSpc>
              </a:pPr>
              <a:r>
                <a:rPr lang="zh-CN" altLang="zh-CN" sz="1400" dirty="0"/>
                <a:t>本药品为干混悬剂，服用简单方便，无片剂负担。可有效提高患者服药依从性和血磷达标率，降低全因和心血管死亡风险，从而减少总医疗支出，减轻患者和社会经济负担。</a:t>
              </a:r>
            </a:p>
            <a:p>
              <a:endParaRPr lang="en-US" dirty="0"/>
            </a:p>
          </p:txBody>
        </p:sp>
        <p:sp>
          <p:nvSpPr>
            <p:cNvPr id="18" name="object 15">
              <a:extLst>
                <a:ext uri="{FF2B5EF4-FFF2-40B4-BE49-F238E27FC236}">
                  <a16:creationId xmlns:a16="http://schemas.microsoft.com/office/drawing/2014/main" xmlns="" id="{39743A67-20CE-75DE-2E17-FE1259EDE4B8}"/>
                </a:ext>
              </a:extLst>
            </p:cNvPr>
            <p:cNvSpPr txBox="1"/>
            <p:nvPr/>
          </p:nvSpPr>
          <p:spPr>
            <a:xfrm>
              <a:off x="1125993" y="4285868"/>
              <a:ext cx="4345953" cy="1742205"/>
            </a:xfrm>
            <a:prstGeom prst="rect">
              <a:avLst/>
            </a:prstGeom>
          </p:spPr>
          <p:txBody>
            <a:bodyPr vert="horz" wrap="square" lIns="0" tIns="12065" rIns="0" bIns="0" rtlCol="0">
              <a:spAutoFit/>
            </a:bodyPr>
            <a:lstStyle>
              <a:defPPr>
                <a:defRPr lang="zh-CN"/>
              </a:defPPr>
              <a:lvl1pPr marL="324485" marR="30480" indent="-287020" fontAlgn="auto">
                <a:spcBef>
                  <a:spcPts val="600"/>
                </a:spcBef>
                <a:buFont typeface="Arial" panose="020B0604020202020204"/>
                <a:buChar char="•"/>
                <a:tabLst>
                  <a:tab pos="324485" algn="l"/>
                  <a:tab pos="325120" algn="l"/>
                </a:tabLst>
                <a:defRPr sz="1200">
                  <a:uFillTx/>
                  <a:latin typeface="微软雅黑 Light" panose="020B0502040204020203" pitchFamily="34" charset="-122"/>
                  <a:ea typeface="微软雅黑 Light" panose="020B0502040204020203" pitchFamily="34" charset="-122"/>
                  <a:cs typeface="微软雅黑" panose="020B0503020204020204" charset="-122"/>
                </a:defRPr>
              </a:lvl1pPr>
            </a:lstStyle>
            <a:p>
              <a:pPr>
                <a:lnSpc>
                  <a:spcPts val="1500"/>
                </a:lnSpc>
              </a:pPr>
              <a:r>
                <a:rPr lang="zh-CN" altLang="zh-CN" sz="1400" dirty="0"/>
                <a:t>弥补规格短板：碳酸司维拉姆片仅有</a:t>
              </a:r>
              <a:r>
                <a:rPr lang="en-US" altLang="zh-CN" sz="1400" dirty="0"/>
                <a:t>0.8g</a:t>
              </a:r>
              <a:r>
                <a:rPr lang="zh-CN" altLang="zh-CN" sz="1400" dirty="0"/>
                <a:t>规格，临床常用剂量</a:t>
              </a:r>
              <a:r>
                <a:rPr lang="en-US" altLang="zh-CN" sz="1400" dirty="0"/>
                <a:t>7.2-9.6g/d</a:t>
              </a:r>
              <a:r>
                <a:rPr lang="zh-CN" altLang="zh-CN" sz="1400" dirty="0"/>
                <a:t>，相当于</a:t>
              </a:r>
              <a:r>
                <a:rPr lang="en-US" altLang="zh-CN" sz="1400" dirty="0"/>
                <a:t>9~12</a:t>
              </a:r>
              <a:r>
                <a:rPr lang="zh-CN" altLang="zh-CN" sz="1400" dirty="0"/>
                <a:t>片</a:t>
              </a:r>
              <a:r>
                <a:rPr lang="en-US" altLang="zh-CN" sz="1400" dirty="0"/>
                <a:t>/</a:t>
              </a:r>
              <a:r>
                <a:rPr lang="zh-CN" altLang="zh-CN" sz="1400" dirty="0"/>
                <a:t>天，患者服用片数多，吞咽困难患者难以达到治疗滴定剂量，达标率受影响</a:t>
              </a:r>
              <a:r>
                <a:rPr lang="en-US" altLang="zh-CN" sz="1400" baseline="30000" dirty="0"/>
                <a:t>4</a:t>
              </a:r>
              <a:r>
                <a:rPr lang="en-US" altLang="zh-CN" sz="1400" dirty="0"/>
                <a:t> </a:t>
              </a:r>
              <a:r>
                <a:rPr lang="zh-CN" altLang="zh-CN" sz="1400" dirty="0"/>
                <a:t>；本品有</a:t>
              </a:r>
              <a:r>
                <a:rPr lang="en-US" altLang="zh-CN" sz="1400" dirty="0"/>
                <a:t>0.8g</a:t>
              </a:r>
              <a:r>
                <a:rPr lang="zh-CN" altLang="zh-CN" sz="1400" dirty="0"/>
                <a:t>和</a:t>
              </a:r>
              <a:r>
                <a:rPr lang="en-US" altLang="zh-CN" sz="1400" dirty="0"/>
                <a:t>2.4g</a:t>
              </a:r>
              <a:r>
                <a:rPr lang="zh-CN" altLang="zh-CN" sz="1400" dirty="0"/>
                <a:t>两种规格，方便起始治疗和剂量滴定。</a:t>
              </a:r>
            </a:p>
            <a:p>
              <a:pPr>
                <a:lnSpc>
                  <a:spcPts val="1500"/>
                </a:lnSpc>
              </a:pPr>
              <a:r>
                <a:rPr lang="zh-CN" altLang="en-US" sz="1400" dirty="0"/>
                <a:t>填补</a:t>
              </a:r>
              <a:r>
                <a:rPr lang="zh-CN" altLang="zh-CN" sz="1400" dirty="0"/>
                <a:t>剂型</a:t>
              </a:r>
              <a:r>
                <a:rPr lang="zh-CN" altLang="en-US" sz="1400" dirty="0"/>
                <a:t>空白</a:t>
              </a:r>
              <a:r>
                <a:rPr lang="zh-CN" altLang="zh-CN" sz="1400" dirty="0"/>
                <a:t>：</a:t>
              </a:r>
              <a:r>
                <a:rPr lang="zh-CN" altLang="en-US" sz="1400" dirty="0"/>
                <a:t>碳酸司维拉姆干混悬剂大幅降低</a:t>
              </a:r>
              <a:r>
                <a:rPr lang="en-US" altLang="zh-CN" sz="1400" dirty="0"/>
                <a:t>CKD</a:t>
              </a:r>
              <a:r>
                <a:rPr lang="zh-CN" altLang="en-US" sz="1400"/>
                <a:t>高磷血症患者片剂负荷，服用方便，口感好，方便不同类型患者服用。</a:t>
              </a:r>
              <a:endParaRPr lang="en-US" altLang="zh-CN" sz="1400" dirty="0"/>
            </a:p>
          </p:txBody>
        </p:sp>
        <p:sp>
          <p:nvSpPr>
            <p:cNvPr id="19" name="object 16">
              <a:extLst>
                <a:ext uri="{FF2B5EF4-FFF2-40B4-BE49-F238E27FC236}">
                  <a16:creationId xmlns:a16="http://schemas.microsoft.com/office/drawing/2014/main" xmlns="" id="{76DCFC54-F85D-6207-E3D1-1D08C5170E20}"/>
                </a:ext>
              </a:extLst>
            </p:cNvPr>
            <p:cNvSpPr txBox="1"/>
            <p:nvPr/>
          </p:nvSpPr>
          <p:spPr>
            <a:xfrm>
              <a:off x="1218568" y="1599143"/>
              <a:ext cx="4452032" cy="1742205"/>
            </a:xfrm>
            <a:prstGeom prst="rect">
              <a:avLst/>
            </a:prstGeom>
          </p:spPr>
          <p:txBody>
            <a:bodyPr vert="horz" wrap="square" lIns="0" tIns="12065" rIns="0" bIns="0" rtlCol="0" anchor="ctr">
              <a:spAutoFit/>
            </a:bodyPr>
            <a:lstStyle/>
            <a:p>
              <a:pPr marL="324485" marR="30480" indent="-287020" defTabSz="914400" fontAlgn="auto">
                <a:lnSpc>
                  <a:spcPts val="1500"/>
                </a:lnSpc>
                <a:spcBef>
                  <a:spcPts val="600"/>
                </a:spcBef>
                <a:buFont typeface="Arial" panose="020B0604020202020204"/>
                <a:buChar char="•"/>
                <a:tabLst>
                  <a:tab pos="324485" algn="l"/>
                  <a:tab pos="325120" algn="l"/>
                </a:tabLst>
              </a:pPr>
              <a:r>
                <a:rPr lang="zh-CN" altLang="en-US" sz="1400" dirty="0">
                  <a:solidFill>
                    <a:schemeClr val="tx1"/>
                  </a:solidFill>
                  <a:uFillTx/>
                  <a:latin typeface="微软雅黑 Light" panose="020B0502040204020203" pitchFamily="34" charset="-122"/>
                  <a:ea typeface="微软雅黑 Light" panose="020B0502040204020203" pitchFamily="34" charset="-122"/>
                  <a:cs typeface="微软雅黑" panose="020B0503020204020204" charset="-122"/>
                </a:rPr>
                <a:t>长期高磷血症是</a:t>
              </a:r>
              <a:r>
                <a:rPr lang="en-US" altLang="zh-CN" sz="1400" dirty="0">
                  <a:solidFill>
                    <a:schemeClr val="tx1"/>
                  </a:solidFill>
                  <a:uFillTx/>
                  <a:latin typeface="微软雅黑 Light" panose="020B0502040204020203" pitchFamily="34" charset="-122"/>
                  <a:ea typeface="微软雅黑 Light" panose="020B0502040204020203" pitchFamily="34" charset="-122"/>
                  <a:cs typeface="微软雅黑" panose="020B0503020204020204" charset="-122"/>
                </a:rPr>
                <a:t>CKD</a:t>
              </a:r>
              <a:r>
                <a:rPr lang="zh-CN" altLang="en-US" sz="1400" dirty="0">
                  <a:solidFill>
                    <a:schemeClr val="tx1"/>
                  </a:solidFill>
                  <a:uFillTx/>
                  <a:latin typeface="微软雅黑 Light" panose="020B0502040204020203" pitchFamily="34" charset="-122"/>
                  <a:ea typeface="微软雅黑 Light" panose="020B0502040204020203" pitchFamily="34" charset="-122"/>
                  <a:cs typeface="微软雅黑" panose="020B0503020204020204" charset="-122"/>
                </a:rPr>
                <a:t>患者疾病进展的独立危险因素，也是发生全因和心血管死亡的独立因素</a:t>
              </a:r>
              <a:r>
                <a:rPr lang="en-US" altLang="zh-CN" sz="1400" baseline="30000" dirty="0">
                  <a:solidFill>
                    <a:schemeClr val="tx1"/>
                  </a:solidFill>
                  <a:uFillTx/>
                  <a:latin typeface="微软雅黑 Light" panose="020B0502040204020203" pitchFamily="34" charset="-122"/>
                  <a:ea typeface="微软雅黑 Light" panose="020B0502040204020203" pitchFamily="34" charset="-122"/>
                  <a:cs typeface="微软雅黑" panose="020B0503020204020204" charset="-122"/>
                </a:rPr>
                <a:t>1</a:t>
              </a:r>
              <a:r>
                <a:rPr lang="zh-CN" altLang="en-US" sz="1400" dirty="0">
                  <a:solidFill>
                    <a:schemeClr val="tx1"/>
                  </a:solidFill>
                  <a:uFillTx/>
                  <a:latin typeface="微软雅黑 Light" panose="020B0502040204020203" pitchFamily="34" charset="-122"/>
                  <a:ea typeface="微软雅黑 Light" panose="020B0502040204020203" pitchFamily="34" charset="-122"/>
                  <a:cs typeface="微软雅黑" panose="020B0503020204020204" charset="-122"/>
                </a:rPr>
                <a:t>；还是导致心脏瓣膜钙化、血管和软组织等转移性钙化的始动因素</a:t>
              </a:r>
              <a:r>
                <a:rPr lang="en-US" altLang="zh-CN" sz="1400" baseline="30000" dirty="0">
                  <a:solidFill>
                    <a:schemeClr val="tx1"/>
                  </a:solidFill>
                  <a:uFillTx/>
                  <a:latin typeface="微软雅黑 Light" panose="020B0502040204020203" pitchFamily="34" charset="-122"/>
                  <a:ea typeface="微软雅黑 Light" panose="020B0502040204020203" pitchFamily="34" charset="-122"/>
                  <a:cs typeface="微软雅黑" panose="020B0503020204020204" charset="-122"/>
                </a:rPr>
                <a:t>1</a:t>
              </a:r>
              <a:r>
                <a:rPr lang="zh-CN" altLang="en-US" sz="1400" dirty="0">
                  <a:solidFill>
                    <a:schemeClr val="tx1"/>
                  </a:solidFill>
                  <a:uFillTx/>
                  <a:latin typeface="微软雅黑 Light" panose="020B0502040204020203" pitchFamily="34" charset="-122"/>
                  <a:ea typeface="微软雅黑 Light" panose="020B0502040204020203" pitchFamily="34" charset="-122"/>
                  <a:cs typeface="微软雅黑" panose="020B0503020204020204" charset="-122"/>
                </a:rPr>
                <a:t>；</a:t>
              </a:r>
              <a:endParaRPr lang="en-US" altLang="zh-CN" sz="1400" dirty="0">
                <a:solidFill>
                  <a:schemeClr val="tx1"/>
                </a:solidFill>
                <a:uFillTx/>
                <a:latin typeface="微软雅黑 Light" panose="020B0502040204020203" pitchFamily="34" charset="-122"/>
                <a:ea typeface="微软雅黑 Light" panose="020B0502040204020203" pitchFamily="34" charset="-122"/>
                <a:cs typeface="微软雅黑" panose="020B0503020204020204" charset="-122"/>
              </a:endParaRPr>
            </a:p>
            <a:p>
              <a:pPr marL="324485" marR="30480" indent="-287020">
                <a:lnSpc>
                  <a:spcPts val="1500"/>
                </a:lnSpc>
                <a:spcBef>
                  <a:spcPts val="600"/>
                </a:spcBef>
                <a:buFont typeface="Arial" panose="020B0604020202020204"/>
                <a:buChar char="•"/>
                <a:tabLst>
                  <a:tab pos="324485" algn="l"/>
                  <a:tab pos="325120" algn="l"/>
                </a:tabLst>
              </a:pPr>
              <a:r>
                <a:rPr lang="zh-CN" altLang="en-US" sz="1400" dirty="0">
                  <a:latin typeface="微软雅黑 Light" panose="020B0502040204020203" pitchFamily="34" charset="-122"/>
                  <a:ea typeface="微软雅黑 Light" panose="020B0502040204020203" pitchFamily="34" charset="-122"/>
                  <a:cs typeface="微软雅黑" panose="020B0503020204020204" charset="-122"/>
                </a:rPr>
                <a:t>临床研究证明，碳酸司维拉姆能够降低</a:t>
              </a:r>
              <a:r>
                <a:rPr lang="en-US" altLang="zh-CN" sz="1400" dirty="0">
                  <a:latin typeface="微软雅黑 Light" panose="020B0502040204020203" pitchFamily="34" charset="-122"/>
                  <a:ea typeface="微软雅黑 Light" panose="020B0502040204020203" pitchFamily="34" charset="-122"/>
                  <a:cs typeface="微软雅黑" panose="020B0503020204020204" charset="-122"/>
                </a:rPr>
                <a:t>CKD</a:t>
              </a:r>
              <a:r>
                <a:rPr lang="zh-CN" altLang="en-US" sz="1400" dirty="0">
                  <a:latin typeface="微软雅黑 Light" panose="020B0502040204020203" pitchFamily="34" charset="-122"/>
                  <a:ea typeface="微软雅黑 Light" panose="020B0502040204020203" pitchFamily="34" charset="-122"/>
                  <a:cs typeface="微软雅黑" panose="020B0503020204020204" charset="-122"/>
                </a:rPr>
                <a:t>高磷血症患者的全因和心血管死亡风险</a:t>
              </a:r>
              <a:r>
                <a:rPr lang="en-US" altLang="zh-CN" sz="1400" baseline="30000" dirty="0">
                  <a:latin typeface="微软雅黑 Light" panose="020B0502040204020203" pitchFamily="34" charset="-122"/>
                  <a:ea typeface="微软雅黑 Light" panose="020B0502040204020203" pitchFamily="34" charset="-122"/>
                  <a:cs typeface="微软雅黑" panose="020B0503020204020204" charset="-122"/>
                </a:rPr>
                <a:t>2</a:t>
              </a:r>
              <a:r>
                <a:rPr lang="zh-CN" altLang="en-US" sz="1400" dirty="0">
                  <a:latin typeface="微软雅黑 Light" panose="020B0502040204020203" pitchFamily="34" charset="-122"/>
                  <a:ea typeface="微软雅黑 Light" panose="020B0502040204020203" pitchFamily="34" charset="-122"/>
                  <a:cs typeface="微软雅黑" panose="020B0503020204020204" charset="-122"/>
                </a:rPr>
                <a:t>，降低非透析高磷血症患者心血管相关事件和接受肾脏替代治疗风险</a:t>
              </a:r>
              <a:r>
                <a:rPr lang="en-US" altLang="zh-CN" sz="1400" baseline="30000" dirty="0">
                  <a:latin typeface="微软雅黑 Light" panose="020B0502040204020203" pitchFamily="34" charset="-122"/>
                  <a:ea typeface="微软雅黑 Light" panose="020B0502040204020203" pitchFamily="34" charset="-122"/>
                  <a:cs typeface="微软雅黑" panose="020B0503020204020204" charset="-122"/>
                </a:rPr>
                <a:t>3</a:t>
              </a:r>
              <a:r>
                <a:rPr lang="zh-CN" altLang="zh-CN" sz="1400" dirty="0">
                  <a:effectLst/>
                  <a:ea typeface="等线" panose="02010600030101010101" pitchFamily="2" charset="-122"/>
                  <a:cs typeface="Times New Roman" panose="02020603050405020304" pitchFamily="18" charset="0"/>
                </a:rPr>
                <a:t> </a:t>
              </a:r>
              <a:r>
                <a:rPr lang="zh-CN" altLang="zh-CN" sz="1400" dirty="0">
                  <a:latin typeface="微软雅黑 Light" panose="020B0502040204020203" pitchFamily="34" charset="-122"/>
                  <a:ea typeface="微软雅黑 Light" panose="020B0502040204020203" pitchFamily="34" charset="-122"/>
                </a:rPr>
                <a:t>，预防血管钙化和无动力性骨病等并发症</a:t>
              </a:r>
              <a:r>
                <a:rPr lang="en-US" altLang="zh-CN" sz="1400" baseline="30000" dirty="0">
                  <a:solidFill>
                    <a:schemeClr val="tx1"/>
                  </a:solidFill>
                  <a:uFillTx/>
                  <a:latin typeface="微软雅黑 Light" panose="020B0502040204020203" pitchFamily="34" charset="-122"/>
                  <a:ea typeface="微软雅黑 Light" panose="020B0502040204020203" pitchFamily="34" charset="-122"/>
                  <a:cs typeface="微软雅黑" panose="020B0503020204020204" charset="-122"/>
                </a:rPr>
                <a:t>1 </a:t>
              </a:r>
              <a:r>
                <a:rPr lang="zh-CN" altLang="zh-CN" sz="1400" dirty="0">
                  <a:latin typeface="微软雅黑 Light" panose="020B0502040204020203" pitchFamily="34" charset="-122"/>
                  <a:ea typeface="微软雅黑 Light" panose="020B0502040204020203" pitchFamily="34" charset="-122"/>
                </a:rPr>
                <a:t>。</a:t>
              </a:r>
              <a:endParaRPr lang="en-US" altLang="zh-CN" sz="1400" dirty="0">
                <a:latin typeface="微软雅黑 Light" panose="020B0502040204020203" pitchFamily="34" charset="-122"/>
                <a:ea typeface="微软雅黑 Light" panose="020B0502040204020203" pitchFamily="34" charset="-122"/>
              </a:endParaRPr>
            </a:p>
          </p:txBody>
        </p:sp>
        <p:sp>
          <p:nvSpPr>
            <p:cNvPr id="20" name="object 17">
              <a:extLst>
                <a:ext uri="{FF2B5EF4-FFF2-40B4-BE49-F238E27FC236}">
                  <a16:creationId xmlns:a16="http://schemas.microsoft.com/office/drawing/2014/main" xmlns="" id="{50B29BF6-EAE3-C935-9888-A7B2CD8F7C19}"/>
                </a:ext>
              </a:extLst>
            </p:cNvPr>
            <p:cNvSpPr/>
            <p:nvPr/>
          </p:nvSpPr>
          <p:spPr>
            <a:xfrm>
              <a:off x="1305076" y="1115567"/>
              <a:ext cx="4166870" cy="367665"/>
            </a:xfrm>
            <a:custGeom>
              <a:avLst/>
              <a:gdLst/>
              <a:ahLst/>
              <a:cxnLst/>
              <a:rect l="l" t="t" r="r" b="b"/>
              <a:pathLst>
                <a:path w="4166870" h="367664">
                  <a:moveTo>
                    <a:pt x="3982974" y="0"/>
                  </a:moveTo>
                  <a:lnTo>
                    <a:pt x="183641" y="0"/>
                  </a:lnTo>
                  <a:lnTo>
                    <a:pt x="134805" y="6556"/>
                  </a:lnTo>
                  <a:lnTo>
                    <a:pt x="90931" y="25061"/>
                  </a:lnTo>
                  <a:lnTo>
                    <a:pt x="53768" y="53768"/>
                  </a:lnTo>
                  <a:lnTo>
                    <a:pt x="25061" y="90932"/>
                  </a:lnTo>
                  <a:lnTo>
                    <a:pt x="6556" y="134805"/>
                  </a:lnTo>
                  <a:lnTo>
                    <a:pt x="0" y="183641"/>
                  </a:lnTo>
                  <a:lnTo>
                    <a:pt x="6556" y="232478"/>
                  </a:lnTo>
                  <a:lnTo>
                    <a:pt x="25061" y="276351"/>
                  </a:lnTo>
                  <a:lnTo>
                    <a:pt x="53768" y="313515"/>
                  </a:lnTo>
                  <a:lnTo>
                    <a:pt x="90931" y="342222"/>
                  </a:lnTo>
                  <a:lnTo>
                    <a:pt x="134805" y="360727"/>
                  </a:lnTo>
                  <a:lnTo>
                    <a:pt x="183641" y="367284"/>
                  </a:lnTo>
                  <a:lnTo>
                    <a:pt x="3982974" y="367284"/>
                  </a:lnTo>
                  <a:lnTo>
                    <a:pt x="4031810" y="360727"/>
                  </a:lnTo>
                  <a:lnTo>
                    <a:pt x="4075684" y="342222"/>
                  </a:lnTo>
                  <a:lnTo>
                    <a:pt x="4112847" y="313515"/>
                  </a:lnTo>
                  <a:lnTo>
                    <a:pt x="4141554" y="276351"/>
                  </a:lnTo>
                  <a:lnTo>
                    <a:pt x="4160059" y="232478"/>
                  </a:lnTo>
                  <a:lnTo>
                    <a:pt x="4166616" y="183641"/>
                  </a:lnTo>
                  <a:lnTo>
                    <a:pt x="4160059" y="134805"/>
                  </a:lnTo>
                  <a:lnTo>
                    <a:pt x="4141554" y="90932"/>
                  </a:lnTo>
                  <a:lnTo>
                    <a:pt x="4112847" y="53768"/>
                  </a:lnTo>
                  <a:lnTo>
                    <a:pt x="4075684" y="25061"/>
                  </a:lnTo>
                  <a:lnTo>
                    <a:pt x="4031810" y="6556"/>
                  </a:lnTo>
                  <a:lnTo>
                    <a:pt x="3982974" y="0"/>
                  </a:lnTo>
                  <a:close/>
                </a:path>
              </a:pathLst>
            </a:custGeom>
            <a:solidFill>
              <a:srgbClr val="3296FA"/>
            </a:solidFill>
          </p:spPr>
          <p:txBody>
            <a:bodyPr wrap="square" lIns="0" tIns="0" rIns="0" bIns="0" rtlCol="0" anchor="ctr" anchorCtr="0"/>
            <a:lstStyle/>
            <a:p>
              <a:pPr algn="ctr"/>
              <a:r>
                <a:rPr lang="zh-CN" altLang="en-US" sz="1600" b="1" dirty="0">
                  <a:solidFill>
                    <a:schemeClr val="bg1"/>
                  </a:solidFill>
                </a:rPr>
                <a:t>对公共健康的影响</a:t>
              </a:r>
              <a:endParaRPr lang="zh-CN" sz="1600" b="1" dirty="0">
                <a:solidFill>
                  <a:schemeClr val="bg1"/>
                </a:solidFill>
              </a:endParaRPr>
            </a:p>
          </p:txBody>
        </p:sp>
        <p:sp>
          <p:nvSpPr>
            <p:cNvPr id="21" name="object 21">
              <a:extLst>
                <a:ext uri="{FF2B5EF4-FFF2-40B4-BE49-F238E27FC236}">
                  <a16:creationId xmlns:a16="http://schemas.microsoft.com/office/drawing/2014/main" xmlns="" id="{12DFD5AC-E70F-5486-CC55-BA1EF0F99090}"/>
                </a:ext>
              </a:extLst>
            </p:cNvPr>
            <p:cNvSpPr/>
            <p:nvPr/>
          </p:nvSpPr>
          <p:spPr>
            <a:xfrm>
              <a:off x="6902195" y="1115567"/>
              <a:ext cx="4165600" cy="367665"/>
            </a:xfrm>
            <a:custGeom>
              <a:avLst/>
              <a:gdLst/>
              <a:ahLst/>
              <a:cxnLst/>
              <a:rect l="l" t="t" r="r" b="b"/>
              <a:pathLst>
                <a:path w="4165600" h="367664">
                  <a:moveTo>
                    <a:pt x="3981450" y="0"/>
                  </a:moveTo>
                  <a:lnTo>
                    <a:pt x="183642" y="0"/>
                  </a:lnTo>
                  <a:lnTo>
                    <a:pt x="134805" y="6556"/>
                  </a:lnTo>
                  <a:lnTo>
                    <a:pt x="90931" y="25061"/>
                  </a:lnTo>
                  <a:lnTo>
                    <a:pt x="53768" y="53768"/>
                  </a:lnTo>
                  <a:lnTo>
                    <a:pt x="25061" y="90932"/>
                  </a:lnTo>
                  <a:lnTo>
                    <a:pt x="6556" y="134805"/>
                  </a:lnTo>
                  <a:lnTo>
                    <a:pt x="0" y="183642"/>
                  </a:lnTo>
                  <a:lnTo>
                    <a:pt x="6556" y="232478"/>
                  </a:lnTo>
                  <a:lnTo>
                    <a:pt x="25061" y="276352"/>
                  </a:lnTo>
                  <a:lnTo>
                    <a:pt x="53768" y="313515"/>
                  </a:lnTo>
                  <a:lnTo>
                    <a:pt x="90932" y="342222"/>
                  </a:lnTo>
                  <a:lnTo>
                    <a:pt x="134805" y="360727"/>
                  </a:lnTo>
                  <a:lnTo>
                    <a:pt x="183642" y="367284"/>
                  </a:lnTo>
                  <a:lnTo>
                    <a:pt x="3981450" y="367284"/>
                  </a:lnTo>
                  <a:lnTo>
                    <a:pt x="4030286" y="360727"/>
                  </a:lnTo>
                  <a:lnTo>
                    <a:pt x="4074160" y="342222"/>
                  </a:lnTo>
                  <a:lnTo>
                    <a:pt x="4111323" y="313515"/>
                  </a:lnTo>
                  <a:lnTo>
                    <a:pt x="4140030" y="276352"/>
                  </a:lnTo>
                  <a:lnTo>
                    <a:pt x="4158535" y="232478"/>
                  </a:lnTo>
                  <a:lnTo>
                    <a:pt x="4165092" y="183642"/>
                  </a:lnTo>
                  <a:lnTo>
                    <a:pt x="4158535" y="134805"/>
                  </a:lnTo>
                  <a:lnTo>
                    <a:pt x="4140030" y="90932"/>
                  </a:lnTo>
                  <a:lnTo>
                    <a:pt x="4111323" y="53768"/>
                  </a:lnTo>
                  <a:lnTo>
                    <a:pt x="4074159" y="25061"/>
                  </a:lnTo>
                  <a:lnTo>
                    <a:pt x="4030286" y="6556"/>
                  </a:lnTo>
                  <a:lnTo>
                    <a:pt x="3981450" y="0"/>
                  </a:lnTo>
                  <a:close/>
                </a:path>
              </a:pathLst>
            </a:custGeom>
            <a:solidFill>
              <a:srgbClr val="3296FA"/>
            </a:solidFill>
          </p:spPr>
          <p:txBody>
            <a:bodyPr wrap="square" lIns="0" tIns="0" rIns="0" bIns="0" rtlCol="0" anchor="ctr" anchorCtr="0"/>
            <a:lstStyle/>
            <a:p>
              <a:pPr algn="ctr"/>
              <a:r>
                <a:rPr lang="zh-CN" altLang="en-US" sz="1600" b="1">
                  <a:solidFill>
                    <a:schemeClr val="bg1"/>
                  </a:solidFill>
                </a:rPr>
                <a:t>符合</a:t>
              </a:r>
              <a:r>
                <a:rPr lang="en-US" altLang="zh-CN" sz="1600" b="1">
                  <a:solidFill>
                    <a:schemeClr val="bg1"/>
                  </a:solidFill>
                </a:rPr>
                <a:t>“</a:t>
              </a:r>
              <a:r>
                <a:rPr lang="zh-CN" altLang="en-US" sz="1600" b="1">
                  <a:solidFill>
                    <a:schemeClr val="bg1"/>
                  </a:solidFill>
                </a:rPr>
                <a:t>保基本</a:t>
              </a:r>
              <a:r>
                <a:rPr lang="en-US" altLang="zh-CN" sz="1600" b="1">
                  <a:solidFill>
                    <a:schemeClr val="bg1"/>
                  </a:solidFill>
                </a:rPr>
                <a:t>”</a:t>
              </a:r>
              <a:r>
                <a:rPr lang="zh-CN" altLang="en-US" sz="1600" b="1">
                  <a:solidFill>
                    <a:schemeClr val="bg1"/>
                  </a:solidFill>
                </a:rPr>
                <a:t>原则</a:t>
              </a:r>
            </a:p>
          </p:txBody>
        </p:sp>
        <p:sp>
          <p:nvSpPr>
            <p:cNvPr id="22" name="object 25">
              <a:extLst>
                <a:ext uri="{FF2B5EF4-FFF2-40B4-BE49-F238E27FC236}">
                  <a16:creationId xmlns:a16="http://schemas.microsoft.com/office/drawing/2014/main" xmlns="" id="{945AD8B4-9506-419D-2623-14A41626D646}"/>
                </a:ext>
              </a:extLst>
            </p:cNvPr>
            <p:cNvSpPr/>
            <p:nvPr/>
          </p:nvSpPr>
          <p:spPr>
            <a:xfrm>
              <a:off x="1225296" y="3731386"/>
              <a:ext cx="4165600" cy="367665"/>
            </a:xfrm>
            <a:custGeom>
              <a:avLst/>
              <a:gdLst/>
              <a:ahLst/>
              <a:cxnLst/>
              <a:rect l="l" t="t" r="r" b="b"/>
              <a:pathLst>
                <a:path w="4165600" h="367664">
                  <a:moveTo>
                    <a:pt x="3981450" y="0"/>
                  </a:moveTo>
                  <a:lnTo>
                    <a:pt x="183641" y="0"/>
                  </a:lnTo>
                  <a:lnTo>
                    <a:pt x="134805" y="6556"/>
                  </a:lnTo>
                  <a:lnTo>
                    <a:pt x="90931" y="25061"/>
                  </a:lnTo>
                  <a:lnTo>
                    <a:pt x="53768" y="53768"/>
                  </a:lnTo>
                  <a:lnTo>
                    <a:pt x="25061" y="90932"/>
                  </a:lnTo>
                  <a:lnTo>
                    <a:pt x="6556" y="134805"/>
                  </a:lnTo>
                  <a:lnTo>
                    <a:pt x="0" y="183641"/>
                  </a:lnTo>
                  <a:lnTo>
                    <a:pt x="6556" y="232478"/>
                  </a:lnTo>
                  <a:lnTo>
                    <a:pt x="25061" y="276351"/>
                  </a:lnTo>
                  <a:lnTo>
                    <a:pt x="53768" y="313515"/>
                  </a:lnTo>
                  <a:lnTo>
                    <a:pt x="90932" y="342222"/>
                  </a:lnTo>
                  <a:lnTo>
                    <a:pt x="134805" y="360727"/>
                  </a:lnTo>
                  <a:lnTo>
                    <a:pt x="183641" y="367283"/>
                  </a:lnTo>
                  <a:lnTo>
                    <a:pt x="3981450" y="367283"/>
                  </a:lnTo>
                  <a:lnTo>
                    <a:pt x="4030286" y="360727"/>
                  </a:lnTo>
                  <a:lnTo>
                    <a:pt x="4074159" y="342222"/>
                  </a:lnTo>
                  <a:lnTo>
                    <a:pt x="4111323" y="313515"/>
                  </a:lnTo>
                  <a:lnTo>
                    <a:pt x="4140030" y="276351"/>
                  </a:lnTo>
                  <a:lnTo>
                    <a:pt x="4158535" y="232478"/>
                  </a:lnTo>
                  <a:lnTo>
                    <a:pt x="4165091" y="183641"/>
                  </a:lnTo>
                  <a:lnTo>
                    <a:pt x="4158535" y="134805"/>
                  </a:lnTo>
                  <a:lnTo>
                    <a:pt x="4140030" y="90932"/>
                  </a:lnTo>
                  <a:lnTo>
                    <a:pt x="4111323" y="53768"/>
                  </a:lnTo>
                  <a:lnTo>
                    <a:pt x="4074160" y="25061"/>
                  </a:lnTo>
                  <a:lnTo>
                    <a:pt x="4030286" y="6556"/>
                  </a:lnTo>
                  <a:lnTo>
                    <a:pt x="3981450" y="0"/>
                  </a:lnTo>
                  <a:close/>
                </a:path>
              </a:pathLst>
            </a:custGeom>
            <a:solidFill>
              <a:srgbClr val="3296FA"/>
            </a:solidFill>
          </p:spPr>
          <p:txBody>
            <a:bodyPr wrap="square" lIns="0" tIns="0" rIns="0" bIns="0" rtlCol="0" anchor="ctr" anchorCtr="0"/>
            <a:lstStyle/>
            <a:p>
              <a:pPr algn="ctr"/>
              <a:r>
                <a:rPr lang="zh-CN" sz="1600" b="1">
                  <a:solidFill>
                    <a:schemeClr val="bg1"/>
                  </a:solidFill>
                </a:rPr>
                <a:t>弥补目录短板</a:t>
              </a:r>
            </a:p>
          </p:txBody>
        </p:sp>
        <p:sp>
          <p:nvSpPr>
            <p:cNvPr id="23" name="object 29">
              <a:extLst>
                <a:ext uri="{FF2B5EF4-FFF2-40B4-BE49-F238E27FC236}">
                  <a16:creationId xmlns:a16="http://schemas.microsoft.com/office/drawing/2014/main" xmlns="" id="{C0517692-1090-712E-F6F0-4D0511CEEE8D}"/>
                </a:ext>
              </a:extLst>
            </p:cNvPr>
            <p:cNvSpPr/>
            <p:nvPr/>
          </p:nvSpPr>
          <p:spPr>
            <a:xfrm>
              <a:off x="6902195" y="3744467"/>
              <a:ext cx="4165600" cy="367665"/>
            </a:xfrm>
            <a:custGeom>
              <a:avLst/>
              <a:gdLst/>
              <a:ahLst/>
              <a:cxnLst/>
              <a:rect l="l" t="t" r="r" b="b"/>
              <a:pathLst>
                <a:path w="4165600" h="367664">
                  <a:moveTo>
                    <a:pt x="3981450" y="0"/>
                  </a:moveTo>
                  <a:lnTo>
                    <a:pt x="183642" y="0"/>
                  </a:lnTo>
                  <a:lnTo>
                    <a:pt x="134805" y="6556"/>
                  </a:lnTo>
                  <a:lnTo>
                    <a:pt x="90931" y="25061"/>
                  </a:lnTo>
                  <a:lnTo>
                    <a:pt x="53768" y="53768"/>
                  </a:lnTo>
                  <a:lnTo>
                    <a:pt x="25061" y="90931"/>
                  </a:lnTo>
                  <a:lnTo>
                    <a:pt x="6556" y="134805"/>
                  </a:lnTo>
                  <a:lnTo>
                    <a:pt x="0" y="183641"/>
                  </a:lnTo>
                  <a:lnTo>
                    <a:pt x="6556" y="232478"/>
                  </a:lnTo>
                  <a:lnTo>
                    <a:pt x="25061" y="276351"/>
                  </a:lnTo>
                  <a:lnTo>
                    <a:pt x="53768" y="313515"/>
                  </a:lnTo>
                  <a:lnTo>
                    <a:pt x="90932" y="342222"/>
                  </a:lnTo>
                  <a:lnTo>
                    <a:pt x="134805" y="360727"/>
                  </a:lnTo>
                  <a:lnTo>
                    <a:pt x="183642" y="367283"/>
                  </a:lnTo>
                  <a:lnTo>
                    <a:pt x="3981450" y="367283"/>
                  </a:lnTo>
                  <a:lnTo>
                    <a:pt x="4030286" y="360727"/>
                  </a:lnTo>
                  <a:lnTo>
                    <a:pt x="4074160" y="342222"/>
                  </a:lnTo>
                  <a:lnTo>
                    <a:pt x="4111323" y="313515"/>
                  </a:lnTo>
                  <a:lnTo>
                    <a:pt x="4140030" y="276351"/>
                  </a:lnTo>
                  <a:lnTo>
                    <a:pt x="4158535" y="232478"/>
                  </a:lnTo>
                  <a:lnTo>
                    <a:pt x="4165092" y="183641"/>
                  </a:lnTo>
                  <a:lnTo>
                    <a:pt x="4158535" y="134805"/>
                  </a:lnTo>
                  <a:lnTo>
                    <a:pt x="4140030" y="90931"/>
                  </a:lnTo>
                  <a:lnTo>
                    <a:pt x="4111323" y="53768"/>
                  </a:lnTo>
                  <a:lnTo>
                    <a:pt x="4074159" y="25061"/>
                  </a:lnTo>
                  <a:lnTo>
                    <a:pt x="4030286" y="6556"/>
                  </a:lnTo>
                  <a:lnTo>
                    <a:pt x="3981450" y="0"/>
                  </a:lnTo>
                  <a:close/>
                </a:path>
              </a:pathLst>
            </a:custGeom>
            <a:solidFill>
              <a:srgbClr val="3296FA"/>
            </a:solidFill>
          </p:spPr>
          <p:txBody>
            <a:bodyPr wrap="square" lIns="0" tIns="0" rIns="0" bIns="0" rtlCol="0" anchor="ctr" anchorCtr="0"/>
            <a:lstStyle/>
            <a:p>
              <a:pPr algn="ctr"/>
              <a:r>
                <a:rPr lang="zh-CN" altLang="en-US" sz="1600" b="1" dirty="0">
                  <a:solidFill>
                    <a:schemeClr val="bg1"/>
                  </a:solidFill>
                </a:rPr>
                <a:t>临床管理难度</a:t>
              </a:r>
            </a:p>
          </p:txBody>
        </p:sp>
      </p:grpSp>
      <p:sp>
        <p:nvSpPr>
          <p:cNvPr id="24" name="文本框 23">
            <a:extLst>
              <a:ext uri="{FF2B5EF4-FFF2-40B4-BE49-F238E27FC236}">
                <a16:creationId xmlns:a16="http://schemas.microsoft.com/office/drawing/2014/main" xmlns="" id="{B6DDAF64-4F45-99E5-DD03-83CC786626BD}"/>
              </a:ext>
            </a:extLst>
          </p:cNvPr>
          <p:cNvSpPr txBox="1"/>
          <p:nvPr/>
        </p:nvSpPr>
        <p:spPr>
          <a:xfrm>
            <a:off x="466724" y="6484732"/>
            <a:ext cx="10940185" cy="338554"/>
          </a:xfrm>
          <a:prstGeom prst="rect">
            <a:avLst/>
          </a:prstGeom>
          <a:noFill/>
        </p:spPr>
        <p:txBody>
          <a:bodyPr wrap="square" rtlCol="0">
            <a:spAutoFit/>
          </a:bodyPr>
          <a:lstStyle>
            <a:defPPr>
              <a:defRPr lang="zh-CN"/>
            </a:defPPr>
            <a:lvl1pPr>
              <a:defRPr sz="800" i="1">
                <a:uFillTx/>
                <a:latin typeface="微软雅黑 Light" panose="020B0502040204020203" pitchFamily="34" charset="-122"/>
                <a:ea typeface="微软雅黑 Light" panose="020B0502040204020203" pitchFamily="34" charset="-122"/>
              </a:defRPr>
            </a:lvl1pPr>
          </a:lstStyle>
          <a:p>
            <a:r>
              <a:rPr lang="en-US" altLang="zh-CN" dirty="0"/>
              <a:t>1.</a:t>
            </a:r>
            <a:r>
              <a:rPr lang="zh-CN" altLang="en-US" dirty="0"/>
              <a:t> 中国慢性肾脏病矿物质和骨异常诊治指南</a:t>
            </a:r>
            <a:r>
              <a:rPr lang="en-US" altLang="zh-CN" dirty="0"/>
              <a:t>. </a:t>
            </a:r>
            <a:r>
              <a:rPr lang="zh-CN" altLang="en-US" dirty="0"/>
              <a:t>北京</a:t>
            </a:r>
            <a:r>
              <a:rPr lang="en-US" altLang="zh-CN" dirty="0"/>
              <a:t>:</a:t>
            </a:r>
            <a:r>
              <a:rPr lang="zh-CN" altLang="en-US" dirty="0"/>
              <a:t>人民卫生出版社</a:t>
            </a:r>
            <a:r>
              <a:rPr lang="en-US" altLang="zh-CN" dirty="0"/>
              <a:t>, 2019. 2. J Clin Med. 2023 Dec 12;12(24):7631.</a:t>
            </a:r>
            <a:r>
              <a:rPr lang="en-US" altLang="zh-CN" dirty="0">
                <a:solidFill>
                  <a:srgbClr val="FF0000"/>
                </a:solidFill>
              </a:rPr>
              <a:t> </a:t>
            </a:r>
            <a:r>
              <a:rPr lang="en-US" altLang="zh-CN" dirty="0"/>
              <a:t>3. World Congress of Nephrology 2023, Bangkok, Mar 30-Apr 2, Poster-0741. 4. Nephrol Dial Transplant (2014) 29: 152–160. 5.</a:t>
            </a:r>
            <a:r>
              <a:rPr lang="zh-CN" altLang="en-US" dirty="0"/>
              <a:t>碳酸司维拉姆干混悬剂说明书</a:t>
            </a:r>
          </a:p>
        </p:txBody>
      </p:sp>
      <p:grpSp>
        <p:nvGrpSpPr>
          <p:cNvPr id="26" name="组合 25">
            <a:extLst>
              <a:ext uri="{FF2B5EF4-FFF2-40B4-BE49-F238E27FC236}">
                <a16:creationId xmlns:a16="http://schemas.microsoft.com/office/drawing/2014/main" xmlns="" id="{29B72C5F-B25C-83E9-C057-81223EDB10C4}"/>
              </a:ext>
            </a:extLst>
          </p:cNvPr>
          <p:cNvGrpSpPr/>
          <p:nvPr/>
        </p:nvGrpSpPr>
        <p:grpSpPr>
          <a:xfrm>
            <a:off x="11600" y="7711"/>
            <a:ext cx="12180400" cy="244385"/>
            <a:chOff x="9550" y="-680"/>
            <a:chExt cx="12180400" cy="372118"/>
          </a:xfrm>
        </p:grpSpPr>
        <p:sp>
          <p:nvSpPr>
            <p:cNvPr id="27" name="同侧圆角矩形 4">
              <a:extLst>
                <a:ext uri="{FF2B5EF4-FFF2-40B4-BE49-F238E27FC236}">
                  <a16:creationId xmlns:a16="http://schemas.microsoft.com/office/drawing/2014/main" xmlns="" id="{53D7C0E4-742F-F7DB-2E13-E66F31D05A6E}"/>
                </a:ext>
              </a:extLst>
            </p:cNvPr>
            <p:cNvSpPr/>
            <p:nvPr/>
          </p:nvSpPr>
          <p:spPr>
            <a:xfrm>
              <a:off x="4965452" y="11438"/>
              <a:ext cx="2375535" cy="36000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有效性</a:t>
              </a:r>
            </a:p>
          </p:txBody>
        </p:sp>
        <p:sp>
          <p:nvSpPr>
            <p:cNvPr id="28" name="同侧圆角矩形 6">
              <a:extLst>
                <a:ext uri="{FF2B5EF4-FFF2-40B4-BE49-F238E27FC236}">
                  <a16:creationId xmlns:a16="http://schemas.microsoft.com/office/drawing/2014/main" xmlns="" id="{DB3D9B48-4806-E671-6D43-0D24F6A447DC}"/>
                </a:ext>
              </a:extLst>
            </p:cNvPr>
            <p:cNvSpPr/>
            <p:nvPr/>
          </p:nvSpPr>
          <p:spPr>
            <a:xfrm>
              <a:off x="2498897" y="12028"/>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安全性</a:t>
              </a:r>
            </a:p>
          </p:txBody>
        </p:sp>
        <p:sp>
          <p:nvSpPr>
            <p:cNvPr id="29" name="同侧圆角矩形 7">
              <a:extLst>
                <a:ext uri="{FF2B5EF4-FFF2-40B4-BE49-F238E27FC236}">
                  <a16:creationId xmlns:a16="http://schemas.microsoft.com/office/drawing/2014/main" xmlns="" id="{6EA2C8B5-E783-7DE9-FB79-7B56E98B3286}"/>
                </a:ext>
              </a:extLst>
            </p:cNvPr>
            <p:cNvSpPr/>
            <p:nvPr/>
          </p:nvSpPr>
          <p:spPr>
            <a:xfrm>
              <a:off x="7363315" y="-45"/>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创新性</a:t>
              </a:r>
            </a:p>
          </p:txBody>
        </p:sp>
        <p:sp>
          <p:nvSpPr>
            <p:cNvPr id="30" name="同侧圆角矩形 8">
              <a:extLst>
                <a:ext uri="{FF2B5EF4-FFF2-40B4-BE49-F238E27FC236}">
                  <a16:creationId xmlns:a16="http://schemas.microsoft.com/office/drawing/2014/main" xmlns="" id="{74830CAF-4F31-3E35-50F7-DC9295D13E41}"/>
                </a:ext>
              </a:extLst>
            </p:cNvPr>
            <p:cNvSpPr/>
            <p:nvPr/>
          </p:nvSpPr>
          <p:spPr>
            <a:xfrm>
              <a:off x="9814415" y="-45"/>
              <a:ext cx="2375535" cy="359410"/>
            </a:xfrm>
            <a:prstGeom prst="round2SameRect">
              <a:avLst>
                <a:gd name="adj1" fmla="val 32666"/>
                <a:gd name="adj2" fmla="val 0"/>
              </a:avLst>
            </a:prstGeom>
            <a:solidFill>
              <a:schemeClr val="accent2"/>
            </a:solidFill>
            <a:ln>
              <a:solidFill>
                <a:srgbClr val="3296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公平性</a:t>
              </a:r>
            </a:p>
          </p:txBody>
        </p:sp>
        <p:sp>
          <p:nvSpPr>
            <p:cNvPr id="31" name="同侧圆角矩形 15">
              <a:extLst>
                <a:ext uri="{FF2B5EF4-FFF2-40B4-BE49-F238E27FC236}">
                  <a16:creationId xmlns:a16="http://schemas.microsoft.com/office/drawing/2014/main" xmlns="" id="{01A82076-A31E-1BFC-0345-D3E6FDEC7DB7}"/>
                </a:ext>
              </a:extLst>
            </p:cNvPr>
            <p:cNvSpPr/>
            <p:nvPr/>
          </p:nvSpPr>
          <p:spPr>
            <a:xfrm>
              <a:off x="9550" y="-680"/>
              <a:ext cx="2376000"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药品基本信息</a:t>
              </a:r>
            </a:p>
          </p:txBody>
        </p:sp>
      </p:grpSp>
    </p:spTree>
    <p:extLst>
      <p:ext uri="{BB962C8B-B14F-4D97-AF65-F5344CB8AC3E}">
        <p14:creationId xmlns:p14="http://schemas.microsoft.com/office/powerpoint/2010/main" val="3751422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xmlns="" id="{95B44DFD-5B60-8CFD-0644-70B9705E5EA8}"/>
              </a:ext>
            </a:extLst>
          </p:cNvPr>
          <p:cNvGraphicFramePr>
            <a:graphicFrameLocks noChangeAspect="1"/>
          </p:cNvGraphicFramePr>
          <p:nvPr>
            <p:custDataLst>
              <p:tags r:id="rId2"/>
            </p:custDataLst>
            <p:extLst>
              <p:ext uri="{D42A27DB-BD31-4B8C-83A1-F6EECF244321}">
                <p14:modId xmlns:p14="http://schemas.microsoft.com/office/powerpoint/2010/main" val="4068272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0" name="think-cell 幻灯片" r:id="rId4" imgW="306" imgH="306" progId="TCLayout.ActiveDocument.1">
                  <p:embed/>
                </p:oleObj>
              </mc:Choice>
              <mc:Fallback>
                <p:oleObj name="think-cell 幻灯片"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标题 1">
            <a:extLst>
              <a:ext uri="{FF2B5EF4-FFF2-40B4-BE49-F238E27FC236}">
                <a16:creationId xmlns:a16="http://schemas.microsoft.com/office/drawing/2014/main" xmlns="" id="{A9143DEB-6090-425B-88C5-72836D53594D}"/>
              </a:ext>
            </a:extLst>
          </p:cNvPr>
          <p:cNvSpPr>
            <a:spLocks noGrp="1"/>
          </p:cNvSpPr>
          <p:nvPr>
            <p:ph type="title"/>
          </p:nvPr>
        </p:nvSpPr>
        <p:spPr/>
        <p:txBody>
          <a:bodyPr vert="horz"/>
          <a:lstStyle/>
          <a:p>
            <a:r>
              <a:rPr lang="zh-CN" altLang="en-US" dirty="0"/>
              <a:t>目 录</a:t>
            </a:r>
          </a:p>
        </p:txBody>
      </p:sp>
      <p:grpSp>
        <p:nvGrpSpPr>
          <p:cNvPr id="27" name="组合 26">
            <a:extLst>
              <a:ext uri="{FF2B5EF4-FFF2-40B4-BE49-F238E27FC236}">
                <a16:creationId xmlns:a16="http://schemas.microsoft.com/office/drawing/2014/main" xmlns="" id="{AC67ADDA-52B3-6304-AE80-AAFF6B1E5A25}"/>
              </a:ext>
            </a:extLst>
          </p:cNvPr>
          <p:cNvGrpSpPr/>
          <p:nvPr/>
        </p:nvGrpSpPr>
        <p:grpSpPr>
          <a:xfrm>
            <a:off x="1680720" y="1841126"/>
            <a:ext cx="9707656" cy="3721098"/>
            <a:chOff x="1716578" y="1410821"/>
            <a:chExt cx="9707656" cy="3721098"/>
          </a:xfrm>
        </p:grpSpPr>
        <p:sp>
          <p:nvSpPr>
            <p:cNvPr id="7" name="object 14">
              <a:extLst>
                <a:ext uri="{FF2B5EF4-FFF2-40B4-BE49-F238E27FC236}">
                  <a16:creationId xmlns:a16="http://schemas.microsoft.com/office/drawing/2014/main" xmlns="" id="{63DF06C0-7CC9-A693-ADE4-F3916E486514}"/>
                </a:ext>
              </a:extLst>
            </p:cNvPr>
            <p:cNvSpPr/>
            <p:nvPr/>
          </p:nvSpPr>
          <p:spPr>
            <a:xfrm>
              <a:off x="1716580" y="1410821"/>
              <a:ext cx="803275" cy="478734"/>
            </a:xfrm>
            <a:custGeom>
              <a:avLst/>
              <a:gdLst/>
              <a:ahLst/>
              <a:cxnLst/>
              <a:rect l="l" t="t" r="r" b="b"/>
              <a:pathLst>
                <a:path w="803275" h="803275">
                  <a:moveTo>
                    <a:pt x="401574" y="0"/>
                  </a:moveTo>
                  <a:lnTo>
                    <a:pt x="0" y="401573"/>
                  </a:lnTo>
                  <a:lnTo>
                    <a:pt x="401574" y="803147"/>
                  </a:lnTo>
                  <a:lnTo>
                    <a:pt x="803148" y="401573"/>
                  </a:lnTo>
                  <a:lnTo>
                    <a:pt x="401574" y="0"/>
                  </a:lnTo>
                  <a:close/>
                </a:path>
              </a:pathLst>
            </a:custGeom>
            <a:solidFill>
              <a:srgbClr val="3296FA"/>
            </a:solidFill>
          </p:spPr>
          <p:txBody>
            <a:bodyPr wrap="square" lIns="0" tIns="0" rIns="0" bIns="0" rtlCol="0" anchor="ctr" anchorCtr="0"/>
            <a:lstStyle/>
            <a:p>
              <a:pPr algn="ctr"/>
              <a:r>
                <a:rPr lang="en-US" b="1"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01</a:t>
              </a:r>
            </a:p>
          </p:txBody>
        </p:sp>
        <p:sp>
          <p:nvSpPr>
            <p:cNvPr id="10" name="object 21">
              <a:extLst>
                <a:ext uri="{FF2B5EF4-FFF2-40B4-BE49-F238E27FC236}">
                  <a16:creationId xmlns:a16="http://schemas.microsoft.com/office/drawing/2014/main" xmlns="" id="{5A3DBAF8-E62A-2A0A-7B24-AAAA2EC404AA}"/>
                </a:ext>
              </a:extLst>
            </p:cNvPr>
            <p:cNvSpPr/>
            <p:nvPr/>
          </p:nvSpPr>
          <p:spPr>
            <a:xfrm flipV="1">
              <a:off x="2118214" y="1837879"/>
              <a:ext cx="9257997" cy="45719"/>
            </a:xfrm>
            <a:custGeom>
              <a:avLst/>
              <a:gdLst/>
              <a:ahLst/>
              <a:cxnLst/>
              <a:rect l="l" t="t" r="r" b="b"/>
              <a:pathLst>
                <a:path w="5883275">
                  <a:moveTo>
                    <a:pt x="0" y="0"/>
                  </a:moveTo>
                  <a:lnTo>
                    <a:pt x="5882894" y="0"/>
                  </a:lnTo>
                </a:path>
              </a:pathLst>
            </a:custGeom>
            <a:ln w="3175">
              <a:solidFill>
                <a:srgbClr val="BEBEBE"/>
              </a:solidFill>
            </a:ln>
          </p:spPr>
          <p:txBody>
            <a:bodyPr wrap="square" lIns="0" tIns="0" rIns="0" bIns="0" rtlCol="0"/>
            <a:lstStyle/>
            <a:p>
              <a:endParaRPr b="1" dirty="0">
                <a:latin typeface="微软雅黑" panose="020B0503020204020204" pitchFamily="34" charset="-122"/>
                <a:ea typeface="微软雅黑" panose="020B0503020204020204" pitchFamily="34" charset="-122"/>
              </a:endParaRPr>
            </a:p>
          </p:txBody>
        </p:sp>
        <p:sp>
          <p:nvSpPr>
            <p:cNvPr id="13" name="object 14">
              <a:extLst>
                <a:ext uri="{FF2B5EF4-FFF2-40B4-BE49-F238E27FC236}">
                  <a16:creationId xmlns:a16="http://schemas.microsoft.com/office/drawing/2014/main" xmlns="" id="{CC67FE14-AEBC-45CC-407A-4A26BF5DE38F}"/>
                </a:ext>
              </a:extLst>
            </p:cNvPr>
            <p:cNvSpPr/>
            <p:nvPr/>
          </p:nvSpPr>
          <p:spPr>
            <a:xfrm>
              <a:off x="1764601" y="2204904"/>
              <a:ext cx="803275" cy="495242"/>
            </a:xfrm>
            <a:custGeom>
              <a:avLst/>
              <a:gdLst/>
              <a:ahLst/>
              <a:cxnLst/>
              <a:rect l="l" t="t" r="r" b="b"/>
              <a:pathLst>
                <a:path w="803275" h="803275">
                  <a:moveTo>
                    <a:pt x="401574" y="0"/>
                  </a:moveTo>
                  <a:lnTo>
                    <a:pt x="0" y="401573"/>
                  </a:lnTo>
                  <a:lnTo>
                    <a:pt x="401574" y="803147"/>
                  </a:lnTo>
                  <a:lnTo>
                    <a:pt x="803148" y="401573"/>
                  </a:lnTo>
                  <a:lnTo>
                    <a:pt x="401574" y="0"/>
                  </a:lnTo>
                  <a:close/>
                </a:path>
              </a:pathLst>
            </a:custGeom>
            <a:solidFill>
              <a:srgbClr val="3296FA"/>
            </a:solidFill>
          </p:spPr>
          <p:txBody>
            <a:bodyPr wrap="square" lIns="0" tIns="0" rIns="0" bIns="0" rtlCol="0" anchor="ctr" anchorCtr="0"/>
            <a:lstStyle/>
            <a:p>
              <a:pPr algn="ctr"/>
              <a:r>
                <a:rPr lang="en-US" b="1"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02</a:t>
              </a:r>
            </a:p>
          </p:txBody>
        </p:sp>
        <p:sp>
          <p:nvSpPr>
            <p:cNvPr id="14" name="object 14">
              <a:extLst>
                <a:ext uri="{FF2B5EF4-FFF2-40B4-BE49-F238E27FC236}">
                  <a16:creationId xmlns:a16="http://schemas.microsoft.com/office/drawing/2014/main" xmlns="" id="{F5695B8A-35F5-7DAF-A1EE-0A1B5CE25010}"/>
                </a:ext>
              </a:extLst>
            </p:cNvPr>
            <p:cNvSpPr/>
            <p:nvPr/>
          </p:nvSpPr>
          <p:spPr>
            <a:xfrm>
              <a:off x="1764600" y="3057995"/>
              <a:ext cx="803275" cy="452741"/>
            </a:xfrm>
            <a:custGeom>
              <a:avLst/>
              <a:gdLst/>
              <a:ahLst/>
              <a:cxnLst/>
              <a:rect l="l" t="t" r="r" b="b"/>
              <a:pathLst>
                <a:path w="803275" h="803275">
                  <a:moveTo>
                    <a:pt x="401574" y="0"/>
                  </a:moveTo>
                  <a:lnTo>
                    <a:pt x="0" y="401573"/>
                  </a:lnTo>
                  <a:lnTo>
                    <a:pt x="401574" y="803147"/>
                  </a:lnTo>
                  <a:lnTo>
                    <a:pt x="803148" y="401573"/>
                  </a:lnTo>
                  <a:lnTo>
                    <a:pt x="401574" y="0"/>
                  </a:lnTo>
                  <a:close/>
                </a:path>
              </a:pathLst>
            </a:custGeom>
            <a:solidFill>
              <a:srgbClr val="3296FA"/>
            </a:solidFill>
          </p:spPr>
          <p:txBody>
            <a:bodyPr wrap="square" lIns="0" tIns="0" rIns="0" bIns="0" rtlCol="0" anchor="ctr" anchorCtr="0"/>
            <a:lstStyle/>
            <a:p>
              <a:pPr algn="ctr"/>
              <a:r>
                <a:rPr lang="en-US" b="1"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03</a:t>
              </a:r>
            </a:p>
          </p:txBody>
        </p:sp>
        <p:sp>
          <p:nvSpPr>
            <p:cNvPr id="15" name="object 14">
              <a:extLst>
                <a:ext uri="{FF2B5EF4-FFF2-40B4-BE49-F238E27FC236}">
                  <a16:creationId xmlns:a16="http://schemas.microsoft.com/office/drawing/2014/main" xmlns="" id="{B7410BC5-B97D-4371-4F25-1F59D76409FC}"/>
                </a:ext>
              </a:extLst>
            </p:cNvPr>
            <p:cNvSpPr/>
            <p:nvPr/>
          </p:nvSpPr>
          <p:spPr>
            <a:xfrm>
              <a:off x="1716578" y="3842594"/>
              <a:ext cx="803275" cy="478734"/>
            </a:xfrm>
            <a:custGeom>
              <a:avLst/>
              <a:gdLst/>
              <a:ahLst/>
              <a:cxnLst/>
              <a:rect l="l" t="t" r="r" b="b"/>
              <a:pathLst>
                <a:path w="803275" h="803275">
                  <a:moveTo>
                    <a:pt x="401574" y="0"/>
                  </a:moveTo>
                  <a:lnTo>
                    <a:pt x="0" y="401573"/>
                  </a:lnTo>
                  <a:lnTo>
                    <a:pt x="401574" y="803147"/>
                  </a:lnTo>
                  <a:lnTo>
                    <a:pt x="803148" y="401573"/>
                  </a:lnTo>
                  <a:lnTo>
                    <a:pt x="401574" y="0"/>
                  </a:lnTo>
                  <a:close/>
                </a:path>
              </a:pathLst>
            </a:custGeom>
            <a:solidFill>
              <a:srgbClr val="3296FA"/>
            </a:solidFill>
          </p:spPr>
          <p:txBody>
            <a:bodyPr wrap="square" lIns="0" tIns="0" rIns="0" bIns="0" rtlCol="0" anchor="ctr" anchorCtr="0"/>
            <a:lstStyle/>
            <a:p>
              <a:pPr algn="ctr"/>
              <a:r>
                <a:rPr lang="en-US" b="1"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04</a:t>
              </a:r>
            </a:p>
          </p:txBody>
        </p:sp>
        <p:sp>
          <p:nvSpPr>
            <p:cNvPr id="16" name="object 14">
              <a:extLst>
                <a:ext uri="{FF2B5EF4-FFF2-40B4-BE49-F238E27FC236}">
                  <a16:creationId xmlns:a16="http://schemas.microsoft.com/office/drawing/2014/main" xmlns="" id="{51F795B2-80F6-528D-82AE-B706B04C6592}"/>
                </a:ext>
              </a:extLst>
            </p:cNvPr>
            <p:cNvSpPr/>
            <p:nvPr/>
          </p:nvSpPr>
          <p:spPr>
            <a:xfrm>
              <a:off x="1716578" y="4581861"/>
              <a:ext cx="803275" cy="550058"/>
            </a:xfrm>
            <a:custGeom>
              <a:avLst/>
              <a:gdLst/>
              <a:ahLst/>
              <a:cxnLst/>
              <a:rect l="l" t="t" r="r" b="b"/>
              <a:pathLst>
                <a:path w="803275" h="803275">
                  <a:moveTo>
                    <a:pt x="401574" y="0"/>
                  </a:moveTo>
                  <a:lnTo>
                    <a:pt x="0" y="401573"/>
                  </a:lnTo>
                  <a:lnTo>
                    <a:pt x="401574" y="803147"/>
                  </a:lnTo>
                  <a:lnTo>
                    <a:pt x="803148" y="401573"/>
                  </a:lnTo>
                  <a:lnTo>
                    <a:pt x="401574" y="0"/>
                  </a:lnTo>
                  <a:close/>
                </a:path>
              </a:pathLst>
            </a:custGeom>
            <a:solidFill>
              <a:srgbClr val="3296FA"/>
            </a:solidFill>
          </p:spPr>
          <p:txBody>
            <a:bodyPr wrap="square" lIns="0" tIns="0" rIns="0" bIns="0" rtlCol="0" anchor="ctr" anchorCtr="0"/>
            <a:lstStyle/>
            <a:p>
              <a:pPr algn="ctr"/>
              <a:r>
                <a:rPr lang="en-US" b="1"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05</a:t>
              </a:r>
            </a:p>
          </p:txBody>
        </p:sp>
        <p:sp>
          <p:nvSpPr>
            <p:cNvPr id="18" name="object 20">
              <a:extLst>
                <a:ext uri="{FF2B5EF4-FFF2-40B4-BE49-F238E27FC236}">
                  <a16:creationId xmlns:a16="http://schemas.microsoft.com/office/drawing/2014/main" xmlns="" id="{1982242D-105E-599A-42C4-08ACF69A1360}"/>
                </a:ext>
              </a:extLst>
            </p:cNvPr>
            <p:cNvSpPr txBox="1"/>
            <p:nvPr/>
          </p:nvSpPr>
          <p:spPr>
            <a:xfrm>
              <a:off x="3705210" y="2204903"/>
              <a:ext cx="6084000" cy="289823"/>
            </a:xfrm>
            <a:prstGeom prst="rect">
              <a:avLst/>
            </a:prstGeom>
          </p:spPr>
          <p:txBody>
            <a:bodyPr vert="horz" wrap="square" lIns="0" tIns="12700" rIns="0" bIns="0" rtlCol="0">
              <a:spAutoFit/>
            </a:bodyPr>
            <a:lstStyle/>
            <a:p>
              <a:pPr marL="12700">
                <a:lnSpc>
                  <a:spcPct val="100000"/>
                </a:lnSpc>
                <a:spcBef>
                  <a:spcPts val="100"/>
                </a:spcBef>
              </a:pPr>
              <a:r>
                <a:rPr lang="zh-CN" altLang="en-US" b="1" dirty="0">
                  <a:solidFill>
                    <a:srgbClr val="3296FA"/>
                  </a:solidFill>
                  <a:latin typeface="微软雅黑" panose="020B0503020204020204" pitchFamily="34" charset="-122"/>
                  <a:ea typeface="微软雅黑" panose="020B0503020204020204" pitchFamily="34" charset="-122"/>
                  <a:cs typeface="微软雅黑" panose="020B0503020204020204" charset="-122"/>
                </a:rPr>
                <a:t>安全</a:t>
              </a:r>
              <a:r>
                <a:rPr lang="zh-CN" b="1" dirty="0">
                  <a:solidFill>
                    <a:srgbClr val="3296FA"/>
                  </a:solidFill>
                  <a:latin typeface="微软雅黑" panose="020B0503020204020204" pitchFamily="34" charset="-122"/>
                  <a:ea typeface="微软雅黑" panose="020B0503020204020204" pitchFamily="34" charset="-122"/>
                  <a:cs typeface="微软雅黑" panose="020B0503020204020204" charset="-122"/>
                </a:rPr>
                <a:t>性</a:t>
              </a:r>
            </a:p>
          </p:txBody>
        </p:sp>
        <p:sp>
          <p:nvSpPr>
            <p:cNvPr id="19" name="object 20">
              <a:extLst>
                <a:ext uri="{FF2B5EF4-FFF2-40B4-BE49-F238E27FC236}">
                  <a16:creationId xmlns:a16="http://schemas.microsoft.com/office/drawing/2014/main" xmlns="" id="{4B252B01-AE0D-E29F-7B06-5777A0CB4264}"/>
                </a:ext>
              </a:extLst>
            </p:cNvPr>
            <p:cNvSpPr txBox="1"/>
            <p:nvPr/>
          </p:nvSpPr>
          <p:spPr>
            <a:xfrm>
              <a:off x="3705210" y="3053758"/>
              <a:ext cx="6084000" cy="289823"/>
            </a:xfrm>
            <a:prstGeom prst="rect">
              <a:avLst/>
            </a:prstGeom>
          </p:spPr>
          <p:txBody>
            <a:bodyPr vert="horz" wrap="square" lIns="0" tIns="12700" rIns="0" bIns="0" rtlCol="0">
              <a:spAutoFit/>
            </a:bodyPr>
            <a:lstStyle/>
            <a:p>
              <a:pPr marL="12700">
                <a:lnSpc>
                  <a:spcPct val="100000"/>
                </a:lnSpc>
                <a:spcBef>
                  <a:spcPts val="100"/>
                </a:spcBef>
              </a:pPr>
              <a:r>
                <a:rPr lang="zh-CN" altLang="en-US" b="1" dirty="0">
                  <a:solidFill>
                    <a:srgbClr val="3296FA"/>
                  </a:solidFill>
                  <a:latin typeface="微软雅黑" panose="020B0503020204020204" pitchFamily="34" charset="-122"/>
                  <a:ea typeface="微软雅黑" panose="020B0503020204020204" pitchFamily="34" charset="-122"/>
                  <a:cs typeface="微软雅黑" panose="020B0503020204020204" charset="-122"/>
                </a:rPr>
                <a:t>有效</a:t>
              </a:r>
              <a:r>
                <a:rPr lang="zh-CN" b="1" dirty="0">
                  <a:solidFill>
                    <a:srgbClr val="3296FA"/>
                  </a:solidFill>
                  <a:latin typeface="微软雅黑" panose="020B0503020204020204" pitchFamily="34" charset="-122"/>
                  <a:ea typeface="微软雅黑" panose="020B0503020204020204" pitchFamily="34" charset="-122"/>
                  <a:cs typeface="微软雅黑" panose="020B0503020204020204" charset="-122"/>
                </a:rPr>
                <a:t>性</a:t>
              </a:r>
            </a:p>
          </p:txBody>
        </p:sp>
        <p:sp>
          <p:nvSpPr>
            <p:cNvPr id="20" name="object 20">
              <a:extLst>
                <a:ext uri="{FF2B5EF4-FFF2-40B4-BE49-F238E27FC236}">
                  <a16:creationId xmlns:a16="http://schemas.microsoft.com/office/drawing/2014/main" xmlns="" id="{E2F68A8C-20A6-8D41-7A89-8CBE8A96C97C}"/>
                </a:ext>
              </a:extLst>
            </p:cNvPr>
            <p:cNvSpPr txBox="1"/>
            <p:nvPr/>
          </p:nvSpPr>
          <p:spPr>
            <a:xfrm>
              <a:off x="3705210" y="3805089"/>
              <a:ext cx="6084000" cy="289823"/>
            </a:xfrm>
            <a:prstGeom prst="rect">
              <a:avLst/>
            </a:prstGeom>
          </p:spPr>
          <p:txBody>
            <a:bodyPr vert="horz" wrap="square" lIns="0" tIns="12700" rIns="0" bIns="0" rtlCol="0">
              <a:spAutoFit/>
            </a:bodyPr>
            <a:lstStyle/>
            <a:p>
              <a:pPr marL="12700">
                <a:lnSpc>
                  <a:spcPct val="100000"/>
                </a:lnSpc>
                <a:spcBef>
                  <a:spcPts val="100"/>
                </a:spcBef>
              </a:pPr>
              <a:r>
                <a:rPr lang="zh-CN" b="1" dirty="0">
                  <a:solidFill>
                    <a:srgbClr val="3296FA"/>
                  </a:solidFill>
                  <a:latin typeface="微软雅黑" panose="020B0503020204020204" pitchFamily="34" charset="-122"/>
                  <a:ea typeface="微软雅黑" panose="020B0503020204020204" pitchFamily="34" charset="-122"/>
                  <a:cs typeface="微软雅黑" panose="020B0503020204020204" charset="-122"/>
                </a:rPr>
                <a:t>创新性</a:t>
              </a:r>
            </a:p>
          </p:txBody>
        </p:sp>
        <p:sp>
          <p:nvSpPr>
            <p:cNvPr id="21" name="object 20">
              <a:extLst>
                <a:ext uri="{FF2B5EF4-FFF2-40B4-BE49-F238E27FC236}">
                  <a16:creationId xmlns:a16="http://schemas.microsoft.com/office/drawing/2014/main" xmlns="" id="{B1787D1F-6BB5-7154-D567-D11F398F1E5C}"/>
                </a:ext>
              </a:extLst>
            </p:cNvPr>
            <p:cNvSpPr txBox="1"/>
            <p:nvPr/>
          </p:nvSpPr>
          <p:spPr>
            <a:xfrm>
              <a:off x="3705210" y="4644168"/>
              <a:ext cx="6084000" cy="289823"/>
            </a:xfrm>
            <a:prstGeom prst="rect">
              <a:avLst/>
            </a:prstGeom>
          </p:spPr>
          <p:txBody>
            <a:bodyPr vert="horz" wrap="square" lIns="0" tIns="12700" rIns="0" bIns="0" rtlCol="0">
              <a:spAutoFit/>
            </a:bodyPr>
            <a:lstStyle/>
            <a:p>
              <a:pPr marL="12700">
                <a:lnSpc>
                  <a:spcPct val="100000"/>
                </a:lnSpc>
                <a:spcBef>
                  <a:spcPts val="100"/>
                </a:spcBef>
              </a:pPr>
              <a:r>
                <a:rPr lang="zh-CN" b="1" dirty="0">
                  <a:solidFill>
                    <a:srgbClr val="3296FA"/>
                  </a:solidFill>
                  <a:latin typeface="微软雅黑" panose="020B0503020204020204" pitchFamily="34" charset="-122"/>
                  <a:ea typeface="微软雅黑" panose="020B0503020204020204" pitchFamily="34" charset="-122"/>
                  <a:cs typeface="微软雅黑" panose="020B0503020204020204" charset="-122"/>
                </a:rPr>
                <a:t>公平性</a:t>
              </a:r>
            </a:p>
          </p:txBody>
        </p:sp>
        <p:sp>
          <p:nvSpPr>
            <p:cNvPr id="22" name="object 21">
              <a:extLst>
                <a:ext uri="{FF2B5EF4-FFF2-40B4-BE49-F238E27FC236}">
                  <a16:creationId xmlns:a16="http://schemas.microsoft.com/office/drawing/2014/main" xmlns="" id="{C14A900E-01A1-1D7F-0DC4-6654670B9967}"/>
                </a:ext>
              </a:extLst>
            </p:cNvPr>
            <p:cNvSpPr/>
            <p:nvPr/>
          </p:nvSpPr>
          <p:spPr>
            <a:xfrm flipV="1">
              <a:off x="2166237" y="2671639"/>
              <a:ext cx="9257997" cy="45719"/>
            </a:xfrm>
            <a:custGeom>
              <a:avLst/>
              <a:gdLst/>
              <a:ahLst/>
              <a:cxnLst/>
              <a:rect l="l" t="t" r="r" b="b"/>
              <a:pathLst>
                <a:path w="5883275">
                  <a:moveTo>
                    <a:pt x="0" y="0"/>
                  </a:moveTo>
                  <a:lnTo>
                    <a:pt x="5882894" y="0"/>
                  </a:lnTo>
                </a:path>
              </a:pathLst>
            </a:custGeom>
            <a:ln w="3175">
              <a:solidFill>
                <a:srgbClr val="BEBEBE"/>
              </a:solidFill>
            </a:ln>
          </p:spPr>
          <p:txBody>
            <a:bodyPr wrap="square" lIns="0" tIns="0" rIns="0" bIns="0" rtlCol="0"/>
            <a:lstStyle/>
            <a:p>
              <a:endParaRPr b="1" dirty="0">
                <a:latin typeface="微软雅黑" panose="020B0503020204020204" pitchFamily="34" charset="-122"/>
                <a:ea typeface="微软雅黑" panose="020B0503020204020204" pitchFamily="34" charset="-122"/>
              </a:endParaRPr>
            </a:p>
          </p:txBody>
        </p:sp>
        <p:sp>
          <p:nvSpPr>
            <p:cNvPr id="23" name="object 21">
              <a:extLst>
                <a:ext uri="{FF2B5EF4-FFF2-40B4-BE49-F238E27FC236}">
                  <a16:creationId xmlns:a16="http://schemas.microsoft.com/office/drawing/2014/main" xmlns="" id="{7CBEF0A9-6ABC-3467-518C-7397EF9BEA67}"/>
                </a:ext>
              </a:extLst>
            </p:cNvPr>
            <p:cNvSpPr/>
            <p:nvPr/>
          </p:nvSpPr>
          <p:spPr>
            <a:xfrm flipV="1">
              <a:off x="2166236" y="3477313"/>
              <a:ext cx="9257997" cy="45719"/>
            </a:xfrm>
            <a:custGeom>
              <a:avLst/>
              <a:gdLst/>
              <a:ahLst/>
              <a:cxnLst/>
              <a:rect l="l" t="t" r="r" b="b"/>
              <a:pathLst>
                <a:path w="5883275">
                  <a:moveTo>
                    <a:pt x="0" y="0"/>
                  </a:moveTo>
                  <a:lnTo>
                    <a:pt x="5882894" y="0"/>
                  </a:lnTo>
                </a:path>
              </a:pathLst>
            </a:custGeom>
            <a:ln w="3175">
              <a:solidFill>
                <a:srgbClr val="BEBEBE"/>
              </a:solidFill>
            </a:ln>
          </p:spPr>
          <p:txBody>
            <a:bodyPr wrap="square" lIns="0" tIns="0" rIns="0" bIns="0" rtlCol="0"/>
            <a:lstStyle/>
            <a:p>
              <a:endParaRPr b="1" dirty="0">
                <a:latin typeface="微软雅黑" panose="020B0503020204020204" pitchFamily="34" charset="-122"/>
                <a:ea typeface="微软雅黑" panose="020B0503020204020204" pitchFamily="34" charset="-122"/>
              </a:endParaRPr>
            </a:p>
          </p:txBody>
        </p:sp>
        <p:sp>
          <p:nvSpPr>
            <p:cNvPr id="24" name="object 21">
              <a:extLst>
                <a:ext uri="{FF2B5EF4-FFF2-40B4-BE49-F238E27FC236}">
                  <a16:creationId xmlns:a16="http://schemas.microsoft.com/office/drawing/2014/main" xmlns="" id="{01F30A2B-8D2A-85A7-F0F6-0820BCC1E7A9}"/>
                </a:ext>
              </a:extLst>
            </p:cNvPr>
            <p:cNvSpPr/>
            <p:nvPr/>
          </p:nvSpPr>
          <p:spPr>
            <a:xfrm flipV="1">
              <a:off x="2118213" y="4266454"/>
              <a:ext cx="9257997" cy="45719"/>
            </a:xfrm>
            <a:custGeom>
              <a:avLst/>
              <a:gdLst/>
              <a:ahLst/>
              <a:cxnLst/>
              <a:rect l="l" t="t" r="r" b="b"/>
              <a:pathLst>
                <a:path w="5883275">
                  <a:moveTo>
                    <a:pt x="0" y="0"/>
                  </a:moveTo>
                  <a:lnTo>
                    <a:pt x="5882894" y="0"/>
                  </a:lnTo>
                </a:path>
              </a:pathLst>
            </a:custGeom>
            <a:ln w="3175">
              <a:solidFill>
                <a:srgbClr val="BEBEBE"/>
              </a:solidFill>
            </a:ln>
          </p:spPr>
          <p:txBody>
            <a:bodyPr wrap="square" lIns="0" tIns="0" rIns="0" bIns="0" rtlCol="0"/>
            <a:lstStyle/>
            <a:p>
              <a:endParaRPr b="1" dirty="0">
                <a:latin typeface="微软雅黑" panose="020B0503020204020204" pitchFamily="34" charset="-122"/>
                <a:ea typeface="微软雅黑" panose="020B0503020204020204" pitchFamily="34" charset="-122"/>
              </a:endParaRPr>
            </a:p>
          </p:txBody>
        </p:sp>
        <p:sp>
          <p:nvSpPr>
            <p:cNvPr id="25" name="object 21">
              <a:extLst>
                <a:ext uri="{FF2B5EF4-FFF2-40B4-BE49-F238E27FC236}">
                  <a16:creationId xmlns:a16="http://schemas.microsoft.com/office/drawing/2014/main" xmlns="" id="{89C05979-0914-26E1-4599-8373760CA399}"/>
                </a:ext>
              </a:extLst>
            </p:cNvPr>
            <p:cNvSpPr/>
            <p:nvPr/>
          </p:nvSpPr>
          <p:spPr>
            <a:xfrm flipV="1">
              <a:off x="2118212" y="5072502"/>
              <a:ext cx="9257997" cy="45719"/>
            </a:xfrm>
            <a:custGeom>
              <a:avLst/>
              <a:gdLst/>
              <a:ahLst/>
              <a:cxnLst/>
              <a:rect l="l" t="t" r="r" b="b"/>
              <a:pathLst>
                <a:path w="5883275">
                  <a:moveTo>
                    <a:pt x="0" y="0"/>
                  </a:moveTo>
                  <a:lnTo>
                    <a:pt x="5882894" y="0"/>
                  </a:lnTo>
                </a:path>
              </a:pathLst>
            </a:custGeom>
            <a:ln w="3175">
              <a:solidFill>
                <a:srgbClr val="BEBEBE"/>
              </a:solidFill>
            </a:ln>
          </p:spPr>
          <p:txBody>
            <a:bodyPr wrap="square" lIns="0" tIns="0" rIns="0" bIns="0" rtlCol="0"/>
            <a:lstStyle/>
            <a:p>
              <a:endParaRPr b="1" dirty="0">
                <a:latin typeface="微软雅黑" panose="020B0503020204020204" pitchFamily="34" charset="-122"/>
                <a:ea typeface="微软雅黑" panose="020B0503020204020204" pitchFamily="34" charset="-122"/>
              </a:endParaRPr>
            </a:p>
          </p:txBody>
        </p:sp>
        <p:sp>
          <p:nvSpPr>
            <p:cNvPr id="26" name="object 20">
              <a:extLst>
                <a:ext uri="{FF2B5EF4-FFF2-40B4-BE49-F238E27FC236}">
                  <a16:creationId xmlns:a16="http://schemas.microsoft.com/office/drawing/2014/main" xmlns="" id="{FA8139F8-389D-3033-F9CB-E84049B84660}"/>
                </a:ext>
              </a:extLst>
            </p:cNvPr>
            <p:cNvSpPr txBox="1"/>
            <p:nvPr/>
          </p:nvSpPr>
          <p:spPr>
            <a:xfrm>
              <a:off x="3705210" y="1421615"/>
              <a:ext cx="6084000" cy="289823"/>
            </a:xfrm>
            <a:prstGeom prst="rect">
              <a:avLst/>
            </a:prstGeom>
          </p:spPr>
          <p:txBody>
            <a:bodyPr vert="horz" wrap="square" lIns="0" tIns="12700" rIns="0" bIns="0" rtlCol="0">
              <a:spAutoFit/>
            </a:bodyPr>
            <a:lstStyle/>
            <a:p>
              <a:pPr marL="12700">
                <a:lnSpc>
                  <a:spcPct val="100000"/>
                </a:lnSpc>
                <a:spcBef>
                  <a:spcPts val="100"/>
                </a:spcBef>
              </a:pPr>
              <a:r>
                <a:rPr b="1" dirty="0">
                  <a:solidFill>
                    <a:srgbClr val="3296FA"/>
                  </a:solidFill>
                  <a:latin typeface="微软雅黑" panose="020B0503020204020204" pitchFamily="34" charset="-122"/>
                  <a:ea typeface="微软雅黑" panose="020B0503020204020204" pitchFamily="34" charset="-122"/>
                  <a:cs typeface="微软雅黑" panose="020B0503020204020204" charset="-122"/>
                </a:rPr>
                <a:t>药品基本信息</a:t>
              </a:r>
              <a:endParaRPr lang="en-US" b="1" dirty="0">
                <a:latin typeface="微软雅黑" panose="020B0503020204020204" pitchFamily="34" charset="-122"/>
                <a:ea typeface="微软雅黑" panose="020B0503020204020204" pitchFamily="34" charset="-122"/>
                <a:cs typeface="微软雅黑" panose="020B0503020204020204" charset="-122"/>
              </a:endParaRPr>
            </a:p>
          </p:txBody>
        </p:sp>
      </p:grpSp>
    </p:spTree>
    <p:extLst>
      <p:ext uri="{BB962C8B-B14F-4D97-AF65-F5344CB8AC3E}">
        <p14:creationId xmlns:p14="http://schemas.microsoft.com/office/powerpoint/2010/main" val="302574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xmlns="" id="{37C81256-8F77-1260-13DE-C10C78B8AC04}"/>
              </a:ext>
            </a:extLst>
          </p:cNvPr>
          <p:cNvGraphicFramePr>
            <a:graphicFrameLocks noChangeAspect="1"/>
          </p:cNvGraphicFramePr>
          <p:nvPr>
            <p:custDataLst>
              <p:tags r:id="rId2"/>
            </p:custDataLst>
            <p:extLst>
              <p:ext uri="{D42A27DB-BD31-4B8C-83A1-F6EECF244321}">
                <p14:modId xmlns:p14="http://schemas.microsoft.com/office/powerpoint/2010/main" val="6538439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4" name="think-cell 幻灯片" r:id="rId5" imgW="306" imgH="306" progId="TCLayout.ActiveDocument.1">
                  <p:embed/>
                </p:oleObj>
              </mc:Choice>
              <mc:Fallback>
                <p:oleObj name="think-cell 幻灯片" r:id="rId5" imgW="306" imgH="30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3" name="组合 2">
            <a:extLst>
              <a:ext uri="{FF2B5EF4-FFF2-40B4-BE49-F238E27FC236}">
                <a16:creationId xmlns:a16="http://schemas.microsoft.com/office/drawing/2014/main" xmlns="" id="{D18D2896-D7AB-DF83-7CEF-0AD5971B4B85}"/>
              </a:ext>
            </a:extLst>
          </p:cNvPr>
          <p:cNvGrpSpPr/>
          <p:nvPr/>
        </p:nvGrpSpPr>
        <p:grpSpPr>
          <a:xfrm>
            <a:off x="11600" y="7711"/>
            <a:ext cx="12180400" cy="244385"/>
            <a:chOff x="9550" y="-680"/>
            <a:chExt cx="12180400" cy="372118"/>
          </a:xfrm>
        </p:grpSpPr>
        <p:sp>
          <p:nvSpPr>
            <p:cNvPr id="5" name="同侧圆角矩形 4"/>
            <p:cNvSpPr/>
            <p:nvPr/>
          </p:nvSpPr>
          <p:spPr>
            <a:xfrm>
              <a:off x="4965452" y="11438"/>
              <a:ext cx="2375535" cy="36000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有效性</a:t>
              </a:r>
            </a:p>
          </p:txBody>
        </p:sp>
        <p:sp>
          <p:nvSpPr>
            <p:cNvPr id="7" name="同侧圆角矩形 6"/>
            <p:cNvSpPr/>
            <p:nvPr/>
          </p:nvSpPr>
          <p:spPr>
            <a:xfrm>
              <a:off x="2498897" y="12028"/>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安全性</a:t>
              </a:r>
            </a:p>
          </p:txBody>
        </p:sp>
        <p:sp>
          <p:nvSpPr>
            <p:cNvPr id="8" name="同侧圆角矩形 7"/>
            <p:cNvSpPr/>
            <p:nvPr/>
          </p:nvSpPr>
          <p:spPr>
            <a:xfrm>
              <a:off x="7363315" y="-45"/>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创新性</a:t>
              </a:r>
            </a:p>
          </p:txBody>
        </p:sp>
        <p:sp>
          <p:nvSpPr>
            <p:cNvPr id="9" name="同侧圆角矩形 8"/>
            <p:cNvSpPr/>
            <p:nvPr/>
          </p:nvSpPr>
          <p:spPr>
            <a:xfrm>
              <a:off x="9814415" y="-45"/>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公平性</a:t>
              </a:r>
            </a:p>
          </p:txBody>
        </p:sp>
        <p:sp>
          <p:nvSpPr>
            <p:cNvPr id="16" name="同侧圆角矩形 15"/>
            <p:cNvSpPr/>
            <p:nvPr/>
          </p:nvSpPr>
          <p:spPr>
            <a:xfrm>
              <a:off x="9550" y="-680"/>
              <a:ext cx="2376000" cy="359410"/>
            </a:xfrm>
            <a:prstGeom prst="round2SameRect">
              <a:avLst>
                <a:gd name="adj1" fmla="val 32666"/>
                <a:gd name="adj2" fmla="val 0"/>
              </a:avLst>
            </a:prstGeom>
            <a:solidFill>
              <a:schemeClr val="accent2"/>
            </a:solidFill>
            <a:ln>
              <a:solidFill>
                <a:srgbClr val="3296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药品基本信息</a:t>
              </a:r>
            </a:p>
          </p:txBody>
        </p:sp>
      </p:grpSp>
      <p:sp>
        <p:nvSpPr>
          <p:cNvPr id="17" name="object 3"/>
          <p:cNvSpPr txBox="1">
            <a:spLocks noGrp="1"/>
          </p:cNvSpPr>
          <p:nvPr>
            <p:ph type="title"/>
          </p:nvPr>
        </p:nvSpPr>
        <p:spPr>
          <a:xfrm>
            <a:off x="223576" y="354377"/>
            <a:ext cx="11744848" cy="628377"/>
          </a:xfrm>
          <a:prstGeom prst="rect">
            <a:avLst/>
          </a:prstGeom>
        </p:spPr>
        <p:txBody>
          <a:bodyPr vert="horz" wrap="square" lIns="0" tIns="12700" rIns="0" bIns="0" rtlCol="0">
            <a:spAutoFit/>
          </a:bodyPr>
          <a:lstStyle/>
          <a:p>
            <a:pPr marL="12700">
              <a:lnSpc>
                <a:spcPct val="100000"/>
              </a:lnSpc>
              <a:spcBef>
                <a:spcPts val="100"/>
              </a:spcBef>
            </a:pPr>
            <a:r>
              <a:rPr lang="zh-CN" sz="2000" dirty="0">
                <a:solidFill>
                  <a:schemeClr val="accent4">
                    <a:lumMod val="40000"/>
                    <a:lumOff val="60000"/>
                  </a:schemeClr>
                </a:solidFill>
                <a:uFillTx/>
                <a:latin typeface="Arial" panose="020B0604020202020204" pitchFamily="34" charset="0"/>
              </a:rPr>
              <a:t>国内首个</a:t>
            </a:r>
            <a:r>
              <a:rPr lang="zh-CN" sz="2000" dirty="0">
                <a:uFillTx/>
                <a:latin typeface="Arial" panose="020B0604020202020204" pitchFamily="34" charset="0"/>
              </a:rPr>
              <a:t>碳酸司维拉姆干混悬剂，</a:t>
            </a:r>
            <a:r>
              <a:rPr lang="zh-CN" altLang="en-US" sz="2000" dirty="0">
                <a:latin typeface="Arial" panose="020B0604020202020204" pitchFamily="34" charset="0"/>
              </a:rPr>
              <a:t>可</a:t>
            </a:r>
            <a:r>
              <a:rPr lang="zh-CN" altLang="en-US" sz="2000" dirty="0">
                <a:solidFill>
                  <a:schemeClr val="accent4">
                    <a:lumMod val="40000"/>
                    <a:lumOff val="60000"/>
                  </a:schemeClr>
                </a:solidFill>
                <a:uFillTx/>
                <a:latin typeface="Arial" panose="020B0604020202020204" pitchFamily="34" charset="0"/>
              </a:rPr>
              <a:t>大幅降低</a:t>
            </a:r>
            <a:r>
              <a:rPr lang="zh-CN" sz="2000" dirty="0">
                <a:uFillTx/>
                <a:latin typeface="Arial" panose="020B0604020202020204" pitchFamily="34" charset="0"/>
                <a:sym typeface="+mn-ea"/>
              </a:rPr>
              <a:t>透析</a:t>
            </a:r>
            <a:r>
              <a:rPr lang="zh-CN" altLang="en-US" sz="2000" dirty="0">
                <a:latin typeface="Arial" panose="020B0604020202020204" pitchFamily="34" charset="0"/>
                <a:sym typeface="+mn-ea"/>
              </a:rPr>
              <a:t>和</a:t>
            </a:r>
            <a:r>
              <a:rPr lang="zh-CN" sz="2000" dirty="0">
                <a:uFillTx/>
                <a:latin typeface="Arial" panose="020B0604020202020204" pitchFamily="34" charset="0"/>
                <a:sym typeface="+mn-ea"/>
              </a:rPr>
              <a:t>非透析</a:t>
            </a:r>
            <a:r>
              <a:rPr lang="zh-CN" altLang="zh-CN" sz="2000" dirty="0">
                <a:latin typeface="Arial" panose="020B0604020202020204" pitchFamily="34" charset="0"/>
                <a:sym typeface="+mn-ea"/>
              </a:rPr>
              <a:t>CKD</a:t>
            </a:r>
            <a:r>
              <a:rPr lang="zh-CN" sz="2000" dirty="0">
                <a:uFillTx/>
                <a:latin typeface="Arial" panose="020B0604020202020204" pitchFamily="34" charset="0"/>
                <a:sym typeface="+mn-ea"/>
              </a:rPr>
              <a:t>高磷血症患者</a:t>
            </a:r>
            <a:r>
              <a:rPr lang="zh-CN" altLang="en-US" sz="2000" dirty="0">
                <a:solidFill>
                  <a:schemeClr val="accent4">
                    <a:lumMod val="40000"/>
                    <a:lumOff val="60000"/>
                  </a:schemeClr>
                </a:solidFill>
                <a:uFillTx/>
                <a:latin typeface="Arial" panose="020B0604020202020204" pitchFamily="34" charset="0"/>
                <a:sym typeface="+mn-ea"/>
              </a:rPr>
              <a:t>片剂负荷，</a:t>
            </a:r>
            <a:r>
              <a:rPr lang="zh-CN" altLang="en-US" sz="2000" dirty="0">
                <a:uFillTx/>
                <a:latin typeface="Arial" panose="020B0604020202020204" pitchFamily="34" charset="0"/>
                <a:sym typeface="+mn-ea"/>
              </a:rPr>
              <a:t>还可</a:t>
            </a:r>
            <a:r>
              <a:rPr lang="zh-CN" altLang="en-US" sz="2000" dirty="0">
                <a:solidFill>
                  <a:schemeClr val="accent4">
                    <a:lumMod val="40000"/>
                    <a:lumOff val="60000"/>
                  </a:schemeClr>
                </a:solidFill>
                <a:uFillTx/>
                <a:latin typeface="Arial" panose="020B0604020202020204" pitchFamily="34" charset="0"/>
                <a:sym typeface="+mn-ea"/>
              </a:rPr>
              <a:t>有效解决因吞咽</a:t>
            </a:r>
            <a:r>
              <a:rPr lang="zh-CN" altLang="en-US" sz="2000" dirty="0">
                <a:solidFill>
                  <a:schemeClr val="accent4">
                    <a:lumMod val="40000"/>
                    <a:lumOff val="60000"/>
                  </a:schemeClr>
                </a:solidFill>
                <a:latin typeface="Arial" panose="020B0604020202020204" pitchFamily="34" charset="0"/>
                <a:sym typeface="+mn-ea"/>
              </a:rPr>
              <a:t>、咀嚼困难</a:t>
            </a:r>
            <a:r>
              <a:rPr lang="zh-CN" altLang="en-US" sz="2000" dirty="0">
                <a:solidFill>
                  <a:schemeClr val="accent4">
                    <a:lumMod val="40000"/>
                    <a:lumOff val="60000"/>
                  </a:schemeClr>
                </a:solidFill>
                <a:uFillTx/>
                <a:latin typeface="Arial" panose="020B0604020202020204" pitchFamily="34" charset="0"/>
                <a:sym typeface="+mn-ea"/>
              </a:rPr>
              <a:t>及不愿接受片剂</a:t>
            </a:r>
            <a:r>
              <a:rPr lang="zh-CN" altLang="en-US" sz="2000" dirty="0">
                <a:uFillTx/>
                <a:latin typeface="Arial" panose="020B0604020202020204" pitchFamily="34" charset="0"/>
                <a:sym typeface="+mn-ea"/>
              </a:rPr>
              <a:t>而影响治疗的问题，</a:t>
            </a:r>
            <a:r>
              <a:rPr lang="zh-CN" altLang="en-US" sz="2000" dirty="0">
                <a:solidFill>
                  <a:schemeClr val="accent4">
                    <a:lumMod val="60000"/>
                    <a:lumOff val="40000"/>
                  </a:schemeClr>
                </a:solidFill>
                <a:uFillTx/>
                <a:latin typeface="Arial" panose="020B0604020202020204" pitchFamily="34" charset="0"/>
                <a:sym typeface="+mn-ea"/>
              </a:rPr>
              <a:t>提高服药依从性</a:t>
            </a:r>
            <a:endParaRPr lang="zh-CN" sz="2000" dirty="0">
              <a:solidFill>
                <a:schemeClr val="accent4">
                  <a:lumMod val="60000"/>
                  <a:lumOff val="40000"/>
                </a:schemeClr>
              </a:solidFill>
              <a:uFillTx/>
              <a:latin typeface="Arial" panose="020B0604020202020204" pitchFamily="34" charset="0"/>
              <a:sym typeface="+mn-ea"/>
            </a:endParaRPr>
          </a:p>
        </p:txBody>
      </p:sp>
      <p:sp>
        <p:nvSpPr>
          <p:cNvPr id="18" name="object 4"/>
          <p:cNvSpPr/>
          <p:nvPr/>
        </p:nvSpPr>
        <p:spPr>
          <a:xfrm>
            <a:off x="431800" y="1243330"/>
            <a:ext cx="11372215" cy="2561590"/>
          </a:xfrm>
          <a:custGeom>
            <a:avLst/>
            <a:gdLst/>
            <a:ahLst/>
            <a:cxnLst/>
            <a:rect l="l" t="t" r="r" b="b"/>
            <a:pathLst>
              <a:path w="11372215" h="2428240">
                <a:moveTo>
                  <a:pt x="0" y="100075"/>
                </a:moveTo>
                <a:lnTo>
                  <a:pt x="7860" y="61132"/>
                </a:lnTo>
                <a:lnTo>
                  <a:pt x="29295" y="29321"/>
                </a:lnTo>
                <a:lnTo>
                  <a:pt x="61089" y="7868"/>
                </a:lnTo>
                <a:lnTo>
                  <a:pt x="100025" y="0"/>
                </a:lnTo>
                <a:lnTo>
                  <a:pt x="11272012" y="0"/>
                </a:lnTo>
                <a:lnTo>
                  <a:pt x="11310955" y="7868"/>
                </a:lnTo>
                <a:lnTo>
                  <a:pt x="11342766" y="29321"/>
                </a:lnTo>
                <a:lnTo>
                  <a:pt x="11364219" y="61132"/>
                </a:lnTo>
                <a:lnTo>
                  <a:pt x="11372088" y="100075"/>
                </a:lnTo>
                <a:lnTo>
                  <a:pt x="11372088" y="2327655"/>
                </a:lnTo>
                <a:lnTo>
                  <a:pt x="11364219" y="2366599"/>
                </a:lnTo>
                <a:lnTo>
                  <a:pt x="11342766" y="2398410"/>
                </a:lnTo>
                <a:lnTo>
                  <a:pt x="11310955" y="2419863"/>
                </a:lnTo>
                <a:lnTo>
                  <a:pt x="11272012" y="2427732"/>
                </a:lnTo>
                <a:lnTo>
                  <a:pt x="100025" y="2427732"/>
                </a:lnTo>
                <a:lnTo>
                  <a:pt x="61089" y="2419863"/>
                </a:lnTo>
                <a:lnTo>
                  <a:pt x="29295" y="2398410"/>
                </a:lnTo>
                <a:lnTo>
                  <a:pt x="7860" y="2366599"/>
                </a:lnTo>
                <a:lnTo>
                  <a:pt x="0" y="2327655"/>
                </a:lnTo>
                <a:lnTo>
                  <a:pt x="0" y="100075"/>
                </a:lnTo>
                <a:close/>
              </a:path>
            </a:pathLst>
          </a:custGeom>
          <a:ln w="19050">
            <a:solidFill>
              <a:srgbClr val="3296FA"/>
            </a:solidFill>
            <a:prstDash val="sysDash"/>
          </a:ln>
        </p:spPr>
        <p:txBody>
          <a:bodyPr wrap="square" lIns="0" tIns="0" rIns="0" bIns="0" rtlCol="0"/>
          <a:lstStyle/>
          <a:p>
            <a:endParaRPr dirty="0">
              <a:latin typeface="微软雅黑" panose="020B0503020204020204" pitchFamily="34" charset="-122"/>
              <a:ea typeface="微软雅黑" panose="020B0503020204020204" pitchFamily="34" charset="-122"/>
            </a:endParaRPr>
          </a:p>
        </p:txBody>
      </p:sp>
      <p:sp>
        <p:nvSpPr>
          <p:cNvPr id="19" name="object 5"/>
          <p:cNvSpPr txBox="1"/>
          <p:nvPr/>
        </p:nvSpPr>
        <p:spPr>
          <a:xfrm>
            <a:off x="533450" y="1447891"/>
            <a:ext cx="5289550" cy="1911985"/>
          </a:xfrm>
          <a:prstGeom prst="rect">
            <a:avLst/>
          </a:prstGeom>
        </p:spPr>
        <p:txBody>
          <a:bodyPr vert="horz" wrap="square" lIns="0" tIns="127000" rIns="0" bIns="0" rtlCol="0" anchor="t" anchorCtr="0">
            <a:spAutoFit/>
          </a:bodyPr>
          <a:lstStyle/>
          <a:p>
            <a:pPr marL="177800" indent="-165100" fontAlgn="auto">
              <a:lnSpc>
                <a:spcPct val="100000"/>
              </a:lnSpc>
              <a:spcBef>
                <a:spcPts val="1200"/>
              </a:spcBef>
              <a:buClr>
                <a:srgbClr val="3296FA"/>
              </a:buClr>
              <a:buFont typeface="Arial" panose="020B0604020202020204" pitchFamily="34" charset="0"/>
              <a:buChar char="•"/>
              <a:tabLst>
                <a:tab pos="89535" algn="l"/>
                <a:tab pos="179070" algn="l"/>
              </a:tabLst>
            </a:pPr>
            <a:r>
              <a:rPr sz="1400" b="1" dirty="0">
                <a:solidFill>
                  <a:srgbClr val="3296FA"/>
                </a:solidFill>
                <a:latin typeface="微软雅黑 Light" panose="020B0502040204020203" pitchFamily="34" charset="-122"/>
                <a:ea typeface="微软雅黑 Light" panose="020B0502040204020203" pitchFamily="34" charset="-122"/>
                <a:cs typeface="微软雅黑" panose="020B0503020204020204" charset="-122"/>
              </a:rPr>
              <a:t>药品通用名：</a:t>
            </a:r>
            <a:r>
              <a:rPr lang="zh-CN" sz="1400" b="1" dirty="0">
                <a:solidFill>
                  <a:srgbClr val="3296FA"/>
                </a:solidFill>
                <a:latin typeface="微软雅黑 Light" panose="020B0502040204020203" pitchFamily="34" charset="-122"/>
                <a:ea typeface="微软雅黑 Light" panose="020B0502040204020203" pitchFamily="34" charset="-122"/>
                <a:cs typeface="微软雅黑" panose="020B0503020204020204" charset="-122"/>
              </a:rPr>
              <a:t>碳酸司维拉姆干混悬剂</a:t>
            </a:r>
            <a:endParaRPr sz="1400" dirty="0">
              <a:solidFill>
                <a:srgbClr val="3296FA"/>
              </a:solidFill>
              <a:latin typeface="微软雅黑 Light" panose="020B0502040204020203" pitchFamily="34" charset="-122"/>
              <a:ea typeface="微软雅黑 Light" panose="020B0502040204020203" pitchFamily="34" charset="-122"/>
              <a:cs typeface="微软雅黑" panose="020B0503020204020204" charset="-122"/>
            </a:endParaRPr>
          </a:p>
          <a:p>
            <a:pPr marL="12065" indent="184785" fontAlgn="auto">
              <a:lnSpc>
                <a:spcPct val="100000"/>
              </a:lnSpc>
              <a:spcBef>
                <a:spcPts val="1200"/>
              </a:spcBef>
              <a:buFont typeface="Arial" panose="020B0604020202020204" pitchFamily="34" charset="0"/>
              <a:buNone/>
              <a:tabLst>
                <a:tab pos="299085" algn="l"/>
                <a:tab pos="299720" algn="l"/>
              </a:tabLst>
            </a:pPr>
            <a:r>
              <a:rPr sz="1200" dirty="0">
                <a:latin typeface="微软雅黑 Light" panose="020B0502040204020203" pitchFamily="34" charset="-122"/>
                <a:ea typeface="微软雅黑 Light" panose="020B0502040204020203" pitchFamily="34" charset="-122"/>
                <a:cs typeface="微软雅黑" panose="020B0503020204020204" charset="-122"/>
              </a:rPr>
              <a:t>规格：</a:t>
            </a:r>
            <a:r>
              <a:rPr sz="1200" dirty="0">
                <a:latin typeface="微软雅黑 Light" panose="020B0502040204020203" pitchFamily="34" charset="-122"/>
                <a:ea typeface="微软雅黑 Light" panose="020B0502040204020203" pitchFamily="34" charset="-122"/>
                <a:cs typeface="Arial" panose="020B0604020202020204"/>
              </a:rPr>
              <a:t>0.</a:t>
            </a:r>
            <a:r>
              <a:rPr lang="en-US" sz="1200" dirty="0">
                <a:latin typeface="微软雅黑 Light" panose="020B0502040204020203" pitchFamily="34" charset="-122"/>
                <a:ea typeface="微软雅黑 Light" panose="020B0502040204020203" pitchFamily="34" charset="-122"/>
                <a:cs typeface="Arial" panose="020B0604020202020204"/>
              </a:rPr>
              <a:t>8</a:t>
            </a:r>
            <a:r>
              <a:rPr sz="1200" dirty="0">
                <a:latin typeface="微软雅黑 Light" panose="020B0502040204020203" pitchFamily="34" charset="-122"/>
                <a:ea typeface="微软雅黑 Light" panose="020B0502040204020203" pitchFamily="34" charset="-122"/>
                <a:cs typeface="Arial" panose="020B0604020202020204"/>
              </a:rPr>
              <a:t>g</a:t>
            </a:r>
            <a:r>
              <a:rPr lang="zh-CN" sz="1200" dirty="0">
                <a:latin typeface="微软雅黑 Light" panose="020B0502040204020203" pitchFamily="34" charset="-122"/>
                <a:ea typeface="微软雅黑 Light" panose="020B0502040204020203" pitchFamily="34" charset="-122"/>
                <a:cs typeface="Arial" panose="020B0604020202020204"/>
              </a:rPr>
              <a:t>；</a:t>
            </a:r>
            <a:r>
              <a:rPr lang="en-US" altLang="zh-CN" sz="1200" dirty="0">
                <a:latin typeface="微软雅黑 Light" panose="020B0502040204020203" pitchFamily="34" charset="-122"/>
                <a:ea typeface="微软雅黑 Light" panose="020B0502040204020203" pitchFamily="34" charset="-122"/>
                <a:cs typeface="Arial" panose="020B0604020202020204"/>
              </a:rPr>
              <a:t>2.4g</a:t>
            </a:r>
            <a:endParaRPr sz="1200" dirty="0">
              <a:latin typeface="微软雅黑 Light" panose="020B0502040204020203" pitchFamily="34" charset="-122"/>
              <a:ea typeface="微软雅黑 Light" panose="020B0502040204020203" pitchFamily="34" charset="-122"/>
              <a:cs typeface="微软雅黑" panose="020B0503020204020204" charset="-122"/>
            </a:endParaRPr>
          </a:p>
          <a:p>
            <a:pPr marL="158750" indent="-142240" fontAlgn="auto">
              <a:lnSpc>
                <a:spcPct val="100000"/>
              </a:lnSpc>
              <a:spcBef>
                <a:spcPts val="1200"/>
              </a:spcBef>
              <a:buClr>
                <a:srgbClr val="3296FA"/>
              </a:buClr>
              <a:buFont typeface="Arial" panose="020B0604020202020204" pitchFamily="34" charset="0"/>
              <a:buChar char="•"/>
              <a:tabLst>
                <a:tab pos="179070" algn="l"/>
              </a:tabLst>
            </a:pPr>
            <a:r>
              <a:rPr sz="1400" b="1" dirty="0">
                <a:solidFill>
                  <a:srgbClr val="3296FA"/>
                </a:solidFill>
                <a:latin typeface="微软雅黑 Light" panose="020B0502040204020203" pitchFamily="34" charset="-122"/>
                <a:ea typeface="微软雅黑 Light" panose="020B0502040204020203" pitchFamily="34" charset="-122"/>
                <a:cs typeface="微软雅黑" panose="020B0503020204020204" charset="-122"/>
              </a:rPr>
              <a:t>说明书适应症：</a:t>
            </a:r>
            <a:endParaRPr sz="1400" dirty="0">
              <a:solidFill>
                <a:srgbClr val="3296FA"/>
              </a:solidFill>
              <a:latin typeface="微软雅黑 Light" panose="020B0502040204020203" pitchFamily="34" charset="-122"/>
              <a:ea typeface="微软雅黑 Light" panose="020B0502040204020203" pitchFamily="34" charset="-122"/>
              <a:cs typeface="微软雅黑" panose="020B0503020204020204" charset="-122"/>
            </a:endParaRPr>
          </a:p>
          <a:p>
            <a:pPr marL="363220" lvl="1" indent="-171450" fontAlgn="auto">
              <a:lnSpc>
                <a:spcPct val="100000"/>
              </a:lnSpc>
              <a:spcBef>
                <a:spcPts val="1200"/>
              </a:spcBef>
              <a:buFont typeface="Wingdings" panose="05000000000000000000" charset="0"/>
              <a:buChar char="ü"/>
              <a:tabLst>
                <a:tab pos="551815" algn="l"/>
                <a:tab pos="552450" algn="l"/>
              </a:tabLst>
            </a:pPr>
            <a:r>
              <a:rPr sz="1200" dirty="0">
                <a:latin typeface="微软雅黑 Light" panose="020B0502040204020203" pitchFamily="34" charset="-122"/>
                <a:ea typeface="微软雅黑 Light" panose="020B0502040204020203" pitchFamily="34" charset="-122"/>
                <a:cs typeface="微软雅黑" panose="020B0503020204020204" charset="-122"/>
              </a:rPr>
              <a:t>用于控制</a:t>
            </a:r>
            <a:r>
              <a:rPr lang="zh-CN" sz="1200" dirty="0">
                <a:latin typeface="微软雅黑 Light" panose="020B0502040204020203" pitchFamily="34" charset="-122"/>
                <a:ea typeface="微软雅黑 Light" panose="020B0502040204020203" pitchFamily="34" charset="-122"/>
                <a:cs typeface="微软雅黑" panose="020B0503020204020204" charset="-122"/>
              </a:rPr>
              <a:t>正在接受透析治疗</a:t>
            </a:r>
            <a:r>
              <a:rPr sz="1200" dirty="0">
                <a:latin typeface="微软雅黑 Light" panose="020B0502040204020203" pitchFamily="34" charset="-122"/>
                <a:ea typeface="微软雅黑 Light" panose="020B0502040204020203" pitchFamily="34" charset="-122"/>
                <a:cs typeface="微软雅黑" panose="020B0503020204020204" charset="-122"/>
              </a:rPr>
              <a:t>的慢性肾脏病</a:t>
            </a:r>
            <a:r>
              <a:rPr lang="en-US" sz="1200" dirty="0">
                <a:latin typeface="微软雅黑 Light" panose="020B0502040204020203" pitchFamily="34" charset="-122"/>
                <a:ea typeface="微软雅黑 Light" panose="020B0502040204020203" pitchFamily="34" charset="-122"/>
                <a:cs typeface="微软雅黑" panose="020B0503020204020204" charset="-122"/>
              </a:rPr>
              <a:t> (CKD) </a:t>
            </a:r>
            <a:r>
              <a:rPr lang="zh-CN" altLang="en-US" sz="1200" dirty="0">
                <a:latin typeface="微软雅黑 Light" panose="020B0502040204020203" pitchFamily="34" charset="-122"/>
                <a:ea typeface="微软雅黑 Light" panose="020B0502040204020203" pitchFamily="34" charset="-122"/>
                <a:cs typeface="微软雅黑" panose="020B0503020204020204" charset="-122"/>
              </a:rPr>
              <a:t>成人</a:t>
            </a:r>
            <a:r>
              <a:rPr sz="1200" dirty="0" err="1">
                <a:latin typeface="微软雅黑 Light" panose="020B0502040204020203" pitchFamily="34" charset="-122"/>
                <a:ea typeface="微软雅黑 Light" panose="020B0502040204020203" pitchFamily="34" charset="-122"/>
                <a:cs typeface="微软雅黑" panose="020B0503020204020204" charset="-122"/>
              </a:rPr>
              <a:t>患者的</a:t>
            </a:r>
            <a:r>
              <a:rPr lang="zh-CN" sz="1200" dirty="0">
                <a:latin typeface="微软雅黑 Light" panose="020B0502040204020203" pitchFamily="34" charset="-122"/>
                <a:ea typeface="微软雅黑 Light" panose="020B0502040204020203" pitchFamily="34" charset="-122"/>
                <a:cs typeface="微软雅黑" panose="020B0503020204020204" charset="-122"/>
              </a:rPr>
              <a:t>高磷血症</a:t>
            </a:r>
            <a:r>
              <a:rPr lang="zh-CN" altLang="en-US" sz="1200" dirty="0">
                <a:latin typeface="微软雅黑 Light" panose="020B0502040204020203" pitchFamily="34" charset="-122"/>
                <a:ea typeface="微软雅黑 Light" panose="020B0502040204020203" pitchFamily="34" charset="-122"/>
                <a:cs typeface="微软雅黑" panose="020B0503020204020204" charset="-122"/>
              </a:rPr>
              <a:t>；</a:t>
            </a:r>
            <a:endParaRPr lang="zh-CN" sz="1200" dirty="0">
              <a:latin typeface="微软雅黑 Light" panose="020B0502040204020203" pitchFamily="34" charset="-122"/>
              <a:ea typeface="微软雅黑 Light" panose="020B0502040204020203" pitchFamily="34" charset="-122"/>
              <a:cs typeface="微软雅黑" panose="020B0503020204020204" charset="-122"/>
            </a:endParaRPr>
          </a:p>
          <a:p>
            <a:pPr marL="363220" lvl="1" indent="-171450" fontAlgn="auto">
              <a:lnSpc>
                <a:spcPct val="100000"/>
              </a:lnSpc>
              <a:spcBef>
                <a:spcPts val="1200"/>
              </a:spcBef>
              <a:buFont typeface="Wingdings" panose="05000000000000000000" charset="0"/>
              <a:buChar char="ü"/>
              <a:tabLst>
                <a:tab pos="551815" algn="l"/>
                <a:tab pos="552450" algn="l"/>
              </a:tabLst>
            </a:pPr>
            <a:r>
              <a:rPr sz="1200" dirty="0">
                <a:latin typeface="微软雅黑 Light" panose="020B0502040204020203" pitchFamily="34" charset="-122"/>
                <a:ea typeface="微软雅黑 Light" panose="020B0502040204020203" pitchFamily="34" charset="-122"/>
                <a:cs typeface="微软雅黑" panose="020B0503020204020204" charset="-122"/>
              </a:rPr>
              <a:t>用于控制</a:t>
            </a:r>
            <a:r>
              <a:rPr lang="zh-CN" sz="1200" dirty="0">
                <a:latin typeface="微软雅黑 Light" panose="020B0502040204020203" pitchFamily="34" charset="-122"/>
                <a:ea typeface="微软雅黑 Light" panose="020B0502040204020203" pitchFamily="34" charset="-122"/>
                <a:cs typeface="微软雅黑" panose="020B0503020204020204" charset="-122"/>
              </a:rPr>
              <a:t>血清磷</a:t>
            </a:r>
            <a:r>
              <a:rPr lang="en-US" altLang="zh-CN" sz="1200" dirty="0">
                <a:latin typeface="微软雅黑 Light" panose="020B0502040204020203" pitchFamily="34" charset="-122"/>
                <a:ea typeface="微软雅黑 Light" panose="020B0502040204020203" pitchFamily="34" charset="-122"/>
                <a:cs typeface="微软雅黑" panose="020B0503020204020204" charset="-122"/>
              </a:rPr>
              <a:t> </a:t>
            </a:r>
            <a:r>
              <a:rPr lang="zh-CN" altLang="en-US" sz="1200" dirty="0">
                <a:latin typeface="微软雅黑 Light" panose="020B0502040204020203" pitchFamily="34" charset="-122"/>
                <a:ea typeface="微软雅黑 Light" panose="020B0502040204020203" pitchFamily="34" charset="-122"/>
                <a:cs typeface="微软雅黑" panose="020B0503020204020204" charset="-122"/>
              </a:rPr>
              <a:t>≥</a:t>
            </a:r>
            <a:r>
              <a:rPr lang="en-US" altLang="zh-CN" sz="1200" dirty="0">
                <a:latin typeface="微软雅黑 Light" panose="020B0502040204020203" pitchFamily="34" charset="-122"/>
                <a:ea typeface="微软雅黑 Light" panose="020B0502040204020203" pitchFamily="34" charset="-122"/>
                <a:cs typeface="微软雅黑" panose="020B0503020204020204" charset="-122"/>
              </a:rPr>
              <a:t>1.78 mmol/L </a:t>
            </a:r>
            <a:r>
              <a:rPr lang="zh-CN" altLang="en-US" sz="1200" dirty="0">
                <a:latin typeface="微软雅黑 Light" panose="020B0502040204020203" pitchFamily="34" charset="-122"/>
                <a:ea typeface="微软雅黑 Light" panose="020B0502040204020203" pitchFamily="34" charset="-122"/>
                <a:cs typeface="微软雅黑" panose="020B0503020204020204" charset="-122"/>
              </a:rPr>
              <a:t>但并未进行透析的慢性肾脏病成人</a:t>
            </a:r>
            <a:r>
              <a:rPr sz="1200" dirty="0" err="1">
                <a:latin typeface="微软雅黑 Light" panose="020B0502040204020203" pitchFamily="34" charset="-122"/>
                <a:ea typeface="微软雅黑 Light" panose="020B0502040204020203" pitchFamily="34" charset="-122"/>
                <a:cs typeface="微软雅黑" panose="020B0503020204020204" charset="-122"/>
              </a:rPr>
              <a:t>患者的</a:t>
            </a:r>
            <a:r>
              <a:rPr lang="zh-CN" sz="1200" dirty="0">
                <a:latin typeface="微软雅黑 Light" panose="020B0502040204020203" pitchFamily="34" charset="-122"/>
                <a:ea typeface="微软雅黑 Light" panose="020B0502040204020203" pitchFamily="34" charset="-122"/>
                <a:cs typeface="微软雅黑" panose="020B0503020204020204" charset="-122"/>
              </a:rPr>
              <a:t>高磷血症</a:t>
            </a:r>
            <a:r>
              <a:rPr lang="zh-CN" altLang="en-US" sz="1200" dirty="0">
                <a:latin typeface="微软雅黑 Light" panose="020B0502040204020203" pitchFamily="34" charset="-122"/>
                <a:ea typeface="微软雅黑 Light" panose="020B0502040204020203" pitchFamily="34" charset="-122"/>
                <a:cs typeface="微软雅黑" panose="020B0503020204020204" charset="-122"/>
              </a:rPr>
              <a:t>；</a:t>
            </a:r>
            <a:endParaRPr lang="zh-CN" sz="1200" dirty="0">
              <a:latin typeface="微软雅黑 Light" panose="020B0502040204020203" pitchFamily="34" charset="-122"/>
              <a:ea typeface="微软雅黑 Light" panose="020B0502040204020203" pitchFamily="34" charset="-122"/>
              <a:cs typeface="微软雅黑" panose="020B0503020204020204" charset="-122"/>
            </a:endParaRPr>
          </a:p>
        </p:txBody>
      </p:sp>
      <p:sp>
        <p:nvSpPr>
          <p:cNvPr id="21" name="object 5"/>
          <p:cNvSpPr txBox="1"/>
          <p:nvPr/>
        </p:nvSpPr>
        <p:spPr>
          <a:xfrm>
            <a:off x="6096000" y="1398905"/>
            <a:ext cx="5556250" cy="2250440"/>
          </a:xfrm>
          <a:prstGeom prst="rect">
            <a:avLst/>
          </a:prstGeom>
        </p:spPr>
        <p:txBody>
          <a:bodyPr vert="horz" wrap="square" lIns="0" tIns="127000" rIns="0" bIns="0" rtlCol="0" anchor="t" anchorCtr="0">
            <a:spAutoFit/>
          </a:bodyPr>
          <a:lstStyle/>
          <a:p>
            <a:pPr marL="183515" indent="-171450" defTabSz="914400" fontAlgn="auto">
              <a:lnSpc>
                <a:spcPct val="100000"/>
              </a:lnSpc>
              <a:spcBef>
                <a:spcPts val="600"/>
              </a:spcBef>
              <a:buClr>
                <a:srgbClr val="3296FA"/>
              </a:buClr>
              <a:buFont typeface="Arial" panose="020B0604020202020204" pitchFamily="34" charset="0"/>
              <a:buChar char="•"/>
              <a:tabLst>
                <a:tab pos="299085" algn="l"/>
                <a:tab pos="299720" algn="l"/>
              </a:tabLst>
            </a:pPr>
            <a:r>
              <a:rPr lang="zh-CN" sz="1200" b="1" dirty="0">
                <a:solidFill>
                  <a:srgbClr val="3296FA"/>
                </a:solidFill>
                <a:latin typeface="微软雅黑 Light" panose="020B0502040204020203" pitchFamily="34" charset="-122"/>
                <a:ea typeface="微软雅黑 Light" panose="020B0502040204020203" pitchFamily="34" charset="-122"/>
                <a:cs typeface="微软雅黑" panose="020B0503020204020204" charset="-122"/>
              </a:rPr>
              <a:t>用法用量</a:t>
            </a:r>
            <a:r>
              <a:rPr sz="1200" b="1" dirty="0">
                <a:solidFill>
                  <a:srgbClr val="3296FA"/>
                </a:solidFill>
                <a:latin typeface="微软雅黑 Light" panose="020B0502040204020203" pitchFamily="34" charset="-122"/>
                <a:ea typeface="微软雅黑 Light" panose="020B0502040204020203" pitchFamily="34" charset="-122"/>
                <a:cs typeface="微软雅黑" panose="020B0503020204020204" charset="-122"/>
              </a:rPr>
              <a:t>：</a:t>
            </a:r>
            <a:r>
              <a:rPr lang="zh-CN" sz="1200" dirty="0">
                <a:solidFill>
                  <a:schemeClr val="tx1"/>
                </a:solidFill>
                <a:latin typeface="微软雅黑 Light" panose="020B0502040204020203" pitchFamily="34" charset="-122"/>
                <a:ea typeface="微软雅黑 Light" panose="020B0502040204020203" pitchFamily="34" charset="-122"/>
                <a:cs typeface="微软雅黑" panose="020B0503020204020204" charset="-122"/>
              </a:rPr>
              <a:t>根据血清磷水平，推荐起始剂量为</a:t>
            </a:r>
            <a:r>
              <a:rPr lang="zh-CN" sz="1200" b="1" u="sng" dirty="0">
                <a:solidFill>
                  <a:schemeClr val="tx1"/>
                </a:solidFill>
                <a:latin typeface="微软雅黑 Light" panose="020B0502040204020203" pitchFamily="34" charset="-122"/>
                <a:ea typeface="微软雅黑 Light" panose="020B0502040204020203" pitchFamily="34" charset="-122"/>
                <a:cs typeface="微软雅黑" panose="020B0503020204020204" charset="-122"/>
              </a:rPr>
              <a:t>每次</a:t>
            </a:r>
            <a:r>
              <a:rPr lang="en-US" altLang="zh-CN" sz="1200" b="1" u="sng" dirty="0">
                <a:solidFill>
                  <a:schemeClr val="tx1"/>
                </a:solidFill>
                <a:latin typeface="微软雅黑 Light" panose="020B0502040204020203" pitchFamily="34" charset="-122"/>
                <a:ea typeface="微软雅黑 Light" panose="020B0502040204020203" pitchFamily="34" charset="-122"/>
                <a:cs typeface="微软雅黑" panose="020B0503020204020204" charset="-122"/>
              </a:rPr>
              <a:t>0.8g</a:t>
            </a:r>
            <a:r>
              <a:rPr lang="zh-CN" altLang="en-US" sz="1200" b="1" u="sng" dirty="0">
                <a:solidFill>
                  <a:schemeClr val="tx1"/>
                </a:solidFill>
                <a:latin typeface="微软雅黑 Light" panose="020B0502040204020203" pitchFamily="34" charset="-122"/>
                <a:ea typeface="微软雅黑 Light" panose="020B0502040204020203" pitchFamily="34" charset="-122"/>
                <a:cs typeface="微软雅黑" panose="020B0503020204020204" charset="-122"/>
              </a:rPr>
              <a:t>或</a:t>
            </a:r>
            <a:r>
              <a:rPr lang="en-US" altLang="zh-CN" sz="1200" b="1" u="sng" dirty="0">
                <a:solidFill>
                  <a:schemeClr val="tx1"/>
                </a:solidFill>
                <a:latin typeface="微软雅黑 Light" panose="020B0502040204020203" pitchFamily="34" charset="-122"/>
                <a:ea typeface="微软雅黑 Light" panose="020B0502040204020203" pitchFamily="34" charset="-122"/>
                <a:cs typeface="微软雅黑" panose="020B0503020204020204" charset="-122"/>
              </a:rPr>
              <a:t>1.6g</a:t>
            </a:r>
            <a:r>
              <a:rPr lang="zh-CN" altLang="en-US" sz="1200" dirty="0">
                <a:solidFill>
                  <a:schemeClr val="tx1"/>
                </a:solidFill>
                <a:latin typeface="微软雅黑 Light" panose="020B0502040204020203" pitchFamily="34" charset="-122"/>
                <a:ea typeface="微软雅黑 Light" panose="020B0502040204020203" pitchFamily="34" charset="-122"/>
                <a:cs typeface="微软雅黑" panose="020B0503020204020204" charset="-122"/>
              </a:rPr>
              <a:t>，每日口服三次，随餐服药；根据血清磷水平调整剂量，剂量调整间隔为</a:t>
            </a:r>
            <a:r>
              <a:rPr lang="en-US" altLang="zh-CN" sz="1200" dirty="0">
                <a:solidFill>
                  <a:schemeClr val="tx1"/>
                </a:solidFill>
                <a:latin typeface="微软雅黑 Light" panose="020B0502040204020203" pitchFamily="34" charset="-122"/>
                <a:ea typeface="微软雅黑 Light" panose="020B0502040204020203" pitchFamily="34" charset="-122"/>
                <a:cs typeface="微软雅黑" panose="020B0503020204020204" charset="-122"/>
              </a:rPr>
              <a:t>2-4</a:t>
            </a:r>
            <a:r>
              <a:rPr lang="zh-CN" altLang="en-US" sz="1200" dirty="0">
                <a:solidFill>
                  <a:schemeClr val="tx1"/>
                </a:solidFill>
                <a:latin typeface="微软雅黑 Light" panose="020B0502040204020203" pitchFamily="34" charset="-122"/>
                <a:ea typeface="微软雅黑 Light" panose="020B0502040204020203" pitchFamily="34" charset="-122"/>
                <a:cs typeface="微软雅黑" panose="020B0503020204020204" charset="-122"/>
              </a:rPr>
              <a:t>周，</a:t>
            </a:r>
            <a:r>
              <a:rPr lang="zh-CN" altLang="en-US" sz="1200" b="1" u="sng" dirty="0">
                <a:solidFill>
                  <a:schemeClr val="tx1"/>
                </a:solidFill>
                <a:latin typeface="微软雅黑 Light" panose="020B0502040204020203" pitchFamily="34" charset="-122"/>
                <a:ea typeface="微软雅黑 Light" panose="020B0502040204020203" pitchFamily="34" charset="-122"/>
                <a:cs typeface="微软雅黑" panose="020B0503020204020204" charset="-122"/>
              </a:rPr>
              <a:t>剂量调整幅度为每餐</a:t>
            </a:r>
            <a:r>
              <a:rPr lang="en-US" altLang="zh-CN" sz="1200" b="1" u="sng" dirty="0">
                <a:solidFill>
                  <a:schemeClr val="tx1"/>
                </a:solidFill>
                <a:latin typeface="微软雅黑 Light" panose="020B0502040204020203" pitchFamily="34" charset="-122"/>
                <a:ea typeface="微软雅黑 Light" panose="020B0502040204020203" pitchFamily="34" charset="-122"/>
                <a:cs typeface="微软雅黑" panose="020B0503020204020204" charset="-122"/>
              </a:rPr>
              <a:t>0.8g</a:t>
            </a:r>
            <a:endParaRPr sz="1200" b="1" u="sng" dirty="0">
              <a:solidFill>
                <a:schemeClr val="tx1"/>
              </a:solidFill>
              <a:latin typeface="微软雅黑 Light" panose="020B0502040204020203" pitchFamily="34" charset="-122"/>
              <a:ea typeface="微软雅黑 Light" panose="020B0502040204020203" pitchFamily="34" charset="-122"/>
              <a:cs typeface="微软雅黑" panose="020B0503020204020204" charset="-122"/>
            </a:endParaRPr>
          </a:p>
          <a:p>
            <a:pPr marL="183515" indent="-171450" defTabSz="914400" fontAlgn="auto">
              <a:lnSpc>
                <a:spcPct val="100000"/>
              </a:lnSpc>
              <a:spcBef>
                <a:spcPts val="600"/>
              </a:spcBef>
              <a:buClr>
                <a:srgbClr val="3296FA"/>
              </a:buClr>
              <a:buFont typeface="Arial" panose="020B0604020202020204" pitchFamily="34" charset="0"/>
              <a:buChar char="•"/>
              <a:tabLst>
                <a:tab pos="299085" algn="l"/>
                <a:tab pos="299720" algn="l"/>
              </a:tabLst>
            </a:pPr>
            <a:r>
              <a:rPr lang="zh-CN" sz="1200" b="1" dirty="0">
                <a:solidFill>
                  <a:srgbClr val="3296FA"/>
                </a:solidFill>
                <a:latin typeface="微软雅黑 Light" panose="020B0502040204020203" pitchFamily="34" charset="-122"/>
                <a:ea typeface="微软雅黑 Light" panose="020B0502040204020203" pitchFamily="34" charset="-122"/>
                <a:cs typeface="微软雅黑" panose="020B0503020204020204" charset="-122"/>
              </a:rPr>
              <a:t>中国大陆首次上市时间：</a:t>
            </a:r>
            <a:r>
              <a:rPr lang="en-US" altLang="zh-CN" sz="1200" b="1" u="sng" dirty="0">
                <a:solidFill>
                  <a:schemeClr val="tx1"/>
                </a:solidFill>
                <a:latin typeface="微软雅黑 Light" panose="020B0502040204020203" pitchFamily="34" charset="-122"/>
                <a:ea typeface="微软雅黑 Light" panose="020B0502040204020203" pitchFamily="34" charset="-122"/>
                <a:cs typeface="微软雅黑" panose="020B0503020204020204" charset="-122"/>
              </a:rPr>
              <a:t>2024</a:t>
            </a:r>
            <a:r>
              <a:rPr lang="zh-CN" altLang="en-US" sz="1200" b="1" u="sng" dirty="0">
                <a:solidFill>
                  <a:schemeClr val="tx1"/>
                </a:solidFill>
                <a:latin typeface="微软雅黑 Light" panose="020B0502040204020203" pitchFamily="34" charset="-122"/>
                <a:ea typeface="微软雅黑 Light" panose="020B0502040204020203" pitchFamily="34" charset="-122"/>
                <a:cs typeface="微软雅黑" panose="020B0503020204020204" charset="-122"/>
              </a:rPr>
              <a:t>年</a:t>
            </a:r>
            <a:r>
              <a:rPr lang="en-US" altLang="zh-CN" sz="1200" b="1" u="sng" dirty="0">
                <a:solidFill>
                  <a:schemeClr val="tx1"/>
                </a:solidFill>
                <a:latin typeface="微软雅黑 Light" panose="020B0502040204020203" pitchFamily="34" charset="-122"/>
                <a:ea typeface="微软雅黑 Light" panose="020B0502040204020203" pitchFamily="34" charset="-122"/>
                <a:cs typeface="微软雅黑" panose="020B0503020204020204" charset="-122"/>
              </a:rPr>
              <a:t>01</a:t>
            </a:r>
            <a:r>
              <a:rPr lang="zh-CN" altLang="en-US" sz="1200" b="1" u="sng" dirty="0">
                <a:solidFill>
                  <a:schemeClr val="tx1"/>
                </a:solidFill>
                <a:latin typeface="微软雅黑 Light" panose="020B0502040204020203" pitchFamily="34" charset="-122"/>
                <a:ea typeface="微软雅黑 Light" panose="020B0502040204020203" pitchFamily="34" charset="-122"/>
                <a:cs typeface="微软雅黑" panose="020B0503020204020204" charset="-122"/>
              </a:rPr>
              <a:t>月</a:t>
            </a:r>
            <a:r>
              <a:rPr lang="en-US" altLang="zh-CN" sz="1200" b="1" u="sng" dirty="0">
                <a:solidFill>
                  <a:schemeClr val="tx1"/>
                </a:solidFill>
                <a:latin typeface="微软雅黑 Light" panose="020B0502040204020203" pitchFamily="34" charset="-122"/>
                <a:ea typeface="微软雅黑 Light" panose="020B0502040204020203" pitchFamily="34" charset="-122"/>
                <a:cs typeface="微软雅黑" panose="020B0503020204020204" charset="-122"/>
              </a:rPr>
              <a:t>23</a:t>
            </a:r>
            <a:r>
              <a:rPr lang="zh-CN" altLang="en-US" sz="1200" b="1" u="sng" dirty="0">
                <a:solidFill>
                  <a:schemeClr val="tx1"/>
                </a:solidFill>
                <a:latin typeface="微软雅黑 Light" panose="020B0502040204020203" pitchFamily="34" charset="-122"/>
                <a:ea typeface="微软雅黑 Light" panose="020B0502040204020203" pitchFamily="34" charset="-122"/>
                <a:cs typeface="微软雅黑" panose="020B0503020204020204" charset="-122"/>
              </a:rPr>
              <a:t>日</a:t>
            </a:r>
          </a:p>
          <a:p>
            <a:pPr marL="183515" indent="-171450" defTabSz="914400" fontAlgn="auto">
              <a:lnSpc>
                <a:spcPct val="100000"/>
              </a:lnSpc>
              <a:spcBef>
                <a:spcPts val="600"/>
              </a:spcBef>
              <a:buClr>
                <a:srgbClr val="3296FA"/>
              </a:buClr>
              <a:buFont typeface="Arial" panose="020B0604020202020204" pitchFamily="34" charset="0"/>
              <a:buChar char="•"/>
              <a:tabLst>
                <a:tab pos="299085" algn="l"/>
                <a:tab pos="299720" algn="l"/>
              </a:tabLst>
            </a:pPr>
            <a:r>
              <a:rPr lang="zh-CN" sz="1200" b="1" dirty="0">
                <a:solidFill>
                  <a:srgbClr val="3296FA"/>
                </a:solidFill>
                <a:latin typeface="微软雅黑 Light" panose="020B0502040204020203" pitchFamily="34" charset="-122"/>
                <a:ea typeface="微软雅黑 Light" panose="020B0502040204020203" pitchFamily="34" charset="-122"/>
                <a:cs typeface="微软雅黑" panose="020B0503020204020204" charset="-122"/>
              </a:rPr>
              <a:t>批准文号：</a:t>
            </a:r>
            <a:r>
              <a:rPr lang="en-US" altLang="zh-CN" sz="1200" b="1" u="sng" dirty="0">
                <a:latin typeface="微软雅黑 Light" panose="020B0502040204020203" pitchFamily="34" charset="-122"/>
                <a:ea typeface="微软雅黑 Light" panose="020B0502040204020203" pitchFamily="34" charset="-122"/>
                <a:cs typeface="微软雅黑" panose="020B0503020204020204" charset="-122"/>
              </a:rPr>
              <a:t>0.8g</a:t>
            </a:r>
            <a:r>
              <a:rPr lang="zh-CN" altLang="en-US" sz="1200" b="1" u="sng" dirty="0">
                <a:latin typeface="微软雅黑 Light" panose="020B0502040204020203" pitchFamily="34" charset="-122"/>
                <a:ea typeface="微软雅黑 Light" panose="020B0502040204020203" pitchFamily="34" charset="-122"/>
                <a:cs typeface="微软雅黑" panose="020B0503020204020204" charset="-122"/>
              </a:rPr>
              <a:t>，</a:t>
            </a:r>
            <a:r>
              <a:rPr lang="zh-CN" altLang="en-US" sz="1200" b="1" u="sng" dirty="0">
                <a:solidFill>
                  <a:schemeClr val="tx1"/>
                </a:solidFill>
                <a:latin typeface="微软雅黑 Light" panose="020B0502040204020203" pitchFamily="34" charset="-122"/>
                <a:ea typeface="微软雅黑 Light" panose="020B0502040204020203" pitchFamily="34" charset="-122"/>
                <a:cs typeface="微软雅黑" panose="020B0503020204020204" charset="-122"/>
              </a:rPr>
              <a:t>国药准字</a:t>
            </a:r>
            <a:r>
              <a:rPr lang="en-US" altLang="zh-CN" sz="1200" b="1" u="sng" dirty="0">
                <a:solidFill>
                  <a:schemeClr val="tx1"/>
                </a:solidFill>
                <a:latin typeface="微软雅黑 Light" panose="020B0502040204020203" pitchFamily="34" charset="-122"/>
                <a:ea typeface="微软雅黑 Light" panose="020B0502040204020203" pitchFamily="34" charset="-122"/>
                <a:cs typeface="微软雅黑" panose="020B0503020204020204" charset="-122"/>
              </a:rPr>
              <a:t> H20243077</a:t>
            </a:r>
            <a:r>
              <a:rPr lang="zh-CN" altLang="en-US" sz="1200" b="1" u="sng" dirty="0">
                <a:solidFill>
                  <a:schemeClr val="tx1"/>
                </a:solidFill>
                <a:latin typeface="微软雅黑 Light" panose="020B0502040204020203" pitchFamily="34" charset="-122"/>
                <a:ea typeface="微软雅黑 Light" panose="020B0502040204020203" pitchFamily="34" charset="-122"/>
                <a:cs typeface="微软雅黑" panose="020B0503020204020204" charset="-122"/>
              </a:rPr>
              <a:t>；</a:t>
            </a:r>
            <a:r>
              <a:rPr lang="en-US" altLang="zh-CN" sz="1200" b="1" u="sng" dirty="0">
                <a:solidFill>
                  <a:schemeClr val="tx1"/>
                </a:solidFill>
                <a:latin typeface="微软雅黑 Light" panose="020B0502040204020203" pitchFamily="34" charset="-122"/>
                <a:ea typeface="微软雅黑 Light" panose="020B0502040204020203" pitchFamily="34" charset="-122"/>
                <a:cs typeface="微软雅黑" panose="020B0503020204020204" charset="-122"/>
              </a:rPr>
              <a:t>2.4g</a:t>
            </a:r>
            <a:r>
              <a:rPr lang="zh-CN" altLang="en-US" sz="1200" b="1" u="sng" dirty="0">
                <a:latin typeface="微软雅黑 Light" panose="020B0502040204020203" pitchFamily="34" charset="-122"/>
                <a:ea typeface="微软雅黑 Light" panose="020B0502040204020203" pitchFamily="34" charset="-122"/>
                <a:cs typeface="微软雅黑" panose="020B0503020204020204" charset="-122"/>
              </a:rPr>
              <a:t>，</a:t>
            </a:r>
            <a:r>
              <a:rPr lang="zh-CN" altLang="en-US" sz="1200" b="1" u="sng" dirty="0">
                <a:solidFill>
                  <a:schemeClr val="tx1"/>
                </a:solidFill>
                <a:latin typeface="微软雅黑 Light" panose="020B0502040204020203" pitchFamily="34" charset="-122"/>
                <a:ea typeface="微软雅黑 Light" panose="020B0502040204020203" pitchFamily="34" charset="-122"/>
                <a:cs typeface="微软雅黑" panose="020B0503020204020204" charset="-122"/>
              </a:rPr>
              <a:t>国药准字</a:t>
            </a:r>
            <a:r>
              <a:rPr lang="en-US" altLang="zh-CN" sz="1200" b="1" u="sng" dirty="0">
                <a:solidFill>
                  <a:schemeClr val="tx1"/>
                </a:solidFill>
                <a:latin typeface="微软雅黑 Light" panose="020B0502040204020203" pitchFamily="34" charset="-122"/>
                <a:ea typeface="微软雅黑 Light" panose="020B0502040204020203" pitchFamily="34" charset="-122"/>
                <a:cs typeface="微软雅黑" panose="020B0503020204020204" charset="-122"/>
              </a:rPr>
              <a:t>H20243078</a:t>
            </a:r>
          </a:p>
          <a:p>
            <a:pPr marL="183515" indent="-171450" defTabSz="914400" fontAlgn="auto">
              <a:lnSpc>
                <a:spcPct val="100000"/>
              </a:lnSpc>
              <a:spcBef>
                <a:spcPts val="600"/>
              </a:spcBef>
              <a:buClr>
                <a:srgbClr val="3296FA"/>
              </a:buClr>
              <a:buFont typeface="Arial" panose="020B0604020202020204" pitchFamily="34" charset="0"/>
              <a:buChar char="•"/>
              <a:tabLst>
                <a:tab pos="299085" algn="l"/>
                <a:tab pos="299720" algn="l"/>
              </a:tabLst>
            </a:pPr>
            <a:r>
              <a:rPr lang="zh-CN" altLang="en-US" sz="1200" b="1" dirty="0">
                <a:solidFill>
                  <a:srgbClr val="3296FA"/>
                </a:solidFill>
                <a:latin typeface="微软雅黑 Light" panose="020B0502040204020203" pitchFamily="34" charset="-122"/>
                <a:ea typeface="微软雅黑 Light" panose="020B0502040204020203" pitchFamily="34" charset="-122"/>
                <a:cs typeface="微软雅黑" panose="020B0503020204020204" charset="-122"/>
              </a:rPr>
              <a:t>目前大陆地区同通用名药品的上市情况：</a:t>
            </a:r>
            <a:r>
              <a:rPr lang="zh-CN" altLang="en-US" sz="1200" b="1" u="sng" dirty="0">
                <a:solidFill>
                  <a:schemeClr val="tx1"/>
                </a:solidFill>
                <a:latin typeface="微软雅黑 Light" panose="020B0502040204020203" pitchFamily="34" charset="-122"/>
                <a:ea typeface="微软雅黑 Light" panose="020B0502040204020203" pitchFamily="34" charset="-122"/>
                <a:cs typeface="微软雅黑" panose="020B0503020204020204" charset="-122"/>
              </a:rPr>
              <a:t>无</a:t>
            </a:r>
          </a:p>
          <a:p>
            <a:pPr marL="183515" indent="-171450" defTabSz="914400" fontAlgn="auto">
              <a:lnSpc>
                <a:spcPct val="100000"/>
              </a:lnSpc>
              <a:spcBef>
                <a:spcPts val="600"/>
              </a:spcBef>
              <a:buClr>
                <a:srgbClr val="3296FA"/>
              </a:buClr>
              <a:buFont typeface="Arial" panose="020B0604020202020204" pitchFamily="34" charset="0"/>
              <a:buChar char="•"/>
              <a:tabLst>
                <a:tab pos="299085" algn="l"/>
                <a:tab pos="299720" algn="l"/>
              </a:tabLst>
            </a:pPr>
            <a:r>
              <a:rPr lang="zh-CN" altLang="en-US" sz="1200" b="1" dirty="0">
                <a:solidFill>
                  <a:srgbClr val="3296FA"/>
                </a:solidFill>
                <a:latin typeface="微软雅黑 Light" panose="020B0502040204020203" pitchFamily="34" charset="-122"/>
                <a:ea typeface="微软雅黑 Light" panose="020B0502040204020203" pitchFamily="34" charset="-122"/>
                <a:cs typeface="微软雅黑" panose="020B0503020204020204" charset="-122"/>
              </a:rPr>
              <a:t>全球首个上市国家</a:t>
            </a:r>
            <a:r>
              <a:rPr lang="en-US" altLang="zh-CN" sz="1200" b="1" dirty="0">
                <a:solidFill>
                  <a:srgbClr val="3296FA"/>
                </a:solidFill>
                <a:latin typeface="微软雅黑 Light" panose="020B0502040204020203" pitchFamily="34" charset="-122"/>
                <a:ea typeface="微软雅黑 Light" panose="020B0502040204020203" pitchFamily="34" charset="-122"/>
                <a:cs typeface="微软雅黑" panose="020B0503020204020204" charset="-122"/>
              </a:rPr>
              <a:t>/</a:t>
            </a:r>
            <a:r>
              <a:rPr lang="zh-CN" altLang="en-US" sz="1200" b="1" dirty="0">
                <a:solidFill>
                  <a:srgbClr val="3296FA"/>
                </a:solidFill>
                <a:latin typeface="微软雅黑 Light" panose="020B0502040204020203" pitchFamily="34" charset="-122"/>
                <a:ea typeface="微软雅黑 Light" panose="020B0502040204020203" pitchFamily="34" charset="-122"/>
                <a:cs typeface="微软雅黑" panose="020B0503020204020204" charset="-122"/>
              </a:rPr>
              <a:t>地区及上市时间：</a:t>
            </a:r>
            <a:r>
              <a:rPr lang="zh-CN" altLang="en-US" sz="1200" b="1" u="sng" dirty="0">
                <a:solidFill>
                  <a:schemeClr val="tx1"/>
                </a:solidFill>
                <a:latin typeface="微软雅黑 Light" panose="020B0502040204020203" pitchFamily="34" charset="-122"/>
                <a:ea typeface="微软雅黑 Light" panose="020B0502040204020203" pitchFamily="34" charset="-122"/>
                <a:cs typeface="微软雅黑" panose="020B0503020204020204" charset="-122"/>
              </a:rPr>
              <a:t>欧盟，</a:t>
            </a:r>
            <a:r>
              <a:rPr lang="en-US" altLang="zh-CN" sz="1200" b="1" u="sng" dirty="0">
                <a:solidFill>
                  <a:schemeClr val="tx1"/>
                </a:solidFill>
                <a:latin typeface="微软雅黑 Light" panose="020B0502040204020203" pitchFamily="34" charset="-122"/>
                <a:ea typeface="微软雅黑 Light" panose="020B0502040204020203" pitchFamily="34" charset="-122"/>
                <a:cs typeface="微软雅黑" panose="020B0503020204020204" charset="-122"/>
              </a:rPr>
              <a:t>2009</a:t>
            </a:r>
            <a:r>
              <a:rPr lang="zh-CN" altLang="en-US" sz="1200" b="1" u="sng" dirty="0">
                <a:solidFill>
                  <a:schemeClr val="tx1"/>
                </a:solidFill>
                <a:latin typeface="微软雅黑 Light" panose="020B0502040204020203" pitchFamily="34" charset="-122"/>
                <a:ea typeface="微软雅黑 Light" panose="020B0502040204020203" pitchFamily="34" charset="-122"/>
                <a:cs typeface="微软雅黑" panose="020B0503020204020204" charset="-122"/>
              </a:rPr>
              <a:t>年</a:t>
            </a:r>
            <a:r>
              <a:rPr lang="en-US" altLang="zh-CN" sz="1200" b="1" u="sng" dirty="0">
                <a:solidFill>
                  <a:schemeClr val="tx1"/>
                </a:solidFill>
                <a:latin typeface="微软雅黑 Light" panose="020B0502040204020203" pitchFamily="34" charset="-122"/>
                <a:ea typeface="微软雅黑 Light" panose="020B0502040204020203" pitchFamily="34" charset="-122"/>
                <a:cs typeface="微软雅黑" panose="020B0503020204020204" charset="-122"/>
              </a:rPr>
              <a:t>06</a:t>
            </a:r>
            <a:r>
              <a:rPr lang="zh-CN" altLang="en-US" sz="1200" b="1" u="sng" dirty="0">
                <a:solidFill>
                  <a:schemeClr val="tx1"/>
                </a:solidFill>
                <a:latin typeface="微软雅黑 Light" panose="020B0502040204020203" pitchFamily="34" charset="-122"/>
                <a:ea typeface="微软雅黑 Light" panose="020B0502040204020203" pitchFamily="34" charset="-122"/>
                <a:cs typeface="微软雅黑" panose="020B0503020204020204" charset="-122"/>
              </a:rPr>
              <a:t>月</a:t>
            </a:r>
            <a:r>
              <a:rPr lang="en-US" altLang="zh-CN" sz="1200" b="1" u="sng" dirty="0">
                <a:solidFill>
                  <a:schemeClr val="tx1"/>
                </a:solidFill>
                <a:latin typeface="微软雅黑 Light" panose="020B0502040204020203" pitchFamily="34" charset="-122"/>
                <a:ea typeface="微软雅黑 Light" panose="020B0502040204020203" pitchFamily="34" charset="-122"/>
                <a:cs typeface="微软雅黑" panose="020B0503020204020204" charset="-122"/>
              </a:rPr>
              <a:t>09</a:t>
            </a:r>
            <a:r>
              <a:rPr lang="zh-CN" altLang="en-US" sz="1200" b="1" u="sng" dirty="0">
                <a:solidFill>
                  <a:schemeClr val="tx1"/>
                </a:solidFill>
                <a:latin typeface="微软雅黑 Light" panose="020B0502040204020203" pitchFamily="34" charset="-122"/>
                <a:ea typeface="微软雅黑 Light" panose="020B0502040204020203" pitchFamily="34" charset="-122"/>
                <a:cs typeface="微软雅黑" panose="020B0503020204020204" charset="-122"/>
              </a:rPr>
              <a:t>日</a:t>
            </a:r>
          </a:p>
          <a:p>
            <a:pPr marL="183515" indent="-171450" defTabSz="914400" fontAlgn="auto">
              <a:lnSpc>
                <a:spcPct val="100000"/>
              </a:lnSpc>
              <a:spcBef>
                <a:spcPts val="600"/>
              </a:spcBef>
              <a:buClr>
                <a:srgbClr val="3296FA"/>
              </a:buClr>
              <a:buFont typeface="Arial" panose="020B0604020202020204" pitchFamily="34" charset="0"/>
              <a:buChar char="•"/>
              <a:tabLst>
                <a:tab pos="299085" algn="l"/>
                <a:tab pos="299720" algn="l"/>
              </a:tabLst>
            </a:pPr>
            <a:r>
              <a:rPr lang="zh-CN" altLang="en-US" sz="1200" b="1" dirty="0">
                <a:solidFill>
                  <a:srgbClr val="3296FA"/>
                </a:solidFill>
                <a:latin typeface="微软雅黑 Light" panose="020B0502040204020203" pitchFamily="34" charset="-122"/>
                <a:ea typeface="微软雅黑 Light" panose="020B0502040204020203" pitchFamily="34" charset="-122"/>
                <a:cs typeface="微软雅黑" panose="020B0503020204020204" charset="-122"/>
              </a:rPr>
              <a:t>是否为</a:t>
            </a:r>
            <a:r>
              <a:rPr lang="en-US" altLang="zh-CN" sz="1200" b="1" dirty="0">
                <a:solidFill>
                  <a:srgbClr val="3296FA"/>
                </a:solidFill>
                <a:latin typeface="微软雅黑 Light" panose="020B0502040204020203" pitchFamily="34" charset="-122"/>
                <a:ea typeface="微软雅黑 Light" panose="020B0502040204020203" pitchFamily="34" charset="-122"/>
                <a:cs typeface="微软雅黑" panose="020B0503020204020204" charset="-122"/>
              </a:rPr>
              <a:t>OTC</a:t>
            </a:r>
            <a:r>
              <a:rPr lang="zh-CN" altLang="en-US" sz="1200" b="1" dirty="0">
                <a:solidFill>
                  <a:srgbClr val="3296FA"/>
                </a:solidFill>
                <a:latin typeface="微软雅黑 Light" panose="020B0502040204020203" pitchFamily="34" charset="-122"/>
                <a:ea typeface="微软雅黑 Light" panose="020B0502040204020203" pitchFamily="34" charset="-122"/>
                <a:cs typeface="微软雅黑" panose="020B0503020204020204" charset="-122"/>
              </a:rPr>
              <a:t>药品：</a:t>
            </a:r>
            <a:r>
              <a:rPr lang="zh-CN" altLang="en-US" sz="1200" b="1" dirty="0">
                <a:solidFill>
                  <a:schemeClr val="tx1"/>
                </a:solidFill>
                <a:latin typeface="微软雅黑 Light" panose="020B0502040204020203" pitchFamily="34" charset="-122"/>
                <a:ea typeface="微软雅黑 Light" panose="020B0502040204020203" pitchFamily="34" charset="-122"/>
                <a:cs typeface="微软雅黑" panose="020B0503020204020204" charset="-122"/>
              </a:rPr>
              <a:t>否</a:t>
            </a:r>
          </a:p>
          <a:p>
            <a:pPr marL="183515" indent="-171450" defTabSz="914400" fontAlgn="auto">
              <a:lnSpc>
                <a:spcPct val="100000"/>
              </a:lnSpc>
              <a:spcBef>
                <a:spcPts val="600"/>
              </a:spcBef>
              <a:buClr>
                <a:srgbClr val="3296FA"/>
              </a:buClr>
              <a:buFont typeface="Arial" panose="020B0604020202020204" pitchFamily="34" charset="0"/>
              <a:buChar char="•"/>
              <a:tabLst>
                <a:tab pos="299085" algn="l"/>
                <a:tab pos="299720" algn="l"/>
              </a:tabLst>
            </a:pPr>
            <a:r>
              <a:rPr lang="zh-CN" altLang="en-US" sz="1200" b="1" dirty="0">
                <a:solidFill>
                  <a:srgbClr val="3296FA"/>
                </a:solidFill>
                <a:latin typeface="微软雅黑 Light" panose="020B0502040204020203" pitchFamily="34" charset="-122"/>
                <a:ea typeface="微软雅黑 Light" panose="020B0502040204020203" pitchFamily="34" charset="-122"/>
                <a:cs typeface="微软雅黑" panose="020B0503020204020204" charset="-122"/>
              </a:rPr>
              <a:t>是否独家：</a:t>
            </a:r>
            <a:r>
              <a:rPr lang="zh-CN" altLang="en-US" sz="1200" b="1" u="sng" dirty="0">
                <a:solidFill>
                  <a:schemeClr val="tx1"/>
                </a:solidFill>
                <a:latin typeface="微软雅黑 Light" panose="020B0502040204020203" pitchFamily="34" charset="-122"/>
                <a:ea typeface="微软雅黑 Light" panose="020B0502040204020203" pitchFamily="34" charset="-122"/>
                <a:cs typeface="微软雅黑" panose="020B0503020204020204" charset="-122"/>
              </a:rPr>
              <a:t>是</a:t>
            </a:r>
          </a:p>
        </p:txBody>
      </p:sp>
      <p:sp>
        <p:nvSpPr>
          <p:cNvPr id="22" name="object 15"/>
          <p:cNvSpPr/>
          <p:nvPr/>
        </p:nvSpPr>
        <p:spPr>
          <a:xfrm>
            <a:off x="431800" y="4114926"/>
            <a:ext cx="5439410" cy="622055"/>
          </a:xfrm>
          <a:prstGeom prst="roundRect">
            <a:avLst/>
          </a:prstGeom>
          <a:ln w="12700">
            <a:solidFill>
              <a:srgbClr val="3296FA"/>
            </a:solidFill>
          </a:ln>
        </p:spPr>
        <p:txBody>
          <a:bodyPr wrap="square" lIns="0" tIns="0" rIns="0" bIns="0" rtlCol="0"/>
          <a:lstStyle/>
          <a:p>
            <a:endParaRPr dirty="0"/>
          </a:p>
        </p:txBody>
      </p:sp>
      <p:sp>
        <p:nvSpPr>
          <p:cNvPr id="24" name="流程图: 资料带 23"/>
          <p:cNvSpPr/>
          <p:nvPr/>
        </p:nvSpPr>
        <p:spPr>
          <a:xfrm>
            <a:off x="1828800" y="3937635"/>
            <a:ext cx="2498725" cy="457200"/>
          </a:xfrm>
          <a:prstGeom prst="flowChartPunchedTape">
            <a:avLst/>
          </a:prstGeom>
          <a:solidFill>
            <a:srgbClr val="3296FA"/>
          </a:solidFill>
          <a:ln>
            <a:solidFill>
              <a:srgbClr val="3296FA"/>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参照药品信息</a:t>
            </a:r>
          </a:p>
        </p:txBody>
      </p:sp>
      <p:sp>
        <p:nvSpPr>
          <p:cNvPr id="25" name="object 14"/>
          <p:cNvSpPr txBox="1"/>
          <p:nvPr/>
        </p:nvSpPr>
        <p:spPr>
          <a:xfrm>
            <a:off x="1140004" y="4433948"/>
            <a:ext cx="4226989" cy="258404"/>
          </a:xfrm>
          <a:prstGeom prst="rect">
            <a:avLst/>
          </a:prstGeom>
        </p:spPr>
        <p:txBody>
          <a:bodyPr vert="horz" wrap="square" lIns="0" tIns="12065" rIns="0" bIns="0" rtlCol="0">
            <a:spAutoFit/>
          </a:bodyPr>
          <a:lstStyle/>
          <a:p>
            <a:pPr marL="12700" algn="ctr">
              <a:lnSpc>
                <a:spcPct val="100000"/>
              </a:lnSpc>
              <a:spcBef>
                <a:spcPts val="95"/>
              </a:spcBef>
            </a:pPr>
            <a:r>
              <a:rPr sz="1600" b="1" spc="-10" dirty="0" err="1">
                <a:latin typeface="微软雅黑" panose="020B0503020204020204" charset="-122"/>
                <a:cs typeface="微软雅黑" panose="020B0503020204020204" charset="-122"/>
              </a:rPr>
              <a:t>碳酸司维拉姆片</a:t>
            </a:r>
            <a:r>
              <a:rPr lang="zh-CN" altLang="en-US" sz="1400" spc="-10" dirty="0">
                <a:latin typeface="微软雅黑" panose="020B0503020204020204" charset="-122"/>
                <a:cs typeface="微软雅黑" panose="020B0503020204020204" charset="-122"/>
              </a:rPr>
              <a:t>（商品名：诺维乐</a:t>
            </a:r>
            <a:r>
              <a:rPr lang="en-US" altLang="zh-CN" sz="1400" spc="-10" baseline="30000" dirty="0">
                <a:latin typeface="微软雅黑" panose="020B0503020204020204" charset="-122"/>
                <a:cs typeface="微软雅黑" panose="020B0503020204020204" charset="-122"/>
              </a:rPr>
              <a:t>®</a:t>
            </a:r>
            <a:r>
              <a:rPr lang="zh-CN" altLang="en-US" sz="1400" spc="-10" dirty="0">
                <a:latin typeface="微软雅黑" panose="020B0503020204020204" charset="-122"/>
                <a:cs typeface="微软雅黑" panose="020B0503020204020204" charset="-122"/>
              </a:rPr>
              <a:t>）</a:t>
            </a:r>
            <a:endParaRPr sz="1600" dirty="0">
              <a:latin typeface="微软雅黑" panose="020B0503020204020204" charset="-122"/>
              <a:cs typeface="微软雅黑" panose="020B0503020204020204" charset="-122"/>
            </a:endParaRPr>
          </a:p>
        </p:txBody>
      </p:sp>
      <p:sp>
        <p:nvSpPr>
          <p:cNvPr id="27" name="object 15"/>
          <p:cNvSpPr/>
          <p:nvPr/>
        </p:nvSpPr>
        <p:spPr>
          <a:xfrm>
            <a:off x="419675" y="5111994"/>
            <a:ext cx="5439410" cy="1134525"/>
          </a:xfrm>
          <a:prstGeom prst="roundRect">
            <a:avLst/>
          </a:prstGeom>
          <a:ln w="12700">
            <a:solidFill>
              <a:srgbClr val="3296FA"/>
            </a:solidFill>
          </a:ln>
        </p:spPr>
        <p:txBody>
          <a:bodyPr wrap="square" lIns="0" tIns="0" rIns="0" bIns="0" rtlCol="0"/>
          <a:lstStyle/>
          <a:p>
            <a:endParaRPr dirty="0"/>
          </a:p>
        </p:txBody>
      </p:sp>
      <p:sp>
        <p:nvSpPr>
          <p:cNvPr id="28" name="流程图: 资料带 27"/>
          <p:cNvSpPr/>
          <p:nvPr/>
        </p:nvSpPr>
        <p:spPr>
          <a:xfrm>
            <a:off x="1868804" y="4872356"/>
            <a:ext cx="2498725" cy="457200"/>
          </a:xfrm>
          <a:prstGeom prst="flowChartPunchedTape">
            <a:avLst/>
          </a:prstGeom>
          <a:solidFill>
            <a:srgbClr val="3296FA"/>
          </a:solidFill>
          <a:ln w="25400" cap="flat" cmpd="sng" algn="ctr">
            <a:solidFill>
              <a:srgbClr val="3296FA"/>
            </a:solidFill>
            <a:prstDash val="solid"/>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参照药品选择理由</a:t>
            </a:r>
          </a:p>
        </p:txBody>
      </p:sp>
      <p:sp>
        <p:nvSpPr>
          <p:cNvPr id="29" name="object 14"/>
          <p:cNvSpPr txBox="1"/>
          <p:nvPr/>
        </p:nvSpPr>
        <p:spPr>
          <a:xfrm>
            <a:off x="668732" y="5329556"/>
            <a:ext cx="5169535" cy="853439"/>
          </a:xfrm>
          <a:prstGeom prst="rect">
            <a:avLst/>
          </a:prstGeom>
        </p:spPr>
        <p:txBody>
          <a:bodyPr vert="horz" wrap="square" lIns="0" tIns="12065" rIns="0" bIns="0" rtlCol="0">
            <a:spAutoFit/>
          </a:bodyPr>
          <a:lstStyle/>
          <a:p>
            <a:pPr marL="187325" indent="-174625">
              <a:lnSpc>
                <a:spcPct val="100000"/>
              </a:lnSpc>
              <a:spcBef>
                <a:spcPts val="435"/>
              </a:spcBef>
              <a:buFont typeface="Arial" panose="020B0604020202020204" pitchFamily="34" charset="0"/>
              <a:buChar char="•"/>
              <a:tabLst>
                <a:tab pos="179070" algn="l"/>
              </a:tabLst>
            </a:pPr>
            <a:r>
              <a:rPr lang="zh-CN" altLang="en-US" sz="1200" b="1" dirty="0">
                <a:uFillTx/>
                <a:latin typeface="微软雅黑 Light" panose="020B0502040204020203" pitchFamily="34" charset="-122"/>
                <a:ea typeface="微软雅黑 Light" panose="020B0502040204020203" pitchFamily="34" charset="-122"/>
                <a:cs typeface="微软雅黑" panose="020B0503020204020204" charset="-122"/>
                <a:sym typeface="+mn-ea"/>
              </a:rPr>
              <a:t>碳酸司维拉姆片是临床最常用的磷结合剂，疗效确切；</a:t>
            </a:r>
            <a:endParaRPr lang="en-US" altLang="zh-CN" sz="1200" b="1" dirty="0">
              <a:uFillTx/>
              <a:latin typeface="微软雅黑 Light" panose="020B0502040204020203" pitchFamily="34" charset="-122"/>
              <a:ea typeface="微软雅黑 Light" panose="020B0502040204020203" pitchFamily="34" charset="-122"/>
              <a:cs typeface="微软雅黑" panose="020B0503020204020204" charset="-122"/>
              <a:sym typeface="+mn-ea"/>
            </a:endParaRPr>
          </a:p>
          <a:p>
            <a:pPr marL="187325" indent="-174625">
              <a:lnSpc>
                <a:spcPct val="100000"/>
              </a:lnSpc>
              <a:spcBef>
                <a:spcPts val="435"/>
              </a:spcBef>
              <a:buFont typeface="Arial" panose="020B0604020202020204" pitchFamily="34" charset="0"/>
              <a:buChar char="•"/>
              <a:tabLst>
                <a:tab pos="179070" algn="l"/>
              </a:tabLst>
            </a:pPr>
            <a:r>
              <a:rPr lang="zh-CN" altLang="en-US" sz="1200" b="1" dirty="0">
                <a:latin typeface="微软雅黑 Light" panose="020B0502040204020203" pitchFamily="34" charset="-122"/>
                <a:ea typeface="微软雅黑 Light" panose="020B0502040204020203" pitchFamily="34" charset="-122"/>
                <a:cs typeface="微软雅黑" panose="020B0503020204020204" charset="-122"/>
                <a:sym typeface="+mn-ea"/>
              </a:rPr>
              <a:t>二者是相同化合物的不同剂型，中国获批临床适应症和用量一致</a:t>
            </a:r>
            <a:r>
              <a:rPr lang="en-US" altLang="zh-CN" sz="1200" b="1" baseline="30000" dirty="0">
                <a:latin typeface="微软雅黑 Light" panose="020B0502040204020203" pitchFamily="34" charset="-122"/>
                <a:ea typeface="微软雅黑 Light" panose="020B0502040204020203" pitchFamily="34" charset="-122"/>
                <a:cs typeface="微软雅黑" panose="020B0503020204020204" charset="-122"/>
                <a:sym typeface="+mn-ea"/>
              </a:rPr>
              <a:t>1</a:t>
            </a:r>
            <a:r>
              <a:rPr lang="zh-CN" altLang="en-US" sz="1200" b="1" baseline="30000" dirty="0">
                <a:latin typeface="微软雅黑 Light" panose="020B0502040204020203" pitchFamily="34" charset="-122"/>
                <a:ea typeface="微软雅黑 Light" panose="020B0502040204020203" pitchFamily="34" charset="-122"/>
                <a:cs typeface="微软雅黑" panose="020B0503020204020204" charset="-122"/>
                <a:sym typeface="+mn-ea"/>
              </a:rPr>
              <a:t>，</a:t>
            </a:r>
            <a:r>
              <a:rPr lang="en-US" altLang="zh-CN" sz="1200" b="1" baseline="30000" dirty="0">
                <a:latin typeface="微软雅黑 Light" panose="020B0502040204020203" pitchFamily="34" charset="-122"/>
                <a:ea typeface="微软雅黑 Light" panose="020B0502040204020203" pitchFamily="34" charset="-122"/>
                <a:cs typeface="微软雅黑" panose="020B0503020204020204" charset="-122"/>
                <a:sym typeface="+mn-ea"/>
              </a:rPr>
              <a:t>2</a:t>
            </a:r>
            <a:r>
              <a:rPr lang="zh-CN" altLang="en-US" sz="1200" b="1" dirty="0">
                <a:latin typeface="微软雅黑 Light" panose="020B0502040204020203" pitchFamily="34" charset="-122"/>
                <a:ea typeface="微软雅黑 Light" panose="020B0502040204020203" pitchFamily="34" charset="-122"/>
                <a:cs typeface="微软雅黑" panose="020B0503020204020204" charset="-122"/>
                <a:sym typeface="+mn-ea"/>
              </a:rPr>
              <a:t>；</a:t>
            </a:r>
            <a:endParaRPr lang="en-US" altLang="zh-CN" sz="1200" b="1" dirty="0">
              <a:latin typeface="微软雅黑 Light" panose="020B0502040204020203" pitchFamily="34" charset="-122"/>
              <a:ea typeface="微软雅黑 Light" panose="020B0502040204020203" pitchFamily="34" charset="-122"/>
              <a:cs typeface="微软雅黑" panose="020B0503020204020204" charset="-122"/>
              <a:sym typeface="+mn-ea"/>
            </a:endParaRPr>
          </a:p>
          <a:p>
            <a:pPr marL="187325" indent="-174625">
              <a:lnSpc>
                <a:spcPct val="100000"/>
              </a:lnSpc>
              <a:spcBef>
                <a:spcPts val="435"/>
              </a:spcBef>
              <a:buFont typeface="Arial" panose="020B0604020202020204" pitchFamily="34" charset="0"/>
              <a:buChar char="•"/>
              <a:tabLst>
                <a:tab pos="179070" algn="l"/>
              </a:tabLst>
            </a:pPr>
            <a:r>
              <a:rPr lang="zh-CN" altLang="en-US" sz="1200" b="1" dirty="0">
                <a:latin typeface="微软雅黑 Light" panose="020B0502040204020203" pitchFamily="34" charset="-122"/>
                <a:ea typeface="微软雅黑 Light" panose="020B0502040204020203" pitchFamily="34" charset="-122"/>
                <a:cs typeface="微软雅黑" panose="020B0503020204020204" charset="-122"/>
                <a:sym typeface="+mn-ea"/>
              </a:rPr>
              <a:t>碳酸司维拉姆干混悬剂国外</a:t>
            </a:r>
            <a:r>
              <a:rPr lang="en-US" altLang="zh-CN" sz="1200" b="1" dirty="0">
                <a:latin typeface="微软雅黑 Light" panose="020B0502040204020203" pitchFamily="34" charset="-122"/>
                <a:ea typeface="微软雅黑 Light" panose="020B0502040204020203" pitchFamily="34" charset="-122"/>
                <a:cs typeface="微软雅黑" panose="020B0503020204020204" charset="-122"/>
                <a:sym typeface="+mn-ea"/>
              </a:rPr>
              <a:t>III</a:t>
            </a:r>
            <a:r>
              <a:rPr lang="zh-CN" altLang="en-US" sz="1200" b="1" dirty="0">
                <a:latin typeface="微软雅黑 Light" panose="020B0502040204020203" pitchFamily="34" charset="-122"/>
                <a:ea typeface="微软雅黑 Light" panose="020B0502040204020203" pitchFamily="34" charset="-122"/>
                <a:cs typeface="微软雅黑" panose="020B0503020204020204" charset="-122"/>
                <a:sym typeface="+mn-ea"/>
              </a:rPr>
              <a:t>期临床研究表明，干混悬剂和片剂相同剂量</a:t>
            </a:r>
            <a:r>
              <a:rPr lang="zh-CN" altLang="en-US" sz="1200" b="1" dirty="0" smtClean="0">
                <a:latin typeface="微软雅黑 Light" panose="020B0502040204020203" pitchFamily="34" charset="-122"/>
                <a:ea typeface="微软雅黑 Light" panose="020B0502040204020203" pitchFamily="34" charset="-122"/>
                <a:cs typeface="微软雅黑" panose="020B0503020204020204" charset="-122"/>
                <a:sym typeface="+mn-ea"/>
              </a:rPr>
              <a:t>下临床疗效和安全性无差异</a:t>
            </a:r>
            <a:r>
              <a:rPr lang="en-US" altLang="zh-CN" sz="1200" b="1" baseline="30000" dirty="0" smtClean="0">
                <a:latin typeface="微软雅黑 Light" panose="020B0502040204020203" pitchFamily="34" charset="-122"/>
                <a:ea typeface="微软雅黑 Light" panose="020B0502040204020203" pitchFamily="34" charset="-122"/>
                <a:cs typeface="微软雅黑" panose="020B0503020204020204" charset="-122"/>
                <a:sym typeface="+mn-ea"/>
              </a:rPr>
              <a:t>3</a:t>
            </a:r>
            <a:r>
              <a:rPr lang="zh-CN" altLang="en-US" sz="1200" b="1" dirty="0" smtClean="0">
                <a:latin typeface="微软雅黑 Light" panose="020B0502040204020203" pitchFamily="34" charset="-122"/>
                <a:ea typeface="微软雅黑 Light" panose="020B0502040204020203" pitchFamily="34" charset="-122"/>
                <a:cs typeface="微软雅黑" panose="020B0503020204020204" charset="-122"/>
                <a:sym typeface="+mn-ea"/>
              </a:rPr>
              <a:t>；</a:t>
            </a:r>
            <a:endParaRPr lang="en-US" altLang="zh-CN" sz="1200" b="1" dirty="0">
              <a:latin typeface="微软雅黑 Light" panose="020B0502040204020203" pitchFamily="34" charset="-122"/>
              <a:ea typeface="微软雅黑 Light" panose="020B0502040204020203" pitchFamily="34" charset="-122"/>
              <a:cs typeface="微软雅黑" panose="020B0503020204020204" charset="-122"/>
              <a:sym typeface="+mn-ea"/>
            </a:endParaRPr>
          </a:p>
        </p:txBody>
      </p:sp>
      <p:sp>
        <p:nvSpPr>
          <p:cNvPr id="30" name="object 15"/>
          <p:cNvSpPr/>
          <p:nvPr/>
        </p:nvSpPr>
        <p:spPr>
          <a:xfrm>
            <a:off x="6149975" y="4115435"/>
            <a:ext cx="5654040" cy="2131084"/>
          </a:xfrm>
          <a:prstGeom prst="roundRect">
            <a:avLst/>
          </a:prstGeom>
          <a:ln w="12700">
            <a:solidFill>
              <a:srgbClr val="3296FA"/>
            </a:solidFill>
          </a:ln>
        </p:spPr>
        <p:txBody>
          <a:bodyPr wrap="square" lIns="0" tIns="0" rIns="0" bIns="0" rtlCol="0"/>
          <a:lstStyle/>
          <a:p>
            <a:endParaRPr dirty="0"/>
          </a:p>
        </p:txBody>
      </p:sp>
      <p:sp>
        <p:nvSpPr>
          <p:cNvPr id="31" name="流程图: 资料带 30"/>
          <p:cNvSpPr/>
          <p:nvPr/>
        </p:nvSpPr>
        <p:spPr>
          <a:xfrm>
            <a:off x="7625080" y="3937635"/>
            <a:ext cx="2498725" cy="457200"/>
          </a:xfrm>
          <a:prstGeom prst="flowChartPunchedTape">
            <a:avLst/>
          </a:prstGeom>
          <a:solidFill>
            <a:srgbClr val="3296FA"/>
          </a:solidFill>
          <a:ln w="25400" cap="flat" cmpd="sng" algn="ctr">
            <a:solidFill>
              <a:srgbClr val="3296FA"/>
            </a:solidFill>
            <a:prstDash val="solid"/>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较参照药品优势</a:t>
            </a:r>
          </a:p>
        </p:txBody>
      </p:sp>
      <p:pic>
        <p:nvPicPr>
          <p:cNvPr id="32" name="图片 31" descr="333438303937343b333633333030303bb9b4"/>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411946" y="4455150"/>
            <a:ext cx="216000" cy="216000"/>
          </a:xfrm>
          <a:prstGeom prst="rect">
            <a:avLst/>
          </a:prstGeom>
          <a:effectLst>
            <a:glow rad="228600">
              <a:schemeClr val="accent1">
                <a:satMod val="175000"/>
                <a:alpha val="40000"/>
              </a:schemeClr>
            </a:glow>
          </a:effectLst>
        </p:spPr>
      </p:pic>
      <p:sp>
        <p:nvSpPr>
          <p:cNvPr id="39" name="object 39"/>
          <p:cNvSpPr txBox="1"/>
          <p:nvPr/>
        </p:nvSpPr>
        <p:spPr>
          <a:xfrm>
            <a:off x="6773391" y="4448591"/>
            <a:ext cx="4936490" cy="1797928"/>
          </a:xfrm>
          <a:prstGeom prst="rect">
            <a:avLst/>
          </a:prstGeom>
        </p:spPr>
        <p:txBody>
          <a:bodyPr vert="horz" wrap="square" lIns="0" tIns="12700" rIns="0" bIns="0" rtlCol="0">
            <a:spAutoFit/>
          </a:bodyPr>
          <a:lstStyle/>
          <a:p>
            <a:pPr marL="12700" marR="5080" fontAlgn="auto">
              <a:lnSpc>
                <a:spcPct val="100000"/>
              </a:lnSpc>
              <a:spcBef>
                <a:spcPts val="600"/>
              </a:spcBef>
              <a:spcAft>
                <a:spcPts val="600"/>
              </a:spcAft>
            </a:pPr>
            <a:r>
              <a:rPr lang="zh-CN" altLang="en-US" sz="1200" b="1" u="sng" dirty="0">
                <a:solidFill>
                  <a:srgbClr val="3296FA"/>
                </a:solidFill>
                <a:uFillTx/>
                <a:latin typeface="微软雅黑 Light" panose="020B0502040204020203" pitchFamily="34" charset="-122"/>
                <a:ea typeface="微软雅黑 Light" panose="020B0502040204020203" pitchFamily="34" charset="-122"/>
                <a:cs typeface="微软雅黑" panose="020B0503020204020204" charset="-122"/>
              </a:rPr>
              <a:t>降低片剂负荷</a:t>
            </a:r>
            <a:r>
              <a:rPr lang="zh-CN" altLang="en-US" sz="1200" dirty="0">
                <a:solidFill>
                  <a:schemeClr val="tx1"/>
                </a:solidFill>
                <a:uFillTx/>
                <a:latin typeface="微软雅黑 Light" panose="020B0502040204020203" pitchFamily="34" charset="-122"/>
                <a:ea typeface="微软雅黑 Light" panose="020B0502040204020203" pitchFamily="34" charset="-122"/>
                <a:cs typeface="微软雅黑" panose="020B0503020204020204" charset="-122"/>
              </a:rPr>
              <a:t>。片剂只有</a:t>
            </a:r>
            <a:r>
              <a:rPr lang="en-US" altLang="zh-CN" sz="1200" dirty="0">
                <a:solidFill>
                  <a:schemeClr val="tx1"/>
                </a:solidFill>
                <a:uFillTx/>
                <a:latin typeface="微软雅黑 Light" panose="020B0502040204020203" pitchFamily="34" charset="-122"/>
                <a:ea typeface="微软雅黑 Light" panose="020B0502040204020203" pitchFamily="34" charset="-122"/>
                <a:cs typeface="微软雅黑" panose="020B0503020204020204" charset="-122"/>
              </a:rPr>
              <a:t>0.8g</a:t>
            </a:r>
            <a:r>
              <a:rPr lang="zh-CN" altLang="en-US" sz="1200" dirty="0">
                <a:solidFill>
                  <a:schemeClr val="tx1"/>
                </a:solidFill>
                <a:uFillTx/>
                <a:latin typeface="微软雅黑 Light" panose="020B0502040204020203" pitchFamily="34" charset="-122"/>
                <a:ea typeface="微软雅黑 Light" panose="020B0502040204020203" pitchFamily="34" charset="-122"/>
                <a:cs typeface="微软雅黑" panose="020B0503020204020204" charset="-122"/>
              </a:rPr>
              <a:t>一种规格，</a:t>
            </a:r>
            <a:r>
              <a:rPr lang="zh-CN" altLang="en-US" sz="1200" dirty="0">
                <a:latin typeface="微软雅黑 Light" panose="020B0502040204020203" pitchFamily="34" charset="-122"/>
                <a:ea typeface="微软雅黑 Light" panose="020B0502040204020203" pitchFamily="34" charset="-122"/>
                <a:cs typeface="微软雅黑" panose="020B0503020204020204" charset="-122"/>
              </a:rPr>
              <a:t>临床常用剂量</a:t>
            </a:r>
            <a:r>
              <a:rPr lang="en-US" altLang="zh-CN" sz="1200" dirty="0">
                <a:latin typeface="微软雅黑 Light" panose="020B0502040204020203" pitchFamily="34" charset="-122"/>
                <a:ea typeface="微软雅黑 Light" panose="020B0502040204020203" pitchFamily="34" charset="-122"/>
                <a:cs typeface="微软雅黑" panose="020B0503020204020204" charset="-122"/>
              </a:rPr>
              <a:t>4.8~9.6g/d</a:t>
            </a:r>
            <a:r>
              <a:rPr lang="zh-CN" altLang="en-US" sz="1200" dirty="0">
                <a:latin typeface="微软雅黑 Light" panose="020B0502040204020203" pitchFamily="34" charset="-122"/>
                <a:ea typeface="微软雅黑 Light" panose="020B0502040204020203" pitchFamily="34" charset="-122"/>
                <a:cs typeface="微软雅黑" panose="020B0503020204020204" charset="-122"/>
              </a:rPr>
              <a:t>，</a:t>
            </a:r>
            <a:r>
              <a:rPr lang="zh-CN" altLang="en-US" sz="1200" b="1" dirty="0">
                <a:solidFill>
                  <a:srgbClr val="FF0000"/>
                </a:solidFill>
                <a:uFillTx/>
                <a:latin typeface="微软雅黑 Light" panose="020B0502040204020203" pitchFamily="34" charset="-122"/>
                <a:ea typeface="微软雅黑 Light" panose="020B0502040204020203" pitchFamily="34" charset="-122"/>
                <a:cs typeface="微软雅黑" panose="020B0503020204020204" charset="-122"/>
              </a:rPr>
              <a:t>需要服用</a:t>
            </a:r>
            <a:r>
              <a:rPr lang="en-US" altLang="zh-CN" sz="1200" b="1" dirty="0">
                <a:solidFill>
                  <a:srgbClr val="FF0000"/>
                </a:solidFill>
                <a:uFillTx/>
                <a:latin typeface="微软雅黑 Light" panose="020B0502040204020203" pitchFamily="34" charset="-122"/>
                <a:ea typeface="微软雅黑 Light" panose="020B0502040204020203" pitchFamily="34" charset="-122"/>
                <a:cs typeface="微软雅黑" panose="020B0503020204020204" charset="-122"/>
              </a:rPr>
              <a:t>6-12</a:t>
            </a:r>
            <a:r>
              <a:rPr lang="zh-CN" altLang="en-US" sz="1200" b="1" dirty="0">
                <a:solidFill>
                  <a:srgbClr val="FF0000"/>
                </a:solidFill>
                <a:uFillTx/>
                <a:latin typeface="微软雅黑 Light" panose="020B0502040204020203" pitchFamily="34" charset="-122"/>
                <a:ea typeface="微软雅黑 Light" panose="020B0502040204020203" pitchFamily="34" charset="-122"/>
                <a:cs typeface="微软雅黑" panose="020B0503020204020204" charset="-122"/>
              </a:rPr>
              <a:t>片</a:t>
            </a:r>
            <a:r>
              <a:rPr lang="en-US" altLang="zh-CN" sz="1200" b="1" dirty="0">
                <a:solidFill>
                  <a:srgbClr val="FF0000"/>
                </a:solidFill>
                <a:uFillTx/>
                <a:latin typeface="微软雅黑 Light" panose="020B0502040204020203" pitchFamily="34" charset="-122"/>
                <a:ea typeface="微软雅黑 Light" panose="020B0502040204020203" pitchFamily="34" charset="-122"/>
                <a:cs typeface="微软雅黑" panose="020B0503020204020204" charset="-122"/>
              </a:rPr>
              <a:t>/</a:t>
            </a:r>
            <a:r>
              <a:rPr lang="zh-CN" altLang="en-US" sz="1200" b="1" dirty="0">
                <a:solidFill>
                  <a:srgbClr val="FF0000"/>
                </a:solidFill>
                <a:uFillTx/>
                <a:latin typeface="微软雅黑 Light" panose="020B0502040204020203" pitchFamily="34" charset="-122"/>
                <a:ea typeface="微软雅黑 Light" panose="020B0502040204020203" pitchFamily="34" charset="-122"/>
                <a:cs typeface="微软雅黑" panose="020B0503020204020204" charset="-122"/>
              </a:rPr>
              <a:t>天</a:t>
            </a:r>
            <a:r>
              <a:rPr lang="en-US" altLang="zh-CN" sz="1200" b="1" baseline="30000" dirty="0">
                <a:solidFill>
                  <a:srgbClr val="FF0000"/>
                </a:solidFill>
                <a:uFillTx/>
                <a:latin typeface="微软雅黑 Light" panose="020B0502040204020203" pitchFamily="34" charset="-122"/>
                <a:ea typeface="微软雅黑 Light" panose="020B0502040204020203" pitchFamily="34" charset="-122"/>
                <a:cs typeface="微软雅黑" panose="020B0503020204020204" charset="-122"/>
              </a:rPr>
              <a:t>4</a:t>
            </a:r>
            <a:r>
              <a:rPr lang="zh-CN" altLang="en-US" sz="1200" b="1" baseline="30000" dirty="0">
                <a:solidFill>
                  <a:srgbClr val="FF0000"/>
                </a:solidFill>
                <a:uFillTx/>
                <a:latin typeface="微软雅黑 Light" panose="020B0502040204020203" pitchFamily="34" charset="-122"/>
                <a:ea typeface="微软雅黑 Light" panose="020B0502040204020203" pitchFamily="34" charset="-122"/>
                <a:cs typeface="微软雅黑" panose="020B0503020204020204" charset="-122"/>
              </a:rPr>
              <a:t>、</a:t>
            </a:r>
            <a:r>
              <a:rPr lang="en-US" altLang="zh-CN" sz="1200" b="1" baseline="30000" dirty="0">
                <a:solidFill>
                  <a:srgbClr val="FF0000"/>
                </a:solidFill>
                <a:uFillTx/>
                <a:latin typeface="微软雅黑 Light" panose="020B0502040204020203" pitchFamily="34" charset="-122"/>
                <a:ea typeface="微软雅黑 Light" panose="020B0502040204020203" pitchFamily="34" charset="-122"/>
                <a:cs typeface="微软雅黑" panose="020B0503020204020204" charset="-122"/>
              </a:rPr>
              <a:t>5</a:t>
            </a:r>
            <a:r>
              <a:rPr lang="zh-CN" altLang="en-US" sz="1200" dirty="0">
                <a:solidFill>
                  <a:schemeClr val="tx1"/>
                </a:solidFill>
                <a:uFillTx/>
                <a:latin typeface="微软雅黑 Light" panose="020B0502040204020203" pitchFamily="34" charset="-122"/>
                <a:ea typeface="微软雅黑 Light" panose="020B0502040204020203" pitchFamily="34" charset="-122"/>
                <a:cs typeface="微软雅黑" panose="020B0503020204020204" charset="-122"/>
              </a:rPr>
              <a:t>。干混悬剂有</a:t>
            </a:r>
            <a:r>
              <a:rPr lang="en-US" altLang="zh-CN" sz="1200" dirty="0">
                <a:solidFill>
                  <a:schemeClr val="tx1"/>
                </a:solidFill>
                <a:uFillTx/>
                <a:latin typeface="微软雅黑 Light" panose="020B0502040204020203" pitchFamily="34" charset="-122"/>
                <a:ea typeface="微软雅黑 Light" panose="020B0502040204020203" pitchFamily="34" charset="-122"/>
                <a:cs typeface="微软雅黑" panose="020B0503020204020204" charset="-122"/>
              </a:rPr>
              <a:t>0.8</a:t>
            </a:r>
            <a:r>
              <a:rPr lang="zh-CN" altLang="en-US" sz="1200" dirty="0">
                <a:solidFill>
                  <a:schemeClr val="tx1"/>
                </a:solidFill>
                <a:uFillTx/>
                <a:latin typeface="微软雅黑 Light" panose="020B0502040204020203" pitchFamily="34" charset="-122"/>
                <a:ea typeface="微软雅黑 Light" panose="020B0502040204020203" pitchFamily="34" charset="-122"/>
                <a:cs typeface="微软雅黑" panose="020B0503020204020204" charset="-122"/>
              </a:rPr>
              <a:t>和</a:t>
            </a:r>
            <a:r>
              <a:rPr lang="en-US" altLang="zh-CN" sz="1200" dirty="0">
                <a:solidFill>
                  <a:schemeClr val="tx1"/>
                </a:solidFill>
                <a:uFillTx/>
                <a:latin typeface="微软雅黑 Light" panose="020B0502040204020203" pitchFamily="34" charset="-122"/>
                <a:ea typeface="微软雅黑 Light" panose="020B0502040204020203" pitchFamily="34" charset="-122"/>
                <a:cs typeface="微软雅黑" panose="020B0503020204020204" charset="-122"/>
              </a:rPr>
              <a:t>2.4g</a:t>
            </a:r>
            <a:r>
              <a:rPr lang="zh-CN" altLang="en-US" sz="1200" dirty="0">
                <a:solidFill>
                  <a:schemeClr val="tx1"/>
                </a:solidFill>
                <a:uFillTx/>
                <a:latin typeface="微软雅黑 Light" panose="020B0502040204020203" pitchFamily="34" charset="-122"/>
                <a:ea typeface="微软雅黑 Light" panose="020B0502040204020203" pitchFamily="34" charset="-122"/>
                <a:cs typeface="微软雅黑" panose="020B0503020204020204" charset="-122"/>
              </a:rPr>
              <a:t>两种规格，方便不同剂量需求的患者服用；</a:t>
            </a:r>
            <a:endParaRPr lang="en-US" altLang="zh-CN" sz="1200" dirty="0">
              <a:solidFill>
                <a:schemeClr val="tx1"/>
              </a:solidFill>
              <a:uFillTx/>
              <a:latin typeface="微软雅黑 Light" panose="020B0502040204020203" pitchFamily="34" charset="-122"/>
              <a:ea typeface="微软雅黑 Light" panose="020B0502040204020203" pitchFamily="34" charset="-122"/>
              <a:cs typeface="微软雅黑" panose="020B0503020204020204" charset="-122"/>
            </a:endParaRPr>
          </a:p>
          <a:p>
            <a:pPr marL="12700" marR="5080" fontAlgn="auto">
              <a:lnSpc>
                <a:spcPct val="100000"/>
              </a:lnSpc>
              <a:spcBef>
                <a:spcPts val="600"/>
              </a:spcBef>
              <a:spcAft>
                <a:spcPts val="600"/>
              </a:spcAft>
            </a:pPr>
            <a:r>
              <a:rPr lang="zh-CN" altLang="en-US" sz="1200" b="1" u="sng" dirty="0">
                <a:solidFill>
                  <a:srgbClr val="3296FA"/>
                </a:solidFill>
                <a:latin typeface="微软雅黑 Light" panose="020B0502040204020203" pitchFamily="34" charset="-122"/>
                <a:ea typeface="微软雅黑 Light" panose="020B0502040204020203" pitchFamily="34" charset="-122"/>
                <a:sym typeface="+mn-ea"/>
              </a:rPr>
              <a:t>吞咽方便，口感好</a:t>
            </a:r>
            <a:r>
              <a:rPr lang="zh-CN" altLang="en-US" sz="1200" dirty="0">
                <a:solidFill>
                  <a:schemeClr val="tx1"/>
                </a:solidFill>
                <a:uFillTx/>
                <a:latin typeface="微软雅黑 Light" panose="020B0502040204020203" pitchFamily="34" charset="-122"/>
                <a:ea typeface="微软雅黑 Light" panose="020B0502040204020203" pitchFamily="34" charset="-122"/>
                <a:cs typeface="微软雅黑" panose="020B0503020204020204" charset="-122"/>
                <a:sym typeface="+mn-ea"/>
              </a:rPr>
              <a:t>。片剂较大且需整片</a:t>
            </a:r>
            <a:r>
              <a:rPr lang="zh-CN" sz="1200" dirty="0">
                <a:solidFill>
                  <a:schemeClr val="tx1"/>
                </a:solidFill>
                <a:uFillTx/>
                <a:latin typeface="微软雅黑 Light" panose="020B0502040204020203" pitchFamily="34" charset="-122"/>
                <a:ea typeface="微软雅黑 Light" panose="020B0502040204020203" pitchFamily="34" charset="-122"/>
                <a:cs typeface="微软雅黑" panose="020B0503020204020204" charset="-122"/>
                <a:sym typeface="+mn-ea"/>
              </a:rPr>
              <a:t>吞服，</a:t>
            </a:r>
            <a:r>
              <a:rPr lang="zh-CN" altLang="en-US" sz="1200" dirty="0">
                <a:solidFill>
                  <a:schemeClr val="tx1"/>
                </a:solidFill>
                <a:uFillTx/>
                <a:latin typeface="微软雅黑 Light" panose="020B0502040204020203" pitchFamily="34" charset="-122"/>
                <a:ea typeface="微软雅黑 Light" panose="020B0502040204020203" pitchFamily="34" charset="-122"/>
                <a:cs typeface="微软雅黑" panose="020B0503020204020204" charset="-122"/>
                <a:sym typeface="+mn-ea"/>
              </a:rPr>
              <a:t>有效</a:t>
            </a:r>
            <a:r>
              <a:rPr lang="zh-CN" altLang="en-US" sz="1200" b="1" dirty="0">
                <a:solidFill>
                  <a:srgbClr val="FF0000"/>
                </a:solidFill>
                <a:uFillTx/>
                <a:latin typeface="微软雅黑 Light" panose="020B0502040204020203" pitchFamily="34" charset="-122"/>
                <a:ea typeface="微软雅黑 Light" panose="020B0502040204020203" pitchFamily="34" charset="-122"/>
                <a:cs typeface="微软雅黑" panose="020B0503020204020204" charset="-122"/>
                <a:sym typeface="+mn-ea"/>
              </a:rPr>
              <a:t>解决</a:t>
            </a:r>
            <a:r>
              <a:rPr lang="zh-CN" sz="1200" b="1" dirty="0">
                <a:solidFill>
                  <a:srgbClr val="FF0000"/>
                </a:solidFill>
                <a:uFillTx/>
                <a:latin typeface="微软雅黑 Light" panose="020B0502040204020203" pitchFamily="34" charset="-122"/>
                <a:ea typeface="微软雅黑 Light" panose="020B0502040204020203" pitchFamily="34" charset="-122"/>
                <a:cs typeface="微软雅黑" panose="020B0503020204020204" charset="-122"/>
                <a:sym typeface="+mn-ea"/>
              </a:rPr>
              <a:t>吞咽困难患者</a:t>
            </a:r>
            <a:r>
              <a:rPr lang="zh-CN" altLang="zh-CN" sz="1200" b="1" dirty="0">
                <a:solidFill>
                  <a:srgbClr val="FF0000"/>
                </a:solidFill>
                <a:latin typeface="微软雅黑 Light" panose="020B0502040204020203" pitchFamily="34" charset="-122"/>
                <a:ea typeface="微软雅黑 Light" panose="020B0502040204020203" pitchFamily="34" charset="-122"/>
                <a:cs typeface="微软雅黑" panose="020B0503020204020204" charset="-122"/>
                <a:sym typeface="+mn-ea"/>
              </a:rPr>
              <a:t>的</a:t>
            </a:r>
            <a:r>
              <a:rPr lang="zh-CN" altLang="en-US" sz="1200" b="1" dirty="0">
                <a:solidFill>
                  <a:srgbClr val="FF0000"/>
                </a:solidFill>
                <a:uFillTx/>
                <a:latin typeface="微软雅黑 Light" panose="020B0502040204020203" pitchFamily="34" charset="-122"/>
                <a:ea typeface="微软雅黑 Light" panose="020B0502040204020203" pitchFamily="34" charset="-122"/>
                <a:cs typeface="微软雅黑" panose="020B0503020204020204" charset="-122"/>
                <a:sym typeface="+mn-ea"/>
              </a:rPr>
              <a:t>服药问题</a:t>
            </a:r>
            <a:r>
              <a:rPr lang="zh-CN" altLang="en-US" sz="1200" dirty="0">
                <a:solidFill>
                  <a:schemeClr val="tx1"/>
                </a:solidFill>
                <a:uFillTx/>
                <a:latin typeface="微软雅黑 Light" panose="020B0502040204020203" pitchFamily="34" charset="-122"/>
                <a:ea typeface="微软雅黑 Light" panose="020B0502040204020203" pitchFamily="34" charset="-122"/>
                <a:cs typeface="微软雅黑" panose="020B0503020204020204" charset="-122"/>
                <a:sym typeface="+mn-ea"/>
              </a:rPr>
              <a:t>。柑橘口味，还能解决部分不愿意服用片剂患者</a:t>
            </a:r>
            <a:r>
              <a:rPr lang="zh-CN" altLang="en-US" sz="1200" dirty="0">
                <a:latin typeface="微软雅黑 Light" panose="020B0502040204020203" pitchFamily="34" charset="-122"/>
                <a:ea typeface="微软雅黑 Light" panose="020B0502040204020203" pitchFamily="34" charset="-122"/>
                <a:cs typeface="微软雅黑" panose="020B0503020204020204" charset="-122"/>
                <a:sym typeface="+mn-ea"/>
              </a:rPr>
              <a:t>的服</a:t>
            </a:r>
            <a:r>
              <a:rPr lang="zh-CN" altLang="en-US" sz="1200" dirty="0">
                <a:solidFill>
                  <a:schemeClr val="tx1"/>
                </a:solidFill>
                <a:uFillTx/>
                <a:latin typeface="微软雅黑 Light" panose="020B0502040204020203" pitchFamily="34" charset="-122"/>
                <a:ea typeface="微软雅黑 Light" panose="020B0502040204020203" pitchFamily="34" charset="-122"/>
                <a:cs typeface="微软雅黑" panose="020B0503020204020204" charset="-122"/>
                <a:sym typeface="+mn-ea"/>
              </a:rPr>
              <a:t>药问题；</a:t>
            </a:r>
            <a:endParaRPr lang="zh-CN" sz="1200" dirty="0">
              <a:solidFill>
                <a:schemeClr val="tx1"/>
              </a:solidFill>
              <a:uFillTx/>
              <a:latin typeface="微软雅黑 Light" panose="020B0502040204020203" pitchFamily="34" charset="-122"/>
              <a:ea typeface="微软雅黑 Light" panose="020B0502040204020203" pitchFamily="34" charset="-122"/>
              <a:cs typeface="微软雅黑" panose="020B0503020204020204" charset="-122"/>
              <a:sym typeface="+mn-ea"/>
            </a:endParaRPr>
          </a:p>
          <a:p>
            <a:pPr marL="12700" marR="5080" fontAlgn="auto">
              <a:lnSpc>
                <a:spcPct val="100000"/>
              </a:lnSpc>
              <a:spcBef>
                <a:spcPts val="600"/>
              </a:spcBef>
              <a:spcAft>
                <a:spcPts val="600"/>
              </a:spcAft>
            </a:pPr>
            <a:r>
              <a:rPr lang="zh-CN" altLang="en-US" sz="1200" b="1" dirty="0">
                <a:solidFill>
                  <a:srgbClr val="3296FA"/>
                </a:solidFill>
                <a:latin typeface="微软雅黑 Light" panose="020B0502040204020203" pitchFamily="34" charset="-122"/>
                <a:ea typeface="微软雅黑 Light" panose="020B0502040204020203" pitchFamily="34" charset="-122"/>
                <a:cs typeface="微软雅黑" panose="020B0503020204020204" charset="-122"/>
              </a:rPr>
              <a:t>满足更广泛患者群体用药需求</a:t>
            </a:r>
            <a:r>
              <a:rPr lang="zh-CN" altLang="en-US" sz="1200" dirty="0">
                <a:latin typeface="微软雅黑 Light" panose="020B0502040204020203" pitchFamily="34" charset="-122"/>
                <a:ea typeface="微软雅黑 Light" panose="020B0502040204020203" pitchFamily="34" charset="-122"/>
                <a:cs typeface="微软雅黑" panose="020B0503020204020204" charset="-122"/>
              </a:rPr>
              <a:t>。</a:t>
            </a:r>
            <a:r>
              <a:rPr lang="zh-CN" altLang="en-US" sz="1200" dirty="0">
                <a:solidFill>
                  <a:schemeClr val="tx1"/>
                </a:solidFill>
                <a:uFillTx/>
                <a:latin typeface="微软雅黑 Light" panose="020B0502040204020203" pitchFamily="34" charset="-122"/>
                <a:ea typeface="微软雅黑 Light" panose="020B0502040204020203" pitchFamily="34" charset="-122"/>
                <a:cs typeface="微软雅黑" panose="020B0503020204020204" charset="-122"/>
              </a:rPr>
              <a:t>本产品在</a:t>
            </a:r>
            <a:r>
              <a:rPr lang="zh-CN" altLang="en-US" sz="1200" dirty="0">
                <a:solidFill>
                  <a:srgbClr val="FF0000"/>
                </a:solidFill>
                <a:uFillTx/>
                <a:latin typeface="微软雅黑 Light" panose="020B0502040204020203" pitchFamily="34" charset="-122"/>
                <a:ea typeface="微软雅黑 Light" panose="020B0502040204020203" pitchFamily="34" charset="-122"/>
                <a:cs typeface="微软雅黑" panose="020B0503020204020204" charset="-122"/>
              </a:rPr>
              <a:t>美国和中国均获批上市</a:t>
            </a:r>
            <a:r>
              <a:rPr lang="zh-CN" altLang="en-US" sz="1200" dirty="0">
                <a:solidFill>
                  <a:schemeClr val="tx1"/>
                </a:solidFill>
                <a:uFillTx/>
                <a:latin typeface="微软雅黑 Light" panose="020B0502040204020203" pitchFamily="34" charset="-122"/>
                <a:ea typeface="微软雅黑 Light" panose="020B0502040204020203" pitchFamily="34" charset="-122"/>
                <a:cs typeface="微软雅黑" panose="020B0503020204020204" charset="-122"/>
              </a:rPr>
              <a:t>，</a:t>
            </a:r>
            <a:r>
              <a:rPr lang="en-US" altLang="zh-CN" sz="1200" dirty="0">
                <a:solidFill>
                  <a:schemeClr val="tx1"/>
                </a:solidFill>
                <a:uFillTx/>
                <a:latin typeface="微软雅黑 Light" panose="020B0502040204020203" pitchFamily="34" charset="-122"/>
                <a:ea typeface="微软雅黑 Light" panose="020B0502040204020203" pitchFamily="34" charset="-122"/>
                <a:cs typeface="微软雅黑" panose="020B0503020204020204" charset="-122"/>
              </a:rPr>
              <a:t>FDA</a:t>
            </a:r>
            <a:r>
              <a:rPr lang="zh-CN" altLang="en-US" sz="1200" dirty="0">
                <a:solidFill>
                  <a:schemeClr val="tx1"/>
                </a:solidFill>
                <a:uFillTx/>
                <a:latin typeface="微软雅黑 Light" panose="020B0502040204020203" pitchFamily="34" charset="-122"/>
                <a:ea typeface="微软雅黑 Light" panose="020B0502040204020203" pitchFamily="34" charset="-122"/>
                <a:cs typeface="微软雅黑" panose="020B0503020204020204" charset="-122"/>
              </a:rPr>
              <a:t>批准的适应症患者包括成人和</a:t>
            </a:r>
            <a:r>
              <a:rPr lang="en-US" altLang="zh-CN" sz="1200" dirty="0">
                <a:solidFill>
                  <a:srgbClr val="FF0000"/>
                </a:solidFill>
                <a:uFillTx/>
                <a:latin typeface="微软雅黑 Light" panose="020B0502040204020203" pitchFamily="34" charset="-122"/>
                <a:ea typeface="微软雅黑 Light" panose="020B0502040204020203" pitchFamily="34" charset="-122"/>
                <a:cs typeface="微软雅黑" panose="020B0503020204020204" charset="-122"/>
              </a:rPr>
              <a:t>6</a:t>
            </a:r>
            <a:r>
              <a:rPr lang="zh-CN" altLang="en-US" sz="1200" dirty="0">
                <a:solidFill>
                  <a:srgbClr val="FF0000"/>
                </a:solidFill>
                <a:uFillTx/>
                <a:latin typeface="微软雅黑 Light" panose="020B0502040204020203" pitchFamily="34" charset="-122"/>
                <a:ea typeface="微软雅黑 Light" panose="020B0502040204020203" pitchFamily="34" charset="-122"/>
                <a:cs typeface="微软雅黑" panose="020B0503020204020204" charset="-122"/>
              </a:rPr>
              <a:t>岁及以上儿童</a:t>
            </a:r>
            <a:r>
              <a:rPr lang="zh-CN" altLang="en-US" sz="1200" dirty="0">
                <a:solidFill>
                  <a:schemeClr val="tx1"/>
                </a:solidFill>
                <a:uFillTx/>
                <a:latin typeface="微软雅黑 Light" panose="020B0502040204020203" pitchFamily="34" charset="-122"/>
                <a:ea typeface="微软雅黑 Light" panose="020B0502040204020203" pitchFamily="34" charset="-122"/>
                <a:cs typeface="微软雅黑" panose="020B0503020204020204" charset="-122"/>
              </a:rPr>
              <a:t>。</a:t>
            </a:r>
            <a:r>
              <a:rPr lang="en-US" altLang="zh-CN" sz="1200" dirty="0">
                <a:latin typeface="微软雅黑 Light" panose="020B0502040204020203" pitchFamily="34" charset="-122"/>
                <a:ea typeface="微软雅黑 Light" panose="020B0502040204020203" pitchFamily="34" charset="-122"/>
                <a:cs typeface="微软雅黑" panose="020B0503020204020204" charset="-122"/>
              </a:rPr>
              <a:t>EMA</a:t>
            </a:r>
            <a:r>
              <a:rPr lang="zh-CN" altLang="en-US" sz="1200" dirty="0">
                <a:latin typeface="微软雅黑 Light" panose="020B0502040204020203" pitchFamily="34" charset="-122"/>
                <a:ea typeface="微软雅黑 Light" panose="020B0502040204020203" pitchFamily="34" charset="-122"/>
                <a:cs typeface="微软雅黑" panose="020B0503020204020204" charset="-122"/>
              </a:rPr>
              <a:t>同样批准</a:t>
            </a:r>
            <a:r>
              <a:rPr lang="zh-CN" altLang="en-US" sz="1200" dirty="0">
                <a:uFillTx/>
                <a:latin typeface="微软雅黑 Light" panose="020B0502040204020203" pitchFamily="34" charset="-122"/>
                <a:ea typeface="微软雅黑 Light" panose="020B0502040204020203" pitchFamily="34" charset="-122"/>
                <a:cs typeface="微软雅黑" panose="020B0503020204020204" charset="-122"/>
              </a:rPr>
              <a:t>干混悬剂可用于</a:t>
            </a:r>
            <a:r>
              <a:rPr lang="en-US" altLang="zh-CN" sz="1200" dirty="0">
                <a:uFillTx/>
                <a:latin typeface="微软雅黑 Light" panose="020B0502040204020203" pitchFamily="34" charset="-122"/>
                <a:ea typeface="微软雅黑 Light" panose="020B0502040204020203" pitchFamily="34" charset="-122"/>
                <a:cs typeface="微软雅黑" panose="020B0503020204020204" charset="-122"/>
              </a:rPr>
              <a:t>6</a:t>
            </a:r>
            <a:r>
              <a:rPr lang="zh-CN" altLang="en-US" sz="1200" dirty="0">
                <a:uFillTx/>
                <a:latin typeface="微软雅黑 Light" panose="020B0502040204020203" pitchFamily="34" charset="-122"/>
                <a:ea typeface="微软雅黑 Light" panose="020B0502040204020203" pitchFamily="34" charset="-122"/>
                <a:cs typeface="微软雅黑" panose="020B0503020204020204" charset="-122"/>
              </a:rPr>
              <a:t>岁及以上儿童患者。</a:t>
            </a:r>
          </a:p>
        </p:txBody>
      </p:sp>
      <p:pic>
        <p:nvPicPr>
          <p:cNvPr id="34" name="图片 33" descr="333438303937343b333633333030303bb9b4"/>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405490" y="5147272"/>
            <a:ext cx="216000" cy="215900"/>
          </a:xfrm>
          <a:prstGeom prst="rect">
            <a:avLst/>
          </a:prstGeom>
          <a:effectLst>
            <a:glow rad="228600">
              <a:schemeClr val="accent1">
                <a:satMod val="175000"/>
                <a:alpha val="40000"/>
              </a:schemeClr>
            </a:glow>
          </a:effectLst>
        </p:spPr>
      </p:pic>
      <p:pic>
        <p:nvPicPr>
          <p:cNvPr id="36" name="图片 35" descr="333438303937343b333633333030303bb9b4"/>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427123" y="5682179"/>
            <a:ext cx="216000" cy="215900"/>
          </a:xfrm>
          <a:prstGeom prst="rect">
            <a:avLst/>
          </a:prstGeom>
          <a:effectLst>
            <a:glow rad="228600">
              <a:schemeClr val="accent1">
                <a:satMod val="175000"/>
                <a:alpha val="40000"/>
              </a:schemeClr>
            </a:glow>
          </a:effectLst>
        </p:spPr>
      </p:pic>
      <p:sp>
        <p:nvSpPr>
          <p:cNvPr id="4" name="文本框 3">
            <a:extLst>
              <a:ext uri="{FF2B5EF4-FFF2-40B4-BE49-F238E27FC236}">
                <a16:creationId xmlns:a16="http://schemas.microsoft.com/office/drawing/2014/main" xmlns="" id="{FC72FDA7-B761-983C-B306-893311E121D0}"/>
              </a:ext>
            </a:extLst>
          </p:cNvPr>
          <p:cNvSpPr txBox="1"/>
          <p:nvPr/>
        </p:nvSpPr>
        <p:spPr>
          <a:xfrm>
            <a:off x="415174" y="6427601"/>
            <a:ext cx="11553250" cy="215444"/>
          </a:xfrm>
          <a:prstGeom prst="rect">
            <a:avLst/>
          </a:prstGeom>
          <a:noFill/>
        </p:spPr>
        <p:txBody>
          <a:bodyPr wrap="square" rtlCol="0">
            <a:spAutoFit/>
          </a:bodyPr>
          <a:lstStyle>
            <a:defPPr>
              <a:defRPr lang="zh-CN"/>
            </a:defPPr>
            <a:lvl1pPr>
              <a:defRPr sz="800" i="1">
                <a:uFillTx/>
                <a:latin typeface="微软雅黑 Light" panose="020B0502040204020203" pitchFamily="34" charset="-122"/>
                <a:ea typeface="微软雅黑 Light" panose="020B0502040204020203" pitchFamily="34" charset="-122"/>
              </a:defRPr>
            </a:lvl1pPr>
          </a:lstStyle>
          <a:p>
            <a:r>
              <a:rPr lang="en-US" altLang="zh-CN" dirty="0"/>
              <a:t>1.</a:t>
            </a:r>
            <a:r>
              <a:rPr lang="zh-CN" altLang="en-US" dirty="0"/>
              <a:t>碳酸司维拉姆干混悬剂说明书；</a:t>
            </a:r>
            <a:r>
              <a:rPr lang="en-US" altLang="zh-CN" dirty="0"/>
              <a:t>2. </a:t>
            </a:r>
            <a:r>
              <a:rPr lang="zh-CN" altLang="en-US" dirty="0"/>
              <a:t>诺维乐说明书；  </a:t>
            </a:r>
            <a:r>
              <a:rPr lang="en-US" altLang="zh-CN" dirty="0"/>
              <a:t>3.</a:t>
            </a:r>
            <a:r>
              <a:rPr lang="en-US" altLang="zh-CN" dirty="0">
                <a:sym typeface="+mn-ea"/>
              </a:rPr>
              <a:t> Am J Kidney Dis. 2013;62(4):771-778.    </a:t>
            </a:r>
            <a:r>
              <a:rPr lang="en-US" altLang="zh-CN" dirty="0"/>
              <a:t>4.Chen N, et al. Nephrol Dial Transplant. 2014 Jan;29(1):152-60. 5.</a:t>
            </a:r>
            <a:r>
              <a:rPr lang="en-US" altLang="zh-CN" sz="800" dirty="0"/>
              <a:t> Kidney Dis (Basel). 2022 Dec 15;9(2):82-93.</a:t>
            </a:r>
            <a:endParaRPr lang="zh-CN" alt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xmlns="" id="{F9F42D3A-AD31-E7F0-159A-7C3E9D397A21}"/>
              </a:ext>
            </a:extLst>
          </p:cNvPr>
          <p:cNvGraphicFramePr>
            <a:graphicFrameLocks noChangeAspect="1"/>
          </p:cNvGraphicFramePr>
          <p:nvPr>
            <p:custDataLst>
              <p:tags r:id="rId2"/>
            </p:custDataLst>
            <p:extLst>
              <p:ext uri="{D42A27DB-BD31-4B8C-83A1-F6EECF244321}">
                <p14:modId xmlns:p14="http://schemas.microsoft.com/office/powerpoint/2010/main" val="27800246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8" name="think-cell 幻灯片" r:id="rId5" imgW="306" imgH="306" progId="TCLayout.ActiveDocument.1">
                  <p:embed/>
                </p:oleObj>
              </mc:Choice>
              <mc:Fallback>
                <p:oleObj name="think-cell 幻灯片" r:id="rId5" imgW="306" imgH="30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矩形 36">
            <a:extLst>
              <a:ext uri="{FF2B5EF4-FFF2-40B4-BE49-F238E27FC236}">
                <a16:creationId xmlns:a16="http://schemas.microsoft.com/office/drawing/2014/main" xmlns="" id="{34407DB2-6A6F-CB70-986C-DD5165C6F5A1}"/>
              </a:ext>
            </a:extLst>
          </p:cNvPr>
          <p:cNvSpPr/>
          <p:nvPr/>
        </p:nvSpPr>
        <p:spPr>
          <a:xfrm>
            <a:off x="6377152" y="4856085"/>
            <a:ext cx="1768216" cy="1140004"/>
          </a:xfrm>
          <a:prstGeom prst="rect">
            <a:avLst/>
          </a:prstGeom>
          <a:solidFill>
            <a:schemeClr val="tx2">
              <a:lumMod val="20000"/>
              <a:lumOff val="80000"/>
            </a:scheme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extLst>
              <a:ext uri="{FF2B5EF4-FFF2-40B4-BE49-F238E27FC236}">
                <a16:creationId xmlns:a16="http://schemas.microsoft.com/office/drawing/2014/main" xmlns="" id="{316D2655-2C6D-7E15-C5BF-F279A9E6DD0A}"/>
              </a:ext>
            </a:extLst>
          </p:cNvPr>
          <p:cNvSpPr/>
          <p:nvPr/>
        </p:nvSpPr>
        <p:spPr>
          <a:xfrm>
            <a:off x="2068477" y="4577729"/>
            <a:ext cx="2085057" cy="1346626"/>
          </a:xfrm>
          <a:prstGeom prst="rect">
            <a:avLst/>
          </a:prstGeom>
          <a:solidFill>
            <a:schemeClr val="tx2">
              <a:lumMod val="20000"/>
              <a:lumOff val="80000"/>
            </a:scheme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xmlns="" id="{6A1D6E10-5C7A-736C-B630-08954EE7A35B}"/>
              </a:ext>
            </a:extLst>
          </p:cNvPr>
          <p:cNvSpPr>
            <a:spLocks noGrp="1"/>
          </p:cNvSpPr>
          <p:nvPr>
            <p:ph type="title"/>
          </p:nvPr>
        </p:nvSpPr>
        <p:spPr>
          <a:xfrm>
            <a:off x="123825" y="244728"/>
            <a:ext cx="11934825" cy="834236"/>
          </a:xfrm>
        </p:spPr>
        <p:txBody>
          <a:bodyPr vert="horz">
            <a:normAutofit/>
          </a:bodyPr>
          <a:lstStyle/>
          <a:p>
            <a:r>
              <a:rPr lang="zh-CN" altLang="en-US" sz="2000" dirty="0"/>
              <a:t>高磷血症是</a:t>
            </a:r>
            <a:r>
              <a:rPr lang="en-US" altLang="zh-CN" sz="2000" dirty="0"/>
              <a:t>CKD</a:t>
            </a:r>
            <a:r>
              <a:rPr lang="zh-CN" altLang="en-US" sz="2000" dirty="0"/>
              <a:t>患者不良预后的独立危险因素</a:t>
            </a:r>
            <a:r>
              <a:rPr lang="en-US" altLang="zh-CN" sz="2000" dirty="0"/>
              <a:t/>
            </a:r>
            <a:br>
              <a:rPr lang="en-US" altLang="zh-CN" sz="2000" dirty="0"/>
            </a:br>
            <a:r>
              <a:rPr lang="zh-CN" altLang="en-US" sz="2000" dirty="0"/>
              <a:t>我国成人高磷血症</a:t>
            </a:r>
            <a:r>
              <a:rPr lang="zh-CN" altLang="en-US" sz="2000" dirty="0">
                <a:solidFill>
                  <a:schemeClr val="accent4">
                    <a:lumMod val="60000"/>
                    <a:lumOff val="40000"/>
                  </a:schemeClr>
                </a:solidFill>
              </a:rPr>
              <a:t>患病率高，磷结合剂使用比例低，治疗片剂负荷高，依从性差，达标率低</a:t>
            </a:r>
          </a:p>
        </p:txBody>
      </p:sp>
      <p:graphicFrame>
        <p:nvGraphicFramePr>
          <p:cNvPr id="3" name="图表 2">
            <a:extLst>
              <a:ext uri="{FF2B5EF4-FFF2-40B4-BE49-F238E27FC236}">
                <a16:creationId xmlns:a16="http://schemas.microsoft.com/office/drawing/2014/main" xmlns="" id="{2739F768-22B1-4C84-C541-B146EB85E893}"/>
              </a:ext>
            </a:extLst>
          </p:cNvPr>
          <p:cNvGraphicFramePr/>
          <p:nvPr>
            <p:extLst>
              <p:ext uri="{D42A27DB-BD31-4B8C-83A1-F6EECF244321}">
                <p14:modId xmlns:p14="http://schemas.microsoft.com/office/powerpoint/2010/main" val="3322881363"/>
              </p:ext>
            </p:extLst>
          </p:nvPr>
        </p:nvGraphicFramePr>
        <p:xfrm>
          <a:off x="3472503" y="1865284"/>
          <a:ext cx="2904649" cy="1548419"/>
        </p:xfrm>
        <a:graphic>
          <a:graphicData uri="http://schemas.openxmlformats.org/drawingml/2006/chart">
            <c:chart xmlns:c="http://schemas.openxmlformats.org/drawingml/2006/chart" xmlns:r="http://schemas.openxmlformats.org/officeDocument/2006/relationships" r:id="rId7"/>
          </a:graphicData>
        </a:graphic>
      </p:graphicFrame>
      <p:grpSp>
        <p:nvGrpSpPr>
          <p:cNvPr id="7" name="组合 6">
            <a:extLst>
              <a:ext uri="{FF2B5EF4-FFF2-40B4-BE49-F238E27FC236}">
                <a16:creationId xmlns:a16="http://schemas.microsoft.com/office/drawing/2014/main" xmlns="" id="{95A58A04-E3B1-82AC-F28D-3D2A051D0434}"/>
              </a:ext>
            </a:extLst>
          </p:cNvPr>
          <p:cNvGrpSpPr/>
          <p:nvPr/>
        </p:nvGrpSpPr>
        <p:grpSpPr>
          <a:xfrm>
            <a:off x="6561469" y="1285207"/>
            <a:ext cx="5061860" cy="2190533"/>
            <a:chOff x="440036" y="1238468"/>
            <a:chExt cx="4768838" cy="2190533"/>
          </a:xfrm>
        </p:grpSpPr>
        <p:sp>
          <p:nvSpPr>
            <p:cNvPr id="11" name="object 4">
              <a:extLst>
                <a:ext uri="{FF2B5EF4-FFF2-40B4-BE49-F238E27FC236}">
                  <a16:creationId xmlns:a16="http://schemas.microsoft.com/office/drawing/2014/main" xmlns="" id="{9344A372-3388-BE6C-7A62-B105F726DE1C}"/>
                </a:ext>
              </a:extLst>
            </p:cNvPr>
            <p:cNvSpPr/>
            <p:nvPr/>
          </p:nvSpPr>
          <p:spPr>
            <a:xfrm>
              <a:off x="457200" y="1295401"/>
              <a:ext cx="4751674" cy="2133600"/>
            </a:xfrm>
            <a:prstGeom prst="roundRect">
              <a:avLst/>
            </a:prstGeom>
            <a:ln w="12700">
              <a:solidFill>
                <a:srgbClr val="3296FA"/>
              </a:solidFill>
            </a:ln>
          </p:spPr>
          <p:txBody>
            <a:bodyPr wrap="square" lIns="0" tIns="0" rIns="0" bIns="0" rtlCol="0"/>
            <a:lstStyle/>
            <a:p>
              <a:endParaRPr sz="1600">
                <a:latin typeface="微软雅黑 Light" panose="020B0502040204020203" pitchFamily="34" charset="-122"/>
                <a:ea typeface="微软雅黑 Light" panose="020B0502040204020203" pitchFamily="34" charset="-122"/>
              </a:endParaRPr>
            </a:p>
          </p:txBody>
        </p:sp>
        <p:grpSp>
          <p:nvGrpSpPr>
            <p:cNvPr id="6" name="组合 5">
              <a:extLst>
                <a:ext uri="{FF2B5EF4-FFF2-40B4-BE49-F238E27FC236}">
                  <a16:creationId xmlns:a16="http://schemas.microsoft.com/office/drawing/2014/main" xmlns="" id="{B3C0B2FF-8AAD-4FED-2E4C-D2B45349A52F}"/>
                </a:ext>
              </a:extLst>
            </p:cNvPr>
            <p:cNvGrpSpPr/>
            <p:nvPr/>
          </p:nvGrpSpPr>
          <p:grpSpPr>
            <a:xfrm>
              <a:off x="440036" y="1238468"/>
              <a:ext cx="4768837" cy="1932542"/>
              <a:chOff x="457200" y="1218497"/>
              <a:chExt cx="4768837" cy="1932542"/>
            </a:xfrm>
          </p:grpSpPr>
          <p:sp>
            <p:nvSpPr>
              <p:cNvPr id="12" name="object 23">
                <a:extLst>
                  <a:ext uri="{FF2B5EF4-FFF2-40B4-BE49-F238E27FC236}">
                    <a16:creationId xmlns:a16="http://schemas.microsoft.com/office/drawing/2014/main" xmlns="" id="{9333FD11-D000-497D-4F37-F8BE0D3900CF}"/>
                  </a:ext>
                </a:extLst>
              </p:cNvPr>
              <p:cNvSpPr/>
              <p:nvPr/>
            </p:nvSpPr>
            <p:spPr>
              <a:xfrm>
                <a:off x="457200" y="1218497"/>
                <a:ext cx="4751674" cy="325793"/>
              </a:xfrm>
              <a:prstGeom prst="roundRect">
                <a:avLst/>
              </a:prstGeom>
              <a:solidFill>
                <a:srgbClr val="3296FA"/>
              </a:solidFill>
              <a:ln>
                <a:solidFill>
                  <a:srgbClr val="3296FA"/>
                </a:solidFill>
              </a:ln>
            </p:spPr>
            <p:txBody>
              <a:bodyPr wrap="square" lIns="0" tIns="0" rIns="0" bIns="0" rtlCol="0" anchor="ctr" anchorCtr="0"/>
              <a:lstStyle/>
              <a:p>
                <a:pPr algn="ctr"/>
                <a:r>
                  <a:rPr lang="zh-CN" sz="1400" b="1" dirty="0">
                    <a:solidFill>
                      <a:schemeClr val="bg1"/>
                    </a:solidFill>
                    <a:uFillTx/>
                    <a:latin typeface="微软雅黑 Light" panose="020B0502040204020203" pitchFamily="34" charset="-122"/>
                    <a:ea typeface="微软雅黑 Light" panose="020B0502040204020203" pitchFamily="34" charset="-122"/>
                  </a:rPr>
                  <a:t>中国</a:t>
                </a:r>
                <a:r>
                  <a:rPr lang="zh-CN" altLang="en-US" sz="1400" b="1" dirty="0">
                    <a:solidFill>
                      <a:schemeClr val="bg1"/>
                    </a:solidFill>
                    <a:uFillTx/>
                    <a:latin typeface="微软雅黑 Light" panose="020B0502040204020203" pitchFamily="34" charset="-122"/>
                    <a:ea typeface="微软雅黑 Light" panose="020B0502040204020203" pitchFamily="34" charset="-122"/>
                  </a:rPr>
                  <a:t>成人</a:t>
                </a:r>
                <a:r>
                  <a:rPr lang="zh-CN" sz="1400" b="1" dirty="0">
                    <a:solidFill>
                      <a:schemeClr val="bg1"/>
                    </a:solidFill>
                    <a:uFillTx/>
                    <a:latin typeface="微软雅黑 Light" panose="020B0502040204020203" pitchFamily="34" charset="-122"/>
                    <a:ea typeface="微软雅黑 Light" panose="020B0502040204020203" pitchFamily="34" charset="-122"/>
                  </a:rPr>
                  <a:t>高磷血症</a:t>
                </a:r>
                <a:r>
                  <a:rPr lang="zh-CN" altLang="en-US" sz="1400" b="1" dirty="0">
                    <a:solidFill>
                      <a:srgbClr val="FF0000"/>
                    </a:solidFill>
                    <a:uFillTx/>
                    <a:latin typeface="微软雅黑 Light" panose="020B0502040204020203" pitchFamily="34" charset="-122"/>
                    <a:ea typeface="微软雅黑 Light" panose="020B0502040204020203" pitchFamily="34" charset="-122"/>
                  </a:rPr>
                  <a:t>患病率高</a:t>
                </a:r>
                <a:r>
                  <a:rPr lang="zh-CN" altLang="en-US" sz="1400" b="1" dirty="0">
                    <a:solidFill>
                      <a:schemeClr val="bg1"/>
                    </a:solidFill>
                    <a:uFillTx/>
                    <a:latin typeface="微软雅黑 Light" panose="020B0502040204020203" pitchFamily="34" charset="-122"/>
                    <a:ea typeface="微软雅黑 Light" panose="020B0502040204020203" pitchFamily="34" charset="-122"/>
                  </a:rPr>
                  <a:t>，血磷</a:t>
                </a:r>
                <a:r>
                  <a:rPr lang="zh-CN" altLang="en-US" sz="1400" b="1" dirty="0">
                    <a:solidFill>
                      <a:srgbClr val="FF0000"/>
                    </a:solidFill>
                    <a:uFillTx/>
                    <a:latin typeface="微软雅黑 Light" panose="020B0502040204020203" pitchFamily="34" charset="-122"/>
                    <a:ea typeface="微软雅黑 Light" panose="020B0502040204020203" pitchFamily="34" charset="-122"/>
                  </a:rPr>
                  <a:t>达标率低</a:t>
                </a:r>
              </a:p>
            </p:txBody>
          </p:sp>
          <p:sp>
            <p:nvSpPr>
              <p:cNvPr id="13" name="矩形 12">
                <a:extLst>
                  <a:ext uri="{FF2B5EF4-FFF2-40B4-BE49-F238E27FC236}">
                    <a16:creationId xmlns:a16="http://schemas.microsoft.com/office/drawing/2014/main" xmlns="" id="{6CD58079-AA51-B2CC-3BE9-FAE8B5589F69}"/>
                  </a:ext>
                </a:extLst>
              </p:cNvPr>
              <p:cNvSpPr/>
              <p:nvPr/>
            </p:nvSpPr>
            <p:spPr>
              <a:xfrm>
                <a:off x="592115" y="1749629"/>
                <a:ext cx="4633922" cy="140141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60020" indent="-160020">
                  <a:spcBef>
                    <a:spcPts val="1200"/>
                  </a:spcBef>
                  <a:buFont typeface="Arial" panose="020B0604020202020204" pitchFamily="34" charset="0"/>
                  <a:buChar char="•"/>
                </a:pPr>
                <a:r>
                  <a:rPr lang="zh-CN" altLang="en-US" sz="1200" dirty="0">
                    <a:solidFill>
                      <a:schemeClr val="tx1"/>
                    </a:solidFill>
                    <a:latin typeface="微软雅黑 Light" panose="020B0502040204020203" pitchFamily="34" charset="-122"/>
                    <a:ea typeface="微软雅黑 Light" panose="020B0502040204020203" pitchFamily="34" charset="-122"/>
                  </a:rPr>
                  <a:t>至</a:t>
                </a:r>
                <a:r>
                  <a:rPr lang="en-US" altLang="zh-CN" sz="1200" dirty="0">
                    <a:solidFill>
                      <a:schemeClr val="tx1"/>
                    </a:solidFill>
                    <a:latin typeface="微软雅黑 Light" panose="020B0502040204020203" pitchFamily="34" charset="-122"/>
                    <a:ea typeface="微软雅黑 Light" panose="020B0502040204020203" pitchFamily="34" charset="-122"/>
                  </a:rPr>
                  <a:t>2022</a:t>
                </a:r>
                <a:r>
                  <a:rPr lang="zh-CN" altLang="en-US" sz="1200" dirty="0">
                    <a:solidFill>
                      <a:schemeClr val="tx1"/>
                    </a:solidFill>
                    <a:latin typeface="微软雅黑 Light" panose="020B0502040204020203" pitchFamily="34" charset="-122"/>
                    <a:ea typeface="微软雅黑 Light" panose="020B0502040204020203" pitchFamily="34" charset="-122"/>
                  </a:rPr>
                  <a:t>年底，中国大陆地区透析</a:t>
                </a:r>
                <a:r>
                  <a:rPr lang="en-US" altLang="zh-CN" sz="1200" dirty="0">
                    <a:solidFill>
                      <a:schemeClr val="tx1"/>
                    </a:solidFill>
                    <a:latin typeface="微软雅黑 Light" panose="020B0502040204020203" pitchFamily="34" charset="-122"/>
                    <a:ea typeface="微软雅黑 Light" panose="020B0502040204020203" pitchFamily="34" charset="-122"/>
                  </a:rPr>
                  <a:t>CKD</a:t>
                </a:r>
                <a:r>
                  <a:rPr lang="zh-CN" altLang="en-US" sz="1200" dirty="0">
                    <a:solidFill>
                      <a:schemeClr val="tx1"/>
                    </a:solidFill>
                    <a:latin typeface="微软雅黑 Light" panose="020B0502040204020203" pitchFamily="34" charset="-122"/>
                    <a:ea typeface="微软雅黑 Light" panose="020B0502040204020203" pitchFamily="34" charset="-122"/>
                  </a:rPr>
                  <a:t>患者数量已达到</a:t>
                </a:r>
                <a:r>
                  <a:rPr lang="en-US" altLang="zh-CN" sz="1200" dirty="0">
                    <a:solidFill>
                      <a:schemeClr val="tx1"/>
                    </a:solidFill>
                    <a:latin typeface="微软雅黑 Light" panose="020B0502040204020203" pitchFamily="34" charset="-122"/>
                    <a:ea typeface="微软雅黑 Light" panose="020B0502040204020203" pitchFamily="34" charset="-122"/>
                  </a:rPr>
                  <a:t> 100</a:t>
                </a:r>
                <a:r>
                  <a:rPr lang="zh-CN" altLang="en-US" sz="1200" dirty="0">
                    <a:solidFill>
                      <a:schemeClr val="tx1"/>
                    </a:solidFill>
                    <a:latin typeface="微软雅黑 Light" panose="020B0502040204020203" pitchFamily="34" charset="-122"/>
                    <a:ea typeface="微软雅黑 Light" panose="020B0502040204020203" pitchFamily="34" charset="-122"/>
                  </a:rPr>
                  <a:t>万人</a:t>
                </a:r>
                <a:r>
                  <a:rPr lang="en-US" altLang="zh-CN" sz="1200" baseline="30000" dirty="0">
                    <a:solidFill>
                      <a:schemeClr val="tx1"/>
                    </a:solidFill>
                    <a:latin typeface="微软雅黑 Light" panose="020B0502040204020203" pitchFamily="34" charset="-122"/>
                    <a:ea typeface="微软雅黑 Light" panose="020B0502040204020203" pitchFamily="34" charset="-122"/>
                  </a:rPr>
                  <a:t>3</a:t>
                </a:r>
                <a:r>
                  <a:rPr lang="zh-CN" altLang="en-US" sz="1200" dirty="0">
                    <a:solidFill>
                      <a:schemeClr val="tx1"/>
                    </a:solidFill>
                    <a:latin typeface="微软雅黑 Light" panose="020B0502040204020203" pitchFamily="34" charset="-122"/>
                    <a:ea typeface="微软雅黑 Light" panose="020B0502040204020203" pitchFamily="34" charset="-122"/>
                  </a:rPr>
                  <a:t>。中国成人透析</a:t>
                </a:r>
                <a:r>
                  <a:rPr lang="en-US" altLang="zh-CN" sz="1200" dirty="0">
                    <a:solidFill>
                      <a:schemeClr val="tx1"/>
                    </a:solidFill>
                    <a:latin typeface="微软雅黑 Light" panose="020B0502040204020203" pitchFamily="34" charset="-122"/>
                    <a:ea typeface="微软雅黑 Light" panose="020B0502040204020203" pitchFamily="34" charset="-122"/>
                  </a:rPr>
                  <a:t>CKD</a:t>
                </a:r>
                <a:r>
                  <a:rPr lang="zh-CN" altLang="en-US" sz="1200" dirty="0">
                    <a:solidFill>
                      <a:schemeClr val="tx1"/>
                    </a:solidFill>
                    <a:latin typeface="微软雅黑 Light" panose="020B0502040204020203" pitchFamily="34" charset="-122"/>
                    <a:ea typeface="微软雅黑 Light" panose="020B0502040204020203" pitchFamily="34" charset="-122"/>
                  </a:rPr>
                  <a:t>患者的患病率为</a:t>
                </a:r>
                <a:r>
                  <a:rPr lang="en-US" altLang="zh-CN" sz="1200" b="1" dirty="0">
                    <a:solidFill>
                      <a:srgbClr val="C00000"/>
                    </a:solidFill>
                    <a:latin typeface="微软雅黑 Light" panose="020B0502040204020203" pitchFamily="34" charset="-122"/>
                    <a:ea typeface="微软雅黑 Light" panose="020B0502040204020203" pitchFamily="34" charset="-122"/>
                  </a:rPr>
                  <a:t>44.0%</a:t>
                </a:r>
                <a:r>
                  <a:rPr lang="zh-CN" altLang="en-US" sz="1200" b="1" dirty="0">
                    <a:solidFill>
                      <a:srgbClr val="C00000"/>
                    </a:solidFill>
                    <a:latin typeface="微软雅黑 Light" panose="020B0502040204020203" pitchFamily="34" charset="-122"/>
                    <a:ea typeface="微软雅黑 Light" panose="020B0502040204020203" pitchFamily="34" charset="-122"/>
                  </a:rPr>
                  <a:t>～</a:t>
                </a:r>
                <a:r>
                  <a:rPr lang="en-US" altLang="zh-CN" sz="1200" b="1" dirty="0">
                    <a:solidFill>
                      <a:srgbClr val="C00000"/>
                    </a:solidFill>
                    <a:latin typeface="微软雅黑 Light" panose="020B0502040204020203" pitchFamily="34" charset="-122"/>
                    <a:ea typeface="微软雅黑 Light" panose="020B0502040204020203" pitchFamily="34" charset="-122"/>
                  </a:rPr>
                  <a:t>71.6%</a:t>
                </a:r>
                <a:r>
                  <a:rPr lang="en-US" altLang="zh-CN" sz="1200" baseline="30000" dirty="0">
                    <a:solidFill>
                      <a:schemeClr val="tx1"/>
                    </a:solidFill>
                    <a:latin typeface="微软雅黑 Light" panose="020B0502040204020203" pitchFamily="34" charset="-122"/>
                    <a:ea typeface="微软雅黑 Light" panose="020B0502040204020203" pitchFamily="34" charset="-122"/>
                  </a:rPr>
                  <a:t>4</a:t>
                </a:r>
                <a:r>
                  <a:rPr lang="zh-CN" altLang="en-US" sz="1200" dirty="0">
                    <a:solidFill>
                      <a:schemeClr val="tx1"/>
                    </a:solidFill>
                    <a:latin typeface="微软雅黑 Light" panose="020B0502040204020203" pitchFamily="34" charset="-122"/>
                    <a:ea typeface="微软雅黑 Light" panose="020B0502040204020203" pitchFamily="34" charset="-122"/>
                  </a:rPr>
                  <a:t>；</a:t>
                </a:r>
                <a:r>
                  <a:rPr lang="zh-CN" altLang="en-US" sz="1200" dirty="0">
                    <a:solidFill>
                      <a:schemeClr val="tx1"/>
                    </a:solidFill>
                    <a:uFillTx/>
                    <a:latin typeface="微软雅黑 Light" panose="020B0502040204020203" pitchFamily="34" charset="-122"/>
                    <a:ea typeface="微软雅黑 Light" panose="020B0502040204020203" pitchFamily="34" charset="-122"/>
                  </a:rPr>
                  <a:t>非透析</a:t>
                </a:r>
                <a:r>
                  <a:rPr lang="en-US" altLang="zh-CN" sz="1200" dirty="0">
                    <a:solidFill>
                      <a:schemeClr val="tx1"/>
                    </a:solidFill>
                    <a:uFillTx/>
                    <a:latin typeface="微软雅黑 Light" panose="020B0502040204020203" pitchFamily="34" charset="-122"/>
                    <a:ea typeface="微软雅黑 Light" panose="020B0502040204020203" pitchFamily="34" charset="-122"/>
                  </a:rPr>
                  <a:t>CKD</a:t>
                </a:r>
                <a:r>
                  <a:rPr lang="zh-CN" altLang="en-US" sz="1200" dirty="0">
                    <a:solidFill>
                      <a:schemeClr val="tx1"/>
                    </a:solidFill>
                    <a:uFillTx/>
                    <a:latin typeface="微软雅黑 Light" panose="020B0502040204020203" pitchFamily="34" charset="-122"/>
                    <a:ea typeface="微软雅黑 Light" panose="020B0502040204020203" pitchFamily="34" charset="-122"/>
                  </a:rPr>
                  <a:t>患者高磷血症的</a:t>
                </a:r>
                <a:r>
                  <a:rPr lang="zh-CN" altLang="en-US" sz="1200" b="1" dirty="0">
                    <a:solidFill>
                      <a:srgbClr val="C00000"/>
                    </a:solidFill>
                    <a:latin typeface="微软雅黑 Light" panose="020B0502040204020203" pitchFamily="34" charset="-122"/>
                    <a:ea typeface="微软雅黑 Light" panose="020B0502040204020203" pitchFamily="34" charset="-122"/>
                  </a:rPr>
                  <a:t>患病率为 </a:t>
                </a:r>
                <a:r>
                  <a:rPr lang="en-US" altLang="zh-CN" sz="1200" b="1" dirty="0">
                    <a:solidFill>
                      <a:srgbClr val="C00000"/>
                    </a:solidFill>
                    <a:latin typeface="微软雅黑 Light" panose="020B0502040204020203" pitchFamily="34" charset="-122"/>
                    <a:ea typeface="微软雅黑 Light" panose="020B0502040204020203" pitchFamily="34" charset="-122"/>
                  </a:rPr>
                  <a:t>14.83%</a:t>
                </a:r>
                <a:r>
                  <a:rPr lang="en-US" altLang="zh-CN" sz="1200" baseline="30000" dirty="0">
                    <a:solidFill>
                      <a:schemeClr val="tx1"/>
                    </a:solidFill>
                    <a:latin typeface="微软雅黑 Light" panose="020B0502040204020203" pitchFamily="34" charset="-122"/>
                    <a:ea typeface="微软雅黑 Light" panose="020B0502040204020203" pitchFamily="34" charset="-122"/>
                  </a:rPr>
                  <a:t>4</a:t>
                </a:r>
                <a:r>
                  <a:rPr lang="en-US" altLang="zh-CN" sz="1200" dirty="0">
                    <a:solidFill>
                      <a:schemeClr val="tx1"/>
                    </a:solidFill>
                    <a:latin typeface="微软雅黑 Light" panose="020B0502040204020203" pitchFamily="34" charset="-122"/>
                    <a:ea typeface="微软雅黑 Light" panose="020B0502040204020203" pitchFamily="34" charset="-122"/>
                  </a:rPr>
                  <a:t>;</a:t>
                </a:r>
              </a:p>
              <a:p>
                <a:pPr marL="169545" indent="-169545">
                  <a:spcBef>
                    <a:spcPts val="1200"/>
                  </a:spcBef>
                  <a:buFont typeface="Arial" panose="020B0604020202020204" pitchFamily="34" charset="0"/>
                  <a:buChar char="•"/>
                </a:pPr>
                <a:r>
                  <a:rPr lang="zh-CN" altLang="en-US" sz="1200" dirty="0">
                    <a:solidFill>
                      <a:schemeClr val="tx1"/>
                    </a:solidFill>
                    <a:uFillTx/>
                    <a:latin typeface="微软雅黑 Light" panose="020B0502040204020203" pitchFamily="34" charset="-122"/>
                    <a:ea typeface="微软雅黑 Light" panose="020B0502040204020203" pitchFamily="34" charset="-122"/>
                  </a:rPr>
                  <a:t>在现有降磷治疗基础上，国内透析</a:t>
                </a:r>
                <a:r>
                  <a:rPr lang="en-US" altLang="zh-CN" sz="1200" dirty="0">
                    <a:solidFill>
                      <a:schemeClr val="tx1"/>
                    </a:solidFill>
                    <a:uFillTx/>
                    <a:latin typeface="微软雅黑 Light" panose="020B0502040204020203" pitchFamily="34" charset="-122"/>
                    <a:ea typeface="微软雅黑 Light" panose="020B0502040204020203" pitchFamily="34" charset="-122"/>
                  </a:rPr>
                  <a:t>CKD</a:t>
                </a:r>
                <a:r>
                  <a:rPr lang="zh-CN" altLang="en-US" sz="1200" dirty="0">
                    <a:solidFill>
                      <a:schemeClr val="tx1"/>
                    </a:solidFill>
                    <a:uFillTx/>
                    <a:latin typeface="微软雅黑 Light" panose="020B0502040204020203" pitchFamily="34" charset="-122"/>
                    <a:ea typeface="微软雅黑 Light" panose="020B0502040204020203" pitchFamily="34" charset="-122"/>
                  </a:rPr>
                  <a:t>患者血磷达标率仅为</a:t>
                </a:r>
                <a:r>
                  <a:rPr lang="en-US" altLang="zh-CN" sz="1200" b="1" dirty="0">
                    <a:solidFill>
                      <a:srgbClr val="C00000"/>
                    </a:solidFill>
                    <a:uFillTx/>
                    <a:latin typeface="微软雅黑 Light" panose="020B0502040204020203" pitchFamily="34" charset="-122"/>
                    <a:ea typeface="微软雅黑 Light" panose="020B0502040204020203" pitchFamily="34" charset="-122"/>
                  </a:rPr>
                  <a:t>24.3%</a:t>
                </a:r>
                <a:r>
                  <a:rPr lang="en-US" altLang="zh-CN" sz="1200" baseline="30000" dirty="0">
                    <a:solidFill>
                      <a:schemeClr val="tx1"/>
                    </a:solidFill>
                    <a:latin typeface="微软雅黑 Light" panose="020B0502040204020203" pitchFamily="34" charset="-122"/>
                    <a:ea typeface="微软雅黑 Light" panose="020B0502040204020203" pitchFamily="34" charset="-122"/>
                  </a:rPr>
                  <a:t>5</a:t>
                </a:r>
                <a:r>
                  <a:rPr lang="zh-CN" altLang="en-US" sz="1200" baseline="30000" dirty="0">
                    <a:solidFill>
                      <a:schemeClr val="tx1"/>
                    </a:solidFill>
                    <a:latin typeface="微软雅黑 Light" panose="020B0502040204020203" pitchFamily="34" charset="-122"/>
                    <a:ea typeface="微软雅黑 Light" panose="020B0502040204020203" pitchFamily="34" charset="-122"/>
                  </a:rPr>
                  <a:t>，</a:t>
                </a:r>
                <a:r>
                  <a:rPr lang="zh-CN" altLang="en-US" sz="1200" dirty="0">
                    <a:solidFill>
                      <a:schemeClr val="tx1"/>
                    </a:solidFill>
                    <a:latin typeface="微软雅黑 Light" panose="020B0502040204020203" pitchFamily="34" charset="-122"/>
                    <a:ea typeface="微软雅黑 Light" panose="020B0502040204020203" pitchFamily="34" charset="-122"/>
                  </a:rPr>
                  <a:t>非透</a:t>
                </a:r>
                <a:r>
                  <a:rPr lang="en-US" altLang="zh-CN" sz="1200" dirty="0">
                    <a:solidFill>
                      <a:schemeClr val="tx1"/>
                    </a:solidFill>
                    <a:latin typeface="微软雅黑 Light" panose="020B0502040204020203" pitchFamily="34" charset="-122"/>
                    <a:ea typeface="微软雅黑 Light" panose="020B0502040204020203" pitchFamily="34" charset="-122"/>
                  </a:rPr>
                  <a:t>CKD</a:t>
                </a:r>
                <a:r>
                  <a:rPr lang="zh-CN" altLang="en-US" sz="1200" dirty="0">
                    <a:solidFill>
                      <a:schemeClr val="tx1"/>
                    </a:solidFill>
                    <a:latin typeface="微软雅黑 Light" panose="020B0502040204020203" pitchFamily="34" charset="-122"/>
                    <a:ea typeface="微软雅黑 Light" panose="020B0502040204020203" pitchFamily="34" charset="-122"/>
                  </a:rPr>
                  <a:t>析患者血磷达标率同样不容乐观</a:t>
                </a:r>
                <a:r>
                  <a:rPr lang="en-US" altLang="zh-CN" sz="1200" dirty="0">
                    <a:solidFill>
                      <a:schemeClr val="tx1"/>
                    </a:solidFill>
                    <a:latin typeface="微软雅黑 Light" panose="020B0502040204020203" pitchFamily="34" charset="-122"/>
                    <a:ea typeface="微软雅黑 Light" panose="020B0502040204020203" pitchFamily="34" charset="-122"/>
                  </a:rPr>
                  <a:t>;</a:t>
                </a:r>
              </a:p>
            </p:txBody>
          </p:sp>
        </p:grpSp>
      </p:grpSp>
      <p:sp>
        <p:nvSpPr>
          <p:cNvPr id="14" name="object 4">
            <a:extLst>
              <a:ext uri="{FF2B5EF4-FFF2-40B4-BE49-F238E27FC236}">
                <a16:creationId xmlns:a16="http://schemas.microsoft.com/office/drawing/2014/main" xmlns="" id="{C67254BA-A24F-57C6-4334-1967DB30AD10}"/>
              </a:ext>
            </a:extLst>
          </p:cNvPr>
          <p:cNvSpPr/>
          <p:nvPr/>
        </p:nvSpPr>
        <p:spPr>
          <a:xfrm>
            <a:off x="481279" y="3604165"/>
            <a:ext cx="11142049" cy="2515768"/>
          </a:xfrm>
          <a:prstGeom prst="roundRect">
            <a:avLst/>
          </a:prstGeom>
          <a:ln w="12700">
            <a:solidFill>
              <a:srgbClr val="3296FA"/>
            </a:solidFill>
          </a:ln>
        </p:spPr>
        <p:txBody>
          <a:bodyPr wrap="square" lIns="0" tIns="0" rIns="0" bIns="0" rtlCol="0"/>
          <a:lstStyle/>
          <a:p>
            <a:endParaRPr sz="1600">
              <a:latin typeface="微软雅黑 Light" panose="020B0502040204020203" pitchFamily="34" charset="-122"/>
              <a:ea typeface="微软雅黑 Light" panose="020B0502040204020203" pitchFamily="34" charset="-122"/>
            </a:endParaRPr>
          </a:p>
        </p:txBody>
      </p:sp>
      <p:sp>
        <p:nvSpPr>
          <p:cNvPr id="15" name="object 23">
            <a:extLst>
              <a:ext uri="{FF2B5EF4-FFF2-40B4-BE49-F238E27FC236}">
                <a16:creationId xmlns:a16="http://schemas.microsoft.com/office/drawing/2014/main" xmlns="" id="{4F03D800-74BC-6995-CAE8-F8D175C69EEE}"/>
              </a:ext>
            </a:extLst>
          </p:cNvPr>
          <p:cNvSpPr/>
          <p:nvPr/>
        </p:nvSpPr>
        <p:spPr>
          <a:xfrm>
            <a:off x="481279" y="3604165"/>
            <a:ext cx="11123831" cy="327025"/>
          </a:xfrm>
          <a:prstGeom prst="roundRect">
            <a:avLst/>
          </a:prstGeom>
          <a:solidFill>
            <a:srgbClr val="3296FA"/>
          </a:solidFill>
          <a:ln>
            <a:solidFill>
              <a:srgbClr val="3296FA"/>
            </a:solidFill>
          </a:ln>
        </p:spPr>
        <p:txBody>
          <a:bodyPr wrap="square" lIns="0" tIns="0" rIns="0" bIns="0" rtlCol="0" anchor="ctr" anchorCtr="0"/>
          <a:lstStyle/>
          <a:p>
            <a:pPr algn="ctr"/>
            <a:r>
              <a:rPr lang="zh-CN" altLang="en-US" sz="1400" b="1" dirty="0">
                <a:solidFill>
                  <a:schemeClr val="bg1"/>
                </a:solidFill>
                <a:latin typeface="微软雅黑 Light" panose="020B0502040204020203" pitchFamily="34" charset="-122"/>
                <a:ea typeface="微软雅黑 Light" panose="020B0502040204020203" pitchFamily="34" charset="-122"/>
              </a:rPr>
              <a:t>高磷血症磷结合剂片剂负荷大，磷结合剂使用比例低，吞咽或咀嚼困难是重要障碍因素</a:t>
            </a:r>
          </a:p>
        </p:txBody>
      </p:sp>
      <p:grpSp>
        <p:nvGrpSpPr>
          <p:cNvPr id="21" name="组合 20">
            <a:extLst>
              <a:ext uri="{FF2B5EF4-FFF2-40B4-BE49-F238E27FC236}">
                <a16:creationId xmlns:a16="http://schemas.microsoft.com/office/drawing/2014/main" xmlns="" id="{A512F4E4-E136-5085-3F77-47963A64C792}"/>
              </a:ext>
            </a:extLst>
          </p:cNvPr>
          <p:cNvGrpSpPr/>
          <p:nvPr/>
        </p:nvGrpSpPr>
        <p:grpSpPr>
          <a:xfrm>
            <a:off x="8266512" y="4073353"/>
            <a:ext cx="3421343" cy="1987164"/>
            <a:chOff x="14573" y="6720"/>
            <a:chExt cx="4425" cy="3281"/>
          </a:xfrm>
        </p:grpSpPr>
        <p:grpSp>
          <p:nvGrpSpPr>
            <p:cNvPr id="22" name="组合 21">
              <a:extLst>
                <a:ext uri="{FF2B5EF4-FFF2-40B4-BE49-F238E27FC236}">
                  <a16:creationId xmlns:a16="http://schemas.microsoft.com/office/drawing/2014/main" xmlns="" id="{6790008F-55A3-10E1-68BC-CD698C7506BB}"/>
                </a:ext>
              </a:extLst>
            </p:cNvPr>
            <p:cNvGrpSpPr/>
            <p:nvPr/>
          </p:nvGrpSpPr>
          <p:grpSpPr>
            <a:xfrm>
              <a:off x="14713" y="7348"/>
              <a:ext cx="4285" cy="2653"/>
              <a:chOff x="7034" y="4083"/>
              <a:chExt cx="4285" cy="2653"/>
            </a:xfrm>
          </p:grpSpPr>
          <p:graphicFrame>
            <p:nvGraphicFramePr>
              <p:cNvPr id="24" name="图表 23" descr="7b0a202020202263686172745265734964223a20223230343735383633220a7d0a">
                <a:extLst>
                  <a:ext uri="{FF2B5EF4-FFF2-40B4-BE49-F238E27FC236}">
                    <a16:creationId xmlns:a16="http://schemas.microsoft.com/office/drawing/2014/main" xmlns="" id="{EA57431C-AB0F-C5E1-FF79-DDBFBABDA4DB}"/>
                  </a:ext>
                </a:extLst>
              </p:cNvPr>
              <p:cNvGraphicFramePr/>
              <p:nvPr>
                <p:extLst>
                  <p:ext uri="{D42A27DB-BD31-4B8C-83A1-F6EECF244321}">
                    <p14:modId xmlns:p14="http://schemas.microsoft.com/office/powerpoint/2010/main" val="2145928793"/>
                  </p:ext>
                </p:extLst>
              </p:nvPr>
            </p:nvGraphicFramePr>
            <p:xfrm>
              <a:off x="7034" y="4083"/>
              <a:ext cx="4285" cy="2653"/>
            </p:xfrm>
            <a:graphic>
              <a:graphicData uri="http://schemas.openxmlformats.org/drawingml/2006/chart">
                <c:chart xmlns:c="http://schemas.openxmlformats.org/drawingml/2006/chart" xmlns:r="http://schemas.openxmlformats.org/officeDocument/2006/relationships" r:id="rId8"/>
              </a:graphicData>
            </a:graphic>
          </p:graphicFrame>
          <p:sp>
            <p:nvSpPr>
              <p:cNvPr id="25" name="object 12">
                <a:extLst>
                  <a:ext uri="{FF2B5EF4-FFF2-40B4-BE49-F238E27FC236}">
                    <a16:creationId xmlns:a16="http://schemas.microsoft.com/office/drawing/2014/main" xmlns="" id="{D04DBE3B-46B9-78A7-93C2-D27BF489D70D}"/>
                  </a:ext>
                </a:extLst>
              </p:cNvPr>
              <p:cNvSpPr txBox="1"/>
              <p:nvPr/>
            </p:nvSpPr>
            <p:spPr>
              <a:xfrm>
                <a:off x="8592" y="5087"/>
                <a:ext cx="1104" cy="408"/>
              </a:xfrm>
              <a:prstGeom prst="rect">
                <a:avLst/>
              </a:prstGeom>
            </p:spPr>
            <p:txBody>
              <a:bodyPr vert="horz" wrap="square" lIns="0" tIns="12700" rIns="0" bIns="0" rtlCol="0">
                <a:spAutoFit/>
              </a:bodyPr>
              <a:lstStyle/>
              <a:p>
                <a:pPr marL="12700" algn="ctr">
                  <a:lnSpc>
                    <a:spcPct val="100000"/>
                  </a:lnSpc>
                  <a:spcBef>
                    <a:spcPts val="100"/>
                  </a:spcBef>
                </a:pPr>
                <a:r>
                  <a:rPr lang="en-US" sz="1600" b="1" dirty="0">
                    <a:solidFill>
                      <a:srgbClr val="C00000"/>
                    </a:solidFill>
                    <a:latin typeface="微软雅黑 Light" panose="020B0502040204020203" pitchFamily="34" charset="-122"/>
                    <a:ea typeface="微软雅黑 Light" panose="020B0502040204020203" pitchFamily="34" charset="-122"/>
                    <a:cs typeface="Arial Black" panose="020B0A04020102020204" charset="0"/>
                  </a:rPr>
                  <a:t>21</a:t>
                </a:r>
                <a:r>
                  <a:rPr sz="1600" b="1" dirty="0">
                    <a:solidFill>
                      <a:srgbClr val="C00000"/>
                    </a:solidFill>
                    <a:latin typeface="微软雅黑 Light" panose="020B0502040204020203" pitchFamily="34" charset="-122"/>
                    <a:ea typeface="微软雅黑 Light" panose="020B0502040204020203" pitchFamily="34" charset="-122"/>
                    <a:cs typeface="Arial Black" panose="020B0A04020102020204" charset="0"/>
                  </a:rPr>
                  <a:t>%</a:t>
                </a:r>
              </a:p>
            </p:txBody>
          </p:sp>
        </p:grpSp>
        <p:sp>
          <p:nvSpPr>
            <p:cNvPr id="23" name="矩形 22">
              <a:extLst>
                <a:ext uri="{FF2B5EF4-FFF2-40B4-BE49-F238E27FC236}">
                  <a16:creationId xmlns:a16="http://schemas.microsoft.com/office/drawing/2014/main" xmlns="" id="{1F00783C-4838-2C0B-E188-3DF44E429116}"/>
                </a:ext>
              </a:extLst>
            </p:cNvPr>
            <p:cNvSpPr/>
            <p:nvPr/>
          </p:nvSpPr>
          <p:spPr>
            <a:xfrm>
              <a:off x="14573" y="6720"/>
              <a:ext cx="4063" cy="674"/>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200" b="1" dirty="0">
                  <a:solidFill>
                    <a:srgbClr val="3296FA"/>
                  </a:solidFill>
                  <a:latin typeface="微软雅黑 Light" panose="020B0502040204020203" pitchFamily="34" charset="-122"/>
                  <a:ea typeface="微软雅黑 Light" panose="020B0502040204020203" pitchFamily="34" charset="-122"/>
                </a:rPr>
                <a:t>吞咽</a:t>
              </a:r>
              <a:r>
                <a:rPr lang="en-US" altLang="zh-CN" sz="1200" b="1" dirty="0">
                  <a:solidFill>
                    <a:srgbClr val="3296FA"/>
                  </a:solidFill>
                  <a:latin typeface="微软雅黑 Light" panose="020B0502040204020203" pitchFamily="34" charset="-122"/>
                  <a:ea typeface="微软雅黑 Light" panose="020B0502040204020203" pitchFamily="34" charset="-122"/>
                </a:rPr>
                <a:t>/</a:t>
              </a:r>
              <a:r>
                <a:rPr lang="zh-CN" altLang="en-US" sz="1200" b="1" dirty="0">
                  <a:solidFill>
                    <a:srgbClr val="3296FA"/>
                  </a:solidFill>
                  <a:latin typeface="微软雅黑 Light" panose="020B0502040204020203" pitchFamily="34" charset="-122"/>
                  <a:ea typeface="微软雅黑 Light" panose="020B0502040204020203" pitchFamily="34" charset="-122"/>
                </a:rPr>
                <a:t>咀嚼困难及拒绝服药</a:t>
              </a:r>
            </a:p>
            <a:p>
              <a:pPr algn="ctr"/>
              <a:r>
                <a:rPr lang="zh-CN" altLang="en-US" sz="1200" b="1" dirty="0">
                  <a:solidFill>
                    <a:srgbClr val="3296FA"/>
                  </a:solidFill>
                  <a:latin typeface="微软雅黑 Light" panose="020B0502040204020203" pitchFamily="34" charset="-122"/>
                  <a:ea typeface="微软雅黑 Light" panose="020B0502040204020203" pitchFamily="34" charset="-122"/>
                </a:rPr>
                <a:t>占停药原因的</a:t>
              </a:r>
              <a:r>
                <a:rPr lang="en-US" altLang="zh-CN" sz="1200" b="1" dirty="0">
                  <a:solidFill>
                    <a:srgbClr val="C00000"/>
                  </a:solidFill>
                  <a:latin typeface="微软雅黑 Light" panose="020B0502040204020203" pitchFamily="34" charset="-122"/>
                  <a:ea typeface="微软雅黑 Light" panose="020B0502040204020203" pitchFamily="34" charset="-122"/>
                </a:rPr>
                <a:t>21%</a:t>
              </a:r>
              <a:r>
                <a:rPr lang="en-US" altLang="zh-CN" sz="1200" b="1" baseline="30000" dirty="0">
                  <a:solidFill>
                    <a:srgbClr val="3296FA"/>
                  </a:solidFill>
                  <a:uFillTx/>
                  <a:latin typeface="微软雅黑 Light" panose="020B0502040204020203" pitchFamily="34" charset="-122"/>
                  <a:ea typeface="微软雅黑 Light" panose="020B0502040204020203" pitchFamily="34" charset="-122"/>
                </a:rPr>
                <a:t>7</a:t>
              </a:r>
            </a:p>
          </p:txBody>
        </p:sp>
      </p:grpSp>
      <p:sp>
        <p:nvSpPr>
          <p:cNvPr id="27" name="矩形 26">
            <a:extLst>
              <a:ext uri="{FF2B5EF4-FFF2-40B4-BE49-F238E27FC236}">
                <a16:creationId xmlns:a16="http://schemas.microsoft.com/office/drawing/2014/main" xmlns="" id="{9B997D28-5B7A-2C4C-0D45-EA8CEB251EF0}"/>
              </a:ext>
            </a:extLst>
          </p:cNvPr>
          <p:cNvSpPr/>
          <p:nvPr/>
        </p:nvSpPr>
        <p:spPr>
          <a:xfrm>
            <a:off x="621256" y="3979051"/>
            <a:ext cx="3418535" cy="392209"/>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ts val="1500"/>
              </a:lnSpc>
            </a:pPr>
            <a:r>
              <a:rPr lang="zh-CN" altLang="en-US" sz="1100" b="1" dirty="0">
                <a:solidFill>
                  <a:srgbClr val="3296FA"/>
                </a:solidFill>
                <a:latin typeface="微软雅黑 Light" panose="020B0502040204020203" pitchFamily="34" charset="-122"/>
                <a:ea typeface="微软雅黑 Light" panose="020B0502040204020203" pitchFamily="34" charset="-122"/>
              </a:rPr>
              <a:t>透析</a:t>
            </a:r>
            <a:r>
              <a:rPr lang="en-US" altLang="zh-CN" sz="1100" b="1" dirty="0">
                <a:solidFill>
                  <a:srgbClr val="3296FA"/>
                </a:solidFill>
                <a:latin typeface="微软雅黑 Light" panose="020B0502040204020203" pitchFamily="34" charset="-122"/>
                <a:ea typeface="微软雅黑 Light" panose="020B0502040204020203" pitchFamily="34" charset="-122"/>
              </a:rPr>
              <a:t>CKD</a:t>
            </a:r>
            <a:r>
              <a:rPr lang="zh-CN" altLang="en-US" sz="1100" b="1" dirty="0">
                <a:solidFill>
                  <a:srgbClr val="3296FA"/>
                </a:solidFill>
                <a:latin typeface="微软雅黑 Light" panose="020B0502040204020203" pitchFamily="34" charset="-122"/>
                <a:ea typeface="微软雅黑 Light" panose="020B0502040204020203" pitchFamily="34" charset="-122"/>
              </a:rPr>
              <a:t>患者：需要使用磷结合剂的比例</a:t>
            </a:r>
            <a:r>
              <a:rPr lang="en-US" altLang="zh-CN" sz="1100" b="1" dirty="0">
                <a:solidFill>
                  <a:srgbClr val="C00000"/>
                </a:solidFill>
                <a:latin typeface="微软雅黑 Light" panose="020B0502040204020203" pitchFamily="34" charset="-122"/>
                <a:ea typeface="微软雅黑 Light" panose="020B0502040204020203" pitchFamily="34" charset="-122"/>
              </a:rPr>
              <a:t>77.2%</a:t>
            </a:r>
            <a:r>
              <a:rPr lang="zh-CN" altLang="en-US" sz="1100" b="1" dirty="0">
                <a:solidFill>
                  <a:srgbClr val="3296FA"/>
                </a:solidFill>
                <a:latin typeface="微软雅黑 Light" panose="020B0502040204020203" pitchFamily="34" charset="-122"/>
                <a:ea typeface="微软雅黑 Light" panose="020B0502040204020203" pitchFamily="34" charset="-122"/>
              </a:rPr>
              <a:t>，其中需要</a:t>
            </a:r>
            <a:r>
              <a:rPr lang="zh-CN" altLang="en-US" sz="1100" b="1" dirty="0">
                <a:solidFill>
                  <a:srgbClr val="C00000"/>
                </a:solidFill>
                <a:latin typeface="微软雅黑 Light" panose="020B0502040204020203" pitchFamily="34" charset="-122"/>
                <a:ea typeface="微软雅黑 Light" panose="020B0502040204020203" pitchFamily="34" charset="-122"/>
              </a:rPr>
              <a:t>高剂量</a:t>
            </a:r>
            <a:r>
              <a:rPr lang="zh-CN" altLang="en-US" sz="1100" b="1" dirty="0">
                <a:solidFill>
                  <a:srgbClr val="3296FA"/>
                </a:solidFill>
                <a:latin typeface="微软雅黑 Light" panose="020B0502040204020203" pitchFamily="34" charset="-122"/>
                <a:ea typeface="微软雅黑 Light" panose="020B0502040204020203" pitchFamily="34" charset="-122"/>
              </a:rPr>
              <a:t>磷结合剂治疗</a:t>
            </a:r>
            <a:r>
              <a:rPr lang="zh-CN" altLang="en-US" sz="1100" b="1" dirty="0">
                <a:solidFill>
                  <a:srgbClr val="3296FA"/>
                </a:solidFill>
                <a:uFillTx/>
                <a:latin typeface="微软雅黑 Light" panose="020B0502040204020203" pitchFamily="34" charset="-122"/>
                <a:ea typeface="微软雅黑 Light" panose="020B0502040204020203" pitchFamily="34" charset="-122"/>
              </a:rPr>
              <a:t>患者比例</a:t>
            </a:r>
            <a:r>
              <a:rPr lang="en-US" altLang="zh-CN" sz="1100" b="1" dirty="0">
                <a:solidFill>
                  <a:srgbClr val="C00000"/>
                </a:solidFill>
                <a:uFillTx/>
                <a:latin typeface="微软雅黑 Light" panose="020B0502040204020203" pitchFamily="34" charset="-122"/>
                <a:ea typeface="微软雅黑 Light" panose="020B0502040204020203" pitchFamily="34" charset="-122"/>
              </a:rPr>
              <a:t>27.5%</a:t>
            </a:r>
            <a:r>
              <a:rPr lang="en-US" altLang="zh-CN" sz="1100" b="1" baseline="30000" dirty="0">
                <a:solidFill>
                  <a:srgbClr val="3296FA"/>
                </a:solidFill>
                <a:uFillTx/>
                <a:latin typeface="微软雅黑 Light" panose="020B0502040204020203" pitchFamily="34" charset="-122"/>
                <a:ea typeface="微软雅黑 Light" panose="020B0502040204020203" pitchFamily="34" charset="-122"/>
              </a:rPr>
              <a:t>6</a:t>
            </a:r>
          </a:p>
        </p:txBody>
      </p:sp>
      <p:sp>
        <p:nvSpPr>
          <p:cNvPr id="31" name="矩形 30">
            <a:extLst>
              <a:ext uri="{FF2B5EF4-FFF2-40B4-BE49-F238E27FC236}">
                <a16:creationId xmlns:a16="http://schemas.microsoft.com/office/drawing/2014/main" xmlns="" id="{841F367F-CA4C-777E-3294-B048FC484B4F}"/>
              </a:ext>
            </a:extLst>
          </p:cNvPr>
          <p:cNvSpPr/>
          <p:nvPr/>
        </p:nvSpPr>
        <p:spPr>
          <a:xfrm>
            <a:off x="3597489" y="1689998"/>
            <a:ext cx="2740025" cy="2286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solidFill>
                  <a:schemeClr val="tx1"/>
                </a:solidFill>
                <a:latin typeface="微软雅黑 Light" panose="020B0502040204020203" pitchFamily="34" charset="-122"/>
                <a:ea typeface="微软雅黑 Light" panose="020B0502040204020203" pitchFamily="34" charset="-122"/>
              </a:rPr>
              <a:t>各危险因素的心血管事件风险比</a:t>
            </a:r>
          </a:p>
        </p:txBody>
      </p:sp>
      <p:grpSp>
        <p:nvGrpSpPr>
          <p:cNvPr id="5" name="组合 4">
            <a:extLst>
              <a:ext uri="{FF2B5EF4-FFF2-40B4-BE49-F238E27FC236}">
                <a16:creationId xmlns:a16="http://schemas.microsoft.com/office/drawing/2014/main" xmlns="" id="{E9673E5F-8656-3826-356D-4A3C2BFE680D}"/>
              </a:ext>
            </a:extLst>
          </p:cNvPr>
          <p:cNvGrpSpPr/>
          <p:nvPr/>
        </p:nvGrpSpPr>
        <p:grpSpPr>
          <a:xfrm>
            <a:off x="463062" y="1281893"/>
            <a:ext cx="5914091" cy="2188995"/>
            <a:chOff x="5298101" y="1219200"/>
            <a:chExt cx="6370024" cy="2209800"/>
          </a:xfrm>
        </p:grpSpPr>
        <p:sp>
          <p:nvSpPr>
            <p:cNvPr id="32" name="object 4">
              <a:extLst>
                <a:ext uri="{FF2B5EF4-FFF2-40B4-BE49-F238E27FC236}">
                  <a16:creationId xmlns:a16="http://schemas.microsoft.com/office/drawing/2014/main" xmlns="" id="{ED945416-6377-D954-2197-C2505036BC59}"/>
                </a:ext>
              </a:extLst>
            </p:cNvPr>
            <p:cNvSpPr/>
            <p:nvPr/>
          </p:nvSpPr>
          <p:spPr>
            <a:xfrm>
              <a:off x="5317724" y="1219201"/>
              <a:ext cx="6350401" cy="2209799"/>
            </a:xfrm>
            <a:prstGeom prst="roundRect">
              <a:avLst/>
            </a:prstGeom>
            <a:ln w="12700">
              <a:solidFill>
                <a:srgbClr val="3296FA"/>
              </a:solidFill>
            </a:ln>
          </p:spPr>
          <p:txBody>
            <a:bodyPr wrap="square" lIns="0" tIns="0" rIns="0" bIns="0" rtlCol="0"/>
            <a:lstStyle/>
            <a:p>
              <a:endParaRPr sz="1600">
                <a:latin typeface="微软雅黑 Light" panose="020B0502040204020203" pitchFamily="34" charset="-122"/>
                <a:ea typeface="微软雅黑 Light" panose="020B0502040204020203" pitchFamily="34" charset="-122"/>
              </a:endParaRPr>
            </a:p>
          </p:txBody>
        </p:sp>
        <p:sp>
          <p:nvSpPr>
            <p:cNvPr id="33" name="object 23">
              <a:extLst>
                <a:ext uri="{FF2B5EF4-FFF2-40B4-BE49-F238E27FC236}">
                  <a16:creationId xmlns:a16="http://schemas.microsoft.com/office/drawing/2014/main" xmlns="" id="{DE3E13A5-3E63-FB7C-3E60-D7E9919BE9F9}"/>
                </a:ext>
              </a:extLst>
            </p:cNvPr>
            <p:cNvSpPr/>
            <p:nvPr/>
          </p:nvSpPr>
          <p:spPr>
            <a:xfrm>
              <a:off x="5298101" y="1219200"/>
              <a:ext cx="6370023" cy="327025"/>
            </a:xfrm>
            <a:prstGeom prst="roundRect">
              <a:avLst/>
            </a:prstGeom>
            <a:solidFill>
              <a:srgbClr val="3296FA"/>
            </a:solidFill>
            <a:ln>
              <a:solidFill>
                <a:srgbClr val="3296FA"/>
              </a:solidFill>
            </a:ln>
          </p:spPr>
          <p:txBody>
            <a:bodyPr wrap="square" lIns="0" tIns="0" rIns="0" bIns="0" rtlCol="0" anchor="ctr" anchorCtr="0"/>
            <a:lstStyle/>
            <a:p>
              <a:pPr algn="ctr"/>
              <a:r>
                <a:rPr lang="zh-CN" altLang="en-US" sz="1400" b="1" dirty="0">
                  <a:solidFill>
                    <a:schemeClr val="bg1"/>
                  </a:solidFill>
                  <a:latin typeface="微软雅黑 Light" panose="020B0502040204020203" pitchFamily="34" charset="-122"/>
                  <a:ea typeface="微软雅黑 Light" panose="020B0502040204020203" pitchFamily="34" charset="-122"/>
                </a:rPr>
                <a:t>血磷水平升高对</a:t>
              </a:r>
              <a:r>
                <a:rPr lang="en-US" altLang="zh-CN" sz="1400" b="1" dirty="0">
                  <a:solidFill>
                    <a:schemeClr val="bg1"/>
                  </a:solidFill>
                  <a:latin typeface="微软雅黑 Light" panose="020B0502040204020203" pitchFamily="34" charset="-122"/>
                  <a:ea typeface="微软雅黑 Light" panose="020B0502040204020203" pitchFamily="34" charset="-122"/>
                </a:rPr>
                <a:t>CKD</a:t>
              </a:r>
              <a:r>
                <a:rPr lang="zh-CN" altLang="en-US" sz="1400" b="1" dirty="0">
                  <a:solidFill>
                    <a:schemeClr val="bg1"/>
                  </a:solidFill>
                  <a:latin typeface="微软雅黑 Light" panose="020B0502040204020203" pitchFamily="34" charset="-122"/>
                  <a:ea typeface="微软雅黑 Light" panose="020B0502040204020203" pitchFamily="34" charset="-122"/>
                </a:rPr>
                <a:t>患者</a:t>
              </a:r>
              <a:r>
                <a:rPr lang="zh-CN" altLang="en-US" sz="1400" b="1" dirty="0">
                  <a:solidFill>
                    <a:srgbClr val="FF0000"/>
                  </a:solidFill>
                  <a:latin typeface="微软雅黑 Light" panose="020B0502040204020203" pitchFamily="34" charset="-122"/>
                  <a:ea typeface="微软雅黑 Light" panose="020B0502040204020203" pitchFamily="34" charset="-122"/>
                </a:rPr>
                <a:t>不良预后影响极大</a:t>
              </a:r>
              <a:endParaRPr lang="zh-CN" altLang="en-US" sz="1400" b="1" dirty="0">
                <a:solidFill>
                  <a:schemeClr val="bg1"/>
                </a:solidFill>
                <a:latin typeface="微软雅黑 Light" panose="020B0502040204020203" pitchFamily="34" charset="-122"/>
                <a:ea typeface="微软雅黑 Light" panose="020B0502040204020203" pitchFamily="34" charset="-122"/>
              </a:endParaRPr>
            </a:p>
          </p:txBody>
        </p:sp>
        <p:sp>
          <p:nvSpPr>
            <p:cNvPr id="34" name="矩形 33">
              <a:extLst>
                <a:ext uri="{FF2B5EF4-FFF2-40B4-BE49-F238E27FC236}">
                  <a16:creationId xmlns:a16="http://schemas.microsoft.com/office/drawing/2014/main" xmlns="" id="{6C0950B0-EC2F-06B4-53AC-7BB00E0D4336}"/>
                </a:ext>
              </a:extLst>
            </p:cNvPr>
            <p:cNvSpPr/>
            <p:nvPr/>
          </p:nvSpPr>
          <p:spPr>
            <a:xfrm>
              <a:off x="5422318" y="1822059"/>
              <a:ext cx="2947083" cy="1334581"/>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29540" indent="-129540" algn="l">
                <a:buFont typeface="Arial" panose="020B0604020202020204" pitchFamily="34" charset="0"/>
                <a:buChar char="•"/>
              </a:pPr>
              <a:r>
                <a:rPr lang="zh-CN" altLang="en-US" sz="1200" dirty="0">
                  <a:solidFill>
                    <a:schemeClr val="tx1"/>
                  </a:solidFill>
                  <a:latin typeface="微软雅黑 Light" panose="020B0502040204020203" pitchFamily="34" charset="-122"/>
                  <a:ea typeface="微软雅黑 Light" panose="020B0502040204020203" pitchFamily="34" charset="-122"/>
                </a:rPr>
                <a:t>血磷升高可使</a:t>
              </a:r>
              <a:r>
                <a:rPr lang="en-US" altLang="zh-CN" sz="1200" dirty="0">
                  <a:solidFill>
                    <a:schemeClr val="tx1"/>
                  </a:solidFill>
                  <a:latin typeface="微软雅黑 Light" panose="020B0502040204020203" pitchFamily="34" charset="-122"/>
                  <a:ea typeface="微软雅黑 Light" panose="020B0502040204020203" pitchFamily="34" charset="-122"/>
                </a:rPr>
                <a:t>CKD</a:t>
              </a:r>
              <a:r>
                <a:rPr lang="zh-CN" altLang="en-US" sz="1200" dirty="0">
                  <a:solidFill>
                    <a:schemeClr val="tx1"/>
                  </a:solidFill>
                  <a:latin typeface="微软雅黑 Light" panose="020B0502040204020203" pitchFamily="34" charset="-122"/>
                  <a:ea typeface="微软雅黑 Light" panose="020B0502040204020203" pitchFamily="34" charset="-122"/>
                </a:rPr>
                <a:t>患者心血管事件风险升高</a:t>
              </a:r>
              <a:r>
                <a:rPr lang="en-US" altLang="zh-CN" sz="1200" dirty="0">
                  <a:solidFill>
                    <a:schemeClr val="tx1"/>
                  </a:solidFill>
                  <a:latin typeface="微软雅黑 Light" panose="020B0502040204020203" pitchFamily="34" charset="-122"/>
                  <a:ea typeface="微软雅黑 Light" panose="020B0502040204020203" pitchFamily="34" charset="-122"/>
                </a:rPr>
                <a:t> </a:t>
              </a:r>
              <a:r>
                <a:rPr lang="en-US" altLang="zh-CN" sz="1200" b="1" dirty="0">
                  <a:solidFill>
                    <a:srgbClr val="C00000"/>
                  </a:solidFill>
                  <a:latin typeface="微软雅黑 Light" panose="020B0502040204020203" pitchFamily="34" charset="-122"/>
                  <a:ea typeface="微软雅黑 Light" panose="020B0502040204020203" pitchFamily="34" charset="-122"/>
                </a:rPr>
                <a:t>20%</a:t>
              </a:r>
              <a:r>
                <a:rPr lang="zh-CN" altLang="en-US" sz="1200" dirty="0">
                  <a:solidFill>
                    <a:schemeClr val="tx1"/>
                  </a:solidFill>
                  <a:latin typeface="微软雅黑 Light" panose="020B0502040204020203" pitchFamily="34" charset="-122"/>
                  <a:ea typeface="微软雅黑 Light" panose="020B0502040204020203" pitchFamily="34" charset="-122"/>
                </a:rPr>
                <a:t>，在各危险因素中风险比最高</a:t>
              </a:r>
              <a:r>
                <a:rPr lang="en-US" altLang="zh-CN" sz="1200" baseline="30000" dirty="0">
                  <a:solidFill>
                    <a:schemeClr val="tx1"/>
                  </a:solidFill>
                  <a:uFillTx/>
                  <a:latin typeface="微软雅黑 Light" panose="020B0502040204020203" pitchFamily="34" charset="-122"/>
                  <a:ea typeface="微软雅黑 Light" panose="020B0502040204020203" pitchFamily="34" charset="-122"/>
                </a:rPr>
                <a:t>1</a:t>
              </a:r>
              <a:r>
                <a:rPr lang="en-US" altLang="zh-CN" sz="1200" dirty="0">
                  <a:solidFill>
                    <a:schemeClr val="tx1"/>
                  </a:solidFill>
                  <a:uFillTx/>
                  <a:latin typeface="微软雅黑 Light" panose="020B0502040204020203" pitchFamily="34" charset="-122"/>
                  <a:ea typeface="微软雅黑 Light" panose="020B0502040204020203" pitchFamily="34" charset="-122"/>
                </a:rPr>
                <a:t>;</a:t>
              </a:r>
              <a:endParaRPr lang="en-US" altLang="zh-CN" sz="1200" b="1" i="1" dirty="0">
                <a:solidFill>
                  <a:srgbClr val="C00000"/>
                </a:solidFill>
                <a:latin typeface="微软雅黑 Light" panose="020B0502040204020203" pitchFamily="34" charset="-122"/>
                <a:ea typeface="微软雅黑 Light" panose="020B0502040204020203" pitchFamily="34" charset="-122"/>
              </a:endParaRPr>
            </a:p>
            <a:p>
              <a:pPr indent="0" algn="l">
                <a:buFont typeface="Arial" panose="020B0604020202020204" pitchFamily="34" charset="0"/>
                <a:buNone/>
              </a:pPr>
              <a:endParaRPr lang="zh-CN" altLang="en-US" sz="1200" dirty="0">
                <a:solidFill>
                  <a:schemeClr val="tx1"/>
                </a:solidFill>
                <a:latin typeface="微软雅黑 Light" panose="020B0502040204020203" pitchFamily="34" charset="-122"/>
                <a:ea typeface="微软雅黑 Light" panose="020B0502040204020203" pitchFamily="34" charset="-122"/>
              </a:endParaRPr>
            </a:p>
            <a:p>
              <a:pPr marL="129540" indent="-129540">
                <a:buFont typeface="Arial" panose="020B0604020202020204" pitchFamily="34" charset="0"/>
                <a:buChar char="•"/>
              </a:pPr>
              <a:r>
                <a:rPr lang="zh-CN" altLang="en-US" sz="1200" dirty="0">
                  <a:solidFill>
                    <a:schemeClr val="tx1"/>
                  </a:solidFill>
                  <a:latin typeface="微软雅黑 Light" panose="020B0502040204020203" pitchFamily="34" charset="-122"/>
                  <a:ea typeface="微软雅黑 Light" panose="020B0502040204020203" pitchFamily="34" charset="-122"/>
                </a:rPr>
                <a:t>控制血磷可使</a:t>
              </a:r>
              <a:r>
                <a:rPr lang="en-US" altLang="zh-CN" sz="1200" dirty="0">
                  <a:solidFill>
                    <a:schemeClr val="tx1"/>
                  </a:solidFill>
                  <a:latin typeface="微软雅黑 Light" panose="020B0502040204020203" pitchFamily="34" charset="-122"/>
                  <a:ea typeface="微软雅黑 Light" panose="020B0502040204020203" pitchFamily="34" charset="-122"/>
                </a:rPr>
                <a:t>CKD</a:t>
              </a:r>
              <a:r>
                <a:rPr lang="zh-CN" altLang="en-US" sz="1200" dirty="0">
                  <a:solidFill>
                    <a:schemeClr val="tx1"/>
                  </a:solidFill>
                  <a:latin typeface="微软雅黑 Light" panose="020B0502040204020203" pitchFamily="34" charset="-122"/>
                  <a:ea typeface="微软雅黑 Light" panose="020B0502040204020203" pitchFamily="34" charset="-122"/>
                </a:rPr>
                <a:t>患者全因死亡风险降低</a:t>
              </a:r>
              <a:r>
                <a:rPr lang="en-US" altLang="zh-CN" sz="1200" dirty="0">
                  <a:solidFill>
                    <a:schemeClr val="tx1"/>
                  </a:solidFill>
                  <a:latin typeface="微软雅黑 Light" panose="020B0502040204020203" pitchFamily="34" charset="-122"/>
                  <a:ea typeface="微软雅黑 Light" panose="020B0502040204020203" pitchFamily="34" charset="-122"/>
                </a:rPr>
                <a:t> </a:t>
              </a:r>
              <a:r>
                <a:rPr lang="en-US" altLang="zh-CN" sz="1200" b="1" dirty="0">
                  <a:solidFill>
                    <a:srgbClr val="C00000"/>
                  </a:solidFill>
                  <a:latin typeface="微软雅黑 Light" panose="020B0502040204020203" pitchFamily="34" charset="-122"/>
                  <a:ea typeface="微软雅黑 Light" panose="020B0502040204020203" pitchFamily="34" charset="-122"/>
                </a:rPr>
                <a:t>22%</a:t>
              </a:r>
              <a:r>
                <a:rPr lang="en-US" altLang="zh-CN" sz="1200" baseline="30000" dirty="0">
                  <a:solidFill>
                    <a:schemeClr val="tx1"/>
                  </a:solidFill>
                  <a:latin typeface="微软雅黑 Light" panose="020B0502040204020203" pitchFamily="34" charset="-122"/>
                  <a:ea typeface="微软雅黑 Light" panose="020B0502040204020203" pitchFamily="34" charset="-122"/>
                </a:rPr>
                <a:t>2</a:t>
              </a:r>
              <a:r>
                <a:rPr lang="en-US" altLang="zh-CN" sz="1200" dirty="0">
                  <a:solidFill>
                    <a:schemeClr val="tx1"/>
                  </a:solidFill>
                  <a:uFillTx/>
                  <a:latin typeface="微软雅黑 Light" panose="020B0502040204020203" pitchFamily="34" charset="-122"/>
                  <a:ea typeface="微软雅黑 Light" panose="020B0502040204020203" pitchFamily="34" charset="-122"/>
                </a:rPr>
                <a:t>;</a:t>
              </a:r>
              <a:endParaRPr lang="en-US" altLang="zh-CN" sz="1600" b="1" i="1" dirty="0">
                <a:solidFill>
                  <a:srgbClr val="C00000"/>
                </a:solidFill>
                <a:latin typeface="微软雅黑 Light" panose="020B0502040204020203" pitchFamily="34" charset="-122"/>
                <a:ea typeface="微软雅黑 Light" panose="020B0502040204020203" pitchFamily="34" charset="-122"/>
              </a:endParaRPr>
            </a:p>
            <a:p>
              <a:pPr marL="129540" indent="-129540" algn="l">
                <a:buFont typeface="Arial" panose="020B0604020202020204" pitchFamily="34" charset="0"/>
                <a:buChar char="•"/>
              </a:pPr>
              <a:endParaRPr lang="en-US" altLang="zh-CN" sz="1200" baseline="30000" dirty="0">
                <a:solidFill>
                  <a:schemeClr val="tx1"/>
                </a:solidFill>
                <a:latin typeface="微软雅黑 Light" panose="020B0502040204020203" pitchFamily="34" charset="-122"/>
                <a:ea typeface="微软雅黑 Light" panose="020B0502040204020203" pitchFamily="34" charset="-122"/>
              </a:endParaRPr>
            </a:p>
          </p:txBody>
        </p:sp>
      </p:grpSp>
      <p:sp>
        <p:nvSpPr>
          <p:cNvPr id="35" name="文本框 34">
            <a:extLst>
              <a:ext uri="{FF2B5EF4-FFF2-40B4-BE49-F238E27FC236}">
                <a16:creationId xmlns:a16="http://schemas.microsoft.com/office/drawing/2014/main" xmlns="" id="{A645A77B-6328-9D41-EC51-BE00CE28BA7B}"/>
              </a:ext>
            </a:extLst>
          </p:cNvPr>
          <p:cNvSpPr txBox="1"/>
          <p:nvPr/>
        </p:nvSpPr>
        <p:spPr>
          <a:xfrm>
            <a:off x="375917" y="6449891"/>
            <a:ext cx="11590795" cy="338554"/>
          </a:xfrm>
          <a:prstGeom prst="rect">
            <a:avLst/>
          </a:prstGeom>
          <a:noFill/>
        </p:spPr>
        <p:txBody>
          <a:bodyPr wrap="square" rtlCol="0">
            <a:spAutoFit/>
          </a:bodyPr>
          <a:lstStyle/>
          <a:p>
            <a:r>
              <a:rPr lang="en-US" altLang="zh-CN" sz="800" i="1" dirty="0">
                <a:latin typeface="微软雅黑 Light" panose="020B0502040204020203" pitchFamily="34" charset="-122"/>
                <a:ea typeface="微软雅黑 Light" panose="020B0502040204020203" pitchFamily="34" charset="-122"/>
                <a:sym typeface="+mn-ea"/>
              </a:rPr>
              <a:t>1.PLoS One. 2018;13(3):e0192895.     </a:t>
            </a:r>
            <a:r>
              <a:rPr lang="en-US" altLang="zh-CN" sz="800" i="1" dirty="0">
                <a:solidFill>
                  <a:schemeClr val="tx1"/>
                </a:solidFill>
                <a:uFillTx/>
                <a:latin typeface="微软雅黑 Light" panose="020B0502040204020203" pitchFamily="34" charset="-122"/>
                <a:ea typeface="微软雅黑 Light" panose="020B0502040204020203" pitchFamily="34" charset="-122"/>
                <a:sym typeface="+mn-ea"/>
              </a:rPr>
              <a:t>2.</a:t>
            </a:r>
            <a:r>
              <a:rPr lang="zh-CN" altLang="en-US" sz="800" i="1" dirty="0">
                <a:solidFill>
                  <a:schemeClr val="tx1"/>
                </a:solidFill>
                <a:uFillTx/>
                <a:latin typeface="微软雅黑 Light" panose="020B0502040204020203" pitchFamily="34" charset="-122"/>
                <a:ea typeface="微软雅黑 Light" panose="020B0502040204020203" pitchFamily="34" charset="-122"/>
                <a:sym typeface="+mn-ea"/>
              </a:rPr>
              <a:t>中国慢性肾脏病矿物质和骨异常诊治指南</a:t>
            </a:r>
            <a:r>
              <a:rPr lang="en-US" altLang="zh-CN" sz="800" i="1" dirty="0">
                <a:solidFill>
                  <a:schemeClr val="tx1"/>
                </a:solidFill>
                <a:uFillTx/>
                <a:latin typeface="微软雅黑 Light" panose="020B0502040204020203" pitchFamily="34" charset="-122"/>
                <a:ea typeface="微软雅黑 Light" panose="020B0502040204020203" pitchFamily="34" charset="-122"/>
                <a:sym typeface="+mn-ea"/>
              </a:rPr>
              <a:t>[2019]    3.</a:t>
            </a:r>
            <a:r>
              <a:rPr lang="en-US" altLang="zh-CN" sz="800" i="1" dirty="0">
                <a:latin typeface="微软雅黑 Light" panose="020B0502040204020203" pitchFamily="34" charset="-122"/>
                <a:ea typeface="微软雅黑 Light" panose="020B0502040204020203" pitchFamily="34" charset="-122"/>
                <a:sym typeface="+mn-ea"/>
              </a:rPr>
              <a:t>中国血液净化,2024,23(05):321-329.     </a:t>
            </a:r>
            <a:r>
              <a:rPr lang="en-US" altLang="zh-CN" sz="800" i="1" dirty="0">
                <a:solidFill>
                  <a:schemeClr val="tx1"/>
                </a:solidFill>
                <a:uFillTx/>
                <a:latin typeface="微软雅黑 Light" panose="020B0502040204020203" pitchFamily="34" charset="-122"/>
                <a:ea typeface="微软雅黑 Light" panose="020B0502040204020203" pitchFamily="34" charset="-122"/>
                <a:sym typeface="+mn-ea"/>
              </a:rPr>
              <a:t>4.</a:t>
            </a:r>
            <a:r>
              <a:rPr lang="zh-CN" altLang="en-US" sz="800" i="1" dirty="0">
                <a:latin typeface="微软雅黑 Light" panose="020B0502040204020203" pitchFamily="34" charset="-122"/>
                <a:ea typeface="微软雅黑 Light" panose="020B0502040204020203" pitchFamily="34" charset="-122"/>
                <a:sym typeface="+mn-ea"/>
              </a:rPr>
              <a:t>中华肾脏病杂志</a:t>
            </a:r>
            <a:r>
              <a:rPr lang="en-US" altLang="zh-CN" sz="800" i="1" dirty="0">
                <a:latin typeface="微软雅黑 Light" panose="020B0502040204020203" pitchFamily="34" charset="-122"/>
                <a:ea typeface="微软雅黑 Light" panose="020B0502040204020203" pitchFamily="34" charset="-122"/>
                <a:sym typeface="+mn-ea"/>
              </a:rPr>
              <a:t>, 2024, 40(4): 261-269.   5.Sci Rep. 2022 Oct 6;12(1):16694.     </a:t>
            </a:r>
            <a:r>
              <a:rPr lang="en-US" altLang="zh-CN" sz="800" i="1" dirty="0">
                <a:solidFill>
                  <a:schemeClr val="tx1"/>
                </a:solidFill>
                <a:uFillTx/>
                <a:latin typeface="微软雅黑 Light" panose="020B0502040204020203" pitchFamily="34" charset="-122"/>
                <a:ea typeface="微软雅黑 Light" panose="020B0502040204020203" pitchFamily="34" charset="-122"/>
                <a:sym typeface="+mn-ea"/>
              </a:rPr>
              <a:t>6.Sci Rep. 2021;11(1):873.   </a:t>
            </a:r>
            <a:r>
              <a:rPr lang="en-US" altLang="zh-CN" sz="800" i="1" dirty="0">
                <a:latin typeface="微软雅黑 Light" panose="020B0502040204020203" pitchFamily="34" charset="-122"/>
                <a:ea typeface="微软雅黑 Light" panose="020B0502040204020203" pitchFamily="34" charset="-122"/>
                <a:sym typeface="+mn-ea"/>
              </a:rPr>
              <a:t>   </a:t>
            </a:r>
          </a:p>
          <a:p>
            <a:r>
              <a:rPr lang="en-US" altLang="zh-CN" sz="800" i="1" dirty="0">
                <a:latin typeface="微软雅黑 Light" panose="020B0502040204020203" pitchFamily="34" charset="-122"/>
                <a:ea typeface="微软雅黑 Light" panose="020B0502040204020203" pitchFamily="34" charset="-122"/>
                <a:sym typeface="+mn-ea"/>
              </a:rPr>
              <a:t>7..</a:t>
            </a:r>
            <a:r>
              <a:rPr lang="en-US" altLang="zh-CN" sz="800" i="1" dirty="0">
                <a:solidFill>
                  <a:schemeClr val="tx1"/>
                </a:solidFill>
                <a:uFillTx/>
                <a:latin typeface="微软雅黑 Light" panose="020B0502040204020203" pitchFamily="34" charset="-122"/>
                <a:ea typeface="微软雅黑 Light" panose="020B0502040204020203" pitchFamily="34" charset="-122"/>
                <a:sym typeface="+mn-ea"/>
              </a:rPr>
              <a:t>J Ren </a:t>
            </a:r>
            <a:r>
              <a:rPr lang="en-US" altLang="zh-CN" sz="800" i="1" dirty="0" err="1">
                <a:solidFill>
                  <a:schemeClr val="tx1"/>
                </a:solidFill>
                <a:uFillTx/>
                <a:latin typeface="微软雅黑 Light" panose="020B0502040204020203" pitchFamily="34" charset="-122"/>
                <a:ea typeface="微软雅黑 Light" panose="020B0502040204020203" pitchFamily="34" charset="-122"/>
                <a:sym typeface="+mn-ea"/>
              </a:rPr>
              <a:t>Nutr</a:t>
            </a:r>
            <a:r>
              <a:rPr lang="en-US" altLang="zh-CN" sz="800" i="1" dirty="0">
                <a:solidFill>
                  <a:schemeClr val="tx1"/>
                </a:solidFill>
                <a:uFillTx/>
                <a:latin typeface="微软雅黑 Light" panose="020B0502040204020203" pitchFamily="34" charset="-122"/>
                <a:ea typeface="微软雅黑 Light" panose="020B0502040204020203" pitchFamily="34" charset="-122"/>
                <a:sym typeface="+mn-ea"/>
              </a:rPr>
              <a:t>. 2014 Mar;24(2):105-9.</a:t>
            </a:r>
            <a:endParaRPr lang="zh-CN" altLang="en-US" sz="800" i="1" dirty="0">
              <a:solidFill>
                <a:schemeClr val="tx1"/>
              </a:solidFill>
              <a:uFillTx/>
              <a:latin typeface="微软雅黑 Light" panose="020B0502040204020203" pitchFamily="34" charset="-122"/>
              <a:ea typeface="微软雅黑 Light" panose="020B0502040204020203" pitchFamily="34" charset="-122"/>
              <a:sym typeface="+mn-ea"/>
            </a:endParaRPr>
          </a:p>
        </p:txBody>
      </p:sp>
      <p:graphicFrame>
        <p:nvGraphicFramePr>
          <p:cNvPr id="45" name="图表 44">
            <a:extLst>
              <a:ext uri="{FF2B5EF4-FFF2-40B4-BE49-F238E27FC236}">
                <a16:creationId xmlns:a16="http://schemas.microsoft.com/office/drawing/2014/main" xmlns="" id="{E05217F1-081B-A9D7-D69F-C78EA3C31DCF}"/>
              </a:ext>
            </a:extLst>
          </p:cNvPr>
          <p:cNvGraphicFramePr/>
          <p:nvPr>
            <p:extLst>
              <p:ext uri="{D42A27DB-BD31-4B8C-83A1-F6EECF244321}">
                <p14:modId xmlns:p14="http://schemas.microsoft.com/office/powerpoint/2010/main" val="4163895805"/>
              </p:ext>
            </p:extLst>
          </p:nvPr>
        </p:nvGraphicFramePr>
        <p:xfrm>
          <a:off x="705622" y="4574190"/>
          <a:ext cx="3447932" cy="1403559"/>
        </p:xfrm>
        <a:graphic>
          <a:graphicData uri="http://schemas.openxmlformats.org/drawingml/2006/chart">
            <c:chart xmlns:c="http://schemas.openxmlformats.org/drawingml/2006/chart" xmlns:r="http://schemas.openxmlformats.org/officeDocument/2006/relationships" r:id="rId9"/>
          </a:graphicData>
        </a:graphic>
      </p:graphicFrame>
      <p:sp>
        <p:nvSpPr>
          <p:cNvPr id="49" name="矩形 48">
            <a:extLst>
              <a:ext uri="{FF2B5EF4-FFF2-40B4-BE49-F238E27FC236}">
                <a16:creationId xmlns:a16="http://schemas.microsoft.com/office/drawing/2014/main" xmlns="" id="{38DBB46C-62A6-2716-E01F-3CB1B7BEA6B4}"/>
              </a:ext>
            </a:extLst>
          </p:cNvPr>
          <p:cNvSpPr/>
          <p:nvPr/>
        </p:nvSpPr>
        <p:spPr>
          <a:xfrm>
            <a:off x="4487792" y="3983584"/>
            <a:ext cx="3778720" cy="426289"/>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ts val="1500"/>
              </a:lnSpc>
            </a:pPr>
            <a:r>
              <a:rPr lang="zh-CN" altLang="en-US" sz="1100" b="1" dirty="0">
                <a:solidFill>
                  <a:srgbClr val="3296FA"/>
                </a:solidFill>
                <a:latin typeface="微软雅黑 Light" panose="020B0502040204020203" pitchFamily="34" charset="-122"/>
                <a:ea typeface="微软雅黑 Light" panose="020B0502040204020203" pitchFamily="34" charset="-122"/>
              </a:rPr>
              <a:t>非透析</a:t>
            </a:r>
            <a:r>
              <a:rPr lang="en-US" altLang="zh-CN" sz="1100" b="1" dirty="0">
                <a:solidFill>
                  <a:srgbClr val="3296FA"/>
                </a:solidFill>
                <a:latin typeface="微软雅黑 Light" panose="020B0502040204020203" pitchFamily="34" charset="-122"/>
                <a:ea typeface="微软雅黑 Light" panose="020B0502040204020203" pitchFamily="34" charset="-122"/>
              </a:rPr>
              <a:t>CKD</a:t>
            </a:r>
            <a:r>
              <a:rPr lang="zh-CN" altLang="en-US" sz="1100" b="1" dirty="0">
                <a:solidFill>
                  <a:srgbClr val="3296FA"/>
                </a:solidFill>
                <a:latin typeface="微软雅黑 Light" panose="020B0502040204020203" pitchFamily="34" charset="-122"/>
                <a:ea typeface="微软雅黑 Light" panose="020B0502040204020203" pitchFamily="34" charset="-122"/>
              </a:rPr>
              <a:t>患者：危险程度越高，高磷血症患病率越高，</a:t>
            </a:r>
            <a:endParaRPr lang="en-US" altLang="zh-CN" sz="1100" b="1" dirty="0">
              <a:solidFill>
                <a:srgbClr val="3296FA"/>
              </a:solidFill>
              <a:latin typeface="微软雅黑 Light" panose="020B0502040204020203" pitchFamily="34" charset="-122"/>
              <a:ea typeface="微软雅黑 Light" panose="020B0502040204020203" pitchFamily="34" charset="-122"/>
            </a:endParaRPr>
          </a:p>
          <a:p>
            <a:pPr algn="ctr" fontAlgn="auto">
              <a:lnSpc>
                <a:spcPts val="1500"/>
              </a:lnSpc>
            </a:pPr>
            <a:r>
              <a:rPr lang="zh-CN" altLang="en-US" sz="1100" b="1" dirty="0">
                <a:solidFill>
                  <a:srgbClr val="3296FA"/>
                </a:solidFill>
                <a:latin typeface="微软雅黑 Light" panose="020B0502040204020203" pitchFamily="34" charset="-122"/>
                <a:ea typeface="微软雅黑 Light" panose="020B0502040204020203" pitchFamily="34" charset="-122"/>
              </a:rPr>
              <a:t>磷结合剂使用比例却</a:t>
            </a:r>
            <a:r>
              <a:rPr lang="zh-CN" altLang="en-US" sz="1100" b="1" dirty="0">
                <a:solidFill>
                  <a:srgbClr val="C00000"/>
                </a:solidFill>
                <a:latin typeface="微软雅黑 Light" panose="020B0502040204020203" pitchFamily="34" charset="-122"/>
                <a:ea typeface="微软雅黑 Light" panose="020B0502040204020203" pitchFamily="34" charset="-122"/>
              </a:rPr>
              <a:t>普遍偏低</a:t>
            </a:r>
            <a:r>
              <a:rPr lang="zh-CN" altLang="en-US" sz="1100" b="1" dirty="0">
                <a:solidFill>
                  <a:srgbClr val="3296FA"/>
                </a:solidFill>
                <a:latin typeface="微软雅黑 Light" panose="020B0502040204020203" pitchFamily="34" charset="-122"/>
                <a:ea typeface="微软雅黑 Light" panose="020B0502040204020203" pitchFamily="34" charset="-122"/>
              </a:rPr>
              <a:t>，整体仅</a:t>
            </a:r>
            <a:r>
              <a:rPr lang="en-US" altLang="zh-CN" sz="1100" b="1" dirty="0">
                <a:solidFill>
                  <a:srgbClr val="C00000"/>
                </a:solidFill>
                <a:latin typeface="微软雅黑 Light" panose="020B0502040204020203" pitchFamily="34" charset="-122"/>
                <a:ea typeface="微软雅黑 Light" panose="020B0502040204020203" pitchFamily="34" charset="-122"/>
              </a:rPr>
              <a:t>13.34%</a:t>
            </a:r>
            <a:r>
              <a:rPr lang="en-US" altLang="zh-CN" sz="1100" b="1" baseline="30000" dirty="0">
                <a:solidFill>
                  <a:srgbClr val="3296FA"/>
                </a:solidFill>
                <a:latin typeface="微软雅黑 Light" panose="020B0502040204020203" pitchFamily="34" charset="-122"/>
                <a:ea typeface="微软雅黑 Light" panose="020B0502040204020203" pitchFamily="34" charset="-122"/>
              </a:rPr>
              <a:t>4</a:t>
            </a:r>
            <a:endParaRPr lang="en-US" altLang="zh-CN" sz="1100" b="1" baseline="30000" dirty="0">
              <a:solidFill>
                <a:srgbClr val="3296FA"/>
              </a:solidFill>
              <a:uFillTx/>
              <a:latin typeface="微软雅黑 Light" panose="020B0502040204020203" pitchFamily="34" charset="-122"/>
              <a:ea typeface="微软雅黑 Light" panose="020B0502040204020203" pitchFamily="34" charset="-122"/>
            </a:endParaRPr>
          </a:p>
        </p:txBody>
      </p:sp>
      <p:grpSp>
        <p:nvGrpSpPr>
          <p:cNvPr id="16" name="组合 15">
            <a:extLst>
              <a:ext uri="{FF2B5EF4-FFF2-40B4-BE49-F238E27FC236}">
                <a16:creationId xmlns:a16="http://schemas.microsoft.com/office/drawing/2014/main" xmlns="" id="{5A9A222F-C8DE-EED7-26FA-92498444497E}"/>
              </a:ext>
            </a:extLst>
          </p:cNvPr>
          <p:cNvGrpSpPr/>
          <p:nvPr/>
        </p:nvGrpSpPr>
        <p:grpSpPr>
          <a:xfrm>
            <a:off x="11600" y="7711"/>
            <a:ext cx="12180400" cy="244385"/>
            <a:chOff x="9550" y="-680"/>
            <a:chExt cx="12180400" cy="372118"/>
          </a:xfrm>
        </p:grpSpPr>
        <p:sp>
          <p:nvSpPr>
            <p:cNvPr id="17" name="同侧圆角矩形 4">
              <a:extLst>
                <a:ext uri="{FF2B5EF4-FFF2-40B4-BE49-F238E27FC236}">
                  <a16:creationId xmlns:a16="http://schemas.microsoft.com/office/drawing/2014/main" xmlns="" id="{D8DEFB86-1869-C459-667A-FE5D25E02529}"/>
                </a:ext>
              </a:extLst>
            </p:cNvPr>
            <p:cNvSpPr/>
            <p:nvPr/>
          </p:nvSpPr>
          <p:spPr>
            <a:xfrm>
              <a:off x="4965452" y="11438"/>
              <a:ext cx="2375535" cy="36000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有效性</a:t>
              </a:r>
            </a:p>
          </p:txBody>
        </p:sp>
        <p:sp>
          <p:nvSpPr>
            <p:cNvPr id="18" name="同侧圆角矩形 6">
              <a:extLst>
                <a:ext uri="{FF2B5EF4-FFF2-40B4-BE49-F238E27FC236}">
                  <a16:creationId xmlns:a16="http://schemas.microsoft.com/office/drawing/2014/main" xmlns="" id="{94ADB33B-CA85-F9B8-1A88-DD55F0A5627A}"/>
                </a:ext>
              </a:extLst>
            </p:cNvPr>
            <p:cNvSpPr/>
            <p:nvPr/>
          </p:nvSpPr>
          <p:spPr>
            <a:xfrm>
              <a:off x="2498897" y="12028"/>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安全性</a:t>
              </a:r>
            </a:p>
          </p:txBody>
        </p:sp>
        <p:sp>
          <p:nvSpPr>
            <p:cNvPr id="19" name="同侧圆角矩形 7">
              <a:extLst>
                <a:ext uri="{FF2B5EF4-FFF2-40B4-BE49-F238E27FC236}">
                  <a16:creationId xmlns:a16="http://schemas.microsoft.com/office/drawing/2014/main" xmlns="" id="{5CD9395A-FC30-C21E-D763-B6E909DF64BC}"/>
                </a:ext>
              </a:extLst>
            </p:cNvPr>
            <p:cNvSpPr/>
            <p:nvPr/>
          </p:nvSpPr>
          <p:spPr>
            <a:xfrm>
              <a:off x="7363315" y="-45"/>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创新性</a:t>
              </a:r>
            </a:p>
          </p:txBody>
        </p:sp>
        <p:sp>
          <p:nvSpPr>
            <p:cNvPr id="20" name="同侧圆角矩形 8">
              <a:extLst>
                <a:ext uri="{FF2B5EF4-FFF2-40B4-BE49-F238E27FC236}">
                  <a16:creationId xmlns:a16="http://schemas.microsoft.com/office/drawing/2014/main" xmlns="" id="{A0C38144-E10A-F0B0-726B-E972147CC4FE}"/>
                </a:ext>
              </a:extLst>
            </p:cNvPr>
            <p:cNvSpPr/>
            <p:nvPr/>
          </p:nvSpPr>
          <p:spPr>
            <a:xfrm>
              <a:off x="9814415" y="-45"/>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公平性</a:t>
              </a:r>
            </a:p>
          </p:txBody>
        </p:sp>
        <p:sp>
          <p:nvSpPr>
            <p:cNvPr id="26" name="同侧圆角矩形 15">
              <a:extLst>
                <a:ext uri="{FF2B5EF4-FFF2-40B4-BE49-F238E27FC236}">
                  <a16:creationId xmlns:a16="http://schemas.microsoft.com/office/drawing/2014/main" xmlns="" id="{ED79E4AD-12A6-6805-DFBD-D9B27289C161}"/>
                </a:ext>
              </a:extLst>
            </p:cNvPr>
            <p:cNvSpPr/>
            <p:nvPr/>
          </p:nvSpPr>
          <p:spPr>
            <a:xfrm>
              <a:off x="9550" y="-680"/>
              <a:ext cx="2376000" cy="359410"/>
            </a:xfrm>
            <a:prstGeom prst="round2SameRect">
              <a:avLst>
                <a:gd name="adj1" fmla="val 32666"/>
                <a:gd name="adj2" fmla="val 0"/>
              </a:avLst>
            </a:prstGeom>
            <a:solidFill>
              <a:schemeClr val="accent2"/>
            </a:solidFill>
            <a:ln>
              <a:solidFill>
                <a:srgbClr val="3296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药品基本信息</a:t>
              </a:r>
            </a:p>
          </p:txBody>
        </p:sp>
      </p:grpSp>
      <p:graphicFrame>
        <p:nvGraphicFramePr>
          <p:cNvPr id="28" name="图表 27">
            <a:extLst>
              <a:ext uri="{FF2B5EF4-FFF2-40B4-BE49-F238E27FC236}">
                <a16:creationId xmlns:a16="http://schemas.microsoft.com/office/drawing/2014/main" xmlns="" id="{912B258C-593F-4558-323E-4F2EC4D65DB8}"/>
              </a:ext>
            </a:extLst>
          </p:cNvPr>
          <p:cNvGraphicFramePr/>
          <p:nvPr>
            <p:extLst>
              <p:ext uri="{D42A27DB-BD31-4B8C-83A1-F6EECF244321}">
                <p14:modId xmlns:p14="http://schemas.microsoft.com/office/powerpoint/2010/main" val="1464123459"/>
              </p:ext>
            </p:extLst>
          </p:nvPr>
        </p:nvGraphicFramePr>
        <p:xfrm>
          <a:off x="4664032" y="4429797"/>
          <a:ext cx="3481336" cy="1690135"/>
        </p:xfrm>
        <a:graphic>
          <a:graphicData uri="http://schemas.openxmlformats.org/drawingml/2006/chart">
            <c:chart xmlns:c="http://schemas.openxmlformats.org/drawingml/2006/chart" xmlns:r="http://schemas.openxmlformats.org/officeDocument/2006/relationships" r:id="rId10"/>
          </a:graphicData>
        </a:graphic>
      </p:graphicFrame>
      <p:cxnSp>
        <p:nvCxnSpPr>
          <p:cNvPr id="30" name="直接连接符 29">
            <a:extLst>
              <a:ext uri="{FF2B5EF4-FFF2-40B4-BE49-F238E27FC236}">
                <a16:creationId xmlns:a16="http://schemas.microsoft.com/office/drawing/2014/main" xmlns="" id="{EB1CA988-6A7B-9906-7128-13F4B4DFB978}"/>
              </a:ext>
            </a:extLst>
          </p:cNvPr>
          <p:cNvCxnSpPr/>
          <p:nvPr/>
        </p:nvCxnSpPr>
        <p:spPr>
          <a:xfrm>
            <a:off x="852256" y="5720192"/>
            <a:ext cx="318753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52923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xmlns="" id="{F9F42D3A-AD31-E7F0-159A-7C3E9D397A21}"/>
              </a:ext>
            </a:extLst>
          </p:cNvPr>
          <p:cNvGraphicFramePr>
            <a:graphicFrameLocks noChangeAspect="1"/>
          </p:cNvGraphicFramePr>
          <p:nvPr>
            <p:custDataLst>
              <p:tags r:id="rId2"/>
            </p:custDataLst>
            <p:extLst>
              <p:ext uri="{D42A27DB-BD31-4B8C-83A1-F6EECF244321}">
                <p14:modId xmlns:p14="http://schemas.microsoft.com/office/powerpoint/2010/main" val="2213811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2" name="think-cell 幻灯片" r:id="rId4" imgW="306" imgH="306" progId="TCLayout.ActiveDocument.1">
                  <p:embed/>
                </p:oleObj>
              </mc:Choice>
              <mc:Fallback>
                <p:oleObj name="think-cell 幻灯片" r:id="rId4" imgW="306" imgH="306" progId="TCLayout.ActiveDocument.1">
                  <p:embed/>
                  <p:pic>
                    <p:nvPicPr>
                      <p:cNvPr id="10" name="think-cell data - do not delete" hidden="1">
                        <a:extLst>
                          <a:ext uri="{FF2B5EF4-FFF2-40B4-BE49-F238E27FC236}">
                            <a16:creationId xmlns:a16="http://schemas.microsoft.com/office/drawing/2014/main" xmlns="" id="{F9F42D3A-AD31-E7F0-159A-7C3E9D397A2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标题 1">
            <a:extLst>
              <a:ext uri="{FF2B5EF4-FFF2-40B4-BE49-F238E27FC236}">
                <a16:creationId xmlns:a16="http://schemas.microsoft.com/office/drawing/2014/main" xmlns="" id="{6A1D6E10-5C7A-736C-B630-08954EE7A35B}"/>
              </a:ext>
            </a:extLst>
          </p:cNvPr>
          <p:cNvSpPr>
            <a:spLocks noGrp="1"/>
          </p:cNvSpPr>
          <p:nvPr>
            <p:ph type="title"/>
          </p:nvPr>
        </p:nvSpPr>
        <p:spPr>
          <a:xfrm>
            <a:off x="123825" y="358730"/>
            <a:ext cx="11934825" cy="720233"/>
          </a:xfrm>
        </p:spPr>
        <p:txBody>
          <a:bodyPr vert="horz">
            <a:normAutofit/>
          </a:bodyPr>
          <a:lstStyle/>
          <a:p>
            <a:r>
              <a:rPr lang="zh-CN" altLang="en-US" sz="2000" dirty="0"/>
              <a:t>碳酸司维拉姆干混悬剂有</a:t>
            </a:r>
            <a:r>
              <a:rPr lang="zh-CN" altLang="en-US" sz="2000" dirty="0">
                <a:solidFill>
                  <a:schemeClr val="accent4">
                    <a:lumMod val="60000"/>
                    <a:lumOff val="40000"/>
                  </a:schemeClr>
                </a:solidFill>
              </a:rPr>
              <a:t>两个剂量规格</a:t>
            </a:r>
            <a:r>
              <a:rPr lang="zh-CN" altLang="en-US" sz="2000" dirty="0"/>
              <a:t>，方便剂量调整，可大幅降低磷结合剂片剂负荷</a:t>
            </a:r>
            <a:r>
              <a:rPr lang="en-US" altLang="zh-CN" sz="2000" dirty="0"/>
              <a:t>,</a:t>
            </a:r>
            <a:r>
              <a:rPr lang="zh-CN" altLang="en-US" sz="2000" dirty="0"/>
              <a:t> </a:t>
            </a:r>
            <a:r>
              <a:rPr lang="en-US" altLang="zh-CN" sz="2000" dirty="0"/>
              <a:t/>
            </a:r>
            <a:br>
              <a:rPr lang="en-US" altLang="zh-CN" sz="2000" dirty="0"/>
            </a:br>
            <a:r>
              <a:rPr lang="zh-CN" altLang="en-US" sz="2000" dirty="0">
                <a:solidFill>
                  <a:schemeClr val="accent4">
                    <a:lumMod val="60000"/>
                    <a:lumOff val="40000"/>
                  </a:schemeClr>
                </a:solidFill>
              </a:rPr>
              <a:t>有效提高服药依从性，提升血磷达标率</a:t>
            </a:r>
          </a:p>
        </p:txBody>
      </p:sp>
      <p:grpSp>
        <p:nvGrpSpPr>
          <p:cNvPr id="4" name="组合 3">
            <a:extLst>
              <a:ext uri="{FF2B5EF4-FFF2-40B4-BE49-F238E27FC236}">
                <a16:creationId xmlns:a16="http://schemas.microsoft.com/office/drawing/2014/main" xmlns="" id="{53D4CD9A-5F47-C363-951E-9B2F080C418A}"/>
              </a:ext>
            </a:extLst>
          </p:cNvPr>
          <p:cNvGrpSpPr/>
          <p:nvPr/>
        </p:nvGrpSpPr>
        <p:grpSpPr>
          <a:xfrm>
            <a:off x="9550" y="-680"/>
            <a:ext cx="12180400" cy="280598"/>
            <a:chOff x="9550" y="-680"/>
            <a:chExt cx="12180400" cy="360340"/>
          </a:xfrm>
        </p:grpSpPr>
        <p:sp>
          <p:nvSpPr>
            <p:cNvPr id="5" name="同侧圆角矩形 4">
              <a:extLst>
                <a:ext uri="{FF2B5EF4-FFF2-40B4-BE49-F238E27FC236}">
                  <a16:creationId xmlns:a16="http://schemas.microsoft.com/office/drawing/2014/main" xmlns="" id="{95C7C86A-3149-F583-629B-E0B68EE49D06}"/>
                </a:ext>
              </a:extLst>
            </p:cNvPr>
            <p:cNvSpPr/>
            <p:nvPr/>
          </p:nvSpPr>
          <p:spPr>
            <a:xfrm>
              <a:off x="2461115" y="-340"/>
              <a:ext cx="2375535" cy="36000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有效性</a:t>
              </a:r>
            </a:p>
          </p:txBody>
        </p:sp>
        <p:sp>
          <p:nvSpPr>
            <p:cNvPr id="6" name="同侧圆角矩形 6">
              <a:extLst>
                <a:ext uri="{FF2B5EF4-FFF2-40B4-BE49-F238E27FC236}">
                  <a16:creationId xmlns:a16="http://schemas.microsoft.com/office/drawing/2014/main" xmlns="" id="{3A16EE6D-1BE1-95B5-D2CD-D2FE027256FD}"/>
                </a:ext>
              </a:extLst>
            </p:cNvPr>
            <p:cNvSpPr/>
            <p:nvPr/>
          </p:nvSpPr>
          <p:spPr>
            <a:xfrm>
              <a:off x="4912215" y="-45"/>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安全性</a:t>
              </a:r>
            </a:p>
          </p:txBody>
        </p:sp>
        <p:sp>
          <p:nvSpPr>
            <p:cNvPr id="7" name="同侧圆角矩形 7">
              <a:extLst>
                <a:ext uri="{FF2B5EF4-FFF2-40B4-BE49-F238E27FC236}">
                  <a16:creationId xmlns:a16="http://schemas.microsoft.com/office/drawing/2014/main" xmlns="" id="{D85A7303-CBE1-CDFF-23C4-5349DCB1D852}"/>
                </a:ext>
              </a:extLst>
            </p:cNvPr>
            <p:cNvSpPr/>
            <p:nvPr/>
          </p:nvSpPr>
          <p:spPr>
            <a:xfrm>
              <a:off x="7363315" y="-45"/>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创新性</a:t>
              </a:r>
            </a:p>
          </p:txBody>
        </p:sp>
        <p:sp>
          <p:nvSpPr>
            <p:cNvPr id="8" name="同侧圆角矩形 8">
              <a:extLst>
                <a:ext uri="{FF2B5EF4-FFF2-40B4-BE49-F238E27FC236}">
                  <a16:creationId xmlns:a16="http://schemas.microsoft.com/office/drawing/2014/main" xmlns="" id="{069C8366-D191-9C14-04F9-DFEED7F8133B}"/>
                </a:ext>
              </a:extLst>
            </p:cNvPr>
            <p:cNvSpPr/>
            <p:nvPr/>
          </p:nvSpPr>
          <p:spPr>
            <a:xfrm>
              <a:off x="9814415" y="-45"/>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公平性</a:t>
              </a:r>
            </a:p>
          </p:txBody>
        </p:sp>
        <p:sp>
          <p:nvSpPr>
            <p:cNvPr id="9" name="同侧圆角矩形 15">
              <a:extLst>
                <a:ext uri="{FF2B5EF4-FFF2-40B4-BE49-F238E27FC236}">
                  <a16:creationId xmlns:a16="http://schemas.microsoft.com/office/drawing/2014/main" xmlns="" id="{37A89655-CDF9-CCDB-9BC4-2CE0B94E4606}"/>
                </a:ext>
              </a:extLst>
            </p:cNvPr>
            <p:cNvSpPr/>
            <p:nvPr/>
          </p:nvSpPr>
          <p:spPr>
            <a:xfrm>
              <a:off x="9550" y="-680"/>
              <a:ext cx="2376000" cy="359410"/>
            </a:xfrm>
            <a:prstGeom prst="round2SameRect">
              <a:avLst>
                <a:gd name="adj1" fmla="val 32666"/>
                <a:gd name="adj2" fmla="val 0"/>
              </a:avLst>
            </a:prstGeom>
            <a:solidFill>
              <a:schemeClr val="accent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rPr>
                <a:t>药品基本信息</a:t>
              </a:r>
            </a:p>
          </p:txBody>
        </p:sp>
      </p:grpSp>
      <p:sp>
        <p:nvSpPr>
          <p:cNvPr id="53" name="object 7">
            <a:extLst>
              <a:ext uri="{FF2B5EF4-FFF2-40B4-BE49-F238E27FC236}">
                <a16:creationId xmlns:a16="http://schemas.microsoft.com/office/drawing/2014/main" xmlns="" id="{6853846A-DD15-5E3C-7404-3DB4BC2D4EB4}"/>
              </a:ext>
            </a:extLst>
          </p:cNvPr>
          <p:cNvSpPr/>
          <p:nvPr/>
        </p:nvSpPr>
        <p:spPr>
          <a:xfrm>
            <a:off x="609600" y="1590040"/>
            <a:ext cx="5020310" cy="4569460"/>
          </a:xfrm>
          <a:custGeom>
            <a:avLst/>
            <a:gdLst/>
            <a:ahLst/>
            <a:cxnLst/>
            <a:rect l="l" t="t" r="r" b="b"/>
            <a:pathLst>
              <a:path w="5020309" h="1089660">
                <a:moveTo>
                  <a:pt x="0" y="45465"/>
                </a:moveTo>
                <a:lnTo>
                  <a:pt x="3567" y="27753"/>
                </a:lnTo>
                <a:lnTo>
                  <a:pt x="13303" y="13303"/>
                </a:lnTo>
                <a:lnTo>
                  <a:pt x="27753" y="3567"/>
                </a:lnTo>
                <a:lnTo>
                  <a:pt x="45465" y="0"/>
                </a:lnTo>
                <a:lnTo>
                  <a:pt x="4974590" y="0"/>
                </a:lnTo>
                <a:lnTo>
                  <a:pt x="4992302" y="3567"/>
                </a:lnTo>
                <a:lnTo>
                  <a:pt x="5006752" y="13303"/>
                </a:lnTo>
                <a:lnTo>
                  <a:pt x="5016488" y="27753"/>
                </a:lnTo>
                <a:lnTo>
                  <a:pt x="5020056" y="45465"/>
                </a:lnTo>
                <a:lnTo>
                  <a:pt x="5020056" y="1044206"/>
                </a:lnTo>
                <a:lnTo>
                  <a:pt x="5016488" y="1061901"/>
                </a:lnTo>
                <a:lnTo>
                  <a:pt x="5006752" y="1076348"/>
                </a:lnTo>
                <a:lnTo>
                  <a:pt x="4992302" y="1086088"/>
                </a:lnTo>
                <a:lnTo>
                  <a:pt x="4974590" y="1089659"/>
                </a:lnTo>
                <a:lnTo>
                  <a:pt x="45465" y="1089659"/>
                </a:lnTo>
                <a:lnTo>
                  <a:pt x="27753" y="1086088"/>
                </a:lnTo>
                <a:lnTo>
                  <a:pt x="13303" y="1076348"/>
                </a:lnTo>
                <a:lnTo>
                  <a:pt x="3567" y="1061901"/>
                </a:lnTo>
                <a:lnTo>
                  <a:pt x="0" y="1044206"/>
                </a:lnTo>
                <a:lnTo>
                  <a:pt x="0" y="45465"/>
                </a:lnTo>
                <a:close/>
              </a:path>
            </a:pathLst>
          </a:custGeom>
          <a:ln w="12699">
            <a:solidFill>
              <a:srgbClr val="3296FA"/>
            </a:solidFill>
          </a:ln>
        </p:spPr>
        <p:txBody>
          <a:bodyPr wrap="square" lIns="0" tIns="0" rIns="0" bIns="0" rtlCol="0"/>
          <a:lstStyle/>
          <a:p>
            <a:endParaRPr/>
          </a:p>
        </p:txBody>
      </p:sp>
      <p:sp>
        <p:nvSpPr>
          <p:cNvPr id="54" name="object 23">
            <a:extLst>
              <a:ext uri="{FF2B5EF4-FFF2-40B4-BE49-F238E27FC236}">
                <a16:creationId xmlns:a16="http://schemas.microsoft.com/office/drawing/2014/main" xmlns="" id="{C4A6B617-EA57-D2AB-FFAD-5B5005EB5B25}"/>
              </a:ext>
            </a:extLst>
          </p:cNvPr>
          <p:cNvSpPr/>
          <p:nvPr/>
        </p:nvSpPr>
        <p:spPr>
          <a:xfrm>
            <a:off x="609600" y="1447800"/>
            <a:ext cx="5028565" cy="472440"/>
          </a:xfrm>
          <a:prstGeom prst="roundRect">
            <a:avLst/>
          </a:prstGeom>
          <a:solidFill>
            <a:srgbClr val="3296FA"/>
          </a:solidFill>
          <a:ln>
            <a:solidFill>
              <a:srgbClr val="3296FA"/>
            </a:solidFill>
          </a:ln>
        </p:spPr>
        <p:txBody>
          <a:bodyPr wrap="square" lIns="0" tIns="0" rIns="0" bIns="0" rtlCol="0" anchor="ctr" anchorCtr="0"/>
          <a:lstStyle/>
          <a:p>
            <a:pPr marL="12700" algn="ctr">
              <a:lnSpc>
                <a:spcPct val="100000"/>
              </a:lnSpc>
              <a:spcBef>
                <a:spcPts val="100"/>
              </a:spcBef>
              <a:tabLst>
                <a:tab pos="425450" algn="l"/>
                <a:tab pos="631825" algn="l"/>
                <a:tab pos="4872355" algn="l"/>
                <a:tab pos="5280025" algn="l"/>
              </a:tabLst>
            </a:pPr>
            <a:r>
              <a:rPr lang="zh-CN" altLang="en-US" sz="1400" b="1" dirty="0">
                <a:solidFill>
                  <a:schemeClr val="bg1"/>
                </a:solidFill>
                <a:uFillTx/>
                <a:latin typeface="微软雅黑 Light" panose="020B0502040204020203" pitchFamily="34" charset="-122"/>
                <a:ea typeface="微软雅黑 Light" panose="020B0502040204020203" pitchFamily="34" charset="-122"/>
                <a:cs typeface="微软雅黑" panose="020B0503020204020204" charset="-122"/>
                <a:sym typeface="+mn-ea"/>
              </a:rPr>
              <a:t>透析患者常需服用多种药物，片剂负荷高</a:t>
            </a:r>
            <a:r>
              <a:rPr lang="en-US" altLang="zh-CN" sz="1400" b="1" baseline="30000" dirty="0">
                <a:solidFill>
                  <a:schemeClr val="bg1"/>
                </a:solidFill>
                <a:uFillTx/>
                <a:latin typeface="微软雅黑 Light" panose="020B0502040204020203" pitchFamily="34" charset="-122"/>
                <a:ea typeface="微软雅黑 Light" panose="020B0502040204020203" pitchFamily="34" charset="-122"/>
                <a:cs typeface="微软雅黑" panose="020B0503020204020204" charset="-122"/>
                <a:sym typeface="+mn-ea"/>
              </a:rPr>
              <a:t>1</a:t>
            </a:r>
            <a:r>
              <a:rPr lang="zh-CN" altLang="en-US" sz="1400" b="1" baseline="30000" dirty="0">
                <a:solidFill>
                  <a:schemeClr val="bg1"/>
                </a:solidFill>
                <a:uFillTx/>
                <a:latin typeface="微软雅黑 Light" panose="020B0502040204020203" pitchFamily="34" charset="-122"/>
                <a:ea typeface="微软雅黑 Light" panose="020B0502040204020203" pitchFamily="34" charset="-122"/>
                <a:cs typeface="微软雅黑" panose="020B0503020204020204" charset="-122"/>
                <a:sym typeface="+mn-ea"/>
              </a:rPr>
              <a:t>，</a:t>
            </a:r>
            <a:r>
              <a:rPr lang="en-US" altLang="zh-CN" sz="1400" b="1" baseline="30000" dirty="0">
                <a:solidFill>
                  <a:schemeClr val="bg1"/>
                </a:solidFill>
                <a:uFillTx/>
                <a:latin typeface="微软雅黑 Light" panose="020B0502040204020203" pitchFamily="34" charset="-122"/>
                <a:ea typeface="微软雅黑 Light" panose="020B0502040204020203" pitchFamily="34" charset="-122"/>
                <a:cs typeface="微软雅黑" panose="020B0503020204020204" charset="-122"/>
                <a:sym typeface="+mn-ea"/>
              </a:rPr>
              <a:t>2</a:t>
            </a:r>
          </a:p>
        </p:txBody>
      </p:sp>
      <p:sp>
        <p:nvSpPr>
          <p:cNvPr id="55" name="object 4">
            <a:extLst>
              <a:ext uri="{FF2B5EF4-FFF2-40B4-BE49-F238E27FC236}">
                <a16:creationId xmlns:a16="http://schemas.microsoft.com/office/drawing/2014/main" xmlns="" id="{173FFC02-5042-DA89-1471-E526D14A1AB1}"/>
              </a:ext>
            </a:extLst>
          </p:cNvPr>
          <p:cNvSpPr/>
          <p:nvPr/>
        </p:nvSpPr>
        <p:spPr>
          <a:xfrm>
            <a:off x="6477000" y="1725930"/>
            <a:ext cx="5020310" cy="4433570"/>
          </a:xfrm>
          <a:custGeom>
            <a:avLst/>
            <a:gdLst/>
            <a:ahLst/>
            <a:cxnLst/>
            <a:rect l="l" t="t" r="r" b="b"/>
            <a:pathLst>
              <a:path w="5020309" h="2482850">
                <a:moveTo>
                  <a:pt x="0" y="78104"/>
                </a:moveTo>
                <a:lnTo>
                  <a:pt x="6149" y="47738"/>
                </a:lnTo>
                <a:lnTo>
                  <a:pt x="22907" y="22907"/>
                </a:lnTo>
                <a:lnTo>
                  <a:pt x="47738" y="6149"/>
                </a:lnTo>
                <a:lnTo>
                  <a:pt x="78105" y="0"/>
                </a:lnTo>
                <a:lnTo>
                  <a:pt x="4941950" y="0"/>
                </a:lnTo>
                <a:lnTo>
                  <a:pt x="4972317" y="6149"/>
                </a:lnTo>
                <a:lnTo>
                  <a:pt x="4997148" y="22907"/>
                </a:lnTo>
                <a:lnTo>
                  <a:pt x="5013906" y="47738"/>
                </a:lnTo>
                <a:lnTo>
                  <a:pt x="5020056" y="78104"/>
                </a:lnTo>
                <a:lnTo>
                  <a:pt x="5020056" y="2404491"/>
                </a:lnTo>
                <a:lnTo>
                  <a:pt x="5013906" y="2434857"/>
                </a:lnTo>
                <a:lnTo>
                  <a:pt x="4997148" y="2459688"/>
                </a:lnTo>
                <a:lnTo>
                  <a:pt x="4972317" y="2476446"/>
                </a:lnTo>
                <a:lnTo>
                  <a:pt x="4941950" y="2482596"/>
                </a:lnTo>
                <a:lnTo>
                  <a:pt x="78105" y="2482596"/>
                </a:lnTo>
                <a:lnTo>
                  <a:pt x="47738" y="2476446"/>
                </a:lnTo>
                <a:lnTo>
                  <a:pt x="22907" y="2459688"/>
                </a:lnTo>
                <a:lnTo>
                  <a:pt x="6149" y="2434857"/>
                </a:lnTo>
                <a:lnTo>
                  <a:pt x="0" y="2404491"/>
                </a:lnTo>
                <a:lnTo>
                  <a:pt x="0" y="78104"/>
                </a:lnTo>
                <a:close/>
              </a:path>
            </a:pathLst>
          </a:custGeom>
          <a:ln w="12699">
            <a:solidFill>
              <a:srgbClr val="3296FA"/>
            </a:solidFill>
          </a:ln>
        </p:spPr>
        <p:txBody>
          <a:bodyPr wrap="square" lIns="0" tIns="0" rIns="0" bIns="0" rtlCol="0"/>
          <a:lstStyle/>
          <a:p>
            <a:endParaRPr/>
          </a:p>
        </p:txBody>
      </p:sp>
      <p:grpSp>
        <p:nvGrpSpPr>
          <p:cNvPr id="56" name="组合 55">
            <a:extLst>
              <a:ext uri="{FF2B5EF4-FFF2-40B4-BE49-F238E27FC236}">
                <a16:creationId xmlns:a16="http://schemas.microsoft.com/office/drawing/2014/main" xmlns="" id="{9B945A71-AB23-1D23-8435-05416473558A}"/>
              </a:ext>
            </a:extLst>
          </p:cNvPr>
          <p:cNvGrpSpPr/>
          <p:nvPr/>
        </p:nvGrpSpPr>
        <p:grpSpPr>
          <a:xfrm>
            <a:off x="6735218" y="2348828"/>
            <a:ext cx="1829435" cy="2567107"/>
            <a:chOff x="11226" y="5882"/>
            <a:chExt cx="2881" cy="3980"/>
          </a:xfrm>
        </p:grpSpPr>
        <p:sp>
          <p:nvSpPr>
            <p:cNvPr id="57" name="矩形 56">
              <a:extLst>
                <a:ext uri="{FF2B5EF4-FFF2-40B4-BE49-F238E27FC236}">
                  <a16:creationId xmlns:a16="http://schemas.microsoft.com/office/drawing/2014/main" xmlns="" id="{524B1E08-F6F3-4916-B03B-EBC1ABDC05B4}"/>
                </a:ext>
              </a:extLst>
            </p:cNvPr>
            <p:cNvSpPr/>
            <p:nvPr/>
          </p:nvSpPr>
          <p:spPr>
            <a:xfrm>
              <a:off x="11272" y="9354"/>
              <a:ext cx="2835" cy="50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zh-CN" altLang="en-US" sz="1200" b="1" dirty="0">
                  <a:solidFill>
                    <a:schemeClr val="tx1"/>
                  </a:solidFill>
                </a:rPr>
                <a:t>碳酸司维拉姆片剂</a:t>
              </a:r>
            </a:p>
          </p:txBody>
        </p:sp>
        <p:grpSp>
          <p:nvGrpSpPr>
            <p:cNvPr id="58" name="组合 57">
              <a:extLst>
                <a:ext uri="{FF2B5EF4-FFF2-40B4-BE49-F238E27FC236}">
                  <a16:creationId xmlns:a16="http://schemas.microsoft.com/office/drawing/2014/main" xmlns="" id="{5E05DF4C-A738-906F-392C-2D85F08EEA9F}"/>
                </a:ext>
              </a:extLst>
            </p:cNvPr>
            <p:cNvGrpSpPr/>
            <p:nvPr/>
          </p:nvGrpSpPr>
          <p:grpSpPr>
            <a:xfrm>
              <a:off x="11629" y="5882"/>
              <a:ext cx="2120" cy="3484"/>
              <a:chOff x="6949" y="4280"/>
              <a:chExt cx="2120" cy="3484"/>
            </a:xfrm>
          </p:grpSpPr>
          <p:grpSp>
            <p:nvGrpSpPr>
              <p:cNvPr id="60" name="组合 59">
                <a:extLst>
                  <a:ext uri="{FF2B5EF4-FFF2-40B4-BE49-F238E27FC236}">
                    <a16:creationId xmlns:a16="http://schemas.microsoft.com/office/drawing/2014/main" xmlns="" id="{FEB1FB73-FB5B-60F7-BA7D-9CDC70A2B3C9}"/>
                  </a:ext>
                </a:extLst>
              </p:cNvPr>
              <p:cNvGrpSpPr/>
              <p:nvPr/>
            </p:nvGrpSpPr>
            <p:grpSpPr>
              <a:xfrm>
                <a:off x="8389" y="6383"/>
                <a:ext cx="680" cy="1381"/>
                <a:chOff x="1138" y="6130"/>
                <a:chExt cx="680" cy="1381"/>
              </a:xfrm>
            </p:grpSpPr>
            <p:pic>
              <p:nvPicPr>
                <p:cNvPr id="73" name="图片 13" descr="32303137373534313b32303137373831313bb6d4b6febcd7b1bdd2a9c6ac">
                  <a:extLst>
                    <a:ext uri="{FF2B5EF4-FFF2-40B4-BE49-F238E27FC236}">
                      <a16:creationId xmlns:a16="http://schemas.microsoft.com/office/drawing/2014/main" xmlns="" id="{DB673039-ECCE-8E62-7551-AF408A0D185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138" y="6831"/>
                  <a:ext cx="680" cy="680"/>
                </a:xfrm>
                <a:prstGeom prst="rect">
                  <a:avLst/>
                </a:prstGeom>
              </p:spPr>
            </p:pic>
            <p:pic>
              <p:nvPicPr>
                <p:cNvPr id="74" name="图片 16" descr="32303137373534313b32303137373831313bb6d4b6febcd7b1bdd2a9c6ac">
                  <a:extLst>
                    <a:ext uri="{FF2B5EF4-FFF2-40B4-BE49-F238E27FC236}">
                      <a16:creationId xmlns:a16="http://schemas.microsoft.com/office/drawing/2014/main" xmlns="" id="{C90B28F3-EF00-4253-1168-DE6A60072CBC}"/>
                    </a:ext>
                  </a:extLst>
                </p:cNvPr>
                <p:cNvPicPr>
                  <a:picLocks noChangeAspect="1"/>
                </p:cNvPicPr>
                <p:nvPr/>
              </p:nvPicPr>
              <p:blipFill>
                <a:blip r:embed="rId6">
                  <a:extLst>
                    <a:ext uri="{96DAC541-7B7A-43D3-8B79-37D633B846F1}">
                      <asvg:svgBlip xmlns:asvg="http://schemas.microsoft.com/office/drawing/2016/SVG/main" xmlns="" r:embed="rId8"/>
                    </a:ext>
                  </a:extLst>
                </a:blip>
                <a:stretch>
                  <a:fillRect/>
                </a:stretch>
              </p:blipFill>
              <p:spPr>
                <a:xfrm>
                  <a:off x="1138" y="6130"/>
                  <a:ext cx="680" cy="680"/>
                </a:xfrm>
                <a:prstGeom prst="rect">
                  <a:avLst/>
                </a:prstGeom>
              </p:spPr>
            </p:pic>
          </p:grpSp>
          <p:grpSp>
            <p:nvGrpSpPr>
              <p:cNvPr id="61" name="组合 60">
                <a:extLst>
                  <a:ext uri="{FF2B5EF4-FFF2-40B4-BE49-F238E27FC236}">
                    <a16:creationId xmlns:a16="http://schemas.microsoft.com/office/drawing/2014/main" xmlns="" id="{203DA956-6CBF-5B87-8A01-861122C63BB3}"/>
                  </a:ext>
                </a:extLst>
              </p:cNvPr>
              <p:cNvGrpSpPr/>
              <p:nvPr/>
            </p:nvGrpSpPr>
            <p:grpSpPr>
              <a:xfrm>
                <a:off x="6949" y="4280"/>
                <a:ext cx="680" cy="3484"/>
                <a:chOff x="1138" y="4027"/>
                <a:chExt cx="680" cy="3484"/>
              </a:xfrm>
            </p:grpSpPr>
            <p:pic>
              <p:nvPicPr>
                <p:cNvPr id="68" name="图片 18" descr="32303137373534313b32303137373831313bb6d4b6febcd7b1bdd2a9c6ac">
                  <a:extLst>
                    <a:ext uri="{FF2B5EF4-FFF2-40B4-BE49-F238E27FC236}">
                      <a16:creationId xmlns:a16="http://schemas.microsoft.com/office/drawing/2014/main" xmlns="" id="{EB562E0E-EB68-2541-287E-5644F08B3770}"/>
                    </a:ext>
                  </a:extLst>
                </p:cNvPr>
                <p:cNvPicPr>
                  <a:picLocks noChangeAspect="1"/>
                </p:cNvPicPr>
                <p:nvPr/>
              </p:nvPicPr>
              <p:blipFill>
                <a:blip r:embed="rId6">
                  <a:extLst>
                    <a:ext uri="{96DAC541-7B7A-43D3-8B79-37D633B846F1}">
                      <asvg:svgBlip xmlns:asvg="http://schemas.microsoft.com/office/drawing/2016/SVG/main" xmlns="" r:embed="rId8"/>
                    </a:ext>
                  </a:extLst>
                </a:blip>
                <a:stretch>
                  <a:fillRect/>
                </a:stretch>
              </p:blipFill>
              <p:spPr>
                <a:xfrm>
                  <a:off x="1138" y="6831"/>
                  <a:ext cx="680" cy="680"/>
                </a:xfrm>
                <a:prstGeom prst="rect">
                  <a:avLst/>
                </a:prstGeom>
              </p:spPr>
            </p:pic>
            <p:pic>
              <p:nvPicPr>
                <p:cNvPr id="69" name="图片 19" descr="32303137373534313b32303137373831313bb6d4b6febcd7b1bdd2a9c6ac">
                  <a:extLst>
                    <a:ext uri="{FF2B5EF4-FFF2-40B4-BE49-F238E27FC236}">
                      <a16:creationId xmlns:a16="http://schemas.microsoft.com/office/drawing/2014/main" xmlns="" id="{5820E1E4-44D2-73BC-3CFC-A93C35519147}"/>
                    </a:ext>
                  </a:extLst>
                </p:cNvPr>
                <p:cNvPicPr>
                  <a:picLocks noChangeAspect="1"/>
                </p:cNvPicPr>
                <p:nvPr/>
              </p:nvPicPr>
              <p:blipFill>
                <a:blip r:embed="rId6">
                  <a:extLst>
                    <a:ext uri="{96DAC541-7B7A-43D3-8B79-37D633B846F1}">
                      <asvg:svgBlip xmlns:asvg="http://schemas.microsoft.com/office/drawing/2016/SVG/main" xmlns="" r:embed="rId8"/>
                    </a:ext>
                  </a:extLst>
                </a:blip>
                <a:stretch>
                  <a:fillRect/>
                </a:stretch>
              </p:blipFill>
              <p:spPr>
                <a:xfrm>
                  <a:off x="1138" y="6130"/>
                  <a:ext cx="680" cy="680"/>
                </a:xfrm>
                <a:prstGeom prst="rect">
                  <a:avLst/>
                </a:prstGeom>
              </p:spPr>
            </p:pic>
            <p:pic>
              <p:nvPicPr>
                <p:cNvPr id="70" name="图片 20" descr="32303137373534313b32303137373831313bb6d4b6febcd7b1bdd2a9c6ac">
                  <a:extLst>
                    <a:ext uri="{FF2B5EF4-FFF2-40B4-BE49-F238E27FC236}">
                      <a16:creationId xmlns:a16="http://schemas.microsoft.com/office/drawing/2014/main" xmlns="" id="{5E84804E-E0FE-96FE-C6B0-D9ADBFEBE7E7}"/>
                    </a:ext>
                  </a:extLst>
                </p:cNvPr>
                <p:cNvPicPr>
                  <a:picLocks noChangeAspect="1"/>
                </p:cNvPicPr>
                <p:nvPr/>
              </p:nvPicPr>
              <p:blipFill>
                <a:blip r:embed="rId6">
                  <a:extLst>
                    <a:ext uri="{96DAC541-7B7A-43D3-8B79-37D633B846F1}">
                      <asvg:svgBlip xmlns:asvg="http://schemas.microsoft.com/office/drawing/2016/SVG/main" xmlns="" r:embed="rId8"/>
                    </a:ext>
                  </a:extLst>
                </a:blip>
                <a:stretch>
                  <a:fillRect/>
                </a:stretch>
              </p:blipFill>
              <p:spPr>
                <a:xfrm>
                  <a:off x="1138" y="5429"/>
                  <a:ext cx="680" cy="680"/>
                </a:xfrm>
                <a:prstGeom prst="rect">
                  <a:avLst/>
                </a:prstGeom>
              </p:spPr>
            </p:pic>
            <p:pic>
              <p:nvPicPr>
                <p:cNvPr id="71" name="图片 21" descr="32303137373534313b32303137373831313bb6d4b6febcd7b1bdd2a9c6ac">
                  <a:extLst>
                    <a:ext uri="{FF2B5EF4-FFF2-40B4-BE49-F238E27FC236}">
                      <a16:creationId xmlns:a16="http://schemas.microsoft.com/office/drawing/2014/main" xmlns="" id="{CEBC4D88-083C-A47A-8F1D-16CC44889A64}"/>
                    </a:ext>
                  </a:extLst>
                </p:cNvPr>
                <p:cNvPicPr>
                  <a:picLocks noChangeAspect="1"/>
                </p:cNvPicPr>
                <p:nvPr/>
              </p:nvPicPr>
              <p:blipFill>
                <a:blip r:embed="rId6">
                  <a:extLst>
                    <a:ext uri="{96DAC541-7B7A-43D3-8B79-37D633B846F1}">
                      <asvg:svgBlip xmlns:asvg="http://schemas.microsoft.com/office/drawing/2016/SVG/main" xmlns="" r:embed="rId8"/>
                    </a:ext>
                  </a:extLst>
                </a:blip>
                <a:stretch>
                  <a:fillRect/>
                </a:stretch>
              </p:blipFill>
              <p:spPr>
                <a:xfrm>
                  <a:off x="1138" y="4728"/>
                  <a:ext cx="680" cy="680"/>
                </a:xfrm>
                <a:prstGeom prst="rect">
                  <a:avLst/>
                </a:prstGeom>
              </p:spPr>
            </p:pic>
            <p:pic>
              <p:nvPicPr>
                <p:cNvPr id="72" name="图片 22" descr="32303137373534313b32303137373831313bb6d4b6febcd7b1bdd2a9c6ac">
                  <a:extLst>
                    <a:ext uri="{FF2B5EF4-FFF2-40B4-BE49-F238E27FC236}">
                      <a16:creationId xmlns:a16="http://schemas.microsoft.com/office/drawing/2014/main" xmlns="" id="{8F7BA858-1249-3993-DC81-4DF75E11E7E8}"/>
                    </a:ext>
                  </a:extLst>
                </p:cNvPr>
                <p:cNvPicPr>
                  <a:picLocks noChangeAspect="1"/>
                </p:cNvPicPr>
                <p:nvPr/>
              </p:nvPicPr>
              <p:blipFill>
                <a:blip r:embed="rId6">
                  <a:extLst>
                    <a:ext uri="{96DAC541-7B7A-43D3-8B79-37D633B846F1}">
                      <asvg:svgBlip xmlns:asvg="http://schemas.microsoft.com/office/drawing/2016/SVG/main" xmlns="" r:embed="rId8"/>
                    </a:ext>
                  </a:extLst>
                </a:blip>
                <a:stretch>
                  <a:fillRect/>
                </a:stretch>
              </p:blipFill>
              <p:spPr>
                <a:xfrm>
                  <a:off x="1138" y="4027"/>
                  <a:ext cx="680" cy="680"/>
                </a:xfrm>
                <a:prstGeom prst="rect">
                  <a:avLst/>
                </a:prstGeom>
              </p:spPr>
            </p:pic>
          </p:grpSp>
          <p:grpSp>
            <p:nvGrpSpPr>
              <p:cNvPr id="62" name="组合 61">
                <a:extLst>
                  <a:ext uri="{FF2B5EF4-FFF2-40B4-BE49-F238E27FC236}">
                    <a16:creationId xmlns:a16="http://schemas.microsoft.com/office/drawing/2014/main" xmlns="" id="{5389EB40-D3E0-B372-D228-3A12EABD3C01}"/>
                  </a:ext>
                </a:extLst>
              </p:cNvPr>
              <p:cNvGrpSpPr/>
              <p:nvPr/>
            </p:nvGrpSpPr>
            <p:grpSpPr>
              <a:xfrm>
                <a:off x="7669" y="4280"/>
                <a:ext cx="680" cy="3484"/>
                <a:chOff x="1138" y="4027"/>
                <a:chExt cx="680" cy="3484"/>
              </a:xfrm>
            </p:grpSpPr>
            <p:pic>
              <p:nvPicPr>
                <p:cNvPr id="63" name="图片 24" descr="32303137373534313b32303137373831313bb6d4b6febcd7b1bdd2a9c6ac">
                  <a:extLst>
                    <a:ext uri="{FF2B5EF4-FFF2-40B4-BE49-F238E27FC236}">
                      <a16:creationId xmlns:a16="http://schemas.microsoft.com/office/drawing/2014/main" xmlns="" id="{C8F4DBB6-9FAE-EB04-634F-E7B1094B326E}"/>
                    </a:ext>
                  </a:extLst>
                </p:cNvPr>
                <p:cNvPicPr>
                  <a:picLocks noChangeAspect="1"/>
                </p:cNvPicPr>
                <p:nvPr/>
              </p:nvPicPr>
              <p:blipFill>
                <a:blip r:embed="rId6">
                  <a:extLst>
                    <a:ext uri="{96DAC541-7B7A-43D3-8B79-37D633B846F1}">
                      <asvg:svgBlip xmlns:asvg="http://schemas.microsoft.com/office/drawing/2016/SVG/main" xmlns="" r:embed="rId8"/>
                    </a:ext>
                  </a:extLst>
                </a:blip>
                <a:stretch>
                  <a:fillRect/>
                </a:stretch>
              </p:blipFill>
              <p:spPr>
                <a:xfrm>
                  <a:off x="1138" y="6831"/>
                  <a:ext cx="680" cy="680"/>
                </a:xfrm>
                <a:prstGeom prst="rect">
                  <a:avLst/>
                </a:prstGeom>
              </p:spPr>
            </p:pic>
            <p:pic>
              <p:nvPicPr>
                <p:cNvPr id="64" name="图片 25" descr="32303137373534313b32303137373831313bb6d4b6febcd7b1bdd2a9c6ac">
                  <a:extLst>
                    <a:ext uri="{FF2B5EF4-FFF2-40B4-BE49-F238E27FC236}">
                      <a16:creationId xmlns:a16="http://schemas.microsoft.com/office/drawing/2014/main" xmlns="" id="{C539FE0F-0FF2-6C7F-097C-E103464BA948}"/>
                    </a:ext>
                  </a:extLst>
                </p:cNvPr>
                <p:cNvPicPr>
                  <a:picLocks noChangeAspect="1"/>
                </p:cNvPicPr>
                <p:nvPr/>
              </p:nvPicPr>
              <p:blipFill>
                <a:blip r:embed="rId6">
                  <a:extLst>
                    <a:ext uri="{96DAC541-7B7A-43D3-8B79-37D633B846F1}">
                      <asvg:svgBlip xmlns:asvg="http://schemas.microsoft.com/office/drawing/2016/SVG/main" xmlns="" r:embed="rId8"/>
                    </a:ext>
                  </a:extLst>
                </a:blip>
                <a:stretch>
                  <a:fillRect/>
                </a:stretch>
              </p:blipFill>
              <p:spPr>
                <a:xfrm>
                  <a:off x="1138" y="6130"/>
                  <a:ext cx="680" cy="680"/>
                </a:xfrm>
                <a:prstGeom prst="rect">
                  <a:avLst/>
                </a:prstGeom>
              </p:spPr>
            </p:pic>
            <p:pic>
              <p:nvPicPr>
                <p:cNvPr id="65" name="图片 26" descr="32303137373534313b32303137373831313bb6d4b6febcd7b1bdd2a9c6ac">
                  <a:extLst>
                    <a:ext uri="{FF2B5EF4-FFF2-40B4-BE49-F238E27FC236}">
                      <a16:creationId xmlns:a16="http://schemas.microsoft.com/office/drawing/2014/main" xmlns="" id="{860AA119-E4F6-9CCF-5756-5C7E4AEFAE3F}"/>
                    </a:ext>
                  </a:extLst>
                </p:cNvPr>
                <p:cNvPicPr>
                  <a:picLocks noChangeAspect="1"/>
                </p:cNvPicPr>
                <p:nvPr/>
              </p:nvPicPr>
              <p:blipFill>
                <a:blip r:embed="rId6">
                  <a:extLst>
                    <a:ext uri="{96DAC541-7B7A-43D3-8B79-37D633B846F1}">
                      <asvg:svgBlip xmlns:asvg="http://schemas.microsoft.com/office/drawing/2016/SVG/main" xmlns="" r:embed="rId8"/>
                    </a:ext>
                  </a:extLst>
                </a:blip>
                <a:stretch>
                  <a:fillRect/>
                </a:stretch>
              </p:blipFill>
              <p:spPr>
                <a:xfrm>
                  <a:off x="1138" y="5429"/>
                  <a:ext cx="680" cy="680"/>
                </a:xfrm>
                <a:prstGeom prst="rect">
                  <a:avLst/>
                </a:prstGeom>
              </p:spPr>
            </p:pic>
            <p:pic>
              <p:nvPicPr>
                <p:cNvPr id="66" name="图片 27" descr="32303137373534313b32303137373831313bb6d4b6febcd7b1bdd2a9c6ac">
                  <a:extLst>
                    <a:ext uri="{FF2B5EF4-FFF2-40B4-BE49-F238E27FC236}">
                      <a16:creationId xmlns:a16="http://schemas.microsoft.com/office/drawing/2014/main" xmlns="" id="{F507992A-ECB2-0002-D123-CD1A48D7B9AF}"/>
                    </a:ext>
                  </a:extLst>
                </p:cNvPr>
                <p:cNvPicPr>
                  <a:picLocks noChangeAspect="1"/>
                </p:cNvPicPr>
                <p:nvPr/>
              </p:nvPicPr>
              <p:blipFill>
                <a:blip r:embed="rId6">
                  <a:extLst>
                    <a:ext uri="{96DAC541-7B7A-43D3-8B79-37D633B846F1}">
                      <asvg:svgBlip xmlns:asvg="http://schemas.microsoft.com/office/drawing/2016/SVG/main" xmlns="" r:embed="rId8"/>
                    </a:ext>
                  </a:extLst>
                </a:blip>
                <a:stretch>
                  <a:fillRect/>
                </a:stretch>
              </p:blipFill>
              <p:spPr>
                <a:xfrm>
                  <a:off x="1138" y="4728"/>
                  <a:ext cx="680" cy="680"/>
                </a:xfrm>
                <a:prstGeom prst="rect">
                  <a:avLst/>
                </a:prstGeom>
              </p:spPr>
            </p:pic>
            <p:pic>
              <p:nvPicPr>
                <p:cNvPr id="67" name="图片 28" descr="32303137373534313b32303137373831313bb6d4b6febcd7b1bdd2a9c6ac">
                  <a:extLst>
                    <a:ext uri="{FF2B5EF4-FFF2-40B4-BE49-F238E27FC236}">
                      <a16:creationId xmlns:a16="http://schemas.microsoft.com/office/drawing/2014/main" xmlns="" id="{DDF202B7-A147-6845-C1FF-2DA97C105D78}"/>
                    </a:ext>
                  </a:extLst>
                </p:cNvPr>
                <p:cNvPicPr>
                  <a:picLocks noChangeAspect="1"/>
                </p:cNvPicPr>
                <p:nvPr/>
              </p:nvPicPr>
              <p:blipFill>
                <a:blip r:embed="rId6">
                  <a:extLst>
                    <a:ext uri="{96DAC541-7B7A-43D3-8B79-37D633B846F1}">
                      <asvg:svgBlip xmlns:asvg="http://schemas.microsoft.com/office/drawing/2016/SVG/main" xmlns="" r:embed="rId8"/>
                    </a:ext>
                  </a:extLst>
                </a:blip>
                <a:stretch>
                  <a:fillRect/>
                </a:stretch>
              </p:blipFill>
              <p:spPr>
                <a:xfrm>
                  <a:off x="1138" y="4027"/>
                  <a:ext cx="680" cy="680"/>
                </a:xfrm>
                <a:prstGeom prst="rect">
                  <a:avLst/>
                </a:prstGeom>
              </p:spPr>
            </p:pic>
          </p:grpSp>
        </p:grpSp>
        <p:cxnSp>
          <p:nvCxnSpPr>
            <p:cNvPr id="59" name="直接连接符 58">
              <a:extLst>
                <a:ext uri="{FF2B5EF4-FFF2-40B4-BE49-F238E27FC236}">
                  <a16:creationId xmlns:a16="http://schemas.microsoft.com/office/drawing/2014/main" xmlns="" id="{1EC03DD8-C3EB-F674-0CD5-8FECD5CF153F}"/>
                </a:ext>
              </a:extLst>
            </p:cNvPr>
            <p:cNvCxnSpPr/>
            <p:nvPr/>
          </p:nvCxnSpPr>
          <p:spPr>
            <a:xfrm>
              <a:off x="11226" y="9366"/>
              <a:ext cx="2835" cy="0"/>
            </a:xfrm>
            <a:prstGeom prst="line">
              <a:avLst/>
            </a:prstGeom>
            <a:noFill/>
            <a:ln w="19050" cap="flat" cmpd="sng" algn="ctr">
              <a:solidFill>
                <a:sysClr val="windowText" lastClr="000000"/>
              </a:solidFill>
              <a:prstDash val="solid"/>
            </a:ln>
            <a:effectLst/>
          </p:spPr>
          <p:style>
            <a:lnRef idx="1">
              <a:schemeClr val="accent1"/>
            </a:lnRef>
            <a:fillRef idx="0">
              <a:schemeClr val="accent1"/>
            </a:fillRef>
            <a:effectRef idx="0">
              <a:schemeClr val="accent1"/>
            </a:effectRef>
            <a:fontRef idx="minor">
              <a:schemeClr val="tx1"/>
            </a:fontRef>
          </p:style>
        </p:cxnSp>
      </p:grpSp>
      <p:sp>
        <p:nvSpPr>
          <p:cNvPr id="77" name="object 23">
            <a:extLst>
              <a:ext uri="{FF2B5EF4-FFF2-40B4-BE49-F238E27FC236}">
                <a16:creationId xmlns:a16="http://schemas.microsoft.com/office/drawing/2014/main" xmlns="" id="{3468B3AD-A03A-CDC1-3D62-7D300FE1E5C5}"/>
              </a:ext>
            </a:extLst>
          </p:cNvPr>
          <p:cNvSpPr/>
          <p:nvPr/>
        </p:nvSpPr>
        <p:spPr>
          <a:xfrm>
            <a:off x="6468745" y="1447800"/>
            <a:ext cx="5028565" cy="503555"/>
          </a:xfrm>
          <a:prstGeom prst="roundRect">
            <a:avLst/>
          </a:prstGeom>
          <a:solidFill>
            <a:srgbClr val="3296FA"/>
          </a:solidFill>
          <a:ln>
            <a:solidFill>
              <a:srgbClr val="3296FA"/>
            </a:solidFill>
          </a:ln>
        </p:spPr>
        <p:txBody>
          <a:bodyPr wrap="square" lIns="0" tIns="0" rIns="0" bIns="0" rtlCol="0" anchor="ctr" anchorCtr="0"/>
          <a:lstStyle/>
          <a:p>
            <a:pPr marL="12700" algn="ctr">
              <a:spcBef>
                <a:spcPts val="100"/>
              </a:spcBef>
              <a:tabLst>
                <a:tab pos="425450" algn="l"/>
                <a:tab pos="631825" algn="l"/>
                <a:tab pos="4872355" algn="l"/>
                <a:tab pos="5280025" algn="l"/>
              </a:tabLst>
            </a:pPr>
            <a:r>
              <a:rPr lang="zh-CN" altLang="en-US" sz="1400" b="1" dirty="0">
                <a:solidFill>
                  <a:schemeClr val="bg1"/>
                </a:solidFill>
                <a:latin typeface="微软雅黑 Light" panose="020B0502040204020203" pitchFamily="34" charset="-122"/>
                <a:ea typeface="微软雅黑 Light" panose="020B0502040204020203" pitchFamily="34" charset="-122"/>
                <a:sym typeface="+mn-ea"/>
              </a:rPr>
              <a:t>中国剂量滴定临床试验中常用</a:t>
            </a:r>
            <a:endParaRPr lang="zh-CN" altLang="en-US" sz="1400" b="1" dirty="0">
              <a:solidFill>
                <a:schemeClr val="bg1"/>
              </a:solidFill>
              <a:latin typeface="微软雅黑 Light" panose="020B0502040204020203" pitchFamily="34" charset="-122"/>
              <a:ea typeface="微软雅黑 Light" panose="020B0502040204020203" pitchFamily="34" charset="-122"/>
            </a:endParaRPr>
          </a:p>
          <a:p>
            <a:pPr marL="12700" algn="ctr">
              <a:spcBef>
                <a:spcPts val="100"/>
              </a:spcBef>
              <a:tabLst>
                <a:tab pos="425450" algn="l"/>
                <a:tab pos="631825" algn="l"/>
                <a:tab pos="4872355" algn="l"/>
                <a:tab pos="5280025" algn="l"/>
              </a:tabLst>
            </a:pPr>
            <a:r>
              <a:rPr lang="zh-CN" altLang="en-US" sz="1400" b="1" dirty="0">
                <a:solidFill>
                  <a:schemeClr val="bg1"/>
                </a:solidFill>
                <a:latin typeface="微软雅黑 Light" panose="020B0502040204020203" pitchFamily="34" charset="-122"/>
                <a:ea typeface="微软雅黑 Light" panose="020B0502040204020203" pitchFamily="34" charset="-122"/>
                <a:sym typeface="+mn-ea"/>
              </a:rPr>
              <a:t>日剂量为</a:t>
            </a:r>
            <a:r>
              <a:rPr lang="en-US" altLang="zh-CN" sz="1400" b="1" dirty="0">
                <a:solidFill>
                  <a:schemeClr val="bg1"/>
                </a:solidFill>
                <a:latin typeface="微软雅黑 Light" panose="020B0502040204020203" pitchFamily="34" charset="-122"/>
                <a:ea typeface="微软雅黑 Light" panose="020B0502040204020203" pitchFamily="34" charset="-122"/>
                <a:sym typeface="+mn-ea"/>
              </a:rPr>
              <a:t> 7.2g - 9.6g (9-12</a:t>
            </a:r>
            <a:r>
              <a:rPr lang="zh-CN" altLang="en-US" sz="1400" b="1" dirty="0">
                <a:solidFill>
                  <a:schemeClr val="bg1"/>
                </a:solidFill>
                <a:latin typeface="微软雅黑 Light" panose="020B0502040204020203" pitchFamily="34" charset="-122"/>
                <a:ea typeface="微软雅黑 Light" panose="020B0502040204020203" pitchFamily="34" charset="-122"/>
                <a:sym typeface="+mn-ea"/>
              </a:rPr>
              <a:t>片</a:t>
            </a:r>
            <a:r>
              <a:rPr lang="en-US" altLang="zh-CN" sz="1400" b="1" dirty="0">
                <a:solidFill>
                  <a:schemeClr val="bg1"/>
                </a:solidFill>
                <a:latin typeface="微软雅黑 Light" panose="020B0502040204020203" pitchFamily="34" charset="-122"/>
                <a:ea typeface="微软雅黑 Light" panose="020B0502040204020203" pitchFamily="34" charset="-122"/>
                <a:sym typeface="+mn-ea"/>
              </a:rPr>
              <a:t>)</a:t>
            </a:r>
            <a:r>
              <a:rPr lang="en-US" altLang="zh-CN" sz="1400" b="1" baseline="30000" dirty="0">
                <a:solidFill>
                  <a:schemeClr val="bg1"/>
                </a:solidFill>
                <a:latin typeface="微软雅黑 Light" panose="020B0502040204020203" pitchFamily="34" charset="-122"/>
                <a:ea typeface="微软雅黑 Light" panose="020B0502040204020203" pitchFamily="34" charset="-122"/>
                <a:sym typeface="+mn-ea"/>
              </a:rPr>
              <a:t>3</a:t>
            </a:r>
          </a:p>
        </p:txBody>
      </p:sp>
      <p:grpSp>
        <p:nvGrpSpPr>
          <p:cNvPr id="130" name="组合 129">
            <a:extLst>
              <a:ext uri="{FF2B5EF4-FFF2-40B4-BE49-F238E27FC236}">
                <a16:creationId xmlns:a16="http://schemas.microsoft.com/office/drawing/2014/main" xmlns="" id="{271A9FD9-1007-508A-16D2-F989A52A9AF7}"/>
              </a:ext>
            </a:extLst>
          </p:cNvPr>
          <p:cNvGrpSpPr/>
          <p:nvPr/>
        </p:nvGrpSpPr>
        <p:grpSpPr>
          <a:xfrm>
            <a:off x="8983027" y="3484246"/>
            <a:ext cx="2382520" cy="1446343"/>
            <a:chOff x="8839200" y="4744720"/>
            <a:chExt cx="2382520" cy="1446343"/>
          </a:xfrm>
        </p:grpSpPr>
        <p:cxnSp>
          <p:nvCxnSpPr>
            <p:cNvPr id="75" name="直接连接符 74">
              <a:extLst>
                <a:ext uri="{FF2B5EF4-FFF2-40B4-BE49-F238E27FC236}">
                  <a16:creationId xmlns:a16="http://schemas.microsoft.com/office/drawing/2014/main" xmlns="" id="{C9A76194-303A-83C2-2850-4BB303760A5F}"/>
                </a:ext>
              </a:extLst>
            </p:cNvPr>
            <p:cNvCxnSpPr/>
            <p:nvPr/>
          </p:nvCxnSpPr>
          <p:spPr>
            <a:xfrm>
              <a:off x="9067800" y="5871174"/>
              <a:ext cx="1800000" cy="0"/>
            </a:xfrm>
            <a:prstGeom prst="line">
              <a:avLst/>
            </a:prstGeom>
            <a:noFill/>
            <a:ln w="19050" cap="flat" cmpd="sng" algn="ctr">
              <a:solidFill>
                <a:sysClr val="windowText" lastClr="000000"/>
              </a:solidFill>
              <a:prstDash val="solid"/>
            </a:ln>
            <a:effectLst/>
          </p:spPr>
          <p:style>
            <a:lnRef idx="1">
              <a:schemeClr val="accent1"/>
            </a:lnRef>
            <a:fillRef idx="0">
              <a:schemeClr val="accent1"/>
            </a:fillRef>
            <a:effectRef idx="0">
              <a:schemeClr val="accent1"/>
            </a:effectRef>
            <a:fontRef idx="minor">
              <a:schemeClr val="tx1"/>
            </a:fontRef>
          </p:style>
        </p:cxnSp>
        <p:sp>
          <p:nvSpPr>
            <p:cNvPr id="76" name="矩形 75">
              <a:extLst>
                <a:ext uri="{FF2B5EF4-FFF2-40B4-BE49-F238E27FC236}">
                  <a16:creationId xmlns:a16="http://schemas.microsoft.com/office/drawing/2014/main" xmlns="" id="{D9D4AA29-CF74-0B3E-3492-092DA0BDD98A}"/>
                </a:ext>
              </a:extLst>
            </p:cNvPr>
            <p:cNvSpPr/>
            <p:nvPr/>
          </p:nvSpPr>
          <p:spPr>
            <a:xfrm>
              <a:off x="9067800" y="5868483"/>
              <a:ext cx="1800000" cy="32258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zh-CN" altLang="en-US" sz="1200" b="1" dirty="0">
                  <a:solidFill>
                    <a:schemeClr val="tx1"/>
                  </a:solidFill>
                </a:rPr>
                <a:t>碳酸司维拉姆干混悬剂</a:t>
              </a:r>
            </a:p>
          </p:txBody>
        </p:sp>
        <p:pic>
          <p:nvPicPr>
            <p:cNvPr id="78" name="图片 42" descr="32303235303832373b32303235343334393bcbaeb1ad">
              <a:extLst>
                <a:ext uri="{FF2B5EF4-FFF2-40B4-BE49-F238E27FC236}">
                  <a16:creationId xmlns:a16="http://schemas.microsoft.com/office/drawing/2014/main" xmlns="" id="{0D137033-CA3E-BE8D-3045-FC5A4F6ADC14}"/>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9144000" y="5486400"/>
              <a:ext cx="360000" cy="360000"/>
            </a:xfrm>
            <a:prstGeom prst="rect">
              <a:avLst/>
            </a:prstGeom>
          </p:spPr>
        </p:pic>
        <p:pic>
          <p:nvPicPr>
            <p:cNvPr id="79" name="图片 43" descr="32303235303832373b32303235343334393bcbaeb1ad">
              <a:extLst>
                <a:ext uri="{FF2B5EF4-FFF2-40B4-BE49-F238E27FC236}">
                  <a16:creationId xmlns:a16="http://schemas.microsoft.com/office/drawing/2014/main" xmlns="" id="{2E7B5F7E-0B6D-01D0-BD21-18E31CEBB2F9}"/>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9792290" y="5486400"/>
              <a:ext cx="359410" cy="360000"/>
            </a:xfrm>
            <a:prstGeom prst="rect">
              <a:avLst/>
            </a:prstGeom>
          </p:spPr>
        </p:pic>
        <p:pic>
          <p:nvPicPr>
            <p:cNvPr id="80" name="图片 44" descr="32303235303832373b32303235343334393bcbaeb1ad">
              <a:extLst>
                <a:ext uri="{FF2B5EF4-FFF2-40B4-BE49-F238E27FC236}">
                  <a16:creationId xmlns:a16="http://schemas.microsoft.com/office/drawing/2014/main" xmlns="" id="{53B3F900-DF79-07D8-D17E-5F22C1E4A49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0439990" y="5486400"/>
              <a:ext cx="359410" cy="360000"/>
            </a:xfrm>
            <a:prstGeom prst="rect">
              <a:avLst/>
            </a:prstGeom>
          </p:spPr>
        </p:pic>
        <p:sp>
          <p:nvSpPr>
            <p:cNvPr id="81" name="object 67">
              <a:extLst>
                <a:ext uri="{FF2B5EF4-FFF2-40B4-BE49-F238E27FC236}">
                  <a16:creationId xmlns:a16="http://schemas.microsoft.com/office/drawing/2014/main" xmlns="" id="{A5F137DC-C3CA-0D9B-267F-BC30D0FAE876}"/>
                </a:ext>
              </a:extLst>
            </p:cNvPr>
            <p:cNvSpPr txBox="1"/>
            <p:nvPr/>
          </p:nvSpPr>
          <p:spPr>
            <a:xfrm>
              <a:off x="9226550" y="4959523"/>
              <a:ext cx="1995170" cy="200025"/>
            </a:xfrm>
            <a:prstGeom prst="rect">
              <a:avLst/>
            </a:prstGeom>
          </p:spPr>
          <p:txBody>
            <a:bodyPr vert="horz" wrap="square" lIns="0" tIns="0" rIns="0" bIns="0" rtlCol="0" anchor="ctr" anchorCtr="0">
              <a:spAutoFit/>
            </a:bodyPr>
            <a:lstStyle/>
            <a:p>
              <a:pPr marL="38100" algn="ctr">
                <a:lnSpc>
                  <a:spcPct val="100000"/>
                </a:lnSpc>
                <a:spcBef>
                  <a:spcPts val="100"/>
                </a:spcBef>
              </a:pPr>
              <a:r>
                <a:rPr sz="2000" b="1" spc="142" baseline="22000" dirty="0">
                  <a:solidFill>
                    <a:srgbClr val="C00000"/>
                  </a:solidFill>
                  <a:latin typeface="宋体" panose="02010600030101010101" pitchFamily="2" charset="-122"/>
                  <a:ea typeface="宋体" panose="02010600030101010101" pitchFamily="2" charset="-122"/>
                  <a:cs typeface="宋体" panose="02010600030101010101" pitchFamily="2" charset="-122"/>
                </a:rPr>
                <a:t> </a:t>
              </a:r>
              <a:r>
                <a:rPr lang="zh-CN" sz="2000" b="1" spc="142" baseline="22000" dirty="0">
                  <a:solidFill>
                    <a:srgbClr val="C00000"/>
                  </a:solidFill>
                  <a:latin typeface="宋体" panose="02010600030101010101" pitchFamily="2" charset="-122"/>
                  <a:ea typeface="宋体" panose="02010600030101010101" pitchFamily="2" charset="-122"/>
                  <a:cs typeface="宋体" panose="02010600030101010101" pitchFamily="2" charset="-122"/>
                </a:rPr>
                <a:t>干混悬剂无片剂负担</a:t>
              </a:r>
            </a:p>
          </p:txBody>
        </p:sp>
        <p:pic>
          <p:nvPicPr>
            <p:cNvPr id="82" name="图片 46" descr="333639373235323b333635353432363bd0a6c1b3">
              <a:extLst>
                <a:ext uri="{FF2B5EF4-FFF2-40B4-BE49-F238E27FC236}">
                  <a16:creationId xmlns:a16="http://schemas.microsoft.com/office/drawing/2014/main" xmlns="" id="{762B912F-DE36-1CF9-1C6C-A45457C45C0A}"/>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8839200" y="4744720"/>
              <a:ext cx="540000" cy="540000"/>
            </a:xfrm>
            <a:prstGeom prst="rect">
              <a:avLst/>
            </a:prstGeom>
          </p:spPr>
        </p:pic>
      </p:grpSp>
      <p:grpSp>
        <p:nvGrpSpPr>
          <p:cNvPr id="83" name="组合 82">
            <a:extLst>
              <a:ext uri="{FF2B5EF4-FFF2-40B4-BE49-F238E27FC236}">
                <a16:creationId xmlns:a16="http://schemas.microsoft.com/office/drawing/2014/main" xmlns="" id="{CDC91746-9D53-ED03-EB85-BDBE08C754DF}"/>
              </a:ext>
            </a:extLst>
          </p:cNvPr>
          <p:cNvGrpSpPr/>
          <p:nvPr/>
        </p:nvGrpSpPr>
        <p:grpSpPr>
          <a:xfrm>
            <a:off x="2210783" y="2598690"/>
            <a:ext cx="1800448" cy="2499038"/>
            <a:chOff x="183" y="4066"/>
            <a:chExt cx="5099" cy="5322"/>
          </a:xfrm>
        </p:grpSpPr>
        <p:sp>
          <p:nvSpPr>
            <p:cNvPr id="84" name="矩形 83">
              <a:extLst>
                <a:ext uri="{FF2B5EF4-FFF2-40B4-BE49-F238E27FC236}">
                  <a16:creationId xmlns:a16="http://schemas.microsoft.com/office/drawing/2014/main" xmlns="" id="{5C230769-C169-A474-27DF-28CFFD75BFF4}"/>
                </a:ext>
              </a:extLst>
            </p:cNvPr>
            <p:cNvSpPr/>
            <p:nvPr/>
          </p:nvSpPr>
          <p:spPr>
            <a:xfrm>
              <a:off x="1920" y="6073"/>
              <a:ext cx="869" cy="2835"/>
            </a:xfrm>
            <a:prstGeom prst="rect">
              <a:avLst/>
            </a:prstGeom>
            <a:solidFill>
              <a:schemeClr val="accent2">
                <a:lumMod val="20000"/>
                <a:lumOff val="80000"/>
              </a:schemeClr>
            </a:solidFill>
            <a:ln>
              <a:solidFill>
                <a:srgbClr val="0051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5" name="矩形 84">
              <a:extLst>
                <a:ext uri="{FF2B5EF4-FFF2-40B4-BE49-F238E27FC236}">
                  <a16:creationId xmlns:a16="http://schemas.microsoft.com/office/drawing/2014/main" xmlns="" id="{6E42F1EA-CE4A-4CAC-D802-634C56491845}"/>
                </a:ext>
              </a:extLst>
            </p:cNvPr>
            <p:cNvSpPr/>
            <p:nvPr/>
          </p:nvSpPr>
          <p:spPr>
            <a:xfrm>
              <a:off x="3240" y="6191"/>
              <a:ext cx="869" cy="2721"/>
            </a:xfrm>
            <a:prstGeom prst="rect">
              <a:avLst/>
            </a:prstGeom>
            <a:solidFill>
              <a:schemeClr val="accent3">
                <a:lumMod val="20000"/>
                <a:lumOff val="80000"/>
              </a:schemeClr>
            </a:solidFill>
            <a:ln>
              <a:solidFill>
                <a:srgbClr val="3296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nvGrpSpPr>
            <p:cNvPr id="86" name="组合 85">
              <a:extLst>
                <a:ext uri="{FF2B5EF4-FFF2-40B4-BE49-F238E27FC236}">
                  <a16:creationId xmlns:a16="http://schemas.microsoft.com/office/drawing/2014/main" xmlns="" id="{E07D4E84-A5E0-2E35-0520-3E1100E17DE5}"/>
                </a:ext>
              </a:extLst>
            </p:cNvPr>
            <p:cNvGrpSpPr/>
            <p:nvPr/>
          </p:nvGrpSpPr>
          <p:grpSpPr>
            <a:xfrm>
              <a:off x="2160" y="4640"/>
              <a:ext cx="305" cy="2839"/>
              <a:chOff x="2116" y="4656"/>
              <a:chExt cx="305" cy="2839"/>
            </a:xfrm>
          </p:grpSpPr>
          <p:cxnSp>
            <p:nvCxnSpPr>
              <p:cNvPr id="97" name="直接连接符 96">
                <a:extLst>
                  <a:ext uri="{FF2B5EF4-FFF2-40B4-BE49-F238E27FC236}">
                    <a16:creationId xmlns:a16="http://schemas.microsoft.com/office/drawing/2014/main" xmlns="" id="{5A20ACB8-EA90-7EEE-91BB-2FE52FECDF4E}"/>
                  </a:ext>
                </a:extLst>
              </p:cNvPr>
              <p:cNvCxnSpPr/>
              <p:nvPr/>
            </p:nvCxnSpPr>
            <p:spPr>
              <a:xfrm>
                <a:off x="2280" y="4656"/>
                <a:ext cx="0" cy="14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xmlns="" id="{C079969C-87CB-009A-4338-6CCB3BA0B3F4}"/>
                  </a:ext>
                </a:extLst>
              </p:cNvPr>
              <p:cNvCxnSpPr/>
              <p:nvPr/>
            </p:nvCxnSpPr>
            <p:spPr>
              <a:xfrm>
                <a:off x="2116" y="4668"/>
                <a:ext cx="283" cy="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xmlns="" id="{779824E6-9FA9-CC6A-6C44-13734F8CD59F}"/>
                  </a:ext>
                </a:extLst>
              </p:cNvPr>
              <p:cNvCxnSpPr/>
              <p:nvPr/>
            </p:nvCxnSpPr>
            <p:spPr>
              <a:xfrm>
                <a:off x="2280" y="6056"/>
                <a:ext cx="0" cy="14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xmlns="" id="{B03DC2FA-D636-5242-8090-5C978BCF569C}"/>
                  </a:ext>
                </a:extLst>
              </p:cNvPr>
              <p:cNvCxnSpPr/>
              <p:nvPr/>
            </p:nvCxnSpPr>
            <p:spPr>
              <a:xfrm>
                <a:off x="2139" y="7483"/>
                <a:ext cx="283" cy="12"/>
              </a:xfrm>
              <a:prstGeom prst="line">
                <a:avLst/>
              </a:prstGeom>
              <a:noFill/>
              <a:ln w="19050" cap="flat" cmpd="sng" algn="ctr">
                <a:solidFill>
                  <a:sysClr val="windowText" lastClr="000000"/>
                </a:solidFill>
                <a:prstDash val="solid"/>
              </a:ln>
              <a:effectLst/>
            </p:spPr>
            <p:style>
              <a:lnRef idx="1">
                <a:schemeClr val="accent1"/>
              </a:lnRef>
              <a:fillRef idx="0">
                <a:schemeClr val="accent1"/>
              </a:fillRef>
              <a:effectRef idx="0">
                <a:schemeClr val="accent1"/>
              </a:effectRef>
              <a:fontRef idx="minor">
                <a:schemeClr val="tx1"/>
              </a:fontRef>
            </p:style>
          </p:cxnSp>
        </p:grpSp>
        <p:cxnSp>
          <p:nvCxnSpPr>
            <p:cNvPr id="87" name="直接连接符 86">
              <a:extLst>
                <a:ext uri="{FF2B5EF4-FFF2-40B4-BE49-F238E27FC236}">
                  <a16:creationId xmlns:a16="http://schemas.microsoft.com/office/drawing/2014/main" xmlns="" id="{B8A50A9E-7514-72AD-5509-E58D1F5FC6E8}"/>
                </a:ext>
              </a:extLst>
            </p:cNvPr>
            <p:cNvCxnSpPr/>
            <p:nvPr/>
          </p:nvCxnSpPr>
          <p:spPr>
            <a:xfrm flipV="1">
              <a:off x="1364" y="8901"/>
              <a:ext cx="3316" cy="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8" name="组合 87">
              <a:extLst>
                <a:ext uri="{FF2B5EF4-FFF2-40B4-BE49-F238E27FC236}">
                  <a16:creationId xmlns:a16="http://schemas.microsoft.com/office/drawing/2014/main" xmlns="" id="{B318434F-C76B-A2A0-535D-B2A311807DD2}"/>
                </a:ext>
              </a:extLst>
            </p:cNvPr>
            <p:cNvGrpSpPr/>
            <p:nvPr/>
          </p:nvGrpSpPr>
          <p:grpSpPr>
            <a:xfrm>
              <a:off x="3511" y="4746"/>
              <a:ext cx="306" cy="2608"/>
              <a:chOff x="2116" y="4656"/>
              <a:chExt cx="306" cy="2839"/>
            </a:xfrm>
          </p:grpSpPr>
          <p:cxnSp>
            <p:nvCxnSpPr>
              <p:cNvPr id="93" name="直接连接符 92">
                <a:extLst>
                  <a:ext uri="{FF2B5EF4-FFF2-40B4-BE49-F238E27FC236}">
                    <a16:creationId xmlns:a16="http://schemas.microsoft.com/office/drawing/2014/main" xmlns="" id="{CEDE673E-3C20-17B3-7910-342D5B9549E1}"/>
                  </a:ext>
                </a:extLst>
              </p:cNvPr>
              <p:cNvCxnSpPr>
                <a:cxnSpLocks/>
              </p:cNvCxnSpPr>
              <p:nvPr/>
            </p:nvCxnSpPr>
            <p:spPr>
              <a:xfrm>
                <a:off x="2280" y="4656"/>
                <a:ext cx="0" cy="14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xmlns="" id="{0F5DD14C-49F0-4C42-A4B9-2E52DDC80736}"/>
                  </a:ext>
                </a:extLst>
              </p:cNvPr>
              <p:cNvCxnSpPr/>
              <p:nvPr/>
            </p:nvCxnSpPr>
            <p:spPr>
              <a:xfrm>
                <a:off x="2116" y="4668"/>
                <a:ext cx="283" cy="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xmlns="" id="{EE250CDC-377A-C310-E71F-CE5F66583D97}"/>
                  </a:ext>
                </a:extLst>
              </p:cNvPr>
              <p:cNvCxnSpPr/>
              <p:nvPr/>
            </p:nvCxnSpPr>
            <p:spPr>
              <a:xfrm>
                <a:off x="2280" y="6056"/>
                <a:ext cx="0" cy="14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xmlns="" id="{1691FDF1-65BE-B211-C637-1968403C6710}"/>
                  </a:ext>
                </a:extLst>
              </p:cNvPr>
              <p:cNvCxnSpPr/>
              <p:nvPr/>
            </p:nvCxnSpPr>
            <p:spPr>
              <a:xfrm>
                <a:off x="2139" y="7483"/>
                <a:ext cx="283" cy="12"/>
              </a:xfrm>
              <a:prstGeom prst="line">
                <a:avLst/>
              </a:prstGeom>
              <a:noFill/>
              <a:ln w="19050" cap="flat" cmpd="sng" algn="ctr">
                <a:solidFill>
                  <a:sysClr val="windowText" lastClr="000000"/>
                </a:solidFill>
                <a:prstDash val="solid"/>
              </a:ln>
              <a:effectLst/>
            </p:spPr>
            <p:style>
              <a:lnRef idx="1">
                <a:schemeClr val="accent1"/>
              </a:lnRef>
              <a:fillRef idx="0">
                <a:schemeClr val="accent1"/>
              </a:fillRef>
              <a:effectRef idx="0">
                <a:schemeClr val="accent1"/>
              </a:effectRef>
              <a:fontRef idx="minor">
                <a:schemeClr val="tx1"/>
              </a:fontRef>
            </p:style>
          </p:cxnSp>
        </p:grpSp>
        <p:sp>
          <p:nvSpPr>
            <p:cNvPr id="89" name="矩形 88">
              <a:extLst>
                <a:ext uri="{FF2B5EF4-FFF2-40B4-BE49-F238E27FC236}">
                  <a16:creationId xmlns:a16="http://schemas.microsoft.com/office/drawing/2014/main" xmlns="" id="{D0243B12-6F6F-ABD1-BAE3-2DE12C683801}"/>
                </a:ext>
              </a:extLst>
            </p:cNvPr>
            <p:cNvSpPr/>
            <p:nvPr/>
          </p:nvSpPr>
          <p:spPr>
            <a:xfrm>
              <a:off x="1161" y="8880"/>
              <a:ext cx="1701" cy="50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zh-CN" altLang="en-US" sz="1100" b="1" dirty="0">
                  <a:solidFill>
                    <a:schemeClr val="tx1"/>
                  </a:solidFill>
                </a:rPr>
                <a:t>血液透析</a:t>
              </a:r>
            </a:p>
          </p:txBody>
        </p:sp>
        <p:sp>
          <p:nvSpPr>
            <p:cNvPr id="90" name="矩形 89">
              <a:extLst>
                <a:ext uri="{FF2B5EF4-FFF2-40B4-BE49-F238E27FC236}">
                  <a16:creationId xmlns:a16="http://schemas.microsoft.com/office/drawing/2014/main" xmlns="" id="{458AE182-E386-C5B0-6BDE-9BF185202725}"/>
                </a:ext>
              </a:extLst>
            </p:cNvPr>
            <p:cNvSpPr/>
            <p:nvPr/>
          </p:nvSpPr>
          <p:spPr>
            <a:xfrm>
              <a:off x="2915" y="8880"/>
              <a:ext cx="1701" cy="50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zh-CN" altLang="en-US" sz="1100" b="1" dirty="0">
                  <a:solidFill>
                    <a:schemeClr val="tx1"/>
                  </a:solidFill>
                </a:rPr>
                <a:t>腹膜透析</a:t>
              </a:r>
            </a:p>
          </p:txBody>
        </p:sp>
        <p:sp>
          <p:nvSpPr>
            <p:cNvPr id="91" name="文本框 90">
              <a:extLst>
                <a:ext uri="{FF2B5EF4-FFF2-40B4-BE49-F238E27FC236}">
                  <a16:creationId xmlns:a16="http://schemas.microsoft.com/office/drawing/2014/main" xmlns="" id="{7E160C66-BB23-4EDF-BEE1-B3BE650A5F4E}"/>
                </a:ext>
              </a:extLst>
            </p:cNvPr>
            <p:cNvSpPr txBox="1"/>
            <p:nvPr/>
          </p:nvSpPr>
          <p:spPr>
            <a:xfrm>
              <a:off x="183" y="4080"/>
              <a:ext cx="2958" cy="557"/>
            </a:xfrm>
            <a:prstGeom prst="rect">
              <a:avLst/>
            </a:prstGeom>
            <a:noFill/>
          </p:spPr>
          <p:txBody>
            <a:bodyPr wrap="square" lIns="0" rIns="0" rtlCol="0">
              <a:spAutoFit/>
            </a:bodyPr>
            <a:lstStyle/>
            <a:p>
              <a:pPr marL="12700" marR="5080" indent="0" algn="ctr" fontAlgn="auto">
                <a:lnSpc>
                  <a:spcPct val="100000"/>
                </a:lnSpc>
                <a:spcBef>
                  <a:spcPts val="600"/>
                </a:spcBef>
                <a:buFont typeface="Arial" panose="020B0604020202020204" pitchFamily="34" charset="0"/>
                <a:buNone/>
              </a:pPr>
              <a:r>
                <a:rPr lang="en-US" altLang="zh-CN" sz="1100" b="1" dirty="0">
                  <a:uFillTx/>
                  <a:latin typeface="Arial" panose="020B0604020202020204" pitchFamily="34" charset="0"/>
                  <a:ea typeface="宋体" panose="02010600030101010101" pitchFamily="2" charset="-122"/>
                  <a:cs typeface="Arial" panose="020B0604020202020204"/>
                  <a:sym typeface="+mn-ea"/>
                </a:rPr>
                <a:t>14.57±7.56</a:t>
              </a:r>
            </a:p>
          </p:txBody>
        </p:sp>
        <p:sp>
          <p:nvSpPr>
            <p:cNvPr id="92" name="文本框 91">
              <a:extLst>
                <a:ext uri="{FF2B5EF4-FFF2-40B4-BE49-F238E27FC236}">
                  <a16:creationId xmlns:a16="http://schemas.microsoft.com/office/drawing/2014/main" xmlns="" id="{1FB8CE81-4643-E1BF-0A0F-9EE4867C5BE5}"/>
                </a:ext>
              </a:extLst>
            </p:cNvPr>
            <p:cNvSpPr txBox="1"/>
            <p:nvPr/>
          </p:nvSpPr>
          <p:spPr>
            <a:xfrm>
              <a:off x="2860" y="4066"/>
              <a:ext cx="2422" cy="553"/>
            </a:xfrm>
            <a:prstGeom prst="rect">
              <a:avLst/>
            </a:prstGeom>
            <a:noFill/>
          </p:spPr>
          <p:txBody>
            <a:bodyPr wrap="square" lIns="0" rIns="0" rtlCol="0">
              <a:spAutoFit/>
            </a:bodyPr>
            <a:lstStyle/>
            <a:p>
              <a:pPr marL="12700" marR="5080" indent="0" algn="ctr" fontAlgn="auto">
                <a:lnSpc>
                  <a:spcPct val="100000"/>
                </a:lnSpc>
                <a:spcBef>
                  <a:spcPts val="600"/>
                </a:spcBef>
                <a:buFont typeface="Arial" panose="020B0604020202020204" pitchFamily="34" charset="0"/>
                <a:buNone/>
              </a:pPr>
              <a:r>
                <a:rPr lang="en-US" altLang="zh-CN" sz="1100" b="1" dirty="0">
                  <a:uFillTx/>
                  <a:latin typeface="Arial" panose="020B0604020202020204" pitchFamily="34" charset="0"/>
                  <a:ea typeface="宋体" panose="02010600030101010101" pitchFamily="2" charset="-122"/>
                  <a:cs typeface="Arial" panose="020B0604020202020204"/>
                  <a:sym typeface="+mn-ea"/>
                </a:rPr>
                <a:t>14.63±6.32</a:t>
              </a:r>
            </a:p>
          </p:txBody>
        </p:sp>
      </p:grpSp>
      <p:sp>
        <p:nvSpPr>
          <p:cNvPr id="101" name="文本框 100">
            <a:extLst>
              <a:ext uri="{FF2B5EF4-FFF2-40B4-BE49-F238E27FC236}">
                <a16:creationId xmlns:a16="http://schemas.microsoft.com/office/drawing/2014/main" xmlns="" id="{DAD214A3-C195-956A-561D-C9111C546035}"/>
              </a:ext>
            </a:extLst>
          </p:cNvPr>
          <p:cNvSpPr txBox="1"/>
          <p:nvPr/>
        </p:nvSpPr>
        <p:spPr>
          <a:xfrm>
            <a:off x="2419899" y="2086682"/>
            <a:ext cx="1494155" cy="261610"/>
          </a:xfrm>
          <a:prstGeom prst="rect">
            <a:avLst/>
          </a:prstGeom>
          <a:noFill/>
        </p:spPr>
        <p:txBody>
          <a:bodyPr wrap="square" rtlCol="0">
            <a:spAutoFit/>
          </a:bodyPr>
          <a:lstStyle/>
          <a:p>
            <a:pPr algn="ctr"/>
            <a:r>
              <a:rPr lang="zh-CN" altLang="en-US" sz="1100" b="1" dirty="0"/>
              <a:t>每日服用片剂数</a:t>
            </a:r>
          </a:p>
        </p:txBody>
      </p:sp>
      <p:grpSp>
        <p:nvGrpSpPr>
          <p:cNvPr id="102" name="组合 101">
            <a:extLst>
              <a:ext uri="{FF2B5EF4-FFF2-40B4-BE49-F238E27FC236}">
                <a16:creationId xmlns:a16="http://schemas.microsoft.com/office/drawing/2014/main" xmlns="" id="{2D1C99DE-8815-C7DD-5512-E50004C0A0D8}"/>
              </a:ext>
            </a:extLst>
          </p:cNvPr>
          <p:cNvGrpSpPr/>
          <p:nvPr/>
        </p:nvGrpSpPr>
        <p:grpSpPr>
          <a:xfrm>
            <a:off x="878693" y="2538409"/>
            <a:ext cx="1336144" cy="2646116"/>
            <a:chOff x="1364" y="5338"/>
            <a:chExt cx="3316" cy="4050"/>
          </a:xfrm>
        </p:grpSpPr>
        <p:sp>
          <p:nvSpPr>
            <p:cNvPr id="103" name="文本框 102">
              <a:extLst>
                <a:ext uri="{FF2B5EF4-FFF2-40B4-BE49-F238E27FC236}">
                  <a16:creationId xmlns:a16="http://schemas.microsoft.com/office/drawing/2014/main" xmlns="" id="{96D70C13-DDD2-E19C-F6A6-7FD67F3FFDCE}"/>
                </a:ext>
              </a:extLst>
            </p:cNvPr>
            <p:cNvSpPr txBox="1"/>
            <p:nvPr/>
          </p:nvSpPr>
          <p:spPr>
            <a:xfrm>
              <a:off x="2771" y="5396"/>
              <a:ext cx="1820" cy="549"/>
            </a:xfrm>
            <a:prstGeom prst="rect">
              <a:avLst/>
            </a:prstGeom>
            <a:noFill/>
          </p:spPr>
          <p:txBody>
            <a:bodyPr wrap="square" lIns="0" rIns="0" rtlCol="0">
              <a:spAutoFit/>
            </a:bodyPr>
            <a:lstStyle/>
            <a:p>
              <a:pPr marL="12700" marR="5080" indent="0" algn="ctr" fontAlgn="auto">
                <a:lnSpc>
                  <a:spcPct val="100000"/>
                </a:lnSpc>
                <a:spcBef>
                  <a:spcPts val="600"/>
                </a:spcBef>
                <a:buFont typeface="Arial" panose="020B0604020202020204" pitchFamily="34" charset="0"/>
                <a:buNone/>
              </a:pPr>
              <a:r>
                <a:rPr lang="en-US" altLang="zh-CN" sz="1100" b="1">
                  <a:uFillTx/>
                  <a:latin typeface="Arial" panose="020B0604020202020204" pitchFamily="34" charset="0"/>
                  <a:ea typeface="宋体" panose="02010600030101010101" pitchFamily="2" charset="-122"/>
                  <a:cs typeface="Arial" panose="020B0604020202020204"/>
                  <a:sym typeface="+mn-ea"/>
                </a:rPr>
                <a:t>8±3</a:t>
              </a:r>
            </a:p>
          </p:txBody>
        </p:sp>
        <p:sp>
          <p:nvSpPr>
            <p:cNvPr id="104" name="矩形 103">
              <a:extLst>
                <a:ext uri="{FF2B5EF4-FFF2-40B4-BE49-F238E27FC236}">
                  <a16:creationId xmlns:a16="http://schemas.microsoft.com/office/drawing/2014/main" xmlns="" id="{A8144404-A6FD-CC84-804D-94184863DCFF}"/>
                </a:ext>
              </a:extLst>
            </p:cNvPr>
            <p:cNvSpPr/>
            <p:nvPr/>
          </p:nvSpPr>
          <p:spPr>
            <a:xfrm>
              <a:off x="1920" y="6614"/>
              <a:ext cx="869" cy="2268"/>
            </a:xfrm>
            <a:prstGeom prst="rect">
              <a:avLst/>
            </a:prstGeom>
            <a:solidFill>
              <a:schemeClr val="accent2">
                <a:lumMod val="20000"/>
                <a:lumOff val="80000"/>
                <a:alpha val="96000"/>
              </a:schemeClr>
            </a:solidFill>
            <a:ln>
              <a:solidFill>
                <a:srgbClr val="0051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5" name="矩形 104">
              <a:extLst>
                <a:ext uri="{FF2B5EF4-FFF2-40B4-BE49-F238E27FC236}">
                  <a16:creationId xmlns:a16="http://schemas.microsoft.com/office/drawing/2014/main" xmlns="" id="{05D33E90-2BDC-88FC-80D2-50D29C7973CE}"/>
                </a:ext>
              </a:extLst>
            </p:cNvPr>
            <p:cNvSpPr/>
            <p:nvPr/>
          </p:nvSpPr>
          <p:spPr>
            <a:xfrm>
              <a:off x="3240" y="6841"/>
              <a:ext cx="869" cy="2041"/>
            </a:xfrm>
            <a:prstGeom prst="rect">
              <a:avLst/>
            </a:prstGeom>
            <a:solidFill>
              <a:schemeClr val="accent3">
                <a:lumMod val="20000"/>
                <a:lumOff val="80000"/>
              </a:schemeClr>
            </a:solidFill>
            <a:ln>
              <a:solidFill>
                <a:srgbClr val="3296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grpSp>
          <p:nvGrpSpPr>
            <p:cNvPr id="106" name="组合 105">
              <a:extLst>
                <a:ext uri="{FF2B5EF4-FFF2-40B4-BE49-F238E27FC236}">
                  <a16:creationId xmlns:a16="http://schemas.microsoft.com/office/drawing/2014/main" xmlns="" id="{F76A2142-4C16-4EA7-404D-32FE1D8EE45F}"/>
                </a:ext>
              </a:extLst>
            </p:cNvPr>
            <p:cNvGrpSpPr/>
            <p:nvPr/>
          </p:nvGrpSpPr>
          <p:grpSpPr>
            <a:xfrm>
              <a:off x="2160" y="5877"/>
              <a:ext cx="306" cy="1486"/>
              <a:chOff x="2116" y="5893"/>
              <a:chExt cx="306" cy="1486"/>
            </a:xfrm>
          </p:grpSpPr>
          <p:cxnSp>
            <p:nvCxnSpPr>
              <p:cNvPr id="116" name="直接连接符 115">
                <a:extLst>
                  <a:ext uri="{FF2B5EF4-FFF2-40B4-BE49-F238E27FC236}">
                    <a16:creationId xmlns:a16="http://schemas.microsoft.com/office/drawing/2014/main" xmlns="" id="{1251FAD7-B2F4-321A-DFB6-5BA7E09ACAFF}"/>
                  </a:ext>
                </a:extLst>
              </p:cNvPr>
              <p:cNvCxnSpPr/>
              <p:nvPr/>
            </p:nvCxnSpPr>
            <p:spPr>
              <a:xfrm>
                <a:off x="2280" y="5893"/>
                <a:ext cx="0" cy="7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xmlns="" id="{4982C69D-857E-D50C-2C5F-8817CF9A0B16}"/>
                  </a:ext>
                </a:extLst>
              </p:cNvPr>
              <p:cNvCxnSpPr/>
              <p:nvPr/>
            </p:nvCxnSpPr>
            <p:spPr>
              <a:xfrm>
                <a:off x="2116" y="5893"/>
                <a:ext cx="283" cy="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xmlns="" id="{F3C04651-0CA6-9836-2972-AC78929C47EB}"/>
                  </a:ext>
                </a:extLst>
              </p:cNvPr>
              <p:cNvCxnSpPr/>
              <p:nvPr/>
            </p:nvCxnSpPr>
            <p:spPr>
              <a:xfrm>
                <a:off x="2280" y="6630"/>
                <a:ext cx="0" cy="7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xmlns="" id="{122810F6-DFFF-AEB6-92BE-7C155335D1BC}"/>
                  </a:ext>
                </a:extLst>
              </p:cNvPr>
              <p:cNvCxnSpPr/>
              <p:nvPr/>
            </p:nvCxnSpPr>
            <p:spPr>
              <a:xfrm>
                <a:off x="2139" y="7367"/>
                <a:ext cx="283" cy="12"/>
              </a:xfrm>
              <a:prstGeom prst="line">
                <a:avLst/>
              </a:prstGeom>
              <a:noFill/>
              <a:ln w="19050" cap="flat" cmpd="sng" algn="ctr">
                <a:solidFill>
                  <a:sysClr val="windowText" lastClr="000000"/>
                </a:solidFill>
                <a:prstDash val="solid"/>
              </a:ln>
              <a:effectLst/>
            </p:spPr>
            <p:style>
              <a:lnRef idx="1">
                <a:schemeClr val="accent1"/>
              </a:lnRef>
              <a:fillRef idx="0">
                <a:schemeClr val="accent1"/>
              </a:fillRef>
              <a:effectRef idx="0">
                <a:schemeClr val="accent1"/>
              </a:effectRef>
              <a:fontRef idx="minor">
                <a:schemeClr val="tx1"/>
              </a:fontRef>
            </p:style>
          </p:cxnSp>
        </p:grpSp>
        <p:cxnSp>
          <p:nvCxnSpPr>
            <p:cNvPr id="107" name="直接连接符 106">
              <a:extLst>
                <a:ext uri="{FF2B5EF4-FFF2-40B4-BE49-F238E27FC236}">
                  <a16:creationId xmlns:a16="http://schemas.microsoft.com/office/drawing/2014/main" xmlns="" id="{7CE0675B-234E-545D-BF02-EF03B5A511D1}"/>
                </a:ext>
              </a:extLst>
            </p:cNvPr>
            <p:cNvCxnSpPr/>
            <p:nvPr/>
          </p:nvCxnSpPr>
          <p:spPr>
            <a:xfrm flipV="1">
              <a:off x="1364" y="8901"/>
              <a:ext cx="3316" cy="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8" name="组合 107">
              <a:extLst>
                <a:ext uri="{FF2B5EF4-FFF2-40B4-BE49-F238E27FC236}">
                  <a16:creationId xmlns:a16="http://schemas.microsoft.com/office/drawing/2014/main" xmlns="" id="{03BBD5C0-FA02-889D-DE64-68A0A39A3591}"/>
                </a:ext>
              </a:extLst>
            </p:cNvPr>
            <p:cNvGrpSpPr/>
            <p:nvPr/>
          </p:nvGrpSpPr>
          <p:grpSpPr>
            <a:xfrm>
              <a:off x="3511" y="5934"/>
              <a:ext cx="306" cy="1372"/>
              <a:chOff x="2116" y="5949"/>
              <a:chExt cx="306" cy="1493"/>
            </a:xfrm>
          </p:grpSpPr>
          <p:cxnSp>
            <p:nvCxnSpPr>
              <p:cNvPr id="112" name="直接连接符 111">
                <a:extLst>
                  <a:ext uri="{FF2B5EF4-FFF2-40B4-BE49-F238E27FC236}">
                    <a16:creationId xmlns:a16="http://schemas.microsoft.com/office/drawing/2014/main" xmlns="" id="{D9B434FB-3013-1115-8F5A-1D1162C6ABAE}"/>
                  </a:ext>
                </a:extLst>
              </p:cNvPr>
              <p:cNvCxnSpPr/>
              <p:nvPr/>
            </p:nvCxnSpPr>
            <p:spPr>
              <a:xfrm>
                <a:off x="2280" y="5957"/>
                <a:ext cx="0" cy="7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xmlns="" id="{988E076B-D364-E083-85DD-7A0CE659E587}"/>
                  </a:ext>
                </a:extLst>
              </p:cNvPr>
              <p:cNvCxnSpPr/>
              <p:nvPr/>
            </p:nvCxnSpPr>
            <p:spPr>
              <a:xfrm>
                <a:off x="2116" y="5949"/>
                <a:ext cx="283" cy="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xmlns="" id="{4DB154E3-4C4D-0F3A-1D07-4A87FCB24FED}"/>
                  </a:ext>
                </a:extLst>
              </p:cNvPr>
              <p:cNvCxnSpPr/>
              <p:nvPr/>
            </p:nvCxnSpPr>
            <p:spPr>
              <a:xfrm>
                <a:off x="2280" y="6690"/>
                <a:ext cx="0" cy="7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xmlns="" id="{DA7108F8-35A1-8C43-46EE-388269F4674F}"/>
                  </a:ext>
                </a:extLst>
              </p:cNvPr>
              <p:cNvCxnSpPr/>
              <p:nvPr/>
            </p:nvCxnSpPr>
            <p:spPr>
              <a:xfrm>
                <a:off x="2139" y="7430"/>
                <a:ext cx="283" cy="12"/>
              </a:xfrm>
              <a:prstGeom prst="line">
                <a:avLst/>
              </a:prstGeom>
              <a:noFill/>
              <a:ln w="19050" cap="flat" cmpd="sng" algn="ctr">
                <a:solidFill>
                  <a:sysClr val="windowText" lastClr="000000"/>
                </a:solidFill>
                <a:prstDash val="solid"/>
              </a:ln>
              <a:effectLst/>
            </p:spPr>
            <p:style>
              <a:lnRef idx="1">
                <a:schemeClr val="accent1"/>
              </a:lnRef>
              <a:fillRef idx="0">
                <a:schemeClr val="accent1"/>
              </a:fillRef>
              <a:effectRef idx="0">
                <a:schemeClr val="accent1"/>
              </a:effectRef>
              <a:fontRef idx="minor">
                <a:schemeClr val="tx1"/>
              </a:fontRef>
            </p:style>
          </p:cxnSp>
        </p:grpSp>
        <p:sp>
          <p:nvSpPr>
            <p:cNvPr id="109" name="矩形 108">
              <a:extLst>
                <a:ext uri="{FF2B5EF4-FFF2-40B4-BE49-F238E27FC236}">
                  <a16:creationId xmlns:a16="http://schemas.microsoft.com/office/drawing/2014/main" xmlns="" id="{29376EC8-DAF4-231D-DE50-CE5B9093FBEF}"/>
                </a:ext>
              </a:extLst>
            </p:cNvPr>
            <p:cNvSpPr/>
            <p:nvPr/>
          </p:nvSpPr>
          <p:spPr>
            <a:xfrm>
              <a:off x="1440" y="8880"/>
              <a:ext cx="1701" cy="50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zh-CN" altLang="en-US" sz="1100" b="1" dirty="0">
                  <a:solidFill>
                    <a:schemeClr val="tx1"/>
                  </a:solidFill>
                </a:rPr>
                <a:t>血液透析</a:t>
              </a:r>
            </a:p>
          </p:txBody>
        </p:sp>
        <p:sp>
          <p:nvSpPr>
            <p:cNvPr id="110" name="矩形 109">
              <a:extLst>
                <a:ext uri="{FF2B5EF4-FFF2-40B4-BE49-F238E27FC236}">
                  <a16:creationId xmlns:a16="http://schemas.microsoft.com/office/drawing/2014/main" xmlns="" id="{0B5B2BDF-793D-40E8-88AC-41690812F658}"/>
                </a:ext>
              </a:extLst>
            </p:cNvPr>
            <p:cNvSpPr/>
            <p:nvPr/>
          </p:nvSpPr>
          <p:spPr>
            <a:xfrm>
              <a:off x="2949" y="8880"/>
              <a:ext cx="1701" cy="50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zh-CN" altLang="en-US" sz="1100" b="1" dirty="0">
                  <a:solidFill>
                    <a:schemeClr val="tx1"/>
                  </a:solidFill>
                </a:rPr>
                <a:t>腹膜透析</a:t>
              </a:r>
            </a:p>
          </p:txBody>
        </p:sp>
        <p:sp>
          <p:nvSpPr>
            <p:cNvPr id="111" name="文本框 110">
              <a:extLst>
                <a:ext uri="{FF2B5EF4-FFF2-40B4-BE49-F238E27FC236}">
                  <a16:creationId xmlns:a16="http://schemas.microsoft.com/office/drawing/2014/main" xmlns="" id="{070F7531-EA44-337C-C71F-C7BABC8F2A68}"/>
                </a:ext>
              </a:extLst>
            </p:cNvPr>
            <p:cNvSpPr txBox="1"/>
            <p:nvPr/>
          </p:nvSpPr>
          <p:spPr>
            <a:xfrm>
              <a:off x="1445" y="5338"/>
              <a:ext cx="1820" cy="549"/>
            </a:xfrm>
            <a:prstGeom prst="rect">
              <a:avLst/>
            </a:prstGeom>
            <a:noFill/>
          </p:spPr>
          <p:txBody>
            <a:bodyPr wrap="square" lIns="0" rIns="0" rtlCol="0">
              <a:spAutoFit/>
            </a:bodyPr>
            <a:lstStyle/>
            <a:p>
              <a:pPr marL="12700" marR="5080" indent="0" algn="ctr" fontAlgn="auto">
                <a:lnSpc>
                  <a:spcPct val="100000"/>
                </a:lnSpc>
                <a:spcBef>
                  <a:spcPts val="600"/>
                </a:spcBef>
                <a:buFont typeface="Arial" panose="020B0604020202020204" pitchFamily="34" charset="0"/>
                <a:buNone/>
              </a:pPr>
              <a:r>
                <a:rPr lang="en-US" altLang="zh-CN" sz="1100" b="1" dirty="0">
                  <a:uFillTx/>
                  <a:latin typeface="Arial" panose="020B0604020202020204" pitchFamily="34" charset="0"/>
                  <a:ea typeface="宋体" panose="02010600030101010101" pitchFamily="2" charset="-122"/>
                  <a:cs typeface="Arial" panose="020B0604020202020204"/>
                  <a:sym typeface="+mn-ea"/>
                </a:rPr>
                <a:t>9.74±3.37</a:t>
              </a:r>
            </a:p>
          </p:txBody>
        </p:sp>
      </p:grpSp>
      <p:sp>
        <p:nvSpPr>
          <p:cNvPr id="120" name="文本框 119">
            <a:extLst>
              <a:ext uri="{FF2B5EF4-FFF2-40B4-BE49-F238E27FC236}">
                <a16:creationId xmlns:a16="http://schemas.microsoft.com/office/drawing/2014/main" xmlns="" id="{A1725ABC-800B-F6D9-D047-C92066599492}"/>
              </a:ext>
            </a:extLst>
          </p:cNvPr>
          <p:cNvSpPr txBox="1"/>
          <p:nvPr/>
        </p:nvSpPr>
        <p:spPr>
          <a:xfrm>
            <a:off x="953257" y="2086682"/>
            <a:ext cx="1494155" cy="261610"/>
          </a:xfrm>
          <a:prstGeom prst="rect">
            <a:avLst/>
          </a:prstGeom>
          <a:noFill/>
        </p:spPr>
        <p:txBody>
          <a:bodyPr wrap="square" rtlCol="0">
            <a:spAutoFit/>
          </a:bodyPr>
          <a:lstStyle/>
          <a:p>
            <a:pPr algn="ctr"/>
            <a:r>
              <a:rPr lang="zh-CN" altLang="en-US" sz="1100" b="1" dirty="0"/>
              <a:t>服用药物种类数</a:t>
            </a:r>
          </a:p>
        </p:txBody>
      </p:sp>
      <p:sp>
        <p:nvSpPr>
          <p:cNvPr id="121" name="文本框 120">
            <a:extLst>
              <a:ext uri="{FF2B5EF4-FFF2-40B4-BE49-F238E27FC236}">
                <a16:creationId xmlns:a16="http://schemas.microsoft.com/office/drawing/2014/main" xmlns="" id="{EE90F07D-2FBB-D44F-E5DB-7EABF8B00F65}"/>
              </a:ext>
            </a:extLst>
          </p:cNvPr>
          <p:cNvSpPr txBox="1"/>
          <p:nvPr/>
        </p:nvSpPr>
        <p:spPr>
          <a:xfrm>
            <a:off x="6496528" y="5303686"/>
            <a:ext cx="5020310" cy="861774"/>
          </a:xfrm>
          <a:prstGeom prst="rect">
            <a:avLst/>
          </a:prstGeom>
          <a:noFill/>
        </p:spPr>
        <p:txBody>
          <a:bodyPr wrap="square" rtlCol="0">
            <a:spAutoFit/>
          </a:bodyPr>
          <a:lstStyle>
            <a:defPPr>
              <a:defRPr lang="zh-CN"/>
            </a:defPPr>
            <a:lvl1pPr fontAlgn="auto">
              <a:lnSpc>
                <a:spcPts val="1500"/>
              </a:lnSpc>
              <a:defRPr sz="1000">
                <a:uFillTx/>
                <a:latin typeface="微软雅黑 Light" panose="020B0502040204020203" pitchFamily="34" charset="-122"/>
                <a:ea typeface="微软雅黑 Light" panose="020B0502040204020203" pitchFamily="34" charset="-122"/>
              </a:defRPr>
            </a:lvl1pPr>
          </a:lstStyle>
          <a:p>
            <a:pPr>
              <a:lnSpc>
                <a:spcPct val="100000"/>
              </a:lnSpc>
            </a:pPr>
            <a:r>
              <a:rPr lang="zh-CN" altLang="en-US" dirty="0"/>
              <a:t>一项随机、双盲、安慰剂对照、剂量调整研究，共纳入中国</a:t>
            </a:r>
            <a:r>
              <a:rPr lang="en-US" altLang="zh-CN" dirty="0"/>
              <a:t>18</a:t>
            </a:r>
            <a:r>
              <a:rPr lang="zh-CN" altLang="en-US" dirty="0"/>
              <a:t>个中心的</a:t>
            </a:r>
            <a:r>
              <a:rPr lang="en-US" altLang="zh-CN" dirty="0"/>
              <a:t>205</a:t>
            </a:r>
            <a:r>
              <a:rPr lang="zh-CN" altLang="en-US" dirty="0"/>
              <a:t>例血液透析患者 ，受试者随机接受碳酸司维拉姆（起始剂量为</a:t>
            </a:r>
            <a:r>
              <a:rPr lang="en-US" altLang="zh-CN" dirty="0"/>
              <a:t>2.4 g/d</a:t>
            </a:r>
            <a:r>
              <a:rPr lang="zh-CN" altLang="en-US" dirty="0"/>
              <a:t>，</a:t>
            </a:r>
            <a:r>
              <a:rPr lang="en-US" altLang="zh-CN" dirty="0"/>
              <a:t>n=135</a:t>
            </a:r>
            <a:r>
              <a:rPr lang="zh-CN" altLang="en-US" dirty="0"/>
              <a:t>）或安慰剂（</a:t>
            </a:r>
            <a:r>
              <a:rPr lang="en-US" altLang="zh-CN" dirty="0"/>
              <a:t>n=70</a:t>
            </a:r>
            <a:r>
              <a:rPr lang="zh-CN" altLang="en-US" dirty="0"/>
              <a:t>），随访</a:t>
            </a:r>
            <a:r>
              <a:rPr lang="en-US" altLang="zh-CN" dirty="0"/>
              <a:t>8</a:t>
            </a:r>
            <a:r>
              <a:rPr lang="zh-CN" altLang="en-US" dirty="0"/>
              <a:t>周，研究主要终点为自基线起至治疗</a:t>
            </a:r>
            <a:r>
              <a:rPr lang="en-US" altLang="zh-CN" dirty="0"/>
              <a:t>8</a:t>
            </a:r>
            <a:r>
              <a:rPr lang="zh-CN" altLang="en-US" dirty="0"/>
              <a:t>周血磷水平的变化，次要终点为自基线起至治疗</a:t>
            </a:r>
            <a:r>
              <a:rPr lang="en-US" altLang="zh-CN" dirty="0"/>
              <a:t>8</a:t>
            </a:r>
            <a:r>
              <a:rPr lang="zh-CN" altLang="en-US" dirty="0"/>
              <a:t>周血脂（总胆固醇和</a:t>
            </a:r>
            <a:r>
              <a:rPr lang="en-US" altLang="zh-CN" dirty="0"/>
              <a:t>LDL-c</a:t>
            </a:r>
            <a:r>
              <a:rPr lang="zh-CN" altLang="en-US" dirty="0"/>
              <a:t>）水平的变化</a:t>
            </a:r>
          </a:p>
          <a:p>
            <a:pPr>
              <a:lnSpc>
                <a:spcPct val="100000"/>
              </a:lnSpc>
            </a:pPr>
            <a:r>
              <a:rPr lang="zh-CN" altLang="en-US" dirty="0">
                <a:sym typeface="+mn-ea"/>
              </a:rPr>
              <a:t>，</a:t>
            </a:r>
            <a:r>
              <a:rPr lang="zh-CN" altLang="en-US" b="1" dirty="0">
                <a:sym typeface="+mn-ea"/>
              </a:rPr>
              <a:t>碳酸司维拉姆平均最大剂量</a:t>
            </a:r>
            <a:r>
              <a:rPr lang="en-US" altLang="zh-CN" b="1" dirty="0">
                <a:sym typeface="+mn-ea"/>
              </a:rPr>
              <a:t>7.2~9.6g/d</a:t>
            </a:r>
            <a:r>
              <a:rPr lang="zh-CN" altLang="en-US" b="1" dirty="0">
                <a:sym typeface="+mn-ea"/>
              </a:rPr>
              <a:t>，最常用的最大剂量为</a:t>
            </a:r>
            <a:r>
              <a:rPr lang="en-US" altLang="zh-CN" b="1" dirty="0">
                <a:sym typeface="+mn-ea"/>
              </a:rPr>
              <a:t>9.6g/d</a:t>
            </a:r>
            <a:endParaRPr lang="zh-CN" altLang="en-US" b="1" dirty="0">
              <a:sym typeface="+mn-ea"/>
            </a:endParaRPr>
          </a:p>
        </p:txBody>
      </p:sp>
      <p:sp>
        <p:nvSpPr>
          <p:cNvPr id="122" name="文本框 121">
            <a:extLst>
              <a:ext uri="{FF2B5EF4-FFF2-40B4-BE49-F238E27FC236}">
                <a16:creationId xmlns:a16="http://schemas.microsoft.com/office/drawing/2014/main" xmlns="" id="{B107AD83-D8D8-88EE-B869-A02819E4B691}"/>
              </a:ext>
            </a:extLst>
          </p:cNvPr>
          <p:cNvSpPr txBox="1"/>
          <p:nvPr/>
        </p:nvSpPr>
        <p:spPr>
          <a:xfrm>
            <a:off x="743745" y="5480136"/>
            <a:ext cx="4905693" cy="707886"/>
          </a:xfrm>
          <a:prstGeom prst="rect">
            <a:avLst/>
          </a:prstGeom>
          <a:noFill/>
        </p:spPr>
        <p:txBody>
          <a:bodyPr wrap="square" rtlCol="0">
            <a:spAutoFit/>
          </a:bodyPr>
          <a:lstStyle/>
          <a:p>
            <a:pPr fontAlgn="auto"/>
            <a:r>
              <a:rPr lang="zh-CN" altLang="en-US" sz="1000" dirty="0">
                <a:solidFill>
                  <a:schemeClr val="tx1"/>
                </a:solidFill>
                <a:uFillTx/>
                <a:latin typeface="微软雅黑 Light" panose="020B0502040204020203" pitchFamily="34" charset="-122"/>
                <a:ea typeface="微软雅黑 Light" panose="020B0502040204020203" pitchFamily="34" charset="-122"/>
              </a:rPr>
              <a:t>一项回顾性、观察性研究，研究期间（</a:t>
            </a:r>
            <a:r>
              <a:rPr lang="en-US" altLang="zh-CN" sz="1000" dirty="0">
                <a:solidFill>
                  <a:schemeClr val="tx1"/>
                </a:solidFill>
                <a:uFillTx/>
                <a:latin typeface="微软雅黑 Light" panose="020B0502040204020203" pitchFamily="34" charset="-122"/>
                <a:ea typeface="微软雅黑 Light" panose="020B0502040204020203" pitchFamily="34" charset="-122"/>
              </a:rPr>
              <a:t>2009.7.1-2011.6.30</a:t>
            </a:r>
            <a:r>
              <a:rPr lang="zh-CN" altLang="en-US" sz="1000" dirty="0">
                <a:solidFill>
                  <a:schemeClr val="tx1"/>
                </a:solidFill>
                <a:uFillTx/>
                <a:latin typeface="微软雅黑 Light" panose="020B0502040204020203" pitchFamily="34" charset="-122"/>
                <a:ea typeface="微软雅黑 Light" panose="020B0502040204020203" pitchFamily="34" charset="-122"/>
              </a:rPr>
              <a:t>）通过电子病历记录筛选出</a:t>
            </a:r>
            <a:r>
              <a:rPr lang="en-US" altLang="zh-CN" sz="1000" dirty="0">
                <a:solidFill>
                  <a:schemeClr val="tx1"/>
                </a:solidFill>
                <a:uFillTx/>
                <a:latin typeface="微软雅黑 Light" panose="020B0502040204020203" pitchFamily="34" charset="-122"/>
                <a:ea typeface="微软雅黑 Light" panose="020B0502040204020203" pitchFamily="34" charset="-122"/>
              </a:rPr>
              <a:t>57,612</a:t>
            </a:r>
            <a:r>
              <a:rPr lang="zh-CN" altLang="en-US" sz="1000" dirty="0">
                <a:solidFill>
                  <a:schemeClr val="tx1"/>
                </a:solidFill>
                <a:uFillTx/>
                <a:latin typeface="微软雅黑 Light" panose="020B0502040204020203" pitchFamily="34" charset="-122"/>
                <a:ea typeface="微软雅黑 Light" panose="020B0502040204020203" pitchFamily="34" charset="-122"/>
              </a:rPr>
              <a:t>名处方</a:t>
            </a:r>
            <a:r>
              <a:rPr lang="zh-CN" altLang="en-US" sz="1000" dirty="0">
                <a:latin typeface="微软雅黑 Light" panose="020B0502040204020203" pitchFamily="34" charset="-122"/>
                <a:ea typeface="微软雅黑 Light" panose="020B0502040204020203" pitchFamily="34" charset="-122"/>
              </a:rPr>
              <a:t>过</a:t>
            </a:r>
            <a:r>
              <a:rPr lang="zh-CN" altLang="en-US" sz="1000" dirty="0">
                <a:solidFill>
                  <a:schemeClr val="tx1"/>
                </a:solidFill>
                <a:uFillTx/>
                <a:latin typeface="微软雅黑 Light" panose="020B0502040204020203" pitchFamily="34" charset="-122"/>
                <a:ea typeface="微软雅黑 Light" panose="020B0502040204020203" pitchFamily="34" charset="-122"/>
              </a:rPr>
              <a:t>磷结合剂的患者（透析天数≥</a:t>
            </a:r>
            <a:r>
              <a:rPr lang="en-US" altLang="zh-CN" sz="1000" dirty="0">
                <a:solidFill>
                  <a:schemeClr val="tx1"/>
                </a:solidFill>
                <a:uFillTx/>
                <a:latin typeface="微软雅黑 Light" panose="020B0502040204020203" pitchFamily="34" charset="-122"/>
                <a:ea typeface="微软雅黑 Light" panose="020B0502040204020203" pitchFamily="34" charset="-122"/>
              </a:rPr>
              <a:t>120</a:t>
            </a:r>
            <a:r>
              <a:rPr lang="zh-CN" altLang="en-US" sz="1000" dirty="0">
                <a:solidFill>
                  <a:schemeClr val="tx1"/>
                </a:solidFill>
                <a:uFillTx/>
                <a:latin typeface="微软雅黑 Light" panose="020B0502040204020203" pitchFamily="34" charset="-122"/>
                <a:ea typeface="微软雅黑 Light" panose="020B0502040204020203" pitchFamily="34" charset="-122"/>
              </a:rPr>
              <a:t>天）。在整个研究人群中，</a:t>
            </a:r>
            <a:r>
              <a:rPr lang="en-US" altLang="zh-CN" sz="1000" b="1" dirty="0">
                <a:solidFill>
                  <a:schemeClr val="tx1"/>
                </a:solidFill>
                <a:uFillTx/>
                <a:latin typeface="微软雅黑 Light" panose="020B0502040204020203" pitchFamily="34" charset="-122"/>
                <a:ea typeface="微软雅黑 Light" panose="020B0502040204020203" pitchFamily="34" charset="-122"/>
              </a:rPr>
              <a:t>78.7%</a:t>
            </a:r>
            <a:r>
              <a:rPr lang="en-US" altLang="zh-CN" sz="1000" dirty="0">
                <a:solidFill>
                  <a:schemeClr val="tx1"/>
                </a:solidFill>
                <a:uFillTx/>
                <a:latin typeface="微软雅黑 Light" panose="020B0502040204020203" pitchFamily="34" charset="-122"/>
                <a:ea typeface="微软雅黑 Light" panose="020B0502040204020203" pitchFamily="34" charset="-122"/>
              </a:rPr>
              <a:t> </a:t>
            </a:r>
            <a:r>
              <a:rPr lang="zh-CN" altLang="en-US" sz="1000" b="1" dirty="0">
                <a:solidFill>
                  <a:schemeClr val="tx1"/>
                </a:solidFill>
                <a:uFillTx/>
                <a:latin typeface="微软雅黑 Light" panose="020B0502040204020203" pitchFamily="34" charset="-122"/>
                <a:ea typeface="微软雅黑 Light" panose="020B0502040204020203" pitchFamily="34" charset="-122"/>
              </a:rPr>
              <a:t>的患者使用了司维拉姆</a:t>
            </a:r>
            <a:r>
              <a:rPr lang="zh-CN" altLang="en-US" sz="1000" dirty="0">
                <a:solidFill>
                  <a:schemeClr val="tx1"/>
                </a:solidFill>
                <a:uFillTx/>
                <a:latin typeface="微软雅黑 Light" panose="020B0502040204020203" pitchFamily="34" charset="-122"/>
                <a:ea typeface="微软雅黑 Light" panose="020B0502040204020203" pitchFamily="34" charset="-122"/>
              </a:rPr>
              <a:t>，</a:t>
            </a:r>
            <a:r>
              <a:rPr lang="en-US" altLang="zh-CN" sz="1000" dirty="0">
                <a:solidFill>
                  <a:schemeClr val="tx1"/>
                </a:solidFill>
                <a:uFillTx/>
                <a:latin typeface="微软雅黑 Light" panose="020B0502040204020203" pitchFamily="34" charset="-122"/>
                <a:ea typeface="微软雅黑 Light" panose="020B0502040204020203" pitchFamily="34" charset="-122"/>
              </a:rPr>
              <a:t>52.6% </a:t>
            </a:r>
            <a:r>
              <a:rPr lang="zh-CN" altLang="en-US" sz="1000" dirty="0">
                <a:solidFill>
                  <a:schemeClr val="tx1"/>
                </a:solidFill>
                <a:uFillTx/>
                <a:latin typeface="微软雅黑 Light" panose="020B0502040204020203" pitchFamily="34" charset="-122"/>
                <a:ea typeface="微软雅黑 Light" panose="020B0502040204020203" pitchFamily="34" charset="-122"/>
              </a:rPr>
              <a:t>的患者使用了醋酸钙，</a:t>
            </a:r>
            <a:r>
              <a:rPr lang="en-US" altLang="zh-CN" sz="1000" dirty="0">
                <a:solidFill>
                  <a:schemeClr val="tx1"/>
                </a:solidFill>
                <a:uFillTx/>
                <a:latin typeface="微软雅黑 Light" panose="020B0502040204020203" pitchFamily="34" charset="-122"/>
                <a:ea typeface="微软雅黑 Light" panose="020B0502040204020203" pitchFamily="34" charset="-122"/>
              </a:rPr>
              <a:t>32.5% </a:t>
            </a:r>
            <a:r>
              <a:rPr lang="zh-CN" altLang="en-US" sz="1000" dirty="0">
                <a:solidFill>
                  <a:schemeClr val="tx1"/>
                </a:solidFill>
                <a:uFillTx/>
                <a:latin typeface="微软雅黑 Light" panose="020B0502040204020203" pitchFamily="34" charset="-122"/>
                <a:ea typeface="微软雅黑 Light" panose="020B0502040204020203" pitchFamily="34" charset="-122"/>
              </a:rPr>
              <a:t>的患者使用了碳酸镧，</a:t>
            </a:r>
            <a:r>
              <a:rPr lang="en-US" altLang="zh-CN" sz="1000" dirty="0">
                <a:solidFill>
                  <a:schemeClr val="tx1"/>
                </a:solidFill>
                <a:uFillTx/>
                <a:latin typeface="微软雅黑 Light" panose="020B0502040204020203" pitchFamily="34" charset="-122"/>
                <a:ea typeface="微软雅黑 Light" panose="020B0502040204020203" pitchFamily="34" charset="-122"/>
              </a:rPr>
              <a:t>7.1% </a:t>
            </a:r>
            <a:r>
              <a:rPr lang="zh-CN" altLang="en-US" sz="1000" dirty="0">
                <a:solidFill>
                  <a:schemeClr val="tx1"/>
                </a:solidFill>
                <a:uFillTx/>
                <a:latin typeface="微软雅黑 Light" panose="020B0502040204020203" pitchFamily="34" charset="-122"/>
                <a:ea typeface="微软雅黑 Light" panose="020B0502040204020203" pitchFamily="34" charset="-122"/>
              </a:rPr>
              <a:t>的患者使用了任何其他类型的磷结合剂。</a:t>
            </a:r>
            <a:r>
              <a:rPr lang="zh-CN" altLang="en-US" sz="1000" b="1" dirty="0">
                <a:solidFill>
                  <a:schemeClr val="tx1"/>
                </a:solidFill>
                <a:uFillTx/>
                <a:latin typeface="微软雅黑 Light" panose="020B0502040204020203" pitchFamily="34" charset="-122"/>
                <a:ea typeface="微软雅黑 Light" panose="020B0502040204020203" pitchFamily="34" charset="-122"/>
              </a:rPr>
              <a:t>磷结合剂占所有片剂负荷的</a:t>
            </a:r>
            <a:r>
              <a:rPr lang="en-US" altLang="zh-CN" sz="1000" b="1" dirty="0">
                <a:solidFill>
                  <a:schemeClr val="tx1"/>
                </a:solidFill>
                <a:uFillTx/>
                <a:latin typeface="微软雅黑 Light" panose="020B0502040204020203" pitchFamily="34" charset="-122"/>
                <a:ea typeface="微软雅黑 Light" panose="020B0502040204020203" pitchFamily="34" charset="-122"/>
              </a:rPr>
              <a:t>49%</a:t>
            </a:r>
            <a:endParaRPr lang="zh-CN" altLang="en-US" sz="1000" b="1" dirty="0">
              <a:solidFill>
                <a:schemeClr val="tx1"/>
              </a:solidFill>
              <a:uFillTx/>
              <a:latin typeface="微软雅黑 Light" panose="020B0502040204020203" pitchFamily="34" charset="-122"/>
              <a:ea typeface="微软雅黑 Light" panose="020B0502040204020203" pitchFamily="34" charset="-122"/>
            </a:endParaRPr>
          </a:p>
        </p:txBody>
      </p:sp>
      <p:sp>
        <p:nvSpPr>
          <p:cNvPr id="123" name="文本框 122">
            <a:extLst>
              <a:ext uri="{FF2B5EF4-FFF2-40B4-BE49-F238E27FC236}">
                <a16:creationId xmlns:a16="http://schemas.microsoft.com/office/drawing/2014/main" xmlns="" id="{E9090C79-4A60-4B85-8EAD-E8EB108DF5D7}"/>
              </a:ext>
            </a:extLst>
          </p:cNvPr>
          <p:cNvSpPr txBox="1"/>
          <p:nvPr/>
        </p:nvSpPr>
        <p:spPr>
          <a:xfrm>
            <a:off x="123825" y="6571141"/>
            <a:ext cx="12137390" cy="215444"/>
          </a:xfrm>
          <a:prstGeom prst="rect">
            <a:avLst/>
          </a:prstGeom>
          <a:noFill/>
        </p:spPr>
        <p:txBody>
          <a:bodyPr wrap="square" rtlCol="0">
            <a:spAutoFit/>
          </a:bodyPr>
          <a:lstStyle>
            <a:defPPr>
              <a:defRPr lang="zh-CN"/>
            </a:defPPr>
            <a:lvl1pPr>
              <a:defRPr sz="800" i="1">
                <a:uFillTx/>
                <a:latin typeface="微软雅黑 Light" panose="020B0502040204020203" pitchFamily="34" charset="-122"/>
                <a:ea typeface="微软雅黑 Light" panose="020B0502040204020203" pitchFamily="34" charset="-122"/>
              </a:defRPr>
            </a:lvl1pPr>
          </a:lstStyle>
          <a:p>
            <a:r>
              <a:rPr lang="en-US" altLang="zh-CN" dirty="0">
                <a:sym typeface="+mn-ea"/>
              </a:rPr>
              <a:t>1.Ren Fail. 2024 Dec;46(1):2353341.   2. </a:t>
            </a:r>
            <a:r>
              <a:rPr lang="en-US" altLang="zh-CN" dirty="0"/>
              <a:t>Kidney Med. 2021 Aug 27;3(6):1057-1064</a:t>
            </a:r>
            <a:r>
              <a:rPr lang="en-US" altLang="zh-CN" dirty="0">
                <a:sym typeface="+mn-ea"/>
              </a:rPr>
              <a:t>  3.Nephrol Dial Transplant (2014) 29: 152–160. </a:t>
            </a:r>
            <a:endParaRPr lang="zh-CN" altLang="en-US" dirty="0">
              <a:sym typeface="+mn-ea"/>
            </a:endParaRPr>
          </a:p>
        </p:txBody>
      </p:sp>
      <p:graphicFrame>
        <p:nvGraphicFramePr>
          <p:cNvPr id="15" name="图表 14">
            <a:extLst>
              <a:ext uri="{FF2B5EF4-FFF2-40B4-BE49-F238E27FC236}">
                <a16:creationId xmlns:a16="http://schemas.microsoft.com/office/drawing/2014/main" xmlns="" id="{55BE9DD8-6BD4-394B-8043-D542A3DB18FC}"/>
              </a:ext>
            </a:extLst>
          </p:cNvPr>
          <p:cNvGraphicFramePr/>
          <p:nvPr>
            <p:extLst>
              <p:ext uri="{D42A27DB-BD31-4B8C-83A1-F6EECF244321}">
                <p14:modId xmlns:p14="http://schemas.microsoft.com/office/powerpoint/2010/main" val="4136439599"/>
              </p:ext>
            </p:extLst>
          </p:nvPr>
        </p:nvGraphicFramePr>
        <p:xfrm>
          <a:off x="3933568" y="2576304"/>
          <a:ext cx="1720316" cy="2646901"/>
        </p:xfrm>
        <a:graphic>
          <a:graphicData uri="http://schemas.openxmlformats.org/drawingml/2006/chart">
            <c:chart xmlns:c="http://schemas.openxmlformats.org/drawingml/2006/chart" xmlns:r="http://schemas.openxmlformats.org/officeDocument/2006/relationships" r:id="rId13"/>
          </a:graphicData>
        </a:graphic>
      </p:graphicFrame>
      <p:sp>
        <p:nvSpPr>
          <p:cNvPr id="16" name="文本框 15">
            <a:extLst>
              <a:ext uri="{FF2B5EF4-FFF2-40B4-BE49-F238E27FC236}">
                <a16:creationId xmlns:a16="http://schemas.microsoft.com/office/drawing/2014/main" xmlns="" id="{E10D37E5-9499-BA70-32A3-4D7A80116198}"/>
              </a:ext>
            </a:extLst>
          </p:cNvPr>
          <p:cNvSpPr txBox="1"/>
          <p:nvPr/>
        </p:nvSpPr>
        <p:spPr>
          <a:xfrm>
            <a:off x="3886542" y="2086682"/>
            <a:ext cx="1494155" cy="261610"/>
          </a:xfrm>
          <a:prstGeom prst="rect">
            <a:avLst/>
          </a:prstGeom>
          <a:noFill/>
        </p:spPr>
        <p:txBody>
          <a:bodyPr wrap="square" rtlCol="0">
            <a:spAutoFit/>
          </a:bodyPr>
          <a:lstStyle/>
          <a:p>
            <a:pPr algn="ctr"/>
            <a:r>
              <a:rPr lang="zh-CN" altLang="en-US" sz="1100" b="1" dirty="0"/>
              <a:t>片剂负荷比例</a:t>
            </a:r>
          </a:p>
        </p:txBody>
      </p:sp>
    </p:spTree>
    <p:extLst>
      <p:ext uri="{BB962C8B-B14F-4D97-AF65-F5344CB8AC3E}">
        <p14:creationId xmlns:p14="http://schemas.microsoft.com/office/powerpoint/2010/main" val="257943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xmlns="" id="{F9F42D3A-AD31-E7F0-159A-7C3E9D397A2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6" name="think-cell 幻灯片" r:id="rId4" imgW="306" imgH="306" progId="TCLayout.ActiveDocument.1">
                  <p:embed/>
                </p:oleObj>
              </mc:Choice>
              <mc:Fallback>
                <p:oleObj name="think-cell 幻灯片" r:id="rId4" imgW="306" imgH="306" progId="TCLayout.ActiveDocument.1">
                  <p:embed/>
                  <p:pic>
                    <p:nvPicPr>
                      <p:cNvPr id="10" name="think-cell data - do not delete" hidden="1">
                        <a:extLst>
                          <a:ext uri="{FF2B5EF4-FFF2-40B4-BE49-F238E27FC236}">
                            <a16:creationId xmlns:a16="http://schemas.microsoft.com/office/drawing/2014/main" xmlns="" id="{F9F42D3A-AD31-E7F0-159A-7C3E9D397A2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标题 1">
            <a:extLst>
              <a:ext uri="{FF2B5EF4-FFF2-40B4-BE49-F238E27FC236}">
                <a16:creationId xmlns:a16="http://schemas.microsoft.com/office/drawing/2014/main" xmlns="" id="{6A1D6E10-5C7A-736C-B630-08954EE7A35B}"/>
              </a:ext>
            </a:extLst>
          </p:cNvPr>
          <p:cNvSpPr>
            <a:spLocks noGrp="1"/>
          </p:cNvSpPr>
          <p:nvPr>
            <p:ph type="title"/>
          </p:nvPr>
        </p:nvSpPr>
        <p:spPr>
          <a:xfrm>
            <a:off x="123825" y="358730"/>
            <a:ext cx="11934825" cy="720233"/>
          </a:xfrm>
        </p:spPr>
        <p:txBody>
          <a:bodyPr vert="horz">
            <a:normAutofit/>
          </a:bodyPr>
          <a:lstStyle/>
          <a:p>
            <a:r>
              <a:rPr lang="zh-CN" altLang="en-US" sz="2000" dirty="0"/>
              <a:t>相较于临床常用磷结合剂，司维拉姆安全性良好，</a:t>
            </a:r>
            <a:r>
              <a:rPr lang="zh-CN" altLang="en-US" sz="2000" dirty="0">
                <a:solidFill>
                  <a:schemeClr val="accent4">
                    <a:lumMod val="60000"/>
                    <a:lumOff val="40000"/>
                  </a:schemeClr>
                </a:solidFill>
              </a:rPr>
              <a:t>干混悬剂</a:t>
            </a:r>
            <a:r>
              <a:rPr lang="zh-CN" altLang="en-US" sz="2000" dirty="0"/>
              <a:t>治疗相关不良事件</a:t>
            </a:r>
            <a:r>
              <a:rPr lang="zh-CN" altLang="en-US" sz="2000" dirty="0">
                <a:solidFill>
                  <a:schemeClr val="accent4">
                    <a:lumMod val="60000"/>
                    <a:lumOff val="40000"/>
                  </a:schemeClr>
                </a:solidFill>
              </a:rPr>
              <a:t>发生率较片剂低</a:t>
            </a:r>
          </a:p>
        </p:txBody>
      </p:sp>
      <p:grpSp>
        <p:nvGrpSpPr>
          <p:cNvPr id="16" name="组合 15">
            <a:extLst>
              <a:ext uri="{FF2B5EF4-FFF2-40B4-BE49-F238E27FC236}">
                <a16:creationId xmlns:a16="http://schemas.microsoft.com/office/drawing/2014/main" xmlns="" id="{0FEBE14C-9E20-51F2-5F49-464553432805}"/>
              </a:ext>
            </a:extLst>
          </p:cNvPr>
          <p:cNvGrpSpPr/>
          <p:nvPr/>
        </p:nvGrpSpPr>
        <p:grpSpPr>
          <a:xfrm>
            <a:off x="11600" y="7711"/>
            <a:ext cx="12180400" cy="244385"/>
            <a:chOff x="9550" y="-680"/>
            <a:chExt cx="12180400" cy="372118"/>
          </a:xfrm>
        </p:grpSpPr>
        <p:sp>
          <p:nvSpPr>
            <p:cNvPr id="17" name="同侧圆角矩形 4">
              <a:extLst>
                <a:ext uri="{FF2B5EF4-FFF2-40B4-BE49-F238E27FC236}">
                  <a16:creationId xmlns:a16="http://schemas.microsoft.com/office/drawing/2014/main" xmlns="" id="{0765D5E8-1076-B271-C334-50177E2575C2}"/>
                </a:ext>
              </a:extLst>
            </p:cNvPr>
            <p:cNvSpPr/>
            <p:nvPr/>
          </p:nvSpPr>
          <p:spPr>
            <a:xfrm>
              <a:off x="4965452" y="11438"/>
              <a:ext cx="2375535" cy="36000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有效性</a:t>
              </a:r>
            </a:p>
          </p:txBody>
        </p:sp>
        <p:sp>
          <p:nvSpPr>
            <p:cNvPr id="18" name="同侧圆角矩形 6">
              <a:extLst>
                <a:ext uri="{FF2B5EF4-FFF2-40B4-BE49-F238E27FC236}">
                  <a16:creationId xmlns:a16="http://schemas.microsoft.com/office/drawing/2014/main" xmlns="" id="{8E7212C6-F70F-0EC5-62E2-A672C0EC3027}"/>
                </a:ext>
              </a:extLst>
            </p:cNvPr>
            <p:cNvSpPr/>
            <p:nvPr/>
          </p:nvSpPr>
          <p:spPr>
            <a:xfrm>
              <a:off x="2498897" y="12028"/>
              <a:ext cx="2375535" cy="359410"/>
            </a:xfrm>
            <a:prstGeom prst="round2SameRect">
              <a:avLst>
                <a:gd name="adj1" fmla="val 32666"/>
                <a:gd name="adj2" fmla="val 0"/>
              </a:avLst>
            </a:prstGeom>
            <a:solidFill>
              <a:schemeClr val="accent2"/>
            </a:solidFill>
            <a:ln>
              <a:solidFill>
                <a:srgbClr val="3296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安全性</a:t>
              </a:r>
            </a:p>
          </p:txBody>
        </p:sp>
        <p:sp>
          <p:nvSpPr>
            <p:cNvPr id="19" name="同侧圆角矩形 7">
              <a:extLst>
                <a:ext uri="{FF2B5EF4-FFF2-40B4-BE49-F238E27FC236}">
                  <a16:creationId xmlns:a16="http://schemas.microsoft.com/office/drawing/2014/main" xmlns="" id="{A3277933-43B0-1FF3-BFD8-6B35C6A8E965}"/>
                </a:ext>
              </a:extLst>
            </p:cNvPr>
            <p:cNvSpPr/>
            <p:nvPr/>
          </p:nvSpPr>
          <p:spPr>
            <a:xfrm>
              <a:off x="7363315" y="-45"/>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创新性</a:t>
              </a:r>
            </a:p>
          </p:txBody>
        </p:sp>
        <p:sp>
          <p:nvSpPr>
            <p:cNvPr id="20" name="同侧圆角矩形 8">
              <a:extLst>
                <a:ext uri="{FF2B5EF4-FFF2-40B4-BE49-F238E27FC236}">
                  <a16:creationId xmlns:a16="http://schemas.microsoft.com/office/drawing/2014/main" xmlns="" id="{8A9044E4-5E71-A840-680C-CB5BCAE3AB8E}"/>
                </a:ext>
              </a:extLst>
            </p:cNvPr>
            <p:cNvSpPr/>
            <p:nvPr/>
          </p:nvSpPr>
          <p:spPr>
            <a:xfrm>
              <a:off x="9814415" y="-45"/>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公平性</a:t>
              </a:r>
            </a:p>
          </p:txBody>
        </p:sp>
        <p:sp>
          <p:nvSpPr>
            <p:cNvPr id="21" name="同侧圆角矩形 15">
              <a:extLst>
                <a:ext uri="{FF2B5EF4-FFF2-40B4-BE49-F238E27FC236}">
                  <a16:creationId xmlns:a16="http://schemas.microsoft.com/office/drawing/2014/main" xmlns="" id="{1A8A113E-5A88-A80E-329B-42CC0CC4DD8C}"/>
                </a:ext>
              </a:extLst>
            </p:cNvPr>
            <p:cNvSpPr/>
            <p:nvPr/>
          </p:nvSpPr>
          <p:spPr>
            <a:xfrm>
              <a:off x="9550" y="-680"/>
              <a:ext cx="2376000"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药品基本信息</a:t>
              </a:r>
            </a:p>
          </p:txBody>
        </p:sp>
      </p:grpSp>
      <p:sp>
        <p:nvSpPr>
          <p:cNvPr id="28" name="文本框 27">
            <a:extLst>
              <a:ext uri="{FF2B5EF4-FFF2-40B4-BE49-F238E27FC236}">
                <a16:creationId xmlns:a16="http://schemas.microsoft.com/office/drawing/2014/main" xmlns="" id="{0B0C6C2A-0EE2-8C32-D65C-3247CF3CD34B}"/>
              </a:ext>
            </a:extLst>
          </p:cNvPr>
          <p:cNvSpPr txBox="1"/>
          <p:nvPr/>
        </p:nvSpPr>
        <p:spPr>
          <a:xfrm>
            <a:off x="296564" y="6537770"/>
            <a:ext cx="11589345" cy="215444"/>
          </a:xfrm>
          <a:prstGeom prst="rect">
            <a:avLst/>
          </a:prstGeom>
          <a:noFill/>
        </p:spPr>
        <p:txBody>
          <a:bodyPr wrap="square" rtlCol="0">
            <a:spAutoFit/>
          </a:bodyPr>
          <a:lstStyle>
            <a:defPPr>
              <a:defRPr lang="zh-CN"/>
            </a:defPPr>
            <a:lvl1pPr>
              <a:defRPr sz="800" i="1">
                <a:uFillTx/>
                <a:latin typeface="微软雅黑 Light" panose="020B0502040204020203" pitchFamily="34" charset="-122"/>
                <a:ea typeface="微软雅黑 Light" panose="020B0502040204020203" pitchFamily="34" charset="-122"/>
              </a:defRPr>
            </a:lvl1pPr>
          </a:lstStyle>
          <a:p>
            <a:r>
              <a:rPr lang="en-US" altLang="zh-CN" dirty="0">
                <a:sym typeface="+mn-ea"/>
              </a:rPr>
              <a:t>1 Nephrol Dial Transplant (2009) 24: 3794–3799.   2 Clin Nephrol. 2007 Dec;68(6):386-91.   3 Nephrol Dial Transplant (2009) 24: 278–285.   4 Clin Nephrol 2009 Oct;72(4):252-8.   </a:t>
            </a:r>
          </a:p>
        </p:txBody>
      </p:sp>
      <p:graphicFrame>
        <p:nvGraphicFramePr>
          <p:cNvPr id="4" name="表格 3">
            <a:extLst>
              <a:ext uri="{FF2B5EF4-FFF2-40B4-BE49-F238E27FC236}">
                <a16:creationId xmlns:a16="http://schemas.microsoft.com/office/drawing/2014/main" xmlns="" id="{6370E208-5922-A199-B076-958656899873}"/>
              </a:ext>
            </a:extLst>
          </p:cNvPr>
          <p:cNvGraphicFramePr>
            <a:graphicFrameLocks noGrp="1"/>
          </p:cNvGraphicFramePr>
          <p:nvPr/>
        </p:nvGraphicFramePr>
        <p:xfrm>
          <a:off x="1032849" y="1414913"/>
          <a:ext cx="10305711" cy="4831881"/>
        </p:xfrm>
        <a:graphic>
          <a:graphicData uri="http://schemas.openxmlformats.org/drawingml/2006/table">
            <a:tbl>
              <a:tblPr>
                <a:tableStyleId>{5C22544A-7EE6-4342-B048-85BDC9FD1C3A}</a:tableStyleId>
              </a:tblPr>
              <a:tblGrid>
                <a:gridCol w="4284890">
                  <a:extLst>
                    <a:ext uri="{9D8B030D-6E8A-4147-A177-3AD203B41FA5}">
                      <a16:colId xmlns:a16="http://schemas.microsoft.com/office/drawing/2014/main" xmlns="" val="3279367934"/>
                    </a:ext>
                  </a:extLst>
                </a:gridCol>
                <a:gridCol w="2746725">
                  <a:extLst>
                    <a:ext uri="{9D8B030D-6E8A-4147-A177-3AD203B41FA5}">
                      <a16:colId xmlns:a16="http://schemas.microsoft.com/office/drawing/2014/main" xmlns="" val="2486784052"/>
                    </a:ext>
                  </a:extLst>
                </a:gridCol>
                <a:gridCol w="3274096">
                  <a:extLst>
                    <a:ext uri="{9D8B030D-6E8A-4147-A177-3AD203B41FA5}">
                      <a16:colId xmlns:a16="http://schemas.microsoft.com/office/drawing/2014/main" xmlns="" val="835366638"/>
                    </a:ext>
                  </a:extLst>
                </a:gridCol>
              </a:tblGrid>
              <a:tr h="855334">
                <a:tc>
                  <a:txBody>
                    <a:bodyPr/>
                    <a:lstStyle/>
                    <a:p>
                      <a:pPr algn="l" fontAlgn="ctr"/>
                      <a:r>
                        <a:rPr lang="zh-CN" altLang="en-US" sz="1600" b="1" u="none" strike="noStrike" dirty="0">
                          <a:effectLst/>
                          <a:highlight>
                            <a:srgbClr val="E9EBF5"/>
                          </a:highlight>
                          <a:latin typeface="+mn-ea"/>
                          <a:ea typeface="+mn-ea"/>
                        </a:rPr>
                        <a:t>碳酸司维拉姆干混悬剂</a:t>
                      </a:r>
                      <a:r>
                        <a:rPr lang="en-US" altLang="zh-CN" sz="1600" b="1" u="none" strike="noStrike" dirty="0">
                          <a:effectLst/>
                          <a:highlight>
                            <a:srgbClr val="E9EBF5"/>
                          </a:highlight>
                          <a:latin typeface="+mn-ea"/>
                          <a:ea typeface="+mn-ea"/>
                        </a:rPr>
                        <a:t>3</a:t>
                      </a:r>
                      <a:r>
                        <a:rPr lang="zh-CN" altLang="en-US" sz="1600" b="1" u="none" strike="noStrike" dirty="0">
                          <a:effectLst/>
                          <a:highlight>
                            <a:srgbClr val="E9EBF5"/>
                          </a:highlight>
                          <a:latin typeface="+mn-ea"/>
                          <a:ea typeface="+mn-ea"/>
                        </a:rPr>
                        <a:t>期临床研究</a:t>
                      </a:r>
                      <a:r>
                        <a:rPr lang="en-US" altLang="zh-CN" sz="1600" b="1" u="none" strike="noStrike" baseline="30000" dirty="0">
                          <a:effectLst/>
                          <a:highlight>
                            <a:srgbClr val="E9EBF5"/>
                          </a:highlight>
                          <a:latin typeface="+mn-ea"/>
                          <a:ea typeface="+mn-ea"/>
                        </a:rPr>
                        <a:t>1</a:t>
                      </a:r>
                      <a:endParaRPr lang="zh-CN" altLang="en-US" sz="1600" b="1" i="0" u="none" strike="noStrike" dirty="0">
                        <a:solidFill>
                          <a:srgbClr val="000000"/>
                        </a:solidFill>
                        <a:effectLst/>
                        <a:highlight>
                          <a:srgbClr val="E9EBF5"/>
                        </a:highlight>
                        <a:latin typeface="+mn-ea"/>
                        <a:ea typeface="+mn-ea"/>
                      </a:endParaRPr>
                    </a:p>
                  </a:txBody>
                  <a:tcPr marL="6350" marR="6350" marT="6350" marB="0" anchor="ctr"/>
                </a:tc>
                <a:tc>
                  <a:txBody>
                    <a:bodyPr/>
                    <a:lstStyle/>
                    <a:p>
                      <a:pPr algn="ctr" rtl="0" fontAlgn="ctr"/>
                      <a:r>
                        <a:rPr lang="zh-CN" altLang="en-US" sz="1600" b="1" u="none" strike="noStrike" dirty="0">
                          <a:solidFill>
                            <a:schemeClr val="accent2">
                              <a:lumMod val="75000"/>
                            </a:schemeClr>
                          </a:solidFill>
                          <a:effectLst/>
                          <a:highlight>
                            <a:srgbClr val="E9EBF5"/>
                          </a:highlight>
                          <a:latin typeface="+mn-ea"/>
                          <a:ea typeface="+mn-ea"/>
                        </a:rPr>
                        <a:t>碳酸司维拉姆干混悬剂</a:t>
                      </a:r>
                      <a:endParaRPr lang="zh-CN" altLang="en-US" sz="1600" b="1" i="0" u="none" strike="noStrike" dirty="0">
                        <a:solidFill>
                          <a:schemeClr val="accent2">
                            <a:lumMod val="75000"/>
                          </a:schemeClr>
                        </a:solidFill>
                        <a:effectLst/>
                        <a:highlight>
                          <a:srgbClr val="E9EBF5"/>
                        </a:highlight>
                        <a:latin typeface="+mn-ea"/>
                        <a:ea typeface="+mn-ea"/>
                      </a:endParaRPr>
                    </a:p>
                  </a:txBody>
                  <a:tcPr marL="6350" marR="6350" marT="6350" marB="0" anchor="ctr"/>
                </a:tc>
                <a:tc>
                  <a:txBody>
                    <a:bodyPr/>
                    <a:lstStyle/>
                    <a:p>
                      <a:pPr algn="ctr" rtl="0" fontAlgn="ctr"/>
                      <a:r>
                        <a:rPr lang="zh-CN" altLang="en-US" sz="1600" b="1" u="none" strike="noStrike" dirty="0">
                          <a:effectLst/>
                          <a:highlight>
                            <a:srgbClr val="E9EBF5"/>
                          </a:highlight>
                          <a:latin typeface="+mn-ea"/>
                          <a:ea typeface="+mn-ea"/>
                        </a:rPr>
                        <a:t>盐酸司维拉姆片剂</a:t>
                      </a:r>
                      <a:endParaRPr lang="zh-CN" altLang="en-US" sz="1600" b="1" i="0" u="none" strike="noStrike" dirty="0">
                        <a:solidFill>
                          <a:srgbClr val="000000"/>
                        </a:solidFill>
                        <a:effectLst/>
                        <a:highlight>
                          <a:srgbClr val="E9EBF5"/>
                        </a:highlight>
                        <a:latin typeface="+mn-ea"/>
                        <a:ea typeface="+mn-ea"/>
                      </a:endParaRPr>
                    </a:p>
                  </a:txBody>
                  <a:tcPr marL="6350" marR="6350" marT="6350" marB="0" anchor="ctr"/>
                </a:tc>
                <a:extLst>
                  <a:ext uri="{0D108BD9-81ED-4DB2-BD59-A6C34878D82A}">
                    <a16:rowId xmlns:a16="http://schemas.microsoft.com/office/drawing/2014/main" xmlns="" val="95963390"/>
                  </a:ext>
                </a:extLst>
              </a:tr>
              <a:tr h="450175">
                <a:tc>
                  <a:txBody>
                    <a:bodyPr/>
                    <a:lstStyle/>
                    <a:p>
                      <a:pPr algn="r" rtl="0" fontAlgn="ctr"/>
                      <a:r>
                        <a:rPr lang="zh-CN" altLang="en-US" sz="1600" u="none" strike="noStrike">
                          <a:effectLst/>
                          <a:highlight>
                            <a:srgbClr val="E9EBF5"/>
                          </a:highlight>
                          <a:latin typeface="微软雅黑 Light" panose="020B0502040204020203" pitchFamily="34" charset="-122"/>
                          <a:ea typeface="微软雅黑 Light" panose="020B0502040204020203" pitchFamily="34" charset="-122"/>
                        </a:rPr>
                        <a:t>治疗相关不良事件</a:t>
                      </a:r>
                      <a:endParaRPr lang="zh-CN" altLang="en-US" sz="1600" b="0" i="0" u="none" strike="noStrike">
                        <a:solidFill>
                          <a:srgbClr val="000000"/>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c>
                  <a:txBody>
                    <a:bodyPr/>
                    <a:lstStyle/>
                    <a:p>
                      <a:pPr algn="ctr" rtl="0" fontAlgn="ctr"/>
                      <a:r>
                        <a:rPr lang="en-US" altLang="zh-CN" sz="1600" u="none" strike="noStrike">
                          <a:effectLst/>
                          <a:highlight>
                            <a:srgbClr val="E9EBF5"/>
                          </a:highlight>
                          <a:latin typeface="微软雅黑 Light" panose="020B0502040204020203" pitchFamily="34" charset="-122"/>
                          <a:ea typeface="微软雅黑 Light" panose="020B0502040204020203" pitchFamily="34" charset="-122"/>
                        </a:rPr>
                        <a:t>9.70%</a:t>
                      </a:r>
                      <a:endParaRPr lang="en-US" altLang="zh-CN" sz="1600" b="0" i="0" u="none" strike="noStrike">
                        <a:solidFill>
                          <a:srgbClr val="000000"/>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c>
                  <a:txBody>
                    <a:bodyPr/>
                    <a:lstStyle/>
                    <a:p>
                      <a:pPr algn="ctr" rtl="0" fontAlgn="ctr"/>
                      <a:r>
                        <a:rPr lang="en-US" altLang="zh-CN" sz="1600" u="none" strike="noStrike" dirty="0">
                          <a:effectLst/>
                          <a:highlight>
                            <a:srgbClr val="E9EBF5"/>
                          </a:highlight>
                          <a:latin typeface="微软雅黑 Light" panose="020B0502040204020203" pitchFamily="34" charset="-122"/>
                          <a:ea typeface="微软雅黑 Light" panose="020B0502040204020203" pitchFamily="34" charset="-122"/>
                        </a:rPr>
                        <a:t>22.60%</a:t>
                      </a:r>
                      <a:endParaRPr lang="en-US" altLang="zh-CN" sz="1600" b="0" i="0" u="none" strike="noStrike" dirty="0">
                        <a:solidFill>
                          <a:srgbClr val="000000"/>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extLst>
                  <a:ext uri="{0D108BD9-81ED-4DB2-BD59-A6C34878D82A}">
                    <a16:rowId xmlns:a16="http://schemas.microsoft.com/office/drawing/2014/main" xmlns="" val="3160685307"/>
                  </a:ext>
                </a:extLst>
              </a:tr>
              <a:tr h="705275">
                <a:tc>
                  <a:txBody>
                    <a:bodyPr/>
                    <a:lstStyle/>
                    <a:p>
                      <a:pPr algn="l" fontAlgn="ctr"/>
                      <a:r>
                        <a:rPr lang="zh-CN" altLang="en-US" sz="1600" b="1" u="none" strike="noStrike" dirty="0">
                          <a:effectLst/>
                          <a:highlight>
                            <a:srgbClr val="E9EBF5"/>
                          </a:highlight>
                          <a:latin typeface="+mn-ea"/>
                          <a:ea typeface="+mn-ea"/>
                        </a:rPr>
                        <a:t>碳酸司维拉姆片</a:t>
                      </a:r>
                      <a:r>
                        <a:rPr lang="en-US" altLang="zh-CN" sz="1600" b="1" u="none" strike="noStrike" dirty="0">
                          <a:effectLst/>
                          <a:highlight>
                            <a:srgbClr val="E9EBF5"/>
                          </a:highlight>
                          <a:latin typeface="+mn-ea"/>
                          <a:ea typeface="+mn-ea"/>
                        </a:rPr>
                        <a:t>3</a:t>
                      </a:r>
                      <a:r>
                        <a:rPr lang="zh-CN" altLang="en-US" sz="1600" b="1" u="none" strike="noStrike" dirty="0">
                          <a:effectLst/>
                          <a:highlight>
                            <a:srgbClr val="E9EBF5"/>
                          </a:highlight>
                          <a:latin typeface="+mn-ea"/>
                          <a:ea typeface="+mn-ea"/>
                        </a:rPr>
                        <a:t>期临床研究</a:t>
                      </a:r>
                      <a:r>
                        <a:rPr lang="en-US" altLang="zh-CN" sz="1600" b="1" u="none" strike="noStrike" baseline="30000" dirty="0">
                          <a:effectLst/>
                          <a:highlight>
                            <a:srgbClr val="E9EBF5"/>
                          </a:highlight>
                          <a:latin typeface="+mn-ea"/>
                          <a:ea typeface="+mn-ea"/>
                        </a:rPr>
                        <a:t>2</a:t>
                      </a:r>
                      <a:endParaRPr lang="zh-CN" altLang="en-US" sz="1600" b="1" i="0" u="none" strike="noStrike" dirty="0">
                        <a:solidFill>
                          <a:srgbClr val="000000"/>
                        </a:solidFill>
                        <a:effectLst/>
                        <a:highlight>
                          <a:srgbClr val="E9EBF5"/>
                        </a:highlight>
                        <a:latin typeface="+mn-ea"/>
                        <a:ea typeface="+mn-ea"/>
                      </a:endParaRPr>
                    </a:p>
                  </a:txBody>
                  <a:tcPr marL="6350" marR="6350" marT="6350" marB="0" anchor="ctr"/>
                </a:tc>
                <a:tc>
                  <a:txBody>
                    <a:bodyPr/>
                    <a:lstStyle/>
                    <a:p>
                      <a:pPr algn="ctr" rtl="0" fontAlgn="ctr"/>
                      <a:r>
                        <a:rPr lang="zh-CN" altLang="en-US" sz="1600" b="1" u="none" strike="noStrike" dirty="0">
                          <a:effectLst/>
                          <a:highlight>
                            <a:srgbClr val="E9EBF5"/>
                          </a:highlight>
                          <a:latin typeface="+mn-ea"/>
                          <a:ea typeface="+mn-ea"/>
                        </a:rPr>
                        <a:t>碳酸司维拉姆片剂</a:t>
                      </a:r>
                      <a:endParaRPr lang="zh-CN" altLang="en-US" sz="1600" b="1" i="0" u="none" strike="noStrike" dirty="0">
                        <a:solidFill>
                          <a:srgbClr val="000000"/>
                        </a:solidFill>
                        <a:effectLst/>
                        <a:highlight>
                          <a:srgbClr val="E9EBF5"/>
                        </a:highlight>
                        <a:latin typeface="+mn-ea"/>
                        <a:ea typeface="+mn-ea"/>
                      </a:endParaRPr>
                    </a:p>
                  </a:txBody>
                  <a:tcPr marL="6350" marR="6350" marT="6350" marB="0" anchor="ctr"/>
                </a:tc>
                <a:tc>
                  <a:txBody>
                    <a:bodyPr/>
                    <a:lstStyle/>
                    <a:p>
                      <a:pPr algn="ctr" rtl="0" fontAlgn="ctr"/>
                      <a:r>
                        <a:rPr lang="zh-CN" altLang="en-US" sz="1600" b="1" u="none" strike="noStrike" dirty="0">
                          <a:effectLst/>
                          <a:highlight>
                            <a:srgbClr val="E9EBF5"/>
                          </a:highlight>
                          <a:latin typeface="+mn-ea"/>
                          <a:ea typeface="+mn-ea"/>
                        </a:rPr>
                        <a:t>盐酸司维拉姆片剂</a:t>
                      </a:r>
                      <a:endParaRPr lang="zh-CN" altLang="en-US" sz="1600" b="1" i="0" u="none" strike="noStrike" dirty="0">
                        <a:solidFill>
                          <a:srgbClr val="000000"/>
                        </a:solidFill>
                        <a:effectLst/>
                        <a:highlight>
                          <a:srgbClr val="E9EBF5"/>
                        </a:highlight>
                        <a:latin typeface="+mn-ea"/>
                        <a:ea typeface="+mn-ea"/>
                      </a:endParaRPr>
                    </a:p>
                  </a:txBody>
                  <a:tcPr marL="6350" marR="6350" marT="6350" marB="0" anchor="ctr"/>
                </a:tc>
                <a:extLst>
                  <a:ext uri="{0D108BD9-81ED-4DB2-BD59-A6C34878D82A}">
                    <a16:rowId xmlns:a16="http://schemas.microsoft.com/office/drawing/2014/main" xmlns="" val="468736788"/>
                  </a:ext>
                </a:extLst>
              </a:tr>
              <a:tr h="450175">
                <a:tc>
                  <a:txBody>
                    <a:bodyPr/>
                    <a:lstStyle/>
                    <a:p>
                      <a:pPr algn="r" rtl="0" fontAlgn="ctr"/>
                      <a:r>
                        <a:rPr lang="zh-CN" altLang="en-US" sz="1600" u="none" strike="noStrike" dirty="0">
                          <a:effectLst/>
                          <a:highlight>
                            <a:srgbClr val="E9EBF5"/>
                          </a:highlight>
                          <a:latin typeface="微软雅黑 Light" panose="020B0502040204020203" pitchFamily="34" charset="-122"/>
                          <a:ea typeface="微软雅黑 Light" panose="020B0502040204020203" pitchFamily="34" charset="-122"/>
                        </a:rPr>
                        <a:t>胃肠道不良事件</a:t>
                      </a:r>
                      <a:endParaRPr lang="zh-CN" altLang="en-US" sz="1600" b="0" i="0" u="none" strike="noStrike" dirty="0">
                        <a:solidFill>
                          <a:srgbClr val="000000"/>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c>
                  <a:txBody>
                    <a:bodyPr/>
                    <a:lstStyle/>
                    <a:p>
                      <a:pPr algn="ctr" rtl="0" fontAlgn="ctr"/>
                      <a:r>
                        <a:rPr lang="en-US" altLang="zh-CN" sz="1600" u="none" strike="noStrike" dirty="0">
                          <a:effectLst/>
                          <a:highlight>
                            <a:srgbClr val="E9EBF5"/>
                          </a:highlight>
                          <a:latin typeface="微软雅黑 Light" panose="020B0502040204020203" pitchFamily="34" charset="-122"/>
                          <a:ea typeface="微软雅黑 Light" panose="020B0502040204020203" pitchFamily="34" charset="-122"/>
                        </a:rPr>
                        <a:t>20.50%</a:t>
                      </a:r>
                      <a:endParaRPr lang="en-US" altLang="zh-CN" sz="1600" b="0" i="0" u="none" strike="noStrike" dirty="0">
                        <a:solidFill>
                          <a:srgbClr val="000000"/>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c>
                  <a:txBody>
                    <a:bodyPr/>
                    <a:lstStyle/>
                    <a:p>
                      <a:pPr algn="ctr" rtl="0" fontAlgn="ctr"/>
                      <a:r>
                        <a:rPr lang="en-US" altLang="zh-CN" sz="1600" u="none" strike="noStrike" dirty="0">
                          <a:effectLst/>
                          <a:highlight>
                            <a:srgbClr val="E9EBF5"/>
                          </a:highlight>
                          <a:latin typeface="微软雅黑 Light" panose="020B0502040204020203" pitchFamily="34" charset="-122"/>
                          <a:ea typeface="微软雅黑 Light" panose="020B0502040204020203" pitchFamily="34" charset="-122"/>
                        </a:rPr>
                        <a:t>35.90%</a:t>
                      </a:r>
                      <a:endParaRPr lang="en-US" altLang="zh-CN" sz="1600" b="0" i="0" u="none" strike="noStrike" dirty="0">
                        <a:solidFill>
                          <a:srgbClr val="000000"/>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extLst>
                  <a:ext uri="{0D108BD9-81ED-4DB2-BD59-A6C34878D82A}">
                    <a16:rowId xmlns:a16="http://schemas.microsoft.com/office/drawing/2014/main" xmlns="" val="3657734332"/>
                  </a:ext>
                </a:extLst>
              </a:tr>
              <a:tr h="465181">
                <a:tc>
                  <a:txBody>
                    <a:bodyPr/>
                    <a:lstStyle/>
                    <a:p>
                      <a:pPr algn="l" fontAlgn="ctr"/>
                      <a:r>
                        <a:rPr lang="zh-CN" altLang="en-US" sz="1600" b="1" u="none" strike="noStrike" dirty="0">
                          <a:effectLst/>
                          <a:highlight>
                            <a:srgbClr val="E9EBF5"/>
                          </a:highlight>
                          <a:latin typeface="+mn-ea"/>
                          <a:ea typeface="+mn-ea"/>
                        </a:rPr>
                        <a:t>盐酸司维拉姆片</a:t>
                      </a:r>
                      <a:r>
                        <a:rPr lang="en-US" altLang="zh-CN" sz="1600" b="1" u="none" strike="noStrike" dirty="0">
                          <a:effectLst/>
                          <a:highlight>
                            <a:srgbClr val="E9EBF5"/>
                          </a:highlight>
                          <a:latin typeface="+mn-ea"/>
                          <a:ea typeface="+mn-ea"/>
                        </a:rPr>
                        <a:t>3</a:t>
                      </a:r>
                      <a:r>
                        <a:rPr lang="zh-CN" altLang="en-US" sz="1600" b="1" u="none" strike="noStrike" dirty="0">
                          <a:effectLst/>
                          <a:highlight>
                            <a:srgbClr val="E9EBF5"/>
                          </a:highlight>
                          <a:latin typeface="+mn-ea"/>
                          <a:ea typeface="+mn-ea"/>
                        </a:rPr>
                        <a:t>期临床研究</a:t>
                      </a:r>
                      <a:r>
                        <a:rPr lang="en-US" altLang="zh-CN" sz="1600" b="1" u="none" strike="noStrike" baseline="30000" dirty="0">
                          <a:effectLst/>
                          <a:highlight>
                            <a:srgbClr val="E9EBF5"/>
                          </a:highlight>
                          <a:latin typeface="+mn-ea"/>
                          <a:ea typeface="+mn-ea"/>
                        </a:rPr>
                        <a:t>3</a:t>
                      </a:r>
                      <a:endParaRPr lang="zh-CN" altLang="en-US" sz="1600" b="1" i="0" u="none" strike="noStrike" dirty="0">
                        <a:solidFill>
                          <a:srgbClr val="000000"/>
                        </a:solidFill>
                        <a:effectLst/>
                        <a:highlight>
                          <a:srgbClr val="E9EBF5"/>
                        </a:highlight>
                        <a:latin typeface="+mn-ea"/>
                        <a:ea typeface="+mn-ea"/>
                      </a:endParaRPr>
                    </a:p>
                  </a:txBody>
                  <a:tcPr marL="6350" marR="6350" marT="6350" marB="0" anchor="ctr"/>
                </a:tc>
                <a:tc>
                  <a:txBody>
                    <a:bodyPr/>
                    <a:lstStyle/>
                    <a:p>
                      <a:pPr algn="ctr" rtl="0" fontAlgn="ctr"/>
                      <a:r>
                        <a:rPr lang="zh-CN" altLang="en-US" sz="1600" b="1" u="none" strike="noStrike" dirty="0">
                          <a:effectLst/>
                          <a:highlight>
                            <a:srgbClr val="E9EBF5"/>
                          </a:highlight>
                          <a:latin typeface="+mn-ea"/>
                          <a:ea typeface="+mn-ea"/>
                        </a:rPr>
                        <a:t>盐酸司维拉姆片剂</a:t>
                      </a:r>
                      <a:endParaRPr lang="zh-CN" altLang="en-US" sz="1600" b="1" i="0" u="none" strike="noStrike" dirty="0">
                        <a:solidFill>
                          <a:srgbClr val="000000"/>
                        </a:solidFill>
                        <a:effectLst/>
                        <a:highlight>
                          <a:srgbClr val="E9EBF5"/>
                        </a:highlight>
                        <a:latin typeface="+mn-ea"/>
                        <a:ea typeface="+mn-ea"/>
                      </a:endParaRPr>
                    </a:p>
                  </a:txBody>
                  <a:tcPr marL="6350" marR="6350" marT="6350" marB="0" anchor="ctr"/>
                </a:tc>
                <a:tc>
                  <a:txBody>
                    <a:bodyPr/>
                    <a:lstStyle/>
                    <a:p>
                      <a:pPr algn="ctr" rtl="0" fontAlgn="ctr"/>
                      <a:r>
                        <a:rPr lang="zh-CN" altLang="en-US" sz="1600" b="1" u="none" strike="noStrike" dirty="0">
                          <a:effectLst/>
                          <a:highlight>
                            <a:srgbClr val="E9EBF5"/>
                          </a:highlight>
                          <a:latin typeface="+mn-ea"/>
                          <a:ea typeface="+mn-ea"/>
                        </a:rPr>
                        <a:t>醋酸钙</a:t>
                      </a:r>
                      <a:endParaRPr lang="zh-CN" altLang="en-US" sz="1600" b="1" i="0" u="none" strike="noStrike" dirty="0">
                        <a:solidFill>
                          <a:srgbClr val="000000"/>
                        </a:solidFill>
                        <a:effectLst/>
                        <a:highlight>
                          <a:srgbClr val="E9EBF5"/>
                        </a:highlight>
                        <a:latin typeface="+mn-ea"/>
                        <a:ea typeface="+mn-ea"/>
                      </a:endParaRPr>
                    </a:p>
                  </a:txBody>
                  <a:tcPr marL="6350" marR="6350" marT="6350" marB="0" anchor="ctr"/>
                </a:tc>
                <a:extLst>
                  <a:ext uri="{0D108BD9-81ED-4DB2-BD59-A6C34878D82A}">
                    <a16:rowId xmlns:a16="http://schemas.microsoft.com/office/drawing/2014/main" xmlns="" val="2235519476"/>
                  </a:ext>
                </a:extLst>
              </a:tr>
              <a:tr h="450175">
                <a:tc>
                  <a:txBody>
                    <a:bodyPr/>
                    <a:lstStyle/>
                    <a:p>
                      <a:pPr algn="r" rtl="0" fontAlgn="ctr"/>
                      <a:r>
                        <a:rPr lang="zh-CN" altLang="en-US" sz="1600" u="none" strike="noStrike">
                          <a:effectLst/>
                          <a:highlight>
                            <a:srgbClr val="E9EBF5"/>
                          </a:highlight>
                          <a:latin typeface="微软雅黑 Light" panose="020B0502040204020203" pitchFamily="34" charset="-122"/>
                          <a:ea typeface="微软雅黑 Light" panose="020B0502040204020203" pitchFamily="34" charset="-122"/>
                        </a:rPr>
                        <a:t>治疗相关不良事件</a:t>
                      </a:r>
                      <a:endParaRPr lang="zh-CN" altLang="en-US" sz="1600" b="0" i="0" u="none" strike="noStrike">
                        <a:solidFill>
                          <a:srgbClr val="000000"/>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c>
                  <a:txBody>
                    <a:bodyPr/>
                    <a:lstStyle/>
                    <a:p>
                      <a:pPr algn="ctr" rtl="0" fontAlgn="ctr"/>
                      <a:r>
                        <a:rPr lang="en-US" altLang="zh-CN" sz="1600" u="none" strike="noStrike" dirty="0">
                          <a:effectLst/>
                          <a:highlight>
                            <a:srgbClr val="E9EBF5"/>
                          </a:highlight>
                          <a:latin typeface="微软雅黑 Light" panose="020B0502040204020203" pitchFamily="34" charset="-122"/>
                          <a:ea typeface="微软雅黑 Light" panose="020B0502040204020203" pitchFamily="34" charset="-122"/>
                        </a:rPr>
                        <a:t>36%</a:t>
                      </a:r>
                      <a:endParaRPr lang="en-US" altLang="zh-CN" sz="1600" b="0" i="0" u="none" strike="noStrike" dirty="0">
                        <a:solidFill>
                          <a:srgbClr val="000000"/>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c>
                  <a:txBody>
                    <a:bodyPr/>
                    <a:lstStyle/>
                    <a:p>
                      <a:pPr algn="ctr" rtl="0" fontAlgn="ctr"/>
                      <a:r>
                        <a:rPr lang="en-US" altLang="zh-CN" sz="1600" u="none" strike="noStrike" dirty="0">
                          <a:effectLst/>
                          <a:highlight>
                            <a:srgbClr val="E9EBF5"/>
                          </a:highlight>
                          <a:latin typeface="微软雅黑 Light" panose="020B0502040204020203" pitchFamily="34" charset="-122"/>
                          <a:ea typeface="微软雅黑 Light" panose="020B0502040204020203" pitchFamily="34" charset="-122"/>
                        </a:rPr>
                        <a:t>35%</a:t>
                      </a:r>
                      <a:endParaRPr lang="en-US" altLang="zh-CN" sz="1600" b="0" i="0" u="none" strike="noStrike" dirty="0">
                        <a:solidFill>
                          <a:srgbClr val="000000"/>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extLst>
                  <a:ext uri="{0D108BD9-81ED-4DB2-BD59-A6C34878D82A}">
                    <a16:rowId xmlns:a16="http://schemas.microsoft.com/office/drawing/2014/main" xmlns="" val="1744267543"/>
                  </a:ext>
                </a:extLst>
              </a:tr>
              <a:tr h="555216">
                <a:tc>
                  <a:txBody>
                    <a:bodyPr/>
                    <a:lstStyle/>
                    <a:p>
                      <a:pPr algn="l" fontAlgn="ctr"/>
                      <a:r>
                        <a:rPr lang="zh-CN" altLang="en-US" sz="1600" b="1" u="none" strike="noStrike" dirty="0">
                          <a:effectLst/>
                          <a:highlight>
                            <a:srgbClr val="E9EBF5"/>
                          </a:highlight>
                          <a:latin typeface="+mn-ea"/>
                          <a:ea typeface="+mn-ea"/>
                        </a:rPr>
                        <a:t>司维拉姆上市后研究</a:t>
                      </a:r>
                      <a:r>
                        <a:rPr lang="en-US" altLang="zh-CN" sz="1600" b="1" u="none" strike="noStrike" baseline="30000" dirty="0">
                          <a:effectLst/>
                          <a:highlight>
                            <a:srgbClr val="E9EBF5"/>
                          </a:highlight>
                          <a:latin typeface="+mn-ea"/>
                          <a:ea typeface="+mn-ea"/>
                        </a:rPr>
                        <a:t>4</a:t>
                      </a:r>
                      <a:endParaRPr lang="zh-CN" altLang="en-US" sz="1600" b="1" i="0" u="none" strike="noStrike" dirty="0">
                        <a:solidFill>
                          <a:srgbClr val="000000"/>
                        </a:solidFill>
                        <a:effectLst/>
                        <a:highlight>
                          <a:srgbClr val="E9EBF5"/>
                        </a:highlight>
                        <a:latin typeface="+mn-ea"/>
                        <a:ea typeface="+mn-ea"/>
                      </a:endParaRPr>
                    </a:p>
                  </a:txBody>
                  <a:tcPr marL="6350" marR="6350" marT="6350" marB="0" anchor="ctr"/>
                </a:tc>
                <a:tc>
                  <a:txBody>
                    <a:bodyPr/>
                    <a:lstStyle/>
                    <a:p>
                      <a:pPr algn="ctr" rtl="0" fontAlgn="ctr"/>
                      <a:r>
                        <a:rPr lang="zh-CN" altLang="en-US" sz="1600" b="1" u="none" strike="noStrike" dirty="0">
                          <a:effectLst/>
                          <a:highlight>
                            <a:srgbClr val="E9EBF5"/>
                          </a:highlight>
                          <a:latin typeface="+mn-ea"/>
                          <a:ea typeface="+mn-ea"/>
                        </a:rPr>
                        <a:t>司维拉姆</a:t>
                      </a:r>
                      <a:endParaRPr lang="zh-CN" altLang="en-US" sz="1600" b="1" i="0" u="none" strike="noStrike" dirty="0">
                        <a:solidFill>
                          <a:srgbClr val="000000"/>
                        </a:solidFill>
                        <a:effectLst/>
                        <a:highlight>
                          <a:srgbClr val="E9EBF5"/>
                        </a:highlight>
                        <a:latin typeface="+mn-ea"/>
                        <a:ea typeface="+mn-ea"/>
                      </a:endParaRPr>
                    </a:p>
                  </a:txBody>
                  <a:tcPr marL="6350" marR="6350" marT="6350" marB="0" anchor="ctr"/>
                </a:tc>
                <a:tc>
                  <a:txBody>
                    <a:bodyPr/>
                    <a:lstStyle/>
                    <a:p>
                      <a:pPr algn="ctr" rtl="0" fontAlgn="ctr"/>
                      <a:r>
                        <a:rPr lang="zh-CN" altLang="en-US" sz="1600" b="1" u="none" strike="noStrike" dirty="0">
                          <a:effectLst/>
                          <a:highlight>
                            <a:srgbClr val="E9EBF5"/>
                          </a:highlight>
                          <a:latin typeface="+mn-ea"/>
                          <a:ea typeface="+mn-ea"/>
                        </a:rPr>
                        <a:t>碳酸镧</a:t>
                      </a:r>
                      <a:endParaRPr lang="zh-CN" altLang="en-US" sz="1600" b="1" i="0" u="none" strike="noStrike" dirty="0">
                        <a:solidFill>
                          <a:srgbClr val="000000"/>
                        </a:solidFill>
                        <a:effectLst/>
                        <a:highlight>
                          <a:srgbClr val="E9EBF5"/>
                        </a:highlight>
                        <a:latin typeface="+mn-ea"/>
                        <a:ea typeface="+mn-ea"/>
                      </a:endParaRPr>
                    </a:p>
                  </a:txBody>
                  <a:tcPr marL="6350" marR="6350" marT="6350" marB="0" anchor="ctr"/>
                </a:tc>
                <a:extLst>
                  <a:ext uri="{0D108BD9-81ED-4DB2-BD59-A6C34878D82A}">
                    <a16:rowId xmlns:a16="http://schemas.microsoft.com/office/drawing/2014/main" xmlns="" val="4128631580"/>
                  </a:ext>
                </a:extLst>
              </a:tr>
              <a:tr h="450175">
                <a:tc>
                  <a:txBody>
                    <a:bodyPr/>
                    <a:lstStyle/>
                    <a:p>
                      <a:pPr algn="r" rtl="0" fontAlgn="ctr"/>
                      <a:r>
                        <a:rPr lang="zh-CN" altLang="en-US" sz="1600" u="none" strike="noStrike">
                          <a:effectLst/>
                          <a:highlight>
                            <a:srgbClr val="E9EBF5"/>
                          </a:highlight>
                          <a:latin typeface="微软雅黑 Light" panose="020B0502040204020203" pitchFamily="34" charset="-122"/>
                          <a:ea typeface="微软雅黑 Light" panose="020B0502040204020203" pitchFamily="34" charset="-122"/>
                        </a:rPr>
                        <a:t>不良事件</a:t>
                      </a:r>
                      <a:endParaRPr lang="zh-CN" altLang="en-US" sz="1600" b="0" i="0" u="none" strike="noStrike">
                        <a:solidFill>
                          <a:srgbClr val="000000"/>
                        </a:solidFill>
                        <a:effectLst/>
                        <a:highlight>
                          <a:srgbClr val="E9EBF5"/>
                        </a:highlight>
                        <a:latin typeface="微软雅黑 Light" panose="020B0502040204020203" pitchFamily="34" charset="-122"/>
                        <a:ea typeface="微软雅黑 Light" panose="020B0502040204020203" pitchFamily="34" charset="-122"/>
                      </a:endParaRPr>
                    </a:p>
                  </a:txBody>
                  <a:tcPr marL="6350" marR="114300" marT="6350" marB="0" anchor="ctr"/>
                </a:tc>
                <a:tc>
                  <a:txBody>
                    <a:bodyPr/>
                    <a:lstStyle/>
                    <a:p>
                      <a:pPr algn="ctr" rtl="0" fontAlgn="ctr"/>
                      <a:r>
                        <a:rPr lang="en-US" altLang="zh-CN" sz="1600" u="none" strike="noStrike">
                          <a:effectLst/>
                          <a:highlight>
                            <a:srgbClr val="E9EBF5"/>
                          </a:highlight>
                          <a:latin typeface="微软雅黑 Light" panose="020B0502040204020203" pitchFamily="34" charset="-122"/>
                          <a:ea typeface="微软雅黑 Light" panose="020B0502040204020203" pitchFamily="34" charset="-122"/>
                        </a:rPr>
                        <a:t>50.90%</a:t>
                      </a:r>
                      <a:endParaRPr lang="en-US" altLang="zh-CN" sz="1600" b="0" i="0" u="none" strike="noStrike">
                        <a:solidFill>
                          <a:srgbClr val="000000"/>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c>
                  <a:txBody>
                    <a:bodyPr/>
                    <a:lstStyle/>
                    <a:p>
                      <a:pPr algn="ctr" rtl="0" fontAlgn="ctr"/>
                      <a:r>
                        <a:rPr lang="en-US" altLang="zh-CN" sz="1600" u="none" strike="noStrike" dirty="0">
                          <a:effectLst/>
                          <a:highlight>
                            <a:srgbClr val="E9EBF5"/>
                          </a:highlight>
                          <a:latin typeface="微软雅黑 Light" panose="020B0502040204020203" pitchFamily="34" charset="-122"/>
                          <a:ea typeface="微软雅黑 Light" panose="020B0502040204020203" pitchFamily="34" charset="-122"/>
                        </a:rPr>
                        <a:t>44.70%</a:t>
                      </a:r>
                      <a:endParaRPr lang="en-US" altLang="zh-CN" sz="1600" b="0" i="0" u="none" strike="noStrike" dirty="0">
                        <a:solidFill>
                          <a:srgbClr val="000000"/>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extLst>
                  <a:ext uri="{0D108BD9-81ED-4DB2-BD59-A6C34878D82A}">
                    <a16:rowId xmlns:a16="http://schemas.microsoft.com/office/drawing/2014/main" xmlns="" val="1073444110"/>
                  </a:ext>
                </a:extLst>
              </a:tr>
              <a:tr h="450175">
                <a:tc>
                  <a:txBody>
                    <a:bodyPr/>
                    <a:lstStyle/>
                    <a:p>
                      <a:pPr algn="r" rtl="0" fontAlgn="ctr"/>
                      <a:r>
                        <a:rPr lang="zh-CN" altLang="en-US" sz="1600" u="none" strike="noStrike">
                          <a:effectLst/>
                          <a:highlight>
                            <a:srgbClr val="E9EBF5"/>
                          </a:highlight>
                          <a:latin typeface="微软雅黑 Light" panose="020B0502040204020203" pitchFamily="34" charset="-122"/>
                          <a:ea typeface="微软雅黑 Light" panose="020B0502040204020203" pitchFamily="34" charset="-122"/>
                        </a:rPr>
                        <a:t>胃肠道不良事件</a:t>
                      </a:r>
                      <a:endParaRPr lang="zh-CN" altLang="en-US" sz="1600" b="0" i="0" u="none" strike="noStrike">
                        <a:solidFill>
                          <a:srgbClr val="000000"/>
                        </a:solidFill>
                        <a:effectLst/>
                        <a:highlight>
                          <a:srgbClr val="E9EBF5"/>
                        </a:highlight>
                        <a:latin typeface="微软雅黑 Light" panose="020B0502040204020203" pitchFamily="34" charset="-122"/>
                        <a:ea typeface="微软雅黑 Light" panose="020B0502040204020203" pitchFamily="34" charset="-122"/>
                      </a:endParaRPr>
                    </a:p>
                  </a:txBody>
                  <a:tcPr marL="6350" marR="114300" marT="6350" marB="0" anchor="ctr"/>
                </a:tc>
                <a:tc>
                  <a:txBody>
                    <a:bodyPr/>
                    <a:lstStyle/>
                    <a:p>
                      <a:pPr algn="ctr" rtl="0" fontAlgn="ctr"/>
                      <a:r>
                        <a:rPr lang="en-US" altLang="zh-CN" sz="1600" u="none" strike="noStrike">
                          <a:effectLst/>
                          <a:highlight>
                            <a:srgbClr val="E9EBF5"/>
                          </a:highlight>
                          <a:latin typeface="微软雅黑 Light" panose="020B0502040204020203" pitchFamily="34" charset="-122"/>
                          <a:ea typeface="微软雅黑 Light" panose="020B0502040204020203" pitchFamily="34" charset="-122"/>
                        </a:rPr>
                        <a:t>23.30%</a:t>
                      </a:r>
                      <a:endParaRPr lang="en-US" altLang="zh-CN" sz="1600" b="0" i="0" u="none" strike="noStrike">
                        <a:solidFill>
                          <a:srgbClr val="000000"/>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c>
                  <a:txBody>
                    <a:bodyPr/>
                    <a:lstStyle/>
                    <a:p>
                      <a:pPr algn="ctr" rtl="0" fontAlgn="ctr"/>
                      <a:r>
                        <a:rPr lang="en-US" altLang="zh-CN" sz="1600" u="none" strike="noStrike" dirty="0">
                          <a:effectLst/>
                          <a:highlight>
                            <a:srgbClr val="E9EBF5"/>
                          </a:highlight>
                          <a:latin typeface="微软雅黑 Light" panose="020B0502040204020203" pitchFamily="34" charset="-122"/>
                          <a:ea typeface="微软雅黑 Light" panose="020B0502040204020203" pitchFamily="34" charset="-122"/>
                        </a:rPr>
                        <a:t>18.20%</a:t>
                      </a:r>
                      <a:endParaRPr lang="en-US" altLang="zh-CN" sz="1600" b="0" i="0" u="none" strike="noStrike" dirty="0">
                        <a:solidFill>
                          <a:srgbClr val="000000"/>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extLst>
                  <a:ext uri="{0D108BD9-81ED-4DB2-BD59-A6C34878D82A}">
                    <a16:rowId xmlns:a16="http://schemas.microsoft.com/office/drawing/2014/main" xmlns="" val="576678437"/>
                  </a:ext>
                </a:extLst>
              </a:tr>
            </a:tbl>
          </a:graphicData>
        </a:graphic>
      </p:graphicFrame>
      <p:sp>
        <p:nvSpPr>
          <p:cNvPr id="5" name="矩形 4">
            <a:extLst>
              <a:ext uri="{FF2B5EF4-FFF2-40B4-BE49-F238E27FC236}">
                <a16:creationId xmlns:a16="http://schemas.microsoft.com/office/drawing/2014/main" xmlns="" id="{178DD32C-5429-C6F5-774E-3BAB4EB10460}"/>
              </a:ext>
            </a:extLst>
          </p:cNvPr>
          <p:cNvSpPr/>
          <p:nvPr/>
        </p:nvSpPr>
        <p:spPr>
          <a:xfrm>
            <a:off x="798897" y="1414913"/>
            <a:ext cx="10703292" cy="1386039"/>
          </a:xfrm>
          <a:prstGeom prst="rect">
            <a:avLst/>
          </a:prstGeom>
          <a:noFill/>
          <a:ln>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65844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xmlns="" id="{F9F42D3A-AD31-E7F0-159A-7C3E9D397A21}"/>
              </a:ext>
            </a:extLst>
          </p:cNvPr>
          <p:cNvGraphicFramePr>
            <a:graphicFrameLocks noChangeAspect="1"/>
          </p:cNvGraphicFramePr>
          <p:nvPr>
            <p:custDataLst>
              <p:tags r:id="rId2"/>
            </p:custDataLst>
            <p:extLst>
              <p:ext uri="{D42A27DB-BD31-4B8C-83A1-F6EECF244321}">
                <p14:modId xmlns:p14="http://schemas.microsoft.com/office/powerpoint/2010/main" val="36733540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0" name="think-cell 幻灯片" r:id="rId5" imgW="306" imgH="306" progId="TCLayout.ActiveDocument.1">
                  <p:embed/>
                </p:oleObj>
              </mc:Choice>
              <mc:Fallback>
                <p:oleObj name="think-cell 幻灯片" r:id="rId5" imgW="306" imgH="306" progId="TCLayout.ActiveDocument.1">
                  <p:embed/>
                  <p:pic>
                    <p:nvPicPr>
                      <p:cNvPr id="10" name="think-cell data - do not delete" hidden="1">
                        <a:extLst>
                          <a:ext uri="{FF2B5EF4-FFF2-40B4-BE49-F238E27FC236}">
                            <a16:creationId xmlns:a16="http://schemas.microsoft.com/office/drawing/2014/main" xmlns="" id="{F9F42D3A-AD31-E7F0-159A-7C3E9D397A2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标题 1">
            <a:extLst>
              <a:ext uri="{FF2B5EF4-FFF2-40B4-BE49-F238E27FC236}">
                <a16:creationId xmlns:a16="http://schemas.microsoft.com/office/drawing/2014/main" xmlns="" id="{6A1D6E10-5C7A-736C-B630-08954EE7A35B}"/>
              </a:ext>
            </a:extLst>
          </p:cNvPr>
          <p:cNvSpPr>
            <a:spLocks noGrp="1"/>
          </p:cNvSpPr>
          <p:nvPr>
            <p:ph type="title"/>
          </p:nvPr>
        </p:nvSpPr>
        <p:spPr>
          <a:xfrm>
            <a:off x="123825" y="358730"/>
            <a:ext cx="11934825" cy="720233"/>
          </a:xfrm>
        </p:spPr>
        <p:txBody>
          <a:bodyPr vert="horz">
            <a:normAutofit/>
          </a:bodyPr>
          <a:lstStyle/>
          <a:p>
            <a:r>
              <a:rPr lang="zh-CN" altLang="en-US" sz="2000" dirty="0"/>
              <a:t>碳酸司维拉姆片中国</a:t>
            </a:r>
            <a:r>
              <a:rPr lang="en-US" altLang="zh-CN" sz="2000" dirty="0"/>
              <a:t>III</a:t>
            </a:r>
            <a:r>
              <a:rPr lang="zh-CN" altLang="en-US" sz="2000" dirty="0"/>
              <a:t>期临床研究证实，在</a:t>
            </a:r>
            <a:r>
              <a:rPr lang="zh-CN" altLang="en-US" sz="2000" dirty="0">
                <a:solidFill>
                  <a:schemeClr val="accent4">
                    <a:lumMod val="60000"/>
                    <a:lumOff val="40000"/>
                  </a:schemeClr>
                </a:solidFill>
              </a:rPr>
              <a:t>透析或非透析</a:t>
            </a:r>
            <a:r>
              <a:rPr lang="en-US" altLang="zh-CN" sz="2000" dirty="0"/>
              <a:t>CKD</a:t>
            </a:r>
            <a:r>
              <a:rPr lang="zh-CN" altLang="en-US" sz="2000" dirty="0"/>
              <a:t>高磷血症患者中临床疗效显著</a:t>
            </a:r>
          </a:p>
        </p:txBody>
      </p:sp>
      <p:sp>
        <p:nvSpPr>
          <p:cNvPr id="25" name="文本框 24">
            <a:extLst>
              <a:ext uri="{FF2B5EF4-FFF2-40B4-BE49-F238E27FC236}">
                <a16:creationId xmlns:a16="http://schemas.microsoft.com/office/drawing/2014/main" xmlns="" id="{B961C111-5731-11B4-07AC-D858659CC18A}"/>
              </a:ext>
            </a:extLst>
          </p:cNvPr>
          <p:cNvSpPr txBox="1"/>
          <p:nvPr/>
        </p:nvSpPr>
        <p:spPr>
          <a:xfrm>
            <a:off x="432598" y="6499270"/>
            <a:ext cx="11473652" cy="338554"/>
          </a:xfrm>
          <a:prstGeom prst="rect">
            <a:avLst/>
          </a:prstGeom>
          <a:noFill/>
        </p:spPr>
        <p:txBody>
          <a:bodyPr wrap="square" rtlCol="0">
            <a:spAutoFit/>
          </a:bodyPr>
          <a:lstStyle>
            <a:defPPr>
              <a:defRPr lang="zh-CN"/>
            </a:defPPr>
            <a:lvl1pPr>
              <a:defRPr sz="800" i="1">
                <a:uFillTx/>
                <a:latin typeface="微软雅黑 Light" panose="020B0502040204020203" pitchFamily="34" charset="-122"/>
                <a:ea typeface="微软雅黑 Light" panose="020B0502040204020203" pitchFamily="34" charset="-122"/>
              </a:defRPr>
            </a:lvl1pPr>
          </a:lstStyle>
          <a:p>
            <a:r>
              <a:rPr lang="en-US" altLang="zh-CN" dirty="0">
                <a:sym typeface="+mn-ea"/>
              </a:rPr>
              <a:t>1 . Nephrol Dial Transplant (2014) 29: 152–160.      2 .</a:t>
            </a:r>
            <a:r>
              <a:rPr lang="en-US" altLang="zh-CN" sz="800" dirty="0"/>
              <a:t> Kidney Dis (Basel). 2022 Dec 15;9(2):82-93.</a:t>
            </a:r>
            <a:endParaRPr lang="zh-CN" altLang="en-US" sz="800" dirty="0"/>
          </a:p>
          <a:p>
            <a:endParaRPr lang="zh-CN" altLang="en-US" dirty="0">
              <a:sym typeface="+mn-ea"/>
            </a:endParaRPr>
          </a:p>
        </p:txBody>
      </p:sp>
      <p:grpSp>
        <p:nvGrpSpPr>
          <p:cNvPr id="83" name="组合 82">
            <a:extLst>
              <a:ext uri="{FF2B5EF4-FFF2-40B4-BE49-F238E27FC236}">
                <a16:creationId xmlns:a16="http://schemas.microsoft.com/office/drawing/2014/main" xmlns="" id="{A3BA042C-1AA7-7F0D-9210-AE9EADB4E0B5}"/>
              </a:ext>
            </a:extLst>
          </p:cNvPr>
          <p:cNvGrpSpPr/>
          <p:nvPr/>
        </p:nvGrpSpPr>
        <p:grpSpPr>
          <a:xfrm>
            <a:off x="6511733" y="1434846"/>
            <a:ext cx="4849631" cy="4887338"/>
            <a:chOff x="539114" y="1600199"/>
            <a:chExt cx="4849631" cy="4887338"/>
          </a:xfrm>
        </p:grpSpPr>
        <p:sp>
          <p:nvSpPr>
            <p:cNvPr id="24" name="文本框 23">
              <a:extLst>
                <a:ext uri="{FF2B5EF4-FFF2-40B4-BE49-F238E27FC236}">
                  <a16:creationId xmlns:a16="http://schemas.microsoft.com/office/drawing/2014/main" xmlns="" id="{25EC9235-42A8-659F-5FAE-D3410763C731}"/>
                </a:ext>
              </a:extLst>
            </p:cNvPr>
            <p:cNvSpPr txBox="1"/>
            <p:nvPr/>
          </p:nvSpPr>
          <p:spPr>
            <a:xfrm>
              <a:off x="716692" y="5373917"/>
              <a:ext cx="4625266" cy="230832"/>
            </a:xfrm>
            <a:prstGeom prst="rect">
              <a:avLst/>
            </a:prstGeom>
            <a:noFill/>
          </p:spPr>
          <p:txBody>
            <a:bodyPr wrap="square" rtlCol="0">
              <a:spAutoFit/>
            </a:bodyPr>
            <a:lstStyle/>
            <a:p>
              <a:pPr fontAlgn="auto"/>
              <a:endParaRPr lang="zh-CN" altLang="en-US" sz="900" b="1" dirty="0">
                <a:latin typeface="微软雅黑 Light" panose="020B0502040204020203" pitchFamily="34" charset="-122"/>
                <a:ea typeface="微软雅黑 Light" panose="020B0502040204020203" pitchFamily="34" charset="-122"/>
              </a:endParaRPr>
            </a:p>
          </p:txBody>
        </p:sp>
        <p:sp>
          <p:nvSpPr>
            <p:cNvPr id="26" name="object 23">
              <a:extLst>
                <a:ext uri="{FF2B5EF4-FFF2-40B4-BE49-F238E27FC236}">
                  <a16:creationId xmlns:a16="http://schemas.microsoft.com/office/drawing/2014/main" xmlns="" id="{63CAA90E-2DD9-AD02-458D-04B8FC89A865}"/>
                </a:ext>
              </a:extLst>
            </p:cNvPr>
            <p:cNvSpPr/>
            <p:nvPr/>
          </p:nvSpPr>
          <p:spPr>
            <a:xfrm>
              <a:off x="539114" y="1600199"/>
              <a:ext cx="4849631" cy="528973"/>
            </a:xfrm>
            <a:prstGeom prst="roundRect">
              <a:avLst/>
            </a:prstGeom>
            <a:solidFill>
              <a:srgbClr val="3296FA"/>
            </a:solidFill>
            <a:ln>
              <a:solidFill>
                <a:srgbClr val="3296FA"/>
              </a:solidFill>
            </a:ln>
          </p:spPr>
          <p:txBody>
            <a:bodyPr wrap="square" lIns="0" tIns="0" rIns="0" bIns="0" rtlCol="0" anchor="ctr" anchorCtr="0"/>
            <a:lstStyle/>
            <a:p>
              <a:pPr marL="12700" algn="ctr">
                <a:lnSpc>
                  <a:spcPct val="100000"/>
                </a:lnSpc>
                <a:spcBef>
                  <a:spcPts val="100"/>
                </a:spcBef>
                <a:tabLst>
                  <a:tab pos="425450" algn="l"/>
                  <a:tab pos="631825" algn="l"/>
                  <a:tab pos="4872355" algn="l"/>
                  <a:tab pos="5280025" algn="l"/>
                </a:tabLst>
              </a:pPr>
              <a:r>
                <a:rPr lang="zh-CN" altLang="en-US" sz="1400" b="1" dirty="0">
                  <a:solidFill>
                    <a:schemeClr val="bg1"/>
                  </a:solidFill>
                  <a:uFillTx/>
                  <a:latin typeface="微软雅黑 Light" panose="020B0502040204020203" pitchFamily="34" charset="-122"/>
                  <a:ea typeface="微软雅黑 Light" panose="020B0502040204020203" pitchFamily="34" charset="-122"/>
                  <a:cs typeface="微软雅黑" panose="020B0503020204020204" charset="-122"/>
                  <a:sym typeface="+mn-ea"/>
                </a:rPr>
                <a:t>降磷疗效</a:t>
              </a:r>
              <a:r>
                <a:rPr lang="en-US" altLang="zh-CN" sz="1400" b="1" baseline="30000" dirty="0">
                  <a:solidFill>
                    <a:schemeClr val="bg1"/>
                  </a:solidFill>
                  <a:uFillTx/>
                  <a:latin typeface="微软雅黑 Light" panose="020B0502040204020203" pitchFamily="34" charset="-122"/>
                  <a:ea typeface="微软雅黑 Light" panose="020B0502040204020203" pitchFamily="34" charset="-122"/>
                  <a:cs typeface="微软雅黑" panose="020B0503020204020204" charset="-122"/>
                  <a:sym typeface="+mn-ea"/>
                </a:rPr>
                <a:t>2</a:t>
              </a:r>
              <a:r>
                <a:rPr lang="zh-CN" altLang="en-US" sz="1400" b="1" dirty="0">
                  <a:solidFill>
                    <a:schemeClr val="bg1"/>
                  </a:solidFill>
                  <a:uFillTx/>
                  <a:latin typeface="微软雅黑 Light" panose="020B0502040204020203" pitchFamily="34" charset="-122"/>
                  <a:ea typeface="微软雅黑 Light" panose="020B0502040204020203" pitchFamily="34" charset="-122"/>
                  <a:cs typeface="微软雅黑" panose="020B0503020204020204" charset="-122"/>
                  <a:sym typeface="+mn-ea"/>
                </a:rPr>
                <a:t>：</a:t>
              </a:r>
              <a:r>
                <a:rPr lang="zh-CN" altLang="en-US" sz="1400" b="1" dirty="0">
                  <a:solidFill>
                    <a:srgbClr val="C00000"/>
                  </a:solidFill>
                  <a:uFillTx/>
                  <a:latin typeface="微软雅黑 Light" panose="020B0502040204020203" pitchFamily="34" charset="-122"/>
                  <a:ea typeface="微软雅黑 Light" panose="020B0502040204020203" pitchFamily="34" charset="-122"/>
                  <a:cs typeface="微软雅黑" panose="020B0503020204020204" charset="-122"/>
                  <a:sym typeface="+mn-ea"/>
                </a:rPr>
                <a:t>非透析</a:t>
              </a:r>
              <a:r>
                <a:rPr lang="en-US" altLang="zh-CN" sz="1400" b="1" dirty="0">
                  <a:solidFill>
                    <a:schemeClr val="bg1"/>
                  </a:solidFill>
                  <a:uFillTx/>
                  <a:latin typeface="微软雅黑 Light" panose="020B0502040204020203" pitchFamily="34" charset="-122"/>
                  <a:ea typeface="微软雅黑 Light" panose="020B0502040204020203" pitchFamily="34" charset="-122"/>
                  <a:cs typeface="微软雅黑" panose="020B0503020204020204" charset="-122"/>
                  <a:sym typeface="+mn-ea"/>
                </a:rPr>
                <a:t>CKD</a:t>
              </a:r>
              <a:r>
                <a:rPr lang="zh-CN" altLang="en-US" sz="1400" b="1" dirty="0">
                  <a:solidFill>
                    <a:schemeClr val="bg1"/>
                  </a:solidFill>
                  <a:uFillTx/>
                  <a:latin typeface="微软雅黑 Light" panose="020B0502040204020203" pitchFamily="34" charset="-122"/>
                  <a:ea typeface="微软雅黑 Light" panose="020B0502040204020203" pitchFamily="34" charset="-122"/>
                  <a:cs typeface="微软雅黑" panose="020B0503020204020204" charset="-122"/>
                  <a:sym typeface="+mn-ea"/>
                </a:rPr>
                <a:t>高磷血症患者</a:t>
              </a:r>
            </a:p>
          </p:txBody>
        </p:sp>
        <p:sp>
          <p:nvSpPr>
            <p:cNvPr id="27" name="矩形 26">
              <a:extLst>
                <a:ext uri="{FF2B5EF4-FFF2-40B4-BE49-F238E27FC236}">
                  <a16:creationId xmlns:a16="http://schemas.microsoft.com/office/drawing/2014/main" xmlns="" id="{4996C3A5-4652-1158-7021-184CCDE2E209}"/>
                </a:ext>
              </a:extLst>
            </p:cNvPr>
            <p:cNvSpPr/>
            <p:nvPr/>
          </p:nvSpPr>
          <p:spPr>
            <a:xfrm>
              <a:off x="550078" y="2129173"/>
              <a:ext cx="4827703" cy="4358364"/>
            </a:xfrm>
            <a:prstGeom prst="rect">
              <a:avLst/>
            </a:prstGeom>
            <a:noFill/>
            <a:ln w="19050">
              <a:solidFill>
                <a:srgbClr val="3296FA"/>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grpSp>
      <p:grpSp>
        <p:nvGrpSpPr>
          <p:cNvPr id="82" name="组合 81">
            <a:extLst>
              <a:ext uri="{FF2B5EF4-FFF2-40B4-BE49-F238E27FC236}">
                <a16:creationId xmlns:a16="http://schemas.microsoft.com/office/drawing/2014/main" xmlns="" id="{BFF24718-8777-3C82-88F0-AC8B661FF3CB}"/>
              </a:ext>
            </a:extLst>
          </p:cNvPr>
          <p:cNvGrpSpPr/>
          <p:nvPr/>
        </p:nvGrpSpPr>
        <p:grpSpPr>
          <a:xfrm>
            <a:off x="800100" y="1434846"/>
            <a:ext cx="4858239" cy="4900968"/>
            <a:chOff x="5964956" y="1598302"/>
            <a:chExt cx="4858239" cy="4900968"/>
          </a:xfrm>
        </p:grpSpPr>
        <p:grpSp>
          <p:nvGrpSpPr>
            <p:cNvPr id="64" name="组合 63">
              <a:extLst>
                <a:ext uri="{FF2B5EF4-FFF2-40B4-BE49-F238E27FC236}">
                  <a16:creationId xmlns:a16="http://schemas.microsoft.com/office/drawing/2014/main" xmlns="" id="{234DEC40-B9FF-65EE-ADFD-F15F181DC92B}"/>
                </a:ext>
              </a:extLst>
            </p:cNvPr>
            <p:cNvGrpSpPr/>
            <p:nvPr/>
          </p:nvGrpSpPr>
          <p:grpSpPr>
            <a:xfrm>
              <a:off x="6391275" y="1978241"/>
              <a:ext cx="4210578" cy="3413972"/>
              <a:chOff x="5501936" y="1776176"/>
              <a:chExt cx="5833434" cy="3596504"/>
            </a:xfrm>
          </p:grpSpPr>
          <p:grpSp>
            <p:nvGrpSpPr>
              <p:cNvPr id="50" name="组合 12">
                <a:extLst>
                  <a:ext uri="{FF2B5EF4-FFF2-40B4-BE49-F238E27FC236}">
                    <a16:creationId xmlns:a16="http://schemas.microsoft.com/office/drawing/2014/main" xmlns="" id="{36E847F9-88E2-FC0A-7DA3-68DB1042BA63}"/>
                  </a:ext>
                </a:extLst>
              </p:cNvPr>
              <p:cNvGrpSpPr/>
              <p:nvPr/>
            </p:nvGrpSpPr>
            <p:grpSpPr>
              <a:xfrm>
                <a:off x="5501936" y="1776176"/>
                <a:ext cx="5833434" cy="3284922"/>
                <a:chOff x="1230905" y="1244999"/>
                <a:chExt cx="7192180" cy="4430113"/>
              </a:xfrm>
            </p:grpSpPr>
            <p:pic>
              <p:nvPicPr>
                <p:cNvPr id="51" name="Picture 2">
                  <a:extLst>
                    <a:ext uri="{FF2B5EF4-FFF2-40B4-BE49-F238E27FC236}">
                      <a16:creationId xmlns:a16="http://schemas.microsoft.com/office/drawing/2014/main" xmlns="" id="{0FD9B314-1792-4D2C-0ADA-9DBF7ED592AF}"/>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384" b="7219"/>
                <a:stretch>
                  <a:fillRect/>
                </a:stretch>
              </p:blipFill>
              <p:spPr bwMode="auto">
                <a:xfrm>
                  <a:off x="1230905" y="1244999"/>
                  <a:ext cx="6902469" cy="443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矩形 51">
                  <a:extLst>
                    <a:ext uri="{FF2B5EF4-FFF2-40B4-BE49-F238E27FC236}">
                      <a16:creationId xmlns:a16="http://schemas.microsoft.com/office/drawing/2014/main" xmlns="" id="{784F5AA7-020B-E4C5-156B-AED1F19D4687}"/>
                    </a:ext>
                  </a:extLst>
                </p:cNvPr>
                <p:cNvSpPr/>
                <p:nvPr/>
              </p:nvSpPr>
              <p:spPr>
                <a:xfrm>
                  <a:off x="2743200" y="2993444"/>
                  <a:ext cx="577730" cy="401156"/>
                </a:xfrm>
                <a:prstGeom prst="rect">
                  <a:avLst/>
                </a:prstGeom>
                <a:solidFill>
                  <a:schemeClr val="bg1">
                    <a:lumMod val="95000"/>
                  </a:schemeClr>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2.52</a:t>
                  </a:r>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矩形 52">
                  <a:extLst>
                    <a:ext uri="{FF2B5EF4-FFF2-40B4-BE49-F238E27FC236}">
                      <a16:creationId xmlns:a16="http://schemas.microsoft.com/office/drawing/2014/main" xmlns="" id="{D41D98BD-C74A-EADD-0FA2-FBD94D8108DC}"/>
                    </a:ext>
                  </a:extLst>
                </p:cNvPr>
                <p:cNvSpPr/>
                <p:nvPr/>
              </p:nvSpPr>
              <p:spPr>
                <a:xfrm>
                  <a:off x="2695920" y="2238193"/>
                  <a:ext cx="577729" cy="401156"/>
                </a:xfrm>
                <a:prstGeom prst="rect">
                  <a:avLst/>
                </a:prstGeom>
                <a:solidFill>
                  <a:schemeClr val="bg1">
                    <a:lumMod val="95000"/>
                  </a:schemeClr>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2.57</a:t>
                  </a:r>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矩形 53">
                  <a:extLst>
                    <a:ext uri="{FF2B5EF4-FFF2-40B4-BE49-F238E27FC236}">
                      <a16:creationId xmlns:a16="http://schemas.microsoft.com/office/drawing/2014/main" xmlns="" id="{8ED6DDED-B823-E6C6-8C5C-02AEA0DB9A78}"/>
                    </a:ext>
                  </a:extLst>
                </p:cNvPr>
                <p:cNvSpPr/>
                <p:nvPr/>
              </p:nvSpPr>
              <p:spPr>
                <a:xfrm>
                  <a:off x="7416977" y="2592288"/>
                  <a:ext cx="838025" cy="393540"/>
                </a:xfrm>
                <a:prstGeom prst="rect">
                  <a:avLst/>
                </a:prstGeom>
                <a:solidFill>
                  <a:schemeClr val="accent4">
                    <a:lumMod val="20000"/>
                    <a:lumOff val="80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2.46</a:t>
                  </a:r>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矩形 54">
                  <a:extLst>
                    <a:ext uri="{FF2B5EF4-FFF2-40B4-BE49-F238E27FC236}">
                      <a16:creationId xmlns:a16="http://schemas.microsoft.com/office/drawing/2014/main" xmlns="" id="{14030B3F-D4DA-046A-CCE6-34B31F6C5F07}"/>
                    </a:ext>
                  </a:extLst>
                </p:cNvPr>
                <p:cNvSpPr/>
                <p:nvPr/>
              </p:nvSpPr>
              <p:spPr>
                <a:xfrm>
                  <a:off x="7416977" y="4212630"/>
                  <a:ext cx="1006108" cy="393540"/>
                </a:xfrm>
                <a:prstGeom prst="rect">
                  <a:avLst/>
                </a:prstGeom>
                <a:solidFill>
                  <a:schemeClr val="accent4">
                    <a:lumMod val="20000"/>
                    <a:lumOff val="80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1.88</a:t>
                  </a:r>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矩形 55">
                  <a:extLst>
                    <a:ext uri="{FF2B5EF4-FFF2-40B4-BE49-F238E27FC236}">
                      <a16:creationId xmlns:a16="http://schemas.microsoft.com/office/drawing/2014/main" xmlns="" id="{D3503AFB-65DB-5779-A165-B284D1932061}"/>
                    </a:ext>
                  </a:extLst>
                </p:cNvPr>
                <p:cNvSpPr/>
                <p:nvPr/>
              </p:nvSpPr>
              <p:spPr>
                <a:xfrm>
                  <a:off x="4020828" y="4496796"/>
                  <a:ext cx="1006108" cy="381997"/>
                </a:xfrm>
                <a:prstGeom prst="rect">
                  <a:avLst/>
                </a:prstGeom>
              </p:spPr>
              <p:txBody>
                <a:bodyPr wrap="none">
                  <a:spAutoFit/>
                </a:bodyPr>
                <a:lstStyle/>
                <a:p>
                  <a:pPr marL="0" marR="0" lvl="0" indent="0" algn="ctr" defTabSz="457200" rtl="0" eaLnBrk="1" fontAlgn="base" latinLnBrk="0" hangingPunct="1">
                    <a:lnSpc>
                      <a:spcPct val="100000"/>
                    </a:lnSpc>
                    <a:spcBef>
                      <a:spcPct val="20000"/>
                    </a:spcBef>
                    <a:spcAft>
                      <a:spcPct val="0"/>
                    </a:spcAft>
                    <a:buClr>
                      <a:srgbClr val="239BDA"/>
                    </a:buClr>
                    <a:buSzTx/>
                    <a:buFontTx/>
                    <a:buNone/>
                    <a:defRPr/>
                  </a:pPr>
                  <a:r>
                    <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P&lt;0.0001</a:t>
                  </a:r>
                </a:p>
              </p:txBody>
            </p:sp>
          </p:grpSp>
          <p:sp>
            <p:nvSpPr>
              <p:cNvPr id="57" name="文本框 56">
                <a:extLst>
                  <a:ext uri="{FF2B5EF4-FFF2-40B4-BE49-F238E27FC236}">
                    <a16:creationId xmlns:a16="http://schemas.microsoft.com/office/drawing/2014/main" xmlns="" id="{3C36CD2A-39B1-7309-CC88-5B7814B095E5}"/>
                  </a:ext>
                </a:extLst>
              </p:cNvPr>
              <p:cNvSpPr txBox="1"/>
              <p:nvPr/>
            </p:nvSpPr>
            <p:spPr>
              <a:xfrm>
                <a:off x="6859320" y="5085939"/>
                <a:ext cx="726567" cy="2755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基线</a:t>
                </a:r>
              </a:p>
            </p:txBody>
          </p:sp>
          <p:sp>
            <p:nvSpPr>
              <p:cNvPr id="58" name="文本框 57">
                <a:extLst>
                  <a:ext uri="{FF2B5EF4-FFF2-40B4-BE49-F238E27FC236}">
                    <a16:creationId xmlns:a16="http://schemas.microsoft.com/office/drawing/2014/main" xmlns="" id="{307A686C-E94B-F916-5CF7-BA6B6CC08C35}"/>
                  </a:ext>
                </a:extLst>
              </p:cNvPr>
              <p:cNvSpPr txBox="1"/>
              <p:nvPr/>
            </p:nvSpPr>
            <p:spPr>
              <a:xfrm>
                <a:off x="7670448" y="5097083"/>
                <a:ext cx="731027" cy="2755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15</a:t>
                </a:r>
                <a:r>
                  <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天</a:t>
                </a:r>
              </a:p>
            </p:txBody>
          </p:sp>
          <p:sp>
            <p:nvSpPr>
              <p:cNvPr id="59" name="文本框 58">
                <a:extLst>
                  <a:ext uri="{FF2B5EF4-FFF2-40B4-BE49-F238E27FC236}">
                    <a16:creationId xmlns:a16="http://schemas.microsoft.com/office/drawing/2014/main" xmlns="" id="{8ACF9F59-6161-2F17-9C8C-D25D73491F49}"/>
                  </a:ext>
                </a:extLst>
              </p:cNvPr>
              <p:cNvSpPr txBox="1"/>
              <p:nvPr/>
            </p:nvSpPr>
            <p:spPr>
              <a:xfrm>
                <a:off x="8517884" y="5086006"/>
                <a:ext cx="726567" cy="2755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29</a:t>
                </a:r>
                <a:r>
                  <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天</a:t>
                </a:r>
              </a:p>
            </p:txBody>
          </p:sp>
          <p:sp>
            <p:nvSpPr>
              <p:cNvPr id="60" name="文本框 59">
                <a:extLst>
                  <a:ext uri="{FF2B5EF4-FFF2-40B4-BE49-F238E27FC236}">
                    <a16:creationId xmlns:a16="http://schemas.microsoft.com/office/drawing/2014/main" xmlns="" id="{3B08B862-963B-4C58-D301-49D2DF02655A}"/>
                  </a:ext>
                </a:extLst>
              </p:cNvPr>
              <p:cNvSpPr txBox="1"/>
              <p:nvPr/>
            </p:nvSpPr>
            <p:spPr>
              <a:xfrm>
                <a:off x="9332545" y="5081874"/>
                <a:ext cx="726567" cy="2755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43</a:t>
                </a:r>
                <a:r>
                  <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天</a:t>
                </a:r>
              </a:p>
            </p:txBody>
          </p:sp>
          <p:sp>
            <p:nvSpPr>
              <p:cNvPr id="61" name="文本框 60">
                <a:extLst>
                  <a:ext uri="{FF2B5EF4-FFF2-40B4-BE49-F238E27FC236}">
                    <a16:creationId xmlns:a16="http://schemas.microsoft.com/office/drawing/2014/main" xmlns="" id="{A0F9D061-E1CB-8434-5ACE-3875649DEE3C}"/>
                  </a:ext>
                </a:extLst>
              </p:cNvPr>
              <p:cNvSpPr txBox="1"/>
              <p:nvPr/>
            </p:nvSpPr>
            <p:spPr>
              <a:xfrm>
                <a:off x="10164281" y="5085939"/>
                <a:ext cx="744806" cy="2813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57</a:t>
                </a:r>
                <a:r>
                  <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天</a:t>
                </a:r>
              </a:p>
            </p:txBody>
          </p:sp>
          <p:sp>
            <p:nvSpPr>
              <p:cNvPr id="62" name="文本框 61">
                <a:extLst>
                  <a:ext uri="{FF2B5EF4-FFF2-40B4-BE49-F238E27FC236}">
                    <a16:creationId xmlns:a16="http://schemas.microsoft.com/office/drawing/2014/main" xmlns="" id="{429B5010-F98D-F8C4-2F74-C4C3733916B6}"/>
                  </a:ext>
                </a:extLst>
              </p:cNvPr>
              <p:cNvSpPr txBox="1"/>
              <p:nvPr/>
            </p:nvSpPr>
            <p:spPr>
              <a:xfrm>
                <a:off x="5922693" y="5097083"/>
                <a:ext cx="731026" cy="2755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筛选</a:t>
                </a:r>
              </a:p>
            </p:txBody>
          </p:sp>
        </p:grpSp>
        <p:sp>
          <p:nvSpPr>
            <p:cNvPr id="68" name="文本框 67">
              <a:extLst>
                <a:ext uri="{FF2B5EF4-FFF2-40B4-BE49-F238E27FC236}">
                  <a16:creationId xmlns:a16="http://schemas.microsoft.com/office/drawing/2014/main" xmlns="" id="{537C7F40-8B72-9FAC-006C-669C08873625}"/>
                </a:ext>
              </a:extLst>
            </p:cNvPr>
            <p:cNvSpPr txBox="1"/>
            <p:nvPr/>
          </p:nvSpPr>
          <p:spPr>
            <a:xfrm>
              <a:off x="6136801" y="2889610"/>
              <a:ext cx="323165" cy="1793515"/>
            </a:xfrm>
            <a:prstGeom prst="rect">
              <a:avLst/>
            </a:prstGeom>
            <a:noFill/>
          </p:spPr>
          <p:txBody>
            <a:bodyPr vert="vert270" wrap="square" rtlCol="0">
              <a:spAutoFit/>
            </a:bodyPr>
            <a:lstStyle/>
            <a:p>
              <a:pPr algn="ctr"/>
              <a:r>
                <a:rPr lang="zh-CN" altLang="en-US" sz="900" dirty="0"/>
                <a:t>血清磷水平（</a:t>
              </a:r>
              <a:r>
                <a:rPr lang="en-US" altLang="zh-CN" sz="900" dirty="0"/>
                <a:t>mmol/L</a:t>
              </a:r>
              <a:r>
                <a:rPr lang="zh-CN" altLang="en-US" sz="900" dirty="0"/>
                <a:t>）</a:t>
              </a:r>
            </a:p>
          </p:txBody>
        </p:sp>
        <p:sp>
          <p:nvSpPr>
            <p:cNvPr id="69" name="文本框 68">
              <a:extLst>
                <a:ext uri="{FF2B5EF4-FFF2-40B4-BE49-F238E27FC236}">
                  <a16:creationId xmlns:a16="http://schemas.microsoft.com/office/drawing/2014/main" xmlns="" id="{F9736173-31E5-A6C0-44CB-878D8E183082}"/>
                </a:ext>
              </a:extLst>
            </p:cNvPr>
            <p:cNvSpPr txBox="1"/>
            <p:nvPr/>
          </p:nvSpPr>
          <p:spPr>
            <a:xfrm>
              <a:off x="7244561" y="5361010"/>
              <a:ext cx="2542479"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05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血清磷水平随时间变化情况</a:t>
              </a:r>
            </a:p>
          </p:txBody>
        </p:sp>
        <p:sp>
          <p:nvSpPr>
            <p:cNvPr id="70" name="文本框 69">
              <a:extLst>
                <a:ext uri="{FF2B5EF4-FFF2-40B4-BE49-F238E27FC236}">
                  <a16:creationId xmlns:a16="http://schemas.microsoft.com/office/drawing/2014/main" xmlns="" id="{EE60DBF9-FB8A-27CC-3F85-2E151699C585}"/>
                </a:ext>
              </a:extLst>
            </p:cNvPr>
            <p:cNvSpPr txBox="1"/>
            <p:nvPr/>
          </p:nvSpPr>
          <p:spPr>
            <a:xfrm>
              <a:off x="6786120" y="2448351"/>
              <a:ext cx="746830" cy="261610"/>
            </a:xfrm>
            <a:prstGeom prst="rect">
              <a:avLst/>
            </a:prstGeom>
            <a:solidFill>
              <a:schemeClr val="bg1"/>
            </a:solidFill>
          </p:spPr>
          <p:txBody>
            <a:bodyPr wrap="square" rtlCol="0">
              <a:spAutoFit/>
            </a:bodyPr>
            <a:lstStyle/>
            <a:p>
              <a:pPr algn="ctr"/>
              <a:r>
                <a:rPr lang="zh-CN" altLang="en-US" sz="1100" dirty="0"/>
                <a:t>洗脱期</a:t>
              </a:r>
            </a:p>
          </p:txBody>
        </p:sp>
        <p:sp>
          <p:nvSpPr>
            <p:cNvPr id="71" name="文本框 70">
              <a:extLst>
                <a:ext uri="{FF2B5EF4-FFF2-40B4-BE49-F238E27FC236}">
                  <a16:creationId xmlns:a16="http://schemas.microsoft.com/office/drawing/2014/main" xmlns="" id="{169CB88C-CD17-4073-42BB-44D6B86B243C}"/>
                </a:ext>
              </a:extLst>
            </p:cNvPr>
            <p:cNvSpPr txBox="1"/>
            <p:nvPr/>
          </p:nvSpPr>
          <p:spPr>
            <a:xfrm>
              <a:off x="8173029" y="2480819"/>
              <a:ext cx="1159627" cy="261610"/>
            </a:xfrm>
            <a:prstGeom prst="rect">
              <a:avLst/>
            </a:prstGeom>
            <a:solidFill>
              <a:schemeClr val="bg1"/>
            </a:solidFill>
          </p:spPr>
          <p:txBody>
            <a:bodyPr wrap="square" rtlCol="0">
              <a:spAutoFit/>
            </a:bodyPr>
            <a:lstStyle/>
            <a:p>
              <a:pPr algn="ctr"/>
              <a:r>
                <a:rPr lang="zh-CN" altLang="en-US" sz="1100" dirty="0"/>
                <a:t>剂量调整期</a:t>
              </a:r>
            </a:p>
          </p:txBody>
        </p:sp>
        <p:sp>
          <p:nvSpPr>
            <p:cNvPr id="74" name="对话气泡: 矩形 73">
              <a:extLst>
                <a:ext uri="{FF2B5EF4-FFF2-40B4-BE49-F238E27FC236}">
                  <a16:creationId xmlns:a16="http://schemas.microsoft.com/office/drawing/2014/main" xmlns="" id="{7EF287A9-31EB-DFD1-2EAD-03FEF8C9FAAA}"/>
                </a:ext>
              </a:extLst>
            </p:cNvPr>
            <p:cNvSpPr/>
            <p:nvPr/>
          </p:nvSpPr>
          <p:spPr>
            <a:xfrm>
              <a:off x="9541641" y="3634629"/>
              <a:ext cx="979435" cy="276998"/>
            </a:xfrm>
            <a:prstGeom prst="wedgeRectCallout">
              <a:avLst>
                <a:gd name="adj1" fmla="val -6245"/>
                <a:gd name="adj2" fmla="val 9194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dirty="0"/>
                <a:t>7.1±2.5g/d</a:t>
              </a:r>
              <a:endParaRPr lang="zh-CN" altLang="en-US" sz="1200" dirty="0"/>
            </a:p>
          </p:txBody>
        </p:sp>
        <p:sp>
          <p:nvSpPr>
            <p:cNvPr id="75" name="对话气泡: 矩形 74">
              <a:extLst>
                <a:ext uri="{FF2B5EF4-FFF2-40B4-BE49-F238E27FC236}">
                  <a16:creationId xmlns:a16="http://schemas.microsoft.com/office/drawing/2014/main" xmlns="" id="{04139E50-73A1-1B86-3446-A45B8F593E2D}"/>
                </a:ext>
              </a:extLst>
            </p:cNvPr>
            <p:cNvSpPr/>
            <p:nvPr/>
          </p:nvSpPr>
          <p:spPr>
            <a:xfrm>
              <a:off x="6897999" y="3658751"/>
              <a:ext cx="800425" cy="255235"/>
            </a:xfrm>
            <a:prstGeom prst="wedgeRectCallout">
              <a:avLst>
                <a:gd name="adj1" fmla="val -13783"/>
                <a:gd name="adj2" fmla="val -10179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dirty="0"/>
                <a:t>2.4g/d</a:t>
              </a:r>
              <a:endParaRPr lang="zh-CN" altLang="en-US" sz="1200" dirty="0"/>
            </a:p>
          </p:txBody>
        </p:sp>
        <p:sp>
          <p:nvSpPr>
            <p:cNvPr id="77" name="文本框 76">
              <a:extLst>
                <a:ext uri="{FF2B5EF4-FFF2-40B4-BE49-F238E27FC236}">
                  <a16:creationId xmlns:a16="http://schemas.microsoft.com/office/drawing/2014/main" xmlns="" id="{14C22F95-2DB0-00B2-6041-03F771EC3CB7}"/>
                </a:ext>
              </a:extLst>
            </p:cNvPr>
            <p:cNvSpPr txBox="1"/>
            <p:nvPr/>
          </p:nvSpPr>
          <p:spPr>
            <a:xfrm>
              <a:off x="6082182" y="5689800"/>
              <a:ext cx="4625266" cy="784830"/>
            </a:xfrm>
            <a:prstGeom prst="rect">
              <a:avLst/>
            </a:prstGeom>
            <a:noFill/>
          </p:spPr>
          <p:txBody>
            <a:bodyPr wrap="square">
              <a:spAutoFit/>
            </a:bodyPr>
            <a:lstStyle/>
            <a:p>
              <a:r>
                <a:rPr lang="zh-CN" altLang="en-US" sz="900" b="1" dirty="0">
                  <a:latin typeface="微软雅黑 Light" panose="020B0502040204020203" pitchFamily="34" charset="-122"/>
                  <a:ea typeface="微软雅黑 Light" panose="020B0502040204020203" pitchFamily="34" charset="-122"/>
                </a:rPr>
                <a:t>血液透析患者的中国</a:t>
              </a:r>
              <a:r>
                <a:rPr lang="en-US" altLang="zh-CN" sz="900" b="1" dirty="0">
                  <a:latin typeface="微软雅黑 Light" panose="020B0502040204020203" pitchFamily="34" charset="-122"/>
                  <a:ea typeface="微软雅黑 Light" panose="020B0502040204020203" pitchFamily="34" charset="-122"/>
                </a:rPr>
                <a:t>III</a:t>
              </a:r>
              <a:r>
                <a:rPr lang="zh-CN" altLang="en-US" sz="900" b="1" dirty="0">
                  <a:latin typeface="微软雅黑 Light" panose="020B0502040204020203" pitchFamily="34" charset="-122"/>
                  <a:ea typeface="微软雅黑 Light" panose="020B0502040204020203" pitchFamily="34" charset="-122"/>
                </a:rPr>
                <a:t>期研究</a:t>
              </a:r>
              <a:r>
                <a:rPr lang="zh-CN" altLang="en-US" sz="900" dirty="0">
                  <a:latin typeface="微软雅黑 Light" panose="020B0502040204020203" pitchFamily="34" charset="-122"/>
                  <a:ea typeface="微软雅黑 Light" panose="020B0502040204020203" pitchFamily="34" charset="-122"/>
                </a:rPr>
                <a:t>：</a:t>
              </a:r>
              <a:endParaRPr lang="en-US" altLang="zh-CN" sz="900" dirty="0">
                <a:latin typeface="微软雅黑 Light" panose="020B0502040204020203" pitchFamily="34" charset="-122"/>
                <a:ea typeface="微软雅黑 Light" panose="020B0502040204020203" pitchFamily="34" charset="-122"/>
              </a:endParaRPr>
            </a:p>
            <a:p>
              <a:r>
                <a:rPr lang="zh-CN" altLang="en-US" sz="900" dirty="0">
                  <a:latin typeface="微软雅黑 Light" panose="020B0502040204020203" pitchFamily="34" charset="-122"/>
                  <a:ea typeface="微软雅黑 Light" panose="020B0502040204020203" pitchFamily="34" charset="-122"/>
                </a:rPr>
                <a:t>一项随机、双盲、安慰剂对照、剂量调整研究，共纳入中国</a:t>
              </a:r>
              <a:r>
                <a:rPr lang="en-US" altLang="zh-CN" sz="900" dirty="0">
                  <a:latin typeface="微软雅黑 Light" panose="020B0502040204020203" pitchFamily="34" charset="-122"/>
                  <a:ea typeface="微软雅黑 Light" panose="020B0502040204020203" pitchFamily="34" charset="-122"/>
                </a:rPr>
                <a:t>18</a:t>
              </a:r>
              <a:r>
                <a:rPr lang="zh-CN" altLang="en-US" sz="900" dirty="0">
                  <a:latin typeface="微软雅黑 Light" panose="020B0502040204020203" pitchFamily="34" charset="-122"/>
                  <a:ea typeface="微软雅黑 Light" panose="020B0502040204020203" pitchFamily="34" charset="-122"/>
                </a:rPr>
                <a:t>个中心的</a:t>
              </a:r>
              <a:r>
                <a:rPr lang="en-US" altLang="zh-CN" sz="900" dirty="0">
                  <a:latin typeface="微软雅黑 Light" panose="020B0502040204020203" pitchFamily="34" charset="-122"/>
                  <a:ea typeface="微软雅黑 Light" panose="020B0502040204020203" pitchFamily="34" charset="-122"/>
                </a:rPr>
                <a:t>205</a:t>
              </a:r>
              <a:r>
                <a:rPr lang="zh-CN" altLang="en-US" sz="900" dirty="0">
                  <a:latin typeface="微软雅黑 Light" panose="020B0502040204020203" pitchFamily="34" charset="-122"/>
                  <a:ea typeface="微软雅黑 Light" panose="020B0502040204020203" pitchFamily="34" charset="-122"/>
                </a:rPr>
                <a:t>例血液透析患者 ，受试者随机接受碳酸司维拉姆（起始剂量为</a:t>
              </a:r>
              <a:r>
                <a:rPr lang="en-US" altLang="zh-CN" sz="900" dirty="0">
                  <a:latin typeface="微软雅黑 Light" panose="020B0502040204020203" pitchFamily="34" charset="-122"/>
                  <a:ea typeface="微软雅黑 Light" panose="020B0502040204020203" pitchFamily="34" charset="-122"/>
                </a:rPr>
                <a:t>2.4 g/d</a:t>
              </a:r>
              <a:r>
                <a:rPr lang="zh-CN" altLang="en-US" sz="900" dirty="0">
                  <a:latin typeface="微软雅黑 Light" panose="020B0502040204020203" pitchFamily="34" charset="-122"/>
                  <a:ea typeface="微软雅黑 Light" panose="020B0502040204020203" pitchFamily="34" charset="-122"/>
                </a:rPr>
                <a:t>，</a:t>
              </a:r>
              <a:r>
                <a:rPr lang="en-US" altLang="zh-CN" sz="900" dirty="0">
                  <a:latin typeface="微软雅黑 Light" panose="020B0502040204020203" pitchFamily="34" charset="-122"/>
                  <a:ea typeface="微软雅黑 Light" panose="020B0502040204020203" pitchFamily="34" charset="-122"/>
                </a:rPr>
                <a:t>n=135</a:t>
              </a:r>
              <a:r>
                <a:rPr lang="zh-CN" altLang="en-US" sz="900" dirty="0">
                  <a:latin typeface="微软雅黑 Light" panose="020B0502040204020203" pitchFamily="34" charset="-122"/>
                  <a:ea typeface="微软雅黑 Light" panose="020B0502040204020203" pitchFamily="34" charset="-122"/>
                </a:rPr>
                <a:t>）或安慰剂（</a:t>
              </a:r>
              <a:r>
                <a:rPr lang="en-US" altLang="zh-CN" sz="900" dirty="0">
                  <a:latin typeface="微软雅黑 Light" panose="020B0502040204020203" pitchFamily="34" charset="-122"/>
                  <a:ea typeface="微软雅黑 Light" panose="020B0502040204020203" pitchFamily="34" charset="-122"/>
                </a:rPr>
                <a:t>n=70</a:t>
              </a:r>
              <a:r>
                <a:rPr lang="zh-CN" altLang="en-US" sz="900" dirty="0">
                  <a:latin typeface="微软雅黑 Light" panose="020B0502040204020203" pitchFamily="34" charset="-122"/>
                  <a:ea typeface="微软雅黑 Light" panose="020B0502040204020203" pitchFamily="34" charset="-122"/>
                </a:rPr>
                <a:t>），随访</a:t>
              </a:r>
              <a:r>
                <a:rPr lang="en-US" altLang="zh-CN" sz="900" dirty="0">
                  <a:latin typeface="微软雅黑 Light" panose="020B0502040204020203" pitchFamily="34" charset="-122"/>
                  <a:ea typeface="微软雅黑 Light" panose="020B0502040204020203" pitchFamily="34" charset="-122"/>
                </a:rPr>
                <a:t>8</a:t>
              </a:r>
              <a:r>
                <a:rPr lang="zh-CN" altLang="en-US" sz="900" dirty="0">
                  <a:latin typeface="微软雅黑 Light" panose="020B0502040204020203" pitchFamily="34" charset="-122"/>
                  <a:ea typeface="微软雅黑 Light" panose="020B0502040204020203" pitchFamily="34" charset="-122"/>
                </a:rPr>
                <a:t>周，司维拉姆起始剂量为</a:t>
              </a:r>
              <a:r>
                <a:rPr lang="en-US" altLang="zh-CN" sz="900" dirty="0">
                  <a:latin typeface="微软雅黑 Light" panose="020B0502040204020203" pitchFamily="34" charset="-122"/>
                  <a:ea typeface="微软雅黑 Light" panose="020B0502040204020203" pitchFamily="34" charset="-122"/>
                </a:rPr>
                <a:t>2.4 g/d</a:t>
              </a:r>
              <a:r>
                <a:rPr lang="zh-CN" altLang="en-US" sz="900" dirty="0">
                  <a:latin typeface="微软雅黑 Light" panose="020B0502040204020203" pitchFamily="34" charset="-122"/>
                  <a:ea typeface="微软雅黑 Light" panose="020B0502040204020203" pitchFamily="34" charset="-122"/>
                </a:rPr>
                <a:t>，根据临床将剂量逐渐调整到</a:t>
              </a:r>
              <a:r>
                <a:rPr lang="en-US" altLang="zh-CN" sz="900" dirty="0">
                  <a:latin typeface="微软雅黑 Light" panose="020B0502040204020203" pitchFamily="34" charset="-122"/>
                  <a:ea typeface="微软雅黑 Light" panose="020B0502040204020203" pitchFamily="34" charset="-122"/>
                </a:rPr>
                <a:t>7.1±2.5 g/d </a:t>
              </a:r>
              <a:r>
                <a:rPr lang="zh-CN" altLang="en-US" sz="900" dirty="0">
                  <a:latin typeface="微软雅黑 Light" panose="020B0502040204020203" pitchFamily="34" charset="-122"/>
                  <a:ea typeface="微软雅黑 Light" panose="020B0502040204020203" pitchFamily="34" charset="-122"/>
                </a:rPr>
                <a:t>；</a:t>
              </a:r>
              <a:r>
                <a:rPr lang="en-US" altLang="zh-CN" sz="900" dirty="0">
                  <a:latin typeface="微软雅黑 Light" panose="020B0502040204020203" pitchFamily="34" charset="-122"/>
                  <a:ea typeface="微软雅黑 Light" panose="020B0502040204020203" pitchFamily="34" charset="-122"/>
                </a:rPr>
                <a:t>8</a:t>
              </a:r>
              <a:r>
                <a:rPr lang="zh-CN" altLang="en-US" sz="900" dirty="0">
                  <a:latin typeface="微软雅黑 Light" panose="020B0502040204020203" pitchFamily="34" charset="-122"/>
                  <a:ea typeface="微软雅黑 Light" panose="020B0502040204020203" pitchFamily="34" charset="-122"/>
                </a:rPr>
                <a:t>周内显著降低血磷水平达</a:t>
              </a:r>
              <a:r>
                <a:rPr lang="en-US" altLang="zh-CN" sz="900" dirty="0">
                  <a:latin typeface="微软雅黑 Light" panose="020B0502040204020203" pitchFamily="34" charset="-122"/>
                  <a:ea typeface="微软雅黑 Light" panose="020B0502040204020203" pitchFamily="34" charset="-122"/>
                </a:rPr>
                <a:t>0.68 mmol/L</a:t>
              </a:r>
              <a:r>
                <a:rPr lang="zh-CN" altLang="en-US" sz="900" dirty="0">
                  <a:latin typeface="微软雅黑 Light" panose="020B0502040204020203" pitchFamily="34" charset="-122"/>
                  <a:ea typeface="微软雅黑 Light" panose="020B0502040204020203" pitchFamily="34" charset="-122"/>
                </a:rPr>
                <a:t>（</a:t>
              </a:r>
              <a:r>
                <a:rPr lang="en-US" altLang="zh-CN" sz="900" dirty="0">
                  <a:latin typeface="微软雅黑 Light" panose="020B0502040204020203" pitchFamily="34" charset="-122"/>
                  <a:ea typeface="微软雅黑 Light" panose="020B0502040204020203" pitchFamily="34" charset="-122"/>
                </a:rPr>
                <a:t>p&lt;0.0001)</a:t>
              </a:r>
            </a:p>
          </p:txBody>
        </p:sp>
        <p:sp>
          <p:nvSpPr>
            <p:cNvPr id="80" name="object 23">
              <a:extLst>
                <a:ext uri="{FF2B5EF4-FFF2-40B4-BE49-F238E27FC236}">
                  <a16:creationId xmlns:a16="http://schemas.microsoft.com/office/drawing/2014/main" xmlns="" id="{6E7AC73B-B550-3F06-3BF9-0A5E10835F6D}"/>
                </a:ext>
              </a:extLst>
            </p:cNvPr>
            <p:cNvSpPr/>
            <p:nvPr/>
          </p:nvSpPr>
          <p:spPr>
            <a:xfrm>
              <a:off x="5964956" y="1598302"/>
              <a:ext cx="4849631" cy="528973"/>
            </a:xfrm>
            <a:prstGeom prst="roundRect">
              <a:avLst/>
            </a:prstGeom>
            <a:solidFill>
              <a:srgbClr val="3296FA"/>
            </a:solidFill>
            <a:ln>
              <a:solidFill>
                <a:srgbClr val="3296FA"/>
              </a:solidFill>
            </a:ln>
          </p:spPr>
          <p:txBody>
            <a:bodyPr wrap="square" lIns="0" tIns="0" rIns="0" bIns="0" rtlCol="0" anchor="ctr" anchorCtr="0"/>
            <a:lstStyle/>
            <a:p>
              <a:pPr marL="12700" algn="ctr">
                <a:lnSpc>
                  <a:spcPct val="100000"/>
                </a:lnSpc>
                <a:spcBef>
                  <a:spcPts val="100"/>
                </a:spcBef>
                <a:tabLst>
                  <a:tab pos="425450" algn="l"/>
                  <a:tab pos="631825" algn="l"/>
                  <a:tab pos="4872355" algn="l"/>
                  <a:tab pos="5280025" algn="l"/>
                </a:tabLst>
              </a:pPr>
              <a:r>
                <a:rPr lang="zh-CN" altLang="en-US" sz="1400" b="1" dirty="0">
                  <a:solidFill>
                    <a:schemeClr val="bg1"/>
                  </a:solidFill>
                  <a:uFillTx/>
                  <a:latin typeface="微软雅黑 Light" panose="020B0502040204020203" pitchFamily="34" charset="-122"/>
                  <a:ea typeface="微软雅黑 Light" panose="020B0502040204020203" pitchFamily="34" charset="-122"/>
                  <a:cs typeface="微软雅黑" panose="020B0503020204020204" charset="-122"/>
                  <a:sym typeface="+mn-ea"/>
                </a:rPr>
                <a:t>降磷疗效</a:t>
              </a:r>
              <a:r>
                <a:rPr lang="en-US" altLang="zh-CN" sz="1400" b="1" baseline="30000" dirty="0">
                  <a:solidFill>
                    <a:schemeClr val="bg1"/>
                  </a:solidFill>
                  <a:uFillTx/>
                  <a:latin typeface="微软雅黑 Light" panose="020B0502040204020203" pitchFamily="34" charset="-122"/>
                  <a:ea typeface="微软雅黑 Light" panose="020B0502040204020203" pitchFamily="34" charset="-122"/>
                  <a:cs typeface="微软雅黑" panose="020B0503020204020204" charset="-122"/>
                  <a:sym typeface="+mn-ea"/>
                </a:rPr>
                <a:t>1</a:t>
              </a:r>
              <a:r>
                <a:rPr lang="zh-CN" altLang="en-US" sz="1400" b="1" dirty="0">
                  <a:solidFill>
                    <a:schemeClr val="bg1"/>
                  </a:solidFill>
                  <a:uFillTx/>
                  <a:latin typeface="微软雅黑 Light" panose="020B0502040204020203" pitchFamily="34" charset="-122"/>
                  <a:ea typeface="微软雅黑 Light" panose="020B0502040204020203" pitchFamily="34" charset="-122"/>
                  <a:cs typeface="微软雅黑" panose="020B0503020204020204" charset="-122"/>
                  <a:sym typeface="+mn-ea"/>
                </a:rPr>
                <a:t>：</a:t>
              </a:r>
              <a:r>
                <a:rPr lang="zh-CN" altLang="en-US" sz="1400" b="1" dirty="0">
                  <a:solidFill>
                    <a:srgbClr val="C00000"/>
                  </a:solidFill>
                  <a:latin typeface="微软雅黑 Light" panose="020B0502040204020203" pitchFamily="34" charset="-122"/>
                  <a:ea typeface="微软雅黑 Light" panose="020B0502040204020203" pitchFamily="34" charset="-122"/>
                  <a:cs typeface="微软雅黑" panose="020B0503020204020204" charset="-122"/>
                  <a:sym typeface="+mn-ea"/>
                </a:rPr>
                <a:t>透析</a:t>
              </a:r>
              <a:r>
                <a:rPr lang="en-US" altLang="zh-CN" sz="1400" b="1" dirty="0">
                  <a:solidFill>
                    <a:schemeClr val="bg1"/>
                  </a:solidFill>
                  <a:latin typeface="微软雅黑 Light" panose="020B0502040204020203" pitchFamily="34" charset="-122"/>
                  <a:ea typeface="微软雅黑 Light" panose="020B0502040204020203" pitchFamily="34" charset="-122"/>
                  <a:cs typeface="微软雅黑" panose="020B0503020204020204" charset="-122"/>
                  <a:sym typeface="+mn-ea"/>
                </a:rPr>
                <a:t>CKD</a:t>
              </a:r>
              <a:r>
                <a:rPr lang="zh-CN" altLang="en-US" sz="1400" b="1" dirty="0">
                  <a:solidFill>
                    <a:schemeClr val="bg1"/>
                  </a:solidFill>
                  <a:latin typeface="微软雅黑 Light" panose="020B0502040204020203" pitchFamily="34" charset="-122"/>
                  <a:ea typeface="微软雅黑 Light" panose="020B0502040204020203" pitchFamily="34" charset="-122"/>
                  <a:cs typeface="微软雅黑" panose="020B0503020204020204" charset="-122"/>
                  <a:sym typeface="+mn-ea"/>
                </a:rPr>
                <a:t>高磷血症患者</a:t>
              </a:r>
              <a:endParaRPr lang="zh-CN" altLang="en-US" sz="1400" b="1" dirty="0">
                <a:solidFill>
                  <a:schemeClr val="bg1"/>
                </a:solidFill>
                <a:uFillTx/>
                <a:latin typeface="微软雅黑 Light" panose="020B0502040204020203" pitchFamily="34" charset="-122"/>
                <a:ea typeface="微软雅黑 Light" panose="020B0502040204020203" pitchFamily="34" charset="-122"/>
                <a:cs typeface="微软雅黑" panose="020B0503020204020204" charset="-122"/>
                <a:sym typeface="+mn-ea"/>
              </a:endParaRPr>
            </a:p>
          </p:txBody>
        </p:sp>
        <p:sp>
          <p:nvSpPr>
            <p:cNvPr id="81" name="矩形 80">
              <a:extLst>
                <a:ext uri="{FF2B5EF4-FFF2-40B4-BE49-F238E27FC236}">
                  <a16:creationId xmlns:a16="http://schemas.microsoft.com/office/drawing/2014/main" xmlns="" id="{38350A8D-9C5B-CDC0-B52C-0C161096FD11}"/>
                </a:ext>
              </a:extLst>
            </p:cNvPr>
            <p:cNvSpPr/>
            <p:nvPr/>
          </p:nvSpPr>
          <p:spPr>
            <a:xfrm>
              <a:off x="5995492" y="2140906"/>
              <a:ext cx="4827703" cy="4358364"/>
            </a:xfrm>
            <a:prstGeom prst="rect">
              <a:avLst/>
            </a:prstGeom>
            <a:noFill/>
            <a:ln w="19050">
              <a:solidFill>
                <a:srgbClr val="3296FA"/>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grpSp>
      <p:sp>
        <p:nvSpPr>
          <p:cNvPr id="84" name="文本框 83">
            <a:extLst>
              <a:ext uri="{FF2B5EF4-FFF2-40B4-BE49-F238E27FC236}">
                <a16:creationId xmlns:a16="http://schemas.microsoft.com/office/drawing/2014/main" xmlns="" id="{B1E9B24F-018A-C2B8-3774-D466B97AE80D}"/>
              </a:ext>
            </a:extLst>
          </p:cNvPr>
          <p:cNvSpPr txBox="1"/>
          <p:nvPr/>
        </p:nvSpPr>
        <p:spPr>
          <a:xfrm>
            <a:off x="3913354" y="4381359"/>
            <a:ext cx="760440" cy="200055"/>
          </a:xfrm>
          <a:prstGeom prst="rect">
            <a:avLst/>
          </a:prstGeom>
          <a:solidFill>
            <a:schemeClr val="bg1"/>
          </a:solidFill>
        </p:spPr>
        <p:txBody>
          <a:bodyPr wrap="square" rtlCol="0">
            <a:spAutoFit/>
          </a:bodyPr>
          <a:lstStyle/>
          <a:p>
            <a:r>
              <a:rPr lang="zh-CN" altLang="en-US" sz="700" dirty="0"/>
              <a:t>安慰剂</a:t>
            </a:r>
          </a:p>
        </p:txBody>
      </p:sp>
      <p:sp>
        <p:nvSpPr>
          <p:cNvPr id="85" name="文本框 84">
            <a:extLst>
              <a:ext uri="{FF2B5EF4-FFF2-40B4-BE49-F238E27FC236}">
                <a16:creationId xmlns:a16="http://schemas.microsoft.com/office/drawing/2014/main" xmlns="" id="{E77D7C9A-E795-0F21-94D3-D2D0F4D69D17}"/>
              </a:ext>
            </a:extLst>
          </p:cNvPr>
          <p:cNvSpPr txBox="1"/>
          <p:nvPr/>
        </p:nvSpPr>
        <p:spPr>
          <a:xfrm>
            <a:off x="3918245" y="4542042"/>
            <a:ext cx="1010023" cy="200055"/>
          </a:xfrm>
          <a:prstGeom prst="rect">
            <a:avLst/>
          </a:prstGeom>
          <a:solidFill>
            <a:schemeClr val="bg1"/>
          </a:solidFill>
        </p:spPr>
        <p:txBody>
          <a:bodyPr wrap="square" rtlCol="0">
            <a:spAutoFit/>
          </a:bodyPr>
          <a:lstStyle/>
          <a:p>
            <a:r>
              <a:rPr lang="zh-CN" altLang="en-US" sz="700" dirty="0"/>
              <a:t>碳酸司维拉姆</a:t>
            </a:r>
          </a:p>
        </p:txBody>
      </p:sp>
      <p:grpSp>
        <p:nvGrpSpPr>
          <p:cNvPr id="3" name="组合 2">
            <a:extLst>
              <a:ext uri="{FF2B5EF4-FFF2-40B4-BE49-F238E27FC236}">
                <a16:creationId xmlns:a16="http://schemas.microsoft.com/office/drawing/2014/main" xmlns="" id="{F07F0A18-D46E-588A-6F91-0C39497AD756}"/>
              </a:ext>
            </a:extLst>
          </p:cNvPr>
          <p:cNvGrpSpPr/>
          <p:nvPr/>
        </p:nvGrpSpPr>
        <p:grpSpPr>
          <a:xfrm>
            <a:off x="11600" y="7711"/>
            <a:ext cx="12180400" cy="244385"/>
            <a:chOff x="9550" y="-680"/>
            <a:chExt cx="12180400" cy="372118"/>
          </a:xfrm>
        </p:grpSpPr>
        <p:sp>
          <p:nvSpPr>
            <p:cNvPr id="11" name="同侧圆角矩形 4">
              <a:extLst>
                <a:ext uri="{FF2B5EF4-FFF2-40B4-BE49-F238E27FC236}">
                  <a16:creationId xmlns:a16="http://schemas.microsoft.com/office/drawing/2014/main" xmlns="" id="{228BE2F9-C17F-38BE-1B81-48D5DB04EFA0}"/>
                </a:ext>
              </a:extLst>
            </p:cNvPr>
            <p:cNvSpPr/>
            <p:nvPr/>
          </p:nvSpPr>
          <p:spPr>
            <a:xfrm>
              <a:off x="4965452" y="11438"/>
              <a:ext cx="2375535" cy="360000"/>
            </a:xfrm>
            <a:prstGeom prst="round2SameRect">
              <a:avLst>
                <a:gd name="adj1" fmla="val 32666"/>
                <a:gd name="adj2" fmla="val 0"/>
              </a:avLst>
            </a:prstGeom>
            <a:solidFill>
              <a:schemeClr val="accent2"/>
            </a:solidFill>
            <a:ln>
              <a:solidFill>
                <a:srgbClr val="3296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有效性</a:t>
              </a:r>
            </a:p>
          </p:txBody>
        </p:sp>
        <p:sp>
          <p:nvSpPr>
            <p:cNvPr id="12" name="同侧圆角矩形 6">
              <a:extLst>
                <a:ext uri="{FF2B5EF4-FFF2-40B4-BE49-F238E27FC236}">
                  <a16:creationId xmlns:a16="http://schemas.microsoft.com/office/drawing/2014/main" xmlns="" id="{2082E411-0C14-B2D2-234B-171C5C0D2459}"/>
                </a:ext>
              </a:extLst>
            </p:cNvPr>
            <p:cNvSpPr/>
            <p:nvPr/>
          </p:nvSpPr>
          <p:spPr>
            <a:xfrm>
              <a:off x="2498897" y="12028"/>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安全性</a:t>
              </a:r>
            </a:p>
          </p:txBody>
        </p:sp>
        <p:sp>
          <p:nvSpPr>
            <p:cNvPr id="13" name="同侧圆角矩形 7">
              <a:extLst>
                <a:ext uri="{FF2B5EF4-FFF2-40B4-BE49-F238E27FC236}">
                  <a16:creationId xmlns:a16="http://schemas.microsoft.com/office/drawing/2014/main" xmlns="" id="{1D59448A-B4C5-7EB0-2197-6167433DDC79}"/>
                </a:ext>
              </a:extLst>
            </p:cNvPr>
            <p:cNvSpPr/>
            <p:nvPr/>
          </p:nvSpPr>
          <p:spPr>
            <a:xfrm>
              <a:off x="7363315" y="-45"/>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创新性</a:t>
              </a:r>
            </a:p>
          </p:txBody>
        </p:sp>
        <p:sp>
          <p:nvSpPr>
            <p:cNvPr id="14" name="同侧圆角矩形 8">
              <a:extLst>
                <a:ext uri="{FF2B5EF4-FFF2-40B4-BE49-F238E27FC236}">
                  <a16:creationId xmlns:a16="http://schemas.microsoft.com/office/drawing/2014/main" xmlns="" id="{AB5AEBB6-3C0A-3955-788B-DC0035A32990}"/>
                </a:ext>
              </a:extLst>
            </p:cNvPr>
            <p:cNvSpPr/>
            <p:nvPr/>
          </p:nvSpPr>
          <p:spPr>
            <a:xfrm>
              <a:off x="9814415" y="-45"/>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公平性</a:t>
              </a:r>
            </a:p>
          </p:txBody>
        </p:sp>
        <p:sp>
          <p:nvSpPr>
            <p:cNvPr id="15" name="同侧圆角矩形 15">
              <a:extLst>
                <a:ext uri="{FF2B5EF4-FFF2-40B4-BE49-F238E27FC236}">
                  <a16:creationId xmlns:a16="http://schemas.microsoft.com/office/drawing/2014/main" xmlns="" id="{4D0D7591-C9C4-06D9-2ADD-6FA2854461DA}"/>
                </a:ext>
              </a:extLst>
            </p:cNvPr>
            <p:cNvSpPr/>
            <p:nvPr/>
          </p:nvSpPr>
          <p:spPr>
            <a:xfrm>
              <a:off x="9550" y="-680"/>
              <a:ext cx="2376000"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药品基本信息</a:t>
              </a:r>
            </a:p>
          </p:txBody>
        </p:sp>
      </p:grpSp>
      <p:pic>
        <p:nvPicPr>
          <p:cNvPr id="6" name="图片 5">
            <a:extLst>
              <a:ext uri="{FF2B5EF4-FFF2-40B4-BE49-F238E27FC236}">
                <a16:creationId xmlns:a16="http://schemas.microsoft.com/office/drawing/2014/main" xmlns="" id="{86827680-70CF-5CDE-00A3-51899837EDCE}"/>
              </a:ext>
            </a:extLst>
          </p:cNvPr>
          <p:cNvPicPr>
            <a:picLocks noChangeAspect="1"/>
          </p:cNvPicPr>
          <p:nvPr/>
        </p:nvPicPr>
        <p:blipFill>
          <a:blip r:embed="rId8"/>
          <a:stretch>
            <a:fillRect/>
          </a:stretch>
        </p:blipFill>
        <p:spPr>
          <a:xfrm>
            <a:off x="6774484" y="2209790"/>
            <a:ext cx="4324127" cy="2826242"/>
          </a:xfrm>
          <a:prstGeom prst="rect">
            <a:avLst/>
          </a:prstGeom>
        </p:spPr>
      </p:pic>
      <p:sp>
        <p:nvSpPr>
          <p:cNvPr id="9" name="文本框 8">
            <a:extLst>
              <a:ext uri="{FF2B5EF4-FFF2-40B4-BE49-F238E27FC236}">
                <a16:creationId xmlns:a16="http://schemas.microsoft.com/office/drawing/2014/main" xmlns="" id="{0910DE39-0400-1923-8916-CD0747F6A59F}"/>
              </a:ext>
            </a:extLst>
          </p:cNvPr>
          <p:cNvSpPr txBox="1"/>
          <p:nvPr/>
        </p:nvSpPr>
        <p:spPr>
          <a:xfrm>
            <a:off x="6653489" y="5282002"/>
            <a:ext cx="4643948" cy="1061829"/>
          </a:xfrm>
          <a:prstGeom prst="rect">
            <a:avLst/>
          </a:prstGeom>
          <a:noFill/>
        </p:spPr>
        <p:txBody>
          <a:bodyPr wrap="square">
            <a:spAutoFit/>
          </a:bodyPr>
          <a:lstStyle/>
          <a:p>
            <a:r>
              <a:rPr lang="zh-CN" altLang="en-US" sz="900" b="1" dirty="0">
                <a:latin typeface="微软雅黑 Light" panose="020B0502040204020203" pitchFamily="34" charset="-122"/>
                <a:ea typeface="微软雅黑 Light" panose="020B0502040204020203" pitchFamily="34" charset="-122"/>
              </a:rPr>
              <a:t>血液透析患者的中国</a:t>
            </a:r>
            <a:r>
              <a:rPr lang="en-US" altLang="zh-CN" sz="900" b="1" dirty="0">
                <a:latin typeface="微软雅黑 Light" panose="020B0502040204020203" pitchFamily="34" charset="-122"/>
                <a:ea typeface="微软雅黑 Light" panose="020B0502040204020203" pitchFamily="34" charset="-122"/>
              </a:rPr>
              <a:t>III</a:t>
            </a:r>
            <a:r>
              <a:rPr lang="zh-CN" altLang="en-US" sz="900" b="1" dirty="0">
                <a:latin typeface="微软雅黑 Light" panose="020B0502040204020203" pitchFamily="34" charset="-122"/>
                <a:ea typeface="微软雅黑 Light" panose="020B0502040204020203" pitchFamily="34" charset="-122"/>
              </a:rPr>
              <a:t>期研究</a:t>
            </a:r>
            <a:r>
              <a:rPr lang="zh-CN" altLang="en-US" sz="900" dirty="0">
                <a:latin typeface="微软雅黑 Light" panose="020B0502040204020203" pitchFamily="34" charset="-122"/>
                <a:ea typeface="微软雅黑 Light" panose="020B0502040204020203" pitchFamily="34" charset="-122"/>
              </a:rPr>
              <a:t>：</a:t>
            </a:r>
            <a:endParaRPr lang="en-US" altLang="zh-CN" sz="900" dirty="0">
              <a:latin typeface="微软雅黑 Light" panose="020B0502040204020203" pitchFamily="34" charset="-122"/>
              <a:ea typeface="微软雅黑 Light" panose="020B0502040204020203" pitchFamily="34" charset="-122"/>
            </a:endParaRPr>
          </a:p>
          <a:p>
            <a:r>
              <a:rPr lang="zh-CN" altLang="en-US" sz="900" b="0" i="0" dirty="0">
                <a:solidFill>
                  <a:srgbClr val="212121"/>
                </a:solidFill>
                <a:effectLst/>
                <a:highlight>
                  <a:srgbClr val="FFFFFF"/>
                </a:highlight>
                <a:latin typeface="微软雅黑 Light" panose="020B0502040204020203" pitchFamily="34" charset="-122"/>
                <a:ea typeface="微软雅黑 Light" panose="020B0502040204020203" pitchFamily="34" charset="-122"/>
              </a:rPr>
              <a:t>一项随机、双盲、安慰剂对照研究，共纳入</a:t>
            </a:r>
            <a:r>
              <a:rPr lang="en-US" altLang="zh-CN" sz="900" b="0" i="0" dirty="0">
                <a:solidFill>
                  <a:srgbClr val="212121"/>
                </a:solidFill>
                <a:effectLst/>
                <a:highlight>
                  <a:srgbClr val="FFFFFF"/>
                </a:highlight>
                <a:latin typeface="微软雅黑 Light" panose="020B0502040204020203" pitchFamily="34" charset="-122"/>
                <a:ea typeface="微软雅黑 Light" panose="020B0502040204020203" pitchFamily="34" charset="-122"/>
              </a:rPr>
              <a:t>38</a:t>
            </a:r>
            <a:r>
              <a:rPr lang="zh-CN" altLang="en-US" sz="900" b="0" i="0" dirty="0">
                <a:solidFill>
                  <a:srgbClr val="212121"/>
                </a:solidFill>
                <a:effectLst/>
                <a:highlight>
                  <a:srgbClr val="FFFFFF"/>
                </a:highlight>
                <a:latin typeface="微软雅黑 Light" panose="020B0502040204020203" pitchFamily="34" charset="-122"/>
                <a:ea typeface="微软雅黑 Light" panose="020B0502040204020203" pitchFamily="34" charset="-122"/>
              </a:rPr>
              <a:t>家中心</a:t>
            </a:r>
            <a:r>
              <a:rPr lang="en-US" altLang="zh-CN" sz="900" b="0" i="0" dirty="0">
                <a:solidFill>
                  <a:srgbClr val="212121"/>
                </a:solidFill>
                <a:effectLst/>
                <a:highlight>
                  <a:srgbClr val="FFFFFF"/>
                </a:highlight>
                <a:latin typeface="微软雅黑 Light" panose="020B0502040204020203" pitchFamily="34" charset="-122"/>
                <a:ea typeface="微软雅黑 Light" panose="020B0502040204020203" pitchFamily="34" charset="-122"/>
              </a:rPr>
              <a:t>202</a:t>
            </a:r>
            <a:r>
              <a:rPr lang="zh-CN" altLang="en-US" sz="900" b="0" i="0" dirty="0">
                <a:solidFill>
                  <a:srgbClr val="212121"/>
                </a:solidFill>
                <a:effectLst/>
                <a:highlight>
                  <a:srgbClr val="FFFFFF"/>
                </a:highlight>
                <a:latin typeface="微软雅黑 Light" panose="020B0502040204020203" pitchFamily="34" charset="-122"/>
                <a:ea typeface="微软雅黑 Light" panose="020B0502040204020203" pitchFamily="34" charset="-122"/>
              </a:rPr>
              <a:t>位非透析慢性肾脏病合并高磷血症</a:t>
            </a:r>
            <a:r>
              <a:rPr lang="en-US" altLang="zh-CN" sz="900" b="0" i="0" dirty="0">
                <a:solidFill>
                  <a:srgbClr val="212121"/>
                </a:solidFill>
                <a:effectLst/>
                <a:highlight>
                  <a:srgbClr val="FFFFFF"/>
                </a:highlight>
                <a:latin typeface="微软雅黑 Light" panose="020B0502040204020203" pitchFamily="34" charset="-122"/>
                <a:ea typeface="微软雅黑 Light" panose="020B0502040204020203" pitchFamily="34" charset="-122"/>
              </a:rPr>
              <a:t>(</a:t>
            </a:r>
            <a:r>
              <a:rPr lang="zh-CN" altLang="en-US" sz="900" b="0" i="0" dirty="0">
                <a:solidFill>
                  <a:srgbClr val="212121"/>
                </a:solidFill>
                <a:effectLst/>
                <a:highlight>
                  <a:srgbClr val="FFFFFF"/>
                </a:highlight>
                <a:latin typeface="微软雅黑 Light" panose="020B0502040204020203" pitchFamily="34" charset="-122"/>
                <a:ea typeface="微软雅黑 Light" panose="020B0502040204020203" pitchFamily="34" charset="-122"/>
              </a:rPr>
              <a:t>血清磷≥</a:t>
            </a:r>
            <a:r>
              <a:rPr lang="en-US" altLang="zh-CN" sz="900" b="0" i="0" dirty="0">
                <a:solidFill>
                  <a:srgbClr val="212121"/>
                </a:solidFill>
                <a:effectLst/>
                <a:highlight>
                  <a:srgbClr val="FFFFFF"/>
                </a:highlight>
                <a:latin typeface="微软雅黑 Light" panose="020B0502040204020203" pitchFamily="34" charset="-122"/>
                <a:ea typeface="微软雅黑 Light" panose="020B0502040204020203" pitchFamily="34" charset="-122"/>
              </a:rPr>
              <a:t>1.78mmol/L</a:t>
            </a:r>
            <a:r>
              <a:rPr lang="zh-CN" altLang="en-US" sz="900" b="0" i="0" dirty="0">
                <a:solidFill>
                  <a:srgbClr val="212121"/>
                </a:solidFill>
                <a:effectLst/>
                <a:highlight>
                  <a:srgbClr val="FFFFFF"/>
                </a:highlight>
                <a:latin typeface="微软雅黑 Light" panose="020B0502040204020203" pitchFamily="34" charset="-122"/>
                <a:ea typeface="微软雅黑 Light" panose="020B0502040204020203" pitchFamily="34" charset="-122"/>
              </a:rPr>
              <a:t>）的患者，接受为期</a:t>
            </a:r>
            <a:r>
              <a:rPr lang="en-US" altLang="zh-CN" sz="900" b="0" i="0" dirty="0">
                <a:solidFill>
                  <a:srgbClr val="212121"/>
                </a:solidFill>
                <a:effectLst/>
                <a:highlight>
                  <a:srgbClr val="FFFFFF"/>
                </a:highlight>
                <a:latin typeface="微软雅黑 Light" panose="020B0502040204020203" pitchFamily="34" charset="-122"/>
                <a:ea typeface="微软雅黑 Light" panose="020B0502040204020203" pitchFamily="34" charset="-122"/>
              </a:rPr>
              <a:t>8</a:t>
            </a:r>
            <a:r>
              <a:rPr lang="zh-CN" altLang="en-US" sz="900" b="0" i="0" dirty="0">
                <a:solidFill>
                  <a:srgbClr val="212121"/>
                </a:solidFill>
                <a:effectLst/>
                <a:highlight>
                  <a:srgbClr val="FFFFFF"/>
                </a:highlight>
                <a:latin typeface="微软雅黑 Light" panose="020B0502040204020203" pitchFamily="34" charset="-122"/>
                <a:ea typeface="微软雅黑 Light" panose="020B0502040204020203" pitchFamily="34" charset="-122"/>
              </a:rPr>
              <a:t>周的碳酸司维拉姆</a:t>
            </a:r>
            <a:r>
              <a:rPr lang="en-US" altLang="zh-CN" sz="900" b="0" i="0" dirty="0">
                <a:solidFill>
                  <a:srgbClr val="212121"/>
                </a:solidFill>
                <a:effectLst/>
                <a:highlight>
                  <a:srgbClr val="FFFFFF"/>
                </a:highlight>
                <a:latin typeface="微软雅黑 Light" panose="020B0502040204020203" pitchFamily="34" charset="-122"/>
                <a:ea typeface="微软雅黑 Light" panose="020B0502040204020203" pitchFamily="34" charset="-122"/>
              </a:rPr>
              <a:t>(N=101)</a:t>
            </a:r>
            <a:r>
              <a:rPr lang="zh-CN" altLang="en-US" sz="900" b="0" i="0" dirty="0">
                <a:solidFill>
                  <a:srgbClr val="212121"/>
                </a:solidFill>
                <a:effectLst/>
                <a:highlight>
                  <a:srgbClr val="FFFFFF"/>
                </a:highlight>
                <a:latin typeface="微软雅黑 Light" panose="020B0502040204020203" pitchFamily="34" charset="-122"/>
                <a:ea typeface="微软雅黑 Light" panose="020B0502040204020203" pitchFamily="34" charset="-122"/>
              </a:rPr>
              <a:t>或安慰剂</a:t>
            </a:r>
            <a:r>
              <a:rPr lang="en-US" altLang="zh-CN" sz="900" b="0" i="0" dirty="0">
                <a:solidFill>
                  <a:srgbClr val="212121"/>
                </a:solidFill>
                <a:effectLst/>
                <a:highlight>
                  <a:srgbClr val="FFFFFF"/>
                </a:highlight>
                <a:latin typeface="微软雅黑 Light" panose="020B0502040204020203" pitchFamily="34" charset="-122"/>
                <a:ea typeface="微软雅黑 Light" panose="020B0502040204020203" pitchFamily="34" charset="-122"/>
              </a:rPr>
              <a:t>(N=101)</a:t>
            </a:r>
            <a:r>
              <a:rPr lang="zh-CN" altLang="en-US" sz="900" b="0" i="0" dirty="0">
                <a:solidFill>
                  <a:srgbClr val="212121"/>
                </a:solidFill>
                <a:effectLst/>
                <a:highlight>
                  <a:srgbClr val="FFFFFF"/>
                </a:highlight>
                <a:latin typeface="微软雅黑 Light" panose="020B0502040204020203" pitchFamily="34" charset="-122"/>
                <a:ea typeface="微软雅黑 Light" panose="020B0502040204020203" pitchFamily="34" charset="-122"/>
              </a:rPr>
              <a:t>治疗</a:t>
            </a:r>
            <a:r>
              <a:rPr lang="zh-CN" altLang="en-US" sz="900" dirty="0">
                <a:solidFill>
                  <a:srgbClr val="212121"/>
                </a:solidFill>
                <a:highlight>
                  <a:srgbClr val="FFFFFF"/>
                </a:highlight>
                <a:latin typeface="微软雅黑 Light" panose="020B0502040204020203" pitchFamily="34" charset="-122"/>
                <a:ea typeface="微软雅黑 Light" panose="020B0502040204020203" pitchFamily="34" charset="-122"/>
              </a:rPr>
              <a:t>。</a:t>
            </a:r>
            <a:r>
              <a:rPr lang="zh-CN" altLang="zh-CN" sz="9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碳酸司维拉姆组和安慰剂组的平均血清磷水平基线相似（</a:t>
            </a:r>
            <a:r>
              <a:rPr lang="en-US" altLang="zh-CN" sz="9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2.13 ± 0.35 mmol/L vs. 2.12 ± 0.37 mmol/L</a:t>
            </a:r>
            <a:r>
              <a:rPr lang="zh-CN" altLang="zh-CN" sz="9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zh-CN" altLang="en-US" sz="9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治疗过程中，</a:t>
            </a:r>
            <a:r>
              <a:rPr lang="zh-CN" altLang="zh-CN" sz="9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碳酸司维拉姆组的平均血清磷水平从基线开始逐渐下降</a:t>
            </a:r>
            <a:r>
              <a:rPr lang="zh-CN" altLang="en-US" sz="9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zh-CN" altLang="zh-CN" sz="9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第</a:t>
            </a:r>
            <a:r>
              <a:rPr lang="en-US" altLang="zh-CN" sz="9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 8 </a:t>
            </a:r>
            <a:r>
              <a:rPr lang="zh-CN" altLang="zh-CN" sz="9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周时，碳酸司维拉姆组血清磷水平的平均降幅显著高于安慰剂组（</a:t>
            </a:r>
            <a:r>
              <a:rPr lang="en-US" altLang="zh-CN" sz="9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-0.22 ± 0.47 mmol/L vs. 0.05 ± 0.44 mmol/L</a:t>
            </a:r>
            <a:r>
              <a:rPr lang="zh-CN" altLang="zh-CN" sz="9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altLang="zh-CN" sz="9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p</a:t>
            </a:r>
            <a:r>
              <a:rPr lang="zh-CN" altLang="zh-CN" sz="9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altLang="zh-CN" sz="9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0.0001</a:t>
            </a:r>
            <a:r>
              <a:rPr lang="zh-CN" altLang="zh-CN" sz="9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a:t>
            </a:r>
            <a:endParaRPr lang="zh-CN" altLang="en-US" sz="900"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1037227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xmlns="" id="{F9F42D3A-AD31-E7F0-159A-7C3E9D397A21}"/>
              </a:ext>
            </a:extLst>
          </p:cNvPr>
          <p:cNvGraphicFramePr>
            <a:graphicFrameLocks noChangeAspect="1"/>
          </p:cNvGraphicFramePr>
          <p:nvPr>
            <p:custDataLst>
              <p:tags r:id="rId2"/>
            </p:custDataLst>
            <p:extLst>
              <p:ext uri="{D42A27DB-BD31-4B8C-83A1-F6EECF244321}">
                <p14:modId xmlns:p14="http://schemas.microsoft.com/office/powerpoint/2010/main" val="17570713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4" name="think-cell 幻灯片" r:id="rId5" imgW="306" imgH="306" progId="TCLayout.ActiveDocument.1">
                  <p:embed/>
                </p:oleObj>
              </mc:Choice>
              <mc:Fallback>
                <p:oleObj name="think-cell 幻灯片" r:id="rId5" imgW="306" imgH="306" progId="TCLayout.ActiveDocument.1">
                  <p:embed/>
                  <p:pic>
                    <p:nvPicPr>
                      <p:cNvPr id="10" name="think-cell data - do not delete" hidden="1">
                        <a:extLst>
                          <a:ext uri="{FF2B5EF4-FFF2-40B4-BE49-F238E27FC236}">
                            <a16:creationId xmlns:a16="http://schemas.microsoft.com/office/drawing/2014/main" xmlns="" id="{F9F42D3A-AD31-E7F0-159A-7C3E9D397A2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标题 1">
            <a:extLst>
              <a:ext uri="{FF2B5EF4-FFF2-40B4-BE49-F238E27FC236}">
                <a16:creationId xmlns:a16="http://schemas.microsoft.com/office/drawing/2014/main" xmlns="" id="{6A1D6E10-5C7A-736C-B630-08954EE7A35B}"/>
              </a:ext>
            </a:extLst>
          </p:cNvPr>
          <p:cNvSpPr>
            <a:spLocks noGrp="1"/>
          </p:cNvSpPr>
          <p:nvPr>
            <p:ph type="title"/>
          </p:nvPr>
        </p:nvSpPr>
        <p:spPr>
          <a:xfrm>
            <a:off x="123825" y="358730"/>
            <a:ext cx="11934825" cy="720233"/>
          </a:xfrm>
        </p:spPr>
        <p:txBody>
          <a:bodyPr vert="horz">
            <a:normAutofit/>
          </a:bodyPr>
          <a:lstStyle/>
          <a:p>
            <a:r>
              <a:rPr lang="zh-CN" altLang="en-US" sz="2000" dirty="0"/>
              <a:t>碳酸司维拉姆干混悬剂参比制剂</a:t>
            </a:r>
            <a:r>
              <a:rPr lang="en-US" altLang="zh-CN" sz="2000" dirty="0"/>
              <a:t>III</a:t>
            </a:r>
            <a:r>
              <a:rPr lang="zh-CN" altLang="en-US" sz="2000" dirty="0"/>
              <a:t>期临床研究证明与同剂量片剂控制血磷的疗效相当</a:t>
            </a:r>
            <a:r>
              <a:rPr lang="en-US" altLang="zh-CN" sz="2000" dirty="0">
                <a:solidFill>
                  <a:schemeClr val="accent4">
                    <a:lumMod val="40000"/>
                    <a:lumOff val="60000"/>
                  </a:schemeClr>
                </a:solidFill>
              </a:rPr>
              <a:t/>
            </a:r>
            <a:br>
              <a:rPr lang="en-US" altLang="zh-CN" sz="2000" dirty="0">
                <a:solidFill>
                  <a:schemeClr val="accent4">
                    <a:lumMod val="40000"/>
                    <a:lumOff val="60000"/>
                  </a:schemeClr>
                </a:solidFill>
              </a:rPr>
            </a:br>
            <a:r>
              <a:rPr lang="zh-CN" altLang="en-US" sz="2000" dirty="0">
                <a:solidFill>
                  <a:schemeClr val="accent4">
                    <a:lumMod val="40000"/>
                    <a:lumOff val="60000"/>
                  </a:schemeClr>
                </a:solidFill>
              </a:rPr>
              <a:t>本产品与原研参比制剂等效</a:t>
            </a:r>
            <a:endParaRPr lang="zh-CN" altLang="en-US" sz="2000" dirty="0"/>
          </a:p>
        </p:txBody>
      </p:sp>
      <p:sp>
        <p:nvSpPr>
          <p:cNvPr id="25" name="文本框 24">
            <a:extLst>
              <a:ext uri="{FF2B5EF4-FFF2-40B4-BE49-F238E27FC236}">
                <a16:creationId xmlns:a16="http://schemas.microsoft.com/office/drawing/2014/main" xmlns="" id="{B961C111-5731-11B4-07AC-D858659CC18A}"/>
              </a:ext>
            </a:extLst>
          </p:cNvPr>
          <p:cNvSpPr txBox="1"/>
          <p:nvPr/>
        </p:nvSpPr>
        <p:spPr>
          <a:xfrm>
            <a:off x="584998" y="6547948"/>
            <a:ext cx="11473652" cy="215444"/>
          </a:xfrm>
          <a:prstGeom prst="rect">
            <a:avLst/>
          </a:prstGeom>
          <a:noFill/>
        </p:spPr>
        <p:txBody>
          <a:bodyPr wrap="square" rtlCol="0">
            <a:spAutoFit/>
          </a:bodyPr>
          <a:lstStyle>
            <a:defPPr>
              <a:defRPr lang="zh-CN"/>
            </a:defPPr>
            <a:lvl1pPr>
              <a:defRPr sz="800" i="1">
                <a:uFillTx/>
                <a:latin typeface="微软雅黑 Light" panose="020B0502040204020203" pitchFamily="34" charset="-122"/>
                <a:ea typeface="微软雅黑 Light" panose="020B0502040204020203" pitchFamily="34" charset="-122"/>
              </a:defRPr>
            </a:lvl1pPr>
          </a:lstStyle>
          <a:p>
            <a:r>
              <a:rPr lang="en-US" altLang="zh-CN" dirty="0">
                <a:sym typeface="+mn-ea"/>
              </a:rPr>
              <a:t>1. Nephrol Dial Transplant (2009) 24: 3794–3799.    2. </a:t>
            </a:r>
            <a:r>
              <a:rPr lang="zh-CN" altLang="en-US" dirty="0">
                <a:sym typeface="+mn-ea"/>
              </a:rPr>
              <a:t>司维拉姆干混悬剂</a:t>
            </a:r>
            <a:r>
              <a:rPr lang="en-US" altLang="zh-CN" dirty="0">
                <a:sym typeface="+mn-ea"/>
              </a:rPr>
              <a:t>BE</a:t>
            </a:r>
            <a:r>
              <a:rPr lang="zh-CN" altLang="en-US" dirty="0">
                <a:sym typeface="+mn-ea"/>
              </a:rPr>
              <a:t>实验数据</a:t>
            </a:r>
            <a:r>
              <a:rPr lang="en-US" altLang="zh-CN" dirty="0">
                <a:sym typeface="+mn-ea"/>
              </a:rPr>
              <a:t> –</a:t>
            </a:r>
            <a:r>
              <a:rPr lang="zh-CN" altLang="en-US" dirty="0">
                <a:sym typeface="+mn-ea"/>
              </a:rPr>
              <a:t>非公开</a:t>
            </a:r>
          </a:p>
        </p:txBody>
      </p:sp>
      <p:grpSp>
        <p:nvGrpSpPr>
          <p:cNvPr id="83" name="组合 82">
            <a:extLst>
              <a:ext uri="{FF2B5EF4-FFF2-40B4-BE49-F238E27FC236}">
                <a16:creationId xmlns:a16="http://schemas.microsoft.com/office/drawing/2014/main" xmlns="" id="{A3BA042C-1AA7-7F0D-9210-AE9EADB4E0B5}"/>
              </a:ext>
            </a:extLst>
          </p:cNvPr>
          <p:cNvGrpSpPr/>
          <p:nvPr/>
        </p:nvGrpSpPr>
        <p:grpSpPr>
          <a:xfrm>
            <a:off x="992965" y="1345447"/>
            <a:ext cx="4860595" cy="4887338"/>
            <a:chOff x="528150" y="1600199"/>
            <a:chExt cx="4860595" cy="4887338"/>
          </a:xfrm>
        </p:grpSpPr>
        <p:pic>
          <p:nvPicPr>
            <p:cNvPr id="23" name="图片 22">
              <a:extLst>
                <a:ext uri="{FF2B5EF4-FFF2-40B4-BE49-F238E27FC236}">
                  <a16:creationId xmlns:a16="http://schemas.microsoft.com/office/drawing/2014/main" xmlns="" id="{1214610C-B0C2-E1A5-4973-7F65ED7CDA16}"/>
                </a:ext>
              </a:extLst>
            </p:cNvPr>
            <p:cNvPicPr>
              <a:picLocks noChangeAspect="1"/>
            </p:cNvPicPr>
            <p:nvPr/>
          </p:nvPicPr>
          <p:blipFill>
            <a:blip r:embed="rId7"/>
            <a:stretch>
              <a:fillRect/>
            </a:stretch>
          </p:blipFill>
          <p:spPr>
            <a:xfrm>
              <a:off x="528150" y="2271726"/>
              <a:ext cx="4849631" cy="3107210"/>
            </a:xfrm>
            <a:prstGeom prst="rect">
              <a:avLst/>
            </a:prstGeom>
          </p:spPr>
        </p:pic>
        <p:sp>
          <p:nvSpPr>
            <p:cNvPr id="24" name="文本框 23">
              <a:extLst>
                <a:ext uri="{FF2B5EF4-FFF2-40B4-BE49-F238E27FC236}">
                  <a16:creationId xmlns:a16="http://schemas.microsoft.com/office/drawing/2014/main" xmlns="" id="{25EC9235-42A8-659F-5FAE-D3410763C731}"/>
                </a:ext>
              </a:extLst>
            </p:cNvPr>
            <p:cNvSpPr txBox="1"/>
            <p:nvPr/>
          </p:nvSpPr>
          <p:spPr>
            <a:xfrm>
              <a:off x="716692" y="5373917"/>
              <a:ext cx="4625266" cy="1061829"/>
            </a:xfrm>
            <a:prstGeom prst="rect">
              <a:avLst/>
            </a:prstGeom>
            <a:noFill/>
          </p:spPr>
          <p:txBody>
            <a:bodyPr wrap="square" rtlCol="0">
              <a:spAutoFit/>
            </a:bodyPr>
            <a:lstStyle/>
            <a:p>
              <a:pPr fontAlgn="auto"/>
              <a:r>
                <a:rPr lang="zh-CN" altLang="en-US" sz="900" b="1" dirty="0">
                  <a:latin typeface="微软雅黑 Light" panose="020B0502040204020203" pitchFamily="34" charset="-122"/>
                  <a:ea typeface="微软雅黑 Light" panose="020B0502040204020203" pitchFamily="34" charset="-122"/>
                </a:rPr>
                <a:t>碳酸司维拉姆干混悬剂（原研）</a:t>
              </a:r>
              <a:r>
                <a:rPr lang="en-US" altLang="zh-CN" sz="900" b="1" dirty="0">
                  <a:latin typeface="微软雅黑 Light" panose="020B0502040204020203" pitchFamily="34" charset="-122"/>
                  <a:ea typeface="微软雅黑 Light" panose="020B0502040204020203" pitchFamily="34" charset="-122"/>
                </a:rPr>
                <a:t>III </a:t>
              </a:r>
              <a:r>
                <a:rPr lang="zh-CN" altLang="en-US" sz="900" b="1" dirty="0">
                  <a:latin typeface="微软雅黑 Light" panose="020B0502040204020203" pitchFamily="34" charset="-122"/>
                  <a:ea typeface="微软雅黑 Light" panose="020B0502040204020203" pitchFamily="34" charset="-122"/>
                </a:rPr>
                <a:t>期临床研究</a:t>
              </a:r>
              <a:endParaRPr lang="en-US" altLang="zh-CN" sz="900" b="1" dirty="0">
                <a:latin typeface="微软雅黑 Light" panose="020B0502040204020203" pitchFamily="34" charset="-122"/>
                <a:ea typeface="微软雅黑 Light" panose="020B0502040204020203" pitchFamily="34" charset="-122"/>
              </a:endParaRPr>
            </a:p>
            <a:p>
              <a:pPr fontAlgn="auto"/>
              <a:r>
                <a:rPr lang="zh-CN" altLang="en-US" sz="900" dirty="0">
                  <a:latin typeface="微软雅黑 Light" panose="020B0502040204020203" pitchFamily="34" charset="-122"/>
                  <a:ea typeface="微软雅黑 Light" panose="020B0502040204020203" pitchFamily="34" charset="-122"/>
                </a:rPr>
                <a:t>一项多中心、开放标签、随机、交叉设计研究。</a:t>
              </a:r>
              <a:r>
                <a:rPr lang="en-US" altLang="zh-CN" sz="900" dirty="0">
                  <a:latin typeface="微软雅黑 Light" panose="020B0502040204020203" pitchFamily="34" charset="-122"/>
                  <a:ea typeface="微软雅黑 Light" panose="020B0502040204020203" pitchFamily="34" charset="-122"/>
                </a:rPr>
                <a:t>31 </a:t>
              </a:r>
              <a:r>
                <a:rPr lang="zh-CN" altLang="en-US" sz="900" dirty="0">
                  <a:latin typeface="微软雅黑 Light" panose="020B0502040204020203" pitchFamily="34" charset="-122"/>
                  <a:ea typeface="微软雅黑 Light" panose="020B0502040204020203" pitchFamily="34" charset="-122"/>
                </a:rPr>
                <a:t>名血液透析患者被随机分配至碳酸司维拉姆干混悬剂或盐酸司维拉姆片治疗组，为期 </a:t>
              </a:r>
              <a:r>
                <a:rPr lang="en-US" altLang="zh-CN" sz="900" dirty="0">
                  <a:latin typeface="微软雅黑 Light" panose="020B0502040204020203" pitchFamily="34" charset="-122"/>
                  <a:ea typeface="微软雅黑 Light" panose="020B0502040204020203" pitchFamily="34" charset="-122"/>
                </a:rPr>
                <a:t>4 </a:t>
              </a:r>
              <a:r>
                <a:rPr lang="zh-CN" altLang="en-US" sz="900" dirty="0">
                  <a:latin typeface="微软雅黑 Light" panose="020B0502040204020203" pitchFamily="34" charset="-122"/>
                  <a:ea typeface="微软雅黑 Light" panose="020B0502040204020203" pitchFamily="34" charset="-122"/>
                </a:rPr>
                <a:t>周，然后交叉使用另一种治疗方案，持续 </a:t>
              </a:r>
              <a:r>
                <a:rPr lang="en-US" altLang="zh-CN" sz="900" dirty="0">
                  <a:latin typeface="微软雅黑 Light" panose="020B0502040204020203" pitchFamily="34" charset="-122"/>
                  <a:ea typeface="微软雅黑 Light" panose="020B0502040204020203" pitchFamily="34" charset="-122"/>
                </a:rPr>
                <a:t>4 </a:t>
              </a:r>
              <a:r>
                <a:rPr lang="zh-CN" altLang="en-US" sz="900" dirty="0">
                  <a:latin typeface="微软雅黑 Light" panose="020B0502040204020203" pitchFamily="34" charset="-122"/>
                  <a:ea typeface="微软雅黑 Light" panose="020B0502040204020203" pitchFamily="34" charset="-122"/>
                </a:rPr>
                <a:t>周。</a:t>
              </a:r>
              <a:r>
                <a:rPr lang="zh-CN" altLang="en-US" sz="900" b="1" dirty="0">
                  <a:latin typeface="微软雅黑 Light" panose="020B0502040204020203" pitchFamily="34" charset="-122"/>
                  <a:ea typeface="微软雅黑 Light" panose="020B0502040204020203" pitchFamily="34" charset="-122"/>
                </a:rPr>
                <a:t>碳酸司维拉姆干混悬剂和盐酸司维拉姆片在控制血清磷方面具有等效性，</a:t>
              </a:r>
              <a:r>
                <a:rPr lang="zh-CN" altLang="en-US" sz="900" dirty="0">
                  <a:latin typeface="微软雅黑 Light" panose="020B0502040204020203" pitchFamily="34" charset="-122"/>
                  <a:ea typeface="微软雅黑 Light" panose="020B0502040204020203" pitchFamily="34" charset="-122"/>
                </a:rPr>
                <a:t>并且在接受血液透析的 </a:t>
              </a:r>
              <a:r>
                <a:rPr lang="en-US" altLang="zh-CN" sz="900" dirty="0">
                  <a:latin typeface="微软雅黑 Light" panose="020B0502040204020203" pitchFamily="34" charset="-122"/>
                  <a:ea typeface="微软雅黑 Light" panose="020B0502040204020203" pitchFamily="34" charset="-122"/>
                </a:rPr>
                <a:t>CKD </a:t>
              </a:r>
              <a:r>
                <a:rPr lang="zh-CN" altLang="en-US" sz="900" dirty="0">
                  <a:latin typeface="微软雅黑 Light" panose="020B0502040204020203" pitchFamily="34" charset="-122"/>
                  <a:ea typeface="微软雅黑 Light" panose="020B0502040204020203" pitchFamily="34" charset="-122"/>
                </a:rPr>
                <a:t>患者中耐受性良好。</a:t>
              </a:r>
              <a:endParaRPr lang="en-US" altLang="zh-CN" sz="900" dirty="0">
                <a:latin typeface="微软雅黑 Light" panose="020B0502040204020203" pitchFamily="34" charset="-122"/>
                <a:ea typeface="微软雅黑 Light" panose="020B0502040204020203" pitchFamily="34" charset="-122"/>
              </a:endParaRPr>
            </a:p>
            <a:p>
              <a:pPr fontAlgn="auto"/>
              <a:r>
                <a:rPr lang="zh-CN" altLang="en-US" sz="900" dirty="0">
                  <a:latin typeface="微软雅黑 Light" panose="020B0502040204020203" pitchFamily="34" charset="-122"/>
                  <a:ea typeface="微软雅黑 Light" panose="020B0502040204020203" pitchFamily="34" charset="-122"/>
                </a:rPr>
                <a:t>基于上述研究，同时参考盐酸司维拉姆非临床、临床的有效性、安全性数据，</a:t>
              </a:r>
              <a:r>
                <a:rPr lang="en-US" altLang="zh-CN" sz="900" b="1" dirty="0">
                  <a:latin typeface="微软雅黑 Light" panose="020B0502040204020203" pitchFamily="34" charset="-122"/>
                  <a:ea typeface="微软雅黑 Light" panose="020B0502040204020203" pitchFamily="34" charset="-122"/>
                </a:rPr>
                <a:t>FDA</a:t>
              </a:r>
              <a:r>
                <a:rPr lang="zh-CN" altLang="en-US" sz="900" b="1" dirty="0">
                  <a:latin typeface="微软雅黑 Light" panose="020B0502040204020203" pitchFamily="34" charset="-122"/>
                  <a:ea typeface="微软雅黑 Light" panose="020B0502040204020203" pitchFamily="34" charset="-122"/>
                </a:rPr>
                <a:t>批准了碳酸司维拉姆干混悬剂（规格：</a:t>
              </a:r>
              <a:r>
                <a:rPr lang="en-US" altLang="zh-CN" sz="900" b="1" dirty="0">
                  <a:latin typeface="微软雅黑 Light" panose="020B0502040204020203" pitchFamily="34" charset="-122"/>
                  <a:ea typeface="微软雅黑 Light" panose="020B0502040204020203" pitchFamily="34" charset="-122"/>
                </a:rPr>
                <a:t>0.8g</a:t>
              </a:r>
              <a:r>
                <a:rPr lang="zh-CN" altLang="en-US" sz="900" b="1" dirty="0">
                  <a:latin typeface="微软雅黑 Light" panose="020B0502040204020203" pitchFamily="34" charset="-122"/>
                  <a:ea typeface="微软雅黑 Light" panose="020B0502040204020203" pitchFamily="34" charset="-122"/>
                </a:rPr>
                <a:t>、</a:t>
              </a:r>
              <a:r>
                <a:rPr lang="en-US" altLang="zh-CN" sz="900" b="1" dirty="0">
                  <a:latin typeface="微软雅黑 Light" panose="020B0502040204020203" pitchFamily="34" charset="-122"/>
                  <a:ea typeface="微软雅黑 Light" panose="020B0502040204020203" pitchFamily="34" charset="-122"/>
                </a:rPr>
                <a:t>2.4g</a:t>
              </a:r>
              <a:r>
                <a:rPr lang="zh-CN" altLang="en-US" sz="900" b="1" dirty="0">
                  <a:latin typeface="微软雅黑 Light" panose="020B0502040204020203" pitchFamily="34" charset="-122"/>
                  <a:ea typeface="微软雅黑 Light" panose="020B0502040204020203" pitchFamily="34" charset="-122"/>
                </a:rPr>
                <a:t>）的上市申请</a:t>
              </a:r>
            </a:p>
          </p:txBody>
        </p:sp>
        <p:sp>
          <p:nvSpPr>
            <p:cNvPr id="26" name="object 23">
              <a:extLst>
                <a:ext uri="{FF2B5EF4-FFF2-40B4-BE49-F238E27FC236}">
                  <a16:creationId xmlns:a16="http://schemas.microsoft.com/office/drawing/2014/main" xmlns="" id="{63CAA90E-2DD9-AD02-458D-04B8FC89A865}"/>
                </a:ext>
              </a:extLst>
            </p:cNvPr>
            <p:cNvSpPr/>
            <p:nvPr/>
          </p:nvSpPr>
          <p:spPr>
            <a:xfrm>
              <a:off x="539114" y="1600199"/>
              <a:ext cx="4849631" cy="528973"/>
            </a:xfrm>
            <a:prstGeom prst="roundRect">
              <a:avLst/>
            </a:prstGeom>
            <a:solidFill>
              <a:srgbClr val="3296FA"/>
            </a:solidFill>
            <a:ln>
              <a:solidFill>
                <a:srgbClr val="3296FA"/>
              </a:solidFill>
            </a:ln>
          </p:spPr>
          <p:txBody>
            <a:bodyPr wrap="square" lIns="0" tIns="0" rIns="0" bIns="0" rtlCol="0" anchor="ctr" anchorCtr="0"/>
            <a:lstStyle/>
            <a:p>
              <a:pPr marL="12700" algn="ctr">
                <a:lnSpc>
                  <a:spcPct val="100000"/>
                </a:lnSpc>
                <a:spcBef>
                  <a:spcPts val="100"/>
                </a:spcBef>
                <a:tabLst>
                  <a:tab pos="425450" algn="l"/>
                  <a:tab pos="631825" algn="l"/>
                  <a:tab pos="4872355" algn="l"/>
                  <a:tab pos="5280025" algn="l"/>
                </a:tabLst>
              </a:pPr>
              <a:r>
                <a:rPr lang="zh-CN" altLang="en-US" sz="1400" b="1" dirty="0">
                  <a:solidFill>
                    <a:schemeClr val="bg1"/>
                  </a:solidFill>
                  <a:uFillTx/>
                  <a:latin typeface="Arial" panose="020B0604020202020204" pitchFamily="34" charset="0"/>
                  <a:ea typeface="宋体" panose="02010600030101010101" pitchFamily="2" charset="-122"/>
                  <a:cs typeface="微软雅黑" panose="020B0503020204020204" charset="-122"/>
                  <a:sym typeface="+mn-ea"/>
                </a:rPr>
                <a:t>干混悬参比制剂与片剂在控制血清磷方面具有等效性</a:t>
              </a:r>
              <a:r>
                <a:rPr lang="en-US" altLang="zh-CN" sz="1400" b="1" baseline="30000" dirty="0">
                  <a:solidFill>
                    <a:schemeClr val="bg1"/>
                  </a:solidFill>
                  <a:uFillTx/>
                  <a:latin typeface="Arial" panose="020B0604020202020204" pitchFamily="34" charset="0"/>
                  <a:ea typeface="宋体" panose="02010600030101010101" pitchFamily="2" charset="-122"/>
                  <a:cs typeface="微软雅黑" panose="020B0503020204020204" charset="-122"/>
                  <a:sym typeface="+mn-ea"/>
                </a:rPr>
                <a:t>1</a:t>
              </a:r>
              <a:endParaRPr lang="zh-CN" altLang="en-US" sz="1400" b="1" baseline="30000" dirty="0">
                <a:solidFill>
                  <a:schemeClr val="bg1"/>
                </a:solidFill>
                <a:uFillTx/>
                <a:latin typeface="Arial" panose="020B0604020202020204" pitchFamily="34" charset="0"/>
                <a:ea typeface="宋体" panose="02010600030101010101" pitchFamily="2" charset="-122"/>
                <a:cs typeface="微软雅黑" panose="020B0503020204020204" charset="-122"/>
                <a:sym typeface="+mn-ea"/>
              </a:endParaRPr>
            </a:p>
          </p:txBody>
        </p:sp>
        <p:sp>
          <p:nvSpPr>
            <p:cNvPr id="27" name="矩形 26">
              <a:extLst>
                <a:ext uri="{FF2B5EF4-FFF2-40B4-BE49-F238E27FC236}">
                  <a16:creationId xmlns:a16="http://schemas.microsoft.com/office/drawing/2014/main" xmlns="" id="{4996C3A5-4652-1158-7021-184CCDE2E209}"/>
                </a:ext>
              </a:extLst>
            </p:cNvPr>
            <p:cNvSpPr/>
            <p:nvPr/>
          </p:nvSpPr>
          <p:spPr>
            <a:xfrm>
              <a:off x="550078" y="2129173"/>
              <a:ext cx="4827703" cy="4358364"/>
            </a:xfrm>
            <a:prstGeom prst="rect">
              <a:avLst/>
            </a:prstGeom>
            <a:noFill/>
            <a:ln w="19050">
              <a:solidFill>
                <a:srgbClr val="3296FA"/>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67" name="文本框 66">
              <a:extLst>
                <a:ext uri="{FF2B5EF4-FFF2-40B4-BE49-F238E27FC236}">
                  <a16:creationId xmlns:a16="http://schemas.microsoft.com/office/drawing/2014/main" xmlns="" id="{A7873C13-9644-29D2-DF50-9EBB51C32F1B}"/>
                </a:ext>
              </a:extLst>
            </p:cNvPr>
            <p:cNvSpPr txBox="1"/>
            <p:nvPr/>
          </p:nvSpPr>
          <p:spPr>
            <a:xfrm>
              <a:off x="774913" y="2742429"/>
              <a:ext cx="323165" cy="1793515"/>
            </a:xfrm>
            <a:prstGeom prst="rect">
              <a:avLst/>
            </a:prstGeom>
            <a:solidFill>
              <a:schemeClr val="bg1"/>
            </a:solidFill>
          </p:spPr>
          <p:txBody>
            <a:bodyPr vert="vert270" wrap="square" rtlCol="0">
              <a:spAutoFit/>
            </a:bodyPr>
            <a:lstStyle/>
            <a:p>
              <a:pPr algn="ctr"/>
              <a:r>
                <a:rPr lang="zh-CN" altLang="en-US" sz="900" dirty="0"/>
                <a:t>血清磷水平（</a:t>
              </a:r>
              <a:r>
                <a:rPr lang="en-US" altLang="zh-CN" sz="900" dirty="0"/>
                <a:t>mmol/L</a:t>
              </a:r>
              <a:r>
                <a:rPr lang="zh-CN" altLang="en-US" sz="900" dirty="0"/>
                <a:t>）</a:t>
              </a:r>
            </a:p>
          </p:txBody>
        </p:sp>
      </p:grpSp>
      <p:grpSp>
        <p:nvGrpSpPr>
          <p:cNvPr id="3" name="组合 2">
            <a:extLst>
              <a:ext uri="{FF2B5EF4-FFF2-40B4-BE49-F238E27FC236}">
                <a16:creationId xmlns:a16="http://schemas.microsoft.com/office/drawing/2014/main" xmlns="" id="{F07F0A18-D46E-588A-6F91-0C39497AD756}"/>
              </a:ext>
            </a:extLst>
          </p:cNvPr>
          <p:cNvGrpSpPr/>
          <p:nvPr/>
        </p:nvGrpSpPr>
        <p:grpSpPr>
          <a:xfrm>
            <a:off x="11600" y="7711"/>
            <a:ext cx="12180400" cy="244385"/>
            <a:chOff x="9550" y="-680"/>
            <a:chExt cx="12180400" cy="372118"/>
          </a:xfrm>
        </p:grpSpPr>
        <p:sp>
          <p:nvSpPr>
            <p:cNvPr id="11" name="同侧圆角矩形 4">
              <a:extLst>
                <a:ext uri="{FF2B5EF4-FFF2-40B4-BE49-F238E27FC236}">
                  <a16:creationId xmlns:a16="http://schemas.microsoft.com/office/drawing/2014/main" xmlns="" id="{228BE2F9-C17F-38BE-1B81-48D5DB04EFA0}"/>
                </a:ext>
              </a:extLst>
            </p:cNvPr>
            <p:cNvSpPr/>
            <p:nvPr/>
          </p:nvSpPr>
          <p:spPr>
            <a:xfrm>
              <a:off x="4965452" y="11438"/>
              <a:ext cx="2375535" cy="360000"/>
            </a:xfrm>
            <a:prstGeom prst="round2SameRect">
              <a:avLst>
                <a:gd name="adj1" fmla="val 32666"/>
                <a:gd name="adj2" fmla="val 0"/>
              </a:avLst>
            </a:prstGeom>
            <a:solidFill>
              <a:schemeClr val="accent2"/>
            </a:solidFill>
            <a:ln>
              <a:solidFill>
                <a:srgbClr val="3296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有效性</a:t>
              </a:r>
            </a:p>
          </p:txBody>
        </p:sp>
        <p:sp>
          <p:nvSpPr>
            <p:cNvPr id="12" name="同侧圆角矩形 6">
              <a:extLst>
                <a:ext uri="{FF2B5EF4-FFF2-40B4-BE49-F238E27FC236}">
                  <a16:creationId xmlns:a16="http://schemas.microsoft.com/office/drawing/2014/main" xmlns="" id="{2082E411-0C14-B2D2-234B-171C5C0D2459}"/>
                </a:ext>
              </a:extLst>
            </p:cNvPr>
            <p:cNvSpPr/>
            <p:nvPr/>
          </p:nvSpPr>
          <p:spPr>
            <a:xfrm>
              <a:off x="2498897" y="12028"/>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安全性</a:t>
              </a:r>
            </a:p>
          </p:txBody>
        </p:sp>
        <p:sp>
          <p:nvSpPr>
            <p:cNvPr id="13" name="同侧圆角矩形 7">
              <a:extLst>
                <a:ext uri="{FF2B5EF4-FFF2-40B4-BE49-F238E27FC236}">
                  <a16:creationId xmlns:a16="http://schemas.microsoft.com/office/drawing/2014/main" xmlns="" id="{1D59448A-B4C5-7EB0-2197-6167433DDC79}"/>
                </a:ext>
              </a:extLst>
            </p:cNvPr>
            <p:cNvSpPr/>
            <p:nvPr/>
          </p:nvSpPr>
          <p:spPr>
            <a:xfrm>
              <a:off x="7363315" y="-45"/>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创新性</a:t>
              </a:r>
            </a:p>
          </p:txBody>
        </p:sp>
        <p:sp>
          <p:nvSpPr>
            <p:cNvPr id="14" name="同侧圆角矩形 8">
              <a:extLst>
                <a:ext uri="{FF2B5EF4-FFF2-40B4-BE49-F238E27FC236}">
                  <a16:creationId xmlns:a16="http://schemas.microsoft.com/office/drawing/2014/main" xmlns="" id="{AB5AEBB6-3C0A-3955-788B-DC0035A32990}"/>
                </a:ext>
              </a:extLst>
            </p:cNvPr>
            <p:cNvSpPr/>
            <p:nvPr/>
          </p:nvSpPr>
          <p:spPr>
            <a:xfrm>
              <a:off x="9814415" y="-45"/>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公平性</a:t>
              </a:r>
            </a:p>
          </p:txBody>
        </p:sp>
        <p:sp>
          <p:nvSpPr>
            <p:cNvPr id="15" name="同侧圆角矩形 15">
              <a:extLst>
                <a:ext uri="{FF2B5EF4-FFF2-40B4-BE49-F238E27FC236}">
                  <a16:creationId xmlns:a16="http://schemas.microsoft.com/office/drawing/2014/main" xmlns="" id="{4D0D7591-C9C4-06D9-2ADD-6FA2854461DA}"/>
                </a:ext>
              </a:extLst>
            </p:cNvPr>
            <p:cNvSpPr/>
            <p:nvPr/>
          </p:nvSpPr>
          <p:spPr>
            <a:xfrm>
              <a:off x="9550" y="-680"/>
              <a:ext cx="2376000"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药品基本信息</a:t>
              </a:r>
            </a:p>
          </p:txBody>
        </p:sp>
      </p:grpSp>
      <p:grpSp>
        <p:nvGrpSpPr>
          <p:cNvPr id="4" name="组合 3">
            <a:extLst>
              <a:ext uri="{FF2B5EF4-FFF2-40B4-BE49-F238E27FC236}">
                <a16:creationId xmlns:a16="http://schemas.microsoft.com/office/drawing/2014/main" xmlns="" id="{1DEF0AE3-7358-0504-4353-58CE53B7F546}"/>
              </a:ext>
            </a:extLst>
          </p:cNvPr>
          <p:cNvGrpSpPr/>
          <p:nvPr/>
        </p:nvGrpSpPr>
        <p:grpSpPr>
          <a:xfrm>
            <a:off x="6455732" y="3578326"/>
            <a:ext cx="5034236" cy="2601752"/>
            <a:chOff x="1819041" y="1367889"/>
            <a:chExt cx="8324420" cy="4642299"/>
          </a:xfrm>
        </p:grpSpPr>
        <p:pic>
          <p:nvPicPr>
            <p:cNvPr id="5" name="图片 4">
              <a:extLst>
                <a:ext uri="{FF2B5EF4-FFF2-40B4-BE49-F238E27FC236}">
                  <a16:creationId xmlns:a16="http://schemas.microsoft.com/office/drawing/2014/main" xmlns="" id="{33CFE052-34AA-BA00-8DC4-D456CF395356}"/>
                </a:ext>
              </a:extLst>
            </p:cNvPr>
            <p:cNvPicPr>
              <a:picLocks noChangeAspect="1"/>
            </p:cNvPicPr>
            <p:nvPr/>
          </p:nvPicPr>
          <p:blipFill rotWithShape="1">
            <a:blip r:embed="rId8">
              <a:extLst>
                <a:ext uri="{28A0092B-C50C-407E-A947-70E740481C1C}">
                  <a14:useLocalDpi xmlns:a14="http://schemas.microsoft.com/office/drawing/2010/main" val="0"/>
                </a:ext>
              </a:extLst>
            </a:blip>
            <a:srcRect t="7022" r="1575" b="9763"/>
            <a:stretch/>
          </p:blipFill>
          <p:spPr>
            <a:xfrm>
              <a:off x="1819041" y="1367889"/>
              <a:ext cx="8324420" cy="4642299"/>
            </a:xfrm>
            <a:prstGeom prst="rect">
              <a:avLst/>
            </a:prstGeom>
          </p:spPr>
        </p:pic>
        <p:sp>
          <p:nvSpPr>
            <p:cNvPr id="6" name="矩形 5">
              <a:extLst>
                <a:ext uri="{FF2B5EF4-FFF2-40B4-BE49-F238E27FC236}">
                  <a16:creationId xmlns:a16="http://schemas.microsoft.com/office/drawing/2014/main" xmlns="" id="{63F8E519-C85A-C648-7B77-752AB0CC0E42}"/>
                </a:ext>
              </a:extLst>
            </p:cNvPr>
            <p:cNvSpPr/>
            <p:nvPr/>
          </p:nvSpPr>
          <p:spPr>
            <a:xfrm>
              <a:off x="1935126" y="1467967"/>
              <a:ext cx="754911" cy="4033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a:extLst>
              <a:ext uri="{FF2B5EF4-FFF2-40B4-BE49-F238E27FC236}">
                <a16:creationId xmlns:a16="http://schemas.microsoft.com/office/drawing/2014/main" xmlns="" id="{92592C93-72DB-AD2D-F062-A505CEB00CA8}"/>
              </a:ext>
            </a:extLst>
          </p:cNvPr>
          <p:cNvGrpSpPr/>
          <p:nvPr/>
        </p:nvGrpSpPr>
        <p:grpSpPr>
          <a:xfrm>
            <a:off x="6498404" y="1345447"/>
            <a:ext cx="4849631" cy="4887338"/>
            <a:chOff x="539114" y="1600199"/>
            <a:chExt cx="4849631" cy="4887338"/>
          </a:xfrm>
        </p:grpSpPr>
        <p:sp>
          <p:nvSpPr>
            <p:cNvPr id="9" name="文本框 8">
              <a:extLst>
                <a:ext uri="{FF2B5EF4-FFF2-40B4-BE49-F238E27FC236}">
                  <a16:creationId xmlns:a16="http://schemas.microsoft.com/office/drawing/2014/main" xmlns="" id="{9A66B4F7-E064-C531-A3F7-966367F9C238}"/>
                </a:ext>
              </a:extLst>
            </p:cNvPr>
            <p:cNvSpPr txBox="1"/>
            <p:nvPr/>
          </p:nvSpPr>
          <p:spPr>
            <a:xfrm>
              <a:off x="673158" y="2288358"/>
              <a:ext cx="4704623" cy="1425518"/>
            </a:xfrm>
            <a:prstGeom prst="rect">
              <a:avLst/>
            </a:prstGeom>
            <a:noFill/>
          </p:spPr>
          <p:txBody>
            <a:bodyPr wrap="square" rtlCol="0">
              <a:spAutoFit/>
            </a:bodyPr>
            <a:lstStyle/>
            <a:p>
              <a:pPr fontAlgn="auto">
                <a:spcBef>
                  <a:spcPts val="600"/>
                </a:spcBef>
              </a:pPr>
              <a:r>
                <a:rPr lang="zh-CN" altLang="en-US" sz="1200" b="1" dirty="0">
                  <a:latin typeface="微软雅黑 Light" panose="020B0502040204020203" pitchFamily="34" charset="-122"/>
                  <a:ea typeface="微软雅黑 Light" panose="020B0502040204020203" pitchFamily="34" charset="-122"/>
                </a:rPr>
                <a:t>碳酸司维拉姆干混悬剂体外生物等效性研究</a:t>
              </a:r>
              <a:endParaRPr lang="en-US" altLang="zh-CN" sz="1200" b="1" dirty="0">
                <a:latin typeface="微软雅黑 Light" panose="020B0502040204020203" pitchFamily="34" charset="-122"/>
                <a:ea typeface="微软雅黑 Light" panose="020B0502040204020203" pitchFamily="34" charset="-122"/>
              </a:endParaRPr>
            </a:p>
            <a:p>
              <a:pPr algn="just" fontAlgn="auto">
                <a:lnSpc>
                  <a:spcPct val="150000"/>
                </a:lnSpc>
                <a:spcBef>
                  <a:spcPts val="600"/>
                </a:spcBef>
              </a:pPr>
              <a:r>
                <a:rPr lang="zh-CN" altLang="en-US" sz="950" dirty="0">
                  <a:latin typeface="微软雅黑 Light" panose="020B0502040204020203" pitchFamily="34" charset="-122"/>
                  <a:ea typeface="微软雅黑 Light" panose="020B0502040204020203" pitchFamily="34" charset="-122"/>
                </a:rPr>
                <a:t>依据</a:t>
              </a:r>
              <a:r>
                <a:rPr lang="en-US" altLang="zh-CN" sz="950" dirty="0">
                  <a:latin typeface="微软雅黑 Light" panose="020B0502040204020203" pitchFamily="34" charset="-122"/>
                  <a:ea typeface="微软雅黑 Light" panose="020B0502040204020203" pitchFamily="34" charset="-122"/>
                </a:rPr>
                <a:t>FDA</a:t>
              </a:r>
              <a:r>
                <a:rPr lang="zh-CN" altLang="en-US" sz="950" dirty="0">
                  <a:latin typeface="微软雅黑 Light" panose="020B0502040204020203" pitchFamily="34" charset="-122"/>
                  <a:ea typeface="微软雅黑 Light" panose="020B0502040204020203" pitchFamily="34" charset="-122"/>
                </a:rPr>
                <a:t>在</a:t>
              </a:r>
              <a:r>
                <a:rPr lang="en-US" altLang="zh-CN" sz="950" dirty="0">
                  <a:latin typeface="微软雅黑 Light" panose="020B0502040204020203" pitchFamily="34" charset="-122"/>
                  <a:ea typeface="微软雅黑 Light" panose="020B0502040204020203" pitchFamily="34" charset="-122"/>
                </a:rPr>
                <a:t>2014</a:t>
              </a:r>
              <a:r>
                <a:rPr lang="zh-CN" altLang="en-US" sz="950" dirty="0">
                  <a:latin typeface="微软雅黑 Light" panose="020B0502040204020203" pitchFamily="34" charset="-122"/>
                  <a:ea typeface="微软雅黑 Light" panose="020B0502040204020203" pitchFamily="34" charset="-122"/>
                </a:rPr>
                <a:t>年</a:t>
              </a:r>
              <a:r>
                <a:rPr lang="en-US" altLang="zh-CN" sz="950" dirty="0">
                  <a:latin typeface="微软雅黑 Light" panose="020B0502040204020203" pitchFamily="34" charset="-122"/>
                  <a:ea typeface="微软雅黑 Light" panose="020B0502040204020203" pitchFamily="34" charset="-122"/>
                </a:rPr>
                <a:t>12</a:t>
              </a:r>
              <a:r>
                <a:rPr lang="zh-CN" altLang="en-US" sz="950" dirty="0">
                  <a:latin typeface="微软雅黑 Light" panose="020B0502040204020203" pitchFamily="34" charset="-122"/>
                  <a:ea typeface="微软雅黑 Light" panose="020B0502040204020203" pitchFamily="34" charset="-122"/>
                </a:rPr>
                <a:t>月修订的“碳酸司维拉姆干混悬剂</a:t>
              </a:r>
              <a:r>
                <a:rPr lang="en-US" altLang="zh-CN" sz="950" dirty="0">
                  <a:latin typeface="微软雅黑 Light" panose="020B0502040204020203" pitchFamily="34" charset="-122"/>
                  <a:ea typeface="微软雅黑 Light" panose="020B0502040204020203" pitchFamily="34" charset="-122"/>
                </a:rPr>
                <a:t>BE</a:t>
              </a:r>
              <a:r>
                <a:rPr lang="zh-CN" altLang="en-US" sz="950" dirty="0">
                  <a:latin typeface="微软雅黑 Light" panose="020B0502040204020203" pitchFamily="34" charset="-122"/>
                  <a:ea typeface="微软雅黑 Light" panose="020B0502040204020203" pitchFamily="34" charset="-122"/>
                </a:rPr>
                <a:t>指南草案”，指南推荐采用体外生物等效性研究，主要包括体外平衡结合研究和体外动力学结合研究，在</a:t>
              </a:r>
              <a:r>
                <a:rPr lang="en-US" altLang="zh-CN" sz="950" dirty="0">
                  <a:latin typeface="微软雅黑 Light" panose="020B0502040204020203" pitchFamily="34" charset="-122"/>
                  <a:ea typeface="微软雅黑 Light" panose="020B0502040204020203" pitchFamily="34" charset="-122"/>
                </a:rPr>
                <a:t>pH4.0</a:t>
              </a:r>
              <a:r>
                <a:rPr lang="zh-CN" altLang="en-US" sz="950" dirty="0">
                  <a:latin typeface="微软雅黑 Light" panose="020B0502040204020203" pitchFamily="34" charset="-122"/>
                  <a:ea typeface="微软雅黑 Light" panose="020B0502040204020203" pitchFamily="34" charset="-122"/>
                </a:rPr>
                <a:t>和</a:t>
              </a:r>
              <a:r>
                <a:rPr lang="en-US" altLang="zh-CN" sz="950" dirty="0">
                  <a:latin typeface="微软雅黑 Light" panose="020B0502040204020203" pitchFamily="34" charset="-122"/>
                  <a:ea typeface="微软雅黑 Light" panose="020B0502040204020203" pitchFamily="34" charset="-122"/>
                </a:rPr>
                <a:t>pH7.0</a:t>
              </a:r>
              <a:r>
                <a:rPr lang="zh-CN" altLang="en-US" sz="950" dirty="0">
                  <a:latin typeface="微软雅黑 Light" panose="020B0502040204020203" pitchFamily="34" charset="-122"/>
                  <a:ea typeface="微软雅黑 Light" panose="020B0502040204020203" pitchFamily="34" charset="-122"/>
                </a:rPr>
                <a:t>、酸预处理和无酸预处理条件下，通过检测滤液中未结合的磷酸盐，间接计算出与碳酸司维拉姆结合的磷酸盐量。生物等效性的评价指标为</a:t>
              </a:r>
              <a:r>
                <a:rPr lang="zh-CN" altLang="en-US" sz="950" b="1" dirty="0">
                  <a:latin typeface="微软雅黑 Light" panose="020B0502040204020203" pitchFamily="34" charset="-122"/>
                  <a:ea typeface="微软雅黑 Light" panose="020B0502040204020203" pitchFamily="34" charset="-122"/>
                </a:rPr>
                <a:t>体外平衡结合研究中朗格缪尔（</a:t>
              </a:r>
              <a:r>
                <a:rPr lang="en-US" altLang="zh-CN" sz="950" b="1" dirty="0">
                  <a:latin typeface="微软雅黑 Light" panose="020B0502040204020203" pitchFamily="34" charset="-122"/>
                  <a:ea typeface="微软雅黑 Light" panose="020B0502040204020203" pitchFamily="34" charset="-122"/>
                </a:rPr>
                <a:t>Langmuir</a:t>
              </a:r>
              <a:r>
                <a:rPr lang="zh-CN" altLang="en-US" sz="950" b="1" dirty="0">
                  <a:latin typeface="微软雅黑 Light" panose="020B0502040204020203" pitchFamily="34" charset="-122"/>
                  <a:ea typeface="微软雅黑 Light" panose="020B0502040204020203" pitchFamily="34" charset="-122"/>
                </a:rPr>
                <a:t>）结合常数</a:t>
              </a:r>
              <a:r>
                <a:rPr lang="en-US" altLang="zh-CN" sz="950" b="1" dirty="0">
                  <a:latin typeface="微软雅黑 Light" panose="020B0502040204020203" pitchFamily="34" charset="-122"/>
                  <a:ea typeface="微软雅黑 Light" panose="020B0502040204020203" pitchFamily="34" charset="-122"/>
                </a:rPr>
                <a:t>K2</a:t>
              </a:r>
              <a:r>
                <a:rPr lang="zh-CN" altLang="en-US" sz="950" b="1" dirty="0">
                  <a:latin typeface="微软雅黑 Light" panose="020B0502040204020203" pitchFamily="34" charset="-122"/>
                  <a:ea typeface="微软雅黑 Light" panose="020B0502040204020203" pitchFamily="34" charset="-122"/>
                </a:rPr>
                <a:t>几何均值比值的的</a:t>
              </a:r>
              <a:r>
                <a:rPr lang="en-US" altLang="zh-CN" sz="950" b="1" dirty="0">
                  <a:latin typeface="微软雅黑 Light" panose="020B0502040204020203" pitchFamily="34" charset="-122"/>
                  <a:ea typeface="微软雅黑 Light" panose="020B0502040204020203" pitchFamily="34" charset="-122"/>
                </a:rPr>
                <a:t>90%</a:t>
              </a:r>
              <a:r>
                <a:rPr lang="zh-CN" altLang="en-US" sz="950" b="1" dirty="0">
                  <a:latin typeface="微软雅黑 Light" panose="020B0502040204020203" pitchFamily="34" charset="-122"/>
                  <a:ea typeface="微软雅黑 Light" panose="020B0502040204020203" pitchFamily="34" charset="-122"/>
                </a:rPr>
                <a:t>置信区间应在</a:t>
              </a:r>
              <a:r>
                <a:rPr lang="en-US" altLang="zh-CN" sz="950" b="1" dirty="0">
                  <a:solidFill>
                    <a:srgbClr val="C00000"/>
                  </a:solidFill>
                  <a:latin typeface="微软雅黑 Light" panose="020B0502040204020203" pitchFamily="34" charset="-122"/>
                  <a:ea typeface="微软雅黑 Light" panose="020B0502040204020203" pitchFamily="34" charset="-122"/>
                </a:rPr>
                <a:t>80%</a:t>
              </a:r>
              <a:r>
                <a:rPr lang="zh-CN" altLang="en-US" sz="950" b="1" dirty="0">
                  <a:solidFill>
                    <a:srgbClr val="C00000"/>
                  </a:solidFill>
                  <a:latin typeface="微软雅黑 Light" panose="020B0502040204020203" pitchFamily="34" charset="-122"/>
                  <a:ea typeface="微软雅黑 Light" panose="020B0502040204020203" pitchFamily="34" charset="-122"/>
                </a:rPr>
                <a:t>～</a:t>
              </a:r>
              <a:r>
                <a:rPr lang="en-US" altLang="zh-CN" sz="950" b="1" dirty="0">
                  <a:solidFill>
                    <a:srgbClr val="C00000"/>
                  </a:solidFill>
                  <a:latin typeface="微软雅黑 Light" panose="020B0502040204020203" pitchFamily="34" charset="-122"/>
                  <a:ea typeface="微软雅黑 Light" panose="020B0502040204020203" pitchFamily="34" charset="-122"/>
                </a:rPr>
                <a:t>120%</a:t>
              </a:r>
              <a:r>
                <a:rPr lang="zh-CN" altLang="en-US" sz="950" b="1" dirty="0">
                  <a:solidFill>
                    <a:srgbClr val="C00000"/>
                  </a:solidFill>
                  <a:latin typeface="微软雅黑 Light" panose="020B0502040204020203" pitchFamily="34" charset="-122"/>
                  <a:ea typeface="微软雅黑 Light" panose="020B0502040204020203" pitchFamily="34" charset="-122"/>
                </a:rPr>
                <a:t>内</a:t>
              </a:r>
              <a:r>
                <a:rPr lang="zh-CN" altLang="en-US" sz="950" b="1" dirty="0">
                  <a:latin typeface="微软雅黑 Light" panose="020B0502040204020203" pitchFamily="34" charset="-122"/>
                  <a:ea typeface="微软雅黑 Light" panose="020B0502040204020203" pitchFamily="34" charset="-122"/>
                </a:rPr>
                <a:t>。</a:t>
              </a:r>
              <a:endParaRPr lang="en-US" altLang="zh-CN" sz="950" b="1" dirty="0">
                <a:latin typeface="微软雅黑 Light" panose="020B0502040204020203" pitchFamily="34" charset="-122"/>
                <a:ea typeface="微软雅黑 Light" panose="020B0502040204020203" pitchFamily="34" charset="-122"/>
              </a:endParaRPr>
            </a:p>
          </p:txBody>
        </p:sp>
        <p:sp>
          <p:nvSpPr>
            <p:cNvPr id="16" name="object 23">
              <a:extLst>
                <a:ext uri="{FF2B5EF4-FFF2-40B4-BE49-F238E27FC236}">
                  <a16:creationId xmlns:a16="http://schemas.microsoft.com/office/drawing/2014/main" xmlns="" id="{F0CA0296-0A45-C2D3-F12D-1E0314F439D9}"/>
                </a:ext>
              </a:extLst>
            </p:cNvPr>
            <p:cNvSpPr/>
            <p:nvPr/>
          </p:nvSpPr>
          <p:spPr>
            <a:xfrm>
              <a:off x="539114" y="1600199"/>
              <a:ext cx="4849631" cy="528973"/>
            </a:xfrm>
            <a:prstGeom prst="roundRect">
              <a:avLst/>
            </a:prstGeom>
            <a:solidFill>
              <a:srgbClr val="3296FA"/>
            </a:solidFill>
            <a:ln>
              <a:solidFill>
                <a:srgbClr val="3296FA"/>
              </a:solidFill>
            </a:ln>
          </p:spPr>
          <p:txBody>
            <a:bodyPr wrap="square" lIns="0" tIns="0" rIns="0" bIns="0" rtlCol="0" anchor="ctr" anchorCtr="0"/>
            <a:lstStyle/>
            <a:p>
              <a:pPr marL="12700" algn="ctr">
                <a:lnSpc>
                  <a:spcPct val="100000"/>
                </a:lnSpc>
                <a:spcBef>
                  <a:spcPts val="100"/>
                </a:spcBef>
                <a:tabLst>
                  <a:tab pos="425450" algn="l"/>
                  <a:tab pos="631825" algn="l"/>
                  <a:tab pos="4872355" algn="l"/>
                  <a:tab pos="5280025" algn="l"/>
                </a:tabLst>
              </a:pPr>
              <a:r>
                <a:rPr lang="zh-CN" altLang="en-US" sz="1400" b="1" dirty="0">
                  <a:solidFill>
                    <a:schemeClr val="bg1"/>
                  </a:solidFill>
                  <a:uFillTx/>
                  <a:latin typeface="Arial" panose="020B0604020202020204" pitchFamily="34" charset="0"/>
                  <a:ea typeface="宋体" panose="02010600030101010101" pitchFamily="2" charset="-122"/>
                  <a:cs typeface="微软雅黑" panose="020B0503020204020204" charset="-122"/>
                  <a:sym typeface="+mn-ea"/>
                </a:rPr>
                <a:t>本品与参比制剂生物等效</a:t>
              </a:r>
              <a:r>
                <a:rPr lang="en-US" altLang="zh-CN" sz="1400" b="1" baseline="30000" dirty="0">
                  <a:solidFill>
                    <a:schemeClr val="bg1"/>
                  </a:solidFill>
                  <a:latin typeface="Arial" panose="020B0604020202020204" pitchFamily="34" charset="0"/>
                  <a:ea typeface="宋体" panose="02010600030101010101" pitchFamily="2" charset="-122"/>
                  <a:sym typeface="+mn-ea"/>
                </a:rPr>
                <a:t>2</a:t>
              </a:r>
              <a:endParaRPr lang="zh-CN" altLang="en-US" sz="1400" b="1" baseline="30000" dirty="0">
                <a:solidFill>
                  <a:schemeClr val="bg1"/>
                </a:solidFill>
                <a:latin typeface="Arial" panose="020B0604020202020204" pitchFamily="34" charset="0"/>
                <a:ea typeface="宋体" panose="02010600030101010101" pitchFamily="2" charset="-122"/>
                <a:sym typeface="+mn-ea"/>
              </a:endParaRPr>
            </a:p>
          </p:txBody>
        </p:sp>
        <p:sp>
          <p:nvSpPr>
            <p:cNvPr id="17" name="矩形 16">
              <a:extLst>
                <a:ext uri="{FF2B5EF4-FFF2-40B4-BE49-F238E27FC236}">
                  <a16:creationId xmlns:a16="http://schemas.microsoft.com/office/drawing/2014/main" xmlns="" id="{1D722AB6-3448-3B05-7C2A-95FC5D8AEC99}"/>
                </a:ext>
              </a:extLst>
            </p:cNvPr>
            <p:cNvSpPr/>
            <p:nvPr/>
          </p:nvSpPr>
          <p:spPr>
            <a:xfrm>
              <a:off x="550078" y="2129173"/>
              <a:ext cx="4827703" cy="4358364"/>
            </a:xfrm>
            <a:prstGeom prst="rect">
              <a:avLst/>
            </a:prstGeom>
            <a:noFill/>
            <a:ln w="19050">
              <a:solidFill>
                <a:srgbClr val="3296FA"/>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grpSp>
      <p:sp>
        <p:nvSpPr>
          <p:cNvPr id="31" name="文本框 30">
            <a:extLst>
              <a:ext uri="{FF2B5EF4-FFF2-40B4-BE49-F238E27FC236}">
                <a16:creationId xmlns:a16="http://schemas.microsoft.com/office/drawing/2014/main" xmlns="" id="{9B9F088C-23D4-49A8-2B54-18652E41A0D3}"/>
              </a:ext>
            </a:extLst>
          </p:cNvPr>
          <p:cNvSpPr txBox="1"/>
          <p:nvPr/>
        </p:nvSpPr>
        <p:spPr>
          <a:xfrm>
            <a:off x="8923218" y="6242917"/>
            <a:ext cx="2424817" cy="246221"/>
          </a:xfrm>
          <a:prstGeom prst="rect">
            <a:avLst/>
          </a:prstGeom>
          <a:noFill/>
        </p:spPr>
        <p:txBody>
          <a:bodyPr wrap="square">
            <a:spAutoFit/>
          </a:bodyPr>
          <a:lstStyle/>
          <a:p>
            <a:pPr algn="r"/>
            <a:r>
              <a:rPr lang="en-US" altLang="zh-CN" sz="1000" dirty="0">
                <a:latin typeface="微软雅黑 Light" panose="020B0502040204020203" pitchFamily="34" charset="-122"/>
                <a:ea typeface="微软雅黑 Light" panose="020B0502040204020203" pitchFamily="34" charset="-122"/>
              </a:rPr>
              <a:t>*</a:t>
            </a:r>
            <a:r>
              <a:rPr lang="zh-CN" altLang="en-US" sz="1000" dirty="0">
                <a:latin typeface="微软雅黑 Light" panose="020B0502040204020203" pitchFamily="34" charset="-122"/>
                <a:ea typeface="微软雅黑 Light" panose="020B0502040204020203" pitchFamily="34" charset="-122"/>
              </a:rPr>
              <a:t>参比制剂是</a:t>
            </a:r>
            <a:r>
              <a:rPr lang="zh-CN" altLang="en-US" sz="1000" dirty="0">
                <a:latin typeface="微软雅黑 Light" panose="020B0502040204020203" pitchFamily="34" charset="-122"/>
                <a:ea typeface="微软雅黑 Light" panose="020B0502040204020203" pitchFamily="34" charset="-122"/>
                <a:cs typeface="Arial" panose="020B0604020202020204" pitchFamily="34" charset="0"/>
              </a:rPr>
              <a:t>（</a:t>
            </a:r>
            <a:r>
              <a:rPr lang="en-US" altLang="zh-CN" sz="1000" dirty="0" err="1">
                <a:latin typeface="微软雅黑 Light" panose="020B0502040204020203" pitchFamily="34" charset="-122"/>
                <a:ea typeface="微软雅黑 Light" panose="020B0502040204020203" pitchFamily="34" charset="-122"/>
                <a:cs typeface="Arial" panose="020B0604020202020204" pitchFamily="34" charset="0"/>
              </a:rPr>
              <a:t>Renvela</a:t>
            </a:r>
            <a:r>
              <a:rPr lang="en-US" altLang="zh-CN" sz="1000" spc="-10" baseline="30000" dirty="0">
                <a:latin typeface="微软雅黑 Light" panose="020B0502040204020203" pitchFamily="34" charset="-122"/>
                <a:ea typeface="微软雅黑 Light" panose="020B0502040204020203" pitchFamily="34" charset="-122"/>
                <a:cs typeface="Arial" panose="020B0604020202020204" pitchFamily="34" charset="0"/>
              </a:rPr>
              <a:t>®</a:t>
            </a:r>
            <a:r>
              <a:rPr lang="zh-CN" altLang="en-US" sz="1000" dirty="0">
                <a:latin typeface="微软雅黑 Light" panose="020B0502040204020203" pitchFamily="34" charset="-122"/>
                <a:ea typeface="微软雅黑 Light" panose="020B0502040204020203" pitchFamily="34" charset="-122"/>
                <a:cs typeface="Arial" panose="020B0604020202020204" pitchFamily="34" charset="0"/>
              </a:rPr>
              <a:t>）</a:t>
            </a:r>
          </a:p>
        </p:txBody>
      </p:sp>
      <p:sp>
        <p:nvSpPr>
          <p:cNvPr id="8" name="矩形 7">
            <a:extLst>
              <a:ext uri="{FF2B5EF4-FFF2-40B4-BE49-F238E27FC236}">
                <a16:creationId xmlns:a16="http://schemas.microsoft.com/office/drawing/2014/main" xmlns="" id="{1140E8DB-E4F3-5ECA-E37A-F00F28049278}"/>
              </a:ext>
            </a:extLst>
          </p:cNvPr>
          <p:cNvSpPr/>
          <p:nvPr/>
        </p:nvSpPr>
        <p:spPr>
          <a:xfrm>
            <a:off x="9189303" y="4210046"/>
            <a:ext cx="1413832" cy="192428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object 44">
            <a:extLst>
              <a:ext uri="{FF2B5EF4-FFF2-40B4-BE49-F238E27FC236}">
                <a16:creationId xmlns:a16="http://schemas.microsoft.com/office/drawing/2014/main" xmlns="" id="{F312DD73-BF65-79D4-ED8B-0DC5E6164A7D}"/>
              </a:ext>
            </a:extLst>
          </p:cNvPr>
          <p:cNvSpPr txBox="1"/>
          <p:nvPr/>
        </p:nvSpPr>
        <p:spPr>
          <a:xfrm>
            <a:off x="3672427" y="6308047"/>
            <a:ext cx="7232015" cy="197490"/>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a:t>
            </a:r>
            <a:r>
              <a:rPr sz="1200" dirty="0" err="1">
                <a:latin typeface="微软雅黑"/>
                <a:cs typeface="微软雅黑"/>
              </a:rPr>
              <a:t>目前暂未获得国家药监局药品审评中心出具的《技术审评报告</a:t>
            </a:r>
            <a:r>
              <a:rPr sz="1200" dirty="0">
                <a:latin typeface="微软雅黑"/>
                <a:cs typeface="微软雅黑"/>
              </a:rPr>
              <a:t>》</a:t>
            </a:r>
          </a:p>
        </p:txBody>
      </p:sp>
    </p:spTree>
    <p:extLst>
      <p:ext uri="{BB962C8B-B14F-4D97-AF65-F5344CB8AC3E}">
        <p14:creationId xmlns:p14="http://schemas.microsoft.com/office/powerpoint/2010/main" val="1363854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xmlns="" id="{F9F42D3A-AD31-E7F0-159A-7C3E9D397A21}"/>
              </a:ext>
            </a:extLst>
          </p:cNvPr>
          <p:cNvGraphicFramePr>
            <a:graphicFrameLocks noChangeAspect="1"/>
          </p:cNvGraphicFramePr>
          <p:nvPr>
            <p:custDataLst>
              <p:tags r:id="rId2"/>
            </p:custDataLst>
            <p:extLst>
              <p:ext uri="{D42A27DB-BD31-4B8C-83A1-F6EECF244321}">
                <p14:modId xmlns:p14="http://schemas.microsoft.com/office/powerpoint/2010/main" val="604393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8" name="think-cell 幻灯片" r:id="rId5" imgW="306" imgH="306" progId="TCLayout.ActiveDocument.1">
                  <p:embed/>
                </p:oleObj>
              </mc:Choice>
              <mc:Fallback>
                <p:oleObj name="think-cell 幻灯片" r:id="rId5" imgW="306" imgH="306" progId="TCLayout.ActiveDocument.1">
                  <p:embed/>
                  <p:pic>
                    <p:nvPicPr>
                      <p:cNvPr id="10" name="think-cell data - do not delete" hidden="1">
                        <a:extLst>
                          <a:ext uri="{FF2B5EF4-FFF2-40B4-BE49-F238E27FC236}">
                            <a16:creationId xmlns:a16="http://schemas.microsoft.com/office/drawing/2014/main" xmlns="" id="{F9F42D3A-AD31-E7F0-159A-7C3E9D397A2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28" name="组合 27">
            <a:extLst>
              <a:ext uri="{FF2B5EF4-FFF2-40B4-BE49-F238E27FC236}">
                <a16:creationId xmlns:a16="http://schemas.microsoft.com/office/drawing/2014/main" xmlns="" id="{D5459589-4B77-A597-78C2-3057EFFF6EAF}"/>
              </a:ext>
            </a:extLst>
          </p:cNvPr>
          <p:cNvGrpSpPr/>
          <p:nvPr/>
        </p:nvGrpSpPr>
        <p:grpSpPr>
          <a:xfrm>
            <a:off x="534834" y="1703257"/>
            <a:ext cx="11123430" cy="4610222"/>
            <a:chOff x="420584" y="1614173"/>
            <a:chExt cx="11157424" cy="6156970"/>
          </a:xfrm>
        </p:grpSpPr>
        <p:sp>
          <p:nvSpPr>
            <p:cNvPr id="11" name="object 29">
              <a:extLst>
                <a:ext uri="{FF2B5EF4-FFF2-40B4-BE49-F238E27FC236}">
                  <a16:creationId xmlns:a16="http://schemas.microsoft.com/office/drawing/2014/main" xmlns="" id="{419F0938-4DD0-0E5F-0101-DE406B588356}"/>
                </a:ext>
              </a:extLst>
            </p:cNvPr>
            <p:cNvSpPr/>
            <p:nvPr/>
          </p:nvSpPr>
          <p:spPr>
            <a:xfrm>
              <a:off x="8911847" y="1683679"/>
              <a:ext cx="658093" cy="917449"/>
            </a:xfrm>
            <a:prstGeom prst="rect">
              <a:avLst/>
            </a:prstGeom>
            <a:blipFill>
              <a:blip r:embed="rId7" cstate="print"/>
              <a:stretch>
                <a:fillRect/>
              </a:stretch>
            </a:blipFill>
          </p:spPr>
          <p:txBody>
            <a:bodyPr wrap="square" lIns="0" tIns="0" rIns="0" bIns="0" rtlCol="0"/>
            <a:lstStyle/>
            <a:p>
              <a:endParaRPr sz="1100" dirty="0">
                <a:latin typeface="微软雅黑 Light" panose="020B0502040204020203" pitchFamily="34" charset="-122"/>
                <a:ea typeface="微软雅黑 Light" panose="020B0502040204020203" pitchFamily="34" charset="-122"/>
              </a:endParaRPr>
            </a:p>
          </p:txBody>
        </p:sp>
        <p:graphicFrame>
          <p:nvGraphicFramePr>
            <p:cNvPr id="12" name="表格 11">
              <a:extLst>
                <a:ext uri="{FF2B5EF4-FFF2-40B4-BE49-F238E27FC236}">
                  <a16:creationId xmlns:a16="http://schemas.microsoft.com/office/drawing/2014/main" xmlns="" id="{AC4EAD08-3C78-256B-64A2-F3E53439B107}"/>
                </a:ext>
              </a:extLst>
            </p:cNvPr>
            <p:cNvGraphicFramePr/>
            <p:nvPr>
              <p:custDataLst>
                <p:tags r:id="rId3"/>
              </p:custDataLst>
              <p:extLst>
                <p:ext uri="{D42A27DB-BD31-4B8C-83A1-F6EECF244321}">
                  <p14:modId xmlns:p14="http://schemas.microsoft.com/office/powerpoint/2010/main" val="933569040"/>
                </p:ext>
              </p:extLst>
            </p:nvPr>
          </p:nvGraphicFramePr>
          <p:xfrm>
            <a:off x="1279860" y="4678436"/>
            <a:ext cx="6550297" cy="3092707"/>
          </p:xfrm>
          <a:graphic>
            <a:graphicData uri="http://schemas.openxmlformats.org/drawingml/2006/table">
              <a:tbl>
                <a:tblPr firstRow="1" bandRow="1">
                  <a:tableStyleId>{5C22544A-7EE6-4342-B048-85BDC9FD1C3A}</a:tableStyleId>
                </a:tblPr>
                <a:tblGrid>
                  <a:gridCol w="1697355">
                    <a:extLst>
                      <a:ext uri="{9D8B030D-6E8A-4147-A177-3AD203B41FA5}">
                        <a16:colId xmlns:a16="http://schemas.microsoft.com/office/drawing/2014/main" xmlns="" val="20000"/>
                      </a:ext>
                    </a:extLst>
                  </a:gridCol>
                  <a:gridCol w="1208405">
                    <a:extLst>
                      <a:ext uri="{9D8B030D-6E8A-4147-A177-3AD203B41FA5}">
                        <a16:colId xmlns:a16="http://schemas.microsoft.com/office/drawing/2014/main" xmlns="" val="20001"/>
                      </a:ext>
                    </a:extLst>
                  </a:gridCol>
                  <a:gridCol w="1207770">
                    <a:extLst>
                      <a:ext uri="{9D8B030D-6E8A-4147-A177-3AD203B41FA5}">
                        <a16:colId xmlns:a16="http://schemas.microsoft.com/office/drawing/2014/main" xmlns="" val="20002"/>
                      </a:ext>
                    </a:extLst>
                  </a:gridCol>
                  <a:gridCol w="1209040">
                    <a:extLst>
                      <a:ext uri="{9D8B030D-6E8A-4147-A177-3AD203B41FA5}">
                        <a16:colId xmlns:a16="http://schemas.microsoft.com/office/drawing/2014/main" xmlns="" val="20003"/>
                      </a:ext>
                    </a:extLst>
                  </a:gridCol>
                  <a:gridCol w="1207770">
                    <a:extLst>
                      <a:ext uri="{9D8B030D-6E8A-4147-A177-3AD203B41FA5}">
                        <a16:colId xmlns:a16="http://schemas.microsoft.com/office/drawing/2014/main" xmlns="" val="20004"/>
                      </a:ext>
                    </a:extLst>
                  </a:gridCol>
                </a:tblGrid>
                <a:tr h="289470">
                  <a:tc>
                    <a:txBody>
                      <a:bodyPr/>
                      <a:lstStyle/>
                      <a:p>
                        <a:pPr algn="ctr">
                          <a:buNone/>
                        </a:pPr>
                        <a:r>
                          <a:rPr lang="zh-CN" altLang="en-US" sz="1200" b="0" dirty="0">
                            <a:latin typeface="微软雅黑 Light" panose="020B0502040204020203" pitchFamily="34" charset="-122"/>
                            <a:ea typeface="微软雅黑 Light" panose="020B0502040204020203" pitchFamily="34" charset="-122"/>
                          </a:rPr>
                          <a:t>磷结合剂</a:t>
                        </a:r>
                      </a:p>
                    </a:txBody>
                    <a:tcPr anchor="ctr">
                      <a:solidFill>
                        <a:srgbClr val="3296FA"/>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有效性</a:t>
                        </a:r>
                      </a:p>
                    </a:txBody>
                    <a:tcPr anchor="ctr">
                      <a:solidFill>
                        <a:srgbClr val="3296FA"/>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片剂负荷</a:t>
                        </a:r>
                      </a:p>
                    </a:txBody>
                    <a:tcPr anchor="ctr">
                      <a:solidFill>
                        <a:srgbClr val="3296FA"/>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多效性</a:t>
                        </a:r>
                      </a:p>
                    </a:txBody>
                    <a:tcPr anchor="ctr">
                      <a:solidFill>
                        <a:srgbClr val="3296FA"/>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蓄积</a:t>
                        </a:r>
                      </a:p>
                    </a:txBody>
                    <a:tcPr anchor="ctr">
                      <a:solidFill>
                        <a:srgbClr val="3296FA"/>
                      </a:solidFill>
                    </a:tcPr>
                  </a:tc>
                  <a:extLst>
                    <a:ext uri="{0D108BD9-81ED-4DB2-BD59-A6C34878D82A}">
                      <a16:rowId xmlns:a16="http://schemas.microsoft.com/office/drawing/2014/main" xmlns="" val="10000"/>
                    </a:ext>
                  </a:extLst>
                </a:tr>
                <a:tr h="289470">
                  <a:tc>
                    <a:txBody>
                      <a:bodyPr/>
                      <a:lstStyle/>
                      <a:p>
                        <a:pPr algn="ctr">
                          <a:buNone/>
                        </a:pPr>
                        <a:r>
                          <a:rPr lang="zh-CN" altLang="en-US" sz="1200" b="0">
                            <a:solidFill>
                              <a:schemeClr val="tx1"/>
                            </a:solidFill>
                            <a:uFillTx/>
                            <a:latin typeface="微软雅黑 Light" panose="020B0502040204020203" pitchFamily="34" charset="-122"/>
                            <a:ea typeface="微软雅黑 Light" panose="020B0502040204020203" pitchFamily="34" charset="-122"/>
                          </a:rPr>
                          <a:t>含铝磷结合剂</a:t>
                        </a:r>
                      </a:p>
                    </a:txBody>
                    <a:tcPr anchor="ctr"/>
                  </a:tc>
                  <a:tc>
                    <a:txBody>
                      <a:bodyPr/>
                      <a:lstStyle/>
                      <a:p>
                        <a:pPr algn="ctr">
                          <a:buNone/>
                        </a:pPr>
                        <a:r>
                          <a:rPr lang="zh-CN" altLang="en-US" sz="1200" b="0">
                            <a:solidFill>
                              <a:schemeClr val="tx1"/>
                            </a:solidFill>
                            <a:latin typeface="微软雅黑 Light" panose="020B0502040204020203" pitchFamily="34" charset="-122"/>
                            <a:ea typeface="微软雅黑 Light" panose="020B0502040204020203" pitchFamily="34" charset="-122"/>
                          </a:rPr>
                          <a:t>有效</a:t>
                        </a:r>
                      </a:p>
                    </a:txBody>
                    <a:tcPr anchor="ctr">
                      <a:solidFill>
                        <a:schemeClr val="accent3"/>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低</a:t>
                        </a:r>
                      </a:p>
                    </a:txBody>
                    <a:tcPr anchor="ctr">
                      <a:solidFill>
                        <a:schemeClr val="accent3"/>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无</a:t>
                        </a:r>
                      </a:p>
                    </a:txBody>
                    <a:tcPr anchor="ctr">
                      <a:solidFill>
                        <a:srgbClr val="AFABAB"/>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有</a:t>
                        </a:r>
                      </a:p>
                    </a:txBody>
                    <a:tcPr anchor="ctr">
                      <a:solidFill>
                        <a:srgbClr val="F9B484"/>
                      </a:solidFill>
                    </a:tcPr>
                  </a:tc>
                  <a:extLst>
                    <a:ext uri="{0D108BD9-81ED-4DB2-BD59-A6C34878D82A}">
                      <a16:rowId xmlns:a16="http://schemas.microsoft.com/office/drawing/2014/main" xmlns="" val="10001"/>
                    </a:ext>
                  </a:extLst>
                </a:tr>
                <a:tr h="289470">
                  <a:tc>
                    <a:txBody>
                      <a:bodyPr/>
                      <a:lstStyle/>
                      <a:p>
                        <a:pPr algn="ctr">
                          <a:buNone/>
                        </a:pPr>
                        <a:r>
                          <a:rPr lang="zh-CN" altLang="en-US" sz="1200" b="0" dirty="0">
                            <a:solidFill>
                              <a:schemeClr val="tx1"/>
                            </a:solidFill>
                            <a:uFillTx/>
                            <a:latin typeface="微软雅黑 Light" panose="020B0502040204020203" pitchFamily="34" charset="-122"/>
                            <a:ea typeface="微软雅黑 Light" panose="020B0502040204020203" pitchFamily="34" charset="-122"/>
                          </a:rPr>
                          <a:t>醋酸钙或碳酸钙</a:t>
                        </a:r>
                      </a:p>
                    </a:txBody>
                    <a:tcPr anchor="ctr"/>
                  </a:tc>
                  <a:tc>
                    <a:txBody>
                      <a:bodyPr/>
                      <a:lstStyle/>
                      <a:p>
                        <a:pPr algn="ctr">
                          <a:buNone/>
                        </a:pPr>
                        <a:r>
                          <a:rPr lang="zh-CN" altLang="en-US" sz="1200" b="0">
                            <a:solidFill>
                              <a:schemeClr val="tx1"/>
                            </a:solidFill>
                            <a:latin typeface="微软雅黑 Light" panose="020B0502040204020203" pitchFamily="34" charset="-122"/>
                            <a:ea typeface="微软雅黑 Light" panose="020B0502040204020203" pitchFamily="34" charset="-122"/>
                            <a:sym typeface="+mn-ea"/>
                          </a:rPr>
                          <a:t>有效</a:t>
                        </a:r>
                      </a:p>
                    </a:txBody>
                    <a:tcPr anchor="ctr">
                      <a:solidFill>
                        <a:schemeClr val="accent3"/>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高</a:t>
                        </a:r>
                      </a:p>
                    </a:txBody>
                    <a:tcPr anchor="ctr">
                      <a:solidFill>
                        <a:srgbClr val="F4B183"/>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无</a:t>
                        </a:r>
                      </a:p>
                    </a:txBody>
                    <a:tcPr anchor="ctr">
                      <a:solidFill>
                        <a:srgbClr val="AFABAB"/>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有</a:t>
                        </a:r>
                      </a:p>
                    </a:txBody>
                    <a:tcPr anchor="ctr">
                      <a:solidFill>
                        <a:srgbClr val="F9B484"/>
                      </a:solidFill>
                    </a:tcPr>
                  </a:tc>
                  <a:extLst>
                    <a:ext uri="{0D108BD9-81ED-4DB2-BD59-A6C34878D82A}">
                      <a16:rowId xmlns:a16="http://schemas.microsoft.com/office/drawing/2014/main" xmlns="" val="10002"/>
                    </a:ext>
                  </a:extLst>
                </a:tr>
                <a:tr h="289470">
                  <a:tc>
                    <a:txBody>
                      <a:bodyPr/>
                      <a:lstStyle/>
                      <a:p>
                        <a:pPr algn="ctr">
                          <a:buNone/>
                        </a:pPr>
                        <a:r>
                          <a:rPr lang="zh-CN" altLang="en-US" sz="1200" b="0">
                            <a:solidFill>
                              <a:schemeClr val="tx1"/>
                            </a:solidFill>
                            <a:uFillTx/>
                            <a:latin typeface="微软雅黑 Light" panose="020B0502040204020203" pitchFamily="34" charset="-122"/>
                            <a:ea typeface="微软雅黑 Light" panose="020B0502040204020203" pitchFamily="34" charset="-122"/>
                          </a:rPr>
                          <a:t>司维拉姆</a:t>
                        </a:r>
                      </a:p>
                    </a:txBody>
                    <a:tcPr anchor="ctr"/>
                  </a:tc>
                  <a:tc>
                    <a:txBody>
                      <a:bodyPr/>
                      <a:lstStyle/>
                      <a:p>
                        <a:pPr algn="ctr">
                          <a:buNone/>
                        </a:pPr>
                        <a:r>
                          <a:rPr lang="zh-CN" altLang="en-US" sz="1200" b="0">
                            <a:solidFill>
                              <a:schemeClr val="tx1"/>
                            </a:solidFill>
                            <a:latin typeface="微软雅黑 Light" panose="020B0502040204020203" pitchFamily="34" charset="-122"/>
                            <a:ea typeface="微软雅黑 Light" panose="020B0502040204020203" pitchFamily="34" charset="-122"/>
                            <a:sym typeface="+mn-ea"/>
                          </a:rPr>
                          <a:t>有效</a:t>
                        </a:r>
                      </a:p>
                    </a:txBody>
                    <a:tcPr anchor="ctr">
                      <a:solidFill>
                        <a:schemeClr val="accent3"/>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高</a:t>
                        </a:r>
                      </a:p>
                    </a:txBody>
                    <a:tcPr anchor="ctr">
                      <a:solidFill>
                        <a:srgbClr val="F4B183"/>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有</a:t>
                        </a:r>
                      </a:p>
                    </a:txBody>
                    <a:tcPr anchor="ctr">
                      <a:solidFill>
                        <a:srgbClr val="9BBB59"/>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无</a:t>
                        </a:r>
                      </a:p>
                    </a:txBody>
                    <a:tcPr anchor="ctr">
                      <a:solidFill>
                        <a:srgbClr val="9BBB59"/>
                      </a:solidFill>
                    </a:tcPr>
                  </a:tc>
                  <a:extLst>
                    <a:ext uri="{0D108BD9-81ED-4DB2-BD59-A6C34878D82A}">
                      <a16:rowId xmlns:a16="http://schemas.microsoft.com/office/drawing/2014/main" xmlns="" val="10003"/>
                    </a:ext>
                  </a:extLst>
                </a:tr>
                <a:tr h="289470">
                  <a:tc>
                    <a:txBody>
                      <a:bodyPr/>
                      <a:lstStyle/>
                      <a:p>
                        <a:pPr algn="ctr">
                          <a:buNone/>
                        </a:pPr>
                        <a:r>
                          <a:rPr lang="zh-CN" altLang="en-US" sz="1200" b="0" dirty="0">
                            <a:solidFill>
                              <a:schemeClr val="tx1"/>
                            </a:solidFill>
                            <a:uFillTx/>
                            <a:latin typeface="微软雅黑 Light" panose="020B0502040204020203" pitchFamily="34" charset="-122"/>
                            <a:ea typeface="微软雅黑 Light" panose="020B0502040204020203" pitchFamily="34" charset="-122"/>
                          </a:rPr>
                          <a:t>碳酸镧</a:t>
                        </a:r>
                      </a:p>
                    </a:txBody>
                    <a:tcPr anchor="ctr"/>
                  </a:tc>
                  <a:tc>
                    <a:txBody>
                      <a:bodyPr/>
                      <a:lstStyle/>
                      <a:p>
                        <a:pPr algn="ctr">
                          <a:buNone/>
                        </a:pPr>
                        <a:r>
                          <a:rPr lang="zh-CN" altLang="en-US" sz="1200" b="0">
                            <a:solidFill>
                              <a:schemeClr val="tx1"/>
                            </a:solidFill>
                            <a:latin typeface="微软雅黑 Light" panose="020B0502040204020203" pitchFamily="34" charset="-122"/>
                            <a:ea typeface="微软雅黑 Light" panose="020B0502040204020203" pitchFamily="34" charset="-122"/>
                            <a:sym typeface="+mn-ea"/>
                          </a:rPr>
                          <a:t>有效</a:t>
                        </a:r>
                      </a:p>
                    </a:txBody>
                    <a:tcPr anchor="ctr">
                      <a:solidFill>
                        <a:schemeClr val="accent3"/>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低</a:t>
                        </a:r>
                      </a:p>
                    </a:txBody>
                    <a:tcPr anchor="ctr">
                      <a:solidFill>
                        <a:schemeClr val="accent3"/>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无</a:t>
                        </a:r>
                      </a:p>
                    </a:txBody>
                    <a:tcPr anchor="ctr">
                      <a:solidFill>
                        <a:srgbClr val="AFABAB"/>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少量</a:t>
                        </a:r>
                      </a:p>
                    </a:txBody>
                    <a:tcPr anchor="ctr">
                      <a:solidFill>
                        <a:srgbClr val="F9B484"/>
                      </a:solidFill>
                    </a:tcPr>
                  </a:tc>
                  <a:extLst>
                    <a:ext uri="{0D108BD9-81ED-4DB2-BD59-A6C34878D82A}">
                      <a16:rowId xmlns:a16="http://schemas.microsoft.com/office/drawing/2014/main" xmlns="" val="10004"/>
                    </a:ext>
                  </a:extLst>
                </a:tr>
                <a:tr h="289470">
                  <a:tc>
                    <a:txBody>
                      <a:bodyPr/>
                      <a:lstStyle/>
                      <a:p>
                        <a:pPr algn="ctr">
                          <a:buNone/>
                        </a:pPr>
                        <a:r>
                          <a:rPr lang="zh-CN" altLang="en-US" sz="1200" b="0" dirty="0">
                            <a:solidFill>
                              <a:schemeClr val="tx1"/>
                            </a:solidFill>
                            <a:uFillTx/>
                            <a:latin typeface="微软雅黑 Light" panose="020B0502040204020203" pitchFamily="34" charset="-122"/>
                            <a:ea typeface="微软雅黑 Light" panose="020B0502040204020203" pitchFamily="34" charset="-122"/>
                          </a:rPr>
                          <a:t>钙</a:t>
                        </a:r>
                        <a:r>
                          <a:rPr lang="en-US" altLang="zh-CN" sz="1200" b="0" dirty="0">
                            <a:solidFill>
                              <a:schemeClr val="tx1"/>
                            </a:solidFill>
                            <a:uFillTx/>
                            <a:latin typeface="微软雅黑 Light" panose="020B0502040204020203" pitchFamily="34" charset="-122"/>
                            <a:ea typeface="微软雅黑 Light" panose="020B0502040204020203" pitchFamily="34" charset="-122"/>
                          </a:rPr>
                          <a:t>-</a:t>
                        </a:r>
                        <a:r>
                          <a:rPr lang="zh-CN" altLang="en-US" sz="1200" b="0" dirty="0">
                            <a:solidFill>
                              <a:schemeClr val="tx1"/>
                            </a:solidFill>
                            <a:uFillTx/>
                            <a:latin typeface="微软雅黑 Light" panose="020B0502040204020203" pitchFamily="34" charset="-122"/>
                            <a:ea typeface="微软雅黑 Light" panose="020B0502040204020203" pitchFamily="34" charset="-122"/>
                          </a:rPr>
                          <a:t>镁磷结合剂</a:t>
                        </a:r>
                      </a:p>
                    </a:txBody>
                    <a:tcPr anchor="ctr"/>
                  </a:tc>
                  <a:tc>
                    <a:txBody>
                      <a:bodyPr/>
                      <a:lstStyle/>
                      <a:p>
                        <a:pPr algn="ctr">
                          <a:buNone/>
                        </a:pPr>
                        <a:r>
                          <a:rPr lang="zh-CN" altLang="en-US" sz="1200" b="0">
                            <a:solidFill>
                              <a:schemeClr val="tx1"/>
                            </a:solidFill>
                            <a:latin typeface="微软雅黑 Light" panose="020B0502040204020203" pitchFamily="34" charset="-122"/>
                            <a:ea typeface="微软雅黑 Light" panose="020B0502040204020203" pitchFamily="34" charset="-122"/>
                            <a:sym typeface="+mn-ea"/>
                          </a:rPr>
                          <a:t>有效</a:t>
                        </a:r>
                      </a:p>
                    </a:txBody>
                    <a:tcPr anchor="ctr">
                      <a:solidFill>
                        <a:schemeClr val="accent3"/>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高</a:t>
                        </a:r>
                      </a:p>
                    </a:txBody>
                    <a:tcPr anchor="ctr">
                      <a:solidFill>
                        <a:srgbClr val="F4B183"/>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无</a:t>
                        </a:r>
                      </a:p>
                    </a:txBody>
                    <a:tcPr anchor="ctr">
                      <a:solidFill>
                        <a:srgbClr val="AFABAB"/>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少量</a:t>
                        </a:r>
                      </a:p>
                    </a:txBody>
                    <a:tcPr anchor="ctr">
                      <a:solidFill>
                        <a:srgbClr val="F9B484"/>
                      </a:solidFill>
                    </a:tcPr>
                  </a:tc>
                  <a:extLst>
                    <a:ext uri="{0D108BD9-81ED-4DB2-BD59-A6C34878D82A}">
                      <a16:rowId xmlns:a16="http://schemas.microsoft.com/office/drawing/2014/main" xmlns="" val="10005"/>
                    </a:ext>
                  </a:extLst>
                </a:tr>
                <a:tr h="289470">
                  <a:tc>
                    <a:txBody>
                      <a:bodyPr/>
                      <a:lstStyle/>
                      <a:p>
                        <a:pPr algn="ctr">
                          <a:buNone/>
                        </a:pPr>
                        <a:r>
                          <a:rPr lang="zh-CN" altLang="en-US" sz="1200" b="0" dirty="0">
                            <a:solidFill>
                              <a:schemeClr val="tx1"/>
                            </a:solidFill>
                            <a:uFillTx/>
                            <a:latin typeface="微软雅黑 Light" panose="020B0502040204020203" pitchFamily="34" charset="-122"/>
                            <a:ea typeface="微软雅黑 Light" panose="020B0502040204020203" pitchFamily="34" charset="-122"/>
                          </a:rPr>
                          <a:t>柠檬酸铁</a:t>
                        </a:r>
                      </a:p>
                    </a:txBody>
                    <a:tcPr anchor="ctr"/>
                  </a:tc>
                  <a:tc>
                    <a:txBody>
                      <a:bodyPr/>
                      <a:lstStyle/>
                      <a:p>
                        <a:pPr algn="ctr">
                          <a:buNone/>
                        </a:pPr>
                        <a:r>
                          <a:rPr lang="zh-CN" altLang="en-US" sz="1200" b="0">
                            <a:solidFill>
                              <a:schemeClr val="tx1"/>
                            </a:solidFill>
                            <a:latin typeface="微软雅黑 Light" panose="020B0502040204020203" pitchFamily="34" charset="-122"/>
                            <a:ea typeface="微软雅黑 Light" panose="020B0502040204020203" pitchFamily="34" charset="-122"/>
                            <a:sym typeface="+mn-ea"/>
                          </a:rPr>
                          <a:t>有效</a:t>
                        </a:r>
                      </a:p>
                    </a:txBody>
                    <a:tcPr anchor="ctr">
                      <a:solidFill>
                        <a:schemeClr val="accent3"/>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高</a:t>
                        </a:r>
                      </a:p>
                    </a:txBody>
                    <a:tcPr anchor="ctr">
                      <a:solidFill>
                        <a:srgbClr val="F4B183"/>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无</a:t>
                        </a:r>
                      </a:p>
                    </a:txBody>
                    <a:tcPr anchor="ctr">
                      <a:solidFill>
                        <a:srgbClr val="AFABAB"/>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有</a:t>
                        </a:r>
                      </a:p>
                    </a:txBody>
                    <a:tcPr anchor="ctr">
                      <a:solidFill>
                        <a:srgbClr val="F9B484"/>
                      </a:solidFill>
                    </a:tcPr>
                  </a:tc>
                  <a:extLst>
                    <a:ext uri="{0D108BD9-81ED-4DB2-BD59-A6C34878D82A}">
                      <a16:rowId xmlns:a16="http://schemas.microsoft.com/office/drawing/2014/main" xmlns="" val="10006"/>
                    </a:ext>
                  </a:extLst>
                </a:tr>
                <a:tr h="289470">
                  <a:tc>
                    <a:txBody>
                      <a:bodyPr/>
                      <a:lstStyle/>
                      <a:p>
                        <a:pPr algn="ctr">
                          <a:buNone/>
                        </a:pPr>
                        <a:r>
                          <a:rPr lang="zh-CN" altLang="en-US" sz="1200" b="0" dirty="0">
                            <a:solidFill>
                              <a:schemeClr val="tx1"/>
                            </a:solidFill>
                            <a:uFillTx/>
                            <a:latin typeface="微软雅黑 Light" panose="020B0502040204020203" pitchFamily="34" charset="-122"/>
                            <a:ea typeface="微软雅黑 Light" panose="020B0502040204020203" pitchFamily="34" charset="-122"/>
                          </a:rPr>
                          <a:t>羟基氧化铁</a:t>
                        </a:r>
                      </a:p>
                    </a:txBody>
                    <a:tcPr anchor="ctr"/>
                  </a:tc>
                  <a:tc>
                    <a:txBody>
                      <a:bodyPr/>
                      <a:lstStyle/>
                      <a:p>
                        <a:pPr algn="ctr">
                          <a:buNone/>
                        </a:pPr>
                        <a:r>
                          <a:rPr lang="zh-CN" altLang="en-US" sz="1200" b="0">
                            <a:solidFill>
                              <a:schemeClr val="tx1"/>
                            </a:solidFill>
                            <a:latin typeface="微软雅黑 Light" panose="020B0502040204020203" pitchFamily="34" charset="-122"/>
                            <a:ea typeface="微软雅黑 Light" panose="020B0502040204020203" pitchFamily="34" charset="-122"/>
                            <a:sym typeface="+mn-ea"/>
                          </a:rPr>
                          <a:t>有效</a:t>
                        </a:r>
                      </a:p>
                    </a:txBody>
                    <a:tcPr anchor="ctr">
                      <a:solidFill>
                        <a:schemeClr val="accent3"/>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低</a:t>
                        </a:r>
                      </a:p>
                    </a:txBody>
                    <a:tcPr anchor="ctr">
                      <a:solidFill>
                        <a:schemeClr val="accent3"/>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无</a:t>
                        </a:r>
                      </a:p>
                    </a:txBody>
                    <a:tcPr anchor="ctr">
                      <a:solidFill>
                        <a:srgbClr val="AFABAB"/>
                      </a:solidFill>
                    </a:tcPr>
                  </a:tc>
                  <a:tc>
                    <a:txBody>
                      <a:bodyPr/>
                      <a:lstStyle/>
                      <a:p>
                        <a:pPr algn="ctr">
                          <a:buNone/>
                        </a:pPr>
                        <a:r>
                          <a:rPr lang="zh-CN" altLang="en-US" sz="1200" b="0" dirty="0">
                            <a:latin typeface="微软雅黑 Light" panose="020B0502040204020203" pitchFamily="34" charset="-122"/>
                            <a:ea typeface="微软雅黑 Light" panose="020B0502040204020203" pitchFamily="34" charset="-122"/>
                          </a:rPr>
                          <a:t>无</a:t>
                        </a:r>
                      </a:p>
                    </a:txBody>
                    <a:tcPr anchor="ctr">
                      <a:solidFill>
                        <a:srgbClr val="9BBB59"/>
                      </a:solidFill>
                    </a:tcPr>
                  </a:tc>
                  <a:extLst>
                    <a:ext uri="{0D108BD9-81ED-4DB2-BD59-A6C34878D82A}">
                      <a16:rowId xmlns:a16="http://schemas.microsoft.com/office/drawing/2014/main" xmlns="" val="10007"/>
                    </a:ext>
                  </a:extLst>
                </a:tr>
              </a:tbl>
            </a:graphicData>
          </a:graphic>
        </p:graphicFrame>
        <p:sp>
          <p:nvSpPr>
            <p:cNvPr id="14" name="object 10">
              <a:extLst>
                <a:ext uri="{FF2B5EF4-FFF2-40B4-BE49-F238E27FC236}">
                  <a16:creationId xmlns:a16="http://schemas.microsoft.com/office/drawing/2014/main" xmlns="" id="{179F8419-E087-C2F9-F1C4-88369DA1E24E}"/>
                </a:ext>
              </a:extLst>
            </p:cNvPr>
            <p:cNvSpPr/>
            <p:nvPr/>
          </p:nvSpPr>
          <p:spPr>
            <a:xfrm>
              <a:off x="2359379" y="2803156"/>
              <a:ext cx="76200" cy="495300"/>
            </a:xfrm>
            <a:custGeom>
              <a:avLst/>
              <a:gdLst/>
              <a:ahLst/>
              <a:cxnLst/>
              <a:rect l="l" t="t" r="r" b="b"/>
              <a:pathLst>
                <a:path w="76200" h="495300">
                  <a:moveTo>
                    <a:pt x="31750" y="419870"/>
                  </a:moveTo>
                  <a:lnTo>
                    <a:pt x="23252" y="421580"/>
                  </a:lnTo>
                  <a:lnTo>
                    <a:pt x="11144" y="429736"/>
                  </a:lnTo>
                  <a:lnTo>
                    <a:pt x="2988" y="441844"/>
                  </a:lnTo>
                  <a:lnTo>
                    <a:pt x="0" y="456692"/>
                  </a:lnTo>
                  <a:lnTo>
                    <a:pt x="2988" y="471485"/>
                  </a:lnTo>
                  <a:lnTo>
                    <a:pt x="11144" y="483600"/>
                  </a:lnTo>
                  <a:lnTo>
                    <a:pt x="23252" y="491785"/>
                  </a:lnTo>
                  <a:lnTo>
                    <a:pt x="38100" y="494792"/>
                  </a:lnTo>
                  <a:lnTo>
                    <a:pt x="52947" y="491785"/>
                  </a:lnTo>
                  <a:lnTo>
                    <a:pt x="65055" y="483600"/>
                  </a:lnTo>
                  <a:lnTo>
                    <a:pt x="73211" y="471485"/>
                  </a:lnTo>
                  <a:lnTo>
                    <a:pt x="76200" y="456692"/>
                  </a:lnTo>
                  <a:lnTo>
                    <a:pt x="31750" y="456692"/>
                  </a:lnTo>
                  <a:lnTo>
                    <a:pt x="31750" y="419870"/>
                  </a:lnTo>
                  <a:close/>
                </a:path>
                <a:path w="76200" h="495300">
                  <a:moveTo>
                    <a:pt x="38100" y="418592"/>
                  </a:moveTo>
                  <a:lnTo>
                    <a:pt x="31750" y="419870"/>
                  </a:lnTo>
                  <a:lnTo>
                    <a:pt x="31750" y="456692"/>
                  </a:lnTo>
                  <a:lnTo>
                    <a:pt x="44450" y="456692"/>
                  </a:lnTo>
                  <a:lnTo>
                    <a:pt x="44450" y="419870"/>
                  </a:lnTo>
                  <a:lnTo>
                    <a:pt x="38100" y="418592"/>
                  </a:lnTo>
                  <a:close/>
                </a:path>
                <a:path w="76200" h="495300">
                  <a:moveTo>
                    <a:pt x="44450" y="419870"/>
                  </a:moveTo>
                  <a:lnTo>
                    <a:pt x="44450" y="456692"/>
                  </a:lnTo>
                  <a:lnTo>
                    <a:pt x="76200" y="456692"/>
                  </a:lnTo>
                  <a:lnTo>
                    <a:pt x="73211" y="441844"/>
                  </a:lnTo>
                  <a:lnTo>
                    <a:pt x="65055" y="429736"/>
                  </a:lnTo>
                  <a:lnTo>
                    <a:pt x="52947" y="421580"/>
                  </a:lnTo>
                  <a:lnTo>
                    <a:pt x="44450" y="419870"/>
                  </a:lnTo>
                  <a:close/>
                </a:path>
                <a:path w="76200" h="495300">
                  <a:moveTo>
                    <a:pt x="44450" y="0"/>
                  </a:moveTo>
                  <a:lnTo>
                    <a:pt x="31750" y="0"/>
                  </a:lnTo>
                  <a:lnTo>
                    <a:pt x="31750" y="419870"/>
                  </a:lnTo>
                  <a:lnTo>
                    <a:pt x="38100" y="418592"/>
                  </a:lnTo>
                  <a:lnTo>
                    <a:pt x="44450" y="418592"/>
                  </a:lnTo>
                  <a:lnTo>
                    <a:pt x="44450" y="0"/>
                  </a:lnTo>
                  <a:close/>
                </a:path>
                <a:path w="76200" h="495300">
                  <a:moveTo>
                    <a:pt x="44450" y="418592"/>
                  </a:moveTo>
                  <a:lnTo>
                    <a:pt x="38100" y="418592"/>
                  </a:lnTo>
                  <a:lnTo>
                    <a:pt x="44450" y="419870"/>
                  </a:lnTo>
                  <a:lnTo>
                    <a:pt x="44450" y="418592"/>
                  </a:lnTo>
                  <a:close/>
                </a:path>
              </a:pathLst>
            </a:custGeom>
            <a:solidFill>
              <a:srgbClr val="3296FA"/>
            </a:solidFill>
          </p:spPr>
          <p:txBody>
            <a:bodyPr wrap="square" lIns="0" tIns="0" rIns="0" bIns="0" rtlCol="0"/>
            <a:lstStyle/>
            <a:p>
              <a:endParaRPr sz="1100">
                <a:latin typeface="微软雅黑 Light" panose="020B0502040204020203" pitchFamily="34" charset="-122"/>
                <a:ea typeface="微软雅黑 Light" panose="020B0502040204020203" pitchFamily="34" charset="-122"/>
              </a:endParaRPr>
            </a:p>
          </p:txBody>
        </p:sp>
        <p:sp>
          <p:nvSpPr>
            <p:cNvPr id="15" name="object 17">
              <a:extLst>
                <a:ext uri="{FF2B5EF4-FFF2-40B4-BE49-F238E27FC236}">
                  <a16:creationId xmlns:a16="http://schemas.microsoft.com/office/drawing/2014/main" xmlns="" id="{9D42FED6-5938-36BD-08E2-15EB514ECD06}"/>
                </a:ext>
              </a:extLst>
            </p:cNvPr>
            <p:cNvSpPr/>
            <p:nvPr/>
          </p:nvSpPr>
          <p:spPr>
            <a:xfrm>
              <a:off x="6729758" y="2464795"/>
              <a:ext cx="76200" cy="495300"/>
            </a:xfrm>
            <a:custGeom>
              <a:avLst/>
              <a:gdLst/>
              <a:ahLst/>
              <a:cxnLst/>
              <a:rect l="l" t="t" r="r" b="b"/>
              <a:pathLst>
                <a:path w="76200" h="495300">
                  <a:moveTo>
                    <a:pt x="31750" y="419870"/>
                  </a:moveTo>
                  <a:lnTo>
                    <a:pt x="23252" y="421580"/>
                  </a:lnTo>
                  <a:lnTo>
                    <a:pt x="11144" y="429736"/>
                  </a:lnTo>
                  <a:lnTo>
                    <a:pt x="2988" y="441844"/>
                  </a:lnTo>
                  <a:lnTo>
                    <a:pt x="0" y="456692"/>
                  </a:lnTo>
                  <a:lnTo>
                    <a:pt x="2988" y="471485"/>
                  </a:lnTo>
                  <a:lnTo>
                    <a:pt x="11144" y="483600"/>
                  </a:lnTo>
                  <a:lnTo>
                    <a:pt x="23252" y="491785"/>
                  </a:lnTo>
                  <a:lnTo>
                    <a:pt x="38100" y="494792"/>
                  </a:lnTo>
                  <a:lnTo>
                    <a:pt x="52947" y="491785"/>
                  </a:lnTo>
                  <a:lnTo>
                    <a:pt x="65055" y="483600"/>
                  </a:lnTo>
                  <a:lnTo>
                    <a:pt x="73211" y="471485"/>
                  </a:lnTo>
                  <a:lnTo>
                    <a:pt x="76200" y="456692"/>
                  </a:lnTo>
                  <a:lnTo>
                    <a:pt x="31750" y="456692"/>
                  </a:lnTo>
                  <a:lnTo>
                    <a:pt x="31750" y="419870"/>
                  </a:lnTo>
                  <a:close/>
                </a:path>
                <a:path w="76200" h="495300">
                  <a:moveTo>
                    <a:pt x="38100" y="418592"/>
                  </a:moveTo>
                  <a:lnTo>
                    <a:pt x="31750" y="419870"/>
                  </a:lnTo>
                  <a:lnTo>
                    <a:pt x="31750" y="456692"/>
                  </a:lnTo>
                  <a:lnTo>
                    <a:pt x="44450" y="456692"/>
                  </a:lnTo>
                  <a:lnTo>
                    <a:pt x="44450" y="419870"/>
                  </a:lnTo>
                  <a:lnTo>
                    <a:pt x="38100" y="418592"/>
                  </a:lnTo>
                  <a:close/>
                </a:path>
                <a:path w="76200" h="495300">
                  <a:moveTo>
                    <a:pt x="44450" y="419870"/>
                  </a:moveTo>
                  <a:lnTo>
                    <a:pt x="44450" y="456692"/>
                  </a:lnTo>
                  <a:lnTo>
                    <a:pt x="76200" y="456692"/>
                  </a:lnTo>
                  <a:lnTo>
                    <a:pt x="73211" y="441844"/>
                  </a:lnTo>
                  <a:lnTo>
                    <a:pt x="65055" y="429736"/>
                  </a:lnTo>
                  <a:lnTo>
                    <a:pt x="52947" y="421580"/>
                  </a:lnTo>
                  <a:lnTo>
                    <a:pt x="44450" y="419870"/>
                  </a:lnTo>
                  <a:close/>
                </a:path>
                <a:path w="76200" h="495300">
                  <a:moveTo>
                    <a:pt x="44450" y="0"/>
                  </a:moveTo>
                  <a:lnTo>
                    <a:pt x="31750" y="0"/>
                  </a:lnTo>
                  <a:lnTo>
                    <a:pt x="31750" y="419870"/>
                  </a:lnTo>
                  <a:lnTo>
                    <a:pt x="38100" y="418592"/>
                  </a:lnTo>
                  <a:lnTo>
                    <a:pt x="44450" y="418592"/>
                  </a:lnTo>
                  <a:lnTo>
                    <a:pt x="44450" y="0"/>
                  </a:lnTo>
                  <a:close/>
                </a:path>
                <a:path w="76200" h="495300">
                  <a:moveTo>
                    <a:pt x="44450" y="418592"/>
                  </a:moveTo>
                  <a:lnTo>
                    <a:pt x="38100" y="418592"/>
                  </a:lnTo>
                  <a:lnTo>
                    <a:pt x="44450" y="419870"/>
                  </a:lnTo>
                  <a:lnTo>
                    <a:pt x="44450" y="418592"/>
                  </a:lnTo>
                  <a:close/>
                </a:path>
              </a:pathLst>
            </a:custGeom>
            <a:solidFill>
              <a:srgbClr val="3296FA"/>
            </a:solidFill>
          </p:spPr>
          <p:txBody>
            <a:bodyPr wrap="square" lIns="0" tIns="0" rIns="0" bIns="0" rtlCol="0"/>
            <a:lstStyle/>
            <a:p>
              <a:endParaRPr sz="1100">
                <a:latin typeface="微软雅黑 Light" panose="020B0502040204020203" pitchFamily="34" charset="-122"/>
                <a:ea typeface="微软雅黑 Light" panose="020B0502040204020203" pitchFamily="34" charset="-122"/>
              </a:endParaRPr>
            </a:p>
          </p:txBody>
        </p:sp>
        <p:sp>
          <p:nvSpPr>
            <p:cNvPr id="16" name="object 23">
              <a:extLst>
                <a:ext uri="{FF2B5EF4-FFF2-40B4-BE49-F238E27FC236}">
                  <a16:creationId xmlns:a16="http://schemas.microsoft.com/office/drawing/2014/main" xmlns="" id="{815500DD-0B5A-B003-18DB-7E697DE5FB30}"/>
                </a:ext>
              </a:extLst>
            </p:cNvPr>
            <p:cNvSpPr/>
            <p:nvPr/>
          </p:nvSpPr>
          <p:spPr>
            <a:xfrm>
              <a:off x="10209915" y="2567920"/>
              <a:ext cx="76200" cy="495300"/>
            </a:xfrm>
            <a:custGeom>
              <a:avLst/>
              <a:gdLst/>
              <a:ahLst/>
              <a:cxnLst/>
              <a:rect l="l" t="t" r="r" b="b"/>
              <a:pathLst>
                <a:path w="76200" h="495300">
                  <a:moveTo>
                    <a:pt x="31750" y="419870"/>
                  </a:moveTo>
                  <a:lnTo>
                    <a:pt x="23252" y="421580"/>
                  </a:lnTo>
                  <a:lnTo>
                    <a:pt x="11144" y="429736"/>
                  </a:lnTo>
                  <a:lnTo>
                    <a:pt x="2988" y="441844"/>
                  </a:lnTo>
                  <a:lnTo>
                    <a:pt x="0" y="456692"/>
                  </a:lnTo>
                  <a:lnTo>
                    <a:pt x="2988" y="471485"/>
                  </a:lnTo>
                  <a:lnTo>
                    <a:pt x="11144" y="483600"/>
                  </a:lnTo>
                  <a:lnTo>
                    <a:pt x="23252" y="491785"/>
                  </a:lnTo>
                  <a:lnTo>
                    <a:pt x="38100" y="494792"/>
                  </a:lnTo>
                  <a:lnTo>
                    <a:pt x="52947" y="491785"/>
                  </a:lnTo>
                  <a:lnTo>
                    <a:pt x="65055" y="483600"/>
                  </a:lnTo>
                  <a:lnTo>
                    <a:pt x="73211" y="471485"/>
                  </a:lnTo>
                  <a:lnTo>
                    <a:pt x="76200" y="456692"/>
                  </a:lnTo>
                  <a:lnTo>
                    <a:pt x="31750" y="456692"/>
                  </a:lnTo>
                  <a:lnTo>
                    <a:pt x="31750" y="419870"/>
                  </a:lnTo>
                  <a:close/>
                </a:path>
                <a:path w="76200" h="495300">
                  <a:moveTo>
                    <a:pt x="38100" y="418592"/>
                  </a:moveTo>
                  <a:lnTo>
                    <a:pt x="31750" y="419870"/>
                  </a:lnTo>
                  <a:lnTo>
                    <a:pt x="31750" y="456692"/>
                  </a:lnTo>
                  <a:lnTo>
                    <a:pt x="44450" y="456692"/>
                  </a:lnTo>
                  <a:lnTo>
                    <a:pt x="44450" y="419870"/>
                  </a:lnTo>
                  <a:lnTo>
                    <a:pt x="38100" y="418592"/>
                  </a:lnTo>
                  <a:close/>
                </a:path>
                <a:path w="76200" h="495300">
                  <a:moveTo>
                    <a:pt x="44450" y="419870"/>
                  </a:moveTo>
                  <a:lnTo>
                    <a:pt x="44450" y="456692"/>
                  </a:lnTo>
                  <a:lnTo>
                    <a:pt x="76200" y="456692"/>
                  </a:lnTo>
                  <a:lnTo>
                    <a:pt x="73211" y="441844"/>
                  </a:lnTo>
                  <a:lnTo>
                    <a:pt x="65055" y="429736"/>
                  </a:lnTo>
                  <a:lnTo>
                    <a:pt x="52947" y="421580"/>
                  </a:lnTo>
                  <a:lnTo>
                    <a:pt x="44450" y="419870"/>
                  </a:lnTo>
                  <a:close/>
                </a:path>
                <a:path w="76200" h="495300">
                  <a:moveTo>
                    <a:pt x="44450" y="0"/>
                  </a:moveTo>
                  <a:lnTo>
                    <a:pt x="31750" y="0"/>
                  </a:lnTo>
                  <a:lnTo>
                    <a:pt x="31750" y="419870"/>
                  </a:lnTo>
                  <a:lnTo>
                    <a:pt x="38100" y="418592"/>
                  </a:lnTo>
                  <a:lnTo>
                    <a:pt x="44450" y="418592"/>
                  </a:lnTo>
                  <a:lnTo>
                    <a:pt x="44450" y="0"/>
                  </a:lnTo>
                  <a:close/>
                </a:path>
                <a:path w="76200" h="495300">
                  <a:moveTo>
                    <a:pt x="44450" y="418592"/>
                  </a:moveTo>
                  <a:lnTo>
                    <a:pt x="38100" y="418592"/>
                  </a:lnTo>
                  <a:lnTo>
                    <a:pt x="44450" y="419870"/>
                  </a:lnTo>
                  <a:lnTo>
                    <a:pt x="44450" y="418592"/>
                  </a:lnTo>
                  <a:close/>
                </a:path>
              </a:pathLst>
            </a:custGeom>
            <a:solidFill>
              <a:srgbClr val="3296FA"/>
            </a:solidFill>
          </p:spPr>
          <p:txBody>
            <a:bodyPr wrap="square" lIns="0" tIns="0" rIns="0" bIns="0" rtlCol="0"/>
            <a:lstStyle/>
            <a:p>
              <a:endParaRPr sz="1100">
                <a:latin typeface="微软雅黑 Light" panose="020B0502040204020203" pitchFamily="34" charset="-122"/>
                <a:ea typeface="微软雅黑 Light" panose="020B0502040204020203" pitchFamily="34" charset="-122"/>
              </a:endParaRPr>
            </a:p>
          </p:txBody>
        </p:sp>
        <p:sp>
          <p:nvSpPr>
            <p:cNvPr id="17" name="object 27">
              <a:extLst>
                <a:ext uri="{FF2B5EF4-FFF2-40B4-BE49-F238E27FC236}">
                  <a16:creationId xmlns:a16="http://schemas.microsoft.com/office/drawing/2014/main" xmlns="" id="{D548EB2F-0944-5BD1-3DDA-00A0476A8FC8}"/>
                </a:ext>
              </a:extLst>
            </p:cNvPr>
            <p:cNvSpPr txBox="1"/>
            <p:nvPr/>
          </p:nvSpPr>
          <p:spPr>
            <a:xfrm>
              <a:off x="420584" y="2886724"/>
              <a:ext cx="2839720" cy="645671"/>
            </a:xfrm>
            <a:prstGeom prst="rect">
              <a:avLst/>
            </a:prstGeom>
          </p:spPr>
          <p:txBody>
            <a:bodyPr vert="horz" wrap="square" lIns="0" tIns="67310" rIns="0" bIns="0" rtlCol="0">
              <a:spAutoFit/>
            </a:bodyPr>
            <a:lstStyle/>
            <a:p>
              <a:pPr marL="38100" fontAlgn="auto">
                <a:lnSpc>
                  <a:spcPct val="100000"/>
                </a:lnSpc>
                <a:spcBef>
                  <a:spcPts val="600"/>
                </a:spcBef>
              </a:pPr>
              <a:r>
                <a:rPr lang="zh-CN" sz="1050" b="1" dirty="0">
                  <a:solidFill>
                    <a:srgbClr val="3296FA"/>
                  </a:solidFill>
                  <a:latin typeface="微软雅黑 Light" panose="020B0502040204020203" pitchFamily="34" charset="-122"/>
                  <a:ea typeface="微软雅黑 Light" panose="020B0502040204020203" pitchFamily="34" charset="-122"/>
                  <a:cs typeface="微软雅黑" panose="020B0503020204020204" charset="-122"/>
                </a:rPr>
                <a:t>《</a:t>
              </a:r>
              <a:r>
                <a:rPr sz="1050" b="1" dirty="0">
                  <a:solidFill>
                    <a:srgbClr val="3296FA"/>
                  </a:solidFill>
                  <a:latin typeface="微软雅黑 Light" panose="020B0502040204020203" pitchFamily="34" charset="-122"/>
                  <a:ea typeface="微软雅黑 Light" panose="020B0502040204020203" pitchFamily="34" charset="-122"/>
                  <a:cs typeface="微软雅黑" panose="020B0503020204020204" charset="-122"/>
                </a:rPr>
                <a:t>KDIGO指南</a:t>
              </a:r>
              <a:r>
                <a:rPr lang="zh-CN" sz="1050" b="1" dirty="0">
                  <a:solidFill>
                    <a:srgbClr val="3296FA"/>
                  </a:solidFill>
                  <a:latin typeface="微软雅黑 Light" panose="020B0502040204020203" pitchFamily="34" charset="-122"/>
                  <a:ea typeface="微软雅黑 Light" panose="020B0502040204020203" pitchFamily="34" charset="-122"/>
                  <a:cs typeface="微软雅黑" panose="020B0503020204020204" charset="-122"/>
                </a:rPr>
                <a:t>》</a:t>
              </a:r>
              <a:r>
                <a:rPr sz="1050" b="1" baseline="25000" dirty="0">
                  <a:solidFill>
                    <a:srgbClr val="3296FA"/>
                  </a:solidFill>
                  <a:latin typeface="微软雅黑 Light" panose="020B0502040204020203" pitchFamily="34" charset="-122"/>
                  <a:ea typeface="微软雅黑 Light" panose="020B0502040204020203" pitchFamily="34" charset="-122"/>
                  <a:cs typeface="微软雅黑" panose="020B0503020204020204" charset="-122"/>
                </a:rPr>
                <a:t>1</a:t>
              </a:r>
              <a:r>
                <a:rPr sz="1050" b="1" dirty="0">
                  <a:solidFill>
                    <a:srgbClr val="3296FA"/>
                  </a:solidFill>
                  <a:latin typeface="微软雅黑 Light" panose="020B0502040204020203" pitchFamily="34" charset="-122"/>
                  <a:ea typeface="微软雅黑 Light" panose="020B0502040204020203" pitchFamily="34" charset="-122"/>
                  <a:cs typeface="微软雅黑" panose="020B0503020204020204" charset="-122"/>
                </a:rPr>
                <a:t>：</a:t>
              </a:r>
              <a:endParaRPr sz="1050" dirty="0">
                <a:solidFill>
                  <a:srgbClr val="3296FA"/>
                </a:solidFill>
                <a:latin typeface="微软雅黑 Light" panose="020B0502040204020203" pitchFamily="34" charset="-122"/>
                <a:ea typeface="微软雅黑 Light" panose="020B0502040204020203" pitchFamily="34" charset="-122"/>
                <a:cs typeface="微软雅黑" panose="020B0503020204020204" charset="-122"/>
              </a:endParaRPr>
            </a:p>
            <a:p>
              <a:pPr marL="38100" fontAlgn="auto">
                <a:lnSpc>
                  <a:spcPct val="100000"/>
                </a:lnSpc>
                <a:spcBef>
                  <a:spcPts val="600"/>
                </a:spcBef>
              </a:pPr>
              <a:r>
                <a:rPr sz="1050" b="1" dirty="0">
                  <a:solidFill>
                    <a:srgbClr val="C00000"/>
                  </a:solidFill>
                  <a:latin typeface="微软雅黑 Light" panose="020B0502040204020203" pitchFamily="34" charset="-122"/>
                  <a:ea typeface="微软雅黑 Light" panose="020B0502040204020203" pitchFamily="34" charset="-122"/>
                  <a:cs typeface="微软雅黑" panose="020B0503020204020204" charset="-122"/>
                </a:rPr>
                <a:t>限制使用含钙磷结合剂(2B)</a:t>
              </a:r>
              <a:endParaRPr sz="1050" dirty="0">
                <a:latin typeface="微软雅黑 Light" panose="020B0502040204020203" pitchFamily="34" charset="-122"/>
                <a:ea typeface="微软雅黑 Light" panose="020B0502040204020203" pitchFamily="34" charset="-122"/>
                <a:cs typeface="微软雅黑" panose="020B0503020204020204" charset="-122"/>
              </a:endParaRPr>
            </a:p>
          </p:txBody>
        </p:sp>
        <p:sp>
          <p:nvSpPr>
            <p:cNvPr id="18" name="object 27">
              <a:extLst>
                <a:ext uri="{FF2B5EF4-FFF2-40B4-BE49-F238E27FC236}">
                  <a16:creationId xmlns:a16="http://schemas.microsoft.com/office/drawing/2014/main" xmlns="" id="{11EE5035-A6CA-C393-CA11-371153F34F52}"/>
                </a:ext>
              </a:extLst>
            </p:cNvPr>
            <p:cNvSpPr txBox="1"/>
            <p:nvPr/>
          </p:nvSpPr>
          <p:spPr>
            <a:xfrm>
              <a:off x="3356643" y="2885256"/>
              <a:ext cx="3919917" cy="1015604"/>
            </a:xfrm>
            <a:prstGeom prst="rect">
              <a:avLst/>
            </a:prstGeom>
          </p:spPr>
          <p:txBody>
            <a:bodyPr vert="horz" wrap="square" lIns="0" tIns="67310" rIns="0" bIns="0" rtlCol="0">
              <a:spAutoFit/>
            </a:bodyPr>
            <a:lstStyle/>
            <a:p>
              <a:pPr marL="38100" fontAlgn="auto">
                <a:lnSpc>
                  <a:spcPct val="100000"/>
                </a:lnSpc>
                <a:spcBef>
                  <a:spcPts val="600"/>
                </a:spcBef>
              </a:pPr>
              <a:r>
                <a:rPr lang="zh-CN" sz="1000" b="1" dirty="0">
                  <a:solidFill>
                    <a:srgbClr val="3296FA"/>
                  </a:solidFill>
                  <a:latin typeface="微软雅黑 Light" panose="020B0502040204020203" pitchFamily="34" charset="-122"/>
                  <a:ea typeface="微软雅黑 Light" panose="020B0502040204020203" pitchFamily="34" charset="-122"/>
                  <a:cs typeface="微软雅黑" panose="020B0503020204020204" charset="-122"/>
                </a:rPr>
                <a:t>《中国慢性肾脏病矿物质和骨异常诊治指南》</a:t>
              </a:r>
              <a:r>
                <a:rPr lang="en-US" altLang="zh-CN" sz="1000" b="1" baseline="30000" dirty="0">
                  <a:solidFill>
                    <a:srgbClr val="3296FA"/>
                  </a:solidFill>
                  <a:uFillTx/>
                  <a:latin typeface="微软雅黑 Light" panose="020B0502040204020203" pitchFamily="34" charset="-122"/>
                  <a:ea typeface="微软雅黑 Light" panose="020B0502040204020203" pitchFamily="34" charset="-122"/>
                  <a:cs typeface="微软雅黑" panose="020B0503020204020204" charset="-122"/>
                </a:rPr>
                <a:t>2</a:t>
              </a:r>
            </a:p>
            <a:p>
              <a:pPr marL="38100" fontAlgn="auto">
                <a:lnSpc>
                  <a:spcPct val="100000"/>
                </a:lnSpc>
                <a:spcBef>
                  <a:spcPts val="600"/>
                </a:spcBef>
              </a:pPr>
              <a:r>
                <a:rPr lang="zh-CN" altLang="en-US" sz="1000" b="1" dirty="0">
                  <a:latin typeface="微软雅黑 Light" panose="020B0502040204020203" pitchFamily="34" charset="-122"/>
                  <a:ea typeface="微软雅黑 Light" panose="020B0502040204020203" pitchFamily="34" charset="-122"/>
                  <a:cs typeface="微软雅黑" panose="020B0503020204020204" charset="-122"/>
                </a:rPr>
                <a:t>从患者终点事件的临床获益，以及预防血管钙化和无动力性骨病等并发症的角度出发，我们不再建议将</a:t>
              </a:r>
              <a:r>
                <a:rPr lang="zh-CN" altLang="en-US" sz="1000" b="1" dirty="0">
                  <a:solidFill>
                    <a:srgbClr val="C00000"/>
                  </a:solidFill>
                  <a:latin typeface="微软雅黑 Light" panose="020B0502040204020203" pitchFamily="34" charset="-122"/>
                  <a:ea typeface="微软雅黑 Light" panose="020B0502040204020203" pitchFamily="34" charset="-122"/>
                  <a:cs typeface="微软雅黑" panose="020B0503020204020204" charset="-122"/>
                </a:rPr>
                <a:t>司维拉姆</a:t>
              </a:r>
              <a:r>
                <a:rPr lang="zh-CN" altLang="en-US" sz="1000" b="1" dirty="0">
                  <a:latin typeface="微软雅黑 Light" panose="020B0502040204020203" pitchFamily="34" charset="-122"/>
                  <a:ea typeface="微软雅黑 Light" panose="020B0502040204020203" pitchFamily="34" charset="-122"/>
                  <a:cs typeface="微软雅黑" panose="020B0503020204020204" charset="-122"/>
                </a:rPr>
                <a:t>或碳酸镧等非钙磷结合剂作为含钙磷结合剂的替代或补充</a:t>
              </a:r>
              <a:r>
                <a:rPr lang="zh-CN" altLang="en-US" sz="1000" b="1" dirty="0">
                  <a:solidFill>
                    <a:srgbClr val="C00000"/>
                  </a:solidFill>
                  <a:latin typeface="微软雅黑 Light" panose="020B0502040204020203" pitchFamily="34" charset="-122"/>
                  <a:ea typeface="微软雅黑 Light" panose="020B0502040204020203" pitchFamily="34" charset="-122"/>
                  <a:cs typeface="微软雅黑" panose="020B0503020204020204" charset="-122"/>
                </a:rPr>
                <a:t>，</a:t>
              </a:r>
              <a:r>
                <a:rPr lang="zh-CN" altLang="en-US" sz="1000" b="1" u="sng" dirty="0">
                  <a:latin typeface="微软雅黑 Light" panose="020B0502040204020203" pitchFamily="34" charset="-122"/>
                  <a:ea typeface="微软雅黑 Light" panose="020B0502040204020203" pitchFamily="34" charset="-122"/>
                  <a:cs typeface="微软雅黑" panose="020B0503020204020204" charset="-122"/>
                </a:rPr>
                <a:t>而是</a:t>
              </a:r>
              <a:r>
                <a:rPr lang="zh-CN" altLang="en-US" sz="1000" b="1" u="sng" dirty="0">
                  <a:solidFill>
                    <a:srgbClr val="C00000"/>
                  </a:solidFill>
                  <a:latin typeface="微软雅黑 Light" panose="020B0502040204020203" pitchFamily="34" charset="-122"/>
                  <a:ea typeface="微软雅黑 Light" panose="020B0502040204020203" pitchFamily="34" charset="-122"/>
                  <a:cs typeface="微软雅黑" panose="020B0503020204020204" charset="-122"/>
                </a:rPr>
                <a:t>可以作为一线磷结合剂。</a:t>
              </a:r>
              <a:endParaRPr sz="1000" u="sng" dirty="0">
                <a:latin typeface="微软雅黑 Light" panose="020B0502040204020203" pitchFamily="34" charset="-122"/>
                <a:ea typeface="微软雅黑 Light" panose="020B0502040204020203" pitchFamily="34" charset="-122"/>
                <a:cs typeface="微软雅黑" panose="020B0503020204020204" charset="-122"/>
              </a:endParaRPr>
            </a:p>
          </p:txBody>
        </p:sp>
        <p:sp>
          <p:nvSpPr>
            <p:cNvPr id="19" name="object 27">
              <a:extLst>
                <a:ext uri="{FF2B5EF4-FFF2-40B4-BE49-F238E27FC236}">
                  <a16:creationId xmlns:a16="http://schemas.microsoft.com/office/drawing/2014/main" xmlns="" id="{733B94AB-DBDC-5BBD-51C7-C53E17F3E41E}"/>
                </a:ext>
              </a:extLst>
            </p:cNvPr>
            <p:cNvSpPr txBox="1"/>
            <p:nvPr/>
          </p:nvSpPr>
          <p:spPr>
            <a:xfrm>
              <a:off x="7616476" y="2818423"/>
              <a:ext cx="3512125" cy="810085"/>
            </a:xfrm>
            <a:prstGeom prst="rect">
              <a:avLst/>
            </a:prstGeom>
          </p:spPr>
          <p:txBody>
            <a:bodyPr vert="horz" wrap="square" lIns="0" tIns="67310" rIns="0" bIns="0" rtlCol="0">
              <a:spAutoFit/>
            </a:bodyPr>
            <a:lstStyle/>
            <a:p>
              <a:pPr marL="38100" fontAlgn="auto">
                <a:lnSpc>
                  <a:spcPct val="100000"/>
                </a:lnSpc>
                <a:spcBef>
                  <a:spcPts val="600"/>
                </a:spcBef>
              </a:pPr>
              <a:r>
                <a:rPr lang="zh-CN" sz="1000" b="1" dirty="0">
                  <a:solidFill>
                    <a:srgbClr val="3296FA"/>
                  </a:solidFill>
                  <a:latin typeface="微软雅黑 Light" panose="020B0502040204020203" pitchFamily="34" charset="-122"/>
                  <a:ea typeface="微软雅黑 Light" panose="020B0502040204020203" pitchFamily="34" charset="-122"/>
                  <a:cs typeface="微软雅黑" panose="020B0503020204020204" charset="-122"/>
                </a:rPr>
                <a:t>《中国围透析期慢性肾脏病管理规范》</a:t>
              </a:r>
              <a:r>
                <a:rPr lang="en-US" altLang="zh-CN" sz="1000" b="1" baseline="30000" dirty="0">
                  <a:solidFill>
                    <a:srgbClr val="3296FA"/>
                  </a:solidFill>
                  <a:uFillTx/>
                  <a:latin typeface="微软雅黑 Light" panose="020B0502040204020203" pitchFamily="34" charset="-122"/>
                  <a:ea typeface="微软雅黑 Light" panose="020B0502040204020203" pitchFamily="34" charset="-122"/>
                  <a:cs typeface="微软雅黑" panose="020B0503020204020204" charset="-122"/>
                </a:rPr>
                <a:t>3</a:t>
              </a:r>
              <a:endParaRPr lang="zh-CN" sz="1000" b="1" dirty="0">
                <a:solidFill>
                  <a:srgbClr val="3296FA"/>
                </a:solidFill>
                <a:latin typeface="微软雅黑 Light" panose="020B0502040204020203" pitchFamily="34" charset="-122"/>
                <a:ea typeface="微软雅黑 Light" panose="020B0502040204020203" pitchFamily="34" charset="-122"/>
                <a:cs typeface="微软雅黑" panose="020B0503020204020204" charset="-122"/>
              </a:endParaRPr>
            </a:p>
            <a:p>
              <a:pPr marL="38100" fontAlgn="auto">
                <a:lnSpc>
                  <a:spcPct val="100000"/>
                </a:lnSpc>
                <a:spcBef>
                  <a:spcPts val="600"/>
                </a:spcBef>
              </a:pPr>
              <a:r>
                <a:rPr lang="zh-CN" altLang="en-US" sz="1000" b="1" dirty="0">
                  <a:solidFill>
                    <a:srgbClr val="C00000"/>
                  </a:solidFill>
                  <a:latin typeface="微软雅黑 Light" panose="020B0502040204020203" pitchFamily="34" charset="-122"/>
                  <a:ea typeface="微软雅黑 Light" panose="020B0502040204020203" pitchFamily="34" charset="-122"/>
                  <a:cs typeface="微软雅黑" panose="020B0503020204020204" charset="-122"/>
                </a:rPr>
                <a:t>推荐不含钙磷结合剂作为一线磷结合剂。目前常用的不含钙磷结合剂主要有司维拉姆和碳酸镧。</a:t>
              </a:r>
              <a:endParaRPr sz="1000" dirty="0">
                <a:latin typeface="微软雅黑 Light" panose="020B0502040204020203" pitchFamily="34" charset="-122"/>
                <a:ea typeface="微软雅黑 Light" panose="020B0502040204020203" pitchFamily="34" charset="-122"/>
                <a:cs typeface="微软雅黑" panose="020B0503020204020204" charset="-122"/>
              </a:endParaRPr>
            </a:p>
          </p:txBody>
        </p:sp>
        <p:sp>
          <p:nvSpPr>
            <p:cNvPr id="20" name="矩形 19">
              <a:extLst>
                <a:ext uri="{FF2B5EF4-FFF2-40B4-BE49-F238E27FC236}">
                  <a16:creationId xmlns:a16="http://schemas.microsoft.com/office/drawing/2014/main" xmlns="" id="{76D40BE3-2CCD-E224-3C39-4661F4F87953}"/>
                </a:ext>
              </a:extLst>
            </p:cNvPr>
            <p:cNvSpPr/>
            <p:nvPr/>
          </p:nvSpPr>
          <p:spPr>
            <a:xfrm>
              <a:off x="602860" y="1696751"/>
              <a:ext cx="1229824" cy="945385"/>
            </a:xfrm>
            <a:prstGeom prst="rect">
              <a:avLst/>
            </a:prstGeom>
            <a:noFill/>
            <a:ln>
              <a:noFill/>
            </a:ln>
          </p:spPr>
          <p:txBody>
            <a:bodyPr wrap="none" rtlCol="0" anchor="t">
              <a:spAutoFit/>
            </a:bodyPr>
            <a:lstStyle/>
            <a:p>
              <a:pPr algn="ctr"/>
              <a:r>
                <a:rPr lang="en-US" altLang="zh-CN" sz="40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Light" panose="020B0502040204020203" pitchFamily="34" charset="-122"/>
                  <a:ea typeface="微软雅黑 Light" panose="020B0502040204020203" pitchFamily="34" charset="-122"/>
                </a:rPr>
                <a:t>2017</a:t>
              </a:r>
            </a:p>
          </p:txBody>
        </p:sp>
        <p:sp>
          <p:nvSpPr>
            <p:cNvPr id="21" name="矩形 20">
              <a:extLst>
                <a:ext uri="{FF2B5EF4-FFF2-40B4-BE49-F238E27FC236}">
                  <a16:creationId xmlns:a16="http://schemas.microsoft.com/office/drawing/2014/main" xmlns="" id="{F8D983BA-DF04-65C3-8F7E-84737E9B6377}"/>
                </a:ext>
              </a:extLst>
            </p:cNvPr>
            <p:cNvSpPr/>
            <p:nvPr/>
          </p:nvSpPr>
          <p:spPr>
            <a:xfrm>
              <a:off x="4354626" y="1701343"/>
              <a:ext cx="1237838" cy="945385"/>
            </a:xfrm>
            <a:prstGeom prst="rect">
              <a:avLst/>
            </a:prstGeom>
            <a:noFill/>
            <a:ln>
              <a:noFill/>
            </a:ln>
          </p:spPr>
          <p:txBody>
            <a:bodyPr wrap="none" rtlCol="0" anchor="t">
              <a:spAutoFit/>
            </a:bodyPr>
            <a:lstStyle/>
            <a:p>
              <a:pPr algn="ctr"/>
              <a:r>
                <a:rPr lang="en-US" altLang="zh-CN" sz="40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Light" panose="020B0502040204020203" pitchFamily="34" charset="-122"/>
                  <a:ea typeface="微软雅黑 Light" panose="020B0502040204020203" pitchFamily="34" charset="-122"/>
                </a:rPr>
                <a:t>2019</a:t>
              </a:r>
            </a:p>
          </p:txBody>
        </p:sp>
        <p:sp>
          <p:nvSpPr>
            <p:cNvPr id="22" name="矩形 21">
              <a:extLst>
                <a:ext uri="{FF2B5EF4-FFF2-40B4-BE49-F238E27FC236}">
                  <a16:creationId xmlns:a16="http://schemas.microsoft.com/office/drawing/2014/main" xmlns="" id="{215338A9-8B91-4829-25C9-D3D71BEAC8BF}"/>
                </a:ext>
              </a:extLst>
            </p:cNvPr>
            <p:cNvSpPr/>
            <p:nvPr/>
          </p:nvSpPr>
          <p:spPr>
            <a:xfrm>
              <a:off x="7451124" y="1620117"/>
              <a:ext cx="1378374" cy="945385"/>
            </a:xfrm>
            <a:prstGeom prst="rect">
              <a:avLst/>
            </a:prstGeom>
            <a:noFill/>
            <a:ln>
              <a:noFill/>
            </a:ln>
          </p:spPr>
          <p:txBody>
            <a:bodyPr wrap="square" rtlCol="0" anchor="t">
              <a:spAutoFit/>
            </a:bodyPr>
            <a:lstStyle/>
            <a:p>
              <a:pPr algn="ctr"/>
              <a:r>
                <a:rPr lang="en-US" altLang="zh-CN" sz="40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Light" panose="020B0502040204020203" pitchFamily="34" charset="-122"/>
                  <a:ea typeface="微软雅黑 Light" panose="020B0502040204020203" pitchFamily="34" charset="-122"/>
                </a:rPr>
                <a:t>2021</a:t>
              </a:r>
            </a:p>
          </p:txBody>
        </p:sp>
        <p:sp>
          <p:nvSpPr>
            <p:cNvPr id="23" name="object 26">
              <a:extLst>
                <a:ext uri="{FF2B5EF4-FFF2-40B4-BE49-F238E27FC236}">
                  <a16:creationId xmlns:a16="http://schemas.microsoft.com/office/drawing/2014/main" xmlns="" id="{659585C7-6821-54CC-C9E4-30EF27632C15}"/>
                </a:ext>
              </a:extLst>
            </p:cNvPr>
            <p:cNvSpPr/>
            <p:nvPr/>
          </p:nvSpPr>
          <p:spPr>
            <a:xfrm>
              <a:off x="1979203" y="1694370"/>
              <a:ext cx="876839" cy="1088137"/>
            </a:xfrm>
            <a:prstGeom prst="rect">
              <a:avLst/>
            </a:prstGeom>
            <a:blipFill>
              <a:blip r:embed="rId8" cstate="print"/>
              <a:stretch>
                <a:fillRect/>
              </a:stretch>
            </a:blipFill>
          </p:spPr>
          <p:txBody>
            <a:bodyPr wrap="square" lIns="0" tIns="0" rIns="0" bIns="0" rtlCol="0"/>
            <a:lstStyle/>
            <a:p>
              <a:endParaRPr sz="1100">
                <a:latin typeface="微软雅黑 Light" panose="020B0502040204020203" pitchFamily="34" charset="-122"/>
                <a:ea typeface="微软雅黑 Light" panose="020B0502040204020203" pitchFamily="34" charset="-122"/>
              </a:endParaRPr>
            </a:p>
          </p:txBody>
        </p:sp>
        <p:sp>
          <p:nvSpPr>
            <p:cNvPr id="24" name="object 30">
              <a:extLst>
                <a:ext uri="{FF2B5EF4-FFF2-40B4-BE49-F238E27FC236}">
                  <a16:creationId xmlns:a16="http://schemas.microsoft.com/office/drawing/2014/main" xmlns="" id="{987DCC96-F8E1-C3CC-7AD7-D0FB2201ED78}"/>
                </a:ext>
              </a:extLst>
            </p:cNvPr>
            <p:cNvSpPr/>
            <p:nvPr/>
          </p:nvSpPr>
          <p:spPr>
            <a:xfrm>
              <a:off x="5971563" y="1614173"/>
              <a:ext cx="796419" cy="1345922"/>
            </a:xfrm>
            <a:prstGeom prst="rect">
              <a:avLst/>
            </a:prstGeom>
            <a:blipFill>
              <a:blip r:embed="rId9" cstate="print"/>
              <a:stretch>
                <a:fillRect/>
              </a:stretch>
            </a:blipFill>
          </p:spPr>
          <p:txBody>
            <a:bodyPr wrap="square" lIns="0" tIns="0" rIns="0" bIns="0" rtlCol="0"/>
            <a:lstStyle/>
            <a:p>
              <a:endParaRPr sz="1100">
                <a:latin typeface="微软雅黑 Light" panose="020B0502040204020203" pitchFamily="34" charset="-122"/>
                <a:ea typeface="微软雅黑 Light" panose="020B0502040204020203" pitchFamily="34" charset="-122"/>
              </a:endParaRPr>
            </a:p>
          </p:txBody>
        </p:sp>
        <p:sp>
          <p:nvSpPr>
            <p:cNvPr id="25" name="圆角矩形 2">
              <a:extLst>
                <a:ext uri="{FF2B5EF4-FFF2-40B4-BE49-F238E27FC236}">
                  <a16:creationId xmlns:a16="http://schemas.microsoft.com/office/drawing/2014/main" xmlns="" id="{DAB6E17A-27E8-CC46-CD2A-F678C2012E4E}"/>
                </a:ext>
              </a:extLst>
            </p:cNvPr>
            <p:cNvSpPr/>
            <p:nvPr/>
          </p:nvSpPr>
          <p:spPr>
            <a:xfrm>
              <a:off x="1166406" y="5836644"/>
              <a:ext cx="6812173" cy="373285"/>
            </a:xfrm>
            <a:prstGeom prst="roundRect">
              <a:avLst/>
            </a:prstGeom>
            <a:noFill/>
            <a:ln w="19050">
              <a:solidFill>
                <a:srgbClr val="C0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Light" panose="020B0502040204020203" pitchFamily="34" charset="-122"/>
                <a:ea typeface="微软雅黑 Light" panose="020B0502040204020203" pitchFamily="34" charset="-122"/>
              </a:endParaRPr>
            </a:p>
          </p:txBody>
        </p:sp>
        <p:sp>
          <p:nvSpPr>
            <p:cNvPr id="26" name="圆角矩形标注 9">
              <a:extLst>
                <a:ext uri="{FF2B5EF4-FFF2-40B4-BE49-F238E27FC236}">
                  <a16:creationId xmlns:a16="http://schemas.microsoft.com/office/drawing/2014/main" xmlns="" id="{1154C38A-5AFB-765B-CBA7-7EF8D185576F}"/>
                </a:ext>
              </a:extLst>
            </p:cNvPr>
            <p:cNvSpPr/>
            <p:nvPr/>
          </p:nvSpPr>
          <p:spPr>
            <a:xfrm>
              <a:off x="8283498" y="5248337"/>
              <a:ext cx="3294510" cy="725955"/>
            </a:xfrm>
            <a:prstGeom prst="wedgeRoundRectCallout">
              <a:avLst>
                <a:gd name="adj1" fmla="val -59227"/>
                <a:gd name="adj2" fmla="val 53747"/>
                <a:gd name="adj3" fmla="val 16667"/>
              </a:avLst>
            </a:prstGeom>
            <a:solidFill>
              <a:schemeClr val="bg1">
                <a:lumMod val="85000"/>
              </a:schemeClr>
            </a:solidFill>
            <a:ln>
              <a:solidFill>
                <a:srgbClr val="3296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1200"/>
                </a:spcBef>
              </a:pPr>
              <a:r>
                <a:rPr lang="zh-CN" altLang="en-US" sz="1100" b="1" dirty="0">
                  <a:solidFill>
                    <a:schemeClr val="tx1"/>
                  </a:solidFill>
                  <a:latin typeface="微软雅黑 Light" panose="020B0502040204020203" pitchFamily="34" charset="-122"/>
                  <a:ea typeface="微软雅黑 Light" panose="020B0502040204020203" pitchFamily="34" charset="-122"/>
                  <a:sym typeface="+mn-ea"/>
                </a:rPr>
                <a:t>司维拉姆片剂作为唯一兼具</a:t>
              </a:r>
              <a:r>
                <a:rPr lang="zh-CN" altLang="en-US" sz="1100" b="1" dirty="0">
                  <a:solidFill>
                    <a:srgbClr val="C00000"/>
                  </a:solidFill>
                  <a:latin typeface="微软雅黑 Light" panose="020B0502040204020203" pitchFamily="34" charset="-122"/>
                  <a:ea typeface="微软雅黑 Light" panose="020B0502040204020203" pitchFamily="34" charset="-122"/>
                  <a:sym typeface="+mn-ea"/>
                </a:rPr>
                <a:t>有效性、多效性且无蓄积的磷结合剂</a:t>
              </a:r>
              <a:r>
                <a:rPr lang="zh-CN" altLang="en-US" sz="1100" b="1" dirty="0">
                  <a:solidFill>
                    <a:schemeClr val="tx1"/>
                  </a:solidFill>
                  <a:latin typeface="微软雅黑 Light" panose="020B0502040204020203" pitchFamily="34" charset="-122"/>
                  <a:ea typeface="微软雅黑 Light" panose="020B0502040204020203" pitchFamily="34" charset="-122"/>
                  <a:sym typeface="+mn-ea"/>
                </a:rPr>
                <a:t>，唯一的缺陷是片剂负荷高</a:t>
              </a:r>
              <a:r>
                <a:rPr lang="en-US" altLang="zh-CN" sz="1100" b="1" baseline="30000" dirty="0">
                  <a:solidFill>
                    <a:schemeClr val="tx1"/>
                  </a:solidFill>
                  <a:uFillTx/>
                  <a:latin typeface="微软雅黑 Light" panose="020B0502040204020203" pitchFamily="34" charset="-122"/>
                  <a:ea typeface="微软雅黑 Light" panose="020B0502040204020203" pitchFamily="34" charset="-122"/>
                  <a:sym typeface="+mn-ea"/>
                </a:rPr>
                <a:t>4</a:t>
              </a:r>
            </a:p>
          </p:txBody>
        </p:sp>
      </p:grpSp>
      <p:sp>
        <p:nvSpPr>
          <p:cNvPr id="2" name="标题 1">
            <a:extLst>
              <a:ext uri="{FF2B5EF4-FFF2-40B4-BE49-F238E27FC236}">
                <a16:creationId xmlns:a16="http://schemas.microsoft.com/office/drawing/2014/main" xmlns="" id="{6A1D6E10-5C7A-736C-B630-08954EE7A35B}"/>
              </a:ext>
            </a:extLst>
          </p:cNvPr>
          <p:cNvSpPr>
            <a:spLocks noGrp="1"/>
          </p:cNvSpPr>
          <p:nvPr>
            <p:ph type="title"/>
          </p:nvPr>
        </p:nvSpPr>
        <p:spPr>
          <a:xfrm>
            <a:off x="123825" y="358730"/>
            <a:ext cx="11934825" cy="720233"/>
          </a:xfrm>
        </p:spPr>
        <p:txBody>
          <a:bodyPr vert="horz">
            <a:normAutofit/>
          </a:bodyPr>
          <a:lstStyle/>
          <a:p>
            <a:r>
              <a:rPr lang="zh-CN" altLang="en-US" sz="2000" dirty="0"/>
              <a:t>国内外慢性肾脏病管理指南和规范均推荐</a:t>
            </a:r>
            <a:r>
              <a:rPr lang="zh-CN" altLang="en-US" sz="2000" dirty="0">
                <a:solidFill>
                  <a:schemeClr val="accent4">
                    <a:lumMod val="60000"/>
                    <a:lumOff val="40000"/>
                  </a:schemeClr>
                </a:solidFill>
              </a:rPr>
              <a:t>司维拉姆</a:t>
            </a:r>
            <a:r>
              <a:rPr lang="zh-CN" altLang="en-US" sz="2000" dirty="0"/>
              <a:t>作为</a:t>
            </a:r>
            <a:r>
              <a:rPr lang="en-US" altLang="zh-CN" sz="2000" dirty="0"/>
              <a:t>CKD</a:t>
            </a:r>
            <a:r>
              <a:rPr lang="zh-CN" altLang="en-US" sz="2000" dirty="0"/>
              <a:t>高磷血症治疗的</a:t>
            </a:r>
            <a:r>
              <a:rPr lang="zh-CN" altLang="en-US" sz="2000" dirty="0">
                <a:solidFill>
                  <a:schemeClr val="accent4">
                    <a:lumMod val="60000"/>
                    <a:lumOff val="40000"/>
                  </a:schemeClr>
                </a:solidFill>
              </a:rPr>
              <a:t>一线药物</a:t>
            </a:r>
            <a:r>
              <a:rPr lang="zh-CN" altLang="en-US" sz="2000" dirty="0"/>
              <a:t/>
            </a:r>
            <a:br>
              <a:rPr lang="zh-CN" altLang="en-US" sz="2000" dirty="0"/>
            </a:br>
            <a:r>
              <a:rPr lang="zh-CN" altLang="en-US" sz="2000" dirty="0">
                <a:solidFill>
                  <a:schemeClr val="accent4">
                    <a:lumMod val="60000"/>
                    <a:lumOff val="40000"/>
                  </a:schemeClr>
                </a:solidFill>
              </a:rPr>
              <a:t>碳酸司维拉姆干混悬剂克服了片剂负荷高的不足</a:t>
            </a:r>
          </a:p>
        </p:txBody>
      </p:sp>
      <p:sp>
        <p:nvSpPr>
          <p:cNvPr id="27" name="文本框 26">
            <a:extLst>
              <a:ext uri="{FF2B5EF4-FFF2-40B4-BE49-F238E27FC236}">
                <a16:creationId xmlns:a16="http://schemas.microsoft.com/office/drawing/2014/main" xmlns="" id="{449204E3-B158-E0F5-0FAC-6E1F118BD141}"/>
              </a:ext>
            </a:extLst>
          </p:cNvPr>
          <p:cNvSpPr txBox="1"/>
          <p:nvPr/>
        </p:nvSpPr>
        <p:spPr>
          <a:xfrm>
            <a:off x="54610" y="6536690"/>
            <a:ext cx="12137390" cy="215444"/>
          </a:xfrm>
          <a:prstGeom prst="rect">
            <a:avLst/>
          </a:prstGeom>
          <a:noFill/>
        </p:spPr>
        <p:txBody>
          <a:bodyPr wrap="square" rtlCol="0">
            <a:spAutoFit/>
          </a:bodyPr>
          <a:lstStyle>
            <a:defPPr>
              <a:defRPr lang="zh-CN"/>
            </a:defPPr>
            <a:lvl1pPr>
              <a:defRPr sz="800" i="1">
                <a:uFillTx/>
                <a:latin typeface="微软雅黑 Light" panose="020B0502040204020203" pitchFamily="34" charset="-122"/>
                <a:ea typeface="微软雅黑 Light" panose="020B0502040204020203" pitchFamily="34" charset="-122"/>
              </a:defRPr>
            </a:lvl1pPr>
          </a:lstStyle>
          <a:p>
            <a:r>
              <a:rPr lang="en-US" altLang="zh-CN" dirty="0">
                <a:sym typeface="+mn-ea"/>
              </a:rPr>
              <a:t>1 Kidney International Supplements (2017) 7, 1–59.   2 </a:t>
            </a:r>
            <a:r>
              <a:rPr lang="zh-CN" altLang="en-US" dirty="0">
                <a:sym typeface="+mn-ea"/>
              </a:rPr>
              <a:t>中国慢性肾脏病矿物质和骨异常</a:t>
            </a:r>
            <a:r>
              <a:rPr lang="zh-CN" altLang="en-US">
                <a:sym typeface="+mn-ea"/>
              </a:rPr>
              <a:t>诊治指南</a:t>
            </a:r>
            <a:r>
              <a:rPr lang="en-US" altLang="zh-CN">
                <a:sym typeface="+mn-ea"/>
              </a:rPr>
              <a:t>. </a:t>
            </a:r>
            <a:r>
              <a:rPr lang="zh-CN" altLang="en-US">
                <a:sym typeface="+mn-ea"/>
              </a:rPr>
              <a:t>北京</a:t>
            </a:r>
            <a:r>
              <a:rPr lang="en-US" altLang="zh-CN" dirty="0">
                <a:sym typeface="+mn-ea"/>
              </a:rPr>
              <a:t>:</a:t>
            </a:r>
            <a:r>
              <a:rPr lang="zh-CN" altLang="en-US" dirty="0">
                <a:sym typeface="+mn-ea"/>
              </a:rPr>
              <a:t>人民</a:t>
            </a:r>
            <a:r>
              <a:rPr lang="zh-CN" altLang="en-US">
                <a:sym typeface="+mn-ea"/>
              </a:rPr>
              <a:t>卫生出版社</a:t>
            </a:r>
            <a:r>
              <a:rPr lang="en-US" altLang="zh-CN" dirty="0">
                <a:sym typeface="+mn-ea"/>
              </a:rPr>
              <a:t>, 2019.   </a:t>
            </a:r>
            <a:r>
              <a:rPr lang="en-US" altLang="zh-CN">
                <a:sym typeface="+mn-ea"/>
              </a:rPr>
              <a:t>3 中华肾脏病杂志</a:t>
            </a:r>
            <a:r>
              <a:rPr lang="en-US" altLang="zh-CN" dirty="0">
                <a:sym typeface="+mn-ea"/>
              </a:rPr>
              <a:t> (2022); 38 (5), 453-464.   4 J Nephrol. 2016 Jun;29(3):329-340.</a:t>
            </a:r>
          </a:p>
        </p:txBody>
      </p:sp>
      <p:pic>
        <p:nvPicPr>
          <p:cNvPr id="30" name="图片 29">
            <a:extLst>
              <a:ext uri="{FF2B5EF4-FFF2-40B4-BE49-F238E27FC236}">
                <a16:creationId xmlns:a16="http://schemas.microsoft.com/office/drawing/2014/main" xmlns="" id="{1BCEDD8B-7D4F-28A0-07BF-0D187AE42E89}"/>
              </a:ext>
            </a:extLst>
          </p:cNvPr>
          <p:cNvPicPr>
            <a:picLocks noChangeAspect="1"/>
          </p:cNvPicPr>
          <p:nvPr/>
        </p:nvPicPr>
        <p:blipFill>
          <a:blip r:embed="rId10"/>
          <a:stretch>
            <a:fillRect/>
          </a:stretch>
        </p:blipFill>
        <p:spPr>
          <a:xfrm>
            <a:off x="9687691" y="2088594"/>
            <a:ext cx="1352018" cy="229843"/>
          </a:xfrm>
          <a:prstGeom prst="rect">
            <a:avLst/>
          </a:prstGeom>
        </p:spPr>
      </p:pic>
      <p:sp>
        <p:nvSpPr>
          <p:cNvPr id="31" name="矩形 30">
            <a:extLst>
              <a:ext uri="{FF2B5EF4-FFF2-40B4-BE49-F238E27FC236}">
                <a16:creationId xmlns:a16="http://schemas.microsoft.com/office/drawing/2014/main" xmlns="" id="{9DA2A5C6-BF14-704A-DE04-264CF05DE200}"/>
              </a:ext>
            </a:extLst>
          </p:cNvPr>
          <p:cNvSpPr/>
          <p:nvPr/>
        </p:nvSpPr>
        <p:spPr>
          <a:xfrm>
            <a:off x="369436" y="3600691"/>
            <a:ext cx="11398928"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a:extLst>
              <a:ext uri="{FF2B5EF4-FFF2-40B4-BE49-F238E27FC236}">
                <a16:creationId xmlns:a16="http://schemas.microsoft.com/office/drawing/2014/main" xmlns="" id="{FACCD708-E669-9431-9E98-BB27F8F99063}"/>
              </a:ext>
            </a:extLst>
          </p:cNvPr>
          <p:cNvSpPr txBox="1"/>
          <p:nvPr/>
        </p:nvSpPr>
        <p:spPr>
          <a:xfrm>
            <a:off x="8373792" y="5062993"/>
            <a:ext cx="3429489" cy="1169551"/>
          </a:xfrm>
          <a:prstGeom prst="rect">
            <a:avLst/>
          </a:prstGeom>
          <a:noFill/>
        </p:spPr>
        <p:txBody>
          <a:bodyPr wrap="square">
            <a:spAutoFit/>
          </a:bodyPr>
          <a:lstStyle/>
          <a:p>
            <a:r>
              <a:rPr lang="zh-CN" altLang="en-US" sz="1000" dirty="0">
                <a:latin typeface="微软雅黑 Light" panose="020B0502040204020203" pitchFamily="34" charset="-122"/>
                <a:ea typeface="微软雅黑 Light" panose="020B0502040204020203" pitchFamily="34" charset="-122"/>
              </a:rPr>
              <a:t>使用 </a:t>
            </a:r>
            <a:r>
              <a:rPr lang="en-US" altLang="zh-CN" sz="1000" dirty="0">
                <a:latin typeface="微软雅黑 Light" panose="020B0502040204020203" pitchFamily="34" charset="-122"/>
                <a:ea typeface="微软雅黑 Light" panose="020B0502040204020203" pitchFamily="34" charset="-122"/>
              </a:rPr>
              <a:t>“</a:t>
            </a:r>
            <a:r>
              <a:rPr lang="zh-CN" altLang="en-US" sz="1000" dirty="0">
                <a:latin typeface="微软雅黑 Light" panose="020B0502040204020203" pitchFamily="34" charset="-122"/>
                <a:ea typeface="微软雅黑 Light" panose="020B0502040204020203" pitchFamily="34" charset="-122"/>
              </a:rPr>
              <a:t>磷结合剂 </a:t>
            </a:r>
            <a:r>
              <a:rPr lang="en-US" altLang="zh-CN" sz="1000" dirty="0">
                <a:latin typeface="微软雅黑 Light" panose="020B0502040204020203" pitchFamily="34" charset="-122"/>
                <a:ea typeface="微软雅黑 Light" panose="020B0502040204020203" pitchFamily="34" charset="-122"/>
              </a:rPr>
              <a:t>”</a:t>
            </a:r>
            <a:r>
              <a:rPr lang="zh-CN" altLang="en-US" sz="1000" dirty="0">
                <a:latin typeface="微软雅黑 Light" panose="020B0502040204020203" pitchFamily="34" charset="-122"/>
                <a:ea typeface="微软雅黑 Light" panose="020B0502040204020203" pitchFamily="34" charset="-122"/>
              </a:rPr>
              <a:t>一词在 </a:t>
            </a:r>
            <a:r>
              <a:rPr lang="en-US" altLang="zh-CN" sz="1000" dirty="0">
                <a:latin typeface="微软雅黑 Light" panose="020B0502040204020203" pitchFamily="34" charset="-122"/>
                <a:ea typeface="微软雅黑 Light" panose="020B0502040204020203" pitchFamily="34" charset="-122"/>
              </a:rPr>
              <a:t>PubMed </a:t>
            </a:r>
            <a:r>
              <a:rPr lang="zh-CN" altLang="en-US" sz="1000" dirty="0">
                <a:latin typeface="微软雅黑 Light" panose="020B0502040204020203" pitchFamily="34" charset="-122"/>
                <a:ea typeface="微软雅黑 Light" panose="020B0502040204020203" pitchFamily="34" charset="-122"/>
              </a:rPr>
              <a:t>上检索了 </a:t>
            </a:r>
            <a:r>
              <a:rPr lang="en-US" altLang="zh-CN" sz="1000" dirty="0">
                <a:latin typeface="微软雅黑 Light" panose="020B0502040204020203" pitchFamily="34" charset="-122"/>
                <a:ea typeface="微软雅黑 Light" panose="020B0502040204020203" pitchFamily="34" charset="-122"/>
              </a:rPr>
              <a:t>2010 </a:t>
            </a:r>
            <a:r>
              <a:rPr lang="zh-CN" altLang="en-US" sz="1000" dirty="0">
                <a:latin typeface="微软雅黑 Light" panose="020B0502040204020203" pitchFamily="34" charset="-122"/>
                <a:ea typeface="微软雅黑 Light" panose="020B0502040204020203" pitchFamily="34" charset="-122"/>
              </a:rPr>
              <a:t>年 </a:t>
            </a:r>
            <a:r>
              <a:rPr lang="en-US" altLang="zh-CN" sz="1000" dirty="0">
                <a:latin typeface="微软雅黑 Light" panose="020B0502040204020203" pitchFamily="34" charset="-122"/>
                <a:ea typeface="微软雅黑 Light" panose="020B0502040204020203" pitchFamily="34" charset="-122"/>
              </a:rPr>
              <a:t>1 </a:t>
            </a:r>
            <a:r>
              <a:rPr lang="zh-CN" altLang="en-US" sz="1000" dirty="0">
                <a:latin typeface="微软雅黑 Light" panose="020B0502040204020203" pitchFamily="34" charset="-122"/>
                <a:ea typeface="微软雅黑 Light" panose="020B0502040204020203" pitchFamily="34" charset="-122"/>
              </a:rPr>
              <a:t>月至 </a:t>
            </a:r>
            <a:r>
              <a:rPr lang="en-US" altLang="zh-CN" sz="1000" dirty="0">
                <a:latin typeface="微软雅黑 Light" panose="020B0502040204020203" pitchFamily="34" charset="-122"/>
                <a:ea typeface="微软雅黑 Light" panose="020B0502040204020203" pitchFamily="34" charset="-122"/>
              </a:rPr>
              <a:t>2015 </a:t>
            </a:r>
            <a:r>
              <a:rPr lang="zh-CN" altLang="en-US" sz="1000" dirty="0">
                <a:latin typeface="微软雅黑 Light" panose="020B0502040204020203" pitchFamily="34" charset="-122"/>
                <a:ea typeface="微软雅黑 Light" panose="020B0502040204020203" pitchFamily="34" charset="-122"/>
              </a:rPr>
              <a:t>年 </a:t>
            </a:r>
            <a:r>
              <a:rPr lang="en-US" altLang="zh-CN" sz="1000" dirty="0">
                <a:latin typeface="微软雅黑 Light" panose="020B0502040204020203" pitchFamily="34" charset="-122"/>
                <a:ea typeface="微软雅黑 Light" panose="020B0502040204020203" pitchFamily="34" charset="-122"/>
              </a:rPr>
              <a:t>10 </a:t>
            </a:r>
            <a:r>
              <a:rPr lang="zh-CN" altLang="en-US" sz="1000" dirty="0">
                <a:latin typeface="微软雅黑 Light" panose="020B0502040204020203" pitchFamily="34" charset="-122"/>
                <a:ea typeface="微软雅黑 Light" panose="020B0502040204020203" pitchFamily="34" charset="-122"/>
              </a:rPr>
              <a:t>月间出现的出版物。删除了其中有关生物化学、化学、环境、兽医学和材料科学的文章。删除重复的文章后，还剩下 </a:t>
            </a:r>
            <a:r>
              <a:rPr lang="en-US" altLang="zh-CN" sz="1000" dirty="0">
                <a:latin typeface="微软雅黑 Light" panose="020B0502040204020203" pitchFamily="34" charset="-122"/>
                <a:ea typeface="微软雅黑 Light" panose="020B0502040204020203" pitchFamily="34" charset="-122"/>
              </a:rPr>
              <a:t>266 </a:t>
            </a:r>
            <a:r>
              <a:rPr lang="zh-CN" altLang="en-US" sz="1000" dirty="0">
                <a:latin typeface="微软雅黑 Light" panose="020B0502040204020203" pitchFamily="34" charset="-122"/>
                <a:ea typeface="微软雅黑 Light" panose="020B0502040204020203" pitchFamily="34" charset="-122"/>
              </a:rPr>
              <a:t>篇出版物。随后，重点放在原创性研究、人体研究，尤其是随机对照试验 </a:t>
            </a:r>
            <a:r>
              <a:rPr lang="en-US" altLang="zh-CN" sz="1000" dirty="0">
                <a:latin typeface="微软雅黑 Light" panose="020B0502040204020203" pitchFamily="34" charset="-122"/>
                <a:ea typeface="微软雅黑 Light" panose="020B0502040204020203" pitchFamily="34" charset="-122"/>
              </a:rPr>
              <a:t>(RCT)</a:t>
            </a:r>
            <a:r>
              <a:rPr lang="zh-CN" altLang="en-US" sz="1000" dirty="0">
                <a:latin typeface="微软雅黑 Light" panose="020B0502040204020203" pitchFamily="34" charset="-122"/>
                <a:ea typeface="微软雅黑 Light" panose="020B0502040204020203" pitchFamily="34" charset="-122"/>
              </a:rPr>
              <a:t>。考虑到成本环境的快速变化、特定国家的具体情况以及潜在的双边关系，本综述忽略了成本分析</a:t>
            </a:r>
          </a:p>
        </p:txBody>
      </p:sp>
      <p:grpSp>
        <p:nvGrpSpPr>
          <p:cNvPr id="3" name="组合 2">
            <a:extLst>
              <a:ext uri="{FF2B5EF4-FFF2-40B4-BE49-F238E27FC236}">
                <a16:creationId xmlns:a16="http://schemas.microsoft.com/office/drawing/2014/main" xmlns="" id="{7FBC8D9D-B1C3-78B6-4323-BEB403BAA5DB}"/>
              </a:ext>
            </a:extLst>
          </p:cNvPr>
          <p:cNvGrpSpPr/>
          <p:nvPr/>
        </p:nvGrpSpPr>
        <p:grpSpPr>
          <a:xfrm>
            <a:off x="11600" y="7711"/>
            <a:ext cx="12180400" cy="244385"/>
            <a:chOff x="9550" y="-680"/>
            <a:chExt cx="12180400" cy="372118"/>
          </a:xfrm>
        </p:grpSpPr>
        <p:sp>
          <p:nvSpPr>
            <p:cNvPr id="13" name="同侧圆角矩形 4">
              <a:extLst>
                <a:ext uri="{FF2B5EF4-FFF2-40B4-BE49-F238E27FC236}">
                  <a16:creationId xmlns:a16="http://schemas.microsoft.com/office/drawing/2014/main" xmlns="" id="{EE9F07F9-E344-2F90-061D-03B8E5550362}"/>
                </a:ext>
              </a:extLst>
            </p:cNvPr>
            <p:cNvSpPr/>
            <p:nvPr/>
          </p:nvSpPr>
          <p:spPr>
            <a:xfrm>
              <a:off x="4965452" y="11438"/>
              <a:ext cx="2375535" cy="360000"/>
            </a:xfrm>
            <a:prstGeom prst="round2SameRect">
              <a:avLst>
                <a:gd name="adj1" fmla="val 32666"/>
                <a:gd name="adj2" fmla="val 0"/>
              </a:avLst>
            </a:prstGeom>
            <a:solidFill>
              <a:schemeClr val="accent2"/>
            </a:solidFill>
            <a:ln>
              <a:solidFill>
                <a:srgbClr val="3296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有效性</a:t>
              </a:r>
            </a:p>
          </p:txBody>
        </p:sp>
        <p:sp>
          <p:nvSpPr>
            <p:cNvPr id="29" name="同侧圆角矩形 6">
              <a:extLst>
                <a:ext uri="{FF2B5EF4-FFF2-40B4-BE49-F238E27FC236}">
                  <a16:creationId xmlns:a16="http://schemas.microsoft.com/office/drawing/2014/main" xmlns="" id="{2AA7B1D0-A702-D704-7D41-09158F0DD80E}"/>
                </a:ext>
              </a:extLst>
            </p:cNvPr>
            <p:cNvSpPr/>
            <p:nvPr/>
          </p:nvSpPr>
          <p:spPr>
            <a:xfrm>
              <a:off x="2498897" y="12028"/>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安全性</a:t>
              </a:r>
            </a:p>
          </p:txBody>
        </p:sp>
        <p:sp>
          <p:nvSpPr>
            <p:cNvPr id="32" name="同侧圆角矩形 7">
              <a:extLst>
                <a:ext uri="{FF2B5EF4-FFF2-40B4-BE49-F238E27FC236}">
                  <a16:creationId xmlns:a16="http://schemas.microsoft.com/office/drawing/2014/main" xmlns="" id="{F05584E0-6619-3D94-6E6B-1E7B18A7EF91}"/>
                </a:ext>
              </a:extLst>
            </p:cNvPr>
            <p:cNvSpPr/>
            <p:nvPr/>
          </p:nvSpPr>
          <p:spPr>
            <a:xfrm>
              <a:off x="7363315" y="-45"/>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创新性</a:t>
              </a:r>
            </a:p>
          </p:txBody>
        </p:sp>
        <p:sp>
          <p:nvSpPr>
            <p:cNvPr id="34" name="同侧圆角矩形 8">
              <a:extLst>
                <a:ext uri="{FF2B5EF4-FFF2-40B4-BE49-F238E27FC236}">
                  <a16:creationId xmlns:a16="http://schemas.microsoft.com/office/drawing/2014/main" xmlns="" id="{C556480C-681C-F1F4-9CDF-A9AFA7B4C23C}"/>
                </a:ext>
              </a:extLst>
            </p:cNvPr>
            <p:cNvSpPr/>
            <p:nvPr/>
          </p:nvSpPr>
          <p:spPr>
            <a:xfrm>
              <a:off x="9814415" y="-45"/>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公平性</a:t>
              </a:r>
            </a:p>
          </p:txBody>
        </p:sp>
        <p:sp>
          <p:nvSpPr>
            <p:cNvPr id="35" name="同侧圆角矩形 15">
              <a:extLst>
                <a:ext uri="{FF2B5EF4-FFF2-40B4-BE49-F238E27FC236}">
                  <a16:creationId xmlns:a16="http://schemas.microsoft.com/office/drawing/2014/main" xmlns="" id="{3D77C0CA-FD10-CF3A-7D1B-454FDB10A8AC}"/>
                </a:ext>
              </a:extLst>
            </p:cNvPr>
            <p:cNvSpPr/>
            <p:nvPr/>
          </p:nvSpPr>
          <p:spPr>
            <a:xfrm>
              <a:off x="9550" y="-680"/>
              <a:ext cx="2376000"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药品基本信息</a:t>
              </a:r>
            </a:p>
          </p:txBody>
        </p:sp>
      </p:grpSp>
    </p:spTree>
    <p:extLst>
      <p:ext uri="{BB962C8B-B14F-4D97-AF65-F5344CB8AC3E}">
        <p14:creationId xmlns:p14="http://schemas.microsoft.com/office/powerpoint/2010/main" val="34577573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35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KSO_WM_UNIT_TABLE_BEAUTIFY" val="smartTable{6eb28a3e-be12-4912-87cf-cf0afed92f8d}"/>
  <p:tag name="TABLE_ENDDRAG_ORIGIN_RECT" val="514*223"/>
  <p:tag name="TABLE_ENDDRAG_RECT" val="360*276*514*223"/>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ISLIDE.THEME" val="https://www.islide.cc;"/>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a:themeElements>
    <a:clrScheme name="自定义 1">
      <a:dk1>
        <a:srgbClr val="000000"/>
      </a:dk1>
      <a:lt1>
        <a:srgbClr val="FBDAC8"/>
      </a:lt1>
      <a:dk2>
        <a:srgbClr val="EE782B"/>
      </a:dk2>
      <a:lt2>
        <a:srgbClr val="DDDDDD"/>
      </a:lt2>
      <a:accent1>
        <a:srgbClr val="FF6600"/>
      </a:accent1>
      <a:accent2>
        <a:srgbClr val="7F7F7F"/>
      </a:accent2>
      <a:accent3>
        <a:srgbClr val="2A1003"/>
      </a:accent3>
      <a:accent4>
        <a:srgbClr val="C00000"/>
      </a:accent4>
      <a:accent5>
        <a:srgbClr val="D2DFF1"/>
      </a:accent5>
      <a:accent6>
        <a:srgbClr val="ED701B"/>
      </a:accent6>
      <a:hlink>
        <a:srgbClr val="FFFFFF"/>
      </a:hlink>
      <a:folHlink>
        <a:srgbClr val="FBDAC8"/>
      </a:folHlink>
    </a:clrScheme>
    <a:fontScheme name="5soqtyl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defRPr kumimoji="1" sz="1200" b="0" i="0" u="none" strike="noStrike" cap="none" normalizeH="0" baseline="0" smtClean="0">
            <a:ln>
              <a:noFill/>
            </a:ln>
            <a:solidFill>
              <a:schemeClr val="tx1"/>
            </a:solidFill>
            <a:effectLst/>
            <a:latin typeface="Arial" charset="0"/>
            <a:ea typeface="HGP創英角ｺﾞｼｯｸUB"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defRPr kumimoji="1" lang="ja-JP" altLang="en-US" sz="1200" b="0" i="0" u="none" strike="noStrike" cap="none" normalizeH="0" baseline="0" smtClean="0">
            <a:ln>
              <a:noFill/>
            </a:ln>
            <a:solidFill>
              <a:schemeClr val="tx1"/>
            </a:solidFill>
            <a:effectLst/>
            <a:latin typeface="Arial" charset="0"/>
            <a:ea typeface="HGP創英角ｺﾞｼｯｸUB" pitchFamily="50" charset="-128"/>
          </a:defRPr>
        </a:defPPr>
      </a:lstStyle>
    </a:lnDef>
  </a:objectDefaults>
  <a:extraClrSchemeLst>
    <a:extraClrScheme>
      <a:clrScheme name="Type 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ype 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ype 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ype 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ype 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ype 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ype 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ype 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ype 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ype 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ype 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ype 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ype A 13">
        <a:dk1>
          <a:srgbClr val="000000"/>
        </a:dk1>
        <a:lt1>
          <a:srgbClr val="FFFFFF"/>
        </a:lt1>
        <a:dk2>
          <a:srgbClr val="000000"/>
        </a:dk2>
        <a:lt2>
          <a:srgbClr val="808080"/>
        </a:lt2>
        <a:accent1>
          <a:srgbClr val="E2DFB4"/>
        </a:accent1>
        <a:accent2>
          <a:srgbClr val="333399"/>
        </a:accent2>
        <a:accent3>
          <a:srgbClr val="FFFFFF"/>
        </a:accent3>
        <a:accent4>
          <a:srgbClr val="000000"/>
        </a:accent4>
        <a:accent5>
          <a:srgbClr val="EEECD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ype A 14">
        <a:dk1>
          <a:srgbClr val="000000"/>
        </a:dk1>
        <a:lt1>
          <a:srgbClr val="FFFFFF"/>
        </a:lt1>
        <a:dk2>
          <a:srgbClr val="000000"/>
        </a:dk2>
        <a:lt2>
          <a:srgbClr val="808080"/>
        </a:lt2>
        <a:accent1>
          <a:srgbClr val="E2DFB4"/>
        </a:accent1>
        <a:accent2>
          <a:srgbClr val="CD0921"/>
        </a:accent2>
        <a:accent3>
          <a:srgbClr val="FFFFFF"/>
        </a:accent3>
        <a:accent4>
          <a:srgbClr val="000000"/>
        </a:accent4>
        <a:accent5>
          <a:srgbClr val="EEECD6"/>
        </a:accent5>
        <a:accent6>
          <a:srgbClr val="BA071D"/>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ype A 15">
        <a:dk1>
          <a:srgbClr val="000000"/>
        </a:dk1>
        <a:lt1>
          <a:srgbClr val="FFFFFF"/>
        </a:lt1>
        <a:dk2>
          <a:srgbClr val="000000"/>
        </a:dk2>
        <a:lt2>
          <a:srgbClr val="808080"/>
        </a:lt2>
        <a:accent1>
          <a:srgbClr val="E2DFB4"/>
        </a:accent1>
        <a:accent2>
          <a:srgbClr val="CD0921"/>
        </a:accent2>
        <a:accent3>
          <a:srgbClr val="FFFFFF"/>
        </a:accent3>
        <a:accent4>
          <a:srgbClr val="000000"/>
        </a:accent4>
        <a:accent5>
          <a:srgbClr val="EEECD6"/>
        </a:accent5>
        <a:accent6>
          <a:srgbClr val="BA071D"/>
        </a:accent6>
        <a:hlink>
          <a:srgbClr val="E98E40"/>
        </a:hlink>
        <a:folHlink>
          <a:srgbClr val="99CC00"/>
        </a:folHlink>
      </a:clrScheme>
      <a:clrMap bg1="lt1" tx1="dk1" bg2="lt2" tx2="dk2" accent1="accent1" accent2="accent2" accent3="accent3" accent4="accent4" accent5="accent5" accent6="accent6" hlink="hlink" folHlink="folHlink"/>
    </a:extraClrScheme>
    <a:extraClrScheme>
      <a:clrScheme name="Type A 16">
        <a:dk1>
          <a:srgbClr val="000000"/>
        </a:dk1>
        <a:lt1>
          <a:srgbClr val="FFFFFF"/>
        </a:lt1>
        <a:dk2>
          <a:srgbClr val="000000"/>
        </a:dk2>
        <a:lt2>
          <a:srgbClr val="808080"/>
        </a:lt2>
        <a:accent1>
          <a:srgbClr val="E2DFB4"/>
        </a:accent1>
        <a:accent2>
          <a:srgbClr val="CD0921"/>
        </a:accent2>
        <a:accent3>
          <a:srgbClr val="FFFFFF"/>
        </a:accent3>
        <a:accent4>
          <a:srgbClr val="000000"/>
        </a:accent4>
        <a:accent5>
          <a:srgbClr val="EEECD6"/>
        </a:accent5>
        <a:accent6>
          <a:srgbClr val="BA071D"/>
        </a:accent6>
        <a:hlink>
          <a:srgbClr val="E98E40"/>
        </a:hlink>
        <a:folHlink>
          <a:srgbClr val="FCD75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TM03457452[[fn=天体]]</Template>
  <TotalTime>7710</TotalTime>
  <Words>4605</Words>
  <Application>Microsoft Office PowerPoint</Application>
  <PresentationFormat>宽屏</PresentationFormat>
  <Paragraphs>273</Paragraphs>
  <Slides>11</Slides>
  <Notes>5</Notes>
  <HiddenSlides>0</HiddenSlides>
  <MMClips>0</MMClips>
  <ScaleCrop>false</ScaleCrop>
  <HeadingPairs>
    <vt:vector size="8" baseType="variant">
      <vt:variant>
        <vt:lpstr>已用的字体</vt:lpstr>
      </vt:variant>
      <vt:variant>
        <vt:i4>13</vt:i4>
      </vt:variant>
      <vt:variant>
        <vt:lpstr>主题</vt:lpstr>
      </vt:variant>
      <vt:variant>
        <vt:i4>2</vt:i4>
      </vt:variant>
      <vt:variant>
        <vt:lpstr>嵌入 OLE 服务器</vt:lpstr>
      </vt:variant>
      <vt:variant>
        <vt:i4>1</vt:i4>
      </vt:variant>
      <vt:variant>
        <vt:lpstr>幻灯片标题</vt:lpstr>
      </vt:variant>
      <vt:variant>
        <vt:i4>11</vt:i4>
      </vt:variant>
    </vt:vector>
  </HeadingPairs>
  <TitlesOfParts>
    <vt:vector size="27" baseType="lpstr">
      <vt:lpstr>HGP創英角ｺﾞｼｯｸUB</vt:lpstr>
      <vt:lpstr>ＭＳ Ｐゴシック</vt:lpstr>
      <vt:lpstr>ＭＳ Ｐゴシック</vt:lpstr>
      <vt:lpstr>等线</vt:lpstr>
      <vt:lpstr>宋体</vt:lpstr>
      <vt:lpstr>微软雅黑</vt:lpstr>
      <vt:lpstr>微软雅黑 Light</vt:lpstr>
      <vt:lpstr>Arial</vt:lpstr>
      <vt:lpstr>Arial Black</vt:lpstr>
      <vt:lpstr>Impact</vt:lpstr>
      <vt:lpstr>Tahoma</vt:lpstr>
      <vt:lpstr>Times New Roman</vt:lpstr>
      <vt:lpstr>Wingdings</vt:lpstr>
      <vt:lpstr>Office 主题​​</vt:lpstr>
      <vt:lpstr>1_Default</vt:lpstr>
      <vt:lpstr>think-cell 幻灯片</vt:lpstr>
      <vt:lpstr>碳酸司维拉姆干混悬剂（海诺欣® ）</vt:lpstr>
      <vt:lpstr>目 录</vt:lpstr>
      <vt:lpstr>国内首个碳酸司维拉姆干混悬剂，可大幅降低透析和非透析CKD高磷血症患者片剂负荷，还可有效解决因吞咽、咀嚼困难及不愿接受片剂而影响治疗的问题，提高服药依从性</vt:lpstr>
      <vt:lpstr>高磷血症是CKD患者不良预后的独立危险因素 我国成人高磷血症患病率高，磷结合剂使用比例低，治疗片剂负荷高，依从性差，达标率低</vt:lpstr>
      <vt:lpstr>碳酸司维拉姆干混悬剂有两个剂量规格，方便剂量调整，可大幅降低磷结合剂片剂负荷,  有效提高服药依从性，提升血磷达标率</vt:lpstr>
      <vt:lpstr>相较于临床常用磷结合剂，司维拉姆安全性良好，干混悬剂治疗相关不良事件发生率较片剂低</vt:lpstr>
      <vt:lpstr>碳酸司维拉姆片中国III期临床研究证实，在透析或非透析CKD高磷血症患者中临床疗效显著</vt:lpstr>
      <vt:lpstr>碳酸司维拉姆干混悬剂参比制剂III期临床研究证明与同剂量片剂控制血磷的疗效相当 本产品与原研参比制剂等效</vt:lpstr>
      <vt:lpstr>国内外慢性肾脏病管理指南和规范均推荐司维拉姆作为CKD高磷血症治疗的一线药物 碳酸司维拉姆干混悬剂克服了片剂负荷高的不足</vt:lpstr>
      <vt:lpstr>碳酸司维拉姆干混悬剂大幅降低片剂负荷，方便剂量调整和服用，解决吞咽和咀嚼困难患者用药需求 提高磷结合剂治疗依从性，提升血磷达标率</vt:lpstr>
      <vt:lpstr>碳酸司维拉姆干混悬剂弥补片剂剂量规格单一和服用不方便的不足，方便患者服用， 提升治疗依从性，提高血磷达标率，改善不良预后，减轻患者和社会经济负担</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碳酸司维拉姆干混悬剂（海诺欣® ）</dc:title>
  <dc:creator>ml yan</dc:creator>
  <cp:lastModifiedBy>ks-hz</cp:lastModifiedBy>
  <cp:revision>74</cp:revision>
  <dcterms:created xsi:type="dcterms:W3CDTF">2024-06-12T04:54:20Z</dcterms:created>
  <dcterms:modified xsi:type="dcterms:W3CDTF">2024-07-11T11:20:39Z</dcterms:modified>
</cp:coreProperties>
</file>