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91" r:id="rId4"/>
    <p:sldId id="308" r:id="rId5"/>
    <p:sldId id="259" r:id="rId6"/>
    <p:sldId id="285" r:id="rId7"/>
    <p:sldId id="286" r:id="rId8"/>
    <p:sldId id="287" r:id="rId9"/>
    <p:sldId id="288" r:id="rId10"/>
    <p:sldId id="289" r:id="rId11"/>
    <p:sldId id="312" r:id="rId12"/>
    <p:sldId id="271" r:id="rId13"/>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3" userDrawn="1">
          <p15:clr>
            <a:srgbClr val="A4A3A4"/>
          </p15:clr>
        </p15:guide>
        <p15:guide id="2" pos="3824" userDrawn="1">
          <p15:clr>
            <a:srgbClr val="A4A3A4"/>
          </p15:clr>
        </p15:guide>
        <p15:guide id="3" orient="horz" pos="4007" userDrawn="1">
          <p15:clr>
            <a:srgbClr val="A4A3A4"/>
          </p15:clr>
        </p15:guide>
        <p15:guide id="4" orient="horz" pos="374" userDrawn="1">
          <p15:clr>
            <a:srgbClr val="A4A3A4"/>
          </p15:clr>
        </p15:guide>
        <p15:guide id="5" orient="horz" pos="773" userDrawn="1">
          <p15:clr>
            <a:srgbClr val="A4A3A4"/>
          </p15:clr>
        </p15:guide>
        <p15:guide id="6" pos="7469" userDrawn="1">
          <p15:clr>
            <a:srgbClr val="A4A3A4"/>
          </p15:clr>
        </p15:guide>
        <p15:guide id="7" pos="21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55AD96"/>
    <a:srgbClr val="DFF0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showGuides="1">
      <p:cViewPr>
        <p:scale>
          <a:sx n="33" d="100"/>
          <a:sy n="33" d="100"/>
        </p:scale>
        <p:origin x="1842" y="1854"/>
      </p:cViewPr>
      <p:guideLst>
        <p:guide orient="horz" pos="2153"/>
        <p:guide pos="3824"/>
        <p:guide orient="horz" pos="4007"/>
        <p:guide orient="horz" pos="374"/>
        <p:guide orient="horz" pos="773"/>
        <p:guide pos="7469"/>
        <p:guide pos="211"/>
      </p:guideLst>
    </p:cSldViewPr>
  </p:slideViewPr>
  <p:notesTextViewPr>
    <p:cViewPr>
      <p:scale>
        <a:sx n="1" d="1"/>
        <a:sy n="1" d="1"/>
      </p:scale>
      <p:origin x="0" y="0"/>
    </p:cViewPr>
  </p:notesTextViewPr>
  <p:sorterViewPr>
    <p:cViewPr>
      <p:scale>
        <a:sx n="100" d="100"/>
        <a:sy n="100" d="100"/>
      </p:scale>
      <p:origin x="0" y="-576"/>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gs" Target="tags/tag13.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grpSp>
        <p:nvGrpSpPr>
          <p:cNvPr id="7" name="图形 270"/>
          <p:cNvGrpSpPr/>
          <p:nvPr userDrawn="1"/>
        </p:nvGrpSpPr>
        <p:grpSpPr>
          <a:xfrm>
            <a:off x="10070068" y="4673003"/>
            <a:ext cx="2030627" cy="2159818"/>
            <a:chOff x="9157702" y="4301905"/>
            <a:chExt cx="1415927" cy="1506010"/>
          </a:xfrm>
          <a:solidFill>
            <a:srgbClr val="55AD96"/>
          </a:solidFill>
        </p:grpSpPr>
        <p:grpSp>
          <p:nvGrpSpPr>
            <p:cNvPr id="8" name="图形 270"/>
            <p:cNvGrpSpPr/>
            <p:nvPr/>
          </p:nvGrpSpPr>
          <p:grpSpPr>
            <a:xfrm>
              <a:off x="9503525" y="4692918"/>
              <a:ext cx="670526" cy="668234"/>
              <a:chOff x="9503525" y="4692918"/>
              <a:chExt cx="670526" cy="668234"/>
            </a:xfrm>
            <a:solidFill>
              <a:srgbClr val="55AD96"/>
            </a:solidFill>
          </p:grpSpPr>
          <p:sp>
            <p:nvSpPr>
              <p:cNvPr id="21" name="任意多边形: 形状 20"/>
              <p:cNvSpPr/>
              <p:nvPr/>
            </p:nvSpPr>
            <p:spPr>
              <a:xfrm>
                <a:off x="9728906" y="4692918"/>
                <a:ext cx="219944" cy="668234"/>
              </a:xfrm>
              <a:custGeom>
                <a:avLst/>
                <a:gdLst>
                  <a:gd name="connsiteX0" fmla="*/ 0 w 219944"/>
                  <a:gd name="connsiteY0" fmla="*/ 0 h 668234"/>
                  <a:gd name="connsiteX1" fmla="*/ 219945 w 219944"/>
                  <a:gd name="connsiteY1" fmla="*/ 0 h 668234"/>
                  <a:gd name="connsiteX2" fmla="*/ 219945 w 219944"/>
                  <a:gd name="connsiteY2" fmla="*/ 668235 h 668234"/>
                  <a:gd name="connsiteX3" fmla="*/ 0 w 219944"/>
                  <a:gd name="connsiteY3" fmla="*/ 668235 h 668234"/>
                </a:gdLst>
                <a:ahLst/>
                <a:cxnLst>
                  <a:cxn ang="0">
                    <a:pos x="connsiteX0" y="connsiteY0"/>
                  </a:cxn>
                  <a:cxn ang="0">
                    <a:pos x="connsiteX1" y="connsiteY1"/>
                  </a:cxn>
                  <a:cxn ang="0">
                    <a:pos x="connsiteX2" y="connsiteY2"/>
                  </a:cxn>
                  <a:cxn ang="0">
                    <a:pos x="connsiteX3" y="connsiteY3"/>
                  </a:cxn>
                </a:cxnLst>
                <a:rect l="l" t="t" r="r" b="b"/>
                <a:pathLst>
                  <a:path w="219944" h="668234">
                    <a:moveTo>
                      <a:pt x="0" y="0"/>
                    </a:moveTo>
                    <a:lnTo>
                      <a:pt x="219945" y="0"/>
                    </a:lnTo>
                    <a:lnTo>
                      <a:pt x="219945" y="668235"/>
                    </a:lnTo>
                    <a:lnTo>
                      <a:pt x="0" y="668235"/>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sp>
            <p:nvSpPr>
              <p:cNvPr id="22" name="任意多边形: 形状 21"/>
              <p:cNvSpPr/>
              <p:nvPr/>
            </p:nvSpPr>
            <p:spPr>
              <a:xfrm rot="5400000">
                <a:off x="9729198" y="4690844"/>
                <a:ext cx="219181" cy="670526"/>
              </a:xfrm>
              <a:custGeom>
                <a:avLst/>
                <a:gdLst>
                  <a:gd name="connsiteX0" fmla="*/ 0 w 219181"/>
                  <a:gd name="connsiteY0" fmla="*/ 0 h 670526"/>
                  <a:gd name="connsiteX1" fmla="*/ 219180 w 219181"/>
                  <a:gd name="connsiteY1" fmla="*/ 0 h 670526"/>
                  <a:gd name="connsiteX2" fmla="*/ 219180 w 219181"/>
                  <a:gd name="connsiteY2" fmla="*/ 670526 h 670526"/>
                  <a:gd name="connsiteX3" fmla="*/ 0 w 219181"/>
                  <a:gd name="connsiteY3" fmla="*/ 670526 h 670526"/>
                </a:gdLst>
                <a:ahLst/>
                <a:cxnLst>
                  <a:cxn ang="0">
                    <a:pos x="connsiteX0" y="connsiteY0"/>
                  </a:cxn>
                  <a:cxn ang="0">
                    <a:pos x="connsiteX1" y="connsiteY1"/>
                  </a:cxn>
                  <a:cxn ang="0">
                    <a:pos x="connsiteX2" y="connsiteY2"/>
                  </a:cxn>
                  <a:cxn ang="0">
                    <a:pos x="connsiteX3" y="connsiteY3"/>
                  </a:cxn>
                </a:cxnLst>
                <a:rect l="l" t="t" r="r" b="b"/>
                <a:pathLst>
                  <a:path w="219181" h="670526">
                    <a:moveTo>
                      <a:pt x="0" y="0"/>
                    </a:moveTo>
                    <a:lnTo>
                      <a:pt x="219180" y="0"/>
                    </a:lnTo>
                    <a:lnTo>
                      <a:pt x="219180" y="670526"/>
                    </a:lnTo>
                    <a:lnTo>
                      <a:pt x="0" y="670526"/>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grpSp>
        <p:grpSp>
          <p:nvGrpSpPr>
            <p:cNvPr id="9" name="图形 270"/>
            <p:cNvGrpSpPr/>
            <p:nvPr/>
          </p:nvGrpSpPr>
          <p:grpSpPr>
            <a:xfrm>
              <a:off x="9838950" y="5364208"/>
              <a:ext cx="445235" cy="443708"/>
              <a:chOff x="9838950" y="5364208"/>
              <a:chExt cx="445235" cy="443708"/>
            </a:xfrm>
            <a:solidFill>
              <a:srgbClr val="55AD96"/>
            </a:solidFill>
          </p:grpSpPr>
          <p:sp>
            <p:nvSpPr>
              <p:cNvPr id="19" name="任意多边形: 形状 18"/>
              <p:cNvSpPr/>
              <p:nvPr/>
            </p:nvSpPr>
            <p:spPr>
              <a:xfrm>
                <a:off x="9988563" y="5364208"/>
                <a:ext cx="146629" cy="443708"/>
              </a:xfrm>
              <a:custGeom>
                <a:avLst/>
                <a:gdLst>
                  <a:gd name="connsiteX0" fmla="*/ 0 w 146629"/>
                  <a:gd name="connsiteY0" fmla="*/ 0 h 443708"/>
                  <a:gd name="connsiteX1" fmla="*/ 146629 w 146629"/>
                  <a:gd name="connsiteY1" fmla="*/ 0 h 443708"/>
                  <a:gd name="connsiteX2" fmla="*/ 146629 w 146629"/>
                  <a:gd name="connsiteY2" fmla="*/ 443708 h 443708"/>
                  <a:gd name="connsiteX3" fmla="*/ 0 w 146629"/>
                  <a:gd name="connsiteY3" fmla="*/ 443708 h 443708"/>
                </a:gdLst>
                <a:ahLst/>
                <a:cxnLst>
                  <a:cxn ang="0">
                    <a:pos x="connsiteX0" y="connsiteY0"/>
                  </a:cxn>
                  <a:cxn ang="0">
                    <a:pos x="connsiteX1" y="connsiteY1"/>
                  </a:cxn>
                  <a:cxn ang="0">
                    <a:pos x="connsiteX2" y="connsiteY2"/>
                  </a:cxn>
                  <a:cxn ang="0">
                    <a:pos x="connsiteX3" y="connsiteY3"/>
                  </a:cxn>
                </a:cxnLst>
                <a:rect l="l" t="t" r="r" b="b"/>
                <a:pathLst>
                  <a:path w="146629" h="443708">
                    <a:moveTo>
                      <a:pt x="0" y="0"/>
                    </a:moveTo>
                    <a:lnTo>
                      <a:pt x="146629" y="0"/>
                    </a:lnTo>
                    <a:lnTo>
                      <a:pt x="146629" y="443708"/>
                    </a:lnTo>
                    <a:lnTo>
                      <a:pt x="0" y="443708"/>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sp>
            <p:nvSpPr>
              <p:cNvPr id="20" name="任意多边形: 形状 19"/>
              <p:cNvSpPr/>
              <p:nvPr/>
            </p:nvSpPr>
            <p:spPr>
              <a:xfrm rot="5400000">
                <a:off x="9988635" y="5363292"/>
                <a:ext cx="145866" cy="445235"/>
              </a:xfrm>
              <a:custGeom>
                <a:avLst/>
                <a:gdLst>
                  <a:gd name="connsiteX0" fmla="*/ 0 w 145866"/>
                  <a:gd name="connsiteY0" fmla="*/ 0 h 445235"/>
                  <a:gd name="connsiteX1" fmla="*/ 145866 w 145866"/>
                  <a:gd name="connsiteY1" fmla="*/ 0 h 445235"/>
                  <a:gd name="connsiteX2" fmla="*/ 145866 w 145866"/>
                  <a:gd name="connsiteY2" fmla="*/ 445235 h 445235"/>
                  <a:gd name="connsiteX3" fmla="*/ 0 w 145866"/>
                  <a:gd name="connsiteY3" fmla="*/ 445235 h 445235"/>
                </a:gdLst>
                <a:ahLst/>
                <a:cxnLst>
                  <a:cxn ang="0">
                    <a:pos x="connsiteX0" y="connsiteY0"/>
                  </a:cxn>
                  <a:cxn ang="0">
                    <a:pos x="connsiteX1" y="connsiteY1"/>
                  </a:cxn>
                  <a:cxn ang="0">
                    <a:pos x="connsiteX2" y="connsiteY2"/>
                  </a:cxn>
                  <a:cxn ang="0">
                    <a:pos x="connsiteX3" y="connsiteY3"/>
                  </a:cxn>
                </a:cxnLst>
                <a:rect l="l" t="t" r="r" b="b"/>
                <a:pathLst>
                  <a:path w="145866" h="445235">
                    <a:moveTo>
                      <a:pt x="0" y="0"/>
                    </a:moveTo>
                    <a:lnTo>
                      <a:pt x="145866" y="0"/>
                    </a:lnTo>
                    <a:lnTo>
                      <a:pt x="145866" y="445235"/>
                    </a:lnTo>
                    <a:lnTo>
                      <a:pt x="0" y="445235"/>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grpSp>
        <p:grpSp>
          <p:nvGrpSpPr>
            <p:cNvPr id="10" name="图形 270"/>
            <p:cNvGrpSpPr/>
            <p:nvPr/>
          </p:nvGrpSpPr>
          <p:grpSpPr>
            <a:xfrm>
              <a:off x="9994878" y="4301905"/>
              <a:ext cx="497166" cy="494875"/>
              <a:chOff x="9994878" y="4301905"/>
              <a:chExt cx="497166" cy="494875"/>
            </a:xfrm>
            <a:solidFill>
              <a:srgbClr val="55AD96"/>
            </a:solidFill>
          </p:grpSpPr>
          <p:sp>
            <p:nvSpPr>
              <p:cNvPr id="17" name="任意多边形: 形状 16"/>
              <p:cNvSpPr/>
              <p:nvPr/>
            </p:nvSpPr>
            <p:spPr>
              <a:xfrm>
                <a:off x="10161922" y="4301905"/>
                <a:ext cx="163431" cy="494875"/>
              </a:xfrm>
              <a:custGeom>
                <a:avLst/>
                <a:gdLst>
                  <a:gd name="connsiteX0" fmla="*/ 0 w 163431"/>
                  <a:gd name="connsiteY0" fmla="*/ 0 h 494875"/>
                  <a:gd name="connsiteX1" fmla="*/ 163432 w 163431"/>
                  <a:gd name="connsiteY1" fmla="*/ 0 h 494875"/>
                  <a:gd name="connsiteX2" fmla="*/ 163432 w 163431"/>
                  <a:gd name="connsiteY2" fmla="*/ 494876 h 494875"/>
                  <a:gd name="connsiteX3" fmla="*/ 0 w 163431"/>
                  <a:gd name="connsiteY3" fmla="*/ 494876 h 494875"/>
                </a:gdLst>
                <a:ahLst/>
                <a:cxnLst>
                  <a:cxn ang="0">
                    <a:pos x="connsiteX0" y="connsiteY0"/>
                  </a:cxn>
                  <a:cxn ang="0">
                    <a:pos x="connsiteX1" y="connsiteY1"/>
                  </a:cxn>
                  <a:cxn ang="0">
                    <a:pos x="connsiteX2" y="connsiteY2"/>
                  </a:cxn>
                  <a:cxn ang="0">
                    <a:pos x="connsiteX3" y="connsiteY3"/>
                  </a:cxn>
                </a:cxnLst>
                <a:rect l="l" t="t" r="r" b="b"/>
                <a:pathLst>
                  <a:path w="163431" h="494875">
                    <a:moveTo>
                      <a:pt x="0" y="0"/>
                    </a:moveTo>
                    <a:lnTo>
                      <a:pt x="163432" y="0"/>
                    </a:lnTo>
                    <a:lnTo>
                      <a:pt x="163432" y="494876"/>
                    </a:lnTo>
                    <a:lnTo>
                      <a:pt x="0" y="494876"/>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sp>
            <p:nvSpPr>
              <p:cNvPr id="18" name="任意多边形: 形状 17"/>
              <p:cNvSpPr/>
              <p:nvPr/>
            </p:nvSpPr>
            <p:spPr>
              <a:xfrm rot="5400000">
                <a:off x="10162128" y="4300829"/>
                <a:ext cx="162667" cy="497166"/>
              </a:xfrm>
              <a:custGeom>
                <a:avLst/>
                <a:gdLst>
                  <a:gd name="connsiteX0" fmla="*/ 0 w 162667"/>
                  <a:gd name="connsiteY0" fmla="*/ 0 h 497166"/>
                  <a:gd name="connsiteX1" fmla="*/ 162668 w 162667"/>
                  <a:gd name="connsiteY1" fmla="*/ 0 h 497166"/>
                  <a:gd name="connsiteX2" fmla="*/ 162668 w 162667"/>
                  <a:gd name="connsiteY2" fmla="*/ 497167 h 497166"/>
                  <a:gd name="connsiteX3" fmla="*/ 0 w 162667"/>
                  <a:gd name="connsiteY3" fmla="*/ 497167 h 497166"/>
                </a:gdLst>
                <a:ahLst/>
                <a:cxnLst>
                  <a:cxn ang="0">
                    <a:pos x="connsiteX0" y="connsiteY0"/>
                  </a:cxn>
                  <a:cxn ang="0">
                    <a:pos x="connsiteX1" y="connsiteY1"/>
                  </a:cxn>
                  <a:cxn ang="0">
                    <a:pos x="connsiteX2" y="connsiteY2"/>
                  </a:cxn>
                  <a:cxn ang="0">
                    <a:pos x="connsiteX3" y="connsiteY3"/>
                  </a:cxn>
                </a:cxnLst>
                <a:rect l="l" t="t" r="r" b="b"/>
                <a:pathLst>
                  <a:path w="162667" h="497166">
                    <a:moveTo>
                      <a:pt x="0" y="0"/>
                    </a:moveTo>
                    <a:lnTo>
                      <a:pt x="162668" y="0"/>
                    </a:lnTo>
                    <a:lnTo>
                      <a:pt x="162668" y="497167"/>
                    </a:lnTo>
                    <a:lnTo>
                      <a:pt x="0" y="497167"/>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grpSp>
        <p:grpSp>
          <p:nvGrpSpPr>
            <p:cNvPr id="11" name="图形 270"/>
            <p:cNvGrpSpPr/>
            <p:nvPr/>
          </p:nvGrpSpPr>
          <p:grpSpPr>
            <a:xfrm>
              <a:off x="10243712" y="4799836"/>
              <a:ext cx="329917" cy="328389"/>
              <a:chOff x="10243712" y="4799836"/>
              <a:chExt cx="329917" cy="328389"/>
            </a:xfrm>
            <a:solidFill>
              <a:srgbClr val="55AD96"/>
            </a:solidFill>
          </p:grpSpPr>
          <p:sp>
            <p:nvSpPr>
              <p:cNvPr id="15" name="任意多边形: 形状 14"/>
              <p:cNvSpPr/>
              <p:nvPr/>
            </p:nvSpPr>
            <p:spPr>
              <a:xfrm>
                <a:off x="10354374" y="4799836"/>
                <a:ext cx="108444" cy="328389"/>
              </a:xfrm>
              <a:custGeom>
                <a:avLst/>
                <a:gdLst>
                  <a:gd name="connsiteX0" fmla="*/ 0 w 108444"/>
                  <a:gd name="connsiteY0" fmla="*/ 0 h 328389"/>
                  <a:gd name="connsiteX1" fmla="*/ 108444 w 108444"/>
                  <a:gd name="connsiteY1" fmla="*/ 0 h 328389"/>
                  <a:gd name="connsiteX2" fmla="*/ 108444 w 108444"/>
                  <a:gd name="connsiteY2" fmla="*/ 328390 h 328389"/>
                  <a:gd name="connsiteX3" fmla="*/ 0 w 108444"/>
                  <a:gd name="connsiteY3" fmla="*/ 328390 h 328389"/>
                </a:gdLst>
                <a:ahLst/>
                <a:cxnLst>
                  <a:cxn ang="0">
                    <a:pos x="connsiteX0" y="connsiteY0"/>
                  </a:cxn>
                  <a:cxn ang="0">
                    <a:pos x="connsiteX1" y="connsiteY1"/>
                  </a:cxn>
                  <a:cxn ang="0">
                    <a:pos x="connsiteX2" y="connsiteY2"/>
                  </a:cxn>
                  <a:cxn ang="0">
                    <a:pos x="connsiteX3" y="connsiteY3"/>
                  </a:cxn>
                </a:cxnLst>
                <a:rect l="l" t="t" r="r" b="b"/>
                <a:pathLst>
                  <a:path w="108444" h="328389">
                    <a:moveTo>
                      <a:pt x="0" y="0"/>
                    </a:moveTo>
                    <a:lnTo>
                      <a:pt x="108444" y="0"/>
                    </a:lnTo>
                    <a:lnTo>
                      <a:pt x="108444" y="328390"/>
                    </a:lnTo>
                    <a:lnTo>
                      <a:pt x="0" y="328390"/>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sp>
            <p:nvSpPr>
              <p:cNvPr id="16" name="任意多边形: 形状 15"/>
              <p:cNvSpPr/>
              <p:nvPr/>
            </p:nvSpPr>
            <p:spPr>
              <a:xfrm rot="5400000">
                <a:off x="10354830" y="4798947"/>
                <a:ext cx="107681" cy="329917"/>
              </a:xfrm>
              <a:custGeom>
                <a:avLst/>
                <a:gdLst>
                  <a:gd name="connsiteX0" fmla="*/ 0 w 107681"/>
                  <a:gd name="connsiteY0" fmla="*/ 0 h 329917"/>
                  <a:gd name="connsiteX1" fmla="*/ 107681 w 107681"/>
                  <a:gd name="connsiteY1" fmla="*/ 0 h 329917"/>
                  <a:gd name="connsiteX2" fmla="*/ 107681 w 107681"/>
                  <a:gd name="connsiteY2" fmla="*/ 329917 h 329917"/>
                  <a:gd name="connsiteX3" fmla="*/ 0 w 107681"/>
                  <a:gd name="connsiteY3" fmla="*/ 329917 h 329917"/>
                </a:gdLst>
                <a:ahLst/>
                <a:cxnLst>
                  <a:cxn ang="0">
                    <a:pos x="connsiteX0" y="connsiteY0"/>
                  </a:cxn>
                  <a:cxn ang="0">
                    <a:pos x="connsiteX1" y="connsiteY1"/>
                  </a:cxn>
                  <a:cxn ang="0">
                    <a:pos x="connsiteX2" y="connsiteY2"/>
                  </a:cxn>
                  <a:cxn ang="0">
                    <a:pos x="connsiteX3" y="connsiteY3"/>
                  </a:cxn>
                </a:cxnLst>
                <a:rect l="l" t="t" r="r" b="b"/>
                <a:pathLst>
                  <a:path w="107681" h="329917">
                    <a:moveTo>
                      <a:pt x="0" y="0"/>
                    </a:moveTo>
                    <a:lnTo>
                      <a:pt x="107681" y="0"/>
                    </a:lnTo>
                    <a:lnTo>
                      <a:pt x="107681" y="329917"/>
                    </a:lnTo>
                    <a:lnTo>
                      <a:pt x="0" y="329917"/>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grpSp>
        <p:grpSp>
          <p:nvGrpSpPr>
            <p:cNvPr id="12" name="图形 270"/>
            <p:cNvGrpSpPr/>
            <p:nvPr/>
          </p:nvGrpSpPr>
          <p:grpSpPr>
            <a:xfrm>
              <a:off x="9157702" y="5329842"/>
              <a:ext cx="329917" cy="328389"/>
              <a:chOff x="9157702" y="5329842"/>
              <a:chExt cx="329917" cy="328389"/>
            </a:xfrm>
            <a:solidFill>
              <a:srgbClr val="55AD96"/>
            </a:solidFill>
          </p:grpSpPr>
          <p:sp>
            <p:nvSpPr>
              <p:cNvPr id="13" name="任意多边形: 形状 12"/>
              <p:cNvSpPr/>
              <p:nvPr/>
            </p:nvSpPr>
            <p:spPr>
              <a:xfrm>
                <a:off x="9268397" y="5329842"/>
                <a:ext cx="108444" cy="328389"/>
              </a:xfrm>
              <a:custGeom>
                <a:avLst/>
                <a:gdLst>
                  <a:gd name="connsiteX0" fmla="*/ 0 w 108444"/>
                  <a:gd name="connsiteY0" fmla="*/ 0 h 328389"/>
                  <a:gd name="connsiteX1" fmla="*/ 108445 w 108444"/>
                  <a:gd name="connsiteY1" fmla="*/ 0 h 328389"/>
                  <a:gd name="connsiteX2" fmla="*/ 108445 w 108444"/>
                  <a:gd name="connsiteY2" fmla="*/ 328390 h 328389"/>
                  <a:gd name="connsiteX3" fmla="*/ 0 w 108444"/>
                  <a:gd name="connsiteY3" fmla="*/ 328390 h 328389"/>
                </a:gdLst>
                <a:ahLst/>
                <a:cxnLst>
                  <a:cxn ang="0">
                    <a:pos x="connsiteX0" y="connsiteY0"/>
                  </a:cxn>
                  <a:cxn ang="0">
                    <a:pos x="connsiteX1" y="connsiteY1"/>
                  </a:cxn>
                  <a:cxn ang="0">
                    <a:pos x="connsiteX2" y="connsiteY2"/>
                  </a:cxn>
                  <a:cxn ang="0">
                    <a:pos x="connsiteX3" y="connsiteY3"/>
                  </a:cxn>
                </a:cxnLst>
                <a:rect l="l" t="t" r="r" b="b"/>
                <a:pathLst>
                  <a:path w="108444" h="328389">
                    <a:moveTo>
                      <a:pt x="0" y="0"/>
                    </a:moveTo>
                    <a:lnTo>
                      <a:pt x="108445" y="0"/>
                    </a:lnTo>
                    <a:lnTo>
                      <a:pt x="108445" y="328390"/>
                    </a:lnTo>
                    <a:lnTo>
                      <a:pt x="0" y="328390"/>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sp>
            <p:nvSpPr>
              <p:cNvPr id="14" name="任意多边形: 形状 13"/>
              <p:cNvSpPr/>
              <p:nvPr/>
            </p:nvSpPr>
            <p:spPr>
              <a:xfrm rot="5400000">
                <a:off x="9268820" y="5329629"/>
                <a:ext cx="107681" cy="329917"/>
              </a:xfrm>
              <a:custGeom>
                <a:avLst/>
                <a:gdLst>
                  <a:gd name="connsiteX0" fmla="*/ 0 w 107681"/>
                  <a:gd name="connsiteY0" fmla="*/ 0 h 329917"/>
                  <a:gd name="connsiteX1" fmla="*/ 107681 w 107681"/>
                  <a:gd name="connsiteY1" fmla="*/ 0 h 329917"/>
                  <a:gd name="connsiteX2" fmla="*/ 107681 w 107681"/>
                  <a:gd name="connsiteY2" fmla="*/ 329917 h 329917"/>
                  <a:gd name="connsiteX3" fmla="*/ 0 w 107681"/>
                  <a:gd name="connsiteY3" fmla="*/ 329917 h 329917"/>
                </a:gdLst>
                <a:ahLst/>
                <a:cxnLst>
                  <a:cxn ang="0">
                    <a:pos x="connsiteX0" y="connsiteY0"/>
                  </a:cxn>
                  <a:cxn ang="0">
                    <a:pos x="connsiteX1" y="connsiteY1"/>
                  </a:cxn>
                  <a:cxn ang="0">
                    <a:pos x="connsiteX2" y="connsiteY2"/>
                  </a:cxn>
                  <a:cxn ang="0">
                    <a:pos x="connsiteX3" y="connsiteY3"/>
                  </a:cxn>
                </a:cxnLst>
                <a:rect l="l" t="t" r="r" b="b"/>
                <a:pathLst>
                  <a:path w="107681" h="329917">
                    <a:moveTo>
                      <a:pt x="0" y="0"/>
                    </a:moveTo>
                    <a:lnTo>
                      <a:pt x="107681" y="0"/>
                    </a:lnTo>
                    <a:lnTo>
                      <a:pt x="107681" y="329917"/>
                    </a:lnTo>
                    <a:lnTo>
                      <a:pt x="0" y="329917"/>
                    </a:ln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grpSp>
      </p:grpSp>
      <p:sp>
        <p:nvSpPr>
          <p:cNvPr id="23" name="任意多边形: 形状 22"/>
          <p:cNvSpPr/>
          <p:nvPr userDrawn="1"/>
        </p:nvSpPr>
        <p:spPr>
          <a:xfrm>
            <a:off x="0" y="0"/>
            <a:ext cx="11182460" cy="4005548"/>
          </a:xfrm>
          <a:custGeom>
            <a:avLst/>
            <a:gdLst>
              <a:gd name="connsiteX0" fmla="*/ 0 w 11182460"/>
              <a:gd name="connsiteY0" fmla="*/ 0 h 4005548"/>
              <a:gd name="connsiteX1" fmla="*/ 11182460 w 11182460"/>
              <a:gd name="connsiteY1" fmla="*/ 0 h 4005548"/>
              <a:gd name="connsiteX2" fmla="*/ 11092850 w 11182460"/>
              <a:gd name="connsiteY2" fmla="*/ 121537 h 4005548"/>
              <a:gd name="connsiteX3" fmla="*/ 8121978 w 11182460"/>
              <a:gd name="connsiteY3" fmla="*/ 697197 h 4005548"/>
              <a:gd name="connsiteX4" fmla="*/ 5047418 w 11182460"/>
              <a:gd name="connsiteY4" fmla="*/ 290112 h 4005548"/>
              <a:gd name="connsiteX5" fmla="*/ 3925256 w 11182460"/>
              <a:gd name="connsiteY5" fmla="*/ 298148 h 4005548"/>
              <a:gd name="connsiteX6" fmla="*/ 1277868 w 11182460"/>
              <a:gd name="connsiteY6" fmla="*/ 1590373 h 4005548"/>
              <a:gd name="connsiteX7" fmla="*/ 144363 w 11182460"/>
              <a:gd name="connsiteY7" fmla="*/ 3750135 h 4005548"/>
              <a:gd name="connsiteX8" fmla="*/ 0 w 11182460"/>
              <a:gd name="connsiteY8" fmla="*/ 4005548 h 4005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82460" h="4005548">
                <a:moveTo>
                  <a:pt x="0" y="0"/>
                </a:moveTo>
                <a:lnTo>
                  <a:pt x="11182460" y="0"/>
                </a:lnTo>
                <a:lnTo>
                  <a:pt x="11092850" y="121537"/>
                </a:lnTo>
                <a:cubicBezTo>
                  <a:pt x="10628874" y="672671"/>
                  <a:pt x="9663568" y="1026322"/>
                  <a:pt x="8121978" y="697197"/>
                </a:cubicBezTo>
                <a:cubicBezTo>
                  <a:pt x="7113640" y="482943"/>
                  <a:pt x="6077183" y="353050"/>
                  <a:pt x="5047418" y="290112"/>
                </a:cubicBezTo>
                <a:cubicBezTo>
                  <a:pt x="4673812" y="267349"/>
                  <a:pt x="4300205" y="266010"/>
                  <a:pt x="3925256" y="298148"/>
                </a:cubicBezTo>
                <a:cubicBezTo>
                  <a:pt x="2868713" y="387866"/>
                  <a:pt x="1971520" y="786917"/>
                  <a:pt x="1277868" y="1590373"/>
                </a:cubicBezTo>
                <a:cubicBezTo>
                  <a:pt x="984942" y="1930169"/>
                  <a:pt x="624862" y="2859223"/>
                  <a:pt x="144363" y="3750135"/>
                </a:cubicBezTo>
                <a:lnTo>
                  <a:pt x="0" y="4005548"/>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grpSp>
        <p:nvGrpSpPr>
          <p:cNvPr id="24" name="组合 23"/>
          <p:cNvGrpSpPr/>
          <p:nvPr userDrawn="1"/>
        </p:nvGrpSpPr>
        <p:grpSpPr>
          <a:xfrm>
            <a:off x="-77310" y="2756098"/>
            <a:ext cx="3856642" cy="4101903"/>
            <a:chOff x="-77310" y="2756098"/>
            <a:chExt cx="3856642" cy="4101903"/>
          </a:xfrm>
        </p:grpSpPr>
        <p:sp>
          <p:nvSpPr>
            <p:cNvPr id="25" name="任意多边形: 形状 24"/>
            <p:cNvSpPr/>
            <p:nvPr/>
          </p:nvSpPr>
          <p:spPr>
            <a:xfrm>
              <a:off x="1" y="2756098"/>
              <a:ext cx="3779331" cy="4101903"/>
            </a:xfrm>
            <a:custGeom>
              <a:avLst/>
              <a:gdLst>
                <a:gd name="connsiteX0" fmla="*/ 0 w 3779331"/>
                <a:gd name="connsiteY0" fmla="*/ 0 h 4101903"/>
                <a:gd name="connsiteX1" fmla="*/ 73009 w 3779331"/>
                <a:gd name="connsiteY1" fmla="*/ 29290 h 4101903"/>
                <a:gd name="connsiteX2" fmla="*/ 1411944 w 3779331"/>
                <a:gd name="connsiteY2" fmla="*/ 2145822 h 4101903"/>
                <a:gd name="connsiteX3" fmla="*/ 3220190 w 3779331"/>
                <a:gd name="connsiteY3" fmla="*/ 3054874 h 4101903"/>
                <a:gd name="connsiteX4" fmla="*/ 3757011 w 3779331"/>
                <a:gd name="connsiteY4" fmla="*/ 3909766 h 4101903"/>
                <a:gd name="connsiteX5" fmla="*/ 3779331 w 3779331"/>
                <a:gd name="connsiteY5" fmla="*/ 4101903 h 4101903"/>
                <a:gd name="connsiteX6" fmla="*/ 0 w 3779331"/>
                <a:gd name="connsiteY6" fmla="*/ 4101903 h 4101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79331" h="4101903">
                  <a:moveTo>
                    <a:pt x="0" y="0"/>
                  </a:moveTo>
                  <a:lnTo>
                    <a:pt x="73009" y="29290"/>
                  </a:lnTo>
                  <a:cubicBezTo>
                    <a:pt x="1195331" y="514774"/>
                    <a:pt x="824141" y="1474199"/>
                    <a:pt x="1411944" y="2145822"/>
                  </a:cubicBezTo>
                  <a:cubicBezTo>
                    <a:pt x="1653993" y="2422918"/>
                    <a:pt x="2543330" y="2546681"/>
                    <a:pt x="3220190" y="3054874"/>
                  </a:cubicBezTo>
                  <a:cubicBezTo>
                    <a:pt x="3522751" y="3282137"/>
                    <a:pt x="3696856" y="3588548"/>
                    <a:pt x="3757011" y="3909766"/>
                  </a:cubicBezTo>
                  <a:lnTo>
                    <a:pt x="3779331" y="4101903"/>
                  </a:lnTo>
                  <a:lnTo>
                    <a:pt x="0" y="4101903"/>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sp>
          <p:nvSpPr>
            <p:cNvPr id="26" name="任意多边形: 形状 25"/>
            <p:cNvSpPr/>
            <p:nvPr/>
          </p:nvSpPr>
          <p:spPr>
            <a:xfrm>
              <a:off x="1" y="2844664"/>
              <a:ext cx="2949291" cy="4013336"/>
            </a:xfrm>
            <a:custGeom>
              <a:avLst/>
              <a:gdLst>
                <a:gd name="connsiteX0" fmla="*/ 0 w 2949291"/>
                <a:gd name="connsiteY0" fmla="*/ 0 h 4013336"/>
                <a:gd name="connsiteX1" fmla="*/ 3907 w 2949291"/>
                <a:gd name="connsiteY1" fmla="*/ 2203 h 4013336"/>
                <a:gd name="connsiteX2" fmla="*/ 436083 w 2949291"/>
                <a:gd name="connsiteY2" fmla="*/ 412201 h 4013336"/>
                <a:gd name="connsiteX3" fmla="*/ 961800 w 2949291"/>
                <a:gd name="connsiteY3" fmla="*/ 2234685 h 4013336"/>
                <a:gd name="connsiteX4" fmla="*/ 2502805 w 2949291"/>
                <a:gd name="connsiteY4" fmla="*/ 3246689 h 4013336"/>
                <a:gd name="connsiteX5" fmla="*/ 2928205 w 2949291"/>
                <a:gd name="connsiteY5" fmla="*/ 3922985 h 4013336"/>
                <a:gd name="connsiteX6" fmla="*/ 2949291 w 2949291"/>
                <a:gd name="connsiteY6" fmla="*/ 4013336 h 4013336"/>
                <a:gd name="connsiteX7" fmla="*/ 0 w 2949291"/>
                <a:gd name="connsiteY7" fmla="*/ 4013336 h 4013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291" h="4013336">
                  <a:moveTo>
                    <a:pt x="0" y="0"/>
                  </a:moveTo>
                  <a:lnTo>
                    <a:pt x="3907" y="2203"/>
                  </a:lnTo>
                  <a:cubicBezTo>
                    <a:pt x="181849" y="115458"/>
                    <a:pt x="329296" y="251200"/>
                    <a:pt x="436083" y="412201"/>
                  </a:cubicBezTo>
                  <a:cubicBezTo>
                    <a:pt x="845704" y="1026632"/>
                    <a:pt x="655131" y="1859016"/>
                    <a:pt x="961800" y="2234685"/>
                  </a:cubicBezTo>
                  <a:cubicBezTo>
                    <a:pt x="1319944" y="2672781"/>
                    <a:pt x="2100852" y="2832688"/>
                    <a:pt x="2502805" y="3246689"/>
                  </a:cubicBezTo>
                  <a:cubicBezTo>
                    <a:pt x="2805093" y="3556370"/>
                    <a:pt x="2877584" y="3721272"/>
                    <a:pt x="2928205" y="3922985"/>
                  </a:cubicBezTo>
                  <a:lnTo>
                    <a:pt x="2949291" y="4013336"/>
                  </a:lnTo>
                  <a:lnTo>
                    <a:pt x="0" y="4013336"/>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sp>
          <p:nvSpPr>
            <p:cNvPr id="27" name="任意多边形: 形状 26"/>
            <p:cNvSpPr/>
            <p:nvPr/>
          </p:nvSpPr>
          <p:spPr>
            <a:xfrm>
              <a:off x="-77310" y="4934856"/>
              <a:ext cx="3330054" cy="1923144"/>
            </a:xfrm>
            <a:custGeom>
              <a:avLst/>
              <a:gdLst>
                <a:gd name="connsiteX0" fmla="*/ 2912814 w 3330054"/>
                <a:gd name="connsiteY0" fmla="*/ 906459 h 1923144"/>
                <a:gd name="connsiteX1" fmla="*/ 2551803 w 3330054"/>
                <a:gd name="connsiteY1" fmla="*/ 1115642 h 1923144"/>
                <a:gd name="connsiteX2" fmla="*/ 2552928 w 3330054"/>
                <a:gd name="connsiteY2" fmla="*/ 1128012 h 1923144"/>
                <a:gd name="connsiteX3" fmla="*/ 2507944 w 3330054"/>
                <a:gd name="connsiteY3" fmla="*/ 1177496 h 1923144"/>
                <a:gd name="connsiteX4" fmla="*/ 2507944 w 3330054"/>
                <a:gd name="connsiteY4" fmla="*/ 1608233 h 1923144"/>
                <a:gd name="connsiteX5" fmla="*/ 2907190 w 3330054"/>
                <a:gd name="connsiteY5" fmla="*/ 1838784 h 1923144"/>
                <a:gd name="connsiteX6" fmla="*/ 2910564 w 3330054"/>
                <a:gd name="connsiteY6" fmla="*/ 1838784 h 1923144"/>
                <a:gd name="connsiteX7" fmla="*/ 2910564 w 3330054"/>
                <a:gd name="connsiteY7" fmla="*/ 1841032 h 1923144"/>
                <a:gd name="connsiteX8" fmla="*/ 2912814 w 3330054"/>
                <a:gd name="connsiteY8" fmla="*/ 1842157 h 1923144"/>
                <a:gd name="connsiteX9" fmla="*/ 3317684 w 3330054"/>
                <a:gd name="connsiteY9" fmla="*/ 1608233 h 1923144"/>
                <a:gd name="connsiteX10" fmla="*/ 3317684 w 3330054"/>
                <a:gd name="connsiteY10" fmla="*/ 1140383 h 1923144"/>
                <a:gd name="connsiteX11" fmla="*/ 431862 w 3330054"/>
                <a:gd name="connsiteY11" fmla="*/ 449856 h 1923144"/>
                <a:gd name="connsiteX12" fmla="*/ 93345 w 3330054"/>
                <a:gd name="connsiteY12" fmla="*/ 645542 h 1923144"/>
                <a:gd name="connsiteX13" fmla="*/ 97844 w 3330054"/>
                <a:gd name="connsiteY13" fmla="*/ 666910 h 1923144"/>
                <a:gd name="connsiteX14" fmla="*/ 57356 w 3330054"/>
                <a:gd name="connsiteY14" fmla="*/ 716395 h 1923144"/>
                <a:gd name="connsiteX15" fmla="*/ 57356 w 3330054"/>
                <a:gd name="connsiteY15" fmla="*/ 1102145 h 1923144"/>
                <a:gd name="connsiteX16" fmla="*/ 86598 w 3330054"/>
                <a:gd name="connsiteY16" fmla="*/ 1137010 h 1923144"/>
                <a:gd name="connsiteX17" fmla="*/ 84348 w 3330054"/>
                <a:gd name="connsiteY17" fmla="*/ 1148256 h 1923144"/>
                <a:gd name="connsiteX18" fmla="*/ 420615 w 3330054"/>
                <a:gd name="connsiteY18" fmla="*/ 1342817 h 1923144"/>
                <a:gd name="connsiteX19" fmla="*/ 463351 w 3330054"/>
                <a:gd name="connsiteY19" fmla="*/ 1319201 h 1923144"/>
                <a:gd name="connsiteX20" fmla="*/ 504963 w 3330054"/>
                <a:gd name="connsiteY20" fmla="*/ 1341694 h 1923144"/>
                <a:gd name="connsiteX21" fmla="*/ 867096 w 3330054"/>
                <a:gd name="connsiteY21" fmla="*/ 1132511 h 1923144"/>
                <a:gd name="connsiteX22" fmla="*/ 867096 w 3330054"/>
                <a:gd name="connsiteY22" fmla="*/ 697275 h 1923144"/>
                <a:gd name="connsiteX23" fmla="*/ 862598 w 3330054"/>
                <a:gd name="connsiteY23" fmla="*/ 697275 h 1923144"/>
                <a:gd name="connsiteX24" fmla="*/ 827734 w 3330054"/>
                <a:gd name="connsiteY24" fmla="*/ 662411 h 1923144"/>
                <a:gd name="connsiteX25" fmla="*/ 832233 w 3330054"/>
                <a:gd name="connsiteY25" fmla="*/ 645542 h 1923144"/>
                <a:gd name="connsiteX26" fmla="*/ 493716 w 3330054"/>
                <a:gd name="connsiteY26" fmla="*/ 449856 h 1923144"/>
                <a:gd name="connsiteX27" fmla="*/ 463351 w 3330054"/>
                <a:gd name="connsiteY27" fmla="*/ 468975 h 1923144"/>
                <a:gd name="connsiteX28" fmla="*/ 431862 w 3330054"/>
                <a:gd name="connsiteY28" fmla="*/ 449856 h 1923144"/>
                <a:gd name="connsiteX29" fmla="*/ 2104198 w 3330054"/>
                <a:gd name="connsiteY29" fmla="*/ 426238 h 1923144"/>
                <a:gd name="connsiteX30" fmla="*/ 2087329 w 3330054"/>
                <a:gd name="connsiteY30" fmla="*/ 436359 h 1923144"/>
                <a:gd name="connsiteX31" fmla="*/ 2077208 w 3330054"/>
                <a:gd name="connsiteY31" fmla="*/ 432985 h 1923144"/>
                <a:gd name="connsiteX32" fmla="*/ 1725195 w 3330054"/>
                <a:gd name="connsiteY32" fmla="*/ 636545 h 1923144"/>
                <a:gd name="connsiteX33" fmla="*/ 1729693 w 3330054"/>
                <a:gd name="connsiteY33" fmla="*/ 654540 h 1923144"/>
                <a:gd name="connsiteX34" fmla="*/ 1694829 w 3330054"/>
                <a:gd name="connsiteY34" fmla="*/ 689403 h 1923144"/>
                <a:gd name="connsiteX35" fmla="*/ 1691455 w 3330054"/>
                <a:gd name="connsiteY35" fmla="*/ 689403 h 1923144"/>
                <a:gd name="connsiteX36" fmla="*/ 1691455 w 3330054"/>
                <a:gd name="connsiteY36" fmla="*/ 1108893 h 1923144"/>
                <a:gd name="connsiteX37" fmla="*/ 1706076 w 3330054"/>
                <a:gd name="connsiteY37" fmla="*/ 1128012 h 1923144"/>
                <a:gd name="connsiteX38" fmla="*/ 1706076 w 3330054"/>
                <a:gd name="connsiteY38" fmla="*/ 1131386 h 1923144"/>
                <a:gd name="connsiteX39" fmla="*/ 2096325 w 3330054"/>
                <a:gd name="connsiteY39" fmla="*/ 1356314 h 1923144"/>
                <a:gd name="connsiteX40" fmla="*/ 2456209 w 3330054"/>
                <a:gd name="connsiteY40" fmla="*/ 1148256 h 1923144"/>
                <a:gd name="connsiteX41" fmla="*/ 2451712 w 3330054"/>
                <a:gd name="connsiteY41" fmla="*/ 1128012 h 1923144"/>
                <a:gd name="connsiteX42" fmla="*/ 2501195 w 3330054"/>
                <a:gd name="connsiteY42" fmla="*/ 1077404 h 1923144"/>
                <a:gd name="connsiteX43" fmla="*/ 2501195 w 3330054"/>
                <a:gd name="connsiteY43" fmla="*/ 681530 h 1923144"/>
                <a:gd name="connsiteX44" fmla="*/ 2470831 w 3330054"/>
                <a:gd name="connsiteY44" fmla="*/ 646667 h 1923144"/>
                <a:gd name="connsiteX45" fmla="*/ 2471955 w 3330054"/>
                <a:gd name="connsiteY45" fmla="*/ 638795 h 1923144"/>
                <a:gd name="connsiteX46" fmla="*/ 459977 w 3330054"/>
                <a:gd name="connsiteY46" fmla="*/ 0 h 1923144"/>
                <a:gd name="connsiteX47" fmla="*/ 468975 w 3330054"/>
                <a:gd name="connsiteY47" fmla="*/ 0 h 1923144"/>
                <a:gd name="connsiteX48" fmla="*/ 468975 w 3330054"/>
                <a:gd name="connsiteY48" fmla="*/ 398122 h 1923144"/>
                <a:gd name="connsiteX49" fmla="*/ 499339 w 3330054"/>
                <a:gd name="connsiteY49" fmla="*/ 432985 h 1923144"/>
                <a:gd name="connsiteX50" fmla="*/ 498215 w 3330054"/>
                <a:gd name="connsiteY50" fmla="*/ 439733 h 1923144"/>
                <a:gd name="connsiteX51" fmla="*/ 842354 w 3330054"/>
                <a:gd name="connsiteY51" fmla="*/ 636545 h 1923144"/>
                <a:gd name="connsiteX52" fmla="*/ 867096 w 3330054"/>
                <a:gd name="connsiteY52" fmla="*/ 626423 h 1923144"/>
                <a:gd name="connsiteX53" fmla="*/ 901960 w 3330054"/>
                <a:gd name="connsiteY53" fmla="*/ 661288 h 1923144"/>
                <a:gd name="connsiteX54" fmla="*/ 880592 w 3330054"/>
                <a:gd name="connsiteY54" fmla="*/ 693902 h 1923144"/>
                <a:gd name="connsiteX55" fmla="*/ 880592 w 3330054"/>
                <a:gd name="connsiteY55" fmla="*/ 1132511 h 1923144"/>
                <a:gd name="connsiteX56" fmla="*/ 1277589 w 3330054"/>
                <a:gd name="connsiteY56" fmla="*/ 1361937 h 1923144"/>
                <a:gd name="connsiteX57" fmla="*/ 1278713 w 3330054"/>
                <a:gd name="connsiteY57" fmla="*/ 1360813 h 1923144"/>
                <a:gd name="connsiteX58" fmla="*/ 1671213 w 3330054"/>
                <a:gd name="connsiteY58" fmla="*/ 1133636 h 1923144"/>
                <a:gd name="connsiteX59" fmla="*/ 1670088 w 3330054"/>
                <a:gd name="connsiteY59" fmla="*/ 1128012 h 1923144"/>
                <a:gd name="connsiteX60" fmla="*/ 1684708 w 3330054"/>
                <a:gd name="connsiteY60" fmla="*/ 1108893 h 1923144"/>
                <a:gd name="connsiteX61" fmla="*/ 1684708 w 3330054"/>
                <a:gd name="connsiteY61" fmla="*/ 686029 h 1923144"/>
                <a:gd name="connsiteX62" fmla="*/ 1662215 w 3330054"/>
                <a:gd name="connsiteY62" fmla="*/ 653415 h 1923144"/>
                <a:gd name="connsiteX63" fmla="*/ 1697079 w 3330054"/>
                <a:gd name="connsiteY63" fmla="*/ 618551 h 1923144"/>
                <a:gd name="connsiteX64" fmla="*/ 1720697 w 3330054"/>
                <a:gd name="connsiteY64" fmla="*/ 628672 h 1923144"/>
                <a:gd name="connsiteX65" fmla="*/ 2071584 w 3330054"/>
                <a:gd name="connsiteY65" fmla="*/ 426238 h 1923144"/>
                <a:gd name="connsiteX66" fmla="*/ 2069335 w 3330054"/>
                <a:gd name="connsiteY66" fmla="*/ 417240 h 1923144"/>
                <a:gd name="connsiteX67" fmla="*/ 2088454 w 3330054"/>
                <a:gd name="connsiteY67" fmla="*/ 398122 h 1923144"/>
                <a:gd name="connsiteX68" fmla="*/ 2103074 w 3330054"/>
                <a:gd name="connsiteY68" fmla="*/ 404870 h 1923144"/>
                <a:gd name="connsiteX69" fmla="*/ 2108697 w 3330054"/>
                <a:gd name="connsiteY69" fmla="*/ 417240 h 1923144"/>
                <a:gd name="connsiteX70" fmla="*/ 2476454 w 3330054"/>
                <a:gd name="connsiteY70" fmla="*/ 629797 h 1923144"/>
                <a:gd name="connsiteX71" fmla="*/ 2506819 w 3330054"/>
                <a:gd name="connsiteY71" fmla="*/ 611803 h 1923144"/>
                <a:gd name="connsiteX72" fmla="*/ 2541682 w 3330054"/>
                <a:gd name="connsiteY72" fmla="*/ 646667 h 1923144"/>
                <a:gd name="connsiteX73" fmla="*/ 2511318 w 3330054"/>
                <a:gd name="connsiteY73" fmla="*/ 681530 h 1923144"/>
                <a:gd name="connsiteX74" fmla="*/ 2511318 w 3330054"/>
                <a:gd name="connsiteY74" fmla="*/ 1078527 h 1923144"/>
                <a:gd name="connsiteX75" fmla="*/ 2548430 w 3330054"/>
                <a:gd name="connsiteY75" fmla="*/ 1106644 h 1923144"/>
                <a:gd name="connsiteX76" fmla="*/ 2912814 w 3330054"/>
                <a:gd name="connsiteY76" fmla="*/ 896337 h 1923144"/>
                <a:gd name="connsiteX77" fmla="*/ 3330054 w 3330054"/>
                <a:gd name="connsiteY77" fmla="*/ 1135884 h 1923144"/>
                <a:gd name="connsiteX78" fmla="*/ 3330054 w 3330054"/>
                <a:gd name="connsiteY78" fmla="*/ 1613855 h 1923144"/>
                <a:gd name="connsiteX79" fmla="*/ 3327805 w 3330054"/>
                <a:gd name="connsiteY79" fmla="*/ 1614980 h 1923144"/>
                <a:gd name="connsiteX80" fmla="*/ 2916188 w 3330054"/>
                <a:gd name="connsiteY80" fmla="*/ 1852279 h 1923144"/>
                <a:gd name="connsiteX81" fmla="*/ 2913938 w 3330054"/>
                <a:gd name="connsiteY81" fmla="*/ 1851154 h 1923144"/>
                <a:gd name="connsiteX82" fmla="*/ 2913938 w 3330054"/>
                <a:gd name="connsiteY82" fmla="*/ 1923144 h 1923144"/>
                <a:gd name="connsiteX83" fmla="*/ 2904941 w 3330054"/>
                <a:gd name="connsiteY83" fmla="*/ 1923144 h 1923144"/>
                <a:gd name="connsiteX84" fmla="*/ 2904941 w 3330054"/>
                <a:gd name="connsiteY84" fmla="*/ 1845531 h 1923144"/>
                <a:gd name="connsiteX85" fmla="*/ 2502320 w 3330054"/>
                <a:gd name="connsiteY85" fmla="*/ 1612730 h 1923144"/>
                <a:gd name="connsiteX86" fmla="*/ 2502320 w 3330054"/>
                <a:gd name="connsiteY86" fmla="*/ 1177496 h 1923144"/>
                <a:gd name="connsiteX87" fmla="*/ 2465207 w 3330054"/>
                <a:gd name="connsiteY87" fmla="*/ 1156129 h 1923144"/>
                <a:gd name="connsiteX88" fmla="*/ 2105323 w 3330054"/>
                <a:gd name="connsiteY88" fmla="*/ 1364187 h 1923144"/>
                <a:gd name="connsiteX89" fmla="*/ 2105323 w 3330054"/>
                <a:gd name="connsiteY89" fmla="*/ 1841032 h 1923144"/>
                <a:gd name="connsiteX90" fmla="*/ 2103074 w 3330054"/>
                <a:gd name="connsiteY90" fmla="*/ 1842157 h 1923144"/>
                <a:gd name="connsiteX91" fmla="*/ 1962246 w 3330054"/>
                <a:gd name="connsiteY91" fmla="*/ 1923144 h 1923144"/>
                <a:gd name="connsiteX92" fmla="*/ 1939525 w 3330054"/>
                <a:gd name="connsiteY92" fmla="*/ 1923144 h 1923144"/>
                <a:gd name="connsiteX93" fmla="*/ 2091828 w 3330054"/>
                <a:gd name="connsiteY93" fmla="*/ 1835410 h 1923144"/>
                <a:gd name="connsiteX94" fmla="*/ 2091828 w 3330054"/>
                <a:gd name="connsiteY94" fmla="*/ 1367560 h 1923144"/>
                <a:gd name="connsiteX95" fmla="*/ 1700453 w 3330054"/>
                <a:gd name="connsiteY95" fmla="*/ 1141508 h 1923144"/>
                <a:gd name="connsiteX96" fmla="*/ 1686958 w 3330054"/>
                <a:gd name="connsiteY96" fmla="*/ 1147131 h 1923144"/>
                <a:gd name="connsiteX97" fmla="*/ 1673462 w 3330054"/>
                <a:gd name="connsiteY97" fmla="*/ 1141508 h 1923144"/>
                <a:gd name="connsiteX98" fmla="*/ 1283212 w 3330054"/>
                <a:gd name="connsiteY98" fmla="*/ 1366435 h 1923144"/>
                <a:gd name="connsiteX99" fmla="*/ 1283212 w 3330054"/>
                <a:gd name="connsiteY99" fmla="*/ 1832035 h 1923144"/>
                <a:gd name="connsiteX100" fmla="*/ 1441199 w 3330054"/>
                <a:gd name="connsiteY100" fmla="*/ 1923144 h 1923144"/>
                <a:gd name="connsiteX101" fmla="*/ 1413300 w 3330054"/>
                <a:gd name="connsiteY101" fmla="*/ 1923144 h 1923144"/>
                <a:gd name="connsiteX102" fmla="*/ 1280963 w 3330054"/>
                <a:gd name="connsiteY102" fmla="*/ 1846656 h 1923144"/>
                <a:gd name="connsiteX103" fmla="*/ 1148037 w 3330054"/>
                <a:gd name="connsiteY103" fmla="*/ 1923144 h 1923144"/>
                <a:gd name="connsiteX104" fmla="*/ 608019 w 3330054"/>
                <a:gd name="connsiteY104" fmla="*/ 1923144 h 1923144"/>
                <a:gd name="connsiteX105" fmla="*/ 467850 w 3330054"/>
                <a:gd name="connsiteY105" fmla="*/ 1842157 h 1923144"/>
                <a:gd name="connsiteX106" fmla="*/ 467850 w 3330054"/>
                <a:gd name="connsiteY106" fmla="*/ 1421542 h 1923144"/>
                <a:gd name="connsiteX107" fmla="*/ 466725 w 3330054"/>
                <a:gd name="connsiteY107" fmla="*/ 1421542 h 1923144"/>
                <a:gd name="connsiteX108" fmla="*/ 416117 w 3330054"/>
                <a:gd name="connsiteY108" fmla="*/ 1370934 h 1923144"/>
                <a:gd name="connsiteX109" fmla="*/ 419490 w 3330054"/>
                <a:gd name="connsiteY109" fmla="*/ 1351815 h 1923144"/>
                <a:gd name="connsiteX110" fmla="*/ 83224 w 3330054"/>
                <a:gd name="connsiteY110" fmla="*/ 1157252 h 1923144"/>
                <a:gd name="connsiteX111" fmla="*/ 55107 w 3330054"/>
                <a:gd name="connsiteY111" fmla="*/ 1171874 h 1923144"/>
                <a:gd name="connsiteX112" fmla="*/ 20243 w 3330054"/>
                <a:gd name="connsiteY112" fmla="*/ 1137010 h 1923144"/>
                <a:gd name="connsiteX113" fmla="*/ 51733 w 3330054"/>
                <a:gd name="connsiteY113" fmla="*/ 1102145 h 1923144"/>
                <a:gd name="connsiteX114" fmla="*/ 51733 w 3330054"/>
                <a:gd name="connsiteY114" fmla="*/ 717520 h 1923144"/>
                <a:gd name="connsiteX115" fmla="*/ 50608 w 3330054"/>
                <a:gd name="connsiteY115" fmla="*/ 717520 h 1923144"/>
                <a:gd name="connsiteX116" fmla="*/ 0 w 3330054"/>
                <a:gd name="connsiteY116" fmla="*/ 666910 h 1923144"/>
                <a:gd name="connsiteX117" fmla="*/ 50608 w 3330054"/>
                <a:gd name="connsiteY117" fmla="*/ 616302 h 1923144"/>
                <a:gd name="connsiteX118" fmla="*/ 91095 w 3330054"/>
                <a:gd name="connsiteY118" fmla="*/ 636545 h 1923144"/>
                <a:gd name="connsiteX119" fmla="*/ 431862 w 3330054"/>
                <a:gd name="connsiteY119" fmla="*/ 439733 h 1923144"/>
                <a:gd name="connsiteX120" fmla="*/ 430737 w 3330054"/>
                <a:gd name="connsiteY120" fmla="*/ 432985 h 1923144"/>
                <a:gd name="connsiteX121" fmla="*/ 459977 w 3330054"/>
                <a:gd name="connsiteY121" fmla="*/ 398122 h 1923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3330054" h="1923144">
                  <a:moveTo>
                    <a:pt x="2912814" y="906459"/>
                  </a:moveTo>
                  <a:lnTo>
                    <a:pt x="2551803" y="1115642"/>
                  </a:lnTo>
                  <a:cubicBezTo>
                    <a:pt x="2551803" y="1120139"/>
                    <a:pt x="2552928" y="1123513"/>
                    <a:pt x="2552928" y="1128012"/>
                  </a:cubicBezTo>
                  <a:cubicBezTo>
                    <a:pt x="2552928" y="1153878"/>
                    <a:pt x="2532686" y="1174123"/>
                    <a:pt x="2507944" y="1177496"/>
                  </a:cubicBezTo>
                  <a:lnTo>
                    <a:pt x="2507944" y="1608233"/>
                  </a:lnTo>
                  <a:lnTo>
                    <a:pt x="2907190" y="1838784"/>
                  </a:lnTo>
                  <a:lnTo>
                    <a:pt x="2910564" y="1838784"/>
                  </a:lnTo>
                  <a:lnTo>
                    <a:pt x="2910564" y="1841032"/>
                  </a:lnTo>
                  <a:lnTo>
                    <a:pt x="2912814" y="1842157"/>
                  </a:lnTo>
                  <a:lnTo>
                    <a:pt x="3317684" y="1608233"/>
                  </a:lnTo>
                  <a:lnTo>
                    <a:pt x="3317684" y="1140383"/>
                  </a:lnTo>
                  <a:close/>
                  <a:moveTo>
                    <a:pt x="431862" y="449856"/>
                  </a:moveTo>
                  <a:lnTo>
                    <a:pt x="93345" y="645542"/>
                  </a:lnTo>
                  <a:cubicBezTo>
                    <a:pt x="95594" y="652290"/>
                    <a:pt x="97844" y="659037"/>
                    <a:pt x="97844" y="666910"/>
                  </a:cubicBezTo>
                  <a:cubicBezTo>
                    <a:pt x="97844" y="691653"/>
                    <a:pt x="79849" y="711896"/>
                    <a:pt x="57356" y="716395"/>
                  </a:cubicBezTo>
                  <a:lnTo>
                    <a:pt x="57356" y="1102145"/>
                  </a:lnTo>
                  <a:cubicBezTo>
                    <a:pt x="74226" y="1105519"/>
                    <a:pt x="86598" y="1120139"/>
                    <a:pt x="86598" y="1137010"/>
                  </a:cubicBezTo>
                  <a:cubicBezTo>
                    <a:pt x="86598" y="1140383"/>
                    <a:pt x="85473" y="1144882"/>
                    <a:pt x="84348" y="1148256"/>
                  </a:cubicBezTo>
                  <a:lnTo>
                    <a:pt x="420615" y="1342817"/>
                  </a:lnTo>
                  <a:cubicBezTo>
                    <a:pt x="429612" y="1328197"/>
                    <a:pt x="445357" y="1319201"/>
                    <a:pt x="463351" y="1319201"/>
                  </a:cubicBezTo>
                  <a:cubicBezTo>
                    <a:pt x="480221" y="1319201"/>
                    <a:pt x="495965" y="1328197"/>
                    <a:pt x="504963" y="1341694"/>
                  </a:cubicBezTo>
                  <a:lnTo>
                    <a:pt x="867096" y="1132511"/>
                  </a:lnTo>
                  <a:lnTo>
                    <a:pt x="867096" y="697275"/>
                  </a:lnTo>
                  <a:cubicBezTo>
                    <a:pt x="864847" y="697275"/>
                    <a:pt x="863722" y="697275"/>
                    <a:pt x="862598" y="697275"/>
                  </a:cubicBezTo>
                  <a:cubicBezTo>
                    <a:pt x="843479" y="697275"/>
                    <a:pt x="827734" y="681530"/>
                    <a:pt x="827734" y="662411"/>
                  </a:cubicBezTo>
                  <a:cubicBezTo>
                    <a:pt x="827734" y="656789"/>
                    <a:pt x="828859" y="651165"/>
                    <a:pt x="832233" y="645542"/>
                  </a:cubicBezTo>
                  <a:lnTo>
                    <a:pt x="493716" y="449856"/>
                  </a:lnTo>
                  <a:cubicBezTo>
                    <a:pt x="488094" y="461102"/>
                    <a:pt x="476847" y="468975"/>
                    <a:pt x="463351" y="468975"/>
                  </a:cubicBezTo>
                  <a:cubicBezTo>
                    <a:pt x="449856" y="468975"/>
                    <a:pt x="437484" y="461102"/>
                    <a:pt x="431862" y="449856"/>
                  </a:cubicBezTo>
                  <a:close/>
                  <a:moveTo>
                    <a:pt x="2104198" y="426238"/>
                  </a:moveTo>
                  <a:cubicBezTo>
                    <a:pt x="2100824" y="431860"/>
                    <a:pt x="2095202" y="436359"/>
                    <a:pt x="2087329" y="436359"/>
                  </a:cubicBezTo>
                  <a:cubicBezTo>
                    <a:pt x="2083955" y="436359"/>
                    <a:pt x="2080581" y="435235"/>
                    <a:pt x="2077208" y="432985"/>
                  </a:cubicBezTo>
                  <a:lnTo>
                    <a:pt x="1725195" y="636545"/>
                  </a:lnTo>
                  <a:cubicBezTo>
                    <a:pt x="1727445" y="642168"/>
                    <a:pt x="1729693" y="647791"/>
                    <a:pt x="1729693" y="654540"/>
                  </a:cubicBezTo>
                  <a:cubicBezTo>
                    <a:pt x="1729693" y="673658"/>
                    <a:pt x="1713948" y="689403"/>
                    <a:pt x="1694829" y="689403"/>
                  </a:cubicBezTo>
                  <a:cubicBezTo>
                    <a:pt x="1693706" y="689403"/>
                    <a:pt x="1692580" y="689403"/>
                    <a:pt x="1691455" y="689403"/>
                  </a:cubicBezTo>
                  <a:lnTo>
                    <a:pt x="1691455" y="1108893"/>
                  </a:lnTo>
                  <a:cubicBezTo>
                    <a:pt x="1699328" y="1111143"/>
                    <a:pt x="1706076" y="1119016"/>
                    <a:pt x="1706076" y="1128012"/>
                  </a:cubicBezTo>
                  <a:cubicBezTo>
                    <a:pt x="1706076" y="1129137"/>
                    <a:pt x="1706076" y="1130262"/>
                    <a:pt x="1706076" y="1131386"/>
                  </a:cubicBezTo>
                  <a:lnTo>
                    <a:pt x="2096325" y="1356314"/>
                  </a:lnTo>
                  <a:lnTo>
                    <a:pt x="2456209" y="1148256"/>
                  </a:lnTo>
                  <a:cubicBezTo>
                    <a:pt x="2452836" y="1142632"/>
                    <a:pt x="2451712" y="1135884"/>
                    <a:pt x="2451712" y="1128012"/>
                  </a:cubicBezTo>
                  <a:cubicBezTo>
                    <a:pt x="2451712" y="1099897"/>
                    <a:pt x="2474205" y="1078527"/>
                    <a:pt x="2501195" y="1077404"/>
                  </a:cubicBezTo>
                  <a:lnTo>
                    <a:pt x="2501195" y="681530"/>
                  </a:lnTo>
                  <a:cubicBezTo>
                    <a:pt x="2484326" y="678156"/>
                    <a:pt x="2470831" y="664661"/>
                    <a:pt x="2470831" y="646667"/>
                  </a:cubicBezTo>
                  <a:cubicBezTo>
                    <a:pt x="2470831" y="643294"/>
                    <a:pt x="2471955" y="641043"/>
                    <a:pt x="2471955" y="638795"/>
                  </a:cubicBezTo>
                  <a:close/>
                  <a:moveTo>
                    <a:pt x="459977" y="0"/>
                  </a:moveTo>
                  <a:lnTo>
                    <a:pt x="468975" y="0"/>
                  </a:lnTo>
                  <a:lnTo>
                    <a:pt x="468975" y="398122"/>
                  </a:lnTo>
                  <a:cubicBezTo>
                    <a:pt x="485844" y="400371"/>
                    <a:pt x="499339" y="414991"/>
                    <a:pt x="499339" y="432985"/>
                  </a:cubicBezTo>
                  <a:cubicBezTo>
                    <a:pt x="499339" y="435235"/>
                    <a:pt x="498215" y="437484"/>
                    <a:pt x="498215" y="439733"/>
                  </a:cubicBezTo>
                  <a:lnTo>
                    <a:pt x="842354" y="636545"/>
                  </a:lnTo>
                  <a:cubicBezTo>
                    <a:pt x="849102" y="629797"/>
                    <a:pt x="856974" y="626423"/>
                    <a:pt x="867096" y="626423"/>
                  </a:cubicBezTo>
                  <a:cubicBezTo>
                    <a:pt x="886215" y="626423"/>
                    <a:pt x="901960" y="642168"/>
                    <a:pt x="901960" y="661288"/>
                  </a:cubicBezTo>
                  <a:cubicBezTo>
                    <a:pt x="901960" y="675908"/>
                    <a:pt x="892962" y="688279"/>
                    <a:pt x="880592" y="693902"/>
                  </a:cubicBezTo>
                  <a:lnTo>
                    <a:pt x="880592" y="1132511"/>
                  </a:lnTo>
                  <a:lnTo>
                    <a:pt x="1277589" y="1361937"/>
                  </a:lnTo>
                  <a:lnTo>
                    <a:pt x="1278713" y="1360813"/>
                  </a:lnTo>
                  <a:lnTo>
                    <a:pt x="1671213" y="1133636"/>
                  </a:lnTo>
                  <a:cubicBezTo>
                    <a:pt x="1670088" y="1132511"/>
                    <a:pt x="1670088" y="1130262"/>
                    <a:pt x="1670088" y="1128012"/>
                  </a:cubicBezTo>
                  <a:cubicBezTo>
                    <a:pt x="1670088" y="1119016"/>
                    <a:pt x="1675712" y="1111143"/>
                    <a:pt x="1684708" y="1108893"/>
                  </a:cubicBezTo>
                  <a:lnTo>
                    <a:pt x="1684708" y="686029"/>
                  </a:lnTo>
                  <a:cubicBezTo>
                    <a:pt x="1671213" y="681530"/>
                    <a:pt x="1662215" y="668035"/>
                    <a:pt x="1662215" y="653415"/>
                  </a:cubicBezTo>
                  <a:cubicBezTo>
                    <a:pt x="1662215" y="634296"/>
                    <a:pt x="1677960" y="618551"/>
                    <a:pt x="1697079" y="618551"/>
                  </a:cubicBezTo>
                  <a:cubicBezTo>
                    <a:pt x="1706076" y="618551"/>
                    <a:pt x="1713948" y="623049"/>
                    <a:pt x="1720697" y="628672"/>
                  </a:cubicBezTo>
                  <a:lnTo>
                    <a:pt x="2071584" y="426238"/>
                  </a:lnTo>
                  <a:cubicBezTo>
                    <a:pt x="2070459" y="423989"/>
                    <a:pt x="2069335" y="420614"/>
                    <a:pt x="2069335" y="417240"/>
                  </a:cubicBezTo>
                  <a:cubicBezTo>
                    <a:pt x="2069335" y="407119"/>
                    <a:pt x="2077208" y="398122"/>
                    <a:pt x="2088454" y="398122"/>
                  </a:cubicBezTo>
                  <a:cubicBezTo>
                    <a:pt x="2094077" y="398122"/>
                    <a:pt x="2099700" y="400371"/>
                    <a:pt x="2103074" y="404870"/>
                  </a:cubicBezTo>
                  <a:lnTo>
                    <a:pt x="2108697" y="417240"/>
                  </a:lnTo>
                  <a:lnTo>
                    <a:pt x="2476454" y="629797"/>
                  </a:lnTo>
                  <a:cubicBezTo>
                    <a:pt x="2482078" y="619676"/>
                    <a:pt x="2493324" y="611803"/>
                    <a:pt x="2506819" y="611803"/>
                  </a:cubicBezTo>
                  <a:cubicBezTo>
                    <a:pt x="2525938" y="611803"/>
                    <a:pt x="2541682" y="627548"/>
                    <a:pt x="2541682" y="646667"/>
                  </a:cubicBezTo>
                  <a:cubicBezTo>
                    <a:pt x="2541682" y="664661"/>
                    <a:pt x="2528187" y="679282"/>
                    <a:pt x="2511318" y="681530"/>
                  </a:cubicBezTo>
                  <a:lnTo>
                    <a:pt x="2511318" y="1078527"/>
                  </a:lnTo>
                  <a:cubicBezTo>
                    <a:pt x="2528187" y="1080777"/>
                    <a:pt x="2541682" y="1092024"/>
                    <a:pt x="2548430" y="1106644"/>
                  </a:cubicBezTo>
                  <a:lnTo>
                    <a:pt x="2912814" y="896337"/>
                  </a:lnTo>
                  <a:lnTo>
                    <a:pt x="3330054" y="1135884"/>
                  </a:lnTo>
                  <a:lnTo>
                    <a:pt x="3330054" y="1613855"/>
                  </a:lnTo>
                  <a:lnTo>
                    <a:pt x="3327805" y="1614980"/>
                  </a:lnTo>
                  <a:lnTo>
                    <a:pt x="2916188" y="1852279"/>
                  </a:lnTo>
                  <a:lnTo>
                    <a:pt x="2913938" y="1851154"/>
                  </a:lnTo>
                  <a:lnTo>
                    <a:pt x="2913938" y="1923144"/>
                  </a:lnTo>
                  <a:lnTo>
                    <a:pt x="2904941" y="1923144"/>
                  </a:lnTo>
                  <a:lnTo>
                    <a:pt x="2904941" y="1845531"/>
                  </a:lnTo>
                  <a:lnTo>
                    <a:pt x="2502320" y="1612730"/>
                  </a:lnTo>
                  <a:lnTo>
                    <a:pt x="2502320" y="1177496"/>
                  </a:lnTo>
                  <a:cubicBezTo>
                    <a:pt x="2487700" y="1176371"/>
                    <a:pt x="2473080" y="1168499"/>
                    <a:pt x="2465207" y="1156129"/>
                  </a:cubicBezTo>
                  <a:lnTo>
                    <a:pt x="2105323" y="1364187"/>
                  </a:lnTo>
                  <a:lnTo>
                    <a:pt x="2105323" y="1841032"/>
                  </a:lnTo>
                  <a:lnTo>
                    <a:pt x="2103074" y="1842157"/>
                  </a:lnTo>
                  <a:lnTo>
                    <a:pt x="1962246" y="1923144"/>
                  </a:lnTo>
                  <a:lnTo>
                    <a:pt x="1939525" y="1923144"/>
                  </a:lnTo>
                  <a:lnTo>
                    <a:pt x="2091828" y="1835410"/>
                  </a:lnTo>
                  <a:lnTo>
                    <a:pt x="2091828" y="1367560"/>
                  </a:lnTo>
                  <a:lnTo>
                    <a:pt x="1700453" y="1141508"/>
                  </a:lnTo>
                  <a:cubicBezTo>
                    <a:pt x="1697079" y="1144882"/>
                    <a:pt x="1692580" y="1147131"/>
                    <a:pt x="1686958" y="1147131"/>
                  </a:cubicBezTo>
                  <a:cubicBezTo>
                    <a:pt x="1681334" y="1147131"/>
                    <a:pt x="1676835" y="1144882"/>
                    <a:pt x="1673462" y="1141508"/>
                  </a:cubicBezTo>
                  <a:lnTo>
                    <a:pt x="1283212" y="1366435"/>
                  </a:lnTo>
                  <a:lnTo>
                    <a:pt x="1283212" y="1832035"/>
                  </a:lnTo>
                  <a:lnTo>
                    <a:pt x="1441199" y="1923144"/>
                  </a:lnTo>
                  <a:lnTo>
                    <a:pt x="1413300" y="1923144"/>
                  </a:lnTo>
                  <a:lnTo>
                    <a:pt x="1280963" y="1846656"/>
                  </a:lnTo>
                  <a:lnTo>
                    <a:pt x="1148037" y="1923144"/>
                  </a:lnTo>
                  <a:lnTo>
                    <a:pt x="608019" y="1923144"/>
                  </a:lnTo>
                  <a:lnTo>
                    <a:pt x="467850" y="1842157"/>
                  </a:lnTo>
                  <a:lnTo>
                    <a:pt x="467850" y="1421542"/>
                  </a:lnTo>
                  <a:cubicBezTo>
                    <a:pt x="467850" y="1421542"/>
                    <a:pt x="466725" y="1421542"/>
                    <a:pt x="466725" y="1421542"/>
                  </a:cubicBezTo>
                  <a:cubicBezTo>
                    <a:pt x="438609" y="1421542"/>
                    <a:pt x="416117" y="1399050"/>
                    <a:pt x="416117" y="1370934"/>
                  </a:cubicBezTo>
                  <a:cubicBezTo>
                    <a:pt x="416117" y="1364187"/>
                    <a:pt x="417240" y="1357439"/>
                    <a:pt x="419490" y="1351815"/>
                  </a:cubicBezTo>
                  <a:lnTo>
                    <a:pt x="83224" y="1157252"/>
                  </a:lnTo>
                  <a:cubicBezTo>
                    <a:pt x="77600" y="1166250"/>
                    <a:pt x="67479" y="1171874"/>
                    <a:pt x="55107" y="1171874"/>
                  </a:cubicBezTo>
                  <a:cubicBezTo>
                    <a:pt x="35988" y="1171874"/>
                    <a:pt x="20243" y="1156129"/>
                    <a:pt x="20243" y="1137010"/>
                  </a:cubicBezTo>
                  <a:cubicBezTo>
                    <a:pt x="20243" y="1119016"/>
                    <a:pt x="33740" y="1103270"/>
                    <a:pt x="51733" y="1102145"/>
                  </a:cubicBezTo>
                  <a:lnTo>
                    <a:pt x="51733" y="717520"/>
                  </a:lnTo>
                  <a:cubicBezTo>
                    <a:pt x="50608" y="717520"/>
                    <a:pt x="50608" y="717520"/>
                    <a:pt x="50608" y="717520"/>
                  </a:cubicBezTo>
                  <a:cubicBezTo>
                    <a:pt x="22493" y="717520"/>
                    <a:pt x="0" y="695027"/>
                    <a:pt x="0" y="666910"/>
                  </a:cubicBezTo>
                  <a:cubicBezTo>
                    <a:pt x="0" y="638795"/>
                    <a:pt x="22493" y="616302"/>
                    <a:pt x="50608" y="616302"/>
                  </a:cubicBezTo>
                  <a:cubicBezTo>
                    <a:pt x="67479" y="616302"/>
                    <a:pt x="82099" y="624174"/>
                    <a:pt x="91095" y="636545"/>
                  </a:cubicBezTo>
                  <a:lnTo>
                    <a:pt x="431862" y="439733"/>
                  </a:lnTo>
                  <a:cubicBezTo>
                    <a:pt x="430737" y="437484"/>
                    <a:pt x="430737" y="435235"/>
                    <a:pt x="430737" y="432985"/>
                  </a:cubicBezTo>
                  <a:cubicBezTo>
                    <a:pt x="430737" y="414991"/>
                    <a:pt x="443108" y="400371"/>
                    <a:pt x="459977" y="398122"/>
                  </a:cubicBez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grpSp>
        <p:nvGrpSpPr>
          <p:cNvPr id="7" name="组合 6"/>
          <p:cNvGrpSpPr/>
          <p:nvPr userDrawn="1"/>
        </p:nvGrpSpPr>
        <p:grpSpPr>
          <a:xfrm>
            <a:off x="-77310" y="3744686"/>
            <a:ext cx="2927164" cy="3113315"/>
            <a:chOff x="-77310" y="2756098"/>
            <a:chExt cx="3856642" cy="4101903"/>
          </a:xfrm>
        </p:grpSpPr>
        <p:sp>
          <p:nvSpPr>
            <p:cNvPr id="8" name="任意多边形: 形状 7"/>
            <p:cNvSpPr/>
            <p:nvPr/>
          </p:nvSpPr>
          <p:spPr>
            <a:xfrm>
              <a:off x="1" y="2756098"/>
              <a:ext cx="3779331" cy="4101903"/>
            </a:xfrm>
            <a:custGeom>
              <a:avLst/>
              <a:gdLst>
                <a:gd name="connsiteX0" fmla="*/ 0 w 3779331"/>
                <a:gd name="connsiteY0" fmla="*/ 0 h 4101903"/>
                <a:gd name="connsiteX1" fmla="*/ 73009 w 3779331"/>
                <a:gd name="connsiteY1" fmla="*/ 29290 h 4101903"/>
                <a:gd name="connsiteX2" fmla="*/ 1411944 w 3779331"/>
                <a:gd name="connsiteY2" fmla="*/ 2145822 h 4101903"/>
                <a:gd name="connsiteX3" fmla="*/ 3220190 w 3779331"/>
                <a:gd name="connsiteY3" fmla="*/ 3054874 h 4101903"/>
                <a:gd name="connsiteX4" fmla="*/ 3757011 w 3779331"/>
                <a:gd name="connsiteY4" fmla="*/ 3909766 h 4101903"/>
                <a:gd name="connsiteX5" fmla="*/ 3779331 w 3779331"/>
                <a:gd name="connsiteY5" fmla="*/ 4101903 h 4101903"/>
                <a:gd name="connsiteX6" fmla="*/ 0 w 3779331"/>
                <a:gd name="connsiteY6" fmla="*/ 4101903 h 4101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79331" h="4101903">
                  <a:moveTo>
                    <a:pt x="0" y="0"/>
                  </a:moveTo>
                  <a:lnTo>
                    <a:pt x="73009" y="29290"/>
                  </a:lnTo>
                  <a:cubicBezTo>
                    <a:pt x="1195331" y="514774"/>
                    <a:pt x="824141" y="1474199"/>
                    <a:pt x="1411944" y="2145822"/>
                  </a:cubicBezTo>
                  <a:cubicBezTo>
                    <a:pt x="1653993" y="2422918"/>
                    <a:pt x="2543330" y="2546681"/>
                    <a:pt x="3220190" y="3054874"/>
                  </a:cubicBezTo>
                  <a:cubicBezTo>
                    <a:pt x="3522751" y="3282137"/>
                    <a:pt x="3696856" y="3588548"/>
                    <a:pt x="3757011" y="3909766"/>
                  </a:cubicBezTo>
                  <a:lnTo>
                    <a:pt x="3779331" y="4101903"/>
                  </a:lnTo>
                  <a:lnTo>
                    <a:pt x="0" y="4101903"/>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sp>
          <p:nvSpPr>
            <p:cNvPr id="9" name="任意多边形: 形状 8"/>
            <p:cNvSpPr/>
            <p:nvPr/>
          </p:nvSpPr>
          <p:spPr>
            <a:xfrm>
              <a:off x="1" y="2844664"/>
              <a:ext cx="2949291" cy="4013336"/>
            </a:xfrm>
            <a:custGeom>
              <a:avLst/>
              <a:gdLst>
                <a:gd name="connsiteX0" fmla="*/ 0 w 2949291"/>
                <a:gd name="connsiteY0" fmla="*/ 0 h 4013336"/>
                <a:gd name="connsiteX1" fmla="*/ 3907 w 2949291"/>
                <a:gd name="connsiteY1" fmla="*/ 2203 h 4013336"/>
                <a:gd name="connsiteX2" fmla="*/ 436083 w 2949291"/>
                <a:gd name="connsiteY2" fmla="*/ 412201 h 4013336"/>
                <a:gd name="connsiteX3" fmla="*/ 961800 w 2949291"/>
                <a:gd name="connsiteY3" fmla="*/ 2234685 h 4013336"/>
                <a:gd name="connsiteX4" fmla="*/ 2502805 w 2949291"/>
                <a:gd name="connsiteY4" fmla="*/ 3246689 h 4013336"/>
                <a:gd name="connsiteX5" fmla="*/ 2928205 w 2949291"/>
                <a:gd name="connsiteY5" fmla="*/ 3922985 h 4013336"/>
                <a:gd name="connsiteX6" fmla="*/ 2949291 w 2949291"/>
                <a:gd name="connsiteY6" fmla="*/ 4013336 h 4013336"/>
                <a:gd name="connsiteX7" fmla="*/ 0 w 2949291"/>
                <a:gd name="connsiteY7" fmla="*/ 4013336 h 4013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291" h="4013336">
                  <a:moveTo>
                    <a:pt x="0" y="0"/>
                  </a:moveTo>
                  <a:lnTo>
                    <a:pt x="3907" y="2203"/>
                  </a:lnTo>
                  <a:cubicBezTo>
                    <a:pt x="181849" y="115458"/>
                    <a:pt x="329296" y="251200"/>
                    <a:pt x="436083" y="412201"/>
                  </a:cubicBezTo>
                  <a:cubicBezTo>
                    <a:pt x="845704" y="1026632"/>
                    <a:pt x="655131" y="1859016"/>
                    <a:pt x="961800" y="2234685"/>
                  </a:cubicBezTo>
                  <a:cubicBezTo>
                    <a:pt x="1319944" y="2672781"/>
                    <a:pt x="2100852" y="2832688"/>
                    <a:pt x="2502805" y="3246689"/>
                  </a:cubicBezTo>
                  <a:cubicBezTo>
                    <a:pt x="2805093" y="3556370"/>
                    <a:pt x="2877584" y="3721272"/>
                    <a:pt x="2928205" y="3922985"/>
                  </a:cubicBezTo>
                  <a:lnTo>
                    <a:pt x="2949291" y="4013336"/>
                  </a:lnTo>
                  <a:lnTo>
                    <a:pt x="0" y="4013336"/>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sp>
          <p:nvSpPr>
            <p:cNvPr id="10" name="任意多边形: 形状 9"/>
            <p:cNvSpPr/>
            <p:nvPr/>
          </p:nvSpPr>
          <p:spPr>
            <a:xfrm>
              <a:off x="-77310" y="4934856"/>
              <a:ext cx="3330054" cy="1923144"/>
            </a:xfrm>
            <a:custGeom>
              <a:avLst/>
              <a:gdLst>
                <a:gd name="connsiteX0" fmla="*/ 2912814 w 3330054"/>
                <a:gd name="connsiteY0" fmla="*/ 906459 h 1923144"/>
                <a:gd name="connsiteX1" fmla="*/ 2551803 w 3330054"/>
                <a:gd name="connsiteY1" fmla="*/ 1115642 h 1923144"/>
                <a:gd name="connsiteX2" fmla="*/ 2552928 w 3330054"/>
                <a:gd name="connsiteY2" fmla="*/ 1128012 h 1923144"/>
                <a:gd name="connsiteX3" fmla="*/ 2507944 w 3330054"/>
                <a:gd name="connsiteY3" fmla="*/ 1177496 h 1923144"/>
                <a:gd name="connsiteX4" fmla="*/ 2507944 w 3330054"/>
                <a:gd name="connsiteY4" fmla="*/ 1608233 h 1923144"/>
                <a:gd name="connsiteX5" fmla="*/ 2907190 w 3330054"/>
                <a:gd name="connsiteY5" fmla="*/ 1838784 h 1923144"/>
                <a:gd name="connsiteX6" fmla="*/ 2910564 w 3330054"/>
                <a:gd name="connsiteY6" fmla="*/ 1838784 h 1923144"/>
                <a:gd name="connsiteX7" fmla="*/ 2910564 w 3330054"/>
                <a:gd name="connsiteY7" fmla="*/ 1841032 h 1923144"/>
                <a:gd name="connsiteX8" fmla="*/ 2912814 w 3330054"/>
                <a:gd name="connsiteY8" fmla="*/ 1842157 h 1923144"/>
                <a:gd name="connsiteX9" fmla="*/ 3317684 w 3330054"/>
                <a:gd name="connsiteY9" fmla="*/ 1608233 h 1923144"/>
                <a:gd name="connsiteX10" fmla="*/ 3317684 w 3330054"/>
                <a:gd name="connsiteY10" fmla="*/ 1140383 h 1923144"/>
                <a:gd name="connsiteX11" fmla="*/ 431862 w 3330054"/>
                <a:gd name="connsiteY11" fmla="*/ 449856 h 1923144"/>
                <a:gd name="connsiteX12" fmla="*/ 93345 w 3330054"/>
                <a:gd name="connsiteY12" fmla="*/ 645542 h 1923144"/>
                <a:gd name="connsiteX13" fmla="*/ 97844 w 3330054"/>
                <a:gd name="connsiteY13" fmla="*/ 666910 h 1923144"/>
                <a:gd name="connsiteX14" fmla="*/ 57356 w 3330054"/>
                <a:gd name="connsiteY14" fmla="*/ 716395 h 1923144"/>
                <a:gd name="connsiteX15" fmla="*/ 57356 w 3330054"/>
                <a:gd name="connsiteY15" fmla="*/ 1102145 h 1923144"/>
                <a:gd name="connsiteX16" fmla="*/ 86598 w 3330054"/>
                <a:gd name="connsiteY16" fmla="*/ 1137010 h 1923144"/>
                <a:gd name="connsiteX17" fmla="*/ 84348 w 3330054"/>
                <a:gd name="connsiteY17" fmla="*/ 1148256 h 1923144"/>
                <a:gd name="connsiteX18" fmla="*/ 420615 w 3330054"/>
                <a:gd name="connsiteY18" fmla="*/ 1342817 h 1923144"/>
                <a:gd name="connsiteX19" fmla="*/ 463351 w 3330054"/>
                <a:gd name="connsiteY19" fmla="*/ 1319201 h 1923144"/>
                <a:gd name="connsiteX20" fmla="*/ 504963 w 3330054"/>
                <a:gd name="connsiteY20" fmla="*/ 1341694 h 1923144"/>
                <a:gd name="connsiteX21" fmla="*/ 867096 w 3330054"/>
                <a:gd name="connsiteY21" fmla="*/ 1132511 h 1923144"/>
                <a:gd name="connsiteX22" fmla="*/ 867096 w 3330054"/>
                <a:gd name="connsiteY22" fmla="*/ 697275 h 1923144"/>
                <a:gd name="connsiteX23" fmla="*/ 862598 w 3330054"/>
                <a:gd name="connsiteY23" fmla="*/ 697275 h 1923144"/>
                <a:gd name="connsiteX24" fmla="*/ 827734 w 3330054"/>
                <a:gd name="connsiteY24" fmla="*/ 662411 h 1923144"/>
                <a:gd name="connsiteX25" fmla="*/ 832233 w 3330054"/>
                <a:gd name="connsiteY25" fmla="*/ 645542 h 1923144"/>
                <a:gd name="connsiteX26" fmla="*/ 493716 w 3330054"/>
                <a:gd name="connsiteY26" fmla="*/ 449856 h 1923144"/>
                <a:gd name="connsiteX27" fmla="*/ 463351 w 3330054"/>
                <a:gd name="connsiteY27" fmla="*/ 468975 h 1923144"/>
                <a:gd name="connsiteX28" fmla="*/ 431862 w 3330054"/>
                <a:gd name="connsiteY28" fmla="*/ 449856 h 1923144"/>
                <a:gd name="connsiteX29" fmla="*/ 2104198 w 3330054"/>
                <a:gd name="connsiteY29" fmla="*/ 426238 h 1923144"/>
                <a:gd name="connsiteX30" fmla="*/ 2087329 w 3330054"/>
                <a:gd name="connsiteY30" fmla="*/ 436359 h 1923144"/>
                <a:gd name="connsiteX31" fmla="*/ 2077208 w 3330054"/>
                <a:gd name="connsiteY31" fmla="*/ 432985 h 1923144"/>
                <a:gd name="connsiteX32" fmla="*/ 1725195 w 3330054"/>
                <a:gd name="connsiteY32" fmla="*/ 636545 h 1923144"/>
                <a:gd name="connsiteX33" fmla="*/ 1729693 w 3330054"/>
                <a:gd name="connsiteY33" fmla="*/ 654540 h 1923144"/>
                <a:gd name="connsiteX34" fmla="*/ 1694829 w 3330054"/>
                <a:gd name="connsiteY34" fmla="*/ 689403 h 1923144"/>
                <a:gd name="connsiteX35" fmla="*/ 1691455 w 3330054"/>
                <a:gd name="connsiteY35" fmla="*/ 689403 h 1923144"/>
                <a:gd name="connsiteX36" fmla="*/ 1691455 w 3330054"/>
                <a:gd name="connsiteY36" fmla="*/ 1108893 h 1923144"/>
                <a:gd name="connsiteX37" fmla="*/ 1706076 w 3330054"/>
                <a:gd name="connsiteY37" fmla="*/ 1128012 h 1923144"/>
                <a:gd name="connsiteX38" fmla="*/ 1706076 w 3330054"/>
                <a:gd name="connsiteY38" fmla="*/ 1131386 h 1923144"/>
                <a:gd name="connsiteX39" fmla="*/ 2096325 w 3330054"/>
                <a:gd name="connsiteY39" fmla="*/ 1356314 h 1923144"/>
                <a:gd name="connsiteX40" fmla="*/ 2456209 w 3330054"/>
                <a:gd name="connsiteY40" fmla="*/ 1148256 h 1923144"/>
                <a:gd name="connsiteX41" fmla="*/ 2451712 w 3330054"/>
                <a:gd name="connsiteY41" fmla="*/ 1128012 h 1923144"/>
                <a:gd name="connsiteX42" fmla="*/ 2501195 w 3330054"/>
                <a:gd name="connsiteY42" fmla="*/ 1077404 h 1923144"/>
                <a:gd name="connsiteX43" fmla="*/ 2501195 w 3330054"/>
                <a:gd name="connsiteY43" fmla="*/ 681530 h 1923144"/>
                <a:gd name="connsiteX44" fmla="*/ 2470831 w 3330054"/>
                <a:gd name="connsiteY44" fmla="*/ 646667 h 1923144"/>
                <a:gd name="connsiteX45" fmla="*/ 2471955 w 3330054"/>
                <a:gd name="connsiteY45" fmla="*/ 638795 h 1923144"/>
                <a:gd name="connsiteX46" fmla="*/ 459977 w 3330054"/>
                <a:gd name="connsiteY46" fmla="*/ 0 h 1923144"/>
                <a:gd name="connsiteX47" fmla="*/ 468975 w 3330054"/>
                <a:gd name="connsiteY47" fmla="*/ 0 h 1923144"/>
                <a:gd name="connsiteX48" fmla="*/ 468975 w 3330054"/>
                <a:gd name="connsiteY48" fmla="*/ 398122 h 1923144"/>
                <a:gd name="connsiteX49" fmla="*/ 499339 w 3330054"/>
                <a:gd name="connsiteY49" fmla="*/ 432985 h 1923144"/>
                <a:gd name="connsiteX50" fmla="*/ 498215 w 3330054"/>
                <a:gd name="connsiteY50" fmla="*/ 439733 h 1923144"/>
                <a:gd name="connsiteX51" fmla="*/ 842354 w 3330054"/>
                <a:gd name="connsiteY51" fmla="*/ 636545 h 1923144"/>
                <a:gd name="connsiteX52" fmla="*/ 867096 w 3330054"/>
                <a:gd name="connsiteY52" fmla="*/ 626423 h 1923144"/>
                <a:gd name="connsiteX53" fmla="*/ 901960 w 3330054"/>
                <a:gd name="connsiteY53" fmla="*/ 661288 h 1923144"/>
                <a:gd name="connsiteX54" fmla="*/ 880592 w 3330054"/>
                <a:gd name="connsiteY54" fmla="*/ 693902 h 1923144"/>
                <a:gd name="connsiteX55" fmla="*/ 880592 w 3330054"/>
                <a:gd name="connsiteY55" fmla="*/ 1132511 h 1923144"/>
                <a:gd name="connsiteX56" fmla="*/ 1277589 w 3330054"/>
                <a:gd name="connsiteY56" fmla="*/ 1361937 h 1923144"/>
                <a:gd name="connsiteX57" fmla="*/ 1278713 w 3330054"/>
                <a:gd name="connsiteY57" fmla="*/ 1360813 h 1923144"/>
                <a:gd name="connsiteX58" fmla="*/ 1671213 w 3330054"/>
                <a:gd name="connsiteY58" fmla="*/ 1133636 h 1923144"/>
                <a:gd name="connsiteX59" fmla="*/ 1670088 w 3330054"/>
                <a:gd name="connsiteY59" fmla="*/ 1128012 h 1923144"/>
                <a:gd name="connsiteX60" fmla="*/ 1684708 w 3330054"/>
                <a:gd name="connsiteY60" fmla="*/ 1108893 h 1923144"/>
                <a:gd name="connsiteX61" fmla="*/ 1684708 w 3330054"/>
                <a:gd name="connsiteY61" fmla="*/ 686029 h 1923144"/>
                <a:gd name="connsiteX62" fmla="*/ 1662215 w 3330054"/>
                <a:gd name="connsiteY62" fmla="*/ 653415 h 1923144"/>
                <a:gd name="connsiteX63" fmla="*/ 1697079 w 3330054"/>
                <a:gd name="connsiteY63" fmla="*/ 618551 h 1923144"/>
                <a:gd name="connsiteX64" fmla="*/ 1720697 w 3330054"/>
                <a:gd name="connsiteY64" fmla="*/ 628672 h 1923144"/>
                <a:gd name="connsiteX65" fmla="*/ 2071584 w 3330054"/>
                <a:gd name="connsiteY65" fmla="*/ 426238 h 1923144"/>
                <a:gd name="connsiteX66" fmla="*/ 2069335 w 3330054"/>
                <a:gd name="connsiteY66" fmla="*/ 417240 h 1923144"/>
                <a:gd name="connsiteX67" fmla="*/ 2088454 w 3330054"/>
                <a:gd name="connsiteY67" fmla="*/ 398122 h 1923144"/>
                <a:gd name="connsiteX68" fmla="*/ 2103074 w 3330054"/>
                <a:gd name="connsiteY68" fmla="*/ 404870 h 1923144"/>
                <a:gd name="connsiteX69" fmla="*/ 2108697 w 3330054"/>
                <a:gd name="connsiteY69" fmla="*/ 417240 h 1923144"/>
                <a:gd name="connsiteX70" fmla="*/ 2476454 w 3330054"/>
                <a:gd name="connsiteY70" fmla="*/ 629797 h 1923144"/>
                <a:gd name="connsiteX71" fmla="*/ 2506819 w 3330054"/>
                <a:gd name="connsiteY71" fmla="*/ 611803 h 1923144"/>
                <a:gd name="connsiteX72" fmla="*/ 2541682 w 3330054"/>
                <a:gd name="connsiteY72" fmla="*/ 646667 h 1923144"/>
                <a:gd name="connsiteX73" fmla="*/ 2511318 w 3330054"/>
                <a:gd name="connsiteY73" fmla="*/ 681530 h 1923144"/>
                <a:gd name="connsiteX74" fmla="*/ 2511318 w 3330054"/>
                <a:gd name="connsiteY74" fmla="*/ 1078527 h 1923144"/>
                <a:gd name="connsiteX75" fmla="*/ 2548430 w 3330054"/>
                <a:gd name="connsiteY75" fmla="*/ 1106644 h 1923144"/>
                <a:gd name="connsiteX76" fmla="*/ 2912814 w 3330054"/>
                <a:gd name="connsiteY76" fmla="*/ 896337 h 1923144"/>
                <a:gd name="connsiteX77" fmla="*/ 3330054 w 3330054"/>
                <a:gd name="connsiteY77" fmla="*/ 1135884 h 1923144"/>
                <a:gd name="connsiteX78" fmla="*/ 3330054 w 3330054"/>
                <a:gd name="connsiteY78" fmla="*/ 1613855 h 1923144"/>
                <a:gd name="connsiteX79" fmla="*/ 3327805 w 3330054"/>
                <a:gd name="connsiteY79" fmla="*/ 1614980 h 1923144"/>
                <a:gd name="connsiteX80" fmla="*/ 2916188 w 3330054"/>
                <a:gd name="connsiteY80" fmla="*/ 1852279 h 1923144"/>
                <a:gd name="connsiteX81" fmla="*/ 2913938 w 3330054"/>
                <a:gd name="connsiteY81" fmla="*/ 1851154 h 1923144"/>
                <a:gd name="connsiteX82" fmla="*/ 2913938 w 3330054"/>
                <a:gd name="connsiteY82" fmla="*/ 1923144 h 1923144"/>
                <a:gd name="connsiteX83" fmla="*/ 2904941 w 3330054"/>
                <a:gd name="connsiteY83" fmla="*/ 1923144 h 1923144"/>
                <a:gd name="connsiteX84" fmla="*/ 2904941 w 3330054"/>
                <a:gd name="connsiteY84" fmla="*/ 1845531 h 1923144"/>
                <a:gd name="connsiteX85" fmla="*/ 2502320 w 3330054"/>
                <a:gd name="connsiteY85" fmla="*/ 1612730 h 1923144"/>
                <a:gd name="connsiteX86" fmla="*/ 2502320 w 3330054"/>
                <a:gd name="connsiteY86" fmla="*/ 1177496 h 1923144"/>
                <a:gd name="connsiteX87" fmla="*/ 2465207 w 3330054"/>
                <a:gd name="connsiteY87" fmla="*/ 1156129 h 1923144"/>
                <a:gd name="connsiteX88" fmla="*/ 2105323 w 3330054"/>
                <a:gd name="connsiteY88" fmla="*/ 1364187 h 1923144"/>
                <a:gd name="connsiteX89" fmla="*/ 2105323 w 3330054"/>
                <a:gd name="connsiteY89" fmla="*/ 1841032 h 1923144"/>
                <a:gd name="connsiteX90" fmla="*/ 2103074 w 3330054"/>
                <a:gd name="connsiteY90" fmla="*/ 1842157 h 1923144"/>
                <a:gd name="connsiteX91" fmla="*/ 1962246 w 3330054"/>
                <a:gd name="connsiteY91" fmla="*/ 1923144 h 1923144"/>
                <a:gd name="connsiteX92" fmla="*/ 1939525 w 3330054"/>
                <a:gd name="connsiteY92" fmla="*/ 1923144 h 1923144"/>
                <a:gd name="connsiteX93" fmla="*/ 2091828 w 3330054"/>
                <a:gd name="connsiteY93" fmla="*/ 1835410 h 1923144"/>
                <a:gd name="connsiteX94" fmla="*/ 2091828 w 3330054"/>
                <a:gd name="connsiteY94" fmla="*/ 1367560 h 1923144"/>
                <a:gd name="connsiteX95" fmla="*/ 1700453 w 3330054"/>
                <a:gd name="connsiteY95" fmla="*/ 1141508 h 1923144"/>
                <a:gd name="connsiteX96" fmla="*/ 1686958 w 3330054"/>
                <a:gd name="connsiteY96" fmla="*/ 1147131 h 1923144"/>
                <a:gd name="connsiteX97" fmla="*/ 1673462 w 3330054"/>
                <a:gd name="connsiteY97" fmla="*/ 1141508 h 1923144"/>
                <a:gd name="connsiteX98" fmla="*/ 1283212 w 3330054"/>
                <a:gd name="connsiteY98" fmla="*/ 1366435 h 1923144"/>
                <a:gd name="connsiteX99" fmla="*/ 1283212 w 3330054"/>
                <a:gd name="connsiteY99" fmla="*/ 1832035 h 1923144"/>
                <a:gd name="connsiteX100" fmla="*/ 1441199 w 3330054"/>
                <a:gd name="connsiteY100" fmla="*/ 1923144 h 1923144"/>
                <a:gd name="connsiteX101" fmla="*/ 1413300 w 3330054"/>
                <a:gd name="connsiteY101" fmla="*/ 1923144 h 1923144"/>
                <a:gd name="connsiteX102" fmla="*/ 1280963 w 3330054"/>
                <a:gd name="connsiteY102" fmla="*/ 1846656 h 1923144"/>
                <a:gd name="connsiteX103" fmla="*/ 1148037 w 3330054"/>
                <a:gd name="connsiteY103" fmla="*/ 1923144 h 1923144"/>
                <a:gd name="connsiteX104" fmla="*/ 608019 w 3330054"/>
                <a:gd name="connsiteY104" fmla="*/ 1923144 h 1923144"/>
                <a:gd name="connsiteX105" fmla="*/ 467850 w 3330054"/>
                <a:gd name="connsiteY105" fmla="*/ 1842157 h 1923144"/>
                <a:gd name="connsiteX106" fmla="*/ 467850 w 3330054"/>
                <a:gd name="connsiteY106" fmla="*/ 1421542 h 1923144"/>
                <a:gd name="connsiteX107" fmla="*/ 466725 w 3330054"/>
                <a:gd name="connsiteY107" fmla="*/ 1421542 h 1923144"/>
                <a:gd name="connsiteX108" fmla="*/ 416117 w 3330054"/>
                <a:gd name="connsiteY108" fmla="*/ 1370934 h 1923144"/>
                <a:gd name="connsiteX109" fmla="*/ 419490 w 3330054"/>
                <a:gd name="connsiteY109" fmla="*/ 1351815 h 1923144"/>
                <a:gd name="connsiteX110" fmla="*/ 83224 w 3330054"/>
                <a:gd name="connsiteY110" fmla="*/ 1157252 h 1923144"/>
                <a:gd name="connsiteX111" fmla="*/ 55107 w 3330054"/>
                <a:gd name="connsiteY111" fmla="*/ 1171874 h 1923144"/>
                <a:gd name="connsiteX112" fmla="*/ 20243 w 3330054"/>
                <a:gd name="connsiteY112" fmla="*/ 1137010 h 1923144"/>
                <a:gd name="connsiteX113" fmla="*/ 51733 w 3330054"/>
                <a:gd name="connsiteY113" fmla="*/ 1102145 h 1923144"/>
                <a:gd name="connsiteX114" fmla="*/ 51733 w 3330054"/>
                <a:gd name="connsiteY114" fmla="*/ 717520 h 1923144"/>
                <a:gd name="connsiteX115" fmla="*/ 50608 w 3330054"/>
                <a:gd name="connsiteY115" fmla="*/ 717520 h 1923144"/>
                <a:gd name="connsiteX116" fmla="*/ 0 w 3330054"/>
                <a:gd name="connsiteY116" fmla="*/ 666910 h 1923144"/>
                <a:gd name="connsiteX117" fmla="*/ 50608 w 3330054"/>
                <a:gd name="connsiteY117" fmla="*/ 616302 h 1923144"/>
                <a:gd name="connsiteX118" fmla="*/ 91095 w 3330054"/>
                <a:gd name="connsiteY118" fmla="*/ 636545 h 1923144"/>
                <a:gd name="connsiteX119" fmla="*/ 431862 w 3330054"/>
                <a:gd name="connsiteY119" fmla="*/ 439733 h 1923144"/>
                <a:gd name="connsiteX120" fmla="*/ 430737 w 3330054"/>
                <a:gd name="connsiteY120" fmla="*/ 432985 h 1923144"/>
                <a:gd name="connsiteX121" fmla="*/ 459977 w 3330054"/>
                <a:gd name="connsiteY121" fmla="*/ 398122 h 1923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3330054" h="1923144">
                  <a:moveTo>
                    <a:pt x="2912814" y="906459"/>
                  </a:moveTo>
                  <a:lnTo>
                    <a:pt x="2551803" y="1115642"/>
                  </a:lnTo>
                  <a:cubicBezTo>
                    <a:pt x="2551803" y="1120139"/>
                    <a:pt x="2552928" y="1123513"/>
                    <a:pt x="2552928" y="1128012"/>
                  </a:cubicBezTo>
                  <a:cubicBezTo>
                    <a:pt x="2552928" y="1153878"/>
                    <a:pt x="2532686" y="1174123"/>
                    <a:pt x="2507944" y="1177496"/>
                  </a:cubicBezTo>
                  <a:lnTo>
                    <a:pt x="2507944" y="1608233"/>
                  </a:lnTo>
                  <a:lnTo>
                    <a:pt x="2907190" y="1838784"/>
                  </a:lnTo>
                  <a:lnTo>
                    <a:pt x="2910564" y="1838784"/>
                  </a:lnTo>
                  <a:lnTo>
                    <a:pt x="2910564" y="1841032"/>
                  </a:lnTo>
                  <a:lnTo>
                    <a:pt x="2912814" y="1842157"/>
                  </a:lnTo>
                  <a:lnTo>
                    <a:pt x="3317684" y="1608233"/>
                  </a:lnTo>
                  <a:lnTo>
                    <a:pt x="3317684" y="1140383"/>
                  </a:lnTo>
                  <a:close/>
                  <a:moveTo>
                    <a:pt x="431862" y="449856"/>
                  </a:moveTo>
                  <a:lnTo>
                    <a:pt x="93345" y="645542"/>
                  </a:lnTo>
                  <a:cubicBezTo>
                    <a:pt x="95594" y="652290"/>
                    <a:pt x="97844" y="659037"/>
                    <a:pt x="97844" y="666910"/>
                  </a:cubicBezTo>
                  <a:cubicBezTo>
                    <a:pt x="97844" y="691653"/>
                    <a:pt x="79849" y="711896"/>
                    <a:pt x="57356" y="716395"/>
                  </a:cubicBezTo>
                  <a:lnTo>
                    <a:pt x="57356" y="1102145"/>
                  </a:lnTo>
                  <a:cubicBezTo>
                    <a:pt x="74226" y="1105519"/>
                    <a:pt x="86598" y="1120139"/>
                    <a:pt x="86598" y="1137010"/>
                  </a:cubicBezTo>
                  <a:cubicBezTo>
                    <a:pt x="86598" y="1140383"/>
                    <a:pt x="85473" y="1144882"/>
                    <a:pt x="84348" y="1148256"/>
                  </a:cubicBezTo>
                  <a:lnTo>
                    <a:pt x="420615" y="1342817"/>
                  </a:lnTo>
                  <a:cubicBezTo>
                    <a:pt x="429612" y="1328197"/>
                    <a:pt x="445357" y="1319201"/>
                    <a:pt x="463351" y="1319201"/>
                  </a:cubicBezTo>
                  <a:cubicBezTo>
                    <a:pt x="480221" y="1319201"/>
                    <a:pt x="495965" y="1328197"/>
                    <a:pt x="504963" y="1341694"/>
                  </a:cubicBezTo>
                  <a:lnTo>
                    <a:pt x="867096" y="1132511"/>
                  </a:lnTo>
                  <a:lnTo>
                    <a:pt x="867096" y="697275"/>
                  </a:lnTo>
                  <a:cubicBezTo>
                    <a:pt x="864847" y="697275"/>
                    <a:pt x="863722" y="697275"/>
                    <a:pt x="862598" y="697275"/>
                  </a:cubicBezTo>
                  <a:cubicBezTo>
                    <a:pt x="843479" y="697275"/>
                    <a:pt x="827734" y="681530"/>
                    <a:pt x="827734" y="662411"/>
                  </a:cubicBezTo>
                  <a:cubicBezTo>
                    <a:pt x="827734" y="656789"/>
                    <a:pt x="828859" y="651165"/>
                    <a:pt x="832233" y="645542"/>
                  </a:cubicBezTo>
                  <a:lnTo>
                    <a:pt x="493716" y="449856"/>
                  </a:lnTo>
                  <a:cubicBezTo>
                    <a:pt x="488094" y="461102"/>
                    <a:pt x="476847" y="468975"/>
                    <a:pt x="463351" y="468975"/>
                  </a:cubicBezTo>
                  <a:cubicBezTo>
                    <a:pt x="449856" y="468975"/>
                    <a:pt x="437484" y="461102"/>
                    <a:pt x="431862" y="449856"/>
                  </a:cubicBezTo>
                  <a:close/>
                  <a:moveTo>
                    <a:pt x="2104198" y="426238"/>
                  </a:moveTo>
                  <a:cubicBezTo>
                    <a:pt x="2100824" y="431860"/>
                    <a:pt x="2095202" y="436359"/>
                    <a:pt x="2087329" y="436359"/>
                  </a:cubicBezTo>
                  <a:cubicBezTo>
                    <a:pt x="2083955" y="436359"/>
                    <a:pt x="2080581" y="435235"/>
                    <a:pt x="2077208" y="432985"/>
                  </a:cubicBezTo>
                  <a:lnTo>
                    <a:pt x="1725195" y="636545"/>
                  </a:lnTo>
                  <a:cubicBezTo>
                    <a:pt x="1727445" y="642168"/>
                    <a:pt x="1729693" y="647791"/>
                    <a:pt x="1729693" y="654540"/>
                  </a:cubicBezTo>
                  <a:cubicBezTo>
                    <a:pt x="1729693" y="673658"/>
                    <a:pt x="1713948" y="689403"/>
                    <a:pt x="1694829" y="689403"/>
                  </a:cubicBezTo>
                  <a:cubicBezTo>
                    <a:pt x="1693706" y="689403"/>
                    <a:pt x="1692580" y="689403"/>
                    <a:pt x="1691455" y="689403"/>
                  </a:cubicBezTo>
                  <a:lnTo>
                    <a:pt x="1691455" y="1108893"/>
                  </a:lnTo>
                  <a:cubicBezTo>
                    <a:pt x="1699328" y="1111143"/>
                    <a:pt x="1706076" y="1119016"/>
                    <a:pt x="1706076" y="1128012"/>
                  </a:cubicBezTo>
                  <a:cubicBezTo>
                    <a:pt x="1706076" y="1129137"/>
                    <a:pt x="1706076" y="1130262"/>
                    <a:pt x="1706076" y="1131386"/>
                  </a:cubicBezTo>
                  <a:lnTo>
                    <a:pt x="2096325" y="1356314"/>
                  </a:lnTo>
                  <a:lnTo>
                    <a:pt x="2456209" y="1148256"/>
                  </a:lnTo>
                  <a:cubicBezTo>
                    <a:pt x="2452836" y="1142632"/>
                    <a:pt x="2451712" y="1135884"/>
                    <a:pt x="2451712" y="1128012"/>
                  </a:cubicBezTo>
                  <a:cubicBezTo>
                    <a:pt x="2451712" y="1099897"/>
                    <a:pt x="2474205" y="1078527"/>
                    <a:pt x="2501195" y="1077404"/>
                  </a:cubicBezTo>
                  <a:lnTo>
                    <a:pt x="2501195" y="681530"/>
                  </a:lnTo>
                  <a:cubicBezTo>
                    <a:pt x="2484326" y="678156"/>
                    <a:pt x="2470831" y="664661"/>
                    <a:pt x="2470831" y="646667"/>
                  </a:cubicBezTo>
                  <a:cubicBezTo>
                    <a:pt x="2470831" y="643294"/>
                    <a:pt x="2471955" y="641043"/>
                    <a:pt x="2471955" y="638795"/>
                  </a:cubicBezTo>
                  <a:close/>
                  <a:moveTo>
                    <a:pt x="459977" y="0"/>
                  </a:moveTo>
                  <a:lnTo>
                    <a:pt x="468975" y="0"/>
                  </a:lnTo>
                  <a:lnTo>
                    <a:pt x="468975" y="398122"/>
                  </a:lnTo>
                  <a:cubicBezTo>
                    <a:pt x="485844" y="400371"/>
                    <a:pt x="499339" y="414991"/>
                    <a:pt x="499339" y="432985"/>
                  </a:cubicBezTo>
                  <a:cubicBezTo>
                    <a:pt x="499339" y="435235"/>
                    <a:pt x="498215" y="437484"/>
                    <a:pt x="498215" y="439733"/>
                  </a:cubicBezTo>
                  <a:lnTo>
                    <a:pt x="842354" y="636545"/>
                  </a:lnTo>
                  <a:cubicBezTo>
                    <a:pt x="849102" y="629797"/>
                    <a:pt x="856974" y="626423"/>
                    <a:pt x="867096" y="626423"/>
                  </a:cubicBezTo>
                  <a:cubicBezTo>
                    <a:pt x="886215" y="626423"/>
                    <a:pt x="901960" y="642168"/>
                    <a:pt x="901960" y="661288"/>
                  </a:cubicBezTo>
                  <a:cubicBezTo>
                    <a:pt x="901960" y="675908"/>
                    <a:pt x="892962" y="688279"/>
                    <a:pt x="880592" y="693902"/>
                  </a:cubicBezTo>
                  <a:lnTo>
                    <a:pt x="880592" y="1132511"/>
                  </a:lnTo>
                  <a:lnTo>
                    <a:pt x="1277589" y="1361937"/>
                  </a:lnTo>
                  <a:lnTo>
                    <a:pt x="1278713" y="1360813"/>
                  </a:lnTo>
                  <a:lnTo>
                    <a:pt x="1671213" y="1133636"/>
                  </a:lnTo>
                  <a:cubicBezTo>
                    <a:pt x="1670088" y="1132511"/>
                    <a:pt x="1670088" y="1130262"/>
                    <a:pt x="1670088" y="1128012"/>
                  </a:cubicBezTo>
                  <a:cubicBezTo>
                    <a:pt x="1670088" y="1119016"/>
                    <a:pt x="1675712" y="1111143"/>
                    <a:pt x="1684708" y="1108893"/>
                  </a:cubicBezTo>
                  <a:lnTo>
                    <a:pt x="1684708" y="686029"/>
                  </a:lnTo>
                  <a:cubicBezTo>
                    <a:pt x="1671213" y="681530"/>
                    <a:pt x="1662215" y="668035"/>
                    <a:pt x="1662215" y="653415"/>
                  </a:cubicBezTo>
                  <a:cubicBezTo>
                    <a:pt x="1662215" y="634296"/>
                    <a:pt x="1677960" y="618551"/>
                    <a:pt x="1697079" y="618551"/>
                  </a:cubicBezTo>
                  <a:cubicBezTo>
                    <a:pt x="1706076" y="618551"/>
                    <a:pt x="1713948" y="623049"/>
                    <a:pt x="1720697" y="628672"/>
                  </a:cubicBezTo>
                  <a:lnTo>
                    <a:pt x="2071584" y="426238"/>
                  </a:lnTo>
                  <a:cubicBezTo>
                    <a:pt x="2070459" y="423989"/>
                    <a:pt x="2069335" y="420614"/>
                    <a:pt x="2069335" y="417240"/>
                  </a:cubicBezTo>
                  <a:cubicBezTo>
                    <a:pt x="2069335" y="407119"/>
                    <a:pt x="2077208" y="398122"/>
                    <a:pt x="2088454" y="398122"/>
                  </a:cubicBezTo>
                  <a:cubicBezTo>
                    <a:pt x="2094077" y="398122"/>
                    <a:pt x="2099700" y="400371"/>
                    <a:pt x="2103074" y="404870"/>
                  </a:cubicBezTo>
                  <a:lnTo>
                    <a:pt x="2108697" y="417240"/>
                  </a:lnTo>
                  <a:lnTo>
                    <a:pt x="2476454" y="629797"/>
                  </a:lnTo>
                  <a:cubicBezTo>
                    <a:pt x="2482078" y="619676"/>
                    <a:pt x="2493324" y="611803"/>
                    <a:pt x="2506819" y="611803"/>
                  </a:cubicBezTo>
                  <a:cubicBezTo>
                    <a:pt x="2525938" y="611803"/>
                    <a:pt x="2541682" y="627548"/>
                    <a:pt x="2541682" y="646667"/>
                  </a:cubicBezTo>
                  <a:cubicBezTo>
                    <a:pt x="2541682" y="664661"/>
                    <a:pt x="2528187" y="679282"/>
                    <a:pt x="2511318" y="681530"/>
                  </a:cubicBezTo>
                  <a:lnTo>
                    <a:pt x="2511318" y="1078527"/>
                  </a:lnTo>
                  <a:cubicBezTo>
                    <a:pt x="2528187" y="1080777"/>
                    <a:pt x="2541682" y="1092024"/>
                    <a:pt x="2548430" y="1106644"/>
                  </a:cubicBezTo>
                  <a:lnTo>
                    <a:pt x="2912814" y="896337"/>
                  </a:lnTo>
                  <a:lnTo>
                    <a:pt x="3330054" y="1135884"/>
                  </a:lnTo>
                  <a:lnTo>
                    <a:pt x="3330054" y="1613855"/>
                  </a:lnTo>
                  <a:lnTo>
                    <a:pt x="3327805" y="1614980"/>
                  </a:lnTo>
                  <a:lnTo>
                    <a:pt x="2916188" y="1852279"/>
                  </a:lnTo>
                  <a:lnTo>
                    <a:pt x="2913938" y="1851154"/>
                  </a:lnTo>
                  <a:lnTo>
                    <a:pt x="2913938" y="1923144"/>
                  </a:lnTo>
                  <a:lnTo>
                    <a:pt x="2904941" y="1923144"/>
                  </a:lnTo>
                  <a:lnTo>
                    <a:pt x="2904941" y="1845531"/>
                  </a:lnTo>
                  <a:lnTo>
                    <a:pt x="2502320" y="1612730"/>
                  </a:lnTo>
                  <a:lnTo>
                    <a:pt x="2502320" y="1177496"/>
                  </a:lnTo>
                  <a:cubicBezTo>
                    <a:pt x="2487700" y="1176371"/>
                    <a:pt x="2473080" y="1168499"/>
                    <a:pt x="2465207" y="1156129"/>
                  </a:cubicBezTo>
                  <a:lnTo>
                    <a:pt x="2105323" y="1364187"/>
                  </a:lnTo>
                  <a:lnTo>
                    <a:pt x="2105323" y="1841032"/>
                  </a:lnTo>
                  <a:lnTo>
                    <a:pt x="2103074" y="1842157"/>
                  </a:lnTo>
                  <a:lnTo>
                    <a:pt x="1962246" y="1923144"/>
                  </a:lnTo>
                  <a:lnTo>
                    <a:pt x="1939525" y="1923144"/>
                  </a:lnTo>
                  <a:lnTo>
                    <a:pt x="2091828" y="1835410"/>
                  </a:lnTo>
                  <a:lnTo>
                    <a:pt x="2091828" y="1367560"/>
                  </a:lnTo>
                  <a:lnTo>
                    <a:pt x="1700453" y="1141508"/>
                  </a:lnTo>
                  <a:cubicBezTo>
                    <a:pt x="1697079" y="1144882"/>
                    <a:pt x="1692580" y="1147131"/>
                    <a:pt x="1686958" y="1147131"/>
                  </a:cubicBezTo>
                  <a:cubicBezTo>
                    <a:pt x="1681334" y="1147131"/>
                    <a:pt x="1676835" y="1144882"/>
                    <a:pt x="1673462" y="1141508"/>
                  </a:cubicBezTo>
                  <a:lnTo>
                    <a:pt x="1283212" y="1366435"/>
                  </a:lnTo>
                  <a:lnTo>
                    <a:pt x="1283212" y="1832035"/>
                  </a:lnTo>
                  <a:lnTo>
                    <a:pt x="1441199" y="1923144"/>
                  </a:lnTo>
                  <a:lnTo>
                    <a:pt x="1413300" y="1923144"/>
                  </a:lnTo>
                  <a:lnTo>
                    <a:pt x="1280963" y="1846656"/>
                  </a:lnTo>
                  <a:lnTo>
                    <a:pt x="1148037" y="1923144"/>
                  </a:lnTo>
                  <a:lnTo>
                    <a:pt x="608019" y="1923144"/>
                  </a:lnTo>
                  <a:lnTo>
                    <a:pt x="467850" y="1842157"/>
                  </a:lnTo>
                  <a:lnTo>
                    <a:pt x="467850" y="1421542"/>
                  </a:lnTo>
                  <a:cubicBezTo>
                    <a:pt x="467850" y="1421542"/>
                    <a:pt x="466725" y="1421542"/>
                    <a:pt x="466725" y="1421542"/>
                  </a:cubicBezTo>
                  <a:cubicBezTo>
                    <a:pt x="438609" y="1421542"/>
                    <a:pt x="416117" y="1399050"/>
                    <a:pt x="416117" y="1370934"/>
                  </a:cubicBezTo>
                  <a:cubicBezTo>
                    <a:pt x="416117" y="1364187"/>
                    <a:pt x="417240" y="1357439"/>
                    <a:pt x="419490" y="1351815"/>
                  </a:cubicBezTo>
                  <a:lnTo>
                    <a:pt x="83224" y="1157252"/>
                  </a:lnTo>
                  <a:cubicBezTo>
                    <a:pt x="77600" y="1166250"/>
                    <a:pt x="67479" y="1171874"/>
                    <a:pt x="55107" y="1171874"/>
                  </a:cubicBezTo>
                  <a:cubicBezTo>
                    <a:pt x="35988" y="1171874"/>
                    <a:pt x="20243" y="1156129"/>
                    <a:pt x="20243" y="1137010"/>
                  </a:cubicBezTo>
                  <a:cubicBezTo>
                    <a:pt x="20243" y="1119016"/>
                    <a:pt x="33740" y="1103270"/>
                    <a:pt x="51733" y="1102145"/>
                  </a:cubicBezTo>
                  <a:lnTo>
                    <a:pt x="51733" y="717520"/>
                  </a:lnTo>
                  <a:cubicBezTo>
                    <a:pt x="50608" y="717520"/>
                    <a:pt x="50608" y="717520"/>
                    <a:pt x="50608" y="717520"/>
                  </a:cubicBezTo>
                  <a:cubicBezTo>
                    <a:pt x="22493" y="717520"/>
                    <a:pt x="0" y="695027"/>
                    <a:pt x="0" y="666910"/>
                  </a:cubicBezTo>
                  <a:cubicBezTo>
                    <a:pt x="0" y="638795"/>
                    <a:pt x="22493" y="616302"/>
                    <a:pt x="50608" y="616302"/>
                  </a:cubicBezTo>
                  <a:cubicBezTo>
                    <a:pt x="67479" y="616302"/>
                    <a:pt x="82099" y="624174"/>
                    <a:pt x="91095" y="636545"/>
                  </a:cubicBezTo>
                  <a:lnTo>
                    <a:pt x="431862" y="439733"/>
                  </a:lnTo>
                  <a:cubicBezTo>
                    <a:pt x="430737" y="437484"/>
                    <a:pt x="430737" y="435235"/>
                    <a:pt x="430737" y="432985"/>
                  </a:cubicBezTo>
                  <a:cubicBezTo>
                    <a:pt x="430737" y="414991"/>
                    <a:pt x="443108" y="400371"/>
                    <a:pt x="459977" y="398122"/>
                  </a:cubicBez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grpSp>
      <p:grpSp>
        <p:nvGrpSpPr>
          <p:cNvPr id="11" name="组合 10"/>
          <p:cNvGrpSpPr/>
          <p:nvPr userDrawn="1"/>
        </p:nvGrpSpPr>
        <p:grpSpPr>
          <a:xfrm flipH="1" flipV="1">
            <a:off x="9322892" y="0"/>
            <a:ext cx="2927164" cy="3113315"/>
            <a:chOff x="-77310" y="2756098"/>
            <a:chExt cx="3856642" cy="4101903"/>
          </a:xfrm>
        </p:grpSpPr>
        <p:sp>
          <p:nvSpPr>
            <p:cNvPr id="12" name="任意多边形: 形状 11"/>
            <p:cNvSpPr/>
            <p:nvPr/>
          </p:nvSpPr>
          <p:spPr>
            <a:xfrm>
              <a:off x="1" y="2756098"/>
              <a:ext cx="3779331" cy="4101903"/>
            </a:xfrm>
            <a:custGeom>
              <a:avLst/>
              <a:gdLst>
                <a:gd name="connsiteX0" fmla="*/ 0 w 3779331"/>
                <a:gd name="connsiteY0" fmla="*/ 0 h 4101903"/>
                <a:gd name="connsiteX1" fmla="*/ 73009 w 3779331"/>
                <a:gd name="connsiteY1" fmla="*/ 29290 h 4101903"/>
                <a:gd name="connsiteX2" fmla="*/ 1411944 w 3779331"/>
                <a:gd name="connsiteY2" fmla="*/ 2145822 h 4101903"/>
                <a:gd name="connsiteX3" fmla="*/ 3220190 w 3779331"/>
                <a:gd name="connsiteY3" fmla="*/ 3054874 h 4101903"/>
                <a:gd name="connsiteX4" fmla="*/ 3757011 w 3779331"/>
                <a:gd name="connsiteY4" fmla="*/ 3909766 h 4101903"/>
                <a:gd name="connsiteX5" fmla="*/ 3779331 w 3779331"/>
                <a:gd name="connsiteY5" fmla="*/ 4101903 h 4101903"/>
                <a:gd name="connsiteX6" fmla="*/ 0 w 3779331"/>
                <a:gd name="connsiteY6" fmla="*/ 4101903 h 4101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79331" h="4101903">
                  <a:moveTo>
                    <a:pt x="0" y="0"/>
                  </a:moveTo>
                  <a:lnTo>
                    <a:pt x="73009" y="29290"/>
                  </a:lnTo>
                  <a:cubicBezTo>
                    <a:pt x="1195331" y="514774"/>
                    <a:pt x="824141" y="1474199"/>
                    <a:pt x="1411944" y="2145822"/>
                  </a:cubicBezTo>
                  <a:cubicBezTo>
                    <a:pt x="1653993" y="2422918"/>
                    <a:pt x="2543330" y="2546681"/>
                    <a:pt x="3220190" y="3054874"/>
                  </a:cubicBezTo>
                  <a:cubicBezTo>
                    <a:pt x="3522751" y="3282137"/>
                    <a:pt x="3696856" y="3588548"/>
                    <a:pt x="3757011" y="3909766"/>
                  </a:cubicBezTo>
                  <a:lnTo>
                    <a:pt x="3779331" y="4101903"/>
                  </a:lnTo>
                  <a:lnTo>
                    <a:pt x="0" y="4101903"/>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sp>
          <p:nvSpPr>
            <p:cNvPr id="13" name="任意多边形: 形状 12"/>
            <p:cNvSpPr/>
            <p:nvPr/>
          </p:nvSpPr>
          <p:spPr>
            <a:xfrm>
              <a:off x="1" y="2844664"/>
              <a:ext cx="2949291" cy="4013336"/>
            </a:xfrm>
            <a:custGeom>
              <a:avLst/>
              <a:gdLst>
                <a:gd name="connsiteX0" fmla="*/ 0 w 2949291"/>
                <a:gd name="connsiteY0" fmla="*/ 0 h 4013336"/>
                <a:gd name="connsiteX1" fmla="*/ 3907 w 2949291"/>
                <a:gd name="connsiteY1" fmla="*/ 2203 h 4013336"/>
                <a:gd name="connsiteX2" fmla="*/ 436083 w 2949291"/>
                <a:gd name="connsiteY2" fmla="*/ 412201 h 4013336"/>
                <a:gd name="connsiteX3" fmla="*/ 961800 w 2949291"/>
                <a:gd name="connsiteY3" fmla="*/ 2234685 h 4013336"/>
                <a:gd name="connsiteX4" fmla="*/ 2502805 w 2949291"/>
                <a:gd name="connsiteY4" fmla="*/ 3246689 h 4013336"/>
                <a:gd name="connsiteX5" fmla="*/ 2928205 w 2949291"/>
                <a:gd name="connsiteY5" fmla="*/ 3922985 h 4013336"/>
                <a:gd name="connsiteX6" fmla="*/ 2949291 w 2949291"/>
                <a:gd name="connsiteY6" fmla="*/ 4013336 h 4013336"/>
                <a:gd name="connsiteX7" fmla="*/ 0 w 2949291"/>
                <a:gd name="connsiteY7" fmla="*/ 4013336 h 4013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291" h="4013336">
                  <a:moveTo>
                    <a:pt x="0" y="0"/>
                  </a:moveTo>
                  <a:lnTo>
                    <a:pt x="3907" y="2203"/>
                  </a:lnTo>
                  <a:cubicBezTo>
                    <a:pt x="181849" y="115458"/>
                    <a:pt x="329296" y="251200"/>
                    <a:pt x="436083" y="412201"/>
                  </a:cubicBezTo>
                  <a:cubicBezTo>
                    <a:pt x="845704" y="1026632"/>
                    <a:pt x="655131" y="1859016"/>
                    <a:pt x="961800" y="2234685"/>
                  </a:cubicBezTo>
                  <a:cubicBezTo>
                    <a:pt x="1319944" y="2672781"/>
                    <a:pt x="2100852" y="2832688"/>
                    <a:pt x="2502805" y="3246689"/>
                  </a:cubicBezTo>
                  <a:cubicBezTo>
                    <a:pt x="2805093" y="3556370"/>
                    <a:pt x="2877584" y="3721272"/>
                    <a:pt x="2928205" y="3922985"/>
                  </a:cubicBezTo>
                  <a:lnTo>
                    <a:pt x="2949291" y="4013336"/>
                  </a:lnTo>
                  <a:lnTo>
                    <a:pt x="0" y="4013336"/>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sp>
          <p:nvSpPr>
            <p:cNvPr id="14" name="任意多边形: 形状 13"/>
            <p:cNvSpPr/>
            <p:nvPr/>
          </p:nvSpPr>
          <p:spPr>
            <a:xfrm>
              <a:off x="-77310" y="4934856"/>
              <a:ext cx="3330054" cy="1923144"/>
            </a:xfrm>
            <a:custGeom>
              <a:avLst/>
              <a:gdLst>
                <a:gd name="connsiteX0" fmla="*/ 2912814 w 3330054"/>
                <a:gd name="connsiteY0" fmla="*/ 906459 h 1923144"/>
                <a:gd name="connsiteX1" fmla="*/ 2551803 w 3330054"/>
                <a:gd name="connsiteY1" fmla="*/ 1115642 h 1923144"/>
                <a:gd name="connsiteX2" fmla="*/ 2552928 w 3330054"/>
                <a:gd name="connsiteY2" fmla="*/ 1128012 h 1923144"/>
                <a:gd name="connsiteX3" fmla="*/ 2507944 w 3330054"/>
                <a:gd name="connsiteY3" fmla="*/ 1177496 h 1923144"/>
                <a:gd name="connsiteX4" fmla="*/ 2507944 w 3330054"/>
                <a:gd name="connsiteY4" fmla="*/ 1608233 h 1923144"/>
                <a:gd name="connsiteX5" fmla="*/ 2907190 w 3330054"/>
                <a:gd name="connsiteY5" fmla="*/ 1838784 h 1923144"/>
                <a:gd name="connsiteX6" fmla="*/ 2910564 w 3330054"/>
                <a:gd name="connsiteY6" fmla="*/ 1838784 h 1923144"/>
                <a:gd name="connsiteX7" fmla="*/ 2910564 w 3330054"/>
                <a:gd name="connsiteY7" fmla="*/ 1841032 h 1923144"/>
                <a:gd name="connsiteX8" fmla="*/ 2912814 w 3330054"/>
                <a:gd name="connsiteY8" fmla="*/ 1842157 h 1923144"/>
                <a:gd name="connsiteX9" fmla="*/ 3317684 w 3330054"/>
                <a:gd name="connsiteY9" fmla="*/ 1608233 h 1923144"/>
                <a:gd name="connsiteX10" fmla="*/ 3317684 w 3330054"/>
                <a:gd name="connsiteY10" fmla="*/ 1140383 h 1923144"/>
                <a:gd name="connsiteX11" fmla="*/ 431862 w 3330054"/>
                <a:gd name="connsiteY11" fmla="*/ 449856 h 1923144"/>
                <a:gd name="connsiteX12" fmla="*/ 93345 w 3330054"/>
                <a:gd name="connsiteY12" fmla="*/ 645542 h 1923144"/>
                <a:gd name="connsiteX13" fmla="*/ 97844 w 3330054"/>
                <a:gd name="connsiteY13" fmla="*/ 666910 h 1923144"/>
                <a:gd name="connsiteX14" fmla="*/ 57356 w 3330054"/>
                <a:gd name="connsiteY14" fmla="*/ 716395 h 1923144"/>
                <a:gd name="connsiteX15" fmla="*/ 57356 w 3330054"/>
                <a:gd name="connsiteY15" fmla="*/ 1102145 h 1923144"/>
                <a:gd name="connsiteX16" fmla="*/ 86598 w 3330054"/>
                <a:gd name="connsiteY16" fmla="*/ 1137010 h 1923144"/>
                <a:gd name="connsiteX17" fmla="*/ 84348 w 3330054"/>
                <a:gd name="connsiteY17" fmla="*/ 1148256 h 1923144"/>
                <a:gd name="connsiteX18" fmla="*/ 420615 w 3330054"/>
                <a:gd name="connsiteY18" fmla="*/ 1342817 h 1923144"/>
                <a:gd name="connsiteX19" fmla="*/ 463351 w 3330054"/>
                <a:gd name="connsiteY19" fmla="*/ 1319201 h 1923144"/>
                <a:gd name="connsiteX20" fmla="*/ 504963 w 3330054"/>
                <a:gd name="connsiteY20" fmla="*/ 1341694 h 1923144"/>
                <a:gd name="connsiteX21" fmla="*/ 867096 w 3330054"/>
                <a:gd name="connsiteY21" fmla="*/ 1132511 h 1923144"/>
                <a:gd name="connsiteX22" fmla="*/ 867096 w 3330054"/>
                <a:gd name="connsiteY22" fmla="*/ 697275 h 1923144"/>
                <a:gd name="connsiteX23" fmla="*/ 862598 w 3330054"/>
                <a:gd name="connsiteY23" fmla="*/ 697275 h 1923144"/>
                <a:gd name="connsiteX24" fmla="*/ 827734 w 3330054"/>
                <a:gd name="connsiteY24" fmla="*/ 662411 h 1923144"/>
                <a:gd name="connsiteX25" fmla="*/ 832233 w 3330054"/>
                <a:gd name="connsiteY25" fmla="*/ 645542 h 1923144"/>
                <a:gd name="connsiteX26" fmla="*/ 493716 w 3330054"/>
                <a:gd name="connsiteY26" fmla="*/ 449856 h 1923144"/>
                <a:gd name="connsiteX27" fmla="*/ 463351 w 3330054"/>
                <a:gd name="connsiteY27" fmla="*/ 468975 h 1923144"/>
                <a:gd name="connsiteX28" fmla="*/ 431862 w 3330054"/>
                <a:gd name="connsiteY28" fmla="*/ 449856 h 1923144"/>
                <a:gd name="connsiteX29" fmla="*/ 2104198 w 3330054"/>
                <a:gd name="connsiteY29" fmla="*/ 426238 h 1923144"/>
                <a:gd name="connsiteX30" fmla="*/ 2087329 w 3330054"/>
                <a:gd name="connsiteY30" fmla="*/ 436359 h 1923144"/>
                <a:gd name="connsiteX31" fmla="*/ 2077208 w 3330054"/>
                <a:gd name="connsiteY31" fmla="*/ 432985 h 1923144"/>
                <a:gd name="connsiteX32" fmla="*/ 1725195 w 3330054"/>
                <a:gd name="connsiteY32" fmla="*/ 636545 h 1923144"/>
                <a:gd name="connsiteX33" fmla="*/ 1729693 w 3330054"/>
                <a:gd name="connsiteY33" fmla="*/ 654540 h 1923144"/>
                <a:gd name="connsiteX34" fmla="*/ 1694829 w 3330054"/>
                <a:gd name="connsiteY34" fmla="*/ 689403 h 1923144"/>
                <a:gd name="connsiteX35" fmla="*/ 1691455 w 3330054"/>
                <a:gd name="connsiteY35" fmla="*/ 689403 h 1923144"/>
                <a:gd name="connsiteX36" fmla="*/ 1691455 w 3330054"/>
                <a:gd name="connsiteY36" fmla="*/ 1108893 h 1923144"/>
                <a:gd name="connsiteX37" fmla="*/ 1706076 w 3330054"/>
                <a:gd name="connsiteY37" fmla="*/ 1128012 h 1923144"/>
                <a:gd name="connsiteX38" fmla="*/ 1706076 w 3330054"/>
                <a:gd name="connsiteY38" fmla="*/ 1131386 h 1923144"/>
                <a:gd name="connsiteX39" fmla="*/ 2096325 w 3330054"/>
                <a:gd name="connsiteY39" fmla="*/ 1356314 h 1923144"/>
                <a:gd name="connsiteX40" fmla="*/ 2456209 w 3330054"/>
                <a:gd name="connsiteY40" fmla="*/ 1148256 h 1923144"/>
                <a:gd name="connsiteX41" fmla="*/ 2451712 w 3330054"/>
                <a:gd name="connsiteY41" fmla="*/ 1128012 h 1923144"/>
                <a:gd name="connsiteX42" fmla="*/ 2501195 w 3330054"/>
                <a:gd name="connsiteY42" fmla="*/ 1077404 h 1923144"/>
                <a:gd name="connsiteX43" fmla="*/ 2501195 w 3330054"/>
                <a:gd name="connsiteY43" fmla="*/ 681530 h 1923144"/>
                <a:gd name="connsiteX44" fmla="*/ 2470831 w 3330054"/>
                <a:gd name="connsiteY44" fmla="*/ 646667 h 1923144"/>
                <a:gd name="connsiteX45" fmla="*/ 2471955 w 3330054"/>
                <a:gd name="connsiteY45" fmla="*/ 638795 h 1923144"/>
                <a:gd name="connsiteX46" fmla="*/ 459977 w 3330054"/>
                <a:gd name="connsiteY46" fmla="*/ 0 h 1923144"/>
                <a:gd name="connsiteX47" fmla="*/ 468975 w 3330054"/>
                <a:gd name="connsiteY47" fmla="*/ 0 h 1923144"/>
                <a:gd name="connsiteX48" fmla="*/ 468975 w 3330054"/>
                <a:gd name="connsiteY48" fmla="*/ 398122 h 1923144"/>
                <a:gd name="connsiteX49" fmla="*/ 499339 w 3330054"/>
                <a:gd name="connsiteY49" fmla="*/ 432985 h 1923144"/>
                <a:gd name="connsiteX50" fmla="*/ 498215 w 3330054"/>
                <a:gd name="connsiteY50" fmla="*/ 439733 h 1923144"/>
                <a:gd name="connsiteX51" fmla="*/ 842354 w 3330054"/>
                <a:gd name="connsiteY51" fmla="*/ 636545 h 1923144"/>
                <a:gd name="connsiteX52" fmla="*/ 867096 w 3330054"/>
                <a:gd name="connsiteY52" fmla="*/ 626423 h 1923144"/>
                <a:gd name="connsiteX53" fmla="*/ 901960 w 3330054"/>
                <a:gd name="connsiteY53" fmla="*/ 661288 h 1923144"/>
                <a:gd name="connsiteX54" fmla="*/ 880592 w 3330054"/>
                <a:gd name="connsiteY54" fmla="*/ 693902 h 1923144"/>
                <a:gd name="connsiteX55" fmla="*/ 880592 w 3330054"/>
                <a:gd name="connsiteY55" fmla="*/ 1132511 h 1923144"/>
                <a:gd name="connsiteX56" fmla="*/ 1277589 w 3330054"/>
                <a:gd name="connsiteY56" fmla="*/ 1361937 h 1923144"/>
                <a:gd name="connsiteX57" fmla="*/ 1278713 w 3330054"/>
                <a:gd name="connsiteY57" fmla="*/ 1360813 h 1923144"/>
                <a:gd name="connsiteX58" fmla="*/ 1671213 w 3330054"/>
                <a:gd name="connsiteY58" fmla="*/ 1133636 h 1923144"/>
                <a:gd name="connsiteX59" fmla="*/ 1670088 w 3330054"/>
                <a:gd name="connsiteY59" fmla="*/ 1128012 h 1923144"/>
                <a:gd name="connsiteX60" fmla="*/ 1684708 w 3330054"/>
                <a:gd name="connsiteY60" fmla="*/ 1108893 h 1923144"/>
                <a:gd name="connsiteX61" fmla="*/ 1684708 w 3330054"/>
                <a:gd name="connsiteY61" fmla="*/ 686029 h 1923144"/>
                <a:gd name="connsiteX62" fmla="*/ 1662215 w 3330054"/>
                <a:gd name="connsiteY62" fmla="*/ 653415 h 1923144"/>
                <a:gd name="connsiteX63" fmla="*/ 1697079 w 3330054"/>
                <a:gd name="connsiteY63" fmla="*/ 618551 h 1923144"/>
                <a:gd name="connsiteX64" fmla="*/ 1720697 w 3330054"/>
                <a:gd name="connsiteY64" fmla="*/ 628672 h 1923144"/>
                <a:gd name="connsiteX65" fmla="*/ 2071584 w 3330054"/>
                <a:gd name="connsiteY65" fmla="*/ 426238 h 1923144"/>
                <a:gd name="connsiteX66" fmla="*/ 2069335 w 3330054"/>
                <a:gd name="connsiteY66" fmla="*/ 417240 h 1923144"/>
                <a:gd name="connsiteX67" fmla="*/ 2088454 w 3330054"/>
                <a:gd name="connsiteY67" fmla="*/ 398122 h 1923144"/>
                <a:gd name="connsiteX68" fmla="*/ 2103074 w 3330054"/>
                <a:gd name="connsiteY68" fmla="*/ 404870 h 1923144"/>
                <a:gd name="connsiteX69" fmla="*/ 2108697 w 3330054"/>
                <a:gd name="connsiteY69" fmla="*/ 417240 h 1923144"/>
                <a:gd name="connsiteX70" fmla="*/ 2476454 w 3330054"/>
                <a:gd name="connsiteY70" fmla="*/ 629797 h 1923144"/>
                <a:gd name="connsiteX71" fmla="*/ 2506819 w 3330054"/>
                <a:gd name="connsiteY71" fmla="*/ 611803 h 1923144"/>
                <a:gd name="connsiteX72" fmla="*/ 2541682 w 3330054"/>
                <a:gd name="connsiteY72" fmla="*/ 646667 h 1923144"/>
                <a:gd name="connsiteX73" fmla="*/ 2511318 w 3330054"/>
                <a:gd name="connsiteY73" fmla="*/ 681530 h 1923144"/>
                <a:gd name="connsiteX74" fmla="*/ 2511318 w 3330054"/>
                <a:gd name="connsiteY74" fmla="*/ 1078527 h 1923144"/>
                <a:gd name="connsiteX75" fmla="*/ 2548430 w 3330054"/>
                <a:gd name="connsiteY75" fmla="*/ 1106644 h 1923144"/>
                <a:gd name="connsiteX76" fmla="*/ 2912814 w 3330054"/>
                <a:gd name="connsiteY76" fmla="*/ 896337 h 1923144"/>
                <a:gd name="connsiteX77" fmla="*/ 3330054 w 3330054"/>
                <a:gd name="connsiteY77" fmla="*/ 1135884 h 1923144"/>
                <a:gd name="connsiteX78" fmla="*/ 3330054 w 3330054"/>
                <a:gd name="connsiteY78" fmla="*/ 1613855 h 1923144"/>
                <a:gd name="connsiteX79" fmla="*/ 3327805 w 3330054"/>
                <a:gd name="connsiteY79" fmla="*/ 1614980 h 1923144"/>
                <a:gd name="connsiteX80" fmla="*/ 2916188 w 3330054"/>
                <a:gd name="connsiteY80" fmla="*/ 1852279 h 1923144"/>
                <a:gd name="connsiteX81" fmla="*/ 2913938 w 3330054"/>
                <a:gd name="connsiteY81" fmla="*/ 1851154 h 1923144"/>
                <a:gd name="connsiteX82" fmla="*/ 2913938 w 3330054"/>
                <a:gd name="connsiteY82" fmla="*/ 1923144 h 1923144"/>
                <a:gd name="connsiteX83" fmla="*/ 2904941 w 3330054"/>
                <a:gd name="connsiteY83" fmla="*/ 1923144 h 1923144"/>
                <a:gd name="connsiteX84" fmla="*/ 2904941 w 3330054"/>
                <a:gd name="connsiteY84" fmla="*/ 1845531 h 1923144"/>
                <a:gd name="connsiteX85" fmla="*/ 2502320 w 3330054"/>
                <a:gd name="connsiteY85" fmla="*/ 1612730 h 1923144"/>
                <a:gd name="connsiteX86" fmla="*/ 2502320 w 3330054"/>
                <a:gd name="connsiteY86" fmla="*/ 1177496 h 1923144"/>
                <a:gd name="connsiteX87" fmla="*/ 2465207 w 3330054"/>
                <a:gd name="connsiteY87" fmla="*/ 1156129 h 1923144"/>
                <a:gd name="connsiteX88" fmla="*/ 2105323 w 3330054"/>
                <a:gd name="connsiteY88" fmla="*/ 1364187 h 1923144"/>
                <a:gd name="connsiteX89" fmla="*/ 2105323 w 3330054"/>
                <a:gd name="connsiteY89" fmla="*/ 1841032 h 1923144"/>
                <a:gd name="connsiteX90" fmla="*/ 2103074 w 3330054"/>
                <a:gd name="connsiteY90" fmla="*/ 1842157 h 1923144"/>
                <a:gd name="connsiteX91" fmla="*/ 1962246 w 3330054"/>
                <a:gd name="connsiteY91" fmla="*/ 1923144 h 1923144"/>
                <a:gd name="connsiteX92" fmla="*/ 1939525 w 3330054"/>
                <a:gd name="connsiteY92" fmla="*/ 1923144 h 1923144"/>
                <a:gd name="connsiteX93" fmla="*/ 2091828 w 3330054"/>
                <a:gd name="connsiteY93" fmla="*/ 1835410 h 1923144"/>
                <a:gd name="connsiteX94" fmla="*/ 2091828 w 3330054"/>
                <a:gd name="connsiteY94" fmla="*/ 1367560 h 1923144"/>
                <a:gd name="connsiteX95" fmla="*/ 1700453 w 3330054"/>
                <a:gd name="connsiteY95" fmla="*/ 1141508 h 1923144"/>
                <a:gd name="connsiteX96" fmla="*/ 1686958 w 3330054"/>
                <a:gd name="connsiteY96" fmla="*/ 1147131 h 1923144"/>
                <a:gd name="connsiteX97" fmla="*/ 1673462 w 3330054"/>
                <a:gd name="connsiteY97" fmla="*/ 1141508 h 1923144"/>
                <a:gd name="connsiteX98" fmla="*/ 1283212 w 3330054"/>
                <a:gd name="connsiteY98" fmla="*/ 1366435 h 1923144"/>
                <a:gd name="connsiteX99" fmla="*/ 1283212 w 3330054"/>
                <a:gd name="connsiteY99" fmla="*/ 1832035 h 1923144"/>
                <a:gd name="connsiteX100" fmla="*/ 1441199 w 3330054"/>
                <a:gd name="connsiteY100" fmla="*/ 1923144 h 1923144"/>
                <a:gd name="connsiteX101" fmla="*/ 1413300 w 3330054"/>
                <a:gd name="connsiteY101" fmla="*/ 1923144 h 1923144"/>
                <a:gd name="connsiteX102" fmla="*/ 1280963 w 3330054"/>
                <a:gd name="connsiteY102" fmla="*/ 1846656 h 1923144"/>
                <a:gd name="connsiteX103" fmla="*/ 1148037 w 3330054"/>
                <a:gd name="connsiteY103" fmla="*/ 1923144 h 1923144"/>
                <a:gd name="connsiteX104" fmla="*/ 608019 w 3330054"/>
                <a:gd name="connsiteY104" fmla="*/ 1923144 h 1923144"/>
                <a:gd name="connsiteX105" fmla="*/ 467850 w 3330054"/>
                <a:gd name="connsiteY105" fmla="*/ 1842157 h 1923144"/>
                <a:gd name="connsiteX106" fmla="*/ 467850 w 3330054"/>
                <a:gd name="connsiteY106" fmla="*/ 1421542 h 1923144"/>
                <a:gd name="connsiteX107" fmla="*/ 466725 w 3330054"/>
                <a:gd name="connsiteY107" fmla="*/ 1421542 h 1923144"/>
                <a:gd name="connsiteX108" fmla="*/ 416117 w 3330054"/>
                <a:gd name="connsiteY108" fmla="*/ 1370934 h 1923144"/>
                <a:gd name="connsiteX109" fmla="*/ 419490 w 3330054"/>
                <a:gd name="connsiteY109" fmla="*/ 1351815 h 1923144"/>
                <a:gd name="connsiteX110" fmla="*/ 83224 w 3330054"/>
                <a:gd name="connsiteY110" fmla="*/ 1157252 h 1923144"/>
                <a:gd name="connsiteX111" fmla="*/ 55107 w 3330054"/>
                <a:gd name="connsiteY111" fmla="*/ 1171874 h 1923144"/>
                <a:gd name="connsiteX112" fmla="*/ 20243 w 3330054"/>
                <a:gd name="connsiteY112" fmla="*/ 1137010 h 1923144"/>
                <a:gd name="connsiteX113" fmla="*/ 51733 w 3330054"/>
                <a:gd name="connsiteY113" fmla="*/ 1102145 h 1923144"/>
                <a:gd name="connsiteX114" fmla="*/ 51733 w 3330054"/>
                <a:gd name="connsiteY114" fmla="*/ 717520 h 1923144"/>
                <a:gd name="connsiteX115" fmla="*/ 50608 w 3330054"/>
                <a:gd name="connsiteY115" fmla="*/ 717520 h 1923144"/>
                <a:gd name="connsiteX116" fmla="*/ 0 w 3330054"/>
                <a:gd name="connsiteY116" fmla="*/ 666910 h 1923144"/>
                <a:gd name="connsiteX117" fmla="*/ 50608 w 3330054"/>
                <a:gd name="connsiteY117" fmla="*/ 616302 h 1923144"/>
                <a:gd name="connsiteX118" fmla="*/ 91095 w 3330054"/>
                <a:gd name="connsiteY118" fmla="*/ 636545 h 1923144"/>
                <a:gd name="connsiteX119" fmla="*/ 431862 w 3330054"/>
                <a:gd name="connsiteY119" fmla="*/ 439733 h 1923144"/>
                <a:gd name="connsiteX120" fmla="*/ 430737 w 3330054"/>
                <a:gd name="connsiteY120" fmla="*/ 432985 h 1923144"/>
                <a:gd name="connsiteX121" fmla="*/ 459977 w 3330054"/>
                <a:gd name="connsiteY121" fmla="*/ 398122 h 1923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3330054" h="1923144">
                  <a:moveTo>
                    <a:pt x="2912814" y="906459"/>
                  </a:moveTo>
                  <a:lnTo>
                    <a:pt x="2551803" y="1115642"/>
                  </a:lnTo>
                  <a:cubicBezTo>
                    <a:pt x="2551803" y="1120139"/>
                    <a:pt x="2552928" y="1123513"/>
                    <a:pt x="2552928" y="1128012"/>
                  </a:cubicBezTo>
                  <a:cubicBezTo>
                    <a:pt x="2552928" y="1153878"/>
                    <a:pt x="2532686" y="1174123"/>
                    <a:pt x="2507944" y="1177496"/>
                  </a:cubicBezTo>
                  <a:lnTo>
                    <a:pt x="2507944" y="1608233"/>
                  </a:lnTo>
                  <a:lnTo>
                    <a:pt x="2907190" y="1838784"/>
                  </a:lnTo>
                  <a:lnTo>
                    <a:pt x="2910564" y="1838784"/>
                  </a:lnTo>
                  <a:lnTo>
                    <a:pt x="2910564" y="1841032"/>
                  </a:lnTo>
                  <a:lnTo>
                    <a:pt x="2912814" y="1842157"/>
                  </a:lnTo>
                  <a:lnTo>
                    <a:pt x="3317684" y="1608233"/>
                  </a:lnTo>
                  <a:lnTo>
                    <a:pt x="3317684" y="1140383"/>
                  </a:lnTo>
                  <a:close/>
                  <a:moveTo>
                    <a:pt x="431862" y="449856"/>
                  </a:moveTo>
                  <a:lnTo>
                    <a:pt x="93345" y="645542"/>
                  </a:lnTo>
                  <a:cubicBezTo>
                    <a:pt x="95594" y="652290"/>
                    <a:pt x="97844" y="659037"/>
                    <a:pt x="97844" y="666910"/>
                  </a:cubicBezTo>
                  <a:cubicBezTo>
                    <a:pt x="97844" y="691653"/>
                    <a:pt x="79849" y="711896"/>
                    <a:pt x="57356" y="716395"/>
                  </a:cubicBezTo>
                  <a:lnTo>
                    <a:pt x="57356" y="1102145"/>
                  </a:lnTo>
                  <a:cubicBezTo>
                    <a:pt x="74226" y="1105519"/>
                    <a:pt x="86598" y="1120139"/>
                    <a:pt x="86598" y="1137010"/>
                  </a:cubicBezTo>
                  <a:cubicBezTo>
                    <a:pt x="86598" y="1140383"/>
                    <a:pt x="85473" y="1144882"/>
                    <a:pt x="84348" y="1148256"/>
                  </a:cubicBezTo>
                  <a:lnTo>
                    <a:pt x="420615" y="1342817"/>
                  </a:lnTo>
                  <a:cubicBezTo>
                    <a:pt x="429612" y="1328197"/>
                    <a:pt x="445357" y="1319201"/>
                    <a:pt x="463351" y="1319201"/>
                  </a:cubicBezTo>
                  <a:cubicBezTo>
                    <a:pt x="480221" y="1319201"/>
                    <a:pt x="495965" y="1328197"/>
                    <a:pt x="504963" y="1341694"/>
                  </a:cubicBezTo>
                  <a:lnTo>
                    <a:pt x="867096" y="1132511"/>
                  </a:lnTo>
                  <a:lnTo>
                    <a:pt x="867096" y="697275"/>
                  </a:lnTo>
                  <a:cubicBezTo>
                    <a:pt x="864847" y="697275"/>
                    <a:pt x="863722" y="697275"/>
                    <a:pt x="862598" y="697275"/>
                  </a:cubicBezTo>
                  <a:cubicBezTo>
                    <a:pt x="843479" y="697275"/>
                    <a:pt x="827734" y="681530"/>
                    <a:pt x="827734" y="662411"/>
                  </a:cubicBezTo>
                  <a:cubicBezTo>
                    <a:pt x="827734" y="656789"/>
                    <a:pt x="828859" y="651165"/>
                    <a:pt x="832233" y="645542"/>
                  </a:cubicBezTo>
                  <a:lnTo>
                    <a:pt x="493716" y="449856"/>
                  </a:lnTo>
                  <a:cubicBezTo>
                    <a:pt x="488094" y="461102"/>
                    <a:pt x="476847" y="468975"/>
                    <a:pt x="463351" y="468975"/>
                  </a:cubicBezTo>
                  <a:cubicBezTo>
                    <a:pt x="449856" y="468975"/>
                    <a:pt x="437484" y="461102"/>
                    <a:pt x="431862" y="449856"/>
                  </a:cubicBezTo>
                  <a:close/>
                  <a:moveTo>
                    <a:pt x="2104198" y="426238"/>
                  </a:moveTo>
                  <a:cubicBezTo>
                    <a:pt x="2100824" y="431860"/>
                    <a:pt x="2095202" y="436359"/>
                    <a:pt x="2087329" y="436359"/>
                  </a:cubicBezTo>
                  <a:cubicBezTo>
                    <a:pt x="2083955" y="436359"/>
                    <a:pt x="2080581" y="435235"/>
                    <a:pt x="2077208" y="432985"/>
                  </a:cubicBezTo>
                  <a:lnTo>
                    <a:pt x="1725195" y="636545"/>
                  </a:lnTo>
                  <a:cubicBezTo>
                    <a:pt x="1727445" y="642168"/>
                    <a:pt x="1729693" y="647791"/>
                    <a:pt x="1729693" y="654540"/>
                  </a:cubicBezTo>
                  <a:cubicBezTo>
                    <a:pt x="1729693" y="673658"/>
                    <a:pt x="1713948" y="689403"/>
                    <a:pt x="1694829" y="689403"/>
                  </a:cubicBezTo>
                  <a:cubicBezTo>
                    <a:pt x="1693706" y="689403"/>
                    <a:pt x="1692580" y="689403"/>
                    <a:pt x="1691455" y="689403"/>
                  </a:cubicBezTo>
                  <a:lnTo>
                    <a:pt x="1691455" y="1108893"/>
                  </a:lnTo>
                  <a:cubicBezTo>
                    <a:pt x="1699328" y="1111143"/>
                    <a:pt x="1706076" y="1119016"/>
                    <a:pt x="1706076" y="1128012"/>
                  </a:cubicBezTo>
                  <a:cubicBezTo>
                    <a:pt x="1706076" y="1129137"/>
                    <a:pt x="1706076" y="1130262"/>
                    <a:pt x="1706076" y="1131386"/>
                  </a:cubicBezTo>
                  <a:lnTo>
                    <a:pt x="2096325" y="1356314"/>
                  </a:lnTo>
                  <a:lnTo>
                    <a:pt x="2456209" y="1148256"/>
                  </a:lnTo>
                  <a:cubicBezTo>
                    <a:pt x="2452836" y="1142632"/>
                    <a:pt x="2451712" y="1135884"/>
                    <a:pt x="2451712" y="1128012"/>
                  </a:cubicBezTo>
                  <a:cubicBezTo>
                    <a:pt x="2451712" y="1099897"/>
                    <a:pt x="2474205" y="1078527"/>
                    <a:pt x="2501195" y="1077404"/>
                  </a:cubicBezTo>
                  <a:lnTo>
                    <a:pt x="2501195" y="681530"/>
                  </a:lnTo>
                  <a:cubicBezTo>
                    <a:pt x="2484326" y="678156"/>
                    <a:pt x="2470831" y="664661"/>
                    <a:pt x="2470831" y="646667"/>
                  </a:cubicBezTo>
                  <a:cubicBezTo>
                    <a:pt x="2470831" y="643294"/>
                    <a:pt x="2471955" y="641043"/>
                    <a:pt x="2471955" y="638795"/>
                  </a:cubicBezTo>
                  <a:close/>
                  <a:moveTo>
                    <a:pt x="459977" y="0"/>
                  </a:moveTo>
                  <a:lnTo>
                    <a:pt x="468975" y="0"/>
                  </a:lnTo>
                  <a:lnTo>
                    <a:pt x="468975" y="398122"/>
                  </a:lnTo>
                  <a:cubicBezTo>
                    <a:pt x="485844" y="400371"/>
                    <a:pt x="499339" y="414991"/>
                    <a:pt x="499339" y="432985"/>
                  </a:cubicBezTo>
                  <a:cubicBezTo>
                    <a:pt x="499339" y="435235"/>
                    <a:pt x="498215" y="437484"/>
                    <a:pt x="498215" y="439733"/>
                  </a:cubicBezTo>
                  <a:lnTo>
                    <a:pt x="842354" y="636545"/>
                  </a:lnTo>
                  <a:cubicBezTo>
                    <a:pt x="849102" y="629797"/>
                    <a:pt x="856974" y="626423"/>
                    <a:pt x="867096" y="626423"/>
                  </a:cubicBezTo>
                  <a:cubicBezTo>
                    <a:pt x="886215" y="626423"/>
                    <a:pt x="901960" y="642168"/>
                    <a:pt x="901960" y="661288"/>
                  </a:cubicBezTo>
                  <a:cubicBezTo>
                    <a:pt x="901960" y="675908"/>
                    <a:pt x="892962" y="688279"/>
                    <a:pt x="880592" y="693902"/>
                  </a:cubicBezTo>
                  <a:lnTo>
                    <a:pt x="880592" y="1132511"/>
                  </a:lnTo>
                  <a:lnTo>
                    <a:pt x="1277589" y="1361937"/>
                  </a:lnTo>
                  <a:lnTo>
                    <a:pt x="1278713" y="1360813"/>
                  </a:lnTo>
                  <a:lnTo>
                    <a:pt x="1671213" y="1133636"/>
                  </a:lnTo>
                  <a:cubicBezTo>
                    <a:pt x="1670088" y="1132511"/>
                    <a:pt x="1670088" y="1130262"/>
                    <a:pt x="1670088" y="1128012"/>
                  </a:cubicBezTo>
                  <a:cubicBezTo>
                    <a:pt x="1670088" y="1119016"/>
                    <a:pt x="1675712" y="1111143"/>
                    <a:pt x="1684708" y="1108893"/>
                  </a:cubicBezTo>
                  <a:lnTo>
                    <a:pt x="1684708" y="686029"/>
                  </a:lnTo>
                  <a:cubicBezTo>
                    <a:pt x="1671213" y="681530"/>
                    <a:pt x="1662215" y="668035"/>
                    <a:pt x="1662215" y="653415"/>
                  </a:cubicBezTo>
                  <a:cubicBezTo>
                    <a:pt x="1662215" y="634296"/>
                    <a:pt x="1677960" y="618551"/>
                    <a:pt x="1697079" y="618551"/>
                  </a:cubicBezTo>
                  <a:cubicBezTo>
                    <a:pt x="1706076" y="618551"/>
                    <a:pt x="1713948" y="623049"/>
                    <a:pt x="1720697" y="628672"/>
                  </a:cubicBezTo>
                  <a:lnTo>
                    <a:pt x="2071584" y="426238"/>
                  </a:lnTo>
                  <a:cubicBezTo>
                    <a:pt x="2070459" y="423989"/>
                    <a:pt x="2069335" y="420614"/>
                    <a:pt x="2069335" y="417240"/>
                  </a:cubicBezTo>
                  <a:cubicBezTo>
                    <a:pt x="2069335" y="407119"/>
                    <a:pt x="2077208" y="398122"/>
                    <a:pt x="2088454" y="398122"/>
                  </a:cubicBezTo>
                  <a:cubicBezTo>
                    <a:pt x="2094077" y="398122"/>
                    <a:pt x="2099700" y="400371"/>
                    <a:pt x="2103074" y="404870"/>
                  </a:cubicBezTo>
                  <a:lnTo>
                    <a:pt x="2108697" y="417240"/>
                  </a:lnTo>
                  <a:lnTo>
                    <a:pt x="2476454" y="629797"/>
                  </a:lnTo>
                  <a:cubicBezTo>
                    <a:pt x="2482078" y="619676"/>
                    <a:pt x="2493324" y="611803"/>
                    <a:pt x="2506819" y="611803"/>
                  </a:cubicBezTo>
                  <a:cubicBezTo>
                    <a:pt x="2525938" y="611803"/>
                    <a:pt x="2541682" y="627548"/>
                    <a:pt x="2541682" y="646667"/>
                  </a:cubicBezTo>
                  <a:cubicBezTo>
                    <a:pt x="2541682" y="664661"/>
                    <a:pt x="2528187" y="679282"/>
                    <a:pt x="2511318" y="681530"/>
                  </a:cubicBezTo>
                  <a:lnTo>
                    <a:pt x="2511318" y="1078527"/>
                  </a:lnTo>
                  <a:cubicBezTo>
                    <a:pt x="2528187" y="1080777"/>
                    <a:pt x="2541682" y="1092024"/>
                    <a:pt x="2548430" y="1106644"/>
                  </a:cubicBezTo>
                  <a:lnTo>
                    <a:pt x="2912814" y="896337"/>
                  </a:lnTo>
                  <a:lnTo>
                    <a:pt x="3330054" y="1135884"/>
                  </a:lnTo>
                  <a:lnTo>
                    <a:pt x="3330054" y="1613855"/>
                  </a:lnTo>
                  <a:lnTo>
                    <a:pt x="3327805" y="1614980"/>
                  </a:lnTo>
                  <a:lnTo>
                    <a:pt x="2916188" y="1852279"/>
                  </a:lnTo>
                  <a:lnTo>
                    <a:pt x="2913938" y="1851154"/>
                  </a:lnTo>
                  <a:lnTo>
                    <a:pt x="2913938" y="1923144"/>
                  </a:lnTo>
                  <a:lnTo>
                    <a:pt x="2904941" y="1923144"/>
                  </a:lnTo>
                  <a:lnTo>
                    <a:pt x="2904941" y="1845531"/>
                  </a:lnTo>
                  <a:lnTo>
                    <a:pt x="2502320" y="1612730"/>
                  </a:lnTo>
                  <a:lnTo>
                    <a:pt x="2502320" y="1177496"/>
                  </a:lnTo>
                  <a:cubicBezTo>
                    <a:pt x="2487700" y="1176371"/>
                    <a:pt x="2473080" y="1168499"/>
                    <a:pt x="2465207" y="1156129"/>
                  </a:cubicBezTo>
                  <a:lnTo>
                    <a:pt x="2105323" y="1364187"/>
                  </a:lnTo>
                  <a:lnTo>
                    <a:pt x="2105323" y="1841032"/>
                  </a:lnTo>
                  <a:lnTo>
                    <a:pt x="2103074" y="1842157"/>
                  </a:lnTo>
                  <a:lnTo>
                    <a:pt x="1962246" y="1923144"/>
                  </a:lnTo>
                  <a:lnTo>
                    <a:pt x="1939525" y="1923144"/>
                  </a:lnTo>
                  <a:lnTo>
                    <a:pt x="2091828" y="1835410"/>
                  </a:lnTo>
                  <a:lnTo>
                    <a:pt x="2091828" y="1367560"/>
                  </a:lnTo>
                  <a:lnTo>
                    <a:pt x="1700453" y="1141508"/>
                  </a:lnTo>
                  <a:cubicBezTo>
                    <a:pt x="1697079" y="1144882"/>
                    <a:pt x="1692580" y="1147131"/>
                    <a:pt x="1686958" y="1147131"/>
                  </a:cubicBezTo>
                  <a:cubicBezTo>
                    <a:pt x="1681334" y="1147131"/>
                    <a:pt x="1676835" y="1144882"/>
                    <a:pt x="1673462" y="1141508"/>
                  </a:cubicBezTo>
                  <a:lnTo>
                    <a:pt x="1283212" y="1366435"/>
                  </a:lnTo>
                  <a:lnTo>
                    <a:pt x="1283212" y="1832035"/>
                  </a:lnTo>
                  <a:lnTo>
                    <a:pt x="1441199" y="1923144"/>
                  </a:lnTo>
                  <a:lnTo>
                    <a:pt x="1413300" y="1923144"/>
                  </a:lnTo>
                  <a:lnTo>
                    <a:pt x="1280963" y="1846656"/>
                  </a:lnTo>
                  <a:lnTo>
                    <a:pt x="1148037" y="1923144"/>
                  </a:lnTo>
                  <a:lnTo>
                    <a:pt x="608019" y="1923144"/>
                  </a:lnTo>
                  <a:lnTo>
                    <a:pt x="467850" y="1842157"/>
                  </a:lnTo>
                  <a:lnTo>
                    <a:pt x="467850" y="1421542"/>
                  </a:lnTo>
                  <a:cubicBezTo>
                    <a:pt x="467850" y="1421542"/>
                    <a:pt x="466725" y="1421542"/>
                    <a:pt x="466725" y="1421542"/>
                  </a:cubicBezTo>
                  <a:cubicBezTo>
                    <a:pt x="438609" y="1421542"/>
                    <a:pt x="416117" y="1399050"/>
                    <a:pt x="416117" y="1370934"/>
                  </a:cubicBezTo>
                  <a:cubicBezTo>
                    <a:pt x="416117" y="1364187"/>
                    <a:pt x="417240" y="1357439"/>
                    <a:pt x="419490" y="1351815"/>
                  </a:cubicBezTo>
                  <a:lnTo>
                    <a:pt x="83224" y="1157252"/>
                  </a:lnTo>
                  <a:cubicBezTo>
                    <a:pt x="77600" y="1166250"/>
                    <a:pt x="67479" y="1171874"/>
                    <a:pt x="55107" y="1171874"/>
                  </a:cubicBezTo>
                  <a:cubicBezTo>
                    <a:pt x="35988" y="1171874"/>
                    <a:pt x="20243" y="1156129"/>
                    <a:pt x="20243" y="1137010"/>
                  </a:cubicBezTo>
                  <a:cubicBezTo>
                    <a:pt x="20243" y="1119016"/>
                    <a:pt x="33740" y="1103270"/>
                    <a:pt x="51733" y="1102145"/>
                  </a:cubicBezTo>
                  <a:lnTo>
                    <a:pt x="51733" y="717520"/>
                  </a:lnTo>
                  <a:cubicBezTo>
                    <a:pt x="50608" y="717520"/>
                    <a:pt x="50608" y="717520"/>
                    <a:pt x="50608" y="717520"/>
                  </a:cubicBezTo>
                  <a:cubicBezTo>
                    <a:pt x="22493" y="717520"/>
                    <a:pt x="0" y="695027"/>
                    <a:pt x="0" y="666910"/>
                  </a:cubicBezTo>
                  <a:cubicBezTo>
                    <a:pt x="0" y="638795"/>
                    <a:pt x="22493" y="616302"/>
                    <a:pt x="50608" y="616302"/>
                  </a:cubicBezTo>
                  <a:cubicBezTo>
                    <a:pt x="67479" y="616302"/>
                    <a:pt x="82099" y="624174"/>
                    <a:pt x="91095" y="636545"/>
                  </a:cubicBezTo>
                  <a:lnTo>
                    <a:pt x="431862" y="439733"/>
                  </a:lnTo>
                  <a:cubicBezTo>
                    <a:pt x="430737" y="437484"/>
                    <a:pt x="430737" y="435235"/>
                    <a:pt x="430737" y="432985"/>
                  </a:cubicBezTo>
                  <a:cubicBezTo>
                    <a:pt x="430737" y="414991"/>
                    <a:pt x="443108" y="400371"/>
                    <a:pt x="459977" y="398122"/>
                  </a:cubicBezTo>
                  <a:close/>
                </a:path>
              </a:pathLst>
            </a:custGeom>
            <a:solidFill>
              <a:srgbClr val="55AD96"/>
            </a:solidFill>
            <a:ln w="7631" cap="flat">
              <a:noFill/>
              <a:prstDash val="solid"/>
              <a:miter/>
            </a:ln>
          </p:spPr>
          <p:txBody>
            <a:bodyPr rtlCol="0" anchor="ctr"/>
            <a:lstStyle/>
            <a:p>
              <a:endParaRPr lang="zh-CN" altLang="en-US">
                <a:cs typeface="+mn-ea"/>
                <a:sym typeface="+mn-lt"/>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grpSp>
        <p:nvGrpSpPr>
          <p:cNvPr id="2" name="组合 1"/>
          <p:cNvGrpSpPr/>
          <p:nvPr userDrawn="1"/>
        </p:nvGrpSpPr>
        <p:grpSpPr>
          <a:xfrm>
            <a:off x="-18631" y="5073432"/>
            <a:ext cx="1644231" cy="1784569"/>
            <a:chOff x="-18631" y="3744686"/>
            <a:chExt cx="2868485" cy="3113315"/>
          </a:xfrm>
        </p:grpSpPr>
        <p:sp>
          <p:nvSpPr>
            <p:cNvPr id="8" name="任意多边形: 形状 7"/>
            <p:cNvSpPr/>
            <p:nvPr/>
          </p:nvSpPr>
          <p:spPr>
            <a:xfrm>
              <a:off x="-18631" y="3744686"/>
              <a:ext cx="2868485" cy="3113315"/>
            </a:xfrm>
            <a:custGeom>
              <a:avLst/>
              <a:gdLst>
                <a:gd name="connsiteX0" fmla="*/ 0 w 3779331"/>
                <a:gd name="connsiteY0" fmla="*/ 0 h 4101903"/>
                <a:gd name="connsiteX1" fmla="*/ 73009 w 3779331"/>
                <a:gd name="connsiteY1" fmla="*/ 29290 h 4101903"/>
                <a:gd name="connsiteX2" fmla="*/ 1411944 w 3779331"/>
                <a:gd name="connsiteY2" fmla="*/ 2145822 h 4101903"/>
                <a:gd name="connsiteX3" fmla="*/ 3220190 w 3779331"/>
                <a:gd name="connsiteY3" fmla="*/ 3054874 h 4101903"/>
                <a:gd name="connsiteX4" fmla="*/ 3757011 w 3779331"/>
                <a:gd name="connsiteY4" fmla="*/ 3909766 h 4101903"/>
                <a:gd name="connsiteX5" fmla="*/ 3779331 w 3779331"/>
                <a:gd name="connsiteY5" fmla="*/ 4101903 h 4101903"/>
                <a:gd name="connsiteX6" fmla="*/ 0 w 3779331"/>
                <a:gd name="connsiteY6" fmla="*/ 4101903 h 4101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79331" h="4101903">
                  <a:moveTo>
                    <a:pt x="0" y="0"/>
                  </a:moveTo>
                  <a:lnTo>
                    <a:pt x="73009" y="29290"/>
                  </a:lnTo>
                  <a:cubicBezTo>
                    <a:pt x="1195331" y="514774"/>
                    <a:pt x="824141" y="1474199"/>
                    <a:pt x="1411944" y="2145822"/>
                  </a:cubicBezTo>
                  <a:cubicBezTo>
                    <a:pt x="1653993" y="2422918"/>
                    <a:pt x="2543330" y="2546681"/>
                    <a:pt x="3220190" y="3054874"/>
                  </a:cubicBezTo>
                  <a:cubicBezTo>
                    <a:pt x="3522751" y="3282137"/>
                    <a:pt x="3696856" y="3588548"/>
                    <a:pt x="3757011" y="3909766"/>
                  </a:cubicBezTo>
                  <a:lnTo>
                    <a:pt x="3779331" y="4101903"/>
                  </a:lnTo>
                  <a:lnTo>
                    <a:pt x="0" y="4101903"/>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sp>
          <p:nvSpPr>
            <p:cNvPr id="9" name="任意多边形: 形状 8"/>
            <p:cNvSpPr/>
            <p:nvPr/>
          </p:nvSpPr>
          <p:spPr>
            <a:xfrm>
              <a:off x="-18631" y="3811907"/>
              <a:ext cx="2238491" cy="3046093"/>
            </a:xfrm>
            <a:custGeom>
              <a:avLst/>
              <a:gdLst>
                <a:gd name="connsiteX0" fmla="*/ 0 w 2949291"/>
                <a:gd name="connsiteY0" fmla="*/ 0 h 4013336"/>
                <a:gd name="connsiteX1" fmla="*/ 3907 w 2949291"/>
                <a:gd name="connsiteY1" fmla="*/ 2203 h 4013336"/>
                <a:gd name="connsiteX2" fmla="*/ 436083 w 2949291"/>
                <a:gd name="connsiteY2" fmla="*/ 412201 h 4013336"/>
                <a:gd name="connsiteX3" fmla="*/ 961800 w 2949291"/>
                <a:gd name="connsiteY3" fmla="*/ 2234685 h 4013336"/>
                <a:gd name="connsiteX4" fmla="*/ 2502805 w 2949291"/>
                <a:gd name="connsiteY4" fmla="*/ 3246689 h 4013336"/>
                <a:gd name="connsiteX5" fmla="*/ 2928205 w 2949291"/>
                <a:gd name="connsiteY5" fmla="*/ 3922985 h 4013336"/>
                <a:gd name="connsiteX6" fmla="*/ 2949291 w 2949291"/>
                <a:gd name="connsiteY6" fmla="*/ 4013336 h 4013336"/>
                <a:gd name="connsiteX7" fmla="*/ 0 w 2949291"/>
                <a:gd name="connsiteY7" fmla="*/ 4013336 h 4013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291" h="4013336">
                  <a:moveTo>
                    <a:pt x="0" y="0"/>
                  </a:moveTo>
                  <a:lnTo>
                    <a:pt x="3907" y="2203"/>
                  </a:lnTo>
                  <a:cubicBezTo>
                    <a:pt x="181849" y="115458"/>
                    <a:pt x="329296" y="251200"/>
                    <a:pt x="436083" y="412201"/>
                  </a:cubicBezTo>
                  <a:cubicBezTo>
                    <a:pt x="845704" y="1026632"/>
                    <a:pt x="655131" y="1859016"/>
                    <a:pt x="961800" y="2234685"/>
                  </a:cubicBezTo>
                  <a:cubicBezTo>
                    <a:pt x="1319944" y="2672781"/>
                    <a:pt x="2100852" y="2832688"/>
                    <a:pt x="2502805" y="3246689"/>
                  </a:cubicBezTo>
                  <a:cubicBezTo>
                    <a:pt x="2805093" y="3556370"/>
                    <a:pt x="2877584" y="3721272"/>
                    <a:pt x="2928205" y="3922985"/>
                  </a:cubicBezTo>
                  <a:lnTo>
                    <a:pt x="2949291" y="4013336"/>
                  </a:lnTo>
                  <a:lnTo>
                    <a:pt x="0" y="4013336"/>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grpSp>
      <p:grpSp>
        <p:nvGrpSpPr>
          <p:cNvPr id="3" name="组合 2"/>
          <p:cNvGrpSpPr/>
          <p:nvPr userDrawn="1"/>
        </p:nvGrpSpPr>
        <p:grpSpPr>
          <a:xfrm>
            <a:off x="10586631" y="1"/>
            <a:ext cx="1604746" cy="1741714"/>
            <a:chOff x="9322892" y="0"/>
            <a:chExt cx="2868485" cy="3113315"/>
          </a:xfrm>
        </p:grpSpPr>
        <p:sp>
          <p:nvSpPr>
            <p:cNvPr id="12" name="任意多边形: 形状 11"/>
            <p:cNvSpPr/>
            <p:nvPr/>
          </p:nvSpPr>
          <p:spPr>
            <a:xfrm flipH="1" flipV="1">
              <a:off x="9322892" y="0"/>
              <a:ext cx="2868485" cy="3113315"/>
            </a:xfrm>
            <a:custGeom>
              <a:avLst/>
              <a:gdLst>
                <a:gd name="connsiteX0" fmla="*/ 0 w 3779331"/>
                <a:gd name="connsiteY0" fmla="*/ 0 h 4101903"/>
                <a:gd name="connsiteX1" fmla="*/ 73009 w 3779331"/>
                <a:gd name="connsiteY1" fmla="*/ 29290 h 4101903"/>
                <a:gd name="connsiteX2" fmla="*/ 1411944 w 3779331"/>
                <a:gd name="connsiteY2" fmla="*/ 2145822 h 4101903"/>
                <a:gd name="connsiteX3" fmla="*/ 3220190 w 3779331"/>
                <a:gd name="connsiteY3" fmla="*/ 3054874 h 4101903"/>
                <a:gd name="connsiteX4" fmla="*/ 3757011 w 3779331"/>
                <a:gd name="connsiteY4" fmla="*/ 3909766 h 4101903"/>
                <a:gd name="connsiteX5" fmla="*/ 3779331 w 3779331"/>
                <a:gd name="connsiteY5" fmla="*/ 4101903 h 4101903"/>
                <a:gd name="connsiteX6" fmla="*/ 0 w 3779331"/>
                <a:gd name="connsiteY6" fmla="*/ 4101903 h 4101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79331" h="4101903">
                  <a:moveTo>
                    <a:pt x="0" y="0"/>
                  </a:moveTo>
                  <a:lnTo>
                    <a:pt x="73009" y="29290"/>
                  </a:lnTo>
                  <a:cubicBezTo>
                    <a:pt x="1195331" y="514774"/>
                    <a:pt x="824141" y="1474199"/>
                    <a:pt x="1411944" y="2145822"/>
                  </a:cubicBezTo>
                  <a:cubicBezTo>
                    <a:pt x="1653993" y="2422918"/>
                    <a:pt x="2543330" y="2546681"/>
                    <a:pt x="3220190" y="3054874"/>
                  </a:cubicBezTo>
                  <a:cubicBezTo>
                    <a:pt x="3522751" y="3282137"/>
                    <a:pt x="3696856" y="3588548"/>
                    <a:pt x="3757011" y="3909766"/>
                  </a:cubicBezTo>
                  <a:lnTo>
                    <a:pt x="3779331" y="4101903"/>
                  </a:lnTo>
                  <a:lnTo>
                    <a:pt x="0" y="4101903"/>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sp>
          <p:nvSpPr>
            <p:cNvPr id="13" name="任意多边形: 形状 12"/>
            <p:cNvSpPr/>
            <p:nvPr/>
          </p:nvSpPr>
          <p:spPr>
            <a:xfrm flipH="1" flipV="1">
              <a:off x="9952886" y="1"/>
              <a:ext cx="2238491" cy="3046093"/>
            </a:xfrm>
            <a:custGeom>
              <a:avLst/>
              <a:gdLst>
                <a:gd name="connsiteX0" fmla="*/ 0 w 2949291"/>
                <a:gd name="connsiteY0" fmla="*/ 0 h 4013336"/>
                <a:gd name="connsiteX1" fmla="*/ 3907 w 2949291"/>
                <a:gd name="connsiteY1" fmla="*/ 2203 h 4013336"/>
                <a:gd name="connsiteX2" fmla="*/ 436083 w 2949291"/>
                <a:gd name="connsiteY2" fmla="*/ 412201 h 4013336"/>
                <a:gd name="connsiteX3" fmla="*/ 961800 w 2949291"/>
                <a:gd name="connsiteY3" fmla="*/ 2234685 h 4013336"/>
                <a:gd name="connsiteX4" fmla="*/ 2502805 w 2949291"/>
                <a:gd name="connsiteY4" fmla="*/ 3246689 h 4013336"/>
                <a:gd name="connsiteX5" fmla="*/ 2928205 w 2949291"/>
                <a:gd name="connsiteY5" fmla="*/ 3922985 h 4013336"/>
                <a:gd name="connsiteX6" fmla="*/ 2949291 w 2949291"/>
                <a:gd name="connsiteY6" fmla="*/ 4013336 h 4013336"/>
                <a:gd name="connsiteX7" fmla="*/ 0 w 2949291"/>
                <a:gd name="connsiteY7" fmla="*/ 4013336 h 4013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49291" h="4013336">
                  <a:moveTo>
                    <a:pt x="0" y="0"/>
                  </a:moveTo>
                  <a:lnTo>
                    <a:pt x="3907" y="2203"/>
                  </a:lnTo>
                  <a:cubicBezTo>
                    <a:pt x="181849" y="115458"/>
                    <a:pt x="329296" y="251200"/>
                    <a:pt x="436083" y="412201"/>
                  </a:cubicBezTo>
                  <a:cubicBezTo>
                    <a:pt x="845704" y="1026632"/>
                    <a:pt x="655131" y="1859016"/>
                    <a:pt x="961800" y="2234685"/>
                  </a:cubicBezTo>
                  <a:cubicBezTo>
                    <a:pt x="1319944" y="2672781"/>
                    <a:pt x="2100852" y="2832688"/>
                    <a:pt x="2502805" y="3246689"/>
                  </a:cubicBezTo>
                  <a:cubicBezTo>
                    <a:pt x="2805093" y="3556370"/>
                    <a:pt x="2877584" y="3721272"/>
                    <a:pt x="2928205" y="3922985"/>
                  </a:cubicBezTo>
                  <a:lnTo>
                    <a:pt x="2949291" y="4013336"/>
                  </a:lnTo>
                  <a:lnTo>
                    <a:pt x="0" y="4013336"/>
                  </a:lnTo>
                  <a:close/>
                </a:path>
              </a:pathLst>
            </a:custGeom>
            <a:solidFill>
              <a:srgbClr val="55AD96">
                <a:alpha val="19000"/>
              </a:srgbClr>
            </a:solidFill>
            <a:ln w="7631" cap="flat">
              <a:noFill/>
              <a:prstDash val="solid"/>
              <a:miter/>
            </a:ln>
          </p:spPr>
          <p:txBody>
            <a:bodyPr rtlCol="0" anchor="ctr"/>
            <a:lstStyle/>
            <a:p>
              <a:endParaRPr lang="zh-CN" altLang="en-US">
                <a:cs typeface="+mn-ea"/>
                <a:sym typeface="+mn-lt"/>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1.png"/><Relationship Id="rId3" Type="http://schemas.openxmlformats.org/officeDocument/2006/relationships/tags" Target="../tags/tag12.xml"/><Relationship Id="rId2" Type="http://schemas.openxmlformats.org/officeDocument/2006/relationships/image" Target="../media/image2.png"/><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png"/><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任意多边形: 形状 273"/>
          <p:cNvSpPr/>
          <p:nvPr/>
        </p:nvSpPr>
        <p:spPr>
          <a:xfrm>
            <a:off x="2649739" y="-34350"/>
            <a:ext cx="9529706" cy="6825552"/>
          </a:xfrm>
          <a:custGeom>
            <a:avLst/>
            <a:gdLst>
              <a:gd name="connsiteX0" fmla="*/ 0 w 6644928"/>
              <a:gd name="connsiteY0" fmla="*/ 0 h 4759360"/>
              <a:gd name="connsiteX1" fmla="*/ 6644929 w 6644928"/>
              <a:gd name="connsiteY1" fmla="*/ 0 h 4759360"/>
              <a:gd name="connsiteX2" fmla="*/ 6644929 w 6644928"/>
              <a:gd name="connsiteY2" fmla="*/ 4759361 h 4759360"/>
              <a:gd name="connsiteX3" fmla="*/ 0 w 6644928"/>
              <a:gd name="connsiteY3" fmla="*/ 4759361 h 4759360"/>
            </a:gdLst>
            <a:ahLst/>
            <a:cxnLst>
              <a:cxn ang="0">
                <a:pos x="connsiteX0" y="connsiteY0"/>
              </a:cxn>
              <a:cxn ang="0">
                <a:pos x="connsiteX1" y="connsiteY1"/>
              </a:cxn>
              <a:cxn ang="0">
                <a:pos x="connsiteX2" y="connsiteY2"/>
              </a:cxn>
              <a:cxn ang="0">
                <a:pos x="connsiteX3" y="connsiteY3"/>
              </a:cxn>
            </a:cxnLst>
            <a:rect l="l" t="t" r="r" b="b"/>
            <a:pathLst>
              <a:path w="6644928" h="4759360">
                <a:moveTo>
                  <a:pt x="0" y="0"/>
                </a:moveTo>
                <a:lnTo>
                  <a:pt x="6644929" y="0"/>
                </a:lnTo>
                <a:lnTo>
                  <a:pt x="6644929" y="4759361"/>
                </a:lnTo>
                <a:lnTo>
                  <a:pt x="0" y="4759361"/>
                </a:lnTo>
                <a:close/>
              </a:path>
            </a:pathLst>
          </a:custGeom>
          <a:noFill/>
          <a:ln w="7631" cap="flat">
            <a:noFill/>
            <a:prstDash val="solid"/>
            <a:miter/>
          </a:ln>
        </p:spPr>
        <p:txBody>
          <a:bodyPr rtlCol="0" anchor="ctr"/>
          <a:lstStyle/>
          <a:p>
            <a:endParaRPr lang="zh-CN" altLang="en-US">
              <a:cs typeface="+mn-ea"/>
              <a:sym typeface="+mn-lt"/>
            </a:endParaRPr>
          </a:p>
        </p:txBody>
      </p:sp>
      <p:sp>
        <p:nvSpPr>
          <p:cNvPr id="296" name="任意多边形: 形状 295"/>
          <p:cNvSpPr/>
          <p:nvPr/>
        </p:nvSpPr>
        <p:spPr>
          <a:xfrm>
            <a:off x="2648644" y="-36540"/>
            <a:ext cx="9530802" cy="6829934"/>
          </a:xfrm>
          <a:custGeom>
            <a:avLst/>
            <a:gdLst>
              <a:gd name="connsiteX0" fmla="*/ 0 w 6645692"/>
              <a:gd name="connsiteY0" fmla="*/ 0 h 4762415"/>
              <a:gd name="connsiteX1" fmla="*/ 6645692 w 6645692"/>
              <a:gd name="connsiteY1" fmla="*/ 0 h 4762415"/>
              <a:gd name="connsiteX2" fmla="*/ 6645692 w 6645692"/>
              <a:gd name="connsiteY2" fmla="*/ 4762416 h 4762415"/>
              <a:gd name="connsiteX3" fmla="*/ 0 w 6645692"/>
              <a:gd name="connsiteY3" fmla="*/ 4762416 h 4762415"/>
            </a:gdLst>
            <a:ahLst/>
            <a:cxnLst>
              <a:cxn ang="0">
                <a:pos x="connsiteX0" y="connsiteY0"/>
              </a:cxn>
              <a:cxn ang="0">
                <a:pos x="connsiteX1" y="connsiteY1"/>
              </a:cxn>
              <a:cxn ang="0">
                <a:pos x="connsiteX2" y="connsiteY2"/>
              </a:cxn>
              <a:cxn ang="0">
                <a:pos x="connsiteX3" y="connsiteY3"/>
              </a:cxn>
            </a:cxnLst>
            <a:rect l="l" t="t" r="r" b="b"/>
            <a:pathLst>
              <a:path w="6645692" h="4762415">
                <a:moveTo>
                  <a:pt x="0" y="0"/>
                </a:moveTo>
                <a:lnTo>
                  <a:pt x="6645692" y="0"/>
                </a:lnTo>
                <a:lnTo>
                  <a:pt x="6645692" y="4762416"/>
                </a:lnTo>
                <a:lnTo>
                  <a:pt x="0" y="4762416"/>
                </a:lnTo>
                <a:close/>
              </a:path>
            </a:pathLst>
          </a:custGeom>
          <a:noFill/>
          <a:ln w="7631" cap="flat">
            <a:noFill/>
            <a:prstDash val="solid"/>
            <a:miter/>
          </a:ln>
        </p:spPr>
        <p:txBody>
          <a:bodyPr rtlCol="0" anchor="ctr"/>
          <a:lstStyle/>
          <a:p>
            <a:endParaRPr lang="zh-CN" altLang="en-US">
              <a:cs typeface="+mn-ea"/>
              <a:sym typeface="+mn-lt"/>
            </a:endParaRPr>
          </a:p>
        </p:txBody>
      </p:sp>
      <p:sp>
        <p:nvSpPr>
          <p:cNvPr id="309" name="矩形 308"/>
          <p:cNvSpPr/>
          <p:nvPr userDrawn="1"/>
        </p:nvSpPr>
        <p:spPr bwMode="auto">
          <a:xfrm>
            <a:off x="1662430" y="1777365"/>
            <a:ext cx="8867140" cy="3415030"/>
          </a:xfrm>
          <a:prstGeom prst="rect">
            <a:avLst/>
          </a:prstGeom>
        </p:spPr>
        <p:txBody>
          <a:bodyPr wrap="square">
            <a:spAutoFit/>
          </a:bodyPr>
          <a:lstStyle/>
          <a:p>
            <a:pPr indent="0" algn="ctr" fontAlgn="auto">
              <a:lnSpc>
                <a:spcPct val="150000"/>
              </a:lnSpc>
              <a:defRPr/>
            </a:pPr>
            <a:r>
              <a:rPr lang="zh-CN" altLang="en-US" sz="6000" b="1" kern="100" spc="300" dirty="0">
                <a:solidFill>
                  <a:srgbClr val="55AD96"/>
                </a:solidFill>
                <a:cs typeface="+mn-ea"/>
                <a:sym typeface="+mn-lt"/>
              </a:rPr>
              <a:t>帕拉米韦注射液</a:t>
            </a:r>
            <a:endParaRPr lang="zh-CN" altLang="en-US" sz="6000" b="1" kern="100" spc="300" dirty="0">
              <a:solidFill>
                <a:srgbClr val="55AD96"/>
              </a:solidFill>
              <a:cs typeface="+mn-ea"/>
              <a:sym typeface="+mn-lt"/>
            </a:endParaRPr>
          </a:p>
          <a:p>
            <a:pPr indent="0" algn="ctr" fontAlgn="auto">
              <a:lnSpc>
                <a:spcPct val="150000"/>
              </a:lnSpc>
              <a:defRPr/>
            </a:pPr>
            <a:r>
              <a:rPr lang="zh-CN" altLang="en-US" sz="3200" b="1" kern="100" spc="300" dirty="0">
                <a:solidFill>
                  <a:srgbClr val="FF0000"/>
                </a:solidFill>
                <a:latin typeface="微软雅黑" panose="020B0503020204020204" charset="-122"/>
                <a:ea typeface="微软雅黑" panose="020B0503020204020204" charset="-122"/>
                <a:cs typeface="微软雅黑" panose="020B0503020204020204" charset="-122"/>
                <a:sym typeface="+mn-lt"/>
              </a:rPr>
              <a:t>注射剂型神经氨酸酶抑制剂</a:t>
            </a:r>
            <a:endParaRPr lang="zh-CN" altLang="en-US" sz="3200" b="1" kern="100" spc="300" dirty="0">
              <a:solidFill>
                <a:srgbClr val="FF0000"/>
              </a:solidFill>
              <a:latin typeface="微软雅黑" panose="020B0503020204020204" charset="-122"/>
              <a:ea typeface="微软雅黑" panose="020B0503020204020204" charset="-122"/>
              <a:cs typeface="微软雅黑" panose="020B0503020204020204" charset="-122"/>
              <a:sym typeface="+mn-lt"/>
            </a:endParaRPr>
          </a:p>
          <a:p>
            <a:pPr indent="0" algn="ctr" fontAlgn="auto">
              <a:lnSpc>
                <a:spcPct val="150000"/>
              </a:lnSpc>
              <a:defRPr/>
            </a:pPr>
            <a:r>
              <a:rPr lang="zh-CN" altLang="en-US" sz="3200" b="1" kern="100" spc="300" dirty="0">
                <a:solidFill>
                  <a:srgbClr val="FF0000"/>
                </a:solidFill>
                <a:latin typeface="微软雅黑" panose="020B0503020204020204" charset="-122"/>
                <a:ea typeface="微软雅黑" panose="020B0503020204020204" charset="-122"/>
                <a:cs typeface="微软雅黑" panose="020B0503020204020204" charset="-122"/>
                <a:sym typeface="+mn-lt"/>
              </a:rPr>
              <a:t>安全性好</a:t>
            </a:r>
            <a:r>
              <a:rPr lang="en-US" altLang="zh-CN" sz="3200" b="1" kern="100" spc="300" dirty="0">
                <a:solidFill>
                  <a:srgbClr val="FF0000"/>
                </a:solidFill>
                <a:latin typeface="微软雅黑" panose="020B0503020204020204" charset="-122"/>
                <a:ea typeface="微软雅黑" panose="020B0503020204020204" charset="-122"/>
                <a:cs typeface="微软雅黑" panose="020B0503020204020204" charset="-122"/>
                <a:sym typeface="+mn-lt"/>
              </a:rPr>
              <a:t> </a:t>
            </a:r>
            <a:r>
              <a:rPr lang="zh-CN" altLang="en-US" sz="3200" b="1" kern="100" spc="300" dirty="0">
                <a:solidFill>
                  <a:srgbClr val="FF0000"/>
                </a:solidFill>
                <a:latin typeface="微软雅黑" panose="020B0503020204020204" charset="-122"/>
                <a:ea typeface="微软雅黑" panose="020B0503020204020204" charset="-122"/>
                <a:cs typeface="微软雅黑" panose="020B0503020204020204" charset="-122"/>
                <a:sym typeface="+mn-lt"/>
              </a:rPr>
              <a:t>不易耐受</a:t>
            </a:r>
            <a:endParaRPr lang="zh-CN" altLang="en-US" sz="4000" b="1" kern="100" spc="300" dirty="0">
              <a:solidFill>
                <a:srgbClr val="55AD96"/>
              </a:solidFill>
              <a:latin typeface="微软雅黑" panose="020B0503020204020204" charset="-122"/>
              <a:ea typeface="微软雅黑" panose="020B0503020204020204" charset="-122"/>
              <a:cs typeface="微软雅黑" panose="020B0503020204020204" charset="-122"/>
              <a:sym typeface="+mn-lt"/>
            </a:endParaRPr>
          </a:p>
          <a:p>
            <a:pPr indent="0" algn="l" fontAlgn="auto">
              <a:lnSpc>
                <a:spcPct val="150000"/>
              </a:lnSpc>
              <a:defRPr/>
            </a:pPr>
            <a:r>
              <a:rPr lang="en-US" altLang="zh-CN" sz="2000" b="1" kern="100" spc="300" dirty="0">
                <a:solidFill>
                  <a:srgbClr val="55AD96"/>
                </a:solidFill>
                <a:cs typeface="+mn-ea"/>
                <a:sym typeface="+mn-lt"/>
              </a:rPr>
              <a:t>  </a:t>
            </a:r>
            <a:endParaRPr lang="zh-CN" altLang="en-US" sz="2000" b="1" kern="100" spc="300" dirty="0">
              <a:solidFill>
                <a:srgbClr val="55AD96"/>
              </a:solidFill>
              <a:cs typeface="+mn-ea"/>
              <a:sym typeface="+mn-lt"/>
            </a:endParaRPr>
          </a:p>
        </p:txBody>
      </p:sp>
      <p:pic>
        <p:nvPicPr>
          <p:cNvPr id="5122" name="图片 12" descr="天成logo透明PNG2"/>
          <p:cNvPicPr>
            <a:picLocks noChangeAspect="1"/>
          </p:cNvPicPr>
          <p:nvPr>
            <p:custDataLst>
              <p:tags r:id="rId1"/>
            </p:custDataLst>
          </p:nvPr>
        </p:nvPicPr>
        <p:blipFill>
          <a:blip r:embed="rId2"/>
          <a:stretch>
            <a:fillRect/>
          </a:stretch>
        </p:blipFill>
        <p:spPr>
          <a:xfrm>
            <a:off x="4297680" y="6021705"/>
            <a:ext cx="3632200" cy="680085"/>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31875" y="594995"/>
            <a:ext cx="8944610" cy="768350"/>
          </a:xfrm>
          <a:prstGeom prst="rect">
            <a:avLst/>
          </a:prstGeom>
        </p:spPr>
        <p:txBody>
          <a:bodyPr wrap="square">
            <a:spAutoFit/>
          </a:bodyPr>
          <a:lstStyle/>
          <a:p>
            <a:pPr algn="l"/>
            <a:r>
              <a:rPr lang="zh-CN" altLang="en-US" sz="4400" b="1" dirty="0">
                <a:cs typeface="+mn-ea"/>
                <a:sym typeface="+mn-lt"/>
              </a:rPr>
              <a:t>帕拉米韦注射液</a:t>
            </a:r>
            <a:endParaRPr lang="zh-CN" altLang="en-US" sz="4400" b="1" dirty="0">
              <a:solidFill>
                <a:srgbClr val="FF0000"/>
              </a:solidFill>
              <a:cs typeface="+mn-ea"/>
              <a:sym typeface="+mn-lt"/>
            </a:endParaRPr>
          </a:p>
        </p:txBody>
      </p:sp>
      <p:sp>
        <p:nvSpPr>
          <p:cNvPr id="2" name="文本框 1"/>
          <p:cNvSpPr txBox="1"/>
          <p:nvPr/>
        </p:nvSpPr>
        <p:spPr>
          <a:xfrm>
            <a:off x="885190" y="1363980"/>
            <a:ext cx="10032365" cy="4107815"/>
          </a:xfrm>
          <a:prstGeom prst="rect">
            <a:avLst/>
          </a:prstGeom>
          <a:noFill/>
        </p:spPr>
        <p:txBody>
          <a:bodyPr wrap="square" rtlCol="0" anchor="t">
            <a:noAutofit/>
          </a:bodyPr>
          <a:p>
            <a:pPr marL="342900" indent="-342900" algn="l" fontAlgn="auto">
              <a:lnSpc>
                <a:spcPct val="150000"/>
              </a:lnSpc>
              <a:buFont typeface="Wingdings" panose="05000000000000000000" charset="0"/>
              <a:buChar char="u"/>
              <a:defRPr/>
            </a:pPr>
            <a:r>
              <a:rPr lang="zh-CN" altLang="en-US" sz="2800" b="1" kern="100" spc="300" dirty="0">
                <a:solidFill>
                  <a:srgbClr val="55AD96"/>
                </a:solidFill>
                <a:cs typeface="+mn-ea"/>
                <a:sym typeface="+mn-lt"/>
              </a:rPr>
              <a:t>本品对比帕拉米韦氯化钠注射液给药剂量更小、给药时间更短，起效快。药品注册分类为化学药品</a:t>
            </a:r>
            <a:r>
              <a:rPr lang="en-US" altLang="zh-CN" sz="2800" b="1" kern="100" spc="300" dirty="0">
                <a:solidFill>
                  <a:srgbClr val="55AD96"/>
                </a:solidFill>
                <a:cs typeface="+mn-ea"/>
                <a:sym typeface="+mn-lt"/>
              </a:rPr>
              <a:t>3</a:t>
            </a:r>
            <a:r>
              <a:rPr lang="zh-CN" altLang="en-US" sz="2800" b="1" kern="100" spc="300" dirty="0">
                <a:solidFill>
                  <a:srgbClr val="55AD96"/>
                </a:solidFill>
                <a:cs typeface="+mn-ea"/>
                <a:sym typeface="+mn-lt"/>
              </a:rPr>
              <a:t>类。</a:t>
            </a:r>
            <a:endParaRPr lang="zh-CN" altLang="en-US" sz="2800" b="1" kern="100" spc="300" dirty="0">
              <a:solidFill>
                <a:srgbClr val="55AD96"/>
              </a:solidFill>
              <a:cs typeface="+mn-ea"/>
              <a:sym typeface="+mn-lt"/>
            </a:endParaRPr>
          </a:p>
          <a:p>
            <a:pPr marL="342900" indent="-342900" algn="l" fontAlgn="auto">
              <a:lnSpc>
                <a:spcPct val="150000"/>
              </a:lnSpc>
              <a:buFont typeface="Wingdings" panose="05000000000000000000" charset="0"/>
              <a:buChar char="u"/>
              <a:defRPr/>
            </a:pPr>
            <a:r>
              <a:rPr lang="zh-CN" altLang="en-US" sz="2800" b="1" kern="100" spc="300" dirty="0">
                <a:solidFill>
                  <a:srgbClr val="55AD96"/>
                </a:solidFill>
                <a:cs typeface="+mn-ea"/>
                <a:sym typeface="+mn-lt"/>
              </a:rPr>
              <a:t>能弥补药品目录短板，目前取得批准文号的厂家众多，一定程度上避免出现一药难求的现象，可保障临床用药。</a:t>
            </a:r>
            <a:endParaRPr lang="zh-CN" altLang="en-US" sz="2800" b="1" kern="100" spc="300" dirty="0">
              <a:solidFill>
                <a:srgbClr val="55AD96"/>
              </a:solidFill>
              <a:cs typeface="+mn-ea"/>
              <a:sym typeface="+mn-lt"/>
            </a:endParaRPr>
          </a:p>
          <a:p>
            <a:pPr indent="0" algn="l" fontAlgn="auto">
              <a:lnSpc>
                <a:spcPct val="150000"/>
              </a:lnSpc>
              <a:buFont typeface="Wingdings" panose="05000000000000000000" charset="0"/>
              <a:buNone/>
              <a:defRPr/>
            </a:pPr>
            <a:endParaRPr lang="zh-CN" altLang="en-US" sz="2800" b="1" kern="100" spc="300" dirty="0">
              <a:solidFill>
                <a:srgbClr val="55AD96"/>
              </a:solidFill>
              <a:cs typeface="+mn-ea"/>
              <a:sym typeface="+mn-lt"/>
            </a:endParaRPr>
          </a:p>
        </p:txBody>
      </p:sp>
      <p:pic>
        <p:nvPicPr>
          <p:cNvPr id="5122" name="图片 12" descr="天成logo透明PNG2"/>
          <p:cNvPicPr>
            <a:picLocks noChangeAspect="1"/>
          </p:cNvPicPr>
          <p:nvPr>
            <p:custDataLst>
              <p:tags r:id="rId1"/>
            </p:custDataLst>
          </p:nvPr>
        </p:nvPicPr>
        <p:blipFill>
          <a:blip r:embed="rId2"/>
          <a:stretch>
            <a:fillRect/>
          </a:stretch>
        </p:blipFill>
        <p:spPr>
          <a:xfrm>
            <a:off x="7995920" y="6021705"/>
            <a:ext cx="3632200" cy="680085"/>
          </a:xfrm>
          <a:prstGeom prst="rect">
            <a:avLst/>
          </a:prstGeom>
          <a:noFill/>
          <a:ln w="9525">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任意多边形: 形状 273"/>
          <p:cNvSpPr/>
          <p:nvPr/>
        </p:nvSpPr>
        <p:spPr>
          <a:xfrm>
            <a:off x="2649739" y="-34350"/>
            <a:ext cx="9529706" cy="6825552"/>
          </a:xfrm>
          <a:custGeom>
            <a:avLst/>
            <a:gdLst>
              <a:gd name="connsiteX0" fmla="*/ 0 w 6644928"/>
              <a:gd name="connsiteY0" fmla="*/ 0 h 4759360"/>
              <a:gd name="connsiteX1" fmla="*/ 6644929 w 6644928"/>
              <a:gd name="connsiteY1" fmla="*/ 0 h 4759360"/>
              <a:gd name="connsiteX2" fmla="*/ 6644929 w 6644928"/>
              <a:gd name="connsiteY2" fmla="*/ 4759361 h 4759360"/>
              <a:gd name="connsiteX3" fmla="*/ 0 w 6644928"/>
              <a:gd name="connsiteY3" fmla="*/ 4759361 h 4759360"/>
            </a:gdLst>
            <a:ahLst/>
            <a:cxnLst>
              <a:cxn ang="0">
                <a:pos x="connsiteX0" y="connsiteY0"/>
              </a:cxn>
              <a:cxn ang="0">
                <a:pos x="connsiteX1" y="connsiteY1"/>
              </a:cxn>
              <a:cxn ang="0">
                <a:pos x="connsiteX2" y="connsiteY2"/>
              </a:cxn>
              <a:cxn ang="0">
                <a:pos x="connsiteX3" y="connsiteY3"/>
              </a:cxn>
            </a:cxnLst>
            <a:rect l="l" t="t" r="r" b="b"/>
            <a:pathLst>
              <a:path w="6644928" h="4759360">
                <a:moveTo>
                  <a:pt x="0" y="0"/>
                </a:moveTo>
                <a:lnTo>
                  <a:pt x="6644929" y="0"/>
                </a:lnTo>
                <a:lnTo>
                  <a:pt x="6644929" y="4759361"/>
                </a:lnTo>
                <a:lnTo>
                  <a:pt x="0" y="4759361"/>
                </a:lnTo>
                <a:close/>
              </a:path>
            </a:pathLst>
          </a:custGeom>
          <a:noFill/>
          <a:ln w="7631" cap="flat">
            <a:noFill/>
            <a:prstDash val="solid"/>
            <a:miter/>
          </a:ln>
        </p:spPr>
        <p:txBody>
          <a:bodyPr rtlCol="0" anchor="ctr"/>
          <a:lstStyle/>
          <a:p>
            <a:endParaRPr lang="zh-CN" altLang="en-US">
              <a:cs typeface="+mn-ea"/>
              <a:sym typeface="+mn-lt"/>
            </a:endParaRPr>
          </a:p>
        </p:txBody>
      </p:sp>
      <p:sp>
        <p:nvSpPr>
          <p:cNvPr id="296" name="任意多边形: 形状 295"/>
          <p:cNvSpPr/>
          <p:nvPr/>
        </p:nvSpPr>
        <p:spPr>
          <a:xfrm>
            <a:off x="2648644" y="-36540"/>
            <a:ext cx="9530802" cy="6829934"/>
          </a:xfrm>
          <a:custGeom>
            <a:avLst/>
            <a:gdLst>
              <a:gd name="connsiteX0" fmla="*/ 0 w 6645692"/>
              <a:gd name="connsiteY0" fmla="*/ 0 h 4762415"/>
              <a:gd name="connsiteX1" fmla="*/ 6645692 w 6645692"/>
              <a:gd name="connsiteY1" fmla="*/ 0 h 4762415"/>
              <a:gd name="connsiteX2" fmla="*/ 6645692 w 6645692"/>
              <a:gd name="connsiteY2" fmla="*/ 4762416 h 4762415"/>
              <a:gd name="connsiteX3" fmla="*/ 0 w 6645692"/>
              <a:gd name="connsiteY3" fmla="*/ 4762416 h 4762415"/>
            </a:gdLst>
            <a:ahLst/>
            <a:cxnLst>
              <a:cxn ang="0">
                <a:pos x="connsiteX0" y="connsiteY0"/>
              </a:cxn>
              <a:cxn ang="0">
                <a:pos x="connsiteX1" y="connsiteY1"/>
              </a:cxn>
              <a:cxn ang="0">
                <a:pos x="connsiteX2" y="connsiteY2"/>
              </a:cxn>
              <a:cxn ang="0">
                <a:pos x="connsiteX3" y="connsiteY3"/>
              </a:cxn>
            </a:cxnLst>
            <a:rect l="l" t="t" r="r" b="b"/>
            <a:pathLst>
              <a:path w="6645692" h="4762415">
                <a:moveTo>
                  <a:pt x="0" y="0"/>
                </a:moveTo>
                <a:lnTo>
                  <a:pt x="6645692" y="0"/>
                </a:lnTo>
                <a:lnTo>
                  <a:pt x="6645692" y="4762416"/>
                </a:lnTo>
                <a:lnTo>
                  <a:pt x="0" y="4762416"/>
                </a:lnTo>
                <a:close/>
              </a:path>
            </a:pathLst>
          </a:custGeom>
          <a:noFill/>
          <a:ln w="7631" cap="flat">
            <a:noFill/>
            <a:prstDash val="solid"/>
            <a:miter/>
          </a:ln>
        </p:spPr>
        <p:txBody>
          <a:bodyPr rtlCol="0" anchor="ctr"/>
          <a:lstStyle/>
          <a:p>
            <a:endParaRPr lang="zh-CN" altLang="en-US">
              <a:cs typeface="+mn-ea"/>
              <a:sym typeface="+mn-lt"/>
            </a:endParaRPr>
          </a:p>
        </p:txBody>
      </p:sp>
      <p:sp>
        <p:nvSpPr>
          <p:cNvPr id="309" name="矩形 308"/>
          <p:cNvSpPr/>
          <p:nvPr userDrawn="1"/>
        </p:nvSpPr>
        <p:spPr bwMode="auto">
          <a:xfrm>
            <a:off x="2332355" y="2870200"/>
            <a:ext cx="7526655" cy="1015365"/>
          </a:xfrm>
          <a:prstGeom prst="rect">
            <a:avLst/>
          </a:prstGeom>
        </p:spPr>
        <p:txBody>
          <a:bodyPr wrap="square">
            <a:spAutoFit/>
          </a:bodyPr>
          <a:lstStyle/>
          <a:p>
            <a:pPr algn="ctr">
              <a:defRPr/>
            </a:pPr>
            <a:r>
              <a:rPr lang="zh-CN" altLang="en-US" sz="6000" b="1" kern="100" spc="300" dirty="0">
                <a:solidFill>
                  <a:srgbClr val="55AD96"/>
                </a:solidFill>
                <a:cs typeface="+mn-ea"/>
                <a:sym typeface="+mn-lt"/>
              </a:rPr>
              <a:t>谢谢您的观看与指导</a:t>
            </a:r>
            <a:endParaRPr lang="zh-CN" altLang="en-US" sz="6000" b="1" kern="100" spc="300" dirty="0">
              <a:solidFill>
                <a:srgbClr val="55AD96"/>
              </a:solidFill>
              <a:cs typeface="+mn-ea"/>
              <a:sym typeface="+mn-lt"/>
            </a:endParaRPr>
          </a:p>
        </p:txBody>
      </p:sp>
      <p:grpSp>
        <p:nvGrpSpPr>
          <p:cNvPr id="3" name="组合 2"/>
          <p:cNvGrpSpPr/>
          <p:nvPr/>
        </p:nvGrpSpPr>
        <p:grpSpPr>
          <a:xfrm>
            <a:off x="106680" y="179070"/>
            <a:ext cx="4191000" cy="668020"/>
            <a:chOff x="168" y="282"/>
            <a:chExt cx="6600" cy="1052"/>
          </a:xfrm>
        </p:grpSpPr>
        <p:sp>
          <p:nvSpPr>
            <p:cNvPr id="2" name="文本框 1"/>
            <p:cNvSpPr txBox="1"/>
            <p:nvPr/>
          </p:nvSpPr>
          <p:spPr>
            <a:xfrm>
              <a:off x="2347" y="445"/>
              <a:ext cx="4421" cy="725"/>
            </a:xfrm>
            <a:prstGeom prst="rect">
              <a:avLst/>
            </a:prstGeom>
            <a:noFill/>
          </p:spPr>
          <p:txBody>
            <a:bodyPr wrap="square" rtlCol="0">
              <a:spAutoFit/>
            </a:bodyPr>
            <a:p>
              <a:pPr algn="ctr"/>
              <a:r>
                <a:rPr lang="zh-CN" sz="2400" b="1">
                  <a:solidFill>
                    <a:srgbClr val="FF0000"/>
                  </a:solidFill>
                  <a:latin typeface="华文楷体" panose="02010600040101010101" charset="-122"/>
                  <a:ea typeface="华文楷体" panose="02010600040101010101" charset="-122"/>
                  <a:cs typeface="华文楷体" panose="02010600040101010101" charset="-122"/>
                </a:rPr>
                <a:t>勤诚立业</a:t>
              </a:r>
              <a:r>
                <a:rPr lang="en-US" altLang="zh-CN" sz="2400" b="1">
                  <a:solidFill>
                    <a:srgbClr val="FF0000"/>
                  </a:solidFill>
                  <a:latin typeface="华文楷体" panose="02010600040101010101" charset="-122"/>
                  <a:ea typeface="华文楷体" panose="02010600040101010101" charset="-122"/>
                  <a:cs typeface="华文楷体" panose="02010600040101010101" charset="-122"/>
                </a:rPr>
                <a:t>  </a:t>
              </a:r>
              <a:r>
                <a:rPr lang="zh-CN" altLang="en-US" sz="2400" b="1">
                  <a:solidFill>
                    <a:srgbClr val="FF0000"/>
                  </a:solidFill>
                  <a:latin typeface="华文楷体" panose="02010600040101010101" charset="-122"/>
                  <a:ea typeface="华文楷体" panose="02010600040101010101" charset="-122"/>
                  <a:cs typeface="华文楷体" panose="02010600040101010101" charset="-122"/>
                </a:rPr>
                <a:t>精新致远</a:t>
              </a:r>
              <a:endParaRPr lang="zh-CN" altLang="en-US" sz="2400" b="1">
                <a:solidFill>
                  <a:srgbClr val="FF0000"/>
                </a:solidFill>
                <a:latin typeface="华文楷体" panose="02010600040101010101" charset="-122"/>
                <a:ea typeface="华文楷体" panose="02010600040101010101" charset="-122"/>
                <a:cs typeface="华文楷体" panose="02010600040101010101" charset="-122"/>
              </a:endParaRPr>
            </a:p>
          </p:txBody>
        </p:sp>
        <p:pic>
          <p:nvPicPr>
            <p:cNvPr id="36" name="图片 35"/>
            <p:cNvPicPr>
              <a:picLocks noChangeAspect="1"/>
            </p:cNvPicPr>
            <p:nvPr>
              <p:custDataLst>
                <p:tags r:id="rId1"/>
              </p:custDataLst>
            </p:nvPr>
          </p:nvPicPr>
          <p:blipFill>
            <a:blip r:embed="rId2"/>
            <a:stretch>
              <a:fillRect/>
            </a:stretch>
          </p:blipFill>
          <p:spPr>
            <a:xfrm>
              <a:off x="168" y="282"/>
              <a:ext cx="1793" cy="1052"/>
            </a:xfrm>
            <a:prstGeom prst="rect">
              <a:avLst/>
            </a:prstGeom>
          </p:spPr>
        </p:pic>
      </p:grpSp>
      <p:pic>
        <p:nvPicPr>
          <p:cNvPr id="5122" name="图片 12" descr="天成logo透明PNG2"/>
          <p:cNvPicPr>
            <a:picLocks noChangeAspect="1"/>
          </p:cNvPicPr>
          <p:nvPr>
            <p:custDataLst>
              <p:tags r:id="rId3"/>
            </p:custDataLst>
          </p:nvPr>
        </p:nvPicPr>
        <p:blipFill>
          <a:blip r:embed="rId4"/>
          <a:stretch>
            <a:fillRect/>
          </a:stretch>
        </p:blipFill>
        <p:spPr>
          <a:xfrm>
            <a:off x="4297680" y="6021705"/>
            <a:ext cx="3632200" cy="680085"/>
          </a:xfrm>
          <a:prstGeom prst="rect">
            <a:avLst/>
          </a:prstGeom>
          <a:noFill/>
          <a:ln w="9525">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31875" y="594995"/>
            <a:ext cx="8944610" cy="768350"/>
          </a:xfrm>
          <a:prstGeom prst="rect">
            <a:avLst/>
          </a:prstGeom>
        </p:spPr>
        <p:txBody>
          <a:bodyPr wrap="square">
            <a:spAutoFit/>
          </a:bodyPr>
          <a:lstStyle/>
          <a:p>
            <a:pPr algn="l"/>
            <a:r>
              <a:rPr lang="zh-CN" altLang="en-US" sz="4400" b="1" dirty="0">
                <a:cs typeface="+mn-ea"/>
                <a:sym typeface="+mn-lt"/>
              </a:rPr>
              <a:t>帕拉米韦注射液</a:t>
            </a:r>
            <a:endParaRPr lang="zh-CN" altLang="en-US" sz="4400" b="1" dirty="0">
              <a:solidFill>
                <a:srgbClr val="FF0000"/>
              </a:solidFill>
              <a:cs typeface="+mn-ea"/>
              <a:sym typeface="+mn-lt"/>
            </a:endParaRPr>
          </a:p>
        </p:txBody>
      </p:sp>
      <p:sp>
        <p:nvSpPr>
          <p:cNvPr id="2" name="文本框 1"/>
          <p:cNvSpPr txBox="1"/>
          <p:nvPr/>
        </p:nvSpPr>
        <p:spPr>
          <a:xfrm>
            <a:off x="923925" y="1362710"/>
            <a:ext cx="9490075" cy="4890770"/>
          </a:xfrm>
          <a:prstGeom prst="rect">
            <a:avLst/>
          </a:prstGeom>
          <a:noFill/>
        </p:spPr>
        <p:txBody>
          <a:bodyPr wrap="square" rtlCol="0" anchor="t">
            <a:noAutofit/>
          </a:bodyPr>
          <a:p>
            <a:pPr marL="342900" indent="-342900" algn="l" fontAlgn="auto">
              <a:lnSpc>
                <a:spcPct val="150000"/>
              </a:lnSpc>
              <a:buFont typeface="Wingdings" panose="05000000000000000000" charset="0"/>
              <a:buChar char="u"/>
              <a:defRPr/>
            </a:pPr>
            <a:r>
              <a:rPr lang="zh-CN" altLang="en-US" sz="1600" b="1" kern="100" spc="300" dirty="0">
                <a:solidFill>
                  <a:srgbClr val="55AD96"/>
                </a:solidFill>
                <a:cs typeface="+mn-ea"/>
                <a:sym typeface="+mn-lt"/>
              </a:rPr>
              <a:t>通用名称：帕拉米韦注射液</a:t>
            </a:r>
            <a:endParaRPr lang="zh-CN" altLang="en-US" sz="1600" b="1" kern="100" spc="300" dirty="0">
              <a:solidFill>
                <a:srgbClr val="55AD96"/>
              </a:solidFill>
              <a:cs typeface="+mn-ea"/>
              <a:sym typeface="+mn-lt"/>
            </a:endParaRPr>
          </a:p>
          <a:p>
            <a:pPr marL="342900" indent="-342900" algn="l" fontAlgn="auto">
              <a:lnSpc>
                <a:spcPct val="150000"/>
              </a:lnSpc>
              <a:buFont typeface="Wingdings" panose="05000000000000000000" charset="0"/>
              <a:buChar char="u"/>
              <a:defRPr/>
            </a:pPr>
            <a:r>
              <a:rPr lang="zh-CN" altLang="en-US" sz="1600" b="1" kern="100" spc="300" dirty="0">
                <a:solidFill>
                  <a:srgbClr val="55AD96"/>
                </a:solidFill>
                <a:cs typeface="+mn-ea"/>
                <a:sym typeface="+mn-lt"/>
              </a:rPr>
              <a:t>注册规格：15ml：0.15g（按C15H28N4O4计）</a:t>
            </a:r>
            <a:endParaRPr lang="zh-CN" altLang="en-US" sz="1600" b="1" kern="100" spc="300" dirty="0">
              <a:solidFill>
                <a:srgbClr val="55AD96"/>
              </a:solidFill>
              <a:cs typeface="+mn-ea"/>
              <a:sym typeface="+mn-lt"/>
            </a:endParaRPr>
          </a:p>
          <a:p>
            <a:pPr indent="0" algn="l" fontAlgn="auto">
              <a:lnSpc>
                <a:spcPct val="150000"/>
              </a:lnSpc>
              <a:buFont typeface="Wingdings" panose="05000000000000000000" charset="0"/>
              <a:buNone/>
              <a:defRPr/>
            </a:pPr>
            <a:r>
              <a:rPr lang="en-US" altLang="zh-CN" sz="1600" b="1" kern="100" spc="300" dirty="0">
                <a:solidFill>
                  <a:srgbClr val="55AD96"/>
                </a:solidFill>
                <a:cs typeface="+mn-ea"/>
                <a:sym typeface="+mn-lt"/>
              </a:rPr>
              <a:t>                 </a:t>
            </a:r>
            <a:r>
              <a:rPr lang="zh-CN" altLang="en-US" sz="1600" b="1" kern="100" spc="300" dirty="0">
                <a:solidFill>
                  <a:srgbClr val="55AD96"/>
                </a:solidFill>
                <a:cs typeface="+mn-ea"/>
                <a:sym typeface="+mn-lt"/>
              </a:rPr>
              <a:t>60ml：0.3g</a:t>
            </a:r>
            <a:r>
              <a:rPr lang="en-US" altLang="zh-CN" sz="1600" b="1" kern="100" spc="300" dirty="0">
                <a:solidFill>
                  <a:srgbClr val="55AD96"/>
                </a:solidFill>
                <a:cs typeface="+mn-ea"/>
                <a:sym typeface="+mn-lt"/>
              </a:rPr>
              <a:t>  </a:t>
            </a:r>
            <a:r>
              <a:rPr lang="zh-CN" altLang="en-US" sz="1600" b="1" kern="100" spc="300" dirty="0">
                <a:solidFill>
                  <a:srgbClr val="55AD96"/>
                </a:solidFill>
                <a:cs typeface="+mn-ea"/>
                <a:sym typeface="+mn-lt"/>
              </a:rPr>
              <a:t>（按C15H28N4O4计）</a:t>
            </a:r>
            <a:endParaRPr lang="zh-CN" altLang="en-US" sz="1600" b="1" kern="100" spc="300" dirty="0">
              <a:solidFill>
                <a:srgbClr val="55AD96"/>
              </a:solidFill>
              <a:cs typeface="+mn-ea"/>
              <a:sym typeface="+mn-lt"/>
            </a:endParaRPr>
          </a:p>
          <a:p>
            <a:pPr indent="0" algn="l" fontAlgn="auto">
              <a:lnSpc>
                <a:spcPct val="150000"/>
              </a:lnSpc>
              <a:buFont typeface="Wingdings" panose="05000000000000000000" charset="0"/>
              <a:buNone/>
              <a:defRPr/>
            </a:pPr>
            <a:r>
              <a:rPr lang="zh-CN" altLang="en-US" sz="1600" b="1" kern="100" spc="300" dirty="0">
                <a:solidFill>
                  <a:srgbClr val="55AD96"/>
                </a:solidFill>
                <a:cs typeface="+mn-ea"/>
                <a:sym typeface="+mn-lt"/>
              </a:rPr>
              <a:t>适应症：用于甲型或乙型流行性感冒。非</a:t>
            </a:r>
            <a:r>
              <a:rPr lang="en-US" altLang="zh-CN" sz="1600" b="1" kern="100" spc="300" dirty="0">
                <a:solidFill>
                  <a:srgbClr val="55AD96"/>
                </a:solidFill>
                <a:cs typeface="+mn-ea"/>
                <a:sym typeface="+mn-lt"/>
              </a:rPr>
              <a:t>OTC</a:t>
            </a:r>
            <a:r>
              <a:rPr lang="zh-CN" altLang="en-US" sz="1600" b="1" kern="100" spc="300" dirty="0">
                <a:solidFill>
                  <a:srgbClr val="55AD96"/>
                </a:solidFill>
                <a:cs typeface="+mn-ea"/>
                <a:sym typeface="+mn-lt"/>
              </a:rPr>
              <a:t>药品。</a:t>
            </a:r>
            <a:endParaRPr lang="zh-CN" altLang="en-US" sz="1600" b="1" kern="100" spc="300" dirty="0">
              <a:solidFill>
                <a:srgbClr val="55AD96"/>
              </a:solidFill>
              <a:cs typeface="+mn-ea"/>
              <a:sym typeface="+mn-lt"/>
            </a:endParaRPr>
          </a:p>
          <a:p>
            <a:pPr indent="0" algn="l" fontAlgn="auto">
              <a:lnSpc>
                <a:spcPct val="150000"/>
              </a:lnSpc>
              <a:buFont typeface="Wingdings" panose="05000000000000000000" charset="0"/>
              <a:buNone/>
              <a:defRPr/>
            </a:pPr>
            <a:r>
              <a:rPr lang="zh-CN" altLang="en-US" sz="1600" b="1" kern="100" spc="300" dirty="0">
                <a:solidFill>
                  <a:srgbClr val="55AD96"/>
                </a:solidFill>
                <a:cs typeface="+mn-ea"/>
                <a:sym typeface="+mn-lt"/>
              </a:rPr>
              <a:t>用法用量：成人：常用剂量为每次帕拉米韦300 mg，经15分钟以上单次静脉滴注。</a:t>
            </a:r>
            <a:r>
              <a:rPr lang="zh-CN" altLang="en-US" sz="1600" b="1" kern="100" spc="300" dirty="0">
                <a:solidFill>
                  <a:srgbClr val="55AD96"/>
                </a:solidFill>
                <a:cs typeface="+mn-ea"/>
                <a:sym typeface="+mn-lt"/>
              </a:rPr>
              <a:t>对于因合并症等病情可能会加重的患者，剂量为每日一次600 mg并经15分钟以上单次静脉滴注，根据症状可连续多日重复给药。此外，根据年龄及症状可酌情减量。儿童：常用剂量为每日一次帕拉米韦10 mg/kg，经15分钟以上单次静脉滴注，根据症状可连续多日重复给药。每次剂量不得超过600mg。</a:t>
            </a:r>
            <a:endParaRPr lang="zh-CN" altLang="en-US" sz="1600" b="1" kern="100" spc="300" dirty="0">
              <a:solidFill>
                <a:srgbClr val="55AD96"/>
              </a:solidFill>
              <a:cs typeface="+mn-ea"/>
              <a:sym typeface="+mn-lt"/>
            </a:endParaRPr>
          </a:p>
          <a:p>
            <a:pPr indent="0" algn="l" fontAlgn="auto">
              <a:lnSpc>
                <a:spcPct val="150000"/>
              </a:lnSpc>
              <a:buFont typeface="Wingdings" panose="05000000000000000000" charset="0"/>
              <a:buNone/>
              <a:defRPr/>
            </a:pPr>
            <a:r>
              <a:rPr lang="zh-CN" altLang="en-US" sz="1600" b="1" kern="100" spc="300" dirty="0">
                <a:solidFill>
                  <a:srgbClr val="55AD96"/>
                </a:solidFill>
                <a:cs typeface="+mn-ea"/>
                <a:sym typeface="+mn-lt"/>
              </a:rPr>
              <a:t>大陆首次上市时间：</a:t>
            </a:r>
            <a:r>
              <a:rPr lang="en-US" altLang="zh-CN" sz="1600" b="1" kern="100" spc="300" dirty="0">
                <a:effectLst>
                  <a:outerShdw blurRad="38100" dist="19050" dir="2700000" algn="tl" rotWithShape="0">
                    <a:schemeClr val="dk1">
                      <a:alpha val="40000"/>
                    </a:schemeClr>
                  </a:outerShdw>
                </a:effectLst>
                <a:cs typeface="+mn-ea"/>
                <a:sym typeface="+mn-lt"/>
              </a:rPr>
              <a:t>2023</a:t>
            </a:r>
            <a:r>
              <a:rPr lang="zh-CN" altLang="en-US" sz="1600" b="1" kern="100" spc="300" dirty="0">
                <a:effectLst>
                  <a:outerShdw blurRad="38100" dist="19050" dir="2700000" algn="tl" rotWithShape="0">
                    <a:schemeClr val="dk1">
                      <a:alpha val="40000"/>
                    </a:schemeClr>
                  </a:outerShdw>
                </a:effectLst>
                <a:cs typeface="+mn-ea"/>
                <a:sym typeface="+mn-lt"/>
              </a:rPr>
              <a:t>年</a:t>
            </a:r>
            <a:r>
              <a:rPr lang="en-US" altLang="zh-CN" sz="1600" b="1" kern="100" spc="300" dirty="0">
                <a:effectLst>
                  <a:outerShdw blurRad="38100" dist="19050" dir="2700000" algn="tl" rotWithShape="0">
                    <a:schemeClr val="dk1">
                      <a:alpha val="40000"/>
                    </a:schemeClr>
                  </a:outerShdw>
                </a:effectLst>
                <a:cs typeface="+mn-ea"/>
                <a:sym typeface="+mn-lt"/>
              </a:rPr>
              <a:t>03</a:t>
            </a:r>
            <a:r>
              <a:rPr lang="zh-CN" altLang="en-US" sz="1600" b="1" kern="100" spc="300" dirty="0">
                <a:effectLst>
                  <a:outerShdw blurRad="38100" dist="19050" dir="2700000" algn="tl" rotWithShape="0">
                    <a:schemeClr val="dk1">
                      <a:alpha val="40000"/>
                    </a:schemeClr>
                  </a:outerShdw>
                </a:effectLst>
                <a:cs typeface="+mn-ea"/>
                <a:sym typeface="+mn-lt"/>
              </a:rPr>
              <a:t>月</a:t>
            </a:r>
            <a:endParaRPr lang="zh-CN" altLang="en-US" sz="1600" b="1" kern="100" spc="300" dirty="0">
              <a:solidFill>
                <a:srgbClr val="55AD96"/>
              </a:solidFill>
              <a:effectLst>
                <a:outerShdw blurRad="38100" dist="19050" dir="2700000" algn="tl" rotWithShape="0">
                  <a:schemeClr val="dk1">
                    <a:alpha val="40000"/>
                  </a:schemeClr>
                </a:outerShdw>
              </a:effectLst>
              <a:cs typeface="+mn-ea"/>
              <a:sym typeface="+mn-lt"/>
            </a:endParaRPr>
          </a:p>
          <a:p>
            <a:pPr indent="0" algn="l" fontAlgn="auto">
              <a:lnSpc>
                <a:spcPct val="150000"/>
              </a:lnSpc>
              <a:buFont typeface="Wingdings" panose="05000000000000000000" charset="0"/>
              <a:buNone/>
              <a:defRPr/>
            </a:pPr>
            <a:r>
              <a:rPr lang="zh-CN" altLang="en-US" sz="1600" b="1" kern="100" spc="300" dirty="0">
                <a:solidFill>
                  <a:srgbClr val="55AD96"/>
                </a:solidFill>
                <a:cs typeface="+mn-ea"/>
                <a:sym typeface="+mn-lt"/>
              </a:rPr>
              <a:t>同通用名药品上市情况：</a:t>
            </a:r>
            <a:r>
              <a:rPr lang="zh-CN" altLang="en-US" sz="1600" b="1" kern="100" spc="300" dirty="0">
                <a:effectLst>
                  <a:outerShdw blurRad="38100" dist="19050" dir="2700000" algn="tl" rotWithShape="0">
                    <a:schemeClr val="dk1">
                      <a:alpha val="40000"/>
                    </a:schemeClr>
                  </a:outerShdw>
                </a:effectLst>
                <a:cs typeface="+mn-ea"/>
                <a:sym typeface="+mn-lt"/>
              </a:rPr>
              <a:t>国内已有</a:t>
            </a:r>
            <a:r>
              <a:rPr lang="en-US" altLang="zh-CN" sz="1600" b="1" kern="100" spc="300" dirty="0">
                <a:effectLst>
                  <a:outerShdw blurRad="38100" dist="19050" dir="2700000" algn="tl" rotWithShape="0">
                    <a:schemeClr val="dk1">
                      <a:alpha val="40000"/>
                    </a:schemeClr>
                  </a:outerShdw>
                </a:effectLst>
                <a:cs typeface="+mn-ea"/>
                <a:sym typeface="+mn-lt"/>
              </a:rPr>
              <a:t>19</a:t>
            </a:r>
            <a:r>
              <a:rPr lang="zh-CN" altLang="en-US" sz="1600" b="1" kern="100" spc="300" dirty="0">
                <a:effectLst>
                  <a:outerShdw blurRad="38100" dist="19050" dir="2700000" algn="tl" rotWithShape="0">
                    <a:schemeClr val="dk1">
                      <a:alpha val="40000"/>
                    </a:schemeClr>
                  </a:outerShdw>
                </a:effectLst>
                <a:cs typeface="+mn-ea"/>
                <a:sym typeface="+mn-lt"/>
              </a:rPr>
              <a:t>家上市许可持有人取得同通用名批准文号</a:t>
            </a:r>
            <a:endParaRPr lang="zh-CN" altLang="en-US" sz="1600" b="1" kern="100" spc="300" dirty="0">
              <a:solidFill>
                <a:schemeClr val="tx1"/>
              </a:solidFill>
              <a:effectLst>
                <a:outerShdw blurRad="38100" dist="19050" dir="2700000" algn="tl" rotWithShape="0">
                  <a:schemeClr val="dk1">
                    <a:alpha val="40000"/>
                  </a:schemeClr>
                </a:outerShdw>
              </a:effectLst>
              <a:cs typeface="+mn-ea"/>
              <a:sym typeface="+mn-lt"/>
            </a:endParaRPr>
          </a:p>
          <a:p>
            <a:pPr indent="0" algn="l" fontAlgn="auto">
              <a:lnSpc>
                <a:spcPct val="150000"/>
              </a:lnSpc>
              <a:buFont typeface="Wingdings" panose="05000000000000000000" charset="0"/>
              <a:buNone/>
              <a:defRPr/>
            </a:pPr>
            <a:r>
              <a:rPr lang="zh-CN" altLang="en-US" sz="1600" b="1" kern="100" spc="300" dirty="0">
                <a:solidFill>
                  <a:srgbClr val="55AD96"/>
                </a:solidFill>
                <a:cs typeface="+mn-ea"/>
                <a:sym typeface="+mn-lt"/>
              </a:rPr>
              <a:t>全球首个上市国家</a:t>
            </a:r>
            <a:r>
              <a:rPr lang="en-US" altLang="zh-CN" sz="1600" b="1" kern="100" spc="300" dirty="0">
                <a:solidFill>
                  <a:srgbClr val="55AD96"/>
                </a:solidFill>
                <a:cs typeface="+mn-ea"/>
                <a:sym typeface="+mn-lt"/>
              </a:rPr>
              <a:t>/</a:t>
            </a:r>
            <a:r>
              <a:rPr lang="zh-CN" altLang="en-US" sz="1600" b="1" kern="100" spc="300" dirty="0">
                <a:solidFill>
                  <a:srgbClr val="55AD96"/>
                </a:solidFill>
                <a:cs typeface="+mn-ea"/>
                <a:sym typeface="+mn-lt"/>
              </a:rPr>
              <a:t>地区及上市时间：</a:t>
            </a:r>
            <a:r>
              <a:rPr lang="en-US" altLang="zh-CN" sz="1600" b="1" kern="100" spc="300" dirty="0">
                <a:effectLst>
                  <a:outerShdw blurRad="38100" dist="19050" dir="2700000" algn="tl" rotWithShape="0">
                    <a:schemeClr val="dk1">
                      <a:alpha val="40000"/>
                    </a:schemeClr>
                  </a:outerShdw>
                </a:effectLst>
                <a:cs typeface="+mn-ea"/>
                <a:sym typeface="+mn-lt"/>
              </a:rPr>
              <a:t>2010</a:t>
            </a:r>
            <a:r>
              <a:rPr lang="zh-CN" altLang="en-US" sz="1600" b="1" kern="100" spc="300" dirty="0">
                <a:effectLst>
                  <a:outerShdw blurRad="38100" dist="19050" dir="2700000" algn="tl" rotWithShape="0">
                    <a:schemeClr val="dk1">
                      <a:alpha val="40000"/>
                    </a:schemeClr>
                  </a:outerShdw>
                </a:effectLst>
                <a:cs typeface="+mn-ea"/>
                <a:sym typeface="+mn-lt"/>
              </a:rPr>
              <a:t>年</a:t>
            </a:r>
            <a:r>
              <a:rPr lang="en-US" altLang="zh-CN" sz="1600" b="1" kern="100" spc="300" dirty="0">
                <a:effectLst>
                  <a:outerShdw blurRad="38100" dist="19050" dir="2700000" algn="tl" rotWithShape="0">
                    <a:schemeClr val="dk1">
                      <a:alpha val="40000"/>
                    </a:schemeClr>
                  </a:outerShdw>
                </a:effectLst>
                <a:cs typeface="+mn-ea"/>
                <a:sym typeface="+mn-lt"/>
              </a:rPr>
              <a:t>01</a:t>
            </a:r>
            <a:r>
              <a:rPr lang="zh-CN" altLang="en-US" sz="1600" b="1" kern="100" spc="300" dirty="0">
                <a:effectLst>
                  <a:outerShdw blurRad="38100" dist="19050" dir="2700000" algn="tl" rotWithShape="0">
                    <a:schemeClr val="dk1">
                      <a:alpha val="40000"/>
                    </a:schemeClr>
                  </a:outerShdw>
                </a:effectLst>
                <a:cs typeface="+mn-ea"/>
                <a:sym typeface="+mn-lt"/>
              </a:rPr>
              <a:t>月在日本上市。</a:t>
            </a:r>
            <a:endParaRPr lang="zh-CN" altLang="en-US" sz="1600" b="1" kern="100" spc="300" dirty="0">
              <a:solidFill>
                <a:schemeClr val="tx1"/>
              </a:solidFill>
              <a:effectLst>
                <a:outerShdw blurRad="38100" dist="19050" dir="2700000" algn="tl" rotWithShape="0">
                  <a:schemeClr val="dk1">
                    <a:alpha val="40000"/>
                  </a:schemeClr>
                </a:outerShdw>
              </a:effectLst>
              <a:cs typeface="+mn-ea"/>
              <a:sym typeface="+mn-lt"/>
            </a:endParaRPr>
          </a:p>
          <a:p>
            <a:pPr indent="0" algn="l" fontAlgn="auto">
              <a:lnSpc>
                <a:spcPct val="150000"/>
              </a:lnSpc>
              <a:buFont typeface="Wingdings" panose="05000000000000000000" charset="0"/>
              <a:buNone/>
              <a:defRPr/>
            </a:pPr>
            <a:endParaRPr lang="zh-CN" altLang="en-US" sz="1600" b="1" kern="100" spc="300" dirty="0">
              <a:solidFill>
                <a:srgbClr val="55AD96"/>
              </a:solidFill>
              <a:cs typeface="+mn-ea"/>
              <a:sym typeface="+mn-lt"/>
            </a:endParaRPr>
          </a:p>
          <a:p>
            <a:pPr marL="342900" indent="-342900" algn="l" fontAlgn="auto">
              <a:lnSpc>
                <a:spcPct val="150000"/>
              </a:lnSpc>
              <a:buFont typeface="Wingdings" panose="05000000000000000000" charset="0"/>
              <a:buChar char="u"/>
              <a:defRPr/>
            </a:pPr>
            <a:endParaRPr lang="zh-CN" altLang="en-US" sz="2800" b="1" kern="100" spc="300" dirty="0">
              <a:solidFill>
                <a:srgbClr val="55AD96"/>
              </a:solidFill>
              <a:cs typeface="+mn-ea"/>
              <a:sym typeface="+mn-lt"/>
            </a:endParaRPr>
          </a:p>
          <a:p>
            <a:pPr marL="342900" indent="-342900" algn="l" fontAlgn="auto">
              <a:lnSpc>
                <a:spcPct val="150000"/>
              </a:lnSpc>
              <a:buFont typeface="Wingdings" panose="05000000000000000000" charset="0"/>
              <a:buChar char="u"/>
              <a:defRPr/>
            </a:pPr>
            <a:endParaRPr lang="zh-CN" altLang="en-US" sz="2800" b="1" kern="100" spc="300" dirty="0">
              <a:solidFill>
                <a:srgbClr val="55AD96"/>
              </a:solidFill>
              <a:cs typeface="+mn-ea"/>
              <a:sym typeface="+mn-lt"/>
            </a:endParaRPr>
          </a:p>
          <a:p>
            <a:pPr indent="0" algn="l" fontAlgn="auto">
              <a:lnSpc>
                <a:spcPct val="150000"/>
              </a:lnSpc>
              <a:buFont typeface="Wingdings" panose="05000000000000000000" charset="0"/>
              <a:buNone/>
              <a:defRPr/>
            </a:pPr>
            <a:r>
              <a:rPr lang="en-US" altLang="zh-CN" sz="2800" b="1" kern="100" spc="300" dirty="0">
                <a:solidFill>
                  <a:srgbClr val="55AD96"/>
                </a:solidFill>
                <a:cs typeface="+mn-ea"/>
                <a:sym typeface="+mn-lt"/>
              </a:rPr>
              <a:t>                  </a:t>
            </a:r>
            <a:endParaRPr lang="en-US" altLang="zh-CN" sz="2800" b="1" kern="100" spc="300" dirty="0">
              <a:solidFill>
                <a:srgbClr val="55AD96"/>
              </a:solidFill>
              <a:cs typeface="+mn-ea"/>
              <a:sym typeface="+mn-lt"/>
            </a:endParaRPr>
          </a:p>
        </p:txBody>
      </p:sp>
      <p:pic>
        <p:nvPicPr>
          <p:cNvPr id="5122" name="图片 12" descr="天成logo透明PNG2"/>
          <p:cNvPicPr>
            <a:picLocks noChangeAspect="1"/>
          </p:cNvPicPr>
          <p:nvPr>
            <p:custDataLst>
              <p:tags r:id="rId1"/>
            </p:custDataLst>
          </p:nvPr>
        </p:nvPicPr>
        <p:blipFill>
          <a:blip r:embed="rId2"/>
          <a:stretch>
            <a:fillRect/>
          </a:stretch>
        </p:blipFill>
        <p:spPr>
          <a:xfrm>
            <a:off x="7995920" y="6021705"/>
            <a:ext cx="3632200" cy="680085"/>
          </a:xfrm>
          <a:prstGeom prst="rect">
            <a:avLst/>
          </a:prstGeom>
          <a:noFill/>
          <a:ln w="9525">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31875" y="594995"/>
            <a:ext cx="8944610" cy="768350"/>
          </a:xfrm>
          <a:prstGeom prst="rect">
            <a:avLst/>
          </a:prstGeom>
        </p:spPr>
        <p:txBody>
          <a:bodyPr wrap="square">
            <a:spAutoFit/>
          </a:bodyPr>
          <a:lstStyle/>
          <a:p>
            <a:pPr algn="l"/>
            <a:r>
              <a:rPr lang="zh-CN" altLang="en-US" sz="4400" b="1" dirty="0">
                <a:cs typeface="+mn-ea"/>
                <a:sym typeface="+mn-lt"/>
              </a:rPr>
              <a:t>帕拉米韦注射液</a:t>
            </a:r>
            <a:endParaRPr lang="zh-CN" altLang="en-US" sz="4400" b="1" dirty="0">
              <a:solidFill>
                <a:srgbClr val="FF0000"/>
              </a:solidFill>
              <a:cs typeface="+mn-ea"/>
              <a:sym typeface="+mn-lt"/>
            </a:endParaRPr>
          </a:p>
        </p:txBody>
      </p:sp>
      <p:sp>
        <p:nvSpPr>
          <p:cNvPr id="2" name="文本框 1"/>
          <p:cNvSpPr txBox="1"/>
          <p:nvPr/>
        </p:nvSpPr>
        <p:spPr>
          <a:xfrm>
            <a:off x="1031875" y="1511300"/>
            <a:ext cx="10079355" cy="4802505"/>
          </a:xfrm>
          <a:prstGeom prst="rect">
            <a:avLst/>
          </a:prstGeom>
          <a:noFill/>
        </p:spPr>
        <p:txBody>
          <a:bodyPr wrap="square" rtlCol="0" anchor="t">
            <a:noAutofit/>
          </a:bodyPr>
          <a:p>
            <a:pPr marL="342900" indent="-342900" algn="l" fontAlgn="auto">
              <a:lnSpc>
                <a:spcPts val="3000"/>
              </a:lnSpc>
              <a:buFont typeface="Wingdings" panose="05000000000000000000" charset="0"/>
              <a:buChar char="u"/>
              <a:defRPr/>
            </a:pPr>
            <a:r>
              <a:rPr lang="zh-CN" altLang="en-US" b="1" kern="100" spc="300" dirty="0">
                <a:solidFill>
                  <a:srgbClr val="55AD96"/>
                </a:solidFill>
                <a:cs typeface="+mn-ea"/>
                <a:sym typeface="+mn-lt"/>
              </a:rPr>
              <a:t>帕拉米韦注射液为选择性流感病毒神经氨酸酶抑制剂，原研制剂于 2010 年 1 月由盐野义制药株式会社生产首次在日本上市，于 2014 年 12 月在美国上市，原研制剂未在中国上市。目前广州南新制药有限公司生产的帕拉米韦氯化钠注射属于医保目录用药，两者适应症相同</a:t>
            </a:r>
            <a:r>
              <a:rPr lang="zh-CN" altLang="en-US" sz="2800" b="1" kern="100" spc="300" dirty="0">
                <a:solidFill>
                  <a:srgbClr val="55AD96"/>
                </a:solidFill>
                <a:cs typeface="+mn-ea"/>
                <a:sym typeface="+mn-lt"/>
              </a:rPr>
              <a:t>。</a:t>
            </a:r>
            <a:endParaRPr lang="zh-CN" altLang="en-US" sz="2800" b="1" kern="100" spc="300" dirty="0">
              <a:solidFill>
                <a:srgbClr val="55AD96"/>
              </a:solidFill>
              <a:cs typeface="+mn-ea"/>
              <a:sym typeface="+mn-lt"/>
            </a:endParaRPr>
          </a:p>
          <a:p>
            <a:pPr marL="342900" indent="-342900" algn="l" fontAlgn="auto">
              <a:lnSpc>
                <a:spcPts val="3000"/>
              </a:lnSpc>
              <a:buFont typeface="Wingdings" panose="05000000000000000000" charset="0"/>
              <a:buChar char="u"/>
              <a:defRPr/>
            </a:pPr>
            <a:r>
              <a:rPr lang="zh-CN" altLang="en-US" b="1" kern="100" spc="300" dirty="0">
                <a:solidFill>
                  <a:srgbClr val="55AD96"/>
                </a:solidFill>
                <a:cs typeface="+mn-ea"/>
                <a:sym typeface="+mn-lt"/>
              </a:rPr>
              <a:t>发病机理：1、病毒侵入；2、感染启动；3、病毒复制；4、病毒释放；5、细胞损伤；6、免疫反应。</a:t>
            </a:r>
            <a:endParaRPr lang="zh-CN" altLang="en-US" b="1" kern="100" spc="300" dirty="0">
              <a:solidFill>
                <a:srgbClr val="55AD96"/>
              </a:solidFill>
              <a:cs typeface="+mn-ea"/>
              <a:sym typeface="+mn-lt"/>
            </a:endParaRPr>
          </a:p>
          <a:p>
            <a:pPr marL="342900" indent="-342900" algn="l" fontAlgn="auto">
              <a:lnSpc>
                <a:spcPts val="3000"/>
              </a:lnSpc>
              <a:buFont typeface="Wingdings" panose="05000000000000000000" charset="0"/>
              <a:buChar char="u"/>
              <a:defRPr/>
            </a:pPr>
            <a:r>
              <a:rPr lang="zh-CN" altLang="en-US" b="1" kern="100" spc="300" dirty="0">
                <a:solidFill>
                  <a:srgbClr val="55AD96"/>
                </a:solidFill>
                <a:cs typeface="+mn-ea"/>
                <a:sym typeface="+mn-lt"/>
              </a:rPr>
              <a:t>主要症状：以高热、发力、头疼、全身酸疼等症状为主，呼吸道症状较轻。</a:t>
            </a:r>
            <a:endParaRPr lang="zh-CN" altLang="en-US" b="1" kern="100" spc="300" dirty="0">
              <a:solidFill>
                <a:srgbClr val="55AD96"/>
              </a:solidFill>
              <a:cs typeface="+mn-ea"/>
              <a:sym typeface="+mn-lt"/>
            </a:endParaRPr>
          </a:p>
          <a:p>
            <a:pPr marL="342900" indent="-342900" algn="l" fontAlgn="auto">
              <a:lnSpc>
                <a:spcPts val="3000"/>
              </a:lnSpc>
              <a:buFont typeface="Wingdings" panose="05000000000000000000" charset="0"/>
              <a:buChar char="u"/>
              <a:defRPr/>
            </a:pPr>
            <a:r>
              <a:rPr lang="zh-CN" altLang="en-US" b="1" kern="100" spc="300" dirty="0">
                <a:solidFill>
                  <a:srgbClr val="55AD96"/>
                </a:solidFill>
                <a:cs typeface="+mn-ea"/>
                <a:sym typeface="+mn-lt"/>
              </a:rPr>
              <a:t>当前，流感病毒主要分为三种类型：A型（甲型）、B型（乙型）和C型（丙型），其中A型和B型流感病毒是引起季节性流感的主要病原。流感病毒检测阳性率：全国南、北方省份流感病毒检测阳性率略有上升，但具体数据因地区和时间而异。南方省份的流感阳性检测率和ILI%普遍高于北方省份。这可能与气候、人群流动、疫苗接种率等因素有关。</a:t>
            </a:r>
            <a:endParaRPr lang="zh-CN" altLang="en-US" b="1" kern="100" spc="300" dirty="0">
              <a:solidFill>
                <a:srgbClr val="55AD96"/>
              </a:solidFill>
              <a:cs typeface="+mn-ea"/>
              <a:sym typeface="+mn-lt"/>
            </a:endParaRPr>
          </a:p>
          <a:p>
            <a:pPr marL="342900" indent="-342900" algn="l" fontAlgn="auto">
              <a:lnSpc>
                <a:spcPts val="3000"/>
              </a:lnSpc>
              <a:buFont typeface="Wingdings" panose="05000000000000000000" charset="0"/>
              <a:buChar char="u"/>
              <a:defRPr/>
            </a:pPr>
            <a:endParaRPr lang="zh-CN" altLang="en-US" b="1" kern="100" spc="300" dirty="0">
              <a:solidFill>
                <a:srgbClr val="55AD96"/>
              </a:solidFill>
              <a:cs typeface="+mn-ea"/>
              <a:sym typeface="+mn-lt"/>
            </a:endParaRPr>
          </a:p>
          <a:p>
            <a:pPr marL="342900" indent="-342900" algn="l" fontAlgn="auto">
              <a:lnSpc>
                <a:spcPts val="3000"/>
              </a:lnSpc>
              <a:buFont typeface="Wingdings" panose="05000000000000000000" charset="0"/>
              <a:buChar char="u"/>
              <a:defRPr/>
            </a:pPr>
            <a:endParaRPr lang="zh-CN" altLang="en-US" b="1" kern="100" spc="300" dirty="0">
              <a:solidFill>
                <a:srgbClr val="55AD96"/>
              </a:solidFill>
              <a:cs typeface="+mn-ea"/>
              <a:sym typeface="+mn-lt"/>
            </a:endParaRPr>
          </a:p>
        </p:txBody>
      </p:sp>
      <p:pic>
        <p:nvPicPr>
          <p:cNvPr id="5122" name="图片 12" descr="天成logo透明PNG2"/>
          <p:cNvPicPr>
            <a:picLocks noChangeAspect="1"/>
          </p:cNvPicPr>
          <p:nvPr>
            <p:custDataLst>
              <p:tags r:id="rId1"/>
            </p:custDataLst>
          </p:nvPr>
        </p:nvPicPr>
        <p:blipFill>
          <a:blip r:embed="rId2"/>
          <a:stretch>
            <a:fillRect/>
          </a:stretch>
        </p:blipFill>
        <p:spPr>
          <a:xfrm>
            <a:off x="7995920" y="6021705"/>
            <a:ext cx="3632200" cy="680085"/>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31875" y="594995"/>
            <a:ext cx="8944610" cy="768350"/>
          </a:xfrm>
          <a:prstGeom prst="rect">
            <a:avLst/>
          </a:prstGeom>
        </p:spPr>
        <p:txBody>
          <a:bodyPr wrap="square">
            <a:spAutoFit/>
          </a:bodyPr>
          <a:lstStyle/>
          <a:p>
            <a:pPr algn="l"/>
            <a:r>
              <a:rPr lang="zh-CN" altLang="en-US" sz="4400" b="1" dirty="0">
                <a:cs typeface="+mn-ea"/>
                <a:sym typeface="+mn-lt"/>
              </a:rPr>
              <a:t>帕拉米韦注射液</a:t>
            </a:r>
            <a:r>
              <a:rPr lang="zh-CN" altLang="en-US" sz="4400" b="1" dirty="0">
                <a:solidFill>
                  <a:srgbClr val="FF0000"/>
                </a:solidFill>
                <a:cs typeface="+mn-ea"/>
                <a:sym typeface="+mn-lt"/>
              </a:rPr>
              <a:t>优势</a:t>
            </a:r>
            <a:endParaRPr lang="zh-CN" altLang="en-US" sz="4400" b="1" dirty="0">
              <a:solidFill>
                <a:srgbClr val="FF0000"/>
              </a:solidFill>
              <a:cs typeface="+mn-ea"/>
              <a:sym typeface="+mn-lt"/>
            </a:endParaRPr>
          </a:p>
        </p:txBody>
      </p:sp>
      <p:sp>
        <p:nvSpPr>
          <p:cNvPr id="2" name="文本框 1"/>
          <p:cNvSpPr txBox="1"/>
          <p:nvPr/>
        </p:nvSpPr>
        <p:spPr>
          <a:xfrm>
            <a:off x="1795780" y="2092960"/>
            <a:ext cx="8618220" cy="2680970"/>
          </a:xfrm>
          <a:prstGeom prst="rect">
            <a:avLst/>
          </a:prstGeom>
          <a:noFill/>
        </p:spPr>
        <p:txBody>
          <a:bodyPr wrap="square" rtlCol="0" anchor="t">
            <a:noAutofit/>
          </a:bodyPr>
          <a:p>
            <a:pPr marL="342900" indent="-342900" algn="l" fontAlgn="auto">
              <a:lnSpc>
                <a:spcPct val="150000"/>
              </a:lnSpc>
              <a:buFont typeface="Wingdings" panose="05000000000000000000" charset="0"/>
              <a:buChar char="u"/>
              <a:defRPr/>
            </a:pPr>
            <a:r>
              <a:rPr lang="zh-CN" altLang="en-US" sz="2800" b="1" kern="100" spc="300" dirty="0">
                <a:solidFill>
                  <a:srgbClr val="55AD96"/>
                </a:solidFill>
                <a:cs typeface="+mn-ea"/>
                <a:sym typeface="+mn-lt"/>
              </a:rPr>
              <a:t>注射剂型的神经氨酸酶抑制剂</a:t>
            </a:r>
            <a:endParaRPr lang="zh-CN" altLang="en-US" sz="2800" b="1" kern="100" spc="300" dirty="0">
              <a:solidFill>
                <a:srgbClr val="55AD96"/>
              </a:solidFill>
              <a:cs typeface="+mn-ea"/>
              <a:sym typeface="+mn-lt"/>
            </a:endParaRPr>
          </a:p>
          <a:p>
            <a:pPr marL="342900" indent="-342900" algn="l" fontAlgn="auto">
              <a:lnSpc>
                <a:spcPct val="150000"/>
              </a:lnSpc>
              <a:buFont typeface="Wingdings" panose="05000000000000000000" charset="0"/>
              <a:buChar char="u"/>
              <a:defRPr/>
            </a:pPr>
            <a:r>
              <a:rPr lang="zh-CN" altLang="en-US" sz="2800" b="1" kern="100" spc="300" dirty="0">
                <a:solidFill>
                  <a:srgbClr val="55AD96"/>
                </a:solidFill>
                <a:cs typeface="+mn-ea"/>
                <a:sym typeface="+mn-lt"/>
              </a:rPr>
              <a:t>全年龄段适用，尤其适用于0-1岁婴儿。</a:t>
            </a:r>
            <a:endParaRPr lang="zh-CN" altLang="en-US" sz="2800" b="1" kern="100" spc="300" dirty="0">
              <a:solidFill>
                <a:srgbClr val="55AD96"/>
              </a:solidFill>
              <a:cs typeface="+mn-ea"/>
              <a:sym typeface="+mn-lt"/>
            </a:endParaRPr>
          </a:p>
          <a:p>
            <a:pPr marL="342900" indent="-342900" algn="l" fontAlgn="auto">
              <a:lnSpc>
                <a:spcPct val="150000"/>
              </a:lnSpc>
              <a:buFont typeface="Wingdings" panose="05000000000000000000" charset="0"/>
              <a:buChar char="u"/>
              <a:defRPr/>
            </a:pPr>
            <a:r>
              <a:rPr lang="zh-CN" altLang="en-US" sz="2800" b="1" kern="100" spc="300" dirty="0">
                <a:solidFill>
                  <a:srgbClr val="55AD96"/>
                </a:solidFill>
                <a:cs typeface="+mn-ea"/>
                <a:sym typeface="+mn-lt"/>
              </a:rPr>
              <a:t>起效快、效力持久，安全耐受，患者依从性高。</a:t>
            </a:r>
            <a:endParaRPr lang="zh-CN" altLang="en-US" sz="2800" b="1" kern="100" spc="300" dirty="0">
              <a:solidFill>
                <a:srgbClr val="55AD96"/>
              </a:solidFill>
              <a:cs typeface="+mn-ea"/>
              <a:sym typeface="+mn-lt"/>
            </a:endParaRPr>
          </a:p>
        </p:txBody>
      </p:sp>
      <p:pic>
        <p:nvPicPr>
          <p:cNvPr id="5122" name="图片 12" descr="天成logo透明PNG2"/>
          <p:cNvPicPr>
            <a:picLocks noChangeAspect="1"/>
          </p:cNvPicPr>
          <p:nvPr>
            <p:custDataLst>
              <p:tags r:id="rId1"/>
            </p:custDataLst>
          </p:nvPr>
        </p:nvPicPr>
        <p:blipFill>
          <a:blip r:embed="rId2"/>
          <a:stretch>
            <a:fillRect/>
          </a:stretch>
        </p:blipFill>
        <p:spPr>
          <a:xfrm>
            <a:off x="7995920" y="6021705"/>
            <a:ext cx="3632200" cy="680085"/>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nvSpPr>
        <p:spPr>
          <a:xfrm>
            <a:off x="989965" y="336550"/>
            <a:ext cx="9022080" cy="1751965"/>
          </a:xfrm>
          <a:prstGeom prst="rect">
            <a:avLst/>
          </a:prstGeom>
          <a:noFill/>
          <a:ln w="9525">
            <a:noFill/>
            <a:miter lim="800000"/>
          </a:ln>
        </p:spPr>
        <p:txBody>
          <a:bodyPr vert="horz" wrap="square" lIns="0" tIns="0" rIns="0" bIns="0" numCol="1" anchor="ctr" anchorCtr="0" compatLnSpc="1">
            <a:noAutofit/>
          </a:bodyPr>
          <a:lstStyle>
            <a:lvl1pPr algn="l" defTabSz="457200" rtl="0" eaLnBrk="0" fontAlgn="base" hangingPunct="0">
              <a:lnSpc>
                <a:spcPts val="2875"/>
              </a:lnSpc>
              <a:spcBef>
                <a:spcPct val="0"/>
              </a:spcBef>
              <a:spcAft>
                <a:spcPct val="0"/>
              </a:spcAft>
              <a:defRPr sz="3200" b="1" kern="1200">
                <a:solidFill>
                  <a:schemeClr val="tx1"/>
                </a:solidFill>
                <a:latin typeface="+mj-ea"/>
                <a:ea typeface="+mj-ea"/>
                <a:cs typeface="+mj-cs"/>
              </a:defRPr>
            </a:lvl1pPr>
            <a:lvl2pPr algn="l" defTabSz="457200" rtl="0" eaLnBrk="0" fontAlgn="base" hangingPunct="0">
              <a:lnSpc>
                <a:spcPts val="2875"/>
              </a:lnSpc>
              <a:spcBef>
                <a:spcPct val="0"/>
              </a:spcBef>
              <a:spcAft>
                <a:spcPct val="0"/>
              </a:spcAft>
              <a:defRPr sz="2400">
                <a:solidFill>
                  <a:schemeClr val="tx1"/>
                </a:solidFill>
                <a:latin typeface="华文细黑" panose="02010600040101010101" pitchFamily="2" charset="-122"/>
                <a:ea typeface="华文细黑" panose="02010600040101010101" pitchFamily="2" charset="-122"/>
              </a:defRPr>
            </a:lvl2pPr>
            <a:lvl3pPr algn="l" defTabSz="457200" rtl="0" eaLnBrk="0" fontAlgn="base" hangingPunct="0">
              <a:lnSpc>
                <a:spcPts val="2875"/>
              </a:lnSpc>
              <a:spcBef>
                <a:spcPct val="0"/>
              </a:spcBef>
              <a:spcAft>
                <a:spcPct val="0"/>
              </a:spcAft>
              <a:defRPr sz="2400">
                <a:solidFill>
                  <a:schemeClr val="tx1"/>
                </a:solidFill>
                <a:latin typeface="华文细黑" panose="02010600040101010101" pitchFamily="2" charset="-122"/>
                <a:ea typeface="华文细黑" panose="02010600040101010101" pitchFamily="2" charset="-122"/>
              </a:defRPr>
            </a:lvl3pPr>
            <a:lvl4pPr algn="l" defTabSz="457200" rtl="0" eaLnBrk="0" fontAlgn="base" hangingPunct="0">
              <a:lnSpc>
                <a:spcPts val="2875"/>
              </a:lnSpc>
              <a:spcBef>
                <a:spcPct val="0"/>
              </a:spcBef>
              <a:spcAft>
                <a:spcPct val="0"/>
              </a:spcAft>
              <a:defRPr sz="2400">
                <a:solidFill>
                  <a:schemeClr val="tx1"/>
                </a:solidFill>
                <a:latin typeface="华文细黑" panose="02010600040101010101" pitchFamily="2" charset="-122"/>
                <a:ea typeface="华文细黑" panose="02010600040101010101" pitchFamily="2" charset="-122"/>
              </a:defRPr>
            </a:lvl4pPr>
            <a:lvl5pPr algn="l" defTabSz="457200" rtl="0" eaLnBrk="0" fontAlgn="base" hangingPunct="0">
              <a:lnSpc>
                <a:spcPts val="2875"/>
              </a:lnSpc>
              <a:spcBef>
                <a:spcPct val="0"/>
              </a:spcBef>
              <a:spcAft>
                <a:spcPct val="0"/>
              </a:spcAft>
              <a:defRPr sz="2400">
                <a:solidFill>
                  <a:schemeClr val="tx1"/>
                </a:solidFill>
                <a:latin typeface="华文细黑" panose="02010600040101010101" pitchFamily="2" charset="-122"/>
                <a:ea typeface="华文细黑" panose="02010600040101010101" pitchFamily="2" charset="-122"/>
              </a:defRPr>
            </a:lvl5pPr>
            <a:lvl6pPr marL="457200" algn="l" defTabSz="457200" rtl="0" fontAlgn="base">
              <a:lnSpc>
                <a:spcPts val="2875"/>
              </a:lnSpc>
              <a:spcBef>
                <a:spcPct val="0"/>
              </a:spcBef>
              <a:spcAft>
                <a:spcPct val="0"/>
              </a:spcAft>
              <a:defRPr sz="2400">
                <a:solidFill>
                  <a:schemeClr val="tx1"/>
                </a:solidFill>
                <a:latin typeface="华文细黑" panose="02010600040101010101" pitchFamily="2" charset="-122"/>
                <a:ea typeface="华文细黑" panose="02010600040101010101" pitchFamily="2" charset="-122"/>
              </a:defRPr>
            </a:lvl6pPr>
            <a:lvl7pPr marL="914400" algn="l" defTabSz="457200" rtl="0" fontAlgn="base">
              <a:lnSpc>
                <a:spcPts val="2875"/>
              </a:lnSpc>
              <a:spcBef>
                <a:spcPct val="0"/>
              </a:spcBef>
              <a:spcAft>
                <a:spcPct val="0"/>
              </a:spcAft>
              <a:defRPr sz="2400">
                <a:solidFill>
                  <a:schemeClr val="tx1"/>
                </a:solidFill>
                <a:latin typeface="华文细黑" panose="02010600040101010101" pitchFamily="2" charset="-122"/>
                <a:ea typeface="华文细黑" panose="02010600040101010101" pitchFamily="2" charset="-122"/>
              </a:defRPr>
            </a:lvl7pPr>
            <a:lvl8pPr marL="1371600" algn="l" defTabSz="457200" rtl="0" fontAlgn="base">
              <a:lnSpc>
                <a:spcPts val="2875"/>
              </a:lnSpc>
              <a:spcBef>
                <a:spcPct val="0"/>
              </a:spcBef>
              <a:spcAft>
                <a:spcPct val="0"/>
              </a:spcAft>
              <a:defRPr sz="2400">
                <a:solidFill>
                  <a:schemeClr val="tx1"/>
                </a:solidFill>
                <a:latin typeface="华文细黑" panose="02010600040101010101" pitchFamily="2" charset="-122"/>
                <a:ea typeface="华文细黑" panose="02010600040101010101" pitchFamily="2" charset="-122"/>
              </a:defRPr>
            </a:lvl8pPr>
            <a:lvl9pPr marL="1828800" algn="l" defTabSz="457200" rtl="0" fontAlgn="base">
              <a:lnSpc>
                <a:spcPts val="2875"/>
              </a:lnSpc>
              <a:spcBef>
                <a:spcPct val="0"/>
              </a:spcBef>
              <a:spcAft>
                <a:spcPct val="0"/>
              </a:spcAft>
              <a:defRPr sz="2400">
                <a:solidFill>
                  <a:schemeClr val="tx1"/>
                </a:solidFill>
                <a:latin typeface="华文细黑" panose="02010600040101010101" pitchFamily="2" charset="-122"/>
                <a:ea typeface="华文细黑" panose="02010600040101010101" pitchFamily="2" charset="-122"/>
              </a:defRPr>
            </a:lvl9pPr>
          </a:lstStyle>
          <a:p>
            <a:pPr indent="0" algn="l">
              <a:lnSpc>
                <a:spcPct val="150000"/>
              </a:lnSpc>
            </a:pPr>
            <a:r>
              <a:rPr lang="zh-CN" altLang="zh-CN" sz="4400" b="1" dirty="0"/>
              <a:t>帕拉米韦注射液是一种</a:t>
            </a:r>
            <a:endParaRPr lang="zh-CN" altLang="zh-CN" sz="4400" b="1" dirty="0"/>
          </a:p>
          <a:p>
            <a:pPr indent="0" algn="r">
              <a:lnSpc>
                <a:spcPct val="150000"/>
              </a:lnSpc>
            </a:pPr>
            <a:r>
              <a:rPr lang="en-US" altLang="zh-CN" sz="4400" b="1" dirty="0"/>
              <a:t>---</a:t>
            </a:r>
            <a:r>
              <a:rPr lang="zh-CN" altLang="zh-CN" sz="4400" b="1" dirty="0">
                <a:solidFill>
                  <a:srgbClr val="FF0000"/>
                </a:solidFill>
              </a:rPr>
              <a:t>抗炎活性药物</a:t>
            </a:r>
            <a:endParaRPr lang="zh-CN" altLang="zh-CN" sz="4400" b="1" dirty="0">
              <a:solidFill>
                <a:srgbClr val="FF0000"/>
              </a:solidFill>
            </a:endParaRPr>
          </a:p>
        </p:txBody>
      </p:sp>
      <p:pic>
        <p:nvPicPr>
          <p:cNvPr id="5122" name="图片 12" descr="天成logo透明PNG2"/>
          <p:cNvPicPr>
            <a:picLocks noChangeAspect="1"/>
          </p:cNvPicPr>
          <p:nvPr>
            <p:custDataLst>
              <p:tags r:id="rId1"/>
            </p:custDataLst>
          </p:nvPr>
        </p:nvPicPr>
        <p:blipFill>
          <a:blip r:embed="rId2"/>
          <a:stretch>
            <a:fillRect/>
          </a:stretch>
        </p:blipFill>
        <p:spPr>
          <a:xfrm>
            <a:off x="7995920" y="6021705"/>
            <a:ext cx="3632200" cy="680085"/>
          </a:xfrm>
          <a:prstGeom prst="rect">
            <a:avLst/>
          </a:prstGeom>
          <a:noFill/>
          <a:ln w="9525">
            <a:noFill/>
          </a:ln>
        </p:spPr>
      </p:pic>
      <p:sp>
        <p:nvSpPr>
          <p:cNvPr id="3" name="内容占位符 2"/>
          <p:cNvSpPr>
            <a:spLocks noGrp="1"/>
          </p:cNvSpPr>
          <p:nvPr/>
        </p:nvSpPr>
        <p:spPr>
          <a:xfrm>
            <a:off x="1078230" y="2366010"/>
            <a:ext cx="10452735" cy="3655695"/>
          </a:xfrm>
          <a:prstGeom prst="rect">
            <a:avLst/>
          </a:prstGeom>
          <a:noFill/>
          <a:ln w="9525">
            <a:noFill/>
            <a:miter lim="800000"/>
          </a:ln>
        </p:spPr>
        <p:txBody>
          <a:bodyPr vert="horz" wrap="square" lIns="0" tIns="0" rIns="0" bIns="0" numCol="1" anchor="t" anchorCtr="0" compatLnSpc="1">
            <a:noAutofit/>
          </a:bodyPr>
          <a:lstStyle>
            <a:lvl1pPr marL="342900" indent="-342900" algn="l" defTabSz="457200" rtl="0" eaLnBrk="0" fontAlgn="base" hangingPunct="0">
              <a:lnSpc>
                <a:spcPct val="120000"/>
              </a:lnSpc>
              <a:spcBef>
                <a:spcPts val="600"/>
              </a:spcBef>
              <a:spcAft>
                <a:spcPct val="0"/>
              </a:spcAft>
              <a:buFont typeface="Arial" panose="020B0604020202020204" pitchFamily="34" charset="0"/>
              <a:buChar char="•"/>
              <a:defRPr sz="2000" kern="1200">
                <a:solidFill>
                  <a:schemeClr val="tx1"/>
                </a:solidFill>
                <a:latin typeface="微软雅黑" panose="020B0503020204020204" charset="-122"/>
                <a:ea typeface="微软雅黑" panose="020B0503020204020204" charset="-122"/>
                <a:cs typeface="+mn-cs"/>
              </a:defRPr>
            </a:lvl1pPr>
            <a:lvl2pPr marL="625475" indent="-260350" algn="l" defTabSz="457200" rtl="0" eaLnBrk="0" fontAlgn="base" hangingPunct="0">
              <a:lnSpc>
                <a:spcPct val="120000"/>
              </a:lnSpc>
              <a:spcBef>
                <a:spcPts val="600"/>
              </a:spcBef>
              <a:spcAft>
                <a:spcPct val="0"/>
              </a:spcAft>
              <a:buFont typeface="Arial" panose="020B0604020202020204" pitchFamily="34" charset="0"/>
              <a:buChar char="•"/>
              <a:defRPr sz="1800" kern="1200">
                <a:solidFill>
                  <a:schemeClr val="tx1"/>
                </a:solidFill>
                <a:latin typeface="微软雅黑" panose="020B0503020204020204" charset="-122"/>
                <a:ea typeface="微软雅黑" panose="020B0503020204020204" charset="-122"/>
                <a:cs typeface="+mn-cs"/>
              </a:defRPr>
            </a:lvl2pPr>
            <a:lvl3pPr marL="898525" indent="-273050" algn="l" defTabSz="457200" rtl="0" eaLnBrk="0" fontAlgn="base" hangingPunct="0">
              <a:lnSpc>
                <a:spcPct val="120000"/>
              </a:lnSpc>
              <a:spcBef>
                <a:spcPts val="600"/>
              </a:spcBef>
              <a:spcAft>
                <a:spcPct val="0"/>
              </a:spcAft>
              <a:buFont typeface="Arial" panose="020B0604020202020204" pitchFamily="34" charset="0"/>
              <a:buChar char="•"/>
              <a:defRPr sz="1600" kern="1200">
                <a:solidFill>
                  <a:schemeClr val="tx1"/>
                </a:solidFill>
                <a:latin typeface="微软雅黑" panose="020B0503020204020204" charset="-122"/>
                <a:ea typeface="微软雅黑" panose="020B0503020204020204" charset="-122"/>
                <a:cs typeface="+mn-cs"/>
              </a:defRPr>
            </a:lvl3pPr>
            <a:lvl4pPr marL="1158875" indent="-260350" algn="l" defTabSz="457200" rtl="0" eaLnBrk="0" fontAlgn="base" hangingPunct="0">
              <a:lnSpc>
                <a:spcPct val="120000"/>
              </a:lnSpc>
              <a:spcBef>
                <a:spcPts val="600"/>
              </a:spcBef>
              <a:spcAft>
                <a:spcPct val="0"/>
              </a:spcAft>
              <a:buFont typeface="Arial" panose="020B0604020202020204" pitchFamily="34" charset="0"/>
              <a:buChar char="•"/>
              <a:defRPr sz="1400" kern="1200">
                <a:solidFill>
                  <a:schemeClr val="tx1"/>
                </a:solidFill>
                <a:latin typeface="微软雅黑" panose="020B0503020204020204" charset="-122"/>
                <a:ea typeface="微软雅黑" panose="020B0503020204020204" charset="-122"/>
                <a:cs typeface="+mn-cs"/>
              </a:defRPr>
            </a:lvl4pPr>
            <a:lvl5pPr marL="1431925" indent="-273050" algn="l" defTabSz="457200" rtl="0" eaLnBrk="0" fontAlgn="base" hangingPunct="0">
              <a:lnSpc>
                <a:spcPct val="120000"/>
              </a:lnSpc>
              <a:spcBef>
                <a:spcPts val="600"/>
              </a:spcBef>
              <a:spcAft>
                <a:spcPct val="0"/>
              </a:spcAft>
              <a:buFont typeface="Arial" panose="020B0604020202020204" pitchFamily="34" charset="0"/>
              <a:buChar char="•"/>
              <a:defRPr sz="1400" kern="1200">
                <a:solidFill>
                  <a:schemeClr val="tx1"/>
                </a:solidFill>
                <a:latin typeface="微软雅黑" panose="020B0503020204020204" charset="-122"/>
                <a:ea typeface="微软雅黑" panose="020B0503020204020204" charset="-122"/>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a:lstStyle>
          <a:p>
            <a:pPr marL="0" indent="0">
              <a:lnSpc>
                <a:spcPct val="150000"/>
              </a:lnSpc>
              <a:buNone/>
            </a:pPr>
            <a:r>
              <a:rPr lang="zh-CN" altLang="zh-CN" sz="1800" dirty="0"/>
              <a:t>张晨曦等对帕拉米韦抗细胞因子风暴效应进行了探素研究，认为帕拉米韦可能是治疗与细胞因子风暴综合症（</a:t>
            </a:r>
            <a:r>
              <a:rPr lang="en-US" altLang="zh-CN" sz="1800" dirty="0"/>
              <a:t>CSS</a:t>
            </a:r>
            <a:r>
              <a:rPr lang="zh-CN" altLang="zh-CN" sz="1800" dirty="0"/>
              <a:t>）模型相关感染的药物，其五元环戊醇环核心支架是其抗炎活性的关键结构。</a:t>
            </a:r>
            <a:endParaRPr lang="zh-CN" altLang="zh-CN" sz="1800" dirty="0"/>
          </a:p>
          <a:p>
            <a:pPr>
              <a:buFont typeface="Wingdings" panose="05000000000000000000" charset="0"/>
              <a:buChar char="u"/>
            </a:pPr>
            <a:r>
              <a:rPr lang="zh-CN" altLang="zh-CN" sz="1800" dirty="0"/>
              <a:t>研究结果显示：</a:t>
            </a:r>
            <a:endParaRPr lang="zh-CN" altLang="zh-CN" sz="1800" dirty="0"/>
          </a:p>
          <a:p>
            <a:pPr marL="0" indent="0">
              <a:buNone/>
            </a:pPr>
            <a:r>
              <a:rPr lang="en-US" altLang="zh-CN" sz="1800" dirty="0"/>
              <a:t>     ---</a:t>
            </a:r>
            <a:r>
              <a:rPr lang="zh-CN" altLang="zh-CN" sz="1800" dirty="0"/>
              <a:t>帕拉米韦是一种抗炎活性药物，无明显的细胞毒性；</a:t>
            </a:r>
            <a:endParaRPr lang="zh-CN" altLang="zh-CN" sz="1800" dirty="0"/>
          </a:p>
          <a:p>
            <a:pPr marL="0" indent="0">
              <a:buNone/>
            </a:pPr>
            <a:r>
              <a:rPr lang="en-US" altLang="zh-CN" sz="1800" dirty="0"/>
              <a:t>     ---帕拉米韦抑制LPS诱导的巨噬细胞NF-kB转录活性；</a:t>
            </a:r>
            <a:endParaRPr lang="en-US" altLang="zh-CN" sz="1800" dirty="0"/>
          </a:p>
          <a:p>
            <a:pPr marL="0" indent="0">
              <a:buNone/>
            </a:pPr>
            <a:r>
              <a:rPr lang="en-US" altLang="zh-CN" sz="1800" dirty="0"/>
              <a:t>     ---帕拉米韦抑制LPS诱导的小鼠细胞因子风暴，有效减轻LPS诱导的小鼠急性肺损伤并延长生存期</a:t>
            </a:r>
            <a:r>
              <a:rPr lang="zh-CN" altLang="en-US" sz="1800" dirty="0"/>
              <a:t>；</a:t>
            </a:r>
            <a:endParaRPr lang="en-US" altLang="zh-CN" sz="1800" dirty="0"/>
          </a:p>
          <a:p>
            <a:pPr marL="0" indent="0">
              <a:buNone/>
            </a:pPr>
            <a:r>
              <a:rPr lang="en-US" altLang="zh-CN" sz="1800" dirty="0"/>
              <a:t>     ---帕拉米韦抑制人外周血单核细胞多个细胞因子的释放。</a:t>
            </a:r>
            <a:endParaRPr lang="en-US" altLang="zh-CN" sz="1800" dirty="0"/>
          </a:p>
          <a:p>
            <a:pPr marL="0" indent="0">
              <a:buNone/>
            </a:pPr>
            <a:endParaRPr lang="zh-CN" altLang="zh-CN" sz="2000" dirty="0"/>
          </a:p>
          <a:p>
            <a:endParaRPr lang="zh-CN"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122" name="图片 12" descr="天成logo透明PNG2"/>
          <p:cNvPicPr>
            <a:picLocks noChangeAspect="1"/>
          </p:cNvPicPr>
          <p:nvPr>
            <p:custDataLst>
              <p:tags r:id="rId1"/>
            </p:custDataLst>
          </p:nvPr>
        </p:nvPicPr>
        <p:blipFill>
          <a:blip r:embed="rId2"/>
          <a:stretch>
            <a:fillRect/>
          </a:stretch>
        </p:blipFill>
        <p:spPr>
          <a:xfrm>
            <a:off x="7995920" y="6021705"/>
            <a:ext cx="3632200" cy="680085"/>
          </a:xfrm>
          <a:prstGeom prst="rect">
            <a:avLst/>
          </a:prstGeom>
          <a:noFill/>
          <a:ln w="9525">
            <a:noFill/>
          </a:ln>
        </p:spPr>
      </p:pic>
      <p:sp>
        <p:nvSpPr>
          <p:cNvPr id="4" name="矩形 3"/>
          <p:cNvSpPr/>
          <p:nvPr/>
        </p:nvSpPr>
        <p:spPr>
          <a:xfrm>
            <a:off x="523240" y="350520"/>
            <a:ext cx="10039985" cy="1938020"/>
          </a:xfrm>
          <a:prstGeom prst="rect">
            <a:avLst/>
          </a:prstGeom>
        </p:spPr>
        <p:txBody>
          <a:bodyPr wrap="square">
            <a:spAutoFit/>
          </a:bodyPr>
          <a:p>
            <a:pPr indent="0" algn="l" fontAlgn="auto">
              <a:lnSpc>
                <a:spcPct val="150000"/>
              </a:lnSpc>
            </a:pPr>
            <a:r>
              <a:rPr lang="zh-CN" altLang="en-US" sz="3600" b="1" dirty="0">
                <a:latin typeface="微软雅黑" panose="020B0503020204020204" charset="-122"/>
                <a:ea typeface="微软雅黑" panose="020B0503020204020204" charset="-122"/>
                <a:cs typeface="+mn-ea"/>
                <a:sym typeface="+mn-lt"/>
              </a:rPr>
              <a:t>帕拉米韦注射液</a:t>
            </a:r>
            <a:endParaRPr lang="zh-CN" altLang="en-US" sz="3600" b="1" dirty="0">
              <a:latin typeface="微软雅黑" panose="020B0503020204020204" charset="-122"/>
              <a:ea typeface="微软雅黑" panose="020B0503020204020204" charset="-122"/>
              <a:cs typeface="+mn-ea"/>
              <a:sym typeface="+mn-lt"/>
            </a:endParaRPr>
          </a:p>
          <a:p>
            <a:pPr indent="0" algn="r" fontAlgn="auto">
              <a:lnSpc>
                <a:spcPct val="150000"/>
              </a:lnSpc>
            </a:pPr>
            <a:r>
              <a:rPr lang="en-US" altLang="zh-CN" sz="3600" b="1" dirty="0">
                <a:latin typeface="微软雅黑" panose="020B0503020204020204" charset="-122"/>
                <a:ea typeface="微软雅黑" panose="020B0503020204020204" charset="-122"/>
                <a:cs typeface="+mn-ea"/>
                <a:sym typeface="+mn-lt"/>
              </a:rPr>
              <a:t>---</a:t>
            </a:r>
            <a:r>
              <a:rPr lang="zh-CN" altLang="en-US" sz="4400" b="1" dirty="0">
                <a:solidFill>
                  <a:srgbClr val="FF0000"/>
                </a:solidFill>
                <a:latin typeface="微软雅黑" panose="020B0503020204020204" charset="-122"/>
                <a:ea typeface="微软雅黑" panose="020B0503020204020204" charset="-122"/>
                <a:sym typeface="+mn-ea"/>
              </a:rPr>
              <a:t>结构更优化，抗病毒活性更强</a:t>
            </a:r>
            <a:endParaRPr lang="zh-CN" altLang="en-US" sz="4400" b="1" dirty="0">
              <a:solidFill>
                <a:srgbClr val="FF0000"/>
              </a:solidFill>
              <a:latin typeface="微软雅黑" panose="020B0503020204020204" charset="-122"/>
              <a:ea typeface="微软雅黑" panose="020B0503020204020204" charset="-122"/>
              <a:cs typeface="+mn-ea"/>
              <a:sym typeface="+mn-ea"/>
            </a:endParaRPr>
          </a:p>
        </p:txBody>
      </p:sp>
      <p:sp>
        <p:nvSpPr>
          <p:cNvPr id="2" name="文本框 1"/>
          <p:cNvSpPr txBox="1"/>
          <p:nvPr/>
        </p:nvSpPr>
        <p:spPr>
          <a:xfrm>
            <a:off x="1306830" y="2716530"/>
            <a:ext cx="9871075" cy="1938020"/>
          </a:xfrm>
          <a:prstGeom prst="rect">
            <a:avLst/>
          </a:prstGeom>
          <a:noFill/>
        </p:spPr>
        <p:txBody>
          <a:bodyPr wrap="square" rtlCol="0" anchor="t">
            <a:spAutoFit/>
          </a:bodyPr>
          <a:p>
            <a:pPr marL="285750" lvl="1" indent="-285750" fontAlgn="auto">
              <a:lnSpc>
                <a:spcPct val="150000"/>
              </a:lnSpc>
              <a:spcBef>
                <a:spcPct val="0"/>
              </a:spcBef>
              <a:spcAft>
                <a:spcPts val="0"/>
              </a:spcAft>
              <a:buFont typeface="Wingdings" panose="05000000000000000000" charset="0"/>
              <a:buChar char="u"/>
            </a:pPr>
            <a:r>
              <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rPr>
              <a:t>帕拉米韦是在分析唾液酸及其他神经氨酸酶抑制剂与</a:t>
            </a:r>
            <a:r>
              <a:rPr lang="en-US" altLang="zh-CN" sz="1600" dirty="0">
                <a:solidFill>
                  <a:schemeClr val="dk1"/>
                </a:solidFill>
                <a:latin typeface="微软雅黑" panose="020B0503020204020204" charset="-122"/>
                <a:ea typeface="微软雅黑" panose="020B0503020204020204" charset="-122"/>
                <a:cs typeface="微软雅黑" panose="020B0503020204020204" charset="-122"/>
                <a:sym typeface="+mn-ea"/>
              </a:rPr>
              <a:t>NA</a:t>
            </a:r>
            <a:r>
              <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rPr>
              <a:t>的互相作用机制及构效关系的基础上设计并合成的新一代环戊烷衍生物；</a:t>
            </a:r>
            <a:endPar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endParaRPr>
          </a:p>
          <a:p>
            <a:pPr marL="0" lvl="1" indent="-285750" fontAlgn="auto">
              <a:lnSpc>
                <a:spcPct val="150000"/>
              </a:lnSpc>
              <a:spcBef>
                <a:spcPct val="0"/>
              </a:spcBef>
              <a:spcAft>
                <a:spcPts val="0"/>
              </a:spcAft>
              <a:buFont typeface="Wingdings" panose="05000000000000000000" charset="0"/>
              <a:buChar char="u"/>
            </a:pPr>
            <a:r>
              <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rPr>
              <a:t>与天然配体的结构形式更为相似，结合更加容易；</a:t>
            </a:r>
            <a:endPar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endParaRPr>
          </a:p>
          <a:p>
            <a:pPr marL="0" lvl="1" indent="-285750" fontAlgn="auto">
              <a:lnSpc>
                <a:spcPct val="150000"/>
              </a:lnSpc>
              <a:spcBef>
                <a:spcPct val="0"/>
              </a:spcBef>
              <a:spcAft>
                <a:spcPts val="0"/>
              </a:spcAft>
              <a:buFont typeface="Wingdings" panose="05000000000000000000" charset="0"/>
              <a:buChar char="u"/>
            </a:pPr>
            <a:r>
              <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rPr>
              <a:t>帕拉米韦</a:t>
            </a:r>
            <a:r>
              <a:rPr lang="en-US" altLang="zh-CN" sz="1600" dirty="0">
                <a:solidFill>
                  <a:schemeClr val="dk1"/>
                </a:solidFill>
                <a:latin typeface="微软雅黑" panose="020B0503020204020204" charset="-122"/>
                <a:ea typeface="微软雅黑" panose="020B0503020204020204" charset="-122"/>
                <a:cs typeface="微软雅黑" panose="020B0503020204020204" charset="-122"/>
                <a:sym typeface="+mn-ea"/>
              </a:rPr>
              <a:t>4</a:t>
            </a:r>
            <a:r>
              <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rPr>
              <a:t>个极性不同的基团分别作用于流感病毒</a:t>
            </a:r>
            <a:r>
              <a:rPr lang="en-US" altLang="zh-CN" sz="1600" dirty="0">
                <a:solidFill>
                  <a:schemeClr val="dk1"/>
                </a:solidFill>
                <a:latin typeface="微软雅黑" panose="020B0503020204020204" charset="-122"/>
                <a:ea typeface="微软雅黑" panose="020B0503020204020204" charset="-122"/>
                <a:cs typeface="微软雅黑" panose="020B0503020204020204" charset="-122"/>
                <a:sym typeface="+mn-ea"/>
              </a:rPr>
              <a:t>NA</a:t>
            </a:r>
            <a:r>
              <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rPr>
              <a:t>结构中不同的活性位点区域，强烈抑制</a:t>
            </a:r>
            <a:r>
              <a:rPr lang="en-US" altLang="zh-CN" sz="1600" dirty="0">
                <a:solidFill>
                  <a:schemeClr val="dk1"/>
                </a:solidFill>
                <a:latin typeface="微软雅黑" panose="020B0503020204020204" charset="-122"/>
                <a:ea typeface="微软雅黑" panose="020B0503020204020204" charset="-122"/>
                <a:cs typeface="微软雅黑" panose="020B0503020204020204" charset="-122"/>
                <a:sym typeface="+mn-ea"/>
              </a:rPr>
              <a:t>NA</a:t>
            </a:r>
            <a:r>
              <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rPr>
              <a:t>的活性，</a:t>
            </a:r>
            <a:r>
              <a:rPr lang="en-US" altLang="zh-CN" sz="1600" dirty="0">
                <a:solidFill>
                  <a:schemeClr val="dk1"/>
                </a:solidFill>
                <a:latin typeface="微软雅黑" panose="020B0503020204020204" charset="-122"/>
                <a:ea typeface="微软雅黑" panose="020B0503020204020204" charset="-122"/>
                <a:cs typeface="微软雅黑" panose="020B0503020204020204" charset="-122"/>
                <a:sym typeface="+mn-ea"/>
              </a:rPr>
              <a:t> </a:t>
            </a:r>
            <a:endParaRPr lang="en-US" altLang="zh-CN" sz="1600" dirty="0">
              <a:solidFill>
                <a:schemeClr val="dk1"/>
              </a:solidFill>
              <a:latin typeface="微软雅黑" panose="020B0503020204020204" charset="-122"/>
              <a:ea typeface="微软雅黑" panose="020B0503020204020204" charset="-122"/>
              <a:cs typeface="微软雅黑" panose="020B0503020204020204" charset="-122"/>
              <a:sym typeface="+mn-ea"/>
            </a:endParaRPr>
          </a:p>
          <a:p>
            <a:pPr marL="0" lvl="1" indent="0" fontAlgn="auto">
              <a:lnSpc>
                <a:spcPct val="150000"/>
              </a:lnSpc>
              <a:spcBef>
                <a:spcPct val="0"/>
              </a:spcBef>
              <a:spcAft>
                <a:spcPts val="0"/>
              </a:spcAft>
              <a:buFont typeface="Wingdings" panose="05000000000000000000" charset="0"/>
              <a:buNone/>
            </a:pPr>
            <a:r>
              <a:rPr lang="en-US" altLang="zh-CN" sz="1600" dirty="0">
                <a:solidFill>
                  <a:schemeClr val="dk1"/>
                </a:solidFill>
                <a:latin typeface="微软雅黑" panose="020B0503020204020204" charset="-122"/>
                <a:ea typeface="微软雅黑" panose="020B0503020204020204" charset="-122"/>
                <a:cs typeface="微软雅黑" panose="020B0503020204020204" charset="-122"/>
                <a:sym typeface="+mn-ea"/>
              </a:rPr>
              <a:t>     </a:t>
            </a:r>
            <a:r>
              <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rPr>
              <a:t>阻止子代的病毒颗粒在宿主细胞的复制和释放。</a:t>
            </a:r>
            <a:endParaRPr lang="zh-CN" altLang="en-US" sz="1600" dirty="0">
              <a:solidFill>
                <a:schemeClr val="dk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122" name="图片 12" descr="天成logo透明PNG2"/>
          <p:cNvPicPr>
            <a:picLocks noChangeAspect="1"/>
          </p:cNvPicPr>
          <p:nvPr>
            <p:custDataLst>
              <p:tags r:id="rId1"/>
            </p:custDataLst>
          </p:nvPr>
        </p:nvPicPr>
        <p:blipFill>
          <a:blip r:embed="rId2"/>
          <a:stretch>
            <a:fillRect/>
          </a:stretch>
        </p:blipFill>
        <p:spPr>
          <a:xfrm>
            <a:off x="7995920" y="6021705"/>
            <a:ext cx="3632200" cy="680085"/>
          </a:xfrm>
          <a:prstGeom prst="rect">
            <a:avLst/>
          </a:prstGeom>
          <a:noFill/>
          <a:ln w="9525">
            <a:noFill/>
          </a:ln>
        </p:spPr>
      </p:pic>
      <p:sp>
        <p:nvSpPr>
          <p:cNvPr id="4" name="矩形 3"/>
          <p:cNvSpPr/>
          <p:nvPr/>
        </p:nvSpPr>
        <p:spPr>
          <a:xfrm>
            <a:off x="327660" y="350520"/>
            <a:ext cx="11144885" cy="1938020"/>
          </a:xfrm>
          <a:prstGeom prst="rect">
            <a:avLst/>
          </a:prstGeom>
        </p:spPr>
        <p:txBody>
          <a:bodyPr wrap="square">
            <a:spAutoFit/>
          </a:bodyPr>
          <a:p>
            <a:pPr indent="0" algn="l" fontAlgn="auto">
              <a:lnSpc>
                <a:spcPct val="150000"/>
              </a:lnSpc>
            </a:pPr>
            <a:r>
              <a:rPr lang="zh-CN" altLang="en-US" sz="3600" b="1" dirty="0">
                <a:latin typeface="微软雅黑" panose="020B0503020204020204" charset="-122"/>
                <a:ea typeface="微软雅黑" panose="020B0503020204020204" charset="-122"/>
                <a:cs typeface="微软雅黑" panose="020B0503020204020204" charset="-122"/>
                <a:sym typeface="+mn-lt"/>
              </a:rPr>
              <a:t>帕拉米韦注射液</a:t>
            </a:r>
            <a:endParaRPr lang="zh-CN" altLang="en-US" sz="3600" b="1" dirty="0">
              <a:latin typeface="微软雅黑" panose="020B0503020204020204" charset="-122"/>
              <a:ea typeface="微软雅黑" panose="020B0503020204020204" charset="-122"/>
              <a:cs typeface="微软雅黑" panose="020B0503020204020204" charset="-122"/>
              <a:sym typeface="+mn-lt"/>
            </a:endParaRPr>
          </a:p>
          <a:p>
            <a:pPr indent="0" algn="l" fontAlgn="auto">
              <a:lnSpc>
                <a:spcPct val="150000"/>
              </a:lnSpc>
            </a:pPr>
            <a:r>
              <a:rPr lang="zh-CN" altLang="en-US" sz="3600" b="1" dirty="0">
                <a:latin typeface="微软雅黑" panose="020B0503020204020204" charset="-122"/>
                <a:ea typeface="微软雅黑" panose="020B0503020204020204" charset="-122"/>
                <a:cs typeface="微软雅黑" panose="020B0503020204020204" charset="-122"/>
                <a:sym typeface="+mn-lt"/>
              </a:rPr>
              <a:t> </a:t>
            </a:r>
            <a:r>
              <a:rPr lang="en-US" altLang="zh-CN" sz="3600" b="1" dirty="0">
                <a:latin typeface="微软雅黑" panose="020B0503020204020204" charset="-122"/>
                <a:ea typeface="微软雅黑" panose="020B0503020204020204" charset="-122"/>
                <a:cs typeface="微软雅黑" panose="020B0503020204020204" charset="-122"/>
                <a:sym typeface="+mn-lt"/>
              </a:rPr>
              <a:t>              ---</a:t>
            </a:r>
            <a:r>
              <a:rPr lang="zh-CN" altLang="en-US" sz="4400" b="1" dirty="0">
                <a:solidFill>
                  <a:srgbClr val="FF0000"/>
                </a:solidFill>
                <a:latin typeface="微软雅黑" panose="020B0503020204020204" charset="-122"/>
                <a:ea typeface="微软雅黑" panose="020B0503020204020204" charset="-122"/>
                <a:cs typeface="微软雅黑" panose="020B0503020204020204" charset="-122"/>
                <a:sym typeface="+mn-ea"/>
              </a:rPr>
              <a:t>注射剂型神经氨酸酶抑制剂</a:t>
            </a:r>
            <a:endParaRPr lang="zh-CN" altLang="en-US" sz="4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占位符 2"/>
          <p:cNvSpPr txBox="1"/>
          <p:nvPr/>
        </p:nvSpPr>
        <p:spPr bwMode="auto">
          <a:xfrm>
            <a:off x="2145665" y="2288540"/>
            <a:ext cx="5179060" cy="1438910"/>
          </a:xfrm>
          <a:prstGeom prst="rect">
            <a:avLst/>
          </a:prstGeom>
          <a:noFill/>
          <a:ln w="9525">
            <a:noFill/>
            <a:miter lim="800000"/>
          </a:ln>
        </p:spPr>
        <p:txBody>
          <a:bodyPr vert="horz" wrap="square" lIns="0" tIns="0" rIns="0" bIns="0" numCol="1" anchor="t" anchorCtr="0" compatLnSpc="1">
            <a:noAutofit/>
          </a:bodyPr>
          <a:p>
            <a:pPr marL="342900" indent="-342900" eaLnBrk="0" hangingPunct="0">
              <a:lnSpc>
                <a:spcPct val="150000"/>
              </a:lnSpc>
              <a:buFont typeface="Wingdings" panose="05000000000000000000" charset="0"/>
              <a:buChar char="u"/>
              <a:defRPr/>
            </a:pPr>
            <a:r>
              <a:rPr lang="zh-CN" altLang="en-US" sz="2200" b="1" dirty="0">
                <a:solidFill>
                  <a:schemeClr val="tx1"/>
                </a:solidFill>
                <a:latin typeface="微软雅黑" panose="020B0503020204020204" charset="-122"/>
                <a:ea typeface="微软雅黑" panose="020B0503020204020204" charset="-122"/>
                <a:sym typeface="+mn-ea"/>
              </a:rPr>
              <a:t>最强的</a:t>
            </a:r>
            <a:r>
              <a:rPr lang="zh-CN" altLang="en-US" sz="2200" b="1" dirty="0">
                <a:solidFill>
                  <a:schemeClr val="tx1"/>
                </a:solidFill>
                <a:latin typeface="微软雅黑" panose="020B0503020204020204" charset="-122"/>
                <a:ea typeface="微软雅黑" panose="020B0503020204020204" charset="-122"/>
                <a:cs typeface="微软雅黑" panose="020B0503020204020204" charset="-122"/>
                <a:sym typeface="+mn-ea"/>
              </a:rPr>
              <a:t>抗病毒活性：</a:t>
            </a:r>
            <a:endParaRPr lang="zh-CN" altLang="en-US" sz="2200" b="1"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eaLnBrk="0" hangingPunct="0">
              <a:lnSpc>
                <a:spcPct val="150000"/>
              </a:lnSpc>
              <a:buFont typeface="Wingdings" panose="05000000000000000000" charset="0"/>
              <a:buNone/>
              <a:defRPr/>
            </a:pPr>
            <a:r>
              <a:rPr lang="en-US" altLang="zh-CN" dirty="0">
                <a:latin typeface="微软雅黑" panose="020B0503020204020204" charset="-122"/>
                <a:ea typeface="微软雅黑" panose="020B0503020204020204" charset="-122"/>
                <a:cs typeface="微软雅黑" panose="020B0503020204020204" charset="-122"/>
                <a:sym typeface="+mn-ea"/>
              </a:rPr>
              <a:t>     ---</a:t>
            </a:r>
            <a:r>
              <a:rPr lang="zh-CN" altLang="zh-CN" dirty="0">
                <a:latin typeface="微软雅黑" panose="020B0503020204020204" charset="-122"/>
                <a:ea typeface="微软雅黑" panose="020B0503020204020204" charset="-122"/>
                <a:cs typeface="微软雅黑" panose="020B0503020204020204" charset="-122"/>
                <a:sym typeface="+mn-ea"/>
              </a:rPr>
              <a:t>对</a:t>
            </a:r>
            <a:r>
              <a:rPr lang="zh-CN" altLang="en-US" dirty="0">
                <a:latin typeface="微软雅黑" panose="020B0503020204020204" charset="-122"/>
                <a:ea typeface="微软雅黑" panose="020B0503020204020204" charset="-122"/>
                <a:cs typeface="微软雅黑" panose="020B0503020204020204" charset="-122"/>
                <a:sym typeface="+mn-ea"/>
              </a:rPr>
              <a:t>抑制</a:t>
            </a:r>
            <a:r>
              <a:rPr lang="zh-CN" altLang="zh-CN" dirty="0">
                <a:latin typeface="微软雅黑" panose="020B0503020204020204" charset="-122"/>
                <a:ea typeface="微软雅黑" panose="020B0503020204020204" charset="-122"/>
                <a:cs typeface="微软雅黑" panose="020B0503020204020204" charset="-122"/>
                <a:sym typeface="+mn-ea"/>
              </a:rPr>
              <a:t>多数流感病毒株</a:t>
            </a:r>
            <a:endParaRPr lang="zh-CN" altLang="zh-CN" dirty="0">
              <a:latin typeface="微软雅黑" panose="020B0503020204020204" charset="-122"/>
              <a:ea typeface="微软雅黑" panose="020B0503020204020204" charset="-122"/>
              <a:cs typeface="微软雅黑" panose="020B0503020204020204" charset="-122"/>
              <a:sym typeface="+mn-ea"/>
            </a:endParaRPr>
          </a:p>
          <a:p>
            <a:pPr indent="0" eaLnBrk="0" hangingPunct="0">
              <a:lnSpc>
                <a:spcPct val="150000"/>
              </a:lnSpc>
              <a:buFont typeface="Wingdings" panose="05000000000000000000" charset="0"/>
              <a:buNone/>
              <a:defRPr/>
            </a:pPr>
            <a:r>
              <a:rPr lang="zh-CN" altLang="zh-CN" dirty="0">
                <a:latin typeface="微软雅黑" panose="020B0503020204020204" charset="-122"/>
                <a:ea typeface="微软雅黑" panose="020B0503020204020204" charset="-122"/>
                <a:cs typeface="微软雅黑" panose="020B0503020204020204" charset="-122"/>
                <a:sym typeface="+mn-ea"/>
              </a:rPr>
              <a:t> </a:t>
            </a:r>
            <a:r>
              <a:rPr lang="en-US" altLang="zh-CN" dirty="0">
                <a:latin typeface="微软雅黑" panose="020B0503020204020204" charset="-122"/>
                <a:ea typeface="微软雅黑" panose="020B0503020204020204" charset="-122"/>
                <a:cs typeface="微软雅黑" panose="020B0503020204020204" charset="-122"/>
                <a:sym typeface="+mn-ea"/>
              </a:rPr>
              <a:t>    ---</a:t>
            </a:r>
            <a:r>
              <a:rPr lang="zh-CN" altLang="en-US" dirty="0">
                <a:latin typeface="微软雅黑" panose="020B0503020204020204" charset="-122"/>
                <a:ea typeface="微软雅黑" panose="020B0503020204020204" charset="-122"/>
                <a:cs typeface="微软雅黑" panose="020B0503020204020204" charset="-122"/>
                <a:sym typeface="+mn-ea"/>
              </a:rPr>
              <a:t>抑制浓度低于同类产品</a:t>
            </a:r>
            <a:endParaRPr lang="en-US" altLang="zh-CN" dirty="0">
              <a:latin typeface="微软雅黑" panose="020B0503020204020204" charset="-122"/>
              <a:ea typeface="微软雅黑" panose="020B0503020204020204" charset="-122"/>
              <a:cs typeface="微软雅黑" panose="020B0503020204020204" charset="-122"/>
              <a:sym typeface="+mn-ea"/>
            </a:endParaRPr>
          </a:p>
          <a:p>
            <a:pPr lvl="1" eaLnBrk="0" hangingPunct="0">
              <a:lnSpc>
                <a:spcPct val="150000"/>
              </a:lnSpc>
              <a:defRPr/>
            </a:pPr>
            <a:endParaRPr lang="en-US" altLang="zh-TW" dirty="0">
              <a:latin typeface="微软雅黑" panose="020B0503020204020204" charset="-122"/>
              <a:ea typeface="微软雅黑" panose="020B0503020204020204" charset="-122"/>
              <a:cs typeface="微软雅黑" panose="020B0503020204020204" charset="-122"/>
              <a:sym typeface="+mn-ea"/>
            </a:endParaRPr>
          </a:p>
        </p:txBody>
      </p:sp>
      <p:sp>
        <p:nvSpPr>
          <p:cNvPr id="3" name="文本占位符 2"/>
          <p:cNvSpPr txBox="1"/>
          <p:nvPr/>
        </p:nvSpPr>
        <p:spPr bwMode="auto">
          <a:xfrm>
            <a:off x="2145665" y="3965575"/>
            <a:ext cx="7762240" cy="1409065"/>
          </a:xfrm>
          <a:prstGeom prst="rect">
            <a:avLst/>
          </a:prstGeom>
          <a:noFill/>
          <a:ln w="9525">
            <a:noFill/>
            <a:miter lim="800000"/>
          </a:ln>
        </p:spPr>
        <p:txBody>
          <a:bodyPr vert="horz" wrap="square" lIns="0" tIns="0" rIns="0" bIns="0" numCol="1" anchor="t" anchorCtr="0" compatLnSpc="1">
            <a:noAutofit/>
          </a:bodyPr>
          <a:p>
            <a:pPr marL="342900" indent="-342900" eaLnBrk="0" hangingPunct="0">
              <a:lnSpc>
                <a:spcPct val="150000"/>
              </a:lnSpc>
              <a:buFont typeface="Wingdings" panose="05000000000000000000" charset="0"/>
              <a:buChar char="u"/>
              <a:defRPr/>
            </a:pPr>
            <a:r>
              <a:rPr lang="zh-CN" altLang="en-US" sz="2200" b="1" dirty="0">
                <a:solidFill>
                  <a:schemeClr val="tx1"/>
                </a:solidFill>
                <a:latin typeface="微软雅黑" panose="020B0503020204020204" charset="-122"/>
                <a:ea typeface="微软雅黑" panose="020B0503020204020204" charset="-122"/>
                <a:cs typeface="微软雅黑" panose="020B0503020204020204" charset="-122"/>
                <a:sym typeface="+mn-ea"/>
              </a:rPr>
              <a:t>一次注射与口服</a:t>
            </a:r>
            <a:r>
              <a:rPr lang="en-US" altLang="zh-CN" sz="2200" b="1" dirty="0">
                <a:solidFill>
                  <a:schemeClr val="tx1"/>
                </a:solidFill>
                <a:latin typeface="微软雅黑" panose="020B0503020204020204" charset="-122"/>
                <a:ea typeface="微软雅黑" panose="020B0503020204020204" charset="-122"/>
                <a:cs typeface="微软雅黑" panose="020B0503020204020204" charset="-122"/>
                <a:sym typeface="+mn-ea"/>
              </a:rPr>
              <a:t>5</a:t>
            </a:r>
            <a:r>
              <a:rPr lang="zh-CN" altLang="en-US" sz="2200" b="1" dirty="0">
                <a:solidFill>
                  <a:schemeClr val="tx1"/>
                </a:solidFill>
                <a:latin typeface="微软雅黑" panose="020B0503020204020204" charset="-122"/>
                <a:ea typeface="微软雅黑" panose="020B0503020204020204" charset="-122"/>
                <a:cs typeface="微软雅黑" panose="020B0503020204020204" charset="-122"/>
                <a:sym typeface="+mn-ea"/>
              </a:rPr>
              <a:t>天疗程相当</a:t>
            </a:r>
            <a:endParaRPr lang="en-US" altLang="zh-CN" sz="2200" b="1"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lvl="1" eaLnBrk="0" hangingPunct="0">
              <a:lnSpc>
                <a:spcPct val="150000"/>
              </a:lnSpc>
              <a:defRPr/>
            </a:pPr>
            <a:r>
              <a:rPr lang="en-US" altLang="zh-CN" sz="1800" b="0" u="none" strike="noStrike" baseline="0" dirty="0" err="1">
                <a:latin typeface="微软雅黑" panose="020B0503020204020204" charset="-122"/>
                <a:ea typeface="微软雅黑" panose="020B0503020204020204" charset="-122"/>
                <a:cs typeface="微软雅黑" panose="020B0503020204020204" charset="-122"/>
              </a:rPr>
              <a:t>---BioCryst</a:t>
            </a:r>
            <a:r>
              <a:rPr lang="en-US" altLang="zh-CN" sz="1800" b="0" u="none" strike="noStrike" baseline="0" dirty="0">
                <a:latin typeface="微软雅黑" panose="020B0503020204020204" charset="-122"/>
                <a:ea typeface="微软雅黑" panose="020B0503020204020204" charset="-122"/>
                <a:cs typeface="微软雅黑" panose="020B0503020204020204" charset="-122"/>
              </a:rPr>
              <a:t> </a:t>
            </a:r>
            <a:r>
              <a:rPr lang="zh-CN" altLang="en-US" sz="1800" b="0" u="none" strike="noStrike" baseline="0" dirty="0">
                <a:latin typeface="微软雅黑" panose="020B0503020204020204" charset="-122"/>
                <a:ea typeface="微软雅黑" panose="020B0503020204020204" charset="-122"/>
                <a:cs typeface="微软雅黑" panose="020B0503020204020204" charset="-122"/>
              </a:rPr>
              <a:t>研究表明，</a:t>
            </a:r>
            <a:r>
              <a:rPr lang="zh-CN" altLang="en-US" dirty="0">
                <a:latin typeface="微软雅黑" panose="020B0503020204020204" charset="-122"/>
                <a:ea typeface="微软雅黑" panose="020B0503020204020204" charset="-122"/>
                <a:cs typeface="微软雅黑" panose="020B0503020204020204" charset="-122"/>
                <a:sym typeface="+mn-ea"/>
              </a:rPr>
              <a:t>在预防</a:t>
            </a:r>
            <a:r>
              <a:rPr lang="en-US" altLang="zh-CN" dirty="0">
                <a:latin typeface="微软雅黑" panose="020B0503020204020204" charset="-122"/>
                <a:ea typeface="微软雅黑" panose="020B0503020204020204" charset="-122"/>
                <a:cs typeface="微软雅黑" panose="020B0503020204020204" charset="-122"/>
                <a:sym typeface="+mn-ea"/>
              </a:rPr>
              <a:t>H3N2</a:t>
            </a:r>
            <a:r>
              <a:rPr lang="zh-CN" altLang="en-US" dirty="0">
                <a:latin typeface="微软雅黑" panose="020B0503020204020204" charset="-122"/>
                <a:ea typeface="微软雅黑" panose="020B0503020204020204" charset="-122"/>
                <a:cs typeface="微软雅黑" panose="020B0503020204020204" charset="-122"/>
                <a:sym typeface="+mn-ea"/>
              </a:rPr>
              <a:t>和</a:t>
            </a:r>
            <a:r>
              <a:rPr lang="en-US" altLang="zh-CN" dirty="0">
                <a:latin typeface="微软雅黑" panose="020B0503020204020204" charset="-122"/>
                <a:ea typeface="微软雅黑" panose="020B0503020204020204" charset="-122"/>
                <a:cs typeface="微软雅黑" panose="020B0503020204020204" charset="-122"/>
                <a:sym typeface="+mn-ea"/>
              </a:rPr>
              <a:t>H1N1</a:t>
            </a:r>
            <a:r>
              <a:rPr lang="zh-CN" altLang="en-US" dirty="0">
                <a:latin typeface="微软雅黑" panose="020B0503020204020204" charset="-122"/>
                <a:ea typeface="微软雅黑" panose="020B0503020204020204" charset="-122"/>
                <a:cs typeface="微软雅黑" panose="020B0503020204020204" charset="-122"/>
                <a:sym typeface="+mn-ea"/>
              </a:rPr>
              <a:t>流感病毒致死性方面，</a:t>
            </a:r>
            <a:endParaRPr lang="zh-CN" altLang="en-US" dirty="0">
              <a:latin typeface="微软雅黑" panose="020B0503020204020204" charset="-122"/>
              <a:ea typeface="微软雅黑" panose="020B0503020204020204" charset="-122"/>
              <a:cs typeface="微软雅黑" panose="020B0503020204020204" charset="-122"/>
              <a:sym typeface="+mn-ea"/>
            </a:endParaRPr>
          </a:p>
          <a:p>
            <a:pPr lvl="1" eaLnBrk="0" hangingPunct="0">
              <a:lnSpc>
                <a:spcPct val="150000"/>
              </a:lnSpc>
              <a:defRPr/>
            </a:pPr>
            <a:r>
              <a:rPr lang="zh-CN" altLang="en-US" dirty="0">
                <a:latin typeface="微软雅黑" panose="020B0503020204020204" charset="-122"/>
                <a:ea typeface="微软雅黑" panose="020B0503020204020204" charset="-122"/>
                <a:cs typeface="微软雅黑" panose="020B0503020204020204" charset="-122"/>
                <a:sym typeface="+mn-ea"/>
              </a:rPr>
              <a:t> </a:t>
            </a:r>
            <a:r>
              <a:rPr lang="en-US" altLang="zh-CN" dirty="0">
                <a:latin typeface="微软雅黑" panose="020B0503020204020204" charset="-122"/>
                <a:ea typeface="微软雅黑" panose="020B0503020204020204" charset="-122"/>
                <a:cs typeface="微软雅黑" panose="020B0503020204020204" charset="-122"/>
                <a:sym typeface="+mn-ea"/>
              </a:rPr>
              <a:t>    </a:t>
            </a:r>
            <a:r>
              <a:rPr lang="zh-CN" altLang="en-US" dirty="0">
                <a:latin typeface="微软雅黑" panose="020B0503020204020204" charset="-122"/>
                <a:ea typeface="微软雅黑" panose="020B0503020204020204" charset="-122"/>
                <a:cs typeface="微软雅黑" panose="020B0503020204020204" charset="-122"/>
                <a:sym typeface="+mn-ea"/>
              </a:rPr>
              <a:t>一次注射帕拉米韦与口服</a:t>
            </a:r>
            <a:r>
              <a:rPr lang="en-US" altLang="zh-CN" dirty="0">
                <a:latin typeface="微软雅黑" panose="020B0503020204020204" charset="-122"/>
                <a:ea typeface="微软雅黑" panose="020B0503020204020204" charset="-122"/>
                <a:cs typeface="微软雅黑" panose="020B0503020204020204" charset="-122"/>
                <a:sym typeface="+mn-ea"/>
              </a:rPr>
              <a:t>NAIs5</a:t>
            </a:r>
            <a:r>
              <a:rPr lang="zh-CN" altLang="en-US" dirty="0">
                <a:latin typeface="微软雅黑" panose="020B0503020204020204" charset="-122"/>
                <a:ea typeface="微软雅黑" panose="020B0503020204020204" charset="-122"/>
                <a:cs typeface="微软雅黑" panose="020B0503020204020204" charset="-122"/>
                <a:sym typeface="+mn-ea"/>
              </a:rPr>
              <a:t>天疗程相当</a:t>
            </a:r>
            <a:endParaRPr lang="en-US" altLang="zh-TW" dirty="0">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122" name="图片 12" descr="天成logo透明PNG2"/>
          <p:cNvPicPr>
            <a:picLocks noChangeAspect="1"/>
          </p:cNvPicPr>
          <p:nvPr>
            <p:custDataLst>
              <p:tags r:id="rId1"/>
            </p:custDataLst>
          </p:nvPr>
        </p:nvPicPr>
        <p:blipFill>
          <a:blip r:embed="rId2"/>
          <a:stretch>
            <a:fillRect/>
          </a:stretch>
        </p:blipFill>
        <p:spPr>
          <a:xfrm>
            <a:off x="7995920" y="6021705"/>
            <a:ext cx="3632200" cy="680085"/>
          </a:xfrm>
          <a:prstGeom prst="rect">
            <a:avLst/>
          </a:prstGeom>
          <a:noFill/>
          <a:ln w="9525">
            <a:noFill/>
          </a:ln>
        </p:spPr>
      </p:pic>
      <p:sp>
        <p:nvSpPr>
          <p:cNvPr id="4" name="矩形 3"/>
          <p:cNvSpPr/>
          <p:nvPr/>
        </p:nvSpPr>
        <p:spPr>
          <a:xfrm>
            <a:off x="523240" y="350520"/>
            <a:ext cx="10039985" cy="1938020"/>
          </a:xfrm>
          <a:prstGeom prst="rect">
            <a:avLst/>
          </a:prstGeom>
        </p:spPr>
        <p:txBody>
          <a:bodyPr wrap="square">
            <a:spAutoFit/>
          </a:bodyPr>
          <a:p>
            <a:pPr indent="0" algn="l" fontAlgn="auto">
              <a:lnSpc>
                <a:spcPct val="150000"/>
              </a:lnSpc>
            </a:pPr>
            <a:r>
              <a:rPr lang="zh-CN" altLang="en-US" sz="3600" b="1" dirty="0">
                <a:latin typeface="微软雅黑" panose="020B0503020204020204" charset="-122"/>
                <a:ea typeface="微软雅黑" panose="020B0503020204020204" charset="-122"/>
                <a:cs typeface="微软雅黑" panose="020B0503020204020204" charset="-122"/>
                <a:sym typeface="+mn-lt"/>
              </a:rPr>
              <a:t>帕拉米韦注射液</a:t>
            </a:r>
            <a:endParaRPr lang="zh-CN" altLang="en-US" sz="3600" b="1" dirty="0">
              <a:latin typeface="微软雅黑" panose="020B0503020204020204" charset="-122"/>
              <a:ea typeface="微软雅黑" panose="020B0503020204020204" charset="-122"/>
              <a:cs typeface="微软雅黑" panose="020B0503020204020204" charset="-122"/>
              <a:sym typeface="+mn-lt"/>
            </a:endParaRPr>
          </a:p>
          <a:p>
            <a:pPr indent="0" algn="r" fontAlgn="auto">
              <a:lnSpc>
                <a:spcPct val="150000"/>
              </a:lnSpc>
            </a:pPr>
            <a:r>
              <a:rPr lang="en-US" altLang="zh-CN" sz="3600" b="1" dirty="0">
                <a:latin typeface="微软雅黑" panose="020B0503020204020204" charset="-122"/>
                <a:ea typeface="微软雅黑" panose="020B0503020204020204" charset="-122"/>
                <a:cs typeface="微软雅黑" panose="020B0503020204020204" charset="-122"/>
                <a:sym typeface="+mn-lt"/>
              </a:rPr>
              <a:t>---</a:t>
            </a:r>
            <a:r>
              <a:rPr lang="zh-CN" altLang="en-US" sz="4400" b="1" dirty="0">
                <a:solidFill>
                  <a:srgbClr val="FF0000"/>
                </a:solidFill>
                <a:latin typeface="微软雅黑" panose="020B0503020204020204" charset="-122"/>
                <a:ea typeface="微软雅黑" panose="020B0503020204020204" charset="-122"/>
                <a:cs typeface="微软雅黑" panose="020B0503020204020204" charset="-122"/>
                <a:sym typeface="+mn-ea"/>
              </a:rPr>
              <a:t>安全性好、不易耐受</a:t>
            </a:r>
            <a:endParaRPr lang="zh-CN" altLang="en-US" sz="4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2334260" y="2288540"/>
            <a:ext cx="8442960" cy="1753235"/>
          </a:xfrm>
          <a:prstGeom prst="rect">
            <a:avLst/>
          </a:prstGeom>
          <a:noFill/>
        </p:spPr>
        <p:txBody>
          <a:bodyPr wrap="square" rtlCol="0" anchor="t">
            <a:spAutoFit/>
          </a:bodyPr>
          <a:p>
            <a:pPr>
              <a:lnSpc>
                <a:spcPct val="150000"/>
              </a:lnSpc>
              <a:buFont typeface="Wingdings" panose="05000000000000000000" pitchFamily="2" charset="2"/>
              <a:buChar char="u"/>
            </a:pPr>
            <a:r>
              <a:rPr lang="zh-CN" altLang="en-US" b="1" dirty="0">
                <a:solidFill>
                  <a:schemeClr val="tx1"/>
                </a:solidFill>
                <a:latin typeface="微软雅黑" panose="020B0503020204020204" charset="-122"/>
                <a:ea typeface="微软雅黑" panose="020B0503020204020204" charset="-122"/>
                <a:sym typeface="+mn-ea"/>
              </a:rPr>
              <a:t>成人和幼儿血浆浓度</a:t>
            </a:r>
            <a:endParaRPr lang="zh-CN" altLang="en-US" b="1" dirty="0">
              <a:solidFill>
                <a:schemeClr val="tx1"/>
              </a:solidFill>
              <a:latin typeface="微软雅黑" panose="020B0503020204020204" charset="-122"/>
              <a:ea typeface="微软雅黑" panose="020B0503020204020204" charset="-122"/>
              <a:sym typeface="+mn-ea"/>
            </a:endParaRPr>
          </a:p>
          <a:p>
            <a:pPr indent="0">
              <a:lnSpc>
                <a:spcPct val="150000"/>
              </a:lnSpc>
              <a:buFont typeface="Wingdings" panose="05000000000000000000" pitchFamily="2" charset="2"/>
              <a:buNone/>
            </a:pPr>
            <a:r>
              <a:rPr lang="en-US" altLang="zh-CN" dirty="0">
                <a:solidFill>
                  <a:schemeClr val="tx1"/>
                </a:solidFill>
                <a:latin typeface="微软雅黑" panose="020B0503020204020204" charset="-122"/>
                <a:ea typeface="微软雅黑" panose="020B0503020204020204" charset="-122"/>
                <a:sym typeface="+mn-ea"/>
              </a:rPr>
              <a:t>   ---</a:t>
            </a:r>
            <a:r>
              <a:rPr lang="zh-CN" altLang="zh-CN" dirty="0">
                <a:solidFill>
                  <a:schemeClr val="tx1"/>
                </a:solidFill>
                <a:latin typeface="微软雅黑" panose="020B0503020204020204" charset="-122"/>
                <a:ea typeface="微软雅黑" panose="020B0503020204020204" charset="-122"/>
                <a:sym typeface="+mn-ea"/>
              </a:rPr>
              <a:t>重复给药时的体内动态几乎与单次给药时相同，未发现蓄积性。</a:t>
            </a:r>
            <a:endParaRPr lang="en-US" altLang="zh-CN" sz="1800" dirty="0">
              <a:solidFill>
                <a:schemeClr val="tx1"/>
              </a:solidFill>
              <a:latin typeface="微软雅黑" panose="020B0503020204020204" charset="-122"/>
              <a:ea typeface="微软雅黑" panose="020B0503020204020204" charset="-122"/>
            </a:endParaRPr>
          </a:p>
          <a:p>
            <a:pPr>
              <a:lnSpc>
                <a:spcPct val="150000"/>
              </a:lnSpc>
              <a:buFont typeface="Wingdings" panose="05000000000000000000" pitchFamily="2" charset="2"/>
              <a:buChar char="u"/>
            </a:pPr>
            <a:r>
              <a:rPr lang="zh-CN" altLang="en-US" b="1" dirty="0">
                <a:solidFill>
                  <a:schemeClr val="tx1"/>
                </a:solidFill>
                <a:latin typeface="微软雅黑" panose="020B0503020204020204" charset="-122"/>
                <a:ea typeface="微软雅黑" panose="020B0503020204020204" charset="-122"/>
                <a:sym typeface="+mn-ea"/>
              </a:rPr>
              <a:t>代谢</a:t>
            </a:r>
            <a:endParaRPr lang="zh-CN" altLang="en-US" b="1" dirty="0">
              <a:solidFill>
                <a:schemeClr val="tx1"/>
              </a:solidFill>
              <a:latin typeface="微软雅黑" panose="020B0503020204020204" charset="-122"/>
              <a:ea typeface="微软雅黑" panose="020B0503020204020204" charset="-122"/>
              <a:sym typeface="+mn-ea"/>
            </a:endParaRPr>
          </a:p>
          <a:p>
            <a:pPr indent="0">
              <a:lnSpc>
                <a:spcPct val="150000"/>
              </a:lnSpc>
              <a:buFont typeface="Wingdings" panose="05000000000000000000" pitchFamily="2" charset="2"/>
              <a:buNone/>
            </a:pPr>
            <a:r>
              <a:rPr lang="en-US" altLang="zh-CN" dirty="0">
                <a:solidFill>
                  <a:schemeClr val="tx1"/>
                </a:solidFill>
                <a:latin typeface="微软雅黑" panose="020B0503020204020204" charset="-122"/>
                <a:ea typeface="微软雅黑" panose="020B0503020204020204" charset="-122"/>
                <a:sym typeface="+mn-ea"/>
              </a:rPr>
              <a:t>   ---</a:t>
            </a:r>
            <a:r>
              <a:rPr lang="zh-CN" altLang="zh-CN" dirty="0">
                <a:solidFill>
                  <a:schemeClr val="tx1"/>
                </a:solidFill>
                <a:latin typeface="微软雅黑" panose="020B0503020204020204" charset="-122"/>
                <a:ea typeface="微软雅黑" panose="020B0503020204020204" charset="-122"/>
                <a:sym typeface="+mn-ea"/>
              </a:rPr>
              <a:t>帕拉米韦不经肝脏代谢，以药物原形主要经肾由尿排泄。</a:t>
            </a:r>
            <a:endParaRPr lang="zh-CN" altLang="zh-CN" dirty="0">
              <a:solidFill>
                <a:schemeClr val="tx1"/>
              </a:solidFill>
              <a:latin typeface="微软雅黑" panose="020B0503020204020204" charset="-122"/>
              <a:ea typeface="微软雅黑" panose="020B0503020204020204" charset="-122"/>
              <a:sym typeface="+mn-ea"/>
            </a:endParaRPr>
          </a:p>
        </p:txBody>
      </p:sp>
      <p:sp>
        <p:nvSpPr>
          <p:cNvPr id="6" name="文本框 5"/>
          <p:cNvSpPr txBox="1"/>
          <p:nvPr/>
        </p:nvSpPr>
        <p:spPr>
          <a:xfrm>
            <a:off x="2421255" y="4157980"/>
            <a:ext cx="7827645" cy="1420495"/>
          </a:xfrm>
          <a:prstGeom prst="rect">
            <a:avLst/>
          </a:prstGeom>
          <a:noFill/>
        </p:spPr>
        <p:txBody>
          <a:bodyPr wrap="square" rtlCol="0" anchor="t">
            <a:spAutoFit/>
          </a:bodyPr>
          <a:p>
            <a:pPr marL="342900" indent="-342900">
              <a:lnSpc>
                <a:spcPct val="150000"/>
              </a:lnSpc>
              <a:buFont typeface="Wingdings" panose="05000000000000000000" charset="0"/>
              <a:buChar char="u"/>
            </a:pPr>
            <a:r>
              <a:rPr lang="zh-CN" altLang="en-US" sz="1920" b="1" dirty="0">
                <a:latin typeface="微软雅黑" panose="020B0503020204020204" charset="-122"/>
                <a:ea typeface="微软雅黑" panose="020B0503020204020204" charset="-122"/>
                <a:sym typeface="+mn-ea"/>
              </a:rPr>
              <a:t>不易耐受：</a:t>
            </a:r>
            <a:endParaRPr lang="zh-CN" altLang="en-US" sz="1920" dirty="0">
              <a:latin typeface="微软雅黑" panose="020B0503020204020204" charset="-122"/>
              <a:ea typeface="微软雅黑" panose="020B0503020204020204" charset="-122"/>
              <a:sym typeface="+mn-ea"/>
            </a:endParaRPr>
          </a:p>
          <a:p>
            <a:pPr indent="0">
              <a:lnSpc>
                <a:spcPct val="150000"/>
              </a:lnSpc>
              <a:buFont typeface="Wingdings" panose="05000000000000000000" pitchFamily="2" charset="2"/>
              <a:buNone/>
            </a:pPr>
            <a:r>
              <a:rPr lang="en-US" altLang="zh-CN" sz="1920" dirty="0">
                <a:latin typeface="微软雅黑" panose="020B0503020204020204" charset="-122"/>
                <a:ea typeface="微软雅黑" panose="020B0503020204020204" charset="-122"/>
                <a:sym typeface="+mn-ea"/>
              </a:rPr>
              <a:t>  ---</a:t>
            </a:r>
            <a:r>
              <a:rPr lang="zh-CN" altLang="en-US" sz="1920" dirty="0">
                <a:latin typeface="微软雅黑" panose="020B0503020204020204" charset="-122"/>
                <a:ea typeface="微软雅黑" panose="020B0503020204020204" charset="-122"/>
                <a:sym typeface="+mn-ea"/>
              </a:rPr>
              <a:t>耐药突变基因存在于病毒</a:t>
            </a:r>
            <a:r>
              <a:rPr lang="en-US" altLang="zh-CN" sz="1920" dirty="0">
                <a:latin typeface="微软雅黑" panose="020B0503020204020204" charset="-122"/>
                <a:ea typeface="微软雅黑" panose="020B0503020204020204" charset="-122"/>
                <a:sym typeface="+mn-ea"/>
              </a:rPr>
              <a:t>NA</a:t>
            </a:r>
            <a:r>
              <a:rPr lang="zh-CN" altLang="en-US" sz="1920" dirty="0">
                <a:latin typeface="微软雅黑" panose="020B0503020204020204" charset="-122"/>
                <a:ea typeface="微软雅黑" panose="020B0503020204020204" charset="-122"/>
                <a:sym typeface="+mn-ea"/>
              </a:rPr>
              <a:t>的</a:t>
            </a:r>
            <a:r>
              <a:rPr lang="en-US" altLang="zh-CN" sz="1920" dirty="0">
                <a:latin typeface="微软雅黑" panose="020B0503020204020204" charset="-122"/>
                <a:ea typeface="微软雅黑" panose="020B0503020204020204" charset="-122"/>
                <a:sym typeface="+mn-ea"/>
              </a:rPr>
              <a:t>58</a:t>
            </a:r>
            <a:r>
              <a:rPr lang="zh-CN" altLang="en-US" sz="1920" dirty="0">
                <a:latin typeface="微软雅黑" panose="020B0503020204020204" charset="-122"/>
                <a:ea typeface="微软雅黑" panose="020B0503020204020204" charset="-122"/>
                <a:sym typeface="+mn-ea"/>
              </a:rPr>
              <a:t>位和</a:t>
            </a:r>
            <a:r>
              <a:rPr lang="en-US" altLang="zh-CN" sz="1920" dirty="0">
                <a:latin typeface="微软雅黑" panose="020B0503020204020204" charset="-122"/>
                <a:ea typeface="微软雅黑" panose="020B0503020204020204" charset="-122"/>
                <a:sym typeface="+mn-ea"/>
              </a:rPr>
              <a:t>211</a:t>
            </a:r>
            <a:r>
              <a:rPr lang="zh-CN" altLang="en-US" sz="1920" dirty="0">
                <a:latin typeface="微软雅黑" panose="020B0503020204020204" charset="-122"/>
                <a:ea typeface="微软雅黑" panose="020B0503020204020204" charset="-122"/>
                <a:sym typeface="+mn-ea"/>
              </a:rPr>
              <a:t>位的氨基酸残基上，突变作用点与变异关键位点不重合，不易耐药。</a:t>
            </a:r>
            <a:endParaRPr lang="zh-CN" altLang="zh-CN" sz="1920" dirty="0">
              <a:latin typeface="微软雅黑" panose="020B0503020204020204" charset="-122"/>
              <a:ea typeface="微软雅黑" panose="020B0503020204020204" charset="-122"/>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122" name="图片 12" descr="天成logo透明PNG2"/>
          <p:cNvPicPr>
            <a:picLocks noChangeAspect="1"/>
          </p:cNvPicPr>
          <p:nvPr>
            <p:custDataLst>
              <p:tags r:id="rId1"/>
            </p:custDataLst>
          </p:nvPr>
        </p:nvPicPr>
        <p:blipFill>
          <a:blip r:embed="rId2"/>
          <a:stretch>
            <a:fillRect/>
          </a:stretch>
        </p:blipFill>
        <p:spPr>
          <a:xfrm>
            <a:off x="7995920" y="6021705"/>
            <a:ext cx="3632200" cy="680085"/>
          </a:xfrm>
          <a:prstGeom prst="rect">
            <a:avLst/>
          </a:prstGeom>
          <a:noFill/>
          <a:ln w="9525">
            <a:noFill/>
          </a:ln>
        </p:spPr>
      </p:pic>
      <p:sp>
        <p:nvSpPr>
          <p:cNvPr id="4" name="矩形 3"/>
          <p:cNvSpPr/>
          <p:nvPr/>
        </p:nvSpPr>
        <p:spPr>
          <a:xfrm>
            <a:off x="523240" y="350520"/>
            <a:ext cx="10039985" cy="1753235"/>
          </a:xfrm>
          <a:prstGeom prst="rect">
            <a:avLst/>
          </a:prstGeom>
        </p:spPr>
        <p:txBody>
          <a:bodyPr wrap="square">
            <a:spAutoFit/>
          </a:bodyPr>
          <a:p>
            <a:pPr indent="0" algn="l" fontAlgn="auto">
              <a:lnSpc>
                <a:spcPct val="150000"/>
              </a:lnSpc>
            </a:pPr>
            <a:r>
              <a:rPr lang="zh-CN" altLang="en-US" sz="3600" b="1" dirty="0">
                <a:latin typeface="微软雅黑" panose="020B0503020204020204" charset="-122"/>
                <a:ea typeface="微软雅黑" panose="020B0503020204020204" charset="-122"/>
                <a:cs typeface="微软雅黑" panose="020B0503020204020204" charset="-122"/>
                <a:sym typeface="+mn-lt"/>
              </a:rPr>
              <a:t>帕拉米韦注射液</a:t>
            </a:r>
            <a:endParaRPr lang="zh-CN" altLang="en-US" sz="3600" b="1" dirty="0">
              <a:latin typeface="微软雅黑" panose="020B0503020204020204" charset="-122"/>
              <a:ea typeface="微软雅黑" panose="020B0503020204020204" charset="-122"/>
              <a:cs typeface="微软雅黑" panose="020B0503020204020204" charset="-122"/>
              <a:sym typeface="+mn-lt"/>
            </a:endParaRPr>
          </a:p>
          <a:p>
            <a:pPr indent="0" algn="r" fontAlgn="auto">
              <a:lnSpc>
                <a:spcPct val="150000"/>
              </a:lnSpc>
            </a:pPr>
            <a:r>
              <a:rPr lang="en-US" altLang="zh-CN" sz="3600" b="1" dirty="0">
                <a:latin typeface="微软雅黑" panose="020B0503020204020204" charset="-122"/>
                <a:ea typeface="微软雅黑" panose="020B0503020204020204" charset="-122"/>
                <a:cs typeface="微软雅黑" panose="020B0503020204020204" charset="-122"/>
                <a:sym typeface="+mn-lt"/>
              </a:rPr>
              <a:t>---</a:t>
            </a:r>
            <a:r>
              <a:rPr lang="en-US" altLang="zh-CN" sz="2400" b="1" dirty="0">
                <a:solidFill>
                  <a:srgbClr val="FF0000"/>
                </a:solidFill>
                <a:latin typeface="微软雅黑" panose="020B0503020204020204" charset="-122"/>
                <a:ea typeface="微软雅黑" panose="020B0503020204020204" charset="-122"/>
                <a:cs typeface="微软雅黑" panose="020B0503020204020204" charset="-122"/>
                <a:sym typeface="+mn-ea"/>
              </a:rPr>
              <a:t>SFDA</a:t>
            </a:r>
            <a:r>
              <a:rPr lang="zh-CN" altLang="en-US" sz="2400" b="1" dirty="0">
                <a:solidFill>
                  <a:srgbClr val="FF0000"/>
                </a:solidFill>
                <a:latin typeface="微软雅黑" panose="020B0503020204020204" charset="-122"/>
                <a:ea typeface="微软雅黑" panose="020B0503020204020204" charset="-122"/>
                <a:cs typeface="微软雅黑" panose="020B0503020204020204" charset="-122"/>
                <a:sym typeface="+mn-ea"/>
              </a:rPr>
              <a:t>批准的</a:t>
            </a:r>
            <a:r>
              <a:rPr lang="zh-CN" altLang="en-US" sz="2400" b="1" dirty="0">
                <a:solidFill>
                  <a:srgbClr val="FF0000"/>
                </a:solidFill>
                <a:latin typeface="微软雅黑" panose="020B0503020204020204" charset="-122"/>
                <a:ea typeface="微软雅黑" panose="020B0503020204020204" charset="-122"/>
                <a:cs typeface="微软雅黑" panose="020B0503020204020204" charset="-122"/>
                <a:sym typeface="+mn-ea"/>
              </a:rPr>
              <a:t>唯一</a:t>
            </a:r>
            <a:r>
              <a:rPr lang="zh-CN" altLang="en-US" sz="2400" b="1" dirty="0">
                <a:solidFill>
                  <a:srgbClr val="FF0000"/>
                </a:solidFill>
                <a:latin typeface="微软雅黑" panose="020B0503020204020204" charset="-122"/>
                <a:ea typeface="微软雅黑" panose="020B0503020204020204" charset="-122"/>
                <a:cs typeface="微软雅黑" panose="020B0503020204020204" charset="-122"/>
                <a:sym typeface="+mn-ea"/>
              </a:rPr>
              <a:t>可用于</a:t>
            </a:r>
            <a:r>
              <a:rPr lang="en-US" altLang="zh-CN" sz="2400" b="1" dirty="0">
                <a:solidFill>
                  <a:srgbClr val="FF0000"/>
                </a:solidFill>
                <a:latin typeface="微软雅黑" panose="020B0503020204020204" charset="-122"/>
                <a:ea typeface="微软雅黑" panose="020B0503020204020204" charset="-122"/>
                <a:cs typeface="微软雅黑" panose="020B0503020204020204" charset="-122"/>
                <a:sym typeface="+mn-ea"/>
              </a:rPr>
              <a:t>1</a:t>
            </a:r>
            <a:r>
              <a:rPr lang="zh-CN" altLang="en-US" sz="2400" b="1" dirty="0">
                <a:solidFill>
                  <a:srgbClr val="FF0000"/>
                </a:solidFill>
                <a:latin typeface="微软雅黑" panose="020B0503020204020204" charset="-122"/>
                <a:ea typeface="微软雅黑" panose="020B0503020204020204" charset="-122"/>
                <a:cs typeface="微软雅黑" panose="020B0503020204020204" charset="-122"/>
                <a:sym typeface="+mn-ea"/>
              </a:rPr>
              <a:t>岁以下婴儿的神经氨酸酶抑制剂</a:t>
            </a:r>
            <a:endParaRPr lang="zh-CN" altLang="en-US" sz="2400" b="1"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1922780" y="2421255"/>
            <a:ext cx="8188960" cy="368300"/>
          </a:xfrm>
          <a:prstGeom prst="rect">
            <a:avLst/>
          </a:prstGeom>
          <a:noFill/>
        </p:spPr>
        <p:txBody>
          <a:bodyPr wrap="square" rtlCol="0" anchor="t">
            <a:spAutoFit/>
          </a:bodyPr>
          <a:p>
            <a:pPr marL="342900" indent="-342900">
              <a:buFont typeface="Wingdings" panose="05000000000000000000" charset="0"/>
              <a:buChar char="u"/>
            </a:pPr>
            <a:r>
              <a:rPr kumimoji="1" lang="zh-CN" altLang="en-US" dirty="0">
                <a:solidFill>
                  <a:srgbClr val="000000"/>
                </a:solidFill>
                <a:latin typeface="+mn-ea"/>
                <a:sym typeface="+mn-ea"/>
              </a:rPr>
              <a:t>美国</a:t>
            </a:r>
            <a:r>
              <a:rPr kumimoji="1" lang="en-US" altLang="zh-CN" dirty="0">
                <a:solidFill>
                  <a:srgbClr val="000000"/>
                </a:solidFill>
                <a:latin typeface="+mn-ea"/>
                <a:sym typeface="+mn-ea"/>
              </a:rPr>
              <a:t>FDA</a:t>
            </a:r>
            <a:r>
              <a:rPr kumimoji="1" lang="zh-CN" altLang="en-US" dirty="0">
                <a:solidFill>
                  <a:srgbClr val="000000"/>
                </a:solidFill>
                <a:latin typeface="+mn-ea"/>
                <a:sym typeface="+mn-ea"/>
              </a:rPr>
              <a:t>与流行性感冒诊疗方案（</a:t>
            </a:r>
            <a:r>
              <a:rPr kumimoji="1" lang="en-US" altLang="zh-CN" dirty="0">
                <a:solidFill>
                  <a:srgbClr val="000000"/>
                </a:solidFill>
                <a:latin typeface="+mn-ea"/>
                <a:sym typeface="+mn-ea"/>
              </a:rPr>
              <a:t>2019</a:t>
            </a:r>
            <a:r>
              <a:rPr kumimoji="1" lang="zh-CN" altLang="en-US" dirty="0">
                <a:solidFill>
                  <a:srgbClr val="000000"/>
                </a:solidFill>
                <a:latin typeface="+mn-ea"/>
                <a:sym typeface="+mn-ea"/>
              </a:rPr>
              <a:t>年版）推荐用药</a:t>
            </a:r>
            <a:endParaRPr kumimoji="1" lang="zh-CN" altLang="en-US" dirty="0">
              <a:solidFill>
                <a:srgbClr val="000000"/>
              </a:solidFill>
              <a:latin typeface="+mn-ea"/>
              <a:sym typeface="+mn-ea"/>
            </a:endParaRPr>
          </a:p>
        </p:txBody>
      </p:sp>
      <p:sp>
        <p:nvSpPr>
          <p:cNvPr id="5" name="文本框 4"/>
          <p:cNvSpPr txBox="1"/>
          <p:nvPr/>
        </p:nvSpPr>
        <p:spPr>
          <a:xfrm>
            <a:off x="1991995" y="3031490"/>
            <a:ext cx="8638540" cy="1337945"/>
          </a:xfrm>
          <a:prstGeom prst="rect">
            <a:avLst/>
          </a:prstGeom>
          <a:noFill/>
        </p:spPr>
        <p:txBody>
          <a:bodyPr wrap="square" rtlCol="0" anchor="t">
            <a:spAutoFit/>
          </a:bodyPr>
          <a:p>
            <a:pPr marL="285750" indent="-285750" fontAlgn="auto">
              <a:lnSpc>
                <a:spcPct val="150000"/>
              </a:lnSpc>
              <a:buFont typeface="Wingdings" panose="05000000000000000000" charset="0"/>
              <a:buChar char="u"/>
            </a:pPr>
            <a:r>
              <a:rPr lang="zh-CN" altLang="en-US" dirty="0">
                <a:latin typeface="+mn-ea"/>
                <a:sym typeface="+mn-ea"/>
              </a:rPr>
              <a:t>儿童用法用量：</a:t>
            </a:r>
            <a:endParaRPr lang="zh-CN" altLang="en-US" dirty="0">
              <a:latin typeface="+mn-ea"/>
              <a:sym typeface="+mn-ea"/>
            </a:endParaRPr>
          </a:p>
          <a:p>
            <a:pPr marL="0" indent="0" fontAlgn="auto">
              <a:lnSpc>
                <a:spcPct val="150000"/>
              </a:lnSpc>
              <a:buNone/>
            </a:pPr>
            <a:r>
              <a:rPr lang="en-US" altLang="zh-CN" dirty="0">
                <a:latin typeface="+mn-ea"/>
                <a:sym typeface="+mn-ea"/>
              </a:rPr>
              <a:t>    ---</a:t>
            </a:r>
            <a:r>
              <a:rPr lang="zh-CN" altLang="en-US" dirty="0">
                <a:latin typeface="+mn-ea"/>
                <a:sym typeface="+mn-ea"/>
              </a:rPr>
              <a:t>帕拉米韦</a:t>
            </a:r>
            <a:r>
              <a:rPr lang="en-US" altLang="zh-CN" dirty="0">
                <a:latin typeface="+mn-ea"/>
                <a:sym typeface="+mn-ea"/>
              </a:rPr>
              <a:t>1</a:t>
            </a:r>
            <a:r>
              <a:rPr lang="zh-CN" altLang="en-US" dirty="0">
                <a:latin typeface="+mn-ea"/>
                <a:sym typeface="+mn-ea"/>
              </a:rPr>
              <a:t>日</a:t>
            </a:r>
            <a:r>
              <a:rPr lang="en-US" altLang="zh-CN" dirty="0">
                <a:latin typeface="+mn-ea"/>
                <a:sym typeface="+mn-ea"/>
              </a:rPr>
              <a:t>1</a:t>
            </a:r>
            <a:r>
              <a:rPr lang="zh-CN" altLang="en-US" dirty="0">
                <a:latin typeface="+mn-ea"/>
                <a:sym typeface="+mn-ea"/>
              </a:rPr>
              <a:t>次，每次</a:t>
            </a:r>
            <a:r>
              <a:rPr lang="en-US" altLang="zh-CN" dirty="0">
                <a:latin typeface="+mn-ea"/>
                <a:sym typeface="+mn-ea"/>
              </a:rPr>
              <a:t>10mg/kg</a:t>
            </a:r>
            <a:r>
              <a:rPr lang="zh-CN" altLang="en-US" dirty="0">
                <a:latin typeface="+mn-ea"/>
                <a:sym typeface="+mn-ea"/>
              </a:rPr>
              <a:t>，</a:t>
            </a:r>
            <a:r>
              <a:rPr lang="en-US" altLang="zh-CN" dirty="0">
                <a:latin typeface="+mn-ea"/>
                <a:sym typeface="+mn-ea"/>
              </a:rPr>
              <a:t>30</a:t>
            </a:r>
            <a:r>
              <a:rPr lang="zh-CN" altLang="en-US" dirty="0">
                <a:latin typeface="+mn-ea"/>
                <a:sym typeface="+mn-ea"/>
              </a:rPr>
              <a:t>分钟以上单次静脉滴注；也可以根据病情，采用连日重复给药，不超过</a:t>
            </a:r>
            <a:r>
              <a:rPr lang="en-US" altLang="zh-CN" dirty="0">
                <a:latin typeface="+mn-ea"/>
                <a:sym typeface="+mn-ea"/>
              </a:rPr>
              <a:t>5</a:t>
            </a:r>
            <a:r>
              <a:rPr lang="zh-CN" altLang="en-US" dirty="0">
                <a:latin typeface="+mn-ea"/>
                <a:sym typeface="+mn-ea"/>
              </a:rPr>
              <a:t>天。单次给药量的上限为</a:t>
            </a:r>
            <a:r>
              <a:rPr lang="en-US" altLang="zh-CN" dirty="0">
                <a:latin typeface="+mn-ea"/>
                <a:sym typeface="+mn-ea"/>
              </a:rPr>
              <a:t>600mg</a:t>
            </a:r>
            <a:r>
              <a:rPr lang="zh-CN" altLang="en-US" dirty="0">
                <a:latin typeface="+mn-ea"/>
                <a:sym typeface="+mn-ea"/>
              </a:rPr>
              <a:t>以内。</a:t>
            </a:r>
            <a:endParaRPr lang="zh-CN" altLang="en-US" dirty="0">
              <a:latin typeface="+mn-ea"/>
              <a:sym typeface="+mn-ea"/>
            </a:endParaRPr>
          </a:p>
        </p:txBody>
      </p:sp>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commondata" val="eyJjb3VudCI6MTYsImhkaWQiOiI0OWFlNzRlMjJiNmIxMDg0ZjAwYTY0YmFkZGY4MzY1MyIsInVzZXJDb3VudCI6MTB9"/>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n441qvjq">
      <a:majorFont>
        <a:latin typeface="Segoe UI"/>
        <a:ea typeface="微软雅黑"/>
        <a:cs typeface=""/>
      </a:majorFont>
      <a:minorFont>
        <a:latin typeface="Segoe UI"/>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1889</Words>
  <Application>WPS 演示</Application>
  <PresentationFormat>宽屏</PresentationFormat>
  <Paragraphs>96</Paragraphs>
  <Slides>11</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11</vt:i4>
      </vt:variant>
    </vt:vector>
  </HeadingPairs>
  <TitlesOfParts>
    <vt:vector size="23" baseType="lpstr">
      <vt:lpstr>Arial</vt:lpstr>
      <vt:lpstr>宋体</vt:lpstr>
      <vt:lpstr>Wingdings</vt:lpstr>
      <vt:lpstr>微软雅黑</vt:lpstr>
      <vt:lpstr>Wingdings</vt:lpstr>
      <vt:lpstr>华文细黑</vt:lpstr>
      <vt:lpstr>Arial</vt:lpstr>
      <vt:lpstr>华文楷体</vt:lpstr>
      <vt:lpstr>Segoe UI</vt:lpstr>
      <vt:lpstr>Arial Unicode MS</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Sheng xia</dc:creator>
  <cp:lastModifiedBy>王涛</cp:lastModifiedBy>
  <cp:revision>35</cp:revision>
  <dcterms:created xsi:type="dcterms:W3CDTF">2021-03-07T13:52:00Z</dcterms:created>
  <dcterms:modified xsi:type="dcterms:W3CDTF">2024-07-11T03:57:25Z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6C0950F034C840039902448B378519A6_11</vt:lpwstr>
  </property>
  <property fmtid="{D5CDD505-2E9C-101B-9397-08002B2CF9AE}" pid="3" name="KSOProductBuildVer">
    <vt:lpwstr>2052-12.1.0.16929</vt:lpwstr>
  </property>
  <property fmtid="{D5CDD505-2E9C-101B-9397-08002B2CF9AE}" pid="4" name="KSOTemplateUUID">
    <vt:lpwstr>v1.0_mb_bSWGfJ4jopb/0X7KMVnhnA==</vt:lpwstr>
  </property>
</Properties>
</file>