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330" y="60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77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7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7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8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39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4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6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4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1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矩形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585" name="文本框 6"/>
          <p:cNvSpPr txBox="1"/>
          <p:nvPr/>
        </p:nvSpPr>
        <p:spPr>
          <a:xfrm>
            <a:off x="3037205" y="1495425"/>
            <a:ext cx="6468745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 spc="250" dirty="0">
                <a:solidFill>
                  <a:schemeClr val="accent5">
                    <a:lumMod val="5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济川煎颗粒</a:t>
            </a:r>
            <a:endParaRPr kumimoji="0" lang="zh-CN" altLang="en-US" sz="6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  <a:p>
            <a:pPr algn="ctr"/>
            <a:endParaRPr kumimoji="1" lang="en-US" altLang="zh-CN" sz="6600" b="1" dirty="0">
              <a:solidFill>
                <a:srgbClr val="013E9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6600" b="1" spc="600" dirty="0">
              <a:solidFill>
                <a:schemeClr val="accent5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586" name="文本框 8"/>
          <p:cNvSpPr txBox="1"/>
          <p:nvPr/>
        </p:nvSpPr>
        <p:spPr>
          <a:xfrm>
            <a:off x="4287520" y="3095625"/>
            <a:ext cx="4110355" cy="40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50" spc="2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江苏康缘药业股份有限公司</a:t>
            </a:r>
            <a:endParaRPr lang="zh-CN" altLang="en-US" sz="2250" spc="25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88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B4E9">
              <a:alpha val="4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89" name="矩形 1"/>
          <p:cNvSpPr/>
          <p:nvPr/>
        </p:nvSpPr>
        <p:spPr>
          <a:xfrm>
            <a:off x="558800" y="330200"/>
            <a:ext cx="11099800" cy="61849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90" name="文本框 9"/>
          <p:cNvSpPr txBox="1"/>
          <p:nvPr/>
        </p:nvSpPr>
        <p:spPr>
          <a:xfrm>
            <a:off x="3932436" y="560813"/>
            <a:ext cx="433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目    录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1" name="文本框 12"/>
          <p:cNvSpPr txBox="1"/>
          <p:nvPr/>
        </p:nvSpPr>
        <p:spPr>
          <a:xfrm>
            <a:off x="1167118" y="1917689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01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2" name="文本框 13"/>
          <p:cNvSpPr txBox="1"/>
          <p:nvPr/>
        </p:nvSpPr>
        <p:spPr>
          <a:xfrm>
            <a:off x="4672378" y="1165936"/>
            <a:ext cx="29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600" dirty="0">
                <a:solidFill>
                  <a:srgbClr val="002060"/>
                </a:solidFill>
                <a:latin typeface="+mn-ea"/>
              </a:rPr>
              <a:t>COMPANY</a:t>
            </a:r>
            <a:endParaRPr lang="zh-CN" altLang="en-US" sz="1600" spc="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3" name="文本框 16"/>
          <p:cNvSpPr txBox="1"/>
          <p:nvPr/>
        </p:nvSpPr>
        <p:spPr>
          <a:xfrm>
            <a:off x="6737738" y="1912727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02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4" name="文本框 19"/>
          <p:cNvSpPr txBox="1"/>
          <p:nvPr/>
        </p:nvSpPr>
        <p:spPr>
          <a:xfrm>
            <a:off x="1169855" y="3384600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03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5" name="文本框 22"/>
          <p:cNvSpPr txBox="1"/>
          <p:nvPr/>
        </p:nvSpPr>
        <p:spPr>
          <a:xfrm>
            <a:off x="6727775" y="3379638"/>
            <a:ext cx="98799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04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6" name="文本框 25"/>
          <p:cNvSpPr txBox="1"/>
          <p:nvPr/>
        </p:nvSpPr>
        <p:spPr>
          <a:xfrm>
            <a:off x="1159892" y="4775311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05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7" name="文本框 18"/>
          <p:cNvSpPr txBox="1"/>
          <p:nvPr/>
        </p:nvSpPr>
        <p:spPr>
          <a:xfrm>
            <a:off x="2155117" y="20441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药品基本信息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8" name="文本框 24"/>
          <p:cNvSpPr txBox="1"/>
          <p:nvPr/>
        </p:nvSpPr>
        <p:spPr>
          <a:xfrm>
            <a:off x="7882939" y="21076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安全性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9" name="文本框 29"/>
          <p:cNvSpPr txBox="1"/>
          <p:nvPr/>
        </p:nvSpPr>
        <p:spPr>
          <a:xfrm>
            <a:off x="2164447" y="355002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有效性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00" name="文本框 31"/>
          <p:cNvSpPr txBox="1"/>
          <p:nvPr/>
        </p:nvSpPr>
        <p:spPr>
          <a:xfrm>
            <a:off x="7882109" y="352843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创新性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01" name="文本框 36"/>
          <p:cNvSpPr txBox="1"/>
          <p:nvPr/>
        </p:nvSpPr>
        <p:spPr>
          <a:xfrm>
            <a:off x="2164447" y="494967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公平性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cxnSp>
        <p:nvCxnSpPr>
          <p:cNvPr id="3145728" name="直接连接符 4"/>
          <p:cNvCxnSpPr/>
          <p:nvPr/>
        </p:nvCxnSpPr>
        <p:spPr>
          <a:xfrm>
            <a:off x="1287624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/>
        </p:nvCxnSpPr>
        <p:spPr>
          <a:xfrm>
            <a:off x="1287624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39"/>
          <p:cNvCxnSpPr/>
          <p:nvPr/>
        </p:nvCxnSpPr>
        <p:spPr>
          <a:xfrm>
            <a:off x="1287624" y="5472018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40"/>
          <p:cNvCxnSpPr/>
          <p:nvPr/>
        </p:nvCxnSpPr>
        <p:spPr>
          <a:xfrm>
            <a:off x="6885992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41"/>
          <p:cNvCxnSpPr/>
          <p:nvPr/>
        </p:nvCxnSpPr>
        <p:spPr>
          <a:xfrm>
            <a:off x="6885992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" descr="C:\Users\1\Desktop\图片3_副本_副本.png图片3_副本_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3175"/>
            <a:ext cx="12186920" cy="6851650"/>
          </a:xfrm>
          <a:prstGeom prst="rect">
            <a:avLst/>
          </a:prstGeom>
        </p:spPr>
      </p:pic>
      <p:sp>
        <p:nvSpPr>
          <p:cNvPr id="1048602" name="矩形 3"/>
          <p:cNvSpPr/>
          <p:nvPr/>
        </p:nvSpPr>
        <p:spPr>
          <a:xfrm>
            <a:off x="-2540" y="-13808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3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04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药品基本信息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05" name="文本框 9"/>
          <p:cNvSpPr txBox="1"/>
          <p:nvPr/>
        </p:nvSpPr>
        <p:spPr>
          <a:xfrm>
            <a:off x="938151" y="1431967"/>
            <a:ext cx="10470584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j-ea"/>
              </a:rPr>
              <a:t>通用名：</a:t>
            </a:r>
            <a:r>
              <a:rPr lang="zh-CN" altLang="en-US" sz="1600" spc="50" dirty="0">
                <a:latin typeface="+mn-ea"/>
                <a:cs typeface="+mj-ea"/>
                <a:sym typeface="+mn-ea"/>
              </a:rPr>
              <a:t>济川煎颗粒</a:t>
            </a:r>
            <a:endParaRPr kumimoji="1" lang="en-US" altLang="zh-CN" sz="1600" dirty="0">
              <a:solidFill>
                <a:srgbClr val="013E9F"/>
              </a:solidFill>
              <a:latin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j-ea"/>
              </a:rPr>
              <a:t>注册规格：每袋装</a:t>
            </a:r>
            <a:r>
              <a:rPr lang="en-US" altLang="zh-CN" sz="1600" spc="50" dirty="0">
                <a:latin typeface="+mn-ea"/>
                <a:cs typeface="+mj-ea"/>
              </a:rPr>
              <a:t>7</a:t>
            </a:r>
            <a:r>
              <a:rPr lang="zh-CN" altLang="en-US" sz="1600" spc="50" dirty="0">
                <a:latin typeface="+mn-ea"/>
                <a:cs typeface="+mj-ea"/>
              </a:rPr>
              <a:t>g（相当于饮片</a:t>
            </a:r>
            <a:r>
              <a:rPr lang="en-US" altLang="zh-CN" sz="1600" spc="50" dirty="0">
                <a:latin typeface="+mn-ea"/>
                <a:cs typeface="+mj-ea"/>
              </a:rPr>
              <a:t>21.82</a:t>
            </a:r>
            <a:r>
              <a:rPr lang="zh-CN" altLang="en-US" sz="1600" spc="50" dirty="0">
                <a:latin typeface="+mn-ea"/>
                <a:cs typeface="+mj-ea"/>
              </a:rPr>
              <a:t>g）  </a:t>
            </a:r>
            <a:endParaRPr lang="zh-CN" altLang="en-US" sz="1600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j-ea"/>
              </a:rPr>
              <a:t>中国大陆首次上市时间：</a:t>
            </a:r>
            <a:r>
              <a:rPr lang="zh-CN" altLang="en-US" sz="1600" spc="50" dirty="0">
                <a:latin typeface="+mn-ea"/>
                <a:cs typeface="+mj-ea"/>
                <a:sym typeface="+mn-ea"/>
              </a:rPr>
              <a:t>202</a:t>
            </a:r>
            <a:r>
              <a:rPr lang="en-US" altLang="zh-CN" sz="1600" spc="50" dirty="0">
                <a:latin typeface="+mn-ea"/>
                <a:cs typeface="+mj-ea"/>
                <a:sym typeface="+mn-ea"/>
              </a:rPr>
              <a:t>3</a:t>
            </a:r>
            <a:r>
              <a:rPr lang="zh-CN" altLang="en-US" sz="1600" spc="50" dirty="0">
                <a:latin typeface="+mn-ea"/>
                <a:cs typeface="+mj-ea"/>
                <a:sym typeface="+mn-ea"/>
              </a:rPr>
              <a:t>年1</a:t>
            </a:r>
            <a:r>
              <a:rPr lang="en-US" altLang="zh-CN" sz="1600" spc="50" dirty="0">
                <a:latin typeface="+mn-ea"/>
                <a:cs typeface="+mj-ea"/>
                <a:sym typeface="+mn-ea"/>
              </a:rPr>
              <a:t>2</a:t>
            </a:r>
            <a:r>
              <a:rPr lang="zh-CN" altLang="en-US" sz="1600" spc="50" dirty="0">
                <a:latin typeface="+mn-ea"/>
                <a:cs typeface="+mj-ea"/>
                <a:sym typeface="+mn-ea"/>
              </a:rPr>
              <a:t>月</a:t>
            </a:r>
            <a:r>
              <a:rPr lang="en-US" altLang="zh-CN" sz="1600" spc="50" dirty="0">
                <a:latin typeface="+mn-ea"/>
                <a:cs typeface="+mj-ea"/>
                <a:sym typeface="+mn-ea"/>
              </a:rPr>
              <a:t>26</a:t>
            </a:r>
            <a:r>
              <a:rPr lang="zh-CN" altLang="en-US" sz="1600" spc="50" dirty="0">
                <a:latin typeface="+mn-ea"/>
                <a:cs typeface="+mj-ea"/>
                <a:sym typeface="+mn-ea"/>
              </a:rPr>
              <a:t>日</a:t>
            </a:r>
            <a:endParaRPr lang="zh-CN" altLang="en-US" sz="1600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j-ea"/>
              </a:rPr>
              <a:t>目前大陆地区同通用名药品的上市情况：无</a:t>
            </a:r>
            <a:endParaRPr lang="zh-CN" altLang="en-US" sz="1600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j-ea"/>
              </a:rPr>
              <a:t>全球首个上市国家</a:t>
            </a:r>
            <a:r>
              <a:rPr lang="en-US" altLang="zh-CN" sz="1600" spc="50" dirty="0">
                <a:latin typeface="+mn-ea"/>
                <a:cs typeface="+mj-ea"/>
              </a:rPr>
              <a:t>/</a:t>
            </a:r>
            <a:r>
              <a:rPr lang="zh-CN" altLang="en-US" sz="1600" spc="50" dirty="0">
                <a:latin typeface="+mn-ea"/>
                <a:cs typeface="+mj-ea"/>
              </a:rPr>
              <a:t>地区及上市时间：中国    </a:t>
            </a:r>
            <a:r>
              <a:rPr lang="en-US" altLang="zh-CN" sz="1600" spc="50" dirty="0">
                <a:latin typeface="+mn-ea"/>
                <a:cs typeface="+mj-ea"/>
              </a:rPr>
              <a:t>2023</a:t>
            </a:r>
            <a:r>
              <a:rPr lang="zh-CN" altLang="en-US" sz="1600" spc="50" dirty="0">
                <a:latin typeface="+mn-ea"/>
                <a:cs typeface="+mj-ea"/>
              </a:rPr>
              <a:t>年</a:t>
            </a:r>
            <a:r>
              <a:rPr lang="en-US" altLang="zh-CN" sz="1600" spc="50" dirty="0">
                <a:latin typeface="+mn-ea"/>
                <a:cs typeface="+mj-ea"/>
              </a:rPr>
              <a:t>12</a:t>
            </a:r>
            <a:r>
              <a:rPr lang="zh-CN" altLang="en-US" sz="1600" spc="50" dirty="0">
                <a:latin typeface="+mn-ea"/>
                <a:cs typeface="+mj-ea"/>
              </a:rPr>
              <a:t>月</a:t>
            </a:r>
            <a:endParaRPr lang="zh-CN" altLang="en-US" sz="1600" spc="50" dirty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j-ea"/>
              </a:rPr>
              <a:t>是否为</a:t>
            </a:r>
            <a:r>
              <a:rPr lang="en-US" altLang="zh-CN" sz="1600" spc="50" dirty="0">
                <a:latin typeface="+mn-ea"/>
                <a:cs typeface="+mj-ea"/>
              </a:rPr>
              <a:t>OTC</a:t>
            </a:r>
            <a:r>
              <a:rPr lang="zh-CN" altLang="en-US" sz="1600" spc="50" dirty="0">
                <a:latin typeface="+mn-ea"/>
                <a:cs typeface="+mj-ea"/>
              </a:rPr>
              <a:t>产品：</a:t>
            </a:r>
            <a:r>
              <a:rPr lang="zh-CN" altLang="en-US" sz="1600" spc="50" dirty="0" smtClean="0">
                <a:latin typeface="+mn-ea"/>
                <a:cs typeface="+mj-ea"/>
              </a:rPr>
              <a:t>否</a:t>
            </a:r>
            <a:endParaRPr lang="en-US" altLang="zh-CN" sz="1600" spc="50" dirty="0" smtClean="0"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+mn-ea"/>
                <a:sym typeface="Arial" panose="020B0604020202020204" pitchFamily="34" charset="0"/>
              </a:rPr>
              <a:t>CDE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注册分类：中药 </a:t>
            </a:r>
            <a:r>
              <a:rPr lang="zh-CN" altLang="en-US" sz="1600" dirty="0">
                <a:latin typeface="+mn-ea"/>
                <a:sym typeface="Arial" panose="020B0604020202020204" pitchFamily="34" charset="0"/>
              </a:rPr>
              <a:t>3.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1类新药</a:t>
            </a:r>
            <a:r>
              <a:rPr lang="en-US" altLang="zh-CN" sz="1600" dirty="0">
                <a:latin typeface="+mn-ea"/>
                <a:sym typeface="Arial" panose="020B0604020202020204" pitchFamily="34" charset="0"/>
              </a:rPr>
              <a:t>【</a:t>
            </a:r>
            <a:r>
              <a:rPr lang="zh-CN" altLang="en-US" sz="1600" dirty="0" smtClean="0">
                <a:latin typeface="+mn-ea"/>
                <a:sym typeface="Arial" panose="020B0604020202020204" pitchFamily="34" charset="0"/>
              </a:rPr>
              <a:t>出自国家中医药管理局</a:t>
            </a:r>
            <a:r>
              <a:rPr lang="en-US" altLang="zh-CN" sz="1600" dirty="0" smtClean="0">
                <a:latin typeface="+mn-ea"/>
                <a:sym typeface="Arial" panose="020B0604020202020204" pitchFamily="34" charset="0"/>
              </a:rPr>
              <a:t>《</a:t>
            </a:r>
            <a:r>
              <a:rPr lang="zh-CN" altLang="en-US" sz="1600" dirty="0">
                <a:latin typeface="+mn-ea"/>
                <a:sym typeface="+mn-ea"/>
              </a:rPr>
              <a:t>古代经典名方</a:t>
            </a:r>
            <a:r>
              <a:rPr lang="zh-CN" altLang="en-US" sz="1600" dirty="0" smtClean="0">
                <a:latin typeface="+mn-ea"/>
                <a:sym typeface="+mn-ea"/>
              </a:rPr>
              <a:t>目录（第一批</a:t>
            </a:r>
            <a:r>
              <a:rPr lang="zh-CN" altLang="en-US" sz="1600" dirty="0">
                <a:latin typeface="+mn-ea"/>
                <a:sym typeface="+mn-ea"/>
              </a:rPr>
              <a:t>）</a:t>
            </a:r>
            <a:r>
              <a:rPr lang="en-US" altLang="zh-CN" sz="1600" dirty="0" smtClean="0">
                <a:latin typeface="+mn-ea"/>
                <a:sym typeface="Arial" panose="020B0604020202020204" pitchFamily="34" charset="0"/>
              </a:rPr>
              <a:t>》】</a:t>
            </a:r>
            <a:endParaRPr lang="zh-CN" altLang="en-US" sz="1600" spc="50" dirty="0">
              <a:highlight>
                <a:srgbClr val="FFFF00"/>
              </a:highlight>
              <a:latin typeface="+mn-ea"/>
              <a:cs typeface="+mj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+mn-ea"/>
                <a:cs typeface="+mj-ea"/>
              </a:rPr>
              <a:t>参照药品建议：</a:t>
            </a:r>
            <a:r>
              <a:rPr lang="zh-CN" altLang="en-US" sz="1600" spc="50" dirty="0" smtClean="0">
                <a:latin typeface="+mn-ea"/>
                <a:cs typeface="+mj-ea"/>
              </a:rPr>
              <a:t> </a:t>
            </a:r>
            <a:r>
              <a:rPr lang="zh-CN" altLang="en-US" sz="1600" spc="50" dirty="0" smtClean="0">
                <a:highlight>
                  <a:srgbClr val="000000">
                    <a:alpha val="0"/>
                  </a:srgbClr>
                </a:highlight>
                <a:latin typeface="+mn-ea"/>
                <a:cs typeface="+mj-ea"/>
              </a:rPr>
              <a:t>养阴通秘胶囊</a:t>
            </a:r>
            <a:endParaRPr lang="en-US" altLang="zh-CN" sz="1600" spc="50" dirty="0" smtClean="0">
              <a:highlight>
                <a:srgbClr val="000000">
                  <a:alpha val="0"/>
                </a:srgbClr>
              </a:highlight>
              <a:latin typeface="+mn-ea"/>
              <a:cs typeface="+mj-ea"/>
            </a:endParaRPr>
          </a:p>
        </p:txBody>
      </p:sp>
      <p:sp>
        <p:nvSpPr>
          <p:cNvPr id="1048606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-83970"/>
            <a:ext cx="12192000" cy="697005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09" name="文本框 61"/>
          <p:cNvSpPr txBox="1"/>
          <p:nvPr/>
        </p:nvSpPr>
        <p:spPr>
          <a:xfrm>
            <a:off x="2724785" y="1544955"/>
            <a:ext cx="8344535" cy="837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温肾益精，润肠通便。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1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用于肾虚便秘证。症见大便秘结，小便清长，腰膝酸软，头目眩晕，舌淡苔白，脉沉迟。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610" name="文本框 66"/>
          <p:cNvSpPr txBox="1"/>
          <p:nvPr/>
        </p:nvSpPr>
        <p:spPr>
          <a:xfrm>
            <a:off x="1829194" y="330213"/>
            <a:ext cx="43372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药品基本信息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1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12" name="文本框 65"/>
          <p:cNvSpPr txBox="1"/>
          <p:nvPr/>
        </p:nvSpPr>
        <p:spPr>
          <a:xfrm>
            <a:off x="2769235" y="3035300"/>
            <a:ext cx="8683625" cy="683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饭前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小时空腹冲服</a:t>
            </a:r>
            <a:r>
              <a:rPr lang="zh-CN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。一次1袋，一日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次。</a:t>
            </a:r>
            <a:endParaRPr lang="zh-CN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R="0" lvl="0" indent="0" algn="just" defTabSz="914400" rtl="0" eaLnBrk="1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endParaRPr lang="zh-CN" altLang="zh-CN" sz="1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13" name="文本框 13"/>
          <p:cNvSpPr txBox="1"/>
          <p:nvPr/>
        </p:nvSpPr>
        <p:spPr>
          <a:xfrm>
            <a:off x="473709" y="144145"/>
            <a:ext cx="155937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14" name="文本框 32"/>
          <p:cNvSpPr txBox="1"/>
          <p:nvPr/>
        </p:nvSpPr>
        <p:spPr>
          <a:xfrm>
            <a:off x="1033987" y="1282700"/>
            <a:ext cx="1071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5" name="文本框 38"/>
          <p:cNvSpPr txBox="1"/>
          <p:nvPr/>
        </p:nvSpPr>
        <p:spPr>
          <a:xfrm>
            <a:off x="898525" y="2517140"/>
            <a:ext cx="1354455" cy="41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6" name="矩形 39"/>
          <p:cNvSpPr/>
          <p:nvPr/>
        </p:nvSpPr>
        <p:spPr>
          <a:xfrm>
            <a:off x="556895" y="3239770"/>
            <a:ext cx="2014220" cy="7874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7" name="文本框 56"/>
          <p:cNvSpPr txBox="1"/>
          <p:nvPr/>
        </p:nvSpPr>
        <p:spPr>
          <a:xfrm>
            <a:off x="1033987" y="3771991"/>
            <a:ext cx="113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8" name="文本框 60"/>
          <p:cNvSpPr txBox="1"/>
          <p:nvPr/>
        </p:nvSpPr>
        <p:spPr>
          <a:xfrm>
            <a:off x="588444" y="2157730"/>
            <a:ext cx="189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适应症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9" name="文本框 62"/>
          <p:cNvSpPr txBox="1"/>
          <p:nvPr/>
        </p:nvSpPr>
        <p:spPr>
          <a:xfrm>
            <a:off x="554355" y="3418205"/>
            <a:ext cx="2017395" cy="196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用法用量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20" name="文本框 64"/>
          <p:cNvSpPr txBox="1"/>
          <p:nvPr/>
        </p:nvSpPr>
        <p:spPr>
          <a:xfrm>
            <a:off x="588444" y="4676231"/>
            <a:ext cx="19826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与同类药品疗效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方面优势和不足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21" name="矩形 2"/>
          <p:cNvSpPr/>
          <p:nvPr/>
        </p:nvSpPr>
        <p:spPr>
          <a:xfrm>
            <a:off x="556895" y="4500971"/>
            <a:ext cx="2014220" cy="1368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2" name="矩形 4"/>
          <p:cNvSpPr/>
          <p:nvPr/>
        </p:nvSpPr>
        <p:spPr>
          <a:xfrm>
            <a:off x="556895" y="201104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3" name="文本框 6"/>
          <p:cNvSpPr txBox="1"/>
          <p:nvPr>
            <p:custDataLst>
              <p:tags r:id="rId2"/>
            </p:custDataLst>
          </p:nvPr>
        </p:nvSpPr>
        <p:spPr>
          <a:xfrm>
            <a:off x="2769235" y="4010660"/>
            <a:ext cx="8230870" cy="1162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济川煎颗粒温肾益精，润肠通便。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用于肾虚便秘证。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该方有温肾益精治其本、润肠通便治其标之功，可达到标本兼治。具有“寓通于补之中、寄降于升之内”的配伍特点。相较于参照药的养阴润燥，行气通便而言，济川煎温肾益精治本，更适合于老年肾虚便秘人群使用。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65"/>
          <p:cNvSpPr txBox="1"/>
          <p:nvPr/>
        </p:nvSpPr>
        <p:spPr>
          <a:xfrm>
            <a:off x="2322830" y="5505450"/>
            <a:ext cx="8605520" cy="1347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u="sng" dirty="0">
                <a:solidFill>
                  <a:schemeClr val="tx1"/>
                </a:solidFill>
                <a:sym typeface="+mn-ea"/>
              </a:rPr>
              <a:t>济川煎颗粒是“温阳通便”代表药物，更适合老年患者</a:t>
            </a:r>
            <a:endParaRPr lang="en-US" altLang="zh-CN" sz="1400" dirty="0">
              <a:solidFill>
                <a:schemeClr val="tx1"/>
              </a:solidFill>
              <a:latin typeface="+mn-ea"/>
              <a:cs typeface="微软雅黑" panose="020B0503020204020204" charset="-122"/>
              <a:sym typeface="+mn-ea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微软雅黑" panose="020B0503020204020204" charset="-122"/>
                <a:sym typeface="+mn-ea"/>
              </a:rPr>
              <a:t>标本兼治，恢复患者正常排便规律，提高患者生活质量；不影响水液代谢，对心脑血管慢病的老年患者使用安全；不含蒽醌类刺激性泻剂成分，不会有结肠黑变病的风险</a:t>
            </a:r>
            <a:r>
              <a:rPr lang="en-US" altLang="zh-CN" sz="1400" dirty="0">
                <a:solidFill>
                  <a:schemeClr val="tx1"/>
                </a:solidFill>
                <a:latin typeface="+mn-ea"/>
                <a:cs typeface="微软雅黑" panose="020B0503020204020204" charset="-122"/>
                <a:sym typeface="+mn-ea"/>
              </a:rPr>
              <a:t>.</a:t>
            </a:r>
            <a:endParaRPr lang="en-US" altLang="zh-CN" sz="1400" dirty="0" smtClean="0">
              <a:solidFill>
                <a:schemeClr val="tx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38"/>
          <p:cNvSpPr txBox="1"/>
          <p:nvPr/>
        </p:nvSpPr>
        <p:spPr>
          <a:xfrm>
            <a:off x="898447" y="5266055"/>
            <a:ext cx="135427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4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" name="矩形 39"/>
          <p:cNvSpPr/>
          <p:nvPr/>
        </p:nvSpPr>
        <p:spPr>
          <a:xfrm>
            <a:off x="556895" y="598868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9" name="文本框 62"/>
          <p:cNvSpPr txBox="1"/>
          <p:nvPr/>
        </p:nvSpPr>
        <p:spPr>
          <a:xfrm>
            <a:off x="554167" y="6167120"/>
            <a:ext cx="2017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弥补未满足的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治疗需求情况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-83970"/>
            <a:ext cx="12192000" cy="697005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09" name="文本框 61"/>
          <p:cNvSpPr txBox="1"/>
          <p:nvPr/>
        </p:nvSpPr>
        <p:spPr>
          <a:xfrm>
            <a:off x="2332990" y="1446530"/>
            <a:ext cx="8606155" cy="1792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随着饮食结构改变、生活节奏加快和社会心理因素影响，慢性便秘的患病率呈上升趋势，慢性便秘虽不危及生命，但会</a:t>
            </a:r>
            <a:r>
              <a:rPr lang="zh-CN" altLang="en-US" sz="1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增加高血压、心脑血管疾病、缺血性卒中的致死率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，而且</a:t>
            </a:r>
            <a:r>
              <a:rPr lang="zh-CN" altLang="en-US" sz="1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与大肠癌的发病率密切相关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[2]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。此外，</a:t>
            </a:r>
            <a:r>
              <a:rPr lang="zh-CN" altLang="en-US" sz="1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非便秘患者生活质量评分明显高于便秘患者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且慢性便秘还对人们的医疗</a:t>
            </a:r>
            <a:r>
              <a:rPr lang="en-US" altLang="zh-CN" sz="1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1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保健费用造成了沉重的负担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[4]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。然而，目前人们对慢性便秘的认识不够，同时</a:t>
            </a:r>
            <a:r>
              <a:rPr lang="zh-CN" altLang="en-US" sz="1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滥用泻药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，缺乏规范治疗的意识，致使</a:t>
            </a:r>
            <a:r>
              <a:rPr lang="zh-CN" altLang="en-US" sz="14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慢性便秘病程反复迁延。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[5]</a:t>
            </a:r>
            <a:endParaRPr lang="zh-CN" altLang="en-US" sz="1400" b="1" u="sng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10" name="文本框 66"/>
          <p:cNvSpPr txBox="1"/>
          <p:nvPr/>
        </p:nvSpPr>
        <p:spPr>
          <a:xfrm>
            <a:off x="1895234" y="305448"/>
            <a:ext cx="43372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药品基本信息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1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13" name="文本框 13"/>
          <p:cNvSpPr txBox="1"/>
          <p:nvPr/>
        </p:nvSpPr>
        <p:spPr>
          <a:xfrm>
            <a:off x="473709" y="144145"/>
            <a:ext cx="155937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14" name="文本框 32"/>
          <p:cNvSpPr txBox="1"/>
          <p:nvPr/>
        </p:nvSpPr>
        <p:spPr>
          <a:xfrm>
            <a:off x="967947" y="1497330"/>
            <a:ext cx="1071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5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7" name="文本框 56"/>
          <p:cNvSpPr txBox="1"/>
          <p:nvPr/>
        </p:nvSpPr>
        <p:spPr>
          <a:xfrm>
            <a:off x="967947" y="3458301"/>
            <a:ext cx="113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6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18" name="文本框 60"/>
          <p:cNvSpPr txBox="1"/>
          <p:nvPr/>
        </p:nvSpPr>
        <p:spPr>
          <a:xfrm>
            <a:off x="434975" y="2390140"/>
            <a:ext cx="2136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所治疗疾病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基本情况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20" name="文本框 64"/>
          <p:cNvSpPr txBox="1"/>
          <p:nvPr/>
        </p:nvSpPr>
        <p:spPr>
          <a:xfrm>
            <a:off x="588645" y="4370705"/>
            <a:ext cx="1982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大陆地区发病率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年发病患者总数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1" name="矩形 2"/>
          <p:cNvSpPr/>
          <p:nvPr/>
        </p:nvSpPr>
        <p:spPr>
          <a:xfrm>
            <a:off x="556895" y="4187281"/>
            <a:ext cx="2014220" cy="1368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2" name="矩形 4"/>
          <p:cNvSpPr/>
          <p:nvPr/>
        </p:nvSpPr>
        <p:spPr>
          <a:xfrm>
            <a:off x="556895" y="222567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3" name="文本框 6"/>
          <p:cNvSpPr txBox="1"/>
          <p:nvPr>
            <p:custDataLst>
              <p:tags r:id="rId2"/>
            </p:custDataLst>
          </p:nvPr>
        </p:nvSpPr>
        <p:spPr>
          <a:xfrm>
            <a:off x="2769235" y="4007485"/>
            <a:ext cx="8740775" cy="553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just" defTabSz="914400" rtl="0" eaLnBrk="1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zh-CN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中国成年人慢性便秘的总患病率为 10.9%〔95%CI（8.8%，13.0%）〕</a:t>
            </a:r>
            <a:r>
              <a:rPr lang="en-US" altLang="zh-CN" sz="14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[6]</a:t>
            </a:r>
            <a:endParaRPr lang="en-US" altLang="zh-CN" sz="1400" baseline="30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US" altLang="zh-CN" sz="1400" baseline="30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1610" y="5105400"/>
            <a:ext cx="11535410" cy="166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［1］SUMIDA K，MOLNAR M Z，POTUKUCHI P K，et al．Constipation and risk of death and cardiovascular events［J］．Atherosclerosis，2019，281：114-120．DOI：10.1016/j.atherosclerosis.2018.12.021．</a:t>
            </a:r>
            <a:endParaRPr lang="en-US" altLang="zh-CN" sz="9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［2］GUERIN A，MODY R，FO B，et al．Risk of developing colorectal cancer and benign colorectal neoplasm in patients with chronic constipation</a:t>
            </a: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［J］</a:t>
            </a: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．Aliment Pharmacol Ther，2014，40（1）：83-92．DOI：10.1111/apt.12789．</a:t>
            </a:r>
            <a:endParaRPr lang="en-US" altLang="zh-CN" sz="9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［3］WALD A，SCARPIGNATO M，KAMM M A，et al．The burden of constipation on quality of life：results of a multinational survey［J］．Aliment Pharmacol Ther，2007，26（2）：227-36．DOI：.1111/j.1365-2036.2007.03376.x． </a:t>
            </a:r>
            <a:endParaRPr lang="en-US" altLang="zh-CN" sz="9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［4］CAI Q，BUONO J L，SPALDING W M，et al．Healthcare costs among patients with chronic constipation：a retrospective claims analysis in a commercially insured population［J］．J Med Econ，2014，17（2）：148-158．DOI：10.3111/13696998.2013.860375．</a:t>
            </a:r>
            <a:endParaRPr lang="en-US" altLang="zh-CN" sz="9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［5］PARE P，FERRAZZI S，THOMPSON W G，et al．An epidemiological survey of constipation in canada：definitions，rates，demographics，and predictors of health care seeking［J］．Am J Gastroenterol，2001，96（11）：3130-3137．DOI：10.1016/s0002-9270（01）03821-7．</a:t>
            </a:r>
            <a:endParaRPr lang="en-US" altLang="zh-CN" sz="9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[6]</a:t>
            </a:r>
            <a:r>
              <a:rPr lang="zh-CN" altLang="en-US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中国全国医学</a:t>
            </a: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杨直</a:t>
            </a: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. </a:t>
            </a:r>
            <a:r>
              <a:rPr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中国成年人慢性便秘患病率的 Meta 分析</a:t>
            </a: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, 2012,</a:t>
            </a:r>
            <a:r>
              <a:rPr lang="zh-CN" altLang="en-US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6):2092-2097 </a:t>
            </a:r>
            <a:r>
              <a:rPr lang="zh-CN" altLang="en-US" sz="900" i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9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900" i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26" name="矩形 1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27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28" name="文本框 32"/>
          <p:cNvSpPr txBox="1"/>
          <p:nvPr/>
        </p:nvSpPr>
        <p:spPr>
          <a:xfrm>
            <a:off x="936048" y="1266190"/>
            <a:ext cx="1071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9" name="文本框 38"/>
          <p:cNvSpPr txBox="1"/>
          <p:nvPr/>
        </p:nvSpPr>
        <p:spPr>
          <a:xfrm>
            <a:off x="906838" y="3061970"/>
            <a:ext cx="1129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0" name="矩形 39"/>
          <p:cNvSpPr/>
          <p:nvPr/>
        </p:nvSpPr>
        <p:spPr>
          <a:xfrm>
            <a:off x="556895" y="377822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1" name="文本框 56"/>
          <p:cNvSpPr txBox="1"/>
          <p:nvPr/>
        </p:nvSpPr>
        <p:spPr>
          <a:xfrm>
            <a:off x="936048" y="5036820"/>
            <a:ext cx="113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2" name="文本框 60"/>
          <p:cNvSpPr txBox="1"/>
          <p:nvPr/>
        </p:nvSpPr>
        <p:spPr>
          <a:xfrm>
            <a:off x="527685" y="2141220"/>
            <a:ext cx="19367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不良反应情况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3" name="文本框 62"/>
          <p:cNvSpPr txBox="1"/>
          <p:nvPr/>
        </p:nvSpPr>
        <p:spPr>
          <a:xfrm>
            <a:off x="556895" y="3946525"/>
            <a:ext cx="2014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说明书收载的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安全性信息描述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34" name="文本框 64"/>
          <p:cNvSpPr txBox="1"/>
          <p:nvPr/>
        </p:nvSpPr>
        <p:spPr>
          <a:xfrm>
            <a:off x="527684" y="5910580"/>
            <a:ext cx="2044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安全性方面</a:t>
            </a:r>
            <a:endParaRPr lang="en-US" altLang="zh-CN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优势和不足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35" name="矩形 2"/>
          <p:cNvSpPr/>
          <p:nvPr/>
        </p:nvSpPr>
        <p:spPr>
          <a:xfrm>
            <a:off x="556895" y="577596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6" name="矩形 4"/>
          <p:cNvSpPr/>
          <p:nvPr/>
        </p:nvSpPr>
        <p:spPr>
          <a:xfrm>
            <a:off x="556895" y="19945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7" name="文本框 6"/>
          <p:cNvSpPr txBox="1"/>
          <p:nvPr/>
        </p:nvSpPr>
        <p:spPr>
          <a:xfrm>
            <a:off x="2918360" y="1784784"/>
            <a:ext cx="85788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400" dirty="0">
                <a:latin typeface="+mn-ea"/>
                <a:sym typeface="Arial" panose="020B0604020202020204" pitchFamily="34" charset="0"/>
              </a:rPr>
              <a:t>济川煎颗粒</a:t>
            </a:r>
            <a:r>
              <a:rPr lang="zh-CN" altLang="en-US" sz="1400" dirty="0">
                <a:latin typeface="+mn-ea"/>
                <a:sym typeface="+mn-ea"/>
              </a:rPr>
              <a:t>目前在临床上未广泛使用</a:t>
            </a:r>
            <a:r>
              <a:rPr lang="zh-CN" altLang="en-US" sz="1400" dirty="0" smtClean="0">
                <a:latin typeface="+mn-ea"/>
                <a:sym typeface="+mn-ea"/>
              </a:rPr>
              <a:t>，未</a:t>
            </a:r>
            <a:r>
              <a:rPr lang="zh-CN" altLang="en-US" sz="1400" dirty="0">
                <a:latin typeface="+mn-ea"/>
                <a:sym typeface="+mn-ea"/>
              </a:rPr>
              <a:t>监测到任何不良反应发生及相关文献</a:t>
            </a:r>
            <a:r>
              <a:rPr lang="zh-CN" altLang="en-US" sz="1400" dirty="0" smtClean="0">
                <a:latin typeface="+mn-ea"/>
                <a:sym typeface="+mn-ea"/>
              </a:rPr>
              <a:t>报道。</a:t>
            </a:r>
            <a:endParaRPr lang="zh-CN" altLang="en-US" sz="1400" dirty="0" smtClean="0">
              <a:latin typeface="+mn-ea"/>
              <a:sym typeface="+mn-ea"/>
            </a:endParaRPr>
          </a:p>
        </p:txBody>
      </p:sp>
      <p:graphicFrame>
        <p:nvGraphicFramePr>
          <p:cNvPr id="4194304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114040" y="2722880"/>
          <a:ext cx="5758180" cy="20288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59560"/>
                <a:gridCol w="4198620"/>
              </a:tblGrid>
              <a:tr h="2940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项目名称</a:t>
                      </a: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详细表述</a:t>
                      </a: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不良反应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00000"/>
                        </a:lnSpc>
                      </a:pP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尚不明确。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禁      </a:t>
                      </a:r>
                      <a:r>
                        <a:rPr lang="zh-CN" altLang="en-US" sz="1200" b="1" u="none" strike="noStrike" dirty="0" smtClean="0">
                          <a:effectLst/>
                          <a:latin typeface="+mj-ea"/>
                          <a:ea typeface="+mj-ea"/>
                        </a:rPr>
                        <a:t>忌</a:t>
                      </a:r>
                      <a:endParaRPr lang="zh-CN" alt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曾经对本品所含药物过敏者禁用。</a:t>
                      </a:r>
                      <a:endParaRPr lang="zh-CN" altLang="en-US" sz="12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注意事项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1. 严格按照功能主治使用本品。</a:t>
                      </a:r>
                      <a:endParaRPr lang="zh-CN" altLang="en-US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7950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凡便秘属热证、实证者不宜使用。</a:t>
                      </a:r>
                      <a:endParaRPr lang="zh-CN" altLang="en-US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7950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. 孕妇和月经量多者慎用。</a:t>
                      </a:r>
                      <a:endParaRPr lang="zh-CN" altLang="en-US" sz="1200" u="none" strike="noStrike" dirty="0">
                        <a:effectLst/>
                        <a:latin typeface="+mj-ea"/>
                        <a:ea typeface="+mj-ea"/>
                      </a:endParaRPr>
                    </a:p>
                    <a:p>
                      <a:pPr marL="107950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200" u="none" strike="noStrike" dirty="0">
                          <a:effectLst/>
                          <a:latin typeface="+mj-ea"/>
                          <a:ea typeface="+mj-ea"/>
                        </a:rPr>
                        <a:t>4. </a:t>
                      </a:r>
                      <a:r>
                        <a:rPr lang="zh-CN" altLang="en-US" sz="1200" u="none" strike="noStrike" dirty="0">
                          <a:effectLst/>
                          <a:latin typeface="+mj-ea"/>
                          <a:ea typeface="+mj-ea"/>
                        </a:rPr>
                        <a:t>服用本品期间，忌服生冷及辛燥食物。</a:t>
                      </a:r>
                      <a:endParaRPr lang="zh-CN" altLang="en-US" sz="1200" u="none" strike="noStrike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38" name="文本框 10"/>
          <p:cNvSpPr txBox="1"/>
          <p:nvPr/>
        </p:nvSpPr>
        <p:spPr>
          <a:xfrm>
            <a:off x="473710" y="58420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02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39" name="文本框 11"/>
          <p:cNvSpPr txBox="1"/>
          <p:nvPr/>
        </p:nvSpPr>
        <p:spPr>
          <a:xfrm>
            <a:off x="2332295" y="178187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安全性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40" name="矩形 5"/>
          <p:cNvSpPr/>
          <p:nvPr>
            <p:custDataLst>
              <p:tags r:id="rId3"/>
            </p:custDataLst>
          </p:nvPr>
        </p:nvSpPr>
        <p:spPr>
          <a:xfrm>
            <a:off x="2917825" y="4984115"/>
            <a:ext cx="8578850" cy="1667510"/>
          </a:xfrm>
          <a:prstGeom prst="rect">
            <a:avLst/>
          </a:prstGeom>
          <a:noFill/>
        </p:spPr>
        <p:txBody>
          <a:bodyPr wrap="square" lIns="91440" tIns="45720" rIns="91440" bIns="45720"/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200" dirty="0">
                <a:latin typeface="+mn-ea"/>
                <a:sym typeface="Arial" panose="020B0604020202020204" pitchFamily="34" charset="0"/>
              </a:rPr>
              <a:t>济川煎颗粒组方源自明·张景岳《景岳全书》，</a:t>
            </a:r>
            <a:r>
              <a:rPr lang="zh-CN" altLang="zh-CN" sz="1200" dirty="0" smtClean="0">
                <a:latin typeface="+mn-ea"/>
                <a:sym typeface="Arial" panose="020B0604020202020204" pitchFamily="34" charset="0"/>
              </a:rPr>
              <a:t>至今</a:t>
            </a:r>
            <a:r>
              <a:rPr lang="zh-CN" altLang="en-US" sz="1200" dirty="0" smtClean="0">
                <a:latin typeface="+mn-ea"/>
                <a:sym typeface="Arial" panose="020B0604020202020204" pitchFamily="34" charset="0"/>
              </a:rPr>
              <a:t>已经有</a:t>
            </a:r>
            <a:r>
              <a:rPr lang="en-US" altLang="zh-CN" sz="1200" dirty="0" smtClean="0">
                <a:latin typeface="+mn-ea"/>
                <a:sym typeface="Arial" panose="020B0604020202020204" pitchFamily="34" charset="0"/>
              </a:rPr>
              <a:t>400</a:t>
            </a:r>
            <a:r>
              <a:rPr lang="zh-CN" altLang="zh-CN" sz="1200" dirty="0">
                <a:latin typeface="+mn-ea"/>
                <a:sym typeface="Arial" panose="020B0604020202020204" pitchFamily="34" charset="0"/>
              </a:rPr>
              <a:t>年的临床使用经验，是疗效确切，如今仍被广泛使用的经方代表之一</a:t>
            </a:r>
            <a:r>
              <a:rPr lang="zh-CN" altLang="zh-CN" sz="1200" dirty="0" smtClean="0">
                <a:latin typeface="+mn-ea"/>
                <a:sym typeface="Arial" panose="020B0604020202020204" pitchFamily="34" charset="0"/>
              </a:rPr>
              <a:t>，</a:t>
            </a:r>
            <a:r>
              <a:rPr lang="zh-CN" altLang="en-US" sz="1200" dirty="0" smtClean="0">
                <a:latin typeface="+mn-ea"/>
                <a:sym typeface="Arial" panose="020B0604020202020204" pitchFamily="34" charset="0"/>
              </a:rPr>
              <a:t>现代</a:t>
            </a:r>
            <a:r>
              <a:rPr lang="zh-CN" altLang="en-US" sz="1200" dirty="0">
                <a:latin typeface="+mn-ea"/>
                <a:sym typeface="Arial" panose="020B0604020202020204" pitchFamily="34" charset="0"/>
              </a:rPr>
              <a:t>药理毒理实验结果进一步证明其</a:t>
            </a:r>
            <a:r>
              <a:rPr lang="zh-CN" altLang="en-US" sz="1200" dirty="0" smtClean="0">
                <a:latin typeface="+mn-ea"/>
                <a:sym typeface="Arial" panose="020B0604020202020204" pitchFamily="34" charset="0"/>
              </a:rPr>
              <a:t>安全。</a:t>
            </a:r>
            <a:endParaRPr lang="zh-CN" altLang="en-US" sz="1200" dirty="0" smtClean="0">
              <a:latin typeface="+mn-ea"/>
              <a:sym typeface="Arial" panose="020B0604020202020204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+mn-ea"/>
                <a:sym typeface="Arial" panose="020B0604020202020204" pitchFamily="34" charset="0"/>
              </a:rPr>
              <a:t>方取肉苁蓉为君，甘温而咸，专入肾与大肠二经，功擅补肾助阳、润肠通便。再取当归、牛膝为臣，当归甘温辛通，补血滋燥，温润通便，正可助苁蓉；牛膝既能补益肝肾，协苁蓉以温养下元，而又甘酸苦降，性善下行，有助于通畅大便。</a:t>
            </a:r>
            <a:r>
              <a:rPr lang="en-US" altLang="zh-CN" sz="1200" dirty="0" smtClean="0">
                <a:latin typeface="+mn-ea"/>
                <a:sym typeface="Arial" panose="020B0604020202020204" pitchFamily="34" charset="0"/>
              </a:rPr>
              <a:t> </a:t>
            </a:r>
            <a:r>
              <a:rPr lang="zh-CN" altLang="en-US" sz="1200" dirty="0" smtClean="0">
                <a:latin typeface="+mn-ea"/>
                <a:sym typeface="Arial" panose="020B0604020202020204" pitchFamily="34" charset="0"/>
              </a:rPr>
              <a:t>方中又用泽泻甘寒入肾，性降而润，引药下行以泄肾浊；升麻辛甘微寒，轻宣升阳，开肺利气以解肠结；枳壳苦辛酸温，宽肠下气而疏中焦。三者均为佐药。</a:t>
            </a:r>
            <a:endParaRPr lang="zh-CN" altLang="en-US" sz="1200" baseline="30000" dirty="0" smtClean="0">
              <a:solidFill>
                <a:srgbClr val="FF0000"/>
              </a:solidFill>
              <a:highlight>
                <a:srgbClr val="FFFF00"/>
              </a:highlight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42" name="矩形 1"/>
          <p:cNvSpPr/>
          <p:nvPr/>
        </p:nvSpPr>
        <p:spPr>
          <a:xfrm>
            <a:off x="0" y="-68096"/>
            <a:ext cx="12192000" cy="686679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43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44" name="文本框 32"/>
          <p:cNvSpPr txBox="1"/>
          <p:nvPr>
            <p:custDataLst>
              <p:tags r:id="rId2"/>
            </p:custDataLst>
          </p:nvPr>
        </p:nvSpPr>
        <p:spPr>
          <a:xfrm>
            <a:off x="918210" y="1120775"/>
            <a:ext cx="1181100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5" name="文本框 38"/>
          <p:cNvSpPr txBox="1"/>
          <p:nvPr>
            <p:custDataLst>
              <p:tags r:id="rId3"/>
            </p:custDataLst>
          </p:nvPr>
        </p:nvSpPr>
        <p:spPr>
          <a:xfrm>
            <a:off x="889000" y="2551430"/>
            <a:ext cx="109156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6" name="矩形 39"/>
          <p:cNvSpPr/>
          <p:nvPr>
            <p:custDataLst>
              <p:tags r:id="rId4"/>
            </p:custDataLst>
          </p:nvPr>
        </p:nvSpPr>
        <p:spPr>
          <a:xfrm>
            <a:off x="556895" y="3277235"/>
            <a:ext cx="1946275" cy="11493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7" name="文本框 56"/>
          <p:cNvSpPr txBox="1"/>
          <p:nvPr>
            <p:custDataLst>
              <p:tags r:id="rId5"/>
            </p:custDataLst>
          </p:nvPr>
        </p:nvSpPr>
        <p:spPr>
          <a:xfrm>
            <a:off x="918210" y="3997325"/>
            <a:ext cx="1092200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8" name="文本框 60"/>
          <p:cNvSpPr txBox="1"/>
          <p:nvPr>
            <p:custDataLst>
              <p:tags r:id="rId6"/>
            </p:custDataLst>
          </p:nvPr>
        </p:nvSpPr>
        <p:spPr>
          <a:xfrm>
            <a:off x="556895" y="1987550"/>
            <a:ext cx="1946275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与对照药品疗效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方面优势和不足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9" name="文本框 62"/>
          <p:cNvSpPr txBox="1"/>
          <p:nvPr>
            <p:custDataLst>
              <p:tags r:id="rId7"/>
            </p:custDataLst>
          </p:nvPr>
        </p:nvSpPr>
        <p:spPr>
          <a:xfrm>
            <a:off x="527685" y="3411220"/>
            <a:ext cx="1882140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临床指南/</a:t>
            </a:r>
            <a:endParaRPr lang="en-US" altLang="zh-CN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诊疗规范推荐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50" name="文本框 64"/>
          <p:cNvSpPr txBox="1"/>
          <p:nvPr>
            <p:custDataLst>
              <p:tags r:id="rId8"/>
            </p:custDataLst>
          </p:nvPr>
        </p:nvSpPr>
        <p:spPr>
          <a:xfrm>
            <a:off x="447040" y="4806950"/>
            <a:ext cx="2207260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技术审批报告中</a:t>
            </a:r>
            <a:endParaRPr lang="en-US" altLang="zh-CN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关于有效性的描述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51" name="矩形 2"/>
          <p:cNvSpPr/>
          <p:nvPr>
            <p:custDataLst>
              <p:tags r:id="rId9"/>
            </p:custDataLst>
          </p:nvPr>
        </p:nvSpPr>
        <p:spPr>
          <a:xfrm>
            <a:off x="556895" y="4705350"/>
            <a:ext cx="1946275" cy="11493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52" name="矩形 4"/>
          <p:cNvSpPr/>
          <p:nvPr>
            <p:custDataLst>
              <p:tags r:id="rId10"/>
            </p:custDataLst>
          </p:nvPr>
        </p:nvSpPr>
        <p:spPr>
          <a:xfrm>
            <a:off x="556895" y="1849120"/>
            <a:ext cx="1946275" cy="11493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53" name="文本框 6"/>
          <p:cNvSpPr txBox="1"/>
          <p:nvPr/>
        </p:nvSpPr>
        <p:spPr>
          <a:xfrm>
            <a:off x="2242185" y="1466850"/>
            <a:ext cx="9069705" cy="1080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lvl="2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济川煎颗粒温肾益精，润肠通便。用于肾虚便秘证。相较于对照药品，臣药当归、牛膝，当归甘温辛通，补血滋燥，温润通便；牛膝既能补益肝肾，协苁蓉以温养下元，而又甘酸苦降，性善下行，有助于通畅大便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2" indent="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</a:t>
            </a:r>
            <a:endParaRPr lang="en-US" altLang="zh-CN" sz="1400" dirty="0" smtClean="0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48654" name="文本框 10"/>
          <p:cNvSpPr txBox="1"/>
          <p:nvPr/>
        </p:nvSpPr>
        <p:spPr>
          <a:xfrm>
            <a:off x="473710" y="58420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55" name="文本框 11"/>
          <p:cNvSpPr txBox="1"/>
          <p:nvPr/>
        </p:nvSpPr>
        <p:spPr>
          <a:xfrm>
            <a:off x="2242125" y="18136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有效性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56" name="文本框 12"/>
          <p:cNvSpPr txBox="1"/>
          <p:nvPr/>
        </p:nvSpPr>
        <p:spPr>
          <a:xfrm>
            <a:off x="2242185" y="4486275"/>
            <a:ext cx="9069705" cy="871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lvl="2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ym typeface="Arial" panose="020B0604020202020204" pitchFamily="34" charset="0"/>
              </a:rPr>
              <a:t>基于专家审评意见和审评结论，现有研究和数据支持济川煎颗粒按照中药 3.1 类按古代经典名方目录管理的中药复方制剂上市。</a:t>
            </a:r>
            <a:endParaRPr lang="zh-CN" altLang="en-US" sz="1400" dirty="0">
              <a:sym typeface="Arial" panose="020B0604020202020204" pitchFamily="34" charset="0"/>
            </a:endParaRPr>
          </a:p>
        </p:txBody>
      </p:sp>
      <p:sp>
        <p:nvSpPr>
          <p:cNvPr id="1048657" name="文本框 5"/>
          <p:cNvSpPr txBox="1"/>
          <p:nvPr>
            <p:custDataLst>
              <p:tags r:id="rId11"/>
            </p:custDataLst>
          </p:nvPr>
        </p:nvSpPr>
        <p:spPr>
          <a:xfrm>
            <a:off x="2242185" y="2674620"/>
            <a:ext cx="9070340" cy="1743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42950" lvl="2" indent="-285750" algn="l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处方来源于明张景岳《景岳全书》，该处方已列入《古代经典名方目录(第一批)</a:t>
            </a:r>
            <a:endParaRPr lang="en-US" altLang="zh-CN"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2" indent="-285750" algn="l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便秘病（便秘型肠易激综合征）中医诊疗方案（试行）</a:t>
            </a:r>
            <a:r>
              <a:rPr lang="en-US" altLang="zh-CN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脾肾阳虚证，治法：温润通便。推荐方药：济川煎加减。当归、牛膝、肉苁蓉、泽泻、升麻、枳壳等。</a:t>
            </a:r>
            <a:endParaRPr lang="en-US" altLang="zh-CN"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2" indent="-285750" algn="l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老年便秘（老年功能性便秘）中医诊疗方案</a:t>
            </a:r>
            <a:r>
              <a:rPr lang="en-US" altLang="zh-CN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脾肾阳虚证，治法：温补脾肾。推荐方药：济川煎加减。</a:t>
            </a:r>
            <a:r>
              <a:rPr lang="en-US" altLang="zh-CN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当归、牛膝、肉苁蓉、泽泻、升麻、枳壳等。</a:t>
            </a:r>
            <a:endParaRPr lang="en-US" altLang="zh-CN" sz="13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2" indent="-285750" algn="l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小儿便秘（功能性便秘）中医诊疗方案（试行）</a:t>
            </a:r>
            <a:r>
              <a:rPr lang="en-US" altLang="zh-CN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</a:t>
            </a: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脾肾阳虚证，治法：温阳通便。推荐方药：济川煎加减。</a:t>
            </a:r>
            <a:r>
              <a:rPr lang="en-US" altLang="zh-CN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3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当归、牛膝、肉苁蓉、火麻仁、仙灵脾、升麻、枳壳等。</a:t>
            </a:r>
            <a:endParaRPr lang="en-US" altLang="zh-CN" sz="1350" dirty="0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42185" y="5814060"/>
            <a:ext cx="891667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42950" lvl="2" indent="-285750" algn="l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/>
              <a:t>济川煎诸药相伍，寓通于补，升降相因，共成温润通便之功。</a:t>
            </a:r>
            <a:r>
              <a:rPr lang="zh-CN" altLang="en-US" sz="1400" dirty="0">
                <a:sym typeface="+mn-ea"/>
              </a:rPr>
              <a:t>济川煎颗粒以补为主，</a:t>
            </a:r>
            <a:r>
              <a:rPr lang="zh-CN" altLang="en-US" sz="1400" dirty="0"/>
              <a:t>而西药以泄为主，中成药治疗更适合老年人年老体衰的身体状况。</a:t>
            </a:r>
            <a:endParaRPr lang="zh-CN" altLang="en-US" sz="1400" dirty="0"/>
          </a:p>
        </p:txBody>
      </p:sp>
      <p:sp>
        <p:nvSpPr>
          <p:cNvPr id="3" name="文本框 56"/>
          <p:cNvSpPr txBox="1"/>
          <p:nvPr>
            <p:custDataLst>
              <p:tags r:id="rId12"/>
            </p:custDataLst>
          </p:nvPr>
        </p:nvSpPr>
        <p:spPr>
          <a:xfrm>
            <a:off x="904875" y="5337810"/>
            <a:ext cx="1092200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4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" name="文本框 64"/>
          <p:cNvSpPr txBox="1"/>
          <p:nvPr>
            <p:custDataLst>
              <p:tags r:id="rId13"/>
            </p:custDataLst>
          </p:nvPr>
        </p:nvSpPr>
        <p:spPr>
          <a:xfrm>
            <a:off x="433705" y="6139180"/>
            <a:ext cx="2207260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组方合理性和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中成药治疗优势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5" name="矩形 2"/>
          <p:cNvSpPr/>
          <p:nvPr>
            <p:custDataLst>
              <p:tags r:id="rId14"/>
            </p:custDataLst>
          </p:nvPr>
        </p:nvSpPr>
        <p:spPr>
          <a:xfrm>
            <a:off x="543560" y="6029325"/>
            <a:ext cx="1946275" cy="11493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60" name="矩形 1"/>
          <p:cNvSpPr/>
          <p:nvPr/>
        </p:nvSpPr>
        <p:spPr>
          <a:xfrm>
            <a:off x="0" y="-72319"/>
            <a:ext cx="12220888" cy="692609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61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62" name="文本框 32"/>
          <p:cNvSpPr txBox="1"/>
          <p:nvPr>
            <p:custDataLst>
              <p:tags r:id="rId2"/>
            </p:custDataLst>
          </p:nvPr>
        </p:nvSpPr>
        <p:spPr>
          <a:xfrm>
            <a:off x="1003481" y="1266190"/>
            <a:ext cx="1071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3" name="文本框 38"/>
          <p:cNvSpPr txBox="1"/>
          <p:nvPr>
            <p:custDataLst>
              <p:tags r:id="rId3"/>
            </p:custDataLst>
          </p:nvPr>
        </p:nvSpPr>
        <p:spPr>
          <a:xfrm>
            <a:off x="974271" y="2727526"/>
            <a:ext cx="1129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4" name="矩形 39"/>
          <p:cNvSpPr/>
          <p:nvPr>
            <p:custDataLst>
              <p:tags r:id="rId4"/>
            </p:custDataLst>
          </p:nvPr>
        </p:nvSpPr>
        <p:spPr>
          <a:xfrm>
            <a:off x="556895" y="3440631"/>
            <a:ext cx="1919605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5" name="文本框 56"/>
          <p:cNvSpPr txBox="1"/>
          <p:nvPr>
            <p:custDataLst>
              <p:tags r:id="rId5"/>
            </p:custDataLst>
          </p:nvPr>
        </p:nvSpPr>
        <p:spPr>
          <a:xfrm>
            <a:off x="992848" y="4045002"/>
            <a:ext cx="113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3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6" name="文本框 60"/>
          <p:cNvSpPr txBox="1"/>
          <p:nvPr>
            <p:custDataLst>
              <p:tags r:id="rId6"/>
            </p:custDataLst>
          </p:nvPr>
        </p:nvSpPr>
        <p:spPr>
          <a:xfrm>
            <a:off x="603886" y="2141220"/>
            <a:ext cx="186198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创新点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67" name="文本框 62"/>
          <p:cNvSpPr txBox="1"/>
          <p:nvPr>
            <p:custDataLst>
              <p:tags r:id="rId7"/>
            </p:custDataLst>
          </p:nvPr>
        </p:nvSpPr>
        <p:spPr>
          <a:xfrm>
            <a:off x="606425" y="3639386"/>
            <a:ext cx="18700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优</a:t>
            </a:r>
            <a:r>
              <a:rPr lang="en-US" altLang="zh-CN" sz="1600" dirty="0">
                <a:solidFill>
                  <a:srgbClr val="002060"/>
                </a:solidFill>
                <a:latin typeface="+mn-ea"/>
                <a:sym typeface="+mn-ea"/>
              </a:rPr>
              <a:t>    </a:t>
            </a:r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势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68" name="文本框 64"/>
          <p:cNvSpPr txBox="1"/>
          <p:nvPr>
            <p:custDataLst>
              <p:tags r:id="rId8"/>
            </p:custDataLst>
          </p:nvPr>
        </p:nvSpPr>
        <p:spPr>
          <a:xfrm>
            <a:off x="626272" y="4972102"/>
            <a:ext cx="1839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传承性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69" name="矩形 2"/>
          <p:cNvSpPr/>
          <p:nvPr>
            <p:custDataLst>
              <p:tags r:id="rId9"/>
            </p:custDataLst>
          </p:nvPr>
        </p:nvSpPr>
        <p:spPr>
          <a:xfrm>
            <a:off x="546262" y="4817162"/>
            <a:ext cx="1919605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70" name="矩形 4"/>
          <p:cNvSpPr/>
          <p:nvPr>
            <p:custDataLst>
              <p:tags r:id="rId10"/>
            </p:custDataLst>
          </p:nvPr>
        </p:nvSpPr>
        <p:spPr>
          <a:xfrm>
            <a:off x="556895" y="1994535"/>
            <a:ext cx="1919605" cy="14287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72" name="文本框 10"/>
          <p:cNvSpPr txBox="1"/>
          <p:nvPr/>
        </p:nvSpPr>
        <p:spPr>
          <a:xfrm>
            <a:off x="473710" y="58420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04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73" name="文本框 11"/>
          <p:cNvSpPr txBox="1"/>
          <p:nvPr/>
        </p:nvSpPr>
        <p:spPr>
          <a:xfrm>
            <a:off x="2332295" y="194697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创新性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74" name="文本框 12"/>
          <p:cNvSpPr txBox="1"/>
          <p:nvPr/>
        </p:nvSpPr>
        <p:spPr>
          <a:xfrm>
            <a:off x="2546985" y="2745740"/>
            <a:ext cx="9009380" cy="173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sym typeface="+mn-ea"/>
              </a:rPr>
              <a:t>颗粒剂型提高了可及性、便易性，相较于片剂、胶囊剂更易服用，吞咽简单。</a:t>
            </a:r>
            <a:endParaRPr lang="zh-CN" altLang="en-US" sz="1400" dirty="0" smtClean="0">
              <a:solidFill>
                <a:schemeClr val="tx1"/>
              </a:solidFill>
              <a:latin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微软雅黑" panose="020B0503020204020204" charset="-122"/>
                <a:sym typeface="+mn-ea"/>
              </a:rPr>
              <a:t>标本兼治，恢复患者正常排便规律，提高患者生活质量；不影响水液代谢，对心脑血管慢病的老年患者使用</a:t>
            </a:r>
            <a:r>
              <a:rPr lang="en-US" altLang="zh-CN" sz="1400" dirty="0">
                <a:solidFill>
                  <a:schemeClr val="tx1"/>
                </a:solidFill>
                <a:latin typeface="+mn-ea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/>
                </a:solidFill>
                <a:latin typeface="+mn-ea"/>
                <a:cs typeface="微软雅黑" panose="020B0503020204020204" charset="-122"/>
                <a:sym typeface="+mn-ea"/>
              </a:rPr>
              <a:t>安全；不含蒽醌类刺激性泻剂成分，不会有结肠黑变病的风险。</a:t>
            </a:r>
            <a:endParaRPr lang="en-US" altLang="zh-CN" sz="1400" dirty="0">
              <a:solidFill>
                <a:schemeClr val="tx1"/>
              </a:solidFill>
              <a:latin typeface="+mn-ea"/>
              <a:cs typeface="微软雅黑" panose="020B0503020204020204" charset="-122"/>
              <a:sym typeface="+mn-ea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latin typeface="+mn-ea"/>
                <a:cs typeface="微软雅黑" panose="020B0503020204020204" charset="-122"/>
                <a:sym typeface="+mn-ea"/>
              </a:rPr>
              <a:t>多重作用标本兼治，维持肠道菌群稳态，增加大便含水量，改善大便性状；纠正胃肠功能紊乱，改善肛门直肠动力学，增强直肠敏感性，恢复胃肠动力。</a:t>
            </a:r>
            <a:endParaRPr lang="zh-CN" altLang="en-US" sz="1400" dirty="0">
              <a:solidFill>
                <a:schemeClr val="tx1"/>
              </a:solidFill>
              <a:latin typeface="+mn-ea"/>
              <a:cs typeface="微软雅黑" panose="020B0503020204020204" charset="-122"/>
              <a:sym typeface="+mn-ea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altLang="en-US" dirty="0" smtClean="0">
              <a:solidFill>
                <a:schemeClr val="tx1"/>
              </a:solidFill>
              <a:latin typeface="+mn-ea"/>
              <a:sym typeface="+mn-ea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chemeClr val="tx1"/>
              </a:solidFill>
              <a:latin typeface="+mn-ea"/>
              <a:sym typeface="+mn-ea"/>
            </a:endParaRP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dirty="0" smtClean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1048675" name="文本框 6"/>
          <p:cNvSpPr txBox="1"/>
          <p:nvPr/>
        </p:nvSpPr>
        <p:spPr>
          <a:xfrm>
            <a:off x="2546986" y="1270322"/>
            <a:ext cx="8957442" cy="1554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1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sym typeface="+mn-ea"/>
              </a:rPr>
              <a:t>高质量还原古方 “一碗汤”的效果，建立挥发性成分和水溶性成分的双重质控方法、符合中药特点的全过程、多维度的质量控制体系，在原药的基础上保障了药品的均一性。</a:t>
            </a:r>
            <a:endParaRPr lang="zh-CN" altLang="en-US" sz="1400" dirty="0" smtClean="0">
              <a:solidFill>
                <a:schemeClr val="tx1"/>
              </a:solidFill>
              <a:latin typeface="+mn-ea"/>
              <a:sym typeface="+mn-ea"/>
            </a:endParaRPr>
          </a:p>
          <a:p>
            <a:pPr marL="285750" lvl="1" indent="-28575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sym typeface="+mn-ea"/>
              </a:rPr>
              <a:t>济川煎颗粒目前为首个通过温阳通便的上市药品。其诸药相伍，寓通于补，升降相因，共成温润通便之功。不靠泄、攻、滑肠之效，以补为主。</a:t>
            </a:r>
            <a:endParaRPr lang="zh-CN" altLang="en-US" sz="14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" name="文本框 56"/>
          <p:cNvSpPr txBox="1"/>
          <p:nvPr>
            <p:custDataLst>
              <p:tags r:id="rId11"/>
            </p:custDataLst>
          </p:nvPr>
        </p:nvSpPr>
        <p:spPr>
          <a:xfrm>
            <a:off x="905082" y="5403895"/>
            <a:ext cx="113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4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" name="文本框 64"/>
          <p:cNvSpPr txBox="1"/>
          <p:nvPr>
            <p:custDataLst>
              <p:tags r:id="rId12"/>
            </p:custDataLst>
          </p:nvPr>
        </p:nvSpPr>
        <p:spPr>
          <a:xfrm>
            <a:off x="433704" y="6213520"/>
            <a:ext cx="2284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自主知识产权及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注册分类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7" name="矩形 2"/>
          <p:cNvSpPr/>
          <p:nvPr>
            <p:custDataLst>
              <p:tags r:id="rId13"/>
            </p:custDataLst>
          </p:nvPr>
        </p:nvSpPr>
        <p:spPr>
          <a:xfrm>
            <a:off x="543560" y="611192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2578100" y="5760085"/>
            <a:ext cx="8490585" cy="932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sym typeface="+mn-ea"/>
              </a:rPr>
              <a:t>是自主知识产权</a:t>
            </a:r>
            <a:endParaRPr lang="zh-CN" altLang="en-US" sz="1400" dirty="0" smtClean="0">
              <a:solidFill>
                <a:schemeClr val="tx1"/>
              </a:solidFill>
              <a:latin typeface="+mn-ea"/>
              <a:sym typeface="+mn-ea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atin typeface="+mn-ea"/>
                <a:sym typeface="Arial" panose="020B0604020202020204" pitchFamily="34" charset="0"/>
              </a:rPr>
              <a:t>注册分类：中药 </a:t>
            </a:r>
            <a:r>
              <a:rPr lang="zh-CN" altLang="en-US" sz="1400" dirty="0">
                <a:latin typeface="+mn-ea"/>
                <a:sym typeface="Arial" panose="020B0604020202020204" pitchFamily="34" charset="0"/>
              </a:rPr>
              <a:t>3.</a:t>
            </a:r>
            <a:r>
              <a:rPr lang="zh-CN" altLang="en-US" sz="1400" dirty="0" smtClean="0">
                <a:latin typeface="+mn-ea"/>
                <a:sym typeface="Arial" panose="020B0604020202020204" pitchFamily="34" charset="0"/>
              </a:rPr>
              <a:t>1类新药</a:t>
            </a:r>
            <a:r>
              <a:rPr lang="en-US" altLang="zh-CN" sz="1400" dirty="0">
                <a:latin typeface="+mn-ea"/>
                <a:sym typeface="Arial" panose="020B0604020202020204" pitchFamily="34" charset="0"/>
              </a:rPr>
              <a:t>【</a:t>
            </a:r>
            <a:r>
              <a:rPr lang="zh-CN" altLang="en-US" sz="1400" dirty="0" smtClean="0">
                <a:latin typeface="+mn-ea"/>
                <a:sym typeface="Arial" panose="020B0604020202020204" pitchFamily="34" charset="0"/>
              </a:rPr>
              <a:t>出自国家中医药管理局</a:t>
            </a:r>
            <a:r>
              <a:rPr lang="en-US" altLang="zh-CN" sz="1400" dirty="0" smtClean="0">
                <a:latin typeface="+mn-ea"/>
                <a:sym typeface="Arial" panose="020B0604020202020204" pitchFamily="34" charset="0"/>
              </a:rPr>
              <a:t>《</a:t>
            </a:r>
            <a:r>
              <a:rPr lang="zh-CN" altLang="en-US" sz="1400" dirty="0">
                <a:latin typeface="+mn-ea"/>
                <a:sym typeface="+mn-ea"/>
              </a:rPr>
              <a:t>古代经典名方</a:t>
            </a:r>
            <a:r>
              <a:rPr lang="zh-CN" altLang="en-US" sz="1400" dirty="0" smtClean="0">
                <a:latin typeface="+mn-ea"/>
                <a:sym typeface="+mn-ea"/>
              </a:rPr>
              <a:t>目录（第一批</a:t>
            </a:r>
            <a:r>
              <a:rPr lang="zh-CN" altLang="en-US" sz="1400" dirty="0">
                <a:latin typeface="+mn-ea"/>
                <a:sym typeface="+mn-ea"/>
              </a:rPr>
              <a:t>）</a:t>
            </a:r>
            <a:r>
              <a:rPr lang="en-US" altLang="zh-CN" sz="1400" dirty="0" smtClean="0">
                <a:latin typeface="+mn-ea"/>
                <a:sym typeface="Arial" panose="020B0604020202020204" pitchFamily="34" charset="0"/>
              </a:rPr>
              <a:t>》】</a:t>
            </a:r>
            <a:endParaRPr lang="en-US" altLang="zh-CN" sz="1400" dirty="0" smtClean="0">
              <a:solidFill>
                <a:srgbClr val="FF0000"/>
              </a:solidFill>
              <a:highlight>
                <a:srgbClr val="FFFF00"/>
              </a:highlight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2546985" y="4611370"/>
            <a:ext cx="8926830" cy="932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sym typeface="+mn-ea"/>
              </a:rPr>
              <a:t>处方来源于明</a:t>
            </a:r>
            <a:r>
              <a:rPr lang="zh-CN" altLang="zh-CN" sz="1400" dirty="0">
                <a:latin typeface="+mn-ea"/>
                <a:sym typeface="Arial" panose="020B0604020202020204" pitchFamily="34" charset="0"/>
              </a:rPr>
              <a:t>·张景岳《景岳全书》：凡病涉虚损，而大便闭结不通，则硝、黄攻击等剂必不可，若势有不得不通者，宜此主之。</a:t>
            </a:r>
            <a:endParaRPr lang="en-US" altLang="zh-CN" sz="1400" dirty="0" smtClean="0">
              <a:solidFill>
                <a:srgbClr val="FF0000"/>
              </a:solidFill>
              <a:highlight>
                <a:srgbClr val="FFFF00"/>
              </a:highlight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矩形 3"/>
          <p:cNvSpPr/>
          <p:nvPr/>
        </p:nvSpPr>
        <p:spPr>
          <a:xfrm>
            <a:off x="0" y="-68096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79" name="矩形 1"/>
          <p:cNvSpPr/>
          <p:nvPr/>
        </p:nvSpPr>
        <p:spPr>
          <a:xfrm>
            <a:off x="0" y="-77621"/>
            <a:ext cx="12192000" cy="6867676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b="1" u="sng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1048680" name="矩形 18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82" name="文本框 38"/>
          <p:cNvSpPr txBox="1"/>
          <p:nvPr/>
        </p:nvSpPr>
        <p:spPr>
          <a:xfrm>
            <a:off x="970500" y="1656547"/>
            <a:ext cx="1129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1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3" name="矩形 39"/>
          <p:cNvSpPr/>
          <p:nvPr/>
        </p:nvSpPr>
        <p:spPr>
          <a:xfrm>
            <a:off x="556895" y="2395687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4" name="文本框 56"/>
          <p:cNvSpPr txBox="1"/>
          <p:nvPr/>
        </p:nvSpPr>
        <p:spPr>
          <a:xfrm>
            <a:off x="999710" y="4084794"/>
            <a:ext cx="11303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（</a:t>
            </a:r>
            <a:r>
              <a:rPr lang="en-US" altLang="zh-CN" sz="4000" dirty="0">
                <a:solidFill>
                  <a:srgbClr val="002060"/>
                </a:solidFill>
                <a:latin typeface="+mn-ea"/>
              </a:rPr>
              <a:t>2</a:t>
            </a:r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）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86" name="文本框 62"/>
          <p:cNvSpPr txBox="1"/>
          <p:nvPr/>
        </p:nvSpPr>
        <p:spPr>
          <a:xfrm>
            <a:off x="458470" y="2557612"/>
            <a:ext cx="227266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弥补药品目录短板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87" name="文本框 64"/>
          <p:cNvSpPr txBox="1"/>
          <p:nvPr/>
        </p:nvSpPr>
        <p:spPr>
          <a:xfrm>
            <a:off x="447040" y="4991574"/>
            <a:ext cx="21247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临床管理便利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88" name="矩形 2"/>
          <p:cNvSpPr/>
          <p:nvPr/>
        </p:nvSpPr>
        <p:spPr>
          <a:xfrm>
            <a:off x="556895" y="4856954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90" name="文本框 10"/>
          <p:cNvSpPr txBox="1"/>
          <p:nvPr/>
        </p:nvSpPr>
        <p:spPr>
          <a:xfrm>
            <a:off x="473710" y="58420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05</a:t>
            </a:r>
            <a:endParaRPr lang="en-US" altLang="zh-CN" sz="72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91" name="文本框 11"/>
          <p:cNvSpPr txBox="1"/>
          <p:nvPr/>
        </p:nvSpPr>
        <p:spPr>
          <a:xfrm>
            <a:off x="2332295" y="18644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公平性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92" name="文本框 12"/>
          <p:cNvSpPr txBox="1"/>
          <p:nvPr/>
        </p:nvSpPr>
        <p:spPr>
          <a:xfrm>
            <a:off x="2826831" y="3456817"/>
            <a:ext cx="8720131" cy="1101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600" b="1" u="sng" dirty="0" smtClean="0">
              <a:solidFill>
                <a:srgbClr val="FF0000"/>
              </a:solidFill>
              <a:highlight>
                <a:srgbClr val="FFFF00"/>
              </a:highlight>
              <a:latin typeface="+mn-ea"/>
              <a:sym typeface="+mn-ea"/>
            </a:endParaRPr>
          </a:p>
        </p:txBody>
      </p:sp>
      <p:sp>
        <p:nvSpPr>
          <p:cNvPr id="1048693" name="矩形 30"/>
          <p:cNvSpPr/>
          <p:nvPr>
            <p:custDataLst>
              <p:tags r:id="rId2"/>
            </p:custDataLst>
          </p:nvPr>
        </p:nvSpPr>
        <p:spPr>
          <a:xfrm>
            <a:off x="2830195" y="4462780"/>
            <a:ext cx="7780020" cy="110998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ea"/>
                <a:sym typeface="+mn-ea"/>
              </a:rPr>
              <a:t>济川煎颗粒属于颗粒剂</a:t>
            </a:r>
            <a:r>
              <a:rPr lang="zh-CN" altLang="en-US" sz="1600" dirty="0" smtClean="0">
                <a:latin typeface="+mn-ea"/>
                <a:sym typeface="+mn-ea"/>
              </a:rPr>
              <a:t>，处方药</a:t>
            </a:r>
            <a:r>
              <a:rPr lang="zh-CN" altLang="en-US" sz="1600" dirty="0">
                <a:latin typeface="+mn-ea"/>
                <a:sym typeface="+mn-ea"/>
              </a:rPr>
              <a:t>，</a:t>
            </a:r>
            <a:r>
              <a:rPr lang="zh-CN" altLang="en-US" sz="1600" dirty="0" smtClean="0">
                <a:latin typeface="+mn-ea"/>
                <a:sym typeface="+mn-ea"/>
              </a:rPr>
              <a:t>不会</a:t>
            </a:r>
            <a:r>
              <a:rPr lang="zh-CN" altLang="en-US" sz="1600" dirty="0">
                <a:latin typeface="+mn-ea"/>
                <a:sym typeface="+mn-ea"/>
              </a:rPr>
              <a:t>出现临床滥用</a:t>
            </a:r>
            <a:r>
              <a:rPr lang="zh-CN" altLang="en-US" sz="1600" dirty="0" smtClean="0">
                <a:latin typeface="+mn-ea"/>
                <a:sym typeface="+mn-ea"/>
              </a:rPr>
              <a:t>情况，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无需特殊临床管理，不额外增加临床管理难度，密封贮藏即可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。</a:t>
            </a:r>
            <a:endParaRPr lang="en-US" altLang="zh-CN" sz="1600" dirty="0" smtClean="0">
              <a:latin typeface="+mn-ea"/>
              <a:cs typeface="+mn-ea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zh-CN" sz="2000" spc="150" dirty="0">
              <a:solidFill>
                <a:srgbClr val="0070C0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30"/>
          <p:cNvSpPr/>
          <p:nvPr>
            <p:custDataLst>
              <p:tags r:id="rId3"/>
            </p:custDataLst>
          </p:nvPr>
        </p:nvSpPr>
        <p:spPr>
          <a:xfrm>
            <a:off x="2827020" y="1758950"/>
            <a:ext cx="7854950" cy="170497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《国家基本医疗保险、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工伤保险和生育保险药品目录（202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年）》中成药分类：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泻下剂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种分类，无“温阳通便”中成药，济川煎颗粒是“温阳通便”代表药物，弥补了“温阳”通便治法的空白。</a:t>
            </a:r>
            <a:endParaRPr lang="zh-CN" altLang="en-US" sz="1600" b="1" u="sng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endParaRPr lang="zh-CN" altLang="zh-CN" sz="2000" spc="15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11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12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13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14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17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18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19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1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2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3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4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5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6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7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28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29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PP_MARK_KEY" val="60c7ed01-4153-49cb-b06c-0512adbc43a4"/>
  <p:tag name="COMMONDATA" val="eyJoZGlkIjoiZjFmZWIzNDg2MmIzZjExOTIzMmViNTBmYTMwYTk0ZWYifQ=="/>
  <p:tag name="commondata" val="eyJoZGlkIjoiYWU5NDVjMGRmOWJhOGRkZTQzMjM4MDMyZTM5YjU1MzMifQ=="/>
</p:tagLst>
</file>

<file path=ppt/tags/tag4.xml><?xml version="1.0" encoding="utf-8"?>
<p:tagLst xmlns:p="http://schemas.openxmlformats.org/presentationml/2006/main">
  <p:tag name="KSO_WM_UNIT_TABLE_BEAUTIFY" val="smartTable{89b22726-f009-4659-bf2b-3735918dc599}"/>
  <p:tag name="TABLE_ENDDRAG_ORIGIN_RECT" val="453*159"/>
  <p:tag name="TABLE_ENDDRAG_RECT" val="245*214*453*159"/>
</p:tagLst>
</file>

<file path=ppt/tags/tag5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7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8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9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3655</Words>
  <Application>WPS 演示</Application>
  <PresentationFormat>自定义</PresentationFormat>
  <Paragraphs>237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微软雅黑</vt:lpstr>
      <vt:lpstr>Arial Unicode MS</vt:lpstr>
      <vt:lpstr>Times New Roman</vt:lpstr>
      <vt:lpstr>思源黑体 CN Normal</vt:lpstr>
      <vt:lpstr>楷体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薄菁华</cp:lastModifiedBy>
  <cp:revision>190</cp:revision>
  <dcterms:created xsi:type="dcterms:W3CDTF">2023-07-04T14:51:00Z</dcterms:created>
  <dcterms:modified xsi:type="dcterms:W3CDTF">2024-07-12T05:45:54Z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0AFA78081A9D435A84EECC97846CB90D_13</vt:lpwstr>
  </property>
  <property fmtid="{D5CDD505-2E9C-101B-9397-08002B2CF9AE}" pid="3" name="KSOProductBuildVer">
    <vt:lpwstr>2052-11.8.6.11825</vt:lpwstr>
  </property>
</Properties>
</file>