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x" ContentType="application/vnd.openxmlformats-officedocument.spreadsheetml.sheet"/>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7" r:id="rId3"/>
    <p:sldMasterId id="2147483675" r:id="rId4"/>
  </p:sldMasterIdLst>
  <p:notesMasterIdLst>
    <p:notesMasterId r:id="rId7"/>
  </p:notesMasterIdLst>
  <p:handoutMasterIdLst>
    <p:handoutMasterId r:id="rId16"/>
  </p:handoutMasterIdLst>
  <p:sldIdLst>
    <p:sldId id="1606" r:id="rId5"/>
    <p:sldId id="1571" r:id="rId6"/>
    <p:sldId id="1575" r:id="rId8"/>
    <p:sldId id="1610" r:id="rId9"/>
    <p:sldId id="1613" r:id="rId10"/>
    <p:sldId id="1596" r:id="rId11"/>
    <p:sldId id="1611" r:id="rId12"/>
    <p:sldId id="1605" r:id="rId13"/>
    <p:sldId id="1591" r:id="rId14"/>
    <p:sldId id="1592" r:id="rId15"/>
  </p:sldIdLst>
  <p:sldSz cx="9144000" cy="5143500" type="screen16x9"/>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30" userDrawn="1">
          <p15:clr>
            <a:srgbClr val="A4A3A4"/>
          </p15:clr>
        </p15:guide>
        <p15:guide id="2" pos="277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onghao" initials="z" lastIdx="1" clrIdx="0"/>
  <p:cmAuthor id="2" name="黄 建" initials="黄" lastIdx="1" clrIdx="1"/>
  <p:cmAuthor id="3" name="qiutong" initials="q"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0000"/>
    <a:srgbClr val="215968"/>
    <a:srgbClr val="4F80BD"/>
    <a:srgbClr val="F4F7FB"/>
    <a:srgbClr val="E7F2F8"/>
    <a:srgbClr val="14519A"/>
    <a:srgbClr val="B9E9F9"/>
    <a:srgbClr val="8BB2D7"/>
    <a:srgbClr val="C2D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4353" autoAdjust="0"/>
  </p:normalViewPr>
  <p:slideViewPr>
    <p:cSldViewPr showGuides="1">
      <p:cViewPr varScale="1">
        <p:scale>
          <a:sx n="142" d="100"/>
          <a:sy n="142" d="100"/>
        </p:scale>
        <p:origin x="810" y="102"/>
      </p:cViewPr>
      <p:guideLst>
        <p:guide orient="horz" pos="1730"/>
        <p:guide pos="2771"/>
      </p:guideLst>
    </p:cSldViewPr>
  </p:slideViewPr>
  <p:notesTextViewPr>
    <p:cViewPr>
      <p:scale>
        <a:sx n="1" d="1"/>
        <a:sy n="1" d="1"/>
      </p:scale>
      <p:origin x="0" y="0"/>
    </p:cViewPr>
  </p:notesTextViewPr>
  <p:sorterViewPr>
    <p:cViewPr>
      <p:scale>
        <a:sx n="100" d="100"/>
        <a:sy n="100" d="100"/>
      </p:scale>
      <p:origin x="0" y="-6984"/>
    </p:cViewPr>
  </p:sorterViewPr>
  <p:notesViewPr>
    <p:cSldViewPr>
      <p:cViewPr varScale="1">
        <p:scale>
          <a:sx n="51" d="100"/>
          <a:sy n="51" d="100"/>
        </p:scale>
        <p:origin x="-2898" y="-90"/>
      </p:cViewPr>
      <p:guideLst>
        <p:guide orient="horz" pos="3076"/>
        <p:guide pos="2078"/>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1" Type="http://schemas.openxmlformats.org/officeDocument/2006/relationships/tags" Target="tags/tag50.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82057572540248"/>
          <c:y val="0.160405065961243"/>
          <c:w val="0.861635570754963"/>
          <c:h val="0.806346402403757"/>
        </c:manualLayout>
      </c:layout>
      <c:lineChart>
        <c:grouping val="standard"/>
        <c:varyColors val="0"/>
        <c:ser>
          <c:idx val="0"/>
          <c:order val="0"/>
          <c:tx>
            <c:strRef>
              <c:f>Sheet1!$N$13:$N$23</c:f>
              <c:strCache>
                <c:ptCount val="1"/>
                <c:pt idx="0">
                  <c:v>0 4 8 12 16 20 24 28 32 36 40</c:v>
                </c:pt>
              </c:strCache>
            </c:strRef>
          </c:tx>
          <c:spPr>
            <a:ln w="28575" cap="rnd">
              <a:noFill/>
              <a:round/>
            </a:ln>
            <a:effectLst/>
          </c:spPr>
          <c:marker>
            <c:symbol val="circle"/>
            <c:size val="3"/>
            <c:spPr>
              <a:solidFill>
                <a:schemeClr val="tx1"/>
              </a:solidFill>
              <a:ln w="9525">
                <a:noFill/>
              </a:ln>
              <a:effectLst/>
            </c:spPr>
          </c:marker>
          <c:dLbls>
            <c:dLbl>
              <c:idx val="10"/>
              <c:layout>
                <c:manualLayout>
                  <c:x val="-0.0318275639944851"/>
                  <c:y val="-0.124443398243429"/>
                </c:manualLayout>
              </c:layout>
              <c:tx>
                <c:rich>
                  <a:bodyPr rot="0" spcFirstLastPara="1" vertOverflow="ellipsis" vert="horz" wrap="square" lIns="38100" tIns="19050" rIns="38100" bIns="19050" anchor="ctr" anchorCtr="1"/>
                  <a:lstStyle/>
                  <a:p>
                    <a:fld id="{45fb5257-b1fa-40a9-84e0-115d489531ed}" type="VALUE">
                      <a:t>[VALUE]</a:t>
                    </a:fld>
                  </a:p>
                </c:rich>
              </c:tx>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8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0</c:v>
                </c:pt>
                <c:pt idx="1">
                  <c:v>4</c:v>
                </c:pt>
                <c:pt idx="2">
                  <c:v>8</c:v>
                </c:pt>
                <c:pt idx="3">
                  <c:v>12</c:v>
                </c:pt>
                <c:pt idx="4">
                  <c:v>16</c:v>
                </c:pt>
                <c:pt idx="5">
                  <c:v>20</c:v>
                </c:pt>
                <c:pt idx="6">
                  <c:v>24</c:v>
                </c:pt>
                <c:pt idx="7">
                  <c:v>28</c:v>
                </c:pt>
                <c:pt idx="8">
                  <c:v>32</c:v>
                </c:pt>
                <c:pt idx="9">
                  <c:v>36</c:v>
                </c:pt>
                <c:pt idx="10">
                  <c:v>40</c:v>
                </c:pt>
              </c:numCache>
            </c:numRef>
          </c:cat>
          <c:val>
            <c:numRef>
              <c:f>Sheet1!$B$2:$B$21</c:f>
              <c:numCache>
                <c:formatCode>0.0%</c:formatCode>
                <c:ptCount val="20"/>
                <c:pt idx="0">
                  <c:v>0</c:v>
                </c:pt>
                <c:pt idx="1">
                  <c:v>0</c:v>
                </c:pt>
                <c:pt idx="2">
                  <c:v>0.017</c:v>
                </c:pt>
                <c:pt idx="3">
                  <c:v>0.136</c:v>
                </c:pt>
                <c:pt idx="4">
                  <c:v>0.237</c:v>
                </c:pt>
                <c:pt idx="5">
                  <c:v>0.305</c:v>
                </c:pt>
                <c:pt idx="6">
                  <c:v>0.39</c:v>
                </c:pt>
                <c:pt idx="7">
                  <c:v>0.407</c:v>
                </c:pt>
                <c:pt idx="8">
                  <c:v>0.458</c:v>
                </c:pt>
                <c:pt idx="9">
                  <c:v>0.508</c:v>
                </c:pt>
                <c:pt idx="10">
                  <c:v>0.508</c:v>
                </c:pt>
              </c:numCache>
            </c:numRef>
          </c:val>
          <c:smooth val="0"/>
        </c:ser>
        <c:dLbls>
          <c:showLegendKey val="0"/>
          <c:showVal val="0"/>
          <c:showCatName val="0"/>
          <c:showSerName val="0"/>
          <c:showPercent val="0"/>
          <c:showBubbleSize val="0"/>
        </c:dLbls>
        <c:marker val="1"/>
        <c:smooth val="0"/>
        <c:axId val="736920704"/>
        <c:axId val="736911136"/>
      </c:lineChart>
      <c:scatterChart>
        <c:scatterStyle val="lineMarker"/>
        <c:varyColors val="0"/>
        <c:ser>
          <c:idx val="1"/>
          <c:order val="1"/>
          <c:tx>
            <c:strRef>
              <c:f>Sheet1!$C$1</c:f>
              <c:strCache>
                <c:ptCount val="1"/>
                <c:pt idx="0">
                  <c:v>复发</c:v>
                </c:pt>
              </c:strCache>
            </c:strRef>
          </c:tx>
          <c:spPr>
            <a:ln w="12700" cap="rnd">
              <a:solidFill>
                <a:srgbClr val="000000"/>
              </a:solidFill>
              <a:round/>
            </a:ln>
            <a:effectLst/>
          </c:spPr>
          <c:marker>
            <c:symbol val="circle"/>
            <c:size val="5"/>
            <c:spPr>
              <a:noFill/>
              <a:ln w="9525">
                <a:solidFill>
                  <a:srgbClr val="4F80BD">
                    <a:alpha val="0"/>
                  </a:srgbClr>
                </a:solidFill>
              </a:ln>
              <a:effectLst/>
            </c:spPr>
          </c:marker>
          <c:dLbls>
            <c:delete val="1"/>
          </c:dLbls>
          <c:xVal>
            <c:numRef>
              <c:f>Sheet1!$J$13:$J$32</c:f>
              <c:numCache>
                <c:formatCode>General</c:formatCode>
                <c:ptCount val="20"/>
                <c:pt idx="0">
                  <c:v>0</c:v>
                </c:pt>
                <c:pt idx="1">
                  <c:v>4</c:v>
                </c:pt>
                <c:pt idx="2">
                  <c:v>6</c:v>
                </c:pt>
                <c:pt idx="3">
                  <c:v>6</c:v>
                </c:pt>
                <c:pt idx="4">
                  <c:v>10</c:v>
                </c:pt>
                <c:pt idx="5">
                  <c:v>10</c:v>
                </c:pt>
                <c:pt idx="6">
                  <c:v>14</c:v>
                </c:pt>
                <c:pt idx="7">
                  <c:v>14</c:v>
                </c:pt>
                <c:pt idx="8">
                  <c:v>18</c:v>
                </c:pt>
                <c:pt idx="9">
                  <c:v>18</c:v>
                </c:pt>
                <c:pt idx="10">
                  <c:v>22</c:v>
                </c:pt>
                <c:pt idx="11">
                  <c:v>22</c:v>
                </c:pt>
                <c:pt idx="12">
                  <c:v>26</c:v>
                </c:pt>
                <c:pt idx="13">
                  <c:v>26</c:v>
                </c:pt>
                <c:pt idx="14">
                  <c:v>30</c:v>
                </c:pt>
                <c:pt idx="15">
                  <c:v>30</c:v>
                </c:pt>
                <c:pt idx="16">
                  <c:v>34</c:v>
                </c:pt>
                <c:pt idx="17">
                  <c:v>34</c:v>
                </c:pt>
                <c:pt idx="18">
                  <c:v>38</c:v>
                </c:pt>
                <c:pt idx="19">
                  <c:v>40</c:v>
                </c:pt>
              </c:numCache>
            </c:numRef>
          </c:xVal>
          <c:yVal>
            <c:numRef>
              <c:f>Sheet1!$C$2:$C$21</c:f>
              <c:numCache>
                <c:formatCode>General</c:formatCode>
                <c:ptCount val="20"/>
                <c:pt idx="0">
                  <c:v>0</c:v>
                </c:pt>
                <c:pt idx="1">
                  <c:v>0</c:v>
                </c:pt>
                <c:pt idx="2">
                  <c:v>0</c:v>
                </c:pt>
                <c:pt idx="3" c:formatCode="0.0%">
                  <c:v>0.017</c:v>
                </c:pt>
                <c:pt idx="4" c:formatCode="0.0%">
                  <c:v>0.017</c:v>
                </c:pt>
                <c:pt idx="5" c:formatCode="0.0%">
                  <c:v>0.136</c:v>
                </c:pt>
                <c:pt idx="6" c:formatCode="0.0%">
                  <c:v>0.136</c:v>
                </c:pt>
                <c:pt idx="7" c:formatCode="0.0%">
                  <c:v>0.237</c:v>
                </c:pt>
                <c:pt idx="8" c:formatCode="0.0%">
                  <c:v>0.237</c:v>
                </c:pt>
                <c:pt idx="9" c:formatCode="0.0%">
                  <c:v>0.305</c:v>
                </c:pt>
                <c:pt idx="10" c:formatCode="0.0%">
                  <c:v>0.305</c:v>
                </c:pt>
                <c:pt idx="11" c:formatCode="0.0%">
                  <c:v>0.39</c:v>
                </c:pt>
                <c:pt idx="12" c:formatCode="0.0%">
                  <c:v>0.39</c:v>
                </c:pt>
                <c:pt idx="13" c:formatCode="0.0%">
                  <c:v>0.407</c:v>
                </c:pt>
                <c:pt idx="14" c:formatCode="0.0%">
                  <c:v>0.407</c:v>
                </c:pt>
                <c:pt idx="15" c:formatCode="0.0%">
                  <c:v>0.458</c:v>
                </c:pt>
                <c:pt idx="16" c:formatCode="0.0%">
                  <c:v>0.458</c:v>
                </c:pt>
                <c:pt idx="17" c:formatCode="0.0%">
                  <c:v>0.508</c:v>
                </c:pt>
                <c:pt idx="18" c:formatCode="0.0%">
                  <c:v>0.508</c:v>
                </c:pt>
                <c:pt idx="19" c:formatCode="0.0%">
                  <c:v>0.508</c:v>
                </c:pt>
              </c:numCache>
            </c:numRef>
          </c:yVal>
          <c:smooth val="0"/>
        </c:ser>
        <c:dLbls>
          <c:showLegendKey val="0"/>
          <c:showVal val="0"/>
          <c:showCatName val="0"/>
          <c:showSerName val="0"/>
          <c:showPercent val="0"/>
          <c:showBubbleSize val="0"/>
        </c:dLbls>
        <c:axId val="736921120"/>
        <c:axId val="736912800"/>
      </c:scatterChart>
      <c:dateAx>
        <c:axId val="7369207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0" vertOverflow="ellipsis" vert="horz" wrap="square" anchor="ctr" anchorCtr="1"/>
          <a:lstStyle/>
          <a:p>
            <a:pPr>
              <a:defRPr lang="zh-CN" sz="700" b="0" i="0" u="none" strike="noStrike" kern="1200" baseline="0">
                <a:solidFill>
                  <a:schemeClr val="tx1">
                    <a:lumMod val="65000"/>
                    <a:lumOff val="35000"/>
                  </a:schemeClr>
                </a:solidFill>
                <a:latin typeface="+mn-lt"/>
                <a:ea typeface="+mn-ea"/>
                <a:cs typeface="+mn-cs"/>
              </a:defRPr>
            </a:pPr>
          </a:p>
        </c:txPr>
        <c:crossAx val="736911136"/>
        <c:crosses val="autoZero"/>
        <c:auto val="0"/>
        <c:lblOffset val="40"/>
        <c:baseTimeUnit val="days"/>
        <c:majorUnit val="4"/>
        <c:majorTimeUnit val="days"/>
      </c:dateAx>
      <c:valAx>
        <c:axId val="736911136"/>
        <c:scaling>
          <c:orientation val="minMax"/>
        </c:scaling>
        <c:delete val="1"/>
        <c:axPos val="l"/>
        <c:numFmt formatCode="0.0%"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736920704"/>
        <c:crosses val="autoZero"/>
        <c:crossBetween val="midCat"/>
      </c:valAx>
      <c:valAx>
        <c:axId val="736921120"/>
        <c:scaling>
          <c:orientation val="minMax"/>
          <c:max val="40"/>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cs"/>
              </a:defRPr>
            </a:pPr>
          </a:p>
        </c:txPr>
        <c:crossAx val="736912800"/>
        <c:crosses val="max"/>
        <c:crossBetween val="midCat"/>
        <c:majorUnit val="4"/>
      </c:valAx>
      <c:valAx>
        <c:axId val="736912800"/>
        <c:scaling>
          <c:orientation val="minMax"/>
        </c:scaling>
        <c:delete val="1"/>
        <c:axPos val="r"/>
        <c:numFmt formatCode="General" sourceLinked="1"/>
        <c:majorTickMark val="out"/>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736921120"/>
        <c:crosses val="max"/>
        <c:crossBetween val="midCat"/>
      </c:valAx>
      <c:spPr>
        <a:noFill/>
        <a:ln w="25400">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5E8B89-6F70-4A83-B317-1239BEDB57C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A5AE177-BE56-400D-BA54-F2D7F63F78C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7C5B93-CF0C-4839-AD15-3FDE2AB18D4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36FBA0-E1DF-4EDA-95D8-71995B77DAB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6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136FBA0-E1DF-4EDA-95D8-71995B77DA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6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136FBA0-E1DF-4EDA-95D8-71995B77DA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6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136FBA0-E1DF-4EDA-95D8-71995B77DA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solidFill>
                  <a:schemeClr val="tx1"/>
                </a:solidFill>
              </a:rPr>
              <a:t>药物的有效性是医生选择药物的首要标准</a:t>
            </a:r>
            <a:endParaRPr lang="en-US" altLang="zh-CN" dirty="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BC42981-CDE1-410B-93FF-B0767657F34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image" Target="../media/image1.emf"/><Relationship Id="rId3"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5" Type="http://schemas.openxmlformats.org/officeDocument/2006/relationships/vmlDrawing" Target="../drawings/vmlDrawing6.vml"/><Relationship Id="rId4" Type="http://schemas.openxmlformats.org/officeDocument/2006/relationships/image" Target="../media/image1.emf"/><Relationship Id="rId3" Type="http://schemas.openxmlformats.org/officeDocument/2006/relationships/oleObject" Target="../embeddings/oleObject6.bin"/><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5" Type="http://schemas.openxmlformats.org/officeDocument/2006/relationships/vmlDrawing" Target="../drawings/vmlDrawing7.vml"/><Relationship Id="rId4" Type="http://schemas.openxmlformats.org/officeDocument/2006/relationships/image" Target="../media/image1.emf"/><Relationship Id="rId3" Type="http://schemas.openxmlformats.org/officeDocument/2006/relationships/oleObject" Target="../embeddings/oleObject7.bin"/><Relationship Id="rId2" Type="http://schemas.openxmlformats.org/officeDocument/2006/relationships/tags" Target="../tags/tag7.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vmlDrawing" Target="../drawings/vmlDrawing8.vml"/><Relationship Id="rId4" Type="http://schemas.openxmlformats.org/officeDocument/2006/relationships/image" Target="../media/image1.emf"/><Relationship Id="rId3" Type="http://schemas.openxmlformats.org/officeDocument/2006/relationships/oleObject" Target="../embeddings/oleObject8.bin"/><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vmlDrawing" Target="../drawings/vmlDrawing9.vml"/><Relationship Id="rId4" Type="http://schemas.openxmlformats.org/officeDocument/2006/relationships/image" Target="../media/image1.emf"/><Relationship Id="rId3" Type="http://schemas.openxmlformats.org/officeDocument/2006/relationships/oleObject" Target="../embeddings/oleObject9.bin"/><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5" Type="http://schemas.openxmlformats.org/officeDocument/2006/relationships/vmlDrawing" Target="../drawings/vmlDrawing10.vml"/><Relationship Id="rId4" Type="http://schemas.openxmlformats.org/officeDocument/2006/relationships/image" Target="../media/image1.emf"/><Relationship Id="rId3" Type="http://schemas.openxmlformats.org/officeDocument/2006/relationships/oleObject" Target="../embeddings/oleObject10.bin"/><Relationship Id="rId2" Type="http://schemas.openxmlformats.org/officeDocument/2006/relationships/tags" Target="../tags/tag10.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5" Type="http://schemas.openxmlformats.org/officeDocument/2006/relationships/vmlDrawing" Target="../drawings/vmlDrawing11.vml"/><Relationship Id="rId4" Type="http://schemas.openxmlformats.org/officeDocument/2006/relationships/image" Target="../media/image1.emf"/><Relationship Id="rId3" Type="http://schemas.openxmlformats.org/officeDocument/2006/relationships/oleObject" Target="../embeddings/oleObject11.bin"/><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vmlDrawing" Target="../drawings/vmlDrawing12.vml"/><Relationship Id="rId4" Type="http://schemas.openxmlformats.org/officeDocument/2006/relationships/image" Target="../media/image1.emf"/><Relationship Id="rId3" Type="http://schemas.openxmlformats.org/officeDocument/2006/relationships/oleObject" Target="../embeddings/oleObject12.bin"/><Relationship Id="rId2" Type="http://schemas.openxmlformats.org/officeDocument/2006/relationships/tags" Target="../tags/tag1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vmlDrawing" Target="../drawings/vmlDrawing13.vml"/><Relationship Id="rId4" Type="http://schemas.openxmlformats.org/officeDocument/2006/relationships/image" Target="../media/image1.emf"/><Relationship Id="rId3" Type="http://schemas.openxmlformats.org/officeDocument/2006/relationships/oleObject" Target="../embeddings/oleObject13.bin"/><Relationship Id="rId2" Type="http://schemas.openxmlformats.org/officeDocument/2006/relationships/tags" Target="../tags/tag1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image" Target="../media/image1.emf"/><Relationship Id="rId3" Type="http://schemas.openxmlformats.org/officeDocument/2006/relationships/oleObject" Target="../embeddings/oleObject2.bin"/><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vmlDrawing" Target="../drawings/vmlDrawing14.vml"/><Relationship Id="rId4" Type="http://schemas.openxmlformats.org/officeDocument/2006/relationships/image" Target="../media/image1.emf"/><Relationship Id="rId3" Type="http://schemas.openxmlformats.org/officeDocument/2006/relationships/oleObject" Target="../embeddings/oleObject14.bin"/><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5" Type="http://schemas.openxmlformats.org/officeDocument/2006/relationships/vmlDrawing" Target="../drawings/vmlDrawing16.vml"/><Relationship Id="rId4" Type="http://schemas.openxmlformats.org/officeDocument/2006/relationships/image" Target="../media/image1.emf"/><Relationship Id="rId3" Type="http://schemas.openxmlformats.org/officeDocument/2006/relationships/oleObject" Target="../embeddings/oleObject16.bin"/><Relationship Id="rId2" Type="http://schemas.openxmlformats.org/officeDocument/2006/relationships/tags" Target="../tags/tag16.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5" Type="http://schemas.openxmlformats.org/officeDocument/2006/relationships/vmlDrawing" Target="../drawings/vmlDrawing17.vml"/><Relationship Id="rId4" Type="http://schemas.openxmlformats.org/officeDocument/2006/relationships/image" Target="../media/image1.emf"/><Relationship Id="rId3" Type="http://schemas.openxmlformats.org/officeDocument/2006/relationships/oleObject" Target="../embeddings/oleObject17.bin"/><Relationship Id="rId2" Type="http://schemas.openxmlformats.org/officeDocument/2006/relationships/tags" Target="../tags/tag17.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5" Type="http://schemas.openxmlformats.org/officeDocument/2006/relationships/vmlDrawing" Target="../drawings/vmlDrawing18.vml"/><Relationship Id="rId4" Type="http://schemas.openxmlformats.org/officeDocument/2006/relationships/image" Target="../media/image1.emf"/><Relationship Id="rId3" Type="http://schemas.openxmlformats.org/officeDocument/2006/relationships/oleObject" Target="../embeddings/oleObject18.bin"/><Relationship Id="rId2" Type="http://schemas.openxmlformats.org/officeDocument/2006/relationships/tags" Target="../tags/tag18.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image" Target="../media/image1.emf"/><Relationship Id="rId3" Type="http://schemas.openxmlformats.org/officeDocument/2006/relationships/oleObject" Target="../embeddings/oleObject3.bin"/><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5" Type="http://schemas.openxmlformats.org/officeDocument/2006/relationships/vmlDrawing" Target="../drawings/vmlDrawing19.vml"/><Relationship Id="rId4" Type="http://schemas.openxmlformats.org/officeDocument/2006/relationships/image" Target="../media/image1.emf"/><Relationship Id="rId3" Type="http://schemas.openxmlformats.org/officeDocument/2006/relationships/oleObject" Target="../embeddings/oleObject19.bin"/><Relationship Id="rId2" Type="http://schemas.openxmlformats.org/officeDocument/2006/relationships/tags" Target="../tags/tag19.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5" Type="http://schemas.openxmlformats.org/officeDocument/2006/relationships/vmlDrawing" Target="../drawings/vmlDrawing20.vml"/><Relationship Id="rId4" Type="http://schemas.openxmlformats.org/officeDocument/2006/relationships/image" Target="../media/image1.emf"/><Relationship Id="rId3" Type="http://schemas.openxmlformats.org/officeDocument/2006/relationships/oleObject" Target="../embeddings/oleObject20.bin"/><Relationship Id="rId2" Type="http://schemas.openxmlformats.org/officeDocument/2006/relationships/tags" Target="../tags/tag20.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5" Type="http://schemas.openxmlformats.org/officeDocument/2006/relationships/vmlDrawing" Target="../drawings/vmlDrawing21.vml"/><Relationship Id="rId4" Type="http://schemas.openxmlformats.org/officeDocument/2006/relationships/image" Target="../media/image1.emf"/><Relationship Id="rId3" Type="http://schemas.openxmlformats.org/officeDocument/2006/relationships/oleObject" Target="../embeddings/oleObject21.bin"/><Relationship Id="rId2" Type="http://schemas.openxmlformats.org/officeDocument/2006/relationships/tags" Target="../tags/tag21.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5" Type="http://schemas.openxmlformats.org/officeDocument/2006/relationships/vmlDrawing" Target="../drawings/vmlDrawing22.vml"/><Relationship Id="rId4" Type="http://schemas.openxmlformats.org/officeDocument/2006/relationships/image" Target="../media/image1.emf"/><Relationship Id="rId3" Type="http://schemas.openxmlformats.org/officeDocument/2006/relationships/oleObject" Target="../embeddings/oleObject22.bin"/><Relationship Id="rId2" Type="http://schemas.openxmlformats.org/officeDocument/2006/relationships/tags" Target="../tags/tag22.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5" Type="http://schemas.openxmlformats.org/officeDocument/2006/relationships/vmlDrawing" Target="../drawings/vmlDrawing23.vml"/><Relationship Id="rId4" Type="http://schemas.openxmlformats.org/officeDocument/2006/relationships/image" Target="../media/image1.emf"/><Relationship Id="rId3" Type="http://schemas.openxmlformats.org/officeDocument/2006/relationships/oleObject" Target="../embeddings/oleObject23.bin"/><Relationship Id="rId2" Type="http://schemas.openxmlformats.org/officeDocument/2006/relationships/tags" Target="../tags/tag23.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5" Type="http://schemas.openxmlformats.org/officeDocument/2006/relationships/vmlDrawing" Target="../drawings/vmlDrawing24.vml"/><Relationship Id="rId4" Type="http://schemas.openxmlformats.org/officeDocument/2006/relationships/image" Target="../media/image1.emf"/><Relationship Id="rId3" Type="http://schemas.openxmlformats.org/officeDocument/2006/relationships/oleObject" Target="../embeddings/oleObject24.bin"/><Relationship Id="rId2" Type="http://schemas.openxmlformats.org/officeDocument/2006/relationships/tags" Target="../tags/tag24.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vmlDrawing" Target="../drawings/vmlDrawing5.vml"/><Relationship Id="rId4" Type="http://schemas.openxmlformats.org/officeDocument/2006/relationships/image" Target="../media/image1.emf"/><Relationship Id="rId3" Type="http://schemas.openxmlformats.org/officeDocument/2006/relationships/oleObject" Target="../embeddings/oleObject5.bin"/><Relationship Id="rId2" Type="http://schemas.openxmlformats.org/officeDocument/2006/relationships/tags" Target="../tags/tag5.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aphicFrame>
        <p:nvGraphicFramePr>
          <p:cNvPr id="7" name="对象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184" name="think-cell 幻灯片" r:id="rId3" imgW="3175" imgH="3175" progId="TCLayout.ActiveDocument.1">
                  <p:embed/>
                </p:oleObj>
              </mc:Choice>
              <mc:Fallback>
                <p:oleObj name="think-cell 幻灯片" r:id="rId3" imgW="3175" imgH="3175" progId="TCLayout.ActiveDocument.1">
                  <p:embed/>
                  <p:pic>
                    <p:nvPicPr>
                      <p:cNvPr id="0" name="图片 7220"/>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标题 1"/>
          <p:cNvSpPr>
            <a:spLocks noGrp="1"/>
          </p:cNvSpPr>
          <p:nvPr>
            <p:ph type="ctrTitle"/>
          </p:nvPr>
        </p:nvSpPr>
        <p:spPr>
          <a:xfrm>
            <a:off x="685800" y="1598613"/>
            <a:ext cx="7772400" cy="1101725"/>
          </a:xfrm>
          <a:prstGeom prst="rect">
            <a:avLst/>
          </a:prstGeom>
        </p:spPr>
        <p:txBody>
          <a:bodyPr/>
          <a:lstStyle>
            <a:lvl1pPr algn="ctr">
              <a:defRPr b="1"/>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51083C19-B9BA-400C-90C3-EED662B3638D}" type="datetime1">
              <a:rPr lang="zh-CN" altLang="en-US" smtClean="0"/>
            </a:fld>
            <a:endParaRPr lang="zh-CN" altLang="en-US"/>
          </a:p>
        </p:txBody>
      </p:sp>
      <p:sp>
        <p:nvSpPr>
          <p:cNvPr id="6" name="灯片编号占位符 5"/>
          <p:cNvSpPr>
            <a:spLocks noGrp="1"/>
          </p:cNvSpPr>
          <p:nvPr>
            <p:ph type="sldNum" sz="quarter" idx="12"/>
          </p:nvPr>
        </p:nvSpPr>
        <p:spPr>
          <a:xfrm>
            <a:off x="6758880" y="4817393"/>
            <a:ext cx="2133600" cy="274637"/>
          </a:xfrm>
          <a:prstGeom prst="rect">
            <a:avLst/>
          </a:prstGeom>
        </p:spPr>
        <p:txBody>
          <a:bodyPr/>
          <a:lstStyle/>
          <a:p>
            <a:fld id="{33EF8D41-F215-4D80-9377-56E4BFA9EA0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457200" y="4962202"/>
            <a:ext cx="2133600" cy="273844"/>
          </a:xfrm>
          <a:prstGeom prst="rect">
            <a:avLst/>
          </a:prstGeom>
        </p:spPr>
        <p:txBody>
          <a:bodyPr/>
          <a:lstStyle/>
          <a:p>
            <a:fld id="{683910E0-78F3-4E62-9F9F-2C6870E9BBB5}" type="datetime1">
              <a:rPr lang="zh-CN" altLang="en-US" smtClean="0"/>
            </a:fld>
            <a:endParaRPr lang="zh-CN" altLang="en-US" dirty="0"/>
          </a:p>
        </p:txBody>
      </p:sp>
      <p:sp>
        <p:nvSpPr>
          <p:cNvPr id="4" name="页脚占位符 3"/>
          <p:cNvSpPr>
            <a:spLocks noGrp="1"/>
          </p:cNvSpPr>
          <p:nvPr>
            <p:ph type="ftr" sz="quarter" idx="11"/>
          </p:nvPr>
        </p:nvSpPr>
        <p:spPr>
          <a:xfrm>
            <a:off x="3124200" y="4767267"/>
            <a:ext cx="2895600" cy="273844"/>
          </a:xfrm>
          <a:prstGeom prst="rect">
            <a:avLst/>
          </a:prstGeom>
        </p:spPr>
        <p:txBody>
          <a:bodyPr/>
          <a:lstStyle/>
          <a:p>
            <a:endParaRPr lang="zh-CN" altLang="en-US" dirty="0"/>
          </a:p>
        </p:txBody>
      </p:sp>
      <p:sp>
        <p:nvSpPr>
          <p:cNvPr id="5" name="灯片编号占位符 4"/>
          <p:cNvSpPr>
            <a:spLocks noGrp="1"/>
          </p:cNvSpPr>
          <p:nvPr>
            <p:ph type="sldNum" sz="quarter" idx="12"/>
          </p:nvPr>
        </p:nvSpPr>
        <p:spPr/>
        <p:txBody>
          <a:bodyPr/>
          <a:lstStyle/>
          <a:p>
            <a:fld id="{71287E6D-AF81-4018-8A05-863D2F979F14}" type="slidenum">
              <a:rPr lang="zh-CN" altLang="en-US" smtClean="0"/>
            </a:fld>
            <a:endParaRPr lang="zh-CN" altLang="en-US" dirty="0"/>
          </a:p>
        </p:txBody>
      </p:sp>
      <p:sp>
        <p:nvSpPr>
          <p:cNvPr id="6" name="内容占位符 2"/>
          <p:cNvSpPr>
            <a:spLocks noGrp="1"/>
          </p:cNvSpPr>
          <p:nvPr>
            <p:ph idx="1"/>
          </p:nvPr>
        </p:nvSpPr>
        <p:spPr>
          <a:xfrm>
            <a:off x="457200" y="1200154"/>
            <a:ext cx="8229600" cy="3394472"/>
          </a:xfrm>
          <a:prstGeom prst="rect">
            <a:avLst/>
          </a:prstGeom>
        </p:spPr>
        <p:txBody>
          <a:bodyPr>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aphicFrame>
        <p:nvGraphicFramePr>
          <p:cNvPr id="8" name="对象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304" name="think-cell 幻灯片" r:id="rId3" imgW="3175" imgH="3175" progId="TCLayout.ActiveDocument.1">
                  <p:embed/>
                </p:oleObj>
              </mc:Choice>
              <mc:Fallback>
                <p:oleObj name="think-cell 幻灯片" r:id="rId3" imgW="3175" imgH="3175" progId="TCLayout.ActiveDocument.1">
                  <p:embed/>
                  <p:pic>
                    <p:nvPicPr>
                      <p:cNvPr id="0" name="图片 12340"/>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4"/>
            <a:ext cx="4057650" cy="3394472"/>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4629150" y="1200154"/>
            <a:ext cx="4057650" cy="3394472"/>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457200" y="4962202"/>
            <a:ext cx="2133600" cy="273844"/>
          </a:xfrm>
          <a:prstGeom prst="rect">
            <a:avLst/>
          </a:prstGeom>
        </p:spPr>
        <p:txBody>
          <a:bodyPr/>
          <a:lstStyle/>
          <a:p>
            <a:fld id="{DAE3DACB-5E2E-46B5-97E5-CEE814C08E3F}" type="datetime1">
              <a:rPr lang="zh-CN" altLang="en-US" smtClean="0"/>
            </a:fld>
            <a:endParaRPr lang="zh-CN" altLang="en-US"/>
          </a:p>
        </p:txBody>
      </p:sp>
      <p:sp>
        <p:nvSpPr>
          <p:cNvPr id="6" name="页脚占位符 5"/>
          <p:cNvSpPr>
            <a:spLocks noGrp="1"/>
          </p:cNvSpPr>
          <p:nvPr>
            <p:ph type="ftr" sz="quarter" idx="11"/>
          </p:nvPr>
        </p:nvSpPr>
        <p:spPr>
          <a:xfrm>
            <a:off x="3124200" y="4767267"/>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71287E6D-AF81-4018-8A05-863D2F979F14}" type="slidenum">
              <a:rPr lang="zh-CN" altLang="en-US" smtClean="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aphicFrame>
        <p:nvGraphicFramePr>
          <p:cNvPr id="10" name="对象 9"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328" name="think-cell 幻灯片" r:id="rId3" imgW="3175" imgH="3175" progId="TCLayout.ActiveDocument.1">
                  <p:embed/>
                </p:oleObj>
              </mc:Choice>
              <mc:Fallback>
                <p:oleObj name="think-cell 幻灯片" r:id="rId3" imgW="3175" imgH="3175" progId="TCLayout.ActiveDocument.1">
                  <p:embed/>
                  <p:pic>
                    <p:nvPicPr>
                      <p:cNvPr id="0" name="图片 13364"/>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2" y="1151335"/>
            <a:ext cx="4039791"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2" y="1631156"/>
            <a:ext cx="4039791"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4628" y="1151335"/>
            <a:ext cx="4042172"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4628" y="1631156"/>
            <a:ext cx="4042172"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457200" y="4962202"/>
            <a:ext cx="2133600" cy="273844"/>
          </a:xfrm>
          <a:prstGeom prst="rect">
            <a:avLst/>
          </a:prstGeom>
        </p:spPr>
        <p:txBody>
          <a:bodyPr/>
          <a:lstStyle/>
          <a:p>
            <a:fld id="{DF9F0A13-73A9-49A6-B08C-4D36667D53EC}" type="datetime1">
              <a:rPr lang="zh-CN" altLang="en-US" smtClean="0"/>
            </a:fld>
            <a:endParaRPr lang="zh-CN" altLang="en-US"/>
          </a:p>
        </p:txBody>
      </p:sp>
      <p:sp>
        <p:nvSpPr>
          <p:cNvPr id="8" name="页脚占位符 7"/>
          <p:cNvSpPr>
            <a:spLocks noGrp="1"/>
          </p:cNvSpPr>
          <p:nvPr>
            <p:ph type="ftr" sz="quarter" idx="11"/>
          </p:nvPr>
        </p:nvSpPr>
        <p:spPr>
          <a:xfrm>
            <a:off x="3124200" y="4767267"/>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p:txBody>
          <a:bodyPr/>
          <a:lstStyle/>
          <a:p>
            <a:fld id="{71287E6D-AF81-4018-8A05-863D2F979F1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graphicFrame>
        <p:nvGraphicFramePr>
          <p:cNvPr id="6" name="对象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352" name="think-cell 幻灯片" r:id="rId3" imgW="3175" imgH="3175" progId="TCLayout.ActiveDocument.1">
                  <p:embed/>
                </p:oleObj>
              </mc:Choice>
              <mc:Fallback>
                <p:oleObj name="think-cell 幻灯片" r:id="rId3" imgW="3175" imgH="3175" progId="TCLayout.ActiveDocument.1">
                  <p:embed/>
                  <p:pic>
                    <p:nvPicPr>
                      <p:cNvPr id="0" name="图片 14388"/>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日期占位符 1"/>
          <p:cNvSpPr>
            <a:spLocks noGrp="1"/>
          </p:cNvSpPr>
          <p:nvPr>
            <p:ph type="dt" sz="half" idx="10"/>
          </p:nvPr>
        </p:nvSpPr>
        <p:spPr>
          <a:xfrm>
            <a:off x="457200" y="4962202"/>
            <a:ext cx="2133600" cy="273844"/>
          </a:xfrm>
          <a:prstGeom prst="rect">
            <a:avLst/>
          </a:prstGeom>
        </p:spPr>
        <p:txBody>
          <a:bodyPr/>
          <a:lstStyle/>
          <a:p>
            <a:fld id="{89D17C6E-EE8A-4C61-851A-39000864DAA1}" type="datetime1">
              <a:rPr lang="zh-CN" altLang="en-US" smtClean="0"/>
            </a:fld>
            <a:endParaRPr lang="zh-CN" altLang="en-US"/>
          </a:p>
        </p:txBody>
      </p:sp>
      <p:sp>
        <p:nvSpPr>
          <p:cNvPr id="3" name="页脚占位符 2"/>
          <p:cNvSpPr>
            <a:spLocks noGrp="1"/>
          </p:cNvSpPr>
          <p:nvPr>
            <p:ph type="ftr" sz="quarter" idx="11"/>
          </p:nvPr>
        </p:nvSpPr>
        <p:spPr>
          <a:xfrm>
            <a:off x="3124200" y="4767267"/>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p:txBody>
          <a:bodyPr/>
          <a:lstStyle/>
          <a:p>
            <a:fld id="{71287E6D-AF81-4018-8A05-863D2F979F14}" type="slidenum">
              <a:rPr lang="zh-CN" altLang="en-US" smtClean="0"/>
            </a:fld>
            <a:endParaRPr lang="zh-CN" altLang="en-US" dirty="0"/>
          </a:p>
        </p:txBody>
      </p:sp>
      <p:sp>
        <p:nvSpPr>
          <p:cNvPr id="5" name="标题 4"/>
          <p:cNvSpPr>
            <a:spLocks noGrp="1"/>
          </p:cNvSpPr>
          <p:nvPr>
            <p:ph type="title"/>
          </p:nvPr>
        </p:nvSpPr>
        <p:spPr>
          <a:xfrm>
            <a:off x="457200" y="205979"/>
            <a:ext cx="8229600" cy="85725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graphicFrame>
        <p:nvGraphicFramePr>
          <p:cNvPr id="8" name="对象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376" name="think-cell 幻灯片" r:id="rId3" imgW="3175" imgH="3175" progId="TCLayout.ActiveDocument.1">
                  <p:embed/>
                </p:oleObj>
              </mc:Choice>
              <mc:Fallback>
                <p:oleObj name="think-cell 幻灯片" r:id="rId3" imgW="3175" imgH="3175" progId="TCLayout.ActiveDocument.1">
                  <p:embed/>
                  <p:pic>
                    <p:nvPicPr>
                      <p:cNvPr id="0" name="图片 15412"/>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标题 1"/>
          <p:cNvSpPr>
            <a:spLocks noGrp="1"/>
          </p:cNvSpPr>
          <p:nvPr>
            <p:ph type="title"/>
          </p:nvPr>
        </p:nvSpPr>
        <p:spPr>
          <a:xfrm>
            <a:off x="457200" y="204787"/>
            <a:ext cx="3008710" cy="871538"/>
          </a:xfrm>
          <a:prstGeom prst="rect">
            <a:avLst/>
          </a:prstGeom>
        </p:spPr>
        <p:txBody>
          <a:bodyPr anchor="b">
            <a:normAutofit/>
          </a:bodyPr>
          <a:lstStyle>
            <a:lvl1pPr algn="l">
              <a:defRPr sz="1800" b="1"/>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3575457" y="204795"/>
            <a:ext cx="5111353" cy="4389835"/>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文本占位符 3"/>
          <p:cNvSpPr>
            <a:spLocks noGrp="1"/>
          </p:cNvSpPr>
          <p:nvPr>
            <p:ph type="body" sz="half" idx="2"/>
          </p:nvPr>
        </p:nvSpPr>
        <p:spPr>
          <a:xfrm>
            <a:off x="457200" y="1076328"/>
            <a:ext cx="3008710"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a:xfrm>
            <a:off x="457200" y="4962202"/>
            <a:ext cx="2133600" cy="273844"/>
          </a:xfrm>
          <a:prstGeom prst="rect">
            <a:avLst/>
          </a:prstGeom>
        </p:spPr>
        <p:txBody>
          <a:bodyPr/>
          <a:lstStyle/>
          <a:p>
            <a:fld id="{41937A42-6B1D-4F29-9154-FE0254BA2B13}" type="datetime1">
              <a:rPr lang="zh-CN" altLang="en-US" smtClean="0"/>
            </a:fld>
            <a:endParaRPr lang="zh-CN" altLang="en-US"/>
          </a:p>
        </p:txBody>
      </p:sp>
      <p:sp>
        <p:nvSpPr>
          <p:cNvPr id="6" name="页脚占位符 5"/>
          <p:cNvSpPr>
            <a:spLocks noGrp="1"/>
          </p:cNvSpPr>
          <p:nvPr>
            <p:ph type="ftr" sz="quarter" idx="11"/>
          </p:nvPr>
        </p:nvSpPr>
        <p:spPr>
          <a:xfrm>
            <a:off x="3124200" y="4767267"/>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71287E6D-AF81-4018-8A05-863D2F979F1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aphicFrame>
        <p:nvGraphicFramePr>
          <p:cNvPr id="8" name="对象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400" name="think-cell 幻灯片" r:id="rId3" imgW="3175" imgH="3175" progId="TCLayout.ActiveDocument.1">
                  <p:embed/>
                </p:oleObj>
              </mc:Choice>
              <mc:Fallback>
                <p:oleObj name="think-cell 幻灯片" r:id="rId3" imgW="3175" imgH="3175" progId="TCLayout.ActiveDocument.1">
                  <p:embed/>
                  <p:pic>
                    <p:nvPicPr>
                      <p:cNvPr id="0" name="图片 16436"/>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标题 1"/>
          <p:cNvSpPr>
            <a:spLocks noGrp="1"/>
          </p:cNvSpPr>
          <p:nvPr>
            <p:ph type="title"/>
          </p:nvPr>
        </p:nvSpPr>
        <p:spPr>
          <a:xfrm>
            <a:off x="1791891" y="3600451"/>
            <a:ext cx="5486400" cy="425054"/>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1891"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a:p>
        </p:txBody>
      </p:sp>
      <p:sp>
        <p:nvSpPr>
          <p:cNvPr id="4" name="文本占位符 3"/>
          <p:cNvSpPr>
            <a:spLocks noGrp="1"/>
          </p:cNvSpPr>
          <p:nvPr>
            <p:ph type="body" sz="half" idx="2"/>
          </p:nvPr>
        </p:nvSpPr>
        <p:spPr>
          <a:xfrm>
            <a:off x="1791891" y="4025506"/>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57200" y="4962202"/>
            <a:ext cx="2133600" cy="273844"/>
          </a:xfrm>
          <a:prstGeom prst="rect">
            <a:avLst/>
          </a:prstGeom>
        </p:spPr>
        <p:txBody>
          <a:bodyPr/>
          <a:lstStyle/>
          <a:p>
            <a:fld id="{7393DF2B-9AFE-484B-9BC9-64DB5101CB12}" type="datetime1">
              <a:rPr lang="zh-CN" altLang="en-US" smtClean="0"/>
            </a:fld>
            <a:endParaRPr lang="zh-CN" altLang="en-US"/>
          </a:p>
        </p:txBody>
      </p:sp>
      <p:sp>
        <p:nvSpPr>
          <p:cNvPr id="6" name="页脚占位符 5"/>
          <p:cNvSpPr>
            <a:spLocks noGrp="1"/>
          </p:cNvSpPr>
          <p:nvPr>
            <p:ph type="ftr" sz="quarter" idx="11"/>
          </p:nvPr>
        </p:nvSpPr>
        <p:spPr>
          <a:xfrm>
            <a:off x="3124200" y="4767267"/>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71287E6D-AF81-4018-8A05-863D2F979F1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graphicFrame>
        <p:nvGraphicFramePr>
          <p:cNvPr id="7" name="对象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424" name="think-cell 幻灯片" r:id="rId3" imgW="3175" imgH="3175" progId="TCLayout.ActiveDocument.1">
                  <p:embed/>
                </p:oleObj>
              </mc:Choice>
              <mc:Fallback>
                <p:oleObj name="think-cell 幻灯片" r:id="rId3" imgW="3175" imgH="3175" progId="TCLayout.ActiveDocument.1">
                  <p:embed/>
                  <p:pic>
                    <p:nvPicPr>
                      <p:cNvPr id="0" name="图片 17460"/>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标题 1"/>
          <p:cNvSpPr>
            <a:spLocks noGrp="1"/>
          </p:cNvSpPr>
          <p:nvPr>
            <p:ph type="title"/>
          </p:nvPr>
        </p:nvSpPr>
        <p:spPr>
          <a:xfrm>
            <a:off x="457200" y="205979"/>
            <a:ext cx="8229600" cy="857250"/>
          </a:xfrm>
          <a:prstGeom prst="rect">
            <a:avLst/>
          </a:prstGeom>
        </p:spPr>
        <p:txBody>
          <a:body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457200" y="1200154"/>
            <a:ext cx="8229600" cy="3394472"/>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962202"/>
            <a:ext cx="2133600" cy="273844"/>
          </a:xfrm>
          <a:prstGeom prst="rect">
            <a:avLst/>
          </a:prstGeom>
        </p:spPr>
        <p:txBody>
          <a:bodyPr/>
          <a:lstStyle/>
          <a:p>
            <a:fld id="{EEBB68B8-DBAA-45C6-BC05-A92890338DBE}" type="datetime1">
              <a:rPr lang="zh-CN" altLang="en-US" smtClean="0"/>
            </a:fld>
            <a:endParaRPr lang="zh-CN" altLang="en-US"/>
          </a:p>
        </p:txBody>
      </p:sp>
      <p:sp>
        <p:nvSpPr>
          <p:cNvPr id="5" name="页脚占位符 4"/>
          <p:cNvSpPr>
            <a:spLocks noGrp="1"/>
          </p:cNvSpPr>
          <p:nvPr>
            <p:ph type="ftr" sz="quarter" idx="11"/>
          </p:nvPr>
        </p:nvSpPr>
        <p:spPr>
          <a:xfrm>
            <a:off x="3124200" y="4767267"/>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71287E6D-AF81-4018-8A05-863D2F979F1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graphicFrame>
        <p:nvGraphicFramePr>
          <p:cNvPr id="7" name="对象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448" name="think-cell 幻灯片" r:id="rId3" imgW="3175" imgH="3175" progId="TCLayout.ActiveDocument.1">
                  <p:embed/>
                </p:oleObj>
              </mc:Choice>
              <mc:Fallback>
                <p:oleObj name="think-cell 幻灯片" r:id="rId3" imgW="3175" imgH="3175" progId="TCLayout.ActiveDocument.1">
                  <p:embed/>
                  <p:pic>
                    <p:nvPicPr>
                      <p:cNvPr id="0" name="图片 18484"/>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竖排标题 1"/>
          <p:cNvSpPr>
            <a:spLocks noGrp="1"/>
          </p:cNvSpPr>
          <p:nvPr>
            <p:ph type="title" orient="vert"/>
          </p:nvPr>
        </p:nvSpPr>
        <p:spPr>
          <a:xfrm>
            <a:off x="6629400" y="205983"/>
            <a:ext cx="2057400" cy="4388644"/>
          </a:xfrm>
          <a:prstGeom prst="rect">
            <a:avLst/>
          </a:prstGeom>
        </p:spPr>
        <p:txBody>
          <a:bodyPr vert="eaVert"/>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457200" y="205983"/>
            <a:ext cx="6057900" cy="4388644"/>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962202"/>
            <a:ext cx="2133600" cy="273844"/>
          </a:xfrm>
          <a:prstGeom prst="rect">
            <a:avLst/>
          </a:prstGeom>
        </p:spPr>
        <p:txBody>
          <a:bodyPr/>
          <a:lstStyle/>
          <a:p>
            <a:fld id="{D2D2971E-7A60-4B48-A337-75BD6C417397}" type="datetime1">
              <a:rPr lang="zh-CN" altLang="en-US" smtClean="0"/>
            </a:fld>
            <a:endParaRPr lang="zh-CN" altLang="en-US"/>
          </a:p>
        </p:txBody>
      </p:sp>
      <p:sp>
        <p:nvSpPr>
          <p:cNvPr id="5" name="页脚占位符 4"/>
          <p:cNvSpPr>
            <a:spLocks noGrp="1"/>
          </p:cNvSpPr>
          <p:nvPr>
            <p:ph type="ftr" sz="quarter" idx="11"/>
          </p:nvPr>
        </p:nvSpPr>
        <p:spPr>
          <a:xfrm>
            <a:off x="3124200" y="4767267"/>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71287E6D-AF81-4018-8A05-863D2F979F1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目录">
    <p:spTree>
      <p:nvGrpSpPr>
        <p:cNvPr id="1" name=""/>
        <p:cNvGrpSpPr/>
        <p:nvPr/>
      </p:nvGrpSpPr>
      <p:grpSpPr>
        <a:xfrm>
          <a:off x="0" y="0"/>
          <a:ext cx="0" cy="0"/>
          <a:chOff x="0" y="0"/>
          <a:chExt cx="0" cy="0"/>
        </a:xfrm>
      </p:grpSpPr>
      <p:graphicFrame>
        <p:nvGraphicFramePr>
          <p:cNvPr id="7" name="对象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472" name="think-cell 幻灯片" r:id="rId3" imgW="3175" imgH="3175" progId="TCLayout.ActiveDocument.1">
                  <p:embed/>
                </p:oleObj>
              </mc:Choice>
              <mc:Fallback>
                <p:oleObj name="think-cell 幻灯片" r:id="rId3" imgW="3175" imgH="3175" progId="TCLayout.ActiveDocument.1">
                  <p:embed/>
                  <p:pic>
                    <p:nvPicPr>
                      <p:cNvPr id="0" name="图片 10292"/>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200154"/>
            <a:ext cx="8229600" cy="3394472"/>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962202"/>
            <a:ext cx="2133600" cy="273844"/>
          </a:xfrm>
          <a:prstGeom prst="rect">
            <a:avLst/>
          </a:prstGeom>
        </p:spPr>
        <p:txBody>
          <a:bodyPr/>
          <a:lstStyle/>
          <a:p>
            <a:fld id="{0CE817D0-8B19-4F13-993D-BEA5FBE39D3B}" type="datetime1">
              <a:rPr lang="zh-CN" altLang="en-US" smtClean="0"/>
            </a:fld>
            <a:endParaRPr lang="zh-CN" altLang="en-US"/>
          </a:p>
        </p:txBody>
      </p:sp>
      <p:sp>
        <p:nvSpPr>
          <p:cNvPr id="5" name="页脚占位符 4"/>
          <p:cNvSpPr>
            <a:spLocks noGrp="1"/>
          </p:cNvSpPr>
          <p:nvPr>
            <p:ph type="ftr" sz="quarter" idx="11"/>
          </p:nvPr>
        </p:nvSpPr>
        <p:spPr>
          <a:xfrm>
            <a:off x="3124200" y="4767267"/>
            <a:ext cx="2895600" cy="273844"/>
          </a:xfrm>
          <a:prstGeom prst="rect">
            <a:avLst/>
          </a:prstGeom>
        </p:spPr>
        <p:txBody>
          <a:bodyPr/>
          <a:lstStyle/>
          <a:p>
            <a:endParaRPr lang="zh-CN" altLang="en-US" dirty="0"/>
          </a:p>
        </p:txBody>
      </p:sp>
      <p:sp>
        <p:nvSpPr>
          <p:cNvPr id="6" name="灯片编号占位符 5"/>
          <p:cNvSpPr>
            <a:spLocks noGrp="1"/>
          </p:cNvSpPr>
          <p:nvPr>
            <p:ph type="sldNum" sz="quarter" idx="12"/>
          </p:nvPr>
        </p:nvSpPr>
        <p:spPr/>
        <p:txBody>
          <a:bodyPr/>
          <a:lstStyle/>
          <a:p>
            <a:fld id="{71287E6D-AF81-4018-8A05-863D2F979F1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457200" y="4767264"/>
            <a:ext cx="2133600" cy="274637"/>
          </a:xfrm>
          <a:prstGeom prst="rect">
            <a:avLst/>
          </a:prstGeom>
        </p:spPr>
        <p:txBody>
          <a:bodyPr/>
          <a:lstStyle/>
          <a:p>
            <a:fld id="{94336461-815B-4A4C-AEE6-FA0E036BB4F4}" type="datetime1">
              <a:rPr lang="zh-CN" altLang="en-US" smtClean="0"/>
            </a:fld>
            <a:endParaRPr lang="zh-CN" altLang="en-US" dirty="0"/>
          </a:p>
        </p:txBody>
      </p:sp>
      <p:sp>
        <p:nvSpPr>
          <p:cNvPr id="4" name="页脚占位符 3"/>
          <p:cNvSpPr>
            <a:spLocks noGrp="1"/>
          </p:cNvSpPr>
          <p:nvPr>
            <p:ph type="ftr" sz="quarter" idx="11"/>
          </p:nvPr>
        </p:nvSpPr>
        <p:spPr>
          <a:xfrm>
            <a:off x="3124200" y="4767264"/>
            <a:ext cx="2895600" cy="274637"/>
          </a:xfrm>
        </p:spPr>
        <p:txBody>
          <a:bodyPr/>
          <a:lstStyle/>
          <a:p>
            <a:endParaRPr lang="zh-CN" altLang="en-US"/>
          </a:p>
        </p:txBody>
      </p:sp>
      <p:sp>
        <p:nvSpPr>
          <p:cNvPr id="5" name="灯片编号占位符 4"/>
          <p:cNvSpPr>
            <a:spLocks noGrp="1"/>
          </p:cNvSpPr>
          <p:nvPr>
            <p:ph type="sldNum" sz="quarter" idx="12"/>
          </p:nvPr>
        </p:nvSpPr>
        <p:spPr>
          <a:xfrm>
            <a:off x="6553200" y="4767264"/>
            <a:ext cx="2133600" cy="274637"/>
          </a:xfrm>
        </p:spPr>
        <p:txBody>
          <a:bodyPr/>
          <a:lstStyle/>
          <a:p>
            <a:fld id="{33EF8D41-F215-4D80-9377-56E4BFA9EA0B}"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aphicFrame>
        <p:nvGraphicFramePr>
          <p:cNvPr id="7" name="对象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208" name="think-cell 幻灯片" r:id="rId3" imgW="3175" imgH="3175" progId="TCLayout.ActiveDocument.1">
                  <p:embed/>
                </p:oleObj>
              </mc:Choice>
              <mc:Fallback>
                <p:oleObj name="think-cell 幻灯片" r:id="rId3" imgW="3175" imgH="3175" progId="TCLayout.ActiveDocument.1">
                  <p:embed/>
                  <p:pic>
                    <p:nvPicPr>
                      <p:cNvPr id="0" name="图片 8245"/>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标题 1"/>
          <p:cNvSpPr>
            <a:spLocks noGrp="1"/>
          </p:cNvSpPr>
          <p:nvPr>
            <p:ph type="title"/>
          </p:nvPr>
        </p:nvSpPr>
        <p:spPr>
          <a:xfrm>
            <a:off x="827584" y="2329135"/>
            <a:ext cx="7772400" cy="1022350"/>
          </a:xfrm>
          <a:prstGeom prst="rect">
            <a:avLst/>
          </a:prstGeom>
        </p:spPr>
        <p:txBody>
          <a:bodyPr anchor="t"/>
          <a:lstStyle>
            <a:lvl1pPr algn="ctr">
              <a:defRPr sz="4000" b="1" cap="all"/>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27584" y="1203598"/>
            <a:ext cx="7772400" cy="1125537"/>
          </a:xfrm>
          <a:prstGeom prst="rect">
            <a:avLst/>
          </a:prstGeom>
        </p:spPr>
        <p:txBody>
          <a:bodyPr anchor="ctr"/>
          <a:lstStyle>
            <a:lvl1pPr marL="0" indent="0" algn="ctr">
              <a:buNone/>
              <a:defRPr sz="20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CC0CB765-C157-4933-BB03-61A6770EEDC5}" type="datetime1">
              <a:rPr lang="zh-CN" altLang="en-US" smtClean="0"/>
            </a:fld>
            <a:endParaRPr lang="zh-CN" altLang="en-US"/>
          </a:p>
        </p:txBody>
      </p:sp>
      <p:sp>
        <p:nvSpPr>
          <p:cNvPr id="6" name="灯片编号占位符 5"/>
          <p:cNvSpPr>
            <a:spLocks noGrp="1"/>
          </p:cNvSpPr>
          <p:nvPr>
            <p:ph type="sldNum" sz="quarter" idx="12"/>
          </p:nvPr>
        </p:nvSpPr>
        <p:spPr>
          <a:xfrm>
            <a:off x="6758880" y="4817393"/>
            <a:ext cx="2133600" cy="274637"/>
          </a:xfrm>
          <a:prstGeom prst="rect">
            <a:avLst/>
          </a:prstGeom>
        </p:spPr>
        <p:txBody>
          <a:bodyPr/>
          <a:lstStyle/>
          <a:p>
            <a:fld id="{33EF8D41-F215-4D80-9377-56E4BFA9EA0B}" type="slidenum">
              <a:rPr lang="zh-CN" altLang="en-US" smtClean="0"/>
            </a:fld>
            <a:r>
              <a:rPr lang="en-US" altLang="zh-CN" dirty="0"/>
              <a:t>/</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457200" y="4767264"/>
            <a:ext cx="2133600" cy="274637"/>
          </a:xfrm>
          <a:prstGeom prst="rect">
            <a:avLst/>
          </a:prstGeom>
        </p:spPr>
        <p:txBody>
          <a:bodyPr/>
          <a:lstStyle/>
          <a:p>
            <a:fld id="{94336461-815B-4A4C-AEE6-FA0E036BB4F4}" type="datetime1">
              <a:rPr lang="zh-CN" altLang="en-US" smtClean="0"/>
            </a:fld>
            <a:endParaRPr lang="zh-CN" altLang="en-US" dirty="0"/>
          </a:p>
        </p:txBody>
      </p:sp>
      <p:sp>
        <p:nvSpPr>
          <p:cNvPr id="4" name="页脚占位符 3"/>
          <p:cNvSpPr>
            <a:spLocks noGrp="1"/>
          </p:cNvSpPr>
          <p:nvPr>
            <p:ph type="ftr" sz="quarter" idx="11"/>
          </p:nvPr>
        </p:nvSpPr>
        <p:spPr>
          <a:xfrm>
            <a:off x="3124200" y="4767264"/>
            <a:ext cx="2895600" cy="274637"/>
          </a:xfrm>
        </p:spPr>
        <p:txBody>
          <a:bodyPr/>
          <a:lstStyle/>
          <a:p>
            <a:endParaRPr lang="zh-CN" altLang="en-US"/>
          </a:p>
        </p:txBody>
      </p:sp>
      <p:sp>
        <p:nvSpPr>
          <p:cNvPr id="5" name="灯片编号占位符 4"/>
          <p:cNvSpPr>
            <a:spLocks noGrp="1"/>
          </p:cNvSpPr>
          <p:nvPr>
            <p:ph type="sldNum" sz="quarter" idx="12"/>
          </p:nvPr>
        </p:nvSpPr>
        <p:spPr>
          <a:xfrm>
            <a:off x="6553200" y="4767264"/>
            <a:ext cx="2133600" cy="274637"/>
          </a:xfrm>
        </p:spPr>
        <p:txBody>
          <a:bodyPr/>
          <a:lstStyle/>
          <a:p>
            <a:fld id="{33EF8D41-F215-4D80-9377-56E4BFA9EA0B}"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graphicFrame>
        <p:nvGraphicFramePr>
          <p:cNvPr id="7" name="对象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496" name="think-cell 幻灯片" r:id="rId3" imgW="3175" imgH="3175" progId="TCLayout.ActiveDocument.1">
                  <p:embed/>
                </p:oleObj>
              </mc:Choice>
              <mc:Fallback>
                <p:oleObj name="think-cell 幻灯片" r:id="rId3" imgW="3175" imgH="3175" progId="TCLayout.ActiveDocument.1">
                  <p:embed/>
                  <p:pic>
                    <p:nvPicPr>
                      <p:cNvPr id="0" name="对象 6"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标题 1"/>
          <p:cNvSpPr>
            <a:spLocks noGrp="1"/>
          </p:cNvSpPr>
          <p:nvPr>
            <p:ph type="ctrTitle"/>
          </p:nvPr>
        </p:nvSpPr>
        <p:spPr>
          <a:xfrm>
            <a:off x="685800" y="1598613"/>
            <a:ext cx="7772400" cy="1101725"/>
          </a:xfrm>
          <a:prstGeom prst="rect">
            <a:avLst/>
          </a:prstGeom>
        </p:spPr>
        <p:txBody>
          <a:bodyPr/>
          <a:lstStyle>
            <a:lvl1pPr algn="ctr">
              <a:defRPr b="1"/>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51083C19-B9BA-400C-90C3-EED662B3638D}" type="datetime1">
              <a:rPr lang="zh-CN" altLang="en-US" smtClean="0"/>
            </a:fld>
            <a:endParaRPr lang="zh-CN" altLang="en-US"/>
          </a:p>
        </p:txBody>
      </p:sp>
      <p:sp>
        <p:nvSpPr>
          <p:cNvPr id="6" name="灯片编号占位符 5"/>
          <p:cNvSpPr>
            <a:spLocks noGrp="1"/>
          </p:cNvSpPr>
          <p:nvPr>
            <p:ph type="sldNum" sz="quarter" idx="12"/>
          </p:nvPr>
        </p:nvSpPr>
        <p:spPr>
          <a:xfrm>
            <a:off x="6758880" y="4817393"/>
            <a:ext cx="2133600" cy="274637"/>
          </a:xfrm>
          <a:prstGeom prst="rect">
            <a:avLst/>
          </a:prstGeom>
        </p:spPr>
        <p:txBody>
          <a:bodyPr/>
          <a:lstStyle/>
          <a:p>
            <a:fld id="{33EF8D41-F215-4D80-9377-56E4BFA9EA0B}"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457200" y="4767264"/>
            <a:ext cx="2133600" cy="274637"/>
          </a:xfrm>
          <a:prstGeom prst="rect">
            <a:avLst/>
          </a:prstGeom>
        </p:spPr>
        <p:txBody>
          <a:bodyPr/>
          <a:lstStyle/>
          <a:p>
            <a:fld id="{94336461-815B-4A4C-AEE6-FA0E036BB4F4}" type="datetime1">
              <a:rPr lang="zh-CN" altLang="en-US" smtClean="0"/>
            </a:fld>
            <a:endParaRPr lang="zh-CN" altLang="en-US" dirty="0"/>
          </a:p>
        </p:txBody>
      </p:sp>
      <p:sp>
        <p:nvSpPr>
          <p:cNvPr id="4" name="页脚占位符 3"/>
          <p:cNvSpPr>
            <a:spLocks noGrp="1"/>
          </p:cNvSpPr>
          <p:nvPr>
            <p:ph type="ftr" sz="quarter" idx="11"/>
          </p:nvPr>
        </p:nvSpPr>
        <p:spPr>
          <a:xfrm>
            <a:off x="3124200" y="4767264"/>
            <a:ext cx="2895600" cy="274637"/>
          </a:xfrm>
        </p:spPr>
        <p:txBody>
          <a:bodyPr/>
          <a:lstStyle/>
          <a:p>
            <a:endParaRPr lang="zh-CN" altLang="en-US"/>
          </a:p>
        </p:txBody>
      </p:sp>
      <p:sp>
        <p:nvSpPr>
          <p:cNvPr id="5" name="灯片编号占位符 4"/>
          <p:cNvSpPr>
            <a:spLocks noGrp="1"/>
          </p:cNvSpPr>
          <p:nvPr>
            <p:ph type="sldNum" sz="quarter" idx="12"/>
          </p:nvPr>
        </p:nvSpPr>
        <p:spPr>
          <a:xfrm>
            <a:off x="6553200" y="4767264"/>
            <a:ext cx="2133600" cy="274637"/>
          </a:xfrm>
        </p:spPr>
        <p:txBody>
          <a:bodyPr/>
          <a:lstStyle/>
          <a:p>
            <a:fld id="{33EF8D41-F215-4D80-9377-56E4BFA9EA0B}"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pic>
        <p:nvPicPr>
          <p:cNvPr id="11" name="Picture 3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04"/>
            <a:ext cx="9144000" cy="51428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141480"/>
            <a:ext cx="7886700" cy="648072"/>
          </a:xfrm>
        </p:spPr>
        <p:txBody>
          <a:bodyPr>
            <a:normAutofit/>
          </a:bodyPr>
          <a:lstStyle>
            <a:lvl1pPr algn="ctr">
              <a:defRPr sz="1800" b="1">
                <a:latin typeface="微软雅黑" panose="020B0503020204020204" pitchFamily="34" charset="-122"/>
                <a:ea typeface="微软雅黑" panose="020B0503020204020204" pitchFamily="34" charset="-122"/>
              </a:defRPr>
            </a:lvl1pPr>
          </a:lstStyle>
          <a:p>
            <a:r>
              <a:rPr lang="zh-CN" altLang="en-US"/>
              <a:t>单击此处编辑母版标题样式</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p:txBody>
          <a:bodyPr/>
          <a:lstStyle/>
          <a:p>
            <a:fld id="{71287E6D-AF81-4018-8A05-863D2F979F1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aphicFrame>
        <p:nvGraphicFramePr>
          <p:cNvPr id="7" name="对象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544" name="think-cell 幻灯片" r:id="rId3" imgW="3175" imgH="3175" progId="TCLayout.ActiveDocument.1">
                  <p:embed/>
                </p:oleObj>
              </mc:Choice>
              <mc:Fallback>
                <p:oleObj name="think-cell 幻灯片" r:id="rId3" imgW="3175" imgH="3175" progId="TCLayout.ActiveDocument.1">
                  <p:embed/>
                  <p:pic>
                    <p:nvPicPr>
                      <p:cNvPr id="0" name="图片 24614"/>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标题 1"/>
          <p:cNvSpPr>
            <a:spLocks noGrp="1"/>
          </p:cNvSpPr>
          <p:nvPr>
            <p:ph type="title"/>
          </p:nvPr>
        </p:nvSpPr>
        <p:spPr>
          <a:xfrm>
            <a:off x="722710" y="2547862"/>
            <a:ext cx="7772400" cy="1021556"/>
          </a:xfrm>
          <a:prstGeom prst="rect">
            <a:avLst/>
          </a:prstGeom>
        </p:spPr>
        <p:txBody>
          <a:bodyPr anchor="t"/>
          <a:lstStyle>
            <a:lvl1pPr algn="ctr">
              <a:defRPr sz="4000" b="1" cap="all"/>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722710" y="1432244"/>
            <a:ext cx="7772400" cy="1125140"/>
          </a:xfrm>
          <a:prstGeom prst="rect">
            <a:avLst/>
          </a:prstGeo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a:xfrm>
            <a:off x="457200" y="4767267"/>
            <a:ext cx="2133600" cy="273844"/>
          </a:xfrm>
          <a:prstGeom prst="rect">
            <a:avLst/>
          </a:prstGeom>
        </p:spPr>
        <p:txBody>
          <a:bodyPr/>
          <a:lstStyle/>
          <a:p>
            <a:fld id="{1DD30494-0F88-409F-AB79-C2928C539BEF}" type="datetime1">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3124200" y="4767267"/>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7"/>
            <a:ext cx="2133600" cy="273844"/>
          </a:xfrm>
          <a:prstGeom prst="rect">
            <a:avLst/>
          </a:prstGeom>
        </p:spPr>
        <p:txBody>
          <a:bodyPr/>
          <a:lstStyle/>
          <a:p>
            <a:fld id="{71287E6D-AF81-4018-8A05-863D2F979F14}" type="slidenum">
              <a:rPr lang="zh-CN" altLang="en-US" smtClean="0">
                <a:solidFill>
                  <a:prstClr val="black"/>
                </a:solidFill>
              </a:rPr>
            </a:fld>
            <a:endParaRPr lang="zh-CN" alt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457200" y="4767267"/>
            <a:ext cx="2133600" cy="273844"/>
          </a:xfrm>
          <a:prstGeom prst="rect">
            <a:avLst/>
          </a:prstGeom>
        </p:spPr>
        <p:txBody>
          <a:bodyPr/>
          <a:lstStyle/>
          <a:p>
            <a:fld id="{893C76D1-3C77-4788-B953-E58B4EDBEE2C}" type="datetime1">
              <a:rPr lang="zh-CN" altLang="en-US" smtClean="0">
                <a:solidFill>
                  <a:prstClr val="black"/>
                </a:solidFill>
              </a:rPr>
            </a:fld>
            <a:endParaRPr lang="zh-CN" altLang="en-US" dirty="0">
              <a:solidFill>
                <a:prstClr val="black"/>
              </a:solidFill>
            </a:endParaRPr>
          </a:p>
        </p:txBody>
      </p:sp>
      <p:sp>
        <p:nvSpPr>
          <p:cNvPr id="5" name="灯片编号占位符 4"/>
          <p:cNvSpPr>
            <a:spLocks noGrp="1"/>
          </p:cNvSpPr>
          <p:nvPr>
            <p:ph type="sldNum" sz="quarter" idx="12"/>
          </p:nvPr>
        </p:nvSpPr>
        <p:spPr>
          <a:xfrm>
            <a:off x="6553200" y="4767267"/>
            <a:ext cx="2133600" cy="273844"/>
          </a:xfrm>
          <a:prstGeom prst="rect">
            <a:avLst/>
          </a:prstGeom>
        </p:spPr>
        <p:txBody>
          <a:bodyPr/>
          <a:lstStyle/>
          <a:p>
            <a:fld id="{71287E6D-AF81-4018-8A05-863D2F979F14}" type="slidenum">
              <a:rPr lang="zh-CN" altLang="en-US" smtClean="0">
                <a:solidFill>
                  <a:prstClr val="black"/>
                </a:solidFill>
              </a:rPr>
            </a:fld>
            <a:endParaRPr lang="zh-CN" altLang="en-US" dirty="0">
              <a:solidFill>
                <a:prstClr val="black"/>
              </a:solidFill>
            </a:endParaRPr>
          </a:p>
        </p:txBody>
      </p:sp>
      <p:sp>
        <p:nvSpPr>
          <p:cNvPr id="6" name="内容占位符 2"/>
          <p:cNvSpPr>
            <a:spLocks noGrp="1"/>
          </p:cNvSpPr>
          <p:nvPr>
            <p:ph idx="1"/>
          </p:nvPr>
        </p:nvSpPr>
        <p:spPr>
          <a:xfrm>
            <a:off x="457200" y="1200154"/>
            <a:ext cx="8229600" cy="3394472"/>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aphicFrame>
        <p:nvGraphicFramePr>
          <p:cNvPr id="8" name="对象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568" name="think-cell 幻灯片" r:id="rId3" imgW="3175" imgH="3175" progId="TCLayout.ActiveDocument.1">
                  <p:embed/>
                </p:oleObj>
              </mc:Choice>
              <mc:Fallback>
                <p:oleObj name="think-cell 幻灯片" r:id="rId3" imgW="3175" imgH="3175" progId="TCLayout.ActiveDocument.1">
                  <p:embed/>
                  <p:pic>
                    <p:nvPicPr>
                      <p:cNvPr id="0" name="图片 25638"/>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4"/>
            <a:ext cx="4057650" cy="3394472"/>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4629150" y="1200154"/>
            <a:ext cx="4057650" cy="3394472"/>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457200" y="4767267"/>
            <a:ext cx="2133600" cy="273844"/>
          </a:xfrm>
          <a:prstGeom prst="rect">
            <a:avLst/>
          </a:prstGeom>
        </p:spPr>
        <p:txBody>
          <a:bodyPr/>
          <a:lstStyle/>
          <a:p>
            <a:fld id="{E2DB7BF3-542C-44DD-8A1E-DEEA3AF9222D}" type="datetime1">
              <a:rPr lang="zh-CN" altLang="en-US" smtClean="0">
                <a:solidFill>
                  <a:prstClr val="black"/>
                </a:solidFill>
              </a:rPr>
            </a:fld>
            <a:endParaRPr lang="zh-CN" altLang="en-US">
              <a:solidFill>
                <a:prstClr val="black"/>
              </a:solidFill>
            </a:endParaRPr>
          </a:p>
        </p:txBody>
      </p:sp>
      <p:sp>
        <p:nvSpPr>
          <p:cNvPr id="6" name="页脚占位符 5"/>
          <p:cNvSpPr>
            <a:spLocks noGrp="1"/>
          </p:cNvSpPr>
          <p:nvPr>
            <p:ph type="ftr" sz="quarter" idx="11"/>
          </p:nvPr>
        </p:nvSpPr>
        <p:spPr>
          <a:xfrm>
            <a:off x="3124200" y="4767267"/>
            <a:ext cx="2895600" cy="273844"/>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6553200" y="4767267"/>
            <a:ext cx="2133600" cy="273844"/>
          </a:xfrm>
          <a:prstGeom prst="rect">
            <a:avLst/>
          </a:prstGeom>
        </p:spPr>
        <p:txBody>
          <a:bodyPr/>
          <a:lstStyle/>
          <a:p>
            <a:fld id="{71287E6D-AF81-4018-8A05-863D2F979F14}" type="slidenum">
              <a:rPr lang="zh-CN" altLang="en-US" smtClean="0">
                <a:solidFill>
                  <a:prstClr val="black"/>
                </a:solidFill>
              </a:rPr>
            </a:fld>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aphicFrame>
        <p:nvGraphicFramePr>
          <p:cNvPr id="10" name="对象 9"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592" name="think-cell 幻灯片" r:id="rId3" imgW="3175" imgH="3175" progId="TCLayout.ActiveDocument.1">
                  <p:embed/>
                </p:oleObj>
              </mc:Choice>
              <mc:Fallback>
                <p:oleObj name="think-cell 幻灯片" r:id="rId3" imgW="3175" imgH="3175" progId="TCLayout.ActiveDocument.1">
                  <p:embed/>
                  <p:pic>
                    <p:nvPicPr>
                      <p:cNvPr id="0" name="图片 26662"/>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2" y="1151335"/>
            <a:ext cx="4039791"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2" y="1631156"/>
            <a:ext cx="4039791"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4628" y="1151335"/>
            <a:ext cx="4042172"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4628" y="1631156"/>
            <a:ext cx="4042172"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457200" y="4767267"/>
            <a:ext cx="2133600" cy="273844"/>
          </a:xfrm>
          <a:prstGeom prst="rect">
            <a:avLst/>
          </a:prstGeom>
        </p:spPr>
        <p:txBody>
          <a:bodyPr/>
          <a:lstStyle/>
          <a:p>
            <a:fld id="{95D3CBFE-D101-453E-8EB6-9FAD6E5D56A7}" type="datetime1">
              <a:rPr lang="zh-CN" altLang="en-US" smtClean="0">
                <a:solidFill>
                  <a:prstClr val="black"/>
                </a:solidFill>
              </a:rPr>
            </a:fld>
            <a:endParaRPr lang="zh-CN" altLang="en-US">
              <a:solidFill>
                <a:prstClr val="black"/>
              </a:solidFill>
            </a:endParaRPr>
          </a:p>
        </p:txBody>
      </p:sp>
      <p:sp>
        <p:nvSpPr>
          <p:cNvPr id="8" name="页脚占位符 7"/>
          <p:cNvSpPr>
            <a:spLocks noGrp="1"/>
          </p:cNvSpPr>
          <p:nvPr>
            <p:ph type="ftr" sz="quarter" idx="11"/>
          </p:nvPr>
        </p:nvSpPr>
        <p:spPr>
          <a:xfrm>
            <a:off x="3124200" y="4767267"/>
            <a:ext cx="2895600" cy="273844"/>
          </a:xfrm>
          <a:prstGeom prst="rect">
            <a:avLst/>
          </a:prstGeom>
        </p:spPr>
        <p:txBody>
          <a:bodyPr/>
          <a:lstStyle/>
          <a:p>
            <a:endParaRPr lang="zh-CN" altLang="en-US">
              <a:solidFill>
                <a:prstClr val="black"/>
              </a:solidFill>
            </a:endParaRPr>
          </a:p>
        </p:txBody>
      </p:sp>
      <p:sp>
        <p:nvSpPr>
          <p:cNvPr id="9" name="灯片编号占位符 8"/>
          <p:cNvSpPr>
            <a:spLocks noGrp="1"/>
          </p:cNvSpPr>
          <p:nvPr>
            <p:ph type="sldNum" sz="quarter" idx="12"/>
          </p:nvPr>
        </p:nvSpPr>
        <p:spPr>
          <a:xfrm>
            <a:off x="6553200" y="4767267"/>
            <a:ext cx="2133600" cy="273844"/>
          </a:xfrm>
          <a:prstGeom prst="rect">
            <a:avLst/>
          </a:prstGeom>
        </p:spPr>
        <p:txBody>
          <a:bodyPr/>
          <a:lstStyle/>
          <a:p>
            <a:fld id="{71287E6D-AF81-4018-8A05-863D2F979F14}" type="slidenum">
              <a:rPr lang="zh-CN" altLang="en-US" smtClean="0">
                <a:solidFill>
                  <a:prstClr val="black"/>
                </a:solidFill>
              </a:rPr>
            </a:fld>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内容与标题">
    <p:spTree>
      <p:nvGrpSpPr>
        <p:cNvPr id="1" name=""/>
        <p:cNvGrpSpPr/>
        <p:nvPr/>
      </p:nvGrpSpPr>
      <p:grpSpPr>
        <a:xfrm>
          <a:off x="0" y="0"/>
          <a:ext cx="0" cy="0"/>
          <a:chOff x="0" y="0"/>
          <a:chExt cx="0" cy="0"/>
        </a:xfrm>
      </p:grpSpPr>
      <p:graphicFrame>
        <p:nvGraphicFramePr>
          <p:cNvPr id="8" name="对象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232" name="think-cell 幻灯片" r:id="rId3" imgW="3175" imgH="3175" progId="TCLayout.ActiveDocument.1">
                  <p:embed/>
                </p:oleObj>
              </mc:Choice>
              <mc:Fallback>
                <p:oleObj name="think-cell 幻灯片" r:id="rId3" imgW="3175" imgH="3175" progId="TCLayout.ActiveDocument.1">
                  <p:embed/>
                  <p:pic>
                    <p:nvPicPr>
                      <p:cNvPr id="0" name="图片 33808"/>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标题 1"/>
          <p:cNvSpPr>
            <a:spLocks noGrp="1"/>
          </p:cNvSpPr>
          <p:nvPr>
            <p:ph type="title"/>
          </p:nvPr>
        </p:nvSpPr>
        <p:spPr>
          <a:xfrm>
            <a:off x="457200" y="204787"/>
            <a:ext cx="3008710" cy="871538"/>
          </a:xfrm>
          <a:prstGeom prst="rect">
            <a:avLst/>
          </a:prstGeom>
        </p:spPr>
        <p:txBody>
          <a:bodyPr anchor="b">
            <a:normAutofit/>
          </a:bodyPr>
          <a:lstStyle>
            <a:lvl1pPr algn="l">
              <a:defRPr sz="1800" b="1"/>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3575457" y="204795"/>
            <a:ext cx="5111353" cy="4389835"/>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文本占位符 3"/>
          <p:cNvSpPr>
            <a:spLocks noGrp="1"/>
          </p:cNvSpPr>
          <p:nvPr>
            <p:ph type="body" sz="half" idx="2"/>
          </p:nvPr>
        </p:nvSpPr>
        <p:spPr>
          <a:xfrm>
            <a:off x="457200" y="1076328"/>
            <a:ext cx="3008710"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a:xfrm>
            <a:off x="457200" y="4767263"/>
            <a:ext cx="2133600" cy="274637"/>
          </a:xfrm>
          <a:prstGeom prst="rect">
            <a:avLst/>
          </a:prstGeom>
        </p:spPr>
        <p:txBody>
          <a:bodyPr/>
          <a:lstStyle/>
          <a:p>
            <a:r>
              <a:rPr lang="en-US" altLang="zh-CN"/>
              <a:t>2019/7/18</a:t>
            </a:r>
            <a:endParaRPr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758880" y="4817393"/>
            <a:ext cx="2133600" cy="274637"/>
          </a:xfrm>
          <a:prstGeom prst="rect">
            <a:avLst/>
          </a:prstGeom>
        </p:spPr>
        <p:txBody>
          <a:bodyPr/>
          <a:lstStyle/>
          <a:p>
            <a:fld id="{71287E6D-AF81-4018-8A05-863D2F979F1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graphicFrame>
        <p:nvGraphicFramePr>
          <p:cNvPr id="6" name="对象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616" name="think-cell 幻灯片" r:id="rId3" imgW="3175" imgH="3175" progId="TCLayout.ActiveDocument.1">
                  <p:embed/>
                </p:oleObj>
              </mc:Choice>
              <mc:Fallback>
                <p:oleObj name="think-cell 幻灯片" r:id="rId3" imgW="3175" imgH="3175" progId="TCLayout.ActiveDocument.1">
                  <p:embed/>
                  <p:pic>
                    <p:nvPicPr>
                      <p:cNvPr id="0" name="图片 27686"/>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日期占位符 1"/>
          <p:cNvSpPr>
            <a:spLocks noGrp="1"/>
          </p:cNvSpPr>
          <p:nvPr>
            <p:ph type="dt" sz="half" idx="10"/>
          </p:nvPr>
        </p:nvSpPr>
        <p:spPr>
          <a:xfrm>
            <a:off x="457200" y="4767267"/>
            <a:ext cx="2133600" cy="273844"/>
          </a:xfrm>
          <a:prstGeom prst="rect">
            <a:avLst/>
          </a:prstGeom>
        </p:spPr>
        <p:txBody>
          <a:bodyPr/>
          <a:lstStyle/>
          <a:p>
            <a:fld id="{89B4217F-F5E3-476C-96CC-DC84C0AC9CFE}" type="datetime1">
              <a:rPr lang="zh-CN" altLang="en-US" smtClean="0">
                <a:solidFill>
                  <a:prstClr val="black"/>
                </a:solidFill>
              </a:rPr>
            </a:fld>
            <a:endParaRPr lang="zh-CN" altLang="en-US">
              <a:solidFill>
                <a:prstClr val="black"/>
              </a:solidFill>
            </a:endParaRPr>
          </a:p>
        </p:txBody>
      </p:sp>
      <p:sp>
        <p:nvSpPr>
          <p:cNvPr id="3" name="页脚占位符 2"/>
          <p:cNvSpPr>
            <a:spLocks noGrp="1"/>
          </p:cNvSpPr>
          <p:nvPr>
            <p:ph type="ftr" sz="quarter" idx="11"/>
          </p:nvPr>
        </p:nvSpPr>
        <p:spPr>
          <a:xfrm>
            <a:off x="3124200" y="4767267"/>
            <a:ext cx="2895600" cy="273844"/>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553200" y="4767267"/>
            <a:ext cx="2133600" cy="273844"/>
          </a:xfrm>
          <a:prstGeom prst="rect">
            <a:avLst/>
          </a:prstGeom>
        </p:spPr>
        <p:txBody>
          <a:bodyPr/>
          <a:lstStyle/>
          <a:p>
            <a:fld id="{71287E6D-AF81-4018-8A05-863D2F979F14}" type="slidenum">
              <a:rPr lang="zh-CN" altLang="en-US" smtClean="0">
                <a:solidFill>
                  <a:prstClr val="black"/>
                </a:solidFill>
              </a:rPr>
            </a:fld>
            <a:endParaRPr lang="zh-CN" altLang="en-US" dirty="0">
              <a:solidFill>
                <a:prstClr val="black"/>
              </a:solidFill>
            </a:endParaRPr>
          </a:p>
        </p:txBody>
      </p:sp>
      <p:sp>
        <p:nvSpPr>
          <p:cNvPr id="5" name="标题 4"/>
          <p:cNvSpPr>
            <a:spLocks noGrp="1"/>
          </p:cNvSpPr>
          <p:nvPr>
            <p:ph type="title"/>
          </p:nvPr>
        </p:nvSpPr>
        <p:spPr>
          <a:xfrm>
            <a:off x="457200" y="205979"/>
            <a:ext cx="8229600" cy="85725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graphicFrame>
        <p:nvGraphicFramePr>
          <p:cNvPr id="8" name="对象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640" name="think-cell 幻灯片" r:id="rId3" imgW="3175" imgH="3175" progId="TCLayout.ActiveDocument.1">
                  <p:embed/>
                </p:oleObj>
              </mc:Choice>
              <mc:Fallback>
                <p:oleObj name="think-cell 幻灯片" r:id="rId3" imgW="3175" imgH="3175" progId="TCLayout.ActiveDocument.1">
                  <p:embed/>
                  <p:pic>
                    <p:nvPicPr>
                      <p:cNvPr id="0" name="图片 28710"/>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标题 1"/>
          <p:cNvSpPr>
            <a:spLocks noGrp="1"/>
          </p:cNvSpPr>
          <p:nvPr>
            <p:ph type="title"/>
          </p:nvPr>
        </p:nvSpPr>
        <p:spPr>
          <a:xfrm>
            <a:off x="457200" y="204787"/>
            <a:ext cx="3008710" cy="871538"/>
          </a:xfrm>
          <a:prstGeom prst="rect">
            <a:avLst/>
          </a:prstGeom>
        </p:spPr>
        <p:txBody>
          <a:bodyPr anchor="b">
            <a:normAutofit/>
          </a:bodyPr>
          <a:lstStyle>
            <a:lvl1pPr algn="l">
              <a:defRPr sz="1800" b="1"/>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3575457" y="204795"/>
            <a:ext cx="5111353" cy="4389835"/>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文本占位符 3"/>
          <p:cNvSpPr>
            <a:spLocks noGrp="1"/>
          </p:cNvSpPr>
          <p:nvPr>
            <p:ph type="body" sz="half" idx="2"/>
          </p:nvPr>
        </p:nvSpPr>
        <p:spPr>
          <a:xfrm>
            <a:off x="457200" y="1076328"/>
            <a:ext cx="3008710"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a:xfrm>
            <a:off x="457200" y="4767267"/>
            <a:ext cx="2133600" cy="273844"/>
          </a:xfrm>
          <a:prstGeom prst="rect">
            <a:avLst/>
          </a:prstGeom>
        </p:spPr>
        <p:txBody>
          <a:bodyPr/>
          <a:lstStyle/>
          <a:p>
            <a:fld id="{6A314BE1-7084-46E0-92FA-3732631FC1BB}" type="datetime1">
              <a:rPr lang="zh-CN" altLang="en-US" smtClean="0">
                <a:solidFill>
                  <a:prstClr val="black"/>
                </a:solidFill>
              </a:rPr>
            </a:fld>
            <a:endParaRPr lang="zh-CN" altLang="en-US">
              <a:solidFill>
                <a:prstClr val="black"/>
              </a:solidFill>
            </a:endParaRPr>
          </a:p>
        </p:txBody>
      </p:sp>
      <p:sp>
        <p:nvSpPr>
          <p:cNvPr id="6" name="页脚占位符 5"/>
          <p:cNvSpPr>
            <a:spLocks noGrp="1"/>
          </p:cNvSpPr>
          <p:nvPr>
            <p:ph type="ftr" sz="quarter" idx="11"/>
          </p:nvPr>
        </p:nvSpPr>
        <p:spPr>
          <a:xfrm>
            <a:off x="3124200" y="4767267"/>
            <a:ext cx="2895600" cy="273844"/>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6553200" y="4767267"/>
            <a:ext cx="2133600" cy="273844"/>
          </a:xfrm>
          <a:prstGeom prst="rect">
            <a:avLst/>
          </a:prstGeom>
        </p:spPr>
        <p:txBody>
          <a:bodyPr/>
          <a:lstStyle/>
          <a:p>
            <a:fld id="{71287E6D-AF81-4018-8A05-863D2F979F14}" type="slidenum">
              <a:rPr lang="zh-CN" altLang="en-US" smtClean="0">
                <a:solidFill>
                  <a:prstClr val="black"/>
                </a:solidFill>
              </a:rPr>
            </a:fld>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aphicFrame>
        <p:nvGraphicFramePr>
          <p:cNvPr id="8" name="对象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664" name="think-cell 幻灯片" r:id="rId3" imgW="3175" imgH="3175" progId="TCLayout.ActiveDocument.1">
                  <p:embed/>
                </p:oleObj>
              </mc:Choice>
              <mc:Fallback>
                <p:oleObj name="think-cell 幻灯片" r:id="rId3" imgW="3175" imgH="3175" progId="TCLayout.ActiveDocument.1">
                  <p:embed/>
                  <p:pic>
                    <p:nvPicPr>
                      <p:cNvPr id="0" name="图片 29734"/>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标题 1"/>
          <p:cNvSpPr>
            <a:spLocks noGrp="1"/>
          </p:cNvSpPr>
          <p:nvPr>
            <p:ph type="title"/>
          </p:nvPr>
        </p:nvSpPr>
        <p:spPr>
          <a:xfrm>
            <a:off x="1791891" y="3600451"/>
            <a:ext cx="5486400" cy="425054"/>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1891"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a:p>
        </p:txBody>
      </p:sp>
      <p:sp>
        <p:nvSpPr>
          <p:cNvPr id="4" name="文本占位符 3"/>
          <p:cNvSpPr>
            <a:spLocks noGrp="1"/>
          </p:cNvSpPr>
          <p:nvPr>
            <p:ph type="body" sz="half" idx="2"/>
          </p:nvPr>
        </p:nvSpPr>
        <p:spPr>
          <a:xfrm>
            <a:off x="1791891" y="4025506"/>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57200" y="4767267"/>
            <a:ext cx="2133600" cy="273844"/>
          </a:xfrm>
          <a:prstGeom prst="rect">
            <a:avLst/>
          </a:prstGeom>
        </p:spPr>
        <p:txBody>
          <a:bodyPr/>
          <a:lstStyle/>
          <a:p>
            <a:fld id="{0D42D2FD-D24C-415E-904C-2FD8BC93218A}" type="datetime1">
              <a:rPr lang="zh-CN" altLang="en-US" smtClean="0">
                <a:solidFill>
                  <a:prstClr val="black"/>
                </a:solidFill>
              </a:rPr>
            </a:fld>
            <a:endParaRPr lang="zh-CN" altLang="en-US">
              <a:solidFill>
                <a:prstClr val="black"/>
              </a:solidFill>
            </a:endParaRPr>
          </a:p>
        </p:txBody>
      </p:sp>
      <p:sp>
        <p:nvSpPr>
          <p:cNvPr id="6" name="页脚占位符 5"/>
          <p:cNvSpPr>
            <a:spLocks noGrp="1"/>
          </p:cNvSpPr>
          <p:nvPr>
            <p:ph type="ftr" sz="quarter" idx="11"/>
          </p:nvPr>
        </p:nvSpPr>
        <p:spPr>
          <a:xfrm>
            <a:off x="3124200" y="4767267"/>
            <a:ext cx="2895600" cy="273844"/>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6553200" y="4767267"/>
            <a:ext cx="2133600" cy="273844"/>
          </a:xfrm>
          <a:prstGeom prst="rect">
            <a:avLst/>
          </a:prstGeom>
        </p:spPr>
        <p:txBody>
          <a:bodyPr/>
          <a:lstStyle/>
          <a:p>
            <a:fld id="{71287E6D-AF81-4018-8A05-863D2F979F14}" type="slidenum">
              <a:rPr lang="zh-CN" altLang="en-US" smtClean="0">
                <a:solidFill>
                  <a:prstClr val="black"/>
                </a:solidFill>
              </a:rPr>
            </a:fld>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graphicFrame>
        <p:nvGraphicFramePr>
          <p:cNvPr id="7" name="对象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688" name="think-cell 幻灯片" r:id="rId3" imgW="3175" imgH="3175" progId="TCLayout.ActiveDocument.1">
                  <p:embed/>
                </p:oleObj>
              </mc:Choice>
              <mc:Fallback>
                <p:oleObj name="think-cell 幻灯片" r:id="rId3" imgW="3175" imgH="3175" progId="TCLayout.ActiveDocument.1">
                  <p:embed/>
                  <p:pic>
                    <p:nvPicPr>
                      <p:cNvPr id="0" name="图片 30758"/>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标题 1"/>
          <p:cNvSpPr>
            <a:spLocks noGrp="1"/>
          </p:cNvSpPr>
          <p:nvPr>
            <p:ph type="title"/>
          </p:nvPr>
        </p:nvSpPr>
        <p:spPr>
          <a:xfrm>
            <a:off x="457200" y="205979"/>
            <a:ext cx="8229600" cy="857250"/>
          </a:xfrm>
          <a:prstGeom prst="rect">
            <a:avLst/>
          </a:prstGeom>
        </p:spPr>
        <p:txBody>
          <a:body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457200" y="1200154"/>
            <a:ext cx="8229600" cy="3394472"/>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7"/>
            <a:ext cx="2133600" cy="273844"/>
          </a:xfrm>
          <a:prstGeom prst="rect">
            <a:avLst/>
          </a:prstGeom>
        </p:spPr>
        <p:txBody>
          <a:bodyPr/>
          <a:lstStyle/>
          <a:p>
            <a:fld id="{B2F5E704-DAA4-48E9-A9A6-0608937BB12D}" type="datetime1">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3124200" y="4767267"/>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7"/>
            <a:ext cx="2133600" cy="273844"/>
          </a:xfrm>
          <a:prstGeom prst="rect">
            <a:avLst/>
          </a:prstGeom>
        </p:spPr>
        <p:txBody>
          <a:bodyPr/>
          <a:lstStyle/>
          <a:p>
            <a:fld id="{71287E6D-AF81-4018-8A05-863D2F979F14}" type="slidenum">
              <a:rPr lang="zh-CN" altLang="en-US" smtClean="0">
                <a:solidFill>
                  <a:prstClr val="black"/>
                </a:solidFill>
              </a:rPr>
            </a:fld>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graphicFrame>
        <p:nvGraphicFramePr>
          <p:cNvPr id="7" name="对象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712" name="think-cell 幻灯片" r:id="rId3" imgW="3175" imgH="3175" progId="TCLayout.ActiveDocument.1">
                  <p:embed/>
                </p:oleObj>
              </mc:Choice>
              <mc:Fallback>
                <p:oleObj name="think-cell 幻灯片" r:id="rId3" imgW="3175" imgH="3175" progId="TCLayout.ActiveDocument.1">
                  <p:embed/>
                  <p:pic>
                    <p:nvPicPr>
                      <p:cNvPr id="0" name="图片 31782"/>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竖排标题 1"/>
          <p:cNvSpPr>
            <a:spLocks noGrp="1"/>
          </p:cNvSpPr>
          <p:nvPr>
            <p:ph type="title" orient="vert"/>
          </p:nvPr>
        </p:nvSpPr>
        <p:spPr>
          <a:xfrm>
            <a:off x="6629400" y="205983"/>
            <a:ext cx="2057400" cy="4388644"/>
          </a:xfrm>
          <a:prstGeom prst="rect">
            <a:avLst/>
          </a:prstGeom>
        </p:spPr>
        <p:txBody>
          <a:bodyPr vert="eaVert"/>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457200" y="205983"/>
            <a:ext cx="6057900" cy="4388644"/>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7"/>
            <a:ext cx="2133600" cy="273844"/>
          </a:xfrm>
          <a:prstGeom prst="rect">
            <a:avLst/>
          </a:prstGeom>
        </p:spPr>
        <p:txBody>
          <a:bodyPr/>
          <a:lstStyle/>
          <a:p>
            <a:fld id="{1E402142-B864-454F-8202-3C870D96F921}" type="datetime1">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3124200" y="4767267"/>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7"/>
            <a:ext cx="2133600" cy="273844"/>
          </a:xfrm>
          <a:prstGeom prst="rect">
            <a:avLst/>
          </a:prstGeom>
        </p:spPr>
        <p:txBody>
          <a:bodyPr/>
          <a:lstStyle/>
          <a:p>
            <a:fld id="{71287E6D-AF81-4018-8A05-863D2F979F14}" type="slidenum">
              <a:rPr lang="zh-CN" altLang="en-US" smtClean="0">
                <a:solidFill>
                  <a:prstClr val="black"/>
                </a:solidFill>
              </a:rPr>
            </a:fld>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目录">
    <p:spTree>
      <p:nvGrpSpPr>
        <p:cNvPr id="1" name=""/>
        <p:cNvGrpSpPr/>
        <p:nvPr/>
      </p:nvGrpSpPr>
      <p:grpSpPr>
        <a:xfrm>
          <a:off x="0" y="0"/>
          <a:ext cx="0" cy="0"/>
          <a:chOff x="0" y="0"/>
          <a:chExt cx="0" cy="0"/>
        </a:xfrm>
      </p:grpSpPr>
      <p:graphicFrame>
        <p:nvGraphicFramePr>
          <p:cNvPr id="7" name="对象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736" name="think-cell 幻灯片" r:id="rId3" imgW="3175" imgH="3175" progId="TCLayout.ActiveDocument.1">
                  <p:embed/>
                </p:oleObj>
              </mc:Choice>
              <mc:Fallback>
                <p:oleObj name="think-cell 幻灯片" r:id="rId3" imgW="3175" imgH="3175" progId="TCLayout.ActiveDocument.1">
                  <p:embed/>
                  <p:pic>
                    <p:nvPicPr>
                      <p:cNvPr id="0" name="图片 32806"/>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200154"/>
            <a:ext cx="8229600" cy="3394472"/>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7"/>
            <a:ext cx="2133600" cy="273844"/>
          </a:xfrm>
          <a:prstGeom prst="rect">
            <a:avLst/>
          </a:prstGeom>
        </p:spPr>
        <p:txBody>
          <a:bodyPr/>
          <a:lstStyle/>
          <a:p>
            <a:fld id="{3AD0F77C-C3FA-4E17-BC89-A65EB4BF0D67}" type="datetime1">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3124200" y="4767267"/>
            <a:ext cx="2895600" cy="273844"/>
          </a:xfrm>
          <a:prstGeom prst="rect">
            <a:avLst/>
          </a:prstGeom>
        </p:spPr>
        <p:txBody>
          <a:body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7"/>
            <a:ext cx="2133600" cy="273844"/>
          </a:xfrm>
          <a:prstGeom prst="rect">
            <a:avLst/>
          </a:prstGeom>
        </p:spPr>
        <p:txBody>
          <a:bodyPr/>
          <a:lstStyle/>
          <a:p>
            <a:fld id="{71287E6D-AF81-4018-8A05-863D2F979F14}" type="slidenum">
              <a:rPr lang="zh-CN" altLang="en-US" smtClean="0">
                <a:solidFill>
                  <a:prstClr val="black"/>
                </a:solidFill>
              </a:rPr>
            </a:fld>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457200" y="4767264"/>
            <a:ext cx="2133600" cy="274637"/>
          </a:xfrm>
          <a:prstGeom prst="rect">
            <a:avLst/>
          </a:prstGeom>
        </p:spPr>
        <p:txBody>
          <a:bodyPr/>
          <a:lstStyle/>
          <a:p>
            <a:fld id="{94336461-815B-4A4C-AEE6-FA0E036BB4F4}" type="datetime1">
              <a:rPr lang="zh-CN" altLang="en-US" smtClean="0"/>
            </a:fld>
            <a:endParaRPr lang="zh-CN" altLang="en-US" dirty="0"/>
          </a:p>
        </p:txBody>
      </p:sp>
      <p:sp>
        <p:nvSpPr>
          <p:cNvPr id="4" name="页脚占位符 3"/>
          <p:cNvSpPr>
            <a:spLocks noGrp="1"/>
          </p:cNvSpPr>
          <p:nvPr>
            <p:ph type="ftr" sz="quarter" idx="11"/>
          </p:nvPr>
        </p:nvSpPr>
        <p:spPr>
          <a:xfrm>
            <a:off x="3124200" y="4767264"/>
            <a:ext cx="2895600" cy="274637"/>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4"/>
            <a:ext cx="2133600" cy="274637"/>
          </a:xfrm>
          <a:prstGeom prst="rect">
            <a:avLst/>
          </a:prstGeom>
        </p:spPr>
        <p:txBody>
          <a:bodyPr/>
          <a:lstStyle/>
          <a:p>
            <a:fld id="{33EF8D41-F215-4D80-9377-56E4BFA9EA0B}"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457200" y="4767264"/>
            <a:ext cx="2133600" cy="274637"/>
          </a:xfrm>
          <a:prstGeom prst="rect">
            <a:avLst/>
          </a:prstGeom>
        </p:spPr>
        <p:txBody>
          <a:bodyPr/>
          <a:lstStyle/>
          <a:p>
            <a:fld id="{94336461-815B-4A4C-AEE6-FA0E036BB4F4}" type="datetime1">
              <a:rPr lang="zh-CN" altLang="en-US" smtClean="0"/>
            </a:fld>
            <a:endParaRPr lang="zh-CN" altLang="en-US" dirty="0"/>
          </a:p>
        </p:txBody>
      </p:sp>
      <p:sp>
        <p:nvSpPr>
          <p:cNvPr id="4" name="页脚占位符 3"/>
          <p:cNvSpPr>
            <a:spLocks noGrp="1"/>
          </p:cNvSpPr>
          <p:nvPr>
            <p:ph type="ftr" sz="quarter" idx="11"/>
          </p:nvPr>
        </p:nvSpPr>
        <p:spPr>
          <a:xfrm>
            <a:off x="3124200" y="4767264"/>
            <a:ext cx="2895600" cy="274637"/>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4"/>
            <a:ext cx="2133600" cy="274637"/>
          </a:xfrm>
          <a:prstGeom prst="rect">
            <a:avLst/>
          </a:prstGeom>
        </p:spPr>
        <p:txBody>
          <a:bodyPr/>
          <a:lstStyle/>
          <a:p>
            <a:fld id="{33EF8D41-F215-4D80-9377-56E4BFA9EA0B}"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457200" y="4767264"/>
            <a:ext cx="2133600" cy="274637"/>
          </a:xfrm>
          <a:prstGeom prst="rect">
            <a:avLst/>
          </a:prstGeom>
        </p:spPr>
        <p:txBody>
          <a:bodyPr/>
          <a:lstStyle/>
          <a:p>
            <a:fld id="{94336461-815B-4A4C-AEE6-FA0E036BB4F4}" type="datetime1">
              <a:rPr lang="zh-CN" altLang="en-US" smtClean="0"/>
            </a:fld>
            <a:endParaRPr lang="zh-CN" altLang="en-US" dirty="0"/>
          </a:p>
        </p:txBody>
      </p:sp>
      <p:sp>
        <p:nvSpPr>
          <p:cNvPr id="4" name="页脚占位符 3"/>
          <p:cNvSpPr>
            <a:spLocks noGrp="1"/>
          </p:cNvSpPr>
          <p:nvPr>
            <p:ph type="ftr" sz="quarter" idx="11"/>
          </p:nvPr>
        </p:nvSpPr>
        <p:spPr>
          <a:xfrm>
            <a:off x="3124200" y="4767264"/>
            <a:ext cx="2895600" cy="274637"/>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4"/>
            <a:ext cx="2133600" cy="274637"/>
          </a:xfrm>
          <a:prstGeom prst="rect">
            <a:avLst/>
          </a:prstGeom>
        </p:spPr>
        <p:txBody>
          <a:bodyPr/>
          <a:lstStyle/>
          <a:p>
            <a:fld id="{33EF8D41-F215-4D80-9377-56E4BFA9EA0B}"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457200" y="4767264"/>
            <a:ext cx="2133600" cy="274637"/>
          </a:xfrm>
          <a:prstGeom prst="rect">
            <a:avLst/>
          </a:prstGeom>
        </p:spPr>
        <p:txBody>
          <a:bodyPr/>
          <a:lstStyle/>
          <a:p>
            <a:fld id="{94336461-815B-4A4C-AEE6-FA0E036BB4F4}" type="datetime1">
              <a:rPr lang="zh-CN" altLang="en-US" smtClean="0"/>
            </a:fld>
            <a:endParaRPr lang="zh-CN" altLang="en-US" dirty="0"/>
          </a:p>
        </p:txBody>
      </p:sp>
      <p:sp>
        <p:nvSpPr>
          <p:cNvPr id="4" name="页脚占位符 3"/>
          <p:cNvSpPr>
            <a:spLocks noGrp="1"/>
          </p:cNvSpPr>
          <p:nvPr>
            <p:ph type="ftr" sz="quarter" idx="11"/>
          </p:nvPr>
        </p:nvSpPr>
        <p:spPr>
          <a:xfrm>
            <a:off x="3124200" y="4767264"/>
            <a:ext cx="2895600" cy="274637"/>
          </a:xfrm>
        </p:spPr>
        <p:txBody>
          <a:bodyPr/>
          <a:lstStyle/>
          <a:p>
            <a:endParaRPr lang="zh-CN" altLang="en-US"/>
          </a:p>
        </p:txBody>
      </p:sp>
      <p:sp>
        <p:nvSpPr>
          <p:cNvPr id="5" name="灯片编号占位符 4"/>
          <p:cNvSpPr>
            <a:spLocks noGrp="1"/>
          </p:cNvSpPr>
          <p:nvPr>
            <p:ph type="sldNum" sz="quarter" idx="12"/>
          </p:nvPr>
        </p:nvSpPr>
        <p:spPr>
          <a:xfrm>
            <a:off x="6553200" y="4767264"/>
            <a:ext cx="2133600" cy="274637"/>
          </a:xfrm>
        </p:spPr>
        <p:txBody>
          <a:bodyPr/>
          <a:lstStyle/>
          <a:p>
            <a:fld id="{33EF8D41-F215-4D80-9377-56E4BFA9EA0B}"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987"/>
            <a:ext cx="8229600" cy="565571"/>
          </a:xfrm>
        </p:spPr>
        <p:txBody>
          <a:bodyPr>
            <a:normAutofit/>
          </a:bodyPr>
          <a:lstStyle>
            <a:lvl1pPr>
              <a:defRPr sz="2400" b="1">
                <a:solidFill>
                  <a:schemeClr val="accent5">
                    <a:lumMod val="50000"/>
                  </a:schemeClr>
                </a:solidFill>
              </a:defRPr>
            </a:lvl1p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83910E0-78F3-4E62-9F9F-2C6870E9BBB5}" type="datetime1">
              <a:rPr lang="zh-CN" altLang="en-US" smtClean="0"/>
            </a:fld>
            <a:endParaRPr lang="zh-CN" altLang="en-US" dirty="0"/>
          </a:p>
        </p:txBody>
      </p:sp>
      <p:sp>
        <p:nvSpPr>
          <p:cNvPr id="4" name="页脚占位符 3"/>
          <p:cNvSpPr>
            <a:spLocks noGrp="1"/>
          </p:cNvSpPr>
          <p:nvPr>
            <p:ph type="ftr" sz="quarter" idx="11"/>
          </p:nvPr>
        </p:nvSpPr>
        <p:spPr>
          <a:xfrm>
            <a:off x="3124200" y="4767267"/>
            <a:ext cx="2895600" cy="273844"/>
          </a:xfrm>
          <a:prstGeom prst="rect">
            <a:avLst/>
          </a:prstGeom>
        </p:spPr>
        <p:txBody>
          <a:bodyPr/>
          <a:lstStyle/>
          <a:p>
            <a:endParaRPr lang="zh-CN" altLang="en-US" dirty="0"/>
          </a:p>
        </p:txBody>
      </p:sp>
      <p:sp>
        <p:nvSpPr>
          <p:cNvPr id="5" name="灯片编号占位符 4"/>
          <p:cNvSpPr>
            <a:spLocks noGrp="1"/>
          </p:cNvSpPr>
          <p:nvPr>
            <p:ph type="sldNum" sz="quarter" idx="12"/>
          </p:nvPr>
        </p:nvSpPr>
        <p:spPr/>
        <p:txBody>
          <a:bodyPr/>
          <a:lstStyle/>
          <a:p>
            <a:fld id="{71287E6D-AF81-4018-8A05-863D2F979F14}" type="slidenum">
              <a:rPr lang="zh-CN" altLang="en-US" smtClean="0"/>
            </a:fld>
            <a:endParaRPr lang="zh-CN" altLang="en-US" dirty="0"/>
          </a:p>
        </p:txBody>
      </p:sp>
      <p:sp>
        <p:nvSpPr>
          <p:cNvPr id="6" name="内容占位符 2"/>
          <p:cNvSpPr>
            <a:spLocks noGrp="1"/>
          </p:cNvSpPr>
          <p:nvPr>
            <p:ph idx="1"/>
          </p:nvPr>
        </p:nvSpPr>
        <p:spPr>
          <a:xfrm>
            <a:off x="457200" y="915566"/>
            <a:ext cx="8229600" cy="3679060"/>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aphicFrame>
        <p:nvGraphicFramePr>
          <p:cNvPr id="7" name="对象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280" name="think-cell 幻灯片" r:id="rId3" imgW="3175" imgH="3175" progId="TCLayout.ActiveDocument.1">
                  <p:embed/>
                </p:oleObj>
              </mc:Choice>
              <mc:Fallback>
                <p:oleObj name="think-cell 幻灯片" r:id="rId3" imgW="3175" imgH="3175" progId="TCLayout.ActiveDocument.1">
                  <p:embed/>
                  <p:pic>
                    <p:nvPicPr>
                      <p:cNvPr id="0" name="图片 11316"/>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标题 1"/>
          <p:cNvSpPr>
            <a:spLocks noGrp="1"/>
          </p:cNvSpPr>
          <p:nvPr>
            <p:ph type="title"/>
          </p:nvPr>
        </p:nvSpPr>
        <p:spPr>
          <a:xfrm>
            <a:off x="722710" y="2547862"/>
            <a:ext cx="7772400" cy="1021556"/>
          </a:xfrm>
          <a:prstGeom prst="rect">
            <a:avLst/>
          </a:prstGeom>
        </p:spPr>
        <p:txBody>
          <a:bodyPr anchor="t"/>
          <a:lstStyle>
            <a:lvl1pPr algn="ctr">
              <a:defRPr sz="4000" b="1" cap="all"/>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722710" y="1432244"/>
            <a:ext cx="7772400" cy="1125140"/>
          </a:xfrm>
          <a:prstGeom prst="rect">
            <a:avLst/>
          </a:prstGeo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a:xfrm>
            <a:off x="457200" y="4962202"/>
            <a:ext cx="2133600" cy="273844"/>
          </a:xfrm>
          <a:prstGeom prst="rect">
            <a:avLst/>
          </a:prstGeom>
        </p:spPr>
        <p:txBody>
          <a:bodyPr/>
          <a:lstStyle/>
          <a:p>
            <a:fld id="{E54E010D-17C2-4902-A3A9-031A224B3614}" type="datetime1">
              <a:rPr lang="zh-CN" altLang="en-US" smtClean="0"/>
            </a:fld>
            <a:endParaRPr lang="zh-CN" altLang="en-US"/>
          </a:p>
        </p:txBody>
      </p:sp>
      <p:sp>
        <p:nvSpPr>
          <p:cNvPr id="6" name="灯片编号占位符 5"/>
          <p:cNvSpPr>
            <a:spLocks noGrp="1"/>
          </p:cNvSpPr>
          <p:nvPr>
            <p:ph type="sldNum" sz="quarter" idx="12"/>
          </p:nvPr>
        </p:nvSpPr>
        <p:spPr/>
        <p:txBody>
          <a:bodyPr/>
          <a:lstStyle/>
          <a:p>
            <a:fld id="{71287E6D-AF81-4018-8A05-863D2F979F1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vmlDrawing" Target="../drawings/vmlDrawing4.vml"/><Relationship Id="rId12" Type="http://schemas.openxmlformats.org/officeDocument/2006/relationships/image" Target="../media/image2.jpeg"/><Relationship Id="rId11" Type="http://schemas.openxmlformats.org/officeDocument/2006/relationships/image" Target="../media/image1.emf"/><Relationship Id="rId10" Type="http://schemas.openxmlformats.org/officeDocument/2006/relationships/oleObject" Target="../embeddings/oleObject4.bin"/><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3" Type="http://schemas.openxmlformats.org/officeDocument/2006/relationships/theme" Target="../theme/theme2.xml"/><Relationship Id="rId22" Type="http://schemas.openxmlformats.org/officeDocument/2006/relationships/vmlDrawing" Target="../drawings/vmlDrawing15.vml"/><Relationship Id="rId21" Type="http://schemas.openxmlformats.org/officeDocument/2006/relationships/image" Target="../media/image1.emf"/><Relationship Id="rId20" Type="http://schemas.openxmlformats.org/officeDocument/2006/relationships/oleObject" Target="../embeddings/oleObject15.bin"/><Relationship Id="rId2" Type="http://schemas.openxmlformats.org/officeDocument/2006/relationships/slideLayout" Target="../slideLayouts/slideLayout10.xml"/><Relationship Id="rId19" Type="http://schemas.openxmlformats.org/officeDocument/2006/relationships/tags" Target="../tags/tag15.xml"/><Relationship Id="rId18" Type="http://schemas.openxmlformats.org/officeDocument/2006/relationships/image" Target="../media/image3.jpeg"/><Relationship Id="rId17" Type="http://schemas.openxmlformats.org/officeDocument/2006/relationships/slideLayout" Target="../slideLayouts/slideLayout25.xml"/><Relationship Id="rId16" Type="http://schemas.openxmlformats.org/officeDocument/2006/relationships/slideLayout" Target="../slideLayouts/slideLayout24.xml"/><Relationship Id="rId15" Type="http://schemas.openxmlformats.org/officeDocument/2006/relationships/slideLayout" Target="../slideLayouts/slideLayout23.xml"/><Relationship Id="rId14" Type="http://schemas.openxmlformats.org/officeDocument/2006/relationships/slideLayout" Target="../slideLayouts/slideLayout22.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slideLayout" Target="../slideLayouts/slideLayout33.xml"/><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6" Type="http://schemas.openxmlformats.org/officeDocument/2006/relationships/theme" Target="../theme/theme3.xml"/><Relationship Id="rId15" Type="http://schemas.openxmlformats.org/officeDocument/2006/relationships/vmlDrawing" Target="../drawings/vmlDrawing25.vml"/><Relationship Id="rId14" Type="http://schemas.openxmlformats.org/officeDocument/2006/relationships/image" Target="../media/image4.jpeg"/><Relationship Id="rId13" Type="http://schemas.openxmlformats.org/officeDocument/2006/relationships/image" Target="../media/image1.emf"/><Relationship Id="rId12" Type="http://schemas.openxmlformats.org/officeDocument/2006/relationships/oleObject" Target="../embeddings/oleObject25.bin"/><Relationship Id="rId11" Type="http://schemas.openxmlformats.org/officeDocument/2006/relationships/tags" Target="../tags/tag25.xml"/><Relationship Id="rId10" Type="http://schemas.openxmlformats.org/officeDocument/2006/relationships/slideLayout" Target="../slideLayouts/slideLayout35.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对象 7" hidden="1"/>
          <p:cNvGraphicFramePr>
            <a:graphicFrameLocks noChangeAspect="1"/>
          </p:cNvGraphicFramePr>
          <p:nvPr userDrawn="1">
            <p:custDataLst>
              <p:tags r:id="rId9"/>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203" name="think-cell 幻灯片" r:id="rId10" imgW="3175" imgH="3175" progId="TCLayout.ActiveDocument.1">
                  <p:embed/>
                </p:oleObj>
              </mc:Choice>
              <mc:Fallback>
                <p:oleObj name="think-cell 幻灯片" r:id="rId10" imgW="3175" imgH="3175" progId="TCLayout.ActiveDocument.1">
                  <p:embed/>
                  <p:pic>
                    <p:nvPicPr>
                      <p:cNvPr id="0" name="图片 1088"/>
                      <p:cNvPicPr/>
                      <p:nvPr/>
                    </p:nvPicPr>
                    <p:blipFill>
                      <a:blip r:embed="rId11"/>
                      <a:stretch>
                        <a:fillRect/>
                      </a:stretch>
                    </p:blipFill>
                    <p:spPr>
                      <a:xfrm>
                        <a:off x="1588" y="1588"/>
                        <a:ext cx="1588" cy="1588"/>
                      </a:xfrm>
                      <a:prstGeom prst="rect">
                        <a:avLst/>
                      </a:prstGeom>
                    </p:spPr>
                  </p:pic>
                </p:oleObj>
              </mc:Fallback>
            </mc:AlternateContent>
          </a:graphicData>
        </a:graphic>
      </p:graphicFrame>
      <p:pic>
        <p:nvPicPr>
          <p:cNvPr id="3" name="图片 2"/>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a:xfrm>
            <a:off x="0" y="-1"/>
            <a:ext cx="9143999" cy="51428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ü"/>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38864"/>
            <a:ext cx="9144000" cy="5164038"/>
          </a:xfrm>
          <a:prstGeom prst="rect">
            <a:avLst/>
          </a:prstGeom>
        </p:spPr>
      </p:pic>
      <p:graphicFrame>
        <p:nvGraphicFramePr>
          <p:cNvPr id="9" name="对象 8" hidden="1"/>
          <p:cNvGraphicFramePr>
            <a:graphicFrameLocks noChangeAspect="1"/>
          </p:cNvGraphicFramePr>
          <p:nvPr userDrawn="1">
            <p:custDataLst>
              <p:tags r:id="rId19"/>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256" name="think-cell 幻灯片" r:id="rId20" imgW="3175" imgH="3175" progId="TCLayout.ActiveDocument.1">
                  <p:embed/>
                </p:oleObj>
              </mc:Choice>
              <mc:Fallback>
                <p:oleObj name="think-cell 幻灯片" r:id="rId20" imgW="3175" imgH="3175" progId="TCLayout.ActiveDocument.1">
                  <p:embed/>
                  <p:pic>
                    <p:nvPicPr>
                      <p:cNvPr id="0" name="图片 6201"/>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6" name="灯片编号占位符 5"/>
          <p:cNvSpPr>
            <a:spLocks noGrp="1"/>
          </p:cNvSpPr>
          <p:nvPr>
            <p:ph type="sldNum" sz="quarter" idx="4"/>
          </p:nvPr>
        </p:nvSpPr>
        <p:spPr>
          <a:xfrm>
            <a:off x="6758880" y="4818186"/>
            <a:ext cx="2133600" cy="273844"/>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71287E6D-AF81-4018-8A05-863D2F979F1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Lst>
  <p:hf hdr="0" ftr="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对象 8" hidden="1"/>
          <p:cNvGraphicFramePr>
            <a:graphicFrameLocks noChangeAspect="1"/>
          </p:cNvGraphicFramePr>
          <p:nvPr userDrawn="1">
            <p:custDataLst>
              <p:tags r:id="rId1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520" name="think-cell 幻灯片" r:id="rId12" imgW="3175" imgH="3175" progId="TCLayout.ActiveDocument.1">
                  <p:embed/>
                </p:oleObj>
              </mc:Choice>
              <mc:Fallback>
                <p:oleObj name="think-cell 幻灯片" r:id="rId12" imgW="3175" imgH="3175" progId="TCLayout.ActiveDocument.1">
                  <p:embed/>
                  <p:pic>
                    <p:nvPicPr>
                      <p:cNvPr id="0" name="图片 23590"/>
                      <p:cNvPicPr/>
                      <p:nvPr/>
                    </p:nvPicPr>
                    <p:blipFill>
                      <a:blip r:embed="rId13"/>
                      <a:stretch>
                        <a:fillRect/>
                      </a:stretch>
                    </p:blipFill>
                    <p:spPr>
                      <a:xfrm>
                        <a:off x="1588" y="1588"/>
                        <a:ext cx="1588" cy="1588"/>
                      </a:xfrm>
                      <a:prstGeom prst="rect">
                        <a:avLst/>
                      </a:prstGeom>
                    </p:spPr>
                  </p:pic>
                </p:oleObj>
              </mc:Fallback>
            </mc:AlternateContent>
          </a:graphicData>
        </a:graphic>
      </p:graphicFrame>
      <p:pic>
        <p:nvPicPr>
          <p:cNvPr id="8" name="图片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70" y="0"/>
            <a:ext cx="9145075" cy="5143500"/>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3.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s>
</file>

<file path=ppt/slides/_rels/slide2.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2" Type="http://schemas.openxmlformats.org/officeDocument/2006/relationships/notesSlide" Target="../notesSlides/notesSlide1.xml"/><Relationship Id="rId11" Type="http://schemas.openxmlformats.org/officeDocument/2006/relationships/slideLayout" Target="../slideLayouts/slideLayout22.xml"/><Relationship Id="rId10" Type="http://schemas.openxmlformats.org/officeDocument/2006/relationships/themeOverride" Target="../theme/themeOverride1.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3.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image" Target="../media/image5.png"/><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0" Type="http://schemas.openxmlformats.org/officeDocument/2006/relationships/notesSlide" Target="../notesSlides/notesSlide6.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5.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3.xml"/><Relationship Id="rId2" Type="http://schemas.openxmlformats.org/officeDocument/2006/relationships/themeOverride" Target="../theme/themeOverride2.xml"/><Relationship Id="rId1" Type="http://schemas.openxmlformats.org/officeDocument/2006/relationships/tags" Target="../tags/tag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99592" y="1707654"/>
            <a:ext cx="7257992" cy="1008112"/>
            <a:chOff x="2555776" y="2355726"/>
            <a:chExt cx="7257992" cy="1008112"/>
          </a:xfrm>
        </p:grpSpPr>
        <p:sp>
          <p:nvSpPr>
            <p:cNvPr id="7" name="矩形 6"/>
            <p:cNvSpPr/>
            <p:nvPr/>
          </p:nvSpPr>
          <p:spPr>
            <a:xfrm rot="16200000" flipH="1">
              <a:off x="5787127" y="-662803"/>
              <a:ext cx="1008112" cy="7045170"/>
            </a:xfrm>
            <a:prstGeom prst="rect">
              <a:avLst/>
            </a:prstGeom>
            <a:gradFill>
              <a:gsLst>
                <a:gs pos="100000">
                  <a:srgbClr val="2EA8E1">
                    <a:alpha val="0"/>
                  </a:srgbClr>
                </a:gs>
                <a:gs pos="50000">
                  <a:schemeClr val="accent1">
                    <a:lumMod val="75000"/>
                  </a:schemeClr>
                </a:gs>
                <a:gs pos="0">
                  <a:srgbClr val="2EA8E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8" name="组合 7"/>
            <p:cNvGrpSpPr/>
            <p:nvPr/>
          </p:nvGrpSpPr>
          <p:grpSpPr>
            <a:xfrm>
              <a:off x="2555776" y="2412885"/>
              <a:ext cx="7045166" cy="887986"/>
              <a:chOff x="2" y="1137011"/>
              <a:chExt cx="5607400" cy="1372859"/>
            </a:xfrm>
          </p:grpSpPr>
          <p:sp>
            <p:nvSpPr>
              <p:cNvPr id="9" name="矩形 8"/>
              <p:cNvSpPr/>
              <p:nvPr/>
            </p:nvSpPr>
            <p:spPr>
              <a:xfrm rot="16200000" flipH="1">
                <a:off x="2785703" y="-1648689"/>
                <a:ext cx="36000" cy="5607399"/>
              </a:xfrm>
              <a:prstGeom prst="rect">
                <a:avLst/>
              </a:prstGeom>
              <a:gradFill>
                <a:gsLst>
                  <a:gs pos="0">
                    <a:schemeClr val="bg1">
                      <a:alpha val="2000"/>
                    </a:schemeClr>
                  </a:gs>
                  <a:gs pos="100000">
                    <a:schemeClr val="bg1">
                      <a:alpha val="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rot="16200000" flipH="1">
                <a:off x="2785702" y="-311830"/>
                <a:ext cx="36000" cy="5607399"/>
              </a:xfrm>
              <a:prstGeom prst="rect">
                <a:avLst/>
              </a:prstGeom>
              <a:gradFill>
                <a:gsLst>
                  <a:gs pos="0">
                    <a:schemeClr val="bg1">
                      <a:alpha val="0"/>
                    </a:schemeClr>
                  </a:gs>
                  <a:gs pos="100000">
                    <a:schemeClr val="bg1">
                      <a:alpha val="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sp>
        <p:nvSpPr>
          <p:cNvPr id="11" name="文本框 10"/>
          <p:cNvSpPr txBox="1"/>
          <p:nvPr/>
        </p:nvSpPr>
        <p:spPr>
          <a:xfrm>
            <a:off x="2214002" y="1939414"/>
            <a:ext cx="4878278" cy="542925"/>
          </a:xfrm>
          <a:prstGeom prst="rect">
            <a:avLst/>
          </a:prstGeom>
          <a:noFill/>
          <a:effectLst>
            <a:outerShdw blurRad="50800" dist="38100" dir="2700000" algn="tl" rotWithShape="0">
              <a:prstClr val="black">
                <a:alpha val="40000"/>
              </a:prstClr>
            </a:outerShdw>
          </a:effectLst>
        </p:spPr>
        <p:txBody>
          <a:bodyPr wrap="square" lIns="51434" tIns="25717" rIns="51434" bIns="25717" rtlCol="0">
            <a:spAutoFit/>
          </a:bodyPr>
          <a:lstStyle/>
          <a:p>
            <a:pPr algn="ctr"/>
            <a:r>
              <a:rPr lang="zh-CN" altLang="en-US" sz="32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本维莫德乳膏（欣比克</a:t>
            </a:r>
            <a:r>
              <a:rPr lang="en-US" altLang="zh-CN" sz="3200" b="1" baseline="30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32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endParaRPr lang="zh-CN" altLang="en-US" sz="32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2" name="文本框 11"/>
          <p:cNvSpPr txBox="1"/>
          <p:nvPr/>
        </p:nvSpPr>
        <p:spPr>
          <a:xfrm>
            <a:off x="2699792" y="4083918"/>
            <a:ext cx="3227705" cy="359713"/>
          </a:xfrm>
          <a:prstGeom prst="rect">
            <a:avLst/>
          </a:prstGeom>
          <a:noFill/>
          <a:effectLst>
            <a:outerShdw blurRad="50800" dist="38100" dir="2700000" algn="tl" rotWithShape="0">
              <a:prstClr val="black">
                <a:alpha val="40000"/>
              </a:prstClr>
            </a:outerShdw>
          </a:effectLst>
        </p:spPr>
        <p:txBody>
          <a:bodyPr wrap="square" lIns="51434" tIns="25717" rIns="51434" bIns="25717" rtlCol="0">
            <a:spAutoFit/>
          </a:bodyPr>
          <a:lstStyle/>
          <a:p>
            <a:pPr algn="ctr"/>
            <a:r>
              <a:rPr lang="zh-CN" altLang="en-US" sz="2000" b="1" dirty="0" smtClean="0">
                <a:solidFill>
                  <a:srgbClr val="3A6496"/>
                </a:solidFill>
                <a:latin typeface="微软雅黑" panose="020B0503020204020204" pitchFamily="34" charset="-122"/>
                <a:ea typeface="微软雅黑" panose="020B0503020204020204" pitchFamily="34" charset="-122"/>
                <a:sym typeface="Arial" panose="020B0604020202020204" pitchFamily="34" charset="0"/>
              </a:rPr>
              <a:t>广东中昊药业有限公司</a:t>
            </a:r>
            <a:endParaRPr lang="zh-CN" altLang="en-US" sz="2000" b="1" dirty="0">
              <a:solidFill>
                <a:srgbClr val="3A6496"/>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文本框 13"/>
          <p:cNvSpPr txBox="1"/>
          <p:nvPr/>
        </p:nvSpPr>
        <p:spPr>
          <a:xfrm>
            <a:off x="395536" y="463024"/>
            <a:ext cx="6048672" cy="861774"/>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申报类型：</a:t>
            </a:r>
            <a:endParaRPr lang="en-US" altLang="zh-CN" b="1" dirty="0" smtClean="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sz="1600" b="1" dirty="0" smtClean="0">
                <a:latin typeface="微软雅黑" panose="020B0503020204020204" pitchFamily="34" charset="-122"/>
                <a:ea typeface="微软雅黑" panose="020B0503020204020204" pitchFamily="34" charset="-122"/>
              </a:rPr>
              <a:t>2024</a:t>
            </a:r>
            <a:r>
              <a:rPr lang="zh-CN" altLang="en-US" sz="1600" b="1" dirty="0">
                <a:latin typeface="微软雅黑" panose="020B0503020204020204" pitchFamily="34" charset="-122"/>
                <a:ea typeface="微软雅黑" panose="020B0503020204020204" pitchFamily="34" charset="-122"/>
              </a:rPr>
              <a:t>年</a:t>
            </a:r>
            <a:r>
              <a:rPr lang="en-US" altLang="zh-CN" sz="1600" b="1" dirty="0">
                <a:latin typeface="微软雅黑" panose="020B0503020204020204" pitchFamily="34" charset="-122"/>
                <a:ea typeface="微软雅黑" panose="020B0503020204020204" pitchFamily="34" charset="-122"/>
              </a:rPr>
              <a:t>12</a:t>
            </a:r>
            <a:r>
              <a:rPr lang="zh-CN" altLang="en-US" sz="1600" b="1" dirty="0">
                <a:latin typeface="微软雅黑" panose="020B0503020204020204" pitchFamily="34" charset="-122"/>
                <a:ea typeface="微软雅黑" panose="020B0503020204020204" pitchFamily="34" charset="-122"/>
              </a:rPr>
              <a:t>月</a:t>
            </a:r>
            <a:r>
              <a:rPr lang="en-US" altLang="zh-CN" sz="1600" b="1" dirty="0">
                <a:latin typeface="微软雅黑" panose="020B0503020204020204" pitchFamily="34" charset="-122"/>
                <a:ea typeface="微软雅黑" panose="020B0503020204020204" pitchFamily="34" charset="-122"/>
              </a:rPr>
              <a:t>31</a:t>
            </a:r>
            <a:r>
              <a:rPr lang="zh-CN" altLang="en-US" sz="1600" b="1" dirty="0">
                <a:latin typeface="微软雅黑" panose="020B0503020204020204" pitchFamily="34" charset="-122"/>
                <a:ea typeface="微软雅黑" panose="020B0503020204020204" pitchFamily="34" charset="-122"/>
              </a:rPr>
              <a:t>日协议到期</a:t>
            </a:r>
            <a:r>
              <a:rPr lang="zh-CN" altLang="en-US" sz="1600" b="1" dirty="0" smtClean="0">
                <a:latin typeface="微软雅黑" panose="020B0503020204020204" pitchFamily="34" charset="-122"/>
                <a:ea typeface="微软雅黑" panose="020B0503020204020204" pitchFamily="34" charset="-122"/>
              </a:rPr>
              <a:t>的独家、谈判目录药品</a:t>
            </a:r>
            <a:endParaRPr lang="en-US" altLang="zh-CN" sz="1600" b="1" dirty="0" smtClean="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b="1" dirty="0" smtClean="0">
                <a:latin typeface="微软雅黑" panose="020B0503020204020204" pitchFamily="34" charset="-122"/>
                <a:ea typeface="微软雅黑" panose="020B0503020204020204" pitchFamily="34" charset="-122"/>
              </a:rPr>
              <a:t>适应症未</a:t>
            </a:r>
            <a:r>
              <a:rPr lang="zh-CN" altLang="en-US" sz="1600" b="1" dirty="0">
                <a:latin typeface="微软雅黑" panose="020B0503020204020204" pitchFamily="34" charset="-122"/>
                <a:ea typeface="微软雅黑" panose="020B0503020204020204" pitchFamily="34" charset="-122"/>
              </a:rPr>
              <a:t>发生重大</a:t>
            </a:r>
            <a:r>
              <a:rPr lang="zh-CN" altLang="en-US" sz="1600" b="1" dirty="0" smtClean="0">
                <a:latin typeface="微软雅黑" panose="020B0503020204020204" pitchFamily="34" charset="-122"/>
                <a:ea typeface="微软雅黑" panose="020B0503020204020204" pitchFamily="34" charset="-122"/>
              </a:rPr>
              <a:t>变化，申请调整医保支付范围</a:t>
            </a:r>
            <a:endParaRPr lang="zh-CN" altLang="en-US" sz="1600" b="1"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1547664" y="2862942"/>
            <a:ext cx="6480720" cy="738664"/>
          </a:xfrm>
          <a:prstGeom prst="rect">
            <a:avLst/>
          </a:prstGeom>
          <a:noFill/>
        </p:spPr>
        <p:txBody>
          <a:bodyPr wrap="square" rtlCol="0">
            <a:spAutoFit/>
          </a:bodyPr>
          <a:lstStyle/>
          <a:p>
            <a:r>
              <a:rPr lang="zh-CN" altLang="en-US" sz="1400" b="1" dirty="0" smtClean="0">
                <a:solidFill>
                  <a:srgbClr val="C00000"/>
                </a:solidFill>
                <a:latin typeface="微软雅黑" panose="020B0503020204020204" pitchFamily="34" charset="-122"/>
                <a:ea typeface="微软雅黑" panose="020B0503020204020204" pitchFamily="34" charset="-122"/>
              </a:rPr>
              <a:t>①申请调整产品医保限定支付范围的部分文字表述：去掉“二线”二字</a:t>
            </a:r>
            <a:endParaRPr lang="en-US" altLang="zh-CN" sz="1400" b="1" dirty="0" smtClean="0">
              <a:solidFill>
                <a:srgbClr val="C00000"/>
              </a:solidFill>
              <a:latin typeface="微软雅黑" panose="020B0503020204020204" pitchFamily="34" charset="-122"/>
              <a:ea typeface="微软雅黑" panose="020B0503020204020204" pitchFamily="34" charset="-122"/>
            </a:endParaRPr>
          </a:p>
          <a:p>
            <a:r>
              <a:rPr lang="zh-CN" altLang="zh-CN" sz="1400" b="1" dirty="0" smtClean="0">
                <a:solidFill>
                  <a:srgbClr val="C00000"/>
                </a:solidFill>
                <a:latin typeface="微软雅黑" panose="020B0503020204020204" pitchFamily="34" charset="-122"/>
                <a:ea typeface="微软雅黑" panose="020B0503020204020204" pitchFamily="34" charset="-122"/>
              </a:rPr>
              <a:t>②</a:t>
            </a:r>
            <a:r>
              <a:rPr lang="zh-CN" altLang="en-US" sz="1400" b="1" dirty="0" smtClean="0">
                <a:solidFill>
                  <a:srgbClr val="C00000"/>
                </a:solidFill>
                <a:latin typeface="微软雅黑" panose="020B0503020204020204" pitchFamily="34" charset="-122"/>
                <a:ea typeface="微软雅黑" panose="020B0503020204020204" pitchFamily="34" charset="-122"/>
              </a:rPr>
              <a:t>申请执行简易续约程序</a:t>
            </a:r>
            <a:endParaRPr lang="en-US" altLang="zh-CN" sz="1400" b="1" dirty="0">
              <a:solidFill>
                <a:srgbClr val="C00000"/>
              </a:solidFill>
              <a:latin typeface="微软雅黑" panose="020B0503020204020204" pitchFamily="34" charset="-122"/>
              <a:ea typeface="微软雅黑" panose="020B0503020204020204" pitchFamily="34" charset="-122"/>
            </a:endParaRPr>
          </a:p>
          <a:p>
            <a:r>
              <a:rPr lang="zh-CN" altLang="en-US" sz="1400" b="1" dirty="0" smtClean="0">
                <a:solidFill>
                  <a:srgbClr val="C00000"/>
                </a:solidFill>
                <a:latin typeface="微软雅黑" panose="020B0503020204020204" pitchFamily="34" charset="-122"/>
                <a:ea typeface="微软雅黑" panose="020B0503020204020204" pitchFamily="34" charset="-122"/>
              </a:rPr>
              <a:t>③是中国自主研发的</a:t>
            </a:r>
            <a:r>
              <a:rPr lang="en-US" altLang="zh-CN" sz="1400" b="1" dirty="0" smtClean="0">
                <a:solidFill>
                  <a:srgbClr val="C00000"/>
                </a:solidFill>
                <a:latin typeface="微软雅黑" panose="020B0503020204020204" pitchFamily="34" charset="-122"/>
                <a:ea typeface="微软雅黑" panose="020B0503020204020204" pitchFamily="34" charset="-122"/>
              </a:rPr>
              <a:t>1</a:t>
            </a:r>
            <a:r>
              <a:rPr lang="zh-CN" altLang="en-US" sz="1400" b="1" dirty="0" smtClean="0">
                <a:solidFill>
                  <a:srgbClr val="C00000"/>
                </a:solidFill>
                <a:latin typeface="微软雅黑" panose="020B0503020204020204" pitchFamily="34" charset="-122"/>
                <a:ea typeface="微软雅黑" panose="020B0503020204020204" pitchFamily="34" charset="-122"/>
              </a:rPr>
              <a:t>类新药，停药后复发间隔长，</a:t>
            </a:r>
            <a:r>
              <a:rPr lang="zh-CN" altLang="en-US" sz="1400" b="1" dirty="0">
                <a:solidFill>
                  <a:srgbClr val="C00000"/>
                </a:solidFill>
                <a:latin typeface="微软雅黑" panose="020B0503020204020204" pitchFamily="34" charset="-122"/>
                <a:ea typeface="微软雅黑" panose="020B0503020204020204" pitchFamily="34" charset="-122"/>
              </a:rPr>
              <a:t>对</a:t>
            </a:r>
            <a:r>
              <a:rPr lang="zh-CN" altLang="en-US" sz="1400" b="1" dirty="0" smtClean="0">
                <a:solidFill>
                  <a:srgbClr val="C00000"/>
                </a:solidFill>
                <a:latin typeface="微软雅黑" panose="020B0503020204020204" pitchFamily="34" charset="-122"/>
                <a:ea typeface="微软雅黑" panose="020B0503020204020204" pitchFamily="34" charset="-122"/>
              </a:rPr>
              <a:t>医保基金整体支出影响小</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p:nvPr>
            <p:custDataLst>
              <p:tags r:id="rId1"/>
            </p:custDataLst>
          </p:nvPr>
        </p:nvGraphicFramePr>
        <p:xfrm>
          <a:off x="279767" y="843558"/>
          <a:ext cx="4004202" cy="1728192"/>
        </p:xfrm>
        <a:graphic>
          <a:graphicData uri="http://schemas.openxmlformats.org/drawingml/2006/table">
            <a:tbl>
              <a:tblPr firstRow="1" bandRow="1">
                <a:tableStyleId>{5C22544A-7EE6-4342-B048-85BDC9FD1C3A}</a:tableStyleId>
              </a:tblPr>
              <a:tblGrid>
                <a:gridCol w="4004202"/>
              </a:tblGrid>
              <a:tr h="296412">
                <a:tc>
                  <a:txBody>
                    <a:bodyPr/>
                    <a:lstStyle/>
                    <a:p>
                      <a:pPr algn="ctr">
                        <a:buNone/>
                      </a:pPr>
                      <a:r>
                        <a:rPr lang="zh-CN" altLang="en-US" sz="1200" dirty="0" smtClean="0">
                          <a:latin typeface="微软雅黑" panose="020B0503020204020204" pitchFamily="34" charset="-122"/>
                          <a:ea typeface="微软雅黑" panose="020B0503020204020204" pitchFamily="34" charset="-122"/>
                        </a:rPr>
                        <a:t>对公共健康的积极影响</a:t>
                      </a:r>
                      <a:endParaRPr lang="en-US" altLang="zh-CN" sz="1200" dirty="0" smtClean="0">
                        <a:latin typeface="微软雅黑" panose="020B0503020204020204" pitchFamily="34" charset="-122"/>
                        <a:ea typeface="微软雅黑" panose="020B0503020204020204" pitchFamily="34" charset="-122"/>
                      </a:endParaRPr>
                    </a:p>
                  </a:txBody>
                  <a:tcPr marL="0" marR="0" marT="0" marB="0" anchor="ctr">
                    <a:solidFill>
                      <a:schemeClr val="tx2"/>
                    </a:solidFill>
                  </a:tcPr>
                </a:tc>
              </a:tr>
              <a:tr h="1431780">
                <a:tc>
                  <a:txBody>
                    <a:bodyPr/>
                    <a:lstStyle/>
                    <a:p>
                      <a:pPr marL="171450" indent="-171450" algn="l">
                        <a:buFont typeface="Arial" panose="020B0604020202020204" pitchFamily="34" charset="0"/>
                        <a:buChar char="•"/>
                      </a:pPr>
                      <a:endParaRPr lang="zh-CN" altLang="en-US" sz="900" dirty="0" smtClean="0">
                        <a:latin typeface="微软雅黑" panose="020B0503020204020204" pitchFamily="34" charset="-122"/>
                        <a:ea typeface="微软雅黑" panose="020B0503020204020204" pitchFamily="34" charset="-122"/>
                      </a:endParaRPr>
                    </a:p>
                  </a:txBody>
                  <a:tcPr marL="0" marR="0" marT="0" marB="0">
                    <a:gradFill>
                      <a:gsLst>
                        <a:gs pos="18000">
                          <a:schemeClr val="accent1">
                            <a:lumMod val="5000"/>
                            <a:lumOff val="95000"/>
                          </a:schemeClr>
                        </a:gs>
                        <a:gs pos="100000">
                          <a:schemeClr val="accent1">
                            <a:lumMod val="45000"/>
                            <a:lumOff val="55000"/>
                          </a:schemeClr>
                        </a:gs>
                        <a:gs pos="95000">
                          <a:srgbClr val="DFF0F6"/>
                        </a:gs>
                        <a:gs pos="100000">
                          <a:schemeClr val="accent1">
                            <a:lumMod val="30000"/>
                            <a:lumOff val="70000"/>
                          </a:schemeClr>
                        </a:gs>
                      </a:gsLst>
                      <a:lin ang="5400000" scaled="0"/>
                    </a:gradFill>
                  </a:tcPr>
                </a:tc>
              </a:tr>
            </a:tbl>
          </a:graphicData>
        </a:graphic>
      </p:graphicFrame>
      <p:graphicFrame>
        <p:nvGraphicFramePr>
          <p:cNvPr id="11" name="表格 10"/>
          <p:cNvGraphicFramePr/>
          <p:nvPr>
            <p:custDataLst>
              <p:tags r:id="rId2"/>
            </p:custDataLst>
          </p:nvPr>
        </p:nvGraphicFramePr>
        <p:xfrm>
          <a:off x="4500245" y="843280"/>
          <a:ext cx="3911600" cy="1749425"/>
        </p:xfrm>
        <a:graphic>
          <a:graphicData uri="http://schemas.openxmlformats.org/drawingml/2006/table">
            <a:tbl>
              <a:tblPr firstRow="1" bandRow="1">
                <a:tableStyleId>{5C22544A-7EE6-4342-B048-85BDC9FD1C3A}</a:tableStyleId>
              </a:tblPr>
              <a:tblGrid>
                <a:gridCol w="3911600"/>
              </a:tblGrid>
              <a:tr h="300355">
                <a:tc>
                  <a:txBody>
                    <a:bodyPr/>
                    <a:lstStyle/>
                    <a:p>
                      <a:pPr algn="ctr">
                        <a:buNone/>
                      </a:pPr>
                      <a:r>
                        <a:rPr lang="zh-CN" altLang="en-US" sz="1200" dirty="0" smtClean="0">
                          <a:latin typeface="微软雅黑" panose="020B0503020204020204" pitchFamily="34" charset="-122"/>
                          <a:ea typeface="微软雅黑" panose="020B0503020204020204" pitchFamily="34" charset="-122"/>
                        </a:rPr>
                        <a:t>弥补目录短板</a:t>
                      </a:r>
                      <a:endParaRPr lang="en-US" altLang="zh-CN" sz="1200" dirty="0" smtClean="0">
                        <a:latin typeface="微软雅黑" panose="020B0503020204020204" pitchFamily="34" charset="-122"/>
                        <a:ea typeface="微软雅黑" panose="020B0503020204020204" pitchFamily="34" charset="-122"/>
                      </a:endParaRPr>
                    </a:p>
                  </a:txBody>
                  <a:tcPr marL="0" marR="0" marT="0" marB="0" anchor="ctr">
                    <a:solidFill>
                      <a:schemeClr val="tx2"/>
                    </a:solidFill>
                  </a:tcPr>
                </a:tc>
              </a:tr>
              <a:tr h="1449070">
                <a:tc>
                  <a:txBody>
                    <a:bodyPr/>
                    <a:lstStyle/>
                    <a:p>
                      <a:pPr marL="0" indent="0">
                        <a:buFont typeface="Arial" panose="020B0604020202020204" pitchFamily="34" charset="0"/>
                        <a:buNone/>
                      </a:pPr>
                      <a:endParaRPr lang="zh-CN" altLang="en-US" sz="9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gradFill>
                      <a:gsLst>
                        <a:gs pos="18000">
                          <a:schemeClr val="accent1">
                            <a:lumMod val="5000"/>
                            <a:lumOff val="95000"/>
                          </a:schemeClr>
                        </a:gs>
                        <a:gs pos="100000">
                          <a:schemeClr val="accent1">
                            <a:lumMod val="45000"/>
                            <a:lumOff val="55000"/>
                          </a:schemeClr>
                        </a:gs>
                        <a:gs pos="95000">
                          <a:srgbClr val="DFF0F6"/>
                        </a:gs>
                        <a:gs pos="100000">
                          <a:schemeClr val="accent1">
                            <a:lumMod val="30000"/>
                            <a:lumOff val="70000"/>
                          </a:schemeClr>
                        </a:gs>
                      </a:gsLst>
                      <a:lin ang="5400000" scaled="0"/>
                    </a:gradFill>
                  </a:tcPr>
                </a:tc>
              </a:tr>
            </a:tbl>
          </a:graphicData>
        </a:graphic>
      </p:graphicFrame>
      <p:graphicFrame>
        <p:nvGraphicFramePr>
          <p:cNvPr id="12" name="表格 11"/>
          <p:cNvGraphicFramePr/>
          <p:nvPr>
            <p:custDataLst>
              <p:tags r:id="rId3"/>
            </p:custDataLst>
          </p:nvPr>
        </p:nvGraphicFramePr>
        <p:xfrm>
          <a:off x="279767" y="2715766"/>
          <a:ext cx="4004202" cy="1728192"/>
        </p:xfrm>
        <a:graphic>
          <a:graphicData uri="http://schemas.openxmlformats.org/drawingml/2006/table">
            <a:tbl>
              <a:tblPr firstRow="1" bandRow="1">
                <a:tableStyleId>{5C22544A-7EE6-4342-B048-85BDC9FD1C3A}</a:tableStyleId>
              </a:tblPr>
              <a:tblGrid>
                <a:gridCol w="4004202"/>
              </a:tblGrid>
              <a:tr h="296412">
                <a:tc>
                  <a:txBody>
                    <a:bodyPr/>
                    <a:lstStyle/>
                    <a:p>
                      <a:pPr algn="ctr">
                        <a:buNone/>
                      </a:pPr>
                      <a:r>
                        <a:rPr lang="zh-CN" altLang="en-US" sz="1200" dirty="0" smtClean="0">
                          <a:latin typeface="微软雅黑" panose="020B0503020204020204" pitchFamily="34" charset="-122"/>
                          <a:ea typeface="微软雅黑" panose="020B0503020204020204" pitchFamily="34" charset="-122"/>
                        </a:rPr>
                        <a:t>符合“保基本”原则</a:t>
                      </a:r>
                      <a:endParaRPr lang="en-US" altLang="zh-CN" sz="1200" dirty="0" smtClean="0">
                        <a:latin typeface="微软雅黑" panose="020B0503020204020204" pitchFamily="34" charset="-122"/>
                        <a:ea typeface="微软雅黑" panose="020B0503020204020204" pitchFamily="34" charset="-122"/>
                      </a:endParaRPr>
                    </a:p>
                  </a:txBody>
                  <a:tcPr marL="0" marR="0" marT="0" marB="0" anchor="ctr">
                    <a:solidFill>
                      <a:schemeClr val="tx2"/>
                    </a:solidFill>
                  </a:tcPr>
                </a:tc>
              </a:tr>
              <a:tr h="1431780">
                <a:tc>
                  <a:txBody>
                    <a:bodyPr/>
                    <a:lstStyle/>
                    <a:p>
                      <a:pPr marL="0" indent="0">
                        <a:buFont typeface="Arial" panose="020B0604020202020204" pitchFamily="34" charset="0"/>
                        <a:buNone/>
                      </a:pPr>
                      <a:endParaRPr lang="zh-CN" altLang="en-US" sz="9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gradFill>
                      <a:gsLst>
                        <a:gs pos="18000">
                          <a:schemeClr val="accent1">
                            <a:lumMod val="5000"/>
                            <a:lumOff val="95000"/>
                          </a:schemeClr>
                        </a:gs>
                        <a:gs pos="100000">
                          <a:schemeClr val="accent1">
                            <a:lumMod val="45000"/>
                            <a:lumOff val="55000"/>
                          </a:schemeClr>
                        </a:gs>
                        <a:gs pos="95000">
                          <a:srgbClr val="DFF0F6"/>
                        </a:gs>
                        <a:gs pos="100000">
                          <a:schemeClr val="accent1">
                            <a:lumMod val="30000"/>
                            <a:lumOff val="70000"/>
                          </a:schemeClr>
                        </a:gs>
                      </a:gsLst>
                      <a:lin ang="5400000" scaled="0"/>
                    </a:gradFill>
                  </a:tcPr>
                </a:tc>
              </a:tr>
            </a:tbl>
          </a:graphicData>
        </a:graphic>
      </p:graphicFrame>
      <p:graphicFrame>
        <p:nvGraphicFramePr>
          <p:cNvPr id="13" name="表格 12"/>
          <p:cNvGraphicFramePr/>
          <p:nvPr>
            <p:custDataLst>
              <p:tags r:id="rId4"/>
            </p:custDataLst>
          </p:nvPr>
        </p:nvGraphicFramePr>
        <p:xfrm>
          <a:off x="4500245" y="2715895"/>
          <a:ext cx="3911600" cy="1743075"/>
        </p:xfrm>
        <a:graphic>
          <a:graphicData uri="http://schemas.openxmlformats.org/drawingml/2006/table">
            <a:tbl>
              <a:tblPr firstRow="1" bandRow="1">
                <a:tableStyleId>{5C22544A-7EE6-4342-B048-85BDC9FD1C3A}</a:tableStyleId>
              </a:tblPr>
              <a:tblGrid>
                <a:gridCol w="3911600"/>
              </a:tblGrid>
              <a:tr h="299085">
                <a:tc>
                  <a:txBody>
                    <a:bodyPr/>
                    <a:lstStyle/>
                    <a:p>
                      <a:pPr algn="ctr">
                        <a:buNone/>
                      </a:pPr>
                      <a:r>
                        <a:rPr lang="zh-CN" altLang="en-US" sz="1200" dirty="0" smtClean="0">
                          <a:latin typeface="微软雅黑" panose="020B0503020204020204" pitchFamily="34" charset="-122"/>
                          <a:ea typeface="微软雅黑" panose="020B0503020204020204" pitchFamily="34" charset="-122"/>
                        </a:rPr>
                        <a:t>临床和医保管理难度低</a:t>
                      </a:r>
                      <a:endParaRPr lang="en-US" altLang="zh-CN" sz="1200" dirty="0" smtClean="0">
                        <a:latin typeface="微软雅黑" panose="020B0503020204020204" pitchFamily="34" charset="-122"/>
                        <a:ea typeface="微软雅黑" panose="020B0503020204020204" pitchFamily="34" charset="-122"/>
                      </a:endParaRPr>
                    </a:p>
                  </a:txBody>
                  <a:tcPr marL="0" marR="0" marT="0" marB="0" anchor="ctr">
                    <a:solidFill>
                      <a:schemeClr val="tx2"/>
                    </a:solidFill>
                  </a:tcPr>
                </a:tc>
              </a:tr>
              <a:tr h="1443990">
                <a:tc>
                  <a:txBody>
                    <a:bodyPr/>
                    <a:lstStyle/>
                    <a:p>
                      <a:pPr marL="0" indent="0">
                        <a:buFont typeface="Arial" panose="020B0604020202020204" pitchFamily="34" charset="0"/>
                        <a:buNone/>
                      </a:pPr>
                      <a:endParaRPr lang="en-US" altLang="zh-CN" sz="900" dirty="0" smtClean="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gradFill>
                      <a:gsLst>
                        <a:gs pos="18000">
                          <a:schemeClr val="accent1">
                            <a:lumMod val="5000"/>
                            <a:lumOff val="95000"/>
                          </a:schemeClr>
                        </a:gs>
                        <a:gs pos="100000">
                          <a:schemeClr val="accent1">
                            <a:lumMod val="45000"/>
                            <a:lumOff val="55000"/>
                          </a:schemeClr>
                        </a:gs>
                        <a:gs pos="95000">
                          <a:srgbClr val="DFF0F6"/>
                        </a:gs>
                        <a:gs pos="100000">
                          <a:schemeClr val="accent1">
                            <a:lumMod val="30000"/>
                            <a:lumOff val="70000"/>
                          </a:schemeClr>
                        </a:gs>
                      </a:gsLst>
                      <a:lin ang="5400000" scaled="0"/>
                    </a:gradFill>
                  </a:tcPr>
                </a:tc>
              </a:tr>
            </a:tbl>
          </a:graphicData>
        </a:graphic>
      </p:graphicFrame>
      <p:sp>
        <p:nvSpPr>
          <p:cNvPr id="3" name="矩形 2"/>
          <p:cNvSpPr/>
          <p:nvPr/>
        </p:nvSpPr>
        <p:spPr>
          <a:xfrm>
            <a:off x="279767" y="1168775"/>
            <a:ext cx="4004201" cy="1277273"/>
          </a:xfrm>
          <a:prstGeom prst="rect">
            <a:avLst/>
          </a:prstGeom>
        </p:spPr>
        <p:txBody>
          <a:bodyPr wrap="square">
            <a:spAutoFit/>
          </a:bodyPr>
          <a:lstStyle/>
          <a:p>
            <a:pPr marL="144145" indent="-144145">
              <a:buFont typeface="Arial" panose="020B0604020202020204" pitchFamily="34" charset="0"/>
              <a:buChar char="•"/>
            </a:pP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中国银屑病诊疗指南（</a:t>
            </a:r>
            <a:r>
              <a:rPr lang="en-US" altLang="zh-CN" sz="1100" dirty="0">
                <a:latin typeface="微软雅黑" panose="020B0503020204020204" pitchFamily="34" charset="-122"/>
                <a:ea typeface="微软雅黑" panose="020B0503020204020204" pitchFamily="34" charset="-122"/>
              </a:rPr>
              <a:t>2023</a:t>
            </a:r>
            <a:r>
              <a:rPr lang="zh-CN" altLang="en-US" sz="1100" dirty="0">
                <a:latin typeface="微软雅黑" panose="020B0503020204020204" pitchFamily="34" charset="-122"/>
                <a:ea typeface="微软雅黑" panose="020B0503020204020204" pitchFamily="34" charset="-122"/>
              </a:rPr>
              <a:t>版）</a:t>
            </a:r>
            <a:r>
              <a:rPr lang="en-US" altLang="zh-CN" sz="1100" dirty="0">
                <a:latin typeface="微软雅黑" panose="020B0503020204020204" pitchFamily="34" charset="-122"/>
                <a:ea typeface="微软雅黑" panose="020B0503020204020204" pitchFamily="34" charset="-122"/>
              </a:rPr>
              <a:t>》</a:t>
            </a:r>
            <a:r>
              <a:rPr lang="en-US" altLang="zh-CN" sz="1100" baseline="30000" dirty="0">
                <a:latin typeface="微软雅黑" panose="020B0503020204020204" pitchFamily="34" charset="-122"/>
                <a:ea typeface="微软雅黑" panose="020B0503020204020204" pitchFamily="34" charset="-122"/>
              </a:rPr>
              <a:t>[1</a:t>
            </a:r>
            <a:r>
              <a:rPr lang="en-US" altLang="zh-CN" sz="1100" baseline="30000" dirty="0" smtClean="0">
                <a:latin typeface="微软雅黑" panose="020B0503020204020204" pitchFamily="34" charset="-122"/>
                <a:ea typeface="微软雅黑" panose="020B0503020204020204" pitchFamily="34" charset="-122"/>
              </a:rPr>
              <a:t>]</a:t>
            </a:r>
            <a:r>
              <a:rPr lang="zh-CN" altLang="en-US" sz="1100" dirty="0" smtClean="0">
                <a:latin typeface="微软雅黑" panose="020B0503020204020204" pitchFamily="34" charset="-122"/>
                <a:ea typeface="微软雅黑" panose="020B0503020204020204" pitchFamily="34" charset="-122"/>
              </a:rPr>
              <a:t>提到：“</a:t>
            </a:r>
            <a:r>
              <a:rPr lang="zh-CN" altLang="en-US" sz="1100" b="1" dirty="0">
                <a:solidFill>
                  <a:srgbClr val="C00000"/>
                </a:solidFill>
                <a:latin typeface="微软雅黑" panose="020B0503020204020204" pitchFamily="34" charset="-122"/>
                <a:ea typeface="微软雅黑" panose="020B0503020204020204" pitchFamily="34" charset="-122"/>
              </a:rPr>
              <a:t>避免疾病复发及加重</a:t>
            </a:r>
            <a:r>
              <a:rPr lang="zh-CN" altLang="en-US" sz="1100" dirty="0">
                <a:latin typeface="微软雅黑" panose="020B0503020204020204" pitchFamily="34" charset="-122"/>
                <a:ea typeface="微软雅黑" panose="020B0503020204020204" pitchFamily="34" charset="-122"/>
              </a:rPr>
              <a:t>”</a:t>
            </a:r>
            <a:r>
              <a:rPr lang="zh-CN" altLang="en-US" sz="1100" dirty="0" smtClean="0">
                <a:latin typeface="微软雅黑" panose="020B0503020204020204" pitchFamily="34" charset="-122"/>
                <a:ea typeface="微软雅黑" panose="020B0503020204020204" pitchFamily="34" charset="-122"/>
              </a:rPr>
              <a:t>是主要</a:t>
            </a:r>
            <a:r>
              <a:rPr lang="zh-CN" altLang="en-US" sz="1100" dirty="0">
                <a:latin typeface="微软雅黑" panose="020B0503020204020204" pitchFamily="34" charset="-122"/>
                <a:ea typeface="微软雅黑" panose="020B0503020204020204" pitchFamily="34" charset="-122"/>
              </a:rPr>
              <a:t>治疗目的</a:t>
            </a:r>
            <a:r>
              <a:rPr lang="zh-CN" altLang="en-US" sz="1100" dirty="0" smtClean="0">
                <a:latin typeface="微软雅黑" panose="020B0503020204020204" pitchFamily="34" charset="-122"/>
                <a:ea typeface="微软雅黑" panose="020B0503020204020204" pitchFamily="34" charset="-122"/>
              </a:rPr>
              <a:t>之一，</a:t>
            </a:r>
            <a:r>
              <a:rPr lang="zh-CN" altLang="en-US" sz="1100" dirty="0">
                <a:latin typeface="微软雅黑" panose="020B0503020204020204" pitchFamily="34" charset="-122"/>
                <a:ea typeface="微软雅黑" panose="020B0503020204020204" pitchFamily="34" charset="-122"/>
              </a:rPr>
              <a:t>轻度患者</a:t>
            </a:r>
            <a:r>
              <a:rPr lang="zh-CN" altLang="en-US" sz="1100" b="1" dirty="0">
                <a:solidFill>
                  <a:srgbClr val="C00000"/>
                </a:solidFill>
                <a:latin typeface="微软雅黑" panose="020B0503020204020204" pitchFamily="34" charset="-122"/>
                <a:ea typeface="微软雅黑" panose="020B0503020204020204" pitchFamily="34" charset="-122"/>
              </a:rPr>
              <a:t>以外用治疗</a:t>
            </a:r>
            <a:r>
              <a:rPr lang="zh-CN" altLang="en-US" sz="1100" dirty="0" smtClean="0">
                <a:latin typeface="微软雅黑" panose="020B0503020204020204" pitchFamily="34" charset="-122"/>
                <a:ea typeface="微软雅黑" panose="020B0503020204020204" pitchFamily="34" charset="-122"/>
              </a:rPr>
              <a:t>为主</a:t>
            </a:r>
            <a:endParaRPr lang="en-US" altLang="zh-CN" sz="1100" dirty="0">
              <a:latin typeface="微软雅黑" panose="020B0503020204020204" pitchFamily="34" charset="-122"/>
              <a:ea typeface="微软雅黑" panose="020B0503020204020204" pitchFamily="34" charset="-122"/>
            </a:endParaRPr>
          </a:p>
          <a:p>
            <a:pPr marL="144145" indent="-144145">
              <a:buFont typeface="Arial" panose="020B0604020202020204" pitchFamily="34" charset="0"/>
              <a:buChar char="•"/>
            </a:pPr>
            <a:r>
              <a:rPr lang="zh-CN" altLang="en-US" sz="1100" b="1" dirty="0" smtClean="0">
                <a:solidFill>
                  <a:srgbClr val="C00000"/>
                </a:solidFill>
                <a:latin typeface="微软雅黑" panose="020B0503020204020204" pitchFamily="34" charset="-122"/>
                <a:ea typeface="微软雅黑" panose="020B0503020204020204" pitchFamily="34" charset="-122"/>
              </a:rPr>
              <a:t>延缓复发</a:t>
            </a:r>
            <a:r>
              <a:rPr lang="zh-CN" altLang="en-US" sz="1100" dirty="0" smtClean="0">
                <a:latin typeface="微软雅黑" panose="020B0503020204020204" pitchFamily="34" charset="-122"/>
                <a:ea typeface="微软雅黑" panose="020B0503020204020204" pitchFamily="34" charset="-122"/>
              </a:rPr>
              <a:t>是</a:t>
            </a:r>
            <a:r>
              <a:rPr lang="zh-CN" altLang="en-US" sz="1100" dirty="0">
                <a:latin typeface="微软雅黑" panose="020B0503020204020204" pitchFamily="34" charset="-122"/>
                <a:ea typeface="微软雅黑" panose="020B0503020204020204" pitchFamily="34" charset="-122"/>
              </a:rPr>
              <a:t>银屑病</a:t>
            </a:r>
            <a:r>
              <a:rPr lang="zh-CN" altLang="en-US" sz="1100" dirty="0" smtClean="0">
                <a:latin typeface="微软雅黑" panose="020B0503020204020204" pitchFamily="34" charset="-122"/>
                <a:ea typeface="微软雅黑" panose="020B0503020204020204" pitchFamily="34" charset="-122"/>
              </a:rPr>
              <a:t>治疗的</a:t>
            </a:r>
            <a:r>
              <a:rPr lang="zh-CN" altLang="en-US" sz="1100" b="1" dirty="0" smtClean="0">
                <a:solidFill>
                  <a:srgbClr val="C00000"/>
                </a:solidFill>
                <a:latin typeface="微软雅黑" panose="020B0503020204020204" pitchFamily="34" charset="-122"/>
                <a:ea typeface="微软雅黑" panose="020B0503020204020204" pitchFamily="34" charset="-122"/>
              </a:rPr>
              <a:t>痛点</a:t>
            </a:r>
            <a:r>
              <a:rPr lang="zh-CN" altLang="en-US" sz="1100" dirty="0" smtClean="0">
                <a:latin typeface="微软雅黑" panose="020B0503020204020204" pitchFamily="34" charset="-122"/>
                <a:ea typeface="微软雅黑" panose="020B0503020204020204" pitchFamily="34" charset="-122"/>
              </a:rPr>
              <a:t>：</a:t>
            </a:r>
            <a:r>
              <a:rPr lang="en-US" altLang="zh-CN" sz="1100" dirty="0" smtClean="0">
                <a:latin typeface="微软雅黑" panose="020B0503020204020204" pitchFamily="34" charset="-122"/>
                <a:ea typeface="微软雅黑" panose="020B0503020204020204" pitchFamily="34" charset="-122"/>
              </a:rPr>
              <a:t>82%</a:t>
            </a:r>
            <a:r>
              <a:rPr lang="zh-CN" altLang="en-US" sz="1100" dirty="0" smtClean="0">
                <a:latin typeface="微软雅黑" panose="020B0503020204020204" pitchFamily="34" charset="-122"/>
                <a:ea typeface="微软雅黑" panose="020B0503020204020204" pitchFamily="34" charset="-122"/>
              </a:rPr>
              <a:t>经治疗的银屑病患者在</a:t>
            </a:r>
            <a:r>
              <a:rPr lang="en-US" altLang="zh-CN" sz="1100" dirty="0" smtClean="0">
                <a:latin typeface="微软雅黑" panose="020B0503020204020204" pitchFamily="34" charset="-122"/>
                <a:ea typeface="微软雅黑" panose="020B0503020204020204" pitchFamily="34" charset="-122"/>
              </a:rPr>
              <a:t>1</a:t>
            </a:r>
            <a:r>
              <a:rPr lang="zh-CN" altLang="en-US" sz="1100" dirty="0" smtClean="0">
                <a:latin typeface="微软雅黑" panose="020B0503020204020204" pitchFamily="34" charset="-122"/>
                <a:ea typeface="微软雅黑" panose="020B0503020204020204" pitchFamily="34" charset="-122"/>
              </a:rPr>
              <a:t>年内复发</a:t>
            </a:r>
            <a:r>
              <a:rPr lang="en-US" altLang="zh-CN" sz="1100" baseline="30000" dirty="0" smtClean="0">
                <a:latin typeface="微软雅黑" panose="020B0503020204020204" pitchFamily="34" charset="-122"/>
                <a:ea typeface="微软雅黑" panose="020B0503020204020204" pitchFamily="34" charset="-122"/>
              </a:rPr>
              <a:t>[2]</a:t>
            </a:r>
            <a:r>
              <a:rPr lang="zh-CN" altLang="en-US" sz="1100" dirty="0" smtClean="0">
                <a:latin typeface="微软雅黑" panose="020B0503020204020204" pitchFamily="34" charset="-122"/>
                <a:ea typeface="微软雅黑" panose="020B0503020204020204" pitchFamily="34" charset="-122"/>
              </a:rPr>
              <a:t>，经治疗的患者一年平均复发</a:t>
            </a:r>
            <a:r>
              <a:rPr lang="en-US" altLang="zh-CN" sz="1100" dirty="0" smtClean="0">
                <a:latin typeface="微软雅黑" panose="020B0503020204020204" pitchFamily="34" charset="-122"/>
                <a:ea typeface="微软雅黑" panose="020B0503020204020204" pitchFamily="34" charset="-122"/>
              </a:rPr>
              <a:t>2.6</a:t>
            </a:r>
            <a:r>
              <a:rPr lang="zh-CN" altLang="en-US" sz="1100" dirty="0" smtClean="0">
                <a:latin typeface="微软雅黑" panose="020B0503020204020204" pitchFamily="34" charset="-122"/>
                <a:ea typeface="微软雅黑" panose="020B0503020204020204" pitchFamily="34" charset="-122"/>
              </a:rPr>
              <a:t>次</a:t>
            </a:r>
            <a:r>
              <a:rPr lang="en-US" altLang="zh-CN" sz="1100" baseline="30000" dirty="0" smtClean="0">
                <a:latin typeface="微软雅黑" panose="020B0503020204020204" pitchFamily="34" charset="-122"/>
                <a:ea typeface="微软雅黑" panose="020B0503020204020204" pitchFamily="34" charset="-122"/>
              </a:rPr>
              <a:t>[3]</a:t>
            </a:r>
            <a:endParaRPr lang="en-US" altLang="zh-CN" sz="1100" baseline="30000" dirty="0">
              <a:latin typeface="微软雅黑" panose="020B0503020204020204" pitchFamily="34" charset="-122"/>
              <a:ea typeface="微软雅黑" panose="020B0503020204020204" pitchFamily="34" charset="-122"/>
            </a:endParaRPr>
          </a:p>
          <a:p>
            <a:pPr marL="144145" indent="-144145">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rPr>
              <a:t>轻中</a:t>
            </a:r>
            <a:r>
              <a:rPr lang="zh-CN" altLang="en-US" sz="1100" dirty="0" smtClean="0">
                <a:latin typeface="微软雅黑" panose="020B0503020204020204" pitchFamily="34" charset="-122"/>
                <a:ea typeface="微软雅黑" panose="020B0503020204020204" pitchFamily="34" charset="-122"/>
              </a:rPr>
              <a:t>度患者占比</a:t>
            </a:r>
            <a:r>
              <a:rPr lang="en-US" altLang="zh-CN" sz="1100" dirty="0" smtClean="0">
                <a:latin typeface="微软雅黑" panose="020B0503020204020204" pitchFamily="34" charset="-122"/>
                <a:ea typeface="微软雅黑" panose="020B0503020204020204" pitchFamily="34" charset="-122"/>
              </a:rPr>
              <a:t>83.3%</a:t>
            </a:r>
            <a:r>
              <a:rPr lang="en-US" altLang="zh-CN" sz="1100" baseline="30000" dirty="0">
                <a:latin typeface="微软雅黑" panose="020B0503020204020204" pitchFamily="34" charset="-122"/>
                <a:ea typeface="微软雅黑" panose="020B0503020204020204" pitchFamily="34" charset="-122"/>
              </a:rPr>
              <a:t>[4]</a:t>
            </a:r>
            <a:endParaRPr lang="en-US" altLang="zh-CN" sz="1100" baseline="30000" dirty="0">
              <a:latin typeface="微软雅黑" panose="020B0503020204020204" pitchFamily="34" charset="-122"/>
              <a:ea typeface="微软雅黑" panose="020B0503020204020204" pitchFamily="34" charset="-122"/>
            </a:endParaRPr>
          </a:p>
          <a:p>
            <a:pPr marL="144145" indent="-144145">
              <a:buFont typeface="Arial" panose="020B0604020202020204" pitchFamily="34" charset="0"/>
              <a:buChar char="•"/>
            </a:pPr>
            <a:r>
              <a:rPr lang="zh-CN" altLang="en-US" sz="1100" dirty="0" smtClean="0">
                <a:latin typeface="微软雅黑" panose="020B0503020204020204" pitchFamily="34" charset="-122"/>
                <a:ea typeface="微软雅黑" panose="020B0503020204020204" pitchFamily="34" charset="-122"/>
              </a:rPr>
              <a:t>多研究证明本维莫德乳膏能够有效</a:t>
            </a:r>
            <a:r>
              <a:rPr lang="zh-CN" altLang="en-US" sz="1100" b="1" dirty="0">
                <a:solidFill>
                  <a:srgbClr val="C00000"/>
                </a:solidFill>
                <a:latin typeface="微软雅黑" panose="020B0503020204020204" pitchFamily="34" charset="-122"/>
                <a:ea typeface="微软雅黑" panose="020B0503020204020204" pitchFamily="34" charset="-122"/>
              </a:rPr>
              <a:t>延缓</a:t>
            </a:r>
            <a:r>
              <a:rPr lang="zh-CN" altLang="en-US" sz="1100" b="1" dirty="0" smtClean="0">
                <a:solidFill>
                  <a:srgbClr val="C00000"/>
                </a:solidFill>
                <a:latin typeface="微软雅黑" panose="020B0503020204020204" pitchFamily="34" charset="-122"/>
                <a:ea typeface="微软雅黑" panose="020B0503020204020204" pitchFamily="34" charset="-122"/>
              </a:rPr>
              <a:t>银屑病的复发</a:t>
            </a:r>
            <a:r>
              <a:rPr lang="zh-CN" altLang="en-US" sz="1100" dirty="0" smtClean="0">
                <a:latin typeface="微软雅黑" panose="020B0503020204020204" pitchFamily="34" charset="-122"/>
                <a:ea typeface="微软雅黑" panose="020B0503020204020204" pitchFamily="34" charset="-122"/>
              </a:rPr>
              <a:t>，临床疗效良好</a:t>
            </a:r>
            <a:r>
              <a:rPr lang="en-US" altLang="zh-CN" sz="1100" baseline="30000" dirty="0" smtClean="0">
                <a:latin typeface="微软雅黑" panose="020B0503020204020204" pitchFamily="34" charset="-122"/>
                <a:ea typeface="微软雅黑" panose="020B0503020204020204" pitchFamily="34" charset="-122"/>
              </a:rPr>
              <a:t>[5][6]</a:t>
            </a:r>
            <a:endParaRPr lang="zh-CN" altLang="en-US" sz="1100" baseline="300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337811" y="4443958"/>
            <a:ext cx="2505997" cy="846386"/>
          </a:xfrm>
          <a:prstGeom prst="rect">
            <a:avLst/>
          </a:prstGeom>
          <a:noFill/>
        </p:spPr>
        <p:txBody>
          <a:bodyPr wrap="square" rtlCol="0">
            <a:spAutoFit/>
          </a:bodyPr>
          <a:lstStyle/>
          <a:p>
            <a:r>
              <a:rPr lang="en-US" altLang="zh-CN" sz="700" dirty="0" smtClean="0">
                <a:latin typeface="微软雅黑" panose="020B0503020204020204" pitchFamily="34" charset="-122"/>
                <a:ea typeface="微软雅黑" panose="020B0503020204020204" pitchFamily="34" charset="-122"/>
              </a:rPr>
              <a:t>[1] </a:t>
            </a:r>
            <a:r>
              <a:rPr lang="zh-CN" altLang="en-US" sz="700" dirty="0">
                <a:latin typeface="微软雅黑" panose="020B0503020204020204" pitchFamily="34" charset="-122"/>
                <a:ea typeface="微软雅黑" panose="020B0503020204020204" pitchFamily="34" charset="-122"/>
              </a:rPr>
              <a:t>中华皮肤科杂志，</a:t>
            </a:r>
            <a:r>
              <a:rPr lang="en-US" altLang="zh-CN" sz="700" dirty="0">
                <a:latin typeface="微软雅黑" panose="020B0503020204020204" pitchFamily="34" charset="-122"/>
                <a:ea typeface="微软雅黑" panose="020B0503020204020204" pitchFamily="34" charset="-122"/>
              </a:rPr>
              <a:t>2023,56(7):573-625</a:t>
            </a:r>
            <a:endParaRPr lang="en-US" altLang="zh-CN" sz="700" dirty="0">
              <a:latin typeface="微软雅黑" panose="020B0503020204020204" pitchFamily="34" charset="-122"/>
              <a:ea typeface="微软雅黑" panose="020B0503020204020204" pitchFamily="34" charset="-122"/>
            </a:endParaRPr>
          </a:p>
          <a:p>
            <a:r>
              <a:rPr lang="en-US" altLang="zh-CN" sz="700" dirty="0" smtClean="0">
                <a:latin typeface="微软雅黑" panose="020B0503020204020204" pitchFamily="34" charset="-122"/>
                <a:ea typeface="微软雅黑" panose="020B0503020204020204" pitchFamily="34" charset="-122"/>
              </a:rPr>
              <a:t>[2] </a:t>
            </a:r>
            <a:r>
              <a:rPr lang="zh-CN" altLang="en-US" sz="700" dirty="0">
                <a:latin typeface="微软雅黑" panose="020B0503020204020204" pitchFamily="34" charset="-122"/>
                <a:ea typeface="微软雅黑" panose="020B0503020204020204" pitchFamily="34" charset="-122"/>
              </a:rPr>
              <a:t>中国麻风皮肤病杂志</a:t>
            </a:r>
            <a:r>
              <a:rPr lang="en-US" altLang="zh-CN" sz="700" dirty="0">
                <a:latin typeface="微软雅黑" panose="020B0503020204020204" pitchFamily="34" charset="-122"/>
                <a:ea typeface="微软雅黑" panose="020B0503020204020204" pitchFamily="34" charset="-122"/>
              </a:rPr>
              <a:t>.2016.32(12):721-723</a:t>
            </a:r>
            <a:endParaRPr lang="en-US" altLang="zh-CN" sz="700" dirty="0">
              <a:latin typeface="微软雅黑" panose="020B0503020204020204" pitchFamily="34" charset="-122"/>
              <a:ea typeface="微软雅黑" panose="020B0503020204020204" pitchFamily="34" charset="-122"/>
            </a:endParaRPr>
          </a:p>
          <a:p>
            <a:r>
              <a:rPr lang="en-US" altLang="zh-CN" sz="700" dirty="0" smtClean="0">
                <a:latin typeface="微软雅黑" panose="020B0503020204020204" pitchFamily="34" charset="-122"/>
                <a:ea typeface="微软雅黑" panose="020B0503020204020204" pitchFamily="34" charset="-122"/>
              </a:rPr>
              <a:t>[3] </a:t>
            </a:r>
            <a:r>
              <a:rPr lang="zh-CN" altLang="en-US" sz="700" dirty="0">
                <a:latin typeface="微软雅黑" panose="020B0503020204020204" pitchFamily="34" charset="-122"/>
                <a:ea typeface="微软雅黑" panose="020B0503020204020204" pitchFamily="34" charset="-122"/>
              </a:rPr>
              <a:t>解放军医学院学报</a:t>
            </a:r>
            <a:r>
              <a:rPr lang="en-US" altLang="zh-CN" sz="700" dirty="0">
                <a:latin typeface="微软雅黑" panose="020B0503020204020204" pitchFamily="34" charset="-122"/>
                <a:ea typeface="微软雅黑" panose="020B0503020204020204" pitchFamily="34" charset="-122"/>
              </a:rPr>
              <a:t>.2015.36(1):71-74</a:t>
            </a:r>
            <a:endParaRPr lang="en-US" altLang="zh-CN" sz="700" dirty="0">
              <a:latin typeface="微软雅黑" panose="020B0503020204020204" pitchFamily="34" charset="-122"/>
              <a:ea typeface="微软雅黑" panose="020B0503020204020204" pitchFamily="34" charset="-122"/>
            </a:endParaRPr>
          </a:p>
          <a:p>
            <a:r>
              <a:rPr lang="en-US" altLang="zh-CN" sz="700" dirty="0" smtClean="0">
                <a:latin typeface="微软雅黑" panose="020B0503020204020204" pitchFamily="34" charset="-122"/>
                <a:ea typeface="微软雅黑" panose="020B0503020204020204" pitchFamily="34" charset="-122"/>
              </a:rPr>
              <a:t>[4]</a:t>
            </a:r>
            <a:r>
              <a:rPr lang="en-US" altLang="zh-CN" sz="700" dirty="0">
                <a:latin typeface="微软雅黑" panose="020B0503020204020204" pitchFamily="34" charset="-122"/>
                <a:ea typeface="微软雅黑" panose="020B0503020204020204" pitchFamily="34" charset="-122"/>
              </a:rPr>
              <a:t> </a:t>
            </a:r>
            <a:r>
              <a:rPr lang="en-US" altLang="zh-CN" sz="700" dirty="0" err="1">
                <a:latin typeface="微软雅黑" panose="020B0503020204020204" pitchFamily="34" charset="-122"/>
                <a:ea typeface="微软雅黑" panose="020B0503020204020204" pitchFamily="34" charset="-122"/>
              </a:rPr>
              <a:t>Oncotarget</a:t>
            </a:r>
            <a:r>
              <a:rPr lang="en-US" altLang="zh-CN" sz="700" dirty="0">
                <a:latin typeface="微软雅黑" panose="020B0503020204020204" pitchFamily="34" charset="-122"/>
                <a:ea typeface="微软雅黑" panose="020B0503020204020204" pitchFamily="34" charset="-122"/>
              </a:rPr>
              <a:t>, 2017, 8(28): 46381-46389.</a:t>
            </a:r>
            <a:endParaRPr lang="en-US" altLang="zh-CN" sz="700" dirty="0">
              <a:latin typeface="微软雅黑" panose="020B0503020204020204" pitchFamily="34" charset="-122"/>
              <a:ea typeface="微软雅黑" panose="020B0503020204020204" pitchFamily="34" charset="-122"/>
            </a:endParaRPr>
          </a:p>
          <a:p>
            <a:r>
              <a:rPr lang="en-US" altLang="zh-CN" sz="700" dirty="0" smtClean="0">
                <a:latin typeface="微软雅黑" panose="020B0503020204020204" pitchFamily="34" charset="-122"/>
                <a:ea typeface="微软雅黑" panose="020B0503020204020204" pitchFamily="34" charset="-122"/>
              </a:rPr>
              <a:t>[5] Chin </a:t>
            </a:r>
            <a:r>
              <a:rPr lang="en-US" altLang="zh-CN" sz="700" dirty="0">
                <a:latin typeface="微软雅黑" panose="020B0503020204020204" pitchFamily="34" charset="-122"/>
                <a:ea typeface="微软雅黑" panose="020B0503020204020204" pitchFamily="34" charset="-122"/>
              </a:rPr>
              <a:t>Med J (</a:t>
            </a:r>
            <a:r>
              <a:rPr lang="en-US" altLang="zh-CN" sz="700" dirty="0" err="1">
                <a:latin typeface="微软雅黑" panose="020B0503020204020204" pitchFamily="34" charset="-122"/>
                <a:ea typeface="微软雅黑" panose="020B0503020204020204" pitchFamily="34" charset="-122"/>
              </a:rPr>
              <a:t>Engl</a:t>
            </a:r>
            <a:r>
              <a:rPr lang="en-US" altLang="zh-CN" sz="700" dirty="0">
                <a:latin typeface="微软雅黑" panose="020B0503020204020204" pitchFamily="34" charset="-122"/>
                <a:ea typeface="微软雅黑" panose="020B0503020204020204" pitchFamily="34" charset="-122"/>
              </a:rPr>
              <a:t>). 2020 Nov 9;133(24):</a:t>
            </a:r>
            <a:r>
              <a:rPr lang="en-US" altLang="zh-CN" sz="700" dirty="0" smtClean="0">
                <a:latin typeface="微软雅黑" panose="020B0503020204020204" pitchFamily="34" charset="-122"/>
                <a:ea typeface="微软雅黑" panose="020B0503020204020204" pitchFamily="34" charset="-122"/>
              </a:rPr>
              <a:t>2905-2909</a:t>
            </a:r>
            <a:endParaRPr lang="en-US" altLang="zh-CN" sz="700" dirty="0" smtClean="0">
              <a:latin typeface="微软雅黑" panose="020B0503020204020204" pitchFamily="34" charset="-122"/>
              <a:ea typeface="微软雅黑" panose="020B0503020204020204" pitchFamily="34" charset="-122"/>
            </a:endParaRPr>
          </a:p>
          <a:p>
            <a:r>
              <a:rPr lang="en-US" altLang="zh-CN" sz="700" dirty="0" smtClean="0">
                <a:latin typeface="微软雅黑" panose="020B0503020204020204" pitchFamily="34" charset="-122"/>
                <a:ea typeface="微软雅黑" panose="020B0503020204020204" pitchFamily="34" charset="-122"/>
              </a:rPr>
              <a:t>[</a:t>
            </a:r>
            <a:r>
              <a:rPr lang="en-US" altLang="zh-CN" sz="700" dirty="0">
                <a:latin typeface="微软雅黑" panose="020B0503020204020204" pitchFamily="34" charset="-122"/>
                <a:ea typeface="微软雅黑" panose="020B0503020204020204" pitchFamily="34" charset="-122"/>
              </a:rPr>
              <a:t>6</a:t>
            </a:r>
            <a:r>
              <a:rPr lang="en-US" altLang="zh-CN" sz="700" dirty="0" smtClean="0">
                <a:latin typeface="微软雅黑" panose="020B0503020204020204" pitchFamily="34" charset="-122"/>
                <a:ea typeface="微软雅黑" panose="020B0503020204020204" pitchFamily="34" charset="-122"/>
              </a:rPr>
              <a:t>] J </a:t>
            </a:r>
            <a:r>
              <a:rPr lang="en-US" altLang="zh-CN" sz="700" dirty="0">
                <a:latin typeface="微软雅黑" panose="020B0503020204020204" pitchFamily="34" charset="-122"/>
                <a:ea typeface="微软雅黑" panose="020B0503020204020204" pitchFamily="34" charset="-122"/>
              </a:rPr>
              <a:t>Am </a:t>
            </a:r>
            <a:r>
              <a:rPr lang="en-US" altLang="zh-CN" sz="700" dirty="0" err="1">
                <a:latin typeface="微软雅黑" panose="020B0503020204020204" pitchFamily="34" charset="-122"/>
                <a:ea typeface="微软雅黑" panose="020B0503020204020204" pitchFamily="34" charset="-122"/>
              </a:rPr>
              <a:t>Acad</a:t>
            </a:r>
            <a:r>
              <a:rPr lang="en-US" altLang="zh-CN" sz="700" dirty="0">
                <a:latin typeface="微软雅黑" panose="020B0503020204020204" pitchFamily="34" charset="-122"/>
                <a:ea typeface="微软雅黑" panose="020B0503020204020204" pitchFamily="34" charset="-122"/>
              </a:rPr>
              <a:t> </a:t>
            </a:r>
            <a:r>
              <a:rPr lang="en-US" altLang="zh-CN" sz="700" dirty="0" err="1">
                <a:latin typeface="微软雅黑" panose="020B0503020204020204" pitchFamily="34" charset="-122"/>
                <a:ea typeface="微软雅黑" panose="020B0503020204020204" pitchFamily="34" charset="-122"/>
              </a:rPr>
              <a:t>Dermatol</a:t>
            </a:r>
            <a:r>
              <a:rPr lang="en-US" altLang="zh-CN" sz="700" dirty="0">
                <a:latin typeface="微软雅黑" panose="020B0503020204020204" pitchFamily="34" charset="-122"/>
                <a:ea typeface="微软雅黑" panose="020B0503020204020204" pitchFamily="34" charset="-122"/>
              </a:rPr>
              <a:t>. 2022 Oct;87(4):</a:t>
            </a:r>
            <a:r>
              <a:rPr lang="en-US" altLang="zh-CN" sz="700" dirty="0" smtClean="0">
                <a:latin typeface="微软雅黑" panose="020B0503020204020204" pitchFamily="34" charset="-122"/>
                <a:ea typeface="微软雅黑" panose="020B0503020204020204" pitchFamily="34" charset="-122"/>
              </a:rPr>
              <a:t>800-806</a:t>
            </a:r>
            <a:endParaRPr lang="en-US" altLang="zh-CN" sz="700" dirty="0">
              <a:latin typeface="微软雅黑" panose="020B0503020204020204" pitchFamily="34" charset="-122"/>
              <a:ea typeface="微软雅黑" panose="020B0503020204020204" pitchFamily="34" charset="-122"/>
            </a:endParaRPr>
          </a:p>
          <a:p>
            <a:endParaRPr lang="zh-CN" altLang="en-US" sz="700" dirty="0">
              <a:latin typeface="微软雅黑" panose="020B0503020204020204" pitchFamily="34" charset="-122"/>
              <a:ea typeface="微软雅黑" panose="020B0503020204020204" pitchFamily="34" charset="-122"/>
            </a:endParaRPr>
          </a:p>
        </p:txBody>
      </p:sp>
      <p:sp>
        <p:nvSpPr>
          <p:cNvPr id="14" name="矩形 13"/>
          <p:cNvSpPr/>
          <p:nvPr/>
        </p:nvSpPr>
        <p:spPr>
          <a:xfrm>
            <a:off x="4500244" y="1155097"/>
            <a:ext cx="3888740" cy="1446550"/>
          </a:xfrm>
          <a:prstGeom prst="rect">
            <a:avLst/>
          </a:prstGeom>
        </p:spPr>
        <p:txBody>
          <a:bodyPr wrap="square">
            <a:spAutoFit/>
          </a:bodyPr>
          <a:lstStyle/>
          <a:p>
            <a:pPr marL="144145" indent="-144145">
              <a:buFont typeface="Arial" panose="020B0604020202020204" pitchFamily="34" charset="0"/>
              <a:buChar char="•"/>
            </a:pPr>
            <a:r>
              <a:rPr lang="en-US" altLang="zh-CN" sz="1100" dirty="0" smtClean="0">
                <a:latin typeface="微软雅黑" panose="020B0503020204020204" pitchFamily="34" charset="-122"/>
                <a:ea typeface="微软雅黑" panose="020B0503020204020204" pitchFamily="34" charset="-122"/>
              </a:rPr>
              <a:t>2019</a:t>
            </a:r>
            <a:r>
              <a:rPr lang="zh-CN" altLang="en-US" sz="1100" dirty="0" smtClean="0">
                <a:latin typeface="微软雅黑" panose="020B0503020204020204" pitchFamily="34" charset="-122"/>
                <a:ea typeface="微软雅黑" panose="020B0503020204020204" pitchFamily="34" charset="-122"/>
              </a:rPr>
              <a:t>年</a:t>
            </a:r>
            <a:r>
              <a:rPr lang="en-US" altLang="zh-CN" sz="1100" dirty="0" smtClean="0">
                <a:latin typeface="微软雅黑" panose="020B0503020204020204" pitchFamily="34" charset="-122"/>
                <a:ea typeface="微软雅黑" panose="020B0503020204020204" pitchFamily="34" charset="-122"/>
              </a:rPr>
              <a:t>5</a:t>
            </a:r>
            <a:r>
              <a:rPr lang="zh-CN" altLang="en-US" sz="1100" dirty="0">
                <a:latin typeface="微软雅黑" panose="020B0503020204020204" pitchFamily="34" charset="-122"/>
                <a:ea typeface="微软雅黑" panose="020B0503020204020204" pitchFamily="34" charset="-122"/>
              </a:rPr>
              <a:t>月</a:t>
            </a:r>
            <a:r>
              <a:rPr lang="zh-CN" altLang="en-US" sz="1100" dirty="0" smtClean="0">
                <a:latin typeface="微软雅黑" panose="020B0503020204020204" pitchFamily="34" charset="-122"/>
                <a:ea typeface="微软雅黑" panose="020B0503020204020204" pitchFamily="34" charset="-122"/>
              </a:rPr>
              <a:t>，本维莫德乳膏的银屑病适应症</a:t>
            </a:r>
            <a:r>
              <a:rPr lang="en-US" altLang="zh-CN" sz="1100" baseline="30000" dirty="0" smtClean="0">
                <a:latin typeface="微软雅黑" panose="020B0503020204020204" pitchFamily="34" charset="-122"/>
                <a:ea typeface="微软雅黑" panose="020B0503020204020204" pitchFamily="34" charset="-122"/>
              </a:rPr>
              <a:t>[7]</a:t>
            </a:r>
            <a:r>
              <a:rPr lang="zh-CN" altLang="en-US" sz="1100" dirty="0" smtClean="0">
                <a:latin typeface="微软雅黑" panose="020B0503020204020204" pitchFamily="34" charset="-122"/>
                <a:ea typeface="微软雅黑" panose="020B0503020204020204" pitchFamily="34" charset="-122"/>
              </a:rPr>
              <a:t>通过</a:t>
            </a:r>
            <a:r>
              <a:rPr lang="zh-CN" altLang="en-US" sz="1100" dirty="0">
                <a:latin typeface="微软雅黑" panose="020B0503020204020204" pitchFamily="34" charset="-122"/>
                <a:ea typeface="微软雅黑" panose="020B0503020204020204" pitchFamily="34" charset="-122"/>
              </a:rPr>
              <a:t>优先审评获批</a:t>
            </a:r>
            <a:r>
              <a:rPr lang="zh-CN" altLang="en-US" sz="1100" dirty="0" smtClean="0">
                <a:latin typeface="微软雅黑" panose="020B0503020204020204" pitchFamily="34" charset="-122"/>
                <a:ea typeface="微软雅黑" panose="020B0503020204020204" pitchFamily="34" charset="-122"/>
              </a:rPr>
              <a:t>上市，是我国自主研发的</a:t>
            </a:r>
            <a:r>
              <a:rPr lang="en-US" altLang="zh-CN" sz="1100" b="1" dirty="0" smtClean="0">
                <a:solidFill>
                  <a:srgbClr val="C00000"/>
                </a:solidFill>
                <a:latin typeface="微软雅黑" panose="020B0503020204020204" pitchFamily="34" charset="-122"/>
                <a:ea typeface="微软雅黑" panose="020B0503020204020204" pitchFamily="34" charset="-122"/>
              </a:rPr>
              <a:t>1</a:t>
            </a:r>
            <a:r>
              <a:rPr lang="zh-CN" altLang="en-US" sz="1100" b="1" dirty="0" smtClean="0">
                <a:solidFill>
                  <a:srgbClr val="C00000"/>
                </a:solidFill>
                <a:latin typeface="微软雅黑" panose="020B0503020204020204" pitchFamily="34" charset="-122"/>
                <a:ea typeface="微软雅黑" panose="020B0503020204020204" pitchFamily="34" charset="-122"/>
              </a:rPr>
              <a:t>类新药</a:t>
            </a:r>
            <a:endParaRPr lang="en-US" altLang="zh-CN" sz="1100" dirty="0" smtClean="0">
              <a:latin typeface="微软雅黑" panose="020B0503020204020204" pitchFamily="34" charset="-122"/>
              <a:ea typeface="微软雅黑" panose="020B0503020204020204" pitchFamily="34" charset="-122"/>
            </a:endParaRPr>
          </a:p>
          <a:p>
            <a:pPr marL="144145" indent="-144145">
              <a:buFont typeface="Arial" panose="020B0604020202020204" pitchFamily="34" charset="0"/>
              <a:buChar char="•"/>
            </a:pPr>
            <a:r>
              <a:rPr lang="zh-CN" altLang="en-US" sz="1100" dirty="0" smtClean="0">
                <a:latin typeface="微软雅黑" panose="020B0503020204020204" pitchFamily="34" charset="-122"/>
                <a:ea typeface="微软雅黑" panose="020B0503020204020204" pitchFamily="34" charset="-122"/>
              </a:rPr>
              <a:t>在</a:t>
            </a:r>
            <a:r>
              <a:rPr lang="zh-CN" altLang="en-US" sz="1100" b="1" dirty="0" smtClean="0">
                <a:solidFill>
                  <a:srgbClr val="C00000"/>
                </a:solidFill>
                <a:latin typeface="微软雅黑" panose="020B0503020204020204" pitchFamily="34" charset="-122"/>
                <a:ea typeface="微软雅黑" panose="020B0503020204020204" pitchFamily="34" charset="-122"/>
              </a:rPr>
              <a:t>现有</a:t>
            </a:r>
            <a:r>
              <a:rPr lang="zh-CN" altLang="en-US" sz="1100" dirty="0" smtClean="0">
                <a:latin typeface="微软雅黑" panose="020B0503020204020204" pitchFamily="34" charset="-122"/>
                <a:ea typeface="微软雅黑" panose="020B0503020204020204" pitchFamily="34" charset="-122"/>
              </a:rPr>
              <a:t>医保目录中，是</a:t>
            </a:r>
            <a:r>
              <a:rPr lang="zh-CN" altLang="en-US" sz="1100" b="1" dirty="0" smtClean="0">
                <a:solidFill>
                  <a:srgbClr val="C00000"/>
                </a:solidFill>
                <a:latin typeface="微软雅黑" panose="020B0503020204020204" pitchFamily="34" charset="-122"/>
                <a:ea typeface="微软雅黑" panose="020B0503020204020204" pitchFamily="34" charset="-122"/>
              </a:rPr>
              <a:t>第一个也是全球首个</a:t>
            </a:r>
            <a:r>
              <a:rPr lang="zh-CN" altLang="en-US" sz="1100" dirty="0" smtClean="0">
                <a:latin typeface="微软雅黑" panose="020B0503020204020204" pitchFamily="34" charset="-122"/>
                <a:ea typeface="微软雅黑" panose="020B0503020204020204" pitchFamily="34" charset="-122"/>
              </a:rPr>
              <a:t>作用</a:t>
            </a:r>
            <a:r>
              <a:rPr lang="zh-CN" altLang="en-US" sz="1100" dirty="0">
                <a:latin typeface="微软雅黑" panose="020B0503020204020204" pitchFamily="34" charset="-122"/>
                <a:ea typeface="微软雅黑" panose="020B0503020204020204" pitchFamily="34" charset="-122"/>
              </a:rPr>
              <a:t>于芳香烃受体</a:t>
            </a:r>
            <a:r>
              <a:rPr lang="zh-CN" altLang="en-US" sz="1100" dirty="0" smtClean="0">
                <a:latin typeface="微软雅黑" panose="020B0503020204020204" pitchFamily="34" charset="-122"/>
                <a:ea typeface="微软雅黑" panose="020B0503020204020204" pitchFamily="34" charset="-122"/>
              </a:rPr>
              <a:t>的调节剂</a:t>
            </a:r>
            <a:r>
              <a:rPr lang="zh-CN" altLang="en-US" sz="1100" dirty="0">
                <a:latin typeface="微软雅黑" panose="020B0503020204020204" pitchFamily="34" charset="-122"/>
                <a:ea typeface="微软雅黑" panose="020B0503020204020204" pitchFamily="34" charset="-122"/>
              </a:rPr>
              <a:t>，</a:t>
            </a:r>
            <a:r>
              <a:rPr lang="zh-CN" altLang="en-US" sz="1100" b="1" dirty="0" smtClean="0">
                <a:solidFill>
                  <a:srgbClr val="C00000"/>
                </a:solidFill>
                <a:latin typeface="微软雅黑" panose="020B0503020204020204" pitchFamily="34" charset="-122"/>
                <a:ea typeface="微软雅黑" panose="020B0503020204020204" pitchFamily="34" charset="-122"/>
              </a:rPr>
              <a:t>美国</a:t>
            </a:r>
            <a:r>
              <a:rPr lang="zh-CN" altLang="en-US" sz="1100" dirty="0" smtClean="0">
                <a:latin typeface="微软雅黑" panose="020B0503020204020204" pitchFamily="34" charset="-122"/>
                <a:ea typeface="微软雅黑" panose="020B0503020204020204" pitchFamily="34" charset="-122"/>
              </a:rPr>
              <a:t>研发的本维莫德乳膏</a:t>
            </a:r>
            <a:r>
              <a:rPr lang="en-US" altLang="zh-CN" sz="1100" baseline="30000" dirty="0" smtClean="0">
                <a:latin typeface="微软雅黑" panose="020B0503020204020204" pitchFamily="34" charset="-122"/>
                <a:ea typeface="微软雅黑" panose="020B0503020204020204" pitchFamily="34" charset="-122"/>
              </a:rPr>
              <a:t>[8]</a:t>
            </a:r>
            <a:r>
              <a:rPr lang="zh-CN" altLang="en-US" sz="1100" dirty="0" smtClean="0">
                <a:latin typeface="微软雅黑" panose="020B0503020204020204" pitchFamily="34" charset="-122"/>
                <a:ea typeface="微软雅黑" panose="020B0503020204020204" pitchFamily="34" charset="-122"/>
              </a:rPr>
              <a:t>于</a:t>
            </a:r>
            <a:r>
              <a:rPr lang="en-US" altLang="zh-CN" sz="1100" dirty="0" smtClean="0">
                <a:latin typeface="微软雅黑" panose="020B0503020204020204" pitchFamily="34" charset="-122"/>
                <a:ea typeface="微软雅黑" panose="020B0503020204020204" pitchFamily="34" charset="-122"/>
              </a:rPr>
              <a:t>2022</a:t>
            </a:r>
            <a:r>
              <a:rPr lang="zh-CN" altLang="en-US" sz="1100" dirty="0" smtClean="0">
                <a:latin typeface="微软雅黑" panose="020B0503020204020204" pitchFamily="34" charset="-122"/>
                <a:ea typeface="微软雅黑" panose="020B0503020204020204" pitchFamily="34" charset="-122"/>
              </a:rPr>
              <a:t>年</a:t>
            </a:r>
            <a:r>
              <a:rPr lang="en-US" altLang="zh-CN" sz="1100" dirty="0" smtClean="0">
                <a:latin typeface="微软雅黑" panose="020B0503020204020204" pitchFamily="34" charset="-122"/>
                <a:ea typeface="微软雅黑" panose="020B0503020204020204" pitchFamily="34" charset="-122"/>
              </a:rPr>
              <a:t>5</a:t>
            </a:r>
            <a:r>
              <a:rPr lang="zh-CN" altLang="en-US" sz="1100" dirty="0" smtClean="0">
                <a:latin typeface="微软雅黑" panose="020B0503020204020204" pitchFamily="34" charset="-122"/>
                <a:ea typeface="微软雅黑" panose="020B0503020204020204" pitchFamily="34" charset="-122"/>
              </a:rPr>
              <a:t>月在美国上市，</a:t>
            </a:r>
            <a:r>
              <a:rPr lang="zh-CN" altLang="en-US" sz="1100" b="1" dirty="0" smtClean="0">
                <a:solidFill>
                  <a:srgbClr val="C00000"/>
                </a:solidFill>
                <a:latin typeface="微软雅黑" panose="020B0503020204020204" pitchFamily="34" charset="-122"/>
                <a:ea typeface="微软雅黑" panose="020B0503020204020204" pitchFamily="34" charset="-122"/>
              </a:rPr>
              <a:t>比中国晚</a:t>
            </a:r>
            <a:r>
              <a:rPr lang="en-US" altLang="zh-CN" sz="1100" b="1" dirty="0" smtClean="0">
                <a:solidFill>
                  <a:srgbClr val="C00000"/>
                </a:solidFill>
                <a:latin typeface="微软雅黑" panose="020B0503020204020204" pitchFamily="34" charset="-122"/>
                <a:ea typeface="微软雅黑" panose="020B0503020204020204" pitchFamily="34" charset="-122"/>
              </a:rPr>
              <a:t>3</a:t>
            </a:r>
            <a:r>
              <a:rPr lang="zh-CN" altLang="en-US" sz="1100" b="1" dirty="0" smtClean="0">
                <a:solidFill>
                  <a:srgbClr val="C00000"/>
                </a:solidFill>
                <a:latin typeface="微软雅黑" panose="020B0503020204020204" pitchFamily="34" charset="-122"/>
                <a:ea typeface="微软雅黑" panose="020B0503020204020204" pitchFamily="34" charset="-122"/>
              </a:rPr>
              <a:t>年</a:t>
            </a:r>
            <a:endParaRPr lang="en-US" altLang="zh-CN" sz="1100" b="1" baseline="30000" dirty="0">
              <a:solidFill>
                <a:srgbClr val="C00000"/>
              </a:solidFill>
              <a:latin typeface="微软雅黑" panose="020B0503020204020204" pitchFamily="34" charset="-122"/>
              <a:ea typeface="微软雅黑" panose="020B0503020204020204" pitchFamily="34" charset="-122"/>
            </a:endParaRPr>
          </a:p>
          <a:p>
            <a:pPr marL="144145" indent="-144145">
              <a:buFont typeface="Arial" panose="020B0604020202020204" pitchFamily="34" charset="0"/>
              <a:buChar char="•"/>
            </a:pPr>
            <a:r>
              <a:rPr lang="zh-CN" altLang="en-US" sz="1100" dirty="0" smtClean="0">
                <a:latin typeface="微软雅黑" panose="020B0503020204020204" pitchFamily="34" charset="-122"/>
                <a:ea typeface="微软雅黑" panose="020B0503020204020204" pitchFamily="34" charset="-122"/>
              </a:rPr>
              <a:t>是</a:t>
            </a:r>
            <a:r>
              <a:rPr lang="en-US" altLang="zh-CN" sz="1100" dirty="0" smtClean="0">
                <a:latin typeface="微软雅黑" panose="020B0503020204020204" pitchFamily="34" charset="-122"/>
                <a:ea typeface="微软雅黑" panose="020B0503020204020204" pitchFamily="34" charset="-122"/>
              </a:rPr>
              <a:t>25</a:t>
            </a:r>
            <a:r>
              <a:rPr lang="zh-CN" altLang="en-US" sz="1100" dirty="0" smtClean="0">
                <a:latin typeface="微软雅黑" panose="020B0503020204020204" pitchFamily="34" charset="-122"/>
                <a:ea typeface="微软雅黑" panose="020B0503020204020204" pitchFamily="34" charset="-122"/>
              </a:rPr>
              <a:t>年内第一个治疗银屑病的</a:t>
            </a:r>
            <a:r>
              <a:rPr lang="zh-CN" altLang="en-US" sz="1100" b="1" dirty="0" smtClean="0">
                <a:solidFill>
                  <a:srgbClr val="C00000"/>
                </a:solidFill>
                <a:latin typeface="微软雅黑" panose="020B0503020204020204" pitchFamily="34" charset="-122"/>
                <a:ea typeface="微软雅黑" panose="020B0503020204020204" pitchFamily="34" charset="-122"/>
              </a:rPr>
              <a:t>非激素外用抗炎药</a:t>
            </a:r>
            <a:endParaRPr lang="en-US" altLang="zh-CN" sz="1100" b="1" dirty="0" smtClean="0">
              <a:solidFill>
                <a:srgbClr val="C00000"/>
              </a:solidFill>
              <a:latin typeface="微软雅黑" panose="020B0503020204020204" pitchFamily="34" charset="-122"/>
              <a:ea typeface="微软雅黑" panose="020B0503020204020204" pitchFamily="34" charset="-122"/>
            </a:endParaRPr>
          </a:p>
          <a:p>
            <a:pPr marL="144145" indent="-144145">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rPr>
              <a:t>对比</a:t>
            </a:r>
            <a:r>
              <a:rPr lang="zh-CN" altLang="en-US" sz="1100" dirty="0" smtClean="0">
                <a:latin typeface="微软雅黑" panose="020B0503020204020204" pitchFamily="34" charset="-122"/>
                <a:ea typeface="微软雅黑" panose="020B0503020204020204" pitchFamily="34" charset="-122"/>
              </a:rPr>
              <a:t>现有目录同类药物，具有</a:t>
            </a:r>
            <a:r>
              <a:rPr lang="zh-CN" altLang="en-US" sz="1100" b="1" dirty="0" smtClean="0">
                <a:solidFill>
                  <a:srgbClr val="C00000"/>
                </a:solidFill>
                <a:latin typeface="微软雅黑" panose="020B0503020204020204" pitchFamily="34" charset="-122"/>
                <a:ea typeface="微软雅黑" panose="020B0503020204020204" pitchFamily="34" charset="-122"/>
              </a:rPr>
              <a:t>应答</a:t>
            </a:r>
            <a:r>
              <a:rPr lang="zh-CN" altLang="en-US" sz="1100" b="1" dirty="0">
                <a:solidFill>
                  <a:srgbClr val="C00000"/>
                </a:solidFill>
                <a:latin typeface="微软雅黑" panose="020B0503020204020204" pitchFamily="34" charset="-122"/>
                <a:ea typeface="微软雅黑" panose="020B0503020204020204" pitchFamily="34" charset="-122"/>
              </a:rPr>
              <a:t>率更高、</a:t>
            </a:r>
            <a:r>
              <a:rPr lang="zh-CN" altLang="en-US" sz="1100" b="1" dirty="0" smtClean="0">
                <a:solidFill>
                  <a:srgbClr val="C00000"/>
                </a:solidFill>
                <a:latin typeface="微软雅黑" panose="020B0503020204020204" pitchFamily="34" charset="-122"/>
                <a:ea typeface="微软雅黑" panose="020B0503020204020204" pitchFamily="34" charset="-122"/>
              </a:rPr>
              <a:t>延缓疾病复发</a:t>
            </a:r>
            <a:r>
              <a:rPr lang="zh-CN" altLang="en-US" sz="1100" dirty="0">
                <a:latin typeface="微软雅黑" panose="020B0503020204020204" pitchFamily="34" charset="-122"/>
                <a:ea typeface="微软雅黑" panose="020B0503020204020204" pitchFamily="34" charset="-122"/>
              </a:rPr>
              <a:t>的独特</a:t>
            </a:r>
            <a:r>
              <a:rPr lang="zh-CN" altLang="en-US" sz="1100" dirty="0" smtClean="0">
                <a:latin typeface="微软雅黑" panose="020B0503020204020204" pitchFamily="34" charset="-122"/>
                <a:ea typeface="微软雅黑" panose="020B0503020204020204" pitchFamily="34" charset="-122"/>
              </a:rPr>
              <a:t>特点</a:t>
            </a:r>
            <a:r>
              <a:rPr lang="en-US" altLang="zh-CN" sz="1100" baseline="30000" dirty="0" smtClean="0">
                <a:latin typeface="微软雅黑" panose="020B0503020204020204" pitchFamily="34" charset="-122"/>
                <a:ea typeface="微软雅黑" panose="020B0503020204020204" pitchFamily="34" charset="-122"/>
              </a:rPr>
              <a:t>[6][</a:t>
            </a:r>
            <a:r>
              <a:rPr lang="en-US" altLang="zh-CN" sz="1100" baseline="30000" dirty="0">
                <a:latin typeface="微软雅黑" panose="020B0503020204020204" pitchFamily="34" charset="-122"/>
                <a:ea typeface="微软雅黑" panose="020B0503020204020204" pitchFamily="34" charset="-122"/>
              </a:rPr>
              <a:t>5</a:t>
            </a:r>
            <a:r>
              <a:rPr lang="en-US" altLang="zh-CN" sz="1100" baseline="30000" dirty="0" smtClean="0">
                <a:latin typeface="微软雅黑" panose="020B0503020204020204" pitchFamily="34" charset="-122"/>
                <a:ea typeface="微软雅黑" panose="020B0503020204020204" pitchFamily="34" charset="-122"/>
              </a:rPr>
              <a:t>][9]</a:t>
            </a:r>
            <a:endParaRPr lang="en-US" altLang="zh-CN" sz="1100" baseline="30000" dirty="0">
              <a:latin typeface="微软雅黑" panose="020B0503020204020204" pitchFamily="34" charset="-122"/>
              <a:ea typeface="微软雅黑" panose="020B0503020204020204" pitchFamily="34" charset="-122"/>
            </a:endParaRPr>
          </a:p>
        </p:txBody>
      </p:sp>
      <p:sp>
        <p:nvSpPr>
          <p:cNvPr id="16" name="矩形 15"/>
          <p:cNvSpPr/>
          <p:nvPr/>
        </p:nvSpPr>
        <p:spPr>
          <a:xfrm>
            <a:off x="279767" y="2993467"/>
            <a:ext cx="4004201" cy="1446550"/>
          </a:xfrm>
          <a:prstGeom prst="rect">
            <a:avLst/>
          </a:prstGeom>
        </p:spPr>
        <p:txBody>
          <a:bodyPr wrap="square">
            <a:spAutoFit/>
          </a:bodyPr>
          <a:lstStyle/>
          <a:p>
            <a:pPr marL="144145" indent="-144145">
              <a:buFont typeface="Arial" panose="020B0604020202020204" pitchFamily="34" charset="0"/>
              <a:buChar char="•"/>
            </a:pPr>
            <a:r>
              <a:rPr lang="zh-CN" altLang="en-US" sz="1100" dirty="0" smtClean="0">
                <a:latin typeface="微软雅黑" panose="020B0503020204020204" pitchFamily="34" charset="-122"/>
                <a:ea typeface="微软雅黑" panose="020B0503020204020204" pitchFamily="34" charset="-122"/>
              </a:rPr>
              <a:t>由于能够延缓</a:t>
            </a:r>
            <a:r>
              <a:rPr lang="zh-CN" altLang="en-US" sz="1100" dirty="0">
                <a:latin typeface="微软雅黑" panose="020B0503020204020204" pitchFamily="34" charset="-122"/>
                <a:ea typeface="微软雅黑" panose="020B0503020204020204" pitchFamily="34" charset="-122"/>
              </a:rPr>
              <a:t>疾病复发</a:t>
            </a:r>
            <a:r>
              <a:rPr lang="zh-CN" altLang="en-US" sz="1100" dirty="0" smtClean="0">
                <a:latin typeface="微软雅黑" panose="020B0503020204020204" pitchFamily="34" charset="-122"/>
                <a:ea typeface="微软雅黑" panose="020B0503020204020204" pitchFamily="34" charset="-122"/>
              </a:rPr>
              <a:t>，可</a:t>
            </a:r>
            <a:r>
              <a:rPr lang="zh-CN" altLang="en-US" sz="1100" b="1" dirty="0" smtClean="0">
                <a:solidFill>
                  <a:srgbClr val="C00000"/>
                </a:solidFill>
                <a:latin typeface="微软雅黑" panose="020B0503020204020204" pitchFamily="34" charset="-122"/>
                <a:ea typeface="微软雅黑" panose="020B0503020204020204" pitchFamily="34" charset="-122"/>
              </a:rPr>
              <a:t>减少患者重复用药</a:t>
            </a:r>
            <a:r>
              <a:rPr lang="zh-CN" altLang="en-US" sz="1100" dirty="0" smtClean="0">
                <a:latin typeface="微软雅黑" panose="020B0503020204020204" pitchFamily="34" charset="-122"/>
                <a:ea typeface="微软雅黑" panose="020B0503020204020204" pitchFamily="34" charset="-122"/>
              </a:rPr>
              <a:t>的频率，因此替代</a:t>
            </a:r>
            <a:r>
              <a:rPr lang="zh-CN" altLang="en-US" sz="1100" dirty="0">
                <a:latin typeface="微软雅黑" panose="020B0503020204020204" pitchFamily="34" charset="-122"/>
                <a:ea typeface="微软雅黑" panose="020B0503020204020204" pitchFamily="34" charset="-122"/>
              </a:rPr>
              <a:t>目录内</a:t>
            </a:r>
            <a:r>
              <a:rPr lang="zh-CN" altLang="en-US" sz="1100" dirty="0" smtClean="0">
                <a:latin typeface="微软雅黑" panose="020B0503020204020204" pitchFamily="34" charset="-122"/>
                <a:ea typeface="微软雅黑" panose="020B0503020204020204" pitchFamily="34" charset="-122"/>
              </a:rPr>
              <a:t>产品后</a:t>
            </a:r>
            <a:r>
              <a:rPr lang="zh-CN" altLang="en-US" sz="1100" b="1" dirty="0" smtClean="0">
                <a:solidFill>
                  <a:srgbClr val="C00000"/>
                </a:solidFill>
                <a:latin typeface="微软雅黑" panose="020B0503020204020204" pitchFamily="34" charset="-122"/>
                <a:ea typeface="微软雅黑" panose="020B0503020204020204" pitchFamily="34" charset="-122"/>
              </a:rPr>
              <a:t>不</a:t>
            </a:r>
            <a:r>
              <a:rPr lang="zh-CN" altLang="en-US" sz="1100" b="1" dirty="0">
                <a:solidFill>
                  <a:srgbClr val="C00000"/>
                </a:solidFill>
                <a:latin typeface="微软雅黑" panose="020B0503020204020204" pitchFamily="34" charset="-122"/>
                <a:ea typeface="微软雅黑" panose="020B0503020204020204" pitchFamily="34" charset="-122"/>
              </a:rPr>
              <a:t>额外占用</a:t>
            </a:r>
            <a:r>
              <a:rPr lang="zh-CN" altLang="en-US" sz="1100" dirty="0">
                <a:latin typeface="微软雅黑" panose="020B0503020204020204" pitchFamily="34" charset="-122"/>
                <a:ea typeface="微软雅黑" panose="020B0503020204020204" pitchFamily="34" charset="-122"/>
              </a:rPr>
              <a:t>医保基金</a:t>
            </a:r>
            <a:endParaRPr lang="en-US" altLang="zh-CN" sz="1100" dirty="0" smtClean="0">
              <a:latin typeface="微软雅黑" panose="020B0503020204020204" pitchFamily="34" charset="-122"/>
              <a:ea typeface="微软雅黑" panose="020B0503020204020204" pitchFamily="34" charset="-122"/>
            </a:endParaRPr>
          </a:p>
          <a:p>
            <a:pPr marL="144145" indent="-144145">
              <a:buFont typeface="Arial" panose="020B0604020202020204" pitchFamily="34" charset="0"/>
              <a:buChar char="•"/>
            </a:pPr>
            <a:r>
              <a:rPr lang="zh-CN" altLang="en-US" sz="1100" dirty="0" smtClean="0">
                <a:latin typeface="微软雅黑" panose="020B0503020204020204" pitchFamily="34" charset="-122"/>
                <a:ea typeface="微软雅黑" panose="020B0503020204020204" pitchFamily="34" charset="-122"/>
              </a:rPr>
              <a:t>可减少由于复发带来的共病、副作用处理等医疗费用，</a:t>
            </a:r>
            <a:r>
              <a:rPr lang="zh-CN" altLang="en-US" sz="1100" b="1" dirty="0" smtClean="0">
                <a:solidFill>
                  <a:srgbClr val="C00000"/>
                </a:solidFill>
                <a:latin typeface="微软雅黑" panose="020B0503020204020204" pitchFamily="34" charset="-122"/>
                <a:ea typeface="微软雅黑" panose="020B0503020204020204" pitchFamily="34" charset="-122"/>
              </a:rPr>
              <a:t>节约医保支出</a:t>
            </a:r>
            <a:endParaRPr lang="en-US" altLang="zh-CN" sz="1100" b="1" dirty="0" smtClean="0">
              <a:solidFill>
                <a:srgbClr val="C00000"/>
              </a:solidFill>
              <a:latin typeface="微软雅黑" panose="020B0503020204020204" pitchFamily="34" charset="-122"/>
              <a:ea typeface="微软雅黑" panose="020B0503020204020204" pitchFamily="34" charset="-122"/>
            </a:endParaRPr>
          </a:p>
          <a:p>
            <a:pPr marL="144145" indent="-144145">
              <a:buFont typeface="Arial" panose="020B0604020202020204" pitchFamily="34" charset="0"/>
              <a:buChar char="•"/>
            </a:pPr>
            <a:r>
              <a:rPr lang="zh-CN" altLang="en-US" sz="1100" dirty="0" smtClean="0">
                <a:latin typeface="微软雅黑" panose="020B0503020204020204" pitchFamily="34" charset="-122"/>
                <a:ea typeface="微软雅黑" panose="020B0503020204020204" pitchFamily="34" charset="-122"/>
              </a:rPr>
              <a:t>可以满足轻中度银</a:t>
            </a:r>
            <a:r>
              <a:rPr lang="zh-CN" altLang="en-US" sz="1100" dirty="0">
                <a:latin typeface="微软雅黑" panose="020B0503020204020204" pitchFamily="34" charset="-122"/>
                <a:ea typeface="微软雅黑" panose="020B0503020204020204" pitchFamily="34" charset="-122"/>
              </a:rPr>
              <a:t>屑</a:t>
            </a:r>
            <a:r>
              <a:rPr lang="zh-CN" altLang="en-US" sz="1100" dirty="0" smtClean="0">
                <a:latin typeface="微软雅黑" panose="020B0503020204020204" pitchFamily="34" charset="-122"/>
                <a:ea typeface="微软雅黑" panose="020B0503020204020204" pitchFamily="34" charset="-122"/>
              </a:rPr>
              <a:t>病患者</a:t>
            </a:r>
            <a:r>
              <a:rPr lang="zh-CN" altLang="en-US" sz="1100" dirty="0">
                <a:latin typeface="微软雅黑" panose="020B0503020204020204" pitchFamily="34" charset="-122"/>
                <a:ea typeface="微软雅黑" panose="020B0503020204020204" pitchFamily="34" charset="-122"/>
              </a:rPr>
              <a:t>的</a:t>
            </a:r>
            <a:r>
              <a:rPr lang="zh-CN" altLang="en-US" sz="1100" b="1" dirty="0">
                <a:solidFill>
                  <a:srgbClr val="C00000"/>
                </a:solidFill>
                <a:latin typeface="微软雅黑" panose="020B0503020204020204" pitchFamily="34" charset="-122"/>
                <a:ea typeface="微软雅黑" panose="020B0503020204020204" pitchFamily="34" charset="-122"/>
              </a:rPr>
              <a:t>迫切</a:t>
            </a:r>
            <a:r>
              <a:rPr lang="zh-CN" altLang="en-US" sz="1100" b="1" dirty="0" smtClean="0">
                <a:solidFill>
                  <a:srgbClr val="C00000"/>
                </a:solidFill>
                <a:latin typeface="微软雅黑" panose="020B0503020204020204" pitchFamily="34" charset="-122"/>
                <a:ea typeface="微软雅黑" panose="020B0503020204020204" pitchFamily="34" charset="-122"/>
              </a:rPr>
              <a:t>需求</a:t>
            </a:r>
            <a:r>
              <a:rPr lang="zh-CN" altLang="en-US" sz="1100" dirty="0" smtClean="0">
                <a:latin typeface="微软雅黑" panose="020B0503020204020204" pitchFamily="34" charset="-122"/>
                <a:ea typeface="微软雅黑" panose="020B0503020204020204" pitchFamily="34" charset="-122"/>
              </a:rPr>
              <a:t>：获得更好的临床</a:t>
            </a:r>
            <a:r>
              <a:rPr lang="zh-CN" altLang="en-US" sz="1100" dirty="0">
                <a:latin typeface="微软雅黑" panose="020B0503020204020204" pitchFamily="34" charset="-122"/>
                <a:ea typeface="微软雅黑" panose="020B0503020204020204" pitchFamily="34" charset="-122"/>
              </a:rPr>
              <a:t>获益、降低治疗风险</a:t>
            </a:r>
            <a:r>
              <a:rPr lang="zh-CN" altLang="en-US" sz="1100" dirty="0" smtClean="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延缓疾病</a:t>
            </a:r>
            <a:r>
              <a:rPr lang="zh-CN" altLang="en-US" sz="1100" dirty="0" smtClean="0">
                <a:latin typeface="微软雅黑" panose="020B0503020204020204" pitchFamily="34" charset="-122"/>
                <a:ea typeface="微软雅黑" panose="020B0503020204020204" pitchFamily="34" charset="-122"/>
              </a:rPr>
              <a:t>复发并延长正常</a:t>
            </a:r>
            <a:r>
              <a:rPr lang="zh-CN" altLang="en-US" sz="1100" dirty="0">
                <a:latin typeface="微软雅黑" panose="020B0503020204020204" pitchFamily="34" charset="-122"/>
                <a:ea typeface="微软雅黑" panose="020B0503020204020204" pitchFamily="34" charset="-122"/>
              </a:rPr>
              <a:t>工作</a:t>
            </a:r>
            <a:r>
              <a:rPr lang="zh-CN" altLang="en-US" sz="1100" dirty="0" smtClean="0">
                <a:latin typeface="微软雅黑" panose="020B0503020204020204" pitchFamily="34" charset="-122"/>
                <a:ea typeface="微软雅黑" panose="020B0503020204020204" pitchFamily="34" charset="-122"/>
              </a:rPr>
              <a:t>生活时间</a:t>
            </a:r>
            <a:endParaRPr lang="en-US" altLang="zh-CN" sz="1100" dirty="0" smtClean="0">
              <a:latin typeface="微软雅黑" panose="020B0503020204020204" pitchFamily="34" charset="-122"/>
              <a:ea typeface="微软雅黑" panose="020B0503020204020204" pitchFamily="34" charset="-122"/>
            </a:endParaRPr>
          </a:p>
          <a:p>
            <a:pPr marL="144145" indent="-144145">
              <a:buFont typeface="Arial" panose="020B0604020202020204" pitchFamily="34" charset="0"/>
              <a:buChar char="•"/>
            </a:pPr>
            <a:r>
              <a:rPr lang="zh-CN" altLang="en-US" sz="1100" dirty="0" smtClean="0">
                <a:latin typeface="微软雅黑" panose="020B0503020204020204" pitchFamily="34" charset="-122"/>
                <a:ea typeface="微软雅黑" panose="020B0503020204020204" pitchFamily="34" charset="-122"/>
              </a:rPr>
              <a:t>中国</a:t>
            </a:r>
            <a:r>
              <a:rPr lang="zh-CN" altLang="en-US" sz="1100" dirty="0">
                <a:latin typeface="微软雅黑" panose="020B0503020204020204" pitchFamily="34" charset="-122"/>
                <a:ea typeface="微软雅黑" panose="020B0503020204020204" pitchFamily="34" charset="-122"/>
              </a:rPr>
              <a:t>上市</a:t>
            </a:r>
            <a:r>
              <a:rPr lang="zh-CN" altLang="en-US" sz="1100" dirty="0" smtClean="0">
                <a:latin typeface="微软雅黑" panose="020B0503020204020204" pitchFamily="34" charset="-122"/>
                <a:ea typeface="微软雅黑" panose="020B0503020204020204" pitchFamily="34" charset="-122"/>
              </a:rPr>
              <a:t>超过</a:t>
            </a:r>
            <a:r>
              <a:rPr lang="en-US" altLang="zh-CN" sz="1100" dirty="0">
                <a:latin typeface="微软雅黑" panose="020B0503020204020204" pitchFamily="34" charset="-122"/>
                <a:ea typeface="微软雅黑" panose="020B0503020204020204" pitchFamily="34" charset="-122"/>
              </a:rPr>
              <a:t>4</a:t>
            </a:r>
            <a:r>
              <a:rPr lang="zh-CN" altLang="en-US" sz="1100" dirty="0" smtClean="0">
                <a:latin typeface="微软雅黑" panose="020B0503020204020204" pitchFamily="34" charset="-122"/>
                <a:ea typeface="微软雅黑" panose="020B0503020204020204" pitchFamily="34" charset="-122"/>
              </a:rPr>
              <a:t>年，为超过十余万</a:t>
            </a:r>
            <a:r>
              <a:rPr lang="zh-CN" altLang="en-US" sz="1100" dirty="0">
                <a:latin typeface="微软雅黑" panose="020B0503020204020204" pitchFamily="34" charset="-122"/>
                <a:ea typeface="微软雅黑" panose="020B0503020204020204" pitchFamily="34" charset="-122"/>
              </a:rPr>
              <a:t>中国银屑</a:t>
            </a:r>
            <a:r>
              <a:rPr lang="zh-CN" altLang="en-US" sz="1100" dirty="0" smtClean="0">
                <a:latin typeface="微软雅黑" panose="020B0503020204020204" pitchFamily="34" charset="-122"/>
                <a:ea typeface="微软雅黑" panose="020B0503020204020204" pitchFamily="34" charset="-122"/>
              </a:rPr>
              <a:t>病患者</a:t>
            </a:r>
            <a:r>
              <a:rPr lang="zh-CN" altLang="en-US" sz="1100" dirty="0">
                <a:latin typeface="微软雅黑" panose="020B0503020204020204" pitchFamily="34" charset="-122"/>
                <a:ea typeface="微软雅黑" panose="020B0503020204020204" pitchFamily="34" charset="-122"/>
              </a:rPr>
              <a:t>带来</a:t>
            </a:r>
            <a:r>
              <a:rPr lang="zh-CN" altLang="en-US" sz="1100" b="1" dirty="0">
                <a:solidFill>
                  <a:srgbClr val="C00000"/>
                </a:solidFill>
                <a:latin typeface="微软雅黑" panose="020B0503020204020204" pitchFamily="34" charset="-122"/>
                <a:ea typeface="微软雅黑" panose="020B0503020204020204" pitchFamily="34" charset="-122"/>
              </a:rPr>
              <a:t>显著临床获益</a:t>
            </a:r>
            <a:r>
              <a:rPr lang="zh-CN" altLang="en-US" sz="1100" dirty="0">
                <a:latin typeface="微软雅黑" panose="020B0503020204020204" pitchFamily="34" charset="-122"/>
                <a:ea typeface="微软雅黑" panose="020B0503020204020204" pitchFamily="34" charset="-122"/>
              </a:rPr>
              <a:t>，降低患者</a:t>
            </a:r>
            <a:r>
              <a:rPr lang="zh-CN" altLang="en-US" sz="1100" dirty="0" smtClean="0">
                <a:latin typeface="微软雅黑" panose="020B0503020204020204" pitchFamily="34" charset="-122"/>
                <a:ea typeface="微软雅黑" panose="020B0503020204020204" pitchFamily="34" charset="-122"/>
              </a:rPr>
              <a:t>疾病</a:t>
            </a:r>
            <a:r>
              <a:rPr lang="zh-CN" altLang="en-US" sz="1100" dirty="0">
                <a:latin typeface="微软雅黑" panose="020B0503020204020204" pitchFamily="34" charset="-122"/>
                <a:ea typeface="微软雅黑" panose="020B0503020204020204" pitchFamily="34" charset="-122"/>
              </a:rPr>
              <a:t>负担</a:t>
            </a:r>
            <a:endParaRPr lang="zh-CN" altLang="en-US" sz="1100"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2843808" y="4443958"/>
            <a:ext cx="2505997" cy="415498"/>
          </a:xfrm>
          <a:prstGeom prst="rect">
            <a:avLst/>
          </a:prstGeom>
          <a:noFill/>
        </p:spPr>
        <p:txBody>
          <a:bodyPr wrap="square" rtlCol="0">
            <a:spAutoFit/>
          </a:bodyPr>
          <a:lstStyle/>
          <a:p>
            <a:r>
              <a:rPr lang="en-US" altLang="zh-CN" sz="700" dirty="0" smtClean="0">
                <a:latin typeface="微软雅黑" panose="020B0503020204020204" pitchFamily="34" charset="-122"/>
                <a:ea typeface="微软雅黑" panose="020B0503020204020204" pitchFamily="34" charset="-122"/>
              </a:rPr>
              <a:t>[7] </a:t>
            </a:r>
            <a:r>
              <a:rPr lang="zh-CN" altLang="en-US" sz="700" dirty="0" smtClean="0">
                <a:latin typeface="微软雅黑" panose="020B0503020204020204" pitchFamily="34" charset="-122"/>
                <a:ea typeface="微软雅黑" panose="020B0503020204020204" pitchFamily="34" charset="-122"/>
              </a:rPr>
              <a:t>本维莫德乳膏（欣比克</a:t>
            </a:r>
            <a:r>
              <a:rPr lang="en-US" altLang="zh-CN" sz="700" baseline="30000" dirty="0">
                <a:latin typeface="微软雅黑" panose="020B0503020204020204" pitchFamily="34" charset="-122"/>
                <a:ea typeface="微软雅黑" panose="020B0503020204020204" pitchFamily="34" charset="-122"/>
              </a:rPr>
              <a:t>®</a:t>
            </a:r>
            <a:r>
              <a:rPr lang="zh-CN" altLang="en-US" sz="700" dirty="0" smtClean="0">
                <a:latin typeface="微软雅黑" panose="020B0503020204020204" pitchFamily="34" charset="-122"/>
                <a:ea typeface="微软雅黑" panose="020B0503020204020204" pitchFamily="34" charset="-122"/>
              </a:rPr>
              <a:t>）说明书</a:t>
            </a:r>
            <a:endParaRPr lang="en-US" altLang="zh-CN" sz="700" dirty="0" smtClean="0">
              <a:latin typeface="微软雅黑" panose="020B0503020204020204" pitchFamily="34" charset="-122"/>
              <a:ea typeface="微软雅黑" panose="020B0503020204020204" pitchFamily="34" charset="-122"/>
            </a:endParaRPr>
          </a:p>
          <a:p>
            <a:r>
              <a:rPr lang="en-US" altLang="zh-CN" sz="700" dirty="0" smtClean="0">
                <a:latin typeface="微软雅黑" panose="020B0503020204020204" pitchFamily="34" charset="-122"/>
                <a:ea typeface="微软雅黑" panose="020B0503020204020204" pitchFamily="34" charset="-122"/>
              </a:rPr>
              <a:t>[8] </a:t>
            </a:r>
            <a:r>
              <a:rPr lang="zh-CN" altLang="en-US" sz="700" dirty="0" smtClean="0">
                <a:latin typeface="微软雅黑" panose="020B0503020204020204" pitchFamily="34" charset="-122"/>
                <a:ea typeface="微软雅黑" panose="020B0503020204020204" pitchFamily="34" charset="-122"/>
              </a:rPr>
              <a:t>美国本维莫德乳膏（</a:t>
            </a:r>
            <a:r>
              <a:rPr lang="en-US" altLang="zh-CN" sz="700" dirty="0" err="1" smtClean="0">
                <a:latin typeface="微软雅黑" panose="020B0503020204020204" pitchFamily="34" charset="-122"/>
                <a:ea typeface="微软雅黑" panose="020B0503020204020204" pitchFamily="34" charset="-122"/>
              </a:rPr>
              <a:t>Vtama</a:t>
            </a:r>
            <a:r>
              <a:rPr lang="en-US" altLang="zh-CN" sz="700" baseline="30000" dirty="0">
                <a:latin typeface="微软雅黑" panose="020B0503020204020204" pitchFamily="34" charset="-122"/>
                <a:ea typeface="微软雅黑" panose="020B0503020204020204" pitchFamily="34" charset="-122"/>
              </a:rPr>
              <a:t>®</a:t>
            </a:r>
            <a:r>
              <a:rPr lang="zh-CN" altLang="en-US" sz="700" dirty="0" smtClean="0">
                <a:latin typeface="微软雅黑" panose="020B0503020204020204" pitchFamily="34" charset="-122"/>
                <a:ea typeface="微软雅黑" panose="020B0503020204020204" pitchFamily="34" charset="-122"/>
              </a:rPr>
              <a:t>）说明书</a:t>
            </a:r>
            <a:endParaRPr lang="en-US" altLang="zh-CN" sz="700" dirty="0" smtClean="0">
              <a:latin typeface="微软雅黑" panose="020B0503020204020204" pitchFamily="34" charset="-122"/>
              <a:ea typeface="微软雅黑" panose="020B0503020204020204" pitchFamily="34" charset="-122"/>
            </a:endParaRPr>
          </a:p>
          <a:p>
            <a:r>
              <a:rPr lang="en-US" altLang="zh-CN" sz="700" dirty="0" smtClean="0">
                <a:latin typeface="微软雅黑" panose="020B0503020204020204" pitchFamily="34" charset="-122"/>
                <a:ea typeface="微软雅黑" panose="020B0503020204020204" pitchFamily="34" charset="-122"/>
              </a:rPr>
              <a:t>[9] N </a:t>
            </a:r>
            <a:r>
              <a:rPr lang="en-US" altLang="zh-CN" sz="700" dirty="0" err="1">
                <a:latin typeface="微软雅黑" panose="020B0503020204020204" pitchFamily="34" charset="-122"/>
                <a:ea typeface="微软雅黑" panose="020B0503020204020204" pitchFamily="34" charset="-122"/>
              </a:rPr>
              <a:t>Engl</a:t>
            </a:r>
            <a:r>
              <a:rPr lang="en-US" altLang="zh-CN" sz="700" dirty="0">
                <a:latin typeface="微软雅黑" panose="020B0503020204020204" pitchFamily="34" charset="-122"/>
                <a:ea typeface="微软雅黑" panose="020B0503020204020204" pitchFamily="34" charset="-122"/>
              </a:rPr>
              <a:t> J Med. 2021 Dec 9;385(24):</a:t>
            </a:r>
            <a:r>
              <a:rPr lang="en-US" altLang="zh-CN" sz="700" dirty="0" smtClean="0">
                <a:latin typeface="微软雅黑" panose="020B0503020204020204" pitchFamily="34" charset="-122"/>
                <a:ea typeface="微软雅黑" panose="020B0503020204020204" pitchFamily="34" charset="-122"/>
              </a:rPr>
              <a:t>2219-2229</a:t>
            </a:r>
            <a:endParaRPr lang="en-US" altLang="zh-CN" sz="700" dirty="0">
              <a:latin typeface="微软雅黑" panose="020B0503020204020204" pitchFamily="34" charset="-122"/>
              <a:ea typeface="微软雅黑" panose="020B0503020204020204" pitchFamily="34" charset="-122"/>
            </a:endParaRPr>
          </a:p>
        </p:txBody>
      </p:sp>
      <p:sp>
        <p:nvSpPr>
          <p:cNvPr id="21" name="矩形 20"/>
          <p:cNvSpPr/>
          <p:nvPr/>
        </p:nvSpPr>
        <p:spPr>
          <a:xfrm>
            <a:off x="4500244" y="3089215"/>
            <a:ext cx="3827780" cy="938719"/>
          </a:xfrm>
          <a:prstGeom prst="rect">
            <a:avLst/>
          </a:prstGeom>
        </p:spPr>
        <p:txBody>
          <a:bodyPr wrap="square">
            <a:spAutoFit/>
          </a:bodyPr>
          <a:lstStyle/>
          <a:p>
            <a:pPr marL="144145" indent="-144145">
              <a:buFont typeface="Arial" panose="020B0604020202020204" pitchFamily="34" charset="0"/>
              <a:buChar char="•"/>
            </a:pPr>
            <a:r>
              <a:rPr lang="zh-CN" altLang="en-US" sz="1100" b="1" dirty="0" smtClean="0">
                <a:solidFill>
                  <a:srgbClr val="C00000"/>
                </a:solidFill>
                <a:latin typeface="微软雅黑" panose="020B0503020204020204" pitchFamily="34" charset="-122"/>
                <a:ea typeface="微软雅黑" panose="020B0503020204020204" pitchFamily="34" charset="-122"/>
              </a:rPr>
              <a:t>适应症</a:t>
            </a:r>
            <a:r>
              <a:rPr lang="zh-CN" altLang="en-US" sz="1100" dirty="0" smtClean="0">
                <a:latin typeface="微软雅黑" panose="020B0503020204020204" pitchFamily="34" charset="-122"/>
                <a:ea typeface="微软雅黑" panose="020B0503020204020204" pitchFamily="34" charset="-122"/>
              </a:rPr>
              <a:t>的诊断清晰明确，</a:t>
            </a:r>
            <a:r>
              <a:rPr lang="zh-CN" altLang="en-US" sz="1100" b="1" dirty="0" smtClean="0">
                <a:solidFill>
                  <a:srgbClr val="C00000"/>
                </a:solidFill>
                <a:latin typeface="微软雅黑" panose="020B0503020204020204" pitchFamily="34" charset="-122"/>
                <a:ea typeface="微软雅黑" panose="020B0503020204020204" pitchFamily="34" charset="-122"/>
              </a:rPr>
              <a:t>不易</a:t>
            </a:r>
            <a:r>
              <a:rPr lang="zh-CN" altLang="en-US" sz="1100" b="1" dirty="0">
                <a:solidFill>
                  <a:srgbClr val="C00000"/>
                </a:solidFill>
                <a:latin typeface="微软雅黑" panose="020B0503020204020204" pitchFamily="34" charset="-122"/>
                <a:ea typeface="微软雅黑" panose="020B0503020204020204" pitchFamily="34" charset="-122"/>
              </a:rPr>
              <a:t>误诊和</a:t>
            </a:r>
            <a:r>
              <a:rPr lang="zh-CN" altLang="en-US" sz="1100" b="1" dirty="0" smtClean="0">
                <a:solidFill>
                  <a:srgbClr val="C00000"/>
                </a:solidFill>
                <a:latin typeface="微软雅黑" panose="020B0503020204020204" pitchFamily="34" charset="-122"/>
                <a:ea typeface="微软雅黑" panose="020B0503020204020204" pitchFamily="34" charset="-122"/>
              </a:rPr>
              <a:t>滥用</a:t>
            </a:r>
            <a:endParaRPr lang="en-US" altLang="zh-CN" sz="1100" b="1" dirty="0" smtClean="0">
              <a:solidFill>
                <a:srgbClr val="C00000"/>
              </a:solidFill>
              <a:latin typeface="微软雅黑" panose="020B0503020204020204" pitchFamily="34" charset="-122"/>
              <a:ea typeface="微软雅黑" panose="020B0503020204020204" pitchFamily="34" charset="-122"/>
            </a:endParaRPr>
          </a:p>
          <a:p>
            <a:pPr marL="144145" indent="-144145">
              <a:buFont typeface="Arial" panose="020B0604020202020204" pitchFamily="34" charset="0"/>
              <a:buChar char="•"/>
            </a:pPr>
            <a:r>
              <a:rPr lang="zh-CN" altLang="en-US" sz="1100" dirty="0" smtClean="0">
                <a:latin typeface="微软雅黑" panose="020B0503020204020204" pitchFamily="34" charset="-122"/>
                <a:ea typeface="微软雅黑" panose="020B0503020204020204" pitchFamily="34" charset="-122"/>
              </a:rPr>
              <a:t>医</a:t>
            </a:r>
            <a:r>
              <a:rPr lang="zh-CN" altLang="en-US" sz="1100" dirty="0">
                <a:latin typeface="微软雅黑" panose="020B0503020204020204" pitchFamily="34" charset="-122"/>
                <a:ea typeface="微软雅黑" panose="020B0503020204020204" pitchFamily="34" charset="-122"/>
              </a:rPr>
              <a:t>保限定支付范围中明确提及“需按说明书用药</a:t>
            </a:r>
            <a:r>
              <a:rPr lang="zh-CN" altLang="en-US" sz="1100" dirty="0" smtClean="0">
                <a:latin typeface="微软雅黑" panose="020B0503020204020204" pitchFamily="34" charset="-122"/>
                <a:ea typeface="微软雅黑" panose="020B0503020204020204" pitchFamily="34" charset="-122"/>
              </a:rPr>
              <a:t>”，药物说明书中对</a:t>
            </a:r>
            <a:r>
              <a:rPr lang="zh-CN" altLang="en-US" sz="1100" dirty="0">
                <a:latin typeface="微软雅黑" panose="020B0503020204020204" pitchFamily="34" charset="-122"/>
                <a:ea typeface="微软雅黑" panose="020B0503020204020204" pitchFamily="34" charset="-122"/>
              </a:rPr>
              <a:t>适用人群和</a:t>
            </a:r>
            <a:r>
              <a:rPr lang="zh-CN" altLang="en-US" sz="1100" dirty="0" smtClean="0">
                <a:latin typeface="微软雅黑" panose="020B0503020204020204" pitchFamily="34" charset="-122"/>
                <a:ea typeface="微软雅黑" panose="020B0503020204020204" pitchFamily="34" charset="-122"/>
              </a:rPr>
              <a:t>使用剂量</a:t>
            </a:r>
            <a:r>
              <a:rPr lang="zh-CN" altLang="en-US" sz="1100" dirty="0">
                <a:latin typeface="微软雅黑" panose="020B0503020204020204" pitchFamily="34" charset="-122"/>
                <a:ea typeface="微软雅黑" panose="020B0503020204020204" pitchFamily="34" charset="-122"/>
              </a:rPr>
              <a:t>均有</a:t>
            </a:r>
            <a:r>
              <a:rPr lang="zh-CN" altLang="en-US" sz="1100" b="1" dirty="0">
                <a:solidFill>
                  <a:srgbClr val="C00000"/>
                </a:solidFill>
                <a:latin typeface="微软雅黑" panose="020B0503020204020204" pitchFamily="34" charset="-122"/>
                <a:ea typeface="微软雅黑" panose="020B0503020204020204" pitchFamily="34" charset="-122"/>
              </a:rPr>
              <a:t>明确</a:t>
            </a:r>
            <a:r>
              <a:rPr lang="zh-CN" altLang="en-US" sz="1100" b="1" dirty="0" smtClean="0">
                <a:solidFill>
                  <a:srgbClr val="C00000"/>
                </a:solidFill>
                <a:latin typeface="微软雅黑" panose="020B0503020204020204" pitchFamily="34" charset="-122"/>
                <a:ea typeface="微软雅黑" panose="020B0503020204020204" pitchFamily="34" charset="-122"/>
              </a:rPr>
              <a:t>说明</a:t>
            </a:r>
            <a:r>
              <a:rPr lang="en-US" altLang="zh-CN" sz="1100" baseline="30000" dirty="0">
                <a:latin typeface="微软雅黑" panose="020B0503020204020204" pitchFamily="34" charset="-122"/>
                <a:ea typeface="微软雅黑" panose="020B0503020204020204" pitchFamily="34" charset="-122"/>
              </a:rPr>
              <a:t>[7]</a:t>
            </a:r>
            <a:endParaRPr lang="en-US" altLang="zh-CN" sz="1100" dirty="0">
              <a:latin typeface="微软雅黑" panose="020B0503020204020204" pitchFamily="34" charset="-122"/>
              <a:ea typeface="微软雅黑" panose="020B0503020204020204" pitchFamily="34" charset="-122"/>
            </a:endParaRPr>
          </a:p>
          <a:p>
            <a:pPr marL="144145" indent="-144145">
              <a:buFont typeface="Arial" panose="020B0604020202020204" pitchFamily="34" charset="0"/>
              <a:buChar char="•"/>
            </a:pPr>
            <a:r>
              <a:rPr lang="zh-CN" altLang="en-US" sz="1100" b="1" dirty="0">
                <a:solidFill>
                  <a:srgbClr val="C00000"/>
                </a:solidFill>
                <a:latin typeface="微软雅黑" panose="020B0503020204020204" pitchFamily="34" charset="-122"/>
                <a:ea typeface="微软雅黑" panose="020B0503020204020204" pitchFamily="34" charset="-122"/>
              </a:rPr>
              <a:t>易于临床管理</a:t>
            </a:r>
            <a:r>
              <a:rPr lang="zh-CN" altLang="en-US" sz="1100" dirty="0">
                <a:latin typeface="微软雅黑" panose="020B0503020204020204" pitchFamily="34" charset="-122"/>
                <a:ea typeface="微软雅黑" panose="020B0503020204020204" pitchFamily="34" charset="-122"/>
              </a:rPr>
              <a:t>：治疗方式为“外用涂抹”，治疗场景无苛刻要求，治疗方法</a:t>
            </a:r>
            <a:r>
              <a:rPr lang="zh-CN" altLang="en-US" sz="1100" dirty="0" smtClean="0">
                <a:latin typeface="微软雅黑" panose="020B0503020204020204" pitchFamily="34" charset="-122"/>
                <a:ea typeface="微软雅黑" panose="020B0503020204020204" pitchFamily="34" charset="-122"/>
              </a:rPr>
              <a:t>方便易学</a:t>
            </a:r>
            <a:endParaRPr lang="en-US" altLang="zh-CN" sz="1100" dirty="0">
              <a:latin typeface="微软雅黑" panose="020B0503020204020204" pitchFamily="34" charset="-122"/>
              <a:ea typeface="微软雅黑" panose="020B0503020204020204" pitchFamily="34" charset="-122"/>
            </a:endParaRPr>
          </a:p>
        </p:txBody>
      </p:sp>
      <p:sp>
        <p:nvSpPr>
          <p:cNvPr id="18" name="五边形 17"/>
          <p:cNvSpPr/>
          <p:nvPr/>
        </p:nvSpPr>
        <p:spPr>
          <a:xfrm>
            <a:off x="35496" y="51470"/>
            <a:ext cx="1296144" cy="216895"/>
          </a:xfrm>
          <a:prstGeom prst="homePlat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latin typeface="微软雅黑" panose="020B0503020204020204" pitchFamily="34" charset="-122"/>
                <a:ea typeface="微软雅黑" panose="020B0503020204020204" pitchFamily="34" charset="-122"/>
              </a:rPr>
              <a:t>1</a:t>
            </a:r>
            <a:r>
              <a:rPr lang="zh-CN" altLang="en-US" sz="1200" b="1" dirty="0" smtClean="0">
                <a:latin typeface="微软雅黑" panose="020B0503020204020204" pitchFamily="34" charset="-122"/>
                <a:ea typeface="微软雅黑" panose="020B0503020204020204" pitchFamily="34" charset="-122"/>
              </a:rPr>
              <a:t>基本</a:t>
            </a:r>
            <a:r>
              <a:rPr lang="zh-CN" altLang="en-US" sz="1200" b="1" dirty="0">
                <a:latin typeface="微软雅黑" panose="020B0503020204020204" pitchFamily="34" charset="-122"/>
                <a:ea typeface="微软雅黑" panose="020B0503020204020204" pitchFamily="34" charset="-122"/>
              </a:rPr>
              <a:t>信息</a:t>
            </a:r>
            <a:endParaRPr lang="zh-CN" altLang="en-US" sz="1200" b="1" dirty="0">
              <a:latin typeface="微软雅黑" panose="020B0503020204020204" pitchFamily="34" charset="-122"/>
              <a:ea typeface="微软雅黑" panose="020B0503020204020204" pitchFamily="34" charset="-122"/>
            </a:endParaRPr>
          </a:p>
        </p:txBody>
      </p:sp>
      <p:sp>
        <p:nvSpPr>
          <p:cNvPr id="20" name="燕尾形 19"/>
          <p:cNvSpPr/>
          <p:nvPr/>
        </p:nvSpPr>
        <p:spPr>
          <a:xfrm>
            <a:off x="1320960" y="58092"/>
            <a:ext cx="1404133" cy="219548"/>
          </a:xfrm>
          <a:prstGeom prst="chevr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安全性</a:t>
            </a:r>
            <a:endParaRPr lang="zh-CN" altLang="en-US" sz="1200" b="1" dirty="0">
              <a:latin typeface="微软雅黑" panose="020B0503020204020204" pitchFamily="34" charset="-122"/>
              <a:ea typeface="微软雅黑" panose="020B0503020204020204" pitchFamily="34" charset="-122"/>
            </a:endParaRPr>
          </a:p>
        </p:txBody>
      </p:sp>
      <p:sp>
        <p:nvSpPr>
          <p:cNvPr id="22" name="燕尾形 21"/>
          <p:cNvSpPr/>
          <p:nvPr/>
        </p:nvSpPr>
        <p:spPr>
          <a:xfrm>
            <a:off x="2725093" y="58091"/>
            <a:ext cx="1404133" cy="219549"/>
          </a:xfrm>
          <a:prstGeom prst="chevr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latin typeface="微软雅黑" panose="020B0503020204020204" pitchFamily="34" charset="-122"/>
                <a:ea typeface="微软雅黑" panose="020B0503020204020204" pitchFamily="34" charset="-122"/>
              </a:rPr>
              <a:t>3.</a:t>
            </a:r>
            <a:r>
              <a:rPr lang="zh-CN" altLang="en-US" sz="1200" b="1" dirty="0">
                <a:latin typeface="微软雅黑" panose="020B0503020204020204" pitchFamily="34" charset="-122"/>
                <a:ea typeface="微软雅黑" panose="020B0503020204020204" pitchFamily="34" charset="-122"/>
              </a:rPr>
              <a:t>有效性</a:t>
            </a:r>
            <a:endParaRPr lang="zh-CN" altLang="en-US" sz="1200" b="1" dirty="0">
              <a:latin typeface="微软雅黑" panose="020B0503020204020204" pitchFamily="34" charset="-122"/>
              <a:ea typeface="微软雅黑" panose="020B0503020204020204" pitchFamily="34" charset="-122"/>
            </a:endParaRPr>
          </a:p>
        </p:txBody>
      </p:sp>
      <p:sp>
        <p:nvSpPr>
          <p:cNvPr id="23" name="燕尾形 22"/>
          <p:cNvSpPr/>
          <p:nvPr/>
        </p:nvSpPr>
        <p:spPr>
          <a:xfrm>
            <a:off x="4110932" y="58091"/>
            <a:ext cx="1404133" cy="219549"/>
          </a:xfrm>
          <a:prstGeom prst="chevr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latin typeface="微软雅黑" panose="020B0503020204020204" pitchFamily="34" charset="-122"/>
                <a:ea typeface="微软雅黑" panose="020B0503020204020204" pitchFamily="34" charset="-122"/>
              </a:rPr>
              <a:t>4.</a:t>
            </a:r>
            <a:r>
              <a:rPr lang="zh-CN" altLang="en-US" sz="1200" b="1" dirty="0">
                <a:latin typeface="微软雅黑" panose="020B0503020204020204" pitchFamily="34" charset="-122"/>
                <a:ea typeface="微软雅黑" panose="020B0503020204020204" pitchFamily="34" charset="-122"/>
                <a:sym typeface="+mn-ea"/>
              </a:rPr>
              <a:t>创新性</a:t>
            </a:r>
            <a:endParaRPr lang="zh-CN" altLang="en-US" sz="1200" b="1" dirty="0">
              <a:latin typeface="微软雅黑" panose="020B0503020204020204" pitchFamily="34" charset="-122"/>
              <a:ea typeface="微软雅黑" panose="020B0503020204020204" pitchFamily="34" charset="-122"/>
            </a:endParaRPr>
          </a:p>
        </p:txBody>
      </p:sp>
      <p:sp>
        <p:nvSpPr>
          <p:cNvPr id="25" name="燕尾形 24"/>
          <p:cNvSpPr/>
          <p:nvPr/>
        </p:nvSpPr>
        <p:spPr>
          <a:xfrm>
            <a:off x="5507835" y="57531"/>
            <a:ext cx="1404133" cy="211974"/>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latin typeface="微软雅黑" panose="020B0503020204020204" pitchFamily="34" charset="-122"/>
                <a:ea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rPr>
              <a:t>公平性</a:t>
            </a:r>
            <a:endParaRPr lang="zh-CN" altLang="en-US" sz="12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111177" y="421079"/>
            <a:ext cx="8784976" cy="338554"/>
          </a:xfrm>
          <a:prstGeom prst="rect">
            <a:avLst/>
          </a:prstGeom>
          <a:noFill/>
        </p:spPr>
        <p:txBody>
          <a:bodyPr wrap="square" rtlCol="0">
            <a:spAutoFit/>
          </a:bodyPr>
          <a:lstStyle/>
          <a:p>
            <a:pPr algn="ctr"/>
            <a:r>
              <a:rPr lang="zh-CN" altLang="en-US" sz="1600" b="1" dirty="0" smtClean="0">
                <a:latin typeface="微软雅黑" panose="020B0503020204020204" pitchFamily="34" charset="-122"/>
                <a:ea typeface="微软雅黑" panose="020B0503020204020204" pitchFamily="34" charset="-122"/>
              </a:rPr>
              <a:t>本维莫德的延缓复发的独特优势，有效弥补目录短板</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55136"/>
    </mc:Choice>
    <mc:Fallback>
      <p:transition spd="slow" advTm="5513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矩形 9"/>
          <p:cNvSpPr/>
          <p:nvPr/>
        </p:nvSpPr>
        <p:spPr>
          <a:xfrm>
            <a:off x="1043940" y="815340"/>
            <a:ext cx="3460115" cy="1137285"/>
          </a:xfrm>
          <a:prstGeom prst="rect">
            <a:avLst/>
          </a:prstGeom>
          <a:solidFill>
            <a:srgbClr val="F1F7FA"/>
          </a:solidFill>
        </p:spPr>
        <p:style>
          <a:lnRef idx="0">
            <a:srgbClr val="FFFFFF"/>
          </a:lnRef>
          <a:fillRef idx="2">
            <a:schemeClr val="accent1"/>
          </a:fillRef>
          <a:effectRef idx="0">
            <a:srgbClr val="FFFFFF"/>
          </a:effectRef>
          <a:fontRef idx="minor">
            <a:schemeClr val="lt1"/>
          </a:fontRef>
        </p:style>
        <p:txBody>
          <a:bodyPr rtlCol="0" anchor="ctr"/>
          <a:lstStyle/>
          <a:p>
            <a:pPr algn="ctr"/>
            <a:endParaRPr lang="zh-CN" altLang="en-US" b="1">
              <a:solidFill>
                <a:schemeClr val="tx1"/>
              </a:solidFill>
            </a:endParaRPr>
          </a:p>
        </p:txBody>
      </p:sp>
      <p:sp>
        <p:nvSpPr>
          <p:cNvPr id="17" name="矩形 16"/>
          <p:cNvSpPr/>
          <p:nvPr>
            <p:custDataLst>
              <p:tags r:id="rId1"/>
            </p:custDataLst>
          </p:nvPr>
        </p:nvSpPr>
        <p:spPr>
          <a:xfrm>
            <a:off x="4716145" y="2172970"/>
            <a:ext cx="431800" cy="1160145"/>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u="sng"/>
              <a:t>4</a:t>
            </a:r>
            <a:endParaRPr lang="en-US" altLang="zh-CN" b="1" u="sng"/>
          </a:p>
        </p:txBody>
      </p:sp>
      <p:sp>
        <p:nvSpPr>
          <p:cNvPr id="18" name="矩形 17"/>
          <p:cNvSpPr/>
          <p:nvPr>
            <p:custDataLst>
              <p:tags r:id="rId2"/>
            </p:custDataLst>
          </p:nvPr>
        </p:nvSpPr>
        <p:spPr>
          <a:xfrm>
            <a:off x="539750" y="3492500"/>
            <a:ext cx="431800" cy="1196975"/>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u="sng"/>
              <a:t>5</a:t>
            </a:r>
            <a:endParaRPr lang="en-US" altLang="zh-CN" b="1" u="sng"/>
          </a:p>
        </p:txBody>
      </p:sp>
      <p:sp>
        <p:nvSpPr>
          <p:cNvPr id="19" name="矩形 18"/>
          <p:cNvSpPr/>
          <p:nvPr>
            <p:custDataLst>
              <p:tags r:id="rId3"/>
            </p:custDataLst>
          </p:nvPr>
        </p:nvSpPr>
        <p:spPr>
          <a:xfrm>
            <a:off x="539750" y="2150110"/>
            <a:ext cx="431800" cy="1160145"/>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u="sng" dirty="0"/>
              <a:t>3</a:t>
            </a:r>
            <a:endParaRPr lang="en-US" altLang="zh-CN" b="1" u="sng" dirty="0"/>
          </a:p>
        </p:txBody>
      </p:sp>
      <p:sp>
        <p:nvSpPr>
          <p:cNvPr id="20" name="矩形 19"/>
          <p:cNvSpPr/>
          <p:nvPr>
            <p:custDataLst>
              <p:tags r:id="rId4"/>
            </p:custDataLst>
          </p:nvPr>
        </p:nvSpPr>
        <p:spPr>
          <a:xfrm>
            <a:off x="4716145" y="843280"/>
            <a:ext cx="431800" cy="1160145"/>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u="sng" dirty="0"/>
              <a:t>2</a:t>
            </a:r>
            <a:endParaRPr lang="en-US" altLang="zh-CN" b="1" u="sng" dirty="0"/>
          </a:p>
        </p:txBody>
      </p:sp>
      <p:sp>
        <p:nvSpPr>
          <p:cNvPr id="26" name="矩形 25"/>
          <p:cNvSpPr/>
          <p:nvPr>
            <p:custDataLst>
              <p:tags r:id="rId5"/>
            </p:custDataLst>
          </p:nvPr>
        </p:nvSpPr>
        <p:spPr>
          <a:xfrm>
            <a:off x="1025525" y="3495040"/>
            <a:ext cx="3562350" cy="1198245"/>
          </a:xfrm>
          <a:prstGeom prst="rect">
            <a:avLst/>
          </a:prstGeom>
          <a:solidFill>
            <a:srgbClr val="F2F7FA"/>
          </a:solidFill>
        </p:spPr>
        <p:style>
          <a:lnRef idx="0">
            <a:srgbClr val="FFFFFF"/>
          </a:lnRef>
          <a:fillRef idx="2">
            <a:schemeClr val="accent1"/>
          </a:fillRef>
          <a:effectRef idx="0">
            <a:srgbClr val="FFFFFF"/>
          </a:effectRef>
          <a:fontRef idx="minor">
            <a:schemeClr val="lt1"/>
          </a:fontRef>
        </p:style>
        <p:txBody>
          <a:bodyPr rtlCol="0" anchor="ctr"/>
          <a:lstStyle/>
          <a:p>
            <a:pPr algn="ctr"/>
            <a:endParaRPr lang="zh-CN" altLang="en-US"/>
          </a:p>
        </p:txBody>
      </p:sp>
      <p:sp>
        <p:nvSpPr>
          <p:cNvPr id="27" name="矩形 26"/>
          <p:cNvSpPr/>
          <p:nvPr>
            <p:custDataLst>
              <p:tags r:id="rId6"/>
            </p:custDataLst>
          </p:nvPr>
        </p:nvSpPr>
        <p:spPr>
          <a:xfrm>
            <a:off x="1043940" y="2172970"/>
            <a:ext cx="3477895" cy="1137285"/>
          </a:xfrm>
          <a:prstGeom prst="rect">
            <a:avLst/>
          </a:prstGeom>
          <a:solidFill>
            <a:srgbClr val="F2F7FA"/>
          </a:solidFill>
        </p:spPr>
        <p:style>
          <a:lnRef idx="0">
            <a:srgbClr val="FFFFFF"/>
          </a:lnRef>
          <a:fillRef idx="2">
            <a:schemeClr val="accent1"/>
          </a:fillRef>
          <a:effectRef idx="0">
            <a:srgbClr val="FFFFFF"/>
          </a:effectRef>
          <a:fontRef idx="minor">
            <a:schemeClr val="lt1"/>
          </a:fontRef>
        </p:style>
        <p:txBody>
          <a:bodyPr rtlCol="0" anchor="ctr"/>
          <a:lstStyle/>
          <a:p>
            <a:pPr algn="ctr"/>
            <a:endParaRPr lang="zh-CN" altLang="en-US"/>
          </a:p>
        </p:txBody>
      </p:sp>
      <p:sp>
        <p:nvSpPr>
          <p:cNvPr id="31" name="矩形 30"/>
          <p:cNvSpPr/>
          <p:nvPr>
            <p:custDataLst>
              <p:tags r:id="rId7"/>
            </p:custDataLst>
          </p:nvPr>
        </p:nvSpPr>
        <p:spPr>
          <a:xfrm>
            <a:off x="5220335" y="2168525"/>
            <a:ext cx="3478530" cy="1141730"/>
          </a:xfrm>
          <a:prstGeom prst="rect">
            <a:avLst/>
          </a:prstGeom>
          <a:solidFill>
            <a:srgbClr val="F2F7FA"/>
          </a:solidFill>
        </p:spPr>
        <p:style>
          <a:lnRef idx="0">
            <a:srgbClr val="FFFFFF"/>
          </a:lnRef>
          <a:fillRef idx="2">
            <a:schemeClr val="accent1"/>
          </a:fillRef>
          <a:effectRef idx="0">
            <a:srgbClr val="FFFFFF"/>
          </a:effectRef>
          <a:fontRef idx="minor">
            <a:schemeClr val="lt1"/>
          </a:fontRef>
        </p:style>
        <p:txBody>
          <a:bodyPr rtlCol="0" anchor="ctr"/>
          <a:lstStyle/>
          <a:p>
            <a:pPr algn="ctr"/>
            <a:endParaRPr lang="zh-CN" altLang="en-US"/>
          </a:p>
        </p:txBody>
      </p:sp>
      <p:sp>
        <p:nvSpPr>
          <p:cNvPr id="39" name="矩形 38"/>
          <p:cNvSpPr/>
          <p:nvPr>
            <p:custDataLst>
              <p:tags r:id="rId8"/>
            </p:custDataLst>
          </p:nvPr>
        </p:nvSpPr>
        <p:spPr>
          <a:xfrm>
            <a:off x="5220335" y="861695"/>
            <a:ext cx="3478530" cy="1141730"/>
          </a:xfrm>
          <a:prstGeom prst="rect">
            <a:avLst/>
          </a:prstGeom>
          <a:solidFill>
            <a:srgbClr val="F1F7FA"/>
          </a:solidFill>
        </p:spPr>
        <p:style>
          <a:lnRef idx="0">
            <a:srgbClr val="FFFFFF"/>
          </a:lnRef>
          <a:fillRef idx="2">
            <a:schemeClr val="accent1"/>
          </a:fillRef>
          <a:effectRef idx="0">
            <a:srgbClr val="FFFFFF"/>
          </a:effectRef>
          <a:fontRef idx="minor">
            <a:schemeClr val="lt1"/>
          </a:fontRef>
        </p:style>
        <p:txBody>
          <a:bodyPr rtlCol="0" anchor="ctr"/>
          <a:lstStyle/>
          <a:p>
            <a:pPr algn="ctr"/>
            <a:endParaRPr lang="zh-CN" altLang="en-US"/>
          </a:p>
        </p:txBody>
      </p:sp>
      <p:sp>
        <p:nvSpPr>
          <p:cNvPr id="41" name="文本框 40"/>
          <p:cNvSpPr txBox="1"/>
          <p:nvPr/>
        </p:nvSpPr>
        <p:spPr>
          <a:xfrm>
            <a:off x="1127760" y="792480"/>
            <a:ext cx="2945765" cy="1072601"/>
          </a:xfrm>
          <a:prstGeom prst="rect">
            <a:avLst/>
          </a:prstGeom>
          <a:noFill/>
        </p:spPr>
        <p:txBody>
          <a:bodyPr wrap="square" rtlCol="0">
            <a:spAutoFit/>
          </a:bodyPr>
          <a:lstStyle/>
          <a:p>
            <a:pPr>
              <a:lnSpc>
                <a:spcPct val="130000"/>
              </a:lnSpc>
            </a:pPr>
            <a:r>
              <a:rPr lang="zh-CN" altLang="en-US" sz="1600" b="1" dirty="0">
                <a:latin typeface="微软雅黑" panose="020B0503020204020204" pitchFamily="34" charset="-122"/>
                <a:ea typeface="微软雅黑" panose="020B0503020204020204" pitchFamily="34" charset="-122"/>
              </a:rPr>
              <a:t>基本信息</a:t>
            </a:r>
            <a:endParaRPr lang="zh-CN" altLang="en-US" sz="1600" b="1" dirty="0">
              <a:latin typeface="微软雅黑" panose="020B0503020204020204" pitchFamily="34" charset="-122"/>
              <a:ea typeface="微软雅黑" panose="020B0503020204020204" pitchFamily="34" charset="-122"/>
            </a:endParaRPr>
          </a:p>
          <a:p>
            <a:pPr marL="171450" indent="-171450">
              <a:lnSpc>
                <a:spcPct val="130000"/>
              </a:lnSpc>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rPr>
              <a:t>药品基本信息介绍</a:t>
            </a:r>
            <a:endParaRPr lang="zh-CN" altLang="en-US" sz="1100" dirty="0">
              <a:latin typeface="微软雅黑" panose="020B0503020204020204" pitchFamily="34" charset="-122"/>
              <a:ea typeface="微软雅黑" panose="020B0503020204020204" pitchFamily="34" charset="-122"/>
            </a:endParaRPr>
          </a:p>
          <a:p>
            <a:pPr marL="171450" indent="-171450">
              <a:lnSpc>
                <a:spcPct val="130000"/>
              </a:lnSpc>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rPr>
              <a:t>银屑</a:t>
            </a:r>
            <a:r>
              <a:rPr lang="zh-CN" altLang="en-US" sz="1100" dirty="0" smtClean="0">
                <a:latin typeface="微软雅黑" panose="020B0503020204020204" pitchFamily="34" charset="-122"/>
                <a:ea typeface="微软雅黑" panose="020B0503020204020204" pitchFamily="34" charset="-122"/>
              </a:rPr>
              <a:t>病流行病学简介</a:t>
            </a:r>
            <a:endParaRPr lang="en-US" altLang="zh-CN" sz="1100" dirty="0" smtClean="0">
              <a:latin typeface="微软雅黑" panose="020B0503020204020204" pitchFamily="34" charset="-122"/>
              <a:ea typeface="微软雅黑" panose="020B0503020204020204" pitchFamily="34" charset="-122"/>
            </a:endParaRPr>
          </a:p>
          <a:p>
            <a:pPr marL="171450" indent="-171450">
              <a:lnSpc>
                <a:spcPct val="130000"/>
              </a:lnSpc>
              <a:buFont typeface="Arial" panose="020B0604020202020204" pitchFamily="34" charset="0"/>
              <a:buChar char="•"/>
            </a:pPr>
            <a:r>
              <a:rPr lang="zh-CN" altLang="en-US" sz="1100" dirty="0" smtClean="0">
                <a:latin typeface="微软雅黑" panose="020B0503020204020204" pitchFamily="34" charset="-122"/>
                <a:ea typeface="微软雅黑" panose="020B0503020204020204" pitchFamily="34" charset="-122"/>
              </a:rPr>
              <a:t>申请</a:t>
            </a:r>
            <a:r>
              <a:rPr lang="zh-CN" altLang="en-US" sz="1100" dirty="0">
                <a:latin typeface="微软雅黑" panose="020B0503020204020204" pitchFamily="34" charset="-122"/>
                <a:ea typeface="微软雅黑" panose="020B0503020204020204" pitchFamily="34" charset="-122"/>
              </a:rPr>
              <a:t>调整医保支付</a:t>
            </a:r>
            <a:r>
              <a:rPr lang="zh-CN" altLang="en-US" sz="1100" dirty="0" smtClean="0">
                <a:latin typeface="微软雅黑" panose="020B0503020204020204" pitchFamily="34" charset="-122"/>
                <a:ea typeface="微软雅黑" panose="020B0503020204020204" pitchFamily="34" charset="-122"/>
              </a:rPr>
              <a:t>范围</a:t>
            </a:r>
            <a:endParaRPr lang="zh-CN" altLang="en-US" sz="1100" dirty="0">
              <a:latin typeface="微软雅黑" panose="020B0503020204020204" pitchFamily="34" charset="-122"/>
              <a:ea typeface="微软雅黑" panose="020B0503020204020204" pitchFamily="34" charset="-122"/>
            </a:endParaRPr>
          </a:p>
        </p:txBody>
      </p:sp>
      <p:sp>
        <p:nvSpPr>
          <p:cNvPr id="42" name="文本框 41"/>
          <p:cNvSpPr txBox="1"/>
          <p:nvPr/>
        </p:nvSpPr>
        <p:spPr>
          <a:xfrm>
            <a:off x="5317490" y="908050"/>
            <a:ext cx="3315970" cy="108337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安全性</a:t>
            </a:r>
            <a:endParaRPr lang="zh-CN" altLang="en-US" sz="1600" b="1" dirty="0">
              <a:latin typeface="微软雅黑" panose="020B0503020204020204" pitchFamily="34" charset="-122"/>
              <a:ea typeface="微软雅黑" panose="020B0503020204020204" pitchFamily="34" charset="-122"/>
            </a:endParaRPr>
          </a:p>
          <a:p>
            <a:pPr marL="171450" indent="-171450">
              <a:lnSpc>
                <a:spcPct val="110000"/>
              </a:lnSpc>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rPr>
              <a:t>非激素外用药，安全性高</a:t>
            </a:r>
            <a:endParaRPr lang="zh-CN" altLang="en-US" sz="1100" dirty="0">
              <a:latin typeface="微软雅黑" panose="020B0503020204020204" pitchFamily="34" charset="-122"/>
              <a:ea typeface="微软雅黑" panose="020B0503020204020204" pitchFamily="34" charset="-122"/>
            </a:endParaRPr>
          </a:p>
          <a:p>
            <a:pPr marL="171450" indent="-171450">
              <a:lnSpc>
                <a:spcPct val="110000"/>
              </a:lnSpc>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rPr>
              <a:t>几乎无系统不良反应</a:t>
            </a:r>
            <a:endParaRPr lang="zh-CN" altLang="en-US" sz="1100" dirty="0">
              <a:latin typeface="微软雅黑" panose="020B0503020204020204" pitchFamily="34" charset="-122"/>
              <a:ea typeface="微软雅黑" panose="020B0503020204020204" pitchFamily="34" charset="-122"/>
            </a:endParaRPr>
          </a:p>
          <a:p>
            <a:pPr marL="171450" indent="-171450">
              <a:lnSpc>
                <a:spcPct val="110000"/>
              </a:lnSpc>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rPr>
              <a:t>轻微不良反应为主，不需要用药可自行好转</a:t>
            </a:r>
            <a:endParaRPr lang="zh-CN" altLang="en-US" sz="1100" dirty="0">
              <a:latin typeface="微软雅黑" panose="020B0503020204020204" pitchFamily="34" charset="-122"/>
              <a:ea typeface="微软雅黑" panose="020B0503020204020204" pitchFamily="34" charset="-122"/>
            </a:endParaRPr>
          </a:p>
          <a:p>
            <a:pPr marL="171450" indent="-171450">
              <a:lnSpc>
                <a:spcPct val="110000"/>
              </a:lnSpc>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rPr>
              <a:t>长期使用安全性好</a:t>
            </a:r>
            <a:endParaRPr lang="zh-CN" altLang="en-US" sz="1100" dirty="0">
              <a:latin typeface="微软雅黑" panose="020B0503020204020204" pitchFamily="34" charset="-122"/>
              <a:ea typeface="微软雅黑" panose="020B0503020204020204" pitchFamily="34" charset="-122"/>
            </a:endParaRPr>
          </a:p>
        </p:txBody>
      </p:sp>
      <p:sp>
        <p:nvSpPr>
          <p:cNvPr id="43" name="文本框 42"/>
          <p:cNvSpPr txBox="1"/>
          <p:nvPr/>
        </p:nvSpPr>
        <p:spPr>
          <a:xfrm>
            <a:off x="1115695" y="2183130"/>
            <a:ext cx="3375660" cy="115108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有效性</a:t>
            </a:r>
            <a:endParaRPr lang="zh-CN" altLang="en-US" sz="1600" b="1" dirty="0">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1100" dirty="0" smtClean="0">
                <a:latin typeface="微软雅黑" panose="020B0503020204020204" pitchFamily="34" charset="-122"/>
                <a:ea typeface="微软雅黑" panose="020B0503020204020204" pitchFamily="34" charset="-122"/>
              </a:rPr>
              <a:t>国内外研究</a:t>
            </a:r>
            <a:r>
              <a:rPr lang="zh-CN" altLang="en-US" sz="1100" dirty="0">
                <a:latin typeface="微软雅黑" panose="020B0503020204020204" pitchFamily="34" charset="-122"/>
                <a:ea typeface="微软雅黑" panose="020B0503020204020204" pitchFamily="34" charset="-122"/>
              </a:rPr>
              <a:t>证实疗效优异，皮损清除应答率</a:t>
            </a:r>
            <a:r>
              <a:rPr lang="zh-CN" altLang="en-US" sz="1100" dirty="0" smtClean="0">
                <a:latin typeface="微软雅黑" panose="020B0503020204020204" pitchFamily="34" charset="-122"/>
                <a:ea typeface="微软雅黑" panose="020B0503020204020204" pitchFamily="34" charset="-122"/>
              </a:rPr>
              <a:t>高</a:t>
            </a:r>
            <a:endParaRPr lang="zh-CN" altLang="en-US" sz="1100" dirty="0">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rPr>
              <a:t>延缓复发，中位时间长达</a:t>
            </a:r>
            <a:r>
              <a:rPr lang="en-US" altLang="zh-CN" sz="1100" dirty="0">
                <a:latin typeface="微软雅黑" panose="020B0503020204020204" pitchFamily="34" charset="-122"/>
                <a:ea typeface="微软雅黑" panose="020B0503020204020204" pitchFamily="34" charset="-122"/>
              </a:rPr>
              <a:t>9</a:t>
            </a:r>
            <a:r>
              <a:rPr lang="zh-CN" altLang="en-US" sz="1100" dirty="0">
                <a:latin typeface="微软雅黑" panose="020B0503020204020204" pitchFamily="34" charset="-122"/>
                <a:ea typeface="微软雅黑" panose="020B0503020204020204" pitchFamily="34" charset="-122"/>
              </a:rPr>
              <a:t>个月</a:t>
            </a:r>
            <a:endParaRPr lang="zh-CN" altLang="en-US" sz="1100" dirty="0">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rPr>
              <a:t>反复给</a:t>
            </a:r>
            <a:r>
              <a:rPr lang="zh-CN" altLang="en-US" sz="1100" dirty="0" smtClean="0">
                <a:latin typeface="微软雅黑" panose="020B0503020204020204" pitchFamily="34" charset="-122"/>
                <a:ea typeface="微软雅黑" panose="020B0503020204020204" pitchFamily="34" charset="-122"/>
              </a:rPr>
              <a:t>药、间歇</a:t>
            </a:r>
            <a:r>
              <a:rPr lang="zh-CN" altLang="en-US" sz="1100" dirty="0">
                <a:latin typeface="微软雅黑" panose="020B0503020204020204" pitchFamily="34" charset="-122"/>
                <a:ea typeface="微软雅黑" panose="020B0503020204020204" pitchFamily="34" charset="-122"/>
              </a:rPr>
              <a:t>治疗均有良好</a:t>
            </a:r>
            <a:r>
              <a:rPr lang="zh-CN" altLang="en-US" sz="1100" dirty="0" smtClean="0">
                <a:latin typeface="微软雅黑" panose="020B0503020204020204" pitchFamily="34" charset="-122"/>
                <a:ea typeface="微软雅黑" panose="020B0503020204020204" pitchFamily="34" charset="-122"/>
              </a:rPr>
              <a:t>疗效</a:t>
            </a:r>
            <a:endParaRPr lang="zh-CN" altLang="en-US" sz="1100" dirty="0">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rPr>
              <a:t>国内权威指南</a:t>
            </a:r>
            <a:r>
              <a:rPr lang="zh-CN" altLang="en-US" sz="1100" dirty="0" smtClean="0">
                <a:latin typeface="微软雅黑" panose="020B0503020204020204" pitchFamily="34" charset="-122"/>
                <a:ea typeface="微软雅黑" panose="020B0503020204020204" pitchFamily="34" charset="-122"/>
              </a:rPr>
              <a:t>推荐</a:t>
            </a:r>
            <a:endParaRPr lang="zh-CN" altLang="en-US" sz="1100" dirty="0">
              <a:latin typeface="微软雅黑" panose="020B0503020204020204" pitchFamily="34" charset="-122"/>
              <a:ea typeface="微软雅黑" panose="020B0503020204020204" pitchFamily="34" charset="-122"/>
            </a:endParaRPr>
          </a:p>
        </p:txBody>
      </p:sp>
      <p:sp>
        <p:nvSpPr>
          <p:cNvPr id="44" name="文本框 43"/>
          <p:cNvSpPr txBox="1"/>
          <p:nvPr/>
        </p:nvSpPr>
        <p:spPr>
          <a:xfrm>
            <a:off x="5342255" y="2150110"/>
            <a:ext cx="3356610" cy="1070610"/>
          </a:xfrm>
          <a:prstGeom prst="rect">
            <a:avLst/>
          </a:prstGeom>
          <a:noFill/>
        </p:spPr>
        <p:txBody>
          <a:bodyPr wrap="square" rtlCol="0">
            <a:spAutoFit/>
          </a:bodyPr>
          <a:lstStyle/>
          <a:p>
            <a:pPr indent="0">
              <a:lnSpc>
                <a:spcPct val="130000"/>
              </a:lnSpc>
              <a:buFont typeface="Arial" panose="020B0604020202020204" pitchFamily="34" charset="0"/>
              <a:buNone/>
            </a:pPr>
            <a:r>
              <a:rPr lang="zh-CN" altLang="en-US" sz="1600" b="1" dirty="0">
                <a:latin typeface="微软雅黑" panose="020B0503020204020204" pitchFamily="34" charset="-122"/>
                <a:ea typeface="微软雅黑" panose="020B0503020204020204" pitchFamily="34" charset="-122"/>
                <a:sym typeface="+mn-ea"/>
              </a:rPr>
              <a:t>创新性</a:t>
            </a:r>
            <a:endParaRPr lang="zh-CN" altLang="en-US" sz="1600" b="1" dirty="0">
              <a:latin typeface="微软雅黑" panose="020B0503020204020204" pitchFamily="34" charset="-122"/>
              <a:ea typeface="微软雅黑" panose="020B0503020204020204" pitchFamily="34" charset="-122"/>
            </a:endParaRPr>
          </a:p>
          <a:p>
            <a:pPr marL="171450" indent="-171450">
              <a:lnSpc>
                <a:spcPct val="130000"/>
              </a:lnSpc>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sym typeface="+mn-ea"/>
              </a:rPr>
              <a:t>自主</a:t>
            </a:r>
            <a:r>
              <a:rPr lang="zh-CN" altLang="en-US" sz="1100" dirty="0" smtClean="0">
                <a:latin typeface="微软雅黑" panose="020B0503020204020204" pitchFamily="34" charset="-122"/>
                <a:ea typeface="微软雅黑" panose="020B0503020204020204" pitchFamily="34" charset="-122"/>
                <a:sym typeface="+mn-ea"/>
              </a:rPr>
              <a:t>研发</a:t>
            </a:r>
            <a:r>
              <a:rPr lang="en-US" altLang="zh-CN" sz="1100" dirty="0" smtClean="0">
                <a:latin typeface="微软雅黑" panose="020B0503020204020204" pitchFamily="34" charset="-122"/>
                <a:ea typeface="微软雅黑" panose="020B0503020204020204" pitchFamily="34" charset="-122"/>
                <a:sym typeface="+mn-ea"/>
              </a:rPr>
              <a:t>1</a:t>
            </a:r>
            <a:r>
              <a:rPr lang="zh-CN" altLang="en-US" sz="1100" dirty="0" smtClean="0">
                <a:latin typeface="微软雅黑" panose="020B0503020204020204" pitchFamily="34" charset="-122"/>
                <a:ea typeface="微软雅黑" panose="020B0503020204020204" pitchFamily="34" charset="-122"/>
                <a:sym typeface="+mn-ea"/>
              </a:rPr>
              <a:t>类新药，全新作用机制</a:t>
            </a:r>
            <a:endParaRPr lang="en-US" altLang="zh-CN" sz="1100" dirty="0" smtClean="0">
              <a:latin typeface="微软雅黑" panose="020B0503020204020204" pitchFamily="34" charset="-122"/>
              <a:ea typeface="微软雅黑" panose="020B0503020204020204" pitchFamily="34" charset="-122"/>
            </a:endParaRPr>
          </a:p>
          <a:p>
            <a:pPr marL="171450" indent="-171450">
              <a:lnSpc>
                <a:spcPct val="130000"/>
              </a:lnSpc>
              <a:buFont typeface="Arial" panose="020B0604020202020204" pitchFamily="34" charset="0"/>
              <a:buChar char="•"/>
            </a:pPr>
            <a:r>
              <a:rPr lang="zh-CN" altLang="en-US" sz="1100" dirty="0" smtClean="0">
                <a:latin typeface="微软雅黑" panose="020B0503020204020204" pitchFamily="34" charset="-122"/>
                <a:ea typeface="微软雅黑" panose="020B0503020204020204" pitchFamily="34" charset="-122"/>
                <a:sym typeface="+mn-ea"/>
              </a:rPr>
              <a:t>延缓</a:t>
            </a:r>
            <a:r>
              <a:rPr lang="zh-CN" altLang="en-US" sz="1100" dirty="0">
                <a:latin typeface="微软雅黑" panose="020B0503020204020204" pitchFamily="34" charset="-122"/>
                <a:ea typeface="微软雅黑" panose="020B0503020204020204" pitchFamily="34" charset="-122"/>
                <a:sym typeface="+mn-ea"/>
              </a:rPr>
              <a:t>复发周期长，开启银屑病阶段性治疗新模式</a:t>
            </a:r>
            <a:endParaRPr lang="zh-CN" altLang="en-US" sz="1100" dirty="0">
              <a:latin typeface="微软雅黑" panose="020B0503020204020204" pitchFamily="34" charset="-122"/>
              <a:ea typeface="微软雅黑" panose="020B0503020204020204" pitchFamily="34" charset="-122"/>
            </a:endParaRPr>
          </a:p>
          <a:p>
            <a:pPr marL="171450" indent="-171450">
              <a:lnSpc>
                <a:spcPct val="130000"/>
              </a:lnSpc>
              <a:buFont typeface="Arial" panose="020B0604020202020204" pitchFamily="34" charset="0"/>
              <a:buChar char="•"/>
            </a:pPr>
            <a:r>
              <a:rPr lang="zh-CN" altLang="en-US" sz="1100" dirty="0" smtClean="0">
                <a:latin typeface="微软雅黑" panose="020B0503020204020204" pitchFamily="34" charset="-122"/>
                <a:ea typeface="微软雅黑" panose="020B0503020204020204" pitchFamily="34" charset="-122"/>
                <a:sym typeface="+mn-ea"/>
              </a:rPr>
              <a:t>荣获</a:t>
            </a:r>
            <a:r>
              <a:rPr lang="zh-CN" altLang="en-US" sz="1100" dirty="0">
                <a:latin typeface="微软雅黑" panose="020B0503020204020204" pitchFamily="34" charset="-122"/>
                <a:ea typeface="微软雅黑" panose="020B0503020204020204" pitchFamily="34" charset="-122"/>
                <a:sym typeface="+mn-ea"/>
              </a:rPr>
              <a:t>多</a:t>
            </a:r>
            <a:r>
              <a:rPr lang="zh-CN" altLang="en-US" sz="1100" dirty="0" smtClean="0">
                <a:latin typeface="微软雅黑" panose="020B0503020204020204" pitchFamily="34" charset="-122"/>
                <a:ea typeface="微软雅黑" panose="020B0503020204020204" pitchFamily="34" charset="-122"/>
                <a:sym typeface="+mn-ea"/>
              </a:rPr>
              <a:t>个国家级奖</a:t>
            </a:r>
            <a:r>
              <a:rPr lang="zh-CN" altLang="en-US" sz="1100" dirty="0">
                <a:latin typeface="微软雅黑" panose="020B0503020204020204" pitchFamily="34" charset="-122"/>
                <a:ea typeface="微软雅黑" panose="020B0503020204020204" pitchFamily="34" charset="-122"/>
                <a:sym typeface="+mn-ea"/>
              </a:rPr>
              <a:t>项</a:t>
            </a:r>
            <a:endParaRPr lang="zh-CN" altLang="en-US" sz="1100" dirty="0">
              <a:latin typeface="微软雅黑" panose="020B0503020204020204" pitchFamily="34" charset="-122"/>
              <a:ea typeface="微软雅黑" panose="020B0503020204020204" pitchFamily="34" charset="-122"/>
            </a:endParaRPr>
          </a:p>
        </p:txBody>
      </p:sp>
      <p:sp>
        <p:nvSpPr>
          <p:cNvPr id="45" name="文本框 44"/>
          <p:cNvSpPr txBox="1"/>
          <p:nvPr/>
        </p:nvSpPr>
        <p:spPr>
          <a:xfrm>
            <a:off x="1127760" y="3427095"/>
            <a:ext cx="3056890" cy="1262380"/>
          </a:xfrm>
          <a:prstGeom prst="rect">
            <a:avLst/>
          </a:prstGeom>
          <a:noFill/>
        </p:spPr>
        <p:txBody>
          <a:bodyPr wrap="square" rtlCol="0">
            <a:noAutofit/>
          </a:bodyPr>
          <a:lstStyle/>
          <a:p>
            <a:pPr indent="0" fontAlgn="auto">
              <a:lnSpc>
                <a:spcPct val="130000"/>
              </a:lnSpc>
              <a:buFont typeface="Arial" panose="020B0604020202020204" pitchFamily="34" charset="0"/>
              <a:buNone/>
            </a:pPr>
            <a:r>
              <a:rPr lang="zh-CN" altLang="en-US" sz="1600" b="1" dirty="0" smtClean="0">
                <a:latin typeface="微软雅黑" panose="020B0503020204020204" pitchFamily="34" charset="-122"/>
                <a:ea typeface="微软雅黑" panose="020B0503020204020204" pitchFamily="34" charset="-122"/>
                <a:sym typeface="+mn-ea"/>
              </a:rPr>
              <a:t>公平性</a:t>
            </a:r>
            <a:endParaRPr lang="zh-CN" altLang="en-US" sz="1600" b="1" dirty="0">
              <a:latin typeface="微软雅黑" panose="020B0503020204020204" pitchFamily="34" charset="-122"/>
              <a:ea typeface="微软雅黑" panose="020B0503020204020204" pitchFamily="34" charset="-122"/>
            </a:endParaRPr>
          </a:p>
          <a:p>
            <a:pPr marL="171450" indent="-171450" fontAlgn="auto">
              <a:lnSpc>
                <a:spcPct val="130000"/>
              </a:lnSpc>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sym typeface="+mn-ea"/>
              </a:rPr>
              <a:t>提升公共健康获益</a:t>
            </a:r>
            <a:endParaRPr lang="zh-CN" altLang="en-US" sz="1100" dirty="0">
              <a:latin typeface="微软雅黑" panose="020B0503020204020204" pitchFamily="34" charset="-122"/>
              <a:ea typeface="微软雅黑" panose="020B0503020204020204" pitchFamily="34" charset="-122"/>
            </a:endParaRPr>
          </a:p>
          <a:p>
            <a:pPr marL="171450" indent="-171450" fontAlgn="auto">
              <a:lnSpc>
                <a:spcPct val="130000"/>
              </a:lnSpc>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sym typeface="+mn-ea"/>
              </a:rPr>
              <a:t>弥补目录短板</a:t>
            </a:r>
            <a:endParaRPr lang="zh-CN" altLang="en-US" sz="1100" dirty="0">
              <a:latin typeface="微软雅黑" panose="020B0503020204020204" pitchFamily="34" charset="-122"/>
              <a:ea typeface="微软雅黑" panose="020B0503020204020204" pitchFamily="34" charset="-122"/>
            </a:endParaRPr>
          </a:p>
          <a:p>
            <a:pPr marL="171450" indent="-171450" fontAlgn="auto">
              <a:lnSpc>
                <a:spcPct val="130000"/>
              </a:lnSpc>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sym typeface="+mn-ea"/>
              </a:rPr>
              <a:t>符合“保基本”原则</a:t>
            </a:r>
            <a:endParaRPr lang="zh-CN" altLang="en-US" sz="1100" dirty="0">
              <a:latin typeface="微软雅黑" panose="020B0503020204020204" pitchFamily="34" charset="-122"/>
              <a:ea typeface="微软雅黑" panose="020B0503020204020204" pitchFamily="34" charset="-122"/>
            </a:endParaRPr>
          </a:p>
          <a:p>
            <a:pPr marL="171450" indent="-171450" fontAlgn="auto">
              <a:lnSpc>
                <a:spcPct val="130000"/>
              </a:lnSpc>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sym typeface="+mn-ea"/>
              </a:rPr>
              <a:t>临床和医保管理管理难度低</a:t>
            </a:r>
            <a:endParaRPr lang="zh-CN" altLang="en-US" sz="1100" dirty="0">
              <a:latin typeface="微软雅黑" panose="020B0503020204020204" pitchFamily="34" charset="-122"/>
              <a:ea typeface="微软雅黑" panose="020B0503020204020204" pitchFamily="34" charset="-122"/>
            </a:endParaRPr>
          </a:p>
          <a:p>
            <a:pPr marL="171450" indent="-171450">
              <a:lnSpc>
                <a:spcPct val="130000"/>
              </a:lnSpc>
              <a:buFont typeface="Arial" panose="020B0604020202020204" pitchFamily="34" charset="0"/>
              <a:buChar char="•"/>
            </a:pPr>
            <a:endParaRPr lang="zh-CN" altLang="en-US" sz="1100" dirty="0">
              <a:latin typeface="微软雅黑" panose="020B0503020204020204" pitchFamily="34" charset="-122"/>
              <a:ea typeface="微软雅黑" panose="020B0503020204020204" pitchFamily="34" charset="-122"/>
            </a:endParaRPr>
          </a:p>
        </p:txBody>
      </p:sp>
      <p:sp>
        <p:nvSpPr>
          <p:cNvPr id="50" name="文本框 49"/>
          <p:cNvSpPr txBox="1"/>
          <p:nvPr>
            <p:custDataLst>
              <p:tags r:id="rId9"/>
            </p:custDataLst>
          </p:nvPr>
        </p:nvSpPr>
        <p:spPr>
          <a:xfrm>
            <a:off x="539750" y="157480"/>
            <a:ext cx="3048000" cy="521970"/>
          </a:xfrm>
          <a:prstGeom prst="rect">
            <a:avLst/>
          </a:prstGeom>
          <a:noFill/>
        </p:spPr>
        <p:txBody>
          <a:bodyPr wrap="square" rtlCol="0">
            <a:spAutoFit/>
          </a:bodyPr>
          <a:lstStyle/>
          <a:p>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5" name="矩形 4"/>
          <p:cNvSpPr/>
          <p:nvPr/>
        </p:nvSpPr>
        <p:spPr>
          <a:xfrm>
            <a:off x="539750" y="807720"/>
            <a:ext cx="431800" cy="1160145"/>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u="sng" dirty="0"/>
              <a:t>1</a:t>
            </a:r>
            <a:endParaRPr lang="en-US" altLang="zh-CN" b="1" u="sng"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2920"/>
    </mc:Choice>
    <mc:Fallback>
      <p:transition spd="slow" advTm="292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832902" y="4951627"/>
            <a:ext cx="4194212" cy="245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5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5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5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5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500" dirty="0" smtClean="0">
                <a:latin typeface="微软雅黑" panose="020B0503020204020204" pitchFamily="34" charset="-122"/>
                <a:ea typeface="微软雅黑" panose="020B0503020204020204" pitchFamily="34" charset="-122"/>
                <a:cs typeface="微软雅黑" panose="020B0503020204020204" pitchFamily="34" charset="-122"/>
              </a:rPr>
              <a:t>本维莫德乳膏说明书</a:t>
            </a:r>
            <a:r>
              <a:rPr lang="en-US" altLang="zh-CN" sz="5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500"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500" dirty="0" smtClean="0">
                <a:latin typeface="微软雅黑" panose="020B0503020204020204" pitchFamily="34" charset="-122"/>
                <a:ea typeface="微软雅黑" panose="020B0503020204020204" pitchFamily="34" charset="-122"/>
                <a:cs typeface="Arial" panose="020B0604020202020204" pitchFamily="34" charset="0"/>
                <a:sym typeface="+mn-ea"/>
              </a:rPr>
              <a:t>[2] </a:t>
            </a:r>
            <a:r>
              <a:rPr lang="en-US" altLang="zh-CN" sz="500" dirty="0" err="1">
                <a:latin typeface="微软雅黑" panose="020B0503020204020204" pitchFamily="34" charset="-122"/>
                <a:ea typeface="微软雅黑" panose="020B0503020204020204" pitchFamily="34" charset="-122"/>
                <a:cs typeface="Arial" panose="020B0604020202020204" pitchFamily="34" charset="0"/>
                <a:sym typeface="+mn-ea"/>
              </a:rPr>
              <a:t>Cai</a:t>
            </a:r>
            <a:r>
              <a:rPr lang="en-US" altLang="zh-CN" sz="500" dirty="0">
                <a:latin typeface="微软雅黑" panose="020B0503020204020204" pitchFamily="34" charset="-122"/>
                <a:ea typeface="微软雅黑" panose="020B0503020204020204" pitchFamily="34" charset="-122"/>
                <a:cs typeface="Arial" panose="020B0604020202020204" pitchFamily="34" charset="0"/>
                <a:sym typeface="+mn-ea"/>
              </a:rPr>
              <a:t> L, Chen G, Lu Q, et al. Chin Med J (</a:t>
            </a:r>
            <a:r>
              <a:rPr lang="en-US" altLang="zh-CN" sz="500" dirty="0" err="1">
                <a:latin typeface="微软雅黑" panose="020B0503020204020204" pitchFamily="34" charset="-122"/>
                <a:ea typeface="微软雅黑" panose="020B0503020204020204" pitchFamily="34" charset="-122"/>
                <a:cs typeface="Arial" panose="020B0604020202020204" pitchFamily="34" charset="0"/>
                <a:sym typeface="+mn-ea"/>
              </a:rPr>
              <a:t>Engl</a:t>
            </a:r>
            <a:r>
              <a:rPr lang="en-US" altLang="zh-CN" sz="500" dirty="0">
                <a:latin typeface="微软雅黑" panose="020B0503020204020204" pitchFamily="34" charset="-122"/>
                <a:ea typeface="微软雅黑" panose="020B0503020204020204" pitchFamily="34" charset="-122"/>
                <a:cs typeface="Arial" panose="020B0604020202020204" pitchFamily="34" charset="0"/>
                <a:sym typeface="+mn-ea"/>
              </a:rPr>
              <a:t>). 2020 Nov 9;133(24):2905-2909</a:t>
            </a:r>
            <a:r>
              <a:rPr lang="en-US" altLang="zh-CN" sz="500" dirty="0" smtClean="0">
                <a:latin typeface="微软雅黑" panose="020B0503020204020204" pitchFamily="34" charset="-122"/>
                <a:ea typeface="微软雅黑" panose="020B0503020204020204" pitchFamily="34" charset="-122"/>
                <a:cs typeface="Arial" panose="020B0604020202020204" pitchFamily="34" charset="0"/>
                <a:sym typeface="+mn-ea"/>
              </a:rPr>
              <a:t>.  [3] </a:t>
            </a:r>
            <a:r>
              <a:rPr lang="da-DK" altLang="zh-CN" sz="500" dirty="0">
                <a:latin typeface="微软雅黑" panose="020B0503020204020204" pitchFamily="34" charset="-122"/>
                <a:ea typeface="微软雅黑" panose="020B0503020204020204" pitchFamily="34" charset="-122"/>
                <a:cs typeface="Arial" panose="020B0604020202020204" pitchFamily="34" charset="0"/>
                <a:sym typeface="+mn-ea"/>
              </a:rPr>
              <a:t>Koo J, et al. J Am Acad Dermatol. 1999 Jul;41(1):51-9 </a:t>
            </a:r>
            <a:r>
              <a:rPr lang="da-DK" altLang="zh-CN" sz="500" dirty="0" smtClean="0">
                <a:latin typeface="微软雅黑" panose="020B0503020204020204" pitchFamily="34" charset="-122"/>
                <a:ea typeface="微软雅黑" panose="020B0503020204020204" pitchFamily="34" charset="-122"/>
                <a:cs typeface="Arial" panose="020B0604020202020204" pitchFamily="34" charset="0"/>
                <a:sym typeface="+mn-ea"/>
              </a:rPr>
              <a:t> [4]</a:t>
            </a:r>
            <a:r>
              <a:rPr lang="zh-CN" altLang="en-US" sz="500" dirty="0" smtClean="0">
                <a:latin typeface="微软雅黑" panose="020B0503020204020204" pitchFamily="34" charset="-122"/>
                <a:ea typeface="微软雅黑" panose="020B0503020204020204" pitchFamily="34" charset="-122"/>
                <a:cs typeface="Arial" panose="020B0604020202020204" pitchFamily="34" charset="0"/>
                <a:sym typeface="+mn-ea"/>
              </a:rPr>
              <a:t>本维莫德乳膏</a:t>
            </a:r>
            <a:r>
              <a:rPr lang="en-US" altLang="zh-CN" sz="500" dirty="0" smtClean="0">
                <a:latin typeface="微软雅黑" panose="020B0503020204020204" pitchFamily="34" charset="-122"/>
                <a:ea typeface="微软雅黑" panose="020B0503020204020204" pitchFamily="34" charset="-122"/>
                <a:cs typeface="Arial" panose="020B0604020202020204" pitchFamily="34" charset="0"/>
                <a:sym typeface="+mn-ea"/>
              </a:rPr>
              <a:t>BIA</a:t>
            </a:r>
            <a:r>
              <a:rPr lang="zh-CN" altLang="en-US" sz="500" dirty="0" smtClean="0">
                <a:latin typeface="微软雅黑" panose="020B0503020204020204" pitchFamily="34" charset="-122"/>
                <a:ea typeface="微软雅黑" panose="020B0503020204020204" pitchFamily="34" charset="-122"/>
                <a:cs typeface="Arial" panose="020B0604020202020204" pitchFamily="34" charset="0"/>
                <a:sym typeface="+mn-ea"/>
              </a:rPr>
              <a:t>模型</a:t>
            </a:r>
            <a:endParaRPr lang="zh-CN" altLang="zh-CN" sz="5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圆角 10"/>
          <p:cNvSpPr/>
          <p:nvPr/>
        </p:nvSpPr>
        <p:spPr>
          <a:xfrm>
            <a:off x="107505" y="793560"/>
            <a:ext cx="4536503" cy="4226462"/>
          </a:xfrm>
          <a:prstGeom prst="roundRect">
            <a:avLst>
              <a:gd name="adj" fmla="val 3269"/>
            </a:avLst>
          </a:prstGeom>
          <a:gradFill>
            <a:gsLst>
              <a:gs pos="0">
                <a:srgbClr val="DBEEF4">
                  <a:lumMod val="95000"/>
                  <a:lumOff val="5000"/>
                </a:srgbClr>
              </a:gs>
              <a:gs pos="100000">
                <a:srgbClr val="E9EFF7">
                  <a:lumMod val="38000"/>
                  <a:lumOff val="62000"/>
                </a:srgb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a:ea typeface="幼圆" panose="02010509060101010101" pitchFamily="49" charset="-122"/>
              <a:cs typeface="+mn-cs"/>
            </a:endParaRPr>
          </a:p>
        </p:txBody>
      </p:sp>
      <p:sp>
        <p:nvSpPr>
          <p:cNvPr id="16" name="内容占位符 6"/>
          <p:cNvSpPr txBox="1"/>
          <p:nvPr/>
        </p:nvSpPr>
        <p:spPr>
          <a:xfrm>
            <a:off x="-36512" y="864458"/>
            <a:ext cx="4680520" cy="414953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indent="-179705">
              <a:lnSpc>
                <a:spcPct val="150000"/>
              </a:lnSpc>
              <a:buClr>
                <a:schemeClr val="tx2"/>
              </a:buClr>
              <a:buFont typeface="Wingdings" panose="05000000000000000000" pitchFamily="2" charset="2"/>
              <a:buChar char="p"/>
              <a:defRPr/>
            </a:pP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rPr>
              <a:t>通用名：</a:t>
            </a:r>
            <a:r>
              <a:rPr kumimoji="0" lang="zh-CN" altLang="en-US"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宋体" panose="02010600030101010101" pitchFamily="2" charset="-122"/>
              </a:rPr>
              <a:t>本维莫德</a:t>
            </a:r>
            <a:r>
              <a:rPr kumimoji="0" lang="zh-CN" altLang="en-US" sz="12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宋体" panose="02010600030101010101" pitchFamily="2" charset="-122"/>
              </a:rPr>
              <a:t>乳膏</a:t>
            </a:r>
            <a:r>
              <a:rPr lang="en-US" altLang="zh-CN" sz="1200" b="1" baseline="30000" dirty="0">
                <a:solidFill>
                  <a:srgbClr val="C00000"/>
                </a:solidFill>
                <a:latin typeface="微软雅黑" panose="020B0503020204020204" pitchFamily="34" charset="-122"/>
                <a:ea typeface="微软雅黑" panose="020B0503020204020204" pitchFamily="34" charset="-122"/>
              </a:rPr>
              <a:t>[1]</a:t>
            </a:r>
            <a:endPar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a:p>
            <a:pPr indent="-179705">
              <a:lnSpc>
                <a:spcPct val="150000"/>
              </a:lnSpc>
              <a:buClr>
                <a:schemeClr val="tx2"/>
              </a:buClr>
              <a:buFont typeface="Wingdings" panose="05000000000000000000" pitchFamily="2" charset="2"/>
              <a:buChar char="p"/>
              <a:defRPr/>
            </a:pP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rPr>
              <a:t>注册规格</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r>
              <a:rPr lang="en-US" altLang="zh-CN" sz="1100" b="1" dirty="0" smtClean="0">
                <a:solidFill>
                  <a:srgbClr val="C00000"/>
                </a:solidFill>
                <a:latin typeface="微软雅黑" panose="020B0503020204020204" pitchFamily="34" charset="-122"/>
                <a:ea typeface="微软雅黑" panose="020B0503020204020204" pitchFamily="34" charset="-122"/>
              </a:rPr>
              <a:t>10g</a:t>
            </a:r>
            <a:r>
              <a:rPr lang="zh-CN" altLang="en-US" sz="1100" b="1" dirty="0" smtClean="0">
                <a:solidFill>
                  <a:srgbClr val="C00000"/>
                </a:solidFill>
                <a:latin typeface="微软雅黑" panose="020B0503020204020204" pitchFamily="34" charset="-122"/>
                <a:ea typeface="微软雅黑" panose="020B0503020204020204" pitchFamily="34" charset="-122"/>
              </a:rPr>
              <a:t>：</a:t>
            </a:r>
            <a:r>
              <a:rPr lang="en-US" altLang="zh-CN" sz="1100" b="1" dirty="0" smtClean="0">
                <a:solidFill>
                  <a:srgbClr val="C00000"/>
                </a:solidFill>
                <a:latin typeface="微软雅黑" panose="020B0503020204020204" pitchFamily="34" charset="-122"/>
                <a:ea typeface="微软雅黑" panose="020B0503020204020204" pitchFamily="34" charset="-122"/>
              </a:rPr>
              <a:t>0.1g(1%)</a:t>
            </a:r>
            <a:r>
              <a:rPr lang="zh-CN" altLang="en-US" sz="1100" b="1" dirty="0" smtClean="0">
                <a:solidFill>
                  <a:srgbClr val="C00000"/>
                </a:solidFill>
                <a:latin typeface="微软雅黑" panose="020B0503020204020204" pitchFamily="34" charset="-122"/>
                <a:ea typeface="微软雅黑" panose="020B0503020204020204" pitchFamily="34" charset="-122"/>
              </a:rPr>
              <a:t>；</a:t>
            </a:r>
            <a:r>
              <a:rPr lang="en-US" altLang="zh-CN" sz="1100" b="1" dirty="0" smtClean="0">
                <a:solidFill>
                  <a:srgbClr val="C00000"/>
                </a:solidFill>
                <a:latin typeface="微软雅黑" panose="020B0503020204020204" pitchFamily="34" charset="-122"/>
                <a:ea typeface="微软雅黑" panose="020B0503020204020204" pitchFamily="34" charset="-122"/>
              </a:rPr>
              <a:t>20g</a:t>
            </a:r>
            <a:r>
              <a:rPr lang="zh-CN" altLang="en-US" sz="1100" b="1" dirty="0">
                <a:solidFill>
                  <a:srgbClr val="C00000"/>
                </a:solidFill>
                <a:latin typeface="微软雅黑" panose="020B0503020204020204" pitchFamily="34" charset="-122"/>
                <a:ea typeface="微软雅黑" panose="020B0503020204020204" pitchFamily="34" charset="-122"/>
              </a:rPr>
              <a:t>：</a:t>
            </a:r>
            <a:r>
              <a:rPr lang="en-US" altLang="zh-CN" sz="1100" b="1" dirty="0" smtClean="0">
                <a:solidFill>
                  <a:srgbClr val="C00000"/>
                </a:solidFill>
                <a:latin typeface="微软雅黑" panose="020B0503020204020204" pitchFamily="34" charset="-122"/>
                <a:ea typeface="微软雅黑" panose="020B0503020204020204" pitchFamily="34" charset="-122"/>
              </a:rPr>
              <a:t>0.2g(1%)</a:t>
            </a:r>
            <a:r>
              <a:rPr lang="zh-CN" altLang="en-US" sz="1100" b="1" dirty="0" smtClean="0">
                <a:solidFill>
                  <a:srgbClr val="C00000"/>
                </a:solidFill>
                <a:latin typeface="微软雅黑" panose="020B0503020204020204" pitchFamily="34" charset="-122"/>
                <a:ea typeface="微软雅黑" panose="020B0503020204020204" pitchFamily="34" charset="-122"/>
              </a:rPr>
              <a:t>；</a:t>
            </a:r>
            <a:r>
              <a:rPr lang="en-US" altLang="zh-CN" sz="1100" b="1" dirty="0" smtClean="0">
                <a:solidFill>
                  <a:srgbClr val="C00000"/>
                </a:solidFill>
                <a:latin typeface="微软雅黑" panose="020B0503020204020204" pitchFamily="34" charset="-122"/>
                <a:ea typeface="微软雅黑" panose="020B0503020204020204" pitchFamily="34" charset="-122"/>
              </a:rPr>
              <a:t>30g</a:t>
            </a:r>
            <a:r>
              <a:rPr lang="zh-CN" altLang="en-US" sz="1100" b="1" dirty="0">
                <a:solidFill>
                  <a:srgbClr val="C00000"/>
                </a:solidFill>
                <a:latin typeface="微软雅黑" panose="020B0503020204020204" pitchFamily="34" charset="-122"/>
                <a:ea typeface="微软雅黑" panose="020B0503020204020204" pitchFamily="34" charset="-122"/>
              </a:rPr>
              <a:t>：</a:t>
            </a:r>
            <a:r>
              <a:rPr lang="en-US" altLang="zh-CN" sz="1100" b="1" dirty="0" smtClean="0">
                <a:solidFill>
                  <a:srgbClr val="C00000"/>
                </a:solidFill>
                <a:latin typeface="微软雅黑" panose="020B0503020204020204" pitchFamily="34" charset="-122"/>
                <a:ea typeface="微软雅黑" panose="020B0503020204020204" pitchFamily="34" charset="-122"/>
              </a:rPr>
              <a:t>0.3g(1%)</a:t>
            </a:r>
            <a:endParaRPr lang="en-US" altLang="zh-CN" sz="1100" b="1" dirty="0" smtClean="0">
              <a:solidFill>
                <a:srgbClr val="C00000"/>
              </a:solidFill>
              <a:latin typeface="微软雅黑" panose="020B0503020204020204" pitchFamily="34" charset="-122"/>
              <a:ea typeface="微软雅黑" panose="020B0503020204020204" pitchFamily="34" charset="-122"/>
            </a:endParaRPr>
          </a:p>
          <a:p>
            <a:pPr indent="-179705">
              <a:lnSpc>
                <a:spcPct val="150000"/>
              </a:lnSpc>
              <a:buClr>
                <a:schemeClr val="tx2"/>
              </a:buClr>
              <a:buFont typeface="Wingdings" panose="05000000000000000000" pitchFamily="2" charset="2"/>
              <a:buChar char="p"/>
              <a:defRPr/>
            </a:pPr>
            <a:r>
              <a:rPr lang="en-US" altLang="zh-CN" sz="1200" dirty="0" err="1" smtClean="0">
                <a:latin typeface="微软雅黑" panose="020B0503020204020204" pitchFamily="34" charset="-122"/>
                <a:ea typeface="微软雅黑" panose="020B0503020204020204" pitchFamily="34" charset="-122"/>
              </a:rPr>
              <a:t>中国</a:t>
            </a:r>
            <a:r>
              <a:rPr lang="zh-CN" altLang="en-US" sz="1200" dirty="0" smtClean="0">
                <a:latin typeface="微软雅黑" panose="020B0503020204020204" pitchFamily="34" charset="-122"/>
                <a:ea typeface="微软雅黑" panose="020B0503020204020204" pitchFamily="34" charset="-122"/>
              </a:rPr>
              <a:t>大陆首次</a:t>
            </a:r>
            <a:r>
              <a:rPr lang="en-US" altLang="zh-CN" sz="1200" dirty="0" err="1" smtClean="0">
                <a:latin typeface="微软雅黑" panose="020B0503020204020204" pitchFamily="34" charset="-122"/>
                <a:ea typeface="微软雅黑" panose="020B0503020204020204" pitchFamily="34" charset="-122"/>
              </a:rPr>
              <a:t>上市时间</a:t>
            </a:r>
            <a:r>
              <a:rPr lang="zh-CN" altLang="en-US" sz="1200" b="1" dirty="0">
                <a:solidFill>
                  <a:srgbClr val="15006C"/>
                </a:solidFill>
                <a:latin typeface="微软雅黑" panose="020B0503020204020204" pitchFamily="34" charset="-122"/>
                <a:ea typeface="微软雅黑" panose="020B0503020204020204" pitchFamily="34" charset="-122"/>
              </a:rPr>
              <a:t>：</a:t>
            </a:r>
            <a:r>
              <a:rPr lang="en-US" altLang="zh-CN" sz="1200" b="1" dirty="0">
                <a:solidFill>
                  <a:srgbClr val="C00000"/>
                </a:solidFill>
                <a:latin typeface="微软雅黑" panose="020B0503020204020204" pitchFamily="34" charset="-122"/>
                <a:ea typeface="微软雅黑" panose="020B0503020204020204" pitchFamily="34" charset="-122"/>
              </a:rPr>
              <a:t>2019</a:t>
            </a:r>
            <a:r>
              <a:rPr lang="zh-CN" altLang="en-US" sz="1200" b="1" dirty="0">
                <a:solidFill>
                  <a:srgbClr val="C00000"/>
                </a:solidFill>
                <a:latin typeface="微软雅黑" panose="020B0503020204020204" pitchFamily="34" charset="-122"/>
                <a:ea typeface="微软雅黑" panose="020B0503020204020204" pitchFamily="34" charset="-122"/>
              </a:rPr>
              <a:t>年</a:t>
            </a:r>
            <a:r>
              <a:rPr lang="en-US" altLang="zh-CN" sz="1200" b="1" dirty="0">
                <a:solidFill>
                  <a:srgbClr val="C00000"/>
                </a:solidFill>
                <a:latin typeface="微软雅黑" panose="020B0503020204020204" pitchFamily="34" charset="-122"/>
                <a:ea typeface="微软雅黑" panose="020B0503020204020204" pitchFamily="34" charset="-122"/>
              </a:rPr>
              <a:t>5</a:t>
            </a:r>
            <a:r>
              <a:rPr lang="zh-CN" altLang="en-US" sz="1200" b="1" dirty="0" smtClean="0">
                <a:solidFill>
                  <a:srgbClr val="C00000"/>
                </a:solidFill>
                <a:latin typeface="微软雅黑" panose="020B0503020204020204" pitchFamily="34" charset="-122"/>
                <a:ea typeface="微软雅黑" panose="020B0503020204020204" pitchFamily="34" charset="-122"/>
              </a:rPr>
              <a:t>月</a:t>
            </a:r>
            <a:r>
              <a:rPr lang="en-US" altLang="zh-CN" sz="1200" b="1" dirty="0" smtClean="0">
                <a:solidFill>
                  <a:srgbClr val="C00000"/>
                </a:solidFill>
                <a:latin typeface="微软雅黑" panose="020B0503020204020204" pitchFamily="34" charset="-122"/>
                <a:ea typeface="微软雅黑" panose="020B0503020204020204" pitchFamily="34" charset="-122"/>
              </a:rPr>
              <a:t>29</a:t>
            </a:r>
            <a:r>
              <a:rPr lang="zh-CN" altLang="en-US" sz="1200" b="1" dirty="0" smtClean="0">
                <a:solidFill>
                  <a:srgbClr val="C00000"/>
                </a:solidFill>
                <a:latin typeface="微软雅黑" panose="020B0503020204020204" pitchFamily="34" charset="-122"/>
                <a:ea typeface="微软雅黑" panose="020B0503020204020204" pitchFamily="34" charset="-122"/>
              </a:rPr>
              <a:t>日</a:t>
            </a:r>
            <a:endParaRPr lang="en-US" altLang="zh-CN" sz="1200" b="1" dirty="0">
              <a:solidFill>
                <a:srgbClr val="C00000"/>
              </a:solidFill>
              <a:latin typeface="微软雅黑" panose="020B0503020204020204" pitchFamily="34" charset="-122"/>
              <a:ea typeface="微软雅黑" panose="020B0503020204020204" pitchFamily="34" charset="-122"/>
            </a:endParaRPr>
          </a:p>
          <a:p>
            <a:pPr indent="-179705">
              <a:lnSpc>
                <a:spcPct val="150000"/>
              </a:lnSpc>
              <a:buClr>
                <a:schemeClr val="tx2"/>
              </a:buClr>
              <a:buFont typeface="Wingdings" panose="05000000000000000000" pitchFamily="2" charset="2"/>
              <a:buChar char="p"/>
              <a:defRPr/>
            </a:pPr>
            <a:r>
              <a:rPr lang="zh-CN" altLang="en-US" sz="1200" dirty="0">
                <a:latin typeface="微软雅黑" panose="020B0503020204020204" pitchFamily="34" charset="-122"/>
                <a:ea typeface="微软雅黑" panose="020B0503020204020204" pitchFamily="34" charset="-122"/>
              </a:rPr>
              <a:t>目前大陆地区同通用名药品的上市情况：</a:t>
            </a:r>
            <a:r>
              <a:rPr lang="zh-CN" altLang="en-US" sz="1200" b="1" dirty="0">
                <a:solidFill>
                  <a:srgbClr val="C00000"/>
                </a:solidFill>
                <a:latin typeface="微软雅黑" panose="020B0503020204020204" pitchFamily="34" charset="-122"/>
                <a:ea typeface="微软雅黑" panose="020B0503020204020204" pitchFamily="34" charset="-122"/>
              </a:rPr>
              <a:t>无，独家产品</a:t>
            </a:r>
            <a:endParaRPr lang="en-US" altLang="zh-CN" sz="1200" b="1" dirty="0">
              <a:solidFill>
                <a:srgbClr val="C00000"/>
              </a:solidFill>
              <a:latin typeface="微软雅黑" panose="020B0503020204020204" pitchFamily="34" charset="-122"/>
              <a:ea typeface="微软雅黑" panose="020B0503020204020204" pitchFamily="34" charset="-122"/>
            </a:endParaRPr>
          </a:p>
          <a:p>
            <a:pPr lvl="0" indent="-179705">
              <a:lnSpc>
                <a:spcPct val="150000"/>
              </a:lnSpc>
              <a:buClr>
                <a:schemeClr val="tx2"/>
              </a:buClr>
              <a:buFont typeface="Wingdings" panose="05000000000000000000" pitchFamily="2" charset="2"/>
              <a:buChar char="p"/>
              <a:defRPr/>
            </a:pPr>
            <a:r>
              <a:rPr lang="zh-CN" altLang="en-US" sz="1200" dirty="0" smtClean="0">
                <a:solidFill>
                  <a:prstClr val="black"/>
                </a:solidFill>
                <a:latin typeface="微软雅黑" panose="020B0503020204020204" pitchFamily="34" charset="-122"/>
                <a:ea typeface="微软雅黑" panose="020B0503020204020204" pitchFamily="34" charset="-122"/>
              </a:rPr>
              <a:t>全球首个上市</a:t>
            </a:r>
            <a:r>
              <a:rPr lang="zh-CN" altLang="en-US" sz="1200" dirty="0" smtClean="0">
                <a:latin typeface="微软雅黑" panose="020B0503020204020204" pitchFamily="34" charset="-122"/>
                <a:ea typeface="微软雅黑" panose="020B0503020204020204" pitchFamily="34" charset="-122"/>
              </a:rPr>
              <a:t>国家</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地区及上市时间：</a:t>
            </a:r>
            <a:r>
              <a:rPr lang="zh-CN" altLang="en-US" sz="1200" b="1" dirty="0" smtClean="0">
                <a:solidFill>
                  <a:srgbClr val="C00000"/>
                </a:solidFill>
                <a:latin typeface="微软雅黑" panose="020B0503020204020204" pitchFamily="34" charset="-122"/>
                <a:ea typeface="微软雅黑" panose="020B0503020204020204" pitchFamily="34" charset="-122"/>
              </a:rPr>
              <a:t>中国，</a:t>
            </a:r>
            <a:r>
              <a:rPr lang="en-US" altLang="zh-CN" sz="1200" b="1" dirty="0">
                <a:solidFill>
                  <a:srgbClr val="C00000"/>
                </a:solidFill>
                <a:latin typeface="微软雅黑" panose="020B0503020204020204" pitchFamily="34" charset="-122"/>
                <a:ea typeface="微软雅黑" panose="020B0503020204020204" pitchFamily="34" charset="-122"/>
              </a:rPr>
              <a:t>2019</a:t>
            </a:r>
            <a:r>
              <a:rPr lang="zh-CN" altLang="en-US" sz="1200" b="1" dirty="0">
                <a:solidFill>
                  <a:srgbClr val="C00000"/>
                </a:solidFill>
                <a:latin typeface="微软雅黑" panose="020B0503020204020204" pitchFamily="34" charset="-122"/>
                <a:ea typeface="微软雅黑" panose="020B0503020204020204" pitchFamily="34" charset="-122"/>
              </a:rPr>
              <a:t>年</a:t>
            </a:r>
            <a:r>
              <a:rPr lang="en-US" altLang="zh-CN" sz="1200" b="1" dirty="0">
                <a:solidFill>
                  <a:srgbClr val="C00000"/>
                </a:solidFill>
                <a:latin typeface="微软雅黑" panose="020B0503020204020204" pitchFamily="34" charset="-122"/>
                <a:ea typeface="微软雅黑" panose="020B0503020204020204" pitchFamily="34" charset="-122"/>
              </a:rPr>
              <a:t>5</a:t>
            </a:r>
            <a:r>
              <a:rPr lang="zh-CN" altLang="en-US" sz="1200" b="1" dirty="0">
                <a:solidFill>
                  <a:srgbClr val="C00000"/>
                </a:solidFill>
                <a:latin typeface="微软雅黑" panose="020B0503020204020204" pitchFamily="34" charset="-122"/>
                <a:ea typeface="微软雅黑" panose="020B0503020204020204" pitchFamily="34" charset="-122"/>
              </a:rPr>
              <a:t>月</a:t>
            </a:r>
            <a:r>
              <a:rPr lang="en-US" altLang="zh-CN" sz="1200" b="1" dirty="0">
                <a:solidFill>
                  <a:srgbClr val="C00000"/>
                </a:solidFill>
                <a:latin typeface="微软雅黑" panose="020B0503020204020204" pitchFamily="34" charset="-122"/>
                <a:ea typeface="微软雅黑" panose="020B0503020204020204" pitchFamily="34" charset="-122"/>
              </a:rPr>
              <a:t>29</a:t>
            </a:r>
            <a:r>
              <a:rPr lang="zh-CN" altLang="en-US" sz="1200" b="1" dirty="0" smtClean="0">
                <a:solidFill>
                  <a:srgbClr val="C00000"/>
                </a:solidFill>
                <a:latin typeface="微软雅黑" panose="020B0503020204020204" pitchFamily="34" charset="-122"/>
                <a:ea typeface="微软雅黑" panose="020B0503020204020204" pitchFamily="34" charset="-122"/>
              </a:rPr>
              <a:t>日</a:t>
            </a:r>
            <a:endParaRPr lang="en-US" altLang="zh-CN" sz="1200" b="1" dirty="0">
              <a:solidFill>
                <a:srgbClr val="C00000"/>
              </a:solidFill>
              <a:latin typeface="微软雅黑" panose="020B0503020204020204" pitchFamily="34" charset="-122"/>
              <a:ea typeface="微软雅黑" panose="020B0503020204020204" pitchFamily="34" charset="-122"/>
            </a:endParaRPr>
          </a:p>
          <a:p>
            <a:pPr marR="0" lvl="0" indent="-179705" algn="l" defTabSz="914400" rtl="0" eaLnBrk="1" fontAlgn="auto" latinLnBrk="0" hangingPunct="1">
              <a:lnSpc>
                <a:spcPct val="150000"/>
              </a:lnSpc>
              <a:spcBef>
                <a:spcPct val="20000"/>
              </a:spcBef>
              <a:spcAft>
                <a:spcPts val="0"/>
              </a:spcAft>
              <a:buClr>
                <a:schemeClr val="tx2"/>
              </a:buClr>
              <a:buSzTx/>
              <a:buFont typeface="Wingdings" panose="05000000000000000000" pitchFamily="2" charset="2"/>
              <a:buChar char="p"/>
              <a:defRPr/>
            </a:pPr>
            <a:r>
              <a:rPr lang="zh-CN" altLang="en-US" sz="1200" dirty="0" smtClean="0">
                <a:latin typeface="微软雅黑" panose="020B0503020204020204" pitchFamily="34" charset="-122"/>
                <a:ea typeface="微软雅黑" panose="020B0503020204020204" pitchFamily="34" charset="-122"/>
              </a:rPr>
              <a:t>是否</a:t>
            </a:r>
            <a:r>
              <a:rPr lang="zh-CN" altLang="en-US" sz="1200" dirty="0">
                <a:latin typeface="微软雅黑" panose="020B0503020204020204" pitchFamily="34" charset="-122"/>
                <a:ea typeface="微软雅黑" panose="020B0503020204020204" pitchFamily="34" charset="-122"/>
              </a:rPr>
              <a:t>为</a:t>
            </a:r>
            <a:r>
              <a:rPr lang="en-US" altLang="zh-CN" sz="1200" dirty="0">
                <a:latin typeface="微软雅黑" panose="020B0503020204020204" pitchFamily="34" charset="-122"/>
                <a:ea typeface="微软雅黑" panose="020B0503020204020204" pitchFamily="34" charset="-122"/>
              </a:rPr>
              <a:t>OTC</a:t>
            </a:r>
            <a:r>
              <a:rPr lang="zh-CN" altLang="en-US" sz="1200" dirty="0">
                <a:latin typeface="微软雅黑" panose="020B0503020204020204" pitchFamily="34" charset="-122"/>
                <a:ea typeface="微软雅黑" panose="020B0503020204020204" pitchFamily="34" charset="-122"/>
              </a:rPr>
              <a:t>药品</a:t>
            </a:r>
            <a:r>
              <a:rPr lang="zh-CN" altLang="en-US" sz="1200" dirty="0" smtClean="0">
                <a:latin typeface="微软雅黑" panose="020B0503020204020204" pitchFamily="34" charset="-122"/>
                <a:ea typeface="微软雅黑" panose="020B0503020204020204" pitchFamily="34" charset="-122"/>
              </a:rPr>
              <a:t>：</a:t>
            </a:r>
            <a:r>
              <a:rPr lang="zh-CN" altLang="en-US" sz="1200" b="1" dirty="0" smtClean="0">
                <a:solidFill>
                  <a:srgbClr val="C00000"/>
                </a:solidFill>
                <a:latin typeface="微软雅黑" panose="020B0503020204020204" pitchFamily="34" charset="-122"/>
                <a:ea typeface="微软雅黑" panose="020B0503020204020204" pitchFamily="34" charset="-122"/>
              </a:rPr>
              <a:t>非</a:t>
            </a:r>
            <a:r>
              <a:rPr lang="en-US" altLang="zh-CN" sz="1200" b="1" dirty="0" smtClean="0">
                <a:solidFill>
                  <a:srgbClr val="C00000"/>
                </a:solidFill>
                <a:latin typeface="微软雅黑" panose="020B0503020204020204" pitchFamily="34" charset="-122"/>
                <a:ea typeface="微软雅黑" panose="020B0503020204020204" pitchFamily="34" charset="-122"/>
              </a:rPr>
              <a:t>OTC</a:t>
            </a:r>
            <a:r>
              <a:rPr lang="zh-CN" altLang="en-US" sz="1200" b="1" dirty="0" smtClean="0">
                <a:solidFill>
                  <a:srgbClr val="C00000"/>
                </a:solidFill>
                <a:latin typeface="微软雅黑" panose="020B0503020204020204" pitchFamily="34" charset="-122"/>
                <a:ea typeface="微软雅黑" panose="020B0503020204020204" pitchFamily="34" charset="-122"/>
              </a:rPr>
              <a:t>药品</a:t>
            </a:r>
            <a:endParaRPr kumimoji="0" lang="zh-CN" altLang="en-US"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a:p>
            <a:pPr marR="0" lvl="0" indent="-179705" algn="l" defTabSz="914400" rtl="0" eaLnBrk="1" fontAlgn="auto" latinLnBrk="0" hangingPunct="1">
              <a:lnSpc>
                <a:spcPct val="150000"/>
              </a:lnSpc>
              <a:spcBef>
                <a:spcPct val="20000"/>
              </a:spcBef>
              <a:spcAft>
                <a:spcPts val="0"/>
              </a:spcAft>
              <a:buClr>
                <a:schemeClr val="tx2"/>
              </a:buClr>
              <a:buSzTx/>
              <a:buFont typeface="Wingdings" panose="05000000000000000000" pitchFamily="2" charset="2"/>
              <a:buChar char="p"/>
              <a:defRPr/>
            </a:pPr>
            <a:r>
              <a:rPr kumimoji="0" lang="zh-CN" altLang="en-US" sz="120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美国相同有效成分产品上市时间</a:t>
            </a:r>
            <a:r>
              <a:rPr kumimoji="0" lang="zh-CN" altLang="en-US" sz="12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a:t>
            </a:r>
            <a:r>
              <a:rPr kumimoji="0" lang="en-US" altLang="zh-CN" sz="12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2022</a:t>
            </a:r>
            <a:r>
              <a:rPr kumimoji="0" lang="zh-CN" altLang="en-US" sz="12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年</a:t>
            </a:r>
            <a:r>
              <a:rPr kumimoji="0" lang="en-US" altLang="zh-CN" sz="12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5</a:t>
            </a:r>
            <a:r>
              <a:rPr kumimoji="0" lang="zh-CN" altLang="en-US" sz="12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月</a:t>
            </a:r>
            <a:endParaRPr kumimoji="0" lang="en-US" altLang="zh-CN" sz="12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endParaRPr>
          </a:p>
          <a:p>
            <a:pPr marR="0" lvl="0" indent="-179705" algn="l" defTabSz="914400" rtl="0" eaLnBrk="1" fontAlgn="auto" latinLnBrk="0" hangingPunct="1">
              <a:lnSpc>
                <a:spcPct val="150000"/>
              </a:lnSpc>
              <a:spcBef>
                <a:spcPct val="20000"/>
              </a:spcBef>
              <a:spcAft>
                <a:spcPts val="0"/>
              </a:spcAft>
              <a:buClr>
                <a:schemeClr val="tx2"/>
              </a:buClr>
              <a:buSzTx/>
              <a:buFont typeface="Wingdings" panose="05000000000000000000" pitchFamily="2" charset="2"/>
              <a:buChar char="p"/>
              <a:defRPr/>
            </a:pPr>
            <a:r>
              <a:rPr lang="zh-CN" altLang="en-US" sz="1200" dirty="0">
                <a:latin typeface="微软雅黑" panose="020B0503020204020204" pitchFamily="34" charset="-122"/>
                <a:ea typeface="微软雅黑" panose="020B0503020204020204" pitchFamily="34" charset="-122"/>
              </a:rPr>
              <a:t>参照药品建议：</a:t>
            </a:r>
            <a:r>
              <a:rPr lang="zh-CN" altLang="en-US" sz="1200" b="1" dirty="0" smtClean="0">
                <a:solidFill>
                  <a:srgbClr val="C00000"/>
                </a:solidFill>
                <a:latin typeface="微软雅黑" panose="020B0503020204020204" pitchFamily="34" charset="-122"/>
                <a:ea typeface="微软雅黑" panose="020B0503020204020204" pitchFamily="34" charset="-122"/>
              </a:rPr>
              <a:t>卡泊三醇软膏</a:t>
            </a:r>
            <a:endParaRPr lang="en-US" altLang="zh-CN" sz="1200" b="1" dirty="0" smtClean="0">
              <a:solidFill>
                <a:srgbClr val="C00000"/>
              </a:solidFill>
              <a:latin typeface="微软雅黑" panose="020B0503020204020204" pitchFamily="34" charset="-122"/>
              <a:ea typeface="微软雅黑" panose="020B0503020204020204" pitchFamily="34" charset="-122"/>
            </a:endParaRPr>
          </a:p>
          <a:p>
            <a:pPr marR="0" lvl="0" indent="-179705" algn="l" defTabSz="914400" rtl="0" eaLnBrk="1" fontAlgn="auto" latinLnBrk="0" hangingPunct="1">
              <a:lnSpc>
                <a:spcPct val="150000"/>
              </a:lnSpc>
              <a:spcBef>
                <a:spcPct val="20000"/>
              </a:spcBef>
              <a:spcAft>
                <a:spcPts val="0"/>
              </a:spcAft>
              <a:buClr>
                <a:schemeClr val="tx2"/>
              </a:buClr>
              <a:buSzTx/>
              <a:buFont typeface="Wingdings" panose="05000000000000000000" pitchFamily="2" charset="2"/>
              <a:buChar char="p"/>
              <a:defRPr/>
            </a:pPr>
            <a:r>
              <a:rPr lang="zh-CN" altLang="en-US" sz="1200" dirty="0">
                <a:latin typeface="微软雅黑" panose="020B0503020204020204" pitchFamily="34" charset="-122"/>
                <a:ea typeface="微软雅黑" panose="020B0503020204020204" pitchFamily="34" charset="-122"/>
              </a:rPr>
              <a:t>与参照药品相比的</a:t>
            </a:r>
            <a:r>
              <a:rPr lang="zh-CN" altLang="en-US" sz="1200" b="1" dirty="0" smtClean="0">
                <a:solidFill>
                  <a:srgbClr val="C00000"/>
                </a:solidFill>
                <a:latin typeface="微软雅黑" panose="020B0503020204020204" pitchFamily="34" charset="-122"/>
                <a:ea typeface="微软雅黑" panose="020B0503020204020204" pitchFamily="34" charset="-122"/>
              </a:rPr>
              <a:t>优势：①治疗银屑病</a:t>
            </a:r>
            <a:r>
              <a:rPr lang="en-US" altLang="zh-CN" sz="1200" b="1" dirty="0" smtClean="0">
                <a:solidFill>
                  <a:srgbClr val="C00000"/>
                </a:solidFill>
                <a:latin typeface="微软雅黑" panose="020B0503020204020204" pitchFamily="34" charset="-122"/>
                <a:ea typeface="微软雅黑" panose="020B0503020204020204" pitchFamily="34" charset="-122"/>
              </a:rPr>
              <a:t>12</a:t>
            </a:r>
            <a:r>
              <a:rPr lang="zh-CN" altLang="en-US" sz="1200" b="1" dirty="0" smtClean="0">
                <a:solidFill>
                  <a:srgbClr val="C00000"/>
                </a:solidFill>
                <a:latin typeface="微软雅黑" panose="020B0503020204020204" pitchFamily="34" charset="-122"/>
                <a:ea typeface="微软雅黑" panose="020B0503020204020204" pitchFamily="34" charset="-122"/>
              </a:rPr>
              <a:t>周疗效优于卡泊三醇</a:t>
            </a:r>
            <a:r>
              <a:rPr lang="en-US" altLang="zh-CN" sz="1200" b="1" baseline="30000" dirty="0" smtClean="0">
                <a:solidFill>
                  <a:srgbClr val="C00000"/>
                </a:solidFill>
                <a:latin typeface="微软雅黑" panose="020B0503020204020204" pitchFamily="34" charset="-122"/>
                <a:ea typeface="微软雅黑" panose="020B0503020204020204" pitchFamily="34" charset="-122"/>
              </a:rPr>
              <a:t>[2]</a:t>
            </a:r>
            <a:r>
              <a:rPr lang="zh-CN" altLang="en-US" sz="1200" b="1" dirty="0" smtClean="0">
                <a:solidFill>
                  <a:srgbClr val="C00000"/>
                </a:solidFill>
                <a:latin typeface="微软雅黑" panose="020B0503020204020204" pitchFamily="34" charset="-122"/>
                <a:ea typeface="微软雅黑" panose="020B0503020204020204" pitchFamily="34" charset="-122"/>
              </a:rPr>
              <a:t>；②停药后复发的时间间隔是卡泊三醇的</a:t>
            </a:r>
            <a:r>
              <a:rPr lang="en-US" altLang="zh-CN" sz="1200" b="1" dirty="0" smtClean="0">
                <a:solidFill>
                  <a:srgbClr val="C00000"/>
                </a:solidFill>
                <a:latin typeface="微软雅黑" panose="020B0503020204020204" pitchFamily="34" charset="-122"/>
                <a:ea typeface="微软雅黑" panose="020B0503020204020204" pitchFamily="34" charset="-122"/>
              </a:rPr>
              <a:t>6</a:t>
            </a:r>
            <a:r>
              <a:rPr lang="zh-CN" altLang="en-US" sz="1200" b="1" dirty="0" smtClean="0">
                <a:solidFill>
                  <a:srgbClr val="C00000"/>
                </a:solidFill>
                <a:latin typeface="微软雅黑" panose="020B0503020204020204" pitchFamily="34" charset="-122"/>
                <a:ea typeface="微软雅黑" panose="020B0503020204020204" pitchFamily="34" charset="-122"/>
              </a:rPr>
              <a:t>倍</a:t>
            </a:r>
            <a:r>
              <a:rPr lang="en-US" altLang="zh-CN" sz="1200" b="1" baseline="30000" dirty="0" smtClean="0">
                <a:solidFill>
                  <a:srgbClr val="C00000"/>
                </a:solidFill>
                <a:latin typeface="微软雅黑" panose="020B0503020204020204" pitchFamily="34" charset="-122"/>
                <a:ea typeface="微软雅黑" panose="020B0503020204020204" pitchFamily="34" charset="-122"/>
              </a:rPr>
              <a:t>[2,3]</a:t>
            </a:r>
            <a:r>
              <a:rPr lang="zh-CN" altLang="en-US" sz="1200" b="1" dirty="0" smtClean="0">
                <a:solidFill>
                  <a:srgbClr val="C00000"/>
                </a:solidFill>
                <a:latin typeface="微软雅黑" panose="020B0503020204020204" pitchFamily="34" charset="-122"/>
                <a:ea typeface="微软雅黑" panose="020B0503020204020204" pitchFamily="34" charset="-122"/>
              </a:rPr>
              <a:t>；③减少反复治疗的次数、提升生存质量、减少总体费用支出</a:t>
            </a:r>
            <a:r>
              <a:rPr lang="en-US" altLang="zh-CN" sz="1200" b="1" baseline="30000" dirty="0" smtClean="0">
                <a:solidFill>
                  <a:srgbClr val="C00000"/>
                </a:solidFill>
                <a:latin typeface="微软雅黑" panose="020B0503020204020204" pitchFamily="34" charset="-122"/>
                <a:ea typeface="微软雅黑" panose="020B0503020204020204" pitchFamily="34" charset="-122"/>
              </a:rPr>
              <a:t>[4]</a:t>
            </a:r>
            <a:endParaRPr lang="en-US" altLang="zh-CN" sz="1200" b="1" dirty="0" smtClean="0">
              <a:solidFill>
                <a:srgbClr val="C00000"/>
              </a:solidFill>
              <a:latin typeface="微软雅黑" panose="020B0503020204020204" pitchFamily="34" charset="-122"/>
              <a:ea typeface="微软雅黑" panose="020B0503020204020204" pitchFamily="34" charset="-122"/>
            </a:endParaRPr>
          </a:p>
          <a:p>
            <a:pPr lvl="0" indent="-179705">
              <a:lnSpc>
                <a:spcPct val="150000"/>
              </a:lnSpc>
              <a:buClr>
                <a:schemeClr val="tx2"/>
              </a:buClr>
              <a:buFont typeface="Wingdings" panose="05000000000000000000" pitchFamily="2" charset="2"/>
              <a:buChar char="p"/>
              <a:defRPr/>
            </a:pPr>
            <a:r>
              <a:rPr lang="zh-CN" altLang="en-US" sz="1200" dirty="0">
                <a:latin typeface="微软雅黑" panose="020B0503020204020204" pitchFamily="34" charset="-122"/>
                <a:ea typeface="微软雅黑" panose="020B0503020204020204" pitchFamily="34" charset="-122"/>
              </a:rPr>
              <a:t>与参照药品相比的</a:t>
            </a:r>
            <a:r>
              <a:rPr kumimoji="0" lang="zh-CN" altLang="en-US" sz="12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不足</a:t>
            </a:r>
            <a:r>
              <a:rPr lang="zh-CN" altLang="en-US" sz="1200" b="1" dirty="0">
                <a:solidFill>
                  <a:srgbClr val="C00000"/>
                </a:solidFill>
                <a:latin typeface="微软雅黑" panose="020B0503020204020204" pitchFamily="34" charset="-122"/>
                <a:ea typeface="微软雅黑" panose="020B0503020204020204" pitchFamily="34" charset="-122"/>
              </a:rPr>
              <a:t>：由于本维莫德乳膏上市时间较短，</a:t>
            </a:r>
            <a:r>
              <a:rPr lang="zh-CN" altLang="en-US" sz="1200" b="1" dirty="0" smtClean="0">
                <a:solidFill>
                  <a:srgbClr val="C00000"/>
                </a:solidFill>
                <a:latin typeface="微软雅黑" panose="020B0503020204020204" pitchFamily="34" charset="-122"/>
                <a:ea typeface="微软雅黑" panose="020B0503020204020204" pitchFamily="34" charset="-122"/>
              </a:rPr>
              <a:t>证据相对有限，因此在</a:t>
            </a:r>
            <a:r>
              <a:rPr lang="zh-CN" altLang="en-US" sz="1200" b="1" dirty="0">
                <a:solidFill>
                  <a:srgbClr val="C00000"/>
                </a:solidFill>
                <a:latin typeface="微软雅黑" panose="020B0503020204020204" pitchFamily="34" charset="-122"/>
                <a:ea typeface="微软雅黑" panose="020B0503020204020204" pitchFamily="34" charset="-122"/>
              </a:rPr>
              <a:t>说明书中限制了药物使用</a:t>
            </a:r>
            <a:r>
              <a:rPr lang="zh-CN" altLang="en-US" sz="1200" b="1" dirty="0" smtClean="0">
                <a:solidFill>
                  <a:srgbClr val="C00000"/>
                </a:solidFill>
                <a:latin typeface="微软雅黑" panose="020B0503020204020204" pitchFamily="34" charset="-122"/>
                <a:ea typeface="微软雅黑" panose="020B0503020204020204" pitchFamily="34" charset="-122"/>
              </a:rPr>
              <a:t>部位</a:t>
            </a:r>
            <a:endParaRPr kumimoji="0" lang="zh-CN" altLang="en-US" sz="12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2" name="矩形: 圆角 10"/>
          <p:cNvSpPr/>
          <p:nvPr/>
        </p:nvSpPr>
        <p:spPr>
          <a:xfrm>
            <a:off x="4860032" y="768399"/>
            <a:ext cx="4139952" cy="3963591"/>
          </a:xfrm>
          <a:prstGeom prst="roundRect">
            <a:avLst>
              <a:gd name="adj" fmla="val 3269"/>
            </a:avLst>
          </a:prstGeom>
          <a:gradFill>
            <a:gsLst>
              <a:gs pos="0">
                <a:srgbClr val="DBEEF4">
                  <a:lumMod val="95000"/>
                  <a:lumOff val="5000"/>
                </a:srgbClr>
              </a:gs>
              <a:gs pos="100000">
                <a:srgbClr val="E9EFF7">
                  <a:lumMod val="38000"/>
                  <a:lumOff val="62000"/>
                </a:srgb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a:ea typeface="幼圆" panose="02010509060101010101" pitchFamily="49" charset="-122"/>
              <a:cs typeface="+mn-cs"/>
            </a:endParaRPr>
          </a:p>
        </p:txBody>
      </p:sp>
      <p:sp>
        <p:nvSpPr>
          <p:cNvPr id="6" name="文本框 5"/>
          <p:cNvSpPr txBox="1"/>
          <p:nvPr/>
        </p:nvSpPr>
        <p:spPr>
          <a:xfrm>
            <a:off x="5004048" y="864458"/>
            <a:ext cx="3960440" cy="3692525"/>
          </a:xfrm>
          <a:prstGeom prst="rect">
            <a:avLst/>
          </a:prstGeom>
          <a:noFill/>
        </p:spPr>
        <p:txBody>
          <a:bodyPr wrap="square" rtlCol="0">
            <a:spAutoFit/>
          </a:bodyPr>
          <a:lstStyle/>
          <a:p>
            <a:pPr lvl="0">
              <a:lnSpc>
                <a:spcPct val="150000"/>
              </a:lnSpc>
              <a:buClr>
                <a:schemeClr val="tx2"/>
              </a:buClr>
              <a:buFont typeface="Wingdings" panose="05000000000000000000" pitchFamily="2" charset="2"/>
              <a:buChar char="p"/>
              <a:defRPr/>
            </a:pPr>
            <a:r>
              <a:rPr lang="zh-CN" altLang="en-US" sz="1200" dirty="0">
                <a:solidFill>
                  <a:prstClr val="black"/>
                </a:solidFill>
                <a:latin typeface="微软雅黑" panose="020B0503020204020204" pitchFamily="34" charset="-122"/>
                <a:ea typeface="微软雅黑" panose="020B0503020204020204" pitchFamily="34" charset="-122"/>
              </a:rPr>
              <a:t>适应症：</a:t>
            </a:r>
            <a:r>
              <a:rPr lang="zh-CN" altLang="en-US" sz="1200" b="1" dirty="0">
                <a:solidFill>
                  <a:srgbClr val="C00000"/>
                </a:solidFill>
                <a:latin typeface="微软雅黑" panose="020B0503020204020204" pitchFamily="34" charset="-122"/>
                <a:ea typeface="微软雅黑" panose="020B0503020204020204" pitchFamily="34" charset="-122"/>
              </a:rPr>
              <a:t>用于适合局部治疗的成人轻至中度稳定性寻常型银屑病</a:t>
            </a:r>
            <a:endParaRPr lang="en-US" altLang="zh-CN" sz="1200" b="1" dirty="0">
              <a:solidFill>
                <a:srgbClr val="C00000"/>
              </a:solidFill>
              <a:latin typeface="微软雅黑" panose="020B0503020204020204" pitchFamily="34" charset="-122"/>
              <a:ea typeface="微软雅黑" panose="020B0503020204020204" pitchFamily="34" charset="-122"/>
            </a:endParaRPr>
          </a:p>
          <a:p>
            <a:pPr>
              <a:lnSpc>
                <a:spcPct val="150000"/>
              </a:lnSpc>
              <a:buClr>
                <a:schemeClr val="tx2"/>
              </a:buClr>
              <a:buFont typeface="Wingdings" panose="05000000000000000000" pitchFamily="2" charset="2"/>
              <a:buChar char="p"/>
              <a:defRPr/>
            </a:pPr>
            <a:r>
              <a:rPr lang="zh-CN" altLang="en-US" sz="1200" dirty="0" smtClean="0">
                <a:solidFill>
                  <a:prstClr val="black"/>
                </a:solidFill>
                <a:latin typeface="微软雅黑" panose="020B0503020204020204" pitchFamily="34" charset="-122"/>
                <a:ea typeface="微软雅黑" panose="020B0503020204020204" pitchFamily="34" charset="-122"/>
              </a:rPr>
              <a:t>用法</a:t>
            </a:r>
            <a:r>
              <a:rPr lang="zh-CN" altLang="en-US" sz="1200" dirty="0">
                <a:solidFill>
                  <a:prstClr val="black"/>
                </a:solidFill>
                <a:latin typeface="微软雅黑" panose="020B0503020204020204" pitchFamily="34" charset="-122"/>
                <a:ea typeface="微软雅黑" panose="020B0503020204020204" pitchFamily="34" charset="-122"/>
              </a:rPr>
              <a:t>用量：</a:t>
            </a:r>
            <a:endParaRPr lang="en-US" altLang="zh-CN" sz="1200" dirty="0">
              <a:solidFill>
                <a:prstClr val="black"/>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zh-CN" altLang="zh-CN" sz="1200" dirty="0">
                <a:latin typeface="微软雅黑" panose="020B0503020204020204" pitchFamily="34" charset="-122"/>
                <a:ea typeface="微软雅黑" panose="020B0503020204020204" pitchFamily="34" charset="-122"/>
              </a:rPr>
              <a:t>皮肤局部外用，每日两次，早晚各一次，均匀涂抹于患处，形成一薄层即可。每日最大使用剂量不超过</a:t>
            </a:r>
            <a:r>
              <a:rPr lang="en-US" altLang="zh-CN" sz="1200" dirty="0">
                <a:latin typeface="微软雅黑" panose="020B0503020204020204" pitchFamily="34" charset="-122"/>
                <a:ea typeface="微软雅黑" panose="020B0503020204020204" pitchFamily="34" charset="-122"/>
              </a:rPr>
              <a:t>6g</a:t>
            </a:r>
            <a:r>
              <a:rPr lang="zh-CN" altLang="zh-CN" sz="1200" dirty="0">
                <a:latin typeface="微软雅黑" panose="020B0503020204020204" pitchFamily="34" charset="-122"/>
                <a:ea typeface="微软雅黑" panose="020B0503020204020204" pitchFamily="34" charset="-122"/>
              </a:rPr>
              <a:t>，治疗面积不应超过体表面积的</a:t>
            </a:r>
            <a:r>
              <a:rPr lang="en-US" altLang="zh-CN" sz="1200" dirty="0">
                <a:latin typeface="微软雅黑" panose="020B0503020204020204" pitchFamily="34" charset="-122"/>
                <a:ea typeface="微软雅黑" panose="020B0503020204020204" pitchFamily="34" charset="-122"/>
              </a:rPr>
              <a:t>10%</a:t>
            </a:r>
            <a:r>
              <a:rPr lang="zh-CN" altLang="zh-CN" sz="1200" dirty="0">
                <a:latin typeface="微软雅黑" panose="020B0503020204020204" pitchFamily="34" charset="-122"/>
                <a:ea typeface="微软雅黑" panose="020B0503020204020204" pitchFamily="34" charset="-122"/>
              </a:rPr>
              <a:t>。患处皮肤涂布本品后严禁日光照射，在自然光照下也需注意采取避光措施。</a:t>
            </a:r>
            <a:endParaRPr lang="zh-CN" altLang="zh-CN" sz="1200" dirty="0">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zh-CN" altLang="zh-CN" sz="1200" dirty="0">
                <a:latin typeface="微软雅黑" panose="020B0503020204020204" pitchFamily="34" charset="-122"/>
                <a:ea typeface="微软雅黑" panose="020B0503020204020204" pitchFamily="34" charset="-122"/>
              </a:rPr>
              <a:t>本品连续使用超过</a:t>
            </a:r>
            <a:r>
              <a:rPr lang="en-US" altLang="zh-CN" sz="1200" dirty="0">
                <a:latin typeface="微软雅黑" panose="020B0503020204020204" pitchFamily="34" charset="-122"/>
                <a:ea typeface="微软雅黑" panose="020B0503020204020204" pitchFamily="34" charset="-122"/>
              </a:rPr>
              <a:t>12</a:t>
            </a:r>
            <a:r>
              <a:rPr lang="zh-CN" altLang="zh-CN" sz="1200" dirty="0">
                <a:latin typeface="微软雅黑" panose="020B0503020204020204" pitchFamily="34" charset="-122"/>
                <a:ea typeface="微软雅黑" panose="020B0503020204020204" pitchFamily="34" charset="-122"/>
              </a:rPr>
              <a:t>周的安全有效性尚未确立。临床用药总时间最长不得超过</a:t>
            </a:r>
            <a:r>
              <a:rPr lang="en-US" altLang="zh-CN" sz="1200" dirty="0">
                <a:latin typeface="微软雅黑" panose="020B0503020204020204" pitchFamily="34" charset="-122"/>
                <a:ea typeface="微软雅黑" panose="020B0503020204020204" pitchFamily="34" charset="-122"/>
              </a:rPr>
              <a:t>12</a:t>
            </a:r>
            <a:r>
              <a:rPr lang="zh-CN" altLang="zh-CN" sz="1200" dirty="0">
                <a:latin typeface="微软雅黑" panose="020B0503020204020204" pitchFamily="34" charset="-122"/>
                <a:ea typeface="微软雅黑" panose="020B0503020204020204" pitchFamily="34" charset="-122"/>
              </a:rPr>
              <a:t>周。本品停药后重复使用的安全有效性尚未确立，不推荐重复使用。</a:t>
            </a:r>
            <a:endParaRPr lang="zh-CN" altLang="zh-CN" sz="1200" dirty="0">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zh-CN" altLang="zh-CN" sz="1200" dirty="0">
                <a:latin typeface="微软雅黑" panose="020B0503020204020204" pitchFamily="34" charset="-122"/>
                <a:ea typeface="微软雅黑" panose="020B0503020204020204" pitchFamily="34" charset="-122"/>
              </a:rPr>
              <a:t>本品不可用于头面部、口周及眼睑部、腹股沟、肛门生殖器等部位。用药后请立即洗手。</a:t>
            </a:r>
            <a:endParaRPr lang="en-US" altLang="zh-CN" sz="1200" dirty="0">
              <a:solidFill>
                <a:prstClr val="black"/>
              </a:solidFill>
              <a:latin typeface="微软雅黑" panose="020B0503020204020204" pitchFamily="34" charset="-122"/>
              <a:ea typeface="微软雅黑" panose="020B0503020204020204" pitchFamily="34" charset="-122"/>
            </a:endParaRPr>
          </a:p>
        </p:txBody>
      </p:sp>
      <p:sp>
        <p:nvSpPr>
          <p:cNvPr id="2" name="五边形 1"/>
          <p:cNvSpPr/>
          <p:nvPr/>
        </p:nvSpPr>
        <p:spPr>
          <a:xfrm>
            <a:off x="35496" y="51470"/>
            <a:ext cx="1296144" cy="216895"/>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latin typeface="微软雅黑" panose="020B0503020204020204" pitchFamily="34" charset="-122"/>
                <a:ea typeface="微软雅黑" panose="020B0503020204020204" pitchFamily="34" charset="-122"/>
              </a:rPr>
              <a:t>1.1 </a:t>
            </a:r>
            <a:r>
              <a:rPr lang="zh-CN" altLang="en-US" sz="1200" b="1" dirty="0" smtClean="0">
                <a:latin typeface="微软雅黑" panose="020B0503020204020204" pitchFamily="34" charset="-122"/>
                <a:ea typeface="微软雅黑" panose="020B0503020204020204" pitchFamily="34" charset="-122"/>
              </a:rPr>
              <a:t>基本信息</a:t>
            </a:r>
            <a:endParaRPr lang="zh-CN" altLang="en-US" sz="1200" b="1" dirty="0">
              <a:latin typeface="微软雅黑" panose="020B0503020204020204" pitchFamily="34" charset="-122"/>
              <a:ea typeface="微软雅黑" panose="020B0503020204020204" pitchFamily="34" charset="-122"/>
            </a:endParaRPr>
          </a:p>
        </p:txBody>
      </p:sp>
      <p:sp>
        <p:nvSpPr>
          <p:cNvPr id="3" name="燕尾形 2"/>
          <p:cNvSpPr/>
          <p:nvPr/>
        </p:nvSpPr>
        <p:spPr>
          <a:xfrm>
            <a:off x="1320960" y="58092"/>
            <a:ext cx="1404133" cy="219548"/>
          </a:xfrm>
          <a:prstGeom prst="chevr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latin typeface="微软雅黑" panose="020B0503020204020204" pitchFamily="34" charset="-122"/>
                <a:ea typeface="微软雅黑" panose="020B0503020204020204" pitchFamily="34" charset="-122"/>
              </a:rPr>
              <a:t>2.</a:t>
            </a:r>
            <a:r>
              <a:rPr lang="zh-CN" altLang="en-US" sz="1200" b="1" dirty="0" smtClean="0">
                <a:latin typeface="微软雅黑" panose="020B0503020204020204" pitchFamily="34" charset="-122"/>
                <a:ea typeface="微软雅黑" panose="020B0503020204020204" pitchFamily="34" charset="-122"/>
              </a:rPr>
              <a:t>安全性</a:t>
            </a:r>
            <a:endParaRPr lang="zh-CN" altLang="en-US" sz="1200" b="1" dirty="0">
              <a:latin typeface="微软雅黑" panose="020B0503020204020204" pitchFamily="34" charset="-122"/>
              <a:ea typeface="微软雅黑" panose="020B0503020204020204" pitchFamily="34" charset="-122"/>
            </a:endParaRPr>
          </a:p>
        </p:txBody>
      </p:sp>
      <p:sp>
        <p:nvSpPr>
          <p:cNvPr id="14" name="燕尾形 13"/>
          <p:cNvSpPr/>
          <p:nvPr/>
        </p:nvSpPr>
        <p:spPr>
          <a:xfrm>
            <a:off x="2725093" y="58091"/>
            <a:ext cx="1404133" cy="219549"/>
          </a:xfrm>
          <a:prstGeom prst="chevr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latin typeface="微软雅黑" panose="020B0503020204020204" pitchFamily="34" charset="-122"/>
                <a:ea typeface="微软雅黑" panose="020B0503020204020204" pitchFamily="34" charset="-122"/>
              </a:rPr>
              <a:t>3</a:t>
            </a:r>
            <a:r>
              <a:rPr lang="en-US" altLang="zh-CN" sz="1200" b="1" dirty="0" smtClean="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有效性</a:t>
            </a:r>
            <a:endParaRPr lang="zh-CN" altLang="en-US" sz="1200" b="1" dirty="0">
              <a:latin typeface="微软雅黑" panose="020B0503020204020204" pitchFamily="34" charset="-122"/>
              <a:ea typeface="微软雅黑" panose="020B0503020204020204" pitchFamily="34" charset="-122"/>
            </a:endParaRPr>
          </a:p>
        </p:txBody>
      </p:sp>
      <p:sp>
        <p:nvSpPr>
          <p:cNvPr id="15" name="燕尾形 14"/>
          <p:cNvSpPr/>
          <p:nvPr/>
        </p:nvSpPr>
        <p:spPr>
          <a:xfrm>
            <a:off x="4110932" y="58091"/>
            <a:ext cx="1404133" cy="219549"/>
          </a:xfrm>
          <a:prstGeom prst="chevr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latin typeface="微软雅黑" panose="020B0503020204020204" pitchFamily="34" charset="-122"/>
                <a:ea typeface="微软雅黑" panose="020B0503020204020204" pitchFamily="34" charset="-122"/>
                <a:sym typeface="+mn-ea"/>
              </a:rPr>
              <a:t>4.</a:t>
            </a:r>
            <a:r>
              <a:rPr lang="zh-CN" altLang="en-US" sz="1200" b="1" dirty="0">
                <a:latin typeface="微软雅黑" panose="020B0503020204020204" pitchFamily="34" charset="-122"/>
                <a:ea typeface="微软雅黑" panose="020B0503020204020204" pitchFamily="34" charset="-122"/>
                <a:sym typeface="+mn-ea"/>
              </a:rPr>
              <a:t>创新性</a:t>
            </a:r>
            <a:endParaRPr lang="zh-CN" altLang="en-US" sz="1200" b="1" dirty="0">
              <a:latin typeface="微软雅黑" panose="020B0503020204020204" pitchFamily="34" charset="-122"/>
              <a:ea typeface="微软雅黑" panose="020B0503020204020204" pitchFamily="34" charset="-122"/>
            </a:endParaRPr>
          </a:p>
        </p:txBody>
      </p:sp>
      <p:sp>
        <p:nvSpPr>
          <p:cNvPr id="17" name="燕尾形 16"/>
          <p:cNvSpPr/>
          <p:nvPr/>
        </p:nvSpPr>
        <p:spPr>
          <a:xfrm>
            <a:off x="5496771" y="66056"/>
            <a:ext cx="1404133" cy="211584"/>
          </a:xfrm>
          <a:prstGeom prst="chevr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latin typeface="微软雅黑" panose="020B0503020204020204" pitchFamily="34" charset="-122"/>
                <a:ea typeface="微软雅黑" panose="020B0503020204020204" pitchFamily="34" charset="-122"/>
                <a:sym typeface="+mn-ea"/>
              </a:rPr>
              <a:t>5.</a:t>
            </a:r>
            <a:r>
              <a:rPr lang="zh-CN" altLang="en-US" sz="1200" b="1" dirty="0">
                <a:latin typeface="微软雅黑" panose="020B0503020204020204" pitchFamily="34" charset="-122"/>
                <a:ea typeface="微软雅黑" panose="020B0503020204020204" pitchFamily="34" charset="-122"/>
                <a:sym typeface="+mn-ea"/>
              </a:rPr>
              <a:t>公平性</a:t>
            </a:r>
            <a:endParaRPr lang="zh-CN" altLang="en-US" sz="1200" b="1" dirty="0">
              <a:latin typeface="微软雅黑" panose="020B0503020204020204" pitchFamily="34" charset="-122"/>
              <a:ea typeface="微软雅黑" panose="020B0503020204020204" pitchFamily="34" charset="-122"/>
            </a:endParaRPr>
          </a:p>
        </p:txBody>
      </p:sp>
      <p:sp>
        <p:nvSpPr>
          <p:cNvPr id="4" name="矩形 3"/>
          <p:cNvSpPr/>
          <p:nvPr/>
        </p:nvSpPr>
        <p:spPr>
          <a:xfrm>
            <a:off x="3131840" y="366396"/>
            <a:ext cx="2621280" cy="337185"/>
          </a:xfrm>
          <a:prstGeom prst="rect">
            <a:avLst/>
          </a:prstGeom>
        </p:spPr>
        <p:txBody>
          <a:bodyPr wrap="none">
            <a:spAutoFit/>
          </a:bodyPr>
          <a:lstStyle/>
          <a:p>
            <a:pPr lvl="0"/>
            <a:r>
              <a:rPr lang="zh-CN" altLang="en-US" sz="1600" b="1" dirty="0" smtClean="0">
                <a:latin typeface="微软雅黑" panose="020B0503020204020204" pitchFamily="34" charset="-122"/>
                <a:ea typeface="微软雅黑" panose="020B0503020204020204" pitchFamily="34" charset="-122"/>
                <a:cs typeface="+mn-ea"/>
                <a:sym typeface="+mn-lt"/>
              </a:rPr>
              <a:t>本维莫德乳膏基本信息介绍</a:t>
            </a: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6082"/>
    </mc:Choice>
    <mc:Fallback>
      <p:transition spd="slow" advTm="3608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圆角 10"/>
          <p:cNvSpPr/>
          <p:nvPr/>
        </p:nvSpPr>
        <p:spPr>
          <a:xfrm>
            <a:off x="1223880" y="4283180"/>
            <a:ext cx="2513321" cy="324024"/>
          </a:xfrm>
          <a:prstGeom prst="roundRect">
            <a:avLst>
              <a:gd name="adj" fmla="val 0"/>
            </a:avLst>
          </a:prstGeom>
          <a:gradFill>
            <a:gsLst>
              <a:gs pos="0">
                <a:schemeClr val="accent4">
                  <a:lumMod val="20000"/>
                  <a:lumOff val="80000"/>
                </a:schemeClr>
              </a:gs>
              <a:gs pos="100000">
                <a:srgbClr val="E9EFF7">
                  <a:lumMod val="38000"/>
                  <a:lumOff val="62000"/>
                </a:srgb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600">
              <a:solidFill>
                <a:prstClr val="black"/>
              </a:solidFill>
              <a:latin typeface="Century Gothic" panose="020B0502020202020204"/>
              <a:ea typeface="幼圆" panose="02010509060101010101" pitchFamily="49" charset="-122"/>
            </a:endParaRPr>
          </a:p>
        </p:txBody>
      </p:sp>
      <p:sp>
        <p:nvSpPr>
          <p:cNvPr id="38" name="矩形: 圆角 10"/>
          <p:cNvSpPr/>
          <p:nvPr/>
        </p:nvSpPr>
        <p:spPr>
          <a:xfrm>
            <a:off x="1228296" y="3791214"/>
            <a:ext cx="2513321" cy="465022"/>
          </a:xfrm>
          <a:prstGeom prst="roundRect">
            <a:avLst>
              <a:gd name="adj" fmla="val 0"/>
            </a:avLst>
          </a:prstGeom>
          <a:gradFill>
            <a:gsLst>
              <a:gs pos="0">
                <a:schemeClr val="accent4">
                  <a:lumMod val="20000"/>
                  <a:lumOff val="80000"/>
                </a:schemeClr>
              </a:gs>
              <a:gs pos="100000">
                <a:srgbClr val="E9EFF7">
                  <a:lumMod val="38000"/>
                  <a:lumOff val="62000"/>
                </a:srgb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600">
              <a:solidFill>
                <a:prstClr val="black"/>
              </a:solidFill>
              <a:latin typeface="Century Gothic" panose="020B0502020202020204"/>
              <a:ea typeface="幼圆" panose="02010509060101010101" pitchFamily="49" charset="-122"/>
            </a:endParaRPr>
          </a:p>
        </p:txBody>
      </p:sp>
      <p:sp>
        <p:nvSpPr>
          <p:cNvPr id="37" name="矩形: 圆角 10"/>
          <p:cNvSpPr/>
          <p:nvPr/>
        </p:nvSpPr>
        <p:spPr>
          <a:xfrm>
            <a:off x="1223880" y="3253829"/>
            <a:ext cx="2513321" cy="465022"/>
          </a:xfrm>
          <a:prstGeom prst="roundRect">
            <a:avLst>
              <a:gd name="adj" fmla="val 0"/>
            </a:avLst>
          </a:prstGeom>
          <a:gradFill>
            <a:gsLst>
              <a:gs pos="0">
                <a:schemeClr val="accent4">
                  <a:lumMod val="20000"/>
                  <a:lumOff val="80000"/>
                </a:schemeClr>
              </a:gs>
              <a:gs pos="100000">
                <a:srgbClr val="E9EFF7">
                  <a:lumMod val="38000"/>
                  <a:lumOff val="62000"/>
                </a:srgb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600">
              <a:solidFill>
                <a:prstClr val="black"/>
              </a:solidFill>
              <a:latin typeface="Century Gothic" panose="020B0502020202020204"/>
              <a:ea typeface="幼圆" panose="02010509060101010101" pitchFamily="49" charset="-122"/>
            </a:endParaRPr>
          </a:p>
        </p:txBody>
      </p:sp>
      <p:sp>
        <p:nvSpPr>
          <p:cNvPr id="36" name="矩形: 圆角 10"/>
          <p:cNvSpPr/>
          <p:nvPr/>
        </p:nvSpPr>
        <p:spPr>
          <a:xfrm>
            <a:off x="1229634" y="2734468"/>
            <a:ext cx="2513321" cy="465022"/>
          </a:xfrm>
          <a:prstGeom prst="roundRect">
            <a:avLst>
              <a:gd name="adj" fmla="val 0"/>
            </a:avLst>
          </a:prstGeom>
          <a:gradFill>
            <a:gsLst>
              <a:gs pos="0">
                <a:schemeClr val="accent4">
                  <a:lumMod val="20000"/>
                  <a:lumOff val="80000"/>
                </a:schemeClr>
              </a:gs>
              <a:gs pos="100000">
                <a:srgbClr val="E9EFF7">
                  <a:lumMod val="38000"/>
                  <a:lumOff val="62000"/>
                </a:srgb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entury Gothic" panose="020B0502020202020204"/>
              <a:ea typeface="幼圆" panose="02010509060101010101" pitchFamily="49" charset="-122"/>
              <a:cs typeface="+mn-cs"/>
            </a:endParaRPr>
          </a:p>
        </p:txBody>
      </p:sp>
      <p:sp>
        <p:nvSpPr>
          <p:cNvPr id="11" name="矩形: 圆角 10"/>
          <p:cNvSpPr/>
          <p:nvPr/>
        </p:nvSpPr>
        <p:spPr>
          <a:xfrm>
            <a:off x="5204961" y="691737"/>
            <a:ext cx="3240360" cy="678858"/>
          </a:xfrm>
          <a:prstGeom prst="roundRect">
            <a:avLst>
              <a:gd name="adj" fmla="val 0"/>
            </a:avLst>
          </a:prstGeom>
          <a:gradFill>
            <a:gsLst>
              <a:gs pos="0">
                <a:srgbClr val="DBEEF4">
                  <a:lumMod val="95000"/>
                  <a:lumOff val="5000"/>
                </a:srgbClr>
              </a:gs>
              <a:gs pos="100000">
                <a:srgbClr val="E9EFF7">
                  <a:lumMod val="38000"/>
                  <a:lumOff val="62000"/>
                </a:srgb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entury Gothic" panose="020B0502020202020204"/>
              <a:ea typeface="幼圆" panose="02010509060101010101" pitchFamily="49" charset="-122"/>
              <a:cs typeface="+mn-cs"/>
            </a:endParaRPr>
          </a:p>
        </p:txBody>
      </p:sp>
      <p:sp>
        <p:nvSpPr>
          <p:cNvPr id="16" name="内容占位符 6"/>
          <p:cNvSpPr txBox="1"/>
          <p:nvPr/>
        </p:nvSpPr>
        <p:spPr>
          <a:xfrm>
            <a:off x="5204960" y="731937"/>
            <a:ext cx="3240361" cy="63865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chemeClr val="tx2"/>
              </a:buClr>
              <a:buNone/>
              <a:defRPr/>
            </a:pPr>
            <a:r>
              <a:rPr lang="zh-CN" altLang="en-US" sz="1100" dirty="0">
                <a:latin typeface="微软雅黑" panose="020B0503020204020204" pitchFamily="34" charset="-122"/>
                <a:ea typeface="微软雅黑" panose="020B0503020204020204" pitchFamily="34" charset="-122"/>
              </a:rPr>
              <a:t>中国银屑病患病率为</a:t>
            </a:r>
            <a:r>
              <a:rPr lang="en-US" altLang="zh-CN" sz="1100" b="1" dirty="0" smtClean="0">
                <a:latin typeface="微软雅黑" panose="020B0503020204020204" pitchFamily="34" charset="-122"/>
                <a:ea typeface="微软雅黑" panose="020B0503020204020204" pitchFamily="34" charset="-122"/>
              </a:rPr>
              <a:t>0.47%</a:t>
            </a:r>
            <a:r>
              <a:rPr lang="en-US" altLang="zh-CN" sz="1100" baseline="30000" dirty="0" smtClean="0">
                <a:latin typeface="微软雅黑" panose="020B0503020204020204" pitchFamily="34" charset="-122"/>
                <a:ea typeface="微软雅黑" panose="020B0503020204020204" pitchFamily="34" charset="-122"/>
              </a:rPr>
              <a:t>[1]</a:t>
            </a:r>
            <a:r>
              <a:rPr lang="zh-CN" altLang="en-US" sz="1100" dirty="0" smtClean="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银屑病患者约</a:t>
            </a:r>
            <a:r>
              <a:rPr lang="en-US" altLang="zh-CN" sz="1100" b="1" dirty="0">
                <a:latin typeface="微软雅黑" panose="020B0503020204020204" pitchFamily="34" charset="-122"/>
                <a:ea typeface="微软雅黑" panose="020B0503020204020204" pitchFamily="34" charset="-122"/>
              </a:rPr>
              <a:t>650</a:t>
            </a:r>
            <a:r>
              <a:rPr lang="zh-CN" altLang="en-US" sz="1100" b="1" dirty="0">
                <a:latin typeface="微软雅黑" panose="020B0503020204020204" pitchFamily="34" charset="-122"/>
                <a:ea typeface="微软雅黑" panose="020B0503020204020204" pitchFamily="34" charset="-122"/>
              </a:rPr>
              <a:t>万人</a:t>
            </a:r>
            <a:r>
              <a:rPr lang="zh-CN" altLang="en-US" sz="1100" dirty="0" smtClean="0">
                <a:latin typeface="微软雅黑" panose="020B0503020204020204" pitchFamily="34" charset="-122"/>
                <a:ea typeface="微软雅黑" panose="020B0503020204020204" pitchFamily="34" charset="-122"/>
              </a:rPr>
              <a:t>。</a:t>
            </a:r>
            <a:r>
              <a:rPr lang="zh-CN" altLang="zh-CN" sz="1100" dirty="0">
                <a:latin typeface="微软雅黑" panose="020B0503020204020204" pitchFamily="34" charset="-122"/>
                <a:ea typeface="微软雅黑" panose="020B0503020204020204" pitchFamily="34" charset="-122"/>
              </a:rPr>
              <a:t>寻常型银屑</a:t>
            </a:r>
            <a:r>
              <a:rPr lang="zh-CN" altLang="zh-CN" sz="1100" dirty="0" smtClean="0">
                <a:latin typeface="微软雅黑" panose="020B0503020204020204" pitchFamily="34" charset="-122"/>
                <a:ea typeface="微软雅黑" panose="020B0503020204020204" pitchFamily="34" charset="-122"/>
              </a:rPr>
              <a:t>病约</a:t>
            </a:r>
            <a:r>
              <a:rPr lang="zh-CN" altLang="zh-CN" sz="1100" dirty="0">
                <a:latin typeface="微软雅黑" panose="020B0503020204020204" pitchFamily="34" charset="-122"/>
                <a:ea typeface="微软雅黑" panose="020B0503020204020204" pitchFamily="34" charset="-122"/>
              </a:rPr>
              <a:t>占</a:t>
            </a:r>
            <a:r>
              <a:rPr lang="en-US" altLang="zh-CN" sz="1100" b="1" dirty="0">
                <a:latin typeface="微软雅黑" panose="020B0503020204020204" pitchFamily="34" charset="-122"/>
                <a:ea typeface="微软雅黑" panose="020B0503020204020204" pitchFamily="34" charset="-122"/>
              </a:rPr>
              <a:t>90%</a:t>
            </a:r>
            <a:r>
              <a:rPr lang="zh-CN" altLang="zh-CN" sz="1100" dirty="0">
                <a:latin typeface="微软雅黑" panose="020B0503020204020204" pitchFamily="34" charset="-122"/>
                <a:ea typeface="微软雅黑" panose="020B0503020204020204" pitchFamily="34" charset="-122"/>
              </a:rPr>
              <a:t>，且多数为轻中度患者</a:t>
            </a:r>
            <a:r>
              <a:rPr lang="zh-CN" altLang="zh-CN" sz="1100" b="1" dirty="0">
                <a:latin typeface="微软雅黑" panose="020B0503020204020204" pitchFamily="34" charset="-122"/>
                <a:ea typeface="微软雅黑" panose="020B0503020204020204" pitchFamily="34" charset="-122"/>
              </a:rPr>
              <a:t>（</a:t>
            </a:r>
            <a:r>
              <a:rPr lang="en-US" altLang="zh-CN" sz="1100" b="1" dirty="0">
                <a:latin typeface="微软雅黑" panose="020B0503020204020204" pitchFamily="34" charset="-122"/>
                <a:ea typeface="微软雅黑" panose="020B0503020204020204" pitchFamily="34" charset="-122"/>
              </a:rPr>
              <a:t>83.3%</a:t>
            </a:r>
            <a:r>
              <a:rPr lang="zh-CN" altLang="zh-CN" sz="1100" b="1" dirty="0" smtClean="0">
                <a:latin typeface="微软雅黑" panose="020B0503020204020204" pitchFamily="34" charset="-122"/>
                <a:ea typeface="微软雅黑" panose="020B0503020204020204" pitchFamily="34" charset="-122"/>
              </a:rPr>
              <a:t>）</a:t>
            </a:r>
            <a:r>
              <a:rPr lang="en-US" altLang="zh-CN" sz="1100" baseline="30000" dirty="0" smtClean="0">
                <a:latin typeface="微软雅黑" panose="020B0503020204020204" pitchFamily="34" charset="-122"/>
                <a:ea typeface="微软雅黑" panose="020B0503020204020204" pitchFamily="34" charset="-122"/>
              </a:rPr>
              <a:t>[</a:t>
            </a:r>
            <a:r>
              <a:rPr lang="en-US" altLang="zh-CN" sz="1100" baseline="30000" dirty="0">
                <a:latin typeface="微软雅黑" panose="020B0503020204020204" pitchFamily="34" charset="-122"/>
                <a:ea typeface="微软雅黑" panose="020B0503020204020204" pitchFamily="34" charset="-122"/>
              </a:rPr>
              <a:t>2</a:t>
            </a:r>
            <a:r>
              <a:rPr lang="en-US" altLang="zh-CN" sz="1100" baseline="30000" dirty="0" smtClean="0">
                <a:latin typeface="微软雅黑" panose="020B0503020204020204" pitchFamily="34" charset="-122"/>
                <a:ea typeface="微软雅黑" panose="020B0503020204020204" pitchFamily="34" charset="-122"/>
              </a:rPr>
              <a:t>]</a:t>
            </a:r>
            <a:br>
              <a:rPr lang="zh-CN" altLang="en-US" sz="800" dirty="0"/>
            </a:br>
            <a:endParaRPr kumimoji="0" lang="zh-CN" altLang="en-US" sz="8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 name="矩形 1"/>
          <p:cNvSpPr/>
          <p:nvPr/>
        </p:nvSpPr>
        <p:spPr>
          <a:xfrm>
            <a:off x="0" y="4692991"/>
            <a:ext cx="9144000" cy="629920"/>
          </a:xfrm>
          <a:prstGeom prst="rect">
            <a:avLst/>
          </a:prstGeom>
        </p:spPr>
        <p:txBody>
          <a:bodyPr wrap="square">
            <a:spAutoFit/>
          </a:bodyPr>
          <a:lstStyle/>
          <a:p>
            <a:r>
              <a:rPr lang="en-US" altLang="zh-CN" sz="500" dirty="0" smtClean="0">
                <a:latin typeface="微软雅黑" panose="020B0503020204020204" pitchFamily="34" charset="-122"/>
                <a:ea typeface="微软雅黑" panose="020B0503020204020204" pitchFamily="34" charset="-122"/>
              </a:rPr>
              <a:t>[1] </a:t>
            </a:r>
            <a:r>
              <a:rPr lang="zh-CN" altLang="en-US" sz="500" dirty="0" smtClean="0">
                <a:latin typeface="微软雅黑" panose="020B0503020204020204" pitchFamily="34" charset="-122"/>
                <a:ea typeface="微软雅黑" panose="020B0503020204020204" pitchFamily="34" charset="-122"/>
                <a:sym typeface="+mn-lt"/>
              </a:rPr>
              <a:t>丁晓岚</a:t>
            </a:r>
            <a:r>
              <a:rPr lang="en-US" altLang="zh-CN" sz="500" dirty="0" smtClean="0">
                <a:latin typeface="微软雅黑" panose="020B0503020204020204" pitchFamily="34" charset="-122"/>
                <a:ea typeface="微软雅黑" panose="020B0503020204020204" pitchFamily="34" charset="-122"/>
                <a:sym typeface="+mn-lt"/>
              </a:rPr>
              <a:t>, </a:t>
            </a:r>
            <a:r>
              <a:rPr lang="zh-CN" altLang="en-US" sz="500" dirty="0" smtClean="0">
                <a:latin typeface="微软雅黑" panose="020B0503020204020204" pitchFamily="34" charset="-122"/>
                <a:ea typeface="微软雅黑" panose="020B0503020204020204" pitchFamily="34" charset="-122"/>
                <a:sym typeface="+mn-lt"/>
              </a:rPr>
              <a:t>王婷琳</a:t>
            </a:r>
            <a:r>
              <a:rPr lang="en-US" altLang="zh-CN" sz="500" dirty="0" smtClean="0">
                <a:latin typeface="微软雅黑" panose="020B0503020204020204" pitchFamily="34" charset="-122"/>
                <a:ea typeface="微软雅黑" panose="020B0503020204020204" pitchFamily="34" charset="-122"/>
                <a:sym typeface="+mn-lt"/>
              </a:rPr>
              <a:t>, </a:t>
            </a:r>
            <a:r>
              <a:rPr lang="zh-CN" altLang="en-US" sz="500" dirty="0" smtClean="0">
                <a:latin typeface="微软雅黑" panose="020B0503020204020204" pitchFamily="34" charset="-122"/>
                <a:ea typeface="微软雅黑" panose="020B0503020204020204" pitchFamily="34" charset="-122"/>
                <a:sym typeface="+mn-lt"/>
              </a:rPr>
              <a:t>沈佚葳</a:t>
            </a:r>
            <a:r>
              <a:rPr lang="en-US" altLang="zh-CN" sz="500" dirty="0" smtClean="0">
                <a:latin typeface="微软雅黑" panose="020B0503020204020204" pitchFamily="34" charset="-122"/>
                <a:ea typeface="微软雅黑" panose="020B0503020204020204" pitchFamily="34" charset="-122"/>
                <a:sym typeface="+mn-lt"/>
              </a:rPr>
              <a:t>. </a:t>
            </a:r>
            <a:r>
              <a:rPr lang="zh-CN" altLang="en-US" sz="500" dirty="0" smtClean="0">
                <a:latin typeface="微软雅黑" panose="020B0503020204020204" pitchFamily="34" charset="-122"/>
                <a:ea typeface="微软雅黑" panose="020B0503020204020204" pitchFamily="34" charset="-122"/>
                <a:sym typeface="+mn-lt"/>
              </a:rPr>
              <a:t>中国六省市银屑病流行病学调查</a:t>
            </a:r>
            <a:r>
              <a:rPr lang="en-US" altLang="zh-CN" sz="500" dirty="0" smtClean="0">
                <a:latin typeface="微软雅黑" panose="020B0503020204020204" pitchFamily="34" charset="-122"/>
                <a:ea typeface="微软雅黑" panose="020B0503020204020204" pitchFamily="34" charset="-122"/>
                <a:sym typeface="+mn-lt"/>
              </a:rPr>
              <a:t>. </a:t>
            </a:r>
            <a:r>
              <a:rPr lang="zh-CN" altLang="en-US" sz="500" dirty="0" smtClean="0">
                <a:latin typeface="微软雅黑" panose="020B0503020204020204" pitchFamily="34" charset="-122"/>
                <a:ea typeface="微软雅黑" panose="020B0503020204020204" pitchFamily="34" charset="-122"/>
                <a:sym typeface="+mn-lt"/>
              </a:rPr>
              <a:t>中国皮肤性病学杂志</a:t>
            </a:r>
            <a:r>
              <a:rPr lang="en-US" altLang="zh-CN" sz="500" dirty="0" smtClean="0">
                <a:latin typeface="微软雅黑" panose="020B0503020204020204" pitchFamily="34" charset="-122"/>
                <a:ea typeface="微软雅黑" panose="020B0503020204020204" pitchFamily="34" charset="-122"/>
                <a:sym typeface="+mn-lt"/>
              </a:rPr>
              <a:t>. 2010 2010-01-01;24(7):598-601.  </a:t>
            </a:r>
            <a:r>
              <a:rPr lang="en-US" altLang="zh-CN" sz="500" dirty="0" smtClean="0">
                <a:latin typeface="微软雅黑" panose="020B0503020204020204" pitchFamily="34" charset="-122"/>
                <a:ea typeface="微软雅黑" panose="020B0503020204020204" pitchFamily="34" charset="-122"/>
              </a:rPr>
              <a:t>[2] Kun Chen, Wang Gang, </a:t>
            </a:r>
            <a:r>
              <a:rPr lang="en-US" altLang="zh-CN" sz="500" dirty="0" err="1" smtClean="0">
                <a:latin typeface="微软雅黑" panose="020B0503020204020204" pitchFamily="34" charset="-122"/>
                <a:ea typeface="微软雅黑" panose="020B0503020204020204" pitchFamily="34" charset="-122"/>
              </a:rPr>
              <a:t>Jin</a:t>
            </a:r>
            <a:r>
              <a:rPr lang="en-US" altLang="zh-CN" sz="500" dirty="0" smtClean="0">
                <a:latin typeface="微软雅黑" panose="020B0503020204020204" pitchFamily="34" charset="-122"/>
                <a:ea typeface="微软雅黑" panose="020B0503020204020204" pitchFamily="34" charset="-122"/>
              </a:rPr>
              <a:t> </a:t>
            </a:r>
            <a:r>
              <a:rPr lang="en-US" altLang="zh-CN" sz="500" dirty="0" err="1" smtClean="0">
                <a:latin typeface="微软雅黑" panose="020B0503020204020204" pitchFamily="34" charset="-122"/>
                <a:ea typeface="微软雅黑" panose="020B0503020204020204" pitchFamily="34" charset="-122"/>
              </a:rPr>
              <a:t>Hongzhong</a:t>
            </a:r>
            <a:r>
              <a:rPr lang="en-US" altLang="zh-CN" sz="500" dirty="0" smtClean="0">
                <a:latin typeface="微软雅黑" panose="020B0503020204020204" pitchFamily="34" charset="-122"/>
                <a:ea typeface="微软雅黑" panose="020B0503020204020204" pitchFamily="34" charset="-122"/>
              </a:rPr>
              <a:t>, et al. Clinic characteristics of psoriasis in China: A nationwide survey in over 12000 patients[J]. </a:t>
            </a:r>
            <a:r>
              <a:rPr lang="en-US" altLang="zh-CN" sz="500" dirty="0" err="1" smtClean="0">
                <a:latin typeface="微软雅黑" panose="020B0503020204020204" pitchFamily="34" charset="-122"/>
                <a:ea typeface="微软雅黑" panose="020B0503020204020204" pitchFamily="34" charset="-122"/>
              </a:rPr>
              <a:t>Oncotarget</a:t>
            </a:r>
            <a:r>
              <a:rPr lang="en-US" altLang="zh-CN" sz="500" dirty="0" smtClean="0">
                <a:latin typeface="微软雅黑" panose="020B0503020204020204" pitchFamily="34" charset="-122"/>
                <a:ea typeface="微软雅黑" panose="020B0503020204020204" pitchFamily="34" charset="-122"/>
              </a:rPr>
              <a:t>, 2017, 8(28): 46381-46389.  [3] Fan X, Xiao FL, Yang S, et al. Childhood psoriasis: A study of 277 patients from China. J EUR ACAD DERMATOL. 2007 2007-01-01;21(6):762-5.  [4] </a:t>
            </a:r>
            <a:r>
              <a:rPr lang="zh-CN" altLang="zh-CN" sz="500" dirty="0" smtClean="0">
                <a:latin typeface="微软雅黑" panose="020B0503020204020204" pitchFamily="34" charset="-122"/>
                <a:ea typeface="微软雅黑" panose="020B0503020204020204" pitchFamily="34" charset="-122"/>
              </a:rPr>
              <a:t>郑艺</a:t>
            </a:r>
            <a:r>
              <a:rPr lang="en-US" altLang="zh-CN" sz="500" dirty="0" smtClean="0">
                <a:latin typeface="微软雅黑" panose="020B0503020204020204" pitchFamily="34" charset="-122"/>
                <a:ea typeface="微软雅黑" panose="020B0503020204020204" pitchFamily="34" charset="-122"/>
              </a:rPr>
              <a:t>, </a:t>
            </a:r>
            <a:r>
              <a:rPr lang="zh-CN" altLang="zh-CN" sz="500" dirty="0" smtClean="0">
                <a:latin typeface="微软雅黑" panose="020B0503020204020204" pitchFamily="34" charset="-122"/>
                <a:ea typeface="微软雅黑" panose="020B0503020204020204" pitchFamily="34" charset="-122"/>
              </a:rPr>
              <a:t>周勇</a:t>
            </a:r>
            <a:r>
              <a:rPr lang="en-US" altLang="zh-CN" sz="500" dirty="0" smtClean="0">
                <a:latin typeface="微软雅黑" panose="020B0503020204020204" pitchFamily="34" charset="-122"/>
                <a:ea typeface="微软雅黑" panose="020B0503020204020204" pitchFamily="34" charset="-122"/>
              </a:rPr>
              <a:t>, </a:t>
            </a:r>
            <a:r>
              <a:rPr lang="zh-CN" altLang="zh-CN" sz="500" dirty="0" smtClean="0">
                <a:latin typeface="微软雅黑" panose="020B0503020204020204" pitchFamily="34" charset="-122"/>
                <a:ea typeface="微软雅黑" panose="020B0503020204020204" pitchFamily="34" charset="-122"/>
              </a:rPr>
              <a:t>赵华</a:t>
            </a:r>
            <a:r>
              <a:rPr lang="en-US" altLang="zh-CN" sz="500" dirty="0" smtClean="0">
                <a:latin typeface="微软雅黑" panose="020B0503020204020204" pitchFamily="34" charset="-122"/>
                <a:ea typeface="微软雅黑" panose="020B0503020204020204" pitchFamily="34" charset="-122"/>
              </a:rPr>
              <a:t>, et al. </a:t>
            </a:r>
            <a:r>
              <a:rPr lang="zh-CN" altLang="zh-CN" sz="500" dirty="0" smtClean="0">
                <a:latin typeface="微软雅黑" panose="020B0503020204020204" pitchFamily="34" charset="-122"/>
                <a:ea typeface="微软雅黑" panose="020B0503020204020204" pitchFamily="34" charset="-122"/>
              </a:rPr>
              <a:t>银屑病对患者生活质量的影响</a:t>
            </a:r>
            <a:r>
              <a:rPr lang="en-US" altLang="zh-CN" sz="500" dirty="0" smtClean="0">
                <a:latin typeface="微软雅黑" panose="020B0503020204020204" pitchFamily="34" charset="-122"/>
                <a:ea typeface="微软雅黑" panose="020B0503020204020204" pitchFamily="34" charset="-122"/>
              </a:rPr>
              <a:t>. </a:t>
            </a:r>
            <a:r>
              <a:rPr lang="zh-CN" altLang="zh-CN" sz="500" dirty="0" smtClean="0">
                <a:latin typeface="微软雅黑" panose="020B0503020204020204" pitchFamily="34" charset="-122"/>
                <a:ea typeface="微软雅黑" panose="020B0503020204020204" pitchFamily="34" charset="-122"/>
              </a:rPr>
              <a:t>解放军医学院学报</a:t>
            </a:r>
            <a:r>
              <a:rPr lang="en-US" altLang="zh-CN" sz="500" dirty="0" smtClean="0">
                <a:latin typeface="微软雅黑" panose="020B0503020204020204" pitchFamily="34" charset="-122"/>
                <a:ea typeface="微软雅黑" panose="020B0503020204020204" pitchFamily="34" charset="-122"/>
              </a:rPr>
              <a:t>. 2015;036(1):71-4.  [5] </a:t>
            </a:r>
            <a:r>
              <a:rPr lang="zh-CN" altLang="zh-CN" sz="500" dirty="0" smtClean="0">
                <a:latin typeface="微软雅黑" panose="020B0503020204020204" pitchFamily="34" charset="-122"/>
                <a:ea typeface="微软雅黑" panose="020B0503020204020204" pitchFamily="34" charset="-122"/>
              </a:rPr>
              <a:t>欧韵</a:t>
            </a:r>
            <a:r>
              <a:rPr lang="en-US" altLang="zh-CN" sz="500" dirty="0" smtClean="0">
                <a:latin typeface="微软雅黑" panose="020B0503020204020204" pitchFamily="34" charset="-122"/>
                <a:ea typeface="微软雅黑" panose="020B0503020204020204" pitchFamily="34" charset="-122"/>
              </a:rPr>
              <a:t>, </a:t>
            </a:r>
            <a:r>
              <a:rPr lang="zh-CN" altLang="zh-CN" sz="500" dirty="0" smtClean="0">
                <a:latin typeface="微软雅黑" panose="020B0503020204020204" pitchFamily="34" charset="-122"/>
                <a:ea typeface="微软雅黑" panose="020B0503020204020204" pitchFamily="34" charset="-122"/>
              </a:rPr>
              <a:t>刘红霞</a:t>
            </a:r>
            <a:r>
              <a:rPr lang="en-US" altLang="zh-CN" sz="500" dirty="0" smtClean="0">
                <a:latin typeface="微软雅黑" panose="020B0503020204020204" pitchFamily="34" charset="-122"/>
                <a:ea typeface="微软雅黑" panose="020B0503020204020204" pitchFamily="34" charset="-122"/>
              </a:rPr>
              <a:t>, </a:t>
            </a:r>
            <a:r>
              <a:rPr lang="zh-CN" altLang="zh-CN" sz="500" dirty="0" smtClean="0">
                <a:latin typeface="微软雅黑" panose="020B0503020204020204" pitchFamily="34" charset="-122"/>
                <a:ea typeface="微软雅黑" panose="020B0503020204020204" pitchFamily="34" charset="-122"/>
              </a:rPr>
              <a:t>罗小军</a:t>
            </a:r>
            <a:r>
              <a:rPr lang="en-US" altLang="zh-CN" sz="500" dirty="0" smtClean="0">
                <a:latin typeface="微软雅黑" panose="020B0503020204020204" pitchFamily="34" charset="-122"/>
                <a:ea typeface="微软雅黑" panose="020B0503020204020204" pitchFamily="34" charset="-122"/>
              </a:rPr>
              <a:t>. 298</a:t>
            </a:r>
            <a:r>
              <a:rPr lang="zh-CN" altLang="zh-CN" sz="500" dirty="0" smtClean="0">
                <a:latin typeface="微软雅黑" panose="020B0503020204020204" pitchFamily="34" charset="-122"/>
                <a:ea typeface="微软雅黑" panose="020B0503020204020204" pitchFamily="34" charset="-122"/>
              </a:rPr>
              <a:t>例寻常型银屑病住院患者回顾性临床资料分析</a:t>
            </a:r>
            <a:r>
              <a:rPr lang="en-US" altLang="zh-CN" sz="500" dirty="0" smtClean="0">
                <a:latin typeface="微软雅黑" panose="020B0503020204020204" pitchFamily="34" charset="-122"/>
                <a:ea typeface="微软雅黑" panose="020B0503020204020204" pitchFamily="34" charset="-122"/>
              </a:rPr>
              <a:t>. </a:t>
            </a:r>
            <a:r>
              <a:rPr lang="zh-CN" altLang="zh-CN" sz="500" dirty="0" smtClean="0">
                <a:latin typeface="微软雅黑" panose="020B0503020204020204" pitchFamily="34" charset="-122"/>
                <a:ea typeface="微软雅黑" panose="020B0503020204020204" pitchFamily="34" charset="-122"/>
              </a:rPr>
              <a:t>新疆中医药</a:t>
            </a:r>
            <a:r>
              <a:rPr lang="en-US" altLang="zh-CN" sz="500" dirty="0" smtClean="0">
                <a:latin typeface="微软雅黑" panose="020B0503020204020204" pitchFamily="34" charset="-122"/>
                <a:ea typeface="微软雅黑" panose="020B0503020204020204" pitchFamily="34" charset="-122"/>
              </a:rPr>
              <a:t>. 2010;28(2):37-9.  [6] </a:t>
            </a:r>
            <a:r>
              <a:rPr lang="zh-CN" altLang="en-US" sz="500" dirty="0" smtClean="0">
                <a:latin typeface="微软雅黑" panose="020B0503020204020204" pitchFamily="34" charset="-122"/>
                <a:ea typeface="微软雅黑" panose="020B0503020204020204" pitchFamily="34" charset="-122"/>
              </a:rPr>
              <a:t>符文好，刘军麟，肖传柳，等</a:t>
            </a:r>
            <a:r>
              <a:rPr lang="en-US" altLang="zh-CN" sz="500" dirty="0" smtClean="0">
                <a:latin typeface="微软雅黑" panose="020B0503020204020204" pitchFamily="34" charset="-122"/>
                <a:ea typeface="微软雅黑" panose="020B0503020204020204" pitchFamily="34" charset="-122"/>
              </a:rPr>
              <a:t>. </a:t>
            </a:r>
            <a:r>
              <a:rPr lang="zh-CN" altLang="en-US" sz="500" dirty="0" smtClean="0">
                <a:latin typeface="微软雅黑" panose="020B0503020204020204" pitchFamily="34" charset="-122"/>
                <a:ea typeface="微软雅黑" panose="020B0503020204020204" pitchFamily="34" charset="-122"/>
              </a:rPr>
              <a:t>影响寻常型银屑病预后复发的危险因素调查分析</a:t>
            </a:r>
            <a:r>
              <a:rPr lang="en-US" altLang="zh-CN" sz="500" dirty="0" smtClean="0">
                <a:latin typeface="微软雅黑" panose="020B0503020204020204" pitchFamily="34" charset="-122"/>
                <a:ea typeface="微软雅黑" panose="020B0503020204020204" pitchFamily="34" charset="-122"/>
              </a:rPr>
              <a:t>[J]. </a:t>
            </a:r>
            <a:r>
              <a:rPr lang="zh-CN" altLang="en-US" sz="500" dirty="0" smtClean="0">
                <a:latin typeface="微软雅黑" panose="020B0503020204020204" pitchFamily="34" charset="-122"/>
                <a:ea typeface="微软雅黑" panose="020B0503020204020204" pitchFamily="34" charset="-122"/>
              </a:rPr>
              <a:t>中国卫生统计</a:t>
            </a:r>
            <a:r>
              <a:rPr lang="en-US" altLang="zh-CN" sz="500" dirty="0" smtClean="0">
                <a:latin typeface="微软雅黑" panose="020B0503020204020204" pitchFamily="34" charset="-122"/>
                <a:ea typeface="微软雅黑" panose="020B0503020204020204" pitchFamily="34" charset="-122"/>
              </a:rPr>
              <a:t>, 2016, 33(5): 806-808.  </a:t>
            </a:r>
            <a:r>
              <a:rPr lang="en-US" altLang="zh-CN" sz="500" dirty="0" smtClean="0">
                <a:sym typeface="+mn-lt"/>
              </a:rPr>
              <a:t>[7] </a:t>
            </a:r>
            <a:r>
              <a:rPr lang="en-US" altLang="zh-CN" sz="500" dirty="0" err="1" smtClean="0">
                <a:sym typeface="+mn-lt"/>
              </a:rPr>
              <a:t>Eui</a:t>
            </a:r>
            <a:r>
              <a:rPr lang="en-US" altLang="zh-CN" sz="500" dirty="0" smtClean="0">
                <a:sym typeface="+mn-lt"/>
              </a:rPr>
              <a:t>-Hyun Oh, Ro Young-Suck, Kim </a:t>
            </a:r>
            <a:r>
              <a:rPr lang="en-US" altLang="zh-CN" sz="500" dirty="0" err="1" smtClean="0">
                <a:sym typeface="+mn-lt"/>
              </a:rPr>
              <a:t>Jeong-Eun</a:t>
            </a:r>
            <a:r>
              <a:rPr lang="en-US" altLang="zh-CN" sz="500" dirty="0" smtClean="0">
                <a:sym typeface="+mn-lt"/>
              </a:rPr>
              <a:t>. Epidemiology and cardiovascular comorbidities in patients with psoriasis: A Korean nationwide population-based cohort study[J]. Journal of Dermatology, 2017, 44(6): 621-629.  [8] </a:t>
            </a:r>
            <a:r>
              <a:rPr lang="en-US" altLang="zh-CN" sz="500" dirty="0" err="1" smtClean="0">
                <a:sym typeface="+mn-lt"/>
              </a:rPr>
              <a:t>Lihi</a:t>
            </a:r>
            <a:r>
              <a:rPr lang="en-US" altLang="zh-CN" sz="500" dirty="0" smtClean="0">
                <a:sym typeface="+mn-lt"/>
              </a:rPr>
              <a:t> Eder, </a:t>
            </a:r>
            <a:r>
              <a:rPr lang="en-US" altLang="zh-CN" sz="500" dirty="0" err="1" smtClean="0">
                <a:sym typeface="+mn-lt"/>
              </a:rPr>
              <a:t>Widdifield</a:t>
            </a:r>
            <a:r>
              <a:rPr lang="en-US" altLang="zh-CN" sz="500" dirty="0" smtClean="0">
                <a:sym typeface="+mn-lt"/>
              </a:rPr>
              <a:t> Jessica, Rosen Cheryl-F, et al. Trends in the Prevalence and Incidence of Psoriasis and Psoriatic Arthritis in Ontario, Canada: A Population-Based Study[J]. Arthritis Care and Research, 2019, 0(0): 1-8.  [9] Alexander </a:t>
            </a:r>
            <a:r>
              <a:rPr lang="en-US" altLang="zh-CN" sz="500" dirty="0" err="1" smtClean="0">
                <a:sym typeface="+mn-lt"/>
              </a:rPr>
              <a:t>Egeberg</a:t>
            </a:r>
            <a:r>
              <a:rPr lang="en-US" altLang="zh-CN" sz="500" dirty="0" smtClean="0">
                <a:sym typeface="+mn-lt"/>
              </a:rPr>
              <a:t>, </a:t>
            </a:r>
            <a:r>
              <a:rPr lang="en-US" altLang="zh-CN" sz="500" dirty="0" err="1" smtClean="0">
                <a:sym typeface="+mn-lt"/>
              </a:rPr>
              <a:t>Skov</a:t>
            </a:r>
            <a:r>
              <a:rPr lang="en-US" altLang="zh-CN" sz="500" dirty="0" smtClean="0">
                <a:sym typeface="+mn-lt"/>
              </a:rPr>
              <a:t> Lone, </a:t>
            </a:r>
            <a:r>
              <a:rPr lang="en-US" altLang="zh-CN" sz="500" dirty="0" err="1" smtClean="0">
                <a:sym typeface="+mn-lt"/>
              </a:rPr>
              <a:t>Gislason</a:t>
            </a:r>
            <a:r>
              <a:rPr lang="en-US" altLang="zh-CN" sz="500" dirty="0" smtClean="0">
                <a:sym typeface="+mn-lt"/>
              </a:rPr>
              <a:t> Gunnar-H, et al. Incidence and prevalence of psoriasis in Denmark[J]. </a:t>
            </a:r>
            <a:r>
              <a:rPr lang="en-US" altLang="zh-CN" sz="500" dirty="0" err="1" smtClean="0">
                <a:sym typeface="+mn-lt"/>
              </a:rPr>
              <a:t>Acta</a:t>
            </a:r>
            <a:r>
              <a:rPr lang="en-US" altLang="zh-CN" sz="500" dirty="0" smtClean="0">
                <a:sym typeface="+mn-lt"/>
              </a:rPr>
              <a:t> </a:t>
            </a:r>
            <a:r>
              <a:rPr lang="en-US" altLang="zh-CN" sz="500" dirty="0" err="1" smtClean="0">
                <a:sym typeface="+mn-lt"/>
              </a:rPr>
              <a:t>Dermato-Venereologica</a:t>
            </a:r>
            <a:r>
              <a:rPr lang="en-US" altLang="zh-CN" sz="500" dirty="0" smtClean="0">
                <a:sym typeface="+mn-lt"/>
              </a:rPr>
              <a:t>, 2017, 97(7): 808-812. [10] </a:t>
            </a:r>
            <a:r>
              <a:rPr lang="zh-CN" altLang="en-US" sz="500" dirty="0" smtClean="0">
                <a:sym typeface="+mn-lt"/>
              </a:rPr>
              <a:t>中国银屑病诊疗指南</a:t>
            </a:r>
            <a:r>
              <a:rPr lang="en-US" altLang="zh-CN" sz="500" dirty="0" smtClean="0">
                <a:sym typeface="+mn-lt"/>
              </a:rPr>
              <a:t>( 2023</a:t>
            </a:r>
            <a:r>
              <a:rPr lang="zh-CN" altLang="en-US" sz="500" dirty="0" smtClean="0">
                <a:sym typeface="+mn-lt"/>
              </a:rPr>
              <a:t>版</a:t>
            </a:r>
            <a:r>
              <a:rPr lang="en-US" altLang="zh-CN" sz="500" dirty="0" smtClean="0">
                <a:sym typeface="+mn-lt"/>
              </a:rPr>
              <a:t>). </a:t>
            </a:r>
            <a:r>
              <a:rPr lang="zh-CN" altLang="en-US" sz="500" dirty="0" smtClean="0">
                <a:sym typeface="+mn-lt"/>
              </a:rPr>
              <a:t>张学军，中华皮肤科杂志，</a:t>
            </a:r>
            <a:r>
              <a:rPr lang="en-US" altLang="zh-CN" sz="500" dirty="0">
                <a:sym typeface="+mn-lt"/>
              </a:rPr>
              <a:t>2023,56(7):573-625    [11</a:t>
            </a:r>
            <a:r>
              <a:rPr lang="en-US" altLang="zh-CN" sz="500" dirty="0" smtClean="0">
                <a:sym typeface="+mn-lt"/>
              </a:rPr>
              <a:t>] </a:t>
            </a:r>
            <a:r>
              <a:rPr lang="en-US" altLang="zh-CN" sz="500" dirty="0" err="1">
                <a:sym typeface="+mn-lt"/>
              </a:rPr>
              <a:t>Cai</a:t>
            </a:r>
            <a:r>
              <a:rPr lang="en-US" altLang="zh-CN" sz="500" dirty="0">
                <a:sym typeface="+mn-lt"/>
              </a:rPr>
              <a:t> L, Chen G, Lu Q, et al. Chin Med J (</a:t>
            </a:r>
            <a:r>
              <a:rPr lang="en-US" altLang="zh-CN" sz="500" dirty="0" err="1">
                <a:sym typeface="+mn-lt"/>
              </a:rPr>
              <a:t>Engl</a:t>
            </a:r>
            <a:r>
              <a:rPr lang="en-US" altLang="zh-CN" sz="500" dirty="0">
                <a:sym typeface="+mn-lt"/>
              </a:rPr>
              <a:t>). 2020 Nov 9;133(24):2905-2909</a:t>
            </a:r>
            <a:r>
              <a:rPr lang="en-US" altLang="zh-CN" sz="500" dirty="0" smtClean="0">
                <a:sym typeface="+mn-lt"/>
              </a:rPr>
              <a:t>.  [12] </a:t>
            </a:r>
            <a:r>
              <a:rPr lang="en-US" altLang="zh-CN" sz="500" dirty="0">
                <a:sym typeface="+mn-lt"/>
              </a:rPr>
              <a:t>Koo J, et al. J Am </a:t>
            </a:r>
            <a:r>
              <a:rPr lang="en-US" altLang="zh-CN" sz="500" dirty="0" err="1">
                <a:sym typeface="+mn-lt"/>
              </a:rPr>
              <a:t>Acad</a:t>
            </a:r>
            <a:r>
              <a:rPr lang="en-US" altLang="zh-CN" sz="500" dirty="0">
                <a:sym typeface="+mn-lt"/>
              </a:rPr>
              <a:t> </a:t>
            </a:r>
            <a:r>
              <a:rPr lang="en-US" altLang="zh-CN" sz="500" dirty="0" err="1">
                <a:sym typeface="+mn-lt"/>
              </a:rPr>
              <a:t>Dermatol</a:t>
            </a:r>
            <a:r>
              <a:rPr lang="en-US" altLang="zh-CN" sz="500" dirty="0">
                <a:sym typeface="+mn-lt"/>
              </a:rPr>
              <a:t>. 1999 Jul;41(1):51-9 </a:t>
            </a:r>
            <a:r>
              <a:rPr lang="en-US" altLang="zh-CN" sz="500" dirty="0" smtClean="0">
                <a:sym typeface="+mn-lt"/>
              </a:rPr>
              <a:t> [13] </a:t>
            </a:r>
            <a:r>
              <a:rPr lang="zh-CN" altLang="en-US" sz="500" dirty="0" smtClean="0">
                <a:sym typeface="+mn-lt"/>
              </a:rPr>
              <a:t>本维莫德乳膏</a:t>
            </a:r>
            <a:r>
              <a:rPr lang="en-US" altLang="zh-CN" sz="500" dirty="0" smtClean="0">
                <a:sym typeface="+mn-lt"/>
              </a:rPr>
              <a:t>BIA</a:t>
            </a:r>
            <a:r>
              <a:rPr lang="zh-CN" altLang="en-US" sz="500" dirty="0" smtClean="0">
                <a:sym typeface="+mn-lt"/>
              </a:rPr>
              <a:t>模型</a:t>
            </a:r>
            <a:endParaRPr lang="en-US" altLang="zh-CN" sz="500" dirty="0">
              <a:sym typeface="+mn-lt"/>
            </a:endParaRPr>
          </a:p>
          <a:p>
            <a:endParaRPr lang="en-US" altLang="zh-CN" sz="500" dirty="0">
              <a:sym typeface="+mn-lt"/>
            </a:endParaRPr>
          </a:p>
        </p:txBody>
      </p:sp>
      <p:sp>
        <p:nvSpPr>
          <p:cNvPr id="4" name="矩形 3"/>
          <p:cNvSpPr/>
          <p:nvPr/>
        </p:nvSpPr>
        <p:spPr>
          <a:xfrm>
            <a:off x="4442012" y="723559"/>
            <a:ext cx="618076" cy="64703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latin typeface="微软雅黑" panose="020B0503020204020204" pitchFamily="34" charset="-122"/>
                <a:ea typeface="微软雅黑" panose="020B0503020204020204" pitchFamily="34" charset="-122"/>
              </a:rPr>
              <a:t>患病率和人数</a:t>
            </a:r>
            <a:endParaRPr lang="zh-CN" altLang="en-US" sz="1100" b="1" dirty="0">
              <a:latin typeface="微软雅黑" panose="020B0503020204020204" pitchFamily="34" charset="-122"/>
              <a:ea typeface="微软雅黑" panose="020B0503020204020204" pitchFamily="34" charset="-122"/>
            </a:endParaRPr>
          </a:p>
        </p:txBody>
      </p:sp>
      <p:sp>
        <p:nvSpPr>
          <p:cNvPr id="18" name="矩形: 圆角 10"/>
          <p:cNvSpPr/>
          <p:nvPr/>
        </p:nvSpPr>
        <p:spPr>
          <a:xfrm>
            <a:off x="992754" y="1760257"/>
            <a:ext cx="3240512" cy="906481"/>
          </a:xfrm>
          <a:prstGeom prst="roundRect">
            <a:avLst>
              <a:gd name="adj" fmla="val 0"/>
            </a:avLst>
          </a:prstGeom>
          <a:gradFill>
            <a:gsLst>
              <a:gs pos="0">
                <a:srgbClr val="DBEEF4">
                  <a:lumMod val="95000"/>
                  <a:lumOff val="5000"/>
                </a:srgbClr>
              </a:gs>
              <a:gs pos="100000">
                <a:srgbClr val="E9EFF7">
                  <a:lumMod val="38000"/>
                  <a:lumOff val="62000"/>
                </a:srgb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entury Gothic" panose="020B0502020202020204"/>
              <a:ea typeface="幼圆" panose="02010509060101010101" pitchFamily="49" charset="-122"/>
              <a:cs typeface="+mn-cs"/>
            </a:endParaRPr>
          </a:p>
        </p:txBody>
      </p:sp>
      <p:sp>
        <p:nvSpPr>
          <p:cNvPr id="19" name="内容占位符 6"/>
          <p:cNvSpPr txBox="1"/>
          <p:nvPr/>
        </p:nvSpPr>
        <p:spPr>
          <a:xfrm>
            <a:off x="989124" y="1800459"/>
            <a:ext cx="3243991" cy="64042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chemeClr val="tx2"/>
              </a:buClr>
              <a:buNone/>
              <a:defRPr/>
            </a:pPr>
            <a:r>
              <a:rPr lang="zh-CN" altLang="zh-CN" sz="1100" kern="100" dirty="0">
                <a:latin typeface="微软雅黑" panose="020B0503020204020204" pitchFamily="34" charset="-122"/>
                <a:ea typeface="微软雅黑" panose="020B0503020204020204" pitchFamily="34" charset="-122"/>
              </a:rPr>
              <a:t>银屑病患者有</a:t>
            </a:r>
            <a:r>
              <a:rPr lang="en-US" altLang="zh-CN" sz="1100" b="1" kern="100" dirty="0">
                <a:latin typeface="微软雅黑" panose="020B0503020204020204" pitchFamily="34" charset="-122"/>
                <a:ea typeface="微软雅黑" panose="020B0503020204020204" pitchFamily="34" charset="-122"/>
              </a:rPr>
              <a:t>48.7%</a:t>
            </a:r>
            <a:r>
              <a:rPr lang="zh-CN" altLang="zh-CN" sz="1100" kern="100" dirty="0">
                <a:latin typeface="微软雅黑" panose="020B0503020204020204" pitchFamily="34" charset="-122"/>
                <a:ea typeface="微软雅黑" panose="020B0503020204020204" pitchFamily="34" charset="-122"/>
              </a:rPr>
              <a:t>的患者出现复发，</a:t>
            </a:r>
            <a:r>
              <a:rPr lang="en-US" altLang="zh-CN" sz="1100" b="1" kern="100" dirty="0">
                <a:latin typeface="微软雅黑" panose="020B0503020204020204" pitchFamily="34" charset="-122"/>
                <a:ea typeface="微软雅黑" panose="020B0503020204020204" pitchFamily="34" charset="-122"/>
              </a:rPr>
              <a:t>51.9%</a:t>
            </a:r>
            <a:r>
              <a:rPr lang="zh-CN" altLang="zh-CN" sz="1100" kern="100" dirty="0">
                <a:latin typeface="微软雅黑" panose="020B0503020204020204" pitchFamily="34" charset="-122"/>
                <a:ea typeface="微软雅黑" panose="020B0503020204020204" pitchFamily="34" charset="-122"/>
              </a:rPr>
              <a:t>的患者在冬季</a:t>
            </a:r>
            <a:r>
              <a:rPr lang="zh-CN" altLang="zh-CN" sz="1100" kern="100" dirty="0" smtClean="0">
                <a:latin typeface="微软雅黑" panose="020B0503020204020204" pitchFamily="34" charset="-122"/>
                <a:ea typeface="微软雅黑" panose="020B0503020204020204" pitchFamily="34" charset="-122"/>
              </a:rPr>
              <a:t>复发</a:t>
            </a:r>
            <a:r>
              <a:rPr lang="en-US" altLang="zh-CN" sz="1100" kern="100" baseline="30000" dirty="0" smtClean="0">
                <a:latin typeface="微软雅黑" panose="020B0503020204020204" pitchFamily="34" charset="-122"/>
                <a:ea typeface="微软雅黑" panose="020B0503020204020204" pitchFamily="34" charset="-122"/>
              </a:rPr>
              <a:t>[3]</a:t>
            </a:r>
            <a:r>
              <a:rPr lang="zh-CN" altLang="zh-CN" sz="1100" kern="100" dirty="0" smtClean="0">
                <a:latin typeface="微软雅黑" panose="020B0503020204020204" pitchFamily="34" charset="-122"/>
                <a:ea typeface="微软雅黑" panose="020B0503020204020204" pitchFamily="34" charset="-122"/>
              </a:rPr>
              <a:t>，</a:t>
            </a:r>
            <a:r>
              <a:rPr lang="zh-CN" altLang="en-US" sz="1100" kern="100" dirty="0">
                <a:latin typeface="微软雅黑" panose="020B0503020204020204" pitchFamily="34" charset="-122"/>
                <a:ea typeface="微软雅黑" panose="020B0503020204020204" pitchFamily="34" charset="-122"/>
              </a:rPr>
              <a:t>寻常型银屑病中的复发率高达</a:t>
            </a:r>
            <a:r>
              <a:rPr lang="en-US" altLang="zh-CN" sz="1100" kern="100" dirty="0" smtClean="0">
                <a:latin typeface="微软雅黑" panose="020B0503020204020204" pitchFamily="34" charset="-122"/>
                <a:ea typeface="微软雅黑" panose="020B0503020204020204" pitchFamily="34" charset="-122"/>
              </a:rPr>
              <a:t>62.3%</a:t>
            </a:r>
            <a:r>
              <a:rPr lang="en-US" altLang="zh-CN" sz="1100" kern="100" baseline="30000" dirty="0" smtClean="0">
                <a:latin typeface="微软雅黑" panose="020B0503020204020204" pitchFamily="34" charset="-122"/>
                <a:ea typeface="微软雅黑" panose="020B0503020204020204" pitchFamily="34" charset="-122"/>
              </a:rPr>
              <a:t>[6]</a:t>
            </a:r>
            <a:r>
              <a:rPr lang="zh-CN" altLang="en-US" sz="1100" kern="100" dirty="0" smtClean="0">
                <a:latin typeface="微软雅黑" panose="020B0503020204020204" pitchFamily="34" charset="-122"/>
                <a:ea typeface="微软雅黑" panose="020B0503020204020204" pitchFamily="34" charset="-122"/>
              </a:rPr>
              <a:t>；</a:t>
            </a:r>
            <a:r>
              <a:rPr lang="zh-CN" altLang="zh-CN" sz="1100" kern="100" dirty="0" smtClean="0">
                <a:latin typeface="微软雅黑" panose="020B0503020204020204" pitchFamily="34" charset="-122"/>
                <a:ea typeface="微软雅黑" panose="020B0503020204020204" pitchFamily="34" charset="-122"/>
              </a:rPr>
              <a:t>年均</a:t>
            </a:r>
            <a:r>
              <a:rPr lang="zh-CN" altLang="zh-CN" sz="1100" kern="100" dirty="0">
                <a:latin typeface="微软雅黑" panose="020B0503020204020204" pitchFamily="34" charset="-122"/>
                <a:ea typeface="微软雅黑" panose="020B0503020204020204" pitchFamily="34" charset="-122"/>
              </a:rPr>
              <a:t>复发次数约</a:t>
            </a:r>
            <a:r>
              <a:rPr lang="en-US" altLang="zh-CN" sz="1100" b="1" kern="100" dirty="0">
                <a:latin typeface="微软雅黑" panose="020B0503020204020204" pitchFamily="34" charset="-122"/>
                <a:ea typeface="微软雅黑" panose="020B0503020204020204" pitchFamily="34" charset="-122"/>
              </a:rPr>
              <a:t>2.6</a:t>
            </a:r>
            <a:r>
              <a:rPr lang="zh-CN" altLang="zh-CN" sz="1100" b="1" kern="100" dirty="0">
                <a:latin typeface="微软雅黑" panose="020B0503020204020204" pitchFamily="34" charset="-122"/>
                <a:ea typeface="微软雅黑" panose="020B0503020204020204" pitchFamily="34" charset="-122"/>
              </a:rPr>
              <a:t>±</a:t>
            </a:r>
            <a:r>
              <a:rPr lang="en-US" altLang="zh-CN" sz="1100" b="1" kern="100" dirty="0">
                <a:latin typeface="微软雅黑" panose="020B0503020204020204" pitchFamily="34" charset="-122"/>
                <a:ea typeface="微软雅黑" panose="020B0503020204020204" pitchFamily="34" charset="-122"/>
              </a:rPr>
              <a:t>2.1</a:t>
            </a:r>
            <a:r>
              <a:rPr lang="zh-CN" altLang="zh-CN" sz="1100" kern="100" dirty="0" smtClean="0">
                <a:latin typeface="微软雅黑" panose="020B0503020204020204" pitchFamily="34" charset="-122"/>
                <a:ea typeface="微软雅黑" panose="020B0503020204020204" pitchFamily="34" charset="-122"/>
              </a:rPr>
              <a:t>次</a:t>
            </a:r>
            <a:r>
              <a:rPr lang="en-US" altLang="zh-CN" sz="1100" kern="100" baseline="30000" dirty="0" smtClean="0">
                <a:latin typeface="微软雅黑" panose="020B0503020204020204" pitchFamily="34" charset="-122"/>
                <a:ea typeface="微软雅黑" panose="020B0503020204020204" pitchFamily="34" charset="-122"/>
              </a:rPr>
              <a:t>[4]</a:t>
            </a:r>
            <a:r>
              <a:rPr lang="zh-CN" altLang="zh-CN" sz="1100" kern="100" dirty="0" smtClean="0">
                <a:latin typeface="微软雅黑" panose="020B0503020204020204" pitchFamily="34" charset="-122"/>
                <a:ea typeface="微软雅黑" panose="020B0503020204020204" pitchFamily="34" charset="-122"/>
              </a:rPr>
              <a:t>。</a:t>
            </a:r>
            <a:r>
              <a:rPr lang="zh-CN" altLang="zh-CN" sz="1100" kern="100" dirty="0">
                <a:latin typeface="微软雅黑" panose="020B0503020204020204" pitchFamily="34" charset="-122"/>
                <a:ea typeface="微软雅黑" panose="020B0503020204020204" pitchFamily="34" charset="-122"/>
              </a:rPr>
              <a:t>患者平均长达</a:t>
            </a:r>
            <a:r>
              <a:rPr lang="en-US" altLang="zh-CN" sz="1100" b="1" kern="100" dirty="0">
                <a:latin typeface="微软雅黑" panose="020B0503020204020204" pitchFamily="34" charset="-122"/>
                <a:ea typeface="微软雅黑" panose="020B0503020204020204" pitchFamily="34" charset="-122"/>
              </a:rPr>
              <a:t>8.72</a:t>
            </a:r>
            <a:r>
              <a:rPr lang="zh-CN" altLang="zh-CN" sz="1100" b="1" kern="100" dirty="0">
                <a:latin typeface="微软雅黑" panose="020B0503020204020204" pitchFamily="34" charset="-122"/>
                <a:ea typeface="微软雅黑" panose="020B0503020204020204" pitchFamily="34" charset="-122"/>
              </a:rPr>
              <a:t>±</a:t>
            </a:r>
            <a:r>
              <a:rPr lang="en-US" altLang="zh-CN" sz="1100" b="1" kern="100" dirty="0">
                <a:latin typeface="微软雅黑" panose="020B0503020204020204" pitchFamily="34" charset="-122"/>
                <a:ea typeface="微软雅黑" panose="020B0503020204020204" pitchFamily="34" charset="-122"/>
              </a:rPr>
              <a:t>10.22</a:t>
            </a:r>
            <a:r>
              <a:rPr lang="zh-CN" altLang="zh-CN" sz="1100" kern="100" dirty="0">
                <a:latin typeface="微软雅黑" panose="020B0503020204020204" pitchFamily="34" charset="-122"/>
                <a:ea typeface="微软雅黑" panose="020B0503020204020204" pitchFamily="34" charset="-122"/>
              </a:rPr>
              <a:t>年的</a:t>
            </a:r>
            <a:r>
              <a:rPr lang="zh-CN" altLang="zh-CN" sz="1100" kern="100" dirty="0" smtClean="0">
                <a:latin typeface="微软雅黑" panose="020B0503020204020204" pitchFamily="34" charset="-122"/>
                <a:ea typeface="微软雅黑" panose="020B0503020204020204" pitchFamily="34" charset="-122"/>
              </a:rPr>
              <a:t>病程</a:t>
            </a:r>
            <a:r>
              <a:rPr lang="en-US" altLang="zh-CN" sz="1100" kern="100" baseline="30000" dirty="0" smtClean="0">
                <a:latin typeface="微软雅黑" panose="020B0503020204020204" pitchFamily="34" charset="-122"/>
                <a:ea typeface="微软雅黑" panose="020B0503020204020204" pitchFamily="34" charset="-122"/>
              </a:rPr>
              <a:t>[5]</a:t>
            </a:r>
            <a:endParaRPr kumimoji="0" lang="zh-CN" altLang="en-US" sz="8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0" name="矩形 19"/>
          <p:cNvSpPr/>
          <p:nvPr/>
        </p:nvSpPr>
        <p:spPr>
          <a:xfrm>
            <a:off x="250046" y="1760257"/>
            <a:ext cx="618076" cy="90648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latin typeface="微软雅黑" panose="020B0503020204020204" pitchFamily="34" charset="-122"/>
                <a:ea typeface="微软雅黑" panose="020B0503020204020204" pitchFamily="34" charset="-122"/>
              </a:rPr>
              <a:t>银屑病易复发</a:t>
            </a:r>
            <a:endParaRPr lang="zh-CN" altLang="en-US" sz="1100" b="1" dirty="0">
              <a:latin typeface="微软雅黑" panose="020B0503020204020204" pitchFamily="34" charset="-122"/>
              <a:ea typeface="微软雅黑" panose="020B0503020204020204" pitchFamily="34" charset="-122"/>
            </a:endParaRPr>
          </a:p>
        </p:txBody>
      </p:sp>
      <p:sp>
        <p:nvSpPr>
          <p:cNvPr id="29" name="矩形: 圆角 10"/>
          <p:cNvSpPr/>
          <p:nvPr/>
        </p:nvSpPr>
        <p:spPr>
          <a:xfrm>
            <a:off x="992755" y="701952"/>
            <a:ext cx="3240360" cy="875503"/>
          </a:xfrm>
          <a:prstGeom prst="roundRect">
            <a:avLst>
              <a:gd name="adj" fmla="val 0"/>
            </a:avLst>
          </a:prstGeom>
          <a:gradFill>
            <a:gsLst>
              <a:gs pos="0">
                <a:srgbClr val="DBEEF4">
                  <a:lumMod val="95000"/>
                  <a:lumOff val="5000"/>
                </a:srgbClr>
              </a:gs>
              <a:gs pos="100000">
                <a:srgbClr val="E9EFF7">
                  <a:lumMod val="38000"/>
                  <a:lumOff val="62000"/>
                </a:srgb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entury Gothic" panose="020B0502020202020204"/>
              <a:ea typeface="幼圆" panose="02010509060101010101" pitchFamily="49" charset="-122"/>
              <a:cs typeface="+mn-cs"/>
            </a:endParaRPr>
          </a:p>
        </p:txBody>
      </p:sp>
      <p:sp>
        <p:nvSpPr>
          <p:cNvPr id="30" name="内容占位符 6"/>
          <p:cNvSpPr txBox="1"/>
          <p:nvPr/>
        </p:nvSpPr>
        <p:spPr>
          <a:xfrm>
            <a:off x="992754" y="742153"/>
            <a:ext cx="3240361" cy="84058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pPr>
            <a:r>
              <a:rPr lang="zh-CN" altLang="zh-CN" sz="1100" dirty="0">
                <a:latin typeface="微软雅黑" panose="020B0503020204020204" pitchFamily="34" charset="-122"/>
                <a:ea typeface="微软雅黑" panose="020B0503020204020204" pitchFamily="34" charset="-122"/>
              </a:rPr>
              <a:t>亚洲及我国的研究</a:t>
            </a:r>
            <a:r>
              <a:rPr lang="zh-CN" altLang="zh-CN" sz="1100" dirty="0" smtClean="0">
                <a:latin typeface="微软雅黑" panose="020B0503020204020204" pitchFamily="34" charset="-122"/>
                <a:ea typeface="微软雅黑" panose="020B0503020204020204" pitchFamily="34" charset="-122"/>
              </a:rPr>
              <a:t>较缺乏</a:t>
            </a:r>
            <a:r>
              <a:rPr lang="zh-CN" altLang="en-US" sz="1100" dirty="0">
                <a:latin typeface="微软雅黑" panose="020B0503020204020204" pitchFamily="34" charset="-122"/>
                <a:ea typeface="微软雅黑" panose="020B0503020204020204" pitchFamily="34" charset="-122"/>
              </a:rPr>
              <a:t>。</a:t>
            </a:r>
            <a:r>
              <a:rPr lang="zh-CN" altLang="zh-CN" sz="1100" dirty="0">
                <a:latin typeface="微软雅黑" panose="020B0503020204020204" pitchFamily="34" charset="-122"/>
                <a:ea typeface="微软雅黑" panose="020B0503020204020204" pitchFamily="34" charset="-122"/>
              </a:rPr>
              <a:t>目前韩国</a:t>
            </a:r>
            <a:r>
              <a:rPr lang="en-US" altLang="zh-CN" sz="1100" dirty="0">
                <a:latin typeface="微软雅黑" panose="020B0503020204020204" pitchFamily="34" charset="-122"/>
                <a:ea typeface="微软雅黑" panose="020B0503020204020204" pitchFamily="34" charset="-122"/>
              </a:rPr>
              <a:t>2002</a:t>
            </a:r>
            <a:r>
              <a:rPr lang="zh-CN" altLang="zh-CN" sz="1100" dirty="0">
                <a:latin typeface="微软雅黑" panose="020B0503020204020204" pitchFamily="34" charset="-122"/>
                <a:ea typeface="微软雅黑" panose="020B0503020204020204" pitchFamily="34" charset="-122"/>
              </a:rPr>
              <a:t>年</a:t>
            </a:r>
            <a:r>
              <a:rPr lang="en-US" altLang="zh-CN" sz="1100" dirty="0">
                <a:latin typeface="微软雅黑" panose="020B0503020204020204" pitchFamily="34" charset="-122"/>
                <a:ea typeface="微软雅黑" panose="020B0503020204020204" pitchFamily="34" charset="-122"/>
              </a:rPr>
              <a:t>~2010</a:t>
            </a:r>
            <a:r>
              <a:rPr lang="zh-CN" altLang="zh-CN" sz="1100" dirty="0">
                <a:latin typeface="微软雅黑" panose="020B0503020204020204" pitchFamily="34" charset="-122"/>
                <a:ea typeface="微软雅黑" panose="020B0503020204020204" pitchFamily="34" charset="-122"/>
              </a:rPr>
              <a:t>年的年</a:t>
            </a:r>
            <a:r>
              <a:rPr lang="zh-CN" altLang="zh-CN" sz="1100" dirty="0" smtClean="0">
                <a:latin typeface="微软雅黑" panose="020B0503020204020204" pitchFamily="34" charset="-122"/>
                <a:ea typeface="微软雅黑" panose="020B0503020204020204" pitchFamily="34" charset="-122"/>
              </a:rPr>
              <a:t>发病率</a:t>
            </a:r>
            <a:r>
              <a:rPr lang="en-US" altLang="zh-CN" sz="1100" baseline="30000" dirty="0" smtClean="0">
                <a:latin typeface="微软雅黑" panose="020B0503020204020204" pitchFamily="34" charset="-122"/>
                <a:ea typeface="微软雅黑" panose="020B0503020204020204" pitchFamily="34" charset="-122"/>
              </a:rPr>
              <a:t>[7]</a:t>
            </a:r>
            <a:r>
              <a:rPr lang="zh-CN" altLang="zh-CN" sz="1100" dirty="0" smtClean="0">
                <a:latin typeface="微软雅黑" panose="020B0503020204020204" pitchFamily="34" charset="-122"/>
                <a:ea typeface="微软雅黑" panose="020B0503020204020204" pitchFamily="34" charset="-122"/>
              </a:rPr>
              <a:t>为</a:t>
            </a:r>
            <a:r>
              <a:rPr lang="en-US" altLang="zh-CN" sz="1100" b="1" dirty="0">
                <a:latin typeface="微软雅黑" panose="020B0503020204020204" pitchFamily="34" charset="-122"/>
                <a:ea typeface="微软雅黑" panose="020B0503020204020204" pitchFamily="34" charset="-122"/>
              </a:rPr>
              <a:t>252.7/10</a:t>
            </a:r>
            <a:r>
              <a:rPr lang="zh-CN" altLang="en-US" sz="1100" b="1" dirty="0">
                <a:latin typeface="微软雅黑" panose="020B0503020204020204" pitchFamily="34" charset="-122"/>
                <a:ea typeface="微软雅黑" panose="020B0503020204020204" pitchFamily="34" charset="-122"/>
              </a:rPr>
              <a:t>万</a:t>
            </a:r>
            <a:r>
              <a:rPr lang="en-US" altLang="zh-CN" sz="1100" b="1" dirty="0">
                <a:latin typeface="微软雅黑" panose="020B0503020204020204" pitchFamily="34" charset="-122"/>
                <a:ea typeface="微软雅黑" panose="020B0503020204020204" pitchFamily="34" charset="-122"/>
              </a:rPr>
              <a:t>~212.6/10</a:t>
            </a:r>
            <a:r>
              <a:rPr lang="zh-CN" altLang="en-US" sz="1100" b="1" dirty="0">
                <a:latin typeface="微软雅黑" panose="020B0503020204020204" pitchFamily="34" charset="-122"/>
                <a:ea typeface="微软雅黑" panose="020B0503020204020204" pitchFamily="34" charset="-122"/>
              </a:rPr>
              <a:t>万</a:t>
            </a:r>
            <a:r>
              <a:rPr lang="zh-CN" altLang="zh-CN" sz="1100" dirty="0">
                <a:latin typeface="微软雅黑" panose="020B0503020204020204" pitchFamily="34" charset="-122"/>
                <a:ea typeface="微软雅黑" panose="020B0503020204020204" pitchFamily="34" charset="-122"/>
              </a:rPr>
              <a:t>，高于</a:t>
            </a:r>
            <a:r>
              <a:rPr lang="zh-CN" altLang="zh-CN" sz="1100" dirty="0" smtClean="0">
                <a:latin typeface="微软雅黑" panose="020B0503020204020204" pitchFamily="34" charset="-122"/>
                <a:ea typeface="微软雅黑" panose="020B0503020204020204" pitchFamily="34" charset="-122"/>
              </a:rPr>
              <a:t>加拿大</a:t>
            </a:r>
            <a:r>
              <a:rPr lang="en-US" altLang="zh-CN" sz="1100" baseline="30000" dirty="0" smtClean="0">
                <a:latin typeface="微软雅黑" panose="020B0503020204020204" pitchFamily="34" charset="-122"/>
                <a:ea typeface="微软雅黑" panose="020B0503020204020204" pitchFamily="34" charset="-122"/>
              </a:rPr>
              <a:t>[8]</a:t>
            </a:r>
            <a:r>
              <a:rPr lang="zh-CN" altLang="zh-CN" sz="1100" dirty="0" smtClean="0">
                <a:latin typeface="微软雅黑" panose="020B0503020204020204" pitchFamily="34" charset="-122"/>
                <a:ea typeface="微软雅黑" panose="020B0503020204020204" pitchFamily="34" charset="-122"/>
              </a:rPr>
              <a:t>（</a:t>
            </a:r>
            <a:r>
              <a:rPr lang="en-US" altLang="zh-CN" sz="1100" dirty="0">
                <a:latin typeface="微软雅黑" panose="020B0503020204020204" pitchFamily="34" charset="-122"/>
                <a:ea typeface="微软雅黑" panose="020B0503020204020204" pitchFamily="34" charset="-122"/>
              </a:rPr>
              <a:t>2015</a:t>
            </a:r>
            <a:r>
              <a:rPr lang="zh-CN" altLang="zh-CN" sz="1100" dirty="0">
                <a:latin typeface="微软雅黑" panose="020B0503020204020204" pitchFamily="34" charset="-122"/>
                <a:ea typeface="微软雅黑" panose="020B0503020204020204" pitchFamily="34" charset="-122"/>
              </a:rPr>
              <a:t>年</a:t>
            </a:r>
            <a:r>
              <a:rPr lang="en-US" altLang="zh-CN" sz="1100" dirty="0">
                <a:latin typeface="微软雅黑" panose="020B0503020204020204" pitchFamily="34" charset="-122"/>
                <a:ea typeface="微软雅黑" panose="020B0503020204020204" pitchFamily="34" charset="-122"/>
              </a:rPr>
              <a:t> </a:t>
            </a:r>
            <a:r>
              <a:rPr lang="en-US" altLang="zh-CN" sz="1100" b="1" dirty="0">
                <a:latin typeface="微软雅黑" panose="020B0503020204020204" pitchFamily="34" charset="-122"/>
                <a:ea typeface="微软雅黑" panose="020B0503020204020204" pitchFamily="34" charset="-122"/>
              </a:rPr>
              <a:t>69.9/10</a:t>
            </a:r>
            <a:r>
              <a:rPr lang="zh-CN" altLang="en-US" sz="1100" b="1" dirty="0">
                <a:latin typeface="微软雅黑" panose="020B0503020204020204" pitchFamily="34" charset="-122"/>
                <a:ea typeface="微软雅黑" panose="020B0503020204020204" pitchFamily="34" charset="-122"/>
              </a:rPr>
              <a:t>万</a:t>
            </a:r>
            <a:r>
              <a:rPr lang="zh-CN" altLang="zh-CN" sz="1100" dirty="0">
                <a:latin typeface="微软雅黑" panose="020B0503020204020204" pitchFamily="34" charset="-122"/>
                <a:ea typeface="微软雅黑" panose="020B0503020204020204" pitchFamily="34" charset="-122"/>
              </a:rPr>
              <a:t>）和</a:t>
            </a:r>
            <a:r>
              <a:rPr lang="zh-CN" altLang="zh-CN" sz="1100" dirty="0" smtClean="0">
                <a:latin typeface="微软雅黑" panose="020B0503020204020204" pitchFamily="34" charset="-122"/>
                <a:ea typeface="微软雅黑" panose="020B0503020204020204" pitchFamily="34" charset="-122"/>
              </a:rPr>
              <a:t>丹麦</a:t>
            </a:r>
            <a:r>
              <a:rPr lang="en-US" altLang="zh-CN" sz="1100" baseline="30000" dirty="0" smtClean="0">
                <a:latin typeface="微软雅黑" panose="020B0503020204020204" pitchFamily="34" charset="-122"/>
                <a:ea typeface="微软雅黑" panose="020B0503020204020204" pitchFamily="34" charset="-122"/>
              </a:rPr>
              <a:t>[9]</a:t>
            </a:r>
            <a:r>
              <a:rPr lang="zh-CN" altLang="zh-CN" sz="1100" dirty="0" smtClean="0">
                <a:latin typeface="微软雅黑" panose="020B0503020204020204" pitchFamily="34" charset="-122"/>
                <a:ea typeface="微软雅黑" panose="020B0503020204020204" pitchFamily="34" charset="-122"/>
              </a:rPr>
              <a:t>（</a:t>
            </a:r>
            <a:r>
              <a:rPr lang="en-US" altLang="zh-CN" sz="1100" dirty="0">
                <a:latin typeface="微软雅黑" panose="020B0503020204020204" pitchFamily="34" charset="-122"/>
                <a:ea typeface="微软雅黑" panose="020B0503020204020204" pitchFamily="34" charset="-122"/>
              </a:rPr>
              <a:t>2015</a:t>
            </a:r>
            <a:r>
              <a:rPr lang="zh-CN" altLang="zh-CN" sz="1100" dirty="0">
                <a:latin typeface="微软雅黑" panose="020B0503020204020204" pitchFamily="34" charset="-122"/>
                <a:ea typeface="微软雅黑" panose="020B0503020204020204" pitchFamily="34" charset="-122"/>
              </a:rPr>
              <a:t>年</a:t>
            </a:r>
            <a:r>
              <a:rPr lang="en-US" altLang="zh-CN" sz="1100" b="1" dirty="0">
                <a:latin typeface="微软雅黑" panose="020B0503020204020204" pitchFamily="34" charset="-122"/>
                <a:ea typeface="微软雅黑" panose="020B0503020204020204" pitchFamily="34" charset="-122"/>
              </a:rPr>
              <a:t>107.5/10</a:t>
            </a:r>
            <a:r>
              <a:rPr lang="zh-CN" altLang="en-US" sz="1100" b="1" dirty="0">
                <a:latin typeface="微软雅黑" panose="020B0503020204020204" pitchFamily="34" charset="-122"/>
                <a:ea typeface="微软雅黑" panose="020B0503020204020204" pitchFamily="34" charset="-122"/>
              </a:rPr>
              <a:t>万</a:t>
            </a:r>
            <a:r>
              <a:rPr lang="en-US" altLang="zh-CN" sz="1100" b="1" dirty="0">
                <a:latin typeface="微软雅黑" panose="020B0503020204020204" pitchFamily="34" charset="-122"/>
                <a:ea typeface="微软雅黑" panose="020B0503020204020204" pitchFamily="34" charset="-122"/>
              </a:rPr>
              <a:t>~199.5/10</a:t>
            </a:r>
            <a:r>
              <a:rPr lang="zh-CN" altLang="en-US" sz="1100" b="1" dirty="0">
                <a:latin typeface="微软雅黑" panose="020B0503020204020204" pitchFamily="34" charset="-122"/>
                <a:ea typeface="微软雅黑" panose="020B0503020204020204" pitchFamily="34" charset="-122"/>
              </a:rPr>
              <a:t>万</a:t>
            </a:r>
            <a:r>
              <a:rPr lang="zh-CN" altLang="zh-CN" sz="1100" dirty="0">
                <a:latin typeface="微软雅黑" panose="020B0503020204020204" pitchFamily="34" charset="-122"/>
                <a:ea typeface="微软雅黑" panose="020B0503020204020204" pitchFamily="34" charset="-122"/>
              </a:rPr>
              <a:t>）的</a:t>
            </a:r>
            <a:r>
              <a:rPr lang="zh-CN" altLang="zh-CN" sz="1100" dirty="0" smtClean="0">
                <a:latin typeface="微软雅黑" panose="020B0503020204020204" pitchFamily="34" charset="-122"/>
                <a:ea typeface="微软雅黑" panose="020B0503020204020204" pitchFamily="34" charset="-122"/>
              </a:rPr>
              <a:t>发病率</a:t>
            </a:r>
            <a:endParaRPr lang="zh-CN" altLang="en-US" sz="1100" dirty="0">
              <a:latin typeface="微软雅黑" panose="020B0503020204020204" pitchFamily="34" charset="-122"/>
              <a:ea typeface="微软雅黑" panose="020B0503020204020204" pitchFamily="34" charset="-122"/>
            </a:endParaRPr>
          </a:p>
          <a:p>
            <a:pPr marL="0" lvl="0" indent="0">
              <a:buClr>
                <a:schemeClr val="tx2"/>
              </a:buClr>
              <a:buNone/>
              <a:defRPr/>
            </a:pPr>
            <a:br>
              <a:rPr lang="zh-CN" altLang="en-US" sz="800" dirty="0"/>
            </a:br>
            <a:endParaRPr kumimoji="0" lang="zh-CN" altLang="en-US" sz="8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31" name="矩形 30"/>
          <p:cNvSpPr/>
          <p:nvPr/>
        </p:nvSpPr>
        <p:spPr>
          <a:xfrm>
            <a:off x="250047" y="733775"/>
            <a:ext cx="618076" cy="84786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latin typeface="微软雅黑" panose="020B0503020204020204" pitchFamily="34" charset="-122"/>
                <a:ea typeface="微软雅黑" panose="020B0503020204020204" pitchFamily="34" charset="-122"/>
              </a:rPr>
              <a:t>银屑病的</a:t>
            </a:r>
            <a:r>
              <a:rPr lang="zh-CN" altLang="en-US" sz="1100" b="1" dirty="0">
                <a:latin typeface="微软雅黑" panose="020B0503020204020204" pitchFamily="34" charset="-122"/>
                <a:ea typeface="微软雅黑" panose="020B0503020204020204" pitchFamily="34" charset="-122"/>
              </a:rPr>
              <a:t>发病率</a:t>
            </a:r>
            <a:endParaRPr lang="zh-CN" altLang="en-US" sz="1100" b="1" dirty="0">
              <a:latin typeface="微软雅黑" panose="020B0503020204020204" pitchFamily="34" charset="-122"/>
              <a:ea typeface="微软雅黑" panose="020B0503020204020204" pitchFamily="34" charset="-122"/>
            </a:endParaRPr>
          </a:p>
        </p:txBody>
      </p:sp>
      <p:sp>
        <p:nvSpPr>
          <p:cNvPr id="26" name="矩形: 圆角 10"/>
          <p:cNvSpPr/>
          <p:nvPr/>
        </p:nvSpPr>
        <p:spPr>
          <a:xfrm>
            <a:off x="5204960" y="1479914"/>
            <a:ext cx="3240512" cy="1174743"/>
          </a:xfrm>
          <a:prstGeom prst="roundRect">
            <a:avLst>
              <a:gd name="adj" fmla="val 0"/>
            </a:avLst>
          </a:prstGeom>
          <a:gradFill>
            <a:gsLst>
              <a:gs pos="0">
                <a:srgbClr val="DBEEF4">
                  <a:lumMod val="95000"/>
                  <a:lumOff val="5000"/>
                </a:srgbClr>
              </a:gs>
              <a:gs pos="100000">
                <a:srgbClr val="E9EFF7">
                  <a:lumMod val="38000"/>
                  <a:lumOff val="62000"/>
                </a:srgb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entury Gothic" panose="020B0502020202020204"/>
              <a:ea typeface="幼圆" panose="02010509060101010101" pitchFamily="49" charset="-122"/>
              <a:cs typeface="+mn-cs"/>
            </a:endParaRPr>
          </a:p>
        </p:txBody>
      </p:sp>
      <p:sp>
        <p:nvSpPr>
          <p:cNvPr id="27" name="内容占位符 6"/>
          <p:cNvSpPr txBox="1"/>
          <p:nvPr/>
        </p:nvSpPr>
        <p:spPr>
          <a:xfrm>
            <a:off x="5201330" y="1573574"/>
            <a:ext cx="3243991" cy="97458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chemeClr val="tx2"/>
              </a:buClr>
              <a:buNone/>
              <a:defRPr/>
            </a:pPr>
            <a:r>
              <a:rPr lang="zh-CN" altLang="en-US" sz="1100" kern="100" dirty="0" smtClean="0">
                <a:latin typeface="微软雅黑" panose="020B0503020204020204" pitchFamily="34" charset="-122"/>
                <a:ea typeface="微软雅黑" panose="020B0503020204020204" pitchFamily="34" charset="-122"/>
              </a:rPr>
              <a:t>中国银屑病</a:t>
            </a:r>
            <a:r>
              <a:rPr lang="zh-CN" altLang="en-US" sz="1100" kern="100" dirty="0">
                <a:latin typeface="微软雅黑" panose="020B0503020204020204" pitchFamily="34" charset="-122"/>
                <a:ea typeface="微软雅黑" panose="020B0503020204020204" pitchFamily="34" charset="-122"/>
              </a:rPr>
              <a:t>诊疗</a:t>
            </a:r>
            <a:r>
              <a:rPr lang="zh-CN" altLang="en-US" sz="1100" kern="100" dirty="0" smtClean="0">
                <a:latin typeface="微软雅黑" panose="020B0503020204020204" pitchFamily="34" charset="-122"/>
                <a:ea typeface="微软雅黑" panose="020B0503020204020204" pitchFamily="34" charset="-122"/>
              </a:rPr>
              <a:t>指南提到</a:t>
            </a:r>
            <a:r>
              <a:rPr lang="en-US" altLang="zh-CN" sz="1100" baseline="30000" dirty="0" smtClean="0">
                <a:latin typeface="微软雅黑" panose="020B0503020204020204" pitchFamily="34" charset="-122"/>
                <a:ea typeface="微软雅黑" panose="020B0503020204020204" pitchFamily="34" charset="-122"/>
              </a:rPr>
              <a:t>[10]</a:t>
            </a:r>
            <a:r>
              <a:rPr lang="zh-CN" altLang="en-US" sz="1100" kern="100" dirty="0">
                <a:latin typeface="微软雅黑" panose="020B0503020204020204" pitchFamily="34" charset="-122"/>
                <a:ea typeface="微软雅黑" panose="020B0503020204020204" pitchFamily="34" charset="-122"/>
              </a:rPr>
              <a:t>，</a:t>
            </a:r>
            <a:r>
              <a:rPr lang="zh-CN" altLang="en-US" sz="1100" b="1" kern="100" dirty="0">
                <a:latin typeface="微软雅黑" panose="020B0503020204020204" pitchFamily="34" charset="-122"/>
                <a:ea typeface="微软雅黑" panose="020B0503020204020204" pitchFamily="34" charset="-122"/>
              </a:rPr>
              <a:t>外用药物</a:t>
            </a:r>
            <a:r>
              <a:rPr lang="zh-CN" altLang="en-US" sz="1100" kern="100" dirty="0">
                <a:latin typeface="微软雅黑" panose="020B0503020204020204" pitchFamily="34" charset="-122"/>
                <a:ea typeface="微软雅黑" panose="020B0503020204020204" pitchFamily="34" charset="-122"/>
              </a:rPr>
              <a:t>适用于绝大多数患者，并且是</a:t>
            </a:r>
            <a:r>
              <a:rPr lang="zh-CN" altLang="en-US" sz="1100" b="1" kern="100" dirty="0">
                <a:latin typeface="微软雅黑" panose="020B0503020204020204" pitchFamily="34" charset="-122"/>
                <a:ea typeface="微软雅黑" panose="020B0503020204020204" pitchFamily="34" charset="-122"/>
              </a:rPr>
              <a:t>首选</a:t>
            </a:r>
            <a:r>
              <a:rPr lang="zh-CN" altLang="en-US" sz="1100" b="1" kern="100" dirty="0" smtClean="0">
                <a:latin typeface="微软雅黑" panose="020B0503020204020204" pitchFamily="34" charset="-122"/>
                <a:ea typeface="微软雅黑" panose="020B0503020204020204" pitchFamily="34" charset="-122"/>
              </a:rPr>
              <a:t>治疗</a:t>
            </a:r>
            <a:r>
              <a:rPr lang="zh-CN" altLang="en-US" sz="1100" kern="100" dirty="0" smtClean="0">
                <a:latin typeface="微软雅黑" panose="020B0503020204020204" pitchFamily="34" charset="-122"/>
                <a:ea typeface="微软雅黑" panose="020B0503020204020204" pitchFamily="34" charset="-122"/>
              </a:rPr>
              <a:t>。</a:t>
            </a:r>
            <a:r>
              <a:rPr lang="zh-CN" altLang="en-US" sz="1100" b="1" kern="100" dirty="0" smtClean="0">
                <a:latin typeface="微软雅黑" panose="020B0503020204020204" pitchFamily="34" charset="-122"/>
                <a:ea typeface="微软雅黑" panose="020B0503020204020204" pitchFamily="34" charset="-122"/>
              </a:rPr>
              <a:t>寻常型</a:t>
            </a:r>
            <a:r>
              <a:rPr lang="zh-CN" altLang="zh-CN" sz="1100" b="1" kern="100" dirty="0" smtClean="0">
                <a:latin typeface="微软雅黑" panose="020B0503020204020204" pitchFamily="34" charset="-122"/>
                <a:ea typeface="微软雅黑" panose="020B0503020204020204" pitchFamily="34" charset="-122"/>
              </a:rPr>
              <a:t>银</a:t>
            </a:r>
            <a:r>
              <a:rPr lang="zh-CN" altLang="zh-CN" sz="1100" b="1" kern="100" dirty="0">
                <a:latin typeface="微软雅黑" panose="020B0503020204020204" pitchFamily="34" charset="-122"/>
                <a:ea typeface="微软雅黑" panose="020B0503020204020204" pitchFamily="34" charset="-122"/>
              </a:rPr>
              <a:t>屑</a:t>
            </a:r>
            <a:r>
              <a:rPr lang="zh-CN" altLang="zh-CN" sz="1100" b="1" kern="100" dirty="0" smtClean="0">
                <a:latin typeface="微软雅黑" panose="020B0503020204020204" pitchFamily="34" charset="-122"/>
                <a:ea typeface="微软雅黑" panose="020B0503020204020204" pitchFamily="34" charset="-122"/>
              </a:rPr>
              <a:t>病</a:t>
            </a:r>
            <a:r>
              <a:rPr lang="zh-CN" altLang="en-US" sz="1100" kern="100" dirty="0">
                <a:latin typeface="微软雅黑" panose="020B0503020204020204" pitchFamily="34" charset="-122"/>
                <a:ea typeface="微软雅黑" panose="020B0503020204020204" pitchFamily="34" charset="-122"/>
              </a:rPr>
              <a:t>中</a:t>
            </a:r>
            <a:r>
              <a:rPr lang="zh-CN" altLang="en-US" sz="1100" kern="100" dirty="0" smtClean="0">
                <a:latin typeface="微软雅黑" panose="020B0503020204020204" pitchFamily="34" charset="-122"/>
                <a:ea typeface="微软雅黑" panose="020B0503020204020204" pitchFamily="34" charset="-122"/>
              </a:rPr>
              <a:t>：轻度的斑块状银屑病</a:t>
            </a:r>
            <a:r>
              <a:rPr lang="zh-CN" altLang="en-US" sz="1100" b="1" kern="100" dirty="0" smtClean="0">
                <a:latin typeface="微软雅黑" panose="020B0503020204020204" pitchFamily="34" charset="-122"/>
                <a:ea typeface="微软雅黑" panose="020B0503020204020204" pitchFamily="34" charset="-122"/>
              </a:rPr>
              <a:t>以外</a:t>
            </a:r>
            <a:r>
              <a:rPr lang="zh-CN" altLang="en-US" sz="1100" b="1" kern="100" dirty="0">
                <a:latin typeface="微软雅黑" panose="020B0503020204020204" pitchFamily="34" charset="-122"/>
                <a:ea typeface="微软雅黑" panose="020B0503020204020204" pitchFamily="34" charset="-122"/>
              </a:rPr>
              <a:t>用药物治疗为主</a:t>
            </a:r>
            <a:r>
              <a:rPr lang="zh-CN" altLang="en-US" sz="1100" kern="100" dirty="0">
                <a:latin typeface="微软雅黑" panose="020B0503020204020204" pitchFamily="34" charset="-122"/>
                <a:ea typeface="微软雅黑" panose="020B0503020204020204" pitchFamily="34" charset="-122"/>
              </a:rPr>
              <a:t>，大多能有效控制病情；中重度</a:t>
            </a:r>
            <a:r>
              <a:rPr lang="zh-CN" altLang="en-US" sz="1100" kern="100" dirty="0" smtClean="0">
                <a:latin typeface="微软雅黑" panose="020B0503020204020204" pitchFamily="34" charset="-122"/>
                <a:ea typeface="微软雅黑" panose="020B0503020204020204" pitchFamily="34" charset="-122"/>
              </a:rPr>
              <a:t>的斑块状银屑病使用系统</a:t>
            </a:r>
            <a:r>
              <a:rPr lang="zh-CN" altLang="en-US" sz="1100" kern="100" dirty="0">
                <a:latin typeface="微软雅黑" panose="020B0503020204020204" pitchFamily="34" charset="-122"/>
                <a:ea typeface="微软雅黑" panose="020B0503020204020204" pitchFamily="34" charset="-122"/>
              </a:rPr>
              <a:t>治疗均可</a:t>
            </a:r>
            <a:r>
              <a:rPr lang="zh-CN" altLang="en-US" sz="1100" b="1" kern="100" dirty="0">
                <a:latin typeface="微软雅黑" panose="020B0503020204020204" pitchFamily="34" charset="-122"/>
                <a:ea typeface="微软雅黑" panose="020B0503020204020204" pitchFamily="34" charset="-122"/>
              </a:rPr>
              <a:t>联合外用药物提高疗效</a:t>
            </a:r>
            <a:endParaRPr kumimoji="0" lang="zh-CN" altLang="en-US" sz="8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8" name="矩形 27"/>
          <p:cNvSpPr/>
          <p:nvPr/>
        </p:nvSpPr>
        <p:spPr>
          <a:xfrm>
            <a:off x="4456506" y="1491994"/>
            <a:ext cx="618076" cy="117474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latin typeface="微软雅黑" panose="020B0503020204020204" pitchFamily="34" charset="-122"/>
                <a:ea typeface="微软雅黑" panose="020B0503020204020204" pitchFamily="34" charset="-122"/>
              </a:rPr>
              <a:t>外用药是银屑病的基础治疗</a:t>
            </a:r>
            <a:endParaRPr lang="zh-CN" altLang="en-US" sz="1100" b="1" dirty="0">
              <a:latin typeface="微软雅黑" panose="020B0503020204020204" pitchFamily="34" charset="-122"/>
              <a:ea typeface="微软雅黑" panose="020B0503020204020204" pitchFamily="34" charset="-122"/>
            </a:endParaRPr>
          </a:p>
        </p:txBody>
      </p:sp>
      <p:sp>
        <p:nvSpPr>
          <p:cNvPr id="3" name="矩形 2"/>
          <p:cNvSpPr/>
          <p:nvPr/>
        </p:nvSpPr>
        <p:spPr>
          <a:xfrm>
            <a:off x="1229635" y="2779291"/>
            <a:ext cx="2622285" cy="429895"/>
          </a:xfrm>
          <a:prstGeom prst="rect">
            <a:avLst/>
          </a:prstGeom>
        </p:spPr>
        <p:txBody>
          <a:bodyPr wrap="square">
            <a:spAutoFit/>
          </a:bodyPr>
          <a:lstStyle/>
          <a:p>
            <a:r>
              <a:rPr lang="zh-CN" altLang="en-US" sz="1100" kern="100" dirty="0" smtClean="0">
                <a:latin typeface="微软雅黑" panose="020B0503020204020204" pitchFamily="34" charset="-122"/>
                <a:ea typeface="微软雅黑" panose="020B0503020204020204" pitchFamily="34" charset="-122"/>
              </a:rPr>
              <a:t>控制</a:t>
            </a:r>
            <a:r>
              <a:rPr lang="zh-CN" altLang="en-US" sz="1100" kern="100" dirty="0">
                <a:latin typeface="微软雅黑" panose="020B0503020204020204" pitchFamily="34" charset="-122"/>
                <a:ea typeface="微软雅黑" panose="020B0503020204020204" pitchFamily="34" charset="-122"/>
              </a:rPr>
              <a:t>及稳定</a:t>
            </a:r>
            <a:r>
              <a:rPr lang="zh-CN" altLang="en-US" sz="1100" kern="100" dirty="0" smtClean="0">
                <a:latin typeface="微软雅黑" panose="020B0503020204020204" pitchFamily="34" charset="-122"/>
                <a:ea typeface="微软雅黑" panose="020B0503020204020204" pitchFamily="34" charset="-122"/>
              </a:rPr>
              <a:t>病情</a:t>
            </a:r>
            <a:r>
              <a:rPr lang="zh-CN" altLang="en-US" sz="1100" kern="100" dirty="0">
                <a:latin typeface="微软雅黑" panose="020B0503020204020204" pitchFamily="34" charset="-122"/>
                <a:ea typeface="微软雅黑" panose="020B0503020204020204" pitchFamily="34" charset="-122"/>
              </a:rPr>
              <a:t>，减缓疾病发展进程，抑制皮损加重及瘙痒</a:t>
            </a:r>
            <a:r>
              <a:rPr lang="zh-CN" altLang="en-US" sz="1100" kern="100" dirty="0" smtClean="0">
                <a:latin typeface="微软雅黑" panose="020B0503020204020204" pitchFamily="34" charset="-122"/>
                <a:ea typeface="微软雅黑" panose="020B0503020204020204" pitchFamily="34" charset="-122"/>
              </a:rPr>
              <a:t>等</a:t>
            </a:r>
            <a:endParaRPr lang="en-US" altLang="zh-CN" sz="1100" kern="100" dirty="0" smtClean="0">
              <a:latin typeface="微软雅黑" panose="020B0503020204020204" pitchFamily="34" charset="-122"/>
              <a:ea typeface="微软雅黑" panose="020B0503020204020204" pitchFamily="34" charset="-122"/>
            </a:endParaRPr>
          </a:p>
        </p:txBody>
      </p:sp>
      <p:sp>
        <p:nvSpPr>
          <p:cNvPr id="32" name="矩形 31"/>
          <p:cNvSpPr/>
          <p:nvPr/>
        </p:nvSpPr>
        <p:spPr>
          <a:xfrm>
            <a:off x="1171238" y="3277802"/>
            <a:ext cx="2622285" cy="429895"/>
          </a:xfrm>
          <a:prstGeom prst="rect">
            <a:avLst/>
          </a:prstGeom>
        </p:spPr>
        <p:txBody>
          <a:bodyPr wrap="square">
            <a:spAutoFit/>
          </a:bodyPr>
          <a:lstStyle/>
          <a:p>
            <a:r>
              <a:rPr lang="zh-CN" altLang="en-US" sz="1100" kern="100" dirty="0" smtClean="0">
                <a:latin typeface="微软雅黑" panose="020B0503020204020204" pitchFamily="34" charset="-122"/>
                <a:ea typeface="微软雅黑" panose="020B0503020204020204" pitchFamily="34" charset="-122"/>
              </a:rPr>
              <a:t>避免</a:t>
            </a:r>
            <a:r>
              <a:rPr lang="zh-CN" altLang="en-US" sz="1100" kern="100" dirty="0">
                <a:latin typeface="微软雅黑" panose="020B0503020204020204" pitchFamily="34" charset="-122"/>
                <a:ea typeface="微软雅黑" panose="020B0503020204020204" pitchFamily="34" charset="-122"/>
              </a:rPr>
              <a:t>疾病复发及加重，减少药物近期与远期</a:t>
            </a:r>
            <a:r>
              <a:rPr lang="zh-CN" altLang="en-US" sz="1100" kern="100" dirty="0" smtClean="0">
                <a:latin typeface="微软雅黑" panose="020B0503020204020204" pitchFamily="34" charset="-122"/>
                <a:ea typeface="微软雅黑" panose="020B0503020204020204" pitchFamily="34" charset="-122"/>
              </a:rPr>
              <a:t>不良反应</a:t>
            </a:r>
            <a:endParaRPr lang="en-US" altLang="zh-CN" sz="1100" kern="100" dirty="0" smtClean="0">
              <a:latin typeface="微软雅黑" panose="020B0503020204020204" pitchFamily="34" charset="-122"/>
              <a:ea typeface="微软雅黑" panose="020B0503020204020204" pitchFamily="34" charset="-122"/>
            </a:endParaRPr>
          </a:p>
        </p:txBody>
      </p:sp>
      <p:sp>
        <p:nvSpPr>
          <p:cNvPr id="33" name="矩形 32"/>
          <p:cNvSpPr/>
          <p:nvPr/>
        </p:nvSpPr>
        <p:spPr>
          <a:xfrm>
            <a:off x="1171238" y="3816762"/>
            <a:ext cx="2659107" cy="429895"/>
          </a:xfrm>
          <a:prstGeom prst="rect">
            <a:avLst/>
          </a:prstGeom>
        </p:spPr>
        <p:txBody>
          <a:bodyPr wrap="square">
            <a:spAutoFit/>
          </a:bodyPr>
          <a:lstStyle/>
          <a:p>
            <a:r>
              <a:rPr lang="zh-CN" altLang="en-US" sz="1100" kern="100" dirty="0" smtClean="0">
                <a:latin typeface="微软雅黑" panose="020B0503020204020204" pitchFamily="34" charset="-122"/>
                <a:ea typeface="微软雅黑" panose="020B0503020204020204" pitchFamily="34" charset="-122"/>
              </a:rPr>
              <a:t>改善</a:t>
            </a:r>
            <a:r>
              <a:rPr lang="zh-CN" altLang="en-US" sz="1100" kern="100" dirty="0">
                <a:latin typeface="微软雅黑" panose="020B0503020204020204" pitchFamily="34" charset="-122"/>
                <a:ea typeface="微软雅黑" panose="020B0503020204020204" pitchFamily="34" charset="-122"/>
              </a:rPr>
              <a:t>患者生理、心理、社会</a:t>
            </a:r>
            <a:r>
              <a:rPr lang="zh-CN" altLang="en-US" sz="1100" kern="100" dirty="0" smtClean="0">
                <a:latin typeface="微软雅黑" panose="020B0503020204020204" pitchFamily="34" charset="-122"/>
                <a:ea typeface="微软雅黑" panose="020B0503020204020204" pitchFamily="34" charset="-122"/>
              </a:rPr>
              <a:t>功能</a:t>
            </a:r>
            <a:r>
              <a:rPr lang="zh-CN" altLang="en-US" sz="1100" kern="100" dirty="0">
                <a:latin typeface="微软雅黑" panose="020B0503020204020204" pitchFamily="34" charset="-122"/>
                <a:ea typeface="微软雅黑" panose="020B0503020204020204" pitchFamily="34" charset="-122"/>
              </a:rPr>
              <a:t>，</a:t>
            </a:r>
            <a:r>
              <a:rPr lang="zh-CN" altLang="en-US" sz="1100" kern="100" dirty="0" smtClean="0">
                <a:latin typeface="微软雅黑" panose="020B0503020204020204" pitchFamily="34" charset="-122"/>
                <a:ea typeface="微软雅黑" panose="020B0503020204020204" pitchFamily="34" charset="-122"/>
              </a:rPr>
              <a:t>提高生活</a:t>
            </a:r>
            <a:r>
              <a:rPr lang="zh-CN" altLang="en-US" sz="1100" kern="100" dirty="0">
                <a:latin typeface="微软雅黑" panose="020B0503020204020204" pitchFamily="34" charset="-122"/>
                <a:ea typeface="微软雅黑" panose="020B0503020204020204" pitchFamily="34" charset="-122"/>
              </a:rPr>
              <a:t>质量 </a:t>
            </a:r>
            <a:endParaRPr lang="en-US" altLang="zh-CN" sz="1100" kern="100" dirty="0" smtClean="0">
              <a:latin typeface="微软雅黑" panose="020B0503020204020204" pitchFamily="34" charset="-122"/>
              <a:ea typeface="微软雅黑" panose="020B0503020204020204" pitchFamily="34" charset="-122"/>
            </a:endParaRPr>
          </a:p>
        </p:txBody>
      </p:sp>
      <p:sp>
        <p:nvSpPr>
          <p:cNvPr id="34" name="矩形 33"/>
          <p:cNvSpPr/>
          <p:nvPr/>
        </p:nvSpPr>
        <p:spPr>
          <a:xfrm>
            <a:off x="1223880" y="4327985"/>
            <a:ext cx="2622284" cy="260350"/>
          </a:xfrm>
          <a:prstGeom prst="rect">
            <a:avLst/>
          </a:prstGeom>
        </p:spPr>
        <p:txBody>
          <a:bodyPr wrap="square">
            <a:spAutoFit/>
          </a:bodyPr>
          <a:lstStyle/>
          <a:p>
            <a:r>
              <a:rPr lang="zh-CN" altLang="en-US" sz="1100" kern="100" dirty="0" smtClean="0">
                <a:latin typeface="微软雅黑" panose="020B0503020204020204" pitchFamily="34" charset="-122"/>
                <a:ea typeface="微软雅黑" panose="020B0503020204020204" pitchFamily="34" charset="-122"/>
              </a:rPr>
              <a:t>控制</a:t>
            </a:r>
            <a:r>
              <a:rPr lang="zh-CN" altLang="en-US" sz="1100" kern="100" dirty="0">
                <a:latin typeface="微软雅黑" panose="020B0503020204020204" pitchFamily="34" charset="-122"/>
                <a:ea typeface="微软雅黑" panose="020B0503020204020204" pitchFamily="34" charset="-122"/>
              </a:rPr>
              <a:t>与银屑病</a:t>
            </a:r>
            <a:r>
              <a:rPr lang="zh-CN" altLang="en-US" sz="1100" kern="100" dirty="0" smtClean="0">
                <a:latin typeface="微软雅黑" panose="020B0503020204020204" pitchFamily="34" charset="-122"/>
                <a:ea typeface="微软雅黑" panose="020B0503020204020204" pitchFamily="34" charset="-122"/>
              </a:rPr>
              <a:t>相关并发症减少</a:t>
            </a:r>
            <a:r>
              <a:rPr lang="zh-CN" altLang="en-US" sz="1100" kern="100" dirty="0">
                <a:latin typeface="微软雅黑" panose="020B0503020204020204" pitchFamily="34" charset="-122"/>
                <a:ea typeface="微软雅黑" panose="020B0503020204020204" pitchFamily="34" charset="-122"/>
              </a:rPr>
              <a:t>共</a:t>
            </a:r>
            <a:r>
              <a:rPr lang="zh-CN" altLang="en-US" sz="1100" kern="100" dirty="0" smtClean="0">
                <a:latin typeface="微软雅黑" panose="020B0503020204020204" pitchFamily="34" charset="-122"/>
                <a:ea typeface="微软雅黑" panose="020B0503020204020204" pitchFamily="34" charset="-122"/>
              </a:rPr>
              <a:t>病发生</a:t>
            </a:r>
            <a:endParaRPr lang="en-US" altLang="zh-CN" sz="1100" kern="100" dirty="0">
              <a:latin typeface="微软雅黑" panose="020B0503020204020204" pitchFamily="34" charset="-122"/>
              <a:ea typeface="微软雅黑" panose="020B0503020204020204" pitchFamily="34" charset="-122"/>
            </a:endParaRPr>
          </a:p>
        </p:txBody>
      </p:sp>
      <p:sp>
        <p:nvSpPr>
          <p:cNvPr id="35" name="矩形 34"/>
          <p:cNvSpPr/>
          <p:nvPr/>
        </p:nvSpPr>
        <p:spPr>
          <a:xfrm>
            <a:off x="384804" y="2779292"/>
            <a:ext cx="704519" cy="1817574"/>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latin typeface="微软雅黑" panose="020B0503020204020204" pitchFamily="34" charset="-122"/>
                <a:ea typeface="微软雅黑" panose="020B0503020204020204" pitchFamily="34" charset="-122"/>
              </a:rPr>
              <a:t>《</a:t>
            </a:r>
            <a:r>
              <a:rPr lang="zh-CN" altLang="en-US" sz="1200" b="1" dirty="0" smtClean="0">
                <a:latin typeface="微软雅黑" panose="020B0503020204020204" pitchFamily="34" charset="-122"/>
                <a:ea typeface="微软雅黑" panose="020B0503020204020204" pitchFamily="34" charset="-122"/>
              </a:rPr>
              <a:t>中国银屑病诊疗指南</a:t>
            </a:r>
            <a:r>
              <a:rPr lang="en-US" altLang="zh-CN" sz="1200" b="1" dirty="0" smtClean="0">
                <a:latin typeface="微软雅黑" panose="020B0503020204020204" pitchFamily="34" charset="-122"/>
                <a:ea typeface="微软雅黑" panose="020B0503020204020204" pitchFamily="34" charset="-122"/>
              </a:rPr>
              <a:t>》</a:t>
            </a:r>
            <a:endParaRPr lang="en-US" altLang="zh-CN" sz="1200" b="1" dirty="0" smtClean="0">
              <a:latin typeface="微软雅黑" panose="020B0503020204020204" pitchFamily="34" charset="-122"/>
              <a:ea typeface="微软雅黑" panose="020B0503020204020204" pitchFamily="34" charset="-122"/>
            </a:endParaRPr>
          </a:p>
          <a:p>
            <a:pPr algn="ctr"/>
            <a:r>
              <a:rPr lang="zh-CN" altLang="en-US" sz="1200" b="1" dirty="0" smtClean="0">
                <a:latin typeface="微软雅黑" panose="020B0503020204020204" pitchFamily="34" charset="-122"/>
                <a:ea typeface="微软雅黑" panose="020B0503020204020204" pitchFamily="34" charset="-122"/>
              </a:rPr>
              <a:t>四大治疗目标</a:t>
            </a:r>
            <a:endParaRPr lang="zh-CN" altLang="en-US" sz="1200" b="1" dirty="0">
              <a:latin typeface="微软雅黑" panose="020B0503020204020204" pitchFamily="34" charset="-122"/>
              <a:ea typeface="微软雅黑" panose="020B0503020204020204" pitchFamily="34" charset="-122"/>
            </a:endParaRPr>
          </a:p>
        </p:txBody>
      </p:sp>
      <p:sp>
        <p:nvSpPr>
          <p:cNvPr id="40" name="矩形: 圆角 10"/>
          <p:cNvSpPr/>
          <p:nvPr/>
        </p:nvSpPr>
        <p:spPr>
          <a:xfrm>
            <a:off x="4655830" y="2711804"/>
            <a:ext cx="3758147" cy="465022"/>
          </a:xfrm>
          <a:prstGeom prst="roundRect">
            <a:avLst>
              <a:gd name="adj" fmla="val 0"/>
            </a:avLst>
          </a:prstGeom>
          <a:gradFill>
            <a:gsLst>
              <a:gs pos="0">
                <a:schemeClr val="accent3">
                  <a:lumMod val="20000"/>
                  <a:lumOff val="80000"/>
                </a:schemeClr>
              </a:gs>
              <a:gs pos="100000">
                <a:srgbClr val="E9EFF7">
                  <a:lumMod val="38000"/>
                  <a:lumOff val="62000"/>
                </a:srgb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entury Gothic" panose="020B0502020202020204"/>
              <a:ea typeface="幼圆" panose="02010509060101010101" pitchFamily="49" charset="-122"/>
              <a:cs typeface="+mn-cs"/>
            </a:endParaRPr>
          </a:p>
        </p:txBody>
      </p:sp>
      <p:sp>
        <p:nvSpPr>
          <p:cNvPr id="41" name="矩形 40"/>
          <p:cNvSpPr/>
          <p:nvPr/>
        </p:nvSpPr>
        <p:spPr>
          <a:xfrm>
            <a:off x="4655831" y="2756627"/>
            <a:ext cx="3789490" cy="429895"/>
          </a:xfrm>
          <a:prstGeom prst="rect">
            <a:avLst/>
          </a:prstGeom>
        </p:spPr>
        <p:txBody>
          <a:bodyPr wrap="square">
            <a:spAutoFit/>
          </a:bodyPr>
          <a:lstStyle/>
          <a:p>
            <a:r>
              <a:rPr lang="zh-CN" altLang="en-US" sz="1100" kern="100" dirty="0" smtClean="0">
                <a:latin typeface="微软雅黑" panose="020B0503020204020204" pitchFamily="34" charset="-122"/>
                <a:ea typeface="微软雅黑" panose="020B0503020204020204" pitchFamily="34" charset="-122"/>
              </a:rPr>
              <a:t>本维莫德</a:t>
            </a:r>
            <a:r>
              <a:rPr lang="en-US" altLang="zh-CN" sz="1100" kern="100" dirty="0">
                <a:latin typeface="微软雅黑" panose="020B0503020204020204" pitchFamily="34" charset="-122"/>
                <a:ea typeface="微软雅黑" panose="020B0503020204020204" pitchFamily="34" charset="-122"/>
              </a:rPr>
              <a:t>Ⅲ</a:t>
            </a:r>
            <a:r>
              <a:rPr lang="zh-CN" altLang="en-US" sz="1100" kern="100" dirty="0" smtClean="0">
                <a:latin typeface="微软雅黑" panose="020B0503020204020204" pitchFamily="34" charset="-122"/>
                <a:ea typeface="微软雅黑" panose="020B0503020204020204" pitchFamily="34" charset="-122"/>
              </a:rPr>
              <a:t>期临床结果</a:t>
            </a:r>
            <a:r>
              <a:rPr lang="en-US" altLang="zh-CN" sz="1100" baseline="30000" dirty="0">
                <a:latin typeface="微软雅黑" panose="020B0503020204020204" pitchFamily="34" charset="-122"/>
                <a:ea typeface="微软雅黑" panose="020B0503020204020204" pitchFamily="34" charset="-122"/>
              </a:rPr>
              <a:t>[</a:t>
            </a:r>
            <a:r>
              <a:rPr lang="en-US" altLang="zh-CN" sz="1100" baseline="30000" dirty="0" smtClean="0">
                <a:latin typeface="微软雅黑" panose="020B0503020204020204" pitchFamily="34" charset="-122"/>
                <a:ea typeface="微软雅黑" panose="020B0503020204020204" pitchFamily="34" charset="-122"/>
              </a:rPr>
              <a:t>11,12]</a:t>
            </a:r>
            <a:r>
              <a:rPr lang="zh-CN" altLang="en-US" sz="1100" kern="100" dirty="0" smtClean="0">
                <a:latin typeface="微软雅黑" panose="020B0503020204020204" pitchFamily="34" charset="-122"/>
                <a:ea typeface="微软雅黑" panose="020B0503020204020204" pitchFamily="34" charset="-122"/>
              </a:rPr>
              <a:t>：</a:t>
            </a:r>
            <a:r>
              <a:rPr lang="zh-CN" altLang="en-US" sz="1100" kern="100" dirty="0">
                <a:latin typeface="微软雅黑" panose="020B0503020204020204" pitchFamily="34" charset="-122"/>
                <a:ea typeface="微软雅黑" panose="020B0503020204020204" pitchFamily="34" charset="-122"/>
              </a:rPr>
              <a:t>治疗</a:t>
            </a:r>
            <a:r>
              <a:rPr lang="en-US" altLang="zh-CN" sz="1100" kern="100" dirty="0">
                <a:latin typeface="微软雅黑" panose="020B0503020204020204" pitchFamily="34" charset="-122"/>
                <a:ea typeface="微软雅黑" panose="020B0503020204020204" pitchFamily="34" charset="-122"/>
              </a:rPr>
              <a:t>12</a:t>
            </a:r>
            <a:r>
              <a:rPr lang="zh-CN" altLang="en-US" sz="1100" kern="100" dirty="0">
                <a:latin typeface="微软雅黑" panose="020B0503020204020204" pitchFamily="34" charset="-122"/>
                <a:ea typeface="微软雅黑" panose="020B0503020204020204" pitchFamily="34" charset="-122"/>
              </a:rPr>
              <a:t>周，</a:t>
            </a:r>
            <a:r>
              <a:rPr lang="zh-CN" altLang="en-US" sz="1100" b="1" kern="100" dirty="0" smtClean="0">
                <a:solidFill>
                  <a:srgbClr val="C00000"/>
                </a:solidFill>
                <a:latin typeface="微软雅黑" panose="020B0503020204020204" pitchFamily="34" charset="-122"/>
                <a:ea typeface="微软雅黑" panose="020B0503020204020204" pitchFamily="34" charset="-122"/>
              </a:rPr>
              <a:t>疗效优于对照药物卡泊三醇</a:t>
            </a:r>
            <a:r>
              <a:rPr lang="zh-CN" altLang="en-US" sz="1100" kern="100" dirty="0" smtClean="0">
                <a:latin typeface="微软雅黑" panose="020B0503020204020204" pitchFamily="34" charset="-122"/>
                <a:ea typeface="微软雅黑" panose="020B0503020204020204" pitchFamily="34" charset="-122"/>
              </a:rPr>
              <a:t>，治疗期间</a:t>
            </a:r>
            <a:r>
              <a:rPr lang="zh-CN" altLang="en-US" sz="1100" b="1" kern="100" dirty="0" smtClean="0">
                <a:solidFill>
                  <a:srgbClr val="C00000"/>
                </a:solidFill>
                <a:latin typeface="微软雅黑" panose="020B0503020204020204" pitchFamily="34" charset="-122"/>
                <a:ea typeface="微软雅黑" panose="020B0503020204020204" pitchFamily="34" charset="-122"/>
              </a:rPr>
              <a:t>炎症持续改善</a:t>
            </a:r>
            <a:endParaRPr lang="en-US" altLang="zh-CN" sz="1100" b="1" kern="100" dirty="0" smtClean="0">
              <a:solidFill>
                <a:srgbClr val="C00000"/>
              </a:solidFill>
              <a:latin typeface="微软雅黑" panose="020B0503020204020204" pitchFamily="34" charset="-122"/>
              <a:ea typeface="微软雅黑" panose="020B0503020204020204" pitchFamily="34" charset="-122"/>
            </a:endParaRPr>
          </a:p>
        </p:txBody>
      </p:sp>
      <p:sp>
        <p:nvSpPr>
          <p:cNvPr id="42" name="矩形: 圆角 10"/>
          <p:cNvSpPr/>
          <p:nvPr/>
        </p:nvSpPr>
        <p:spPr>
          <a:xfrm>
            <a:off x="4655831" y="3232300"/>
            <a:ext cx="3758875" cy="465022"/>
          </a:xfrm>
          <a:prstGeom prst="roundRect">
            <a:avLst>
              <a:gd name="adj" fmla="val 0"/>
            </a:avLst>
          </a:prstGeom>
          <a:gradFill>
            <a:gsLst>
              <a:gs pos="0">
                <a:schemeClr val="accent3">
                  <a:lumMod val="20000"/>
                  <a:lumOff val="80000"/>
                </a:schemeClr>
              </a:gs>
              <a:gs pos="100000">
                <a:srgbClr val="E9EFF7">
                  <a:lumMod val="38000"/>
                  <a:lumOff val="62000"/>
                </a:srgb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entury Gothic" panose="020B0502020202020204"/>
              <a:ea typeface="幼圆" panose="02010509060101010101" pitchFamily="49" charset="-122"/>
              <a:cs typeface="+mn-cs"/>
            </a:endParaRPr>
          </a:p>
        </p:txBody>
      </p:sp>
      <p:sp>
        <p:nvSpPr>
          <p:cNvPr id="43" name="矩形 42"/>
          <p:cNvSpPr/>
          <p:nvPr/>
        </p:nvSpPr>
        <p:spPr>
          <a:xfrm>
            <a:off x="4655832" y="3277123"/>
            <a:ext cx="3789489" cy="429895"/>
          </a:xfrm>
          <a:prstGeom prst="rect">
            <a:avLst/>
          </a:prstGeom>
        </p:spPr>
        <p:txBody>
          <a:bodyPr wrap="square">
            <a:spAutoFit/>
          </a:bodyPr>
          <a:lstStyle/>
          <a:p>
            <a:r>
              <a:rPr lang="zh-CN" altLang="en-US" sz="1100" kern="100" dirty="0" smtClean="0">
                <a:latin typeface="微软雅黑" panose="020B0503020204020204" pitchFamily="34" charset="-122"/>
                <a:ea typeface="微软雅黑" panose="020B0503020204020204" pitchFamily="34" charset="-122"/>
              </a:rPr>
              <a:t>本维莫德乳膏停药后</a:t>
            </a:r>
            <a:r>
              <a:rPr lang="zh-CN" altLang="en-US" sz="1100" b="1" kern="100" dirty="0" smtClean="0">
                <a:solidFill>
                  <a:srgbClr val="C00000"/>
                </a:solidFill>
                <a:latin typeface="微软雅黑" panose="020B0503020204020204" pitchFamily="34" charset="-122"/>
                <a:ea typeface="微软雅黑" panose="020B0503020204020204" pitchFamily="34" charset="-122"/>
              </a:rPr>
              <a:t>缓解期中位数长达</a:t>
            </a:r>
            <a:r>
              <a:rPr lang="en-US" altLang="zh-CN" sz="1100" b="1" kern="100" dirty="0" smtClean="0">
                <a:solidFill>
                  <a:srgbClr val="C00000"/>
                </a:solidFill>
                <a:latin typeface="微软雅黑" panose="020B0503020204020204" pitchFamily="34" charset="-122"/>
                <a:ea typeface="微软雅黑" panose="020B0503020204020204" pitchFamily="34" charset="-122"/>
              </a:rPr>
              <a:t>52</a:t>
            </a:r>
            <a:r>
              <a:rPr lang="zh-CN" altLang="en-US" sz="1100" b="1" kern="100" dirty="0" smtClean="0">
                <a:solidFill>
                  <a:srgbClr val="C00000"/>
                </a:solidFill>
                <a:latin typeface="微软雅黑" panose="020B0503020204020204" pitchFamily="34" charset="-122"/>
                <a:ea typeface="微软雅黑" panose="020B0503020204020204" pitchFamily="34" charset="-122"/>
              </a:rPr>
              <a:t>周</a:t>
            </a:r>
            <a:r>
              <a:rPr lang="en-US" altLang="zh-CN" sz="1100" baseline="30000" dirty="0">
                <a:latin typeface="微软雅黑" panose="020B0503020204020204" pitchFamily="34" charset="-122"/>
                <a:ea typeface="微软雅黑" panose="020B0503020204020204" pitchFamily="34" charset="-122"/>
              </a:rPr>
              <a:t>[</a:t>
            </a:r>
            <a:r>
              <a:rPr lang="en-US" altLang="zh-CN" sz="1100" baseline="30000" dirty="0" smtClean="0">
                <a:latin typeface="微软雅黑" panose="020B0503020204020204" pitchFamily="34" charset="-122"/>
                <a:ea typeface="微软雅黑" panose="020B0503020204020204" pitchFamily="34" charset="-122"/>
              </a:rPr>
              <a:t>11]</a:t>
            </a:r>
            <a:r>
              <a:rPr lang="zh-CN" altLang="en-US" sz="1100" kern="100" dirty="0" smtClean="0">
                <a:latin typeface="微软雅黑" panose="020B0503020204020204" pitchFamily="34" charset="-122"/>
                <a:ea typeface="微软雅黑" panose="020B0503020204020204" pitchFamily="34" charset="-122"/>
              </a:rPr>
              <a:t>，减少患者反复治疗频率；不良反应多为一过性和轻度</a:t>
            </a:r>
            <a:endParaRPr lang="en-US" altLang="zh-CN" sz="1100" kern="100" dirty="0" smtClean="0">
              <a:latin typeface="微软雅黑" panose="020B0503020204020204" pitchFamily="34" charset="-122"/>
              <a:ea typeface="微软雅黑" panose="020B0503020204020204" pitchFamily="34" charset="-122"/>
            </a:endParaRPr>
          </a:p>
        </p:txBody>
      </p:sp>
      <p:sp>
        <p:nvSpPr>
          <p:cNvPr id="44" name="矩形: 圆角 10"/>
          <p:cNvSpPr/>
          <p:nvPr/>
        </p:nvSpPr>
        <p:spPr>
          <a:xfrm>
            <a:off x="4638282" y="3733943"/>
            <a:ext cx="3775695" cy="465022"/>
          </a:xfrm>
          <a:prstGeom prst="roundRect">
            <a:avLst>
              <a:gd name="adj" fmla="val 0"/>
            </a:avLst>
          </a:prstGeom>
          <a:gradFill>
            <a:gsLst>
              <a:gs pos="0">
                <a:schemeClr val="accent3">
                  <a:lumMod val="20000"/>
                  <a:lumOff val="80000"/>
                </a:schemeClr>
              </a:gs>
              <a:gs pos="100000">
                <a:srgbClr val="E9EFF7">
                  <a:lumMod val="38000"/>
                  <a:lumOff val="62000"/>
                </a:srgb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entury Gothic" panose="020B0502020202020204"/>
              <a:ea typeface="幼圆" panose="02010509060101010101" pitchFamily="49" charset="-122"/>
              <a:cs typeface="+mn-cs"/>
            </a:endParaRPr>
          </a:p>
        </p:txBody>
      </p:sp>
      <p:sp>
        <p:nvSpPr>
          <p:cNvPr id="45" name="矩形 44"/>
          <p:cNvSpPr/>
          <p:nvPr/>
        </p:nvSpPr>
        <p:spPr>
          <a:xfrm>
            <a:off x="4638284" y="3778766"/>
            <a:ext cx="3807038" cy="429895"/>
          </a:xfrm>
          <a:prstGeom prst="rect">
            <a:avLst/>
          </a:prstGeom>
        </p:spPr>
        <p:txBody>
          <a:bodyPr wrap="square">
            <a:spAutoFit/>
          </a:bodyPr>
          <a:lstStyle/>
          <a:p>
            <a:r>
              <a:rPr lang="zh-CN" altLang="en-US" sz="1100" kern="100" dirty="0" smtClean="0">
                <a:latin typeface="微软雅黑" panose="020B0503020204020204" pitchFamily="34" charset="-122"/>
                <a:ea typeface="微软雅黑" panose="020B0503020204020204" pitchFamily="34" charset="-122"/>
              </a:rPr>
              <a:t>延长两次治疗间隔（缓解期长</a:t>
            </a:r>
            <a:r>
              <a:rPr lang="en-US" altLang="zh-CN" sz="1100" baseline="30000" dirty="0">
                <a:latin typeface="微软雅黑" panose="020B0503020204020204" pitchFamily="34" charset="-122"/>
                <a:ea typeface="微软雅黑" panose="020B0503020204020204" pitchFamily="34" charset="-122"/>
              </a:rPr>
              <a:t>[</a:t>
            </a:r>
            <a:r>
              <a:rPr lang="en-US" altLang="zh-CN" sz="1100" baseline="30000" dirty="0" smtClean="0">
                <a:latin typeface="微软雅黑" panose="020B0503020204020204" pitchFamily="34" charset="-122"/>
                <a:ea typeface="微软雅黑" panose="020B0503020204020204" pitchFamily="34" charset="-122"/>
              </a:rPr>
              <a:t>11]</a:t>
            </a:r>
            <a:r>
              <a:rPr lang="zh-CN" altLang="en-US" sz="1100" kern="100" dirty="0" smtClean="0">
                <a:latin typeface="微软雅黑" panose="020B0503020204020204" pitchFamily="34" charset="-122"/>
                <a:ea typeface="微软雅黑" panose="020B0503020204020204" pitchFamily="34" charset="-122"/>
              </a:rPr>
              <a:t>），提升患者整体生活质量，</a:t>
            </a:r>
            <a:r>
              <a:rPr lang="zh-CN" altLang="en-US" sz="1100" b="1" kern="100" dirty="0" smtClean="0">
                <a:solidFill>
                  <a:srgbClr val="C00000"/>
                </a:solidFill>
                <a:latin typeface="微软雅黑" panose="020B0503020204020204" pitchFamily="34" charset="-122"/>
                <a:ea typeface="微软雅黑" panose="020B0503020204020204" pitchFamily="34" charset="-122"/>
              </a:rPr>
              <a:t>仅略微增加患者经济负担</a:t>
            </a:r>
            <a:r>
              <a:rPr lang="en-US" altLang="zh-CN" sz="1100" baseline="30000" dirty="0">
                <a:latin typeface="微软雅黑" panose="020B0503020204020204" pitchFamily="34" charset="-122"/>
                <a:ea typeface="微软雅黑" panose="020B0503020204020204" pitchFamily="34" charset="-122"/>
              </a:rPr>
              <a:t>[</a:t>
            </a:r>
            <a:r>
              <a:rPr lang="en-US" altLang="zh-CN" sz="1100" baseline="30000" dirty="0" smtClean="0">
                <a:latin typeface="微软雅黑" panose="020B0503020204020204" pitchFamily="34" charset="-122"/>
                <a:ea typeface="微软雅黑" panose="020B0503020204020204" pitchFamily="34" charset="-122"/>
              </a:rPr>
              <a:t>13]</a:t>
            </a:r>
            <a:endParaRPr lang="en-US" altLang="zh-CN" sz="1100" kern="100" dirty="0" smtClean="0">
              <a:latin typeface="微软雅黑" panose="020B0503020204020204" pitchFamily="34" charset="-122"/>
              <a:ea typeface="微软雅黑" panose="020B0503020204020204" pitchFamily="34" charset="-122"/>
            </a:endParaRPr>
          </a:p>
        </p:txBody>
      </p:sp>
      <p:sp>
        <p:nvSpPr>
          <p:cNvPr id="5" name="右箭头 4"/>
          <p:cNvSpPr/>
          <p:nvPr/>
        </p:nvSpPr>
        <p:spPr>
          <a:xfrm rot="10800000">
            <a:off x="4082084" y="2906577"/>
            <a:ext cx="302061" cy="176313"/>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右箭头 47"/>
          <p:cNvSpPr/>
          <p:nvPr/>
        </p:nvSpPr>
        <p:spPr>
          <a:xfrm rot="10800000">
            <a:off x="4082083" y="3388607"/>
            <a:ext cx="302061" cy="176313"/>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右箭头 48"/>
          <p:cNvSpPr/>
          <p:nvPr/>
        </p:nvSpPr>
        <p:spPr>
          <a:xfrm rot="10800000">
            <a:off x="4082083" y="3902416"/>
            <a:ext cx="302061" cy="176313"/>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圆角 10"/>
          <p:cNvSpPr/>
          <p:nvPr/>
        </p:nvSpPr>
        <p:spPr>
          <a:xfrm>
            <a:off x="4632596" y="4267721"/>
            <a:ext cx="3775695" cy="305545"/>
          </a:xfrm>
          <a:prstGeom prst="roundRect">
            <a:avLst>
              <a:gd name="adj" fmla="val 0"/>
            </a:avLst>
          </a:prstGeom>
          <a:gradFill>
            <a:gsLst>
              <a:gs pos="0">
                <a:schemeClr val="accent3">
                  <a:lumMod val="20000"/>
                  <a:lumOff val="80000"/>
                </a:schemeClr>
              </a:gs>
              <a:gs pos="100000">
                <a:srgbClr val="E9EFF7">
                  <a:lumMod val="38000"/>
                  <a:lumOff val="62000"/>
                </a:srgb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entury Gothic" panose="020B0502020202020204"/>
              <a:ea typeface="幼圆" panose="02010509060101010101" pitchFamily="49" charset="-122"/>
              <a:cs typeface="+mn-cs"/>
            </a:endParaRPr>
          </a:p>
        </p:txBody>
      </p:sp>
      <p:sp>
        <p:nvSpPr>
          <p:cNvPr id="51" name="矩形 50"/>
          <p:cNvSpPr/>
          <p:nvPr/>
        </p:nvSpPr>
        <p:spPr>
          <a:xfrm>
            <a:off x="4632598" y="4312544"/>
            <a:ext cx="3737200" cy="260350"/>
          </a:xfrm>
          <a:prstGeom prst="rect">
            <a:avLst/>
          </a:prstGeom>
        </p:spPr>
        <p:txBody>
          <a:bodyPr wrap="square">
            <a:spAutoFit/>
          </a:bodyPr>
          <a:lstStyle/>
          <a:p>
            <a:r>
              <a:rPr lang="zh-CN" altLang="en-US" sz="1100" kern="100" dirty="0" smtClean="0">
                <a:solidFill>
                  <a:schemeClr val="bg1">
                    <a:lumMod val="65000"/>
                  </a:schemeClr>
                </a:solidFill>
                <a:latin typeface="微软雅黑" panose="020B0503020204020204" pitchFamily="34" charset="-122"/>
                <a:ea typeface="微软雅黑" panose="020B0503020204020204" pitchFamily="34" charset="-122"/>
              </a:rPr>
              <a:t>并发症多发生于重度患者，超出本维莫德适应症</a:t>
            </a:r>
            <a:endParaRPr lang="en-US" altLang="zh-CN" sz="1100" kern="100" dirty="0" smtClean="0">
              <a:solidFill>
                <a:schemeClr val="bg1">
                  <a:lumMod val="65000"/>
                </a:schemeClr>
              </a:solidFill>
              <a:latin typeface="微软雅黑" panose="020B0503020204020204" pitchFamily="34" charset="-122"/>
              <a:ea typeface="微软雅黑" panose="020B0503020204020204" pitchFamily="34" charset="-122"/>
            </a:endParaRPr>
          </a:p>
        </p:txBody>
      </p:sp>
      <p:sp>
        <p:nvSpPr>
          <p:cNvPr id="46" name="矩形 45"/>
          <p:cNvSpPr/>
          <p:nvPr/>
        </p:nvSpPr>
        <p:spPr>
          <a:xfrm>
            <a:off x="1223880" y="340629"/>
            <a:ext cx="6278880" cy="337185"/>
          </a:xfrm>
          <a:prstGeom prst="rect">
            <a:avLst/>
          </a:prstGeom>
        </p:spPr>
        <p:txBody>
          <a:bodyPr wrap="none">
            <a:spAutoFit/>
          </a:bodyPr>
          <a:lstStyle/>
          <a:p>
            <a:pPr lvl="0"/>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lt"/>
              </a:rPr>
              <a:t>银屑病</a:t>
            </a:r>
            <a:r>
              <a:rPr lang="zh-CN" altLang="en-US" sz="1600" b="1" dirty="0" smtClean="0">
                <a:latin typeface="微软雅黑" panose="020B0503020204020204" pitchFamily="34" charset="-122"/>
                <a:ea typeface="微软雅黑" panose="020B0503020204020204" pitchFamily="34" charset="-122"/>
                <a:cs typeface="微软雅黑" panose="020B0503020204020204" pitchFamily="34" charset="-122"/>
                <a:sym typeface="+mn-lt"/>
              </a:rPr>
              <a:t>疾病的流行病学和特点，本维莫德乳膏产品优势符合治疗目标</a:t>
            </a: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57" name="五边形 56"/>
          <p:cNvSpPr/>
          <p:nvPr/>
        </p:nvSpPr>
        <p:spPr>
          <a:xfrm>
            <a:off x="35496" y="51470"/>
            <a:ext cx="1296144" cy="216895"/>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latin typeface="微软雅黑" panose="020B0503020204020204" pitchFamily="34" charset="-122"/>
                <a:ea typeface="微软雅黑" panose="020B0503020204020204" pitchFamily="34" charset="-122"/>
              </a:rPr>
              <a:t>1.2 </a:t>
            </a:r>
            <a:r>
              <a:rPr lang="zh-CN" altLang="en-US" sz="1200" b="1" dirty="0" smtClean="0">
                <a:latin typeface="微软雅黑" panose="020B0503020204020204" pitchFamily="34" charset="-122"/>
                <a:ea typeface="微软雅黑" panose="020B0503020204020204" pitchFamily="34" charset="-122"/>
              </a:rPr>
              <a:t>基本信息</a:t>
            </a:r>
            <a:endParaRPr lang="zh-CN" altLang="en-US" sz="1200" b="1" dirty="0">
              <a:latin typeface="微软雅黑" panose="020B0503020204020204" pitchFamily="34" charset="-122"/>
              <a:ea typeface="微软雅黑" panose="020B0503020204020204" pitchFamily="34" charset="-122"/>
            </a:endParaRPr>
          </a:p>
        </p:txBody>
      </p:sp>
      <p:sp>
        <p:nvSpPr>
          <p:cNvPr id="58" name="燕尾形 57"/>
          <p:cNvSpPr/>
          <p:nvPr/>
        </p:nvSpPr>
        <p:spPr>
          <a:xfrm>
            <a:off x="1320960" y="58092"/>
            <a:ext cx="1404133" cy="219548"/>
          </a:xfrm>
          <a:prstGeom prst="chevr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latin typeface="微软雅黑" panose="020B0503020204020204" pitchFamily="34" charset="-122"/>
                <a:ea typeface="微软雅黑" panose="020B0503020204020204" pitchFamily="34" charset="-122"/>
              </a:rPr>
              <a:t>2.</a:t>
            </a:r>
            <a:r>
              <a:rPr lang="zh-CN" altLang="en-US" sz="1200" b="1" dirty="0" smtClean="0">
                <a:latin typeface="微软雅黑" panose="020B0503020204020204" pitchFamily="34" charset="-122"/>
                <a:ea typeface="微软雅黑" panose="020B0503020204020204" pitchFamily="34" charset="-122"/>
              </a:rPr>
              <a:t>安全性</a:t>
            </a:r>
            <a:endParaRPr lang="zh-CN" altLang="en-US" sz="1200" b="1" dirty="0">
              <a:latin typeface="微软雅黑" panose="020B0503020204020204" pitchFamily="34" charset="-122"/>
              <a:ea typeface="微软雅黑" panose="020B0503020204020204" pitchFamily="34" charset="-122"/>
            </a:endParaRPr>
          </a:p>
        </p:txBody>
      </p:sp>
      <p:sp>
        <p:nvSpPr>
          <p:cNvPr id="59" name="燕尾形 58"/>
          <p:cNvSpPr/>
          <p:nvPr/>
        </p:nvSpPr>
        <p:spPr>
          <a:xfrm>
            <a:off x="2725093" y="58091"/>
            <a:ext cx="1404133" cy="219549"/>
          </a:xfrm>
          <a:prstGeom prst="chevr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latin typeface="微软雅黑" panose="020B0503020204020204" pitchFamily="34" charset="-122"/>
                <a:ea typeface="微软雅黑" panose="020B0503020204020204" pitchFamily="34" charset="-122"/>
              </a:rPr>
              <a:t>3</a:t>
            </a:r>
            <a:r>
              <a:rPr lang="en-US" altLang="zh-CN" sz="1200" b="1" dirty="0" smtClean="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有效性</a:t>
            </a:r>
            <a:endParaRPr lang="zh-CN" altLang="en-US" sz="1200" b="1" dirty="0">
              <a:latin typeface="微软雅黑" panose="020B0503020204020204" pitchFamily="34" charset="-122"/>
              <a:ea typeface="微软雅黑" panose="020B0503020204020204" pitchFamily="34" charset="-122"/>
            </a:endParaRPr>
          </a:p>
        </p:txBody>
      </p:sp>
      <p:sp>
        <p:nvSpPr>
          <p:cNvPr id="60" name="燕尾形 59"/>
          <p:cNvSpPr/>
          <p:nvPr/>
        </p:nvSpPr>
        <p:spPr>
          <a:xfrm>
            <a:off x="4110932" y="58091"/>
            <a:ext cx="1404133" cy="219549"/>
          </a:xfrm>
          <a:prstGeom prst="chevr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latin typeface="微软雅黑" panose="020B0503020204020204" pitchFamily="34" charset="-122"/>
                <a:ea typeface="微软雅黑" panose="020B0503020204020204" pitchFamily="34" charset="-122"/>
              </a:rPr>
              <a:t>4.</a:t>
            </a:r>
            <a:r>
              <a:rPr lang="zh-CN" altLang="en-US" sz="1200" b="1" dirty="0">
                <a:latin typeface="微软雅黑" panose="020B0503020204020204" pitchFamily="34" charset="-122"/>
                <a:ea typeface="微软雅黑" panose="020B0503020204020204" pitchFamily="34" charset="-122"/>
                <a:sym typeface="+mn-ea"/>
              </a:rPr>
              <a:t>创新性</a:t>
            </a:r>
            <a:endParaRPr lang="zh-CN" altLang="en-US" sz="1200" b="1" dirty="0">
              <a:latin typeface="微软雅黑" panose="020B0503020204020204" pitchFamily="34" charset="-122"/>
              <a:ea typeface="微软雅黑" panose="020B0503020204020204" pitchFamily="34" charset="-122"/>
            </a:endParaRPr>
          </a:p>
        </p:txBody>
      </p:sp>
      <p:sp>
        <p:nvSpPr>
          <p:cNvPr id="61" name="燕尾形 60"/>
          <p:cNvSpPr/>
          <p:nvPr/>
        </p:nvSpPr>
        <p:spPr>
          <a:xfrm>
            <a:off x="5496771" y="66056"/>
            <a:ext cx="1404133" cy="211584"/>
          </a:xfrm>
          <a:prstGeom prst="chevr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latin typeface="微软雅黑" panose="020B0503020204020204" pitchFamily="34" charset="-122"/>
                <a:ea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sym typeface="+mn-ea"/>
              </a:rPr>
              <a:t>公平性</a:t>
            </a:r>
            <a:endParaRPr lang="zh-CN" altLang="en-US" sz="12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6082"/>
    </mc:Choice>
    <mc:Fallback>
      <p:transition spd="slow" advTm="3608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圆角 10"/>
          <p:cNvSpPr/>
          <p:nvPr/>
        </p:nvSpPr>
        <p:spPr>
          <a:xfrm>
            <a:off x="4878487" y="921946"/>
            <a:ext cx="3354733" cy="848534"/>
          </a:xfrm>
          <a:prstGeom prst="roundRect">
            <a:avLst>
              <a:gd name="adj" fmla="val 3269"/>
            </a:avLst>
          </a:prstGeom>
          <a:gradFill>
            <a:gsLst>
              <a:gs pos="0">
                <a:srgbClr val="DBEEF4">
                  <a:lumMod val="95000"/>
                  <a:lumOff val="5000"/>
                </a:srgbClr>
              </a:gs>
              <a:gs pos="100000">
                <a:srgbClr val="E9EFF7">
                  <a:lumMod val="38000"/>
                  <a:lumOff val="62000"/>
                </a:srgb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a:ea typeface="幼圆" panose="02010509060101010101" pitchFamily="49" charset="-122"/>
              <a:cs typeface="+mn-cs"/>
            </a:endParaRPr>
          </a:p>
        </p:txBody>
      </p:sp>
      <p:sp>
        <p:nvSpPr>
          <p:cNvPr id="30" name="矩形: 圆角 10"/>
          <p:cNvSpPr/>
          <p:nvPr/>
        </p:nvSpPr>
        <p:spPr>
          <a:xfrm>
            <a:off x="814390" y="921947"/>
            <a:ext cx="3354733" cy="857714"/>
          </a:xfrm>
          <a:prstGeom prst="roundRect">
            <a:avLst>
              <a:gd name="adj" fmla="val 3269"/>
            </a:avLst>
          </a:prstGeom>
          <a:gradFill>
            <a:gsLst>
              <a:gs pos="0">
                <a:srgbClr val="DBEEF4">
                  <a:lumMod val="95000"/>
                  <a:lumOff val="5000"/>
                </a:srgbClr>
              </a:gs>
              <a:gs pos="100000">
                <a:srgbClr val="E9EFF7">
                  <a:lumMod val="38000"/>
                  <a:lumOff val="62000"/>
                </a:srgb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a:ea typeface="幼圆" panose="02010509060101010101" pitchFamily="49" charset="-122"/>
              <a:cs typeface="+mn-cs"/>
            </a:endParaRPr>
          </a:p>
        </p:txBody>
      </p:sp>
      <p:sp>
        <p:nvSpPr>
          <p:cNvPr id="2" name="矩形 1"/>
          <p:cNvSpPr/>
          <p:nvPr/>
        </p:nvSpPr>
        <p:spPr>
          <a:xfrm>
            <a:off x="5556839" y="4890674"/>
            <a:ext cx="3501491" cy="321945"/>
          </a:xfrm>
          <a:prstGeom prst="rect">
            <a:avLst/>
          </a:prstGeom>
        </p:spPr>
        <p:txBody>
          <a:bodyPr wrap="square">
            <a:spAutoFit/>
          </a:bodyPr>
          <a:lstStyle/>
          <a:p>
            <a:r>
              <a:rPr lang="en-US" altLang="zh-CN" sz="500" dirty="0" smtClean="0">
                <a:latin typeface="微软雅黑" panose="020B0503020204020204" pitchFamily="34" charset="-122"/>
                <a:ea typeface="微软雅黑" panose="020B0503020204020204" pitchFamily="34" charset="-122"/>
              </a:rPr>
              <a:t>[1]</a:t>
            </a:r>
            <a:r>
              <a:rPr lang="zh-CN" altLang="en-US" sz="500" dirty="0" smtClean="0">
                <a:latin typeface="微软雅黑" panose="020B0503020204020204" pitchFamily="34" charset="-122"/>
                <a:ea typeface="微软雅黑" panose="020B0503020204020204" pitchFamily="34" charset="-122"/>
              </a:rPr>
              <a:t>中国</a:t>
            </a:r>
            <a:r>
              <a:rPr lang="zh-CN" altLang="en-US" sz="500" dirty="0">
                <a:latin typeface="微软雅黑" panose="020B0503020204020204" pitchFamily="34" charset="-122"/>
                <a:ea typeface="微软雅黑" panose="020B0503020204020204" pitchFamily="34" charset="-122"/>
              </a:rPr>
              <a:t>银屑病诊疗指南</a:t>
            </a:r>
            <a:r>
              <a:rPr lang="en-US" altLang="zh-CN" sz="500" dirty="0">
                <a:latin typeface="微软雅黑" panose="020B0503020204020204" pitchFamily="34" charset="-122"/>
                <a:ea typeface="微软雅黑" panose="020B0503020204020204" pitchFamily="34" charset="-122"/>
              </a:rPr>
              <a:t>( 2023</a:t>
            </a:r>
            <a:r>
              <a:rPr lang="zh-CN" altLang="en-US" sz="500" dirty="0">
                <a:latin typeface="微软雅黑" panose="020B0503020204020204" pitchFamily="34" charset="-122"/>
                <a:ea typeface="微软雅黑" panose="020B0503020204020204" pitchFamily="34" charset="-122"/>
              </a:rPr>
              <a:t>版</a:t>
            </a:r>
            <a:r>
              <a:rPr lang="en-US" altLang="zh-CN" sz="500" dirty="0">
                <a:latin typeface="微软雅黑" panose="020B0503020204020204" pitchFamily="34" charset="-122"/>
                <a:ea typeface="微软雅黑" panose="020B0503020204020204" pitchFamily="34" charset="-122"/>
              </a:rPr>
              <a:t>). </a:t>
            </a:r>
            <a:r>
              <a:rPr lang="zh-CN" altLang="en-US" sz="500" dirty="0">
                <a:latin typeface="微软雅黑" panose="020B0503020204020204" pitchFamily="34" charset="-122"/>
                <a:ea typeface="微软雅黑" panose="020B0503020204020204" pitchFamily="34" charset="-122"/>
              </a:rPr>
              <a:t>张学军，中华皮肤科杂志，</a:t>
            </a:r>
            <a:r>
              <a:rPr lang="en-US" altLang="zh-CN" sz="500" dirty="0">
                <a:latin typeface="微软雅黑" panose="020B0503020204020204" pitchFamily="34" charset="-122"/>
                <a:ea typeface="微软雅黑" panose="020B0503020204020204" pitchFamily="34" charset="-122"/>
              </a:rPr>
              <a:t>2023,56(7):</a:t>
            </a:r>
            <a:r>
              <a:rPr lang="en-US" altLang="zh-CN" sz="500" dirty="0" smtClean="0">
                <a:latin typeface="微软雅黑" panose="020B0503020204020204" pitchFamily="34" charset="-122"/>
                <a:ea typeface="微软雅黑" panose="020B0503020204020204" pitchFamily="34" charset="-122"/>
              </a:rPr>
              <a:t>573-625  [2]</a:t>
            </a:r>
            <a:r>
              <a:rPr lang="en-US" altLang="zh-CN" sz="500" dirty="0" err="1">
                <a:sym typeface="+mn-lt"/>
              </a:rPr>
              <a:t>Cai</a:t>
            </a:r>
            <a:r>
              <a:rPr lang="en-US" altLang="zh-CN" sz="500" dirty="0">
                <a:sym typeface="+mn-lt"/>
              </a:rPr>
              <a:t> L, Chen G, Lu Q, et al. Chin Med J (</a:t>
            </a:r>
            <a:r>
              <a:rPr lang="en-US" altLang="zh-CN" sz="500" dirty="0" err="1">
                <a:sym typeface="+mn-lt"/>
              </a:rPr>
              <a:t>Engl</a:t>
            </a:r>
            <a:r>
              <a:rPr lang="en-US" altLang="zh-CN" sz="500" dirty="0">
                <a:sym typeface="+mn-lt"/>
              </a:rPr>
              <a:t>). 2020 Nov 9;133(24):2905-2909. </a:t>
            </a:r>
            <a:r>
              <a:rPr lang="en-US" altLang="zh-CN" sz="500" dirty="0" smtClean="0">
                <a:latin typeface="微软雅黑" panose="020B0503020204020204" pitchFamily="34" charset="-122"/>
                <a:ea typeface="微软雅黑" panose="020B0503020204020204" pitchFamily="34" charset="-122"/>
              </a:rPr>
              <a:t>  [3]</a:t>
            </a:r>
            <a:r>
              <a:rPr lang="zh-CN" altLang="en-US" sz="500" dirty="0" smtClean="0">
                <a:latin typeface="微软雅黑" panose="020B0503020204020204" pitchFamily="34" charset="-122"/>
                <a:ea typeface="微软雅黑" panose="020B0503020204020204" pitchFamily="34" charset="-122"/>
              </a:rPr>
              <a:t>本维莫德乳膏说明书</a:t>
            </a:r>
            <a:r>
              <a:rPr lang="en-US" altLang="zh-CN" sz="500" dirty="0" smtClean="0">
                <a:latin typeface="微软雅黑" panose="020B0503020204020204" pitchFamily="34" charset="-122"/>
                <a:ea typeface="微软雅黑" panose="020B0503020204020204" pitchFamily="34" charset="-122"/>
              </a:rPr>
              <a:t>   [4] 2023</a:t>
            </a:r>
            <a:r>
              <a:rPr lang="zh-CN" altLang="en-US" sz="500" dirty="0" smtClean="0">
                <a:latin typeface="微软雅黑" panose="020B0503020204020204" pitchFamily="34" charset="-122"/>
                <a:ea typeface="微软雅黑" panose="020B0503020204020204" pitchFamily="34" charset="-122"/>
              </a:rPr>
              <a:t>年本维莫德</a:t>
            </a:r>
            <a:r>
              <a:rPr lang="zh-CN" altLang="en-US" sz="500" dirty="0">
                <a:latin typeface="微软雅黑" panose="020B0503020204020204" pitchFamily="34" charset="-122"/>
                <a:ea typeface="微软雅黑" panose="020B0503020204020204" pitchFamily="34" charset="-122"/>
              </a:rPr>
              <a:t>在银屑病中的应用</a:t>
            </a:r>
            <a:r>
              <a:rPr lang="zh-CN" altLang="en-US" sz="500" dirty="0" smtClean="0">
                <a:latin typeface="微软雅黑" panose="020B0503020204020204" pitchFamily="34" charset="-122"/>
                <a:ea typeface="微软雅黑" panose="020B0503020204020204" pitchFamily="34" charset="-122"/>
              </a:rPr>
              <a:t>现状及</a:t>
            </a:r>
            <a:r>
              <a:rPr lang="zh-CN" altLang="en-US" sz="500" dirty="0">
                <a:latin typeface="微软雅黑" panose="020B0503020204020204" pitchFamily="34" charset="-122"/>
                <a:ea typeface="微软雅黑" panose="020B0503020204020204" pitchFamily="34" charset="-122"/>
              </a:rPr>
              <a:t>医患认知观念</a:t>
            </a:r>
            <a:r>
              <a:rPr lang="zh-CN" altLang="en-US" sz="500" dirty="0" smtClean="0">
                <a:latin typeface="微软雅黑" panose="020B0503020204020204" pitchFamily="34" charset="-122"/>
                <a:ea typeface="微软雅黑" panose="020B0503020204020204" pitchFamily="34" charset="-122"/>
              </a:rPr>
              <a:t>调研 </a:t>
            </a:r>
            <a:r>
              <a:rPr lang="en-US" altLang="zh-CN" sz="500" dirty="0" smtClean="0">
                <a:latin typeface="微软雅黑" panose="020B0503020204020204" pitchFamily="34" charset="-122"/>
                <a:ea typeface="微软雅黑" panose="020B0503020204020204" pitchFamily="34" charset="-122"/>
              </a:rPr>
              <a:t>[5] </a:t>
            </a:r>
            <a:r>
              <a:rPr lang="zh-CN" altLang="en-US" sz="500" dirty="0" smtClean="0">
                <a:latin typeface="微软雅黑" panose="020B0503020204020204" pitchFamily="34" charset="-122"/>
                <a:ea typeface="微软雅黑" panose="020B0503020204020204" pitchFamily="34" charset="-122"/>
              </a:rPr>
              <a:t>本维莫德乳膏</a:t>
            </a:r>
            <a:r>
              <a:rPr lang="en-US" altLang="zh-CN" sz="500" dirty="0" smtClean="0">
                <a:latin typeface="微软雅黑" panose="020B0503020204020204" pitchFamily="34" charset="-122"/>
                <a:ea typeface="微软雅黑" panose="020B0503020204020204" pitchFamily="34" charset="-122"/>
              </a:rPr>
              <a:t>BIA</a:t>
            </a:r>
            <a:r>
              <a:rPr lang="zh-CN" altLang="en-US" sz="500" dirty="0" smtClean="0">
                <a:latin typeface="微软雅黑" panose="020B0503020204020204" pitchFamily="34" charset="-122"/>
                <a:ea typeface="微软雅黑" panose="020B0503020204020204" pitchFamily="34" charset="-122"/>
              </a:rPr>
              <a:t>模型</a:t>
            </a:r>
            <a:endParaRPr lang="en-US" altLang="zh-CN" sz="500" dirty="0">
              <a:latin typeface="微软雅黑" panose="020B0503020204020204" pitchFamily="34" charset="-122"/>
              <a:ea typeface="微软雅黑" panose="020B0503020204020204" pitchFamily="34" charset="-122"/>
            </a:endParaRPr>
          </a:p>
        </p:txBody>
      </p:sp>
      <p:sp>
        <p:nvSpPr>
          <p:cNvPr id="9" name="矩形 8"/>
          <p:cNvSpPr/>
          <p:nvPr/>
        </p:nvSpPr>
        <p:spPr>
          <a:xfrm>
            <a:off x="827584" y="1270353"/>
            <a:ext cx="3341539" cy="414020"/>
          </a:xfrm>
          <a:prstGeom prst="rect">
            <a:avLst/>
          </a:prstGeom>
        </p:spPr>
        <p:txBody>
          <a:bodyPr wrap="square">
            <a:spAutoFit/>
          </a:bodyPr>
          <a:lstStyle/>
          <a:p>
            <a:pPr lvl="0">
              <a:buClr>
                <a:schemeClr val="tx2"/>
              </a:buClr>
              <a:defRPr/>
            </a:pPr>
            <a:r>
              <a:rPr lang="zh-CN" altLang="en-US" sz="1050" b="1" dirty="0" smtClean="0">
                <a:latin typeface="微软雅黑" panose="020B0503020204020204" pitchFamily="34" charset="-122"/>
                <a:ea typeface="微软雅黑" panose="020B0503020204020204" pitchFamily="34" charset="-122"/>
                <a:sym typeface="+mn-ea"/>
              </a:rPr>
              <a:t>“</a:t>
            </a:r>
            <a:r>
              <a:rPr lang="zh-CN" altLang="en-US" sz="1050" b="1" dirty="0">
                <a:latin typeface="微软雅黑" panose="020B0503020204020204" pitchFamily="34" charset="-122"/>
                <a:ea typeface="微软雅黑" panose="020B0503020204020204" pitchFamily="34" charset="-122"/>
                <a:sym typeface="+mn-ea"/>
              </a:rPr>
              <a:t>限轻中度稳定性寻常型银屑病患者的</a:t>
            </a:r>
            <a:r>
              <a:rPr lang="zh-CN" altLang="en-US" sz="1050" b="1" u="sng" dirty="0">
                <a:solidFill>
                  <a:srgbClr val="C00000"/>
                </a:solidFill>
                <a:latin typeface="微软雅黑" panose="020B0503020204020204" pitchFamily="34" charset="-122"/>
                <a:ea typeface="微软雅黑" panose="020B0503020204020204" pitchFamily="34" charset="-122"/>
                <a:sym typeface="+mn-ea"/>
              </a:rPr>
              <a:t>二线</a:t>
            </a:r>
            <a:r>
              <a:rPr lang="zh-CN" altLang="en-US" sz="1050" b="1" dirty="0">
                <a:latin typeface="微软雅黑" panose="020B0503020204020204" pitchFamily="34" charset="-122"/>
                <a:ea typeface="微软雅黑" panose="020B0503020204020204" pitchFamily="34" charset="-122"/>
                <a:sym typeface="+mn-ea"/>
              </a:rPr>
              <a:t>治疗，需按说明书用药。”</a:t>
            </a:r>
            <a:endParaRPr lang="zh-CN" altLang="en-US" sz="1050" b="1" dirty="0">
              <a:latin typeface="微软雅黑" panose="020B0503020204020204" pitchFamily="34" charset="-122"/>
              <a:ea typeface="微软雅黑" panose="020B0503020204020204" pitchFamily="34" charset="-122"/>
            </a:endParaRPr>
          </a:p>
        </p:txBody>
      </p:sp>
      <p:sp>
        <p:nvSpPr>
          <p:cNvPr id="3" name="矩形 2"/>
          <p:cNvSpPr/>
          <p:nvPr/>
        </p:nvSpPr>
        <p:spPr>
          <a:xfrm>
            <a:off x="1569375" y="980952"/>
            <a:ext cx="1706880" cy="275590"/>
          </a:xfrm>
          <a:prstGeom prst="rect">
            <a:avLst/>
          </a:prstGeom>
        </p:spPr>
        <p:txBody>
          <a:bodyPr wrap="none">
            <a:spAutoFit/>
          </a:bodyPr>
          <a:lstStyle/>
          <a:p>
            <a:r>
              <a:rPr lang="zh-CN" altLang="en-US" sz="1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目前</a:t>
            </a:r>
            <a:r>
              <a:rPr lang="en-US" altLang="zh-CN" sz="1200" b="1" dirty="0" err="1" smtClean="0">
                <a:latin typeface="微软雅黑" panose="020B0503020204020204" pitchFamily="34" charset="-122"/>
                <a:ea typeface="微软雅黑" panose="020B0503020204020204" pitchFamily="34" charset="-122"/>
                <a:cs typeface="微软雅黑" panose="020B0503020204020204" pitchFamily="34" charset="-122"/>
                <a:sym typeface="+mn-ea"/>
              </a:rPr>
              <a:t>医保</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限定支付</a:t>
            </a:r>
            <a:r>
              <a:rPr lang="zh-CN" altLang="en-US" sz="1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范围</a:t>
            </a:r>
            <a:endParaRPr lang="zh-CN" altLang="en-US" sz="1200" b="1" dirty="0"/>
          </a:p>
        </p:txBody>
      </p:sp>
      <p:sp>
        <p:nvSpPr>
          <p:cNvPr id="10" name="矩形 9"/>
          <p:cNvSpPr/>
          <p:nvPr/>
        </p:nvSpPr>
        <p:spPr>
          <a:xfrm>
            <a:off x="5755629" y="982628"/>
            <a:ext cx="1706880" cy="275590"/>
          </a:xfrm>
          <a:prstGeom prst="rect">
            <a:avLst/>
          </a:prstGeom>
        </p:spPr>
        <p:txBody>
          <a:bodyPr wrap="none">
            <a:spAutoFit/>
          </a:bodyPr>
          <a:lstStyle/>
          <a:p>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申请</a:t>
            </a:r>
            <a:r>
              <a:rPr lang="en-US" altLang="zh-CN" sz="1200" b="1" dirty="0" err="1" smtClean="0">
                <a:latin typeface="微软雅黑" panose="020B0503020204020204" pitchFamily="34" charset="-122"/>
                <a:ea typeface="微软雅黑" panose="020B0503020204020204" pitchFamily="34" charset="-122"/>
                <a:cs typeface="微软雅黑" panose="020B0503020204020204" pitchFamily="34" charset="-122"/>
                <a:sym typeface="+mn-ea"/>
              </a:rPr>
              <a:t>医保</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限定支付</a:t>
            </a:r>
            <a:r>
              <a:rPr lang="zh-CN" altLang="en-US" sz="1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范围</a:t>
            </a:r>
            <a:endParaRPr lang="zh-CN" altLang="en-US" sz="1200" b="1" dirty="0"/>
          </a:p>
        </p:txBody>
      </p:sp>
      <p:sp>
        <p:nvSpPr>
          <p:cNvPr id="11" name="矩形 10"/>
          <p:cNvSpPr/>
          <p:nvPr/>
        </p:nvSpPr>
        <p:spPr>
          <a:xfrm>
            <a:off x="4932039" y="1270353"/>
            <a:ext cx="3370731" cy="414020"/>
          </a:xfrm>
          <a:prstGeom prst="rect">
            <a:avLst/>
          </a:prstGeom>
        </p:spPr>
        <p:txBody>
          <a:bodyPr wrap="square">
            <a:spAutoFit/>
          </a:bodyPr>
          <a:lstStyle/>
          <a:p>
            <a:pPr lvl="0">
              <a:buClr>
                <a:schemeClr val="tx2"/>
              </a:buClr>
              <a:defRPr/>
            </a:pPr>
            <a:r>
              <a:rPr lang="zh-CN" altLang="en-US" sz="1050" b="1" dirty="0" smtClean="0">
                <a:latin typeface="微软雅黑" panose="020B0503020204020204" pitchFamily="34" charset="-122"/>
                <a:ea typeface="微软雅黑" panose="020B0503020204020204" pitchFamily="34" charset="-122"/>
                <a:sym typeface="+mn-ea"/>
              </a:rPr>
              <a:t>“</a:t>
            </a:r>
            <a:r>
              <a:rPr lang="zh-CN" altLang="en-US" sz="1050" b="1" dirty="0">
                <a:latin typeface="微软雅黑" panose="020B0503020204020204" pitchFamily="34" charset="-122"/>
                <a:ea typeface="微软雅黑" panose="020B0503020204020204" pitchFamily="34" charset="-122"/>
                <a:sym typeface="+mn-ea"/>
              </a:rPr>
              <a:t>限轻中度稳定性寻常型银屑病患者</a:t>
            </a:r>
            <a:r>
              <a:rPr lang="zh-CN" altLang="en-US" sz="1050" b="1" dirty="0" smtClean="0">
                <a:latin typeface="微软雅黑" panose="020B0503020204020204" pitchFamily="34" charset="-122"/>
                <a:ea typeface="微软雅黑" panose="020B0503020204020204" pitchFamily="34" charset="-122"/>
                <a:sym typeface="+mn-ea"/>
              </a:rPr>
              <a:t>的治疗</a:t>
            </a:r>
            <a:r>
              <a:rPr lang="zh-CN" altLang="en-US" sz="1050" b="1" dirty="0">
                <a:latin typeface="微软雅黑" panose="020B0503020204020204" pitchFamily="34" charset="-122"/>
                <a:ea typeface="微软雅黑" panose="020B0503020204020204" pitchFamily="34" charset="-122"/>
                <a:sym typeface="+mn-ea"/>
              </a:rPr>
              <a:t>，需按说明书用药。</a:t>
            </a:r>
            <a:r>
              <a:rPr lang="zh-CN" altLang="en-US" sz="1050" b="1" dirty="0" smtClean="0">
                <a:latin typeface="微软雅黑" panose="020B0503020204020204" pitchFamily="34" charset="-122"/>
                <a:ea typeface="微软雅黑" panose="020B0503020204020204" pitchFamily="34" charset="-122"/>
                <a:sym typeface="+mn-ea"/>
              </a:rPr>
              <a:t>”</a:t>
            </a:r>
            <a:r>
              <a:rPr lang="zh-CN" altLang="en-US" sz="1050" dirty="0" smtClean="0">
                <a:latin typeface="微软雅黑" panose="020B0503020204020204" pitchFamily="34" charset="-122"/>
                <a:ea typeface="微软雅黑" panose="020B0503020204020204" pitchFamily="34" charset="-122"/>
                <a:sym typeface="+mn-ea"/>
              </a:rPr>
              <a:t>（申请去掉“二线”二字）</a:t>
            </a:r>
            <a:endParaRPr lang="zh-CN" altLang="en-US" sz="1050" dirty="0">
              <a:latin typeface="微软雅黑" panose="020B0503020204020204" pitchFamily="34" charset="-122"/>
              <a:ea typeface="微软雅黑" panose="020B0503020204020204" pitchFamily="34" charset="-122"/>
            </a:endParaRPr>
          </a:p>
        </p:txBody>
      </p:sp>
      <p:sp>
        <p:nvSpPr>
          <p:cNvPr id="12" name="矩形 11"/>
          <p:cNvSpPr/>
          <p:nvPr/>
        </p:nvSpPr>
        <p:spPr>
          <a:xfrm>
            <a:off x="123996" y="950958"/>
            <a:ext cx="519100" cy="82870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latin typeface="微软雅黑" panose="020B0503020204020204" pitchFamily="34" charset="-122"/>
                <a:ea typeface="微软雅黑" panose="020B0503020204020204" pitchFamily="34" charset="-122"/>
              </a:rPr>
              <a:t>申请</a:t>
            </a:r>
            <a:endParaRPr lang="en-US" altLang="zh-CN" sz="1200" b="1" dirty="0" smtClean="0">
              <a:latin typeface="微软雅黑" panose="020B0503020204020204" pitchFamily="34" charset="-122"/>
              <a:ea typeface="微软雅黑" panose="020B0503020204020204" pitchFamily="34" charset="-122"/>
            </a:endParaRPr>
          </a:p>
          <a:p>
            <a:pPr algn="ctr"/>
            <a:r>
              <a:rPr lang="zh-CN" altLang="en-US" sz="1200" b="1" dirty="0" smtClean="0">
                <a:latin typeface="微软雅黑" panose="020B0503020204020204" pitchFamily="34" charset="-122"/>
                <a:ea typeface="微软雅黑" panose="020B0503020204020204" pitchFamily="34" charset="-122"/>
              </a:rPr>
              <a:t>调整内容</a:t>
            </a:r>
            <a:endParaRPr lang="zh-CN" altLang="en-US" sz="1200" b="1" dirty="0">
              <a:latin typeface="微软雅黑" panose="020B0503020204020204" pitchFamily="34" charset="-122"/>
              <a:ea typeface="微软雅黑" panose="020B0503020204020204" pitchFamily="34" charset="-122"/>
            </a:endParaRPr>
          </a:p>
        </p:txBody>
      </p:sp>
      <p:sp>
        <p:nvSpPr>
          <p:cNvPr id="13" name="右箭头 12"/>
          <p:cNvSpPr/>
          <p:nvPr/>
        </p:nvSpPr>
        <p:spPr>
          <a:xfrm>
            <a:off x="4409198" y="1259697"/>
            <a:ext cx="273892" cy="313245"/>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23996" y="1851670"/>
            <a:ext cx="401984" cy="301750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latin typeface="微软雅黑" panose="020B0503020204020204" pitchFamily="34" charset="-122"/>
                <a:ea typeface="微软雅黑" panose="020B0503020204020204" pitchFamily="34" charset="-122"/>
              </a:rPr>
              <a:t>申请调整理由</a:t>
            </a:r>
            <a:endParaRPr lang="zh-CN" altLang="en-US" sz="1200" b="1" dirty="0">
              <a:latin typeface="微软雅黑" panose="020B0503020204020204" pitchFamily="34" charset="-122"/>
              <a:ea typeface="微软雅黑" panose="020B0503020204020204" pitchFamily="34" charset="-122"/>
            </a:endParaRPr>
          </a:p>
        </p:txBody>
      </p:sp>
      <p:sp>
        <p:nvSpPr>
          <p:cNvPr id="18" name="矩形: 圆角 10"/>
          <p:cNvSpPr/>
          <p:nvPr/>
        </p:nvSpPr>
        <p:spPr>
          <a:xfrm>
            <a:off x="618009" y="1851669"/>
            <a:ext cx="8321390" cy="3017503"/>
          </a:xfrm>
          <a:prstGeom prst="roundRect">
            <a:avLst>
              <a:gd name="adj" fmla="val 3269"/>
            </a:avLst>
          </a:prstGeom>
          <a:gradFill>
            <a:gsLst>
              <a:gs pos="0">
                <a:srgbClr val="DBEEF4">
                  <a:lumMod val="95000"/>
                  <a:lumOff val="5000"/>
                </a:srgbClr>
              </a:gs>
              <a:gs pos="100000">
                <a:srgbClr val="E9EFF7">
                  <a:lumMod val="38000"/>
                  <a:lumOff val="62000"/>
                </a:srgb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entury Gothic" panose="020B0502020202020204"/>
              <a:ea typeface="幼圆" panose="02010509060101010101" pitchFamily="49" charset="-122"/>
              <a:cs typeface="+mn-cs"/>
            </a:endParaRPr>
          </a:p>
        </p:txBody>
      </p:sp>
      <p:sp>
        <p:nvSpPr>
          <p:cNvPr id="32" name="矩形 31"/>
          <p:cNvSpPr/>
          <p:nvPr/>
        </p:nvSpPr>
        <p:spPr>
          <a:xfrm>
            <a:off x="2628804" y="1899628"/>
            <a:ext cx="487680" cy="275590"/>
          </a:xfrm>
          <a:prstGeom prst="rect">
            <a:avLst/>
          </a:prstGeom>
        </p:spPr>
        <p:txBody>
          <a:bodyPr wrap="none">
            <a:spAutoFit/>
          </a:bodyPr>
          <a:lstStyle/>
          <a:p>
            <a:r>
              <a:rPr lang="zh-CN" altLang="en-US" sz="1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现状</a:t>
            </a:r>
            <a:endParaRPr lang="zh-CN" altLang="en-US" sz="1200" b="1" dirty="0"/>
          </a:p>
        </p:txBody>
      </p:sp>
      <p:sp>
        <p:nvSpPr>
          <p:cNvPr id="33" name="矩形 32"/>
          <p:cNvSpPr/>
          <p:nvPr/>
        </p:nvSpPr>
        <p:spPr>
          <a:xfrm>
            <a:off x="6330614" y="1911495"/>
            <a:ext cx="1554480" cy="275590"/>
          </a:xfrm>
          <a:prstGeom prst="rect">
            <a:avLst/>
          </a:prstGeom>
        </p:spPr>
        <p:txBody>
          <a:bodyPr wrap="none">
            <a:spAutoFit/>
          </a:bodyPr>
          <a:lstStyle/>
          <a:p>
            <a:r>
              <a:rPr lang="zh-CN" altLang="en-US" sz="1200" b="1" dirty="0" smtClean="0">
                <a:latin typeface="微软雅黑" panose="020B0503020204020204" pitchFamily="34" charset="-122"/>
                <a:ea typeface="微软雅黑" panose="020B0503020204020204" pitchFamily="34" charset="-122"/>
                <a:sym typeface="+mn-ea"/>
              </a:rPr>
              <a:t>去掉“二线”的获益</a:t>
            </a:r>
            <a:endParaRPr lang="zh-CN" altLang="en-US" sz="1200" b="1" dirty="0"/>
          </a:p>
        </p:txBody>
      </p:sp>
      <p:sp>
        <p:nvSpPr>
          <p:cNvPr id="40" name="矩形 39"/>
          <p:cNvSpPr/>
          <p:nvPr/>
        </p:nvSpPr>
        <p:spPr>
          <a:xfrm>
            <a:off x="762807" y="3361591"/>
            <a:ext cx="4377008" cy="36830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dirty="0" smtClean="0">
                <a:latin typeface="微软雅黑" panose="020B0503020204020204" pitchFamily="34" charset="-122"/>
                <a:ea typeface="微软雅黑" panose="020B0503020204020204" pitchFamily="34" charset="-122"/>
                <a:sym typeface="+mn-ea"/>
              </a:rPr>
              <a:t>本维莫德乳膏具有</a:t>
            </a:r>
            <a:r>
              <a:rPr lang="zh-CN" altLang="en-US" sz="900" b="1" dirty="0" smtClean="0">
                <a:solidFill>
                  <a:srgbClr val="C00000"/>
                </a:solidFill>
                <a:latin typeface="微软雅黑" panose="020B0503020204020204" pitchFamily="34" charset="-122"/>
                <a:ea typeface="微软雅黑" panose="020B0503020204020204" pitchFamily="34" charset="-122"/>
                <a:sym typeface="+mn-ea"/>
              </a:rPr>
              <a:t>延缓复发的独特优势</a:t>
            </a:r>
            <a:r>
              <a:rPr lang="zh-CN" altLang="en-US" sz="900" dirty="0" smtClean="0">
                <a:latin typeface="微软雅黑" panose="020B0503020204020204" pitchFamily="34" charset="-122"/>
                <a:ea typeface="微软雅黑" panose="020B0503020204020204" pitchFamily="34" charset="-122"/>
                <a:sym typeface="+mn-ea"/>
              </a:rPr>
              <a:t>，产品</a:t>
            </a:r>
            <a:r>
              <a:rPr lang="zh-CN" altLang="en-US" sz="900" dirty="0">
                <a:latin typeface="微软雅黑" panose="020B0503020204020204" pitchFamily="34" charset="-122"/>
                <a:ea typeface="微软雅黑" panose="020B0503020204020204" pitchFamily="34" charset="-122"/>
                <a:sym typeface="+mn-ea"/>
              </a:rPr>
              <a:t>优势符合银屑病易复发的特点和治疗</a:t>
            </a:r>
            <a:r>
              <a:rPr lang="zh-CN" altLang="en-US" sz="900" dirty="0" smtClean="0">
                <a:latin typeface="微软雅黑" panose="020B0503020204020204" pitchFamily="34" charset="-122"/>
                <a:ea typeface="微软雅黑" panose="020B0503020204020204" pitchFamily="34" charset="-122"/>
                <a:sym typeface="+mn-ea"/>
              </a:rPr>
              <a:t>目标，能</a:t>
            </a:r>
            <a:r>
              <a:rPr lang="zh-CN" altLang="en-US" sz="900" b="1" dirty="0" smtClean="0">
                <a:solidFill>
                  <a:srgbClr val="C00000"/>
                </a:solidFill>
                <a:latin typeface="微软雅黑" panose="020B0503020204020204" pitchFamily="34" charset="-122"/>
                <a:ea typeface="微软雅黑" panose="020B0503020204020204" pitchFamily="34" charset="-122"/>
                <a:cs typeface="+mn-ea"/>
                <a:sym typeface="+mn-lt"/>
              </a:rPr>
              <a:t>减少患者</a:t>
            </a:r>
            <a:r>
              <a:rPr lang="zh-CN" altLang="en-US" sz="900" b="1" dirty="0">
                <a:solidFill>
                  <a:srgbClr val="C00000"/>
                </a:solidFill>
                <a:latin typeface="微软雅黑" panose="020B0503020204020204" pitchFamily="34" charset="-122"/>
                <a:ea typeface="微软雅黑" panose="020B0503020204020204" pitchFamily="34" charset="-122"/>
                <a:cs typeface="+mn-ea"/>
                <a:sym typeface="+mn-lt"/>
              </a:rPr>
              <a:t>年均</a:t>
            </a:r>
            <a:r>
              <a:rPr lang="zh-CN" altLang="en-US" sz="900" b="1" dirty="0" smtClean="0">
                <a:solidFill>
                  <a:srgbClr val="C00000"/>
                </a:solidFill>
                <a:latin typeface="微软雅黑" panose="020B0503020204020204" pitchFamily="34" charset="-122"/>
                <a:ea typeface="微软雅黑" panose="020B0503020204020204" pitchFamily="34" charset="-122"/>
                <a:cs typeface="+mn-ea"/>
                <a:sym typeface="+mn-lt"/>
              </a:rPr>
              <a:t>诊疗次数和年费用</a:t>
            </a:r>
            <a:r>
              <a:rPr lang="zh-CN" altLang="en-US" sz="900" dirty="0" smtClean="0">
                <a:latin typeface="微软雅黑" panose="020B0503020204020204" pitchFamily="34" charset="-122"/>
                <a:ea typeface="微软雅黑" panose="020B0503020204020204" pitchFamily="34" charset="-122"/>
                <a:cs typeface="+mn-ea"/>
                <a:sym typeface="+mn-lt"/>
              </a:rPr>
              <a:t>，对比其他非激素外用药</a:t>
            </a:r>
            <a:r>
              <a:rPr lang="zh-CN" altLang="en-US" sz="900" dirty="0" smtClean="0">
                <a:latin typeface="微软雅黑" panose="020B0503020204020204" pitchFamily="34" charset="-122"/>
                <a:ea typeface="微软雅黑" panose="020B0503020204020204" pitchFamily="34" charset="-122"/>
                <a:sym typeface="+mn-ea"/>
              </a:rPr>
              <a:t>具有</a:t>
            </a:r>
            <a:r>
              <a:rPr lang="zh-CN" altLang="en-US" sz="900" b="1" dirty="0" smtClean="0">
                <a:solidFill>
                  <a:srgbClr val="C00000"/>
                </a:solidFill>
                <a:latin typeface="微软雅黑" panose="020B0503020204020204" pitchFamily="34" charset="-122"/>
                <a:ea typeface="微软雅黑" panose="020B0503020204020204" pitchFamily="34" charset="-122"/>
                <a:sym typeface="+mn-ea"/>
              </a:rPr>
              <a:t>经济</a:t>
            </a:r>
            <a:r>
              <a:rPr lang="zh-CN" altLang="en-US" sz="900" b="1" dirty="0">
                <a:solidFill>
                  <a:srgbClr val="C00000"/>
                </a:solidFill>
                <a:latin typeface="微软雅黑" panose="020B0503020204020204" pitchFamily="34" charset="-122"/>
                <a:ea typeface="微软雅黑" panose="020B0503020204020204" pitchFamily="34" charset="-122"/>
                <a:sym typeface="+mn-ea"/>
              </a:rPr>
              <a:t>性</a:t>
            </a:r>
            <a:r>
              <a:rPr lang="zh-CN" altLang="en-US" sz="900" b="1" dirty="0" smtClean="0">
                <a:solidFill>
                  <a:srgbClr val="C00000"/>
                </a:solidFill>
                <a:latin typeface="微软雅黑" panose="020B0503020204020204" pitchFamily="34" charset="-122"/>
                <a:ea typeface="微软雅黑" panose="020B0503020204020204" pitchFamily="34" charset="-122"/>
                <a:sym typeface="+mn-ea"/>
              </a:rPr>
              <a:t>优势</a:t>
            </a:r>
            <a:r>
              <a:rPr lang="en-US" altLang="zh-CN" sz="900" baseline="30000" dirty="0" smtClean="0">
                <a:latin typeface="微软雅黑" panose="020B0503020204020204" pitchFamily="34" charset="-122"/>
                <a:ea typeface="微软雅黑" panose="020B0503020204020204" pitchFamily="34" charset="-122"/>
              </a:rPr>
              <a:t>[5]</a:t>
            </a:r>
            <a:endParaRPr lang="en-US" altLang="zh-CN" sz="900" baseline="30000" dirty="0" smtClean="0">
              <a:latin typeface="微软雅黑" panose="020B0503020204020204" pitchFamily="34" charset="-122"/>
              <a:ea typeface="微软雅黑" panose="020B0503020204020204" pitchFamily="34" charset="-122"/>
            </a:endParaRPr>
          </a:p>
        </p:txBody>
      </p:sp>
      <p:sp>
        <p:nvSpPr>
          <p:cNvPr id="41" name="矩形 40"/>
          <p:cNvSpPr/>
          <p:nvPr/>
        </p:nvSpPr>
        <p:spPr>
          <a:xfrm>
            <a:off x="5133998" y="3377340"/>
            <a:ext cx="3685737" cy="36830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b="1" u="sng" dirty="0" smtClean="0">
                <a:latin typeface="微软雅黑" panose="020B0503020204020204" pitchFamily="34" charset="-122"/>
                <a:ea typeface="微软雅黑" panose="020B0503020204020204" pitchFamily="34" charset="-122"/>
                <a:sym typeface="+mn-ea"/>
              </a:rPr>
              <a:t>经济性</a:t>
            </a:r>
            <a:r>
              <a:rPr lang="en-US" altLang="zh-CN" sz="900" b="1" u="sng" dirty="0" smtClean="0">
                <a:latin typeface="微软雅黑" panose="020B0503020204020204" pitchFamily="34" charset="-122"/>
                <a:ea typeface="微软雅黑" panose="020B0503020204020204" pitchFamily="34" charset="-122"/>
                <a:sym typeface="+mn-ea"/>
              </a:rPr>
              <a:t>/</a:t>
            </a:r>
            <a:r>
              <a:rPr lang="zh-CN" altLang="en-US" sz="900" b="1" u="sng" dirty="0" smtClean="0">
                <a:latin typeface="微软雅黑" panose="020B0503020204020204" pitchFamily="34" charset="-122"/>
                <a:ea typeface="微软雅黑" panose="020B0503020204020204" pitchFamily="34" charset="-122"/>
                <a:sym typeface="+mn-ea"/>
              </a:rPr>
              <a:t>创新性：</a:t>
            </a:r>
            <a:r>
              <a:rPr lang="zh-CN" altLang="en-US" sz="900" dirty="0" smtClean="0">
                <a:latin typeface="微软雅黑" panose="020B0503020204020204" pitchFamily="34" charset="-122"/>
                <a:ea typeface="微软雅黑" panose="020B0503020204020204" pitchFamily="34" charset="-122"/>
                <a:sym typeface="+mn-ea"/>
              </a:rPr>
              <a:t>去掉</a:t>
            </a:r>
            <a:r>
              <a:rPr lang="zh-CN" altLang="en-US" sz="900" dirty="0">
                <a:latin typeface="微软雅黑" panose="020B0503020204020204" pitchFamily="34" charset="-122"/>
                <a:ea typeface="微软雅黑" panose="020B0503020204020204" pitchFamily="34" charset="-122"/>
                <a:sym typeface="+mn-ea"/>
              </a:rPr>
              <a:t>“二线”</a:t>
            </a:r>
            <a:r>
              <a:rPr lang="zh-CN" altLang="en-US" sz="900" dirty="0" smtClean="0">
                <a:latin typeface="微软雅黑" panose="020B0503020204020204" pitchFamily="34" charset="-122"/>
                <a:ea typeface="微软雅黑" panose="020B0503020204020204" pitchFamily="34" charset="-122"/>
                <a:sym typeface="+mn-ea"/>
              </a:rPr>
              <a:t>，</a:t>
            </a:r>
            <a:r>
              <a:rPr lang="zh-CN" altLang="en-US" sz="900" b="1" dirty="0" smtClean="0">
                <a:solidFill>
                  <a:srgbClr val="C00000"/>
                </a:solidFill>
                <a:latin typeface="微软雅黑" panose="020B0503020204020204" pitchFamily="34" charset="-122"/>
                <a:ea typeface="微软雅黑" panose="020B0503020204020204" pitchFamily="34" charset="-122"/>
                <a:sym typeface="+mn-ea"/>
              </a:rPr>
              <a:t>本维莫德仅略微增加银屑病医保</a:t>
            </a:r>
            <a:r>
              <a:rPr lang="zh-CN" altLang="en-US" sz="900" b="1" dirty="0">
                <a:solidFill>
                  <a:srgbClr val="C00000"/>
                </a:solidFill>
                <a:latin typeface="微软雅黑" panose="020B0503020204020204" pitchFamily="34" charset="-122"/>
                <a:ea typeface="微软雅黑" panose="020B0503020204020204" pitchFamily="34" charset="-122"/>
                <a:sym typeface="+mn-ea"/>
              </a:rPr>
              <a:t>基金</a:t>
            </a:r>
            <a:r>
              <a:rPr lang="zh-CN" altLang="en-US" sz="900" b="1" dirty="0" smtClean="0">
                <a:solidFill>
                  <a:srgbClr val="C00000"/>
                </a:solidFill>
                <a:latin typeface="微软雅黑" panose="020B0503020204020204" pitchFamily="34" charset="-122"/>
                <a:ea typeface="微软雅黑" panose="020B0503020204020204" pitchFamily="34" charset="-122"/>
                <a:sym typeface="+mn-ea"/>
              </a:rPr>
              <a:t>支出，影响较小</a:t>
            </a:r>
            <a:r>
              <a:rPr lang="en-US" altLang="zh-CN" sz="900" baseline="30000" dirty="0" smtClean="0">
                <a:latin typeface="微软雅黑" panose="020B0503020204020204" pitchFamily="34" charset="-122"/>
                <a:ea typeface="微软雅黑" panose="020B0503020204020204" pitchFamily="34" charset="-122"/>
              </a:rPr>
              <a:t>[5]</a:t>
            </a:r>
            <a:endParaRPr lang="en-US" altLang="zh-CN" sz="900" b="1" dirty="0" smtClean="0">
              <a:solidFill>
                <a:srgbClr val="C00000"/>
              </a:solidFill>
              <a:latin typeface="微软雅黑" panose="020B0503020204020204" pitchFamily="34" charset="-122"/>
              <a:ea typeface="微软雅黑" panose="020B0503020204020204" pitchFamily="34" charset="-122"/>
              <a:sym typeface="+mn-ea"/>
            </a:endParaRPr>
          </a:p>
        </p:txBody>
      </p:sp>
      <p:sp>
        <p:nvSpPr>
          <p:cNvPr id="35" name="矩形 34"/>
          <p:cNvSpPr/>
          <p:nvPr/>
        </p:nvSpPr>
        <p:spPr>
          <a:xfrm>
            <a:off x="806591" y="2212339"/>
            <a:ext cx="4197457" cy="106045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zh-CN" altLang="en-US" sz="900" b="1" dirty="0" smtClean="0">
                <a:solidFill>
                  <a:srgbClr val="C00000"/>
                </a:solidFill>
                <a:latin typeface="微软雅黑" panose="020B0503020204020204" pitchFamily="34" charset="-122"/>
                <a:ea typeface="微软雅黑" panose="020B0503020204020204" pitchFamily="34" charset="-122"/>
                <a:sym typeface="+mn-ea"/>
              </a:rPr>
              <a:t>各</a:t>
            </a:r>
            <a:r>
              <a:rPr lang="zh-CN" altLang="en-US" sz="900" b="1" dirty="0">
                <a:solidFill>
                  <a:srgbClr val="C00000"/>
                </a:solidFill>
                <a:latin typeface="微软雅黑" panose="020B0503020204020204" pitchFamily="34" charset="-122"/>
                <a:ea typeface="微软雅黑" panose="020B0503020204020204" pitchFamily="34" charset="-122"/>
                <a:sym typeface="+mn-ea"/>
              </a:rPr>
              <a:t>省</a:t>
            </a:r>
            <a:r>
              <a:rPr lang="en-US" altLang="zh-CN" sz="900" b="1" dirty="0">
                <a:solidFill>
                  <a:srgbClr val="C00000"/>
                </a:solidFill>
                <a:latin typeface="微软雅黑" panose="020B0503020204020204" pitchFamily="34" charset="-122"/>
                <a:ea typeface="微软雅黑" panose="020B0503020204020204" pitchFamily="34" charset="-122"/>
                <a:sym typeface="+mn-ea"/>
              </a:rPr>
              <a:t>/</a:t>
            </a:r>
            <a:r>
              <a:rPr lang="zh-CN" altLang="en-US" sz="900" b="1" dirty="0">
                <a:solidFill>
                  <a:srgbClr val="C00000"/>
                </a:solidFill>
                <a:latin typeface="微软雅黑" panose="020B0503020204020204" pitchFamily="34" charset="-122"/>
                <a:ea typeface="微软雅黑" panose="020B0503020204020204" pitchFamily="34" charset="-122"/>
                <a:sym typeface="+mn-ea"/>
              </a:rPr>
              <a:t>市</a:t>
            </a:r>
            <a:r>
              <a:rPr lang="en-US" altLang="zh-CN" sz="900" b="1" dirty="0">
                <a:solidFill>
                  <a:srgbClr val="C00000"/>
                </a:solidFill>
                <a:latin typeface="微软雅黑" panose="020B0503020204020204" pitchFamily="34" charset="-122"/>
                <a:ea typeface="微软雅黑" panose="020B0503020204020204" pitchFamily="34" charset="-122"/>
                <a:sym typeface="+mn-ea"/>
              </a:rPr>
              <a:t>/</a:t>
            </a:r>
            <a:r>
              <a:rPr lang="zh-CN" altLang="en-US" sz="900" b="1" dirty="0">
                <a:solidFill>
                  <a:srgbClr val="C00000"/>
                </a:solidFill>
                <a:latin typeface="微软雅黑" panose="020B0503020204020204" pitchFamily="34" charset="-122"/>
                <a:ea typeface="微软雅黑" panose="020B0503020204020204" pitchFamily="34" charset="-122"/>
                <a:sym typeface="+mn-ea"/>
              </a:rPr>
              <a:t>医院对“二线”的</a:t>
            </a:r>
            <a:r>
              <a:rPr lang="zh-CN" altLang="en-US" sz="900" b="1" dirty="0" smtClean="0">
                <a:solidFill>
                  <a:srgbClr val="C00000"/>
                </a:solidFill>
                <a:latin typeface="微软雅黑" panose="020B0503020204020204" pitchFamily="34" charset="-122"/>
                <a:ea typeface="微软雅黑" panose="020B0503020204020204" pitchFamily="34" charset="-122"/>
                <a:sym typeface="+mn-ea"/>
              </a:rPr>
              <a:t>落地执行存在</a:t>
            </a:r>
            <a:r>
              <a:rPr lang="zh-CN" altLang="en-US" sz="900" b="1" dirty="0">
                <a:solidFill>
                  <a:srgbClr val="C00000"/>
                </a:solidFill>
                <a:latin typeface="微软雅黑" panose="020B0503020204020204" pitchFamily="34" charset="-122"/>
                <a:ea typeface="微软雅黑" panose="020B0503020204020204" pitchFamily="34" charset="-122"/>
                <a:sym typeface="+mn-ea"/>
              </a:rPr>
              <a:t>很</a:t>
            </a:r>
            <a:r>
              <a:rPr lang="zh-CN" altLang="en-US" sz="900" b="1" dirty="0" smtClean="0">
                <a:solidFill>
                  <a:srgbClr val="C00000"/>
                </a:solidFill>
                <a:latin typeface="微软雅黑" panose="020B0503020204020204" pitchFamily="34" charset="-122"/>
                <a:ea typeface="微软雅黑" panose="020B0503020204020204" pitchFamily="34" charset="-122"/>
                <a:sym typeface="+mn-ea"/>
              </a:rPr>
              <a:t>大差异：</a:t>
            </a:r>
            <a:endParaRPr lang="en-US" altLang="zh-CN" sz="900" b="1" dirty="0" smtClean="0">
              <a:solidFill>
                <a:srgbClr val="C00000"/>
              </a:solidFill>
              <a:latin typeface="微软雅黑" panose="020B0503020204020204" pitchFamily="34" charset="-122"/>
              <a:ea typeface="微软雅黑" panose="020B0503020204020204" pitchFamily="34" charset="-122"/>
              <a:sym typeface="+mn-ea"/>
            </a:endParaRPr>
          </a:p>
          <a:p>
            <a:r>
              <a:rPr lang="zh-CN" altLang="zh-CN" sz="900" b="1" dirty="0" smtClean="0">
                <a:solidFill>
                  <a:srgbClr val="C00000"/>
                </a:solidFill>
                <a:latin typeface="微软雅黑" panose="020B0503020204020204" pitchFamily="34" charset="-122"/>
                <a:ea typeface="微软雅黑" panose="020B0503020204020204" pitchFamily="34" charset="-122"/>
                <a:sym typeface="+mn-ea"/>
              </a:rPr>
              <a:t>①</a:t>
            </a:r>
            <a:r>
              <a:rPr lang="zh-CN" altLang="en-US" sz="900" dirty="0" smtClean="0">
                <a:latin typeface="微软雅黑" panose="020B0503020204020204" pitchFamily="34" charset="-122"/>
                <a:ea typeface="微软雅黑" panose="020B0503020204020204" pitchFamily="34" charset="-122"/>
                <a:sym typeface="+mn-ea"/>
              </a:rPr>
              <a:t>一些省市对处方二线药物的管理要求为，仅需在病史中描述此前治疗药物名称或提及“治疗不佳”。由于</a:t>
            </a:r>
            <a:r>
              <a:rPr lang="zh-CN" altLang="en-US" sz="900" dirty="0">
                <a:latin typeface="微软雅黑" panose="020B0503020204020204" pitchFamily="34" charset="-122"/>
                <a:ea typeface="微软雅黑" panose="020B0503020204020204" pitchFamily="34" charset="-122"/>
                <a:sym typeface="+mn-ea"/>
              </a:rPr>
              <a:t>银屑病易复发需反复治疗</a:t>
            </a:r>
            <a:r>
              <a:rPr lang="zh-CN" altLang="en-US" sz="900" dirty="0" smtClean="0">
                <a:latin typeface="微软雅黑" panose="020B0503020204020204" pitchFamily="34" charset="-122"/>
                <a:ea typeface="微软雅黑" panose="020B0503020204020204" pitchFamily="34" charset="-122"/>
                <a:sym typeface="+mn-ea"/>
              </a:rPr>
              <a:t>，因此</a:t>
            </a:r>
            <a:r>
              <a:rPr lang="zh-CN" altLang="en-US" sz="900" b="1" dirty="0" smtClean="0">
                <a:solidFill>
                  <a:srgbClr val="C00000"/>
                </a:solidFill>
                <a:latin typeface="微软雅黑" panose="020B0503020204020204" pitchFamily="34" charset="-122"/>
                <a:ea typeface="微软雅黑" panose="020B0503020204020204" pitchFamily="34" charset="-122"/>
                <a:sym typeface="+mn-ea"/>
              </a:rPr>
              <a:t>实际在一线</a:t>
            </a:r>
            <a:r>
              <a:rPr lang="zh-CN" altLang="en-US" sz="900" b="1" dirty="0">
                <a:solidFill>
                  <a:srgbClr val="C00000"/>
                </a:solidFill>
                <a:latin typeface="微软雅黑" panose="020B0503020204020204" pitchFamily="34" charset="-122"/>
                <a:ea typeface="微软雅黑" panose="020B0503020204020204" pitchFamily="34" charset="-122"/>
                <a:sym typeface="+mn-ea"/>
              </a:rPr>
              <a:t>处方</a:t>
            </a:r>
            <a:r>
              <a:rPr lang="zh-CN" altLang="en-US" sz="900" b="1" dirty="0" smtClean="0">
                <a:solidFill>
                  <a:srgbClr val="C00000"/>
                </a:solidFill>
                <a:latin typeface="微软雅黑" panose="020B0503020204020204" pitchFamily="34" charset="-122"/>
                <a:ea typeface="微软雅黑" panose="020B0503020204020204" pitchFamily="34" charset="-122"/>
                <a:sym typeface="+mn-ea"/>
              </a:rPr>
              <a:t>本维莫德；</a:t>
            </a:r>
            <a:endParaRPr lang="en-US" altLang="zh-CN" sz="900" b="1" dirty="0" smtClean="0">
              <a:solidFill>
                <a:srgbClr val="C00000"/>
              </a:solidFill>
              <a:latin typeface="微软雅黑" panose="020B0503020204020204" pitchFamily="34" charset="-122"/>
              <a:ea typeface="微软雅黑" panose="020B0503020204020204" pitchFamily="34" charset="-122"/>
              <a:sym typeface="+mn-ea"/>
            </a:endParaRPr>
          </a:p>
          <a:p>
            <a:r>
              <a:rPr lang="zh-CN" altLang="zh-CN" sz="900" b="1" dirty="0">
                <a:solidFill>
                  <a:srgbClr val="C00000"/>
                </a:solidFill>
                <a:latin typeface="微软雅黑" panose="020B0503020204020204" pitchFamily="34" charset="-122"/>
                <a:ea typeface="微软雅黑" panose="020B0503020204020204" pitchFamily="34" charset="-122"/>
                <a:sym typeface="+mn-ea"/>
              </a:rPr>
              <a:t>②</a:t>
            </a:r>
            <a:r>
              <a:rPr lang="zh-CN" altLang="en-US" sz="900" dirty="0" smtClean="0">
                <a:latin typeface="微软雅黑" panose="020B0503020204020204" pitchFamily="34" charset="-122"/>
                <a:ea typeface="微软雅黑" panose="020B0503020204020204" pitchFamily="34" charset="-122"/>
                <a:sym typeface="+mn-ea"/>
              </a:rPr>
              <a:t>另外一些省市或基层</a:t>
            </a:r>
            <a:r>
              <a:rPr lang="zh-CN" altLang="en-US" sz="900" b="1" dirty="0" smtClean="0">
                <a:solidFill>
                  <a:srgbClr val="C00000"/>
                </a:solidFill>
                <a:latin typeface="微软雅黑" panose="020B0503020204020204" pitchFamily="34" charset="-122"/>
                <a:ea typeface="微软雅黑" panose="020B0503020204020204" pitchFamily="34" charset="-122"/>
                <a:sym typeface="+mn-ea"/>
              </a:rPr>
              <a:t>严格二线</a:t>
            </a:r>
            <a:r>
              <a:rPr lang="zh-CN" altLang="en-US" sz="900" b="1" dirty="0">
                <a:solidFill>
                  <a:srgbClr val="C00000"/>
                </a:solidFill>
                <a:latin typeface="微软雅黑" panose="020B0503020204020204" pitchFamily="34" charset="-122"/>
                <a:ea typeface="微软雅黑" panose="020B0503020204020204" pitchFamily="34" charset="-122"/>
                <a:sym typeface="+mn-ea"/>
              </a:rPr>
              <a:t>处方</a:t>
            </a:r>
            <a:r>
              <a:rPr lang="zh-CN" altLang="en-US" sz="900" b="1" dirty="0" smtClean="0">
                <a:solidFill>
                  <a:srgbClr val="C00000"/>
                </a:solidFill>
                <a:latin typeface="微软雅黑" panose="020B0503020204020204" pitchFamily="34" charset="-122"/>
                <a:ea typeface="微软雅黑" panose="020B0503020204020204" pitchFamily="34" charset="-122"/>
                <a:sym typeface="+mn-ea"/>
              </a:rPr>
              <a:t>本维莫德，却难于落实处方、被医保拒付或被罚款</a:t>
            </a:r>
            <a:r>
              <a:rPr lang="zh-CN" altLang="en-US" sz="900" dirty="0">
                <a:latin typeface="微软雅黑" panose="020B0503020204020204" pitchFamily="34" charset="-122"/>
                <a:ea typeface="微软雅黑" panose="020B0503020204020204" pitchFamily="34" charset="-122"/>
                <a:sym typeface="+mn-ea"/>
              </a:rPr>
              <a:t>：</a:t>
            </a:r>
            <a:r>
              <a:rPr lang="zh-CN" altLang="en-US" sz="900" dirty="0" smtClean="0">
                <a:latin typeface="微软雅黑" panose="020B0503020204020204" pitchFamily="34" charset="-122"/>
                <a:ea typeface="微软雅黑" panose="020B0503020204020204" pitchFamily="34" charset="-122"/>
                <a:sym typeface="+mn-ea"/>
              </a:rPr>
              <a:t>如证明“一线药物无效或不能耐受”必须</a:t>
            </a:r>
            <a:r>
              <a:rPr lang="zh-CN" altLang="en-US" sz="900" dirty="0">
                <a:latin typeface="微软雅黑" panose="020B0503020204020204" pitchFamily="34" charset="-122"/>
                <a:ea typeface="微软雅黑" panose="020B0503020204020204" pitchFamily="34" charset="-122"/>
                <a:sym typeface="+mn-ea"/>
              </a:rPr>
              <a:t>提供既往用药</a:t>
            </a:r>
            <a:r>
              <a:rPr lang="zh-CN" altLang="en-US" sz="900" dirty="0" smtClean="0">
                <a:latin typeface="微软雅黑" panose="020B0503020204020204" pitchFamily="34" charset="-122"/>
                <a:ea typeface="微软雅黑" panose="020B0503020204020204" pitchFamily="34" charset="-122"/>
                <a:sym typeface="+mn-ea"/>
              </a:rPr>
              <a:t>史的书面证明材料、既往用药方案必须由三甲医院处方</a:t>
            </a:r>
            <a:r>
              <a:rPr lang="zh-CN" altLang="en-US" sz="900" dirty="0">
                <a:latin typeface="微软雅黑" panose="020B0503020204020204" pitchFamily="34" charset="-122"/>
                <a:ea typeface="微软雅黑" panose="020B0503020204020204" pitchFamily="34" charset="-122"/>
                <a:sym typeface="+mn-ea"/>
              </a:rPr>
              <a:t>、二线药物只能</a:t>
            </a:r>
            <a:r>
              <a:rPr lang="zh-CN" altLang="en-US" sz="900" dirty="0" smtClean="0">
                <a:latin typeface="微软雅黑" panose="020B0503020204020204" pitchFamily="34" charset="-122"/>
                <a:ea typeface="微软雅黑" panose="020B0503020204020204" pitchFamily="34" charset="-122"/>
                <a:sym typeface="+mn-ea"/>
              </a:rPr>
              <a:t>由副主任以上处方</a:t>
            </a:r>
            <a:endParaRPr lang="en-US" altLang="zh-CN" sz="900" dirty="0">
              <a:latin typeface="微软雅黑" panose="020B0503020204020204" pitchFamily="34" charset="-122"/>
              <a:ea typeface="微软雅黑" panose="020B0503020204020204" pitchFamily="34" charset="-122"/>
              <a:sym typeface="+mn-ea"/>
            </a:endParaRPr>
          </a:p>
        </p:txBody>
      </p:sp>
      <p:sp>
        <p:nvSpPr>
          <p:cNvPr id="36" name="矩形 35"/>
          <p:cNvSpPr/>
          <p:nvPr/>
        </p:nvSpPr>
        <p:spPr>
          <a:xfrm>
            <a:off x="5139815" y="2196949"/>
            <a:ext cx="3687894" cy="106045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b="1" u="sng" dirty="0" smtClean="0">
                <a:latin typeface="微软雅黑" panose="020B0503020204020204" pitchFamily="34" charset="-122"/>
                <a:ea typeface="微软雅黑" panose="020B0503020204020204" pitchFamily="34" charset="-122"/>
                <a:sym typeface="+mn-ea"/>
              </a:rPr>
              <a:t>公平性：</a:t>
            </a:r>
            <a:endParaRPr lang="en-US" altLang="zh-CN" sz="900" b="1" u="sng" dirty="0" smtClean="0">
              <a:latin typeface="微软雅黑" panose="020B0503020204020204" pitchFamily="34" charset="-122"/>
              <a:ea typeface="微软雅黑" panose="020B0503020204020204" pitchFamily="34" charset="-122"/>
              <a:sym typeface="+mn-ea"/>
            </a:endParaRPr>
          </a:p>
          <a:p>
            <a:pPr marL="171450" indent="-171450">
              <a:buFont typeface="Arial" panose="020B0604020202020204" pitchFamily="34" charset="0"/>
              <a:buChar char="•"/>
            </a:pPr>
            <a:r>
              <a:rPr lang="zh-CN" altLang="en-US" sz="900" dirty="0" smtClean="0">
                <a:latin typeface="微软雅黑" panose="020B0503020204020204" pitchFamily="34" charset="-122"/>
                <a:ea typeface="微软雅黑" panose="020B0503020204020204" pitchFamily="34" charset="-122"/>
                <a:sym typeface="+mn-ea"/>
              </a:rPr>
              <a:t>去掉</a:t>
            </a:r>
            <a:r>
              <a:rPr lang="zh-CN" altLang="en-US" sz="900" dirty="0">
                <a:latin typeface="微软雅黑" panose="020B0503020204020204" pitchFamily="34" charset="-122"/>
                <a:ea typeface="微软雅黑" panose="020B0503020204020204" pitchFamily="34" charset="-122"/>
                <a:sym typeface="+mn-ea"/>
              </a:rPr>
              <a:t>“二线”</a:t>
            </a:r>
            <a:r>
              <a:rPr lang="zh-CN" altLang="en-US" sz="900" dirty="0" smtClean="0">
                <a:latin typeface="微软雅黑" panose="020B0503020204020204" pitchFamily="34" charset="-122"/>
                <a:ea typeface="微软雅黑" panose="020B0503020204020204" pitchFamily="34" charset="-122"/>
                <a:sym typeface="+mn-ea"/>
              </a:rPr>
              <a:t>，可避免一些管理严格地区的二线治疗的患者无法获得有效的药物治疗，</a:t>
            </a:r>
            <a:r>
              <a:rPr lang="zh-CN" altLang="en-US" sz="900" b="1" dirty="0" smtClean="0">
                <a:solidFill>
                  <a:srgbClr val="C00000"/>
                </a:solidFill>
                <a:latin typeface="微软雅黑" panose="020B0503020204020204" pitchFamily="34" charset="-122"/>
                <a:ea typeface="微软雅黑" panose="020B0503020204020204" pitchFamily="34" charset="-122"/>
                <a:sym typeface="+mn-ea"/>
              </a:rPr>
              <a:t>提升同一地区中一线和二线治疗的银屑病患者之间用药公平性</a:t>
            </a:r>
            <a:endParaRPr lang="en-US" altLang="zh-CN" sz="900" b="1" dirty="0" smtClean="0">
              <a:solidFill>
                <a:srgbClr val="C00000"/>
              </a:solidFill>
              <a:latin typeface="微软雅黑" panose="020B0503020204020204" pitchFamily="34" charset="-122"/>
              <a:ea typeface="微软雅黑" panose="020B0503020204020204" pitchFamily="34" charset="-122"/>
              <a:sym typeface="+mn-ea"/>
            </a:endParaRPr>
          </a:p>
          <a:p>
            <a:pPr marL="171450" indent="-171450">
              <a:buFont typeface="Arial" panose="020B0604020202020204" pitchFamily="34" charset="0"/>
              <a:buChar char="•"/>
            </a:pPr>
            <a:r>
              <a:rPr lang="zh-CN" altLang="en-US" sz="900" dirty="0" smtClean="0">
                <a:latin typeface="微软雅黑" panose="020B0503020204020204" pitchFamily="34" charset="-122"/>
                <a:ea typeface="微软雅黑" panose="020B0503020204020204" pitchFamily="34" charset="-122"/>
                <a:sym typeface="+mn-ea"/>
              </a:rPr>
              <a:t>去掉“二线”，可</a:t>
            </a:r>
            <a:r>
              <a:rPr lang="zh-CN" altLang="en-US" sz="900" b="1" dirty="0" smtClean="0">
                <a:solidFill>
                  <a:srgbClr val="C00000"/>
                </a:solidFill>
                <a:latin typeface="微软雅黑" panose="020B0503020204020204" pitchFamily="34" charset="-122"/>
                <a:ea typeface="微软雅黑" panose="020B0503020204020204" pitchFamily="34" charset="-122"/>
                <a:sym typeface="+mn-ea"/>
              </a:rPr>
              <a:t>提升不同地区之间银屑病患者用药公平性</a:t>
            </a:r>
            <a:endParaRPr lang="en-US" altLang="zh-CN" sz="900" b="1" dirty="0" smtClean="0">
              <a:solidFill>
                <a:srgbClr val="C00000"/>
              </a:solidFill>
              <a:latin typeface="微软雅黑" panose="020B0503020204020204" pitchFamily="34" charset="-122"/>
              <a:ea typeface="微软雅黑" panose="020B0503020204020204" pitchFamily="34" charset="-122"/>
              <a:sym typeface="+mn-ea"/>
            </a:endParaRPr>
          </a:p>
          <a:p>
            <a:r>
              <a:rPr lang="zh-CN" altLang="en-US" sz="900" b="1" u="sng" dirty="0">
                <a:latin typeface="微软雅黑" panose="020B0503020204020204" pitchFamily="34" charset="-122"/>
                <a:ea typeface="微软雅黑" panose="020B0503020204020204" pitchFamily="34" charset="-122"/>
                <a:sym typeface="+mn-ea"/>
              </a:rPr>
              <a:t>经济性</a:t>
            </a:r>
            <a:r>
              <a:rPr lang="zh-CN" altLang="en-US" sz="900" b="1" u="sng" dirty="0" smtClean="0">
                <a:latin typeface="微软雅黑" panose="020B0503020204020204" pitchFamily="34" charset="-122"/>
                <a:ea typeface="微软雅黑" panose="020B0503020204020204" pitchFamily="34" charset="-122"/>
                <a:sym typeface="+mn-ea"/>
              </a:rPr>
              <a:t>：</a:t>
            </a:r>
            <a:r>
              <a:rPr lang="zh-CN" altLang="en-US" sz="900" dirty="0" smtClean="0">
                <a:latin typeface="微软雅黑" panose="020B0503020204020204" pitchFamily="34" charset="-122"/>
                <a:ea typeface="微软雅黑" panose="020B0503020204020204" pitchFamily="34" charset="-122"/>
                <a:sym typeface="+mn-ea"/>
              </a:rPr>
              <a:t>去掉“二线”，可</a:t>
            </a:r>
            <a:r>
              <a:rPr lang="zh-CN" altLang="en-US" sz="900" b="1" dirty="0" smtClean="0">
                <a:solidFill>
                  <a:srgbClr val="C00000"/>
                </a:solidFill>
                <a:latin typeface="微软雅黑" panose="020B0503020204020204" pitchFamily="34" charset="-122"/>
                <a:ea typeface="微软雅黑" panose="020B0503020204020204" pitchFamily="34" charset="-122"/>
                <a:sym typeface="+mn-ea"/>
              </a:rPr>
              <a:t>减轻部分省市或基层对银屑病二线治疗管理成本高、难度大的问题</a:t>
            </a:r>
            <a:endParaRPr lang="en-US" altLang="zh-CN" sz="900" b="1" dirty="0">
              <a:solidFill>
                <a:srgbClr val="C00000"/>
              </a:solidFill>
              <a:latin typeface="微软雅黑" panose="020B0503020204020204" pitchFamily="34" charset="-122"/>
              <a:ea typeface="微软雅黑" panose="020B0503020204020204" pitchFamily="34" charset="-122"/>
              <a:sym typeface="+mn-ea"/>
            </a:endParaRPr>
          </a:p>
        </p:txBody>
      </p:sp>
      <p:cxnSp>
        <p:nvCxnSpPr>
          <p:cNvPr id="45" name="直接连接符 44"/>
          <p:cNvCxnSpPr/>
          <p:nvPr/>
        </p:nvCxnSpPr>
        <p:spPr>
          <a:xfrm>
            <a:off x="722125" y="3315759"/>
            <a:ext cx="8088211" cy="0"/>
          </a:xfrm>
          <a:prstGeom prst="line">
            <a:avLst/>
          </a:prstGeom>
          <a:ln w="12700">
            <a:prstDash val="lgDashDot"/>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695421" y="3805795"/>
            <a:ext cx="8088211" cy="0"/>
          </a:xfrm>
          <a:prstGeom prst="line">
            <a:avLst/>
          </a:prstGeom>
          <a:ln w="12700">
            <a:prstDash val="lgDashDot"/>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781617" y="411424"/>
            <a:ext cx="7091680" cy="337185"/>
          </a:xfrm>
          <a:prstGeom prst="rect">
            <a:avLst/>
          </a:prstGeom>
        </p:spPr>
        <p:txBody>
          <a:bodyPr wrap="none">
            <a:spAutoFit/>
          </a:bodyPr>
          <a:lstStyle/>
          <a:p>
            <a:pPr lvl="0"/>
            <a:r>
              <a:rPr lang="zh-CN" altLang="en-US" sz="1600" b="1" dirty="0" smtClean="0">
                <a:latin typeface="微软雅黑" panose="020B0503020204020204" pitchFamily="34" charset="-122"/>
                <a:ea typeface="微软雅黑" panose="020B0503020204020204" pitchFamily="34" charset="-122"/>
                <a:cs typeface="微软雅黑" panose="020B0503020204020204" pitchFamily="34" charset="-122"/>
                <a:sym typeface="+mn-lt"/>
              </a:rPr>
              <a:t>本维莫德</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lt"/>
              </a:rPr>
              <a:t>乳膏申请调整医保支付范围</a:t>
            </a:r>
            <a:r>
              <a:rPr lang="zh-CN" altLang="en-US" sz="1600" b="1" dirty="0" smtClean="0">
                <a:latin typeface="微软雅黑" panose="020B0503020204020204" pitchFamily="34" charset="-122"/>
                <a:ea typeface="微软雅黑" panose="020B0503020204020204" pitchFamily="34" charset="-122"/>
                <a:cs typeface="微软雅黑" panose="020B0503020204020204" pitchFamily="34" charset="-122"/>
                <a:sym typeface="+mn-lt"/>
              </a:rPr>
              <a:t>，取消“二线”，助力</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lt"/>
              </a:rPr>
              <a:t>银屑病的优化治疗</a:t>
            </a: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52" name="五边形 51"/>
          <p:cNvSpPr/>
          <p:nvPr/>
        </p:nvSpPr>
        <p:spPr>
          <a:xfrm>
            <a:off x="35496" y="51470"/>
            <a:ext cx="1296144" cy="216895"/>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latin typeface="微软雅黑" panose="020B0503020204020204" pitchFamily="34" charset="-122"/>
                <a:ea typeface="微软雅黑" panose="020B0503020204020204" pitchFamily="34" charset="-122"/>
              </a:rPr>
              <a:t>1.3 </a:t>
            </a:r>
            <a:r>
              <a:rPr lang="zh-CN" altLang="en-US" sz="1200" b="1" dirty="0" smtClean="0">
                <a:latin typeface="微软雅黑" panose="020B0503020204020204" pitchFamily="34" charset="-122"/>
                <a:ea typeface="微软雅黑" panose="020B0503020204020204" pitchFamily="34" charset="-122"/>
              </a:rPr>
              <a:t>基本信息</a:t>
            </a:r>
            <a:endParaRPr lang="zh-CN" altLang="en-US" sz="1200" b="1" dirty="0">
              <a:latin typeface="微软雅黑" panose="020B0503020204020204" pitchFamily="34" charset="-122"/>
              <a:ea typeface="微软雅黑" panose="020B0503020204020204" pitchFamily="34" charset="-122"/>
            </a:endParaRPr>
          </a:p>
        </p:txBody>
      </p:sp>
      <p:sp>
        <p:nvSpPr>
          <p:cNvPr id="53" name="燕尾形 52"/>
          <p:cNvSpPr/>
          <p:nvPr/>
        </p:nvSpPr>
        <p:spPr>
          <a:xfrm>
            <a:off x="1320960" y="58092"/>
            <a:ext cx="1404133" cy="219548"/>
          </a:xfrm>
          <a:prstGeom prst="chevr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latin typeface="微软雅黑" panose="020B0503020204020204" pitchFamily="34" charset="-122"/>
                <a:ea typeface="微软雅黑" panose="020B0503020204020204" pitchFamily="34" charset="-122"/>
              </a:rPr>
              <a:t>2.</a:t>
            </a:r>
            <a:r>
              <a:rPr lang="zh-CN" altLang="en-US" sz="1200" b="1" dirty="0" smtClean="0">
                <a:latin typeface="微软雅黑" panose="020B0503020204020204" pitchFamily="34" charset="-122"/>
                <a:ea typeface="微软雅黑" panose="020B0503020204020204" pitchFamily="34" charset="-122"/>
              </a:rPr>
              <a:t>安全性</a:t>
            </a:r>
            <a:endParaRPr lang="zh-CN" altLang="en-US" sz="1200" b="1" dirty="0">
              <a:latin typeface="微软雅黑" panose="020B0503020204020204" pitchFamily="34" charset="-122"/>
              <a:ea typeface="微软雅黑" panose="020B0503020204020204" pitchFamily="34" charset="-122"/>
            </a:endParaRPr>
          </a:p>
        </p:txBody>
      </p:sp>
      <p:sp>
        <p:nvSpPr>
          <p:cNvPr id="54" name="燕尾形 53"/>
          <p:cNvSpPr/>
          <p:nvPr/>
        </p:nvSpPr>
        <p:spPr>
          <a:xfrm>
            <a:off x="2725093" y="58091"/>
            <a:ext cx="1404133" cy="219549"/>
          </a:xfrm>
          <a:prstGeom prst="chevr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latin typeface="微软雅黑" panose="020B0503020204020204" pitchFamily="34" charset="-122"/>
                <a:ea typeface="微软雅黑" panose="020B0503020204020204" pitchFamily="34" charset="-122"/>
              </a:rPr>
              <a:t>3</a:t>
            </a:r>
            <a:r>
              <a:rPr lang="en-US" altLang="zh-CN" sz="1200" b="1" dirty="0" smtClean="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有效性</a:t>
            </a:r>
            <a:endParaRPr lang="zh-CN" altLang="en-US" sz="1200" b="1" dirty="0">
              <a:latin typeface="微软雅黑" panose="020B0503020204020204" pitchFamily="34" charset="-122"/>
              <a:ea typeface="微软雅黑" panose="020B0503020204020204" pitchFamily="34" charset="-122"/>
            </a:endParaRPr>
          </a:p>
        </p:txBody>
      </p:sp>
      <p:sp>
        <p:nvSpPr>
          <p:cNvPr id="55" name="燕尾形 54"/>
          <p:cNvSpPr/>
          <p:nvPr/>
        </p:nvSpPr>
        <p:spPr>
          <a:xfrm>
            <a:off x="4110932" y="58091"/>
            <a:ext cx="1404133" cy="219549"/>
          </a:xfrm>
          <a:prstGeom prst="chevr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latin typeface="微软雅黑" panose="020B0503020204020204" pitchFamily="34" charset="-122"/>
                <a:ea typeface="微软雅黑" panose="020B0503020204020204" pitchFamily="34" charset="-122"/>
              </a:rPr>
              <a:t>4.</a:t>
            </a:r>
            <a:r>
              <a:rPr lang="zh-CN" altLang="en-US" sz="1200" b="1" dirty="0">
                <a:latin typeface="微软雅黑" panose="020B0503020204020204" pitchFamily="34" charset="-122"/>
                <a:ea typeface="微软雅黑" panose="020B0503020204020204" pitchFamily="34" charset="-122"/>
                <a:sym typeface="+mn-ea"/>
              </a:rPr>
              <a:t>创新性</a:t>
            </a:r>
            <a:endParaRPr lang="zh-CN" altLang="en-US" sz="1200" b="1" dirty="0">
              <a:latin typeface="微软雅黑" panose="020B0503020204020204" pitchFamily="34" charset="-122"/>
              <a:ea typeface="微软雅黑" panose="020B0503020204020204" pitchFamily="34" charset="-122"/>
            </a:endParaRPr>
          </a:p>
        </p:txBody>
      </p:sp>
      <p:sp>
        <p:nvSpPr>
          <p:cNvPr id="56" name="燕尾形 55"/>
          <p:cNvSpPr/>
          <p:nvPr/>
        </p:nvSpPr>
        <p:spPr>
          <a:xfrm>
            <a:off x="5496771" y="66056"/>
            <a:ext cx="1404133" cy="211584"/>
          </a:xfrm>
          <a:prstGeom prst="chevr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latin typeface="微软雅黑" panose="020B0503020204020204" pitchFamily="34" charset="-122"/>
                <a:ea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sym typeface="+mn-ea"/>
              </a:rPr>
              <a:t>公平性</a:t>
            </a:r>
            <a:endParaRPr lang="zh-CN" altLang="en-US" sz="1200" b="1" dirty="0">
              <a:latin typeface="微软雅黑" panose="020B0503020204020204" pitchFamily="34" charset="-122"/>
              <a:ea typeface="微软雅黑" panose="020B0503020204020204" pitchFamily="34" charset="-122"/>
            </a:endParaRPr>
          </a:p>
        </p:txBody>
      </p:sp>
      <p:sp>
        <p:nvSpPr>
          <p:cNvPr id="5" name="矩形 4"/>
          <p:cNvSpPr/>
          <p:nvPr/>
        </p:nvSpPr>
        <p:spPr>
          <a:xfrm>
            <a:off x="643097" y="3879587"/>
            <a:ext cx="4382872" cy="922020"/>
          </a:xfrm>
          <a:prstGeom prst="rect">
            <a:avLst/>
          </a:prstGeom>
        </p:spPr>
        <p:txBody>
          <a:bodyPr wrap="square">
            <a:spAutoFit/>
          </a:bodyPr>
          <a:lstStyle/>
          <a:p>
            <a:pPr marL="171450" indent="-171450">
              <a:buFont typeface="Arial" panose="020B0604020202020204" pitchFamily="34" charset="0"/>
              <a:buChar char="•"/>
            </a:pPr>
            <a:r>
              <a:rPr lang="zh-CN" altLang="en-US" sz="900" dirty="0">
                <a:latin typeface="微软雅黑" panose="020B0503020204020204" pitchFamily="34" charset="-122"/>
                <a:ea typeface="微软雅黑" panose="020B0503020204020204" pitchFamily="34" charset="-122"/>
                <a:sym typeface="+mn-ea"/>
              </a:rPr>
              <a:t>新版</a:t>
            </a:r>
            <a:r>
              <a:rPr lang="en-US" altLang="zh-CN" sz="900" dirty="0">
                <a:latin typeface="微软雅黑" panose="020B0503020204020204" pitchFamily="34" charset="-122"/>
                <a:ea typeface="微软雅黑" panose="020B0503020204020204" pitchFamily="34" charset="-122"/>
                <a:sym typeface="+mn-ea"/>
              </a:rPr>
              <a:t>《</a:t>
            </a:r>
            <a:r>
              <a:rPr lang="zh-CN" altLang="en-US" sz="900" dirty="0">
                <a:latin typeface="微软雅黑" panose="020B0503020204020204" pitchFamily="34" charset="-122"/>
                <a:ea typeface="微软雅黑" panose="020B0503020204020204" pitchFamily="34" charset="-122"/>
                <a:sym typeface="+mn-ea"/>
              </a:rPr>
              <a:t>中国银屑病诊疗指南</a:t>
            </a:r>
            <a:r>
              <a:rPr lang="en-US" altLang="zh-CN" sz="900" dirty="0">
                <a:latin typeface="微软雅黑" panose="020B0503020204020204" pitchFamily="34" charset="-122"/>
                <a:ea typeface="微软雅黑" panose="020B0503020204020204" pitchFamily="34" charset="-122"/>
                <a:sym typeface="+mn-ea"/>
              </a:rPr>
              <a:t>2023》</a:t>
            </a:r>
            <a:r>
              <a:rPr lang="en-US" altLang="zh-CN" sz="900" baseline="30000" dirty="0">
                <a:latin typeface="微软雅黑" panose="020B0503020204020204" pitchFamily="34" charset="-122"/>
                <a:ea typeface="微软雅黑" panose="020B0503020204020204" pitchFamily="34" charset="-122"/>
              </a:rPr>
              <a:t>[1]</a:t>
            </a:r>
            <a:r>
              <a:rPr lang="zh-CN" altLang="en-US" sz="900" dirty="0">
                <a:latin typeface="微软雅黑" panose="020B0503020204020204" pitchFamily="34" charset="-122"/>
                <a:ea typeface="微软雅黑" panose="020B0503020204020204" pitchFamily="34" charset="-122"/>
                <a:sym typeface="+mn-ea"/>
              </a:rPr>
              <a:t>中，本维莫德被纳入</a:t>
            </a:r>
            <a:r>
              <a:rPr lang="zh-CN" altLang="en-US" sz="900" b="1" dirty="0">
                <a:solidFill>
                  <a:srgbClr val="C00000"/>
                </a:solidFill>
                <a:latin typeface="微软雅黑" panose="020B0503020204020204" pitchFamily="34" charset="-122"/>
                <a:ea typeface="微软雅黑" panose="020B0503020204020204" pitchFamily="34" charset="-122"/>
                <a:sym typeface="+mn-ea"/>
              </a:rPr>
              <a:t>常用外用药物</a:t>
            </a:r>
            <a:r>
              <a:rPr lang="zh-CN" altLang="en-US" sz="900" dirty="0" smtClean="0">
                <a:latin typeface="微软雅黑" panose="020B0503020204020204" pitchFamily="34" charset="-122"/>
                <a:ea typeface="微软雅黑" panose="020B0503020204020204" pitchFamily="34" charset="-122"/>
                <a:sym typeface="+mn-ea"/>
              </a:rPr>
              <a:t>列表</a:t>
            </a:r>
            <a:endParaRPr lang="en-US" altLang="zh-CN" sz="900" dirty="0" smtClean="0">
              <a:latin typeface="微软雅黑" panose="020B0503020204020204" pitchFamily="34" charset="-122"/>
              <a:ea typeface="微软雅黑" panose="020B0503020204020204" pitchFamily="34" charset="-122"/>
              <a:sym typeface="+mn-ea"/>
            </a:endParaRPr>
          </a:p>
          <a:p>
            <a:pPr marL="171450" indent="-171450">
              <a:buFont typeface="Arial" panose="020B0604020202020204" pitchFamily="34" charset="0"/>
              <a:buChar char="•"/>
            </a:pPr>
            <a:r>
              <a:rPr lang="en-US" altLang="zh-CN" sz="900" dirty="0">
                <a:latin typeface="微软雅黑" panose="020B0503020204020204" pitchFamily="34" charset="-122"/>
                <a:ea typeface="微软雅黑" panose="020B0503020204020204" pitchFamily="34" charset="-122"/>
                <a:sym typeface="+mn-ea"/>
              </a:rPr>
              <a:t>Ⅲ</a:t>
            </a:r>
            <a:r>
              <a:rPr lang="zh-CN" altLang="en-US" sz="900" dirty="0">
                <a:latin typeface="微软雅黑" panose="020B0503020204020204" pitchFamily="34" charset="-122"/>
                <a:ea typeface="微软雅黑" panose="020B0503020204020204" pitchFamily="34" charset="-122"/>
                <a:sym typeface="+mn-ea"/>
              </a:rPr>
              <a:t>期临床</a:t>
            </a:r>
            <a:r>
              <a:rPr lang="zh-CN" altLang="en-US" sz="900" dirty="0" smtClean="0">
                <a:latin typeface="微软雅黑" panose="020B0503020204020204" pitchFamily="34" charset="-122"/>
                <a:ea typeface="微软雅黑" panose="020B0503020204020204" pitchFamily="34" charset="-122"/>
                <a:sym typeface="+mn-ea"/>
              </a:rPr>
              <a:t>研究中</a:t>
            </a:r>
            <a:r>
              <a:rPr lang="en-US" altLang="zh-CN" sz="900" dirty="0" smtClean="0">
                <a:latin typeface="微软雅黑" panose="020B0503020204020204" pitchFamily="34" charset="-122"/>
                <a:ea typeface="微软雅黑" panose="020B0503020204020204" pitchFamily="34" charset="-122"/>
                <a:sym typeface="+mn-ea"/>
              </a:rPr>
              <a:t>80.8%</a:t>
            </a:r>
            <a:r>
              <a:rPr lang="zh-CN" altLang="en-US" sz="900" dirty="0" smtClean="0">
                <a:latin typeface="微软雅黑" panose="020B0503020204020204" pitchFamily="34" charset="-122"/>
                <a:ea typeface="微软雅黑" panose="020B0503020204020204" pitchFamily="34" charset="-122"/>
                <a:sym typeface="+mn-ea"/>
              </a:rPr>
              <a:t>的入</a:t>
            </a:r>
            <a:r>
              <a:rPr lang="zh-CN" altLang="en-US" sz="900" dirty="0">
                <a:latin typeface="微软雅黑" panose="020B0503020204020204" pitchFamily="34" charset="-122"/>
                <a:ea typeface="微软雅黑" panose="020B0503020204020204" pitchFamily="34" charset="-122"/>
                <a:sym typeface="+mn-ea"/>
              </a:rPr>
              <a:t>组</a:t>
            </a:r>
            <a:r>
              <a:rPr lang="zh-CN" altLang="en-US" sz="900" dirty="0" smtClean="0">
                <a:latin typeface="微软雅黑" panose="020B0503020204020204" pitchFamily="34" charset="-122"/>
                <a:ea typeface="微软雅黑" panose="020B0503020204020204" pitchFamily="34" charset="-122"/>
                <a:sym typeface="+mn-ea"/>
              </a:rPr>
              <a:t>患者没有既往用药史，所有患者入组前两周无用药，基本可定义为一线用药。研究</a:t>
            </a:r>
            <a:r>
              <a:rPr lang="zh-CN" altLang="en-US" sz="900" b="1" dirty="0" smtClean="0">
                <a:solidFill>
                  <a:srgbClr val="C00000"/>
                </a:solidFill>
                <a:latin typeface="微软雅黑" panose="020B0503020204020204" pitchFamily="34" charset="-122"/>
                <a:ea typeface="微软雅黑" panose="020B0503020204020204" pitchFamily="34" charset="-122"/>
                <a:sym typeface="+mn-ea"/>
              </a:rPr>
              <a:t>与</a:t>
            </a:r>
            <a:r>
              <a:rPr lang="zh-CN" altLang="en-US" sz="900" b="1" dirty="0">
                <a:solidFill>
                  <a:srgbClr val="C00000"/>
                </a:solidFill>
                <a:latin typeface="微软雅黑" panose="020B0503020204020204" pitchFamily="34" charset="-122"/>
                <a:ea typeface="微软雅黑" panose="020B0503020204020204" pitchFamily="34" charset="-122"/>
                <a:sym typeface="+mn-ea"/>
              </a:rPr>
              <a:t>一线药物卡泊三醇对照</a:t>
            </a:r>
            <a:r>
              <a:rPr lang="zh-CN" altLang="en-US" sz="900" dirty="0">
                <a:latin typeface="微软雅黑" panose="020B0503020204020204" pitchFamily="34" charset="-122"/>
                <a:ea typeface="微软雅黑" panose="020B0503020204020204" pitchFamily="34" charset="-122"/>
                <a:sym typeface="+mn-ea"/>
              </a:rPr>
              <a:t>，用药</a:t>
            </a:r>
            <a:r>
              <a:rPr lang="en-US" altLang="zh-CN" sz="900" dirty="0">
                <a:latin typeface="微软雅黑" panose="020B0503020204020204" pitchFamily="34" charset="-122"/>
                <a:ea typeface="微软雅黑" panose="020B0503020204020204" pitchFamily="34" charset="-122"/>
                <a:sym typeface="+mn-ea"/>
              </a:rPr>
              <a:t>12</a:t>
            </a:r>
            <a:r>
              <a:rPr lang="zh-CN" altLang="en-US" sz="900" dirty="0">
                <a:latin typeface="微软雅黑" panose="020B0503020204020204" pitchFamily="34" charset="-122"/>
                <a:ea typeface="微软雅黑" panose="020B0503020204020204" pitchFamily="34" charset="-122"/>
                <a:sym typeface="+mn-ea"/>
              </a:rPr>
              <a:t>周，本维莫德疗效</a:t>
            </a:r>
            <a:r>
              <a:rPr lang="zh-CN" altLang="en-US" sz="900" b="1" dirty="0">
                <a:solidFill>
                  <a:srgbClr val="C00000"/>
                </a:solidFill>
                <a:latin typeface="微软雅黑" panose="020B0503020204020204" pitchFamily="34" charset="-122"/>
                <a:ea typeface="微软雅黑" panose="020B0503020204020204" pitchFamily="34" charset="-122"/>
                <a:sym typeface="+mn-ea"/>
              </a:rPr>
              <a:t>优于</a:t>
            </a:r>
            <a:r>
              <a:rPr lang="zh-CN" altLang="en-US" sz="900" dirty="0">
                <a:latin typeface="微软雅黑" panose="020B0503020204020204" pitchFamily="34" charset="-122"/>
                <a:ea typeface="微软雅黑" panose="020B0503020204020204" pitchFamily="34" charset="-122"/>
                <a:sym typeface="+mn-ea"/>
              </a:rPr>
              <a:t>卡泊三醇，且具有</a:t>
            </a:r>
            <a:r>
              <a:rPr lang="en-US" altLang="zh-CN" sz="900" b="1" dirty="0">
                <a:solidFill>
                  <a:srgbClr val="C00000"/>
                </a:solidFill>
                <a:latin typeface="微软雅黑" panose="020B0503020204020204" pitchFamily="34" charset="-122"/>
                <a:ea typeface="微软雅黑" panose="020B0503020204020204" pitchFamily="34" charset="-122"/>
                <a:sym typeface="+mn-ea"/>
              </a:rPr>
              <a:t>36</a:t>
            </a:r>
            <a:r>
              <a:rPr lang="zh-CN" altLang="en-US" sz="900" b="1" dirty="0">
                <a:solidFill>
                  <a:srgbClr val="C00000"/>
                </a:solidFill>
                <a:latin typeface="微软雅黑" panose="020B0503020204020204" pitchFamily="34" charset="-122"/>
                <a:ea typeface="微软雅黑" panose="020B0503020204020204" pitchFamily="34" charset="-122"/>
                <a:sym typeface="+mn-ea"/>
              </a:rPr>
              <a:t>周中位缓解期</a:t>
            </a:r>
            <a:r>
              <a:rPr lang="zh-CN" altLang="en-US" sz="900" dirty="0">
                <a:latin typeface="微软雅黑" panose="020B0503020204020204" pitchFamily="34" charset="-122"/>
                <a:ea typeface="微软雅黑" panose="020B0503020204020204" pitchFamily="34" charset="-122"/>
                <a:sym typeface="+mn-ea"/>
              </a:rPr>
              <a:t>，二者</a:t>
            </a:r>
            <a:r>
              <a:rPr lang="zh-CN" altLang="en-US" sz="900" b="1" dirty="0">
                <a:solidFill>
                  <a:srgbClr val="C00000"/>
                </a:solidFill>
                <a:latin typeface="微软雅黑" panose="020B0503020204020204" pitchFamily="34" charset="-122"/>
                <a:ea typeface="微软雅黑" panose="020B0503020204020204" pitchFamily="34" charset="-122"/>
                <a:sym typeface="+mn-ea"/>
              </a:rPr>
              <a:t>安全性相当</a:t>
            </a:r>
            <a:r>
              <a:rPr lang="en-US" altLang="zh-CN" sz="900" baseline="30000" dirty="0">
                <a:latin typeface="微软雅黑" panose="020B0503020204020204" pitchFamily="34" charset="-122"/>
                <a:ea typeface="微软雅黑" panose="020B0503020204020204" pitchFamily="34" charset="-122"/>
              </a:rPr>
              <a:t>[2]</a:t>
            </a:r>
            <a:endParaRPr lang="en-US" altLang="zh-CN" sz="900" baseline="30000" dirty="0">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900" dirty="0">
                <a:latin typeface="微软雅黑" panose="020B0503020204020204" pitchFamily="34" charset="-122"/>
                <a:ea typeface="微软雅黑" panose="020B0503020204020204" pitchFamily="34" charset="-122"/>
                <a:sym typeface="+mn-ea"/>
              </a:rPr>
              <a:t>经调研</a:t>
            </a:r>
            <a:r>
              <a:rPr lang="en-US" altLang="zh-CN" sz="900" baseline="30000" dirty="0">
                <a:latin typeface="微软雅黑" panose="020B0503020204020204" pitchFamily="34" charset="-122"/>
                <a:ea typeface="微软雅黑" panose="020B0503020204020204" pitchFamily="34" charset="-122"/>
              </a:rPr>
              <a:t>[4]</a:t>
            </a:r>
            <a:r>
              <a:rPr lang="zh-CN" altLang="en-US" sz="900" dirty="0">
                <a:latin typeface="微软雅黑" panose="020B0503020204020204" pitchFamily="34" charset="-122"/>
                <a:ea typeface="微软雅黑" panose="020B0503020204020204" pitchFamily="34" charset="-122"/>
                <a:sym typeface="+mn-ea"/>
              </a:rPr>
              <a:t>，</a:t>
            </a:r>
            <a:r>
              <a:rPr lang="en-US" altLang="zh-CN" sz="900" dirty="0">
                <a:latin typeface="微软雅黑" panose="020B0503020204020204" pitchFamily="34" charset="-122"/>
                <a:ea typeface="微软雅黑" panose="020B0503020204020204" pitchFamily="34" charset="-122"/>
                <a:sym typeface="+mn-ea"/>
              </a:rPr>
              <a:t>153</a:t>
            </a:r>
            <a:r>
              <a:rPr lang="zh-CN" altLang="en-US" sz="900" dirty="0">
                <a:latin typeface="微软雅黑" panose="020B0503020204020204" pitchFamily="34" charset="-122"/>
                <a:ea typeface="微软雅黑" panose="020B0503020204020204" pitchFamily="34" charset="-122"/>
                <a:sym typeface="+mn-ea"/>
              </a:rPr>
              <a:t>位使用过本维莫德的患者中</a:t>
            </a:r>
            <a:r>
              <a:rPr lang="en-US" altLang="zh-CN" sz="900" b="1" dirty="0">
                <a:solidFill>
                  <a:srgbClr val="C00000"/>
                </a:solidFill>
                <a:latin typeface="微软雅黑" panose="020B0503020204020204" pitchFamily="34" charset="-122"/>
                <a:ea typeface="微软雅黑" panose="020B0503020204020204" pitchFamily="34" charset="-122"/>
                <a:sym typeface="+mn-ea"/>
              </a:rPr>
              <a:t>95%</a:t>
            </a:r>
            <a:r>
              <a:rPr lang="zh-CN" altLang="en-US" sz="900" b="1" dirty="0">
                <a:solidFill>
                  <a:srgbClr val="C00000"/>
                </a:solidFill>
                <a:latin typeface="微软雅黑" panose="020B0503020204020204" pitchFamily="34" charset="-122"/>
                <a:ea typeface="微软雅黑" panose="020B0503020204020204" pitchFamily="34" charset="-122"/>
                <a:sym typeface="+mn-ea"/>
              </a:rPr>
              <a:t>愿意维持治疗使用</a:t>
            </a:r>
            <a:r>
              <a:rPr lang="zh-CN" altLang="en-US" sz="900" dirty="0">
                <a:latin typeface="微软雅黑" panose="020B0503020204020204" pitchFamily="34" charset="-122"/>
                <a:ea typeface="微软雅黑" panose="020B0503020204020204" pitchFamily="34" charset="-122"/>
                <a:sym typeface="+mn-ea"/>
              </a:rPr>
              <a:t>本维莫德；</a:t>
            </a:r>
            <a:r>
              <a:rPr lang="en-US" altLang="zh-CN" sz="900" b="1" dirty="0">
                <a:solidFill>
                  <a:srgbClr val="C00000"/>
                </a:solidFill>
                <a:latin typeface="微软雅黑" panose="020B0503020204020204" pitchFamily="34" charset="-122"/>
                <a:ea typeface="微软雅黑" panose="020B0503020204020204" pitchFamily="34" charset="-122"/>
              </a:rPr>
              <a:t>33%</a:t>
            </a:r>
            <a:r>
              <a:rPr lang="zh-CN" altLang="en-US" sz="900" dirty="0">
                <a:latin typeface="微软雅黑" panose="020B0503020204020204" pitchFamily="34" charset="-122"/>
                <a:ea typeface="微软雅黑" panose="020B0503020204020204" pitchFamily="34" charset="-122"/>
              </a:rPr>
              <a:t>本维莫德使用者的</a:t>
            </a:r>
            <a:r>
              <a:rPr lang="zh-CN" altLang="en-US" sz="900" b="1" dirty="0">
                <a:solidFill>
                  <a:srgbClr val="C00000"/>
                </a:solidFill>
                <a:latin typeface="微软雅黑" panose="020B0503020204020204" pitchFamily="34" charset="-122"/>
                <a:ea typeface="微软雅黑" panose="020B0503020204020204" pitchFamily="34" charset="-122"/>
              </a:rPr>
              <a:t>复发间隔达</a:t>
            </a:r>
            <a:r>
              <a:rPr lang="en-US" altLang="zh-CN" sz="900" b="1" dirty="0">
                <a:solidFill>
                  <a:srgbClr val="C00000"/>
                </a:solidFill>
                <a:latin typeface="微软雅黑" panose="020B0503020204020204" pitchFamily="34" charset="-122"/>
                <a:ea typeface="微软雅黑" panose="020B0503020204020204" pitchFamily="34" charset="-122"/>
              </a:rPr>
              <a:t>6~12</a:t>
            </a:r>
            <a:r>
              <a:rPr lang="zh-CN" altLang="en-US" sz="900" b="1" dirty="0">
                <a:solidFill>
                  <a:srgbClr val="C00000"/>
                </a:solidFill>
                <a:latin typeface="微软雅黑" panose="020B0503020204020204" pitchFamily="34" charset="-122"/>
                <a:ea typeface="微软雅黑" panose="020B0503020204020204" pitchFamily="34" charset="-122"/>
              </a:rPr>
              <a:t>个月</a:t>
            </a:r>
            <a:r>
              <a:rPr lang="zh-CN" altLang="en-US" sz="900" dirty="0">
                <a:latin typeface="微软雅黑" panose="020B0503020204020204" pitchFamily="34" charset="-122"/>
                <a:ea typeface="微软雅黑" panose="020B0503020204020204" pitchFamily="34" charset="-122"/>
              </a:rPr>
              <a:t>，临床获益</a:t>
            </a:r>
            <a:r>
              <a:rPr lang="zh-CN" altLang="en-US" sz="900" dirty="0" smtClean="0">
                <a:latin typeface="微软雅黑" panose="020B0503020204020204" pitchFamily="34" charset="-122"/>
                <a:ea typeface="微软雅黑" panose="020B0503020204020204" pitchFamily="34" charset="-122"/>
              </a:rPr>
              <a:t>明显</a:t>
            </a:r>
            <a:endParaRPr lang="en-US" altLang="zh-CN" sz="900" dirty="0" smtClean="0">
              <a:latin typeface="微软雅黑" panose="020B0503020204020204" pitchFamily="34" charset="-122"/>
              <a:ea typeface="微软雅黑" panose="020B0503020204020204" pitchFamily="34" charset="-122"/>
              <a:sym typeface="+mn-ea"/>
            </a:endParaRPr>
          </a:p>
        </p:txBody>
      </p:sp>
      <p:sp>
        <p:nvSpPr>
          <p:cNvPr id="38" name="矩形 37"/>
          <p:cNvSpPr/>
          <p:nvPr/>
        </p:nvSpPr>
        <p:spPr>
          <a:xfrm>
            <a:off x="5117998" y="3941713"/>
            <a:ext cx="3685737" cy="64516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b="1" u="sng" dirty="0" smtClean="0">
                <a:latin typeface="微软雅黑" panose="020B0503020204020204" pitchFamily="34" charset="-122"/>
                <a:ea typeface="微软雅黑" panose="020B0503020204020204" pitchFamily="34" charset="-122"/>
                <a:sym typeface="+mn-ea"/>
              </a:rPr>
              <a:t>有效性</a:t>
            </a:r>
            <a:r>
              <a:rPr lang="en-US" altLang="zh-CN" sz="900" b="1" u="sng" dirty="0" smtClean="0">
                <a:latin typeface="微软雅黑" panose="020B0503020204020204" pitchFamily="34" charset="-122"/>
                <a:ea typeface="微软雅黑" panose="020B0503020204020204" pitchFamily="34" charset="-122"/>
                <a:sym typeface="+mn-ea"/>
              </a:rPr>
              <a:t>/</a:t>
            </a:r>
            <a:r>
              <a:rPr lang="zh-CN" altLang="en-US" sz="900" b="1" u="sng" dirty="0" smtClean="0">
                <a:latin typeface="微软雅黑" panose="020B0503020204020204" pitchFamily="34" charset="-122"/>
                <a:ea typeface="微软雅黑" panose="020B0503020204020204" pitchFamily="34" charset="-122"/>
                <a:sym typeface="+mn-ea"/>
              </a:rPr>
              <a:t>安全性：</a:t>
            </a:r>
            <a:r>
              <a:rPr lang="zh-CN" altLang="en-US" sz="900" dirty="0" smtClean="0">
                <a:latin typeface="微软雅黑" panose="020B0503020204020204" pitchFamily="34" charset="-122"/>
                <a:ea typeface="微软雅黑" panose="020B0503020204020204" pitchFamily="34" charset="-122"/>
                <a:sym typeface="+mn-ea"/>
              </a:rPr>
              <a:t>本维莫德一线治疗疗效确切，去掉</a:t>
            </a:r>
            <a:r>
              <a:rPr lang="zh-CN" altLang="en-US" sz="900" dirty="0">
                <a:latin typeface="微软雅黑" panose="020B0503020204020204" pitchFamily="34" charset="-122"/>
                <a:ea typeface="微软雅黑" panose="020B0503020204020204" pitchFamily="34" charset="-122"/>
                <a:sym typeface="+mn-ea"/>
              </a:rPr>
              <a:t>“二线”，</a:t>
            </a:r>
            <a:r>
              <a:rPr lang="zh-CN" altLang="en-US" sz="900" b="1" dirty="0">
                <a:solidFill>
                  <a:srgbClr val="C00000"/>
                </a:solidFill>
                <a:latin typeface="微软雅黑" panose="020B0503020204020204" pitchFamily="34" charset="-122"/>
                <a:ea typeface="微软雅黑" panose="020B0503020204020204" pitchFamily="34" charset="-122"/>
                <a:sym typeface="+mn-ea"/>
              </a:rPr>
              <a:t>有利于银屑病治疗</a:t>
            </a:r>
            <a:r>
              <a:rPr lang="zh-CN" altLang="en-US" sz="900" b="1" dirty="0" smtClean="0">
                <a:solidFill>
                  <a:srgbClr val="C00000"/>
                </a:solidFill>
                <a:latin typeface="微软雅黑" panose="020B0503020204020204" pitchFamily="34" charset="-122"/>
                <a:ea typeface="微软雅黑" panose="020B0503020204020204" pitchFamily="34" charset="-122"/>
                <a:sym typeface="+mn-ea"/>
              </a:rPr>
              <a:t>达标</a:t>
            </a:r>
            <a:endParaRPr lang="en-US" altLang="zh-CN" sz="900" b="1" dirty="0">
              <a:solidFill>
                <a:srgbClr val="C00000"/>
              </a:solidFill>
              <a:latin typeface="微软雅黑" panose="020B0503020204020204" pitchFamily="34" charset="-122"/>
              <a:ea typeface="微软雅黑" panose="020B0503020204020204" pitchFamily="34" charset="-122"/>
              <a:sym typeface="+mn-ea"/>
            </a:endParaRPr>
          </a:p>
          <a:p>
            <a:r>
              <a:rPr lang="zh-CN" altLang="en-US" sz="900" b="1" u="sng" dirty="0" smtClean="0">
                <a:latin typeface="微软雅黑" panose="020B0503020204020204" pitchFamily="34" charset="-122"/>
                <a:ea typeface="微软雅黑" panose="020B0503020204020204" pitchFamily="34" charset="-122"/>
                <a:sym typeface="+mn-ea"/>
              </a:rPr>
              <a:t>公平性：</a:t>
            </a:r>
            <a:r>
              <a:rPr lang="zh-CN" altLang="en-US" sz="900" dirty="0">
                <a:latin typeface="微软雅黑" panose="020B0503020204020204" pitchFamily="34" charset="-122"/>
                <a:ea typeface="微软雅黑" panose="020B0503020204020204" pitchFamily="34" charset="-122"/>
                <a:sym typeface="+mn-ea"/>
              </a:rPr>
              <a:t>去掉“二线”，</a:t>
            </a:r>
            <a:r>
              <a:rPr lang="zh-CN" altLang="en-US" sz="900" dirty="0" smtClean="0">
                <a:latin typeface="微软雅黑" panose="020B0503020204020204" pitchFamily="34" charset="-122"/>
                <a:ea typeface="微软雅黑" panose="020B0503020204020204" pitchFamily="34" charset="-122"/>
                <a:sym typeface="+mn-ea"/>
              </a:rPr>
              <a:t>医</a:t>
            </a:r>
            <a:r>
              <a:rPr lang="zh-CN" altLang="en-US" sz="900" dirty="0">
                <a:latin typeface="微软雅黑" panose="020B0503020204020204" pitchFamily="34" charset="-122"/>
                <a:ea typeface="微软雅黑" panose="020B0503020204020204" pitchFamily="34" charset="-122"/>
                <a:sym typeface="+mn-ea"/>
              </a:rPr>
              <a:t>保患者能够</a:t>
            </a:r>
            <a:r>
              <a:rPr lang="zh-CN" altLang="en-US" sz="900" b="1" dirty="0">
                <a:solidFill>
                  <a:srgbClr val="C00000"/>
                </a:solidFill>
                <a:latin typeface="微软雅黑" panose="020B0503020204020204" pitchFamily="34" charset="-122"/>
                <a:ea typeface="微软雅黑" panose="020B0503020204020204" pitchFamily="34" charset="-122"/>
                <a:sym typeface="+mn-ea"/>
              </a:rPr>
              <a:t>更公平的使用疗效好、复发间隔期长的</a:t>
            </a:r>
            <a:r>
              <a:rPr lang="en-US" altLang="zh-CN" sz="900" b="1" dirty="0">
                <a:solidFill>
                  <a:srgbClr val="C00000"/>
                </a:solidFill>
                <a:latin typeface="微软雅黑" panose="020B0503020204020204" pitchFamily="34" charset="-122"/>
                <a:ea typeface="微软雅黑" panose="020B0503020204020204" pitchFamily="34" charset="-122"/>
                <a:sym typeface="+mn-ea"/>
              </a:rPr>
              <a:t>1</a:t>
            </a:r>
            <a:r>
              <a:rPr lang="zh-CN" altLang="en-US" sz="900" b="1" dirty="0">
                <a:solidFill>
                  <a:srgbClr val="C00000"/>
                </a:solidFill>
                <a:latin typeface="微软雅黑" panose="020B0503020204020204" pitchFamily="34" charset="-122"/>
                <a:ea typeface="微软雅黑" panose="020B0503020204020204" pitchFamily="34" charset="-122"/>
                <a:sym typeface="+mn-ea"/>
              </a:rPr>
              <a:t>类新药</a:t>
            </a:r>
            <a:endParaRPr lang="en-US" altLang="zh-CN" sz="900" b="1" dirty="0">
              <a:solidFill>
                <a:srgbClr val="C00000"/>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6082"/>
    </mc:Choice>
    <mc:Fallback>
      <p:transition spd="slow" advTm="3608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1803" y="473894"/>
            <a:ext cx="7774940" cy="584775"/>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本维莫德乳膏在安全性</a:t>
            </a:r>
            <a:r>
              <a:rPr lang="zh-CN" altLang="en-US" sz="1600" b="1" dirty="0" smtClean="0">
                <a:latin typeface="微软雅黑" panose="020B0503020204020204" pitchFamily="34" charset="-122"/>
                <a:ea typeface="微软雅黑" panose="020B0503020204020204" pitchFamily="34" charset="-122"/>
              </a:rPr>
              <a:t>方面与</a:t>
            </a:r>
            <a:r>
              <a:rPr lang="zh-CN" altLang="en-US" sz="1600" b="1" dirty="0">
                <a:solidFill>
                  <a:srgbClr val="C00000"/>
                </a:solidFill>
                <a:latin typeface="微软雅黑" panose="020B0503020204020204" pitchFamily="34" charset="-122"/>
                <a:ea typeface="微软雅黑" panose="020B0503020204020204" pitchFamily="34" charset="-122"/>
              </a:rPr>
              <a:t>同类</a:t>
            </a:r>
            <a:r>
              <a:rPr lang="zh-CN" altLang="en-US" sz="1600" b="1" dirty="0">
                <a:latin typeface="微软雅黑" panose="020B0503020204020204" pitchFamily="34" charset="-122"/>
                <a:ea typeface="微软雅黑" panose="020B0503020204020204" pitchFamily="34" charset="-122"/>
              </a:rPr>
              <a:t>非激素外用药物</a:t>
            </a:r>
            <a:r>
              <a:rPr lang="zh-CN" altLang="en-US" sz="1600" b="1" dirty="0">
                <a:solidFill>
                  <a:srgbClr val="C00000"/>
                </a:solidFill>
                <a:latin typeface="微软雅黑" panose="020B0503020204020204" pitchFamily="34" charset="-122"/>
                <a:ea typeface="微软雅黑" panose="020B0503020204020204" pitchFamily="34" charset="-122"/>
              </a:rPr>
              <a:t>相当</a:t>
            </a:r>
            <a:r>
              <a:rPr lang="zh-CN" altLang="en-US" sz="1600" b="1" dirty="0" smtClean="0">
                <a:latin typeface="微软雅黑" panose="020B0503020204020204" pitchFamily="34" charset="-122"/>
                <a:ea typeface="微软雅黑" panose="020B0503020204020204" pitchFamily="34" charset="-122"/>
              </a:rPr>
              <a:t>，激素类药物相关的</a:t>
            </a:r>
            <a:r>
              <a:rPr lang="zh-CN" altLang="en-US" sz="1600" b="1" dirty="0" smtClean="0">
                <a:solidFill>
                  <a:srgbClr val="C00000"/>
                </a:solidFill>
                <a:latin typeface="微软雅黑" panose="020B0503020204020204" pitchFamily="34" charset="-122"/>
                <a:ea typeface="微软雅黑" panose="020B0503020204020204" pitchFamily="34" charset="-122"/>
              </a:rPr>
              <a:t>系统不良反应少见</a:t>
            </a:r>
            <a:r>
              <a:rPr lang="zh-CN" altLang="en-US" sz="1600" b="1" dirty="0" smtClean="0">
                <a:latin typeface="微软雅黑" panose="020B0503020204020204" pitchFamily="34" charset="-122"/>
                <a:ea typeface="微软雅黑" panose="020B0503020204020204" pitchFamily="34" charset="-122"/>
              </a:rPr>
              <a:t>，长期使用</a:t>
            </a:r>
            <a:r>
              <a:rPr lang="zh-CN" altLang="en-US" sz="1600" b="1" dirty="0" smtClean="0">
                <a:solidFill>
                  <a:srgbClr val="C00000"/>
                </a:solidFill>
                <a:latin typeface="微软雅黑" panose="020B0503020204020204" pitchFamily="34" charset="-122"/>
                <a:ea typeface="微软雅黑" panose="020B0503020204020204" pitchFamily="34" charset="-122"/>
              </a:rPr>
              <a:t>安全性高</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graphicFrame>
        <p:nvGraphicFramePr>
          <p:cNvPr id="8" name="表格 7"/>
          <p:cNvGraphicFramePr/>
          <p:nvPr>
            <p:custDataLst>
              <p:tags r:id="rId1"/>
            </p:custDataLst>
          </p:nvPr>
        </p:nvGraphicFramePr>
        <p:xfrm>
          <a:off x="323528" y="1203598"/>
          <a:ext cx="3910349" cy="1816100"/>
        </p:xfrm>
        <a:graphic>
          <a:graphicData uri="http://schemas.openxmlformats.org/drawingml/2006/table">
            <a:tbl>
              <a:tblPr firstRow="1" bandRow="1">
                <a:tableStyleId>{5C22544A-7EE6-4342-B048-85BDC9FD1C3A}</a:tableStyleId>
              </a:tblPr>
              <a:tblGrid>
                <a:gridCol w="3910349"/>
              </a:tblGrid>
              <a:tr h="365125">
                <a:tc>
                  <a:txBody>
                    <a:bodyPr/>
                    <a:lstStyle/>
                    <a:p>
                      <a:pPr algn="ctr">
                        <a:buNone/>
                      </a:pPr>
                      <a:r>
                        <a:rPr lang="zh-CN" altLang="en-US" sz="1200" dirty="0" smtClean="0">
                          <a:latin typeface="微软雅黑" panose="020B0503020204020204" pitchFamily="34" charset="-122"/>
                          <a:ea typeface="微软雅黑" panose="020B0503020204020204" pitchFamily="34" charset="-122"/>
                        </a:rPr>
                        <a:t>说明书中的安全性</a:t>
                      </a:r>
                      <a:r>
                        <a:rPr lang="en-US" altLang="zh-CN" sz="1200" baseline="30000" dirty="0" smtClean="0">
                          <a:latin typeface="微软雅黑" panose="020B0503020204020204" pitchFamily="34" charset="-122"/>
                          <a:ea typeface="微软雅黑" panose="020B0503020204020204" pitchFamily="34" charset="-122"/>
                        </a:rPr>
                        <a:t>[1</a:t>
                      </a:r>
                      <a:r>
                        <a:rPr lang="en-US" altLang="zh-CN" sz="1200" baseline="30000" dirty="0">
                          <a:latin typeface="微软雅黑" panose="020B0503020204020204" pitchFamily="34" charset="-122"/>
                          <a:ea typeface="微软雅黑" panose="020B0503020204020204" pitchFamily="34" charset="-122"/>
                        </a:rPr>
                        <a:t>]</a:t>
                      </a:r>
                      <a:endParaRPr lang="zh-CN" altLang="en-US" sz="1200" baseline="30000" dirty="0">
                        <a:latin typeface="微软雅黑" panose="020B0503020204020204" pitchFamily="34" charset="-122"/>
                        <a:ea typeface="微软雅黑" panose="020B0503020204020204" pitchFamily="34" charset="-122"/>
                      </a:endParaRPr>
                    </a:p>
                  </a:txBody>
                  <a:tcPr marL="0" marR="0" marT="0" marB="0" anchor="ctr">
                    <a:solidFill>
                      <a:schemeClr val="tx2"/>
                    </a:solidFill>
                  </a:tcPr>
                </a:tc>
              </a:tr>
              <a:tr h="1450975">
                <a:tc>
                  <a:txBody>
                    <a:bodyPr/>
                    <a:lstStyle/>
                    <a:p>
                      <a:pPr marL="171450" indent="-171450">
                        <a:buFont typeface="Arial" panose="020B0604020202020204" pitchFamily="34" charset="0"/>
                        <a:buChar char="•"/>
                      </a:pPr>
                      <a:endParaRPr lang="zh-CN" altLang="en-US" sz="9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gradFill>
                      <a:gsLst>
                        <a:gs pos="18000">
                          <a:schemeClr val="accent1">
                            <a:lumMod val="5000"/>
                            <a:lumOff val="95000"/>
                          </a:schemeClr>
                        </a:gs>
                        <a:gs pos="100000">
                          <a:schemeClr val="accent1">
                            <a:lumMod val="45000"/>
                            <a:lumOff val="55000"/>
                          </a:schemeClr>
                        </a:gs>
                        <a:gs pos="95000">
                          <a:srgbClr val="DFF0F6"/>
                        </a:gs>
                        <a:gs pos="100000">
                          <a:schemeClr val="accent1">
                            <a:lumMod val="30000"/>
                            <a:lumOff val="70000"/>
                          </a:schemeClr>
                        </a:gs>
                      </a:gsLst>
                      <a:lin ang="5400000" scaled="0"/>
                    </a:gradFill>
                  </a:tcPr>
                </a:tc>
              </a:tr>
            </a:tbl>
          </a:graphicData>
        </a:graphic>
      </p:graphicFrame>
      <p:graphicFrame>
        <p:nvGraphicFramePr>
          <p:cNvPr id="9" name="表格 8"/>
          <p:cNvGraphicFramePr/>
          <p:nvPr>
            <p:custDataLst>
              <p:tags r:id="rId2"/>
            </p:custDataLst>
          </p:nvPr>
        </p:nvGraphicFramePr>
        <p:xfrm>
          <a:off x="4637102" y="1203598"/>
          <a:ext cx="3812540" cy="1809750"/>
        </p:xfrm>
        <a:graphic>
          <a:graphicData uri="http://schemas.openxmlformats.org/drawingml/2006/table">
            <a:tbl>
              <a:tblPr firstRow="1" bandRow="1">
                <a:tableStyleId>{5C22544A-7EE6-4342-B048-85BDC9FD1C3A}</a:tableStyleId>
              </a:tblPr>
              <a:tblGrid>
                <a:gridCol w="3812540"/>
              </a:tblGrid>
              <a:tr h="330835">
                <a:tc>
                  <a:txBody>
                    <a:bodyPr/>
                    <a:lstStyle/>
                    <a:p>
                      <a:pPr algn="ctr">
                        <a:buNone/>
                      </a:pPr>
                      <a:r>
                        <a:rPr lang="zh-CN" altLang="en-US" sz="1200" dirty="0" smtClean="0">
                          <a:latin typeface="微软雅黑" panose="020B0503020204020204" pitchFamily="34" charset="-122"/>
                          <a:ea typeface="微软雅黑" panose="020B0503020204020204" pitchFamily="34" charset="-122"/>
                        </a:rPr>
                        <a:t>国内外临床研究中的安全性</a:t>
                      </a:r>
                      <a:endParaRPr lang="zh-CN" altLang="en-US" sz="1200" dirty="0">
                        <a:latin typeface="微软雅黑" panose="020B0503020204020204" pitchFamily="34" charset="-122"/>
                        <a:ea typeface="微软雅黑" panose="020B0503020204020204" pitchFamily="34" charset="-122"/>
                      </a:endParaRPr>
                    </a:p>
                  </a:txBody>
                  <a:tcPr marL="0" marR="0" marT="0" marB="0" anchor="ctr">
                    <a:solidFill>
                      <a:schemeClr val="tx2"/>
                    </a:solidFill>
                  </a:tcPr>
                </a:tc>
              </a:tr>
              <a:tr h="1478915">
                <a:tc>
                  <a:txBody>
                    <a:bodyPr/>
                    <a:lstStyle/>
                    <a:p>
                      <a:pPr marL="0" indent="0">
                        <a:lnSpc>
                          <a:spcPct val="125000"/>
                        </a:lnSpc>
                        <a:buFont typeface="Arial" panose="020B0604020202020204" pitchFamily="34" charset="0"/>
                        <a:buNone/>
                      </a:pPr>
                      <a:endPar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mn-lt"/>
                      </a:endParaRPr>
                    </a:p>
                  </a:txBody>
                  <a:tcPr marL="0" marR="0" marT="0" marB="0">
                    <a:gradFill>
                      <a:gsLst>
                        <a:gs pos="18000">
                          <a:schemeClr val="accent1">
                            <a:lumMod val="5000"/>
                            <a:lumOff val="95000"/>
                          </a:schemeClr>
                        </a:gs>
                        <a:gs pos="100000">
                          <a:schemeClr val="accent1">
                            <a:lumMod val="45000"/>
                            <a:lumOff val="55000"/>
                          </a:schemeClr>
                        </a:gs>
                        <a:gs pos="95000">
                          <a:srgbClr val="DFF0F6"/>
                        </a:gs>
                        <a:gs pos="100000">
                          <a:schemeClr val="accent1">
                            <a:lumMod val="30000"/>
                            <a:lumOff val="70000"/>
                          </a:schemeClr>
                        </a:gs>
                      </a:gsLst>
                      <a:lin ang="5400000" scaled="0"/>
                    </a:gradFill>
                  </a:tcPr>
                </a:tc>
              </a:tr>
            </a:tbl>
          </a:graphicData>
        </a:graphic>
      </p:graphicFrame>
      <p:graphicFrame>
        <p:nvGraphicFramePr>
          <p:cNvPr id="13" name="表格 12"/>
          <p:cNvGraphicFramePr/>
          <p:nvPr>
            <p:custDataLst>
              <p:tags r:id="rId3"/>
            </p:custDataLst>
          </p:nvPr>
        </p:nvGraphicFramePr>
        <p:xfrm>
          <a:off x="4637102" y="3107963"/>
          <a:ext cx="3811905" cy="1443990"/>
        </p:xfrm>
        <a:graphic>
          <a:graphicData uri="http://schemas.openxmlformats.org/drawingml/2006/table">
            <a:tbl>
              <a:tblPr firstRow="1" bandRow="1">
                <a:tableStyleId>{5C22544A-7EE6-4342-B048-85BDC9FD1C3A}</a:tableStyleId>
              </a:tblPr>
              <a:tblGrid>
                <a:gridCol w="3811905"/>
              </a:tblGrid>
              <a:tr h="300355">
                <a:tc>
                  <a:txBody>
                    <a:bodyPr/>
                    <a:lstStyle/>
                    <a:p>
                      <a:pPr algn="ctr">
                        <a:buNone/>
                      </a:pPr>
                      <a:r>
                        <a:rPr lang="zh-CN" altLang="en-US" sz="1200" dirty="0">
                          <a:latin typeface="微软雅黑" panose="020B0503020204020204" pitchFamily="34" charset="-122"/>
                          <a:ea typeface="微软雅黑" panose="020B0503020204020204" pitchFamily="34" charset="-122"/>
                        </a:rPr>
                        <a:t>与目录内其他</a:t>
                      </a:r>
                      <a:r>
                        <a:rPr lang="zh-CN" altLang="en-US" sz="1200" dirty="0" smtClean="0">
                          <a:latin typeface="微软雅黑" panose="020B0503020204020204" pitchFamily="34" charset="-122"/>
                          <a:ea typeface="微软雅黑" panose="020B0503020204020204" pitchFamily="34" charset="-122"/>
                        </a:rPr>
                        <a:t>外用药相比在</a:t>
                      </a:r>
                      <a:r>
                        <a:rPr lang="zh-CN" altLang="en-US" sz="1200" dirty="0">
                          <a:latin typeface="微软雅黑" panose="020B0503020204020204" pitchFamily="34" charset="-122"/>
                          <a:ea typeface="微软雅黑" panose="020B0503020204020204" pitchFamily="34" charset="-122"/>
                        </a:rPr>
                        <a:t>安全性方面的优势</a:t>
                      </a:r>
                      <a:endParaRPr lang="zh-CN" altLang="en-US" sz="1200" dirty="0">
                        <a:latin typeface="微软雅黑" panose="020B0503020204020204" pitchFamily="34" charset="-122"/>
                        <a:ea typeface="微软雅黑" panose="020B0503020204020204" pitchFamily="34" charset="-122"/>
                      </a:endParaRPr>
                    </a:p>
                  </a:txBody>
                  <a:tcPr marL="0" marR="0" marT="0" marB="0" anchor="ctr">
                    <a:solidFill>
                      <a:schemeClr val="tx2"/>
                    </a:solidFill>
                  </a:tcPr>
                </a:tc>
              </a:tr>
              <a:tr h="1143635">
                <a:tc>
                  <a:txBody>
                    <a:bodyPr/>
                    <a:lstStyle/>
                    <a:p>
                      <a:pPr indent="0">
                        <a:lnSpc>
                          <a:spcPct val="130000"/>
                        </a:lnSpc>
                        <a:buFont typeface="Arial" panose="020B0604020202020204" pitchFamily="34" charset="0"/>
                        <a:buNone/>
                      </a:pPr>
                      <a:endParaRPr lang="zh-CN" altLang="en-US" sz="1000" b="0" dirty="0">
                        <a:latin typeface="微软雅黑" panose="020B0503020204020204" pitchFamily="34" charset="-122"/>
                        <a:ea typeface="微软雅黑" panose="020B0503020204020204" pitchFamily="34" charset="-122"/>
                      </a:endParaRPr>
                    </a:p>
                  </a:txBody>
                  <a:tcPr marL="0" marR="0" marT="0" marB="0">
                    <a:gradFill>
                      <a:gsLst>
                        <a:gs pos="18000">
                          <a:schemeClr val="accent1">
                            <a:lumMod val="5000"/>
                            <a:lumOff val="95000"/>
                          </a:schemeClr>
                        </a:gs>
                        <a:gs pos="100000">
                          <a:schemeClr val="accent1">
                            <a:lumMod val="45000"/>
                            <a:lumOff val="55000"/>
                          </a:schemeClr>
                        </a:gs>
                        <a:gs pos="95000">
                          <a:srgbClr val="DFF0F6"/>
                        </a:gs>
                        <a:gs pos="100000">
                          <a:schemeClr val="accent1">
                            <a:lumMod val="30000"/>
                            <a:lumOff val="70000"/>
                          </a:schemeClr>
                        </a:gs>
                      </a:gsLst>
                      <a:lin ang="5400000" scaled="0"/>
                    </a:gradFill>
                  </a:tcPr>
                </a:tc>
              </a:tr>
            </a:tbl>
          </a:graphicData>
        </a:graphic>
      </p:graphicFrame>
      <p:graphicFrame>
        <p:nvGraphicFramePr>
          <p:cNvPr id="14" name="表格 13"/>
          <p:cNvGraphicFramePr/>
          <p:nvPr>
            <p:custDataLst>
              <p:tags r:id="rId4"/>
            </p:custDataLst>
          </p:nvPr>
        </p:nvGraphicFramePr>
        <p:xfrm>
          <a:off x="323528" y="3123203"/>
          <a:ext cx="3898284" cy="1465580"/>
        </p:xfrm>
        <a:graphic>
          <a:graphicData uri="http://schemas.openxmlformats.org/drawingml/2006/table">
            <a:tbl>
              <a:tblPr firstRow="1" bandRow="1">
                <a:tableStyleId>{5C22544A-7EE6-4342-B048-85BDC9FD1C3A}</a:tableStyleId>
              </a:tblPr>
              <a:tblGrid>
                <a:gridCol w="3898284"/>
              </a:tblGrid>
              <a:tr h="292735">
                <a:tc>
                  <a:txBody>
                    <a:bodyPr/>
                    <a:lstStyle/>
                    <a:p>
                      <a:pPr algn="ctr">
                        <a:buNone/>
                      </a:pPr>
                      <a:r>
                        <a:rPr lang="zh-CN" altLang="en-US" sz="1200" dirty="0">
                          <a:latin typeface="微软雅黑" panose="020B0503020204020204" pitchFamily="34" charset="-122"/>
                          <a:ea typeface="微软雅黑" panose="020B0503020204020204" pitchFamily="34" charset="-122"/>
                          <a:sym typeface="+mn-ea"/>
                        </a:rPr>
                        <a:t>上市</a:t>
                      </a:r>
                      <a:r>
                        <a:rPr lang="zh-CN" altLang="en-US" sz="1200" dirty="0" smtClean="0">
                          <a:latin typeface="微软雅黑" panose="020B0503020204020204" pitchFamily="34" charset="-122"/>
                          <a:ea typeface="微软雅黑" panose="020B0503020204020204" pitchFamily="34" charset="-122"/>
                          <a:sym typeface="+mn-ea"/>
                        </a:rPr>
                        <a:t>后安全性监测</a:t>
                      </a:r>
                      <a:endParaRPr lang="zh-CN" altLang="en-US" sz="1200" dirty="0">
                        <a:latin typeface="微软雅黑" panose="020B0503020204020204" pitchFamily="34" charset="-122"/>
                        <a:ea typeface="微软雅黑" panose="020B0503020204020204" pitchFamily="34" charset="-122"/>
                      </a:endParaRPr>
                    </a:p>
                  </a:txBody>
                  <a:tcPr marL="0" marR="0" marT="0" marB="0" anchor="ctr">
                    <a:solidFill>
                      <a:schemeClr val="tx2"/>
                    </a:solidFill>
                  </a:tcPr>
                </a:tc>
              </a:tr>
              <a:tr h="1172845">
                <a:tc>
                  <a:txBody>
                    <a:bodyPr/>
                    <a:lstStyle/>
                    <a:p>
                      <a:pPr>
                        <a:buNone/>
                      </a:pPr>
                      <a:endParaRPr lang="zh-CN" altLang="en-US" dirty="0"/>
                    </a:p>
                  </a:txBody>
                  <a:tcPr marL="0" marR="0" marT="0" marB="0">
                    <a:gradFill>
                      <a:gsLst>
                        <a:gs pos="18000">
                          <a:schemeClr val="accent1">
                            <a:lumMod val="5000"/>
                            <a:lumOff val="95000"/>
                          </a:schemeClr>
                        </a:gs>
                        <a:gs pos="100000">
                          <a:schemeClr val="accent1">
                            <a:lumMod val="45000"/>
                            <a:lumOff val="55000"/>
                          </a:schemeClr>
                        </a:gs>
                        <a:gs pos="95000">
                          <a:srgbClr val="DFF0F6"/>
                        </a:gs>
                        <a:gs pos="100000">
                          <a:schemeClr val="accent1">
                            <a:lumMod val="30000"/>
                            <a:lumOff val="70000"/>
                          </a:schemeClr>
                        </a:gs>
                      </a:gsLst>
                      <a:lin ang="5400000" scaled="0"/>
                    </a:gradFill>
                  </a:tcPr>
                </a:tc>
              </a:tr>
            </a:tbl>
          </a:graphicData>
        </a:graphic>
      </p:graphicFrame>
      <p:sp>
        <p:nvSpPr>
          <p:cNvPr id="3" name="文本框 2"/>
          <p:cNvSpPr txBox="1"/>
          <p:nvPr/>
        </p:nvSpPr>
        <p:spPr>
          <a:xfrm>
            <a:off x="451790" y="1586907"/>
            <a:ext cx="3641759" cy="1421928"/>
          </a:xfrm>
          <a:prstGeom prst="rect">
            <a:avLst/>
          </a:prstGeom>
          <a:noFill/>
        </p:spPr>
        <p:txBody>
          <a:bodyPr wrap="square" rtlCol="0">
            <a:spAutoFit/>
          </a:bodyPr>
          <a:lstStyle/>
          <a:p>
            <a:pPr>
              <a:lnSpc>
                <a:spcPct val="120000"/>
              </a:lnSpc>
              <a:buNone/>
            </a:pPr>
            <a:r>
              <a:rPr lang="zh-CN" altLang="en-US" sz="900" b="1" dirty="0">
                <a:latin typeface="微软雅黑" panose="020B0503020204020204" pitchFamily="34" charset="-122"/>
                <a:ea typeface="微软雅黑" panose="020B0503020204020204" pitchFamily="34" charset="-122"/>
                <a:cs typeface="微软雅黑" panose="020B0503020204020204" pitchFamily="34" charset="-122"/>
                <a:sym typeface="+mn-ea"/>
              </a:rPr>
              <a:t>安全性特征总结</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sym typeface="+mn-ea"/>
              </a:rPr>
              <a:t>: 本品最常见的药物不良反应是</a:t>
            </a:r>
            <a:r>
              <a:rPr lang="zh-CN" altLang="en-US" sz="9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瘙痒</a:t>
            </a:r>
            <a:endParaRPr lang="zh-CN" altLang="en-US" sz="9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20000"/>
              </a:lnSpc>
              <a:buFont typeface="Arial" panose="020B0604020202020204" pitchFamily="34" charset="0"/>
              <a:buNone/>
            </a:pPr>
            <a:r>
              <a:rPr lang="zh-CN" altLang="en-US" sz="9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说明书中不良反应</a:t>
            </a:r>
            <a:r>
              <a:rPr lang="zh-CN" altLang="en-US" sz="900" b="1" dirty="0">
                <a:latin typeface="微软雅黑" panose="020B0503020204020204" pitchFamily="34" charset="-122"/>
                <a:ea typeface="微软雅黑" panose="020B0503020204020204" pitchFamily="34" charset="-122"/>
                <a:cs typeface="微软雅黑" panose="020B0503020204020204" pitchFamily="34" charset="-122"/>
                <a:sym typeface="+mn-ea"/>
              </a:rPr>
              <a:t>列表</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900" dirty="0">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20000"/>
              </a:lnSpc>
              <a:buFont typeface="Arial" panose="020B0604020202020204" pitchFamily="34" charset="0"/>
              <a:buChar char="•"/>
            </a:pPr>
            <a:r>
              <a:rPr lang="zh-CN" altLang="en-US" sz="900" dirty="0">
                <a:latin typeface="微软雅黑" panose="020B0503020204020204" pitchFamily="34" charset="-122"/>
                <a:ea typeface="微软雅黑" panose="020B0503020204020204" pitchFamily="34" charset="-122"/>
                <a:cs typeface="微软雅黑" panose="020B0503020204020204" pitchFamily="34" charset="-122"/>
                <a:sym typeface="+mn-ea"/>
              </a:rPr>
              <a:t>十分常见（瘙痒</a:t>
            </a:r>
            <a:r>
              <a:rPr lang="zh-CN" altLang="en-US" sz="9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900" dirty="0">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20000"/>
              </a:lnSpc>
              <a:buFont typeface="Arial" panose="020B0604020202020204" pitchFamily="34" charset="0"/>
              <a:buChar char="•"/>
            </a:pPr>
            <a:r>
              <a:rPr lang="zh-CN" altLang="en-US" sz="900" dirty="0">
                <a:latin typeface="微软雅黑" panose="020B0503020204020204" pitchFamily="34" charset="-122"/>
                <a:ea typeface="微软雅黑" panose="020B0503020204020204" pitchFamily="34" charset="-122"/>
                <a:cs typeface="微软雅黑" panose="020B0503020204020204" pitchFamily="34" charset="-122"/>
                <a:sym typeface="+mn-ea"/>
              </a:rPr>
              <a:t>常见（毛囊炎、接触性皮炎、过敏性皮炎、丘疹、疼痛、皮疹、红斑、皮肤水肿、色素异常、皮炎、皮肤干燥</a:t>
            </a:r>
            <a:r>
              <a:rPr lang="zh-CN" altLang="en-US" sz="9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900" dirty="0">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20000"/>
              </a:lnSpc>
              <a:buFont typeface="Arial" panose="020B0604020202020204" pitchFamily="34" charset="0"/>
              <a:buChar char="•"/>
            </a:pPr>
            <a:r>
              <a:rPr lang="zh-CN" altLang="en-US" sz="900" dirty="0">
                <a:latin typeface="微软雅黑" panose="020B0503020204020204" pitchFamily="34" charset="-122"/>
                <a:ea typeface="微软雅黑" panose="020B0503020204020204" pitchFamily="34" charset="-122"/>
                <a:cs typeface="微软雅黑" panose="020B0503020204020204" pitchFamily="34" charset="-122"/>
                <a:sym typeface="+mn-ea"/>
              </a:rPr>
              <a:t>少见（感染及侵染类疾病，全身性疾病，胃肠系统）</a:t>
            </a:r>
            <a:endParaRPr lang="zh-CN" altLang="en-US" sz="900" dirty="0">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20000"/>
              </a:lnSpc>
              <a:buFont typeface="Arial" panose="020B0604020202020204" pitchFamily="34" charset="0"/>
              <a:buNone/>
            </a:pPr>
            <a:r>
              <a:rPr lang="zh-CN" altLang="en-US" sz="900" dirty="0">
                <a:latin typeface="微软雅黑" panose="020B0503020204020204" pitchFamily="34" charset="-122"/>
                <a:ea typeface="微软雅黑" panose="020B0503020204020204" pitchFamily="34" charset="-122"/>
                <a:cs typeface="微软雅黑" panose="020B0503020204020204" pitchFamily="34" charset="-122"/>
                <a:sym typeface="+mn-ea"/>
              </a:rPr>
              <a:t>多为</a:t>
            </a:r>
            <a:r>
              <a:rPr lang="zh-CN" altLang="en-US" sz="9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一过性并呈轻中度</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sym typeface="+mn-ea"/>
              </a:rPr>
              <a:t>，多发于用药后14天之内，多数皮肤局部不良反应不需用药可自行好转。其他组织器官和</a:t>
            </a:r>
            <a:r>
              <a:rPr lang="zh-CN" altLang="en-US" sz="9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系统性不良反应</a:t>
            </a:r>
            <a:r>
              <a:rPr lang="zh-CN" altLang="en-US" sz="9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少见</a:t>
            </a:r>
            <a:endParaRPr lang="zh-CN" altLang="en-US" sz="9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255916" y="3396546"/>
            <a:ext cx="3977962" cy="1172629"/>
          </a:xfrm>
          <a:prstGeom prst="rect">
            <a:avLst/>
          </a:prstGeom>
          <a:noFill/>
        </p:spPr>
        <p:txBody>
          <a:bodyPr wrap="square" rtlCol="0">
            <a:spAutoFit/>
          </a:bodyPr>
          <a:lstStyle/>
          <a:p>
            <a:pPr marL="171450" indent="-171450" fontAlgn="auto">
              <a:lnSpc>
                <a:spcPct val="130000"/>
              </a:lnSpc>
              <a:buFont typeface="Arial" panose="020B0604020202020204" pitchFamily="34" charset="0"/>
              <a:buChar char="•"/>
            </a:pPr>
            <a:r>
              <a:rPr lang="zh-CN" altLang="en-US" sz="900" dirty="0" smtClean="0">
                <a:latin typeface="微软雅黑" panose="020B0503020204020204" pitchFamily="34" charset="-122"/>
                <a:ea typeface="微软雅黑" panose="020B0503020204020204" pitchFamily="34" charset="-122"/>
                <a:cs typeface="微软雅黑" panose="020B0503020204020204" pitchFamily="34" charset="-122"/>
              </a:rPr>
              <a:t>在</a:t>
            </a:r>
            <a:r>
              <a:rPr lang="en-US" altLang="zh-CN" sz="900" dirty="0" smtClean="0">
                <a:latin typeface="微软雅黑" panose="020B0503020204020204" pitchFamily="34" charset="-122"/>
                <a:ea typeface="微软雅黑" panose="020B0503020204020204" pitchFamily="34" charset="-122"/>
                <a:cs typeface="微软雅黑" panose="020B0503020204020204" pitchFamily="34" charset="-122"/>
              </a:rPr>
              <a:t>2024</a:t>
            </a:r>
            <a:r>
              <a:rPr lang="zh-CN" altLang="en-US" sz="900" dirty="0" smtClean="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900" dirty="0" smtClean="0">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900" dirty="0" smtClean="0">
                <a:latin typeface="微软雅黑" panose="020B0503020204020204" pitchFamily="34" charset="-122"/>
                <a:ea typeface="微软雅黑" panose="020B0503020204020204" pitchFamily="34" charset="-122"/>
                <a:cs typeface="微软雅黑" panose="020B0503020204020204" pitchFamily="34" charset="-122"/>
              </a:rPr>
              <a:t>月提交的</a:t>
            </a:r>
            <a:r>
              <a:rPr lang="zh-CN" altLang="en-US" sz="900" b="1" dirty="0" smtClean="0">
                <a:latin typeface="微软雅黑" panose="020B0503020204020204" pitchFamily="34" charset="-122"/>
                <a:ea typeface="微软雅黑" panose="020B0503020204020204" pitchFamily="34" charset="-122"/>
                <a:cs typeface="微软雅黑" panose="020B0503020204020204" pitchFamily="34" charset="-122"/>
              </a:rPr>
              <a:t>本维莫德定期安全性更新报告</a:t>
            </a:r>
            <a:r>
              <a:rPr lang="en-US" altLang="zh-CN" sz="1000" baseline="30000" dirty="0" smtClean="0">
                <a:latin typeface="微软雅黑" panose="020B0503020204020204" pitchFamily="34" charset="-122"/>
                <a:ea typeface="微软雅黑" panose="020B0503020204020204" pitchFamily="34" charset="-122"/>
              </a:rPr>
              <a:t>[5]</a:t>
            </a:r>
            <a:r>
              <a:rPr lang="zh-CN" altLang="en-US" sz="900" dirty="0" smtClean="0">
                <a:latin typeface="微软雅黑" panose="020B0503020204020204" pitchFamily="34" charset="-122"/>
                <a:ea typeface="微软雅黑" panose="020B0503020204020204" pitchFamily="34" charset="-122"/>
                <a:cs typeface="微软雅黑" panose="020B0503020204020204" pitchFamily="34" charset="-122"/>
              </a:rPr>
              <a:t>显示，上市</a:t>
            </a:r>
            <a:r>
              <a:rPr lang="en-US" altLang="zh-CN" sz="900" dirty="0" smtClean="0">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900" dirty="0" smtClean="0">
                <a:latin typeface="微软雅黑" panose="020B0503020204020204" pitchFamily="34" charset="-122"/>
                <a:ea typeface="微软雅黑" panose="020B0503020204020204" pitchFamily="34" charset="-122"/>
                <a:cs typeface="微软雅黑" panose="020B0503020204020204" pitchFamily="34" charset="-122"/>
              </a:rPr>
              <a:t>年以来共收集到 </a:t>
            </a:r>
            <a:r>
              <a:rPr lang="en-US" altLang="zh-CN" sz="900" dirty="0">
                <a:latin typeface="微软雅黑" panose="020B0503020204020204" pitchFamily="34" charset="-122"/>
                <a:ea typeface="微软雅黑" panose="020B0503020204020204" pitchFamily="34" charset="-122"/>
                <a:cs typeface="微软雅黑" panose="020B0503020204020204" pitchFamily="34" charset="-122"/>
              </a:rPr>
              <a:t>109 </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rPr>
              <a:t>份不良反应报告，共计不良反应案例 </a:t>
            </a:r>
            <a:r>
              <a:rPr lang="en-US" altLang="zh-CN" sz="900" dirty="0">
                <a:latin typeface="微软雅黑" panose="020B0503020204020204" pitchFamily="34" charset="-122"/>
                <a:ea typeface="微软雅黑" panose="020B0503020204020204" pitchFamily="34" charset="-122"/>
                <a:cs typeface="微软雅黑" panose="020B0503020204020204" pitchFamily="34" charset="-122"/>
              </a:rPr>
              <a:t>291</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例</a:t>
            </a:r>
            <a:r>
              <a:rPr lang="zh-CN" altLang="en-US" sz="90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900" b="1" smtClean="0">
                <a:latin typeface="微软雅黑" panose="020B0503020204020204" pitchFamily="34" charset="-122"/>
                <a:ea typeface="微软雅黑" panose="020B0503020204020204" pitchFamily="34" charset="-122"/>
                <a:cs typeface="微软雅黑" panose="020B0503020204020204" pitchFamily="34" charset="-122"/>
              </a:rPr>
              <a:t>大多数</a:t>
            </a:r>
            <a:r>
              <a:rPr lang="zh-CN" altLang="en-US" sz="900" b="1" dirty="0" smtClean="0">
                <a:latin typeface="微软雅黑" panose="020B0503020204020204" pitchFamily="34" charset="-122"/>
                <a:ea typeface="微软雅黑" panose="020B0503020204020204" pitchFamily="34" charset="-122"/>
                <a:cs typeface="微软雅黑" panose="020B0503020204020204" pitchFamily="34" charset="-122"/>
              </a:rPr>
              <a:t>为一般不良反应</a:t>
            </a:r>
            <a:r>
              <a:rPr lang="zh-CN" altLang="en-US" sz="900" dirty="0" smtClean="0">
                <a:latin typeface="微软雅黑" panose="020B0503020204020204" pitchFamily="34" charset="-122"/>
                <a:ea typeface="微软雅黑" panose="020B0503020204020204" pitchFamily="34" charset="-122"/>
                <a:cs typeface="微软雅黑" panose="020B0503020204020204" pitchFamily="34" charset="-122"/>
              </a:rPr>
              <a:t>，不良反应主要为瘙痒、红斑、皮疹、过敏性皮炎、接触性皮炎等。与说明书中列出的不良反应结果、目标人群无显著差异。</a:t>
            </a:r>
            <a:endParaRPr lang="zh-CN" altLang="en-US" sz="900" dirty="0" smtClean="0">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fontAlgn="auto">
              <a:lnSpc>
                <a:spcPct val="130000"/>
              </a:lnSpc>
              <a:buFont typeface="Arial" panose="020B0604020202020204" pitchFamily="34" charset="0"/>
              <a:buChar char="•"/>
            </a:pPr>
            <a:r>
              <a:rPr lang="zh-CN" altLang="en-US" sz="900" dirty="0" smtClean="0">
                <a:latin typeface="微软雅黑" panose="020B0503020204020204" pitchFamily="34" charset="-122"/>
                <a:ea typeface="微软雅黑" panose="020B0503020204020204" pitchFamily="34" charset="-122"/>
                <a:cs typeface="微软雅黑" panose="020B0503020204020204" pitchFamily="34" charset="-122"/>
              </a:rPr>
              <a:t>结论为：1.</a:t>
            </a:r>
            <a:r>
              <a:rPr lang="zh-CN" altLang="en-US" sz="9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本维莫德乳膏不良反应轻微为主</a:t>
            </a:r>
            <a:r>
              <a:rPr lang="zh-CN" altLang="en-US" sz="900" dirty="0" smtClean="0">
                <a:latin typeface="微软雅黑" panose="020B0503020204020204" pitchFamily="34" charset="-122"/>
                <a:ea typeface="微软雅黑" panose="020B0503020204020204" pitchFamily="34" charset="-122"/>
                <a:cs typeface="微软雅黑" panose="020B0503020204020204" pitchFamily="34" charset="-122"/>
              </a:rPr>
              <a:t>，不需要用药可自行好转。2.</a:t>
            </a:r>
            <a:r>
              <a:rPr lang="zh-CN" altLang="en-US" sz="9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不良反应发生率低</a:t>
            </a:r>
            <a:r>
              <a:rPr lang="zh-CN" altLang="en-US" sz="900" dirty="0" smtClean="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9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几乎无系统不良反应</a:t>
            </a:r>
            <a:r>
              <a:rPr lang="zh-CN" altLang="en-US" sz="9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9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4720287" y="3411493"/>
            <a:ext cx="3697605" cy="1000760"/>
          </a:xfrm>
          <a:prstGeom prst="rect">
            <a:avLst/>
          </a:prstGeom>
          <a:noFill/>
        </p:spPr>
        <p:txBody>
          <a:bodyPr wrap="square" rtlCol="0">
            <a:spAutoFit/>
          </a:bodyPr>
          <a:lstStyle/>
          <a:p>
            <a:pPr marL="171450" indent="-171450">
              <a:lnSpc>
                <a:spcPct val="160000"/>
              </a:lnSpc>
              <a:buFont typeface="Arial" panose="020B0604020202020204" pitchFamily="34" charset="0"/>
              <a:buChar char="•"/>
            </a:pPr>
            <a:r>
              <a:rPr lang="zh-CN" altLang="en-US" sz="900" dirty="0" smtClean="0">
                <a:latin typeface="微软雅黑" panose="020B0503020204020204" pitchFamily="34" charset="-122"/>
                <a:ea typeface="微软雅黑" panose="020B0503020204020204" pitchFamily="34" charset="-122"/>
              </a:rPr>
              <a:t>本维莫德乳膏为</a:t>
            </a:r>
            <a:r>
              <a:rPr lang="zh-CN" altLang="en-US" sz="900" b="1" dirty="0" smtClean="0">
                <a:solidFill>
                  <a:srgbClr val="C00000"/>
                </a:solidFill>
                <a:latin typeface="微软雅黑" panose="020B0503020204020204" pitchFamily="34" charset="-122"/>
                <a:ea typeface="微软雅黑" panose="020B0503020204020204" pitchFamily="34" charset="-122"/>
              </a:rPr>
              <a:t>非激素外用药</a:t>
            </a:r>
            <a:r>
              <a:rPr lang="zh-CN" altLang="en-US" sz="900" dirty="0" smtClean="0">
                <a:latin typeface="微软雅黑" panose="020B0503020204020204" pitchFamily="34" charset="-122"/>
                <a:ea typeface="微软雅黑" panose="020B0503020204020204" pitchFamily="34" charset="-122"/>
              </a:rPr>
              <a:t>：</a:t>
            </a:r>
            <a:r>
              <a:rPr lang="zh-CN" altLang="en-US" sz="900" b="1" dirty="0" smtClean="0">
                <a:latin typeface="微软雅黑" panose="020B0503020204020204" pitchFamily="34" charset="-122"/>
                <a:ea typeface="微软雅黑" panose="020B0503020204020204" pitchFamily="34" charset="-122"/>
              </a:rPr>
              <a:t>系统性不良反应少见</a:t>
            </a:r>
            <a:r>
              <a:rPr lang="en-US" altLang="zh-CN" sz="900" baseline="30000" dirty="0">
                <a:latin typeface="微软雅黑" panose="020B0503020204020204" pitchFamily="34" charset="-122"/>
                <a:ea typeface="微软雅黑" panose="020B0503020204020204" pitchFamily="34" charset="-122"/>
              </a:rPr>
              <a:t>[</a:t>
            </a:r>
            <a:r>
              <a:rPr lang="en-US" altLang="zh-CN" sz="900" baseline="30000" dirty="0" smtClean="0">
                <a:latin typeface="微软雅黑" panose="020B0503020204020204" pitchFamily="34" charset="-122"/>
                <a:ea typeface="微软雅黑" panose="020B0503020204020204" pitchFamily="34" charset="-122"/>
              </a:rPr>
              <a:t>1]</a:t>
            </a:r>
            <a:r>
              <a:rPr lang="zh-CN" altLang="en-US" sz="900" dirty="0" smtClean="0">
                <a:latin typeface="微软雅黑" panose="020B0503020204020204" pitchFamily="34" charset="-122"/>
                <a:ea typeface="微软雅黑" panose="020B0503020204020204" pitchFamily="34" charset="-122"/>
              </a:rPr>
              <a:t>，未见引起</a:t>
            </a:r>
            <a:r>
              <a:rPr lang="zh-CN" altLang="en-US" sz="900" dirty="0">
                <a:latin typeface="微软雅黑" panose="020B0503020204020204" pitchFamily="34" charset="-122"/>
                <a:ea typeface="微软雅黑" panose="020B0503020204020204" pitchFamily="34" charset="-122"/>
              </a:rPr>
              <a:t>皮肤萎缩，表皮变薄，激素依赖，反跳等</a:t>
            </a:r>
            <a:r>
              <a:rPr lang="zh-CN" altLang="en-US" sz="900" dirty="0" smtClean="0">
                <a:latin typeface="微软雅黑" panose="020B0503020204020204" pitchFamily="34" charset="-122"/>
                <a:ea typeface="微软雅黑" panose="020B0503020204020204" pitchFamily="34" charset="-122"/>
              </a:rPr>
              <a:t>不良反应</a:t>
            </a:r>
            <a:endParaRPr lang="zh-CN" altLang="en-US" sz="900" dirty="0">
              <a:latin typeface="微软雅黑" panose="020B0503020204020204" pitchFamily="34" charset="-122"/>
              <a:ea typeface="微软雅黑" panose="020B0503020204020204" pitchFamily="34" charset="-122"/>
            </a:endParaRPr>
          </a:p>
          <a:p>
            <a:pPr marL="171450" indent="-171450">
              <a:lnSpc>
                <a:spcPct val="160000"/>
              </a:lnSpc>
              <a:buFont typeface="Arial" panose="020B0604020202020204" pitchFamily="34" charset="0"/>
              <a:buChar char="•"/>
            </a:pPr>
            <a:r>
              <a:rPr lang="zh-CN" altLang="en-US" sz="900" b="1" dirty="0">
                <a:latin typeface="微软雅黑" panose="020B0503020204020204" pitchFamily="34" charset="-122"/>
                <a:ea typeface="微软雅黑" panose="020B0503020204020204" pitchFamily="34" charset="-122"/>
                <a:cs typeface="微软雅黑" panose="020B0503020204020204" pitchFamily="34" charset="-122"/>
                <a:sym typeface="+mn-ea"/>
              </a:rPr>
              <a:t>中国</a:t>
            </a:r>
            <a:r>
              <a:rPr lang="en-US" altLang="zh-CN" sz="900" b="1" dirty="0">
                <a:latin typeface="微软雅黑" panose="020B0503020204020204" pitchFamily="34" charset="-122"/>
                <a:ea typeface="微软雅黑" panose="020B0503020204020204" pitchFamily="34" charset="-122"/>
                <a:cs typeface="微软雅黑" panose="020B0503020204020204" pitchFamily="34" charset="-122"/>
                <a:sym typeface="+mn-ea"/>
              </a:rPr>
              <a:t>Ⅲ</a:t>
            </a:r>
            <a:r>
              <a:rPr lang="zh-CN" altLang="en-US" sz="9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期临床研究</a:t>
            </a:r>
            <a:r>
              <a:rPr lang="zh-CN" altLang="en-US" sz="900" dirty="0" smtClean="0">
                <a:latin typeface="微软雅黑" panose="020B0503020204020204" pitchFamily="34" charset="-122"/>
                <a:ea typeface="微软雅黑" panose="020B0503020204020204" pitchFamily="34" charset="-122"/>
              </a:rPr>
              <a:t>中与非激素外用药</a:t>
            </a:r>
            <a:r>
              <a:rPr lang="zh-CN" altLang="en-US" sz="900" b="1" dirty="0" smtClean="0">
                <a:latin typeface="微软雅黑" panose="020B0503020204020204" pitchFamily="34" charset="-122"/>
                <a:ea typeface="微软雅黑" panose="020B0503020204020204" pitchFamily="34" charset="-122"/>
              </a:rPr>
              <a:t>卡泊三醇相比</a:t>
            </a:r>
            <a:r>
              <a:rPr lang="zh-CN" altLang="en-US" sz="900" dirty="0">
                <a:latin typeface="微软雅黑" panose="020B0503020204020204" pitchFamily="34" charset="-122"/>
                <a:ea typeface="微软雅黑" panose="020B0503020204020204" pitchFamily="34" charset="-122"/>
              </a:rPr>
              <a:t>，本维莫德乳膏安全性及常见的不良反应</a:t>
            </a:r>
            <a:r>
              <a:rPr lang="zh-CN" altLang="en-US" sz="900" dirty="0" smtClean="0">
                <a:latin typeface="微软雅黑" panose="020B0503020204020204" pitchFamily="34" charset="-122"/>
                <a:ea typeface="微软雅黑" panose="020B0503020204020204" pitchFamily="34" charset="-122"/>
              </a:rPr>
              <a:t>与其</a:t>
            </a:r>
            <a:r>
              <a:rPr lang="zh-CN" altLang="en-US" sz="900" b="1" dirty="0" smtClean="0">
                <a:latin typeface="微软雅黑" panose="020B0503020204020204" pitchFamily="34" charset="-122"/>
                <a:ea typeface="微软雅黑" panose="020B0503020204020204" pitchFamily="34" charset="-122"/>
              </a:rPr>
              <a:t>相当</a:t>
            </a:r>
            <a:r>
              <a:rPr lang="en-US" altLang="zh-CN" sz="1000" baseline="30000" dirty="0" smtClean="0">
                <a:latin typeface="微软雅黑" panose="020B0503020204020204" pitchFamily="34" charset="-122"/>
                <a:ea typeface="微软雅黑" panose="020B0503020204020204" pitchFamily="34" charset="-122"/>
              </a:rPr>
              <a:t>[1]</a:t>
            </a:r>
            <a:endParaRPr lang="zh-CN" altLang="en-US" sz="10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356837" y="4757482"/>
            <a:ext cx="6624667" cy="27559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60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60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6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本维莫德乳膏说明书</a:t>
            </a:r>
            <a:r>
              <a:rPr lang="en-US" altLang="zh-CN" sz="6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600" noProof="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en-US" altLang="zh-CN" sz="600" dirty="0" err="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Cai</a:t>
            </a:r>
            <a:r>
              <a:rPr lang="en-US" altLang="zh-CN" sz="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L, Chen G, Lu Q, et al. Chin Med J (</a:t>
            </a:r>
            <a:r>
              <a:rPr lang="en-US" altLang="zh-CN" sz="6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Engl</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2020 Nov 9;133(24):2905-2909.</a:t>
            </a:r>
            <a:endParaRPr lang="zh-CN"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3] </a:t>
            </a:r>
            <a:r>
              <a:rPr lang="da-DK" altLang="zh-CN" sz="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Lebwohl </a:t>
            </a:r>
            <a:r>
              <a:rPr lang="da-DK"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MG, et al. N Engl J Med. 2021 Dec 9;385(24):2219-2229</a:t>
            </a:r>
            <a:r>
              <a:rPr lang="en-US" altLang="da-DK"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6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4</a:t>
            </a:r>
            <a:r>
              <a:rPr lang="en-US" altLang="zh-CN" sz="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600" dirty="0" err="1"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Strober</a:t>
            </a:r>
            <a:r>
              <a:rPr lang="en-US" altLang="zh-CN" sz="6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6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B, et </a:t>
            </a:r>
            <a:r>
              <a:rPr lang="en-US" altLang="zh-CN" sz="600" dirty="0" err="1">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al.J</a:t>
            </a:r>
            <a:r>
              <a:rPr lang="en-US" altLang="zh-CN" sz="6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Am </a:t>
            </a:r>
            <a:r>
              <a:rPr lang="en-US" altLang="zh-CN" sz="600" dirty="0" err="1">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Acad</a:t>
            </a:r>
            <a:r>
              <a:rPr lang="en-US" altLang="zh-CN" sz="6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Dermatol. 2022 Oct;87(4):800-806</a:t>
            </a:r>
            <a:r>
              <a:rPr lang="en-US" altLang="zh-CN" sz="6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[5] </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sym typeface="+mn-ea"/>
              </a:rPr>
              <a:t>本维莫德定期安全性更新</a:t>
            </a:r>
            <a:r>
              <a:rPr lang="zh-CN" altLang="en-US" sz="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报告第</a:t>
            </a:r>
            <a:r>
              <a:rPr lang="en-US" altLang="zh-CN" sz="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次报告</a:t>
            </a:r>
            <a:endParaRPr lang="zh-CN" altLang="en-US" sz="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4637102" y="1541895"/>
            <a:ext cx="3811905" cy="1511952"/>
          </a:xfrm>
          <a:prstGeom prst="rect">
            <a:avLst/>
          </a:prstGeom>
          <a:noFill/>
        </p:spPr>
        <p:txBody>
          <a:bodyPr wrap="square" rtlCol="0">
            <a:spAutoFit/>
          </a:bodyPr>
          <a:lstStyle/>
          <a:p>
            <a:pPr marL="171450" indent="-171450">
              <a:buFont typeface="Arial" panose="020B0604020202020204" pitchFamily="34" charset="0"/>
              <a:buChar char="•"/>
            </a:pPr>
            <a:r>
              <a:rPr lang="zh-CN" altLang="en-US" sz="900" b="1" dirty="0">
                <a:latin typeface="微软雅黑" panose="020B0503020204020204" pitchFamily="34" charset="-122"/>
                <a:ea typeface="微软雅黑" panose="020B0503020204020204" pitchFamily="34" charset="-122"/>
                <a:cs typeface="微软雅黑" panose="020B0503020204020204" pitchFamily="34" charset="-122"/>
                <a:sym typeface="+mn-ea"/>
              </a:rPr>
              <a:t>中国</a:t>
            </a:r>
            <a:r>
              <a:rPr lang="en-US" altLang="zh-CN" sz="900" b="1" dirty="0">
                <a:latin typeface="微软雅黑" panose="020B0503020204020204" pitchFamily="34" charset="-122"/>
                <a:ea typeface="微软雅黑" panose="020B0503020204020204" pitchFamily="34" charset="-122"/>
                <a:cs typeface="微软雅黑" panose="020B0503020204020204" pitchFamily="34" charset="-122"/>
                <a:sym typeface="+mn-ea"/>
              </a:rPr>
              <a:t>Ⅲ</a:t>
            </a:r>
            <a:r>
              <a:rPr lang="zh-CN" altLang="en-US" sz="900" b="1" dirty="0">
                <a:latin typeface="微软雅黑" panose="020B0503020204020204" pitchFamily="34" charset="-122"/>
                <a:ea typeface="微软雅黑" panose="020B0503020204020204" pitchFamily="34" charset="-122"/>
                <a:cs typeface="微软雅黑" panose="020B0503020204020204" pitchFamily="34" charset="-122"/>
                <a:sym typeface="+mn-ea"/>
              </a:rPr>
              <a:t>期临床</a:t>
            </a:r>
            <a:r>
              <a:rPr lang="zh-CN" altLang="en-US" sz="9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研究</a:t>
            </a:r>
            <a:r>
              <a:rPr lang="en-US" altLang="zh-CN" sz="900" b="1"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900" b="1" baseline="30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900" b="1"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9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9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几乎无系统性不良反应</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sym typeface="+mn-ea"/>
              </a:rPr>
              <a:t>，常见的不良反应为瘙痒，</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sym typeface="+mn-lt"/>
              </a:rPr>
              <a:t>多为</a:t>
            </a:r>
            <a:r>
              <a:rPr lang="zh-CN" altLang="en-US" sz="9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lt"/>
              </a:rPr>
              <a:t>局部皮肤刺激</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sym typeface="+mn-lt"/>
              </a:rPr>
              <a:t>等轻微不良反应，不良反应多为一过性，第二周减少接近一半</a:t>
            </a:r>
            <a:endParaRPr lang="zh-CN" altLang="en-US" sz="900" b="0" dirty="0">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171450" indent="-171450">
              <a:lnSpc>
                <a:spcPct val="125000"/>
              </a:lnSpc>
              <a:buFont typeface="Arial" panose="020B0604020202020204" pitchFamily="34" charset="0"/>
              <a:buChar char="•"/>
            </a:pPr>
            <a:r>
              <a:rPr lang="zh-CN" altLang="en-US" sz="900" b="1" dirty="0">
                <a:latin typeface="微软雅黑" panose="020B0503020204020204" pitchFamily="34" charset="-122"/>
                <a:ea typeface="微软雅黑" panose="020B0503020204020204" pitchFamily="34" charset="-122"/>
                <a:cs typeface="微软雅黑" panose="020B0503020204020204" pitchFamily="34" charset="-122"/>
                <a:sym typeface="+mn-lt"/>
              </a:rPr>
              <a:t>美国</a:t>
            </a:r>
            <a:r>
              <a:rPr lang="en-US" altLang="zh-CN" sz="900" b="1" dirty="0">
                <a:latin typeface="微软雅黑" panose="020B0503020204020204" pitchFamily="34" charset="-122"/>
                <a:ea typeface="微软雅黑" panose="020B0503020204020204" pitchFamily="34" charset="-122"/>
                <a:cs typeface="微软雅黑" panose="020B0503020204020204" pitchFamily="34" charset="-122"/>
                <a:sym typeface="+mn-lt"/>
              </a:rPr>
              <a:t>Ⅲ</a:t>
            </a:r>
            <a:r>
              <a:rPr lang="zh-CN" altLang="en-US" sz="900" b="1" dirty="0">
                <a:latin typeface="微软雅黑" panose="020B0503020204020204" pitchFamily="34" charset="-122"/>
                <a:ea typeface="微软雅黑" panose="020B0503020204020204" pitchFamily="34" charset="-122"/>
                <a:cs typeface="微软雅黑" panose="020B0503020204020204" pitchFamily="34" charset="-122"/>
                <a:sym typeface="+mn-lt"/>
              </a:rPr>
              <a:t>期临床</a:t>
            </a:r>
            <a:r>
              <a:rPr lang="zh-CN" altLang="en-US" sz="900" b="1" dirty="0" smtClean="0">
                <a:latin typeface="微软雅黑" panose="020B0503020204020204" pitchFamily="34" charset="-122"/>
                <a:ea typeface="微软雅黑" panose="020B0503020204020204" pitchFamily="34" charset="-122"/>
                <a:cs typeface="微软雅黑" panose="020B0503020204020204" pitchFamily="34" charset="-122"/>
                <a:sym typeface="+mn-lt"/>
              </a:rPr>
              <a:t>研究</a:t>
            </a:r>
            <a:r>
              <a:rPr lang="en-US" altLang="zh-CN" sz="900" b="1" baseline="30000" dirty="0">
                <a:latin typeface="微软雅黑" panose="020B0503020204020204" pitchFamily="34" charset="-122"/>
                <a:ea typeface="微软雅黑" panose="020B0503020204020204" pitchFamily="34" charset="-122"/>
                <a:cs typeface="微软雅黑" panose="020B0503020204020204" pitchFamily="34" charset="-122"/>
                <a:sym typeface="+mn-lt"/>
              </a:rPr>
              <a:t>[</a:t>
            </a:r>
            <a:r>
              <a:rPr lang="en-US" altLang="zh-CN" sz="900" b="1" baseline="30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3</a:t>
            </a:r>
            <a:r>
              <a:rPr lang="en-US" altLang="zh-CN" sz="900" b="1" baseline="30000" dirty="0">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900" dirty="0" smtClean="0">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sym typeface="+mn-ea"/>
              </a:rPr>
              <a:t>不良反应为</a:t>
            </a:r>
            <a:r>
              <a:rPr lang="zh-CN" altLang="en-US" sz="9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轻中度</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sym typeface="+mn-ea"/>
              </a:rPr>
              <a:t>，常见的不良反应为：</a:t>
            </a:r>
            <a:r>
              <a:rPr lang="zh-CN" altLang="en-US" sz="9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毛囊炎、接触性皮炎</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sym typeface="+mn-ea"/>
              </a:rPr>
              <a:t>、上呼吸道感染等，无药物相关的严重不良事件发生</a:t>
            </a:r>
            <a:endParaRPr lang="zh-CN" altLang="en-US" sz="9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indent="-171450">
              <a:lnSpc>
                <a:spcPct val="125000"/>
              </a:lnSpc>
              <a:buFont typeface="Arial" panose="020B0604020202020204" pitchFamily="34" charset="0"/>
              <a:buChar char="•"/>
            </a:pPr>
            <a:r>
              <a:rPr lang="zh-CN" altLang="en-US" sz="900" b="1" dirty="0">
                <a:latin typeface="微软雅黑" panose="020B0503020204020204" pitchFamily="34" charset="-122"/>
                <a:ea typeface="微软雅黑" panose="020B0503020204020204" pitchFamily="34" charset="-122"/>
                <a:cs typeface="微软雅黑" panose="020B0503020204020204" pitchFamily="34" charset="-122"/>
                <a:sym typeface="+mn-ea"/>
              </a:rPr>
              <a:t>美国</a:t>
            </a:r>
            <a:r>
              <a:rPr lang="zh-CN" altLang="en-US" sz="9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长期研究</a:t>
            </a:r>
            <a:r>
              <a:rPr lang="en-US" altLang="zh-CN" sz="900" b="1"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900" b="1" baseline="30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en-US" altLang="zh-CN" sz="900" b="1"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9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sym typeface="+mn-ea"/>
              </a:rPr>
              <a:t>在为期</a:t>
            </a:r>
            <a:r>
              <a:rPr lang="en-US" altLang="zh-CN" sz="9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sym typeface="+mn-ea"/>
              </a:rPr>
              <a:t>年的观察研究中，最常见的不良事件为</a:t>
            </a:r>
            <a:r>
              <a:rPr lang="zh-CN" altLang="en-US" sz="9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毛囊炎</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sym typeface="+mn-ea"/>
              </a:rPr>
              <a:t>（22.7%）、接触性皮炎（5.5%）和上呼吸道感染（4.7%），</a:t>
            </a:r>
            <a:r>
              <a:rPr lang="zh-CN" altLang="en-US" sz="9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未</a:t>
            </a:r>
            <a:r>
              <a:rPr lang="zh-CN" altLang="en-US" sz="9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新增</a:t>
            </a:r>
            <a:r>
              <a:rPr lang="zh-CN" altLang="en-US" sz="9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新的不良反应</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9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长期使用安全性高</a:t>
            </a:r>
            <a:endParaRPr lang="zh-CN" altLang="en-US" sz="9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sz="9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五边形 16"/>
          <p:cNvSpPr/>
          <p:nvPr/>
        </p:nvSpPr>
        <p:spPr>
          <a:xfrm>
            <a:off x="35496" y="51470"/>
            <a:ext cx="1296144" cy="216895"/>
          </a:xfrm>
          <a:prstGeom prst="homePlat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latin typeface="微软雅黑" panose="020B0503020204020204" pitchFamily="34" charset="-122"/>
                <a:ea typeface="微软雅黑" panose="020B0503020204020204" pitchFamily="34" charset="-122"/>
              </a:rPr>
              <a:t>1</a:t>
            </a:r>
            <a:r>
              <a:rPr lang="zh-CN" altLang="en-US" sz="1200" b="1" dirty="0" smtClean="0">
                <a:latin typeface="微软雅黑" panose="020B0503020204020204" pitchFamily="34" charset="-122"/>
                <a:ea typeface="微软雅黑" panose="020B0503020204020204" pitchFamily="34" charset="-122"/>
              </a:rPr>
              <a:t>基本</a:t>
            </a:r>
            <a:r>
              <a:rPr lang="zh-CN" altLang="en-US" sz="1200" b="1" dirty="0">
                <a:latin typeface="微软雅黑" panose="020B0503020204020204" pitchFamily="34" charset="-122"/>
                <a:ea typeface="微软雅黑" panose="020B0503020204020204" pitchFamily="34" charset="-122"/>
              </a:rPr>
              <a:t>信息</a:t>
            </a:r>
            <a:endParaRPr lang="zh-CN" altLang="en-US" sz="1200" b="1" dirty="0">
              <a:latin typeface="微软雅黑" panose="020B0503020204020204" pitchFamily="34" charset="-122"/>
              <a:ea typeface="微软雅黑" panose="020B0503020204020204" pitchFamily="34" charset="-122"/>
            </a:endParaRPr>
          </a:p>
        </p:txBody>
      </p:sp>
      <p:sp>
        <p:nvSpPr>
          <p:cNvPr id="18" name="燕尾形 17"/>
          <p:cNvSpPr/>
          <p:nvPr/>
        </p:nvSpPr>
        <p:spPr>
          <a:xfrm>
            <a:off x="1320960" y="58092"/>
            <a:ext cx="1404133" cy="21954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安全性</a:t>
            </a:r>
            <a:endParaRPr lang="zh-CN" altLang="en-US" sz="1200" b="1" dirty="0">
              <a:latin typeface="微软雅黑" panose="020B0503020204020204" pitchFamily="34" charset="-122"/>
              <a:ea typeface="微软雅黑" panose="020B0503020204020204" pitchFamily="34" charset="-122"/>
            </a:endParaRPr>
          </a:p>
        </p:txBody>
      </p:sp>
      <p:sp>
        <p:nvSpPr>
          <p:cNvPr id="19" name="燕尾形 18"/>
          <p:cNvSpPr/>
          <p:nvPr/>
        </p:nvSpPr>
        <p:spPr>
          <a:xfrm>
            <a:off x="2725093" y="58091"/>
            <a:ext cx="1404133" cy="219549"/>
          </a:xfrm>
          <a:prstGeom prst="chevr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latin typeface="微软雅黑" panose="020B0503020204020204" pitchFamily="34" charset="-122"/>
                <a:ea typeface="微软雅黑" panose="020B0503020204020204" pitchFamily="34" charset="-122"/>
              </a:rPr>
              <a:t>3</a:t>
            </a:r>
            <a:r>
              <a:rPr lang="en-US" altLang="zh-CN" sz="1200" b="1" dirty="0" smtClean="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有效性</a:t>
            </a:r>
            <a:endParaRPr lang="zh-CN" altLang="en-US" sz="1200" b="1" dirty="0">
              <a:latin typeface="微软雅黑" panose="020B0503020204020204" pitchFamily="34" charset="-122"/>
              <a:ea typeface="微软雅黑" panose="020B0503020204020204" pitchFamily="34" charset="-122"/>
            </a:endParaRPr>
          </a:p>
        </p:txBody>
      </p:sp>
      <p:sp>
        <p:nvSpPr>
          <p:cNvPr id="20" name="燕尾形 19"/>
          <p:cNvSpPr/>
          <p:nvPr/>
        </p:nvSpPr>
        <p:spPr>
          <a:xfrm>
            <a:off x="4110932" y="58091"/>
            <a:ext cx="1404133" cy="219549"/>
          </a:xfrm>
          <a:prstGeom prst="chevr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latin typeface="微软雅黑" panose="020B0503020204020204" pitchFamily="34" charset="-122"/>
                <a:ea typeface="微软雅黑" panose="020B0503020204020204" pitchFamily="34" charset="-122"/>
              </a:rPr>
              <a:t>4.</a:t>
            </a:r>
            <a:r>
              <a:rPr lang="zh-CN" altLang="en-US" sz="1200" b="1" dirty="0">
                <a:latin typeface="微软雅黑" panose="020B0503020204020204" pitchFamily="34" charset="-122"/>
                <a:ea typeface="微软雅黑" panose="020B0503020204020204" pitchFamily="34" charset="-122"/>
                <a:sym typeface="+mn-ea"/>
              </a:rPr>
              <a:t>创新性</a:t>
            </a:r>
            <a:endParaRPr lang="zh-CN" altLang="en-US" sz="1200" b="1" dirty="0">
              <a:latin typeface="微软雅黑" panose="020B0503020204020204" pitchFamily="34" charset="-122"/>
              <a:ea typeface="微软雅黑" panose="020B0503020204020204" pitchFamily="34" charset="-122"/>
            </a:endParaRPr>
          </a:p>
        </p:txBody>
      </p:sp>
      <p:sp>
        <p:nvSpPr>
          <p:cNvPr id="21" name="燕尾形 20"/>
          <p:cNvSpPr/>
          <p:nvPr/>
        </p:nvSpPr>
        <p:spPr>
          <a:xfrm>
            <a:off x="5496771" y="66056"/>
            <a:ext cx="1404133" cy="211584"/>
          </a:xfrm>
          <a:prstGeom prst="chevr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latin typeface="微软雅黑" panose="020B0503020204020204" pitchFamily="34" charset="-122"/>
                <a:ea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sym typeface="+mn-ea"/>
              </a:rPr>
              <a:t>公平性</a:t>
            </a:r>
            <a:endParaRPr lang="zh-CN" altLang="en-US" sz="1200" b="1" dirty="0">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27971"/>
    </mc:Choice>
    <mc:Fallback>
      <p:transition spd="slow" advTm="2797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五边形 15"/>
          <p:cNvSpPr/>
          <p:nvPr/>
        </p:nvSpPr>
        <p:spPr>
          <a:xfrm>
            <a:off x="35496" y="51470"/>
            <a:ext cx="1296144" cy="216895"/>
          </a:xfrm>
          <a:prstGeom prst="homePlat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latin typeface="微软雅黑" panose="020B0503020204020204" pitchFamily="34" charset="-122"/>
                <a:ea typeface="微软雅黑" panose="020B0503020204020204" pitchFamily="34" charset="-122"/>
              </a:rPr>
              <a:t>1</a:t>
            </a:r>
            <a:r>
              <a:rPr lang="zh-CN" altLang="en-US" sz="1200" b="1" dirty="0" smtClean="0">
                <a:latin typeface="微软雅黑" panose="020B0503020204020204" pitchFamily="34" charset="-122"/>
                <a:ea typeface="微软雅黑" panose="020B0503020204020204" pitchFamily="34" charset="-122"/>
              </a:rPr>
              <a:t>基本</a:t>
            </a:r>
            <a:r>
              <a:rPr lang="zh-CN" altLang="en-US" sz="1200" b="1" dirty="0">
                <a:latin typeface="微软雅黑" panose="020B0503020204020204" pitchFamily="34" charset="-122"/>
                <a:ea typeface="微软雅黑" panose="020B0503020204020204" pitchFamily="34" charset="-122"/>
              </a:rPr>
              <a:t>信息</a:t>
            </a:r>
            <a:endParaRPr lang="zh-CN" altLang="en-US" sz="1200" b="1" dirty="0">
              <a:latin typeface="微软雅黑" panose="020B0503020204020204" pitchFamily="34" charset="-122"/>
              <a:ea typeface="微软雅黑" panose="020B0503020204020204" pitchFamily="34" charset="-122"/>
            </a:endParaRPr>
          </a:p>
        </p:txBody>
      </p:sp>
      <p:sp>
        <p:nvSpPr>
          <p:cNvPr id="17" name="燕尾形 16"/>
          <p:cNvSpPr/>
          <p:nvPr/>
        </p:nvSpPr>
        <p:spPr>
          <a:xfrm>
            <a:off x="1320960" y="58092"/>
            <a:ext cx="1404133" cy="219548"/>
          </a:xfrm>
          <a:prstGeom prst="chevr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安全性</a:t>
            </a:r>
            <a:endParaRPr lang="zh-CN" altLang="en-US" sz="1200" b="1" dirty="0">
              <a:latin typeface="微软雅黑" panose="020B0503020204020204" pitchFamily="34" charset="-122"/>
              <a:ea typeface="微软雅黑" panose="020B0503020204020204" pitchFamily="34" charset="-122"/>
            </a:endParaRPr>
          </a:p>
        </p:txBody>
      </p:sp>
      <p:sp>
        <p:nvSpPr>
          <p:cNvPr id="18" name="燕尾形 17"/>
          <p:cNvSpPr/>
          <p:nvPr/>
        </p:nvSpPr>
        <p:spPr>
          <a:xfrm>
            <a:off x="2725093" y="58091"/>
            <a:ext cx="1404133" cy="219549"/>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latin typeface="微软雅黑" panose="020B0503020204020204" pitchFamily="34" charset="-122"/>
                <a:ea typeface="微软雅黑" panose="020B0503020204020204" pitchFamily="34" charset="-122"/>
              </a:rPr>
              <a:t>3.1 </a:t>
            </a:r>
            <a:r>
              <a:rPr lang="zh-CN" altLang="en-US" sz="1200" b="1" dirty="0" smtClean="0">
                <a:latin typeface="微软雅黑" panose="020B0503020204020204" pitchFamily="34" charset="-122"/>
                <a:ea typeface="微软雅黑" panose="020B0503020204020204" pitchFamily="34" charset="-122"/>
              </a:rPr>
              <a:t>有效性</a:t>
            </a:r>
            <a:endParaRPr lang="zh-CN" altLang="en-US" sz="1200" b="1" dirty="0">
              <a:latin typeface="微软雅黑" panose="020B0503020204020204" pitchFamily="34" charset="-122"/>
              <a:ea typeface="微软雅黑" panose="020B0503020204020204" pitchFamily="34" charset="-122"/>
            </a:endParaRPr>
          </a:p>
        </p:txBody>
      </p:sp>
      <p:sp>
        <p:nvSpPr>
          <p:cNvPr id="19" name="燕尾形 18"/>
          <p:cNvSpPr/>
          <p:nvPr/>
        </p:nvSpPr>
        <p:spPr>
          <a:xfrm>
            <a:off x="4110932" y="58091"/>
            <a:ext cx="1404133" cy="219549"/>
          </a:xfrm>
          <a:prstGeom prst="chevr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latin typeface="微软雅黑" panose="020B0503020204020204" pitchFamily="34" charset="-122"/>
                <a:ea typeface="微软雅黑" panose="020B0503020204020204" pitchFamily="34" charset="-122"/>
              </a:rPr>
              <a:t>4.</a:t>
            </a:r>
            <a:r>
              <a:rPr lang="zh-CN" altLang="en-US" sz="1200" b="1" dirty="0">
                <a:latin typeface="微软雅黑" panose="020B0503020204020204" pitchFamily="34" charset="-122"/>
                <a:ea typeface="微软雅黑" panose="020B0503020204020204" pitchFamily="34" charset="-122"/>
                <a:sym typeface="+mn-ea"/>
              </a:rPr>
              <a:t>创新性</a:t>
            </a:r>
            <a:endParaRPr lang="zh-CN" altLang="en-US" sz="1200" b="1" dirty="0">
              <a:latin typeface="微软雅黑" panose="020B0503020204020204" pitchFamily="34" charset="-122"/>
              <a:ea typeface="微软雅黑" panose="020B0503020204020204" pitchFamily="34" charset="-122"/>
            </a:endParaRPr>
          </a:p>
        </p:txBody>
      </p:sp>
      <p:sp>
        <p:nvSpPr>
          <p:cNvPr id="20" name="燕尾形 19"/>
          <p:cNvSpPr/>
          <p:nvPr/>
        </p:nvSpPr>
        <p:spPr>
          <a:xfrm>
            <a:off x="5496771" y="66056"/>
            <a:ext cx="1404133" cy="211584"/>
          </a:xfrm>
          <a:prstGeom prst="chevr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latin typeface="微软雅黑" panose="020B0503020204020204" pitchFamily="34" charset="-122"/>
                <a:ea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sym typeface="+mn-ea"/>
              </a:rPr>
              <a:t>公平性</a:t>
            </a:r>
            <a:endParaRPr lang="zh-CN" altLang="en-US" sz="1200" b="1" dirty="0">
              <a:latin typeface="微软雅黑" panose="020B0503020204020204" pitchFamily="34" charset="-122"/>
              <a:ea typeface="微软雅黑" panose="020B0503020204020204" pitchFamily="34" charset="-122"/>
            </a:endParaRPr>
          </a:p>
        </p:txBody>
      </p:sp>
      <p:sp>
        <p:nvSpPr>
          <p:cNvPr id="30" name="文本框 29"/>
          <p:cNvSpPr txBox="1"/>
          <p:nvPr/>
        </p:nvSpPr>
        <p:spPr>
          <a:xfrm>
            <a:off x="539750" y="771525"/>
            <a:ext cx="2885440" cy="362585"/>
          </a:xfrm>
          <a:prstGeom prst="rect">
            <a:avLst/>
          </a:prstGeom>
          <a:noFill/>
        </p:spPr>
        <p:txBody>
          <a:bodyPr wrap="square" rtlCol="0">
            <a:noAutofit/>
          </a:bodyPr>
          <a:lstStyle/>
          <a:p>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文本框 30"/>
          <p:cNvSpPr txBox="1"/>
          <p:nvPr/>
        </p:nvSpPr>
        <p:spPr>
          <a:xfrm>
            <a:off x="323528" y="809561"/>
            <a:ext cx="8354028" cy="572464"/>
          </a:xfrm>
          <a:prstGeom prst="rect">
            <a:avLst/>
          </a:prstGeom>
          <a:noFill/>
        </p:spPr>
        <p:txBody>
          <a:bodyPr wrap="square" rtlCol="0" anchor="t">
            <a:spAutoFit/>
          </a:bodyPr>
          <a:lstStyle/>
          <a:p>
            <a:pPr marL="171450" indent="-171450">
              <a:lnSpc>
                <a:spcPct val="130000"/>
              </a:lnSpc>
              <a:buFont typeface="Arial" panose="020B0604020202020204" pitchFamily="34" charset="0"/>
              <a:buChar char="•"/>
            </a:pPr>
            <a:r>
              <a:rPr lang="en-US" altLang="zh-CN" sz="1200" dirty="0" smtClean="0">
                <a:latin typeface="微软雅黑" panose="020B0503020204020204" pitchFamily="34" charset="-122"/>
                <a:ea typeface="微软雅黑" panose="020B0503020204020204" pitchFamily="34" charset="-122"/>
                <a:cs typeface="微软雅黑" panose="020B0503020204020204" pitchFamily="34" charset="-122"/>
                <a:sym typeface="+mn-ea"/>
              </a:rPr>
              <a:t>PASI75/90</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应答率和</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PGA0/1</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应答率</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显著优于卡泊三醇和</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或安慰剂</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中国</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lt"/>
              </a:rPr>
              <a:t>Ⅲ</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lt"/>
              </a:rPr>
              <a:t>期临床</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复发中位时间达</a:t>
            </a:r>
            <a:r>
              <a:rPr lang="en-US" altLang="zh-CN"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9</a:t>
            </a:r>
            <a:r>
              <a:rPr lang="zh-CN" altLang="en-US"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个月</a:t>
            </a:r>
            <a:r>
              <a:rPr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一天两次，用药</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12</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周</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美国</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lt"/>
              </a:rPr>
              <a:t>Ⅲ</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lt"/>
              </a:rPr>
              <a:t>期临床</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复发中位时间为</a:t>
            </a:r>
            <a:r>
              <a:rPr lang="en-US" altLang="zh-CN"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个月</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一天一</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次</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，用药</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12</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周</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矩形 31"/>
          <p:cNvSpPr/>
          <p:nvPr/>
        </p:nvSpPr>
        <p:spPr>
          <a:xfrm>
            <a:off x="466442" y="1495290"/>
            <a:ext cx="3706999" cy="2985262"/>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33" name="文本框 32"/>
          <p:cNvSpPr txBox="1"/>
          <p:nvPr/>
        </p:nvSpPr>
        <p:spPr>
          <a:xfrm>
            <a:off x="397241" y="1521028"/>
            <a:ext cx="3678567" cy="2919769"/>
          </a:xfrm>
          <a:prstGeom prst="rect">
            <a:avLst/>
          </a:prstGeom>
          <a:noFill/>
        </p:spPr>
        <p:txBody>
          <a:bodyPr wrap="square" rtlCol="0">
            <a:noAutofit/>
          </a:bodyPr>
          <a:lstStyle/>
          <a:p>
            <a:pPr>
              <a:lnSpc>
                <a:spcPct val="130000"/>
              </a:lnSpc>
            </a:pPr>
            <a:r>
              <a:rPr lang="zh-CN" altLang="en-US" sz="1100" b="1" dirty="0">
                <a:latin typeface="微软雅黑" panose="020B0503020204020204" pitchFamily="34" charset="-122"/>
                <a:ea typeface="微软雅黑" panose="020B0503020204020204" pitchFamily="34" charset="-122"/>
                <a:cs typeface="微软雅黑" panose="020B0503020204020204" pitchFamily="34" charset="-122"/>
              </a:rPr>
              <a:t>中国</a:t>
            </a:r>
            <a:r>
              <a:rPr lang="en-US" altLang="zh-CN" sz="1100" b="1" dirty="0">
                <a:latin typeface="微软雅黑" panose="020B0503020204020204" pitchFamily="34" charset="-122"/>
                <a:ea typeface="微软雅黑" panose="020B0503020204020204" pitchFamily="34" charset="-122"/>
                <a:cs typeface="微软雅黑" panose="020B0503020204020204" pitchFamily="34" charset="-122"/>
              </a:rPr>
              <a:t>Ⅲ</a:t>
            </a:r>
            <a:r>
              <a:rPr lang="zh-CN" altLang="en-US" sz="1100" b="1" dirty="0">
                <a:latin typeface="微软雅黑" panose="020B0503020204020204" pitchFamily="34" charset="-122"/>
                <a:ea typeface="微软雅黑" panose="020B0503020204020204" pitchFamily="34" charset="-122"/>
                <a:cs typeface="微软雅黑" panose="020B0503020204020204" pitchFamily="34" charset="-122"/>
              </a:rPr>
              <a:t>期临床</a:t>
            </a:r>
            <a:r>
              <a:rPr lang="en-US" altLang="zh-CN" sz="1100" b="1" baseline="300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100" dirty="0">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30000"/>
              </a:lnSpc>
              <a:buFont typeface="Arial" panose="020B0604020202020204" pitchFamily="34" charset="0"/>
              <a:buChar char="•"/>
            </a:pPr>
            <a:r>
              <a:rPr lang="zh-CN" altLang="en-US" sz="1050" dirty="0">
                <a:latin typeface="微软雅黑" panose="020B0503020204020204" pitchFamily="34" charset="-122"/>
                <a:ea typeface="微软雅黑" panose="020B0503020204020204" pitchFamily="34" charset="-122"/>
                <a:cs typeface="微软雅黑" panose="020B0503020204020204" pitchFamily="34" charset="-122"/>
              </a:rPr>
              <a:t>一天两次治疗</a:t>
            </a:r>
            <a:r>
              <a:rPr lang="en-US" altLang="zh-CN" sz="1050" dirty="0">
                <a:latin typeface="微软雅黑" panose="020B0503020204020204" pitchFamily="34" charset="-122"/>
                <a:ea typeface="微软雅黑" panose="020B0503020204020204" pitchFamily="34" charset="-122"/>
                <a:cs typeface="微软雅黑" panose="020B0503020204020204" pitchFamily="34" charset="-122"/>
              </a:rPr>
              <a:t>12</a:t>
            </a:r>
            <a:r>
              <a:rPr lang="zh-CN" altLang="en-US" sz="1050" dirty="0">
                <a:latin typeface="微软雅黑" panose="020B0503020204020204" pitchFamily="34" charset="-122"/>
                <a:ea typeface="微软雅黑" panose="020B0503020204020204" pitchFamily="34" charset="-122"/>
                <a:cs typeface="微软雅黑" panose="020B0503020204020204" pitchFamily="34" charset="-122"/>
              </a:rPr>
              <a:t>周</a:t>
            </a:r>
            <a:r>
              <a:rPr lang="en-US" altLang="zh-CN" sz="105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PASI75</a:t>
            </a:r>
            <a:r>
              <a:rPr lang="zh-CN" altLang="en-US" sz="105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应答率</a:t>
            </a:r>
            <a:r>
              <a:rPr lang="zh-CN" altLang="en-US" sz="1050" dirty="0">
                <a:latin typeface="微软雅黑" panose="020B0503020204020204" pitchFamily="34" charset="-122"/>
                <a:ea typeface="微软雅黑" panose="020B0503020204020204" pitchFamily="34" charset="-122"/>
                <a:cs typeface="微软雅黑" panose="020B0503020204020204" pitchFamily="34" charset="-122"/>
              </a:rPr>
              <a:t>本维莫德组为</a:t>
            </a:r>
            <a:r>
              <a:rPr lang="en-US" altLang="zh-CN" sz="105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50.4%</a:t>
            </a:r>
            <a:r>
              <a:rPr lang="zh-CN" altLang="en-US" sz="1050" dirty="0">
                <a:latin typeface="微软雅黑" panose="020B0503020204020204" pitchFamily="34" charset="-122"/>
                <a:ea typeface="微软雅黑" panose="020B0503020204020204" pitchFamily="34" charset="-122"/>
                <a:cs typeface="微软雅黑" panose="020B0503020204020204" pitchFamily="34" charset="-122"/>
              </a:rPr>
              <a:t>，卡泊三醇组为</a:t>
            </a:r>
            <a:r>
              <a:rPr lang="en-US" altLang="zh-CN" sz="1050" dirty="0">
                <a:latin typeface="微软雅黑" panose="020B0503020204020204" pitchFamily="34" charset="-122"/>
                <a:ea typeface="微软雅黑" panose="020B0503020204020204" pitchFamily="34" charset="-122"/>
                <a:cs typeface="微软雅黑" panose="020B0503020204020204" pitchFamily="34" charset="-122"/>
              </a:rPr>
              <a:t>38.5%*,</a:t>
            </a:r>
            <a:r>
              <a:rPr lang="zh-CN" altLang="en-US" sz="1050" dirty="0">
                <a:latin typeface="微软雅黑" panose="020B0503020204020204" pitchFamily="34" charset="-122"/>
                <a:ea typeface="微软雅黑" panose="020B0503020204020204" pitchFamily="34" charset="-122"/>
                <a:cs typeface="微软雅黑" panose="020B0503020204020204" pitchFamily="34" charset="-122"/>
              </a:rPr>
              <a:t>安慰剂组为</a:t>
            </a:r>
            <a:r>
              <a:rPr lang="en-US" altLang="zh-CN" sz="1050" dirty="0">
                <a:latin typeface="微软雅黑" panose="020B0503020204020204" pitchFamily="34" charset="-122"/>
                <a:ea typeface="微软雅黑" panose="020B0503020204020204" pitchFamily="34" charset="-122"/>
                <a:cs typeface="微软雅黑" panose="020B0503020204020204" pitchFamily="34" charset="-122"/>
              </a:rPr>
              <a:t>14%*</a:t>
            </a:r>
            <a:r>
              <a:rPr lang="zh-CN" altLang="en-US" sz="105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5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PASI90</a:t>
            </a:r>
            <a:r>
              <a:rPr lang="zh-CN" altLang="en-US" sz="105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应答率</a:t>
            </a:r>
            <a:r>
              <a:rPr lang="zh-CN" altLang="en-US" sz="1050" dirty="0">
                <a:latin typeface="微软雅黑" panose="020B0503020204020204" pitchFamily="34" charset="-122"/>
                <a:ea typeface="微软雅黑" panose="020B0503020204020204" pitchFamily="34" charset="-122"/>
                <a:cs typeface="微软雅黑" panose="020B0503020204020204" pitchFamily="34" charset="-122"/>
              </a:rPr>
              <a:t>本维莫德组为</a:t>
            </a:r>
            <a:r>
              <a:rPr lang="en-US" altLang="zh-CN" sz="105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33%</a:t>
            </a:r>
            <a:r>
              <a:rPr lang="en-US" altLang="zh-CN" sz="105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50" dirty="0">
                <a:latin typeface="微软雅黑" panose="020B0503020204020204" pitchFamily="34" charset="-122"/>
                <a:ea typeface="微软雅黑" panose="020B0503020204020204" pitchFamily="34" charset="-122"/>
                <a:cs typeface="微软雅黑" panose="020B0503020204020204" pitchFamily="34" charset="-122"/>
              </a:rPr>
              <a:t>卡泊三醇组为</a:t>
            </a:r>
            <a:r>
              <a:rPr lang="en-US" altLang="zh-CN" sz="1050" dirty="0">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1050" dirty="0">
                <a:latin typeface="微软雅黑" panose="020B0503020204020204" pitchFamily="34" charset="-122"/>
                <a:ea typeface="微软雅黑" panose="020B0503020204020204" pitchFamily="34" charset="-122"/>
                <a:cs typeface="微软雅黑" panose="020B0503020204020204" pitchFamily="34" charset="-122"/>
              </a:rPr>
              <a:t>安慰剂组为</a:t>
            </a:r>
            <a:r>
              <a:rPr lang="en-US" altLang="zh-CN" sz="1050" dirty="0">
                <a:latin typeface="微软雅黑" panose="020B0503020204020204" pitchFamily="34" charset="-122"/>
                <a:ea typeface="微软雅黑" panose="020B0503020204020204" pitchFamily="34" charset="-122"/>
                <a:cs typeface="微软雅黑" panose="020B0503020204020204" pitchFamily="34" charset="-122"/>
              </a:rPr>
              <a:t>4%*</a:t>
            </a:r>
            <a:endParaRPr lang="en-US" altLang="zh-CN" sz="105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r>
              <a:rPr lang="zh-CN" altLang="en-US" sz="1100" b="1" dirty="0">
                <a:latin typeface="微软雅黑" panose="020B0503020204020204" pitchFamily="34" charset="-122"/>
                <a:ea typeface="微软雅黑" panose="020B0503020204020204" pitchFamily="34" charset="-122"/>
                <a:cs typeface="微软雅黑" panose="020B0503020204020204" pitchFamily="34" charset="-122"/>
              </a:rPr>
              <a:t>美国</a:t>
            </a:r>
            <a:r>
              <a:rPr lang="en-US" altLang="zh-CN" sz="1100" b="1" dirty="0">
                <a:latin typeface="微软雅黑" panose="020B0503020204020204" pitchFamily="34" charset="-122"/>
                <a:ea typeface="微软雅黑" panose="020B0503020204020204" pitchFamily="34" charset="-122"/>
                <a:cs typeface="微软雅黑" panose="020B0503020204020204" pitchFamily="34" charset="-122"/>
              </a:rPr>
              <a:t>Ⅲ</a:t>
            </a:r>
            <a:r>
              <a:rPr lang="zh-CN" altLang="en-US" sz="1100" b="1" dirty="0">
                <a:latin typeface="微软雅黑" panose="020B0503020204020204" pitchFamily="34" charset="-122"/>
                <a:ea typeface="微软雅黑" panose="020B0503020204020204" pitchFamily="34" charset="-122"/>
                <a:cs typeface="微软雅黑" panose="020B0503020204020204" pitchFamily="34" charset="-122"/>
              </a:rPr>
              <a:t>期临床</a:t>
            </a:r>
            <a:r>
              <a:rPr lang="en-US" altLang="zh-CN" sz="1100" b="1" baseline="30000" dirty="0">
                <a:latin typeface="微软雅黑" panose="020B0503020204020204" pitchFamily="34" charset="-122"/>
                <a:ea typeface="微软雅黑" panose="020B0503020204020204" pitchFamily="34" charset="-122"/>
                <a:cs typeface="微软雅黑" panose="020B0503020204020204" pitchFamily="34" charset="-122"/>
              </a:rPr>
              <a:t>[2]</a:t>
            </a:r>
            <a:r>
              <a:rPr lang="en-US" altLang="zh-CN" sz="1100" b="1"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 [3]</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indent="-171450">
              <a:lnSpc>
                <a:spcPct val="130000"/>
              </a:lnSpc>
              <a:buFont typeface="Arial" panose="020B0604020202020204" pitchFamily="34" charset="0"/>
              <a:buChar char="•"/>
            </a:pP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PSOARING 1</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两组中</a:t>
            </a:r>
            <a:r>
              <a:rPr lang="zh-CN" altLang="en-US" sz="1050" dirty="0">
                <a:latin typeface="微软雅黑" panose="020B0503020204020204" pitchFamily="34" charset="-122"/>
                <a:ea typeface="微软雅黑" panose="020B0503020204020204" pitchFamily="34" charset="-122"/>
                <a:cs typeface="微软雅黑" panose="020B0503020204020204" pitchFamily="34" charset="-122"/>
              </a:rPr>
              <a:t>一天一</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次治疗</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12</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周，</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本维莫德组</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PASI75</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应答率分别为</a:t>
            </a:r>
            <a:r>
              <a:rPr lang="en-US" altLang="zh-CN" sz="105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47.1%</a:t>
            </a:r>
            <a:r>
              <a:rPr lang="zh-CN" altLang="en-US" sz="105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en-US" altLang="zh-CN" sz="105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36.1%</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，安慰剂组分别为</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10.2%</a:t>
            </a:r>
            <a:r>
              <a:rPr lang="en-US" altLang="zh-CN" sz="1050" baseline="30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6.9%</a:t>
            </a:r>
            <a:r>
              <a:rPr lang="en-US" altLang="zh-CN" sz="1050" baseline="30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050" baseline="30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indent="-171450">
              <a:lnSpc>
                <a:spcPct val="130000"/>
              </a:lnSpc>
              <a:buFont typeface="Arial" panose="020B0604020202020204" pitchFamily="34" charset="0"/>
              <a:buChar char="•"/>
            </a:pP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PSOARING 1</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两组研究中本维莫德组治疗</a:t>
            </a:r>
            <a:r>
              <a:rPr lang="en-US" altLang="zh-CN" sz="1050" dirty="0">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sz="1050" dirty="0">
                <a:latin typeface="微软雅黑" panose="020B0503020204020204" pitchFamily="34" charset="-122"/>
                <a:ea typeface="微软雅黑" panose="020B0503020204020204" pitchFamily="34" charset="-122"/>
                <a:cs typeface="微软雅黑" panose="020B0503020204020204" pitchFamily="34" charset="-122"/>
                <a:sym typeface="+mn-ea"/>
              </a:rPr>
              <a:t>周，</a:t>
            </a:r>
            <a:r>
              <a:rPr lang="en-US" altLang="zh-CN" sz="105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PGA</a:t>
            </a:r>
            <a:r>
              <a:rPr lang="zh-CN" altLang="en-US" sz="105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应答率</a:t>
            </a:r>
            <a:r>
              <a:rPr lang="zh-CN" altLang="en-US" sz="1050" dirty="0">
                <a:latin typeface="微软雅黑" panose="020B0503020204020204" pitchFamily="34" charset="-122"/>
                <a:ea typeface="微软雅黑" panose="020B0503020204020204" pitchFamily="34" charset="-122"/>
                <a:cs typeface="微软雅黑" panose="020B0503020204020204" pitchFamily="34" charset="-122"/>
                <a:sym typeface="+mn-ea"/>
              </a:rPr>
              <a:t>分别为</a:t>
            </a:r>
            <a:r>
              <a:rPr lang="en-US" altLang="zh-CN" sz="105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35.4%</a:t>
            </a:r>
            <a:r>
              <a:rPr lang="zh-CN" altLang="en-US" sz="105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en-US" altLang="zh-CN" sz="105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40.2%</a:t>
            </a:r>
            <a:r>
              <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050" dirty="0">
                <a:latin typeface="微软雅黑" panose="020B0503020204020204" pitchFamily="34" charset="-122"/>
                <a:ea typeface="微软雅黑" panose="020B0503020204020204" pitchFamily="34" charset="-122"/>
                <a:cs typeface="微软雅黑" panose="020B0503020204020204" pitchFamily="34" charset="-122"/>
                <a:sym typeface="+mn-lt"/>
              </a:rPr>
              <a:t>安慰剂组为：</a:t>
            </a:r>
            <a:r>
              <a:rPr lang="en-US" altLang="zh-CN" sz="1050" dirty="0">
                <a:latin typeface="微软雅黑" panose="020B0503020204020204" pitchFamily="34" charset="-122"/>
                <a:ea typeface="微软雅黑" panose="020B0503020204020204" pitchFamily="34" charset="-122"/>
                <a:cs typeface="微软雅黑" panose="020B0503020204020204" pitchFamily="34" charset="-122"/>
                <a:sym typeface="+mn-lt"/>
              </a:rPr>
              <a:t>6.0</a:t>
            </a:r>
            <a:r>
              <a:rPr lang="en-US" altLang="zh-CN" sz="1050" baseline="30000" dirty="0">
                <a:latin typeface="微软雅黑" panose="020B0503020204020204" pitchFamily="34" charset="-122"/>
                <a:ea typeface="微软雅黑" panose="020B0503020204020204" pitchFamily="34" charset="-122"/>
                <a:cs typeface="微软雅黑" panose="020B0503020204020204" pitchFamily="34" charset="-122"/>
                <a:sym typeface="+mn-lt"/>
              </a:rPr>
              <a:t>#</a:t>
            </a:r>
            <a:r>
              <a:rPr lang="en-US" altLang="zh-CN" sz="1050" dirty="0">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050" dirty="0">
                <a:latin typeface="微软雅黑" panose="020B0503020204020204" pitchFamily="34" charset="-122"/>
                <a:ea typeface="微软雅黑" panose="020B0503020204020204" pitchFamily="34" charset="-122"/>
                <a:cs typeface="微软雅黑" panose="020B0503020204020204" pitchFamily="34" charset="-122"/>
                <a:sym typeface="+mn-lt"/>
              </a:rPr>
              <a:t>和</a:t>
            </a:r>
            <a:r>
              <a:rPr lang="en-US" altLang="zh-CN" sz="1050" dirty="0">
                <a:latin typeface="微软雅黑" panose="020B0503020204020204" pitchFamily="34" charset="-122"/>
                <a:ea typeface="微软雅黑" panose="020B0503020204020204" pitchFamily="34" charset="-122"/>
                <a:cs typeface="微软雅黑" panose="020B0503020204020204" pitchFamily="34" charset="-122"/>
                <a:sym typeface="+mn-lt"/>
              </a:rPr>
              <a:t>6.3%</a:t>
            </a:r>
            <a:r>
              <a:rPr lang="en-US" altLang="zh-CN" sz="1050" baseline="30000" dirty="0">
                <a:latin typeface="微软雅黑" panose="020B0503020204020204" pitchFamily="34" charset="-122"/>
                <a:ea typeface="微软雅黑" panose="020B0503020204020204" pitchFamily="34" charset="-122"/>
                <a:cs typeface="微软雅黑" panose="020B0503020204020204" pitchFamily="34" charset="-122"/>
                <a:sym typeface="+mn-lt"/>
              </a:rPr>
              <a:t>#</a:t>
            </a:r>
            <a:endParaRPr lang="en-US" altLang="zh-CN" sz="1050" baseline="30000" dirty="0">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30000"/>
              </a:lnSpc>
              <a:buFont typeface="Arial" panose="020B0604020202020204" pitchFamily="34" charset="0"/>
              <a:buChar char="•"/>
            </a:pPr>
            <a:r>
              <a:rPr lang="en-US" altLang="zh-CN" sz="1050" dirty="0">
                <a:latin typeface="微软雅黑" panose="020B0503020204020204" pitchFamily="34" charset="-122"/>
                <a:ea typeface="微软雅黑" panose="020B0503020204020204" pitchFamily="34" charset="-122"/>
                <a:cs typeface="微软雅黑" panose="020B0503020204020204" pitchFamily="34" charset="-122"/>
                <a:sym typeface="+mn-ea"/>
              </a:rPr>
              <a:t>PSOARING 3</a:t>
            </a:r>
            <a:r>
              <a:rPr lang="zh-CN" altLang="en-US" sz="1050" dirty="0">
                <a:latin typeface="微软雅黑" panose="020B0503020204020204" pitchFamily="34" charset="-122"/>
                <a:ea typeface="微软雅黑" panose="020B0503020204020204" pitchFamily="34" charset="-122"/>
                <a:cs typeface="微软雅黑" panose="020B0503020204020204" pitchFamily="34" charset="-122"/>
                <a:sym typeface="+mn-ea"/>
              </a:rPr>
              <a:t>进行的长期随访观察研究中</a:t>
            </a:r>
            <a:r>
              <a:rPr lang="en-US" altLang="zh-CN" sz="105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05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PGA=0/1</a:t>
            </a:r>
            <a:r>
              <a:rPr lang="zh-CN" altLang="en-US" sz="1050" dirty="0">
                <a:latin typeface="微软雅黑" panose="020B0503020204020204" pitchFamily="34" charset="-122"/>
                <a:ea typeface="微软雅黑" panose="020B0503020204020204" pitchFamily="34" charset="-122"/>
                <a:cs typeface="微软雅黑" panose="020B0503020204020204" pitchFamily="34" charset="-122"/>
                <a:sym typeface="+mn-ea"/>
              </a:rPr>
              <a:t>患者达到</a:t>
            </a:r>
            <a:r>
              <a:rPr lang="en-US" altLang="zh-CN" sz="105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58.2%</a:t>
            </a:r>
            <a:r>
              <a:rPr lang="zh-CN" altLang="en-US" sz="105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5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40.9%</a:t>
            </a:r>
            <a:r>
              <a:rPr lang="zh-CN" altLang="en-US" sz="1050" dirty="0">
                <a:latin typeface="微软雅黑" panose="020B0503020204020204" pitchFamily="34" charset="-122"/>
                <a:ea typeface="微软雅黑" panose="020B0503020204020204" pitchFamily="34" charset="-122"/>
                <a:cs typeface="微软雅黑" panose="020B0503020204020204" pitchFamily="34" charset="-122"/>
                <a:sym typeface="+mn-ea"/>
              </a:rPr>
              <a:t>患者至少一次达到</a:t>
            </a:r>
            <a:r>
              <a:rPr lang="en-US" altLang="zh-CN" sz="105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PGA=0</a:t>
            </a:r>
            <a:endParaRPr lang="en-US" altLang="zh-CN" sz="105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r>
              <a:rPr lang="en-US" altLang="zh-CN" sz="8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800" dirty="0">
                <a:latin typeface="微软雅黑" panose="020B0503020204020204" pitchFamily="34" charset="-122"/>
                <a:ea typeface="微软雅黑" panose="020B0503020204020204" pitchFamily="34" charset="-122"/>
                <a:cs typeface="微软雅黑" panose="020B0503020204020204" pitchFamily="34" charset="-122"/>
                <a:sym typeface="+mn-ea"/>
              </a:rPr>
              <a:t>*P&lt;0.05</a:t>
            </a:r>
            <a:r>
              <a:rPr lang="zh-CN" altLang="en-US" sz="8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800" dirty="0">
                <a:latin typeface="微软雅黑" panose="020B0503020204020204" pitchFamily="34" charset="-122"/>
                <a:ea typeface="微软雅黑" panose="020B0503020204020204" pitchFamily="34" charset="-122"/>
                <a:cs typeface="微软雅黑" panose="020B0503020204020204" pitchFamily="34" charset="-122"/>
                <a:sym typeface="+mn-ea"/>
              </a:rPr>
              <a:t>vs </a:t>
            </a:r>
            <a:r>
              <a:rPr lang="zh-CN" altLang="en-US" sz="800" dirty="0">
                <a:latin typeface="微软雅黑" panose="020B0503020204020204" pitchFamily="34" charset="-122"/>
                <a:ea typeface="微软雅黑" panose="020B0503020204020204" pitchFamily="34" charset="-122"/>
                <a:cs typeface="微软雅黑" panose="020B0503020204020204" pitchFamily="34" charset="-122"/>
                <a:sym typeface="+mn-ea"/>
              </a:rPr>
              <a:t>本维莫德； </a:t>
            </a:r>
            <a:r>
              <a:rPr lang="en-US" altLang="zh-CN" sz="800" dirty="0">
                <a:latin typeface="微软雅黑" panose="020B0503020204020204" pitchFamily="34" charset="-122"/>
                <a:ea typeface="微软雅黑" panose="020B0503020204020204" pitchFamily="34" charset="-122"/>
                <a:cs typeface="微软雅黑" panose="020B0503020204020204" pitchFamily="34" charset="-122"/>
                <a:sym typeface="+mn-ea"/>
              </a:rPr>
              <a:t>#P&lt;0.001</a:t>
            </a:r>
            <a:r>
              <a:rPr lang="zh-CN" altLang="en-US" sz="8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800" dirty="0">
                <a:latin typeface="微软雅黑" panose="020B0503020204020204" pitchFamily="34" charset="-122"/>
                <a:ea typeface="微软雅黑" panose="020B0503020204020204" pitchFamily="34" charset="-122"/>
                <a:cs typeface="微软雅黑" panose="020B0503020204020204" pitchFamily="34" charset="-122"/>
                <a:sym typeface="+mn-ea"/>
              </a:rPr>
              <a:t>vs </a:t>
            </a:r>
            <a:r>
              <a:rPr lang="zh-CN" altLang="en-US" sz="800" dirty="0">
                <a:latin typeface="微软雅黑" panose="020B0503020204020204" pitchFamily="34" charset="-122"/>
                <a:ea typeface="微软雅黑" panose="020B0503020204020204" pitchFamily="34" charset="-122"/>
                <a:cs typeface="微软雅黑" panose="020B0503020204020204" pitchFamily="34" charset="-122"/>
                <a:sym typeface="+mn-ea"/>
              </a:rPr>
              <a:t>本维莫德</a:t>
            </a:r>
            <a:endParaRPr lang="zh-CN" altLang="en-US" sz="8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5" name="文本框 34"/>
          <p:cNvSpPr txBox="1"/>
          <p:nvPr/>
        </p:nvSpPr>
        <p:spPr>
          <a:xfrm>
            <a:off x="1210158" y="4493480"/>
            <a:ext cx="7049294" cy="338554"/>
          </a:xfrm>
          <a:prstGeom prst="rect">
            <a:avLst/>
          </a:prstGeom>
          <a:noFill/>
        </p:spPr>
        <p:txBody>
          <a:bodyPr wrap="square" rtlCol="0" anchor="t">
            <a:spAutoFit/>
          </a:bodyPr>
          <a:lstStyle/>
          <a:p>
            <a:r>
              <a:rPr lang="zh-CN" altLang="en-US" sz="800" dirty="0">
                <a:latin typeface="微软雅黑" panose="020B0503020204020204" pitchFamily="34" charset="-122"/>
                <a:ea typeface="微软雅黑" panose="020B0503020204020204" pitchFamily="34" charset="-122"/>
                <a:cs typeface="微软雅黑" panose="020B0503020204020204" pitchFamily="34" charset="-122"/>
              </a:rPr>
              <a:t>PASI: 银屑病皮损面积及严重程度指数；PASI 75应答率：</a:t>
            </a:r>
            <a:r>
              <a:rPr lang="en-US" altLang="zh-CN" sz="800" dirty="0">
                <a:latin typeface="微软雅黑" panose="020B0503020204020204" pitchFamily="34" charset="-122"/>
                <a:ea typeface="微软雅黑" panose="020B0503020204020204" pitchFamily="34" charset="-122"/>
                <a:cs typeface="微软雅黑" panose="020B0503020204020204" pitchFamily="34" charset="-122"/>
              </a:rPr>
              <a:t>PASI</a:t>
            </a:r>
            <a:r>
              <a:rPr lang="zh-CN" altLang="en-US" sz="800" dirty="0">
                <a:latin typeface="微软雅黑" panose="020B0503020204020204" pitchFamily="34" charset="-122"/>
                <a:ea typeface="微软雅黑" panose="020B0503020204020204" pitchFamily="34" charset="-122"/>
                <a:cs typeface="微软雅黑" panose="020B0503020204020204" pitchFamily="34" charset="-122"/>
              </a:rPr>
              <a:t>评分和治疗前相比下降75%</a:t>
            </a:r>
            <a:r>
              <a:rPr lang="en-US" altLang="zh-CN" sz="8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800" dirty="0">
                <a:latin typeface="微软雅黑" panose="020B0503020204020204" pitchFamily="34" charset="-122"/>
                <a:ea typeface="微软雅黑" panose="020B0503020204020204" pitchFamily="34" charset="-122"/>
                <a:cs typeface="微软雅黑" panose="020B0503020204020204" pitchFamily="34" charset="-122"/>
              </a:rPr>
              <a:t>；  PASI 90应答率：</a:t>
            </a:r>
            <a:r>
              <a:rPr lang="en-US" altLang="zh-CN" sz="800" dirty="0">
                <a:latin typeface="微软雅黑" panose="020B0503020204020204" pitchFamily="34" charset="-122"/>
                <a:ea typeface="微软雅黑" panose="020B0503020204020204" pitchFamily="34" charset="-122"/>
                <a:cs typeface="微软雅黑" panose="020B0503020204020204" pitchFamily="34" charset="-122"/>
              </a:rPr>
              <a:t>PASI</a:t>
            </a:r>
            <a:r>
              <a:rPr lang="zh-CN" altLang="en-US" sz="800" dirty="0">
                <a:latin typeface="微软雅黑" panose="020B0503020204020204" pitchFamily="34" charset="-122"/>
                <a:ea typeface="微软雅黑" panose="020B0503020204020204" pitchFamily="34" charset="-122"/>
                <a:cs typeface="微软雅黑" panose="020B0503020204020204" pitchFamily="34" charset="-122"/>
              </a:rPr>
              <a:t>评分和治疗前相比下降90%</a:t>
            </a:r>
            <a:r>
              <a:rPr lang="en-US" altLang="zh-CN" sz="800"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800" dirty="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800" dirty="0">
                <a:latin typeface="微软雅黑" panose="020B0503020204020204" pitchFamily="34" charset="-122"/>
                <a:ea typeface="微软雅黑" panose="020B0503020204020204" pitchFamily="34" charset="-122"/>
                <a:cs typeface="微软雅黑" panose="020B0503020204020204" pitchFamily="34" charset="-122"/>
                <a:sym typeface="+mn-ea"/>
              </a:rPr>
              <a:t>PGA</a:t>
            </a:r>
            <a:r>
              <a:rPr lang="zh-CN" altLang="en-US" sz="800" dirty="0">
                <a:latin typeface="微软雅黑" panose="020B0503020204020204" pitchFamily="34" charset="-122"/>
                <a:ea typeface="微软雅黑" panose="020B0503020204020204" pitchFamily="34" charset="-122"/>
                <a:cs typeface="微软雅黑" panose="020B0503020204020204" pitchFamily="34" charset="-122"/>
                <a:sym typeface="+mn-ea"/>
              </a:rPr>
              <a:t>评分：一种评价银屑病严重程度的评分，得分为</a:t>
            </a:r>
            <a:r>
              <a:rPr lang="en-US" altLang="zh-CN" sz="800" dirty="0">
                <a:latin typeface="微软雅黑" panose="020B0503020204020204" pitchFamily="34" charset="-122"/>
                <a:ea typeface="微软雅黑" panose="020B0503020204020204" pitchFamily="34" charset="-122"/>
                <a:cs typeface="微软雅黑" panose="020B0503020204020204" pitchFamily="34" charset="-122"/>
                <a:sym typeface="+mn-ea"/>
              </a:rPr>
              <a:t>0-5</a:t>
            </a:r>
            <a:r>
              <a:rPr lang="zh-CN" altLang="en-US" sz="800" dirty="0">
                <a:latin typeface="微软雅黑" panose="020B0503020204020204" pitchFamily="34" charset="-122"/>
                <a:ea typeface="微软雅黑" panose="020B0503020204020204" pitchFamily="34" charset="-122"/>
                <a:cs typeface="微软雅黑" panose="020B0503020204020204" pitchFamily="34" charset="-122"/>
                <a:sym typeface="+mn-ea"/>
              </a:rPr>
              <a:t>分；</a:t>
            </a:r>
            <a:r>
              <a:rPr lang="en-US" altLang="zh-CN" sz="800" dirty="0">
                <a:latin typeface="微软雅黑" panose="020B0503020204020204" pitchFamily="34" charset="-122"/>
                <a:ea typeface="微软雅黑" panose="020B0503020204020204" pitchFamily="34" charset="-122"/>
                <a:cs typeface="微软雅黑" panose="020B0503020204020204" pitchFamily="34" charset="-122"/>
                <a:sym typeface="+mn-ea"/>
              </a:rPr>
              <a:t>PGA</a:t>
            </a:r>
            <a:r>
              <a:rPr lang="zh-CN" altLang="en-US" sz="800" dirty="0">
                <a:latin typeface="微软雅黑" panose="020B0503020204020204" pitchFamily="34" charset="-122"/>
                <a:ea typeface="微软雅黑" panose="020B0503020204020204" pitchFamily="34" charset="-122"/>
                <a:cs typeface="微软雅黑" panose="020B0503020204020204" pitchFamily="34" charset="-122"/>
                <a:sym typeface="+mn-ea"/>
              </a:rPr>
              <a:t>反应率：</a:t>
            </a:r>
            <a:r>
              <a:rPr lang="en-US" altLang="zh-CN" sz="8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PGA</a:t>
            </a:r>
            <a:r>
              <a:rPr lang="zh-CN" altLang="zh-CN" sz="8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评分为</a:t>
            </a:r>
            <a:r>
              <a:rPr lang="en-US" altLang="zh-CN" sz="8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0(</a:t>
            </a:r>
            <a:r>
              <a:rPr lang="zh-CN" altLang="en-US" sz="8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清除</a:t>
            </a:r>
            <a:r>
              <a:rPr lang="en-US" altLang="zh-CN" sz="8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8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或</a:t>
            </a:r>
            <a:r>
              <a:rPr lang="en-US" altLang="zh-CN" sz="8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zh-CN" sz="8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几乎</a:t>
            </a:r>
            <a:r>
              <a:rPr lang="zh-CN" altLang="en-US" sz="8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清除</a:t>
            </a:r>
            <a:r>
              <a:rPr lang="en-US" altLang="zh-CN" sz="8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800" dirty="0">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文本框 35"/>
          <p:cNvSpPr txBox="1"/>
          <p:nvPr/>
        </p:nvSpPr>
        <p:spPr>
          <a:xfrm>
            <a:off x="2555776" y="4818188"/>
            <a:ext cx="5069582" cy="415498"/>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70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[1] </a:t>
            </a:r>
            <a:r>
              <a:rPr lang="en-US" altLang="zh-CN" sz="700" dirty="0" err="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Cai</a:t>
            </a:r>
            <a:r>
              <a:rPr lang="en-US" altLang="zh-CN" sz="70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 L, Chen G, Lu Q, et al. Chin Med J (</a:t>
            </a:r>
            <a:r>
              <a:rPr lang="en-US" altLang="zh-CN" sz="700" dirty="0" err="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Engl</a:t>
            </a:r>
            <a:r>
              <a:rPr lang="en-US" altLang="zh-CN" sz="70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 2020 Nov 9;133(24):2905-2909.</a:t>
            </a:r>
            <a:r>
              <a:rPr lang="en-US" altLang="zh-CN" sz="700" dirty="0">
                <a:latin typeface="微软雅黑" panose="020B0503020204020204" pitchFamily="34" charset="-122"/>
                <a:ea typeface="微软雅黑" panose="020B0503020204020204" pitchFamily="34" charset="-122"/>
                <a:cs typeface="Arial" panose="020B0604020202020204" pitchFamily="34" charset="0"/>
                <a:sym typeface="+mn-ea"/>
              </a:rPr>
              <a:t> </a:t>
            </a:r>
            <a:r>
              <a:rPr lang="en-US" altLang="zh-CN" sz="70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[2] </a:t>
            </a:r>
            <a:r>
              <a:rPr lang="da-DK" altLang="zh-CN" sz="70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Lebwohl MG, et al. N Engl J Med. 2021 Dec 9;385(24):2219-2229 [3] Strober B, et al.J Am Acad Dermatol. 2022 ;87(4):800-806.</a:t>
            </a:r>
            <a:r>
              <a:rPr lang="en-US" altLang="zh-CN" sz="7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sym typeface="+mn-ea"/>
              </a:rPr>
              <a:t>  [4] </a:t>
            </a:r>
            <a:r>
              <a:rPr lang="da-DK" altLang="zh-CN" sz="70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Koo J, et al. J Am Acad Dermatol. 1999 ;41(1):51-9 </a:t>
            </a:r>
            <a:endParaRPr lang="da-DK" altLang="zh-CN" sz="70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37" name="矩形 36"/>
          <p:cNvSpPr/>
          <p:nvPr/>
        </p:nvSpPr>
        <p:spPr>
          <a:xfrm>
            <a:off x="4393731" y="1483910"/>
            <a:ext cx="4283825" cy="2994007"/>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38" name="组合 37"/>
          <p:cNvGrpSpPr/>
          <p:nvPr/>
        </p:nvGrpSpPr>
        <p:grpSpPr>
          <a:xfrm>
            <a:off x="4399777" y="1419622"/>
            <a:ext cx="2404471" cy="2148481"/>
            <a:chOff x="4544018" y="2121627"/>
            <a:chExt cx="4069557" cy="3715898"/>
          </a:xfrm>
        </p:grpSpPr>
        <p:graphicFrame>
          <p:nvGraphicFramePr>
            <p:cNvPr id="39" name="图表 38"/>
            <p:cNvGraphicFramePr/>
            <p:nvPr>
              <p:custDataLst>
                <p:tags r:id="rId2"/>
              </p:custDataLst>
            </p:nvPr>
          </p:nvGraphicFramePr>
          <p:xfrm>
            <a:off x="4544018" y="2121627"/>
            <a:ext cx="4069557" cy="3078284"/>
          </p:xfrm>
          <a:graphic>
            <a:graphicData uri="http://schemas.openxmlformats.org/drawingml/2006/chart">
              <c:chart xmlns:c="http://schemas.openxmlformats.org/drawingml/2006/chart" xmlns:r="http://schemas.openxmlformats.org/officeDocument/2006/relationships" r:id="rId1"/>
            </a:graphicData>
          </a:graphic>
        </p:graphicFrame>
        <p:sp>
          <p:nvSpPr>
            <p:cNvPr id="40" name="圆角矩形 2"/>
            <p:cNvSpPr/>
            <p:nvPr>
              <p:custDataLst>
                <p:tags r:id="rId3"/>
              </p:custDataLst>
            </p:nvPr>
          </p:nvSpPr>
          <p:spPr>
            <a:xfrm>
              <a:off x="7546837" y="3409611"/>
              <a:ext cx="528057" cy="1130296"/>
            </a:xfrm>
            <a:prstGeom prst="roundRect">
              <a:avLst>
                <a:gd name="adj" fmla="val 1989"/>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rgbClr val="C00000"/>
                  </a:solidFill>
                  <a:latin typeface="微软雅黑" panose="020B0503020204020204" pitchFamily="34" charset="-122"/>
                  <a:ea typeface="微软雅黑" panose="020B0503020204020204" pitchFamily="34" charset="-122"/>
                </a:rPr>
                <a:t>36</a:t>
              </a:r>
              <a:r>
                <a:rPr lang="zh-CN" altLang="en-US" sz="1200" b="1" dirty="0">
                  <a:solidFill>
                    <a:srgbClr val="C00000"/>
                  </a:solidFill>
                  <a:latin typeface="微软雅黑" panose="020B0503020204020204" pitchFamily="34" charset="-122"/>
                  <a:ea typeface="微软雅黑" panose="020B0503020204020204" pitchFamily="34" charset="-122"/>
                </a:rPr>
                <a:t>周</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41" name="文本框 40"/>
            <p:cNvSpPr txBox="1"/>
            <p:nvPr>
              <p:custDataLst>
                <p:tags r:id="rId4"/>
              </p:custDataLst>
            </p:nvPr>
          </p:nvSpPr>
          <p:spPr>
            <a:xfrm>
              <a:off x="4708994" y="3016108"/>
              <a:ext cx="412290" cy="979416"/>
            </a:xfrm>
            <a:prstGeom prst="rect">
              <a:avLst/>
            </a:prstGeom>
            <a:noFill/>
          </p:spPr>
          <p:txBody>
            <a:bodyPr vert="eaVert" wrap="square" rtlCol="0">
              <a:spAutoFit/>
            </a:bodyPr>
            <a:lstStyle/>
            <a:p>
              <a:r>
                <a:rPr lang="zh-CN" altLang="en-US" sz="900" dirty="0">
                  <a:latin typeface="微软雅黑" panose="020B0503020204020204" pitchFamily="34" charset="-122"/>
                  <a:ea typeface="微软雅黑" panose="020B0503020204020204" pitchFamily="34" charset="-122"/>
                </a:rPr>
                <a:t>复发率</a:t>
              </a:r>
              <a:r>
                <a:rPr lang="en-US" altLang="zh-CN" sz="900" dirty="0">
                  <a:latin typeface="微软雅黑" panose="020B0503020204020204" pitchFamily="34" charset="-122"/>
                  <a:ea typeface="微软雅黑" panose="020B0503020204020204" pitchFamily="34" charset="-122"/>
                </a:rPr>
                <a:t>%</a:t>
              </a:r>
              <a:endParaRPr lang="zh-CN" altLang="en-US" sz="900" dirty="0">
                <a:latin typeface="微软雅黑" panose="020B0503020204020204" pitchFamily="34" charset="-122"/>
                <a:ea typeface="微软雅黑" panose="020B0503020204020204" pitchFamily="34" charset="-122"/>
              </a:endParaRPr>
            </a:p>
          </p:txBody>
        </p:sp>
        <p:sp>
          <p:nvSpPr>
            <p:cNvPr id="42" name="文本框 41"/>
            <p:cNvSpPr txBox="1"/>
            <p:nvPr>
              <p:custDataLst>
                <p:tags r:id="rId5"/>
              </p:custDataLst>
            </p:nvPr>
          </p:nvSpPr>
          <p:spPr>
            <a:xfrm>
              <a:off x="5111051" y="2370996"/>
              <a:ext cx="2963843" cy="399235"/>
            </a:xfrm>
            <a:prstGeom prst="rect">
              <a:avLst/>
            </a:prstGeom>
            <a:noFill/>
          </p:spPr>
          <p:txBody>
            <a:bodyPr wrap="square" rtlCol="0">
              <a:spAutoFit/>
            </a:bodyPr>
            <a:lstStyle/>
            <a:p>
              <a:r>
                <a:rPr lang="zh-CN" altLang="en-US" sz="900" dirty="0">
                  <a:latin typeface="微软雅黑" panose="020B0503020204020204" pitchFamily="34" charset="-122"/>
                  <a:ea typeface="微软雅黑" panose="020B0503020204020204" pitchFamily="34" charset="-122"/>
                </a:rPr>
                <a:t>中国</a:t>
              </a:r>
              <a:r>
                <a:rPr lang="en-US" altLang="zh-CN" sz="900" dirty="0">
                  <a:latin typeface="微软雅黑" panose="020B0503020204020204" pitchFamily="34" charset="-122"/>
                  <a:ea typeface="微软雅黑" panose="020B0503020204020204" pitchFamily="34" charset="-122"/>
                </a:rPr>
                <a:t>Ⅲ</a:t>
              </a:r>
              <a:r>
                <a:rPr lang="zh-CN" altLang="en-US" sz="900" dirty="0">
                  <a:latin typeface="微软雅黑" panose="020B0503020204020204" pitchFamily="34" charset="-122"/>
                  <a:ea typeface="微软雅黑" panose="020B0503020204020204" pitchFamily="34" charset="-122"/>
                </a:rPr>
                <a:t>期长期随访复发比例</a:t>
              </a:r>
              <a:endParaRPr lang="zh-CN" altLang="en-US" sz="900" dirty="0">
                <a:latin typeface="微软雅黑" panose="020B0503020204020204" pitchFamily="34" charset="-122"/>
                <a:ea typeface="微软雅黑" panose="020B0503020204020204" pitchFamily="34" charset="-122"/>
              </a:endParaRPr>
            </a:p>
          </p:txBody>
        </p:sp>
        <p:sp>
          <p:nvSpPr>
            <p:cNvPr id="43" name="文本框 42"/>
            <p:cNvSpPr txBox="1"/>
            <p:nvPr>
              <p:custDataLst>
                <p:tags r:id="rId6"/>
              </p:custDataLst>
            </p:nvPr>
          </p:nvSpPr>
          <p:spPr>
            <a:xfrm>
              <a:off x="5289483" y="5438290"/>
              <a:ext cx="2998911" cy="399235"/>
            </a:xfrm>
            <a:prstGeom prst="rect">
              <a:avLst/>
            </a:prstGeom>
            <a:noFill/>
          </p:spPr>
          <p:txBody>
            <a:bodyPr wrap="square" rtlCol="0">
              <a:spAutoFit/>
            </a:bodyPr>
            <a:lstStyle/>
            <a:p>
              <a:r>
                <a:rPr lang="zh-CN" altLang="en-US" sz="900" dirty="0">
                  <a:latin typeface="微软雅黑" panose="020B0503020204020204" pitchFamily="34" charset="-122"/>
                  <a:ea typeface="微软雅黑" panose="020B0503020204020204" pitchFamily="34" charset="-122"/>
                </a:rPr>
                <a:t>美国</a:t>
              </a:r>
              <a:r>
                <a:rPr lang="en-US" altLang="zh-CN" sz="900" dirty="0">
                  <a:latin typeface="微软雅黑" panose="020B0503020204020204" pitchFamily="34" charset="-122"/>
                  <a:ea typeface="微软雅黑" panose="020B0503020204020204" pitchFamily="34" charset="-122"/>
                </a:rPr>
                <a:t>Ⅲ</a:t>
              </a:r>
              <a:r>
                <a:rPr lang="zh-CN" altLang="en-US" sz="900" dirty="0">
                  <a:latin typeface="微软雅黑" panose="020B0503020204020204" pitchFamily="34" charset="-122"/>
                  <a:ea typeface="微软雅黑" panose="020B0503020204020204" pitchFamily="34" charset="-122"/>
                </a:rPr>
                <a:t>期长期随访</a:t>
              </a:r>
              <a:r>
                <a:rPr lang="en-US" altLang="zh-CN" sz="900" dirty="0">
                  <a:latin typeface="微软雅黑" panose="020B0503020204020204" pitchFamily="34" charset="-122"/>
                  <a:ea typeface="微软雅黑" panose="020B0503020204020204" pitchFamily="34" charset="-122"/>
                </a:rPr>
                <a:t>PGA0/1</a:t>
              </a:r>
              <a:r>
                <a:rPr lang="zh-CN" altLang="en-US" sz="900" dirty="0">
                  <a:latin typeface="微软雅黑" panose="020B0503020204020204" pitchFamily="34" charset="-122"/>
                  <a:ea typeface="微软雅黑" panose="020B0503020204020204" pitchFamily="34" charset="-122"/>
                </a:rPr>
                <a:t>比例</a:t>
              </a:r>
              <a:endParaRPr lang="zh-CN" altLang="en-US" sz="900" dirty="0">
                <a:latin typeface="微软雅黑" panose="020B0503020204020204" pitchFamily="34" charset="-122"/>
                <a:ea typeface="微软雅黑" panose="020B0503020204020204" pitchFamily="34" charset="-122"/>
              </a:endParaRPr>
            </a:p>
          </p:txBody>
        </p:sp>
      </p:grpSp>
      <p:cxnSp>
        <p:nvCxnSpPr>
          <p:cNvPr id="44" name="直接箭头连接符 43"/>
          <p:cNvCxnSpPr/>
          <p:nvPr/>
        </p:nvCxnSpPr>
        <p:spPr>
          <a:xfrm>
            <a:off x="6444208" y="1929877"/>
            <a:ext cx="0" cy="1139730"/>
          </a:xfrm>
          <a:prstGeom prst="straightConnector1">
            <a:avLst/>
          </a:prstGeom>
          <a:ln w="127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6573752" y="1578456"/>
            <a:ext cx="2096932" cy="1680973"/>
          </a:xfrm>
          <a:prstGeom prst="rect">
            <a:avLst/>
          </a:prstGeom>
          <a:noFill/>
        </p:spPr>
        <p:txBody>
          <a:bodyPr wrap="square" rtlCol="0" anchor="t">
            <a:spAutoFit/>
          </a:bodyPr>
          <a:lstStyle/>
          <a:p>
            <a:pPr marL="214630" indent="-214630">
              <a:lnSpc>
                <a:spcPct val="150000"/>
              </a:lnSpc>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mn-ea"/>
                <a:sym typeface="+mn-lt"/>
              </a:rPr>
              <a:t>每日早晚连续用药</a:t>
            </a:r>
            <a:r>
              <a:rPr lang="en-US" altLang="zh-CN" sz="1000" dirty="0">
                <a:latin typeface="微软雅黑" panose="020B0503020204020204" pitchFamily="34" charset="-122"/>
                <a:ea typeface="微软雅黑" panose="020B0503020204020204" pitchFamily="34" charset="-122"/>
                <a:cs typeface="+mn-ea"/>
                <a:sym typeface="+mn-lt"/>
              </a:rPr>
              <a:t>12</a:t>
            </a:r>
            <a:r>
              <a:rPr lang="zh-CN" altLang="en-US" sz="1000" dirty="0">
                <a:latin typeface="微软雅黑" panose="020B0503020204020204" pitchFamily="34" charset="-122"/>
                <a:ea typeface="微软雅黑" panose="020B0503020204020204" pitchFamily="34" charset="-122"/>
                <a:cs typeface="+mn-ea"/>
                <a:sym typeface="+mn-lt"/>
              </a:rPr>
              <a:t>周，停药后随访至</a:t>
            </a:r>
            <a:r>
              <a:rPr lang="en-US" altLang="zh-CN" sz="1000" dirty="0">
                <a:latin typeface="微软雅黑" panose="020B0503020204020204" pitchFamily="34" charset="-122"/>
                <a:ea typeface="微软雅黑" panose="020B0503020204020204" pitchFamily="34" charset="-122"/>
                <a:cs typeface="+mn-ea"/>
                <a:sym typeface="+mn-lt"/>
              </a:rPr>
              <a:t>52</a:t>
            </a:r>
            <a:r>
              <a:rPr lang="zh-CN" altLang="en-US" sz="1000" dirty="0">
                <a:latin typeface="微软雅黑" panose="020B0503020204020204" pitchFamily="34" charset="-122"/>
                <a:ea typeface="微软雅黑" panose="020B0503020204020204" pitchFamily="34" charset="-122"/>
                <a:cs typeface="+mn-ea"/>
                <a:sym typeface="+mn-lt"/>
              </a:rPr>
              <a:t>周</a:t>
            </a:r>
            <a:endParaRPr lang="en-US" altLang="zh-CN" sz="1000" dirty="0">
              <a:solidFill>
                <a:srgbClr val="000000"/>
              </a:solidFill>
              <a:latin typeface="微软雅黑" panose="020B0503020204020204" pitchFamily="34" charset="-122"/>
              <a:ea typeface="微软雅黑" panose="020B0503020204020204" pitchFamily="34" charset="-122"/>
              <a:cs typeface="+mn-ea"/>
              <a:sym typeface="+mn-lt"/>
            </a:endParaRPr>
          </a:p>
          <a:p>
            <a:pPr marL="214630" indent="-214630">
              <a:lnSpc>
                <a:spcPct val="150000"/>
              </a:lnSpc>
              <a:buFont typeface="Arial" panose="020B0604020202020204" pitchFamily="34" charset="0"/>
              <a:buChar char="•"/>
            </a:pPr>
            <a:r>
              <a:rPr lang="en-US" altLang="zh-CN" sz="1000" dirty="0">
                <a:solidFill>
                  <a:srgbClr val="000000"/>
                </a:solidFill>
                <a:latin typeface="微软雅黑" panose="020B0503020204020204" pitchFamily="34" charset="-122"/>
                <a:ea typeface="微软雅黑" panose="020B0503020204020204" pitchFamily="34" charset="-122"/>
                <a:cs typeface="+mn-ea"/>
                <a:sym typeface="+mn-lt"/>
              </a:rPr>
              <a:t>59</a:t>
            </a:r>
            <a:r>
              <a:rPr lang="zh-CN" altLang="en-US" sz="1000" dirty="0">
                <a:solidFill>
                  <a:srgbClr val="000000"/>
                </a:solidFill>
                <a:latin typeface="微软雅黑" panose="020B0503020204020204" pitchFamily="34" charset="-122"/>
                <a:ea typeface="微软雅黑" panose="020B0503020204020204" pitchFamily="34" charset="-122"/>
                <a:cs typeface="+mn-ea"/>
                <a:sym typeface="+mn-lt"/>
              </a:rPr>
              <a:t>位患者完成长期随访试验</a:t>
            </a:r>
            <a:endParaRPr lang="en-US" altLang="zh-CN" sz="1000" dirty="0">
              <a:solidFill>
                <a:srgbClr val="000000"/>
              </a:solidFill>
              <a:latin typeface="微软雅黑" panose="020B0503020204020204" pitchFamily="34" charset="-122"/>
              <a:ea typeface="微软雅黑" panose="020B0503020204020204" pitchFamily="34" charset="-122"/>
              <a:cs typeface="+mn-ea"/>
              <a:sym typeface="+mn-lt"/>
            </a:endParaRPr>
          </a:p>
          <a:p>
            <a:pPr marL="214630" indent="-214630">
              <a:lnSpc>
                <a:spcPct val="150000"/>
              </a:lnSpc>
              <a:buFont typeface="Arial" panose="020B0604020202020204" pitchFamily="34" charset="0"/>
              <a:buChar char="•"/>
            </a:pPr>
            <a:r>
              <a:rPr lang="en-US" altLang="zh-CN" sz="1000" dirty="0">
                <a:solidFill>
                  <a:srgbClr val="000000"/>
                </a:solidFill>
                <a:latin typeface="微软雅黑" panose="020B0503020204020204" pitchFamily="34" charset="-122"/>
                <a:ea typeface="微软雅黑" panose="020B0503020204020204" pitchFamily="34" charset="-122"/>
                <a:cs typeface="+mn-ea"/>
                <a:sym typeface="+mn-lt"/>
              </a:rPr>
              <a:t>50.8%</a:t>
            </a:r>
            <a:r>
              <a:rPr lang="zh-CN" altLang="en-US" sz="1000" dirty="0">
                <a:solidFill>
                  <a:srgbClr val="000000"/>
                </a:solidFill>
                <a:latin typeface="微软雅黑" panose="020B0503020204020204" pitchFamily="34" charset="-122"/>
                <a:ea typeface="微软雅黑" panose="020B0503020204020204" pitchFamily="34" charset="-122"/>
                <a:cs typeface="+mn-ea"/>
                <a:sym typeface="+mn-lt"/>
              </a:rPr>
              <a:t>的复发患者，</a:t>
            </a:r>
            <a:r>
              <a:rPr lang="zh-CN" altLang="en-US" sz="1000" b="1" dirty="0">
                <a:solidFill>
                  <a:srgbClr val="C00000"/>
                </a:solidFill>
                <a:latin typeface="微软雅黑" panose="020B0503020204020204" pitchFamily="34" charset="-122"/>
                <a:ea typeface="微软雅黑" panose="020B0503020204020204" pitchFamily="34" charset="-122"/>
                <a:sym typeface="+mn-lt"/>
              </a:rPr>
              <a:t>复发中位数是</a:t>
            </a:r>
            <a:r>
              <a:rPr lang="en-US" altLang="zh-CN" sz="1000" b="1" dirty="0">
                <a:solidFill>
                  <a:srgbClr val="C00000"/>
                </a:solidFill>
                <a:latin typeface="微软雅黑" panose="020B0503020204020204" pitchFamily="34" charset="-122"/>
                <a:ea typeface="微软雅黑" panose="020B0503020204020204" pitchFamily="34" charset="-122"/>
                <a:sym typeface="+mn-lt"/>
              </a:rPr>
              <a:t>36</a:t>
            </a:r>
            <a:r>
              <a:rPr lang="zh-CN" altLang="en-US" sz="1000" b="1" dirty="0">
                <a:solidFill>
                  <a:srgbClr val="C00000"/>
                </a:solidFill>
                <a:latin typeface="微软雅黑" panose="020B0503020204020204" pitchFamily="34" charset="-122"/>
                <a:ea typeface="微软雅黑" panose="020B0503020204020204" pitchFamily="34" charset="-122"/>
                <a:sym typeface="+mn-lt"/>
              </a:rPr>
              <a:t>周（</a:t>
            </a:r>
            <a:r>
              <a:rPr lang="en-US" altLang="zh-CN" sz="1000" b="1" dirty="0">
                <a:solidFill>
                  <a:srgbClr val="C00000"/>
                </a:solidFill>
                <a:latin typeface="微软雅黑" panose="020B0503020204020204" pitchFamily="34" charset="-122"/>
                <a:ea typeface="微软雅黑" panose="020B0503020204020204" pitchFamily="34" charset="-122"/>
                <a:sym typeface="+mn-lt"/>
              </a:rPr>
              <a:t>9</a:t>
            </a:r>
            <a:r>
              <a:rPr lang="zh-CN" altLang="en-US" sz="1000" b="1" dirty="0">
                <a:solidFill>
                  <a:srgbClr val="C00000"/>
                </a:solidFill>
                <a:latin typeface="微软雅黑" panose="020B0503020204020204" pitchFamily="34" charset="-122"/>
                <a:ea typeface="微软雅黑" panose="020B0503020204020204" pitchFamily="34" charset="-122"/>
                <a:sym typeface="+mn-lt"/>
              </a:rPr>
              <a:t>个月）</a:t>
            </a:r>
            <a:r>
              <a:rPr lang="en-US" altLang="zh-CN" sz="1000" baseline="30000" dirty="0">
                <a:latin typeface="微软雅黑" panose="020B0503020204020204" pitchFamily="34" charset="-122"/>
                <a:ea typeface="微软雅黑" panose="020B0503020204020204" pitchFamily="34" charset="-122"/>
                <a:sym typeface="+mn-lt"/>
              </a:rPr>
              <a:t>[1]</a:t>
            </a:r>
            <a:endParaRPr lang="en-US" altLang="zh-CN" sz="1000" baseline="30000" dirty="0">
              <a:latin typeface="微软雅黑" panose="020B0503020204020204" pitchFamily="34" charset="-122"/>
              <a:ea typeface="微软雅黑" panose="020B0503020204020204" pitchFamily="34" charset="-122"/>
              <a:sym typeface="+mn-lt"/>
            </a:endParaRPr>
          </a:p>
          <a:p>
            <a:pPr marL="214630" indent="-214630">
              <a:lnSpc>
                <a:spcPct val="150000"/>
              </a:lnSpc>
              <a:buFont typeface="Arial" panose="020B0604020202020204" pitchFamily="34" charset="0"/>
              <a:buChar char="•"/>
            </a:pPr>
            <a:r>
              <a:rPr lang="zh-CN" altLang="en-US" sz="1000" b="1" dirty="0">
                <a:solidFill>
                  <a:srgbClr val="C00000"/>
                </a:solidFill>
                <a:latin typeface="微软雅黑" panose="020B0503020204020204" pitchFamily="34" charset="-122"/>
                <a:ea typeface="微软雅黑" panose="020B0503020204020204" pitchFamily="34" charset="-122"/>
                <a:cs typeface="+mn-ea"/>
                <a:sym typeface="+mn-lt"/>
              </a:rPr>
              <a:t>卡泊三醇</a:t>
            </a:r>
            <a:r>
              <a:rPr lang="zh-CN" altLang="en-US" sz="1000" dirty="0">
                <a:solidFill>
                  <a:srgbClr val="000000"/>
                </a:solidFill>
                <a:latin typeface="微软雅黑" panose="020B0503020204020204" pitchFamily="34" charset="-122"/>
                <a:ea typeface="微软雅黑" panose="020B0503020204020204" pitchFamily="34" charset="-122"/>
                <a:cs typeface="+mn-ea"/>
                <a:sym typeface="+mn-lt"/>
              </a:rPr>
              <a:t>的平均缓解期约为</a:t>
            </a:r>
            <a:r>
              <a:rPr lang="en-US" sz="1000" b="1" dirty="0">
                <a:solidFill>
                  <a:srgbClr val="C00000"/>
                </a:solidFill>
                <a:latin typeface="微软雅黑" panose="020B0503020204020204" pitchFamily="34" charset="-122"/>
                <a:ea typeface="微软雅黑" panose="020B0503020204020204" pitchFamily="34" charset="-122"/>
                <a:cs typeface="+mn-ea"/>
                <a:sym typeface="+mn-lt"/>
              </a:rPr>
              <a:t>6</a:t>
            </a:r>
            <a:r>
              <a:rPr lang="zh-CN" altLang="en-US" sz="1000" b="1" dirty="0">
                <a:solidFill>
                  <a:srgbClr val="C00000"/>
                </a:solidFill>
                <a:latin typeface="微软雅黑" panose="020B0503020204020204" pitchFamily="34" charset="-122"/>
                <a:ea typeface="微软雅黑" panose="020B0503020204020204" pitchFamily="34" charset="-122"/>
                <a:cs typeface="+mn-ea"/>
                <a:sym typeface="+mn-lt"/>
              </a:rPr>
              <a:t>周</a:t>
            </a:r>
            <a:r>
              <a:rPr lang="en-US" altLang="zh-CN" sz="1000" baseline="30000" dirty="0">
                <a:solidFill>
                  <a:srgbClr val="000000"/>
                </a:solidFill>
                <a:latin typeface="微软雅黑" panose="020B0503020204020204" pitchFamily="34" charset="-122"/>
                <a:ea typeface="微软雅黑" panose="020B0503020204020204" pitchFamily="34" charset="-122"/>
                <a:cs typeface="+mn-ea"/>
                <a:sym typeface="+mn-lt"/>
              </a:rPr>
              <a:t>[4]</a:t>
            </a:r>
            <a:endParaRPr lang="zh-CN" altLang="en-US" sz="1000" baseline="30000" dirty="0">
              <a:solidFill>
                <a:srgbClr val="000000"/>
              </a:solidFill>
              <a:latin typeface="微软雅黑" panose="020B0503020204020204" pitchFamily="34" charset="-122"/>
              <a:ea typeface="微软雅黑" panose="020B0503020204020204" pitchFamily="34" charset="-122"/>
              <a:cs typeface="+mn-ea"/>
              <a:sym typeface="+mn-lt"/>
            </a:endParaRPr>
          </a:p>
        </p:txBody>
      </p:sp>
      <p:pic>
        <p:nvPicPr>
          <p:cNvPr id="46" name="图片 45"/>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4438422" y="3524151"/>
            <a:ext cx="2575505" cy="958102"/>
          </a:xfrm>
          <a:prstGeom prst="rect">
            <a:avLst/>
          </a:prstGeom>
        </p:spPr>
      </p:pic>
      <p:sp>
        <p:nvSpPr>
          <p:cNvPr id="47" name="文本框 46"/>
          <p:cNvSpPr txBox="1"/>
          <p:nvPr/>
        </p:nvSpPr>
        <p:spPr>
          <a:xfrm>
            <a:off x="6881338" y="3512454"/>
            <a:ext cx="1680085" cy="651845"/>
          </a:xfrm>
          <a:prstGeom prst="rect">
            <a:avLst/>
          </a:prstGeom>
          <a:noFill/>
        </p:spPr>
        <p:txBody>
          <a:bodyPr wrap="square" rtlCol="0" anchor="t">
            <a:spAutoFit/>
          </a:bodyPr>
          <a:lstStyle/>
          <a:p>
            <a:pPr>
              <a:lnSpc>
                <a:spcPct val="125000"/>
              </a:lnSpc>
            </a:pP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mn-ea"/>
              </a:rPr>
              <a:t>间歇治疗也能观察到疗效的持久性，</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LTE</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mn-ea"/>
              </a:rPr>
              <a:t>响应超过</a:t>
            </a:r>
            <a:r>
              <a:rPr lang="en-US" altLang="zh-CN" sz="1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40</a:t>
            </a:r>
            <a:r>
              <a:rPr lang="zh-CN" altLang="en-US" sz="1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周</a:t>
            </a:r>
            <a:r>
              <a:rPr lang="en-US" altLang="zh-CN" sz="1000"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[3]</a:t>
            </a:r>
            <a:endParaRPr lang="en-US" altLang="zh-CN" sz="1000" baseline="30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矩形 7"/>
          <p:cNvSpPr/>
          <p:nvPr/>
        </p:nvSpPr>
        <p:spPr>
          <a:xfrm>
            <a:off x="630349" y="435189"/>
            <a:ext cx="8208912" cy="338554"/>
          </a:xfrm>
          <a:prstGeom prst="rect">
            <a:avLst/>
          </a:prstGeom>
        </p:spPr>
        <p:txBody>
          <a:bodyPr wrap="square">
            <a:spAutoFit/>
          </a:bodyPr>
          <a:lstStyle/>
          <a:p>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中美</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lt"/>
              </a:rPr>
              <a:t>Ⅲ</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lt"/>
              </a:rPr>
              <a:t>期临床均</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显示本维莫德乳膏治疗银屑病</a:t>
            </a:r>
            <a:r>
              <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疗效显著，</a:t>
            </a:r>
            <a:r>
              <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延缓复发效果</a:t>
            </a:r>
            <a:r>
              <a:rPr lang="zh-CN" altLang="en-US" sz="16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优异</a:t>
            </a:r>
            <a:endParaRPr lang="zh-CN" altLang="en-US" sz="1600" b="1" dirty="0"/>
          </a:p>
        </p:txBody>
      </p:sp>
    </p:spTree>
  </p:cSld>
  <p:clrMapOvr>
    <a:masterClrMapping/>
  </p:clrMapOvr>
  <mc:AlternateContent xmlns:mc="http://schemas.openxmlformats.org/markup-compatibility/2006">
    <mc:Choice xmlns:p14="http://schemas.microsoft.com/office/powerpoint/2010/main" Requires="p14">
      <p:transition spd="slow" p14:dur="2000" advTm="33081"/>
    </mc:Choice>
    <mc:Fallback>
      <p:transition spd="slow" advTm="3308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圆角 42"/>
          <p:cNvSpPr/>
          <p:nvPr/>
        </p:nvSpPr>
        <p:spPr>
          <a:xfrm>
            <a:off x="3635815" y="3340697"/>
            <a:ext cx="2463335" cy="1103033"/>
          </a:xfrm>
          <a:prstGeom prst="roundRect">
            <a:avLst>
              <a:gd name="adj" fmla="val 7388"/>
            </a:avLst>
          </a:prstGeom>
          <a:gradFill rotWithShape="1">
            <a:gsLst>
              <a:gs pos="0">
                <a:srgbClr val="DBEEF4">
                  <a:lumMod val="95000"/>
                  <a:lumOff val="5000"/>
                </a:srgbClr>
              </a:gs>
              <a:gs pos="100000">
                <a:srgbClr val="E9EFF7">
                  <a:lumMod val="38000"/>
                  <a:lumOff val="62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tlCol="0" anchor="ctr"/>
          <a:lstStyle/>
          <a:p>
            <a:pPr algn="ctr" defTabSz="685800">
              <a:defRPr/>
            </a:pPr>
            <a:endParaRPr lang="zh-CN" altLang="en-US" sz="1350" kern="0">
              <a:solidFill>
                <a:prstClr val="black"/>
              </a:solidFill>
              <a:latin typeface="微软雅黑" panose="020B0503020204020204" pitchFamily="34" charset="-122"/>
              <a:ea typeface="微软雅黑" panose="020B0503020204020204" pitchFamily="34" charset="-122"/>
            </a:endParaRPr>
          </a:p>
        </p:txBody>
      </p:sp>
      <p:sp>
        <p:nvSpPr>
          <p:cNvPr id="31" name="矩形: 圆角 30"/>
          <p:cNvSpPr/>
          <p:nvPr/>
        </p:nvSpPr>
        <p:spPr>
          <a:xfrm>
            <a:off x="6648061" y="1262417"/>
            <a:ext cx="1873458" cy="45494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6" name="矩形: 圆角 5"/>
          <p:cNvSpPr/>
          <p:nvPr/>
        </p:nvSpPr>
        <p:spPr>
          <a:xfrm>
            <a:off x="6228895" y="1098128"/>
            <a:ext cx="627293" cy="23204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29" name="矩形: 圆角 28"/>
          <p:cNvSpPr/>
          <p:nvPr/>
        </p:nvSpPr>
        <p:spPr>
          <a:xfrm>
            <a:off x="829424" y="1333739"/>
            <a:ext cx="2574922" cy="40396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815696" y="1382493"/>
            <a:ext cx="2685185" cy="299085"/>
          </a:xfrm>
          <a:prstGeom prst="rect">
            <a:avLst/>
          </a:prstGeom>
          <a:noFill/>
        </p:spPr>
        <p:txBody>
          <a:bodyPr wrap="square" rtlCol="0">
            <a:spAutoFit/>
          </a:bodyPr>
          <a:lstStyle/>
          <a:p>
            <a:r>
              <a:rPr lang="zh-CN" altLang="en-US" sz="1350" b="1" dirty="0">
                <a:solidFill>
                  <a:schemeClr val="bg1"/>
                </a:solidFill>
                <a:latin typeface="微软雅黑" panose="020B0503020204020204" pitchFamily="34" charset="-122"/>
                <a:ea typeface="微软雅黑" panose="020B0503020204020204" pitchFamily="34" charset="-122"/>
              </a:rPr>
              <a:t>中国银屑病诊疗指南</a:t>
            </a:r>
            <a:r>
              <a:rPr lang="en-US" altLang="zh-CN" sz="1350" b="1" dirty="0">
                <a:solidFill>
                  <a:schemeClr val="bg1"/>
                </a:solidFill>
                <a:latin typeface="微软雅黑" panose="020B0503020204020204" pitchFamily="34" charset="-122"/>
                <a:ea typeface="微软雅黑" panose="020B0503020204020204" pitchFamily="34" charset="-122"/>
              </a:rPr>
              <a:t>( </a:t>
            </a:r>
            <a:r>
              <a:rPr lang="en-US" altLang="zh-CN" sz="1350" b="1" dirty="0" smtClean="0">
                <a:solidFill>
                  <a:schemeClr val="bg1"/>
                </a:solidFill>
                <a:latin typeface="微软雅黑" panose="020B0503020204020204" pitchFamily="34" charset="-122"/>
                <a:ea typeface="微软雅黑" panose="020B0503020204020204" pitchFamily="34" charset="-122"/>
              </a:rPr>
              <a:t>2023</a:t>
            </a:r>
            <a:r>
              <a:rPr lang="zh-CN" altLang="en-US" sz="1350" b="1" dirty="0" smtClean="0">
                <a:solidFill>
                  <a:schemeClr val="bg1"/>
                </a:solidFill>
                <a:latin typeface="微软雅黑" panose="020B0503020204020204" pitchFamily="34" charset="-122"/>
                <a:ea typeface="微软雅黑" panose="020B0503020204020204" pitchFamily="34" charset="-122"/>
              </a:rPr>
              <a:t>年</a:t>
            </a:r>
            <a:r>
              <a:rPr lang="en-US" altLang="zh-CN" sz="1350" b="1" dirty="0" smtClean="0">
                <a:solidFill>
                  <a:schemeClr val="bg1"/>
                </a:solidFill>
                <a:latin typeface="微软雅黑" panose="020B0503020204020204" pitchFamily="34" charset="-122"/>
                <a:ea typeface="微软雅黑" panose="020B0503020204020204" pitchFamily="34" charset="-122"/>
              </a:rPr>
              <a:t>)</a:t>
            </a:r>
            <a:r>
              <a:rPr lang="en-US" altLang="zh-CN" sz="1350" b="1" baseline="30000" dirty="0" smtClean="0">
                <a:solidFill>
                  <a:schemeClr val="bg1"/>
                </a:solidFill>
                <a:latin typeface="微软雅黑" panose="020B0503020204020204" pitchFamily="34" charset="-122"/>
                <a:ea typeface="微软雅黑" panose="020B0503020204020204" pitchFamily="34" charset="-122"/>
              </a:rPr>
              <a:t>[1]</a:t>
            </a:r>
            <a:endParaRPr lang="zh-CN" altLang="en-US" sz="1350" b="1" baseline="30000" dirty="0">
              <a:solidFill>
                <a:schemeClr val="bg1"/>
              </a:solidFill>
              <a:latin typeface="微软雅黑" panose="020B0503020204020204" pitchFamily="34" charset="-122"/>
              <a:ea typeface="微软雅黑" panose="020B0503020204020204" pitchFamily="34" charset="-122"/>
            </a:endParaRPr>
          </a:p>
        </p:txBody>
      </p:sp>
      <p:sp>
        <p:nvSpPr>
          <p:cNvPr id="46" name="矩形: 圆角 45"/>
          <p:cNvSpPr/>
          <p:nvPr/>
        </p:nvSpPr>
        <p:spPr>
          <a:xfrm>
            <a:off x="4139951" y="2894530"/>
            <a:ext cx="1935067" cy="49448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6" name="文本框 15"/>
          <p:cNvSpPr txBox="1"/>
          <p:nvPr/>
        </p:nvSpPr>
        <p:spPr>
          <a:xfrm>
            <a:off x="4230031" y="2854258"/>
            <a:ext cx="1869120" cy="588645"/>
          </a:xfrm>
          <a:prstGeom prst="rect">
            <a:avLst/>
          </a:prstGeom>
          <a:noFill/>
        </p:spPr>
        <p:txBody>
          <a:bodyPr wrap="square">
            <a:spAutoFit/>
          </a:bodyPr>
          <a:lstStyle/>
          <a:p>
            <a:pPr algn="ctr">
              <a:lnSpc>
                <a:spcPct val="120000"/>
              </a:lnSpc>
            </a:pPr>
            <a:r>
              <a:rPr lang="zh-CN" altLang="en-US" sz="1350" b="1" dirty="0">
                <a:solidFill>
                  <a:schemeClr val="bg1"/>
                </a:solidFill>
                <a:latin typeface="微软雅黑" panose="020B0503020204020204" pitchFamily="34" charset="-122"/>
                <a:ea typeface="微软雅黑" panose="020B0503020204020204" pitchFamily="34" charset="-122"/>
              </a:rPr>
              <a:t>中国儿童银屑病诊疗专家共识</a:t>
            </a:r>
            <a:r>
              <a:rPr lang="en-US" altLang="zh-CN" sz="1350" b="1" dirty="0">
                <a:solidFill>
                  <a:schemeClr val="bg1"/>
                </a:solidFill>
                <a:latin typeface="微软雅黑" panose="020B0503020204020204" pitchFamily="34" charset="-122"/>
                <a:ea typeface="微软雅黑" panose="020B0503020204020204" pitchFamily="34" charset="-122"/>
              </a:rPr>
              <a:t>(</a:t>
            </a:r>
            <a:r>
              <a:rPr lang="en-US" altLang="zh-CN" sz="1350" b="1" dirty="0" smtClean="0">
                <a:solidFill>
                  <a:schemeClr val="bg1"/>
                </a:solidFill>
                <a:latin typeface="微软雅黑" panose="020B0503020204020204" pitchFamily="34" charset="-122"/>
                <a:ea typeface="微软雅黑" panose="020B0503020204020204" pitchFamily="34" charset="-122"/>
              </a:rPr>
              <a:t>2021)</a:t>
            </a:r>
            <a:r>
              <a:rPr lang="en-US" altLang="zh-CN" sz="1350" b="1" baseline="30000" dirty="0">
                <a:solidFill>
                  <a:schemeClr val="bg1"/>
                </a:solidFill>
                <a:latin typeface="微软雅黑" panose="020B0503020204020204" pitchFamily="34" charset="-122"/>
                <a:ea typeface="微软雅黑" panose="020B0503020204020204" pitchFamily="34" charset="-122"/>
              </a:rPr>
              <a:t>[</a:t>
            </a:r>
            <a:r>
              <a:rPr lang="en-US" altLang="zh-CN" sz="1350" b="1" baseline="30000" dirty="0" smtClean="0">
                <a:solidFill>
                  <a:schemeClr val="bg1"/>
                </a:solidFill>
                <a:latin typeface="微软雅黑" panose="020B0503020204020204" pitchFamily="34" charset="-122"/>
                <a:ea typeface="微软雅黑" panose="020B0503020204020204" pitchFamily="34" charset="-122"/>
              </a:rPr>
              <a:t>3]</a:t>
            </a:r>
            <a:endParaRPr lang="en-US" altLang="zh-CN" sz="1350" b="1" baseline="30000" dirty="0">
              <a:solidFill>
                <a:schemeClr val="bg1"/>
              </a:solidFill>
              <a:latin typeface="微软雅黑" panose="020B0503020204020204" pitchFamily="34" charset="-122"/>
              <a:ea typeface="微软雅黑" panose="020B0503020204020204" pitchFamily="34" charset="-122"/>
            </a:endParaRPr>
          </a:p>
        </p:txBody>
      </p:sp>
      <p:sp>
        <p:nvSpPr>
          <p:cNvPr id="45" name="矩形: 圆角 44"/>
          <p:cNvSpPr/>
          <p:nvPr/>
        </p:nvSpPr>
        <p:spPr>
          <a:xfrm>
            <a:off x="3611684" y="1711949"/>
            <a:ext cx="2463335" cy="1110923"/>
          </a:xfrm>
          <a:prstGeom prst="roundRect">
            <a:avLst>
              <a:gd name="adj" fmla="val 7388"/>
            </a:avLst>
          </a:prstGeom>
          <a:gradFill rotWithShape="1">
            <a:gsLst>
              <a:gs pos="0">
                <a:srgbClr val="DBEEF4">
                  <a:lumMod val="95000"/>
                  <a:lumOff val="5000"/>
                </a:srgbClr>
              </a:gs>
              <a:gs pos="100000">
                <a:srgbClr val="E9EFF7">
                  <a:lumMod val="38000"/>
                  <a:lumOff val="62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tlCol="0" anchor="ctr"/>
          <a:lstStyle/>
          <a:p>
            <a:pPr algn="ctr" defTabSz="685800">
              <a:defRPr/>
            </a:pPr>
            <a:endParaRPr lang="zh-CN" altLang="en-US" sz="1350" kern="0">
              <a:solidFill>
                <a:prstClr val="black"/>
              </a:solidFill>
              <a:latin typeface="微软雅黑" panose="020B0503020204020204" pitchFamily="34" charset="-122"/>
              <a:ea typeface="微软雅黑" panose="020B0503020204020204" pitchFamily="34" charset="-122"/>
            </a:endParaRPr>
          </a:p>
        </p:txBody>
      </p:sp>
      <p:sp>
        <p:nvSpPr>
          <p:cNvPr id="42" name="矩形: 圆角 41"/>
          <p:cNvSpPr/>
          <p:nvPr/>
        </p:nvSpPr>
        <p:spPr>
          <a:xfrm>
            <a:off x="6274615" y="1720240"/>
            <a:ext cx="2310579" cy="1103033"/>
          </a:xfrm>
          <a:prstGeom prst="roundRect">
            <a:avLst>
              <a:gd name="adj" fmla="val 7388"/>
            </a:avLst>
          </a:prstGeom>
          <a:gradFill rotWithShape="1">
            <a:gsLst>
              <a:gs pos="0">
                <a:srgbClr val="DBEEF4">
                  <a:lumMod val="95000"/>
                  <a:lumOff val="5000"/>
                </a:srgbClr>
              </a:gs>
              <a:gs pos="100000">
                <a:srgbClr val="E9EFF7">
                  <a:lumMod val="38000"/>
                  <a:lumOff val="62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tlCol="0" anchor="ctr"/>
          <a:lstStyle/>
          <a:p>
            <a:pPr algn="ctr" defTabSz="685800">
              <a:defRPr/>
            </a:pPr>
            <a:endParaRPr lang="zh-CN" altLang="en-US" sz="1350" kern="0">
              <a:solidFill>
                <a:prstClr val="black"/>
              </a:solidFill>
              <a:latin typeface="微软雅黑" panose="020B0503020204020204" pitchFamily="34" charset="-122"/>
              <a:ea typeface="微软雅黑" panose="020B0503020204020204" pitchFamily="34" charset="-122"/>
            </a:endParaRPr>
          </a:p>
        </p:txBody>
      </p:sp>
      <p:sp>
        <p:nvSpPr>
          <p:cNvPr id="41" name="矩形: 圆角 40"/>
          <p:cNvSpPr/>
          <p:nvPr/>
        </p:nvSpPr>
        <p:spPr>
          <a:xfrm>
            <a:off x="507315" y="1754711"/>
            <a:ext cx="3005976" cy="2543123"/>
          </a:xfrm>
          <a:prstGeom prst="roundRect">
            <a:avLst>
              <a:gd name="adj" fmla="val 7388"/>
            </a:avLst>
          </a:prstGeom>
          <a:gradFill rotWithShape="1">
            <a:gsLst>
              <a:gs pos="0">
                <a:srgbClr val="DBEEF4">
                  <a:lumMod val="95000"/>
                  <a:lumOff val="5000"/>
                </a:srgbClr>
              </a:gs>
              <a:gs pos="100000">
                <a:srgbClr val="E9EFF7">
                  <a:lumMod val="38000"/>
                  <a:lumOff val="62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tlCol="0" anchor="ctr"/>
          <a:lstStyle/>
          <a:p>
            <a:pPr algn="ctr" defTabSz="685800">
              <a:defRPr/>
            </a:pPr>
            <a:endParaRPr lang="zh-CN" altLang="en-US" sz="1350" kern="0">
              <a:solidFill>
                <a:prstClr val="black"/>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683657" y="1779405"/>
            <a:ext cx="2729140" cy="2543810"/>
          </a:xfrm>
          <a:prstGeom prst="rect">
            <a:avLst/>
          </a:prstGeom>
          <a:noFill/>
        </p:spPr>
        <p:txBody>
          <a:bodyPr wrap="square" rtlCol="0">
            <a:spAutoFit/>
          </a:bodyPr>
          <a:lstStyle/>
          <a:p>
            <a:pPr>
              <a:lnSpc>
                <a:spcPct val="125000"/>
              </a:lnSpc>
              <a:spcBef>
                <a:spcPts val="450"/>
              </a:spcBef>
            </a:pPr>
            <a:r>
              <a:rPr lang="zh-CN" altLang="zh-CN" sz="135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本维莫德</a:t>
            </a:r>
            <a:r>
              <a:rPr lang="zh-CN" altLang="zh-CN" sz="1350" dirty="0">
                <a:latin typeface="微软雅黑" panose="020B0503020204020204" pitchFamily="34" charset="-122"/>
                <a:ea typeface="微软雅黑" panose="020B0503020204020204" pitchFamily="34" charset="-122"/>
                <a:cs typeface="Times New Roman" panose="02020603050405020304" pitchFamily="18" charset="0"/>
              </a:rPr>
              <a:t>的化学名被</a:t>
            </a:r>
            <a:r>
              <a:rPr lang="zh-CN" altLang="zh-CN" sz="135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单独列为一类，</a:t>
            </a:r>
            <a:r>
              <a:rPr lang="zh-CN" altLang="zh-CN" sz="1350" dirty="0">
                <a:latin typeface="微软雅黑" panose="020B0503020204020204" pitchFamily="34" charset="-122"/>
                <a:ea typeface="微软雅黑" panose="020B0503020204020204" pitchFamily="34" charset="-122"/>
                <a:cs typeface="Times New Roman" panose="02020603050405020304" pitchFamily="18" charset="0"/>
              </a:rPr>
              <a:t>排在第</a:t>
            </a:r>
            <a:r>
              <a:rPr lang="en-US" altLang="zh-CN" sz="1350" dirty="0">
                <a:latin typeface="微软雅黑" panose="020B0503020204020204" pitchFamily="34" charset="-122"/>
                <a:ea typeface="微软雅黑" panose="020B0503020204020204" pitchFamily="34" charset="-122"/>
                <a:cs typeface="Times New Roman" panose="02020603050405020304" pitchFamily="18" charset="0"/>
              </a:rPr>
              <a:t>6</a:t>
            </a:r>
            <a:r>
              <a:rPr lang="zh-CN" altLang="zh-CN" sz="135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350" dirty="0">
                <a:latin typeface="微软雅黑" panose="020B0503020204020204" pitchFamily="34" charset="-122"/>
                <a:ea typeface="微软雅黑" panose="020B0503020204020204" pitchFamily="34" charset="-122"/>
                <a:cs typeface="Times New Roman" panose="02020603050405020304" pitchFamily="18" charset="0"/>
              </a:rPr>
              <a:t>在</a:t>
            </a:r>
            <a:r>
              <a:rPr lang="zh-CN" altLang="zh-CN" sz="1350" dirty="0" smtClean="0">
                <a:latin typeface="微软雅黑" panose="020B0503020204020204" pitchFamily="34" charset="-122"/>
                <a:ea typeface="微软雅黑" panose="020B0503020204020204" pitchFamily="34" charset="-122"/>
                <a:cs typeface="Times New Roman" panose="02020603050405020304" pitchFamily="18" charset="0"/>
              </a:rPr>
              <a:t>已</a:t>
            </a:r>
            <a:r>
              <a:rPr lang="zh-CN" altLang="zh-CN" sz="1350" dirty="0">
                <a:latin typeface="微软雅黑" panose="020B0503020204020204" pitchFamily="34" charset="-122"/>
                <a:ea typeface="微软雅黑" panose="020B0503020204020204" pitchFamily="34" charset="-122"/>
                <a:cs typeface="Times New Roman" panose="02020603050405020304" pitchFamily="18" charset="0"/>
              </a:rPr>
              <a:t>上市的几类基础常用外用</a:t>
            </a:r>
            <a:r>
              <a:rPr lang="zh-CN" altLang="zh-CN" sz="1350" dirty="0" smtClean="0">
                <a:latin typeface="微软雅黑" panose="020B0503020204020204" pitchFamily="34" charset="-122"/>
                <a:ea typeface="微软雅黑" panose="020B0503020204020204" pitchFamily="34" charset="-122"/>
                <a:cs typeface="Times New Roman" panose="02020603050405020304" pitchFamily="18" charset="0"/>
              </a:rPr>
              <a:t>药物</a:t>
            </a:r>
            <a:r>
              <a:rPr lang="zh-CN" altLang="en-US" sz="1350" dirty="0" smtClean="0">
                <a:latin typeface="微软雅黑" panose="020B0503020204020204" pitchFamily="34" charset="-122"/>
                <a:ea typeface="微软雅黑" panose="020B0503020204020204" pitchFamily="34" charset="-122"/>
                <a:cs typeface="Times New Roman" panose="02020603050405020304" pitchFamily="18" charset="0"/>
              </a:rPr>
              <a:t>之后</a:t>
            </a:r>
            <a:endParaRPr lang="en-US" altLang="zh-CN" sz="1350" dirty="0">
              <a:latin typeface="微软雅黑" panose="020B0503020204020204" pitchFamily="34" charset="-122"/>
              <a:ea typeface="微软雅黑" panose="020B0503020204020204" pitchFamily="34" charset="-122"/>
            </a:endParaRPr>
          </a:p>
          <a:p>
            <a:pPr>
              <a:lnSpc>
                <a:spcPct val="125000"/>
              </a:lnSpc>
              <a:spcBef>
                <a:spcPts val="450"/>
              </a:spcBef>
            </a:pPr>
            <a:r>
              <a:rPr lang="zh-CN" altLang="en-US" sz="1350" dirty="0">
                <a:solidFill>
                  <a:srgbClr val="000000"/>
                </a:solidFill>
                <a:latin typeface="微软雅黑" panose="020B0503020204020204" pitchFamily="34" charset="-122"/>
                <a:ea typeface="微软雅黑" panose="020B0503020204020204" pitchFamily="34" charset="-122"/>
              </a:rPr>
              <a:t>对轻中度斑块状银屑病治疗有良好疗效和安全性</a:t>
            </a:r>
            <a:r>
              <a:rPr lang="zh-CN" altLang="en-US" sz="1350" dirty="0">
                <a:latin typeface="微软雅黑" panose="020B0503020204020204" pitchFamily="34" charset="-122"/>
                <a:ea typeface="微软雅黑" panose="020B0503020204020204" pitchFamily="34" charset="-122"/>
              </a:rPr>
              <a:t> ；</a:t>
            </a:r>
            <a:r>
              <a:rPr lang="zh-CN" altLang="en-US" sz="1350" dirty="0">
                <a:solidFill>
                  <a:srgbClr val="000000"/>
                </a:solidFill>
                <a:latin typeface="微软雅黑" panose="020B0503020204020204" pitchFamily="34" charset="-122"/>
                <a:ea typeface="微软雅黑" panose="020B0503020204020204" pitchFamily="34" charset="-122"/>
              </a:rPr>
              <a:t>从治愈至复发的中位缓解期</a:t>
            </a:r>
            <a:r>
              <a:rPr lang="zh-CN" altLang="en-US" sz="1350" b="1" dirty="0">
                <a:solidFill>
                  <a:srgbClr val="C00000"/>
                </a:solidFill>
                <a:latin typeface="微软雅黑" panose="020B0503020204020204" pitchFamily="34" charset="-122"/>
                <a:ea typeface="微软雅黑" panose="020B0503020204020204" pitchFamily="34" charset="-122"/>
              </a:rPr>
              <a:t>长达 </a:t>
            </a:r>
            <a:r>
              <a:rPr lang="en-US" altLang="zh-CN" sz="1350" b="1" dirty="0">
                <a:solidFill>
                  <a:srgbClr val="C00000"/>
                </a:solidFill>
                <a:latin typeface="微软雅黑" panose="020B0503020204020204" pitchFamily="34" charset="-122"/>
                <a:ea typeface="微软雅黑" panose="020B0503020204020204" pitchFamily="34" charset="-122"/>
              </a:rPr>
              <a:t>9 </a:t>
            </a:r>
            <a:r>
              <a:rPr lang="zh-CN" altLang="en-US" sz="1350" b="1" dirty="0">
                <a:solidFill>
                  <a:srgbClr val="C00000"/>
                </a:solidFill>
                <a:latin typeface="微软雅黑" panose="020B0503020204020204" pitchFamily="34" charset="-122"/>
                <a:ea typeface="微软雅黑" panose="020B0503020204020204" pitchFamily="34" charset="-122"/>
              </a:rPr>
              <a:t>个月</a:t>
            </a:r>
            <a:r>
              <a:rPr lang="zh-CN" altLang="en-US" sz="1350" dirty="0">
                <a:solidFill>
                  <a:srgbClr val="C00000"/>
                </a:solidFill>
                <a:latin typeface="微软雅黑" panose="020B0503020204020204" pitchFamily="34" charset="-122"/>
                <a:ea typeface="微软雅黑" panose="020B0503020204020204" pitchFamily="34" charset="-122"/>
              </a:rPr>
              <a:t> </a:t>
            </a:r>
            <a:endParaRPr lang="en-US" altLang="zh-CN" sz="1350" dirty="0">
              <a:solidFill>
                <a:srgbClr val="C00000"/>
              </a:solidFill>
              <a:latin typeface="微软雅黑" panose="020B0503020204020204" pitchFamily="34" charset="-122"/>
              <a:ea typeface="微软雅黑" panose="020B0503020204020204" pitchFamily="34" charset="-122"/>
            </a:endParaRPr>
          </a:p>
          <a:p>
            <a:pPr>
              <a:lnSpc>
                <a:spcPct val="125000"/>
              </a:lnSpc>
              <a:spcBef>
                <a:spcPts val="450"/>
              </a:spcBef>
            </a:pPr>
            <a:r>
              <a:rPr lang="zh-CN" altLang="en-US" sz="1350" dirty="0">
                <a:solidFill>
                  <a:srgbClr val="000000"/>
                </a:solidFill>
                <a:latin typeface="微软雅黑" panose="020B0503020204020204" pitchFamily="34" charset="-122"/>
                <a:ea typeface="微软雅黑" panose="020B0503020204020204" pitchFamily="34" charset="-122"/>
              </a:rPr>
              <a:t>本药可与糖皮质激素、 维生素 </a:t>
            </a:r>
            <a:r>
              <a:rPr lang="en-US" altLang="zh-CN" sz="1350" dirty="0">
                <a:solidFill>
                  <a:srgbClr val="000000"/>
                </a:solidFill>
                <a:latin typeface="微软雅黑" panose="020B0503020204020204" pitchFamily="34" charset="-122"/>
                <a:ea typeface="微软雅黑" panose="020B0503020204020204" pitchFamily="34" charset="-122"/>
              </a:rPr>
              <a:t>D3 </a:t>
            </a:r>
            <a:r>
              <a:rPr lang="zh-CN" altLang="en-US" sz="1350" dirty="0">
                <a:solidFill>
                  <a:srgbClr val="000000"/>
                </a:solidFill>
                <a:latin typeface="微软雅黑" panose="020B0503020204020204" pitchFamily="34" charset="-122"/>
                <a:ea typeface="微软雅黑" panose="020B0503020204020204" pitchFamily="34" charset="-122"/>
              </a:rPr>
              <a:t>衍生物等外用药物进行</a:t>
            </a:r>
            <a:r>
              <a:rPr lang="zh-CN" altLang="en-US" sz="1350" b="1" dirty="0">
                <a:solidFill>
                  <a:srgbClr val="C00000"/>
                </a:solidFill>
                <a:latin typeface="微软雅黑" panose="020B0503020204020204" pitchFamily="34" charset="-122"/>
                <a:ea typeface="微软雅黑" panose="020B0503020204020204" pitchFamily="34" charset="-122"/>
              </a:rPr>
              <a:t>交替及序贯治疗 </a:t>
            </a:r>
            <a:endParaRPr lang="zh-CN" altLang="en-US" sz="1350" b="1" dirty="0">
              <a:solidFill>
                <a:srgbClr val="C0000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6648061" y="1210826"/>
            <a:ext cx="1848752" cy="588645"/>
          </a:xfrm>
          <a:prstGeom prst="rect">
            <a:avLst/>
          </a:prstGeom>
          <a:noFill/>
        </p:spPr>
        <p:txBody>
          <a:bodyPr wrap="square">
            <a:spAutoFit/>
          </a:bodyPr>
          <a:lstStyle/>
          <a:p>
            <a:pPr>
              <a:lnSpc>
                <a:spcPct val="120000"/>
              </a:lnSpc>
            </a:pPr>
            <a:r>
              <a:rPr lang="zh-CN" altLang="en-US" sz="1350" b="1" dirty="0">
                <a:solidFill>
                  <a:schemeClr val="bg1"/>
                </a:solidFill>
                <a:latin typeface="微软雅黑" panose="020B0503020204020204" pitchFamily="34" charset="-122"/>
                <a:ea typeface="微软雅黑" panose="020B0503020204020204" pitchFamily="34" charset="-122"/>
              </a:rPr>
              <a:t>本维莫德乳膏治疗银屑病专家指导</a:t>
            </a:r>
            <a:r>
              <a:rPr lang="zh-CN" altLang="en-US" sz="1350" b="1" dirty="0" smtClean="0">
                <a:solidFill>
                  <a:schemeClr val="bg1"/>
                </a:solidFill>
                <a:latin typeface="微软雅黑" panose="020B0503020204020204" pitchFamily="34" charset="-122"/>
                <a:ea typeface="微软雅黑" panose="020B0503020204020204" pitchFamily="34" charset="-122"/>
              </a:rPr>
              <a:t>意见</a:t>
            </a:r>
            <a:r>
              <a:rPr lang="en-US" altLang="zh-CN" sz="1350" b="1" baseline="30000" dirty="0">
                <a:solidFill>
                  <a:schemeClr val="bg1"/>
                </a:solidFill>
                <a:latin typeface="微软雅黑" panose="020B0503020204020204" pitchFamily="34" charset="-122"/>
                <a:ea typeface="微软雅黑" panose="020B0503020204020204" pitchFamily="34" charset="-122"/>
              </a:rPr>
              <a:t>[</a:t>
            </a:r>
            <a:r>
              <a:rPr lang="en-US" altLang="zh-CN" sz="1350" b="1" baseline="30000" dirty="0" smtClean="0">
                <a:solidFill>
                  <a:schemeClr val="bg1"/>
                </a:solidFill>
                <a:latin typeface="微软雅黑" panose="020B0503020204020204" pitchFamily="34" charset="-122"/>
                <a:ea typeface="微软雅黑" panose="020B0503020204020204" pitchFamily="34" charset="-122"/>
              </a:rPr>
              <a:t>2]</a:t>
            </a:r>
            <a:endParaRPr lang="zh-CN" altLang="en-US" sz="1350" baseline="3000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314004" y="1667932"/>
            <a:ext cx="2271190" cy="1106805"/>
          </a:xfrm>
          <a:prstGeom prst="rect">
            <a:avLst/>
          </a:prstGeom>
          <a:noFill/>
        </p:spPr>
        <p:txBody>
          <a:bodyPr wrap="square">
            <a:spAutoFit/>
          </a:bodyPr>
          <a:lstStyle/>
          <a:p>
            <a:pPr marL="214630" indent="-214630">
              <a:lnSpc>
                <a:spcPct val="150000"/>
              </a:lnSpc>
              <a:buClr>
                <a:srgbClr val="00B0F0"/>
              </a:buClr>
              <a:buFont typeface="Wingdings" panose="05000000000000000000" pitchFamily="2" charset="2"/>
              <a:buChar char="Ø"/>
            </a:pPr>
            <a:r>
              <a:rPr lang="zh-CN" altLang="en-US" sz="1100" dirty="0" smtClean="0">
                <a:latin typeface="微软雅黑" panose="020B0503020204020204" pitchFamily="34" charset="-122"/>
                <a:ea typeface="微软雅黑" panose="020B0503020204020204" pitchFamily="34" charset="-122"/>
              </a:rPr>
              <a:t>作为银</a:t>
            </a:r>
            <a:r>
              <a:rPr lang="zh-CN" altLang="en-US" sz="1100" dirty="0">
                <a:latin typeface="微软雅黑" panose="020B0503020204020204" pitchFamily="34" charset="-122"/>
                <a:ea typeface="微软雅黑" panose="020B0503020204020204" pitchFamily="34" charset="-122"/>
              </a:rPr>
              <a:t>屑病</a:t>
            </a:r>
            <a:r>
              <a:rPr lang="en-US" altLang="zh-CN" sz="1100" dirty="0">
                <a:latin typeface="微软雅黑" panose="020B0503020204020204" pitchFamily="34" charset="-122"/>
                <a:ea typeface="微软雅黑" panose="020B0503020204020204" pitchFamily="34" charset="-122"/>
              </a:rPr>
              <a:t>1</a:t>
            </a:r>
            <a:r>
              <a:rPr lang="zh-CN" altLang="en-US" sz="1100" dirty="0">
                <a:latin typeface="微软雅黑" panose="020B0503020204020204" pitchFamily="34" charset="-122"/>
                <a:ea typeface="微软雅黑" panose="020B0503020204020204" pitchFamily="34" charset="-122"/>
              </a:rPr>
              <a:t>类新药，</a:t>
            </a:r>
            <a:r>
              <a:rPr lang="zh-CN" altLang="en-US" sz="1100" b="1" dirty="0">
                <a:solidFill>
                  <a:srgbClr val="C00000"/>
                </a:solidFill>
                <a:latin typeface="微软雅黑" panose="020B0503020204020204" pitchFamily="34" charset="-122"/>
                <a:ea typeface="微软雅黑" panose="020B0503020204020204" pitchFamily="34" charset="-122"/>
              </a:rPr>
              <a:t>首次</a:t>
            </a:r>
            <a:r>
              <a:rPr lang="zh-CN" altLang="en-US" sz="1100" dirty="0">
                <a:latin typeface="微软雅黑" panose="020B0503020204020204" pitchFamily="34" charset="-122"/>
                <a:ea typeface="微软雅黑" panose="020B0503020204020204" pitchFamily="34" charset="-122"/>
              </a:rPr>
              <a:t>被权威专家组织</a:t>
            </a:r>
            <a:r>
              <a:rPr lang="zh-CN" altLang="en-US" sz="1100" dirty="0" smtClean="0">
                <a:latin typeface="微软雅黑" panose="020B0503020204020204" pitchFamily="34" charset="-122"/>
                <a:ea typeface="微软雅黑" panose="020B0503020204020204" pitchFamily="34" charset="-122"/>
              </a:rPr>
              <a:t>推荐</a:t>
            </a:r>
            <a:endParaRPr lang="en-US" altLang="zh-CN" sz="1100" dirty="0">
              <a:solidFill>
                <a:srgbClr val="0070C0"/>
              </a:solidFill>
              <a:latin typeface="微软雅黑" panose="020B0503020204020204" pitchFamily="34" charset="-122"/>
              <a:ea typeface="微软雅黑" panose="020B0503020204020204" pitchFamily="34" charset="-122"/>
            </a:endParaRPr>
          </a:p>
          <a:p>
            <a:pPr marL="214630" indent="-214630">
              <a:lnSpc>
                <a:spcPct val="150000"/>
              </a:lnSpc>
              <a:buClr>
                <a:srgbClr val="00B0F0"/>
              </a:buClr>
              <a:buFont typeface="Wingdings" panose="05000000000000000000" pitchFamily="2" charset="2"/>
              <a:buChar char="Ø"/>
            </a:pPr>
            <a:r>
              <a:rPr lang="zh-CN" altLang="en-US" sz="1100" dirty="0">
                <a:latin typeface="微软雅黑" panose="020B0503020204020204" pitchFamily="34" charset="-122"/>
                <a:ea typeface="微软雅黑" panose="020B0503020204020204" pitchFamily="34" charset="-122"/>
              </a:rPr>
              <a:t>在</a:t>
            </a:r>
            <a:r>
              <a:rPr lang="zh-CN" altLang="en-US" sz="1100" b="1" dirty="0">
                <a:solidFill>
                  <a:srgbClr val="C00000"/>
                </a:solidFill>
                <a:latin typeface="微软雅黑" panose="020B0503020204020204" pitchFamily="34" charset="-122"/>
                <a:ea typeface="微软雅黑" panose="020B0503020204020204" pitchFamily="34" charset="-122"/>
              </a:rPr>
              <a:t>轻中度寻常性银屑病</a:t>
            </a:r>
            <a:r>
              <a:rPr lang="zh-CN" altLang="en-US" sz="1100" dirty="0">
                <a:latin typeface="微软雅黑" panose="020B0503020204020204" pitchFamily="34" charset="-122"/>
                <a:ea typeface="微软雅黑" panose="020B0503020204020204" pitchFamily="34" charset="-122"/>
              </a:rPr>
              <a:t>治疗中有良好疗效和安全性</a:t>
            </a:r>
            <a:endParaRPr lang="en-US" altLang="zh-CN" sz="1100" dirty="0">
              <a:solidFill>
                <a:srgbClr val="0070C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3713285" y="3461307"/>
            <a:ext cx="2371340" cy="852805"/>
          </a:xfrm>
          <a:prstGeom prst="rect">
            <a:avLst/>
          </a:prstGeom>
          <a:noFill/>
        </p:spPr>
        <p:txBody>
          <a:bodyPr wrap="square">
            <a:spAutoFit/>
          </a:bodyPr>
          <a:lstStyle/>
          <a:p>
            <a:pPr marL="214630" indent="-214630">
              <a:lnSpc>
                <a:spcPct val="150000"/>
              </a:lnSpc>
              <a:buClr>
                <a:srgbClr val="00B0F0"/>
              </a:buClr>
              <a:buFont typeface="Wingdings" panose="05000000000000000000" pitchFamily="2" charset="2"/>
              <a:buChar char="Ø"/>
            </a:pPr>
            <a:r>
              <a:rPr lang="zh-CN" altLang="en-US" sz="1100" b="1" dirty="0">
                <a:solidFill>
                  <a:srgbClr val="C00000"/>
                </a:solidFill>
                <a:latin typeface="微软雅黑" panose="020B0503020204020204" pitchFamily="34" charset="-122"/>
                <a:ea typeface="微软雅黑" panose="020B0503020204020204" pitchFamily="34" charset="-122"/>
              </a:rPr>
              <a:t>本维莫德乳膏安全性较好</a:t>
            </a:r>
            <a:r>
              <a:rPr lang="zh-CN" altLang="en-US" sz="1100" dirty="0">
                <a:solidFill>
                  <a:srgbClr val="C00000"/>
                </a:solidFill>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不良反应</a:t>
            </a:r>
            <a:r>
              <a:rPr lang="zh-CN" altLang="en-US" sz="1100" dirty="0" smtClean="0">
                <a:latin typeface="微软雅黑" panose="020B0503020204020204" pitchFamily="34" charset="-122"/>
                <a:ea typeface="微软雅黑" panose="020B0503020204020204" pitchFamily="34" charset="-122"/>
              </a:rPr>
              <a:t>轻微，适用于</a:t>
            </a:r>
            <a:r>
              <a:rPr lang="zh-CN" altLang="en-US" sz="1100" b="1" dirty="0">
                <a:solidFill>
                  <a:srgbClr val="C00000"/>
                </a:solidFill>
                <a:latin typeface="微软雅黑" panose="020B0503020204020204" pitchFamily="34" charset="-122"/>
                <a:ea typeface="微软雅黑" panose="020B0503020204020204" pitchFamily="34" charset="-122"/>
              </a:rPr>
              <a:t>轻、中重度银屑病</a:t>
            </a:r>
            <a:r>
              <a:rPr lang="zh-CN" altLang="en-US" sz="1100" dirty="0">
                <a:latin typeface="微软雅黑" panose="020B0503020204020204" pitchFamily="34" charset="-122"/>
                <a:ea typeface="微软雅黑" panose="020B0503020204020204" pitchFamily="34" charset="-122"/>
              </a:rPr>
              <a:t>治疗</a:t>
            </a:r>
            <a:endParaRPr lang="zh-CN" altLang="en-US" sz="1100" dirty="0">
              <a:latin typeface="微软雅黑" panose="020B0503020204020204" pitchFamily="34" charset="-122"/>
              <a:ea typeface="微软雅黑" panose="020B0503020204020204" pitchFamily="34" charset="-122"/>
            </a:endParaRPr>
          </a:p>
        </p:txBody>
      </p:sp>
      <p:grpSp>
        <p:nvGrpSpPr>
          <p:cNvPr id="8" name="组合 7"/>
          <p:cNvGrpSpPr/>
          <p:nvPr/>
        </p:nvGrpSpPr>
        <p:grpSpPr>
          <a:xfrm>
            <a:off x="630083" y="968528"/>
            <a:ext cx="755335" cy="369332"/>
            <a:chOff x="672600" y="1518157"/>
            <a:chExt cx="1007115" cy="492443"/>
          </a:xfrm>
        </p:grpSpPr>
        <p:sp>
          <p:nvSpPr>
            <p:cNvPr id="2" name="矩形: 圆角 1"/>
            <p:cNvSpPr/>
            <p:nvPr/>
          </p:nvSpPr>
          <p:spPr>
            <a:xfrm>
              <a:off x="675632" y="1542401"/>
              <a:ext cx="918459" cy="4524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72600" y="1518157"/>
              <a:ext cx="1007115" cy="492443"/>
            </a:xfrm>
            <a:prstGeom prst="rect">
              <a:avLst/>
            </a:prstGeom>
            <a:noFill/>
          </p:spPr>
          <p:txBody>
            <a:bodyPr wrap="non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2023</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28" name="文本框 27"/>
          <p:cNvSpPr txBox="1"/>
          <p:nvPr/>
        </p:nvSpPr>
        <p:spPr>
          <a:xfrm>
            <a:off x="3635972" y="1712091"/>
            <a:ext cx="2372849" cy="1106805"/>
          </a:xfrm>
          <a:prstGeom prst="rect">
            <a:avLst/>
          </a:prstGeom>
          <a:noFill/>
        </p:spPr>
        <p:txBody>
          <a:bodyPr wrap="square">
            <a:spAutoFit/>
          </a:bodyPr>
          <a:lstStyle/>
          <a:p>
            <a:pPr marL="214630" indent="-214630">
              <a:lnSpc>
                <a:spcPct val="150000"/>
              </a:lnSpc>
              <a:buClr>
                <a:srgbClr val="00B0F0"/>
              </a:buClr>
              <a:buFont typeface="Wingdings" panose="05000000000000000000" pitchFamily="2" charset="2"/>
              <a:buChar char="Ø"/>
            </a:pPr>
            <a:r>
              <a:rPr lang="zh-CN" altLang="en-US" sz="1100" dirty="0">
                <a:latin typeface="微软雅黑" panose="020B0503020204020204" pitchFamily="34" charset="-122"/>
                <a:ea typeface="微软雅黑" panose="020B0503020204020204" pitchFamily="34" charset="-122"/>
              </a:rPr>
              <a:t>芳香烃受体激动剂</a:t>
            </a:r>
            <a:r>
              <a:rPr lang="zh-CN" altLang="en-US" sz="1100" b="1" dirty="0">
                <a:solidFill>
                  <a:srgbClr val="C00000"/>
                </a:solidFill>
                <a:latin typeface="微软雅黑" panose="020B0503020204020204" pitchFamily="34" charset="-122"/>
                <a:ea typeface="微软雅黑" panose="020B0503020204020204" pitchFamily="34" charset="-122"/>
              </a:rPr>
              <a:t>（</a:t>
            </a:r>
            <a:r>
              <a:rPr lang="en-US" altLang="zh-CN" sz="1100" b="1" dirty="0">
                <a:solidFill>
                  <a:srgbClr val="C00000"/>
                </a:solidFill>
                <a:latin typeface="微软雅黑" panose="020B0503020204020204" pitchFamily="34" charset="-122"/>
                <a:ea typeface="微软雅黑" panose="020B0503020204020204" pitchFamily="34" charset="-122"/>
              </a:rPr>
              <a:t> 1% </a:t>
            </a:r>
            <a:r>
              <a:rPr lang="zh-CN" altLang="en-US" sz="1100" b="1" dirty="0">
                <a:solidFill>
                  <a:srgbClr val="C00000"/>
                </a:solidFill>
                <a:latin typeface="微软雅黑" panose="020B0503020204020204" pitchFamily="34" charset="-122"/>
                <a:ea typeface="微软雅黑" panose="020B0503020204020204" pitchFamily="34" charset="-122"/>
              </a:rPr>
              <a:t>本维莫德乳膏）</a:t>
            </a:r>
            <a:r>
              <a:rPr lang="zh-CN" altLang="en-US" sz="1100" dirty="0">
                <a:latin typeface="微软雅黑" panose="020B0503020204020204" pitchFamily="34" charset="-122"/>
                <a:ea typeface="微软雅黑" panose="020B0503020204020204" pitchFamily="34" charset="-122"/>
              </a:rPr>
              <a:t>首次单独列为</a:t>
            </a:r>
            <a:r>
              <a:rPr lang="zh-CN" altLang="en-US" sz="1100" b="1" dirty="0">
                <a:solidFill>
                  <a:srgbClr val="C00000"/>
                </a:solidFill>
                <a:latin typeface="微软雅黑" panose="020B0503020204020204" pitchFamily="34" charset="-122"/>
                <a:ea typeface="微软雅黑" panose="020B0503020204020204" pitchFamily="34" charset="-122"/>
              </a:rPr>
              <a:t>第</a:t>
            </a:r>
            <a:r>
              <a:rPr lang="en-US" altLang="zh-CN" sz="1100" b="1" dirty="0">
                <a:solidFill>
                  <a:srgbClr val="C00000"/>
                </a:solidFill>
                <a:latin typeface="微软雅黑" panose="020B0503020204020204" pitchFamily="34" charset="-122"/>
                <a:ea typeface="微软雅黑" panose="020B0503020204020204" pitchFamily="34" charset="-122"/>
              </a:rPr>
              <a:t>6</a:t>
            </a:r>
            <a:r>
              <a:rPr lang="zh-CN" altLang="en-US" sz="1100" b="1" dirty="0">
                <a:solidFill>
                  <a:srgbClr val="C00000"/>
                </a:solidFill>
                <a:latin typeface="微软雅黑" panose="020B0503020204020204" pitchFamily="34" charset="-122"/>
                <a:ea typeface="微软雅黑" panose="020B0503020204020204" pitchFamily="34" charset="-122"/>
              </a:rPr>
              <a:t>类</a:t>
            </a:r>
            <a:r>
              <a:rPr lang="zh-CN" altLang="en-US" sz="1100" dirty="0">
                <a:latin typeface="微软雅黑" panose="020B0503020204020204" pitchFamily="34" charset="-122"/>
                <a:ea typeface="微软雅黑" panose="020B0503020204020204" pitchFamily="34" charset="-122"/>
              </a:rPr>
              <a:t>银屑病</a:t>
            </a:r>
            <a:r>
              <a:rPr lang="zh-CN" altLang="en-US" sz="1100" dirty="0" smtClean="0">
                <a:latin typeface="微软雅黑" panose="020B0503020204020204" pitchFamily="34" charset="-122"/>
                <a:ea typeface="微软雅黑" panose="020B0503020204020204" pitchFamily="34" charset="-122"/>
              </a:rPr>
              <a:t>外用药；</a:t>
            </a:r>
            <a:r>
              <a:rPr lang="zh-CN" altLang="en-US" sz="1100" dirty="0">
                <a:latin typeface="微软雅黑" panose="020B0503020204020204" pitchFamily="34" charset="-122"/>
                <a:ea typeface="微软雅黑" panose="020B0503020204020204" pitchFamily="34" charset="-122"/>
              </a:rPr>
              <a:t>且可用于</a:t>
            </a:r>
            <a:r>
              <a:rPr lang="zh-CN" altLang="en-US" sz="1100" b="1" dirty="0">
                <a:solidFill>
                  <a:srgbClr val="C00000"/>
                </a:solidFill>
                <a:latin typeface="微软雅黑" panose="020B0503020204020204" pitchFamily="34" charset="-122"/>
                <a:ea typeface="微软雅黑" panose="020B0503020204020204" pitchFamily="34" charset="-122"/>
              </a:rPr>
              <a:t>掌跖脓疱病</a:t>
            </a:r>
            <a:endParaRPr lang="en-US" altLang="zh-CN" sz="1100" dirty="0">
              <a:solidFill>
                <a:srgbClr val="C00000"/>
              </a:solidFill>
              <a:latin typeface="微软雅黑" panose="020B0503020204020204" pitchFamily="34" charset="-122"/>
              <a:ea typeface="微软雅黑" panose="020B0503020204020204" pitchFamily="34" charset="-122"/>
            </a:endParaRPr>
          </a:p>
        </p:txBody>
      </p:sp>
      <p:sp>
        <p:nvSpPr>
          <p:cNvPr id="48" name="矩形: 圆角 47"/>
          <p:cNvSpPr/>
          <p:nvPr/>
        </p:nvSpPr>
        <p:spPr>
          <a:xfrm>
            <a:off x="4230030" y="1262417"/>
            <a:ext cx="1844990" cy="43624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350" b="1" dirty="0" smtClean="0">
                <a:solidFill>
                  <a:schemeClr val="bg1"/>
                </a:solidFill>
                <a:latin typeface="微软雅黑" panose="020B0503020204020204" pitchFamily="34" charset="-122"/>
                <a:ea typeface="微软雅黑" panose="020B0503020204020204" pitchFamily="34" charset="-122"/>
                <a:sym typeface="+mn-ea"/>
              </a:rPr>
              <a:t>银屑病基层诊疗指南</a:t>
            </a:r>
            <a:endParaRPr lang="en-US" altLang="zh-CN" sz="1350" b="1" dirty="0" smtClean="0">
              <a:solidFill>
                <a:schemeClr val="bg1"/>
              </a:solidFill>
              <a:latin typeface="微软雅黑" panose="020B0503020204020204" pitchFamily="34" charset="-122"/>
              <a:ea typeface="微软雅黑" panose="020B0503020204020204" pitchFamily="34" charset="-122"/>
              <a:sym typeface="+mn-ea"/>
            </a:endParaRPr>
          </a:p>
          <a:p>
            <a:pPr algn="ctr">
              <a:lnSpc>
                <a:spcPct val="120000"/>
              </a:lnSpc>
            </a:pPr>
            <a:r>
              <a:rPr lang="zh-CN" altLang="en-US" sz="1350" b="1" dirty="0" smtClean="0">
                <a:solidFill>
                  <a:schemeClr val="bg1"/>
                </a:solidFill>
                <a:latin typeface="微软雅黑" panose="020B0503020204020204" pitchFamily="34" charset="-122"/>
                <a:ea typeface="微软雅黑" panose="020B0503020204020204" pitchFamily="34" charset="-122"/>
                <a:sym typeface="+mn-ea"/>
              </a:rPr>
              <a:t>（</a:t>
            </a:r>
            <a:r>
              <a:rPr lang="en-US" altLang="zh-CN" sz="1350" b="1" dirty="0" smtClean="0">
                <a:solidFill>
                  <a:schemeClr val="bg1"/>
                </a:solidFill>
                <a:latin typeface="微软雅黑" panose="020B0503020204020204" pitchFamily="34" charset="-122"/>
                <a:ea typeface="微软雅黑" panose="020B0503020204020204" pitchFamily="34" charset="-122"/>
                <a:sym typeface="+mn-ea"/>
              </a:rPr>
              <a:t>2022</a:t>
            </a:r>
            <a:r>
              <a:rPr lang="zh-CN" altLang="en-US" sz="1350" b="1" dirty="0" smtClean="0">
                <a:solidFill>
                  <a:schemeClr val="bg1"/>
                </a:solidFill>
                <a:latin typeface="微软雅黑" panose="020B0503020204020204" pitchFamily="34" charset="-122"/>
                <a:ea typeface="微软雅黑" panose="020B0503020204020204" pitchFamily="34" charset="-122"/>
                <a:sym typeface="+mn-ea"/>
              </a:rPr>
              <a:t>年）</a:t>
            </a:r>
            <a:r>
              <a:rPr lang="en-US" altLang="zh-CN" sz="1350" b="1" baseline="30000" dirty="0" smtClean="0">
                <a:solidFill>
                  <a:schemeClr val="bg1"/>
                </a:solidFill>
                <a:latin typeface="微软雅黑" panose="020B0503020204020204" pitchFamily="34" charset="-122"/>
                <a:ea typeface="微软雅黑" panose="020B0503020204020204" pitchFamily="34" charset="-122"/>
                <a:sym typeface="+mn-ea"/>
              </a:rPr>
              <a:t>[4]</a:t>
            </a:r>
            <a:endParaRPr lang="en-US" altLang="zh-CN" sz="1350" b="1" baseline="30000" dirty="0">
              <a:solidFill>
                <a:schemeClr val="bg1"/>
              </a:solidFill>
              <a:latin typeface="微软雅黑" panose="020B0503020204020204" pitchFamily="34" charset="-122"/>
              <a:ea typeface="微软雅黑" panose="020B0503020204020204" pitchFamily="34" charset="-122"/>
              <a:sym typeface="+mn-ea"/>
            </a:endParaRPr>
          </a:p>
        </p:txBody>
      </p:sp>
      <p:pic>
        <p:nvPicPr>
          <p:cNvPr id="50" name="图片 4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9789" y="1872378"/>
            <a:ext cx="160152" cy="160152"/>
          </a:xfrm>
          <a:prstGeom prst="rect">
            <a:avLst/>
          </a:prstGeom>
        </p:spPr>
      </p:pic>
      <p:pic>
        <p:nvPicPr>
          <p:cNvPr id="51" name="图片 5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54385" y="2723143"/>
            <a:ext cx="160152" cy="160152"/>
          </a:xfrm>
          <a:prstGeom prst="rect">
            <a:avLst/>
          </a:prstGeom>
        </p:spPr>
      </p:pic>
      <p:pic>
        <p:nvPicPr>
          <p:cNvPr id="52" name="图片 5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0788" y="3541724"/>
            <a:ext cx="160152" cy="160152"/>
          </a:xfrm>
          <a:prstGeom prst="rect">
            <a:avLst/>
          </a:prstGeom>
        </p:spPr>
      </p:pic>
      <p:sp>
        <p:nvSpPr>
          <p:cNvPr id="9" name="文本框 8"/>
          <p:cNvSpPr txBox="1"/>
          <p:nvPr/>
        </p:nvSpPr>
        <p:spPr>
          <a:xfrm>
            <a:off x="6228805" y="1055118"/>
            <a:ext cx="688844" cy="299085"/>
          </a:xfrm>
          <a:prstGeom prst="rect">
            <a:avLst/>
          </a:prstGeom>
          <a:noFill/>
        </p:spPr>
        <p:txBody>
          <a:bodyPr wrap="square">
            <a:spAutoFit/>
          </a:bodyPr>
          <a:lstStyle/>
          <a:p>
            <a:pPr lvl="0"/>
            <a:r>
              <a:rPr lang="en-US" altLang="zh-CN" sz="1350" b="1" dirty="0">
                <a:solidFill>
                  <a:schemeClr val="bg1"/>
                </a:solidFill>
                <a:latin typeface="微软雅黑" panose="020B0503020204020204" pitchFamily="34" charset="-122"/>
                <a:ea typeface="微软雅黑" panose="020B0503020204020204" pitchFamily="34" charset="-122"/>
              </a:rPr>
              <a:t>2021</a:t>
            </a:r>
            <a:endParaRPr lang="zh-CN" altLang="en-US" sz="1350" b="1" dirty="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3642181" y="2712682"/>
            <a:ext cx="725685" cy="300082"/>
            <a:chOff x="8504962" y="1306876"/>
            <a:chExt cx="967581" cy="400110"/>
          </a:xfrm>
        </p:grpSpPr>
        <p:sp>
          <p:nvSpPr>
            <p:cNvPr id="10" name="矩形: 圆角 9"/>
            <p:cNvSpPr/>
            <p:nvPr/>
          </p:nvSpPr>
          <p:spPr>
            <a:xfrm>
              <a:off x="8504962" y="1386785"/>
              <a:ext cx="836391" cy="30939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542434" y="1306876"/>
              <a:ext cx="930109" cy="400110"/>
            </a:xfrm>
            <a:prstGeom prst="rect">
              <a:avLst/>
            </a:prstGeom>
            <a:noFill/>
          </p:spPr>
          <p:txBody>
            <a:bodyPr wrap="square">
              <a:spAutoFit/>
            </a:bodyPr>
            <a:lstStyle/>
            <a:p>
              <a:pPr lvl="0"/>
              <a:r>
                <a:rPr lang="en-US" altLang="zh-CN" sz="1350" b="1" dirty="0" smtClean="0">
                  <a:solidFill>
                    <a:schemeClr val="bg1"/>
                  </a:solidFill>
                  <a:latin typeface="微软雅黑" panose="020B0503020204020204" pitchFamily="34" charset="-122"/>
                  <a:ea typeface="微软雅黑" panose="020B0503020204020204" pitchFamily="34" charset="-122"/>
                </a:rPr>
                <a:t>2021</a:t>
              </a:r>
              <a:endParaRPr lang="zh-CN" altLang="en-US" sz="1350" b="1"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3635815" y="1036179"/>
            <a:ext cx="680628" cy="389338"/>
            <a:chOff x="5461339" y="3784902"/>
            <a:chExt cx="907504" cy="519115"/>
          </a:xfrm>
        </p:grpSpPr>
        <p:sp>
          <p:nvSpPr>
            <p:cNvPr id="24" name="矩形: 圆角 23"/>
            <p:cNvSpPr/>
            <p:nvPr/>
          </p:nvSpPr>
          <p:spPr>
            <a:xfrm>
              <a:off x="5461339" y="3784902"/>
              <a:ext cx="907504" cy="30939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b="1" dirty="0">
                  <a:solidFill>
                    <a:schemeClr val="bg1"/>
                  </a:solidFill>
                  <a:latin typeface="微软雅黑" panose="020B0503020204020204" pitchFamily="34" charset="-122"/>
                  <a:ea typeface="微软雅黑" panose="020B0503020204020204" pitchFamily="34" charset="-122"/>
                  <a:sym typeface="+mn-ea"/>
                </a:rPr>
                <a:t>2022</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5846084" y="3873132"/>
              <a:ext cx="246308" cy="430885"/>
            </a:xfrm>
            <a:prstGeom prst="rect">
              <a:avLst/>
            </a:prstGeom>
            <a:noFill/>
          </p:spPr>
          <p:txBody>
            <a:bodyPr wrap="none" rtlCol="0">
              <a:spAutoFit/>
            </a:bodyPr>
            <a:lstStyle/>
            <a:p>
              <a:endParaRPr lang="zh-CN" altLang="en-US" sz="1500" b="1" dirty="0">
                <a:solidFill>
                  <a:schemeClr val="bg1"/>
                </a:solidFill>
                <a:latin typeface="微软雅黑" panose="020B0503020204020204" pitchFamily="34" charset="-122"/>
                <a:ea typeface="微软雅黑" panose="020B0503020204020204" pitchFamily="34" charset="-122"/>
              </a:endParaRPr>
            </a:p>
          </p:txBody>
        </p:sp>
      </p:grpSp>
      <p:sp>
        <p:nvSpPr>
          <p:cNvPr id="54" name="文本框 53"/>
          <p:cNvSpPr txBox="1"/>
          <p:nvPr/>
        </p:nvSpPr>
        <p:spPr>
          <a:xfrm>
            <a:off x="529590" y="4660265"/>
            <a:ext cx="6089650" cy="306705"/>
          </a:xfrm>
          <a:prstGeom prst="rect">
            <a:avLst/>
          </a:prstGeom>
          <a:noFill/>
        </p:spPr>
        <p:txBody>
          <a:bodyPr wrap="square">
            <a:spAutoFit/>
          </a:bodyPr>
          <a:lstStyle/>
          <a:p>
            <a:r>
              <a:rPr lang="en-US" altLang="zh-CN" sz="700" dirty="0" smtClean="0">
                <a:solidFill>
                  <a:schemeClr val="tx1"/>
                </a:solidFill>
                <a:latin typeface="微软雅黑" panose="020B0503020204020204" pitchFamily="34" charset="-122"/>
                <a:ea typeface="微软雅黑" panose="020B0503020204020204" pitchFamily="34" charset="-122"/>
              </a:rPr>
              <a:t>[1].</a:t>
            </a:r>
            <a:r>
              <a:rPr lang="zh-CN" altLang="en-US" sz="700" dirty="0" smtClean="0">
                <a:solidFill>
                  <a:schemeClr val="tx1"/>
                </a:solidFill>
                <a:latin typeface="微软雅黑" panose="020B0503020204020204" pitchFamily="34" charset="-122"/>
                <a:ea typeface="微软雅黑" panose="020B0503020204020204" pitchFamily="34" charset="-122"/>
              </a:rPr>
              <a:t> </a:t>
            </a:r>
            <a:r>
              <a:rPr lang="en-US" altLang="zh-CN" sz="700" dirty="0">
                <a:solidFill>
                  <a:schemeClr val="tx1"/>
                </a:solidFill>
                <a:latin typeface="微软雅黑" panose="020B0503020204020204" pitchFamily="34" charset="-122"/>
                <a:ea typeface="微软雅黑" panose="020B0503020204020204" pitchFamily="34" charset="-122"/>
              </a:rPr>
              <a:t>.</a:t>
            </a:r>
            <a:r>
              <a:rPr lang="zh-CN" altLang="en-US" sz="700" dirty="0">
                <a:solidFill>
                  <a:schemeClr val="tx1"/>
                </a:solidFill>
                <a:latin typeface="微软雅黑" panose="020B0503020204020204" pitchFamily="34" charset="-122"/>
                <a:ea typeface="微软雅黑" panose="020B0503020204020204" pitchFamily="34" charset="-122"/>
              </a:rPr>
              <a:t>张学军，中华皮肤科杂志，</a:t>
            </a:r>
            <a:r>
              <a:rPr lang="en-US" altLang="zh-CN" sz="700" dirty="0">
                <a:solidFill>
                  <a:schemeClr val="tx1"/>
                </a:solidFill>
                <a:latin typeface="微软雅黑" panose="020B0503020204020204" pitchFamily="34" charset="-122"/>
                <a:ea typeface="微软雅黑" panose="020B0503020204020204" pitchFamily="34" charset="-122"/>
              </a:rPr>
              <a:t>2023,56(7):573-625    </a:t>
            </a:r>
            <a:r>
              <a:rPr lang="en-US" altLang="zh-CN" sz="700" dirty="0" smtClean="0">
                <a:solidFill>
                  <a:schemeClr val="tx1"/>
                </a:solidFill>
                <a:latin typeface="微软雅黑" panose="020B0503020204020204" pitchFamily="34" charset="-122"/>
                <a:ea typeface="微软雅黑" panose="020B0503020204020204" pitchFamily="34" charset="-122"/>
              </a:rPr>
              <a:t>[2].</a:t>
            </a:r>
            <a:r>
              <a:rPr lang="zh-CN" altLang="en-US" sz="700" dirty="0">
                <a:solidFill>
                  <a:schemeClr val="tx1"/>
                </a:solidFill>
                <a:latin typeface="微软雅黑" panose="020B0503020204020204" pitchFamily="34" charset="-122"/>
                <a:ea typeface="微软雅黑" panose="020B0503020204020204" pitchFamily="34" charset="-122"/>
              </a:rPr>
              <a:t>中国皮肤性病学杂志</a:t>
            </a:r>
            <a:r>
              <a:rPr lang="en-US" altLang="zh-CN" sz="700" dirty="0">
                <a:solidFill>
                  <a:schemeClr val="tx1"/>
                </a:solidFill>
                <a:latin typeface="微软雅黑" panose="020B0503020204020204" pitchFamily="34" charset="-122"/>
                <a:ea typeface="微软雅黑" panose="020B0503020204020204" pitchFamily="34" charset="-122"/>
              </a:rPr>
              <a:t>.2021.35(6):707-711.     </a:t>
            </a:r>
            <a:r>
              <a:rPr lang="en-US" altLang="zh-CN" sz="700" dirty="0" smtClean="0">
                <a:solidFill>
                  <a:schemeClr val="tx1"/>
                </a:solidFill>
                <a:latin typeface="微软雅黑" panose="020B0503020204020204" pitchFamily="34" charset="-122"/>
                <a:ea typeface="微软雅黑" panose="020B0503020204020204" pitchFamily="34" charset="-122"/>
              </a:rPr>
              <a:t>[3].</a:t>
            </a:r>
            <a:r>
              <a:rPr lang="zh-CN" altLang="en-US" sz="700" dirty="0" smtClean="0">
                <a:solidFill>
                  <a:schemeClr val="tx1"/>
                </a:solidFill>
                <a:latin typeface="微软雅黑" panose="020B0503020204020204" pitchFamily="34" charset="-122"/>
                <a:ea typeface="微软雅黑" panose="020B0503020204020204" pitchFamily="34" charset="-122"/>
              </a:rPr>
              <a:t> </a:t>
            </a:r>
            <a:r>
              <a:rPr lang="zh-CN" altLang="en-US" sz="700" dirty="0">
                <a:solidFill>
                  <a:schemeClr val="tx1"/>
                </a:solidFill>
                <a:latin typeface="微软雅黑" panose="020B0503020204020204" pitchFamily="34" charset="-122"/>
                <a:ea typeface="微软雅黑" panose="020B0503020204020204" pitchFamily="34" charset="-122"/>
              </a:rPr>
              <a:t>中华皮肤科杂志，</a:t>
            </a:r>
            <a:r>
              <a:rPr lang="en-US" altLang="zh-CN" sz="700" dirty="0">
                <a:solidFill>
                  <a:schemeClr val="tx1"/>
                </a:solidFill>
                <a:latin typeface="微软雅黑" panose="020B0503020204020204" pitchFamily="34" charset="-122"/>
                <a:ea typeface="微软雅黑" panose="020B0503020204020204" pitchFamily="34" charset="-122"/>
              </a:rPr>
              <a:t>2021, 54(7):559-581.      </a:t>
            </a:r>
            <a:r>
              <a:rPr lang="en-US" altLang="zh-CN" sz="700" dirty="0" smtClean="0">
                <a:solidFill>
                  <a:schemeClr val="tx1"/>
                </a:solidFill>
                <a:latin typeface="微软雅黑" panose="020B0503020204020204" pitchFamily="34" charset="-122"/>
                <a:ea typeface="微软雅黑" panose="020B0503020204020204" pitchFamily="34" charset="-122"/>
              </a:rPr>
              <a:t>[4].</a:t>
            </a:r>
            <a:r>
              <a:rPr lang="zh-CN" altLang="en-US" sz="700" dirty="0" smtClean="0">
                <a:solidFill>
                  <a:schemeClr val="tx1"/>
                </a:solidFill>
                <a:latin typeface="微软雅黑" panose="020B0503020204020204" pitchFamily="34" charset="-122"/>
                <a:ea typeface="微软雅黑" panose="020B0503020204020204" pitchFamily="34" charset="-122"/>
              </a:rPr>
              <a:t> </a:t>
            </a:r>
            <a:r>
              <a:rPr lang="zh-CN" altLang="en-US" sz="700" dirty="0">
                <a:solidFill>
                  <a:schemeClr val="tx1"/>
                </a:solidFill>
                <a:latin typeface="微软雅黑" panose="020B0503020204020204" pitchFamily="34" charset="-122"/>
                <a:ea typeface="微软雅黑" panose="020B0503020204020204" pitchFamily="34" charset="-122"/>
              </a:rPr>
              <a:t>中华全科医师杂志</a:t>
            </a:r>
            <a:r>
              <a:rPr lang="en-US" altLang="zh-CN" sz="700" dirty="0">
                <a:solidFill>
                  <a:schemeClr val="tx1"/>
                </a:solidFill>
                <a:latin typeface="微软雅黑" panose="020B0503020204020204" pitchFamily="34" charset="-122"/>
                <a:ea typeface="微软雅黑" panose="020B0503020204020204" pitchFamily="34" charset="-122"/>
              </a:rPr>
              <a:t>, 2022,21(8):705-714</a:t>
            </a:r>
            <a:endParaRPr lang="en-US" altLang="zh-CN" sz="700" dirty="0">
              <a:solidFill>
                <a:schemeClr val="tx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683568" y="478809"/>
            <a:ext cx="8116570" cy="337185"/>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本维莫德乳膏</a:t>
            </a:r>
            <a:r>
              <a:rPr lang="zh-CN" altLang="en-US" sz="1600" b="1" dirty="0" smtClean="0">
                <a:latin typeface="微软雅黑" panose="020B0503020204020204" pitchFamily="34" charset="-122"/>
                <a:ea typeface="微软雅黑" panose="020B0503020204020204" pitchFamily="34" charset="-122"/>
              </a:rPr>
              <a:t>因疗效优异、缓解</a:t>
            </a:r>
            <a:r>
              <a:rPr lang="zh-CN" altLang="en-US" sz="1600" b="1" dirty="0">
                <a:latin typeface="微软雅黑" panose="020B0503020204020204" pitchFamily="34" charset="-122"/>
                <a:ea typeface="微软雅黑" panose="020B0503020204020204" pitchFamily="34" charset="-122"/>
              </a:rPr>
              <a:t>期</a:t>
            </a:r>
            <a:r>
              <a:rPr lang="zh-CN" altLang="en-US" sz="1600" b="1" dirty="0" smtClean="0">
                <a:latin typeface="微软雅黑" panose="020B0503020204020204" pitchFamily="34" charset="-122"/>
                <a:ea typeface="微软雅黑" panose="020B0503020204020204" pitchFamily="34" charset="-122"/>
              </a:rPr>
              <a:t>长的特点，获得</a:t>
            </a:r>
            <a:r>
              <a:rPr lang="zh-CN" altLang="en-US" sz="1600" b="1" dirty="0">
                <a:solidFill>
                  <a:srgbClr val="C00000"/>
                </a:solidFill>
                <a:latin typeface="微软雅黑" panose="020B0503020204020204" pitchFamily="34" charset="-122"/>
                <a:ea typeface="微软雅黑" panose="020B0503020204020204" pitchFamily="34" charset="-122"/>
              </a:rPr>
              <a:t>国内多</a:t>
            </a:r>
            <a:r>
              <a:rPr lang="zh-CN" altLang="en-US" sz="1600" b="1" dirty="0" smtClean="0">
                <a:solidFill>
                  <a:srgbClr val="C00000"/>
                </a:solidFill>
                <a:latin typeface="微软雅黑" panose="020B0503020204020204" pitchFamily="34" charset="-122"/>
                <a:ea typeface="微软雅黑" panose="020B0503020204020204" pitchFamily="34" charset="-122"/>
              </a:rPr>
              <a:t>部</a:t>
            </a:r>
            <a:r>
              <a:rPr lang="zh-CN" altLang="en-US" sz="1600" b="1" dirty="0">
                <a:solidFill>
                  <a:srgbClr val="C00000"/>
                </a:solidFill>
                <a:latin typeface="微软雅黑" panose="020B0503020204020204" pitchFamily="34" charset="-122"/>
                <a:ea typeface="微软雅黑" panose="020B0503020204020204" pitchFamily="34" charset="-122"/>
              </a:rPr>
              <a:t>银屑病</a:t>
            </a:r>
            <a:r>
              <a:rPr lang="zh-CN" altLang="en-US" sz="1600" b="1" dirty="0" smtClean="0">
                <a:solidFill>
                  <a:srgbClr val="C00000"/>
                </a:solidFill>
                <a:latin typeface="微软雅黑" panose="020B0503020204020204" pitchFamily="34" charset="-122"/>
                <a:ea typeface="微软雅黑" panose="020B0503020204020204" pitchFamily="34" charset="-122"/>
              </a:rPr>
              <a:t>指南共识</a:t>
            </a:r>
            <a:r>
              <a:rPr lang="zh-CN" altLang="en-US" sz="1600" b="1" dirty="0">
                <a:solidFill>
                  <a:srgbClr val="C00000"/>
                </a:solidFill>
                <a:latin typeface="微软雅黑" panose="020B0503020204020204" pitchFamily="34" charset="-122"/>
                <a:ea typeface="微软雅黑" panose="020B0503020204020204" pitchFamily="34" charset="-122"/>
              </a:rPr>
              <a:t>推荐</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6372200" y="3388371"/>
            <a:ext cx="2304256" cy="783590"/>
          </a:xfrm>
          <a:prstGeom prst="rect">
            <a:avLst/>
          </a:prstGeom>
          <a:noFill/>
        </p:spPr>
        <p:txBody>
          <a:bodyPr wrap="square">
            <a:spAutoFit/>
          </a:bodyPr>
          <a:lstStyle/>
          <a:p>
            <a:r>
              <a:rPr lang="zh-CN" altLang="en-US" sz="900" dirty="0">
                <a:latin typeface="微软雅黑" panose="020B0503020204020204" pitchFamily="34" charset="-122"/>
                <a:ea typeface="微软雅黑" panose="020B0503020204020204" pitchFamily="34" charset="-122"/>
              </a:rPr>
              <a:t>备注</a:t>
            </a:r>
            <a:r>
              <a:rPr lang="zh-CN" altLang="en-US" sz="900" dirty="0" smtClean="0">
                <a:latin typeface="微软雅黑" panose="020B0503020204020204" pitchFamily="34" charset="-122"/>
                <a:ea typeface="微软雅黑" panose="020B0503020204020204" pitchFamily="34" charset="-122"/>
              </a:rPr>
              <a:t>：在</a:t>
            </a:r>
            <a:r>
              <a:rPr lang="en-US" altLang="zh-CN" sz="900" dirty="0" smtClean="0">
                <a:latin typeface="微软雅黑" panose="020B0503020204020204" pitchFamily="34" charset="-122"/>
                <a:ea typeface="微软雅黑" panose="020B0503020204020204" pitchFamily="34" charset="-122"/>
              </a:rPr>
              <a:t>2019</a:t>
            </a:r>
            <a:r>
              <a:rPr lang="zh-CN" altLang="en-US" sz="900" dirty="0" smtClean="0">
                <a:latin typeface="微软雅黑" panose="020B0503020204020204" pitchFamily="34" charset="-122"/>
                <a:ea typeface="微软雅黑" panose="020B0503020204020204" pitchFamily="34" charset="-122"/>
              </a:rPr>
              <a:t>年领取注册批件时，由于上市许可持有人在申报系统中选择</a:t>
            </a:r>
            <a:r>
              <a:rPr lang="zh-CN" altLang="en-US" sz="900" dirty="0">
                <a:latin typeface="微软雅黑" panose="020B0503020204020204" pitchFamily="34" charset="-122"/>
                <a:ea typeface="微软雅黑" panose="020B0503020204020204" pitchFamily="34" charset="-122"/>
              </a:rPr>
              <a:t>了</a:t>
            </a:r>
            <a:r>
              <a:rPr lang="zh-CN" altLang="en-US" sz="900" dirty="0" smtClean="0">
                <a:latin typeface="微软雅黑" panose="020B0503020204020204" pitchFamily="34" charset="-122"/>
                <a:ea typeface="微软雅黑" panose="020B0503020204020204" pitchFamily="34" charset="-122"/>
              </a:rPr>
              <a:t>“</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技术评审报告</a:t>
            </a:r>
            <a:r>
              <a:rPr lang="en-US" altLang="zh-CN" sz="900" dirty="0" smtClean="0">
                <a:latin typeface="微软雅黑" panose="020B0503020204020204" pitchFamily="34" charset="-122"/>
                <a:ea typeface="微软雅黑" panose="020B0503020204020204" pitchFamily="34" charset="-122"/>
              </a:rPr>
              <a:t>》</a:t>
            </a:r>
            <a:r>
              <a:rPr lang="zh-CN" altLang="en-US" sz="900" dirty="0" smtClean="0">
                <a:latin typeface="微软雅黑" panose="020B0503020204020204" pitchFamily="34" charset="-122"/>
                <a:ea typeface="微软雅黑" panose="020B0503020204020204" pitchFamily="34" charset="-122"/>
              </a:rPr>
              <a:t>不公开”的选项，因此没有拿到国家</a:t>
            </a:r>
            <a:r>
              <a:rPr lang="zh-CN" altLang="en-US" sz="900" dirty="0">
                <a:latin typeface="微软雅黑" panose="020B0503020204020204" pitchFamily="34" charset="-122"/>
                <a:ea typeface="微软雅黑" panose="020B0503020204020204" pitchFamily="34" charset="-122"/>
              </a:rPr>
              <a:t>药监局药品审评中心出具的</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技术评审报告</a:t>
            </a:r>
            <a:r>
              <a:rPr lang="en-US" altLang="zh-CN" sz="900" dirty="0" smtClean="0">
                <a:latin typeface="微软雅黑" panose="020B0503020204020204" pitchFamily="34" charset="-122"/>
                <a:ea typeface="微软雅黑" panose="020B0503020204020204" pitchFamily="34" charset="-122"/>
              </a:rPr>
              <a:t>》</a:t>
            </a:r>
            <a:endParaRPr lang="en-US" altLang="zh-CN" sz="900" dirty="0">
              <a:solidFill>
                <a:schemeClr val="tx1"/>
              </a:solidFill>
              <a:latin typeface="微软雅黑" panose="020B0503020204020204" pitchFamily="34" charset="-122"/>
              <a:ea typeface="微软雅黑" panose="020B0503020204020204" pitchFamily="34" charset="-122"/>
            </a:endParaRPr>
          </a:p>
        </p:txBody>
      </p:sp>
      <p:sp>
        <p:nvSpPr>
          <p:cNvPr id="39" name="五边形 38"/>
          <p:cNvSpPr/>
          <p:nvPr/>
        </p:nvSpPr>
        <p:spPr>
          <a:xfrm>
            <a:off x="35496" y="51470"/>
            <a:ext cx="1296144" cy="216895"/>
          </a:xfrm>
          <a:prstGeom prst="homePlat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latin typeface="微软雅黑" panose="020B0503020204020204" pitchFamily="34" charset="-122"/>
                <a:ea typeface="微软雅黑" panose="020B0503020204020204" pitchFamily="34" charset="-122"/>
              </a:rPr>
              <a:t>1</a:t>
            </a:r>
            <a:r>
              <a:rPr lang="zh-CN" altLang="en-US" sz="1200" b="1" dirty="0" smtClean="0">
                <a:latin typeface="微软雅黑" panose="020B0503020204020204" pitchFamily="34" charset="-122"/>
                <a:ea typeface="微软雅黑" panose="020B0503020204020204" pitchFamily="34" charset="-122"/>
              </a:rPr>
              <a:t>基本</a:t>
            </a:r>
            <a:r>
              <a:rPr lang="zh-CN" altLang="en-US" sz="1200" b="1" dirty="0">
                <a:latin typeface="微软雅黑" panose="020B0503020204020204" pitchFamily="34" charset="-122"/>
                <a:ea typeface="微软雅黑" panose="020B0503020204020204" pitchFamily="34" charset="-122"/>
              </a:rPr>
              <a:t>信息</a:t>
            </a:r>
            <a:endParaRPr lang="zh-CN" altLang="en-US" sz="1200" b="1" dirty="0">
              <a:latin typeface="微软雅黑" panose="020B0503020204020204" pitchFamily="34" charset="-122"/>
              <a:ea typeface="微软雅黑" panose="020B0503020204020204" pitchFamily="34" charset="-122"/>
            </a:endParaRPr>
          </a:p>
        </p:txBody>
      </p:sp>
      <p:sp>
        <p:nvSpPr>
          <p:cNvPr id="40" name="燕尾形 39"/>
          <p:cNvSpPr/>
          <p:nvPr/>
        </p:nvSpPr>
        <p:spPr>
          <a:xfrm>
            <a:off x="1320960" y="58092"/>
            <a:ext cx="1404133" cy="219548"/>
          </a:xfrm>
          <a:prstGeom prst="chevr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安全性</a:t>
            </a:r>
            <a:endParaRPr lang="zh-CN" altLang="en-US" sz="1200" b="1" dirty="0">
              <a:latin typeface="微软雅黑" panose="020B0503020204020204" pitchFamily="34" charset="-122"/>
              <a:ea typeface="微软雅黑" panose="020B0503020204020204" pitchFamily="34" charset="-122"/>
            </a:endParaRPr>
          </a:p>
        </p:txBody>
      </p:sp>
      <p:sp>
        <p:nvSpPr>
          <p:cNvPr id="44" name="燕尾形 43"/>
          <p:cNvSpPr/>
          <p:nvPr/>
        </p:nvSpPr>
        <p:spPr>
          <a:xfrm>
            <a:off x="2725093" y="58091"/>
            <a:ext cx="1404133" cy="219549"/>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latin typeface="微软雅黑" panose="020B0503020204020204" pitchFamily="34" charset="-122"/>
                <a:ea typeface="微软雅黑" panose="020B0503020204020204" pitchFamily="34" charset="-122"/>
              </a:rPr>
              <a:t>3.2 </a:t>
            </a:r>
            <a:r>
              <a:rPr lang="zh-CN" altLang="en-US" sz="1200" b="1" dirty="0" smtClean="0">
                <a:latin typeface="微软雅黑" panose="020B0503020204020204" pitchFamily="34" charset="-122"/>
                <a:ea typeface="微软雅黑" panose="020B0503020204020204" pitchFamily="34" charset="-122"/>
              </a:rPr>
              <a:t>有效性</a:t>
            </a:r>
            <a:endParaRPr lang="zh-CN" altLang="en-US" sz="1200" b="1" dirty="0">
              <a:latin typeface="微软雅黑" panose="020B0503020204020204" pitchFamily="34" charset="-122"/>
              <a:ea typeface="微软雅黑" panose="020B0503020204020204" pitchFamily="34" charset="-122"/>
            </a:endParaRPr>
          </a:p>
        </p:txBody>
      </p:sp>
      <p:sp>
        <p:nvSpPr>
          <p:cNvPr id="47" name="燕尾形 46"/>
          <p:cNvSpPr/>
          <p:nvPr/>
        </p:nvSpPr>
        <p:spPr>
          <a:xfrm>
            <a:off x="4110932" y="58091"/>
            <a:ext cx="1404133" cy="219549"/>
          </a:xfrm>
          <a:prstGeom prst="chevr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latin typeface="微软雅黑" panose="020B0503020204020204" pitchFamily="34" charset="-122"/>
                <a:ea typeface="微软雅黑" panose="020B0503020204020204" pitchFamily="34" charset="-122"/>
              </a:rPr>
              <a:t>4.</a:t>
            </a:r>
            <a:r>
              <a:rPr lang="zh-CN" altLang="en-US" sz="1200" b="1" dirty="0">
                <a:latin typeface="微软雅黑" panose="020B0503020204020204" pitchFamily="34" charset="-122"/>
                <a:ea typeface="微软雅黑" panose="020B0503020204020204" pitchFamily="34" charset="-122"/>
                <a:sym typeface="+mn-ea"/>
              </a:rPr>
              <a:t>创新性</a:t>
            </a:r>
            <a:endParaRPr lang="zh-CN" altLang="en-US" sz="1200" b="1" dirty="0">
              <a:latin typeface="微软雅黑" panose="020B0503020204020204" pitchFamily="34" charset="-122"/>
              <a:ea typeface="微软雅黑" panose="020B0503020204020204" pitchFamily="34" charset="-122"/>
            </a:endParaRPr>
          </a:p>
        </p:txBody>
      </p:sp>
      <p:sp>
        <p:nvSpPr>
          <p:cNvPr id="49" name="燕尾形 48"/>
          <p:cNvSpPr/>
          <p:nvPr/>
        </p:nvSpPr>
        <p:spPr>
          <a:xfrm>
            <a:off x="5496771" y="66056"/>
            <a:ext cx="1404133" cy="211584"/>
          </a:xfrm>
          <a:prstGeom prst="chevr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latin typeface="微软雅黑" panose="020B0503020204020204" pitchFamily="34" charset="-122"/>
                <a:ea typeface="微软雅黑" panose="020B0503020204020204" pitchFamily="34" charset="-122"/>
              </a:rPr>
              <a:t>5.</a:t>
            </a:r>
            <a:r>
              <a:rPr lang="en-US" altLang="zh-CN" sz="1200" b="1" dirty="0" smtClean="0">
                <a:latin typeface="微软雅黑" panose="020B0503020204020204" pitchFamily="34" charset="-122"/>
                <a:ea typeface="微软雅黑" panose="020B0503020204020204" pitchFamily="34" charset="-122"/>
                <a:sym typeface="+mn-ea"/>
              </a:rPr>
              <a:t>.</a:t>
            </a:r>
            <a:r>
              <a:rPr lang="zh-CN" altLang="en-US" sz="1200" b="1" dirty="0">
                <a:latin typeface="微软雅黑" panose="020B0503020204020204" pitchFamily="34" charset="-122"/>
                <a:ea typeface="微软雅黑" panose="020B0503020204020204" pitchFamily="34" charset="-122"/>
                <a:sym typeface="+mn-ea"/>
              </a:rPr>
              <a:t>公平性</a:t>
            </a:r>
            <a:endParaRPr lang="zh-CN" altLang="en-US" sz="12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355"/>
    </mc:Choice>
    <mc:Fallback>
      <p:transition spd="slow" advTm="2035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同侧圆角矩形 3"/>
          <p:cNvSpPr/>
          <p:nvPr/>
        </p:nvSpPr>
        <p:spPr>
          <a:xfrm>
            <a:off x="467360" y="816882"/>
            <a:ext cx="2232432" cy="287655"/>
          </a:xfrm>
          <a:prstGeom prst="round2SameRect">
            <a:avLst/>
          </a:prstGeom>
          <a:solidFill>
            <a:schemeClr val="tx2"/>
          </a:solidFill>
          <a:ln>
            <a:solidFill>
              <a:schemeClr val="tx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200" b="1" dirty="0">
                <a:latin typeface="微软雅黑" panose="020B0503020204020204" pitchFamily="34" charset="-122"/>
                <a:ea typeface="微软雅黑" panose="020B0503020204020204" pitchFamily="34" charset="-122"/>
              </a:rPr>
              <a:t>创新机制为临床</a:t>
            </a:r>
            <a:r>
              <a:rPr lang="zh-CN" altLang="en-US" sz="1200" b="1" dirty="0" smtClean="0">
                <a:latin typeface="微软雅黑" panose="020B0503020204020204" pitchFamily="34" charset="-122"/>
                <a:ea typeface="微软雅黑" panose="020B0503020204020204" pitchFamily="34" charset="-122"/>
              </a:rPr>
              <a:t>提供更优选择</a:t>
            </a:r>
            <a:endParaRPr lang="zh-CN" altLang="en-US" sz="1200" b="1" dirty="0">
              <a:latin typeface="微软雅黑" panose="020B0503020204020204" pitchFamily="34" charset="-122"/>
              <a:ea typeface="微软雅黑" panose="020B0503020204020204" pitchFamily="34" charset="-122"/>
            </a:endParaRPr>
          </a:p>
        </p:txBody>
      </p:sp>
      <p:sp>
        <p:nvSpPr>
          <p:cNvPr id="7" name="文本框 6"/>
          <p:cNvSpPr txBox="1"/>
          <p:nvPr/>
        </p:nvSpPr>
        <p:spPr>
          <a:xfrm>
            <a:off x="398145" y="1104537"/>
            <a:ext cx="8339455" cy="1511935"/>
          </a:xfrm>
          <a:prstGeom prst="rect">
            <a:avLst/>
          </a:prstGeom>
          <a:noFill/>
        </p:spPr>
        <p:txBody>
          <a:bodyPr wrap="square" rtlCol="0" anchor="t">
            <a:noAutofit/>
          </a:bodyPr>
          <a:lstStyle/>
          <a:p>
            <a:pPr marL="214630" indent="-214630">
              <a:lnSpc>
                <a:spcPct val="150000"/>
              </a:lnSpc>
              <a:buFont typeface="Wingdings" panose="05000000000000000000" pitchFamily="2" charset="2"/>
              <a:buChar char="u"/>
            </a:pPr>
            <a:r>
              <a:rPr lang="zh-CN" altLang="en-US" sz="1100" b="1" kern="1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全新靶点，多通路抗炎</a:t>
            </a:r>
            <a:r>
              <a:rPr lang="zh-CN" altLang="zh-CN" sz="1100" kern="1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100" kern="100" dirty="0">
                <a:latin typeface="微软雅黑" panose="020B0503020204020204" pitchFamily="34" charset="-122"/>
                <a:ea typeface="微软雅黑" panose="020B0503020204020204" pitchFamily="34" charset="-122"/>
                <a:cs typeface="微软雅黑" panose="020B0503020204020204" pitchFamily="34" charset="-122"/>
                <a:sym typeface="+mn-ea"/>
              </a:rPr>
              <a:t>本维莫德乳膏（欣比克</a:t>
            </a:r>
            <a:r>
              <a:rPr lang="en-US" altLang="zh-CN" sz="1100" kern="100"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100" kern="100" dirty="0">
                <a:latin typeface="微软雅黑" panose="020B0503020204020204" pitchFamily="34" charset="-122"/>
                <a:ea typeface="微软雅黑" panose="020B0503020204020204" pitchFamily="34" charset="-122"/>
                <a:cs typeface="微软雅黑" panose="020B0503020204020204" pitchFamily="34" charset="-122"/>
                <a:sym typeface="+mn-ea"/>
              </a:rPr>
              <a:t>）作为</a:t>
            </a:r>
            <a:r>
              <a:rPr lang="zh-CN" altLang="en-US" sz="11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全球首个治疗性芳香烃受体</a:t>
            </a:r>
            <a:r>
              <a:rPr lang="zh-CN" altLang="en-US" sz="1100" b="1"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调节剂</a:t>
            </a:r>
            <a:r>
              <a:rPr lang="zh-CN" altLang="en-US" sz="1100" kern="1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100" kern="1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在</a:t>
            </a:r>
            <a:r>
              <a:rPr lang="zh-CN" altLang="en-US" sz="1100" kern="100" dirty="0">
                <a:latin typeface="微软雅黑" panose="020B0503020204020204" pitchFamily="34" charset="-122"/>
                <a:ea typeface="微软雅黑" panose="020B0503020204020204" pitchFamily="34" charset="-122"/>
                <a:cs typeface="微软雅黑" panose="020B0503020204020204" pitchFamily="34" charset="-122"/>
                <a:sym typeface="+mn-ea"/>
              </a:rPr>
              <a:t>银屑病发病通路中，</a:t>
            </a:r>
            <a:r>
              <a:rPr lang="zh-CN" altLang="en-US" sz="1100" kern="100" dirty="0" smtClean="0">
                <a:latin typeface="微软雅黑" panose="020B0503020204020204" pitchFamily="34" charset="-122"/>
                <a:ea typeface="微软雅黑" panose="020B0503020204020204" pitchFamily="34" charset="-122"/>
                <a:cs typeface="微软雅黑" panose="020B0503020204020204" pitchFamily="34" charset="-122"/>
                <a:sym typeface="+mn-ea"/>
              </a:rPr>
              <a:t>能够</a:t>
            </a:r>
            <a:r>
              <a:rPr lang="zh-CN" altLang="en-US" sz="1100" b="1"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作用</a:t>
            </a:r>
            <a:r>
              <a:rPr lang="zh-CN" altLang="en-US" sz="1100" b="1"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多个致病环节</a:t>
            </a:r>
            <a:r>
              <a:rPr lang="zh-CN" altLang="en-US" sz="1100" b="1"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：1.减轻炎症：</a:t>
            </a:r>
            <a:r>
              <a:rPr lang="zh-CN" altLang="en-US" sz="11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抑制关键炎症因子</a:t>
            </a:r>
            <a:r>
              <a:rPr lang="en-US" altLang="zh-CN" sz="1100" baseline="30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[1]</a:t>
            </a:r>
            <a:r>
              <a:rPr lang="zh-CN" altLang="en-US" sz="11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和JAK/STAT3通路</a:t>
            </a:r>
            <a:r>
              <a:rPr lang="en-US" altLang="zh-CN" sz="1100" baseline="30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[2]</a:t>
            </a:r>
            <a:r>
              <a:rPr lang="zh-CN" altLang="en-US" sz="11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100" b="1"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2. 修复免疫屏障：</a:t>
            </a:r>
            <a:r>
              <a:rPr lang="zh-CN" altLang="en-US" sz="11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作用于角质形成细胞并抑制血管新生</a:t>
            </a:r>
            <a:r>
              <a:rPr lang="en-US" altLang="zh-CN" sz="1100" baseline="30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[3]</a:t>
            </a:r>
            <a:r>
              <a:rPr lang="zh-CN" altLang="en-US" sz="11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100" b="1"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3. 降低氧化应激：</a:t>
            </a:r>
            <a:r>
              <a:rPr lang="zh-CN" altLang="en-US" sz="11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通过NRF2通路</a:t>
            </a:r>
            <a:r>
              <a:rPr lang="en-US" altLang="zh-CN" sz="1100" baseline="30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[1]</a:t>
            </a:r>
            <a:endParaRPr lang="zh-CN" altLang="en-US" sz="11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214630" indent="-214630">
              <a:lnSpc>
                <a:spcPct val="150000"/>
              </a:lnSpc>
              <a:buFont typeface="Wingdings" panose="05000000000000000000" pitchFamily="2" charset="2"/>
              <a:buChar char="u"/>
            </a:pPr>
            <a:r>
              <a:rPr lang="zh-CN" altLang="en-US" sz="1100" b="1"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长效缓解</a:t>
            </a:r>
            <a:r>
              <a:rPr lang="zh-CN" altLang="en-US" sz="1100" b="1"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100" b="1" dirty="0" smtClean="0">
                <a:latin typeface="微软雅黑" panose="020B0503020204020204" pitchFamily="34" charset="-122"/>
                <a:ea typeface="微软雅黑" panose="020B0503020204020204" pitchFamily="34" charset="-122"/>
                <a:cs typeface="微软雅黑" panose="020B0503020204020204" pitchFamily="34" charset="-122"/>
                <a:sym typeface="+mn-lt"/>
              </a:rPr>
              <a:t>疗效持久</a:t>
            </a:r>
            <a:r>
              <a:rPr lang="zh-CN" altLang="en-US" sz="1100" b="1"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100" kern="100" dirty="0">
                <a:latin typeface="微软雅黑" panose="020B0503020204020204" pitchFamily="34" charset="-122"/>
                <a:ea typeface="微软雅黑" panose="020B0503020204020204" pitchFamily="34" charset="-122"/>
                <a:cs typeface="微软雅黑" panose="020B0503020204020204" pitchFamily="34" charset="-122"/>
                <a:sym typeface="+mn-ea"/>
              </a:rPr>
              <a:t>本维莫德乳膏（欣比克</a:t>
            </a:r>
            <a:r>
              <a:rPr lang="en-US" altLang="zh-CN" sz="1100" kern="100"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100" kern="1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100" dirty="0" smtClean="0">
                <a:latin typeface="微软雅黑" panose="020B0503020204020204" pitchFamily="34" charset="-122"/>
                <a:ea typeface="微软雅黑" panose="020B0503020204020204" pitchFamily="34" charset="-122"/>
                <a:cs typeface="微软雅黑" panose="020B0503020204020204" pitchFamily="34" charset="-122"/>
                <a:sym typeface="+mn-lt"/>
              </a:rPr>
              <a:t>是已有证据中</a:t>
            </a:r>
            <a:r>
              <a:rPr lang="zh-CN" altLang="en-US" sz="11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lt"/>
              </a:rPr>
              <a:t>延缓复发周期</a:t>
            </a:r>
            <a:r>
              <a:rPr lang="zh-CN" altLang="en-US" sz="1100" b="1"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最长</a:t>
            </a:r>
            <a:r>
              <a:rPr lang="zh-CN" altLang="en-US" sz="11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的</a:t>
            </a:r>
            <a:r>
              <a:rPr lang="zh-CN" altLang="en-US" sz="1100" dirty="0" smtClean="0">
                <a:latin typeface="微软雅黑" panose="020B0503020204020204" pitchFamily="34" charset="-122"/>
                <a:ea typeface="微软雅黑" panose="020B0503020204020204" pitchFamily="34" charset="-122"/>
                <a:cs typeface="微软雅黑" panose="020B0503020204020204" pitchFamily="34" charset="-122"/>
                <a:sym typeface="+mn-lt"/>
              </a:rPr>
              <a:t>外用药</a:t>
            </a:r>
            <a:r>
              <a:rPr lang="zh-CN" altLang="en-US" sz="11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，国内研究中一天</a:t>
            </a:r>
            <a:r>
              <a:rPr lang="zh-CN" altLang="en-US" sz="11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两次治疗</a:t>
            </a:r>
            <a:r>
              <a:rPr lang="en-US" altLang="zh-CN" sz="11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12</a:t>
            </a:r>
            <a:r>
              <a:rPr lang="zh-CN" altLang="en-US" sz="11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周延缓复发中位时间为</a:t>
            </a:r>
            <a:r>
              <a:rPr lang="en-US" sz="1100" b="1"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9</a:t>
            </a:r>
            <a:r>
              <a:rPr lang="zh-CN" altLang="en-US" sz="1100" b="1"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个</a:t>
            </a:r>
            <a:r>
              <a:rPr lang="zh-CN" altLang="en-US" sz="1100" b="1"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月</a:t>
            </a:r>
            <a:r>
              <a:rPr lang="en-US" altLang="zh-CN" sz="1100" baseline="30000" dirty="0">
                <a:latin typeface="微软雅黑" panose="020B0503020204020204" pitchFamily="34" charset="-122"/>
                <a:ea typeface="微软雅黑" panose="020B0503020204020204" pitchFamily="34" charset="-122"/>
                <a:cs typeface="微软雅黑" panose="020B0503020204020204" pitchFamily="34" charset="-122"/>
                <a:sym typeface="+mn-lt"/>
              </a:rPr>
              <a:t>[4]</a:t>
            </a:r>
            <a:r>
              <a:rPr lang="zh-CN" altLang="en-US" sz="11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，美国研究</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sym typeface="+mn-lt"/>
              </a:rPr>
              <a:t>中</a:t>
            </a:r>
            <a:r>
              <a:rPr lang="zh-CN" altLang="en-US" sz="11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一天</a:t>
            </a:r>
            <a:r>
              <a:rPr lang="zh-CN" altLang="en-US" sz="11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一次治疗</a:t>
            </a:r>
            <a:r>
              <a:rPr lang="en-US" altLang="zh-CN" sz="11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12</a:t>
            </a:r>
            <a:r>
              <a:rPr lang="zh-CN" altLang="en-US" sz="11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周延缓复发中位时间为</a:t>
            </a:r>
            <a:r>
              <a:rPr lang="en-US" altLang="zh-CN" sz="1100" b="1"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4</a:t>
            </a:r>
            <a:r>
              <a:rPr lang="zh-CN" altLang="en-US" sz="1100" b="1"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个</a:t>
            </a:r>
            <a:r>
              <a:rPr lang="zh-CN" altLang="en-US" sz="1100" b="1"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月</a:t>
            </a:r>
            <a:r>
              <a:rPr lang="en-US" altLang="zh-CN" sz="1100" baseline="30000" dirty="0">
                <a:latin typeface="微软雅黑" panose="020B0503020204020204" pitchFamily="34" charset="-122"/>
                <a:ea typeface="微软雅黑" panose="020B0503020204020204" pitchFamily="34" charset="-122"/>
                <a:cs typeface="微软雅黑" panose="020B0503020204020204" pitchFamily="34" charset="-122"/>
                <a:sym typeface="+mn-lt"/>
              </a:rPr>
              <a:t>[5</a:t>
            </a:r>
            <a:r>
              <a:rPr lang="en-US" altLang="zh-CN" sz="1100" baseline="30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a:t>
            </a:r>
            <a:endParaRPr lang="zh-CN" altLang="en-US" sz="1100" b="1"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214630" indent="-214630">
              <a:lnSpc>
                <a:spcPct val="150000"/>
              </a:lnSpc>
              <a:buFont typeface="Wingdings" panose="05000000000000000000" pitchFamily="2" charset="2"/>
              <a:buChar char="u"/>
            </a:pPr>
            <a:r>
              <a:rPr lang="zh-CN" altLang="en-US" sz="1100" b="1" kern="100" dirty="0">
                <a:latin typeface="微软雅黑" panose="020B0503020204020204" pitchFamily="34" charset="-122"/>
                <a:ea typeface="微软雅黑" panose="020B0503020204020204" pitchFamily="34" charset="-122"/>
                <a:cs typeface="微软雅黑" panose="020B0503020204020204" pitchFamily="34" charset="-122"/>
                <a:sym typeface="+mn-ea"/>
              </a:rPr>
              <a:t>领先</a:t>
            </a:r>
            <a:r>
              <a:rPr lang="zh-CN" altLang="en-US" sz="1100" b="1" kern="100" dirty="0" smtClean="0">
                <a:latin typeface="微软雅黑" panose="020B0503020204020204" pitchFamily="34" charset="-122"/>
                <a:ea typeface="微软雅黑" panose="020B0503020204020204" pitchFamily="34" charset="-122"/>
                <a:cs typeface="微软雅黑" panose="020B0503020204020204" pitchFamily="34" charset="-122"/>
                <a:sym typeface="+mn-ea"/>
              </a:rPr>
              <a:t>于全球，近</a:t>
            </a:r>
            <a:r>
              <a:rPr lang="en-US" altLang="zh-CN" sz="1100" b="1" kern="100" dirty="0" smtClean="0">
                <a:latin typeface="微软雅黑" panose="020B0503020204020204" pitchFamily="34" charset="-122"/>
                <a:ea typeface="微软雅黑" panose="020B0503020204020204" pitchFamily="34" charset="-122"/>
                <a:cs typeface="微软雅黑" panose="020B0503020204020204" pitchFamily="34" charset="-122"/>
                <a:sym typeface="+mn-ea"/>
              </a:rPr>
              <a:t>25</a:t>
            </a:r>
            <a:r>
              <a:rPr lang="zh-CN" altLang="en-US" sz="1100" b="1" kern="1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年内银</a:t>
            </a:r>
            <a:r>
              <a:rPr lang="zh-CN" altLang="en-US" sz="1100" b="1" kern="100" dirty="0">
                <a:latin typeface="微软雅黑" panose="020B0503020204020204" pitchFamily="34" charset="-122"/>
                <a:ea typeface="微软雅黑" panose="020B0503020204020204" pitchFamily="34" charset="-122"/>
                <a:cs typeface="微软雅黑" panose="020B0503020204020204" pitchFamily="34" charset="-122"/>
                <a:sym typeface="+mn-ea"/>
              </a:rPr>
              <a:t>屑病</a:t>
            </a:r>
            <a:r>
              <a:rPr lang="zh-CN" altLang="en-US" sz="1100" b="1" kern="1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外用创新</a:t>
            </a:r>
            <a:r>
              <a:rPr lang="zh-CN" altLang="en-US" sz="1100" b="1" kern="100" dirty="0">
                <a:latin typeface="微软雅黑" panose="020B0503020204020204" pitchFamily="34" charset="-122"/>
                <a:ea typeface="微软雅黑" panose="020B0503020204020204" pitchFamily="34" charset="-122"/>
                <a:cs typeface="微软雅黑" panose="020B0503020204020204" pitchFamily="34" charset="-122"/>
                <a:sym typeface="+mn-ea"/>
              </a:rPr>
              <a:t>产品</a:t>
            </a:r>
            <a:r>
              <a:rPr lang="zh-CN" altLang="en-US" sz="1100" kern="100" dirty="0">
                <a:latin typeface="微软雅黑" panose="020B0503020204020204" pitchFamily="34" charset="-122"/>
                <a:ea typeface="微软雅黑" panose="020B0503020204020204" pitchFamily="34" charset="-122"/>
                <a:cs typeface="微软雅黑" panose="020B0503020204020204" pitchFamily="34" charset="-122"/>
                <a:sym typeface="+mn-ea"/>
              </a:rPr>
              <a:t>：唯一一个先于美国上市</a:t>
            </a:r>
            <a:r>
              <a:rPr lang="zh-CN" altLang="en-US" sz="1100" kern="100" dirty="0" smtClean="0">
                <a:latin typeface="微软雅黑" panose="020B0503020204020204" pitchFamily="34" charset="-122"/>
                <a:ea typeface="微软雅黑" panose="020B0503020204020204" pitchFamily="34" charset="-122"/>
                <a:cs typeface="微软雅黑" panose="020B0503020204020204" pitchFamily="34" charset="-122"/>
                <a:sym typeface="+mn-ea"/>
              </a:rPr>
              <a:t>的</a:t>
            </a:r>
            <a:r>
              <a:rPr lang="zh-CN" altLang="en-US" sz="1100" kern="100" dirty="0">
                <a:latin typeface="微软雅黑" panose="020B0503020204020204" pitchFamily="34" charset="-122"/>
                <a:ea typeface="微软雅黑" panose="020B0503020204020204" pitchFamily="34" charset="-122"/>
                <a:cs typeface="微软雅黑" panose="020B0503020204020204" pitchFamily="34" charset="-122"/>
                <a:sym typeface="+mn-ea"/>
              </a:rPr>
              <a:t>中国</a:t>
            </a:r>
            <a:r>
              <a:rPr lang="zh-CN" altLang="en-US" sz="1100" kern="100" dirty="0" smtClean="0">
                <a:latin typeface="微软雅黑" panose="020B0503020204020204" pitchFamily="34" charset="-122"/>
                <a:ea typeface="微软雅黑" panose="020B0503020204020204" pitchFamily="34" charset="-122"/>
                <a:cs typeface="微软雅黑" panose="020B0503020204020204" pitchFamily="34" charset="-122"/>
                <a:sym typeface="+mn-ea"/>
              </a:rPr>
              <a:t>自主</a:t>
            </a:r>
            <a:r>
              <a:rPr lang="zh-CN" altLang="en-US" sz="1100" kern="100" dirty="0">
                <a:latin typeface="微软雅黑" panose="020B0503020204020204" pitchFamily="34" charset="-122"/>
                <a:ea typeface="微软雅黑" panose="020B0503020204020204" pitchFamily="34" charset="-122"/>
                <a:cs typeface="微软雅黑" panose="020B0503020204020204" pitchFamily="34" charset="-122"/>
                <a:sym typeface="+mn-ea"/>
              </a:rPr>
              <a:t>研发的银屑病外用</a:t>
            </a:r>
            <a:r>
              <a:rPr lang="zh-CN" altLang="en-US" sz="1100" kern="100" dirty="0" smtClean="0">
                <a:latin typeface="微软雅黑" panose="020B0503020204020204" pitchFamily="34" charset="-122"/>
                <a:ea typeface="微软雅黑" panose="020B0503020204020204" pitchFamily="34" charset="-122"/>
                <a:cs typeface="微软雅黑" panose="020B0503020204020204" pitchFamily="34" charset="-122"/>
                <a:sym typeface="+mn-ea"/>
              </a:rPr>
              <a:t>药物</a:t>
            </a:r>
            <a:endParaRPr lang="zh-CN" altLang="en-US" sz="1100" kern="1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同侧圆角矩形 7"/>
          <p:cNvSpPr/>
          <p:nvPr>
            <p:custDataLst>
              <p:tags r:id="rId1"/>
            </p:custDataLst>
          </p:nvPr>
        </p:nvSpPr>
        <p:spPr>
          <a:xfrm>
            <a:off x="483235" y="2832878"/>
            <a:ext cx="2160270" cy="287655"/>
          </a:xfrm>
          <a:prstGeom prst="round2SameRect">
            <a:avLst/>
          </a:prstGeom>
          <a:solidFill>
            <a:schemeClr val="tx2"/>
          </a:solidFill>
          <a:ln>
            <a:solidFill>
              <a:schemeClr val="tx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1200" b="1" dirty="0" smtClean="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类</a:t>
            </a:r>
            <a:r>
              <a:rPr lang="zh-CN" altLang="en-US" sz="1200" b="1" dirty="0" smtClean="0">
                <a:latin typeface="微软雅黑" panose="020B0503020204020204" pitchFamily="34" charset="-122"/>
                <a:ea typeface="微软雅黑" panose="020B0503020204020204" pitchFamily="34" charset="-122"/>
              </a:rPr>
              <a:t>新药 获国家和业内认可</a:t>
            </a:r>
            <a:endParaRPr lang="zh-CN" altLang="en-US" sz="1200" b="1" dirty="0">
              <a:latin typeface="微软雅黑" panose="020B0503020204020204" pitchFamily="34" charset="-122"/>
              <a:ea typeface="微软雅黑" panose="020B0503020204020204" pitchFamily="34" charset="-122"/>
            </a:endParaRPr>
          </a:p>
        </p:txBody>
      </p:sp>
      <p:sp>
        <p:nvSpPr>
          <p:cNvPr id="9" name="矩形 8"/>
          <p:cNvSpPr/>
          <p:nvPr/>
        </p:nvSpPr>
        <p:spPr>
          <a:xfrm>
            <a:off x="467360" y="1104537"/>
            <a:ext cx="8352790" cy="1613842"/>
          </a:xfrm>
          <a:prstGeom prst="rect">
            <a:avLst/>
          </a:prstGeom>
          <a:noFill/>
          <a:ln w="12700"/>
          <a:extLst>
            <a:ext uri="{909E8E84-426E-40DD-AFC4-6F175D3DCCD1}">
              <a14:hiddenFill xmlns:a14="http://schemas.microsoft.com/office/drawing/2010/main">
                <a:solidFill>
                  <a:srgbClr val="E7F2F8"/>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矩形 10"/>
          <p:cNvSpPr/>
          <p:nvPr/>
        </p:nvSpPr>
        <p:spPr>
          <a:xfrm>
            <a:off x="471170" y="3150378"/>
            <a:ext cx="8352790" cy="1581612"/>
          </a:xfrm>
          <a:prstGeom prst="rect">
            <a:avLst/>
          </a:prstGeom>
          <a:noFill/>
          <a:ln w="12700"/>
          <a:extLst>
            <a:ext uri="{909E8E84-426E-40DD-AFC4-6F175D3DCCD1}">
              <a14:hiddenFill xmlns:a14="http://schemas.microsoft.com/office/drawing/2010/main">
                <a:solidFill>
                  <a:srgbClr val="E7F2F8"/>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323528" y="4700302"/>
            <a:ext cx="8564880" cy="443198"/>
          </a:xfrm>
          <a:prstGeom prst="rect">
            <a:avLst/>
          </a:prstGeom>
          <a:noFill/>
        </p:spPr>
        <p:txBody>
          <a:bodyPr wrap="square" rtlCol="0">
            <a:spAutoFit/>
          </a:bodyPr>
          <a:lstStyle/>
          <a:p>
            <a:pPr indent="0">
              <a:lnSpc>
                <a:spcPct val="180000"/>
              </a:lnSpc>
              <a:buFont typeface="Wingdings" panose="05000000000000000000" pitchFamily="2" charset="2"/>
              <a:buNone/>
            </a:pPr>
            <a:r>
              <a:rPr lang="en-US" altLang="zh-CN" sz="6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[1]</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.Smith SH.  J l</a:t>
            </a:r>
            <a:r>
              <a:rPr lang="en-US" altLang="zh-CN" sz="6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nv</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est Dermato</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l</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2017,137(10):2110-21l9</a:t>
            </a:r>
            <a:r>
              <a:rPr lang="en-US" altLang="da-DK" sz="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[2] Cai </a:t>
            </a:r>
            <a:r>
              <a:rPr lang="en-US" altLang="zh-CN" sz="6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Zhenguo</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JOURNAL OF DERMATOLOGICAL SCIENCE,2023,109(2):71-79.</a:t>
            </a:r>
            <a:endPar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[3]</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.本维莫德乳膏治疗银屑病专家指导意见[J.中国皮肤性病学杂志,2021,35(06):707-711；</a:t>
            </a:r>
            <a:r>
              <a:rPr lang="en-US" altLang="zh-CN" sz="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[4] </a:t>
            </a:r>
            <a:r>
              <a:rPr lang="en-US" altLang="zh-CN" sz="600" dirty="0" err="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Cai</a:t>
            </a:r>
            <a:r>
              <a:rPr lang="en-US" altLang="zh-CN" sz="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L, Chen G, Lu Q, et al. Chin Med J (</a:t>
            </a:r>
            <a:r>
              <a:rPr lang="en-US" altLang="zh-CN" sz="6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Engl</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2020 Nov 9;133(24):2905-2909.</a:t>
            </a:r>
            <a:endParaRPr lang="zh-CN"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[5</a:t>
            </a:r>
            <a:r>
              <a:rPr lang="en-US" altLang="zh-CN" sz="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da-DK" altLang="zh-CN" sz="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Lebwohl </a:t>
            </a:r>
            <a:r>
              <a:rPr lang="da-DK"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MG, et al. N Engl J Med. 2021 Dec 9;385(24):</a:t>
            </a:r>
            <a:r>
              <a:rPr lang="da-DK" altLang="zh-CN" sz="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2219-2229</a:t>
            </a:r>
            <a:endParaRPr lang="da-DK" altLang="zh-CN" sz="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506656" y="3171234"/>
            <a:ext cx="8274198" cy="1560756"/>
          </a:xfrm>
          <a:prstGeom prst="rect">
            <a:avLst/>
          </a:prstGeom>
          <a:noFill/>
        </p:spPr>
        <p:txBody>
          <a:bodyPr wrap="square" rtlCol="0">
            <a:noAutofit/>
          </a:bodyPr>
          <a:lstStyle/>
          <a:p>
            <a:pPr marL="171450" indent="-171450">
              <a:lnSpc>
                <a:spcPct val="120000"/>
              </a:lnSpc>
              <a:buFont typeface="Arial" panose="020B0604020202020204" pitchFamily="34" charset="0"/>
              <a:buChar char="•"/>
            </a:pPr>
            <a:r>
              <a:rPr lang="zh-CN" altLang="en-US" sz="1100" b="1"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本维莫德是自主知识产权的创新药            </a:t>
            </a:r>
            <a:r>
              <a:rPr lang="zh-CN" altLang="en-US" sz="1100" kern="1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药品注册分类：</a:t>
            </a:r>
            <a:r>
              <a:rPr lang="zh-CN" altLang="en-US" sz="1100" b="1"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化学药品第</a:t>
            </a:r>
            <a:r>
              <a:rPr lang="en-US" altLang="zh-CN" sz="1100" b="1"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100" b="1"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类</a:t>
            </a:r>
            <a:endParaRPr lang="en-US" altLang="zh-CN" sz="1100" b="1"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indent="-171450">
              <a:lnSpc>
                <a:spcPct val="120000"/>
              </a:lnSpc>
              <a:buFont typeface="Arial" panose="020B0604020202020204" pitchFamily="34" charset="0"/>
              <a:buChar char="•"/>
            </a:pPr>
            <a:r>
              <a:rPr lang="zh-CN" altLang="en-US" sz="1100" b="1"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国家</a:t>
            </a:r>
            <a:r>
              <a:rPr lang="en-US" altLang="zh-CN" sz="1100" b="1"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1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类新药</a:t>
            </a:r>
            <a:r>
              <a:rPr lang="zh-CN" altLang="en-US" sz="1100" kern="1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100" b="1"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经优先</a:t>
            </a:r>
            <a:r>
              <a:rPr lang="zh-CN" altLang="en-US" sz="11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审评程序</a:t>
            </a:r>
            <a:r>
              <a:rPr lang="zh-CN" altLang="en-US" sz="1100" kern="1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：根据</a:t>
            </a:r>
            <a:r>
              <a:rPr lang="en-US" altLang="zh-CN" sz="1100" kern="1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100"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关于解决药品注册申请积压实行优先审评审批的意见</a:t>
            </a:r>
            <a:r>
              <a:rPr lang="en-US" altLang="zh-CN" sz="1100" kern="1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100" kern="1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规定</a:t>
            </a:r>
            <a:r>
              <a:rPr lang="zh-CN" altLang="en-US" sz="1100"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的优先审评审批范围，同意按优先审评范围（一）</a:t>
            </a:r>
            <a:r>
              <a:rPr lang="en-US" altLang="zh-CN" sz="1100"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100"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款</a:t>
            </a:r>
            <a:r>
              <a:rPr lang="zh-CN" altLang="en-US" sz="1100" b="1"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与现有治疗手段相比具有明显治疗优势创新药</a:t>
            </a:r>
            <a:r>
              <a:rPr lang="zh-CN" altLang="en-US" sz="1100"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纳入优先审评</a:t>
            </a:r>
            <a:r>
              <a:rPr lang="zh-CN" altLang="en-US" sz="1100" kern="1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程序</a:t>
            </a:r>
            <a:endParaRPr lang="en-US" altLang="zh-CN" sz="1100" kern="1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indent="-171450" algn="l">
              <a:lnSpc>
                <a:spcPct val="120000"/>
              </a:lnSpc>
              <a:buFont typeface="Arial" panose="020B0604020202020204" pitchFamily="34" charset="0"/>
              <a:buChar char="•"/>
            </a:pPr>
            <a:r>
              <a:rPr lang="en-US" altLang="zh-CN" sz="1100" kern="1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2016</a:t>
            </a:r>
            <a:r>
              <a:rPr lang="zh-CN" altLang="en-US" sz="1100" kern="1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年，“重大新药创制”</a:t>
            </a:r>
            <a:r>
              <a:rPr lang="zh-CN" altLang="en-US" sz="1100"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科技重大专项实施管理</a:t>
            </a:r>
            <a:r>
              <a:rPr lang="zh-CN" altLang="en-US" sz="1100" kern="1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办公室颁发的</a:t>
            </a:r>
            <a:r>
              <a:rPr lang="zh-CN" altLang="en-US" sz="1100" b="1"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“十一五”“十二五”“重大新药创制”国家科技重大专项成果</a:t>
            </a:r>
            <a:r>
              <a:rPr lang="en-US" altLang="zh-CN" sz="11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100" b="1"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100"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100"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100"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indent="-171450" algn="l">
              <a:lnSpc>
                <a:spcPct val="120000"/>
              </a:lnSpc>
              <a:buFont typeface="Arial" panose="020B0604020202020204" pitchFamily="34" charset="0"/>
              <a:buChar char="•"/>
            </a:pPr>
            <a:r>
              <a:rPr lang="en-US" altLang="zh-CN" sz="1100" kern="1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2019</a:t>
            </a:r>
            <a:r>
              <a:rPr lang="zh-CN" altLang="en-US" sz="1100" kern="1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zh-CN" altLang="en-US" sz="1100"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100" kern="1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中国药学会</a:t>
            </a:r>
            <a:r>
              <a:rPr lang="zh-CN" altLang="en-US" sz="1100"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颁发的</a:t>
            </a:r>
            <a:r>
              <a:rPr lang="en-US" altLang="zh-CN" sz="1100"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鲲鹏奖-2019年</a:t>
            </a:r>
            <a:r>
              <a:rPr lang="en-US" altLang="zh-CN" sz="11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最佳原创新药</a:t>
            </a:r>
            <a:r>
              <a:rPr lang="en-US" altLang="zh-CN" sz="1100"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（小分子化药）</a:t>
            </a:r>
            <a:endParaRPr lang="en-US" altLang="zh-CN" sz="1100"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indent="-171450" algn="l">
              <a:lnSpc>
                <a:spcPct val="120000"/>
              </a:lnSpc>
              <a:buFont typeface="Arial" panose="020B0604020202020204" pitchFamily="34" charset="0"/>
              <a:buChar char="•"/>
            </a:pPr>
            <a:r>
              <a:rPr lang="en-US" altLang="zh-CN" sz="1100"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2019</a:t>
            </a:r>
            <a:r>
              <a:rPr lang="zh-CN" altLang="en-US" sz="1100" kern="1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zh-CN" altLang="en-US" sz="1100"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100" kern="1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人民日报、健康</a:t>
            </a:r>
            <a:r>
              <a:rPr lang="zh-CN" altLang="en-US" sz="1100"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时报联合颁发的</a:t>
            </a:r>
            <a:r>
              <a:rPr lang="en-US" altLang="zh-CN" sz="1100"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1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健康中国十大创新药物奖</a:t>
            </a:r>
            <a:r>
              <a:rPr lang="en-US" altLang="zh-CN" sz="1100" kern="1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100" kern="1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indent="-171450" algn="l">
              <a:lnSpc>
                <a:spcPct val="120000"/>
              </a:lnSpc>
              <a:buFont typeface="Arial" panose="020B0604020202020204" pitchFamily="34" charset="0"/>
              <a:buChar char="•"/>
            </a:pPr>
            <a:r>
              <a:rPr lang="en-US" altLang="zh-CN" sz="1100"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2023</a:t>
            </a:r>
            <a:r>
              <a:rPr lang="zh-CN" altLang="en-US" sz="1100" kern="1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100" kern="100" dirty="0" err="1"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中华医学会</a:t>
            </a:r>
            <a:r>
              <a:rPr lang="zh-CN" altLang="en-US" sz="1100" kern="1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颁发的</a:t>
            </a:r>
            <a:r>
              <a:rPr lang="en-US" altLang="zh-CN" sz="1100" kern="1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2022</a:t>
            </a:r>
            <a:r>
              <a:rPr lang="en-US" altLang="zh-CN" sz="1100" kern="1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100" b="1"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中华医学科技奖医学科学技术奖二等奖</a:t>
            </a:r>
            <a:endParaRPr lang="en-US" altLang="zh-CN" sz="11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五边形 13"/>
          <p:cNvSpPr/>
          <p:nvPr/>
        </p:nvSpPr>
        <p:spPr>
          <a:xfrm>
            <a:off x="35496" y="51470"/>
            <a:ext cx="1296144" cy="216895"/>
          </a:xfrm>
          <a:prstGeom prst="homePlat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latin typeface="微软雅黑" panose="020B0503020204020204" pitchFamily="34" charset="-122"/>
                <a:ea typeface="微软雅黑" panose="020B0503020204020204" pitchFamily="34" charset="-122"/>
              </a:rPr>
              <a:t>1</a:t>
            </a:r>
            <a:r>
              <a:rPr lang="zh-CN" altLang="en-US" sz="1200" b="1" dirty="0" smtClean="0">
                <a:latin typeface="微软雅黑" panose="020B0503020204020204" pitchFamily="34" charset="-122"/>
                <a:ea typeface="微软雅黑" panose="020B0503020204020204" pitchFamily="34" charset="-122"/>
              </a:rPr>
              <a:t>基本</a:t>
            </a:r>
            <a:r>
              <a:rPr lang="zh-CN" altLang="en-US" sz="1200" b="1" dirty="0">
                <a:latin typeface="微软雅黑" panose="020B0503020204020204" pitchFamily="34" charset="-122"/>
                <a:ea typeface="微软雅黑" panose="020B0503020204020204" pitchFamily="34" charset="-122"/>
              </a:rPr>
              <a:t>信息</a:t>
            </a:r>
            <a:endParaRPr lang="zh-CN" altLang="en-US" sz="1200" b="1" dirty="0">
              <a:latin typeface="微软雅黑" panose="020B0503020204020204" pitchFamily="34" charset="-122"/>
              <a:ea typeface="微软雅黑" panose="020B0503020204020204" pitchFamily="34" charset="-122"/>
            </a:endParaRPr>
          </a:p>
        </p:txBody>
      </p:sp>
      <p:sp>
        <p:nvSpPr>
          <p:cNvPr id="16" name="燕尾形 15"/>
          <p:cNvSpPr/>
          <p:nvPr/>
        </p:nvSpPr>
        <p:spPr>
          <a:xfrm>
            <a:off x="1320960" y="58092"/>
            <a:ext cx="1404133" cy="219548"/>
          </a:xfrm>
          <a:prstGeom prst="chevr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安全性</a:t>
            </a:r>
            <a:endParaRPr lang="zh-CN" altLang="en-US" sz="1200" b="1" dirty="0">
              <a:latin typeface="微软雅黑" panose="020B0503020204020204" pitchFamily="34" charset="-122"/>
              <a:ea typeface="微软雅黑" panose="020B0503020204020204" pitchFamily="34" charset="-122"/>
            </a:endParaRPr>
          </a:p>
        </p:txBody>
      </p:sp>
      <p:sp>
        <p:nvSpPr>
          <p:cNvPr id="17" name="燕尾形 16"/>
          <p:cNvSpPr/>
          <p:nvPr/>
        </p:nvSpPr>
        <p:spPr>
          <a:xfrm>
            <a:off x="2725093" y="58091"/>
            <a:ext cx="1404133" cy="219549"/>
          </a:xfrm>
          <a:prstGeom prst="chevr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latin typeface="微软雅黑" panose="020B0503020204020204" pitchFamily="34" charset="-122"/>
                <a:ea typeface="微软雅黑" panose="020B0503020204020204" pitchFamily="34" charset="-122"/>
              </a:rPr>
              <a:t>3.</a:t>
            </a:r>
            <a:r>
              <a:rPr lang="zh-CN" altLang="en-US" sz="1200" b="1" dirty="0">
                <a:latin typeface="微软雅黑" panose="020B0503020204020204" pitchFamily="34" charset="-122"/>
                <a:ea typeface="微软雅黑" panose="020B0503020204020204" pitchFamily="34" charset="-122"/>
              </a:rPr>
              <a:t>有效性</a:t>
            </a:r>
            <a:endParaRPr lang="zh-CN" altLang="en-US" sz="1200" b="1" dirty="0">
              <a:latin typeface="微软雅黑" panose="020B0503020204020204" pitchFamily="34" charset="-122"/>
              <a:ea typeface="微软雅黑" panose="020B0503020204020204" pitchFamily="34" charset="-122"/>
            </a:endParaRPr>
          </a:p>
        </p:txBody>
      </p:sp>
      <p:sp>
        <p:nvSpPr>
          <p:cNvPr id="19" name="燕尾形 18"/>
          <p:cNvSpPr/>
          <p:nvPr/>
        </p:nvSpPr>
        <p:spPr>
          <a:xfrm>
            <a:off x="4139776" y="68596"/>
            <a:ext cx="1404133" cy="211584"/>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latin typeface="微软雅黑" panose="020B0503020204020204" pitchFamily="34" charset="-122"/>
                <a:ea typeface="微软雅黑" panose="020B0503020204020204" pitchFamily="34" charset="-122"/>
              </a:rPr>
              <a:t>4.</a:t>
            </a:r>
            <a:r>
              <a:rPr lang="zh-CN" altLang="en-US" sz="1200" b="1" dirty="0">
                <a:latin typeface="微软雅黑" panose="020B0503020204020204" pitchFamily="34" charset="-122"/>
                <a:ea typeface="微软雅黑" panose="020B0503020204020204" pitchFamily="34" charset="-122"/>
              </a:rPr>
              <a:t>创新性</a:t>
            </a:r>
            <a:endParaRPr lang="zh-CN" altLang="en-US" sz="1200" b="1" dirty="0">
              <a:latin typeface="微软雅黑" panose="020B0503020204020204" pitchFamily="34" charset="-122"/>
              <a:ea typeface="微软雅黑" panose="020B0503020204020204" pitchFamily="34" charset="-122"/>
            </a:endParaRPr>
          </a:p>
        </p:txBody>
      </p:sp>
      <p:sp>
        <p:nvSpPr>
          <p:cNvPr id="20" name="燕尾形 19"/>
          <p:cNvSpPr/>
          <p:nvPr/>
        </p:nvSpPr>
        <p:spPr>
          <a:xfrm>
            <a:off x="5554190" y="68326"/>
            <a:ext cx="1404133" cy="211974"/>
          </a:xfrm>
          <a:prstGeom prst="chevr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latin typeface="微软雅黑" panose="020B0503020204020204" pitchFamily="34" charset="-122"/>
                <a:ea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rPr>
              <a:t>公平性</a:t>
            </a:r>
            <a:endParaRPr lang="zh-CN" altLang="en-US" sz="1200" b="1"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111177" y="421079"/>
            <a:ext cx="8784976" cy="337185"/>
          </a:xfrm>
          <a:prstGeom prst="rect">
            <a:avLst/>
          </a:prstGeom>
          <a:noFill/>
        </p:spPr>
        <p:txBody>
          <a:bodyPr wrap="square" rtlCol="0">
            <a:spAutoFit/>
          </a:bodyPr>
          <a:lstStyle/>
          <a:p>
            <a:pPr algn="ctr"/>
            <a:r>
              <a:rPr lang="zh-CN" altLang="en-US" sz="1600" b="1" dirty="0" smtClean="0">
                <a:latin typeface="微软雅黑" panose="020B0503020204020204" pitchFamily="34" charset="-122"/>
                <a:ea typeface="微软雅黑" panose="020B0503020204020204" pitchFamily="34" charset="-122"/>
              </a:rPr>
              <a:t>本维莫德是国家</a:t>
            </a:r>
            <a:r>
              <a:rPr lang="en-US" altLang="zh-CN" sz="1600" b="1" dirty="0" smtClean="0">
                <a:latin typeface="微软雅黑" panose="020B0503020204020204" pitchFamily="34" charset="-122"/>
                <a:ea typeface="微软雅黑" panose="020B0503020204020204" pitchFamily="34" charset="-122"/>
              </a:rPr>
              <a:t>1</a:t>
            </a:r>
            <a:r>
              <a:rPr lang="zh-CN" altLang="en-US" sz="1600" b="1" dirty="0" smtClean="0">
                <a:latin typeface="微软雅黑" panose="020B0503020204020204" pitchFamily="34" charset="-122"/>
                <a:ea typeface="微软雅黑" panose="020B0503020204020204" pitchFamily="34" charset="-122"/>
              </a:rPr>
              <a:t>类新药，机制独特，疗效确切，获国家和业内认可</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45082"/>
    </mc:Choice>
    <mc:Fallback>
      <p:transition spd="slow" advTm="45082"/>
    </mc:Fallback>
  </mc:AlternateContent>
  <p:timing>
    <p:tnLst>
      <p:par>
        <p:cTn id="1" dur="indefinite" restart="never" nodeType="tmRoot"/>
      </p:par>
    </p:tnLst>
  </p:timing>
</p:sld>
</file>

<file path=ppt/tags/tag1.xml><?xml version="1.0" encoding="utf-8"?>
<p:tagLst xmlns:p="http://schemas.openxmlformats.org/presentationml/2006/main">
  <p:tag name="THINKCELLSHAPEDONOTDELETE" val="thinkcellActiveDocDoNotDelete"/>
</p:tagLst>
</file>

<file path=ppt/tags/tag10.xml><?xml version="1.0" encoding="utf-8"?>
<p:tagLst xmlns:p="http://schemas.openxmlformats.org/presentationml/2006/main">
  <p:tag name="THINKCELLSHAPEDONOTDELETE" val="thinkcellActiveDocDoNotDelete"/>
</p:tagLst>
</file>

<file path=ppt/tags/tag11.xml><?xml version="1.0" encoding="utf-8"?>
<p:tagLst xmlns:p="http://schemas.openxmlformats.org/presentationml/2006/main">
  <p:tag name="THINKCELLSHAPEDONOTDELETE" val="thinkcellActiveDocDoNotDelete"/>
</p:tagLst>
</file>

<file path=ppt/tags/tag12.xml><?xml version="1.0" encoding="utf-8"?>
<p:tagLst xmlns:p="http://schemas.openxmlformats.org/presentationml/2006/main">
  <p:tag name="THINKCELLSHAPEDONOTDELETE" val="thinkcellActiveDocDoNotDelete"/>
</p:tagLst>
</file>

<file path=ppt/tags/tag13.xml><?xml version="1.0" encoding="utf-8"?>
<p:tagLst xmlns:p="http://schemas.openxmlformats.org/presentationml/2006/main">
  <p:tag name="THINKCELLSHAPEDONOTDELETE" val="thinkcellActiveDocDoNotDelete"/>
</p:tagLst>
</file>

<file path=ppt/tags/tag14.xml><?xml version="1.0" encoding="utf-8"?>
<p:tagLst xmlns:p="http://schemas.openxmlformats.org/presentationml/2006/main">
  <p:tag name="THINKCELLSHAPEDONOTDELETE" val="thinkcellActiveDocDoNotDelete"/>
</p:tagLst>
</file>

<file path=ppt/tags/tag15.xml><?xml version="1.0" encoding="utf-8"?>
<p:tagLst xmlns:p="http://schemas.openxmlformats.org/presentationml/2006/main">
  <p:tag name="THINKCELLSHAPEDONOTDELETE" val="thinkcellActiveDocDoNotDelete"/>
</p:tagLst>
</file>

<file path=ppt/tags/tag16.xml><?xml version="1.0" encoding="utf-8"?>
<p:tagLst xmlns:p="http://schemas.openxmlformats.org/presentationml/2006/main">
  <p:tag name="THINKCELLSHAPEDONOTDELETE" val="thinkcellActiveDocDoNotDelete"/>
</p:tagLst>
</file>

<file path=ppt/tags/tag17.xml><?xml version="1.0" encoding="utf-8"?>
<p:tagLst xmlns:p="http://schemas.openxmlformats.org/presentationml/2006/main">
  <p:tag name="THINKCELLSHAPEDONOTDELETE" val="thinkcellActiveDocDoNotDelete"/>
</p:tagLst>
</file>

<file path=ppt/tags/tag18.xml><?xml version="1.0" encoding="utf-8"?>
<p:tagLst xmlns:p="http://schemas.openxmlformats.org/presentationml/2006/main">
  <p:tag name="THINKCELLSHAPEDONOTDELETE" val="thinkcellActiveDocDoNotDelete"/>
</p:tagLst>
</file>

<file path=ppt/tags/tag19.xml><?xml version="1.0" encoding="utf-8"?>
<p:tagLst xmlns:p="http://schemas.openxmlformats.org/presentationml/2006/main">
  <p:tag name="THINKCELLSHAPEDONOTDELETE" val="thinkcellActiveDocDoNotDelete"/>
</p:tagLst>
</file>

<file path=ppt/tags/tag2.xml><?xml version="1.0" encoding="utf-8"?>
<p:tagLst xmlns:p="http://schemas.openxmlformats.org/presentationml/2006/main">
  <p:tag name="THINKCELLSHAPEDONOTDELETE" val="thinkcellActiveDocDoNotDelete"/>
</p:tagLst>
</file>

<file path=ppt/tags/tag20.xml><?xml version="1.0" encoding="utf-8"?>
<p:tagLst xmlns:p="http://schemas.openxmlformats.org/presentationml/2006/main">
  <p:tag name="THINKCELLSHAPEDONOTDELETE" val="thinkcellActiveDocDoNotDelete"/>
</p:tagLst>
</file>

<file path=ppt/tags/tag21.xml><?xml version="1.0" encoding="utf-8"?>
<p:tagLst xmlns:p="http://schemas.openxmlformats.org/presentationml/2006/main">
  <p:tag name="THINKCELLSHAPEDONOTDELETE" val="thinkcellActiveDocDoNotDelete"/>
</p:tagLst>
</file>

<file path=ppt/tags/tag22.xml><?xml version="1.0" encoding="utf-8"?>
<p:tagLst xmlns:p="http://schemas.openxmlformats.org/presentationml/2006/main">
  <p:tag name="THINKCELLSHAPEDONOTDELETE" val="thinkcellActiveDocDoNotDelete"/>
</p:tagLst>
</file>

<file path=ppt/tags/tag23.xml><?xml version="1.0" encoding="utf-8"?>
<p:tagLst xmlns:p="http://schemas.openxmlformats.org/presentationml/2006/main">
  <p:tag name="THINKCELLSHAPEDONOTDELETE" val="thinkcellActiveDocDoNotDelete"/>
</p:tagLst>
</file>

<file path=ppt/tags/tag24.xml><?xml version="1.0" encoding="utf-8"?>
<p:tagLst xmlns:p="http://schemas.openxmlformats.org/presentationml/2006/main">
  <p:tag name="THINKCELLSHAPEDONOTDELETE" val="thinkcellActiveDocDoNotDelete"/>
</p:tagLst>
</file>

<file path=ppt/tags/tag25.xml><?xml version="1.0" encoding="utf-8"?>
<p:tagLst xmlns:p="http://schemas.openxmlformats.org/presentationml/2006/main">
  <p:tag name="THINKCELLSHAPEDONOTDELETE" val="thinkcellActiveDocDoNotDelete"/>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THINKCELLSHAPEDONOTDELETE" val="thinkcellActiveDocDoNotDelete"/>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TABLE_ENDDRAG_ORIGIN_RECT" val="290*143"/>
  <p:tag name="TABLE_ENDDRAG_RECT" val="48*108*290*143"/>
</p:tagLst>
</file>

<file path=ppt/tags/tag36.xml><?xml version="1.0" encoding="utf-8"?>
<p:tagLst xmlns:p="http://schemas.openxmlformats.org/presentationml/2006/main">
  <p:tag name="TABLE_ENDDRAG_ORIGIN_RECT" val="300*142"/>
  <p:tag name="TABLE_ENDDRAG_RECT" val="370*108*300*142"/>
  <p:tag name="KSO_WM_BEAUTIFY_FLAG" val=""/>
</p:tagLst>
</file>

<file path=ppt/tags/tag37.xml><?xml version="1.0" encoding="utf-8"?>
<p:tagLst xmlns:p="http://schemas.openxmlformats.org/presentationml/2006/main">
  <p:tag name="TABLE_ENDDRAG_ORIGIN_RECT" val="300*112"/>
  <p:tag name="TABLE_ENDDRAG_RECT" val="370*259*300*112"/>
  <p:tag name="KSO_WM_BEAUTIFY_FLAG" val=""/>
</p:tagLst>
</file>

<file path=ppt/tags/tag38.xml><?xml version="1.0" encoding="utf-8"?>
<p:tagLst xmlns:p="http://schemas.openxmlformats.org/presentationml/2006/main">
  <p:tag name="TABLE_ENDDRAG_ORIGIN_RECT" val="289*120"/>
  <p:tag name="TABLE_ENDDRAG_RECT" val="49*247*289*120"/>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THINKCELLSHAPEDONOTDELETE" val="thinkcellActiveDocDoNotDelete"/>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TABLE_ENDDRAG_ORIGIN_RECT" val="290*123"/>
  <p:tag name="TABLE_ENDDRAG_RECT" val="48*108*290*123"/>
</p:tagLst>
</file>

<file path=ppt/tags/tag47.xml><?xml version="1.0" encoding="utf-8"?>
<p:tagLst xmlns:p="http://schemas.openxmlformats.org/presentationml/2006/main">
  <p:tag name="TABLE_ENDDRAG_ORIGIN_RECT" val="307*137"/>
  <p:tag name="TABLE_ENDDRAG_RECT" val="354*66*308*137"/>
</p:tagLst>
</file>

<file path=ppt/tags/tag48.xml><?xml version="1.0" encoding="utf-8"?>
<p:tagLst xmlns:p="http://schemas.openxmlformats.org/presentationml/2006/main">
  <p:tag name="TABLE_ENDDRAG_ORIGIN_RECT" val="290*123"/>
  <p:tag name="TABLE_ENDDRAG_RECT" val="48*108*290*123"/>
</p:tagLst>
</file>

<file path=ppt/tags/tag49.xml><?xml version="1.0" encoding="utf-8"?>
<p:tagLst xmlns:p="http://schemas.openxmlformats.org/presentationml/2006/main">
  <p:tag name="TABLE_ENDDRAG_ORIGIN_RECT" val="307*137"/>
  <p:tag name="TABLE_ENDDRAG_RECT" val="354*213*308*137"/>
</p:tagLst>
</file>

<file path=ppt/tags/tag5.xml><?xml version="1.0" encoding="utf-8"?>
<p:tagLst xmlns:p="http://schemas.openxmlformats.org/presentationml/2006/main">
  <p:tag name="THINKCELLSHAPEDONOTDELETE" val="thinkcellActiveDocDoNotDelete"/>
</p:tagLst>
</file>

<file path=ppt/tags/tag50.xml><?xml version="1.0" encoding="utf-8"?>
<p:tagLst xmlns:p="http://schemas.openxmlformats.org/presentationml/2006/main">
  <p:tag name="THINKCELLUNDODONOTDELETE" val="0"/>
  <p:tag name="RESOURCE_RECORD_KEY" val="{&quot;29&quot;:[20742491,20405950]}"/>
  <p:tag name="COMMONDATA" val="eyJoZGlkIjoiZjNhYzdmZGJmZTFkMmIxMTFiMmMxNDUwNTliMGNjMTAifQ=="/>
</p:tagLst>
</file>

<file path=ppt/tags/tag6.xml><?xml version="1.0" encoding="utf-8"?>
<p:tagLst xmlns:p="http://schemas.openxmlformats.org/presentationml/2006/main">
  <p:tag name="THINKCELLSHAPEDONOTDELETE" val="thinkcellActiveDocDoNotDelete"/>
</p:tagLst>
</file>

<file path=ppt/tags/tag7.xml><?xml version="1.0" encoding="utf-8"?>
<p:tagLst xmlns:p="http://schemas.openxmlformats.org/presentationml/2006/main">
  <p:tag name="THINKCELLSHAPEDONOTDELETE" val="thinkcellActiveDocDoNotDelete"/>
</p:tagLst>
</file>

<file path=ppt/tags/tag8.xml><?xml version="1.0" encoding="utf-8"?>
<p:tagLst xmlns:p="http://schemas.openxmlformats.org/presentationml/2006/main">
  <p:tag name="THINKCELLSHAPEDONOTDELETE" val="thinkcellActiveDocDoNotDelete"/>
</p:tagLst>
</file>

<file path=ppt/tags/tag9.xml><?xml version="1.0" encoding="utf-8"?>
<p:tagLst xmlns:p="http://schemas.openxmlformats.org/presentationml/2006/main">
  <p:tag name="THINKCELLSHAPEDONOTDELETE" val="thinkcellActiveDocDoNotDelete"/>
</p:tagLst>
</file>

<file path=ppt/theme/theme1.xml><?xml version="1.0" encoding="utf-8"?>
<a:theme xmlns:a="http://schemas.openxmlformats.org/drawingml/2006/main" name="封面封底">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幼圆"/>
        <a:cs typeface=""/>
      </a:majorFont>
      <a:minorFont>
        <a:latin typeface="Arial"/>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内容">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奥斯汀">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内容">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奥斯汀">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冠昊药业PPT模板2</Template>
  <TotalTime>0</TotalTime>
  <Words>9243</Words>
  <Application>WPS 演示</Application>
  <PresentationFormat>全屏显示(16:9)</PresentationFormat>
  <Paragraphs>395</Paragraphs>
  <Slides>10</Slides>
  <Notes>11</Notes>
  <HiddenSlides>0</HiddenSlides>
  <MMClips>0</MMClips>
  <ScaleCrop>false</ScaleCrop>
  <HeadingPairs>
    <vt:vector size="8" baseType="variant">
      <vt:variant>
        <vt:lpstr>已用的字体</vt:lpstr>
      </vt:variant>
      <vt:variant>
        <vt:i4>9</vt:i4>
      </vt:variant>
      <vt:variant>
        <vt:lpstr>主题</vt:lpstr>
      </vt:variant>
      <vt:variant>
        <vt:i4>3</vt:i4>
      </vt:variant>
      <vt:variant>
        <vt:lpstr>嵌入 OLE 服务器</vt:lpstr>
      </vt:variant>
      <vt:variant>
        <vt:i4>25</vt:i4>
      </vt:variant>
      <vt:variant>
        <vt:lpstr>幻灯片标题</vt:lpstr>
      </vt:variant>
      <vt:variant>
        <vt:i4>10</vt:i4>
      </vt:variant>
    </vt:vector>
  </HeadingPairs>
  <TitlesOfParts>
    <vt:vector size="47" baseType="lpstr">
      <vt:lpstr>Arial</vt:lpstr>
      <vt:lpstr>宋体</vt:lpstr>
      <vt:lpstr>Wingdings</vt:lpstr>
      <vt:lpstr>微软雅黑</vt:lpstr>
      <vt:lpstr>Century Gothic</vt:lpstr>
      <vt:lpstr>幼圆</vt:lpstr>
      <vt:lpstr>Calibri</vt:lpstr>
      <vt:lpstr>Times New Roman</vt:lpstr>
      <vt:lpstr>Arial Unicode MS</vt:lpstr>
      <vt:lpstr>封面封底</vt:lpstr>
      <vt:lpstr>内容</vt:lpstr>
      <vt:lpstr>1_内容</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QIU</cp:lastModifiedBy>
  <cp:revision>879</cp:revision>
  <dcterms:created xsi:type="dcterms:W3CDTF">2019-07-16T04:01:00Z</dcterms:created>
  <dcterms:modified xsi:type="dcterms:W3CDTF">2024-07-12T13:15:44Z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13B8DF14B00E442AB3DC71BA501E5D1A_12</vt:lpwstr>
  </property>
</Properties>
</file>