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882" r:id="rId3"/>
    <p:sldId id="883" r:id="rId4"/>
    <p:sldId id="885" r:id="rId5"/>
    <p:sldId id="886" r:id="rId6"/>
    <p:sldId id="887" r:id="rId7"/>
    <p:sldId id="884" r:id="rId8"/>
    <p:sldId id="889" r:id="rId9"/>
    <p:sldId id="890" r:id="rId10"/>
  </p:sldIdLst>
  <p:sldSz cx="12192000" cy="6858000"/>
  <p:notesSz cx="9144000" cy="6858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6D368C6A-8C26-4E73-A028-968394C293EA}">
          <p14:sldIdLst>
            <p14:sldId id="882"/>
            <p14:sldId id="883"/>
            <p14:sldId id="885"/>
            <p14:sldId id="886"/>
            <p14:sldId id="887"/>
            <p14:sldId id="884"/>
            <p14:sldId id="889"/>
            <p14:sldId id="890"/>
          </p14:sldIdLst>
        </p14:section>
        <p14:section name="无标题节" id="{714BE837-AC12-4FE1-940A-1649B5D7F2A8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26" userDrawn="1">
          <p15:clr>
            <a:srgbClr val="A4A3A4"/>
          </p15:clr>
        </p15:guide>
        <p15:guide id="2" pos="386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3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1F5FA0"/>
    <a:srgbClr val="0D1286"/>
    <a:srgbClr val="FFDBDB"/>
    <a:srgbClr val="1F5EA0"/>
    <a:srgbClr val="5E9CDF"/>
    <a:srgbClr val="9CC7CE"/>
    <a:srgbClr val="2F7780"/>
    <a:srgbClr val="2F7880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60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-672" y="-91"/>
      </p:cViewPr>
      <p:guideLst>
        <p:guide orient="horz" pos="2226"/>
        <p:guide pos="386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-3846" y="-90"/>
      </p:cViewPr>
      <p:guideLst>
        <p:guide orient="horz" pos="2226"/>
        <p:guide pos="289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34.xml"/><Relationship Id="rId16" Type="http://schemas.openxmlformats.org/officeDocument/2006/relationships/commentAuthors" Target="commentAuthors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6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6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6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F25A8C7-CC1A-4A08-9B4B-31F43B054C7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4" Type="http://schemas.microsoft.com/office/2007/relationships/hdphoto" Target="../media/image2.wdp"/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苯磺贝他斯汀口崩片\效果图\sucai4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3035"/>
            <a:ext cx="12192000" cy="1834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结束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 userDrawn="1"/>
        </p:nvSpPr>
        <p:spPr>
          <a:xfrm>
            <a:off x="0" y="2276872"/>
            <a:ext cx="1219200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b="1" spc="600" dirty="0">
                <a:solidFill>
                  <a:srgbClr val="00B0F0"/>
                </a:solidFill>
                <a:latin typeface="微软雅黑" panose="020B0503020204020204" charset="-122"/>
                <a:ea typeface="微软雅黑" panose="020B0503020204020204" charset="-122"/>
              </a:rPr>
              <a:t>高掌远跖 </a:t>
            </a:r>
            <a:r>
              <a:rPr lang="en-US" altLang="zh-CN" sz="4265" b="0" spc="600" dirty="0">
                <a:solidFill>
                  <a:srgbClr val="00B0F0"/>
                </a:solidFill>
                <a:latin typeface="微软雅黑" panose="020B0503020204020204" charset="-122"/>
                <a:ea typeface="微软雅黑" panose="020B0503020204020204" charset="-122"/>
              </a:rPr>
              <a:t>• </a:t>
            </a:r>
            <a:r>
              <a:rPr lang="zh-CN" altLang="en-US" sz="4800" b="1" spc="600" dirty="0">
                <a:solidFill>
                  <a:srgbClr val="00B0F0"/>
                </a:solidFill>
                <a:latin typeface="微软雅黑" panose="020B0503020204020204" charset="-122"/>
                <a:ea typeface="微软雅黑" panose="020B0503020204020204" charset="-122"/>
              </a:rPr>
              <a:t>志在健康</a:t>
            </a:r>
            <a:endParaRPr lang="zh-CN" altLang="en-US" sz="4800" b="1" spc="600" dirty="0">
              <a:solidFill>
                <a:srgbClr val="00B0F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0" y="3140968"/>
            <a:ext cx="12192000" cy="445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295" spc="30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</a:rPr>
              <a:t>科技领先，服务大众，诚信待人，追求完美</a:t>
            </a:r>
            <a:endParaRPr lang="zh-CN" altLang="en-US" sz="2295" spc="300" dirty="0">
              <a:solidFill>
                <a:schemeClr val="bg1">
                  <a:lumMod val="6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苯磺贝他斯汀口崩片\效果图\sucai4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3035"/>
            <a:ext cx="12192000" cy="1834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苯磺贝他斯汀口崩片\效果图\sucai4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3035"/>
            <a:ext cx="12192000" cy="1834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苯磺贝他斯汀口崩片\效果图\sucai4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3035"/>
            <a:ext cx="12192000" cy="1834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eeed2861b268cd0b7dd77c1956ab11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29190" y="6528435"/>
            <a:ext cx="1954800" cy="159432"/>
          </a:xfrm>
          <a:prstGeom prst="rect">
            <a:avLst/>
          </a:prstGeom>
        </p:spPr>
      </p:pic>
      <p:pic>
        <p:nvPicPr>
          <p:cNvPr id="5" name="Picture 2" descr="E:\苯磺贝他斯汀口崩片\效果图\sucai4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3035"/>
            <a:ext cx="12192000" cy="1834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D69B6FBA-93C9-489C-B97A-A1464B06CAEC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0FC10CF4-85E5-4A21-A25F-47720A09ADC6}" type="slidenum">
              <a:rPr lang="zh-CN" altLang="en-US" smtClean="0"/>
            </a:fld>
            <a:endParaRPr lang="zh-CN" altLang="en-US"/>
          </a:p>
        </p:txBody>
      </p:sp>
      <p:pic>
        <p:nvPicPr>
          <p:cNvPr id="6" name="Picture 2" descr="E:\苯磺贝他斯汀口崩片\效果图\sucai4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3035"/>
            <a:ext cx="12192000" cy="1834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5167"/>
            <a:ext cx="10972800" cy="11430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356351"/>
            <a:ext cx="2844800" cy="3661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6D39127F-6635-499E-867A-C68E6CFBA9A4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56351"/>
            <a:ext cx="3860800" cy="3661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356351"/>
            <a:ext cx="2844800" cy="3661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>
              <a:defRPr>
                <a:cs typeface="+mn-ea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0D4AF0A-2064-42D4-8961-EA46D070B136}" type="slidenum">
              <a:rPr kumimoji="0" lang="zh-CN" altLang="en-US" sz="1200" b="0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>
  <p:cSld name="内容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 anchorCtr="0"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4.jpeg"/><Relationship Id="rId12" Type="http://schemas.microsoft.com/office/2007/relationships/hdphoto" Target="../media/image2.wdp"/><Relationship Id="rId11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:\苯磺贝他斯汀口崩片\效果图\sucai4.jpg"/>
          <p:cNvPicPr>
            <a:picLocks noChangeAspect="1" noChangeArrowheads="1"/>
          </p:cNvPicPr>
          <p:nvPr userDrawn="1"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3035"/>
            <a:ext cx="12192000" cy="1834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E:\苯磺贝他斯汀口崩片\效果图\Nipic_33460325_20230620100417690129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2688" y="0"/>
            <a:ext cx="7199312" cy="257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1.xml"/><Relationship Id="rId8" Type="http://schemas.openxmlformats.org/officeDocument/2006/relationships/tags" Target="../tags/tag10.xml"/><Relationship Id="rId7" Type="http://schemas.openxmlformats.org/officeDocument/2006/relationships/tags" Target="../tags/tag9.xml"/><Relationship Id="rId6" Type="http://schemas.openxmlformats.org/officeDocument/2006/relationships/tags" Target="../tags/tag8.xml"/><Relationship Id="rId5" Type="http://schemas.openxmlformats.org/officeDocument/2006/relationships/tags" Target="../tags/tag7.xml"/><Relationship Id="rId4" Type="http://schemas.openxmlformats.org/officeDocument/2006/relationships/tags" Target="../tags/tag6.xml"/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2" Type="http://schemas.openxmlformats.org/officeDocument/2006/relationships/slideLayout" Target="../slideLayouts/slideLayout2.xml"/><Relationship Id="rId11" Type="http://schemas.openxmlformats.org/officeDocument/2006/relationships/tags" Target="../tags/tag13.xml"/><Relationship Id="rId10" Type="http://schemas.openxmlformats.org/officeDocument/2006/relationships/tags" Target="../tags/tag12.xml"/><Relationship Id="rId1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2.xml"/><Relationship Id="rId1" Type="http://schemas.openxmlformats.org/officeDocument/2006/relationships/tags" Target="../tags/tag21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27.xml"/><Relationship Id="rId4" Type="http://schemas.openxmlformats.org/officeDocument/2006/relationships/tags" Target="../tags/tag26.xml"/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5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E:\苯磺贝他斯汀口崩片\效果图\Nipic_33460325_20230620100417690129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2688" y="0"/>
            <a:ext cx="7199312" cy="257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文本框 24"/>
          <p:cNvSpPr txBox="1"/>
          <p:nvPr>
            <p:custDataLst>
              <p:tags r:id="rId2"/>
            </p:custDataLst>
          </p:nvPr>
        </p:nvSpPr>
        <p:spPr>
          <a:xfrm>
            <a:off x="1029242" y="1484842"/>
            <a:ext cx="10420985" cy="18141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fontAlgn="auto">
              <a:lnSpc>
                <a:spcPct val="130000"/>
              </a:lnSpc>
            </a:pPr>
            <a:r>
              <a:rPr lang="zh-CN" altLang="zh-CN" sz="4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苯磺贝他斯汀</a:t>
            </a:r>
            <a:r>
              <a:rPr lang="zh-CN" altLang="zh-CN" sz="40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口崩片</a:t>
            </a:r>
            <a:endParaRPr lang="zh-CN" altLang="zh-CN" sz="4000" b="1" dirty="0">
              <a:solidFill>
                <a:srgbClr val="C000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algn="ctr" fontAlgn="auto">
              <a:lnSpc>
                <a:spcPct val="130000"/>
              </a:lnSpc>
            </a:pPr>
            <a:r>
              <a:rPr lang="en-US" altLang="zh-CN" sz="4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(</a:t>
            </a:r>
            <a:r>
              <a:rPr lang="zh-CN" altLang="zh-CN" sz="4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贝妥利）</a:t>
            </a:r>
            <a:endParaRPr lang="zh-CN" altLang="zh-CN" sz="40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algn="ctr" fontAlgn="auto">
              <a:lnSpc>
                <a:spcPct val="130000"/>
              </a:lnSpc>
            </a:pPr>
            <a:endParaRPr lang="zh-CN" altLang="zh-CN" sz="20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algn="ctr" fontAlgn="auto">
              <a:lnSpc>
                <a:spcPct val="130000"/>
              </a:lnSpc>
            </a:pPr>
            <a:endParaRPr lang="zh-CN" altLang="zh-CN" sz="20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algn="ctr" fontAlgn="auto">
              <a:lnSpc>
                <a:spcPct val="130000"/>
              </a:lnSpc>
            </a:pPr>
            <a:endParaRPr lang="zh-CN" altLang="zh-CN" sz="20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3"/>
            </p:custDataLst>
          </p:nvPr>
        </p:nvSpPr>
        <p:spPr>
          <a:xfrm>
            <a:off x="4109085" y="5356225"/>
            <a:ext cx="4392930" cy="60134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endParaRPr lang="zh-CN" altLang="en-US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" name="文本框 3"/>
          <p:cNvSpPr txBox="1"/>
          <p:nvPr>
            <p:custDataLst>
              <p:tags r:id="rId4"/>
            </p:custDataLst>
          </p:nvPr>
        </p:nvSpPr>
        <p:spPr>
          <a:xfrm>
            <a:off x="3082290" y="5475605"/>
            <a:ext cx="57912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   </a:t>
            </a:r>
            <a:r>
              <a:rPr lang="zh-CN" altLang="en-US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宏越科技（湖州）有限公司</a:t>
            </a:r>
            <a:endParaRPr lang="zh-CN" altLang="en-US" b="1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082290" y="3216275"/>
            <a:ext cx="6014720" cy="19894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国内首仿，</a:t>
            </a:r>
            <a:r>
              <a:rPr lang="zh-CN" alt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创新剂型</a:t>
            </a:r>
            <a:r>
              <a:rPr lang="zh-CN" altLang="en-US" sz="20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，遇唾液</a:t>
            </a:r>
            <a:r>
              <a:rPr lang="zh-CN" alt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快速崩解。</a:t>
            </a:r>
            <a:endParaRPr lang="en-US" altLang="zh-CN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zh-CN" altLang="en-US" sz="20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填补</a:t>
            </a:r>
            <a:r>
              <a:rPr lang="zh-CN" alt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特殊人群</a:t>
            </a:r>
            <a:r>
              <a:rPr lang="zh-CN" altLang="en-US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（</a:t>
            </a:r>
            <a:r>
              <a:rPr lang="zh-CN" altLang="en-US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吞咽困难的老人、儿童、昏迷患者、精神病患者、不易获得饮用水的户外工作者等</a:t>
            </a:r>
            <a:r>
              <a:rPr lang="zh-CN" altLang="en-US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）</a:t>
            </a:r>
            <a:r>
              <a:rPr lang="zh-CN" altLang="en-US" sz="20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用药需求。</a:t>
            </a:r>
            <a:endParaRPr lang="zh-CN" altLang="en-US" sz="2000" b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 descr="E:\苯磺贝他斯汀口崩片\效果图\Nipic_33460325_20230620100417690129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2688" y="0"/>
            <a:ext cx="7199312" cy="257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组合 1"/>
          <p:cNvGrpSpPr/>
          <p:nvPr>
            <p:custDataLst>
              <p:tags r:id="rId2"/>
            </p:custDataLst>
          </p:nvPr>
        </p:nvGrpSpPr>
        <p:grpSpPr>
          <a:xfrm>
            <a:off x="8094980" y="2416175"/>
            <a:ext cx="2535555" cy="1808480"/>
            <a:chOff x="3223" y="3882"/>
            <a:chExt cx="3993" cy="2848"/>
          </a:xfrm>
        </p:grpSpPr>
        <p:sp>
          <p:nvSpPr>
            <p:cNvPr id="3" name="任意多边形 26"/>
            <p:cNvSpPr/>
            <p:nvPr>
              <p:custDataLst>
                <p:tags r:id="rId3"/>
              </p:custDataLst>
            </p:nvPr>
          </p:nvSpPr>
          <p:spPr>
            <a:xfrm>
              <a:off x="4310" y="3882"/>
              <a:ext cx="2906" cy="841"/>
            </a:xfrm>
            <a:custGeom>
              <a:avLst/>
              <a:gdLst>
                <a:gd name="connsiteX0" fmla="*/ 0 w 1682088"/>
                <a:gd name="connsiteY0" fmla="*/ 0 h 519125"/>
                <a:gd name="connsiteX1" fmla="*/ 1682088 w 1682088"/>
                <a:gd name="connsiteY1" fmla="*/ 0 h 519125"/>
                <a:gd name="connsiteX2" fmla="*/ 1682088 w 1682088"/>
                <a:gd name="connsiteY2" fmla="*/ 519125 h 519125"/>
                <a:gd name="connsiteX3" fmla="*/ 0 w 1682088"/>
                <a:gd name="connsiteY3" fmla="*/ 519125 h 519125"/>
                <a:gd name="connsiteX4" fmla="*/ 0 w 1682088"/>
                <a:gd name="connsiteY4" fmla="*/ 0 h 519125"/>
                <a:gd name="connsiteX0-1" fmla="*/ 0 w 1682088"/>
                <a:gd name="connsiteY0-2" fmla="*/ 519125 h 610565"/>
                <a:gd name="connsiteX1-3" fmla="*/ 0 w 1682088"/>
                <a:gd name="connsiteY1-4" fmla="*/ 0 h 610565"/>
                <a:gd name="connsiteX2-5" fmla="*/ 1682088 w 1682088"/>
                <a:gd name="connsiteY2-6" fmla="*/ 0 h 610565"/>
                <a:gd name="connsiteX3-7" fmla="*/ 1682088 w 1682088"/>
                <a:gd name="connsiteY3-8" fmla="*/ 519125 h 610565"/>
                <a:gd name="connsiteX4-9" fmla="*/ 91440 w 1682088"/>
                <a:gd name="connsiteY4-10" fmla="*/ 610565 h 610565"/>
                <a:gd name="connsiteX0-11" fmla="*/ 0 w 1682088"/>
                <a:gd name="connsiteY0-12" fmla="*/ 519125 h 519125"/>
                <a:gd name="connsiteX1-13" fmla="*/ 0 w 1682088"/>
                <a:gd name="connsiteY1-14" fmla="*/ 0 h 519125"/>
                <a:gd name="connsiteX2-15" fmla="*/ 1682088 w 1682088"/>
                <a:gd name="connsiteY2-16" fmla="*/ 0 h 519125"/>
                <a:gd name="connsiteX3-17" fmla="*/ 1682088 w 1682088"/>
                <a:gd name="connsiteY3-18" fmla="*/ 519125 h 51912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1682088" h="519125">
                  <a:moveTo>
                    <a:pt x="0" y="519125"/>
                  </a:moveTo>
                  <a:lnTo>
                    <a:pt x="0" y="0"/>
                  </a:lnTo>
                  <a:lnTo>
                    <a:pt x="1682088" y="0"/>
                  </a:lnTo>
                  <a:lnTo>
                    <a:pt x="1682088" y="519125"/>
                  </a:lnTo>
                </a:path>
              </a:pathLst>
            </a:custGeom>
            <a:noFill/>
            <a:ln w="31750">
              <a:solidFill>
                <a:srgbClr val="1F5E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4" name="任意多边形 34"/>
            <p:cNvSpPr/>
            <p:nvPr>
              <p:custDataLst>
                <p:tags r:id="rId4"/>
              </p:custDataLst>
            </p:nvPr>
          </p:nvSpPr>
          <p:spPr>
            <a:xfrm>
              <a:off x="3223" y="4402"/>
              <a:ext cx="3625" cy="2329"/>
            </a:xfrm>
            <a:custGeom>
              <a:avLst/>
              <a:gdLst>
                <a:gd name="connsiteX0" fmla="*/ 0 w 2463662"/>
                <a:gd name="connsiteY0" fmla="*/ 0 h 1478645"/>
                <a:gd name="connsiteX1" fmla="*/ 877819 w 2463662"/>
                <a:gd name="connsiteY1" fmla="*/ 0 h 1478645"/>
                <a:gd name="connsiteX2" fmla="*/ 877819 w 2463662"/>
                <a:gd name="connsiteY2" fmla="*/ 1105159 h 1478645"/>
                <a:gd name="connsiteX3" fmla="*/ 2463662 w 2463662"/>
                <a:gd name="connsiteY3" fmla="*/ 1105159 h 1478645"/>
                <a:gd name="connsiteX4" fmla="*/ 2463662 w 2463662"/>
                <a:gd name="connsiteY4" fmla="*/ 1478645 h 1478645"/>
                <a:gd name="connsiteX5" fmla="*/ 0 w 2463662"/>
                <a:gd name="connsiteY5" fmla="*/ 1478645 h 1478645"/>
                <a:gd name="connsiteX6" fmla="*/ 0 w 2463662"/>
                <a:gd name="connsiteY6" fmla="*/ 0 h 1478645"/>
                <a:gd name="connsiteX0-1" fmla="*/ 877819 w 2463662"/>
                <a:gd name="connsiteY0-2" fmla="*/ 1105159 h 1478645"/>
                <a:gd name="connsiteX1-3" fmla="*/ 2463662 w 2463662"/>
                <a:gd name="connsiteY1-4" fmla="*/ 1105159 h 1478645"/>
                <a:gd name="connsiteX2-5" fmla="*/ 2463662 w 2463662"/>
                <a:gd name="connsiteY2-6" fmla="*/ 1478645 h 1478645"/>
                <a:gd name="connsiteX3-7" fmla="*/ 0 w 2463662"/>
                <a:gd name="connsiteY3-8" fmla="*/ 1478645 h 1478645"/>
                <a:gd name="connsiteX4-9" fmla="*/ 0 w 2463662"/>
                <a:gd name="connsiteY4-10" fmla="*/ 0 h 1478645"/>
                <a:gd name="connsiteX5-11" fmla="*/ 877819 w 2463662"/>
                <a:gd name="connsiteY5-12" fmla="*/ 0 h 1478645"/>
                <a:gd name="connsiteX6-13" fmla="*/ 969259 w 2463662"/>
                <a:gd name="connsiteY6-14" fmla="*/ 1196599 h 1478645"/>
                <a:gd name="connsiteX0-15" fmla="*/ 877819 w 2463662"/>
                <a:gd name="connsiteY0-16" fmla="*/ 1105159 h 1478645"/>
                <a:gd name="connsiteX1-17" fmla="*/ 2463662 w 2463662"/>
                <a:gd name="connsiteY1-18" fmla="*/ 1105159 h 1478645"/>
                <a:gd name="connsiteX2-19" fmla="*/ 2463662 w 2463662"/>
                <a:gd name="connsiteY2-20" fmla="*/ 1478645 h 1478645"/>
                <a:gd name="connsiteX3-21" fmla="*/ 0 w 2463662"/>
                <a:gd name="connsiteY3-22" fmla="*/ 1478645 h 1478645"/>
                <a:gd name="connsiteX4-23" fmla="*/ 0 w 2463662"/>
                <a:gd name="connsiteY4-24" fmla="*/ 0 h 1478645"/>
                <a:gd name="connsiteX5-25" fmla="*/ 877819 w 2463662"/>
                <a:gd name="connsiteY5-26" fmla="*/ 0 h 1478645"/>
                <a:gd name="connsiteX0-27" fmla="*/ 2463662 w 2463662"/>
                <a:gd name="connsiteY0-28" fmla="*/ 1105159 h 1478645"/>
                <a:gd name="connsiteX1-29" fmla="*/ 2463662 w 2463662"/>
                <a:gd name="connsiteY1-30" fmla="*/ 1478645 h 1478645"/>
                <a:gd name="connsiteX2-31" fmla="*/ 0 w 2463662"/>
                <a:gd name="connsiteY2-32" fmla="*/ 1478645 h 1478645"/>
                <a:gd name="connsiteX3-33" fmla="*/ 0 w 2463662"/>
                <a:gd name="connsiteY3-34" fmla="*/ 0 h 1478645"/>
                <a:gd name="connsiteX4-35" fmla="*/ 877819 w 2463662"/>
                <a:gd name="connsiteY4-36" fmla="*/ 0 h 147864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2463662" h="1478645">
                  <a:moveTo>
                    <a:pt x="2463662" y="1105159"/>
                  </a:moveTo>
                  <a:lnTo>
                    <a:pt x="2463662" y="1478645"/>
                  </a:lnTo>
                  <a:lnTo>
                    <a:pt x="0" y="1478645"/>
                  </a:lnTo>
                  <a:lnTo>
                    <a:pt x="0" y="0"/>
                  </a:lnTo>
                  <a:lnTo>
                    <a:pt x="877819" y="0"/>
                  </a:lnTo>
                </a:path>
              </a:pathLst>
            </a:custGeom>
            <a:noFill/>
            <a:ln w="317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5" name="TextBox 59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 flipH="1">
            <a:off x="8339455" y="2422525"/>
            <a:ext cx="1789430" cy="990600"/>
          </a:xfrm>
          <a:prstGeom prst="rect">
            <a:avLst/>
          </a:prstGeom>
          <a:noFill/>
          <a:ln>
            <a:noFill/>
          </a:ln>
        </p:spPr>
        <p:txBody>
          <a:bodyPr wrap="square" tIns="46990" bIns="0" anchor="b" anchorCtr="0"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defTabSz="685800" fontAlgn="auto">
              <a:lnSpc>
                <a:spcPct val="100000"/>
              </a:lnSpc>
            </a:pPr>
            <a:r>
              <a:rPr lang="zh-CN" sz="4400" b="1" dirty="0">
                <a:solidFill>
                  <a:schemeClr val="accent2">
                    <a:lumMod val="75000"/>
                  </a:schemeClr>
                </a:solidFill>
                <a:ea typeface="微软雅黑" panose="020B0503020204020204" charset="-122"/>
                <a:sym typeface="Arial" panose="020B0604020202020204" pitchFamily="34" charset="0"/>
              </a:rPr>
              <a:t>目录</a:t>
            </a:r>
            <a:endParaRPr lang="zh-CN" sz="4400" b="1" dirty="0">
              <a:solidFill>
                <a:schemeClr val="accent2">
                  <a:lumMod val="75000"/>
                </a:schemeClr>
              </a:solidFill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6" name="文本框 18"/>
          <p:cNvSpPr txBox="1"/>
          <p:nvPr>
            <p:custDataLst>
              <p:tags r:id="rId6"/>
            </p:custDataLst>
          </p:nvPr>
        </p:nvSpPr>
        <p:spPr>
          <a:xfrm>
            <a:off x="8339455" y="3450590"/>
            <a:ext cx="2291080" cy="497205"/>
          </a:xfrm>
          <a:prstGeom prst="rect">
            <a:avLst/>
          </a:prstGeom>
          <a:noFill/>
        </p:spPr>
        <p:txBody>
          <a:bodyPr wrap="square" rtlCol="0">
            <a:normAutofit fontScale="95000" lnSpcReduction="10000"/>
          </a:bodyPr>
          <a:lstStyle/>
          <a:p>
            <a:pPr algn="dist"/>
            <a:r>
              <a:rPr lang="en-US" altLang="ko-KR" sz="2800" b="1" kern="0" dirty="0">
                <a:solidFill>
                  <a:srgbClr val="1F5EA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CONTENTS</a:t>
            </a:r>
            <a:endParaRPr lang="en-US" altLang="ko-KR" sz="2800" b="1" kern="0" dirty="0">
              <a:solidFill>
                <a:srgbClr val="1F5EA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7" name="文本框 12"/>
          <p:cNvSpPr txBox="1"/>
          <p:nvPr>
            <p:custDataLst>
              <p:tags r:id="rId7"/>
            </p:custDataLst>
          </p:nvPr>
        </p:nvSpPr>
        <p:spPr>
          <a:xfrm>
            <a:off x="932815" y="1806575"/>
            <a:ext cx="2087245" cy="7429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1F5EA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zh-CN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01 </a:t>
            </a:r>
            <a:r>
              <a:rPr lang="zh-CN" altLang="en-US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药品基本信息</a:t>
            </a:r>
            <a:endParaRPr lang="zh-CN" altLang="en-US" sz="20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17"/>
          <p:cNvSpPr txBox="1"/>
          <p:nvPr>
            <p:custDataLst>
              <p:tags r:id="rId8"/>
            </p:custDataLst>
          </p:nvPr>
        </p:nvSpPr>
        <p:spPr>
          <a:xfrm>
            <a:off x="932815" y="3204845"/>
            <a:ext cx="2087245" cy="7429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1F5EA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zh-CN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03  </a:t>
            </a:r>
            <a:r>
              <a:rPr lang="zh-CN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有效性</a:t>
            </a:r>
            <a:endParaRPr lang="zh-CN" altLang="en-US" sz="20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20"/>
          <p:cNvSpPr txBox="1"/>
          <p:nvPr>
            <p:custDataLst>
              <p:tags r:id="rId9"/>
            </p:custDataLst>
          </p:nvPr>
        </p:nvSpPr>
        <p:spPr>
          <a:xfrm>
            <a:off x="3586480" y="1812290"/>
            <a:ext cx="2087245" cy="73723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1F5EA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zh-CN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02  </a:t>
            </a:r>
            <a:r>
              <a:rPr lang="zh-CN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安全性</a:t>
            </a:r>
            <a:endParaRPr lang="zh-CN" sz="20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21"/>
          <p:cNvSpPr txBox="1"/>
          <p:nvPr>
            <p:custDataLst>
              <p:tags r:id="rId10"/>
            </p:custDataLst>
          </p:nvPr>
        </p:nvSpPr>
        <p:spPr>
          <a:xfrm>
            <a:off x="3586479" y="3114357"/>
            <a:ext cx="2087245" cy="7429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1F5EA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zh-CN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04   </a:t>
            </a:r>
            <a:r>
              <a:rPr lang="zh-CN" altLang="en-US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创新性</a:t>
            </a:r>
            <a:endParaRPr lang="zh-CN" altLang="en-US" sz="20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22"/>
          <p:cNvSpPr txBox="1"/>
          <p:nvPr>
            <p:custDataLst>
              <p:tags r:id="rId11"/>
            </p:custDataLst>
          </p:nvPr>
        </p:nvSpPr>
        <p:spPr>
          <a:xfrm>
            <a:off x="2370239" y="4512627"/>
            <a:ext cx="2087245" cy="7429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1F5EA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zh-CN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05  </a:t>
            </a:r>
            <a:r>
              <a:rPr lang="zh-CN" altLang="en-US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公平性</a:t>
            </a:r>
            <a:endParaRPr lang="zh-CN" altLang="en-US" sz="20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/>
          <p:cNvSpPr/>
          <p:nvPr>
            <p:custDataLst>
              <p:tags r:id="rId1"/>
            </p:custDataLst>
          </p:nvPr>
        </p:nvSpPr>
        <p:spPr>
          <a:xfrm>
            <a:off x="386715" y="3224530"/>
            <a:ext cx="5393690" cy="382905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cxnSp>
        <p:nvCxnSpPr>
          <p:cNvPr id="26" name="PA-直接连接符 33"/>
          <p:cNvCxnSpPr/>
          <p:nvPr>
            <p:custDataLst>
              <p:tags r:id="rId2"/>
            </p:custDataLst>
          </p:nvPr>
        </p:nvCxnSpPr>
        <p:spPr>
          <a:xfrm flipV="1">
            <a:off x="93527" y="628578"/>
            <a:ext cx="6871569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"/>
          <p:cNvSpPr txBox="1"/>
          <p:nvPr/>
        </p:nvSpPr>
        <p:spPr>
          <a:xfrm>
            <a:off x="274955" y="125095"/>
            <a:ext cx="6096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01 </a:t>
            </a:r>
            <a:r>
              <a:rPr lang="zh-CN" altLang="zh-CN" sz="2000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药物基本信息</a:t>
            </a:r>
            <a:endParaRPr lang="zh-CN" altLang="zh-CN" sz="2000" b="1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1838325" y="842645"/>
            <a:ext cx="3940810" cy="3327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苯磺贝他斯汀口崩片</a:t>
            </a:r>
            <a:endParaRPr lang="zh-CN" altLang="en-US" sz="1600" b="1" dirty="0">
              <a:solidFill>
                <a:srgbClr val="C000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9" name="右箭头 28"/>
          <p:cNvSpPr/>
          <p:nvPr/>
        </p:nvSpPr>
        <p:spPr>
          <a:xfrm>
            <a:off x="386627" y="842800"/>
            <a:ext cx="1567148" cy="332505"/>
          </a:xfrm>
          <a:prstGeom prst="rightArrow">
            <a:avLst>
              <a:gd name="adj1" fmla="val 100000"/>
              <a:gd name="adj2" fmla="val 27273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通用名</a:t>
            </a:r>
            <a:endParaRPr lang="zh-CN" altLang="en-US" sz="16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7555230" y="847725"/>
            <a:ext cx="4160520" cy="3327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10mg</a:t>
            </a:r>
            <a:endParaRPr lang="en-US" altLang="zh-CN" sz="1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1" name="右箭头 30"/>
          <p:cNvSpPr/>
          <p:nvPr/>
        </p:nvSpPr>
        <p:spPr>
          <a:xfrm>
            <a:off x="6180682" y="847617"/>
            <a:ext cx="1913658" cy="332505"/>
          </a:xfrm>
          <a:prstGeom prst="rightArrow">
            <a:avLst>
              <a:gd name="adj1" fmla="val 100000"/>
              <a:gd name="adj2" fmla="val 27273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注册规格</a:t>
            </a:r>
            <a:endParaRPr lang="zh-CN" altLang="en-US" sz="16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1838325" y="1208405"/>
            <a:ext cx="3940810" cy="3327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2023-06-14</a:t>
            </a:r>
            <a:endParaRPr lang="zh-CN" altLang="en-US" sz="1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3" name="右箭头 32"/>
          <p:cNvSpPr/>
          <p:nvPr/>
        </p:nvSpPr>
        <p:spPr>
          <a:xfrm>
            <a:off x="386627" y="1208559"/>
            <a:ext cx="1567148" cy="332505"/>
          </a:xfrm>
          <a:prstGeom prst="rightArrow">
            <a:avLst>
              <a:gd name="adj1" fmla="val 100000"/>
              <a:gd name="adj2" fmla="val 27273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我国获批时间</a:t>
            </a:r>
            <a:endParaRPr lang="zh-CN" altLang="en-US" sz="16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7555230" y="1213485"/>
            <a:ext cx="4160520" cy="3327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日本，</a:t>
            </a:r>
            <a:r>
              <a:rPr lang="en-US" altLang="zh-CN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2007</a:t>
            </a:r>
            <a:r>
              <a:rPr lang="zh-CN" altLang="en-US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年</a:t>
            </a:r>
            <a:endParaRPr lang="zh-CN" altLang="en-US" sz="1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5" name="右箭头 34"/>
          <p:cNvSpPr/>
          <p:nvPr/>
        </p:nvSpPr>
        <p:spPr>
          <a:xfrm>
            <a:off x="6180682" y="1213376"/>
            <a:ext cx="1913658" cy="332505"/>
          </a:xfrm>
          <a:prstGeom prst="rightArrow">
            <a:avLst>
              <a:gd name="adj1" fmla="val 100000"/>
              <a:gd name="adj2" fmla="val 27273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全球首个上市国家</a:t>
            </a:r>
            <a:endParaRPr lang="zh-CN" altLang="en-US" sz="16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1838325" y="1574165"/>
            <a:ext cx="3940810" cy="3327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否</a:t>
            </a:r>
            <a:endParaRPr lang="zh-CN" altLang="en-US" sz="16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7" name="右箭头 36"/>
          <p:cNvSpPr/>
          <p:nvPr/>
        </p:nvSpPr>
        <p:spPr>
          <a:xfrm>
            <a:off x="386627" y="1574318"/>
            <a:ext cx="1567148" cy="332505"/>
          </a:xfrm>
          <a:prstGeom prst="rightArrow">
            <a:avLst>
              <a:gd name="adj1" fmla="val 100000"/>
              <a:gd name="adj2" fmla="val 27273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是否为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OTC</a:t>
            </a:r>
            <a:endParaRPr lang="zh-CN" altLang="en-US" sz="16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7555230" y="1579245"/>
            <a:ext cx="4160520" cy="3327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无（</a:t>
            </a:r>
            <a:r>
              <a:rPr lang="zh-CN" alt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国内首仿</a:t>
            </a:r>
            <a:r>
              <a:rPr lang="zh-CN" altLang="en-US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）</a:t>
            </a:r>
            <a:endParaRPr lang="zh-CN" altLang="en-US" sz="1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9" name="右箭头 38"/>
          <p:cNvSpPr/>
          <p:nvPr/>
        </p:nvSpPr>
        <p:spPr>
          <a:xfrm>
            <a:off x="6180682" y="1579135"/>
            <a:ext cx="1913658" cy="332505"/>
          </a:xfrm>
          <a:prstGeom prst="rightArrow">
            <a:avLst>
              <a:gd name="adj1" fmla="val 100000"/>
              <a:gd name="adj2" fmla="val 27273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国内其他厂家</a:t>
            </a:r>
            <a:endParaRPr lang="zh-CN" altLang="en-US" sz="16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2090420" y="1949450"/>
            <a:ext cx="3689350" cy="9296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7630">
              <a:lnSpc>
                <a:spcPct val="150000"/>
              </a:lnSpc>
            </a:pPr>
            <a:r>
              <a:rPr lang="en-US" altLang="zh-CN" sz="14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7</a:t>
            </a:r>
            <a:r>
              <a:rPr lang="zh-CN" altLang="en-US" sz="14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岁以上的儿童</a:t>
            </a:r>
            <a:r>
              <a:rPr lang="zh-CN" alt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及成人的过敏性鼻炎；荨麻疹；皮肤疾病引起的瘙痒（湿疹</a:t>
            </a:r>
            <a:r>
              <a:rPr lang="en-US" altLang="zh-CN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·</a:t>
            </a:r>
            <a:r>
              <a:rPr lang="zh-CN" alt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皮炎、痒疹、皮肤瘙痒症）。</a:t>
            </a:r>
            <a:endParaRPr lang="zh-CN" altLang="en-US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1" name="右箭头 40"/>
          <p:cNvSpPr/>
          <p:nvPr/>
        </p:nvSpPr>
        <p:spPr>
          <a:xfrm>
            <a:off x="387350" y="1949450"/>
            <a:ext cx="1779905" cy="929640"/>
          </a:xfrm>
          <a:prstGeom prst="rightArrow">
            <a:avLst>
              <a:gd name="adj1" fmla="val 100000"/>
              <a:gd name="adj2" fmla="val 8233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适应症</a:t>
            </a:r>
            <a:endParaRPr lang="zh-CN" altLang="en-US" sz="16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8021955" y="1945005"/>
            <a:ext cx="3694430" cy="9340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7630">
              <a:lnSpc>
                <a:spcPct val="150000"/>
              </a:lnSpc>
            </a:pPr>
            <a:r>
              <a:rPr lang="zh-CN" alt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口服，一日</a:t>
            </a:r>
            <a:r>
              <a:rPr lang="en-US" altLang="zh-CN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2</a:t>
            </a:r>
            <a:r>
              <a:rPr lang="zh-CN" alt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次，一次</a:t>
            </a:r>
            <a:r>
              <a:rPr lang="en-US" altLang="zh-CN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10mg</a:t>
            </a:r>
            <a:r>
              <a:rPr lang="zh-CN" alt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。</a:t>
            </a:r>
            <a:r>
              <a:rPr lang="zh-CN" alt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成人根据年纪、症状适当增减剂量。</a:t>
            </a:r>
            <a:endParaRPr lang="zh-CN" altLang="en-US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3" name="右箭头 42"/>
          <p:cNvSpPr/>
          <p:nvPr/>
        </p:nvSpPr>
        <p:spPr>
          <a:xfrm>
            <a:off x="6180455" y="1945005"/>
            <a:ext cx="1913890" cy="934085"/>
          </a:xfrm>
          <a:prstGeom prst="rightArrow">
            <a:avLst>
              <a:gd name="adj1" fmla="val 100000"/>
              <a:gd name="adj2" fmla="val 8233"/>
            </a:avLst>
          </a:prstGeom>
          <a:solidFill>
            <a:srgbClr val="3477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用法用量</a:t>
            </a:r>
            <a:endParaRPr lang="zh-CN" altLang="en-US" sz="16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6180455" y="3747135"/>
            <a:ext cx="5605145" cy="2857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zh-CN" altLang="en-US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两者</a:t>
            </a:r>
            <a:r>
              <a:rPr lang="zh-CN" altLang="zh-CN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化学活性成分完全一致。</a:t>
            </a:r>
            <a:endParaRPr lang="en-US" altLang="zh-CN" dirty="0">
              <a:solidFill>
                <a:prstClr val="black"/>
              </a:solidFill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zh-CN" altLang="en-US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两者</a:t>
            </a:r>
            <a:r>
              <a:rPr lang="zh-CN" altLang="zh-CN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说明书适应症一致。</a:t>
            </a:r>
            <a:endParaRPr lang="en-US" altLang="zh-CN" dirty="0">
              <a:solidFill>
                <a:prstClr val="black"/>
              </a:solidFill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zh-CN" altLang="en-US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苯磺贝他斯汀片剂已被纳入医保目录常规乙类。</a:t>
            </a:r>
            <a:endParaRPr lang="en-US" altLang="zh-CN" dirty="0">
              <a:solidFill>
                <a:prstClr val="black"/>
              </a:solidFill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zh-CN" altLang="en-US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两者给药方式一致</a:t>
            </a:r>
            <a:r>
              <a:rPr lang="zh-CN" altLang="en-US" b="1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，</a:t>
            </a:r>
            <a:r>
              <a:rPr lang="zh-CN" altLang="en-US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口崩片是在片剂基础上剂型的创新。</a:t>
            </a:r>
            <a:endParaRPr lang="zh-CN" altLang="en-US"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6180455" y="3237230"/>
            <a:ext cx="5605145" cy="38290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参照药品建议：苯磺贝他斯汀片</a:t>
            </a:r>
            <a:endParaRPr lang="zh-CN" altLang="en-US" b="1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6" name="文本框 21"/>
          <p:cNvSpPr txBox="1"/>
          <p:nvPr/>
        </p:nvSpPr>
        <p:spPr>
          <a:xfrm>
            <a:off x="386715" y="3746500"/>
            <a:ext cx="5392420" cy="285750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 anchor="t">
            <a:no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苯磺贝他斯汀适合</a:t>
            </a:r>
            <a:r>
              <a:rPr lang="en-US" altLang="zh-CN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7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岁以上儿童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及成人使用，起效快，安全性高。</a:t>
            </a:r>
            <a:endParaRPr lang="en-US" altLang="zh-CN" dirty="0"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口崩片剂型，可填补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吞咽困难的老人、儿童、昏迷患者、精神病患者</a:t>
            </a:r>
            <a:r>
              <a:rPr lang="zh-CN" altLang="en-US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、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不易获得饮用水的户外工作者等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的用药需求。</a:t>
            </a:r>
            <a:endParaRPr lang="zh-CN" altLang="en-US" dirty="0"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sp>
        <p:nvSpPr>
          <p:cNvPr id="47" name="文本框 23"/>
          <p:cNvSpPr txBox="1"/>
          <p:nvPr/>
        </p:nvSpPr>
        <p:spPr>
          <a:xfrm>
            <a:off x="294005" y="3134995"/>
            <a:ext cx="5485765" cy="36957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填补未满足的临床需求</a:t>
            </a:r>
            <a:r>
              <a:rPr lang="zh-CN" altLang="zh-CN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：</a:t>
            </a:r>
            <a:endParaRPr lang="zh-CN" altLang="zh-CN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PA-直接连接符 33"/>
          <p:cNvCxnSpPr/>
          <p:nvPr>
            <p:custDataLst>
              <p:tags r:id="rId1"/>
            </p:custDataLst>
          </p:nvPr>
        </p:nvCxnSpPr>
        <p:spPr>
          <a:xfrm flipV="1">
            <a:off x="93527" y="628578"/>
            <a:ext cx="6871569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274955" y="125095"/>
            <a:ext cx="6096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01 </a:t>
            </a:r>
            <a:r>
              <a:rPr lang="zh-CN" altLang="zh-CN" sz="2000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药物基本信息</a:t>
            </a:r>
            <a:endParaRPr lang="zh-CN" altLang="zh-CN" sz="2000" b="1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289501" y="969843"/>
            <a:ext cx="7896850" cy="51297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zh-CN" b="1" u="sng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★</a:t>
            </a:r>
            <a:r>
              <a:rPr lang="en-US" altLang="zh-CN" b="1" u="sng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 </a:t>
            </a:r>
            <a:r>
              <a:rPr lang="zh-CN" altLang="en-US" b="1" u="sng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疾病基本情况</a:t>
            </a:r>
            <a:r>
              <a:rPr lang="zh-CN" altLang="zh-CN" b="1" u="sng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：</a:t>
            </a:r>
            <a:endParaRPr lang="zh-CN" altLang="zh-CN" b="1" u="sng" dirty="0">
              <a:solidFill>
                <a:srgbClr val="C00000"/>
              </a:solidFill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过敏疾病影响着</a:t>
            </a:r>
            <a:r>
              <a:rPr lang="en-US" altLang="zh-CN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10-40%</a:t>
            </a:r>
            <a:r>
              <a:rPr lang="en-US" altLang="zh-CN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 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的世界人口</a:t>
            </a:r>
            <a:r>
              <a:rPr lang="en-US" altLang="zh-CN" sz="1400" b="1" baseline="30000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[1]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。</a:t>
            </a:r>
            <a:endParaRPr lang="en-US" altLang="zh-CN" dirty="0"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我国成人过敏性鼻炎自报发病率从</a:t>
            </a:r>
            <a:r>
              <a:rPr lang="en-US" altLang="zh-CN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2005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年的</a:t>
            </a:r>
            <a:r>
              <a:rPr lang="en-US" altLang="zh-CN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8.7%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增长到了</a:t>
            </a:r>
            <a:r>
              <a:rPr lang="en-US" altLang="zh-CN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2011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年的</a:t>
            </a:r>
            <a:r>
              <a:rPr lang="en-US" altLang="zh-CN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17.8%</a:t>
            </a:r>
            <a:r>
              <a:rPr lang="en-US" altLang="zh-CN" sz="1600" b="1" baseline="30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[2]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，过敏性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鼻炎患者高达</a:t>
            </a:r>
            <a:r>
              <a:rPr lang="en-US" altLang="zh-CN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2.4</a:t>
            </a:r>
            <a:r>
              <a:rPr lang="zh-CN" altLang="en-US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亿。</a:t>
            </a:r>
            <a:endParaRPr lang="en-US" altLang="zh-CN" sz="20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在中国≥</a:t>
            </a:r>
            <a:r>
              <a:rPr lang="en-US" altLang="zh-CN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7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岁人群中，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荨麻疹的终生患病率为</a:t>
            </a:r>
            <a:r>
              <a:rPr lang="en-US" altLang="zh-CN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7.30%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，时点患病率为</a:t>
            </a:r>
            <a:r>
              <a:rPr lang="en-US" altLang="zh-CN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0.75%</a:t>
            </a:r>
            <a:r>
              <a:rPr lang="en-US" altLang="zh-CN" sz="1600" b="1" baseline="30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[3]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。</a:t>
            </a:r>
            <a:endParaRPr lang="en-US" altLang="zh-CN" dirty="0"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成人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慢性瘙痒发生率达到</a:t>
            </a:r>
            <a:r>
              <a:rPr lang="en-US" altLang="zh-CN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10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％以上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，老年人中则高达</a:t>
            </a:r>
            <a:r>
              <a:rPr lang="en-US" altLang="zh-CN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60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％</a:t>
            </a:r>
            <a:r>
              <a:rPr lang="en-US" altLang="zh-CN" sz="1600" b="1" baseline="30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[4]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。</a:t>
            </a:r>
            <a:endParaRPr lang="en-US" altLang="zh-CN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zh-CN" altLang="en-US" sz="1600" dirty="0"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zh-CN" altLang="en-US" dirty="0"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3220" y="6016625"/>
            <a:ext cx="11626215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>
                <a:sym typeface="+mn-ea"/>
              </a:rPr>
              <a:t>[1]《2022过敏性疾病流行病学调查报告》</a:t>
            </a:r>
            <a:endParaRPr lang="en-US" altLang="zh-CN" sz="900"/>
          </a:p>
          <a:p>
            <a:r>
              <a:rPr lang="en-US" altLang="zh-CN" sz="900"/>
              <a:t>[2]中国变应性鼻炎诊断和治疗指南(2022年,修订版)[J].中华耳鼻咽喉头颈外科杂志,2022,57(2):106-129.</a:t>
            </a:r>
            <a:endParaRPr lang="en-US" altLang="zh-CN" sz="900"/>
          </a:p>
          <a:p>
            <a:r>
              <a:rPr lang="en-US" altLang="zh-CN" sz="900"/>
              <a:t>[3]Li J, Mao D, Liu S, et al. Epidemiology of urticaria in China: a population-based study[J]. Chin Med J (Engl). 2022 Jun 5;135(11):1369-1375.</a:t>
            </a:r>
            <a:endParaRPr lang="en-US" altLang="zh-CN" sz="900"/>
          </a:p>
          <a:p>
            <a:r>
              <a:rPr lang="en-US" altLang="zh-CN" sz="900">
                <a:sym typeface="+mn-ea"/>
              </a:rPr>
              <a:t>[4]王刚,方红,张东梅,李若瑜,李恒进,李铁男,李邻峰,宋志强,杨斌,陆前进,郝飞,姚煦,晋红中,顾恒,徐金华,谢志强,程波.慢性瘙痒管理指南（2018版）[J].中华皮肤科杂志,2018,51(7):481-485.</a:t>
            </a:r>
            <a:endParaRPr lang="en-US" altLang="zh-CN" sz="900"/>
          </a:p>
          <a:p>
            <a:endParaRPr lang="en-US" altLang="zh-CN" sz="9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3"/>
          <p:cNvSpPr txBox="1"/>
          <p:nvPr>
            <p:custDataLst>
              <p:tags r:id="rId1"/>
            </p:custDataLst>
          </p:nvPr>
        </p:nvSpPr>
        <p:spPr>
          <a:xfrm>
            <a:off x="298450" y="116205"/>
            <a:ext cx="6096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02 </a:t>
            </a:r>
            <a:r>
              <a:rPr lang="zh-CN" altLang="zh-CN" sz="2000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安全性</a:t>
            </a:r>
            <a:endParaRPr lang="zh-CN" altLang="zh-CN" sz="2000" b="1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cxnSp>
        <p:nvCxnSpPr>
          <p:cNvPr id="3" name="PA-直接连接符 33"/>
          <p:cNvCxnSpPr/>
          <p:nvPr>
            <p:custDataLst>
              <p:tags r:id="rId2"/>
            </p:custDataLst>
          </p:nvPr>
        </p:nvCxnSpPr>
        <p:spPr>
          <a:xfrm flipV="1">
            <a:off x="298528" y="523240"/>
            <a:ext cx="6874510" cy="52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8"/>
          <p:cNvSpPr txBox="1"/>
          <p:nvPr/>
        </p:nvSpPr>
        <p:spPr>
          <a:xfrm>
            <a:off x="2161540" y="3553460"/>
            <a:ext cx="9281795" cy="251460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 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苯磺贝他斯汀分子量547.06，是目前临床上抗组胺药物中</a:t>
            </a:r>
            <a:r>
              <a:rPr lang="zh-CN" alt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分子量最大的</a:t>
            </a:r>
            <a:r>
              <a:rPr lang="en-US" altLang="zh-CN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 不易透过血脑屏障</a:t>
            </a:r>
            <a:r>
              <a:rPr lang="en-US" altLang="zh-CN" sz="1600" baseline="300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[1]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，研究显示</a:t>
            </a:r>
            <a:r>
              <a:rPr lang="zh-CN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困倦发生率</a:t>
            </a:r>
            <a:r>
              <a:rPr lang="zh-CN" alt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比氯雷他定更低</a:t>
            </a:r>
            <a:r>
              <a:rPr lang="en-US" altLang="zh-CN" sz="1600" baseline="300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[3]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（苯磺贝他斯汀困倦率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4.2%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，氯雷他定为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14.4%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）。</a:t>
            </a:r>
            <a:endParaRPr lang="en-US" altLang="zh-CN" sz="16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无食物间相互作用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，餐食基本上对血浆中苯磺贝他斯汀浓度没有影响</a:t>
            </a:r>
            <a:r>
              <a:rPr lang="en-US" altLang="zh-CN" sz="1600" baseline="300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[2]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。</a:t>
            </a:r>
            <a:endParaRPr lang="en-US" altLang="zh-CN" sz="16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不经过肝脏代谢，无心脏毒性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；而氯雷他定、西替利嗪等有潜在心脏毒性</a:t>
            </a:r>
            <a:r>
              <a:rPr lang="en-US" altLang="zh-CN" sz="1600" baseline="300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[4]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。</a:t>
            </a:r>
            <a:endParaRPr lang="zh-CN" sz="1600" dirty="0"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口崩片剂型，遇唾液即可崩解，</a:t>
            </a:r>
            <a:r>
              <a:rPr lang="zh-CN" alt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对吞咽困难者安全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。</a:t>
            </a:r>
            <a:endParaRPr lang="zh-CN" altLang="en-US" sz="1600" b="1" dirty="0"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242279" y="1529827"/>
            <a:ext cx="1870726" cy="972415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solidFill>
                  <a:srgbClr val="FFFF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不良反应</a:t>
            </a:r>
            <a:endParaRPr lang="en-US" altLang="zh-CN" b="1" dirty="0">
              <a:solidFill>
                <a:srgbClr val="FFFF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b="1" dirty="0">
                <a:solidFill>
                  <a:srgbClr val="FFFF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发生率低</a:t>
            </a:r>
            <a:endParaRPr lang="zh-CN" altLang="en-US" b="1" dirty="0">
              <a:solidFill>
                <a:srgbClr val="FFFF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162175" y="785495"/>
            <a:ext cx="3772535" cy="2306955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002060"/>
              </a:buClr>
            </a:pPr>
            <a:r>
              <a:rPr lang="zh-CN" altLang="zh-CN" sz="1600" b="1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说明书收载的不良反应情况</a:t>
            </a:r>
            <a:r>
              <a:rPr lang="en-US" altLang="zh-CN" sz="1600" baseline="300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[2]</a:t>
            </a:r>
            <a:endParaRPr lang="en-US" altLang="zh-CN" sz="1600" b="1" dirty="0"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偶有困倦、口渴、胃部不适、恶心、皮疹，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AST/ALT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上升等不良反应（</a:t>
            </a:r>
            <a:r>
              <a:rPr lang="zh-CN" altLang="en-US" sz="1600" b="1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发生率</a:t>
            </a:r>
            <a:r>
              <a:rPr lang="en-US" altLang="zh-CN" sz="1600" b="1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0.1-</a:t>
            </a:r>
            <a:r>
              <a:rPr lang="zh-CN" altLang="zh-CN" sz="1600" b="1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＜</a:t>
            </a:r>
            <a:r>
              <a:rPr lang="en-US" altLang="zh-CN" sz="1600" b="1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5%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）。</a:t>
            </a:r>
            <a:endParaRPr lang="zh-CN" altLang="en-US" sz="1600" dirty="0"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罕有舌炎、腹痛、肿胀等不良反应（</a:t>
            </a:r>
            <a:r>
              <a:rPr lang="zh-CN" altLang="en-US" sz="1600" b="1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发生率＜</a:t>
            </a:r>
            <a:r>
              <a:rPr lang="en-US" altLang="zh-CN" sz="1600" b="1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0.1%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）。</a:t>
            </a:r>
            <a:endParaRPr lang="zh-CN" altLang="zh-CN" sz="1600" dirty="0"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298449" y="3896540"/>
            <a:ext cx="1758951" cy="814385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solidFill>
                  <a:srgbClr val="FFFF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相比同类药</a:t>
            </a:r>
            <a:endParaRPr lang="zh-CN" altLang="en-US" b="1" dirty="0">
              <a:solidFill>
                <a:srgbClr val="FFFF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b="1" dirty="0">
                <a:solidFill>
                  <a:srgbClr val="FFFF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更安全</a:t>
            </a:r>
            <a:endParaRPr lang="en-US" altLang="zh-CN" b="1" dirty="0">
              <a:solidFill>
                <a:srgbClr val="FFFF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97815" y="6141720"/>
            <a:ext cx="9899650" cy="71501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[1]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田志兰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张良岐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侯俊荣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马静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郭雯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.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苯磺贝他斯汀治疗原发性获得性寒冷性荨麻疹的有效性研究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[J].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河北医学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,2017,23(12):2013-2016</a:t>
            </a:r>
            <a:endParaRPr lang="en-US" altLang="zh-CN" sz="8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[2].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苯磺贝他斯汀口崩片说明书</a:t>
            </a:r>
            <a:endParaRPr lang="en-US" altLang="zh-CN" sz="8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[3]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 李宏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顾建青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张罗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程雷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刘光辉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尹佳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.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苯磺贝他斯汀与氯雷他定治疗过敏性鼻炎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: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多中心随机双盲临床试验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[J].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中华临床免疫和变态反应杂志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,2013(1):45-50.</a:t>
            </a:r>
            <a:endParaRPr lang="en-US" altLang="zh-CN" sz="8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[4]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刘莹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殷敏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程雷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.H1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抗组胺药的心脏毒性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[J].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中华临床免疫和变态反应杂志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,2009,3(03):196-202.</a:t>
            </a:r>
            <a:endParaRPr lang="zh-CN" altLang="en-US" sz="8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graphicFrame>
        <p:nvGraphicFramePr>
          <p:cNvPr id="9" name="表格 8"/>
          <p:cNvGraphicFramePr/>
          <p:nvPr>
            <p:custDataLst>
              <p:tags r:id="rId3"/>
            </p:custDataLst>
          </p:nvPr>
        </p:nvGraphicFramePr>
        <p:xfrm>
          <a:off x="6096000" y="690245"/>
          <a:ext cx="5346565" cy="2658110"/>
        </p:xfrm>
        <a:graphic>
          <a:graphicData uri="http://schemas.openxmlformats.org/drawingml/2006/table">
            <a:tbl>
              <a:tblPr/>
              <a:tblGrid>
                <a:gridCol w="1080000"/>
                <a:gridCol w="1724660"/>
                <a:gridCol w="1351915"/>
                <a:gridCol w="1189990"/>
              </a:tblGrid>
              <a:tr h="22987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  <a:cs typeface="Times New Roman" panose="02020603050405020304" pitchFamily="18" charset="0"/>
                        </a:rPr>
                        <a:t>0.1～&lt;5%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&lt;0.1%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频率不明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血液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charset="-52"/>
                        </a:rPr>
                        <a:t>白细胞数增加、白细胞数减少、嗜酸性细胞增多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宋体" panose="02010600030101010101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987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精神神经系统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困倦、疲倦感、头痛、眩晕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头重感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消化系统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charset="-52"/>
                        </a:rPr>
                        <a:t>口渴、恶心、胃痛、胃部不适、腹泻、口干、呕吐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宋体" panose="02010600030101010101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舌炎、腹痛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便秘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987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过敏症状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皮疹、荨麻疹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肿胀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肝胆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AST、ALT、y-GTP上升、LDH、总胆红素上升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肾脏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charset="-52"/>
                        </a:rPr>
                        <a:t>尿潜血、尿蛋白、尿糖、尿胆原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宋体" panose="02010600030101010101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charset="-52"/>
                        </a:rPr>
                        <a:t>尿量减少、排尿困难、尿闭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宋体" panose="02010600030101010101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其他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charset="-52"/>
                        </a:rPr>
                        <a:t>月经异常、浮肿、味觉异常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宋体" panose="02010600030101010101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charset="-52"/>
                        </a:rPr>
                        <a:t>心悸、呼吸困难、麻木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宋体" panose="02010600030101010101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298450" y="116205"/>
            <a:ext cx="6096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03 </a:t>
            </a:r>
            <a:r>
              <a:rPr lang="zh-CN" altLang="en-US" sz="2000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有效性</a:t>
            </a:r>
            <a:endParaRPr lang="zh-CN" altLang="zh-CN" sz="2000" b="1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cxnSp>
        <p:nvCxnSpPr>
          <p:cNvPr id="3" name="PA-直接连接符 33"/>
          <p:cNvCxnSpPr/>
          <p:nvPr>
            <p:custDataLst>
              <p:tags r:id="rId2"/>
            </p:custDataLst>
          </p:nvPr>
        </p:nvCxnSpPr>
        <p:spPr>
          <a:xfrm flipV="1">
            <a:off x="298450" y="514985"/>
            <a:ext cx="6868469" cy="472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圆角矩形 3"/>
          <p:cNvSpPr/>
          <p:nvPr/>
        </p:nvSpPr>
        <p:spPr>
          <a:xfrm>
            <a:off x="1324061" y="1019430"/>
            <a:ext cx="3630999" cy="679623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solidFill>
                  <a:srgbClr val="FFFF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口崩片剂型</a:t>
            </a:r>
            <a:endParaRPr lang="en-US" altLang="zh-CN" b="1" dirty="0">
              <a:solidFill>
                <a:srgbClr val="FFFF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b="1" dirty="0">
                <a:solidFill>
                  <a:srgbClr val="FFFF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起效更快、更便利</a:t>
            </a:r>
            <a:endParaRPr lang="zh-CN" altLang="en-US" b="1" dirty="0">
              <a:solidFill>
                <a:srgbClr val="FFFF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6691012" y="1031787"/>
            <a:ext cx="3935799" cy="679623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solidFill>
                  <a:srgbClr val="FFFF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指南一致推荐</a:t>
            </a:r>
            <a:endParaRPr lang="zh-CN" altLang="en-US" b="1" dirty="0">
              <a:solidFill>
                <a:srgbClr val="FFFF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742305" y="1996440"/>
            <a:ext cx="6047740" cy="3784600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285750" lvl="1" indent="-285750">
              <a:lnSpc>
                <a:spcPct val="200000"/>
              </a:lnSpc>
              <a:buFont typeface="Wingdings" panose="05000000000000000000" pitchFamily="2" charset="2"/>
              <a:buChar char="l"/>
            </a:pPr>
            <a:r>
              <a:rPr lang="zh-CN" altLang="en-US" sz="1600" b="1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慢性瘙痒管理指南(2018版)推荐</a:t>
            </a:r>
            <a:r>
              <a:rPr lang="zh-CN" altLang="en-US" sz="16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：</a:t>
            </a:r>
            <a:endParaRPr lang="zh-CN" altLang="en-US" sz="1600" dirty="0">
              <a:solidFill>
                <a:prstClr val="black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marL="0" lvl="1">
              <a:lnSpc>
                <a:spcPct val="200000"/>
              </a:lnSpc>
            </a:pPr>
            <a:r>
              <a:rPr lang="zh-CN" altLang="en-US" sz="1400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第二代抗组胺药苯磺贝他斯汀等对慢性瘙痒有肯定效果。</a:t>
            </a:r>
            <a:endParaRPr lang="zh-CN" altLang="en-US" sz="1400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marL="285750" lvl="1" indent="-285750">
              <a:lnSpc>
                <a:spcPct val="200000"/>
              </a:lnSpc>
              <a:buFont typeface="Wingdings" panose="05000000000000000000" pitchFamily="2" charset="2"/>
              <a:buChar char="l"/>
            </a:pPr>
            <a:r>
              <a:rPr lang="zh-CN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中国特应性皮炎诊疗指南(2020版)</a:t>
            </a:r>
            <a:r>
              <a:rPr lang="zh-CN" altLang="en-US" sz="1600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：</a:t>
            </a:r>
            <a:endParaRPr lang="zh-CN" altLang="en-US" sz="1600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marL="0" lvl="1">
              <a:lnSpc>
                <a:spcPct val="200000"/>
              </a:lnSpc>
            </a:pPr>
            <a:r>
              <a:rPr lang="zh-CN" altLang="en-US" sz="1400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用于AD瘙痒的辅助治疗，特别是对于伴有荨麻疹、过敏性鼻炎等过敏合并症的患者，推荐使用二代的抗组胺药。</a:t>
            </a:r>
            <a:endParaRPr lang="zh-CN" altLang="en-US" sz="1400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marL="285750" lvl="1" indent="-285750">
              <a:lnSpc>
                <a:spcPct val="200000"/>
              </a:lnSpc>
              <a:buFont typeface="Wingdings" panose="05000000000000000000" pitchFamily="2" charset="2"/>
              <a:buChar char="l"/>
            </a:pPr>
            <a:r>
              <a:rPr lang="zh-CN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中国变应性鼻炎诊断和治疗指南(2022年,修订版)</a:t>
            </a:r>
            <a:r>
              <a:rPr lang="zh-CN" altLang="en-US" sz="1600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：</a:t>
            </a:r>
            <a:endParaRPr lang="zh-CN" altLang="en-US" sz="1600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marL="0" lvl="1">
              <a:lnSpc>
                <a:spcPct val="200000"/>
              </a:lnSpc>
            </a:pPr>
            <a:r>
              <a:rPr lang="zh-CN" altLang="en-US" sz="1400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推荐二代抗组胺药为一线治疗用药。</a:t>
            </a:r>
            <a:endParaRPr lang="zh-CN" altLang="en-US" sz="1400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marL="285750" lvl="1" indent="-285750">
              <a:lnSpc>
                <a:spcPct val="200000"/>
              </a:lnSpc>
              <a:buFont typeface="Wingdings" panose="05000000000000000000" pitchFamily="2" charset="2"/>
              <a:buChar char="l"/>
            </a:pPr>
            <a:r>
              <a:rPr lang="zh-CN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中国荨麻疹诊疗指南(2022版)</a:t>
            </a:r>
            <a:r>
              <a:rPr lang="zh-CN" altLang="en-US" sz="1600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：</a:t>
            </a:r>
            <a:r>
              <a:rPr lang="zh-CN" altLang="en-US" sz="1400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推荐首选二代抗组胺药物治疗。</a:t>
            </a:r>
            <a:endParaRPr lang="zh-CN" altLang="en-US" sz="1400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99085" y="2001520"/>
            <a:ext cx="5230495" cy="3415030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16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研究证明苯磺贝他斯汀治疗过敏性鼻炎</a:t>
            </a:r>
            <a:r>
              <a:rPr lang="zh-CN" altLang="en-US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有效率</a:t>
            </a:r>
            <a:r>
              <a:rPr lang="en-US" altLang="zh-CN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91.4%</a:t>
            </a:r>
            <a:r>
              <a:rPr lang="en-US" altLang="zh-CN" sz="1600" b="1" baseline="300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[1]</a:t>
            </a:r>
            <a:r>
              <a:rPr lang="zh-CN" altLang="en-US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。</a:t>
            </a:r>
            <a:endParaRPr lang="en-US" altLang="zh-CN" sz="1600" dirty="0">
              <a:solidFill>
                <a:srgbClr val="C000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相比于片剂达峰时间更短、起效更快、快速缓解过敏症状</a:t>
            </a:r>
            <a:r>
              <a:rPr lang="zh-CN" altLang="en-US" sz="1600" b="1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。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口服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10mg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苯磺贝他斯汀</a:t>
            </a:r>
            <a:r>
              <a:rPr lang="zh-CN" altLang="en-US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口崩片达峰时间</a:t>
            </a:r>
            <a:r>
              <a:rPr lang="en-US" altLang="zh-CN" sz="1600" dirty="0" err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T</a:t>
            </a:r>
            <a:r>
              <a:rPr lang="en-US" altLang="zh-CN" sz="1600" baseline="-25000" dirty="0" err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max</a:t>
            </a:r>
            <a:r>
              <a:rPr lang="en-US" altLang="zh-CN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=1</a:t>
            </a:r>
            <a:r>
              <a:rPr lang="zh-CN" altLang="en-US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±</a:t>
            </a:r>
            <a:r>
              <a:rPr lang="en-US" altLang="zh-CN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0.4h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，口服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10mg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苯磺贝他斯汀</a:t>
            </a:r>
            <a:r>
              <a:rPr lang="zh-CN" altLang="en-US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普通片剂</a:t>
            </a:r>
            <a:r>
              <a:rPr lang="en-US" altLang="zh-CN" sz="1600" dirty="0" err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T</a:t>
            </a:r>
            <a:r>
              <a:rPr lang="en-US" altLang="zh-CN" sz="1600" baseline="-25000" dirty="0" err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max</a:t>
            </a:r>
            <a:r>
              <a:rPr lang="en-US" altLang="zh-CN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=1.2</a:t>
            </a:r>
            <a:r>
              <a:rPr lang="zh-CN" altLang="en-US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±</a:t>
            </a:r>
            <a:r>
              <a:rPr lang="en-US" altLang="zh-CN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0.2h</a:t>
            </a:r>
            <a:r>
              <a:rPr lang="zh-CN" altLang="en-US" sz="1600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。</a:t>
            </a:r>
            <a:r>
              <a:rPr lang="en-US" altLang="zh-CN" sz="1400" baseline="300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[2][3]</a:t>
            </a:r>
            <a:endParaRPr lang="en-US" altLang="zh-CN" sz="1600" b="1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口崩片剂型，</a:t>
            </a:r>
            <a:r>
              <a:rPr lang="zh-CN" alt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仅接触唾液即可快速崩解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，对于</a:t>
            </a:r>
            <a:r>
              <a:rPr lang="zh-CN" alt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吞咽困难的老人、儿童、昏迷患者、精神患者、不易获得饮用水的户外工作者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等具有很高的顺应性。</a:t>
            </a:r>
            <a:endParaRPr lang="zh-CN" altLang="en-US" sz="16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8" name="文本框 4"/>
          <p:cNvSpPr txBox="1"/>
          <p:nvPr/>
        </p:nvSpPr>
        <p:spPr>
          <a:xfrm>
            <a:off x="299085" y="6149975"/>
            <a:ext cx="7463790" cy="49593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[1]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 李宏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顾建青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张罗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程雷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刘光辉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尹佳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.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苯磺贝他斯汀与氯雷他定治疗过敏性鼻炎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: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多中心随机双盲临床试验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[J].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中华临床免疫和变态反应杂志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,2013(1):45-50</a:t>
            </a:r>
            <a:endParaRPr lang="en-US" altLang="zh-CN" sz="8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[2].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苯磺贝他斯汀片说明书</a:t>
            </a:r>
            <a:endParaRPr lang="en-US" altLang="zh-CN" sz="8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[3].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苯磺贝他斯汀口崩片说明书</a:t>
            </a:r>
            <a:endParaRPr lang="en-US" altLang="zh-CN" sz="8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endParaRPr lang="en-US" altLang="zh-CN" sz="8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3"/>
          <p:cNvSpPr txBox="1"/>
          <p:nvPr>
            <p:custDataLst>
              <p:tags r:id="rId1"/>
            </p:custDataLst>
          </p:nvPr>
        </p:nvSpPr>
        <p:spPr>
          <a:xfrm>
            <a:off x="387350" y="90805"/>
            <a:ext cx="6096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04 </a:t>
            </a:r>
            <a:r>
              <a:rPr lang="zh-CN" altLang="en-US" sz="2000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创新性</a:t>
            </a:r>
            <a:endParaRPr lang="zh-CN" altLang="en-US" sz="2000" b="1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cxnSp>
        <p:nvCxnSpPr>
          <p:cNvPr id="3" name="PA-直接连接符 33"/>
          <p:cNvCxnSpPr/>
          <p:nvPr>
            <p:custDataLst>
              <p:tags r:id="rId2"/>
            </p:custDataLst>
          </p:nvPr>
        </p:nvCxnSpPr>
        <p:spPr>
          <a:xfrm>
            <a:off x="114378" y="495300"/>
            <a:ext cx="6894830" cy="69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1"/>
          <p:cNvSpPr txBox="1"/>
          <p:nvPr>
            <p:custDataLst>
              <p:tags r:id="rId3"/>
            </p:custDataLst>
          </p:nvPr>
        </p:nvSpPr>
        <p:spPr>
          <a:xfrm>
            <a:off x="726757" y="680495"/>
            <a:ext cx="10132695" cy="16998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zh-CN" sz="2000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★</a:t>
            </a:r>
            <a:r>
              <a:rPr lang="zh-CN" sz="2000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创新点：</a:t>
            </a:r>
            <a:endParaRPr lang="zh-CN" sz="2000" b="1" u="sng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pitchFamily="2" charset="2"/>
              <a:buChar char="ü"/>
            </a:pPr>
            <a:r>
              <a:rPr lang="zh-CN" altLang="zh-CN" b="1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苯磺贝他斯汀</a:t>
            </a:r>
            <a:r>
              <a:rPr lang="zh-CN" altLang="zh-CN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口崩片为国内首仿</a:t>
            </a:r>
            <a:r>
              <a:rPr lang="zh-CN" altLang="zh-CN" b="1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，仅</a:t>
            </a:r>
            <a:r>
              <a:rPr lang="zh-CN" altLang="zh-CN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接触唾液</a:t>
            </a:r>
            <a:r>
              <a:rPr lang="zh-CN" altLang="zh-CN" b="1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即可快速崩解。</a:t>
            </a:r>
            <a:endParaRPr lang="en-US" altLang="zh-CN" b="1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pitchFamily="2" charset="2"/>
              <a:buChar char="ü"/>
            </a:pPr>
            <a:r>
              <a:rPr lang="zh-CN" altLang="zh-CN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甜橘口味</a:t>
            </a:r>
            <a:r>
              <a:rPr lang="zh-CN" altLang="zh-CN" b="1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，口感佳，依从性好。</a:t>
            </a:r>
            <a:endParaRPr lang="zh-CN" altLang="zh-CN" b="1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algn="l">
              <a:lnSpc>
                <a:spcPct val="200000"/>
              </a:lnSpc>
              <a:buClrTx/>
              <a:buSzTx/>
              <a:buFontTx/>
            </a:pPr>
            <a:endParaRPr lang="zh-CN" altLang="zh-CN" sz="1600" b="1" u="sng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algn="l">
              <a:lnSpc>
                <a:spcPct val="200000"/>
              </a:lnSpc>
              <a:buClrTx/>
              <a:buSzTx/>
              <a:buFontTx/>
            </a:pPr>
            <a:endParaRPr lang="zh-CN" altLang="zh-CN" sz="1600" dirty="0"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algn="l">
              <a:lnSpc>
                <a:spcPct val="200000"/>
              </a:lnSpc>
              <a:buClrTx/>
              <a:buSzTx/>
              <a:buFontTx/>
            </a:pPr>
            <a:endParaRPr lang="zh-CN" altLang="zh-CN" sz="1600" dirty="0"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5" name="文本框 2"/>
          <p:cNvSpPr txBox="1"/>
          <p:nvPr>
            <p:custDataLst>
              <p:tags r:id="rId4"/>
            </p:custDataLst>
          </p:nvPr>
        </p:nvSpPr>
        <p:spPr>
          <a:xfrm>
            <a:off x="727075" y="3247390"/>
            <a:ext cx="10132060" cy="30162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pPr algn="l">
              <a:lnSpc>
                <a:spcPct val="200000"/>
              </a:lnSpc>
              <a:buClrTx/>
              <a:buSzTx/>
              <a:buFontTx/>
            </a:pPr>
            <a:r>
              <a:rPr lang="zh-CN" altLang="zh-CN" sz="2000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★</a:t>
            </a:r>
            <a:r>
              <a:rPr lang="zh-CN" sz="2000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优势</a:t>
            </a:r>
            <a:r>
              <a:rPr lang="zh-CN" sz="1600" b="1" u="sng" baseline="30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[1][2]</a:t>
            </a:r>
            <a:r>
              <a:rPr lang="zh-CN" sz="2000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：</a:t>
            </a:r>
            <a:endParaRPr lang="zh-CN" sz="2000" b="1" u="sng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algn="l">
              <a:lnSpc>
                <a:spcPct val="200000"/>
              </a:lnSpc>
              <a:buClrTx/>
              <a:buSzTx/>
              <a:buFontTx/>
            </a:pPr>
            <a:r>
              <a:rPr lang="zh-CN" altLang="zh-CN" b="1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1、</a:t>
            </a:r>
            <a:r>
              <a:rPr lang="zh-CN" altLang="zh-CN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覆盖特殊人群</a:t>
            </a:r>
            <a:r>
              <a:rPr lang="zh-CN" altLang="zh-CN" b="1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：</a:t>
            </a:r>
            <a:r>
              <a:rPr lang="zh-CN" altLang="zh-CN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仅接触唾液即可快速崩解，对于</a:t>
            </a:r>
            <a:r>
              <a:rPr lang="zh-CN" altLang="zh-CN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吞咽困难的老人、儿童、昏迷患者、</a:t>
            </a:r>
            <a:r>
              <a:rPr lang="en-US" altLang="zh-CN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 </a:t>
            </a:r>
            <a:r>
              <a:rPr lang="zh-CN" altLang="zh-CN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精神患者、不易获得饮用水的户外工作者</a:t>
            </a:r>
            <a:r>
              <a:rPr lang="zh-CN" altLang="zh-CN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等具有很高的顺应性。</a:t>
            </a:r>
            <a:r>
              <a:rPr lang="en-US" altLang="zh-CN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  </a:t>
            </a:r>
            <a:endParaRPr lang="en-US" altLang="zh-CN" dirty="0"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algn="l">
              <a:lnSpc>
                <a:spcPct val="200000"/>
              </a:lnSpc>
              <a:buClrTx/>
              <a:buSzTx/>
              <a:buFontTx/>
            </a:pPr>
            <a:r>
              <a:rPr lang="zh-CN" altLang="zh-CN" b="1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2、</a:t>
            </a:r>
            <a:r>
              <a:rPr lang="zh-CN" altLang="zh-CN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快速起效</a:t>
            </a:r>
            <a:r>
              <a:rPr lang="zh-CN" altLang="zh-CN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：</a:t>
            </a:r>
            <a:r>
              <a:rPr lang="en-US" altLang="zh-CN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 </a:t>
            </a:r>
            <a:r>
              <a:rPr lang="zh-CN" altLang="zh-CN" b="1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遇水崩解</a:t>
            </a:r>
            <a:r>
              <a:rPr lang="zh-CN" altLang="zh-CN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，使药物迅速溶出，起效快。</a:t>
            </a:r>
            <a:endParaRPr lang="zh-CN" altLang="zh-CN" dirty="0"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algn="l">
              <a:lnSpc>
                <a:spcPct val="200000"/>
              </a:lnSpc>
              <a:buClrTx/>
              <a:buSzTx/>
              <a:buFontTx/>
            </a:pPr>
            <a:r>
              <a:rPr lang="zh-CN" altLang="zh-CN" b="1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3、</a:t>
            </a:r>
            <a:r>
              <a:rPr lang="zh-CN" altLang="en-US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口感好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：</a:t>
            </a:r>
            <a:r>
              <a:rPr lang="en-US" altLang="zh-CN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 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迅速崩解，甜橘口味</a:t>
            </a:r>
            <a:r>
              <a:rPr lang="zh-CN" altLang="en-US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消除儿童服药恐惧。</a:t>
            </a:r>
            <a:endParaRPr lang="zh-CN" altLang="zh-CN" sz="1600" baseline="30000" dirty="0"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6" name="虚尾箭头 5"/>
          <p:cNvSpPr/>
          <p:nvPr/>
        </p:nvSpPr>
        <p:spPr>
          <a:xfrm rot="5400000">
            <a:off x="5549541" y="2338443"/>
            <a:ext cx="611134" cy="902970"/>
          </a:xfrm>
          <a:prstGeom prst="stripedRightArrow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7" name="矩形 6"/>
          <p:cNvSpPr/>
          <p:nvPr>
            <p:custDataLst>
              <p:tags r:id="rId5"/>
            </p:custDataLst>
          </p:nvPr>
        </p:nvSpPr>
        <p:spPr>
          <a:xfrm>
            <a:off x="228781" y="6473250"/>
            <a:ext cx="9954883" cy="306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7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[1].</a:t>
            </a:r>
            <a:r>
              <a:rPr lang="zh-CN" altLang="en-US" sz="7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苯磺贝他斯汀口崩片说明书</a:t>
            </a:r>
            <a:endParaRPr lang="en-US" altLang="zh-CN" sz="7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r>
              <a:rPr lang="en-US" altLang="zh-CN" sz="7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[2]]胡迎莉,张欣,毛世瑞.口腔崩解片制备技术研究进展[J].沈阳药科大学学报,2021,38(4):433-438</a:t>
            </a:r>
            <a:endParaRPr lang="en-US" altLang="zh-CN" sz="7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3"/>
          <p:cNvSpPr txBox="1"/>
          <p:nvPr>
            <p:custDataLst>
              <p:tags r:id="rId1"/>
            </p:custDataLst>
          </p:nvPr>
        </p:nvSpPr>
        <p:spPr>
          <a:xfrm>
            <a:off x="447040" y="107950"/>
            <a:ext cx="6096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05  </a:t>
            </a:r>
            <a:r>
              <a:rPr lang="zh-CN" altLang="en-US" sz="2000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公平性</a:t>
            </a:r>
            <a:endParaRPr lang="zh-CN" altLang="en-US" sz="2000" b="1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cxnSp>
        <p:nvCxnSpPr>
          <p:cNvPr id="3" name="PA-直接连接符 33"/>
          <p:cNvCxnSpPr/>
          <p:nvPr>
            <p:custDataLst>
              <p:tags r:id="rId2"/>
            </p:custDataLst>
          </p:nvPr>
        </p:nvCxnSpPr>
        <p:spPr>
          <a:xfrm flipV="1">
            <a:off x="520143" y="506730"/>
            <a:ext cx="6874510" cy="52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5"/>
          <p:cNvSpPr txBox="1"/>
          <p:nvPr>
            <p:custDataLst>
              <p:tags r:id="rId3"/>
            </p:custDataLst>
          </p:nvPr>
        </p:nvSpPr>
        <p:spPr>
          <a:xfrm>
            <a:off x="520143" y="792297"/>
            <a:ext cx="4909696" cy="23573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zh-CN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★</a:t>
            </a:r>
            <a:r>
              <a:rPr lang="en-US" altLang="zh-CN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 </a:t>
            </a:r>
            <a:r>
              <a:rPr lang="zh-CN" altLang="en-US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过敏性疾病患者众多、公共影响显著</a:t>
            </a:r>
            <a:r>
              <a:rPr lang="zh-CN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：</a:t>
            </a:r>
            <a:endParaRPr lang="zh-CN" b="1" u="sng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Clr>
                <a:schemeClr val="bg2">
                  <a:lumMod val="50000"/>
                </a:schemeClr>
              </a:buClr>
              <a:buSzTx/>
              <a:buFont typeface="Wingdings" panose="05000000000000000000" pitchFamily="2" charset="2"/>
              <a:buChar char="ü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过敏性疾病影响着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10-40%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的世界人口，被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WHO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列为</a:t>
            </a:r>
            <a:r>
              <a:rPr lang="en-US" altLang="zh-CN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21</a:t>
            </a:r>
            <a:r>
              <a:rPr lang="zh-CN" alt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世纪重点研究和防治的三大疾病之一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。</a:t>
            </a:r>
            <a:endParaRPr lang="en-US" altLang="zh-CN" sz="1600" dirty="0"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Clr>
                <a:schemeClr val="bg2">
                  <a:lumMod val="50000"/>
                </a:schemeClr>
              </a:buClr>
              <a:buSzTx/>
              <a:buFont typeface="Wingdings" panose="05000000000000000000" pitchFamily="2" charset="2"/>
              <a:buChar char="ü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我国变应性鼻炎患病率</a:t>
            </a:r>
            <a:r>
              <a:rPr lang="en-US" altLang="zh-CN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17.8%</a:t>
            </a:r>
            <a:r>
              <a:rPr lang="zh-CN" altLang="en-US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。</a:t>
            </a:r>
            <a:endParaRPr lang="en-US" altLang="zh-CN" sz="1600" dirty="0">
              <a:solidFill>
                <a:srgbClr val="C00000"/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Clr>
                <a:schemeClr val="bg2">
                  <a:lumMod val="50000"/>
                </a:schemeClr>
              </a:buClr>
              <a:buSzTx/>
              <a:buFont typeface="Wingdings" panose="05000000000000000000" pitchFamily="2" charset="2"/>
              <a:buChar char="ü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我国荨麻疹患病率</a:t>
            </a:r>
            <a:r>
              <a:rPr lang="en-US" altLang="zh-CN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0.75%</a:t>
            </a:r>
            <a:r>
              <a:rPr lang="zh-CN" altLang="en-US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。</a:t>
            </a:r>
            <a:endParaRPr lang="en-US" altLang="zh-CN" sz="1600" dirty="0">
              <a:solidFill>
                <a:srgbClr val="C00000"/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Clr>
                <a:schemeClr val="bg2">
                  <a:lumMod val="50000"/>
                </a:schemeClr>
              </a:buClr>
              <a:buSzTx/>
              <a:buFont typeface="Wingdings" panose="05000000000000000000" pitchFamily="2" charset="2"/>
              <a:buChar char="ü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成人慢性瘙痒发生率</a:t>
            </a:r>
            <a:r>
              <a:rPr lang="en-US" altLang="zh-CN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10%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以上。</a:t>
            </a:r>
            <a:endParaRPr lang="zh-CN" altLang="zh-CN" sz="1600" dirty="0"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algn="l">
              <a:lnSpc>
                <a:spcPct val="200000"/>
              </a:lnSpc>
              <a:buClrTx/>
              <a:buSzTx/>
              <a:buFontTx/>
            </a:pPr>
            <a:endParaRPr lang="zh-CN" altLang="zh-CN" sz="1600" dirty="0">
              <a:solidFill>
                <a:srgbClr val="FF0000"/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5" name="文本框 6"/>
          <p:cNvSpPr txBox="1"/>
          <p:nvPr>
            <p:custDataLst>
              <p:tags r:id="rId4"/>
            </p:custDataLst>
          </p:nvPr>
        </p:nvSpPr>
        <p:spPr>
          <a:xfrm>
            <a:off x="5939155" y="792480"/>
            <a:ext cx="5448935" cy="23558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zh-CN" sz="1800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★</a:t>
            </a:r>
            <a:r>
              <a:rPr lang="en-US" altLang="zh-CN" sz="1800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 </a:t>
            </a:r>
            <a:r>
              <a:rPr lang="zh-CN" altLang="en-US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可弥补目录内口崩片剂型少的现状</a:t>
            </a:r>
            <a:r>
              <a:rPr lang="zh-CN" altLang="zh-CN" sz="1800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：</a:t>
            </a:r>
            <a:endParaRPr lang="zh-CN" altLang="zh-CN" sz="1800" b="1" u="sng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可弥补目录内抗组胺类（或抗过敏类）药物口崩片剂型少的短板，为临床用药提供</a:t>
            </a:r>
            <a:r>
              <a:rPr lang="zh-CN" altLang="en-US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新选择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。</a:t>
            </a:r>
            <a:endParaRPr lang="zh-CN" altLang="en-US" sz="1600" dirty="0"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进一步覆盖</a:t>
            </a:r>
            <a:r>
              <a:rPr lang="zh-CN" altLang="en-US" sz="16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特殊人群用药需求，包括吞咽困难的老人、儿童、昏迷患者、精神患者特殊人群、不易获得饮用水的户外工作者。</a:t>
            </a:r>
            <a:endParaRPr lang="zh-CN" altLang="zh-CN" sz="1600"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algn="l">
              <a:lnSpc>
                <a:spcPct val="200000"/>
              </a:lnSpc>
              <a:buClrTx/>
              <a:buSzTx/>
              <a:buFontTx/>
            </a:pPr>
            <a:endParaRPr lang="zh-CN" altLang="zh-CN" sz="1400" b="1" dirty="0">
              <a:solidFill>
                <a:srgbClr val="C00000"/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algn="l">
              <a:lnSpc>
                <a:spcPct val="200000"/>
              </a:lnSpc>
              <a:buClrTx/>
              <a:buSzTx/>
              <a:buFontTx/>
            </a:pPr>
            <a:endParaRPr lang="zh-CN" altLang="zh-CN" sz="1600" dirty="0">
              <a:solidFill>
                <a:srgbClr val="FF0000"/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6" name="文本框 7"/>
          <p:cNvSpPr txBox="1"/>
          <p:nvPr>
            <p:custDataLst>
              <p:tags r:id="rId5"/>
            </p:custDataLst>
          </p:nvPr>
        </p:nvSpPr>
        <p:spPr>
          <a:xfrm>
            <a:off x="520065" y="3375025"/>
            <a:ext cx="4909820" cy="29775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pPr algn="l">
              <a:lnSpc>
                <a:spcPct val="200000"/>
              </a:lnSpc>
              <a:buClrTx/>
              <a:buSzTx/>
              <a:buFontTx/>
            </a:pPr>
            <a:r>
              <a:rPr lang="zh-CN" altLang="zh-CN" sz="1800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★</a:t>
            </a:r>
            <a:r>
              <a:rPr lang="en-US" altLang="zh-CN" sz="1800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 </a:t>
            </a:r>
            <a:r>
              <a:rPr lang="zh-CN" altLang="zh-CN" sz="1800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临床</a:t>
            </a:r>
            <a:r>
              <a:rPr lang="zh-CN" altLang="en-US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易于管理</a:t>
            </a:r>
            <a:r>
              <a:rPr lang="zh-CN" altLang="zh-CN" sz="1800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：</a:t>
            </a:r>
            <a:endParaRPr lang="zh-CN" altLang="zh-CN" sz="1800" b="1" u="sng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苯磺贝他斯汀口崩片，仅接触唾液即可快速崩解，</a:t>
            </a:r>
            <a:r>
              <a:rPr lang="zh-CN" alt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临床方便管理，不需要额外对特殊人群进行患者教育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。</a:t>
            </a:r>
            <a:endParaRPr lang="en-US" altLang="zh-CN" sz="1600" dirty="0"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pitchFamily="2" charset="2"/>
              <a:buChar char="ü"/>
            </a:pPr>
            <a:r>
              <a:rPr lang="en-US" altLang="zh-CN" sz="1600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苯磺贝他斯汀口崩片适应症、患者类型规定明确，不存在超说明书使用和临床滥用风险，医保审核清晰，不会增加管理难度</a:t>
            </a:r>
            <a:r>
              <a:rPr lang="zh-CN" altLang="en-US" sz="1600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。</a:t>
            </a:r>
            <a:endParaRPr lang="en-US" altLang="zh-CN" sz="1600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pitchFamily="2" charset="2"/>
              <a:buChar char="ü"/>
            </a:pPr>
            <a:endParaRPr lang="zh-CN" altLang="zh-CN" sz="1600" b="1" dirty="0">
              <a:solidFill>
                <a:srgbClr val="C00000"/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algn="l">
              <a:lnSpc>
                <a:spcPct val="200000"/>
              </a:lnSpc>
              <a:buClrTx/>
              <a:buSzTx/>
              <a:buFontTx/>
            </a:pPr>
            <a:endParaRPr lang="zh-CN" altLang="zh-CN" sz="1600" b="1" dirty="0">
              <a:solidFill>
                <a:srgbClr val="C00000"/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7" name="文本框 8"/>
          <p:cNvSpPr txBox="1"/>
          <p:nvPr>
            <p:custDataLst>
              <p:tags r:id="rId6"/>
            </p:custDataLst>
          </p:nvPr>
        </p:nvSpPr>
        <p:spPr>
          <a:xfrm>
            <a:off x="5939155" y="3375025"/>
            <a:ext cx="5448935" cy="29051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pPr algn="l">
              <a:lnSpc>
                <a:spcPct val="200000"/>
              </a:lnSpc>
              <a:buClrTx/>
              <a:buSzTx/>
              <a:buFontTx/>
            </a:pPr>
            <a:r>
              <a:rPr lang="zh-CN" altLang="zh-CN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★</a:t>
            </a:r>
            <a:r>
              <a:rPr lang="en-US" altLang="zh-CN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 </a:t>
            </a:r>
            <a:r>
              <a:rPr lang="zh-CN" altLang="zh-CN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符合“保基本”原则：</a:t>
            </a:r>
            <a:endParaRPr lang="zh-CN" altLang="zh-CN" b="1" u="sng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 algn="l">
              <a:lnSpc>
                <a:spcPct val="200000"/>
              </a:lnSpc>
              <a:buClrTx/>
              <a:buSzTx/>
              <a:buFont typeface="Wingdings" panose="05000000000000000000" charset="0"/>
              <a:buChar char="ü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可以替代目录内其他剂型药物，成为抗过敏治疗的临床必须药物。</a:t>
            </a:r>
            <a:endParaRPr lang="zh-CN" altLang="en-US" sz="16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 algn="l">
              <a:lnSpc>
                <a:spcPct val="200000"/>
              </a:lnSpc>
              <a:buClrTx/>
              <a:buSzTx/>
              <a:buFont typeface="Wingdings" panose="05000000000000000000" charset="0"/>
              <a:buChar char="ü"/>
            </a:pPr>
            <a:r>
              <a:rPr lang="zh-CN" altLang="en-US" sz="16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不额外增加医保负担，对医保基金影响有限、可控。</a:t>
            </a:r>
            <a:endParaRPr lang="zh-CN" altLang="zh-CN" sz="1600" u="sng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algn="l">
              <a:lnSpc>
                <a:spcPct val="200000"/>
              </a:lnSpc>
              <a:buClrTx/>
              <a:buSzTx/>
              <a:buFontTx/>
            </a:pPr>
            <a:endParaRPr lang="zh-CN" altLang="zh-CN" sz="1600" b="1" u="sng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PA" val="v5.2.8"/>
</p:tagLst>
</file>

<file path=ppt/tags/tag16.xml><?xml version="1.0" encoding="utf-8"?>
<p:tagLst xmlns:p="http://schemas.openxmlformats.org/presentationml/2006/main">
  <p:tag name="PA" val="v5.2.8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PA" val="v5.2.8"/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TABLE_ENDDRAG_ORIGIN_RECT" val="466*185"/>
  <p:tag name="TABLE_ENDDRAG_RECT" val="480*49*466*185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PA" val="v5.2.8"/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PA" val="v5.2.8"/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PA" val="v5.2.8"/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DOC_GUID" val="{7d311b73-f9d3-4b91-b6f8-c98d9cfd796f}"/>
  <p:tag name="KSO_WPP_MARK_KEY" val="9f93d6ed-19c0-445c-9b97-cbabce38aef4"/>
  <p:tag name="COMMONDATA" val="eyJoZGlkIjoiZjgyOWJiZTQ2YmI0NTY4OGJhZWE5NjYwYWM4MDZlZmEifQ==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866_4*i*1"/>
  <p:tag name="KSO_WM_UNIT_LAYERLEVEL" val="1"/>
  <p:tag name="KSO_WM_TAG_VERSION" val="1.0"/>
  <p:tag name="KSO_WM_BEAUTIFY_FLAG" val="#wm#"/>
  <p:tag name="KSO_WM_DIAGRAM_GROUP_CODE" val="l1-1"/>
  <p:tag name="KSO_WM_UNIT_TYPE" val="i"/>
  <p:tag name="KSO_WM_UNIT_INDEX" val="1"/>
  <p:tag name="KSO_WM_TEMPLATE_CATEGORY" val="custom"/>
  <p:tag name="KSO_WM_TEMPLATE_INDEX" val="20202866"/>
  <p:tag name="KSO_WM_UNIT_USESOURCEFORMAT_APPLY" val="1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866_4*i*2"/>
  <p:tag name="KSO_WM_UNIT_LAYERLEVEL" val="1"/>
  <p:tag name="KSO_WM_TAG_VERSION" val="1.0"/>
  <p:tag name="KSO_WM_BEAUTIFY_FLAG" val=""/>
  <p:tag name="KSO_WM_DIAGRAM_GROUP_CODE" val="l1-1"/>
  <p:tag name="KSO_WM_UNIT_TYPE" val="i"/>
  <p:tag name="KSO_WM_UNIT_INDEX" val="2"/>
  <p:tag name="KSO_WM_TEMPLATE_CATEGORY" val="custom"/>
  <p:tag name="KSO_WM_TEMPLATE_INDEX" val="20202866"/>
  <p:tag name="KSO_WM_UNIT_LINE_FORE_SCHEMECOLOR_INDEX" val="5"/>
  <p:tag name="KSO_WM_UNIT_LINE_FILL_TYPE" val="2"/>
  <p:tag name="KSO_WM_UNIT_TEXT_FILL_FORE_SCHEMECOLOR_INDEX" val="2"/>
  <p:tag name="KSO_WM_UNIT_TEXT_FILL_TYPE" val="1"/>
  <p:tag name="KSO_WM_UNIT_USESOURCEFORMAT_APPLY" val="1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866_4*i*3"/>
  <p:tag name="KSO_WM_UNIT_LAYERLEVEL" val="1"/>
  <p:tag name="KSO_WM_TAG_VERSION" val="1.0"/>
  <p:tag name="KSO_WM_BEAUTIFY_FLAG" val=""/>
  <p:tag name="KSO_WM_DIAGRAM_GROUP_CODE" val="l1-1"/>
  <p:tag name="KSO_WM_UNIT_TYPE" val="i"/>
  <p:tag name="KSO_WM_UNIT_INDEX" val="3"/>
  <p:tag name="KSO_WM_TEMPLATE_CATEGORY" val="custom"/>
  <p:tag name="KSO_WM_TEMPLATE_INDEX" val="20202866"/>
  <p:tag name="KSO_WM_UNIT_LINE_FORE_SCHEMECOLOR_INDEX" val="6"/>
  <p:tag name="KSO_WM_UNIT_LINE_FILL_TYPE" val="2"/>
  <p:tag name="KSO_WM_UNIT_TEXT_FILL_FORE_SCHEMECOLOR_INDEX" val="2"/>
  <p:tag name="KSO_WM_UNIT_TEXT_FILL_TYPE" val="1"/>
  <p:tag name="KSO_WM_UNIT_USESOURCEFORMAT_APPLY" val="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866_4*a*1"/>
  <p:tag name="KSO_WM_TEMPLATE_CATEGORY" val="custom"/>
  <p:tag name="KSO_WM_TEMPLATE_INDEX" val="20202866"/>
  <p:tag name="KSO_WM_UNIT_LAYERLEVEL" val="1"/>
  <p:tag name="KSO_WM_TAG_VERSION" val="1.0"/>
  <p:tag name="KSO_WM_BEAUTIFY_FLAG" val=""/>
  <p:tag name="KSO_WM_UNIT_ISCONTENTSTITLE" val="1"/>
  <p:tag name="KSO_WM_UNIT_PRESET_TEXT" val="目录"/>
  <p:tag name="KSO_WM_UNIT_NOCLEAR" val="0"/>
  <p:tag name="KSO_WM_UNIT_VALUE" val="2"/>
  <p:tag name="KSO_WM_DIAGRAM_GROUP_CODE" val="l1-1"/>
  <p:tag name="KSO_WM_UNIT_TYPE" val="a"/>
  <p:tag name="KSO_WM_UNIT_INDEX" val="1"/>
  <p:tag name="KSO_WM_UNIT_ISNUMDGMTITLE" val="0"/>
  <p:tag name="KSO_WM_UNIT_TEXT_FILL_FORE_SCHEMECOLOR_INDEX" val="5"/>
  <p:tag name="KSO_WM_UNIT_TEXT_FILL_TYPE" val="1"/>
  <p:tag name="KSO_WM_UNIT_USESOURCEFORMAT_APPLY" val="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866_4*b*1"/>
  <p:tag name="KSO_WM_TEMPLATE_CATEGORY" val="custom"/>
  <p:tag name="KSO_WM_TEMPLATE_INDEX" val="20202866"/>
  <p:tag name="KSO_WM_UNIT_LAYERLEVEL" val="1"/>
  <p:tag name="KSO_WM_TAG_VERSION" val="1.0"/>
  <p:tag name="KSO_WM_BEAUTIFY_FLAG" val=""/>
  <p:tag name="KSO_WM_UNIT_ISCONTENTSTITLE" val="0"/>
  <p:tag name="KSO_WM_UNIT_NOCLEAR" val="0"/>
  <p:tag name="KSO_WM_UNIT_VALUE" val="6"/>
  <p:tag name="KSO_WM_DIAGRAM_GROUP_CODE" val="l1-1"/>
  <p:tag name="KSO_WM_UNIT_TYPE" val="b"/>
  <p:tag name="KSO_WM_UNIT_INDEX" val="1"/>
  <p:tag name="KSO_WM_UNIT_PRESET_TEXT" val="CONTENTS"/>
  <p:tag name="KSO_WM_UNIT_ISNUMDGMTITLE" val="0"/>
  <p:tag name="KSO_WM_UNIT_TEXT_FILL_FORE_SCHEMECOLOR_INDEX" val="5"/>
  <p:tag name="KSO_WM_UNIT_TEXT_FILL_TYPE" val="1"/>
  <p:tag name="KSO_WM_UNIT_USESOURCEFORMAT_APPLY" val="1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包图主题2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2887</Words>
  <Application>WPS 演示</Application>
  <PresentationFormat>自定义</PresentationFormat>
  <Paragraphs>222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8" baseType="lpstr">
      <vt:lpstr>Arial</vt:lpstr>
      <vt:lpstr>宋体</vt:lpstr>
      <vt:lpstr>Wingdings</vt:lpstr>
      <vt:lpstr>微软雅黑</vt:lpstr>
      <vt:lpstr>Times New Roman</vt:lpstr>
      <vt:lpstr>Arial</vt:lpstr>
      <vt:lpstr>宋体</vt:lpstr>
      <vt:lpstr>Wingdings</vt:lpstr>
      <vt:lpstr>Arial Unicode MS</vt:lpstr>
      <vt:lpstr>包图主题2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1607</cp:revision>
  <dcterms:created xsi:type="dcterms:W3CDTF">2018-03-01T02:03:00Z</dcterms:created>
  <dcterms:modified xsi:type="dcterms:W3CDTF">2024-07-03T06:00:29Z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2052-12.1.0.17440</vt:lpwstr>
  </property>
  <property fmtid="{D5CDD505-2E9C-101B-9397-08002B2CF9AE}" pid="3" name="KSORubyTemplateID">
    <vt:lpwstr>2</vt:lpwstr>
  </property>
  <property fmtid="{D5CDD505-2E9C-101B-9397-08002B2CF9AE}" pid="4" name="ICV">
    <vt:lpwstr>7208CB0A15C142BF8E9EF36E0BC6DF79_13</vt:lpwstr>
  </property>
</Properties>
</file>