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 id="2147483696" r:id="rId3"/>
  </p:sldMasterIdLst>
  <p:notesMasterIdLst>
    <p:notesMasterId r:id="rId14"/>
  </p:notesMasterIdLst>
  <p:handoutMasterIdLst>
    <p:handoutMasterId r:id="rId15"/>
  </p:handoutMasterIdLst>
  <p:sldIdLst>
    <p:sldId id="796" r:id="rId4"/>
    <p:sldId id="778" r:id="rId5"/>
    <p:sldId id="767" r:id="rId6"/>
    <p:sldId id="790" r:id="rId7"/>
    <p:sldId id="797" r:id="rId8"/>
    <p:sldId id="769" r:id="rId9"/>
    <p:sldId id="793" r:id="rId10"/>
    <p:sldId id="780" r:id="rId11"/>
    <p:sldId id="782" r:id="rId12"/>
    <p:sldId id="783" r:id="rId13"/>
  </p:sldIdLst>
  <p:sldSz cx="12192000" cy="6858000"/>
  <p:notesSz cx="6858000" cy="9144000"/>
  <p:custDataLst>
    <p:tags r:id="rId16"/>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1pPr>
    <a:lvl2pPr marL="0" marR="0" indent="52006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2pPr>
    <a:lvl3pPr marL="0" marR="0" indent="104013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3pPr>
    <a:lvl4pPr marL="0" marR="0" indent="156019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4pPr>
    <a:lvl5pPr marL="0" marR="0" indent="208026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5pPr>
    <a:lvl6pPr marL="0" marR="0" indent="260032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6pPr>
    <a:lvl7pPr marL="0" marR="0" indent="312039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7pPr>
    <a:lvl8pPr marL="0" marR="0" indent="363982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8pPr>
    <a:lvl9pPr marL="0" marR="0" indent="415988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9pPr>
  </p:defaultTextStyle>
  <p:extLst>
    <p:ext uri="{EFAFB233-063F-42B5-8137-9DF3F51BA10A}">
      <p15:sldGuideLst xmlns:p15="http://schemas.microsoft.com/office/powerpoint/2012/main">
        <p15:guide id="1" orient="horz" pos="2251" userDrawn="1">
          <p15:clr>
            <a:srgbClr val="A4A3A4"/>
          </p15:clr>
        </p15:guide>
        <p15:guide id="2" pos="38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周丽娜" initials="周丽娜" lastIdx="1" clrIdx="6">
    <p:extLst>
      <p:ext uri="{19B8F6BF-5375-455C-9EA6-DF929625EA0E}">
        <p15:presenceInfo xmlns:p15="http://schemas.microsoft.com/office/powerpoint/2012/main" userId="周丽娜" providerId="None"/>
      </p:ext>
    </p:extLst>
  </p:cmAuthor>
  <p:cmAuthor id="1" name="Yu, Bo(于 博)" initials="YB博" lastIdx="1" clrIdx="0"/>
  <p:cmAuthor id="8" name="路海红" initials="路海红" lastIdx="3" clrIdx="7">
    <p:extLst>
      <p:ext uri="{19B8F6BF-5375-455C-9EA6-DF929625EA0E}">
        <p15:presenceInfo xmlns:p15="http://schemas.microsoft.com/office/powerpoint/2012/main" userId="S-1-5-21-1064842845-1585110828-1034109686-45083" providerId="AD"/>
      </p:ext>
    </p:extLst>
  </p:cmAuthor>
  <p:cmAuthor id="2" name="Wu, Dai(吴 岱)" initials="WD岱" lastIdx="4" clrIdx="1"/>
  <p:cmAuthor id="3" name="Men, Lina(门 丽娜)" initials="ML丽" lastIdx="1" clrIdx="2"/>
  <p:cmAuthor id="4" name="钟彦" initials="钟彦" lastIdx="2" clrIdx="3"/>
  <p:cmAuthor id="5" name="Rainbow" initials="R" lastIdx="1" clrIdx="4"/>
  <p:cmAuthor id="6" name="甘天翊" initials="甘天翊"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5"/>
    <a:srgbClr val="CCF2FF"/>
    <a:srgbClr val="00CDDD"/>
    <a:srgbClr val="CFEFEC"/>
    <a:srgbClr val="C2E0DD"/>
    <a:srgbClr val="DCFFFB"/>
    <a:srgbClr val="D1D9EC"/>
    <a:srgbClr val="0F6FC6"/>
    <a:srgbClr val="F05F39"/>
    <a:srgbClr val="CAD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AE9"/>
          </a:solidFill>
        </a:fill>
      </a:tcStyle>
    </a:wholeTbl>
    <a:band2H>
      <a:tcStyle>
        <a:tcBdr/>
        <a:fill>
          <a:solidFill>
            <a:srgbClr val="E7E6F4"/>
          </a:solidFill>
        </a:fill>
      </a:tcStyle>
    </a:band2H>
    <a:firstCol>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94000" autoAdjust="0"/>
  </p:normalViewPr>
  <p:slideViewPr>
    <p:cSldViewPr snapToGrid="0" snapToObjects="1" showGuides="1">
      <p:cViewPr varScale="1">
        <p:scale>
          <a:sx n="64" d="100"/>
          <a:sy n="64" d="100"/>
        </p:scale>
        <p:origin x="844" y="52"/>
      </p:cViewPr>
      <p:guideLst>
        <p:guide orient="horz" pos="2251"/>
        <p:guide pos="3894"/>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4055-3780-43E4-AA92-D7273F3F9021}" type="datetimeFigureOut">
              <a:rPr lang="en-US" altLang="zh-CN" smtClean="0"/>
              <a:t>7/11/2024</a:t>
            </a:fld>
            <a:endParaRPr lang="zh-CN" alt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C7FF-8C71-4F3A-8A81-A5176E261841}" type="slidenum">
              <a:rPr lang="en-US" altLang="zh-CN" smtClean="0"/>
              <a:t>‹#›</a:t>
            </a:fld>
            <a:endParaRPr lang="zh-CN"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1143000" y="685800"/>
            <a:ext cx="4572000" cy="3429000"/>
          </a:xfrm>
          <a:prstGeom prst="rect">
            <a:avLst/>
          </a:prstGeom>
        </p:spPr>
        <p:txBody>
          <a:bodyPr/>
          <a:lstStyle/>
          <a:p>
            <a:endParaRPr/>
          </a:p>
        </p:txBody>
      </p:sp>
      <p:sp>
        <p:nvSpPr>
          <p:cNvPr id="268" name="Shape 268"/>
          <p:cNvSpPr>
            <a:spLocks noGrp="1"/>
          </p:cNvSpPr>
          <p:nvPr>
            <p:ph type="body" sz="quarter" idx="1"/>
          </p:nvPr>
        </p:nvSpPr>
        <p:spPr>
          <a:xfrm>
            <a:off x="914400" y="4343400"/>
            <a:ext cx="5029200" cy="4114800"/>
          </a:xfrm>
          <a:prstGeom prst="rect">
            <a:avLst/>
          </a:prstGeom>
        </p:spPr>
        <p:txBody>
          <a:bodyPr/>
          <a:lstStyle/>
          <a:p>
            <a:endParaRPr lang="zh-CN" altLang="en-US"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213780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397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9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63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0191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b="0" i="0" u="none" strike="noStrike" baseline="0">
              <a:latin typeface="+mn-lt"/>
              <a:ea typeface="+mn-ea"/>
              <a:cs typeface="+mn-cs"/>
              <a:sym typeface="Calibri" panose="020F0502020204030204"/>
            </a:endParaRPr>
          </a:p>
        </p:txBody>
      </p:sp>
    </p:spTree>
    <p:extLst>
      <p:ext uri="{BB962C8B-B14F-4D97-AF65-F5344CB8AC3E}">
        <p14:creationId xmlns:p14="http://schemas.microsoft.com/office/powerpoint/2010/main" val="410321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86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5" name="TextBox 4"/>
          <p:cNvSpPr txBox="1"/>
          <p:nvPr userDrawn="1"/>
        </p:nvSpPr>
        <p:spPr>
          <a:xfrm>
            <a:off x="8425543" y="273013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sp>
        <p:nvSpPr>
          <p:cNvPr id="11" name="Body Level One…"/>
          <p:cNvSpPr>
            <a:spLocks noGrp="1"/>
          </p:cNvSpPr>
          <p:nvPr>
            <p:ph type="body" sz="quarter" idx="1" hasCustomPrompt="1"/>
          </p:nvPr>
        </p:nvSpPr>
        <p:spPr>
          <a:xfrm>
            <a:off x="646113" y="3019463"/>
            <a:ext cx="6780213" cy="3216407"/>
          </a:xfrm>
          <a:prstGeom prst="rect">
            <a:avLst/>
          </a:prstGeom>
        </p:spPr>
        <p:txBody>
          <a:bodyPr>
            <a:noAutofit/>
          </a:bodyPr>
          <a:lstStyle>
            <a:lvl1pPr>
              <a:lnSpc>
                <a:spcPct val="110000"/>
              </a:lnSpc>
              <a:defRPr sz="4500">
                <a:solidFill>
                  <a:schemeClr val="accent1"/>
                </a:solidFill>
                <a:latin typeface="+mn-ea"/>
                <a:ea typeface="+mn-ea"/>
              </a:defRPr>
            </a:lvl1pPr>
            <a:lvl2pPr indent="457200">
              <a:defRPr sz="4500">
                <a:solidFill>
                  <a:schemeClr val="accent2"/>
                </a:solidFill>
              </a:defRPr>
            </a:lvl2pPr>
            <a:lvl3pPr indent="914400">
              <a:defRPr sz="4500">
                <a:solidFill>
                  <a:schemeClr val="accent2"/>
                </a:solidFill>
              </a:defRPr>
            </a:lvl3pPr>
            <a:lvl4pPr marL="0" indent="1371600">
              <a:buSzTx/>
              <a:buNone/>
              <a:defRPr sz="4500">
                <a:solidFill>
                  <a:schemeClr val="accent2"/>
                </a:solidFill>
              </a:defRPr>
            </a:lvl4pPr>
            <a:lvl5pPr marL="0" indent="1828800">
              <a:buSzTx/>
              <a:buNone/>
              <a:defRPr sz="4500">
                <a:solidFill>
                  <a:schemeClr val="accent2"/>
                </a:solidFill>
              </a:defRPr>
            </a:lvl5pPr>
          </a:lstStyle>
          <a:p>
            <a:r>
              <a:rPr lang="en-US" altLang="zh-CN" dirty="0"/>
              <a:t>Body Level One</a:t>
            </a:r>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Section Header">
    <p:bg>
      <p:bgPr>
        <a:solidFill>
          <a:schemeClr val="accent4"/>
        </a:solidFill>
        <a:effectLst/>
      </p:bgPr>
    </p:bg>
    <p:spTree>
      <p:nvGrpSpPr>
        <p:cNvPr id="1" name=""/>
        <p:cNvGrpSpPr/>
        <p:nvPr/>
      </p:nvGrpSpPr>
      <p:grpSpPr>
        <a:xfrm>
          <a:off x="0" y="0"/>
          <a:ext cx="0" cy="0"/>
          <a:chOff x="0" y="0"/>
          <a:chExt cx="0" cy="0"/>
        </a:xfrm>
      </p:grpSpPr>
      <p:sp>
        <p:nvSpPr>
          <p:cNvPr id="8" name="Freeform: Shape 7"/>
          <p:cNvSpPr/>
          <p:nvPr userDrawn="1"/>
        </p:nvSpPr>
        <p:spPr>
          <a:xfrm>
            <a:off x="-217788" y="-38187"/>
            <a:ext cx="10545067" cy="6175247"/>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45067" h="5687955">
                <a:moveTo>
                  <a:pt x="0" y="5588220"/>
                </a:moveTo>
                <a:cubicBezTo>
                  <a:pt x="38529" y="5536268"/>
                  <a:pt x="653631" y="4871496"/>
                  <a:pt x="1907932" y="4879158"/>
                </a:cubicBezTo>
                <a:cubicBezTo>
                  <a:pt x="3162233" y="4886820"/>
                  <a:pt x="3609204" y="5682898"/>
                  <a:pt x="5716464" y="5687944"/>
                </a:cubicBezTo>
                <a:cubicBezTo>
                  <a:pt x="7823724" y="5692990"/>
                  <a:pt x="8591069" y="4038541"/>
                  <a:pt x="8598168" y="2759028"/>
                </a:cubicBezTo>
                <a:cubicBezTo>
                  <a:pt x="8605267" y="1479515"/>
                  <a:pt x="9152163" y="306023"/>
                  <a:pt x="10545067"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8132921" y="2220511"/>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accent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31"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lnSpc>
                <a:spcPct val="140000"/>
              </a:lnSpc>
              <a:spcBef>
                <a:spcPts val="0"/>
              </a:spcBef>
              <a:defRPr sz="1800" b="0">
                <a:solidFill>
                  <a:schemeClr val="bg2"/>
                </a:solidFill>
                <a:latin typeface="+mj-ea"/>
                <a:ea typeface="+mj-ea"/>
              </a:defRPr>
            </a:lvl3pPr>
            <a:lvl4pPr>
              <a:defRPr sz="1800" b="0">
                <a:latin typeface="+mn-ea"/>
                <a:ea typeface="+mn-ea"/>
              </a:defRPr>
            </a:lvl4pPr>
            <a:lvl5pPr marL="410210" indent="-205105">
              <a:buFont typeface="Arial" panose="020B0604020202020204" pitchFamily="34" charset="0"/>
              <a:buChar char="•"/>
              <a:defRPr sz="1800" b="0">
                <a:latin typeface="+mn-ea"/>
                <a:ea typeface="+mn-ea"/>
              </a:defRPr>
            </a:lvl5pPr>
            <a:lvl6pPr>
              <a:defRPr b="0">
                <a:latin typeface="+mn-ea"/>
                <a:ea typeface="+mn-ea"/>
              </a:defRPr>
            </a:lvl6pPr>
            <a:lvl7pPr>
              <a:defRPr b="0">
                <a:latin typeface="+mn-ea"/>
                <a:ea typeface="+mn-ea"/>
              </a:defRPr>
            </a:lvl7pPr>
            <a:lvl8pPr>
              <a:defRPr b="0">
                <a:latin typeface="+mn-ea"/>
                <a:ea typeface="+mn-ea"/>
              </a:defRPr>
            </a:lvl8pPr>
            <a:lvl9pPr>
              <a:defRPr b="0">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11"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accent4"/>
                </a:solidFill>
              </a:defRPr>
            </a:lvl1p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dirty="0"/>
              <a:t>在“插入” </a:t>
            </a:r>
            <a:r>
              <a:rPr lang="en-US" altLang="zh-CN" dirty="0"/>
              <a:t>&gt; “</a:t>
            </a:r>
            <a:r>
              <a:rPr lang="zh-CN" altLang="en-US" dirty="0"/>
              <a:t>页眉和页脚”处 输入文档保密级别</a:t>
            </a:r>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and Content 2">
    <p:bg>
      <p:bgPr>
        <a:solidFill>
          <a:schemeClr val="accent2"/>
        </a:solidFill>
        <a:effectLst/>
      </p:bgPr>
    </p:bg>
    <p:spTree>
      <p:nvGrpSpPr>
        <p:cNvPr id="1" name=""/>
        <p:cNvGrpSpPr/>
        <p:nvPr/>
      </p:nvGrpSpPr>
      <p:grpSpPr>
        <a:xfrm>
          <a:off x="0" y="0"/>
          <a:ext cx="0" cy="0"/>
          <a:chOff x="0" y="0"/>
          <a:chExt cx="0" cy="0"/>
        </a:xfrm>
      </p:grpSpPr>
      <p:sp>
        <p:nvSpPr>
          <p:cNvPr id="139"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bg1"/>
                </a:solidFill>
              </a:defRPr>
            </a:lvl1pPr>
          </a:lstStyle>
          <a:p>
            <a:r>
              <a:rPr lang="en-US" altLang="zh-CN"/>
              <a:t>Title Text</a:t>
            </a:r>
            <a:endParaRPr lang="en-US" altLang="zh-CN" dirty="0"/>
          </a:p>
        </p:txBody>
      </p:sp>
      <p:sp>
        <p:nvSpPr>
          <p:cNvPr id="140"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solidFill>
                  <a:schemeClr val="bg1"/>
                </a:solidFill>
                <a:latin typeface="+mn-ea"/>
                <a:ea typeface="+mn-ea"/>
              </a:defRPr>
            </a:lvl1pPr>
            <a:lvl2pPr>
              <a:defRPr sz="1800" b="0" i="0" u="none" strike="noStrike" cap="none" spc="0" baseline="0" dirty="0">
                <a:ln>
                  <a:noFill/>
                </a:ln>
                <a:solidFill>
                  <a:schemeClr val="accent3"/>
                </a:solidFill>
                <a:uFillTx/>
                <a:latin typeface="+mj-ea"/>
                <a:ea typeface="+mj-ea"/>
                <a:cs typeface="Relative"/>
                <a:sym typeface="Relative"/>
              </a:defRPr>
            </a:lvl2pPr>
            <a:lvl3pPr>
              <a:defRPr sz="1800" b="0">
                <a:solidFill>
                  <a:schemeClr val="bg1"/>
                </a:solidFill>
                <a:latin typeface="+mj-ea"/>
                <a:ea typeface="+mj-ea"/>
              </a:defRPr>
            </a:lvl3pPr>
            <a:lvl4pPr>
              <a:defRPr sz="1800" b="0">
                <a:solidFill>
                  <a:schemeClr val="bg1"/>
                </a:solidFill>
                <a:latin typeface="+mn-ea"/>
                <a:ea typeface="+mn-ea"/>
              </a:defRPr>
            </a:lvl4pPr>
            <a:lvl5pPr marL="410210" indent="-205105">
              <a:buFont typeface="Arial" panose="020B0604020202020204" pitchFamily="34" charset="0"/>
              <a:buChar char="•"/>
              <a:defRPr sz="1800" b="0">
                <a:solidFill>
                  <a:schemeClr val="bg1"/>
                </a:solidFill>
                <a:latin typeface="+mn-ea"/>
                <a:ea typeface="+mn-ea"/>
              </a:defRPr>
            </a:lvl5pPr>
            <a:lvl6pPr>
              <a:defRPr sz="1800" b="0">
                <a:solidFill>
                  <a:schemeClr val="bg1"/>
                </a:solidFill>
                <a:latin typeface="+mn-ea"/>
                <a:ea typeface="+mn-ea"/>
              </a:defRPr>
            </a:lvl6pPr>
            <a:lvl7pPr>
              <a:defRPr sz="1800" b="0">
                <a:solidFill>
                  <a:schemeClr val="bg1"/>
                </a:solidFill>
                <a:latin typeface="+mn-ea"/>
                <a:ea typeface="+mn-ea"/>
              </a:defRPr>
            </a:lvl7pPr>
            <a:lvl8pPr>
              <a:defRPr sz="1800" b="0">
                <a:solidFill>
                  <a:schemeClr val="bg1"/>
                </a:solidFill>
                <a:latin typeface="+mn-ea"/>
                <a:ea typeface="+mn-ea"/>
              </a:defRPr>
            </a:lvl8pPr>
            <a:lvl9pPr>
              <a:defRPr sz="1800"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Content 3">
    <p:bg>
      <p:bgPr>
        <a:solidFill>
          <a:schemeClr val="accent5"/>
        </a:solidFill>
        <a:effectLst/>
      </p:bgPr>
    </p:bg>
    <p:spTree>
      <p:nvGrpSpPr>
        <p:cNvPr id="1" name=""/>
        <p:cNvGrpSpPr/>
        <p:nvPr/>
      </p:nvGrpSpPr>
      <p:grpSpPr>
        <a:xfrm>
          <a:off x="0" y="0"/>
          <a:ext cx="0" cy="0"/>
          <a:chOff x="0" y="0"/>
          <a:chExt cx="0" cy="0"/>
        </a:xfrm>
      </p:grpSpPr>
      <p:sp>
        <p:nvSpPr>
          <p:cNvPr id="149" name="Title Text"/>
          <p:cNvSpPr>
            <a:spLocks noGrp="1"/>
          </p:cNvSpPr>
          <p:nvPr>
            <p:ph type="title" hasCustomPrompt="1"/>
          </p:nvPr>
        </p:nvSpPr>
        <p:spPr>
          <a:xfrm>
            <a:off x="646113" y="600075"/>
            <a:ext cx="8172450" cy="779462"/>
          </a:xfrm>
          <a:prstGeom prst="rect">
            <a:avLst/>
          </a:prstGeom>
        </p:spPr>
        <p:txBody>
          <a:bodyPr>
            <a:noAutofit/>
          </a:bodyPr>
          <a:lstStyle>
            <a:lvl1pPr>
              <a:defRPr>
                <a:solidFill>
                  <a:srgbClr val="FFFFFF"/>
                </a:solidFill>
              </a:defRPr>
            </a:lvl1pPr>
          </a:lstStyle>
          <a:p>
            <a:r>
              <a:rPr lang="en-US" altLang="zh-CN"/>
              <a:t>Title Text</a:t>
            </a:r>
            <a:endParaRPr lang="en-US" altLang="zh-CN" dirty="0"/>
          </a:p>
        </p:txBody>
      </p:sp>
      <p:sp>
        <p:nvSpPr>
          <p:cNvPr id="150" name="Body Level One…"/>
          <p:cNvSpPr>
            <a:spLocks noGrp="1"/>
          </p:cNvSpPr>
          <p:nvPr>
            <p:ph type="body" idx="1" hasCustomPrompt="1"/>
          </p:nvPr>
        </p:nvSpPr>
        <p:spPr>
          <a:xfrm>
            <a:off x="646113" y="1379537"/>
            <a:ext cx="8172450" cy="4507003"/>
          </a:xfrm>
          <a:prstGeom prst="rect">
            <a:avLst/>
          </a:prstGeom>
        </p:spPr>
        <p:txBody>
          <a:bodyPr>
            <a:noAutofit/>
          </a:bodyPr>
          <a:lstStyle>
            <a:lvl1pPr>
              <a:defRPr b="0">
                <a:solidFill>
                  <a:srgbClr val="FFFFFF"/>
                </a:solidFill>
                <a:latin typeface="+mn-ea"/>
                <a:ea typeface="+mn-ea"/>
              </a:defRPr>
            </a:lvl1pPr>
            <a:lvl2pPr>
              <a:defRPr b="0">
                <a:solidFill>
                  <a:schemeClr val="accent2"/>
                </a:solidFill>
                <a:latin typeface="+mj-ea"/>
                <a:ea typeface="+mj-ea"/>
              </a:defRPr>
            </a:lvl2pPr>
            <a:lvl3pPr>
              <a:defRPr b="0">
                <a:solidFill>
                  <a:schemeClr val="bg1"/>
                </a:solidFill>
                <a:latin typeface="+mj-ea"/>
                <a:ea typeface="+mj-ea"/>
              </a:defRPr>
            </a:lvl3pPr>
            <a:lvl4pPr>
              <a:defRPr b="0">
                <a:solidFill>
                  <a:srgbClr val="FFFFFF"/>
                </a:solidFill>
                <a:latin typeface="+mn-ea"/>
                <a:ea typeface="+mn-ea"/>
              </a:defRPr>
            </a:lvl4pPr>
            <a:lvl5pPr marL="410210" indent="-205105">
              <a:buFont typeface="Arial" panose="020B0604020202020204" pitchFamily="34" charset="0"/>
              <a:buChar char="•"/>
              <a:defRPr b="0">
                <a:solidFill>
                  <a:srgbClr val="FFFFFF"/>
                </a:solidFill>
                <a:latin typeface="+mn-ea"/>
                <a:ea typeface="+mn-ea"/>
              </a:defRPr>
            </a:lvl5pPr>
            <a:lvl6pPr>
              <a:defRPr b="0">
                <a:solidFill>
                  <a:schemeClr val="bg1"/>
                </a:solidFill>
                <a:latin typeface="+mn-ea"/>
                <a:ea typeface="+mn-ea"/>
              </a:defRPr>
            </a:lvl6pPr>
            <a:lvl7pPr>
              <a:defRPr b="0">
                <a:solidFill>
                  <a:schemeClr val="bg1"/>
                </a:solidFill>
                <a:latin typeface="+mn-ea"/>
                <a:ea typeface="+mn-ea"/>
              </a:defRPr>
            </a:lvl7pPr>
            <a:lvl8pPr>
              <a:defRPr b="0">
                <a:solidFill>
                  <a:schemeClr val="bg1"/>
                </a:solidFill>
                <a:latin typeface="+mn-ea"/>
                <a:ea typeface="+mn-ea"/>
              </a:defRPr>
            </a:lvl8pPr>
            <a:lvl9pPr>
              <a:defRPr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wo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2" y="1379537"/>
            <a:ext cx="5389563"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6216650" y="1379536"/>
            <a:ext cx="5387975"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a:t>Title Text</a:t>
            </a:r>
            <a:endParaRPr lang="en-US" altLang="zh-CN" dirty="0"/>
          </a:p>
        </p:txBody>
      </p:sp>
      <p:sp>
        <p:nvSpPr>
          <p:cNvPr id="161" name="Body Level One…"/>
          <p:cNvSpPr>
            <a:spLocks noGrp="1"/>
          </p:cNvSpPr>
          <p:nvPr>
            <p:ph type="body" sz="half" idx="1" hasCustomPrompt="1"/>
          </p:nvPr>
        </p:nvSpPr>
        <p:spPr>
          <a:xfrm>
            <a:off x="646112" y="1379537"/>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087425" y="1379536"/>
            <a:ext cx="3517200"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sp>
        <p:nvSpPr>
          <p:cNvPr id="9" name="Body Level One…"/>
          <p:cNvSpPr>
            <a:spLocks noGrp="1"/>
          </p:cNvSpPr>
          <p:nvPr>
            <p:ph type="body" sz="half" idx="13" hasCustomPrompt="1"/>
          </p:nvPr>
        </p:nvSpPr>
        <p:spPr>
          <a:xfrm>
            <a:off x="4366768" y="1379536"/>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Four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3"/>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a:solidFill>
                  <a:schemeClr val="bg2"/>
                </a:solidFill>
                <a:latin typeface="+mj-ea"/>
                <a:ea typeface="+mj-ea"/>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999538" y="1379538"/>
            <a:ext cx="2605087"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9" name="Body Level One…"/>
          <p:cNvSpPr>
            <a:spLocks noGrp="1"/>
          </p:cNvSpPr>
          <p:nvPr>
            <p:ph type="body" sz="half" idx="11" hasCustomPrompt="1"/>
          </p:nvPr>
        </p:nvSpPr>
        <p:spPr>
          <a:xfrm>
            <a:off x="343376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10" name="Body Level One…"/>
          <p:cNvSpPr>
            <a:spLocks noGrp="1"/>
          </p:cNvSpPr>
          <p:nvPr>
            <p:ph type="body" sz="half" idx="12" hasCustomPrompt="1"/>
          </p:nvPr>
        </p:nvSpPr>
        <p:spPr>
          <a:xfrm>
            <a:off x="6216649" y="1379538"/>
            <a:ext cx="2601913"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3"/>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4"/>
          </p:nvPr>
        </p:nvSpPr>
        <p:spPr/>
        <p:txBody>
          <a:bodyPr/>
          <a:lstStyle/>
          <a:p>
            <a:fld id="{86CB4B4D-7CA3-9044-876B-883B54F8677D}" type="slidenum">
              <a:rPr lang="en-US" altLang="zh-CN" smtClean="0"/>
              <a:t>‹#›</a:t>
            </a:fld>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p:bg>
      <p:bgPr>
        <a:solidFill>
          <a:srgbClr val="FFFFFF"/>
        </a:solidFill>
        <a:effectLst/>
      </p:bgPr>
    </p:bg>
    <p:spTree>
      <p:nvGrpSpPr>
        <p:cNvPr id="1" name=""/>
        <p:cNvGrpSpPr/>
        <p:nvPr/>
      </p:nvGrpSpPr>
      <p:grpSpPr>
        <a:xfrm>
          <a:off x="0" y="0"/>
          <a:ext cx="0" cy="0"/>
          <a:chOff x="0" y="0"/>
          <a:chExt cx="0" cy="0"/>
        </a:xfrm>
      </p:grpSpPr>
      <p:sp>
        <p:nvSpPr>
          <p:cNvPr id="169" name="Title Text"/>
          <p:cNvSpPr>
            <a:spLocks noGrp="1"/>
          </p:cNvSpPr>
          <p:nvPr>
            <p:ph type="title" hasCustomPrompt="1"/>
          </p:nvPr>
        </p:nvSpPr>
        <p:spPr>
          <a:xfrm>
            <a:off x="646113" y="600074"/>
            <a:ext cx="5389562" cy="779463"/>
          </a:xfrm>
          <a:prstGeom prst="rect">
            <a:avLst/>
          </a:prstGeom>
        </p:spPr>
        <p:txBody>
          <a:bodyPr>
            <a:noAutofit/>
          </a:bodyPr>
          <a:lstStyle>
            <a:lvl1pPr>
              <a:defRPr sz="2500"/>
            </a:lvl1pPr>
          </a:lstStyle>
          <a:p>
            <a:r>
              <a:rPr lang="en-US" altLang="zh-CN"/>
              <a:t>Title Text</a:t>
            </a:r>
            <a:endParaRPr lang="en-US" altLang="zh-CN" dirty="0"/>
          </a:p>
        </p:txBody>
      </p:sp>
      <p:sp>
        <p:nvSpPr>
          <p:cNvPr id="171" name="Picture Placeholder 8"/>
          <p:cNvSpPr>
            <a:spLocks noGrp="1"/>
          </p:cNvSpPr>
          <p:nvPr>
            <p:ph type="pic" sz="half" idx="13"/>
          </p:nvPr>
        </p:nvSpPr>
        <p:spPr>
          <a:xfrm>
            <a:off x="6216648" y="0"/>
            <a:ext cx="5975351" cy="3338513"/>
          </a:xfrm>
          <a:prstGeom prst="rect">
            <a:avLst/>
          </a:prstGeom>
        </p:spPr>
        <p:txBody>
          <a:bodyPr lIns="91439" tIns="45719" rIns="91439" bIns="45719"/>
          <a:lstStyle/>
          <a:p>
            <a:endParaRPr/>
          </a:p>
        </p:txBody>
      </p:sp>
      <p:sp>
        <p:nvSpPr>
          <p:cNvPr id="172" name="Picture Placeholder 8"/>
          <p:cNvSpPr>
            <a:spLocks noGrp="1"/>
          </p:cNvSpPr>
          <p:nvPr>
            <p:ph type="pic" sz="half" idx="14"/>
          </p:nvPr>
        </p:nvSpPr>
        <p:spPr>
          <a:xfrm>
            <a:off x="6216650" y="3338513"/>
            <a:ext cx="5975350" cy="3519489"/>
          </a:xfrm>
          <a:prstGeom prst="rect">
            <a:avLst/>
          </a:prstGeom>
        </p:spPr>
        <p:txBody>
          <a:bodyPr lIns="91439" tIns="45719" rIns="91439" bIns="45719"/>
          <a:lstStyle/>
          <a:p>
            <a:endParaRPr/>
          </a:p>
        </p:txBody>
      </p:sp>
      <p:sp>
        <p:nvSpPr>
          <p:cNvPr id="3" name="Text Placeholder 2"/>
          <p:cNvSpPr>
            <a:spLocks noGrp="1"/>
          </p:cNvSpPr>
          <p:nvPr>
            <p:ph type="body" sz="quarter" idx="15"/>
          </p:nvPr>
        </p:nvSpPr>
        <p:spPr>
          <a:xfrm>
            <a:off x="646114" y="1379538"/>
            <a:ext cx="5389561" cy="4506912"/>
          </a:xfrm>
        </p:spPr>
        <p:txBody>
          <a:bodyPr>
            <a:noAutofit/>
          </a:bodyPr>
          <a:lstStyle>
            <a:lvl1pPr>
              <a:spcBef>
                <a:spcPts val="0"/>
              </a:spcBef>
              <a:spcAft>
                <a:spcPts val="0"/>
              </a:spcAft>
              <a:defRPr sz="1800" b="0">
                <a:latin typeface="+mn-ea"/>
                <a:ea typeface="+mn-ea"/>
              </a:defRPr>
            </a:lvl1pPr>
            <a:lvl2pPr>
              <a:spcBef>
                <a:spcPts val="0"/>
              </a:spcBef>
              <a:spcAft>
                <a:spcPts val="0"/>
              </a:spcAft>
              <a:defRPr sz="1800" b="0">
                <a:latin typeface="+mj-ea"/>
                <a:ea typeface="+mj-ea"/>
              </a:defRPr>
            </a:lvl2pPr>
            <a:lvl3pPr>
              <a:spcBef>
                <a:spcPts val="0"/>
              </a:spcBef>
              <a:spcAft>
                <a:spcPts val="0"/>
              </a:spcAft>
              <a:defRPr sz="1800" b="0">
                <a:latin typeface="+mj-ea"/>
                <a:ea typeface="+mj-ea"/>
              </a:defRPr>
            </a:lvl3pPr>
            <a:lvl4pPr>
              <a:spcBef>
                <a:spcPts val="0"/>
              </a:spcBef>
              <a:spcAft>
                <a:spcPts val="0"/>
              </a:spcAft>
              <a:defRPr sz="1800" b="0">
                <a:latin typeface="+mn-ea"/>
                <a:ea typeface="+mn-ea"/>
              </a:defRPr>
            </a:lvl4pPr>
            <a:lvl5pPr>
              <a:spcBef>
                <a:spcPts val="0"/>
              </a:spcBef>
              <a:spcAft>
                <a:spcPts val="0"/>
              </a:spcAft>
              <a:defRPr sz="1800" b="0">
                <a:latin typeface="+mn-ea"/>
                <a:ea typeface="+mn-ea"/>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2" name="Footer Placeholder 1"/>
          <p:cNvSpPr>
            <a:spLocks noGrp="1"/>
          </p:cNvSpPr>
          <p:nvPr>
            <p:ph type="ftr" sz="quarter" idx="16"/>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7"/>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2">
    <p:bg>
      <p:bgPr>
        <a:solidFill>
          <a:srgbClr val="FFFFFF"/>
        </a:solidFill>
        <a:effectLst/>
      </p:bgPr>
    </p:bg>
    <p:spTree>
      <p:nvGrpSpPr>
        <p:cNvPr id="1" name=""/>
        <p:cNvGrpSpPr/>
        <p:nvPr/>
      </p:nvGrpSpPr>
      <p:grpSpPr>
        <a:xfrm>
          <a:off x="0" y="0"/>
          <a:ext cx="0" cy="0"/>
          <a:chOff x="0" y="0"/>
          <a:chExt cx="0" cy="0"/>
        </a:xfrm>
      </p:grpSpPr>
      <p:sp>
        <p:nvSpPr>
          <p:cNvPr id="180" name="Picture Placeholder 8"/>
          <p:cNvSpPr>
            <a:spLocks noGrp="1"/>
          </p:cNvSpPr>
          <p:nvPr>
            <p:ph type="pic" sz="half" idx="13"/>
          </p:nvPr>
        </p:nvSpPr>
        <p:spPr>
          <a:xfrm>
            <a:off x="0" y="-2"/>
            <a:ext cx="6035675" cy="3338515"/>
          </a:xfrm>
          <a:prstGeom prst="rect">
            <a:avLst/>
          </a:prstGeom>
        </p:spPr>
        <p:txBody>
          <a:bodyPr lIns="0" tIns="0" rIns="0" bIns="0"/>
          <a:lstStyle/>
          <a:p>
            <a:endParaRPr/>
          </a:p>
        </p:txBody>
      </p:sp>
      <p:sp>
        <p:nvSpPr>
          <p:cNvPr id="182" name="Title Text"/>
          <p:cNvSpPr>
            <a:spLocks noGrp="1"/>
          </p:cNvSpPr>
          <p:nvPr>
            <p:ph type="title" hasCustomPrompt="1"/>
          </p:nvPr>
        </p:nvSpPr>
        <p:spPr>
          <a:xfrm>
            <a:off x="6397626" y="600074"/>
            <a:ext cx="5206999" cy="778641"/>
          </a:xfrm>
          <a:prstGeom prst="rect">
            <a:avLst/>
          </a:prstGeom>
        </p:spPr>
        <p:txBody>
          <a:bodyPr>
            <a:noAutofit/>
          </a:bodyPr>
          <a:lstStyle>
            <a:lvl1pPr>
              <a:defRPr sz="2500"/>
            </a:lvl1pPr>
          </a:lstStyle>
          <a:p>
            <a:r>
              <a:rPr lang="en-US" altLang="zh-CN"/>
              <a:t>Title Text</a:t>
            </a:r>
            <a:endParaRPr lang="en-US" altLang="zh-CN" dirty="0"/>
          </a:p>
        </p:txBody>
      </p:sp>
      <p:sp>
        <p:nvSpPr>
          <p:cNvPr id="183" name="Slide Number"/>
          <p:cNvSpPr>
            <a:spLocks noGrp="1"/>
          </p:cNvSpPr>
          <p:nvPr>
            <p:ph type="sldNum" sz="quarter" idx="2"/>
          </p:nvPr>
        </p:nvSpPr>
        <p:spPr>
          <a:xfrm>
            <a:off x="11605816" y="6354000"/>
            <a:ext cx="360000" cy="140400"/>
          </a:xfrm>
          <a:prstGeom prst="rect">
            <a:avLst/>
          </a:prstGeom>
        </p:spPr>
        <p:txBody>
          <a:bodyPr/>
          <a:lstStyle>
            <a:lvl1pPr algn="r">
              <a:defRPr/>
            </a:lvl1pPr>
          </a:lstStyle>
          <a:p>
            <a:fld id="{86CB4B4D-7CA3-9044-876B-883B54F8677D}" type="slidenum">
              <a:rPr lang="en-US" altLang="zh-CN" smtClean="0"/>
              <a:t>‹#›</a:t>
            </a:fld>
            <a:endParaRPr lang="zh-CN" altLang="en-US" dirty="0"/>
          </a:p>
        </p:txBody>
      </p:sp>
      <p:sp>
        <p:nvSpPr>
          <p:cNvPr id="181" name="Picture Placeholder 8"/>
          <p:cNvSpPr>
            <a:spLocks noGrp="1"/>
          </p:cNvSpPr>
          <p:nvPr>
            <p:ph type="pic" sz="half" idx="14"/>
          </p:nvPr>
        </p:nvSpPr>
        <p:spPr>
          <a:xfrm>
            <a:off x="0" y="3338513"/>
            <a:ext cx="6035675" cy="3519487"/>
          </a:xfrm>
          <a:prstGeom prst="rect">
            <a:avLst/>
          </a:prstGeom>
        </p:spPr>
        <p:txBody>
          <a:bodyPr lIns="0" tIns="0" rIns="0" bIns="0"/>
          <a:lstStyle/>
          <a:p>
            <a:endParaRPr/>
          </a:p>
        </p:txBody>
      </p:sp>
      <p:sp>
        <p:nvSpPr>
          <p:cNvPr id="10" name="页脚占位符 5"/>
          <p:cNvSpPr>
            <a:spLocks noGrp="1"/>
          </p:cNvSpPr>
          <p:nvPr>
            <p:ph type="ftr" sz="quarter" idx="3"/>
          </p:nvPr>
        </p:nvSpPr>
        <p:spPr>
          <a:xfrm>
            <a:off x="8659368" y="6355079"/>
            <a:ext cx="2946448" cy="138499"/>
          </a:xfrm>
          <a:prstGeom prst="rect">
            <a:avLst/>
          </a:prstGeom>
          <a:ln w="12700">
            <a:miter lim="400000"/>
          </a:ln>
        </p:spPr>
        <p:txBody>
          <a:bodyPr wrap="square" lIns="0" tIns="0" rIns="0" bIns="0">
            <a:spAutoFit/>
          </a:bodyPr>
          <a:lstStyle>
            <a:lvl1pPr algn="r">
              <a:defRPr lang="en-US" altLang="zh-CN" sz="900" smtClean="0">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Text Placeholder 2"/>
          <p:cNvSpPr>
            <a:spLocks noGrp="1"/>
          </p:cNvSpPr>
          <p:nvPr>
            <p:ph type="body" sz="quarter" idx="15"/>
          </p:nvPr>
        </p:nvSpPr>
        <p:spPr>
          <a:xfrm>
            <a:off x="6397625" y="1379538"/>
            <a:ext cx="5206999" cy="4786312"/>
          </a:xfrm>
        </p:spPr>
        <p:txBody>
          <a:bodyPr>
            <a:noAutofit/>
          </a:bodyPr>
          <a:lstStyle>
            <a:lvl1pPr>
              <a:spcBef>
                <a:spcPts val="0"/>
              </a:spcBef>
              <a:spcAft>
                <a:spcPts val="0"/>
              </a:spcAft>
              <a:defRPr sz="1800"/>
            </a:lvl1pPr>
            <a:lvl2pPr>
              <a:spcBef>
                <a:spcPts val="0"/>
              </a:spcBef>
              <a:spcAft>
                <a:spcPts val="0"/>
              </a:spcAft>
              <a:defRPr sz="1800"/>
            </a:lvl2pPr>
            <a:lvl3pPr>
              <a:spcBef>
                <a:spcPts val="0"/>
              </a:spcBef>
              <a:spcAft>
                <a:spcPts val="0"/>
              </a:spcAft>
              <a:defRPr sz="1800"/>
            </a:lvl3pPr>
            <a:lvl4pPr>
              <a:spcBef>
                <a:spcPts val="0"/>
              </a:spcBef>
              <a:spcAft>
                <a:spcPts val="0"/>
              </a:spcAft>
              <a:defRPr sz="1800"/>
            </a:lvl4pPr>
            <a:lvl5pPr>
              <a:spcBef>
                <a:spcPts val="0"/>
              </a:spcBef>
              <a:spcAft>
                <a:spcPts val="0"/>
              </a:spcAft>
              <a:defRPr sz="1800"/>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a:spLocks noGrp="1"/>
          </p:cNvSpPr>
          <p:nvPr>
            <p:ph type="title" hasCustomPrompt="1"/>
          </p:nvPr>
        </p:nvSpPr>
        <p:spPr>
          <a:xfrm>
            <a:off x="646114" y="600075"/>
            <a:ext cx="6780211" cy="2329814"/>
          </a:xfrm>
          <a:prstGeom prst="rect">
            <a:avLst/>
          </a:prstGeom>
        </p:spPr>
        <p:txBody>
          <a:bodyPr anchor="b">
            <a:noAutofit/>
          </a:bodyPr>
          <a:lstStyle>
            <a:lvl1pPr rtl="0">
              <a:lnSpc>
                <a:spcPct val="100000"/>
              </a:lnSpc>
              <a:defRPr sz="6000">
                <a:solidFill>
                  <a:schemeClr val="accent5"/>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en-GB"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216" y="409891"/>
            <a:ext cx="2340202" cy="1010045"/>
          </a:xfrm>
          <a:prstGeom prst="rect">
            <a:avLst/>
          </a:prstGeom>
        </p:spPr>
      </p:pic>
      <p:sp>
        <p:nvSpPr>
          <p:cNvPr id="7" name="Freeform: Shape 6"/>
          <p:cNvSpPr/>
          <p:nvPr userDrawn="1"/>
        </p:nvSpPr>
        <p:spPr>
          <a:xfrm>
            <a:off x="-208061" y="-116008"/>
            <a:ext cx="8093696" cy="6270002"/>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Lst>
            <a:ahLst/>
            <a:cxnLst>
              <a:cxn ang="0">
                <a:pos x="connsiteX0-1" y="connsiteY0-2"/>
              </a:cxn>
              <a:cxn ang="0">
                <a:pos x="connsiteX1-3" y="connsiteY1-4"/>
              </a:cxn>
              <a:cxn ang="0">
                <a:pos x="connsiteX2-5" y="connsiteY2-6"/>
              </a:cxn>
              <a:cxn ang="0">
                <a:pos x="connsiteX3-7" y="connsiteY3-8"/>
              </a:cxn>
            </a:cxnLst>
            <a:rect l="l" t="t" r="r" b="b"/>
            <a:pathLst>
              <a:path w="8093696" h="5775234">
                <a:moveTo>
                  <a:pt x="0" y="4414454"/>
                </a:moveTo>
                <a:cubicBezTo>
                  <a:pt x="807014" y="4909064"/>
                  <a:pt x="2153651" y="5784431"/>
                  <a:pt x="3999377" y="5775161"/>
                </a:cubicBezTo>
                <a:cubicBezTo>
                  <a:pt x="5845103" y="5765891"/>
                  <a:pt x="6804263" y="4784898"/>
                  <a:pt x="7370165" y="3779453"/>
                </a:cubicBezTo>
                <a:cubicBezTo>
                  <a:pt x="7936067" y="2774008"/>
                  <a:pt x="7649045" y="1320340"/>
                  <a:pt x="8093696" y="0"/>
                </a:cubicBezTo>
              </a:path>
            </a:pathLst>
          </a:cu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6119295" y="4837252"/>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accent2"/>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ntent, Key Info and Picture">
    <p:bg>
      <p:bgPr>
        <a:solidFill>
          <a:srgbClr val="FFFFFF"/>
        </a:solidFill>
        <a:effectLst/>
      </p:bgPr>
    </p:bg>
    <p:spTree>
      <p:nvGrpSpPr>
        <p:cNvPr id="1" name=""/>
        <p:cNvGrpSpPr/>
        <p:nvPr/>
      </p:nvGrpSpPr>
      <p:grpSpPr>
        <a:xfrm>
          <a:off x="0" y="0"/>
          <a:ext cx="0" cy="0"/>
          <a:chOff x="0" y="0"/>
          <a:chExt cx="0" cy="0"/>
        </a:xfrm>
      </p:grpSpPr>
      <p:sp>
        <p:nvSpPr>
          <p:cNvPr id="191" name="Title Text"/>
          <p:cNvSpPr>
            <a:spLocks noGrp="1"/>
          </p:cNvSpPr>
          <p:nvPr>
            <p:ph type="title" hasCustomPrompt="1"/>
          </p:nvPr>
        </p:nvSpPr>
        <p:spPr>
          <a:xfrm>
            <a:off x="646113" y="600074"/>
            <a:ext cx="5208587" cy="779463"/>
          </a:xfrm>
          <a:prstGeom prst="rect">
            <a:avLst/>
          </a:prstGeom>
        </p:spPr>
        <p:txBody>
          <a:bodyPr>
            <a:noAutofit/>
          </a:bodyPr>
          <a:lstStyle>
            <a:lvl1pPr>
              <a:defRPr sz="2500"/>
            </a:lvl1pPr>
          </a:lstStyle>
          <a:p>
            <a:r>
              <a:rPr lang="en-US" altLang="zh-CN"/>
              <a:t>Title Text</a:t>
            </a:r>
            <a:endParaRPr lang="en-US" altLang="zh-CN" dirty="0"/>
          </a:p>
        </p:txBody>
      </p:sp>
      <p:sp>
        <p:nvSpPr>
          <p:cNvPr id="193" name="Picture Placeholder 8"/>
          <p:cNvSpPr>
            <a:spLocks noGrp="1"/>
          </p:cNvSpPr>
          <p:nvPr>
            <p:ph type="pic" sz="half" idx="13"/>
          </p:nvPr>
        </p:nvSpPr>
        <p:spPr>
          <a:xfrm>
            <a:off x="6216650" y="3338514"/>
            <a:ext cx="5975350" cy="3519488"/>
          </a:xfrm>
          <a:prstGeom prst="rect">
            <a:avLst/>
          </a:prstGeom>
        </p:spPr>
        <p:txBody>
          <a:bodyPr lIns="0" tIns="0" rIns="0" bIns="0"/>
          <a:lstStyle/>
          <a:p>
            <a:endParaRPr dirty="0"/>
          </a:p>
        </p:txBody>
      </p:sp>
      <p:sp>
        <p:nvSpPr>
          <p:cNvPr id="195" name="Text Placeholder 4"/>
          <p:cNvSpPr>
            <a:spLocks noGrp="1"/>
          </p:cNvSpPr>
          <p:nvPr>
            <p:ph type="body" sz="half" idx="14"/>
          </p:nvPr>
        </p:nvSpPr>
        <p:spPr>
          <a:xfrm>
            <a:off x="6216650" y="0"/>
            <a:ext cx="5975350" cy="3338514"/>
          </a:xfrm>
          <a:prstGeom prst="rect">
            <a:avLst/>
          </a:prstGeom>
          <a:solidFill>
            <a:schemeClr val="accent2"/>
          </a:solidFill>
        </p:spPr>
        <p:txBody>
          <a:bodyPr lIns="179999" tIns="179999" rIns="179999" bIns="179999" anchor="ctr">
            <a:normAutofit/>
          </a:bodyPr>
          <a:lstStyle>
            <a:lvl1pPr algn="ctr">
              <a:lnSpc>
                <a:spcPct val="100000"/>
              </a:lnSpc>
              <a:spcBef>
                <a:spcPts val="600"/>
              </a:spcBef>
              <a:defRPr sz="3400" b="0" i="0">
                <a:solidFill>
                  <a:schemeClr val="bg1"/>
                </a:solidFill>
              </a:defRPr>
            </a:lvl1pPr>
          </a:lstStyle>
          <a:p>
            <a:pPr algn="ctr">
              <a:defRPr sz="3400" b="1">
                <a:solidFill>
                  <a:srgbClr val="FFFFFF"/>
                </a:solidFill>
              </a:defRPr>
            </a:pPr>
            <a:endParaRPr lang="zh-CN" altLang="en-US" dirty="0"/>
          </a:p>
        </p:txBody>
      </p:sp>
      <p:sp>
        <p:nvSpPr>
          <p:cNvPr id="2" name="Footer Placeholder 1"/>
          <p:cNvSpPr>
            <a:spLocks noGrp="1"/>
          </p:cNvSpPr>
          <p:nvPr>
            <p:ph type="ftr" sz="quarter" idx="15"/>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p>
            <a:fld id="{86CB4B4D-7CA3-9044-876B-883B54F8677D}" type="slidenum">
              <a:rPr lang="en-US" altLang="zh-CN" smtClean="0"/>
              <a:t>‹#›</a:t>
            </a:fld>
            <a:endParaRPr lang="zh-CN" altLang="en-US" dirty="0"/>
          </a:p>
        </p:txBody>
      </p:sp>
      <p:sp>
        <p:nvSpPr>
          <p:cNvPr id="5" name="Text Placeholder 4"/>
          <p:cNvSpPr>
            <a:spLocks noGrp="1"/>
          </p:cNvSpPr>
          <p:nvPr>
            <p:ph type="body" sz="quarter" idx="17"/>
          </p:nvPr>
        </p:nvSpPr>
        <p:spPr>
          <a:xfrm>
            <a:off x="646113" y="1379538"/>
            <a:ext cx="5208587" cy="4786312"/>
          </a:xfrm>
        </p:spPr>
        <p:txBody>
          <a:body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4611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216650" y="600075"/>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216650" y="3519488"/>
            <a:ext cx="538797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3519488"/>
            <a:ext cx="5389562" cy="2646361"/>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dirty="0"/>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4" y="3519488"/>
            <a:ext cx="2601912" cy="2646362"/>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3432175" y="3519488"/>
            <a:ext cx="2601913" cy="2646362"/>
          </a:xfrm>
          <a:solidFill>
            <a:schemeClr val="bg1">
              <a:lumMod val="95000"/>
            </a:schemeClr>
          </a:solidFill>
        </p:spPr>
        <p:txBody>
          <a:bodyPr/>
          <a:lstStyle/>
          <a:p>
            <a:endParaRPr lang="en-GB"/>
          </a:p>
        </p:txBody>
      </p:sp>
      <p:sp>
        <p:nvSpPr>
          <p:cNvPr id="9" name="Picture Placeholder 8"/>
          <p:cNvSpPr>
            <a:spLocks noGrp="1"/>
          </p:cNvSpPr>
          <p:nvPr>
            <p:ph type="pic" sz="quarter" idx="16"/>
          </p:nvPr>
        </p:nvSpPr>
        <p:spPr>
          <a:xfrm>
            <a:off x="6218238" y="3519488"/>
            <a:ext cx="2600325" cy="2646362"/>
          </a:xfrm>
          <a:solidFill>
            <a:schemeClr val="bg1">
              <a:lumMod val="95000"/>
            </a:schemeClr>
          </a:solidFill>
        </p:spPr>
        <p:txBody>
          <a:bodyPr/>
          <a:lstStyle/>
          <a:p>
            <a:endParaRPr lang="en-GB"/>
          </a:p>
        </p:txBody>
      </p:sp>
      <p:sp>
        <p:nvSpPr>
          <p:cNvPr id="12" name="Picture Placeholder 11"/>
          <p:cNvSpPr>
            <a:spLocks noGrp="1"/>
          </p:cNvSpPr>
          <p:nvPr>
            <p:ph type="pic" sz="quarter" idx="17"/>
          </p:nvPr>
        </p:nvSpPr>
        <p:spPr>
          <a:xfrm>
            <a:off x="8999538" y="3519488"/>
            <a:ext cx="260032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1" y="600074"/>
            <a:ext cx="3531600" cy="5565776"/>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4360363" y="600074"/>
            <a:ext cx="3531600" cy="5565776"/>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8073025" y="600074"/>
            <a:ext cx="3531600" cy="5565775"/>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and Caption">
    <p:bg>
      <p:bgPr>
        <a:solidFill>
          <a:schemeClr val="accent4"/>
        </a:solidFill>
        <a:effectLst/>
      </p:bgPr>
    </p:bg>
    <p:spTree>
      <p:nvGrpSpPr>
        <p:cNvPr id="1" name=""/>
        <p:cNvGrpSpPr/>
        <p:nvPr/>
      </p:nvGrpSpPr>
      <p:grpSpPr>
        <a:xfrm>
          <a:off x="0" y="0"/>
          <a:ext cx="0" cy="0"/>
          <a:chOff x="0" y="0"/>
          <a:chExt cx="0" cy="0"/>
        </a:xfrm>
      </p:grpSpPr>
      <p:sp>
        <p:nvSpPr>
          <p:cNvPr id="203" name="Title Text"/>
          <p:cNvSpPr>
            <a:spLocks noGrp="1"/>
          </p:cNvSpPr>
          <p:nvPr>
            <p:ph type="title" hasCustomPrompt="1"/>
          </p:nvPr>
        </p:nvSpPr>
        <p:spPr>
          <a:xfrm>
            <a:off x="646114" y="600074"/>
            <a:ext cx="2786062" cy="779463"/>
          </a:xfrm>
          <a:prstGeom prst="rect">
            <a:avLst/>
          </a:prstGeom>
        </p:spPr>
        <p:txBody>
          <a:bodyPr>
            <a:noAutofit/>
          </a:bodyPr>
          <a:lstStyle>
            <a:lvl1pPr>
              <a:defRPr sz="1800">
                <a:solidFill>
                  <a:srgbClr val="FFFFFF"/>
                </a:solidFill>
              </a:defRPr>
            </a:lvl1pPr>
          </a:lstStyle>
          <a:p>
            <a:r>
              <a:rPr lang="en-US" altLang="zh-CN" dirty="0"/>
              <a:t>Title Text</a:t>
            </a:r>
          </a:p>
        </p:txBody>
      </p:sp>
      <p:sp>
        <p:nvSpPr>
          <p:cNvPr id="206" name="Picture Placeholder 8"/>
          <p:cNvSpPr>
            <a:spLocks noGrp="1"/>
          </p:cNvSpPr>
          <p:nvPr>
            <p:ph type="pic" idx="13"/>
          </p:nvPr>
        </p:nvSpPr>
        <p:spPr>
          <a:xfrm>
            <a:off x="3616327" y="1"/>
            <a:ext cx="8575674" cy="6858001"/>
          </a:xfrm>
          <a:prstGeom prst="rect">
            <a:avLst/>
          </a:prstGeom>
        </p:spPr>
        <p:txBody>
          <a:bodyPr lIns="0" tIns="0" rIns="0" bIns="0"/>
          <a:lstStyle/>
          <a:p>
            <a:endParaRPr dirty="0"/>
          </a:p>
        </p:txBody>
      </p:sp>
      <p:sp>
        <p:nvSpPr>
          <p:cNvPr id="2" name="Footer Placeholder 1"/>
          <p:cNvSpPr>
            <a:spLocks noGrp="1"/>
          </p:cNvSpPr>
          <p:nvPr>
            <p:ph type="ftr" sz="quarter" idx="15"/>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7" name="Text Placeholder 6"/>
          <p:cNvSpPr>
            <a:spLocks noGrp="1"/>
          </p:cNvSpPr>
          <p:nvPr>
            <p:ph type="body" sz="quarter" idx="17"/>
          </p:nvPr>
        </p:nvSpPr>
        <p:spPr>
          <a:xfrm>
            <a:off x="646113" y="1379538"/>
            <a:ext cx="2786062" cy="4786312"/>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Small">
    <p:bg>
      <p:bgPr>
        <a:solidFill>
          <a:srgbClr val="FFFFFF"/>
        </a:solidFill>
        <a:effectLst/>
      </p:bgPr>
    </p:bg>
    <p:spTree>
      <p:nvGrpSpPr>
        <p:cNvPr id="1" name=""/>
        <p:cNvGrpSpPr/>
        <p:nvPr/>
      </p:nvGrpSpPr>
      <p:grpSpPr>
        <a:xfrm>
          <a:off x="0" y="0"/>
          <a:ext cx="0" cy="0"/>
          <a:chOff x="0" y="0"/>
          <a:chExt cx="0" cy="0"/>
        </a:xfrm>
      </p:grpSpPr>
      <p:sp>
        <p:nvSpPr>
          <p:cNvPr id="215" name="Title Text"/>
          <p:cNvSpPr>
            <a:spLocks noGrp="1"/>
          </p:cNvSpPr>
          <p:nvPr>
            <p:ph type="title" hasCustomPrompt="1"/>
          </p:nvPr>
        </p:nvSpPr>
        <p:spPr>
          <a:xfrm>
            <a:off x="646113" y="600074"/>
            <a:ext cx="10958511" cy="779463"/>
          </a:xfrm>
          <a:prstGeom prst="rect">
            <a:avLst/>
          </a:prstGeom>
        </p:spPr>
        <p:txBody>
          <a:bodyPr>
            <a:noAutofit/>
          </a:bodyPr>
          <a:lstStyle>
            <a:lvl1pPr>
              <a:defRPr sz="2500"/>
            </a:lvl1pPr>
          </a:lstStyle>
          <a:p>
            <a:r>
              <a:rPr lang="en-US" altLang="zh-CN"/>
              <a:t>Title Text</a:t>
            </a:r>
            <a:endParaRPr lang="en-US" altLang="zh-CN" dirty="0"/>
          </a:p>
        </p:txBody>
      </p:sp>
      <p:sp>
        <p:nvSpPr>
          <p:cNvPr id="216" name="Body Level One…"/>
          <p:cNvSpPr>
            <a:spLocks noGrp="1"/>
          </p:cNvSpPr>
          <p:nvPr>
            <p:ph type="body" sz="half" idx="1" hasCustomPrompt="1"/>
          </p:nvPr>
        </p:nvSpPr>
        <p:spPr>
          <a:xfrm>
            <a:off x="646113" y="1379538"/>
            <a:ext cx="5389562" cy="4786311"/>
          </a:xfrm>
          <a:prstGeom prst="rect">
            <a:avLst/>
          </a:prstGeom>
        </p:spPr>
        <p:txBody>
          <a:bodyPr>
            <a:noAutofit/>
          </a:bodyPr>
          <a:lstStyle>
            <a:lvl1pPr>
              <a:lnSpc>
                <a:spcPct val="140000"/>
              </a:lnSpc>
              <a:defRPr sz="1800">
                <a:latin typeface="+mn-ea"/>
                <a:ea typeface="+mn-ea"/>
              </a:defRPr>
            </a:lvl1pPr>
            <a:lvl2pPr>
              <a:lnSpc>
                <a:spcPct val="140000"/>
              </a:lnSpc>
              <a:defRPr sz="1800" b="0">
                <a:solidFill>
                  <a:schemeClr val="accent2"/>
                </a:solidFill>
                <a:latin typeface="+mj-ea"/>
                <a:ea typeface="+mj-ea"/>
              </a:defRPr>
            </a:lvl2pPr>
            <a:lvl3pPr marL="0" marR="0" indent="0" algn="l" defTabSz="914400" rtl="0" latinLnBrk="0">
              <a:lnSpc>
                <a:spcPct val="140000"/>
              </a:lnSpc>
              <a:spcBef>
                <a:spcPts val="0"/>
              </a:spcBef>
              <a:spcAft>
                <a:spcPts val="0"/>
              </a:spcAft>
              <a:buClrTx/>
              <a:buSzTx/>
              <a:buFontTx/>
              <a:buNone/>
              <a:defRPr sz="1800" b="1" i="0" u="none" strike="noStrike" cap="none" spc="0" baseline="0" dirty="0" smtClean="0">
                <a:ln>
                  <a:noFill/>
                </a:ln>
                <a:solidFill>
                  <a:srgbClr val="404041"/>
                </a:solidFill>
                <a:uFillTx/>
                <a:latin typeface="+mj-ea"/>
                <a:ea typeface="+mj-ea"/>
                <a:cs typeface="Relative"/>
                <a:sym typeface="Relative"/>
              </a:defRPr>
            </a:lvl3pPr>
            <a:lvl4pPr marL="204470" indent="-204470">
              <a:lnSpc>
                <a:spcPct val="140000"/>
              </a:lnSpc>
              <a:defRPr sz="1800" b="0" i="0" u="none" strike="noStrike" cap="none" spc="0" baseline="0" dirty="0">
                <a:ln>
                  <a:noFill/>
                </a:ln>
                <a:solidFill>
                  <a:srgbClr val="404041"/>
                </a:solidFill>
                <a:uFillTx/>
                <a:latin typeface="+mn-ea"/>
                <a:ea typeface="+mn-ea"/>
                <a:cs typeface="Relative"/>
                <a:sym typeface="Relative"/>
              </a:defRPr>
            </a:lvl4pPr>
            <a:lvl5pPr>
              <a:lnSpc>
                <a:spcPct val="140000"/>
              </a:lnSpc>
              <a:defRPr sz="1800">
                <a:latin typeface="+mn-ea"/>
                <a:ea typeface="+mn-ea"/>
              </a:defRPr>
            </a:lvl5pPr>
          </a:lstStyle>
          <a:p>
            <a:pPr lvl="0"/>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marL="204470" marR="0" lvl="3" indent="-204470" algn="l" defTabSz="914400" rtl="0" latinLnBrk="0">
              <a:lnSpc>
                <a:spcPct val="90000"/>
              </a:lnSpc>
              <a:spcBef>
                <a:spcPts val="600"/>
              </a:spcBef>
              <a:spcAft>
                <a:spcPts val="0"/>
              </a:spcAft>
              <a:buClrTx/>
              <a:buSzPct val="100000"/>
              <a:buFontTx/>
              <a:buChar char="•"/>
            </a:pPr>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Content and Blue Panel">
    <p:bg>
      <p:bgPr>
        <a:solidFill>
          <a:srgbClr val="FFFFFF"/>
        </a:solidFill>
        <a:effectLst/>
      </p:bgPr>
    </p:bg>
    <p:spTree>
      <p:nvGrpSpPr>
        <p:cNvPr id="1" name=""/>
        <p:cNvGrpSpPr/>
        <p:nvPr/>
      </p:nvGrpSpPr>
      <p:grpSpPr>
        <a:xfrm>
          <a:off x="0" y="0"/>
          <a:ext cx="0" cy="0"/>
          <a:chOff x="0" y="0"/>
          <a:chExt cx="0" cy="0"/>
        </a:xfrm>
      </p:grpSpPr>
      <p:sp>
        <p:nvSpPr>
          <p:cNvPr id="225" name="Rectangle 3"/>
          <p:cNvSpPr/>
          <p:nvPr/>
        </p:nvSpPr>
        <p:spPr>
          <a:xfrm>
            <a:off x="-1" y="1"/>
            <a:ext cx="5992497" cy="6858001"/>
          </a:xfrm>
          <a:prstGeom prst="rect">
            <a:avLst/>
          </a:prstGeom>
          <a:solidFill>
            <a:schemeClr val="accent4"/>
          </a:solidFill>
          <a:ln w="12700">
            <a:solidFill>
              <a:srgbClr val="25008D"/>
            </a:solidFill>
            <a:miter/>
          </a:ln>
        </p:spPr>
        <p:txBody>
          <a:bodyPr lIns="45719" rIns="45719" anchor="ctr"/>
          <a:lstStyle/>
          <a:p>
            <a:pPr algn="ctr">
              <a:defRPr sz="2300">
                <a:solidFill>
                  <a:srgbClr val="FFFFFF"/>
                </a:solidFill>
              </a:defRPr>
            </a:pPr>
            <a:endParaRPr lang="zh-CN" altLang="en-US" dirty="0"/>
          </a:p>
        </p:txBody>
      </p:sp>
      <p:sp>
        <p:nvSpPr>
          <p:cNvPr id="226" name="Title Text"/>
          <p:cNvSpPr>
            <a:spLocks noGrp="1"/>
          </p:cNvSpPr>
          <p:nvPr>
            <p:ph type="title" hasCustomPrompt="1"/>
          </p:nvPr>
        </p:nvSpPr>
        <p:spPr>
          <a:xfrm>
            <a:off x="6216649" y="600075"/>
            <a:ext cx="5387975" cy="779462"/>
          </a:xfrm>
          <a:prstGeom prst="rect">
            <a:avLst/>
          </a:prstGeom>
        </p:spPr>
        <p:txBody>
          <a:bodyPr>
            <a:noAutofit/>
          </a:bodyPr>
          <a:lstStyle>
            <a:lvl1pPr>
              <a:defRPr sz="2500"/>
            </a:lvl1pPr>
          </a:lstStyle>
          <a:p>
            <a:r>
              <a:rPr lang="en-US" altLang="zh-CN"/>
              <a:t>Title Text</a:t>
            </a:r>
            <a:endParaRPr lang="en-US" altLang="zh-CN" dirty="0"/>
          </a:p>
        </p:txBody>
      </p:sp>
      <p:sp>
        <p:nvSpPr>
          <p:cNvPr id="228" name="Body Level One…"/>
          <p:cNvSpPr>
            <a:spLocks noGrp="1"/>
          </p:cNvSpPr>
          <p:nvPr>
            <p:ph type="body" sz="half" idx="1" hasCustomPrompt="1"/>
          </p:nvPr>
        </p:nvSpPr>
        <p:spPr>
          <a:xfrm>
            <a:off x="6216650" y="1379537"/>
            <a:ext cx="5387976" cy="4786311"/>
          </a:xfrm>
          <a:prstGeom prst="rect">
            <a:avLst/>
          </a:prstGeom>
        </p:spPr>
        <p:txBody>
          <a:bodyPr>
            <a:noAutofit/>
          </a:bodyPr>
          <a:lstStyle>
            <a:lvl1pPr>
              <a:defRPr sz="1800">
                <a:latin typeface="+mn-lt"/>
              </a:defRPr>
            </a:lvl1pPr>
            <a:lvl2pPr>
              <a:defRPr sz="1800" b="1">
                <a:solidFill>
                  <a:schemeClr val="accent2"/>
                </a:solidFill>
                <a:latin typeface="+mn-lt"/>
              </a:defRPr>
            </a:lvl2pPr>
            <a:lvl3pPr marL="0" marR="0" indent="0" algn="l" defTabSz="914400" rtl="0" latinLnBrk="0">
              <a:lnSpc>
                <a:spcPct val="90000"/>
              </a:lnSpc>
              <a:spcBef>
                <a:spcPts val="600"/>
              </a:spcBef>
              <a:spcAft>
                <a:spcPts val="0"/>
              </a:spcAft>
              <a:buClrTx/>
              <a:buSzTx/>
              <a:buFontTx/>
              <a:buNone/>
              <a:defRPr sz="1800" b="1" i="0" u="none" strike="noStrike" cap="none" spc="0" baseline="0" dirty="0">
                <a:ln>
                  <a:noFill/>
                </a:ln>
                <a:solidFill>
                  <a:srgbClr val="404041"/>
                </a:solidFill>
                <a:uFillTx/>
                <a:latin typeface="+mn-lt"/>
                <a:ea typeface="Relative"/>
                <a:cs typeface="Relative"/>
                <a:sym typeface="Relative"/>
              </a:defRPr>
            </a:lvl3pPr>
            <a:lvl4pPr>
              <a:defRPr sz="1800">
                <a:latin typeface="+mn-lt"/>
              </a:defRPr>
            </a:lvl4pPr>
            <a:lvl5pPr>
              <a:defRPr sz="1800">
                <a:latin typeface="+mn-lt"/>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Logo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8" name="Freeform: Shape 7"/>
          <p:cNvSpPr/>
          <p:nvPr userDrawn="1"/>
        </p:nvSpPr>
        <p:spPr>
          <a:xfrm>
            <a:off x="3507366" y="-28458"/>
            <a:ext cx="6588930" cy="6948890"/>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 name="connsiteX0-941" fmla="*/ 0 w 8598174"/>
              <a:gd name="connsiteY0-942" fmla="*/ 5579260 h 5678995"/>
              <a:gd name="connsiteX1-943" fmla="*/ 1907932 w 8598174"/>
              <a:gd name="connsiteY1-944" fmla="*/ 4870198 h 5678995"/>
              <a:gd name="connsiteX2-945" fmla="*/ 5716464 w 8598174"/>
              <a:gd name="connsiteY2-946" fmla="*/ 5678984 h 5678995"/>
              <a:gd name="connsiteX3-947" fmla="*/ 8598168 w 8598174"/>
              <a:gd name="connsiteY3-948" fmla="*/ 2750068 h 5678995"/>
              <a:gd name="connsiteX4-949" fmla="*/ 3745433 w 8598174"/>
              <a:gd name="connsiteY4-950" fmla="*/ 0 h 5678995"/>
              <a:gd name="connsiteX0-951" fmla="*/ 0 w 8598175"/>
              <a:gd name="connsiteY0-952" fmla="*/ 5579260 h 5678995"/>
              <a:gd name="connsiteX1-953" fmla="*/ 1907932 w 8598175"/>
              <a:gd name="connsiteY1-954" fmla="*/ 4870198 h 5678995"/>
              <a:gd name="connsiteX2-955" fmla="*/ 5716464 w 8598175"/>
              <a:gd name="connsiteY2-956" fmla="*/ 5678984 h 5678995"/>
              <a:gd name="connsiteX3-957" fmla="*/ 8598168 w 8598175"/>
              <a:gd name="connsiteY3-958" fmla="*/ 2750068 h 5678995"/>
              <a:gd name="connsiteX4-959" fmla="*/ 3745433 w 8598175"/>
              <a:gd name="connsiteY4-960" fmla="*/ 0 h 5678995"/>
              <a:gd name="connsiteX0-961" fmla="*/ 0 w 6642920"/>
              <a:gd name="connsiteY0-962" fmla="*/ 5579260 h 5813387"/>
              <a:gd name="connsiteX1-963" fmla="*/ 1907932 w 6642920"/>
              <a:gd name="connsiteY1-964" fmla="*/ 4870198 h 5813387"/>
              <a:gd name="connsiteX2-965" fmla="*/ 5716464 w 6642920"/>
              <a:gd name="connsiteY2-966" fmla="*/ 5678984 h 5813387"/>
              <a:gd name="connsiteX3-967" fmla="*/ 6642908 w 6642920"/>
              <a:gd name="connsiteY3-968" fmla="*/ 1522543 h 5813387"/>
              <a:gd name="connsiteX4-969" fmla="*/ 3745433 w 6642920"/>
              <a:gd name="connsiteY4-970" fmla="*/ 0 h 5813387"/>
              <a:gd name="connsiteX0-971" fmla="*/ 0 w 6642908"/>
              <a:gd name="connsiteY0-972" fmla="*/ 5579260 h 5813387"/>
              <a:gd name="connsiteX1-973" fmla="*/ 1907932 w 6642908"/>
              <a:gd name="connsiteY1-974" fmla="*/ 4870198 h 5813387"/>
              <a:gd name="connsiteX2-975" fmla="*/ 5716464 w 6642908"/>
              <a:gd name="connsiteY2-976" fmla="*/ 5678984 h 5813387"/>
              <a:gd name="connsiteX3-977" fmla="*/ 6642908 w 6642908"/>
              <a:gd name="connsiteY3-978" fmla="*/ 1522543 h 5813387"/>
              <a:gd name="connsiteX4-979" fmla="*/ 3745433 w 6642908"/>
              <a:gd name="connsiteY4-980" fmla="*/ 0 h 5813387"/>
              <a:gd name="connsiteX0-981" fmla="*/ 0 w 7113178"/>
              <a:gd name="connsiteY0-982" fmla="*/ 5579260 h 5813387"/>
              <a:gd name="connsiteX1-983" fmla="*/ 1907932 w 7113178"/>
              <a:gd name="connsiteY1-984" fmla="*/ 4870198 h 5813387"/>
              <a:gd name="connsiteX2-985" fmla="*/ 5716464 w 7113178"/>
              <a:gd name="connsiteY2-986" fmla="*/ 5678984 h 5813387"/>
              <a:gd name="connsiteX3-987" fmla="*/ 6642908 w 7113178"/>
              <a:gd name="connsiteY3-988" fmla="*/ 1522543 h 5813387"/>
              <a:gd name="connsiteX4-989" fmla="*/ 3745433 w 7113178"/>
              <a:gd name="connsiteY4-990" fmla="*/ 0 h 5813387"/>
              <a:gd name="connsiteX0-991" fmla="*/ 0 w 10426713"/>
              <a:gd name="connsiteY0-992" fmla="*/ 5579260 h 5579260"/>
              <a:gd name="connsiteX1-993" fmla="*/ 1907932 w 10426713"/>
              <a:gd name="connsiteY1-994" fmla="*/ 4870198 h 5579260"/>
              <a:gd name="connsiteX2-995" fmla="*/ 10307919 w 10426713"/>
              <a:gd name="connsiteY2-996" fmla="*/ 4254337 h 5579260"/>
              <a:gd name="connsiteX3-997" fmla="*/ 6642908 w 10426713"/>
              <a:gd name="connsiteY3-998" fmla="*/ 1522543 h 5579260"/>
              <a:gd name="connsiteX4-999" fmla="*/ 3745433 w 10426713"/>
              <a:gd name="connsiteY4-1000" fmla="*/ 0 h 5579260"/>
              <a:gd name="connsiteX0-1001" fmla="*/ 0 w 10308929"/>
              <a:gd name="connsiteY0-1002" fmla="*/ 5579260 h 5579260"/>
              <a:gd name="connsiteX1-1003" fmla="*/ 1907932 w 10308929"/>
              <a:gd name="connsiteY1-1004" fmla="*/ 4870198 h 5579260"/>
              <a:gd name="connsiteX2-1005" fmla="*/ 10307919 w 10308929"/>
              <a:gd name="connsiteY2-1006" fmla="*/ 4254337 h 5579260"/>
              <a:gd name="connsiteX3-1007" fmla="*/ 6642908 w 10308929"/>
              <a:gd name="connsiteY3-1008" fmla="*/ 1522543 h 5579260"/>
              <a:gd name="connsiteX4-1009" fmla="*/ 3745433 w 10308929"/>
              <a:gd name="connsiteY4-1010" fmla="*/ 0 h 5579260"/>
              <a:gd name="connsiteX0-1011" fmla="*/ 0 w 10308929"/>
              <a:gd name="connsiteY0-1012" fmla="*/ 5579260 h 5579260"/>
              <a:gd name="connsiteX1-1013" fmla="*/ 1907932 w 10308929"/>
              <a:gd name="connsiteY1-1014" fmla="*/ 4870198 h 5579260"/>
              <a:gd name="connsiteX2-1015" fmla="*/ 10307919 w 10308929"/>
              <a:gd name="connsiteY2-1016" fmla="*/ 4254337 h 5579260"/>
              <a:gd name="connsiteX3-1017" fmla="*/ 6642908 w 10308929"/>
              <a:gd name="connsiteY3-1018" fmla="*/ 1522543 h 5579260"/>
              <a:gd name="connsiteX4-1019" fmla="*/ 3745433 w 10308929"/>
              <a:gd name="connsiteY4-1020" fmla="*/ 0 h 5579260"/>
              <a:gd name="connsiteX0-1021" fmla="*/ 0 w 8400997"/>
              <a:gd name="connsiteY0-1022" fmla="*/ 4870198 h 5213683"/>
              <a:gd name="connsiteX1-1023" fmla="*/ 8399987 w 8400997"/>
              <a:gd name="connsiteY1-1024" fmla="*/ 4254337 h 5213683"/>
              <a:gd name="connsiteX2-1025" fmla="*/ 4734976 w 8400997"/>
              <a:gd name="connsiteY2-1026" fmla="*/ 1522543 h 5213683"/>
              <a:gd name="connsiteX3-1027" fmla="*/ 1837501 w 8400997"/>
              <a:gd name="connsiteY3-1028" fmla="*/ 0 h 5213683"/>
              <a:gd name="connsiteX0-1029" fmla="*/ 5179119 w 6756396"/>
              <a:gd name="connsiteY0-1030" fmla="*/ 6400550 h 6400550"/>
              <a:gd name="connsiteX1-1031" fmla="*/ 6562729 w 6756396"/>
              <a:gd name="connsiteY1-1032" fmla="*/ 4254337 h 6400550"/>
              <a:gd name="connsiteX2-1033" fmla="*/ 2897718 w 6756396"/>
              <a:gd name="connsiteY2-1034" fmla="*/ 1522543 h 6400550"/>
              <a:gd name="connsiteX3-1035" fmla="*/ 243 w 6756396"/>
              <a:gd name="connsiteY3-1036" fmla="*/ 0 h 6400550"/>
              <a:gd name="connsiteX0-1037" fmla="*/ 5179119 w 6632423"/>
              <a:gd name="connsiteY0-1038" fmla="*/ 6400550 h 6400550"/>
              <a:gd name="connsiteX1-1039" fmla="*/ 6562729 w 6632423"/>
              <a:gd name="connsiteY1-1040" fmla="*/ 4254337 h 6400550"/>
              <a:gd name="connsiteX2-1041" fmla="*/ 2897718 w 6632423"/>
              <a:gd name="connsiteY2-1042" fmla="*/ 1522543 h 6400550"/>
              <a:gd name="connsiteX3-1043" fmla="*/ 243 w 6632423"/>
              <a:gd name="connsiteY3-1044" fmla="*/ 0 h 6400550"/>
              <a:gd name="connsiteX0-1045" fmla="*/ 5179119 w 6572090"/>
              <a:gd name="connsiteY0-1046" fmla="*/ 6400550 h 6400550"/>
              <a:gd name="connsiteX1-1047" fmla="*/ 6562729 w 6572090"/>
              <a:gd name="connsiteY1-1048" fmla="*/ 4254337 h 6400550"/>
              <a:gd name="connsiteX2-1049" fmla="*/ 2897718 w 6572090"/>
              <a:gd name="connsiteY2-1050" fmla="*/ 1522543 h 6400550"/>
              <a:gd name="connsiteX3-1051" fmla="*/ 243 w 6572090"/>
              <a:gd name="connsiteY3-1052" fmla="*/ 0 h 6400550"/>
              <a:gd name="connsiteX0-1053" fmla="*/ 5194604 w 6587575"/>
              <a:gd name="connsiteY0-1054" fmla="*/ 6400550 h 6400550"/>
              <a:gd name="connsiteX1-1055" fmla="*/ 6578214 w 6587575"/>
              <a:gd name="connsiteY1-1056" fmla="*/ 4254337 h 6400550"/>
              <a:gd name="connsiteX2-1057" fmla="*/ 2913203 w 6587575"/>
              <a:gd name="connsiteY2-1058" fmla="*/ 1522543 h 6400550"/>
              <a:gd name="connsiteX3-1059" fmla="*/ 15728 w 6587575"/>
              <a:gd name="connsiteY3-1060" fmla="*/ 0 h 6400550"/>
              <a:gd name="connsiteX0-1061" fmla="*/ 5178876 w 6571847"/>
              <a:gd name="connsiteY0-1062" fmla="*/ 6400550 h 6400550"/>
              <a:gd name="connsiteX1-1063" fmla="*/ 6562486 w 6571847"/>
              <a:gd name="connsiteY1-1064" fmla="*/ 4254337 h 6400550"/>
              <a:gd name="connsiteX2-1065" fmla="*/ 2897475 w 6571847"/>
              <a:gd name="connsiteY2-1066" fmla="*/ 1522543 h 6400550"/>
              <a:gd name="connsiteX3-1067" fmla="*/ 0 w 6571847"/>
              <a:gd name="connsiteY3-1068" fmla="*/ 0 h 6400550"/>
              <a:gd name="connsiteX0-1069" fmla="*/ 5178876 w 6571847"/>
              <a:gd name="connsiteY0-1070" fmla="*/ 6400550 h 6400550"/>
              <a:gd name="connsiteX1-1071" fmla="*/ 6562486 w 6571847"/>
              <a:gd name="connsiteY1-1072" fmla="*/ 4254337 h 6400550"/>
              <a:gd name="connsiteX2-1073" fmla="*/ 2897475 w 6571847"/>
              <a:gd name="connsiteY2-1074" fmla="*/ 1522543 h 6400550"/>
              <a:gd name="connsiteX3-1075" fmla="*/ 0 w 6571847"/>
              <a:gd name="connsiteY3-1076" fmla="*/ 0 h 6400550"/>
              <a:gd name="connsiteX0-1077" fmla="*/ 5178876 w 6571847"/>
              <a:gd name="connsiteY0-1078" fmla="*/ 6400550 h 6400550"/>
              <a:gd name="connsiteX1-1079" fmla="*/ 6562486 w 6571847"/>
              <a:gd name="connsiteY1-1080" fmla="*/ 4100202 h 6400550"/>
              <a:gd name="connsiteX2-1081" fmla="*/ 2897475 w 6571847"/>
              <a:gd name="connsiteY2-1082" fmla="*/ 1522543 h 6400550"/>
              <a:gd name="connsiteX3-1083" fmla="*/ 0 w 6571847"/>
              <a:gd name="connsiteY3-1084" fmla="*/ 0 h 6400550"/>
              <a:gd name="connsiteX0-1085" fmla="*/ 5178876 w 6571847"/>
              <a:gd name="connsiteY0-1086" fmla="*/ 6400550 h 6400550"/>
              <a:gd name="connsiteX1-1087" fmla="*/ 6562486 w 6571847"/>
              <a:gd name="connsiteY1-1088" fmla="*/ 4045154 h 6400550"/>
              <a:gd name="connsiteX2-1089" fmla="*/ 2897475 w 6571847"/>
              <a:gd name="connsiteY2-1090" fmla="*/ 1522543 h 6400550"/>
              <a:gd name="connsiteX3-1091" fmla="*/ 0 w 6571847"/>
              <a:gd name="connsiteY3-1092" fmla="*/ 0 h 6400550"/>
              <a:gd name="connsiteX0-1093" fmla="*/ 5178876 w 6568652"/>
              <a:gd name="connsiteY0-1094" fmla="*/ 6400550 h 6400550"/>
              <a:gd name="connsiteX1-1095" fmla="*/ 6562486 w 6568652"/>
              <a:gd name="connsiteY1-1096" fmla="*/ 4045154 h 6400550"/>
              <a:gd name="connsiteX2-1097" fmla="*/ 2897475 w 6568652"/>
              <a:gd name="connsiteY2-1098" fmla="*/ 1522543 h 6400550"/>
              <a:gd name="connsiteX3-1099" fmla="*/ 0 w 6568652"/>
              <a:gd name="connsiteY3-1100" fmla="*/ 0 h 6400550"/>
              <a:gd name="connsiteX0-1101" fmla="*/ 5178876 w 6568652"/>
              <a:gd name="connsiteY0-1102" fmla="*/ 6400550 h 6400550"/>
              <a:gd name="connsiteX1-1103" fmla="*/ 6562486 w 6568652"/>
              <a:gd name="connsiteY1-1104" fmla="*/ 4045154 h 6400550"/>
              <a:gd name="connsiteX2-1105" fmla="*/ 2897475 w 6568652"/>
              <a:gd name="connsiteY2-1106" fmla="*/ 1522543 h 6400550"/>
              <a:gd name="connsiteX3-1107" fmla="*/ 0 w 6568652"/>
              <a:gd name="connsiteY3-1108" fmla="*/ 0 h 6400550"/>
              <a:gd name="connsiteX0-1109" fmla="*/ 5178876 w 6568652"/>
              <a:gd name="connsiteY0-1110" fmla="*/ 6400550 h 6400550"/>
              <a:gd name="connsiteX1-1111" fmla="*/ 6562486 w 6568652"/>
              <a:gd name="connsiteY1-1112" fmla="*/ 4045154 h 6400550"/>
              <a:gd name="connsiteX2-1113" fmla="*/ 2897475 w 6568652"/>
              <a:gd name="connsiteY2-1114" fmla="*/ 1522543 h 6400550"/>
              <a:gd name="connsiteX3-1115" fmla="*/ 0 w 6568652"/>
              <a:gd name="connsiteY3-1116" fmla="*/ 0 h 6400550"/>
              <a:gd name="connsiteX0-1117" fmla="*/ 5199154 w 6588930"/>
              <a:gd name="connsiteY0-1118" fmla="*/ 6400550 h 6400550"/>
              <a:gd name="connsiteX1-1119" fmla="*/ 6582764 w 6588930"/>
              <a:gd name="connsiteY1-1120" fmla="*/ 4045154 h 6400550"/>
              <a:gd name="connsiteX2-1121" fmla="*/ 2917753 w 6588930"/>
              <a:gd name="connsiteY2-1122" fmla="*/ 1522543 h 6400550"/>
              <a:gd name="connsiteX3-1123" fmla="*/ 20278 w 6588930"/>
              <a:gd name="connsiteY3-1124" fmla="*/ 0 h 6400550"/>
              <a:gd name="connsiteX0-1125" fmla="*/ 5199154 w 6588930"/>
              <a:gd name="connsiteY0-1126" fmla="*/ 6400550 h 6400550"/>
              <a:gd name="connsiteX1-1127" fmla="*/ 6582764 w 6588930"/>
              <a:gd name="connsiteY1-1128" fmla="*/ 4045154 h 6400550"/>
              <a:gd name="connsiteX2-1129" fmla="*/ 2917753 w 6588930"/>
              <a:gd name="connsiteY2-1130" fmla="*/ 1522543 h 6400550"/>
              <a:gd name="connsiteX3-1131" fmla="*/ 20278 w 6588930"/>
              <a:gd name="connsiteY3-1132" fmla="*/ 0 h 6400550"/>
            </a:gdLst>
            <a:ahLst/>
            <a:cxnLst>
              <a:cxn ang="0">
                <a:pos x="connsiteX0-1" y="connsiteY0-2"/>
              </a:cxn>
              <a:cxn ang="0">
                <a:pos x="connsiteX1-3" y="connsiteY1-4"/>
              </a:cxn>
              <a:cxn ang="0">
                <a:pos x="connsiteX2-5" y="connsiteY2-6"/>
              </a:cxn>
              <a:cxn ang="0">
                <a:pos x="connsiteX3-7" y="connsiteY3-8"/>
              </a:cxn>
            </a:cxnLst>
            <a:rect l="l" t="t" r="r" b="b"/>
            <a:pathLst>
              <a:path w="6588930" h="6400550">
                <a:moveTo>
                  <a:pt x="5199154" y="6400550"/>
                </a:moveTo>
                <a:cubicBezTo>
                  <a:pt x="5685987" y="6135691"/>
                  <a:pt x="6676127" y="5331573"/>
                  <a:pt x="6582764" y="4045154"/>
                </a:cubicBezTo>
                <a:cubicBezTo>
                  <a:pt x="6489401" y="2758735"/>
                  <a:pt x="4704772" y="1778365"/>
                  <a:pt x="2917753" y="1522543"/>
                </a:cubicBezTo>
                <a:cubicBezTo>
                  <a:pt x="1130734" y="1266721"/>
                  <a:pt x="-180320" y="853817"/>
                  <a:pt x="20278"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9319696" y="2929889"/>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33"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Closing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graphicFrame>
        <p:nvGraphicFramePr>
          <p:cNvPr id="242" name="Table 1"/>
          <p:cNvGraphicFramePr/>
          <p:nvPr/>
        </p:nvGraphicFramePr>
        <p:xfrm>
          <a:off x="646112" y="5404814"/>
          <a:ext cx="8353425" cy="1228436"/>
        </p:xfrm>
        <a:graphic>
          <a:graphicData uri="http://schemas.openxmlformats.org/drawingml/2006/table">
            <a:tbl>
              <a:tblPr>
                <a:tableStyleId>{4C3C2611-4C71-4FC5-86AE-919BDF0F9419}</a:tableStyleId>
              </a:tblPr>
              <a:tblGrid>
                <a:gridCol w="2784475">
                  <a:extLst>
                    <a:ext uri="{9D8B030D-6E8A-4147-A177-3AD203B41FA5}">
                      <a16:colId xmlns:a16="http://schemas.microsoft.com/office/drawing/2014/main" val="20000"/>
                    </a:ext>
                  </a:extLst>
                </a:gridCol>
                <a:gridCol w="2784475">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tblGrid>
              <a:tr h="1228436">
                <a:tc>
                  <a:txBody>
                    <a:bodyPr/>
                    <a:lstStyle/>
                    <a:p>
                      <a:pPr defTabSz="914400">
                        <a:defRPr>
                          <a:solidFill>
                            <a:srgbClr val="FFFFFF"/>
                          </a:solidFill>
                        </a:defRPr>
                      </a:pPr>
                      <a:r>
                        <a:rPr lang="en-US" altLang="zh-CN" dirty="0">
                          <a:latin typeface="+mn-lt"/>
                        </a:rPr>
                        <a:t>Singapore</a:t>
                      </a: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137 Telok Ayer Street #05-05 Singapore</a:t>
                      </a:r>
                      <a:endParaRPr lang="zh-CN" altLang="en-US" dirty="0">
                        <a:latin typeface="+mn-lt"/>
                      </a:endParaRPr>
                    </a:p>
                    <a:p>
                      <a:pPr defTabSz="914400">
                        <a:defRPr>
                          <a:solidFill>
                            <a:srgbClr val="FFFFFF"/>
                          </a:solidFill>
                        </a:defRPr>
                      </a:pPr>
                      <a:r>
                        <a:rPr lang="en-US" altLang="zh-CN" dirty="0">
                          <a:latin typeface="+mn-lt"/>
                        </a:rPr>
                        <a:t>Zip 068602</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(65)62200119</a:t>
                      </a:r>
                      <a:endParaRPr lang="zh-CN" altLang="en-US" dirty="0">
                        <a:latin typeface="+mn-lt"/>
                      </a:endParaRPr>
                    </a:p>
                    <a:p>
                      <a:pPr defTabSz="914400">
                        <a:defRPr>
                          <a:solidFill>
                            <a:srgbClr val="FFFFFF"/>
                          </a:solidFill>
                        </a:defRPr>
                      </a:pPr>
                      <a:r>
                        <a:rPr lang="en-US" altLang="zh-CN" dirty="0">
                          <a:latin typeface="+mn-lt"/>
                        </a:rPr>
                        <a:t>Fax (65)62200282</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a:latin typeface="+mn-lt"/>
                        </a:rPr>
                        <a:t>Shanghai</a:t>
                      </a: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Building 12, Shanghai Business Park, </a:t>
                      </a:r>
                      <a:endParaRPr lang="zh-CN" altLang="en-US">
                        <a:latin typeface="+mn-lt"/>
                      </a:endParaRPr>
                    </a:p>
                    <a:p>
                      <a:pPr defTabSz="914400">
                        <a:defRPr>
                          <a:solidFill>
                            <a:srgbClr val="FFFFFF"/>
                          </a:solidFill>
                        </a:defRPr>
                      </a:pPr>
                      <a:r>
                        <a:rPr lang="en-US" altLang="zh-CN">
                          <a:latin typeface="+mn-lt"/>
                        </a:rPr>
                        <a:t>No.1036 Tianlin Road, Shanghai , China </a:t>
                      </a:r>
                      <a:endParaRPr lang="zh-CN" altLang="en-US">
                        <a:latin typeface="+mn-lt"/>
                      </a:endParaRPr>
                    </a:p>
                    <a:p>
                      <a:pPr defTabSz="914400">
                        <a:defRPr>
                          <a:solidFill>
                            <a:srgbClr val="FFFFFF"/>
                          </a:solidFill>
                        </a:defRPr>
                      </a:pPr>
                      <a:r>
                        <a:rPr lang="en-US" altLang="zh-CN">
                          <a:latin typeface="+mn-lt"/>
                        </a:rPr>
                        <a:t>Zipcode 200233 </a:t>
                      </a:r>
                      <a:endParaRPr lang="zh-CN" altLang="en-US">
                        <a:latin typeface="+mn-lt"/>
                      </a:endParaRP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Tel (86)21-62376350 </a:t>
                      </a:r>
                      <a:endParaRPr lang="zh-CN" altLang="en-US">
                        <a:latin typeface="+mn-lt"/>
                      </a:endParaRPr>
                    </a:p>
                    <a:p>
                      <a:pPr defTabSz="914400">
                        <a:defRPr>
                          <a:solidFill>
                            <a:srgbClr val="FFFFFF"/>
                          </a:solidFill>
                        </a:defRPr>
                      </a:pPr>
                      <a:r>
                        <a:rPr lang="en-US" altLang="zh-CN">
                          <a:latin typeface="+mn-lt"/>
                        </a:rPr>
                        <a:t>Fax (86)21-62376269</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dirty="0">
                          <a:latin typeface="+mn-lt"/>
                        </a:rPr>
                        <a:t>Tokyo</a:t>
                      </a: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7F Otemachi Park Building,1-1-1 Otemachi, Chiyoda-ku,Tokyo 100-0004 Japan </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(81)3-65512311 </a:t>
                      </a:r>
                      <a:endParaRPr lang="zh-CN" altLang="en-US" dirty="0">
                        <a:latin typeface="+mn-lt"/>
                      </a:endParaRPr>
                    </a:p>
                    <a:p>
                      <a:pPr defTabSz="914400">
                        <a:defRPr>
                          <a:solidFill>
                            <a:srgbClr val="FFFFFF"/>
                          </a:solidFill>
                        </a:defRPr>
                      </a:pPr>
                      <a:r>
                        <a:rPr lang="en-US" altLang="zh-CN" dirty="0">
                          <a:latin typeface="+mn-lt"/>
                        </a:rPr>
                        <a:t>Fax (81)3-65512312 </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243" name="TextBox 2"/>
          <p:cNvSpPr/>
          <p:nvPr/>
        </p:nvSpPr>
        <p:spPr>
          <a:xfrm>
            <a:off x="646112" y="5134560"/>
            <a:ext cx="2601913" cy="270254"/>
          </a:xfrm>
          <a:prstGeom prst="rect">
            <a:avLst/>
          </a:prstGeom>
          <a:ln w="12700">
            <a:miter lim="400000"/>
          </a:ln>
        </p:spPr>
        <p:txBody>
          <a:bodyPr lIns="0" tIns="0" rIns="0" bIns="0">
            <a:noAutofit/>
          </a:bodyPr>
          <a:lstStyle>
            <a:lvl1pPr>
              <a:defRPr sz="900">
                <a:solidFill>
                  <a:srgbClr val="FFFFFF"/>
                </a:solidFill>
              </a:defRPr>
            </a:lvl1pPr>
          </a:lstStyle>
          <a:p>
            <a:r>
              <a:rPr lang="en-US" altLang="zh-CN">
                <a:latin typeface="+mn-lt"/>
              </a:rPr>
              <a:t>Luye</a:t>
            </a:r>
            <a:r>
              <a:rPr lang="zh-CN" altLang="en-US">
                <a:latin typeface="+mn-lt"/>
              </a:rPr>
              <a:t> </a:t>
            </a:r>
            <a:r>
              <a:rPr lang="en-US" altLang="zh-CN">
                <a:latin typeface="+mn-lt"/>
              </a:rPr>
              <a:t>Life Sciences</a:t>
            </a:r>
            <a:endParaRPr lang="zh-CN" altLang="en-US" dirty="0">
              <a:latin typeface="+mn-lt"/>
            </a:endParaRP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Only">
    <p:bg>
      <p:bgPr>
        <a:solidFill>
          <a:srgbClr val="FFFFFF"/>
        </a:solidFill>
        <a:effectLst/>
      </p:bgPr>
    </p:bg>
    <p:spTree>
      <p:nvGrpSpPr>
        <p:cNvPr id="1" name=""/>
        <p:cNvGrpSpPr/>
        <p:nvPr/>
      </p:nvGrpSpPr>
      <p:grpSpPr>
        <a:xfrm>
          <a:off x="0" y="0"/>
          <a:ext cx="0" cy="0"/>
          <a:chOff x="0" y="0"/>
          <a:chExt cx="0" cy="0"/>
        </a:xfrm>
      </p:grpSpPr>
      <p:sp>
        <p:nvSpPr>
          <p:cNvPr id="252" name="Title Text"/>
          <p:cNvSpPr>
            <a:spLocks noGrp="1"/>
          </p:cNvSpPr>
          <p:nvPr>
            <p:ph type="title" hasCustomPrompt="1"/>
          </p:nvPr>
        </p:nvSpPr>
        <p:spPr>
          <a:xfrm>
            <a:off x="646113" y="600074"/>
            <a:ext cx="10958512" cy="779463"/>
          </a:xfrm>
          <a:prstGeom prst="rect">
            <a:avLst/>
          </a:prstGeom>
        </p:spPr>
        <p:txBody>
          <a:bodyPr>
            <a:noAutofit/>
          </a:body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2024/7/11</a:t>
            </a:fld>
            <a:endParaRPr lang="zh-CN" altLang="en-US"/>
          </a:p>
        </p:txBody>
      </p:sp>
      <p:sp>
        <p:nvSpPr>
          <p:cNvPr id="3" name="页脚占位符 2"/>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灯片编号占位符 3"/>
          <p:cNvSpPr>
            <a:spLocks noGrp="1"/>
          </p:cNvSpPr>
          <p:nvPr>
            <p:ph type="sldNum" sz="quarter" idx="12"/>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lide with minin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a:xfrm>
            <a:off x="358775" y="1371600"/>
            <a:ext cx="10918825" cy="46759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8E54213B-B4E5-4D11-B954-8E6B87E9E222}" type="slidenum">
              <a:rPr lang="en-US" smtClean="0"/>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sp>
        <p:nvSpPr>
          <p:cNvPr id="4" name="Freeform: Shape 3"/>
          <p:cNvSpPr>
            <a:spLocks noChangeAspect="1"/>
          </p:cNvSpPr>
          <p:nvPr userDrawn="1"/>
        </p:nvSpPr>
        <p:spPr>
          <a:xfrm>
            <a:off x="4023261" y="3844371"/>
            <a:ext cx="8353055" cy="300876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Lst>
            <a:ahLst/>
            <a:cxnLst>
              <a:cxn ang="0">
                <a:pos x="connsiteX0-1" y="connsiteY0-2"/>
              </a:cxn>
              <a:cxn ang="0">
                <a:pos x="connsiteX1-3" y="connsiteY1-4"/>
              </a:cxn>
              <a:cxn ang="0">
                <a:pos x="connsiteX2-5" y="connsiteY2-6"/>
              </a:cxn>
            </a:cxnLst>
            <a:rect l="l" t="t" r="r" b="b"/>
            <a:pathLst>
              <a:path w="8353055" h="2930661">
                <a:moveTo>
                  <a:pt x="0" y="2930661"/>
                </a:moveTo>
                <a:cubicBezTo>
                  <a:pt x="798113" y="717437"/>
                  <a:pt x="2810081" y="789"/>
                  <a:pt x="4202257" y="0"/>
                </a:cubicBezTo>
                <a:cubicBezTo>
                  <a:pt x="5594433" y="-789"/>
                  <a:pt x="7602548" y="787886"/>
                  <a:pt x="8353055" y="2925925"/>
                </a:cubicBezTo>
              </a:path>
            </a:pathLst>
          </a:custGeom>
          <a:gradFill>
            <a:gsLst>
              <a:gs pos="0">
                <a:schemeClr val="accent2"/>
              </a:gs>
              <a:gs pos="76000">
                <a:schemeClr val="accent1"/>
              </a:gs>
            </a:gsLst>
            <a:lin ang="0" scaled="0"/>
          </a:gra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11" name="Freeform: Shape 10"/>
          <p:cNvSpPr>
            <a:spLocks noChangeAspect="1"/>
          </p:cNvSpPr>
          <p:nvPr userDrawn="1"/>
        </p:nvSpPr>
        <p:spPr>
          <a:xfrm>
            <a:off x="9549722" y="6145706"/>
            <a:ext cx="2914522" cy="71444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 name="connsiteX0-3487" fmla="*/ 0 w 7647403"/>
              <a:gd name="connsiteY0-3488" fmla="*/ 1804131 h 3086784"/>
              <a:gd name="connsiteX1-3489" fmla="*/ 3496605 w 7647403"/>
              <a:gd name="connsiteY1-3490" fmla="*/ 160858 h 3086784"/>
              <a:gd name="connsiteX2-3491" fmla="*/ 7647403 w 7647403"/>
              <a:gd name="connsiteY2-3492" fmla="*/ 3086783 h 3086784"/>
              <a:gd name="connsiteX0-3493" fmla="*/ 0 w 5698461"/>
              <a:gd name="connsiteY0-3494" fmla="*/ 1731755 h 1731755"/>
              <a:gd name="connsiteX1-3495" fmla="*/ 3496605 w 5698461"/>
              <a:gd name="connsiteY1-3496" fmla="*/ 88482 h 1731755"/>
              <a:gd name="connsiteX2-3497" fmla="*/ 5698461 w 5698461"/>
              <a:gd name="connsiteY2-3498" fmla="*/ 1617921 h 1731755"/>
              <a:gd name="connsiteX0-3499" fmla="*/ 0 w 6908150"/>
              <a:gd name="connsiteY0-3500" fmla="*/ 1706366 h 1706366"/>
              <a:gd name="connsiteX1-3501" fmla="*/ 3496605 w 6908150"/>
              <a:gd name="connsiteY1-3502" fmla="*/ 63093 h 1706366"/>
              <a:gd name="connsiteX2-3503" fmla="*/ 6908150 w 6908150"/>
              <a:gd name="connsiteY2-3504" fmla="*/ 1668902 h 1706366"/>
              <a:gd name="connsiteX0-3505" fmla="*/ 0 w 6908150"/>
              <a:gd name="connsiteY0-3506" fmla="*/ 1706366 h 1706366"/>
              <a:gd name="connsiteX1-3507" fmla="*/ 3496605 w 6908150"/>
              <a:gd name="connsiteY1-3508" fmla="*/ 63093 h 1706366"/>
              <a:gd name="connsiteX2-3509" fmla="*/ 6908150 w 6908150"/>
              <a:gd name="connsiteY2-3510" fmla="*/ 1668902 h 1706366"/>
              <a:gd name="connsiteX0-3511" fmla="*/ 0 w 6908150"/>
              <a:gd name="connsiteY0-3512" fmla="*/ 1706366 h 1706366"/>
              <a:gd name="connsiteX1-3513" fmla="*/ 3496605 w 6908150"/>
              <a:gd name="connsiteY1-3514" fmla="*/ 63093 h 1706366"/>
              <a:gd name="connsiteX2-3515" fmla="*/ 6908150 w 6908150"/>
              <a:gd name="connsiteY2-3516" fmla="*/ 1668902 h 1706366"/>
              <a:gd name="connsiteX0-3517" fmla="*/ 0 w 6908150"/>
              <a:gd name="connsiteY0-3518" fmla="*/ 1643319 h 1643319"/>
              <a:gd name="connsiteX1-3519" fmla="*/ 3496605 w 6908150"/>
              <a:gd name="connsiteY1-3520" fmla="*/ 46 h 1643319"/>
              <a:gd name="connsiteX2-3521" fmla="*/ 6908150 w 6908150"/>
              <a:gd name="connsiteY2-3522" fmla="*/ 1605855 h 1643319"/>
              <a:gd name="connsiteX0-3523" fmla="*/ 0 w 6908150"/>
              <a:gd name="connsiteY0-3524" fmla="*/ 1643319 h 1643319"/>
              <a:gd name="connsiteX1-3525" fmla="*/ 3496605 w 6908150"/>
              <a:gd name="connsiteY1-3526" fmla="*/ 46 h 1643319"/>
              <a:gd name="connsiteX2-3527" fmla="*/ 6908150 w 6908150"/>
              <a:gd name="connsiteY2-3528" fmla="*/ 1605855 h 1643319"/>
              <a:gd name="connsiteX0-3529" fmla="*/ 0 w 6908150"/>
              <a:gd name="connsiteY0-3530" fmla="*/ 1643319 h 1643319"/>
              <a:gd name="connsiteX1-3531" fmla="*/ 3496605 w 6908150"/>
              <a:gd name="connsiteY1-3532" fmla="*/ 46 h 1643319"/>
              <a:gd name="connsiteX2-3533" fmla="*/ 6908150 w 6908150"/>
              <a:gd name="connsiteY2-3534" fmla="*/ 1605855 h 1643319"/>
              <a:gd name="connsiteX0-3535" fmla="*/ 0 w 6896948"/>
              <a:gd name="connsiteY0-3536" fmla="*/ 1643282 h 1643282"/>
              <a:gd name="connsiteX1-3537" fmla="*/ 3496605 w 6896948"/>
              <a:gd name="connsiteY1-3538" fmla="*/ 9 h 1643282"/>
              <a:gd name="connsiteX2-3539" fmla="*/ 6896948 w 6896948"/>
              <a:gd name="connsiteY2-3540" fmla="*/ 1627638 h 1643282"/>
              <a:gd name="connsiteX0-3541" fmla="*/ 0 w 6908150"/>
              <a:gd name="connsiteY0-3542" fmla="*/ 1643275 h 1649453"/>
              <a:gd name="connsiteX1-3543" fmla="*/ 3496605 w 6908150"/>
              <a:gd name="connsiteY1-3544" fmla="*/ 2 h 1649453"/>
              <a:gd name="connsiteX2-3545" fmla="*/ 6908150 w 6908150"/>
              <a:gd name="connsiteY2-3546" fmla="*/ 1649453 h 1649453"/>
            </a:gdLst>
            <a:ahLst/>
            <a:cxnLst>
              <a:cxn ang="0">
                <a:pos x="connsiteX0-1" y="connsiteY0-2"/>
              </a:cxn>
              <a:cxn ang="0">
                <a:pos x="connsiteX1-3" y="connsiteY1-4"/>
              </a:cxn>
              <a:cxn ang="0">
                <a:pos x="connsiteX2-5" y="connsiteY2-6"/>
              </a:cxn>
            </a:cxnLst>
            <a:rect l="l" t="t" r="r" b="b"/>
            <a:pathLst>
              <a:path w="6908150" h="1649453">
                <a:moveTo>
                  <a:pt x="0" y="1643275"/>
                </a:moveTo>
                <a:cubicBezTo>
                  <a:pt x="820512" y="521058"/>
                  <a:pt x="2345247" y="-1028"/>
                  <a:pt x="3496605" y="2"/>
                </a:cubicBezTo>
                <a:cubicBezTo>
                  <a:pt x="4647963" y="1032"/>
                  <a:pt x="6168840" y="678790"/>
                  <a:pt x="6908150" y="1649453"/>
                </a:cubicBezTo>
              </a:path>
            </a:pathLst>
          </a:custGeom>
          <a:solidFill>
            <a:schemeClr val="accent4"/>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42" name="Title Text"/>
          <p:cNvSpPr>
            <a:spLocks noGrp="1"/>
          </p:cNvSpPr>
          <p:nvPr>
            <p:ph type="title" hasCustomPrompt="1"/>
          </p:nvPr>
        </p:nvSpPr>
        <p:spPr>
          <a:xfrm>
            <a:off x="646114" y="600075"/>
            <a:ext cx="6780211"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sp>
        <p:nvSpPr>
          <p:cNvPr id="9"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Slide 2">
    <p:spTree>
      <p:nvGrpSpPr>
        <p:cNvPr id="1" name=""/>
        <p:cNvGrpSpPr/>
        <p:nvPr/>
      </p:nvGrpSpPr>
      <p:grpSpPr>
        <a:xfrm>
          <a:off x="0" y="0"/>
          <a:ext cx="0" cy="0"/>
          <a:chOff x="0" y="0"/>
          <a:chExt cx="0" cy="0"/>
        </a:xfrm>
      </p:grpSpPr>
      <p:sp>
        <p:nvSpPr>
          <p:cNvPr id="2" name="矩形 1"/>
          <p:cNvSpPr/>
          <p:nvPr userDrawn="1"/>
        </p:nvSpPr>
        <p:spPr>
          <a:xfrm>
            <a:off x="10890041" y="91658"/>
            <a:ext cx="1301959" cy="581057"/>
          </a:xfrm>
          <a:prstGeom prst="rect">
            <a:avLst/>
          </a:prstGeom>
        </p:spPr>
        <p:txBody>
          <a:bodyPr wrap="none">
            <a:spAutoFit/>
          </a:bodyPr>
          <a:lstStyle/>
          <a:p>
            <a:pPr algn="ctr">
              <a:lnSpc>
                <a:spcPct val="150000"/>
              </a:lnSpc>
            </a:pPr>
            <a:r>
              <a:rPr lang="zh-CN" altLang="en-US" sz="2400" b="1" dirty="0">
                <a:solidFill>
                  <a:schemeClr val="accent5"/>
                </a:solidFill>
                <a:latin typeface="+mn-ea"/>
                <a:ea typeface="+mn-ea"/>
              </a:rPr>
              <a:t>米美欣</a:t>
            </a:r>
            <a:r>
              <a:rPr lang="en-US" altLang="zh-CN" sz="2400" b="1" baseline="30000" dirty="0">
                <a:solidFill>
                  <a:schemeClr val="accent5"/>
                </a:solidFill>
                <a:latin typeface="+mn-ea"/>
                <a:ea typeface="+mn-ea"/>
              </a:rPr>
              <a:t>®</a:t>
            </a:r>
            <a:endParaRPr lang="zh-CN" altLang="en-US" sz="2400" b="1" baseline="30000" dirty="0">
              <a:solidFill>
                <a:schemeClr val="accent5"/>
              </a:solidFill>
              <a:latin typeface="+mn-ea"/>
              <a:ea typeface="+mn-ea"/>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Agenda Slide 3">
    <p:bg>
      <p:bgPr>
        <a:solidFill>
          <a:schemeClr val="accent3"/>
        </a:solidFill>
        <a:effectLst/>
      </p:bgPr>
    </p:bg>
    <p:spTree>
      <p:nvGrpSpPr>
        <p:cNvPr id="1" name=""/>
        <p:cNvGrpSpPr/>
        <p:nvPr/>
      </p:nvGrpSpPr>
      <p:grpSpPr>
        <a:xfrm>
          <a:off x="0" y="0"/>
          <a:ext cx="0" cy="0"/>
          <a:chOff x="0" y="0"/>
          <a:chExt cx="0" cy="0"/>
        </a:xfrm>
      </p:grpSpPr>
      <p:sp>
        <p:nvSpPr>
          <p:cNvPr id="72" name="Title Text"/>
          <p:cNvSpPr>
            <a:spLocks noGrp="1"/>
          </p:cNvSpPr>
          <p:nvPr>
            <p:ph type="title" hasCustomPrompt="1"/>
          </p:nvPr>
        </p:nvSpPr>
        <p:spPr>
          <a:xfrm>
            <a:off x="646114" y="600074"/>
            <a:ext cx="8172450" cy="779463"/>
          </a:xfrm>
          <a:prstGeom prst="rect">
            <a:avLst/>
          </a:prstGeom>
        </p:spPr>
        <p:txBody>
          <a:bodyPr>
            <a:noAutofit/>
          </a:bodyPr>
          <a:lstStyle>
            <a:lvl1pPr>
              <a:defRPr sz="2500" b="1">
                <a:solidFill>
                  <a:schemeClr val="accent6"/>
                </a:solidFill>
              </a:defRPr>
            </a:lvl1pPr>
          </a:lstStyle>
          <a:p>
            <a:r>
              <a:rPr lang="en-US" altLang="zh-CN" dirty="0"/>
              <a:t>Title Text</a:t>
            </a:r>
          </a:p>
        </p:txBody>
      </p:sp>
      <p:sp>
        <p:nvSpPr>
          <p:cNvPr id="74" name="Body Level One…"/>
          <p:cNvSpPr>
            <a:spLocks noGrp="1"/>
          </p:cNvSpPr>
          <p:nvPr>
            <p:ph type="body" idx="1" hasCustomPrompt="1"/>
          </p:nvPr>
        </p:nvSpPr>
        <p:spPr>
          <a:xfrm>
            <a:off x="646113" y="1379538"/>
            <a:ext cx="8172451"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4" name="TextBox 3"/>
          <p:cNvSpPr txBox="1"/>
          <p:nvPr userDrawn="1"/>
        </p:nvSpPr>
        <p:spPr>
          <a:xfrm>
            <a:off x="2390503" y="796834"/>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Agenda Slide 4">
    <p:bg>
      <p:bgPr>
        <a:solidFill>
          <a:schemeClr val="accent5"/>
        </a:solidFill>
        <a:effectLst/>
      </p:bgPr>
    </p:bg>
    <p:spTree>
      <p:nvGrpSpPr>
        <p:cNvPr id="1" name=""/>
        <p:cNvGrpSpPr/>
        <p:nvPr/>
      </p:nvGrpSpPr>
      <p:grpSpPr>
        <a:xfrm>
          <a:off x="0" y="0"/>
          <a:ext cx="0" cy="0"/>
          <a:chOff x="0" y="0"/>
          <a:chExt cx="0" cy="0"/>
        </a:xfrm>
      </p:grpSpPr>
      <p:sp>
        <p:nvSpPr>
          <p:cNvPr id="82" name="Title Text"/>
          <p:cNvSpPr>
            <a:spLocks noGrp="1"/>
          </p:cNvSpPr>
          <p:nvPr>
            <p:ph type="title" hasCustomPrompt="1"/>
          </p:nvPr>
        </p:nvSpPr>
        <p:spPr>
          <a:xfrm>
            <a:off x="646113" y="600074"/>
            <a:ext cx="8172450" cy="779463"/>
          </a:xfrm>
          <a:prstGeom prst="rect">
            <a:avLst/>
          </a:prstGeom>
        </p:spPr>
        <p:txBody>
          <a:bodyPr>
            <a:noAutofit/>
          </a:bodyPr>
          <a:lstStyle>
            <a:lvl1pPr>
              <a:defRPr sz="2500" b="1">
                <a:solidFill>
                  <a:schemeClr val="accent2"/>
                </a:solidFill>
              </a:defRPr>
            </a:lvl1pPr>
          </a:lstStyle>
          <a:p>
            <a:r>
              <a:rPr lang="en-US" altLang="zh-CN"/>
              <a:t>Title Text</a:t>
            </a:r>
            <a:endParaRPr lang="en-US" altLang="zh-CN" dirty="0"/>
          </a:p>
        </p:txBody>
      </p:sp>
      <p:sp>
        <p:nvSpPr>
          <p:cNvPr id="84" name="Body Level One…"/>
          <p:cNvSpPr>
            <a:spLocks noGrp="1"/>
          </p:cNvSpPr>
          <p:nvPr>
            <p:ph type="body" idx="1" hasCustomPrompt="1"/>
          </p:nvPr>
        </p:nvSpPr>
        <p:spPr>
          <a:xfrm>
            <a:off x="646114" y="1379538"/>
            <a:ext cx="8172450"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Agenda Slide 5">
    <p:bg>
      <p:bgPr>
        <a:solidFill>
          <a:schemeClr val="accent2"/>
        </a:solidFill>
        <a:effectLst/>
      </p:bgPr>
    </p:bg>
    <p:spTree>
      <p:nvGrpSpPr>
        <p:cNvPr id="1" name=""/>
        <p:cNvGrpSpPr/>
        <p:nvPr/>
      </p:nvGrpSpPr>
      <p:grpSpPr>
        <a:xfrm>
          <a:off x="0" y="0"/>
          <a:ext cx="0" cy="0"/>
          <a:chOff x="0" y="0"/>
          <a:chExt cx="0" cy="0"/>
        </a:xfrm>
      </p:grpSpPr>
      <p:sp>
        <p:nvSpPr>
          <p:cNvPr id="92" name="Title Text"/>
          <p:cNvSpPr>
            <a:spLocks noGrp="1"/>
          </p:cNvSpPr>
          <p:nvPr>
            <p:ph type="title" hasCustomPrompt="1"/>
          </p:nvPr>
        </p:nvSpPr>
        <p:spPr>
          <a:xfrm>
            <a:off x="646113" y="600074"/>
            <a:ext cx="8172449" cy="779463"/>
          </a:xfrm>
          <a:prstGeom prst="rect">
            <a:avLst/>
          </a:prstGeom>
        </p:spPr>
        <p:txBody>
          <a:bodyPr>
            <a:noAutofit/>
          </a:bodyPr>
          <a:lstStyle>
            <a:lvl1pPr>
              <a:defRPr sz="2500" b="1">
                <a:solidFill>
                  <a:srgbClr val="FFFFFF"/>
                </a:solidFill>
              </a:defRPr>
            </a:lvl1pPr>
          </a:lstStyle>
          <a:p>
            <a:r>
              <a:rPr lang="en-US" altLang="zh-CN" dirty="0"/>
              <a:t>Title Text</a:t>
            </a:r>
          </a:p>
        </p:txBody>
      </p:sp>
      <p:sp>
        <p:nvSpPr>
          <p:cNvPr id="94" name="Body Level One…"/>
          <p:cNvSpPr>
            <a:spLocks noGrp="1"/>
          </p:cNvSpPr>
          <p:nvPr>
            <p:ph type="body" idx="1" hasCustomPrompt="1"/>
          </p:nvPr>
        </p:nvSpPr>
        <p:spPr>
          <a:xfrm>
            <a:off x="646113" y="1379538"/>
            <a:ext cx="8172449"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Text"/>
          <p:cNvSpPr>
            <a:spLocks noGrp="1"/>
          </p:cNvSpPr>
          <p:nvPr>
            <p:ph type="title"/>
          </p:nvPr>
        </p:nvSpPr>
        <p:spPr>
          <a:xfrm>
            <a:off x="646114" y="600075"/>
            <a:ext cx="10958511" cy="772399"/>
          </a:xfrm>
          <a:prstGeom prst="rect">
            <a:avLst/>
          </a:prstGeom>
          <a:ln w="12700">
            <a:miter lim="400000"/>
          </a:ln>
        </p:spPr>
        <p:txBody>
          <a:bodyPr lIns="0" tIns="0" rIns="0" bIns="0">
            <a:noAutofit/>
          </a:bodyPr>
          <a:lstStyle/>
          <a:p>
            <a:r>
              <a:rPr lang="en-US" altLang="zh-CN" dirty="0"/>
              <a:t>Title Text</a:t>
            </a:r>
          </a:p>
        </p:txBody>
      </p:sp>
      <p:sp>
        <p:nvSpPr>
          <p:cNvPr id="4" name="Body Level One…"/>
          <p:cNvSpPr>
            <a:spLocks noGrp="1"/>
          </p:cNvSpPr>
          <p:nvPr>
            <p:ph type="body" idx="1"/>
          </p:nvPr>
        </p:nvSpPr>
        <p:spPr>
          <a:xfrm>
            <a:off x="646114" y="1379538"/>
            <a:ext cx="10958511" cy="4786312"/>
          </a:xfrm>
          <a:prstGeom prst="rect">
            <a:avLst/>
          </a:prstGeom>
          <a:ln w="12700">
            <a:miter lim="400000"/>
          </a:ln>
        </p:spPr>
        <p:txBody>
          <a:bodyPr lIns="0" tIns="0" rIns="0" bIns="0"/>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5" name="Slide Number"/>
          <p:cNvSpPr>
            <a:spLocks noGrp="1"/>
          </p:cNvSpPr>
          <p:nvPr>
            <p:ph type="sldNum" sz="quarter" idx="2"/>
          </p:nvPr>
        </p:nvSpPr>
        <p:spPr>
          <a:xfrm>
            <a:off x="288000" y="6354000"/>
            <a:ext cx="358113" cy="138499"/>
          </a:xfrm>
          <a:prstGeom prst="rect">
            <a:avLst/>
          </a:prstGeom>
          <a:ln w="12700">
            <a:miter lim="400000"/>
          </a:ln>
        </p:spPr>
        <p:txBody>
          <a:bodyPr wrap="none" lIns="0" tIns="0" rIns="0" bIns="0">
            <a:noAutofit/>
          </a:bodyPr>
          <a:lstStyle>
            <a:lvl1pPr>
              <a:defRPr sz="900">
                <a:solidFill>
                  <a:schemeClr val="accent1"/>
                </a:solidFill>
                <a:latin typeface="+mn-ea"/>
                <a:ea typeface="+mn-ea"/>
              </a:defRPr>
            </a:lvl1pPr>
          </a:lstStyle>
          <a:p>
            <a:fld id="{86CB4B4D-7CA3-9044-876B-883B54F8677D}" type="slidenum">
              <a:rPr lang="en-US" altLang="zh-CN" smtClean="0"/>
              <a:t>‹#›</a:t>
            </a:fld>
            <a:endParaRPr lang="zh-CN" altLang="en-US" dirty="0"/>
          </a:p>
        </p:txBody>
      </p:sp>
      <p:sp>
        <p:nvSpPr>
          <p:cNvPr id="7" name="页脚占位符 5"/>
          <p:cNvSpPr>
            <a:spLocks noGrp="1"/>
          </p:cNvSpPr>
          <p:nvPr>
            <p:ph type="ftr" sz="quarter" idx="3"/>
          </p:nvPr>
        </p:nvSpPr>
        <p:spPr>
          <a:xfrm>
            <a:off x="646114" y="6354000"/>
            <a:ext cx="4264214" cy="138499"/>
          </a:xfrm>
          <a:prstGeom prst="rect">
            <a:avLst/>
          </a:prstGeom>
          <a:ln w="12700">
            <a:miter lim="400000"/>
          </a:ln>
        </p:spPr>
        <p:txBody>
          <a:bodyPr lIns="0" tIns="0" rIns="0" bIns="0">
            <a:noAutofit/>
          </a:bodyPr>
          <a:lstStyle>
            <a:lvl1pPr>
              <a:defRPr lang="en-US" altLang="zh-CN" sz="1200" smtClean="0">
                <a:solidFill>
                  <a:schemeClr val="accent1"/>
                </a:solidFill>
                <a:latin typeface="+mn-ea"/>
                <a:ea typeface="+mn-ea"/>
              </a:defRPr>
            </a:lvl1pPr>
          </a:lstStyle>
          <a:p>
            <a:r>
              <a:rPr lang="zh-CN" altLang="en-US"/>
              <a:t>在“插入” </a:t>
            </a:r>
            <a:r>
              <a:rPr lang="en-US" altLang="zh-CN"/>
              <a:t>&gt; “</a:t>
            </a:r>
            <a:r>
              <a:rPr lang="zh-CN" altLang="en-US"/>
              <a:t>页眉和页脚”处 输入文档保密级别</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p:fade/>
  </p:transition>
  <p:hf hdr="0" dt="0"/>
  <p:txStyles>
    <p:titleStyle>
      <a:lvl1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chemeClr val="bg2"/>
          </a:solidFill>
          <a:uFillTx/>
          <a:latin typeface="+mj-ea"/>
          <a:ea typeface="+mj-ea"/>
          <a:cs typeface="Relative"/>
          <a:sym typeface="Relative"/>
        </a:defRPr>
      </a:lvl1pPr>
      <a:lvl2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2pPr>
      <a:lvl3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3pPr>
      <a:lvl4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4pPr>
      <a:lvl5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5pPr>
      <a:lvl6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6pPr>
      <a:lvl7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7pPr>
      <a:lvl8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8pPr>
      <a:lvl9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9pPr>
    </p:titleStyle>
    <p:bodyStyle>
      <a:lvl1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n-ea"/>
          <a:ea typeface="+mn-ea"/>
          <a:cs typeface="Relative"/>
          <a:sym typeface="Relative"/>
        </a:defRPr>
      </a:lvl1pPr>
      <a:lvl2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accent2"/>
          </a:solidFill>
          <a:uFillTx/>
          <a:latin typeface="+mj-ea"/>
          <a:ea typeface="+mj-ea"/>
          <a:cs typeface="Relative"/>
          <a:sym typeface="Relative"/>
        </a:defRPr>
      </a:lvl2pPr>
      <a:lvl3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j-ea"/>
          <a:ea typeface="+mj-ea"/>
          <a:cs typeface="Relative"/>
          <a:sym typeface="Relative"/>
        </a:defRPr>
      </a:lvl3pPr>
      <a:lvl4pPr marL="204470"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4pPr>
      <a:lvl5pPr marL="409575"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5pPr>
      <a:lvl6pPr marL="61531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6pPr>
      <a:lvl7pPr marL="82105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7pPr>
      <a:lvl8pPr marL="1026160"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8pPr>
      <a:lvl9pPr marL="123126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9pPr>
    </p:bodyStyle>
    <p:otherStyle>
      <a:lvl1pPr marL="0" marR="0" indent="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1pPr>
      <a:lvl2pPr marL="0" marR="0" indent="52006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2pPr>
      <a:lvl3pPr marL="0" marR="0" indent="104013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3pPr>
      <a:lvl4pPr marL="0" marR="0" indent="156019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4pPr>
      <a:lvl5pPr marL="0" marR="0" indent="208026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5pPr>
      <a:lvl6pPr marL="0" marR="0" indent="260032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6pPr>
      <a:lvl7pPr marL="0" marR="0" indent="312039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7pPr>
      <a:lvl8pPr marL="0" marR="0" indent="363982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8pPr>
      <a:lvl9pPr marL="0" marR="0" indent="415988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
            <a:ext cx="12192000"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049818"/>
            <a:ext cx="12192000" cy="808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812794"/>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5846618"/>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rot="5400000">
            <a:off x="651165" y="577276"/>
            <a:ext cx="2207494" cy="1052944"/>
            <a:chOff x="0" y="1985818"/>
            <a:chExt cx="2817091" cy="1265382"/>
          </a:xfrm>
          <a:solidFill>
            <a:schemeClr val="accent5"/>
          </a:solidFill>
        </p:grpSpPr>
        <p:sp>
          <p:nvSpPr>
            <p:cNvPr id="12" name="流程图: 终止 11"/>
            <p:cNvSpPr/>
            <p:nvPr userDrawn="1"/>
          </p:nvSpPr>
          <p:spPr>
            <a:xfrm>
              <a:off x="0" y="1985818"/>
              <a:ext cx="2817091" cy="1265382"/>
            </a:xfrm>
            <a:prstGeom prst="flowChartTerminator">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3" name="矩形 12"/>
            <p:cNvSpPr/>
            <p:nvPr userDrawn="1"/>
          </p:nvSpPr>
          <p:spPr>
            <a:xfrm>
              <a:off x="0" y="1985818"/>
              <a:ext cx="1302327" cy="1265382"/>
            </a:xfrm>
            <a:prstGeom prst="rect">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1" y="0"/>
            <a:ext cx="12192001" cy="6857999"/>
            <a:chOff x="-1" y="0"/>
            <a:chExt cx="12192001" cy="6857999"/>
          </a:xfrm>
        </p:grpSpPr>
        <p:grpSp>
          <p:nvGrpSpPr>
            <p:cNvPr id="5" name="组合 4"/>
            <p:cNvGrpSpPr/>
            <p:nvPr/>
          </p:nvGrpSpPr>
          <p:grpSpPr>
            <a:xfrm>
              <a:off x="-1" y="0"/>
              <a:ext cx="12192001" cy="6857999"/>
              <a:chOff x="-1" y="0"/>
              <a:chExt cx="12192001" cy="6857999"/>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t="15653" b="19993"/>
              <a:stretch/>
            </p:blipFill>
            <p:spPr>
              <a:xfrm>
                <a:off x="0" y="1955409"/>
                <a:ext cx="12192000" cy="490259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51461" t="483" b="84510"/>
              <a:stretch/>
            </p:blipFill>
            <p:spPr>
              <a:xfrm flipH="1">
                <a:off x="-1" y="0"/>
                <a:ext cx="4802597" cy="1050331"/>
              </a:xfrm>
              <a:prstGeom prst="rect">
                <a:avLst/>
              </a:prstGeom>
            </p:spPr>
          </p:pic>
        </p:grpSp>
        <p:sp>
          <p:nvSpPr>
            <p:cNvPr id="3" name="矩形 2"/>
            <p:cNvSpPr/>
            <p:nvPr/>
          </p:nvSpPr>
          <p:spPr>
            <a:xfrm>
              <a:off x="10436087" y="127761"/>
              <a:ext cx="1666461" cy="689280"/>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smtClean="0">
                <a:ln>
                  <a:noFill/>
                </a:ln>
                <a:solidFill>
                  <a:srgbClr val="000000"/>
                </a:solidFill>
                <a:effectLst/>
                <a:uFillTx/>
                <a:latin typeface="+mn-lt"/>
                <a:ea typeface="Relative"/>
                <a:cs typeface="Relative"/>
                <a:sym typeface="Relative"/>
              </a:endParaRPr>
            </a:p>
          </p:txBody>
        </p:sp>
      </p:grpSp>
      <p:sp>
        <p:nvSpPr>
          <p:cNvPr id="15" name="PA_文本框 49">
            <a:extLst>
              <a:ext uri="{FF2B5EF4-FFF2-40B4-BE49-F238E27FC236}">
                <a16:creationId xmlns:a16="http://schemas.microsoft.com/office/drawing/2014/main" id="{F76D8AD4-C8F0-6AD1-B8EA-FEC0D87D7FD7}"/>
              </a:ext>
            </a:extLst>
          </p:cNvPr>
          <p:cNvSpPr txBox="1"/>
          <p:nvPr>
            <p:custDataLst>
              <p:tags r:id="rId1"/>
            </p:custDataLst>
          </p:nvPr>
        </p:nvSpPr>
        <p:spPr>
          <a:xfrm>
            <a:off x="557017" y="1401415"/>
            <a:ext cx="11124772" cy="553994"/>
          </a:xfrm>
          <a:prstGeom prst="rect">
            <a:avLst/>
          </a:prstGeom>
          <a:noFill/>
        </p:spPr>
        <p:txBody>
          <a:bodyPr wrap="square" lIns="121917" tIns="60958" rIns="121917" bIns="60958" rtlCol="0">
            <a:spAutoFit/>
          </a:bodyPr>
          <a:lstStyle/>
          <a:p>
            <a:r>
              <a:rPr lang="zh-CN" altLang="en-US" sz="2800" b="1" smtClean="0">
                <a:solidFill>
                  <a:srgbClr val="FF0000"/>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唯一</a:t>
            </a:r>
            <a:r>
              <a:rPr lang="zh-CN" altLang="en-US" sz="2400" b="1"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能</a:t>
            </a:r>
            <a:r>
              <a:rPr lang="zh-CN" altLang="en-US" sz="2400" b="1">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显著</a:t>
            </a:r>
            <a:r>
              <a:rPr lang="zh-CN" altLang="en-US" sz="2400" b="1"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改善</a:t>
            </a:r>
            <a:r>
              <a:rPr lang="zh-CN" altLang="en-US" sz="2400" b="1">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阿片类药物引起的便秘，且具有</a:t>
            </a:r>
            <a:r>
              <a:rPr lang="zh-CN" altLang="en-US" sz="2800" b="1">
                <a:solidFill>
                  <a:srgbClr val="FF0000"/>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防</a:t>
            </a:r>
            <a:r>
              <a:rPr lang="zh-CN" altLang="en-US" sz="2800" b="1" smtClean="0">
                <a:solidFill>
                  <a:srgbClr val="FF0000"/>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滥用</a:t>
            </a:r>
            <a:r>
              <a:rPr lang="zh-CN" altLang="en-US" sz="2400" b="1">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特性</a:t>
            </a:r>
            <a:r>
              <a:rPr lang="zh-CN" altLang="en-US" sz="2400" b="1"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的</a:t>
            </a:r>
            <a:r>
              <a:rPr lang="zh-CN" altLang="en-US" sz="2800" b="1" smtClean="0">
                <a:solidFill>
                  <a:srgbClr val="FF0000"/>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国产</a:t>
            </a:r>
            <a:r>
              <a:rPr lang="zh-CN" altLang="en-US" sz="2400" b="1"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rPr>
              <a:t>强效镇痛药</a:t>
            </a:r>
            <a:endParaRPr lang="zh-CN" altLang="en-US" sz="2400" b="1" dirty="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cs typeface="Segoe UI Light" panose="020B0502040204020203" pitchFamily="34" charset="0"/>
              <a:sym typeface="思源黑体" panose="020B0800000000000000" pitchFamily="34" charset="-122"/>
            </a:endParaRPr>
          </a:p>
        </p:txBody>
      </p:sp>
      <p:sp>
        <p:nvSpPr>
          <p:cNvPr id="10" name="椭圆 9"/>
          <p:cNvSpPr/>
          <p:nvPr/>
        </p:nvSpPr>
        <p:spPr>
          <a:xfrm rot="3791367">
            <a:off x="11523024" y="989282"/>
            <a:ext cx="255694" cy="255694"/>
          </a:xfrm>
          <a:prstGeom prst="ellipse">
            <a:avLst/>
          </a:prstGeom>
          <a:gradFill>
            <a:gsLst>
              <a:gs pos="100000">
                <a:srgbClr val="48C2D7">
                  <a:alpha val="85000"/>
                </a:srgbClr>
              </a:gs>
              <a:gs pos="0">
                <a:srgbClr val="92E7BC">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3791367">
            <a:off x="1876865" y="4519019"/>
            <a:ext cx="194259" cy="194259"/>
          </a:xfrm>
          <a:prstGeom prst="ellipse">
            <a:avLst/>
          </a:prstGeom>
          <a:gradFill>
            <a:gsLst>
              <a:gs pos="100000">
                <a:srgbClr val="48C2D7"/>
              </a:gs>
              <a:gs pos="0">
                <a:srgbClr val="92E7BC">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3496" y="1288898"/>
            <a:ext cx="187042" cy="187042"/>
          </a:xfrm>
          <a:prstGeom prst="ellipse">
            <a:avLst/>
          </a:prstGeom>
          <a:gradFill>
            <a:gsLst>
              <a:gs pos="100000">
                <a:srgbClr val="48C2D7">
                  <a:alpha val="48000"/>
                </a:srgbClr>
              </a:gs>
              <a:gs pos="0">
                <a:srgbClr val="92E7BC">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54930F2-2839-4D7F-90FD-A5E513DE108E}"/>
              </a:ext>
            </a:extLst>
          </p:cNvPr>
          <p:cNvSpPr txBox="1"/>
          <p:nvPr/>
        </p:nvSpPr>
        <p:spPr bwMode="auto">
          <a:xfrm>
            <a:off x="6828183" y="1972815"/>
            <a:ext cx="4853606" cy="46166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2400" spc="0"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rPr>
              <a:t>——</a:t>
            </a:r>
            <a:r>
              <a:rPr lang="zh-CN" altLang="en-US" sz="2400" spc="0" smtClean="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rPr>
              <a:t>临床</a:t>
            </a:r>
            <a:r>
              <a:rPr lang="zh-CN" altLang="en-US" sz="2400" spc="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rPr>
              <a:t>重度疼痛治疗的显著进步</a:t>
            </a:r>
            <a:endParaRPr lang="zh-CN" altLang="en-US" sz="2400" spc="0" dirty="0">
              <a:solidFill>
                <a:srgbClr val="0099A5"/>
              </a:solidFill>
              <a:effectLst>
                <a:outerShdw blurRad="25400" dist="25400" dir="2700000" algn="tl">
                  <a:srgbClr val="000000">
                    <a:alpha val="25000"/>
                  </a:srgbClr>
                </a:outerShdw>
              </a:effectLst>
              <a:latin typeface="楷体" panose="02010609060101010101" pitchFamily="49" charset="-122"/>
              <a:ea typeface="楷体" panose="02010609060101010101" pitchFamily="49" charset="-122"/>
            </a:endParaRPr>
          </a:p>
        </p:txBody>
      </p:sp>
      <p:grpSp>
        <p:nvGrpSpPr>
          <p:cNvPr id="14" name="组合 13"/>
          <p:cNvGrpSpPr/>
          <p:nvPr/>
        </p:nvGrpSpPr>
        <p:grpSpPr>
          <a:xfrm>
            <a:off x="3822816" y="4852220"/>
            <a:ext cx="4068853" cy="489122"/>
            <a:chOff x="3440026" y="2840171"/>
            <a:chExt cx="4373362" cy="489122"/>
          </a:xfrm>
        </p:grpSpPr>
        <p:sp>
          <p:nvSpPr>
            <p:cNvPr id="16" name="圆角矩形 15"/>
            <p:cNvSpPr/>
            <p:nvPr/>
          </p:nvSpPr>
          <p:spPr>
            <a:xfrm>
              <a:off x="3440026" y="2840171"/>
              <a:ext cx="4373362" cy="489122"/>
            </a:xfrm>
            <a:prstGeom prst="roundRect">
              <a:avLst>
                <a:gd name="adj" fmla="val 50000"/>
              </a:avLst>
            </a:prstGeom>
            <a:solidFill>
              <a:schemeClr val="bg1"/>
            </a:solidFill>
            <a:ln>
              <a:solidFill>
                <a:srgbClr val="92E7BC">
                  <a:alpha val="45000"/>
                </a:srgbClr>
              </a:solidFill>
            </a:ln>
            <a:effectLst>
              <a:outerShdw blurRad="101600" dist="38100" dir="2700000" algn="tl" rotWithShape="0">
                <a:srgbClr val="48C2D7">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763583" y="2861773"/>
              <a:ext cx="3874505" cy="461665"/>
            </a:xfrm>
            <a:prstGeom prst="rect">
              <a:avLst/>
            </a:prstGeom>
            <a:noFill/>
          </p:spPr>
          <p:txBody>
            <a:bodyPr wrap="square" rtlCol="0">
              <a:spAutoFit/>
            </a:bodyPr>
            <a:lstStyle/>
            <a:p>
              <a:pPr algn="dist"/>
              <a:r>
                <a:rPr lang="zh-CN" altLang="en-US" sz="2400" b="1" smtClean="0">
                  <a:solidFill>
                    <a:schemeClr val="tx1">
                      <a:lumMod val="75000"/>
                      <a:lumOff val="25000"/>
                    </a:schemeClr>
                  </a:solidFill>
                  <a:latin typeface="思源黑体" panose="020B0500000000000000" pitchFamily="34" charset="-122"/>
                  <a:ea typeface="思源黑体" panose="020B0500000000000000" pitchFamily="34" charset="-122"/>
                </a:rPr>
                <a:t>山东绿叶制药有限公司</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
        <p:nvSpPr>
          <p:cNvPr id="4" name="矩形 3"/>
          <p:cNvSpPr/>
          <p:nvPr/>
        </p:nvSpPr>
        <p:spPr>
          <a:xfrm>
            <a:off x="557017" y="416678"/>
            <a:ext cx="1673856" cy="743986"/>
          </a:xfrm>
          <a:prstGeom prst="rect">
            <a:avLst/>
          </a:prstGeom>
        </p:spPr>
        <p:txBody>
          <a:bodyPr wrap="none">
            <a:spAutoFit/>
          </a:bodyPr>
          <a:lstStyle/>
          <a:p>
            <a:pPr algn="ctr">
              <a:lnSpc>
                <a:spcPct val="150000"/>
              </a:lnSpc>
            </a:pPr>
            <a:r>
              <a:rPr lang="zh-CN" altLang="en-US" sz="3200" b="1" dirty="0">
                <a:solidFill>
                  <a:schemeClr val="accent5"/>
                </a:solidFill>
                <a:latin typeface="+mn-ea"/>
                <a:ea typeface="+mn-ea"/>
              </a:rPr>
              <a:t>米美欣</a:t>
            </a:r>
            <a:r>
              <a:rPr lang="en-US" altLang="zh-CN" sz="3200" b="1" baseline="30000" dirty="0">
                <a:solidFill>
                  <a:schemeClr val="accent5"/>
                </a:solidFill>
                <a:latin typeface="+mn-ea"/>
                <a:ea typeface="+mn-ea"/>
              </a:rPr>
              <a:t>®</a:t>
            </a:r>
            <a:endParaRPr lang="zh-CN" altLang="en-US" sz="3200" b="1" baseline="30000" dirty="0">
              <a:solidFill>
                <a:schemeClr val="accent5"/>
              </a:solidFill>
              <a:latin typeface="+mn-ea"/>
              <a:ea typeface="+mn-ea"/>
            </a:endParaRPr>
          </a:p>
        </p:txBody>
      </p:sp>
      <p:sp>
        <p:nvSpPr>
          <p:cNvPr id="2" name="文本框 1"/>
          <p:cNvSpPr txBox="1"/>
          <p:nvPr/>
        </p:nvSpPr>
        <p:spPr>
          <a:xfrm>
            <a:off x="3495414" y="2962915"/>
            <a:ext cx="5292436" cy="8617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50000"/>
              </a:lnSpc>
              <a:spcBef>
                <a:spcPts val="0"/>
              </a:spcBef>
              <a:spcAft>
                <a:spcPts val="0"/>
              </a:spcAft>
              <a:buClrTx/>
              <a:buSzTx/>
              <a:buFontTx/>
              <a:buNone/>
            </a:pPr>
            <a:r>
              <a:rPr kumimoji="0" lang="zh-CN" altLang="en-US" sz="4000" b="1" i="0" u="none" strike="noStrike" cap="none" spc="0" normalizeH="0" baseline="0" dirty="0">
                <a:ln>
                  <a:noFill/>
                </a:ln>
                <a:solidFill>
                  <a:srgbClr val="FF0000"/>
                </a:solidFill>
                <a:effectLst/>
                <a:uFillTx/>
                <a:latin typeface="+mn-ea"/>
                <a:ea typeface="+mn-ea"/>
                <a:cs typeface="Relative"/>
                <a:sym typeface="Relative"/>
              </a:rPr>
              <a:t>羟考酮纳络酮</a:t>
            </a:r>
            <a:r>
              <a:rPr kumimoji="0" lang="zh-CN" altLang="en-US" sz="4000" b="1" i="0" u="none" strike="noStrike" cap="none" spc="0" normalizeH="0" baseline="0" dirty="0">
                <a:ln>
                  <a:noFill/>
                </a:ln>
                <a:solidFill>
                  <a:schemeClr val="bg2"/>
                </a:solidFill>
                <a:effectLst/>
                <a:uFillTx/>
                <a:latin typeface="+mn-ea"/>
                <a:ea typeface="+mn-ea"/>
                <a:cs typeface="Relative"/>
                <a:sym typeface="Relative"/>
              </a:rPr>
              <a:t>缓释片</a:t>
            </a:r>
          </a:p>
        </p:txBody>
      </p:sp>
    </p:spTree>
    <p:extLst>
      <p:ext uri="{BB962C8B-B14F-4D97-AF65-F5344CB8AC3E}">
        <p14:creationId xmlns:p14="http://schemas.microsoft.com/office/powerpoint/2010/main" val="2548132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par>
                                <p:cTn id="32" presetID="53" presetClass="entr" presetSubtype="16"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1920"/>
            <a:ext cx="2207494" cy="915240"/>
            <a:chOff x="0" y="1985818"/>
            <a:chExt cx="2817091" cy="1265382"/>
          </a:xfrm>
          <a:solidFill>
            <a:srgbClr val="0099A5"/>
          </a:solidFill>
        </p:grpSpPr>
        <p:sp>
          <p:nvSpPr>
            <p:cNvPr id="22" name="流程图: 终止 21"/>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05</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2021157" y="285248"/>
            <a:ext cx="1845165"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smtClean="0">
                <a:solidFill>
                  <a:schemeClr val="accent1"/>
                </a:solidFill>
                <a:latin typeface="+mn-ea"/>
                <a:ea typeface="+mn-ea"/>
              </a:rPr>
              <a:t>公平</a:t>
            </a:r>
            <a:r>
              <a:rPr kumimoji="0" lang="zh-CN" altLang="en-US" sz="2400" b="0" i="0" u="none" strike="noStrike" cap="none" spc="0" normalizeH="0" baseline="0" smtClean="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7" name="矩形: 圆角 6"/>
          <p:cNvSpPr/>
          <p:nvPr/>
        </p:nvSpPr>
        <p:spPr>
          <a:xfrm>
            <a:off x="570034" y="1529699"/>
            <a:ext cx="5450761" cy="2237788"/>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对角圆角 7"/>
          <p:cNvSpPr/>
          <p:nvPr/>
        </p:nvSpPr>
        <p:spPr>
          <a:xfrm>
            <a:off x="560806" y="1338950"/>
            <a:ext cx="2672414"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400" hangingPunct="1">
              <a:defRPr/>
            </a:pPr>
            <a:r>
              <a:rPr lang="zh-CN" altLang="en-US" sz="1800" kern="1200" noProof="0">
                <a:solidFill>
                  <a:prstClr val="white"/>
                </a:solidFill>
                <a:cs typeface="+mn-ea"/>
                <a:sym typeface="+mn-lt"/>
              </a:rPr>
              <a:t>对公共健康的影响</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9" name="组合 18"/>
          <p:cNvGrpSpPr/>
          <p:nvPr/>
        </p:nvGrpSpPr>
        <p:grpSpPr>
          <a:xfrm>
            <a:off x="6273462" y="1330857"/>
            <a:ext cx="5459990" cy="2364466"/>
            <a:chOff x="1027895" y="1746318"/>
            <a:chExt cx="4145726" cy="1785193"/>
          </a:xfrm>
        </p:grpSpPr>
        <p:sp>
          <p:nvSpPr>
            <p:cNvPr id="20" name="矩形: 圆角 6"/>
            <p:cNvSpPr/>
            <p:nvPr/>
          </p:nvSpPr>
          <p:spPr>
            <a:xfrm>
              <a:off x="1027895" y="1888692"/>
              <a:ext cx="4145726" cy="1642819"/>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矩形: 对角圆角 7"/>
            <p:cNvSpPr/>
            <p:nvPr/>
          </p:nvSpPr>
          <p:spPr>
            <a:xfrm>
              <a:off x="1027895" y="1746318"/>
              <a:ext cx="2029142" cy="32578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弥补目录短板</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29" name="组合 28"/>
          <p:cNvGrpSpPr/>
          <p:nvPr/>
        </p:nvGrpSpPr>
        <p:grpSpPr>
          <a:xfrm>
            <a:off x="560806" y="3941258"/>
            <a:ext cx="5459990" cy="2201603"/>
            <a:chOff x="1027895" y="1746318"/>
            <a:chExt cx="4145726" cy="2201603"/>
          </a:xfrm>
        </p:grpSpPr>
        <p:sp>
          <p:nvSpPr>
            <p:cNvPr id="30" name="矩形: 圆角 6"/>
            <p:cNvSpPr/>
            <p:nvPr/>
          </p:nvSpPr>
          <p:spPr>
            <a:xfrm>
              <a:off x="1027895" y="1937067"/>
              <a:ext cx="4145726" cy="2010854"/>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对角圆角 7"/>
            <p:cNvSpPr/>
            <p:nvPr/>
          </p:nvSpPr>
          <p:spPr>
            <a:xfrm>
              <a:off x="1027895" y="1746318"/>
              <a:ext cx="2029142"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prstClr val="white"/>
                  </a:solidFill>
                  <a:cs typeface="+mn-ea"/>
                  <a:sym typeface="+mn-lt"/>
                </a:rPr>
                <a:t>临床管理</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1" name="矩形: 圆角 6"/>
          <p:cNvSpPr/>
          <p:nvPr/>
        </p:nvSpPr>
        <p:spPr>
          <a:xfrm>
            <a:off x="6273462" y="4145792"/>
            <a:ext cx="5459990" cy="1997069"/>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矩形: 对角圆角 7"/>
          <p:cNvSpPr/>
          <p:nvPr/>
        </p:nvSpPr>
        <p:spPr>
          <a:xfrm>
            <a:off x="6273462" y="3904445"/>
            <a:ext cx="2672414"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符合保基本原则</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矩形 37"/>
          <p:cNvSpPr/>
          <p:nvPr/>
        </p:nvSpPr>
        <p:spPr>
          <a:xfrm>
            <a:off x="6344830" y="4396549"/>
            <a:ext cx="5317254" cy="1695336"/>
          </a:xfrm>
          <a:prstGeom prst="rect">
            <a:avLst/>
          </a:prstGeom>
        </p:spPr>
        <p:txBody>
          <a:bodyPr wrap="square">
            <a:spAutoFit/>
          </a:bodyPr>
          <a:lstStyle/>
          <a:p>
            <a:pPr>
              <a:lnSpc>
                <a:spcPts val="2500"/>
              </a:lnSpc>
            </a:pPr>
            <a:r>
              <a:rPr lang="en-US" altLang="zh-CN" sz="1500" dirty="0">
                <a:solidFill>
                  <a:srgbClr val="000000"/>
                </a:solidFill>
                <a:effectLst/>
                <a:highlight>
                  <a:srgbClr val="FFFFFF"/>
                </a:highlight>
                <a:latin typeface="+mn-ea"/>
                <a:ea typeface="+mn-ea"/>
                <a:cs typeface="PingFang SC"/>
              </a:rPr>
              <a:t>1</a:t>
            </a:r>
            <a:r>
              <a:rPr lang="zh-CN" altLang="en-US" sz="1500" dirty="0">
                <a:solidFill>
                  <a:srgbClr val="000000"/>
                </a:solidFill>
                <a:effectLst/>
                <a:highlight>
                  <a:srgbClr val="FFFFFF"/>
                </a:highlight>
                <a:latin typeface="+mn-ea"/>
                <a:ea typeface="+mn-ea"/>
                <a:cs typeface="PingFang SC"/>
              </a:rPr>
              <a:t>、</a:t>
            </a:r>
            <a:r>
              <a:rPr lang="zh-CN" altLang="zh-CN" sz="1500" dirty="0">
                <a:solidFill>
                  <a:srgbClr val="000000"/>
                </a:solidFill>
                <a:effectLst/>
                <a:highlight>
                  <a:srgbClr val="FFFFFF"/>
                </a:highlight>
                <a:latin typeface="+mn-ea"/>
                <a:ea typeface="+mn-ea"/>
                <a:cs typeface="PingFang SC"/>
              </a:rPr>
              <a:t>羟考酮纳洛酮缓释片</a:t>
            </a:r>
            <a:r>
              <a:rPr lang="zh-CN" altLang="en-US" sz="1500" dirty="0">
                <a:solidFill>
                  <a:srgbClr val="000000"/>
                </a:solidFill>
                <a:effectLst/>
                <a:highlight>
                  <a:srgbClr val="FFFFFF"/>
                </a:highlight>
                <a:latin typeface="+mn-ea"/>
                <a:ea typeface="+mn-ea"/>
                <a:cs typeface="PingFang SC"/>
              </a:rPr>
              <a:t>为复方制剂，</a:t>
            </a:r>
            <a:r>
              <a:rPr lang="zh-CN" altLang="en-US" sz="1500" dirty="0">
                <a:highlight>
                  <a:srgbClr val="FFFFFF"/>
                </a:highlight>
                <a:latin typeface="+mn-ea"/>
                <a:ea typeface="+mn-ea"/>
                <a:cs typeface="PingFang SC"/>
              </a:rPr>
              <a:t>不仅能有效镇痛，还可解决阿片类药物单方引起的便秘问题，</a:t>
            </a:r>
            <a:r>
              <a:rPr lang="zh-CN" altLang="en-US" sz="1500" dirty="0">
                <a:solidFill>
                  <a:srgbClr val="FF0000"/>
                </a:solidFill>
                <a:highlight>
                  <a:srgbClr val="FFFFFF"/>
                </a:highlight>
                <a:latin typeface="+mn-ea"/>
                <a:ea typeface="+mn-ea"/>
                <a:cs typeface="PingFang SC"/>
              </a:rPr>
              <a:t>满足重度疼痛患者的临床用药需求。</a:t>
            </a:r>
            <a:endParaRPr lang="en-US" altLang="zh-CN" sz="1500" dirty="0">
              <a:solidFill>
                <a:srgbClr val="FF0000"/>
              </a:solidFill>
              <a:highlight>
                <a:srgbClr val="FFFFFF"/>
              </a:highlight>
              <a:latin typeface="+mn-ea"/>
              <a:ea typeface="+mn-ea"/>
              <a:cs typeface="PingFang SC"/>
            </a:endParaRPr>
          </a:p>
          <a:p>
            <a:pPr>
              <a:lnSpc>
                <a:spcPts val="2500"/>
              </a:lnSpc>
            </a:pPr>
            <a:r>
              <a:rPr lang="en-US" altLang="zh-CN" sz="1500">
                <a:highlight>
                  <a:srgbClr val="FFFFFF"/>
                </a:highlight>
                <a:latin typeface="+mn-ea"/>
                <a:ea typeface="+mn-ea"/>
                <a:cs typeface="PingFang SC"/>
              </a:rPr>
              <a:t>2</a:t>
            </a:r>
            <a:r>
              <a:rPr lang="zh-CN" altLang="en-US" sz="1500" smtClean="0">
                <a:highlight>
                  <a:srgbClr val="FFFFFF"/>
                </a:highlight>
                <a:latin typeface="+mn-ea"/>
                <a:ea typeface="+mn-ea"/>
                <a:cs typeface="PingFang SC"/>
              </a:rPr>
              <a:t>、药物</a:t>
            </a:r>
            <a:r>
              <a:rPr lang="zh-CN" altLang="en-US" sz="1500" dirty="0">
                <a:highlight>
                  <a:srgbClr val="FFFFFF"/>
                </a:highlight>
                <a:latin typeface="+mn-ea"/>
                <a:ea typeface="+mn-ea"/>
                <a:cs typeface="PingFang SC"/>
              </a:rPr>
              <a:t>经济性良好，临床治疗不增加患者额外经济负担，且会减轻护理负担，以及减少缓</a:t>
            </a:r>
            <a:r>
              <a:rPr lang="zh-CN" altLang="en-US" sz="1500">
                <a:highlight>
                  <a:srgbClr val="FFFFFF"/>
                </a:highlight>
                <a:latin typeface="+mn-ea"/>
                <a:ea typeface="+mn-ea"/>
                <a:cs typeface="PingFang SC"/>
              </a:rPr>
              <a:t>泻</a:t>
            </a:r>
            <a:r>
              <a:rPr lang="zh-CN" altLang="en-US" sz="1500" smtClean="0">
                <a:highlight>
                  <a:srgbClr val="FFFFFF"/>
                </a:highlight>
                <a:latin typeface="+mn-ea"/>
                <a:ea typeface="+mn-ea"/>
                <a:cs typeface="PingFang SC"/>
              </a:rPr>
              <a:t>剂的应用</a:t>
            </a:r>
            <a:r>
              <a:rPr lang="zh-CN" altLang="en-US" sz="1500" dirty="0">
                <a:highlight>
                  <a:srgbClr val="FFFFFF"/>
                </a:highlight>
                <a:latin typeface="+mn-ea"/>
                <a:ea typeface="+mn-ea"/>
                <a:cs typeface="PingFang SC"/>
              </a:rPr>
              <a:t>。</a:t>
            </a:r>
            <a:endParaRPr lang="zh-CN" altLang="zh-CN" sz="1500" dirty="0">
              <a:effectLst/>
              <a:highlight>
                <a:srgbClr val="FFFFFF"/>
              </a:highlight>
              <a:latin typeface="+mn-ea"/>
              <a:ea typeface="+mn-ea"/>
              <a:cs typeface="宋体" panose="02010600030101010101" pitchFamily="2" charset="-122"/>
            </a:endParaRPr>
          </a:p>
        </p:txBody>
      </p:sp>
      <p:sp>
        <p:nvSpPr>
          <p:cNvPr id="36" name="矩形 35">
            <a:extLst>
              <a:ext uri="{FF2B5EF4-FFF2-40B4-BE49-F238E27FC236}">
                <a16:creationId xmlns:a16="http://schemas.microsoft.com/office/drawing/2014/main" id="{DF1F041D-740F-CEF4-9B64-1E19A16DFB6F}"/>
              </a:ext>
            </a:extLst>
          </p:cNvPr>
          <p:cNvSpPr/>
          <p:nvPr/>
        </p:nvSpPr>
        <p:spPr>
          <a:xfrm>
            <a:off x="570035" y="1800557"/>
            <a:ext cx="5338023" cy="2015936"/>
          </a:xfrm>
          <a:prstGeom prst="rect">
            <a:avLst/>
          </a:prstGeom>
        </p:spPr>
        <p:txBody>
          <a:bodyPr wrap="square">
            <a:spAutoFit/>
          </a:bodyPr>
          <a:lstStyle/>
          <a:p>
            <a:pPr>
              <a:lnSpc>
                <a:spcPts val="2500"/>
              </a:lnSpc>
            </a:pPr>
            <a:r>
              <a:rPr lang="en-US" altLang="zh-CN" sz="1500" dirty="0">
                <a:solidFill>
                  <a:schemeClr val="tx1"/>
                </a:solidFill>
                <a:latin typeface="+mn-ea"/>
                <a:ea typeface="+mn-ea"/>
              </a:rPr>
              <a:t>1</a:t>
            </a:r>
            <a:r>
              <a:rPr lang="zh-CN" altLang="en-US" sz="1500" dirty="0">
                <a:solidFill>
                  <a:schemeClr val="tx1"/>
                </a:solidFill>
                <a:latin typeface="+mn-ea"/>
                <a:ea typeface="+mn-ea"/>
              </a:rPr>
              <a:t>、疼痛是人类的第五大生命体征，是患者最常见和难以忍受的症状之一。我国慢性疼痛患者超过</a:t>
            </a:r>
            <a:r>
              <a:rPr lang="en-US" altLang="zh-CN" sz="1500" dirty="0">
                <a:solidFill>
                  <a:schemeClr val="tx1"/>
                </a:solidFill>
                <a:latin typeface="+mn-ea"/>
                <a:ea typeface="+mn-ea"/>
              </a:rPr>
              <a:t>3</a:t>
            </a:r>
            <a:r>
              <a:rPr lang="zh-CN" altLang="en-US" sz="1500" dirty="0">
                <a:solidFill>
                  <a:schemeClr val="tx1"/>
                </a:solidFill>
                <a:latin typeface="+mn-ea"/>
                <a:ea typeface="+mn-ea"/>
              </a:rPr>
              <a:t>亿人，且正以每年</a:t>
            </a:r>
            <a:r>
              <a:rPr lang="en-US" altLang="zh-CN" sz="1500" dirty="0">
                <a:solidFill>
                  <a:schemeClr val="tx1"/>
                </a:solidFill>
                <a:latin typeface="+mn-ea"/>
                <a:ea typeface="+mn-ea"/>
              </a:rPr>
              <a:t>1000-2000</a:t>
            </a:r>
            <a:r>
              <a:rPr lang="zh-CN" altLang="en-US" sz="1500" dirty="0">
                <a:solidFill>
                  <a:schemeClr val="tx1"/>
                </a:solidFill>
                <a:latin typeface="+mn-ea"/>
                <a:ea typeface="+mn-ea"/>
              </a:rPr>
              <a:t>万的速度增长，疼痛治疗需求呈逐年上升趋势。</a:t>
            </a:r>
            <a:endParaRPr lang="en-US" altLang="zh-CN" sz="1500" dirty="0">
              <a:solidFill>
                <a:schemeClr val="tx1"/>
              </a:solidFill>
              <a:latin typeface="+mn-ea"/>
              <a:ea typeface="+mn-ea"/>
            </a:endParaRPr>
          </a:p>
          <a:p>
            <a:pPr>
              <a:lnSpc>
                <a:spcPts val="2500"/>
              </a:lnSpc>
            </a:pPr>
            <a:r>
              <a:rPr lang="en-US" altLang="zh-CN" sz="1500" dirty="0">
                <a:solidFill>
                  <a:schemeClr val="tx1"/>
                </a:solidFill>
                <a:latin typeface="+mn-ea"/>
                <a:ea typeface="+mn-ea"/>
              </a:rPr>
              <a:t>2</a:t>
            </a:r>
            <a:r>
              <a:rPr lang="zh-CN" altLang="en-US" sz="1500" dirty="0">
                <a:solidFill>
                  <a:schemeClr val="tx1"/>
                </a:solidFill>
                <a:latin typeface="+mn-ea"/>
                <a:ea typeface="+mn-ea"/>
              </a:rPr>
              <a:t>、阿片类药物引起的便秘症状，通常会持续发生于治疗全过程，这种便秘发生率高达</a:t>
            </a:r>
            <a:r>
              <a:rPr lang="en-US" altLang="zh-CN" sz="1500" dirty="0">
                <a:solidFill>
                  <a:schemeClr val="tx1"/>
                </a:solidFill>
                <a:latin typeface="+mn-ea"/>
                <a:ea typeface="+mn-ea"/>
              </a:rPr>
              <a:t>33%~97%</a:t>
            </a:r>
            <a:r>
              <a:rPr lang="zh-CN" altLang="en-US" sz="1500" dirty="0">
                <a:solidFill>
                  <a:schemeClr val="tx1"/>
                </a:solidFill>
                <a:latin typeface="+mn-ea"/>
                <a:ea typeface="+mn-ea"/>
              </a:rPr>
              <a:t>，并且是无法耐受的，严重影响患者的生活质量和治疗效果。</a:t>
            </a:r>
          </a:p>
        </p:txBody>
      </p:sp>
      <p:sp>
        <p:nvSpPr>
          <p:cNvPr id="37" name="矩形 36">
            <a:extLst>
              <a:ext uri="{FF2B5EF4-FFF2-40B4-BE49-F238E27FC236}">
                <a16:creationId xmlns:a16="http://schemas.microsoft.com/office/drawing/2014/main" id="{4BFA78DE-4B04-F036-97DE-A916A16653F6}"/>
              </a:ext>
            </a:extLst>
          </p:cNvPr>
          <p:cNvSpPr/>
          <p:nvPr/>
        </p:nvSpPr>
        <p:spPr>
          <a:xfrm>
            <a:off x="604466" y="4421171"/>
            <a:ext cx="5487698" cy="1660968"/>
          </a:xfrm>
          <a:prstGeom prst="rect">
            <a:avLst/>
          </a:prstGeom>
        </p:spPr>
        <p:txBody>
          <a:bodyPr wrap="square">
            <a:spAutoFit/>
          </a:bodyPr>
          <a:lstStyle/>
          <a:p>
            <a:pPr>
              <a:lnSpc>
                <a:spcPts val="2500"/>
              </a:lnSpc>
            </a:pPr>
            <a:r>
              <a:rPr lang="en-US" altLang="zh-CN" sz="1500" dirty="0">
                <a:latin typeface="+mn-ea"/>
                <a:ea typeface="+mn-ea"/>
              </a:rPr>
              <a:t>1</a:t>
            </a:r>
            <a:r>
              <a:rPr lang="zh-CN" altLang="en-US" sz="1500" dirty="0">
                <a:latin typeface="+mn-ea"/>
                <a:ea typeface="+mn-ea"/>
              </a:rPr>
              <a:t>、本品为含麻醉药品羟考酮的复方制剂，应遵循麻醉药品相关法规要求。</a:t>
            </a:r>
          </a:p>
          <a:p>
            <a:pPr>
              <a:lnSpc>
                <a:spcPts val="2500"/>
              </a:lnSpc>
            </a:pPr>
            <a:r>
              <a:rPr lang="en-US" altLang="zh-CN" sz="1500" dirty="0">
                <a:latin typeface="+mn-ea"/>
                <a:ea typeface="+mn-ea"/>
              </a:rPr>
              <a:t>2</a:t>
            </a:r>
            <a:r>
              <a:rPr lang="zh-CN" altLang="en-US" sz="1500" dirty="0">
                <a:latin typeface="+mn-ea"/>
                <a:ea typeface="+mn-ea"/>
              </a:rPr>
              <a:t>、独特“锁药”技术，有效防止羟考酮被研磨、提取、转化，进而阻止药物滥用；纳洛酮可拮抗羟考酮的活性，使滥用者无法获得欣快感并造成催促戒断反应，进一步降低滥用风险。</a:t>
            </a:r>
          </a:p>
        </p:txBody>
      </p:sp>
      <p:sp>
        <p:nvSpPr>
          <p:cNvPr id="32" name="矩形 31">
            <a:extLst>
              <a:ext uri="{FF2B5EF4-FFF2-40B4-BE49-F238E27FC236}">
                <a16:creationId xmlns:a16="http://schemas.microsoft.com/office/drawing/2014/main" id="{9F77B291-9D2F-8336-F40E-E5BC8D89DA95}"/>
              </a:ext>
            </a:extLst>
          </p:cNvPr>
          <p:cNvSpPr/>
          <p:nvPr/>
        </p:nvSpPr>
        <p:spPr>
          <a:xfrm>
            <a:off x="6402410" y="1883624"/>
            <a:ext cx="5484790" cy="1695336"/>
          </a:xfrm>
          <a:prstGeom prst="rect">
            <a:avLst/>
          </a:prstGeom>
        </p:spPr>
        <p:txBody>
          <a:bodyPr wrap="square">
            <a:spAutoFit/>
          </a:bodyPr>
          <a:lstStyle/>
          <a:p>
            <a:pPr>
              <a:lnSpc>
                <a:spcPts val="2500"/>
              </a:lnSpc>
            </a:pPr>
            <a:r>
              <a:rPr lang="en-US" altLang="zh-CN" sz="1500">
                <a:solidFill>
                  <a:schemeClr val="tx1"/>
                </a:solidFill>
                <a:latin typeface="+mn-ea"/>
                <a:ea typeface="+mn-ea"/>
              </a:rPr>
              <a:t>1</a:t>
            </a:r>
            <a:r>
              <a:rPr lang="zh-CN" altLang="en-US" sz="1500" smtClean="0">
                <a:solidFill>
                  <a:schemeClr val="tx1"/>
                </a:solidFill>
                <a:latin typeface="+mn-ea"/>
                <a:ea typeface="+mn-ea"/>
              </a:rPr>
              <a:t>、</a:t>
            </a:r>
            <a:r>
              <a:rPr lang="zh-CN" altLang="zh-CN" sz="1500" smtClean="0">
                <a:solidFill>
                  <a:srgbClr val="FF0000"/>
                </a:solidFill>
                <a:latin typeface="+mn-ea"/>
                <a:ea typeface="+mn-ea"/>
              </a:rPr>
              <a:t>阿片</a:t>
            </a:r>
            <a:r>
              <a:rPr lang="zh-CN" altLang="zh-CN" sz="1500" dirty="0">
                <a:solidFill>
                  <a:srgbClr val="FF0000"/>
                </a:solidFill>
                <a:latin typeface="+mn-ea"/>
                <a:ea typeface="+mn-ea"/>
              </a:rPr>
              <a:t>类药物引起的</a:t>
            </a:r>
            <a:r>
              <a:rPr lang="zh-CN" altLang="zh-CN" sz="1500">
                <a:solidFill>
                  <a:srgbClr val="FF0000"/>
                </a:solidFill>
                <a:latin typeface="+mn-ea"/>
                <a:ea typeface="+mn-ea"/>
              </a:rPr>
              <a:t>便秘是</a:t>
            </a:r>
            <a:r>
              <a:rPr lang="zh-CN" altLang="en-US" sz="1500">
                <a:solidFill>
                  <a:srgbClr val="FF0000"/>
                </a:solidFill>
                <a:latin typeface="+mn-ea"/>
                <a:ea typeface="+mn-ea"/>
              </a:rPr>
              <a:t>临床</a:t>
            </a:r>
            <a:r>
              <a:rPr lang="zh-CN" altLang="zh-CN" sz="1500">
                <a:solidFill>
                  <a:srgbClr val="FF0000"/>
                </a:solidFill>
                <a:latin typeface="+mn-ea"/>
                <a:ea typeface="+mn-ea"/>
              </a:rPr>
              <a:t>最</a:t>
            </a:r>
            <a:r>
              <a:rPr lang="zh-CN" altLang="zh-CN" sz="1500" smtClean="0">
                <a:solidFill>
                  <a:srgbClr val="FF0000"/>
                </a:solidFill>
                <a:latin typeface="+mn-ea"/>
                <a:ea typeface="+mn-ea"/>
              </a:rPr>
              <a:t>常见的副反应</a:t>
            </a:r>
            <a:r>
              <a:rPr lang="zh-CN" altLang="en-US" sz="1500" smtClean="0">
                <a:solidFill>
                  <a:srgbClr val="FF0000"/>
                </a:solidFill>
                <a:latin typeface="+mn-ea"/>
                <a:ea typeface="+mn-ea"/>
              </a:rPr>
              <a:t>，严重影响了患者的生活质量</a:t>
            </a:r>
            <a:r>
              <a:rPr lang="zh-CN" altLang="zh-CN" sz="1500" smtClean="0">
                <a:solidFill>
                  <a:schemeClr val="tx1"/>
                </a:solidFill>
                <a:latin typeface="+mn-ea"/>
                <a:ea typeface="+mn-ea"/>
              </a:rPr>
              <a:t>。</a:t>
            </a:r>
            <a:endParaRPr lang="en-US" altLang="zh-CN" sz="1500" dirty="0">
              <a:solidFill>
                <a:schemeClr val="tx1"/>
              </a:solidFill>
              <a:latin typeface="+mn-ea"/>
              <a:ea typeface="+mn-ea"/>
            </a:endParaRPr>
          </a:p>
          <a:p>
            <a:pPr>
              <a:lnSpc>
                <a:spcPts val="2500"/>
              </a:lnSpc>
            </a:pPr>
            <a:r>
              <a:rPr lang="en-US" altLang="zh-CN" sz="1500" dirty="0">
                <a:solidFill>
                  <a:schemeClr val="tx1"/>
                </a:solidFill>
                <a:latin typeface="+mn-ea"/>
                <a:ea typeface="+mn-ea"/>
              </a:rPr>
              <a:t>2</a:t>
            </a:r>
            <a:r>
              <a:rPr lang="zh-CN" altLang="en-US" sz="1500" dirty="0">
                <a:solidFill>
                  <a:schemeClr val="tx1"/>
                </a:solidFill>
                <a:latin typeface="+mn-ea"/>
                <a:ea typeface="+mn-ea"/>
              </a:rPr>
              <a:t>、</a:t>
            </a:r>
            <a:r>
              <a:rPr lang="zh-CN" altLang="zh-CN" sz="1500" dirty="0">
                <a:solidFill>
                  <a:schemeClr val="tx1"/>
                </a:solidFill>
                <a:latin typeface="+mn-ea"/>
                <a:ea typeface="+mn-ea"/>
              </a:rPr>
              <a:t>羟考酮纳洛酮缓释片为复方制剂，相比现有目录内的药物</a:t>
            </a:r>
            <a:r>
              <a:rPr lang="zh-CN" altLang="zh-CN" sz="1500">
                <a:solidFill>
                  <a:schemeClr val="tx1"/>
                </a:solidFill>
                <a:latin typeface="+mn-ea"/>
                <a:ea typeface="+mn-ea"/>
              </a:rPr>
              <a:t>，</a:t>
            </a:r>
            <a:r>
              <a:rPr lang="zh-CN" altLang="zh-CN" sz="1500" smtClean="0">
                <a:solidFill>
                  <a:srgbClr val="FF0000"/>
                </a:solidFill>
                <a:latin typeface="+mn-ea"/>
                <a:ea typeface="+mn-ea"/>
              </a:rPr>
              <a:t>在</a:t>
            </a:r>
            <a:r>
              <a:rPr lang="zh-CN" altLang="en-US" sz="1500" smtClean="0">
                <a:solidFill>
                  <a:srgbClr val="FF0000"/>
                </a:solidFill>
                <a:latin typeface="+mn-ea"/>
                <a:ea typeface="+mn-ea"/>
              </a:rPr>
              <a:t>强效镇痛</a:t>
            </a:r>
            <a:r>
              <a:rPr lang="zh-CN" altLang="zh-CN" sz="1500" smtClean="0">
                <a:solidFill>
                  <a:srgbClr val="FF0000"/>
                </a:solidFill>
                <a:latin typeface="+mn-ea"/>
                <a:ea typeface="+mn-ea"/>
              </a:rPr>
              <a:t>的</a:t>
            </a:r>
            <a:r>
              <a:rPr lang="zh-CN" altLang="zh-CN" sz="1500" dirty="0">
                <a:solidFill>
                  <a:srgbClr val="FF0000"/>
                </a:solidFill>
                <a:latin typeface="+mn-ea"/>
                <a:ea typeface="+mn-ea"/>
              </a:rPr>
              <a:t>基础上，能有效缓解</a:t>
            </a:r>
            <a:r>
              <a:rPr lang="zh-CN" altLang="en-US" sz="1500" dirty="0">
                <a:solidFill>
                  <a:srgbClr val="FF0000"/>
                </a:solidFill>
                <a:latin typeface="+mn-ea"/>
                <a:ea typeface="+mn-ea"/>
              </a:rPr>
              <a:t>和改善</a:t>
            </a:r>
            <a:r>
              <a:rPr lang="zh-CN" altLang="zh-CN" sz="1500" dirty="0">
                <a:solidFill>
                  <a:srgbClr val="FF0000"/>
                </a:solidFill>
                <a:latin typeface="+mn-ea"/>
                <a:ea typeface="+mn-ea"/>
              </a:rPr>
              <a:t>便秘，</a:t>
            </a:r>
            <a:r>
              <a:rPr lang="zh-CN" altLang="zh-CN" sz="1500" dirty="0">
                <a:solidFill>
                  <a:schemeClr val="tx1"/>
                </a:solidFill>
                <a:latin typeface="+mn-ea"/>
                <a:ea typeface="+mn-ea"/>
              </a:rPr>
              <a:t>提高患者生活质量，弥补目录的</a:t>
            </a:r>
            <a:r>
              <a:rPr lang="zh-CN" altLang="zh-CN" sz="1500">
                <a:solidFill>
                  <a:schemeClr val="tx1"/>
                </a:solidFill>
                <a:latin typeface="+mn-ea"/>
                <a:ea typeface="+mn-ea"/>
              </a:rPr>
              <a:t>不足</a:t>
            </a:r>
            <a:r>
              <a:rPr lang="zh-CN" altLang="zh-CN" sz="1500" smtClean="0">
                <a:solidFill>
                  <a:schemeClr val="tx1"/>
                </a:solidFill>
                <a:latin typeface="+mn-ea"/>
                <a:ea typeface="+mn-ea"/>
              </a:rPr>
              <a:t>，为</a:t>
            </a:r>
            <a:r>
              <a:rPr lang="zh-CN" altLang="zh-CN" sz="1500" dirty="0">
                <a:solidFill>
                  <a:schemeClr val="tx1"/>
                </a:solidFill>
                <a:latin typeface="+mn-ea"/>
                <a:ea typeface="+mn-ea"/>
              </a:rPr>
              <a:t>临床</a:t>
            </a:r>
            <a:r>
              <a:rPr lang="zh-CN" altLang="zh-CN" sz="1500">
                <a:solidFill>
                  <a:schemeClr val="tx1"/>
                </a:solidFill>
                <a:latin typeface="+mn-ea"/>
                <a:ea typeface="+mn-ea"/>
              </a:rPr>
              <a:t>带来</a:t>
            </a:r>
            <a:r>
              <a:rPr lang="zh-CN" altLang="zh-CN" sz="1500" smtClean="0">
                <a:solidFill>
                  <a:schemeClr val="tx1"/>
                </a:solidFill>
                <a:latin typeface="+mn-ea"/>
                <a:ea typeface="+mn-ea"/>
              </a:rPr>
              <a:t>了</a:t>
            </a:r>
            <a:r>
              <a:rPr lang="zh-CN" altLang="en-US" sz="1500" smtClean="0">
                <a:solidFill>
                  <a:schemeClr val="tx1"/>
                </a:solidFill>
                <a:latin typeface="+mn-ea"/>
                <a:ea typeface="+mn-ea"/>
              </a:rPr>
              <a:t>更优</a:t>
            </a:r>
            <a:r>
              <a:rPr lang="zh-CN" altLang="zh-CN" sz="1500" smtClean="0">
                <a:solidFill>
                  <a:schemeClr val="tx1"/>
                </a:solidFill>
                <a:latin typeface="+mn-ea"/>
                <a:ea typeface="+mn-ea"/>
              </a:rPr>
              <a:t>的</a:t>
            </a:r>
            <a:r>
              <a:rPr lang="zh-CN" altLang="zh-CN" sz="1500" dirty="0">
                <a:solidFill>
                  <a:schemeClr val="tx1"/>
                </a:solidFill>
                <a:latin typeface="+mn-ea"/>
                <a:ea typeface="+mn-ea"/>
              </a:rPr>
              <a:t>治疗选择</a:t>
            </a:r>
            <a:r>
              <a:rPr lang="zh-CN" altLang="en-US" sz="1500" dirty="0">
                <a:solidFill>
                  <a:schemeClr val="tx1"/>
                </a:solidFill>
                <a:latin typeface="+mn-ea"/>
                <a:ea typeface="+mn-ea"/>
              </a:rPr>
              <a:t>。</a:t>
            </a:r>
            <a:endParaRPr lang="zh-CN" altLang="zh-CN" sz="1500" dirty="0">
              <a:solidFill>
                <a:schemeClr val="tx1"/>
              </a:solidFill>
              <a:latin typeface="+mn-ea"/>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 to="0" calcmode="lin" valueType="num">
                                      <p:cBhvr>
                                        <p:cTn id="7" dur="500" decel="100000" fill="hold">
                                          <p:stCondLst>
                                            <p:cond delay="0"/>
                                          </p:stCondLst>
                                        </p:cTn>
                                        <p:tgtEl>
                                          <p:spTgt spid="19"/>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19"/>
                                        </p:tgtEl>
                                      </p:cBhvr>
                                    </p:animEffect>
                                    <p:animScale>
                                      <p:cBhvr>
                                        <p:cTn id="9" dur="500" decel="100000" fill="hold">
                                          <p:stCondLst>
                                            <p:cond delay="0"/>
                                          </p:stCondLst>
                                        </p:cTn>
                                        <p:tgtEl>
                                          <p:spTgt spid="19"/>
                                        </p:tgtEl>
                                      </p:cBhvr>
                                      <p:by x="100000" y="100000"/>
                                      <p:from x="110000" y="110000"/>
                                      <p:to x="100000" y="100000"/>
                                    </p:animScale>
                                  </p:childTnLst>
                                </p:cTn>
                              </p:par>
                            </p:childTnLst>
                          </p:cTn>
                        </p:par>
                        <p:par>
                          <p:cTn id="10" fill="hold">
                            <p:stCondLst>
                              <p:cond delay="5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9"/>
                                        </p:tgtEl>
                                        <p:attrNameLst>
                                          <p:attrName>style.visibility</p:attrName>
                                        </p:attrNameLst>
                                      </p:cBhvr>
                                      <p:to>
                                        <p:strVal val="visible"/>
                                      </p:to>
                                    </p:set>
                                    <p:anim to="0" calcmode="lin" valueType="num">
                                      <p:cBhvr>
                                        <p:cTn id="13"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14" dur="500">
                                          <p:stCondLst>
                                            <p:cond delay="0"/>
                                          </p:stCondLst>
                                        </p:cTn>
                                        <p:tgtEl>
                                          <p:spTgt spid="29"/>
                                        </p:tgtEl>
                                      </p:cBhvr>
                                    </p:animEffect>
                                    <p:animScale>
                                      <p:cBhvr>
                                        <p:cTn id="15"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FEC">
            <a:alpha val="12157"/>
          </a:srgb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3202"/>
            <a:ext cx="4052686" cy="2596896"/>
          </a:xfrm>
          <a:prstGeom prst="rect">
            <a:avLst/>
          </a:prstGeom>
        </p:spPr>
      </p:pic>
      <p:grpSp>
        <p:nvGrpSpPr>
          <p:cNvPr id="8" name="组合 7"/>
          <p:cNvGrpSpPr/>
          <p:nvPr/>
        </p:nvGrpSpPr>
        <p:grpSpPr>
          <a:xfrm>
            <a:off x="-1" y="1615625"/>
            <a:ext cx="4052687" cy="1265382"/>
            <a:chOff x="0" y="1985818"/>
            <a:chExt cx="2817091" cy="1265382"/>
          </a:xfrm>
          <a:solidFill>
            <a:srgbClr val="0099A5"/>
          </a:solidFill>
        </p:grpSpPr>
        <p:sp>
          <p:nvSpPr>
            <p:cNvPr id="9" name="流程图: 终止 8"/>
            <p:cNvSpPr/>
            <p:nvPr userDrawn="1"/>
          </p:nvSpPr>
          <p:spPr>
            <a:xfrm>
              <a:off x="0" y="1985818"/>
              <a:ext cx="2817091" cy="1265382"/>
            </a:xfrm>
            <a:prstGeom prst="flowChartTerminator">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 name="矩形 9"/>
            <p:cNvSpPr/>
            <p:nvPr userDrawn="1"/>
          </p:nvSpPr>
          <p:spPr>
            <a:xfrm>
              <a:off x="0" y="1985818"/>
              <a:ext cx="1302327" cy="1265382"/>
            </a:xfrm>
            <a:prstGeom prst="rect">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grpSp>
        <p:nvGrpSpPr>
          <p:cNvPr id="6" name="组合 5"/>
          <p:cNvGrpSpPr/>
          <p:nvPr/>
        </p:nvGrpSpPr>
        <p:grpSpPr>
          <a:xfrm>
            <a:off x="5001319" y="1274618"/>
            <a:ext cx="2858655" cy="1082963"/>
            <a:chOff x="5405580" y="1145309"/>
            <a:chExt cx="2858655" cy="1082963"/>
          </a:xfrm>
        </p:grpSpPr>
        <p:sp>
          <p:nvSpPr>
            <p:cNvPr id="13" name="矩形 12"/>
            <p:cNvSpPr/>
            <p:nvPr/>
          </p:nvSpPr>
          <p:spPr>
            <a:xfrm>
              <a:off x="5405580" y="1145309"/>
              <a:ext cx="2858655" cy="1082963"/>
            </a:xfrm>
            <a:prstGeom prst="rect">
              <a:avLst/>
            </a:prstGeom>
            <a:solidFill>
              <a:srgbClr val="00CDDD"/>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1"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5" name="矩形 4"/>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1" i="0" u="none" strike="noStrike" cap="none" spc="0" normalizeH="0" baseline="0" dirty="0">
                  <a:ln>
                    <a:noFill/>
                  </a:ln>
                  <a:solidFill>
                    <a:schemeClr val="accent1"/>
                  </a:solidFill>
                  <a:effectLst/>
                  <a:uFillTx/>
                  <a:latin typeface="+mn-ea"/>
                  <a:ea typeface="+mn-ea"/>
                  <a:cs typeface="Relative"/>
                  <a:sym typeface="Relative"/>
                </a:rPr>
                <a:t>01 </a:t>
              </a:r>
              <a:r>
                <a:rPr kumimoji="0" lang="zh-CN" altLang="en-US" b="1" i="0" u="none" strike="noStrike" cap="none" spc="0" normalizeH="0" baseline="0" dirty="0">
                  <a:ln>
                    <a:noFill/>
                  </a:ln>
                  <a:solidFill>
                    <a:schemeClr val="accent1"/>
                  </a:solidFill>
                  <a:effectLst/>
                  <a:uFillTx/>
                  <a:latin typeface="+mn-ea"/>
                  <a:ea typeface="+mn-ea"/>
                  <a:cs typeface="Relative"/>
                  <a:sym typeface="Relative"/>
                </a:rPr>
                <a:t>药品基本信息</a:t>
              </a:r>
            </a:p>
          </p:txBody>
        </p:sp>
      </p:grpSp>
      <p:grpSp>
        <p:nvGrpSpPr>
          <p:cNvPr id="15" name="组合 14"/>
          <p:cNvGrpSpPr/>
          <p:nvPr/>
        </p:nvGrpSpPr>
        <p:grpSpPr>
          <a:xfrm>
            <a:off x="8331029" y="1274618"/>
            <a:ext cx="2858655" cy="1082963"/>
            <a:chOff x="5405580" y="1145309"/>
            <a:chExt cx="2858655" cy="1082963"/>
          </a:xfrm>
        </p:grpSpPr>
        <p:sp>
          <p:nvSpPr>
            <p:cNvPr id="16" name="矩形 15"/>
            <p:cNvSpPr/>
            <p:nvPr/>
          </p:nvSpPr>
          <p:spPr>
            <a:xfrm>
              <a:off x="5405580" y="1145309"/>
              <a:ext cx="2858655" cy="1082963"/>
            </a:xfrm>
            <a:prstGeom prst="rect">
              <a:avLst/>
            </a:prstGeom>
            <a:solidFill>
              <a:srgbClr val="00CDDD"/>
            </a:solidFill>
            <a:ln w="12700" cap="flat">
              <a:solidFill>
                <a:schemeClr val="accent5">
                  <a:lumMod val="20000"/>
                  <a:lumOff val="80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1"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17" name="矩形 16"/>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1" i="0" u="none" strike="noStrike" cap="none" spc="0" normalizeH="0" baseline="0" dirty="0">
                  <a:ln>
                    <a:noFill/>
                  </a:ln>
                  <a:solidFill>
                    <a:schemeClr val="accent1"/>
                  </a:solidFill>
                  <a:effectLst/>
                  <a:uFillTx/>
                  <a:latin typeface="+mn-ea"/>
                  <a:ea typeface="+mn-ea"/>
                  <a:cs typeface="Relative"/>
                  <a:sym typeface="Relative"/>
                </a:rPr>
                <a:t>02 </a:t>
              </a:r>
              <a:r>
                <a:rPr kumimoji="0" lang="zh-CN" altLang="en-US" b="1" i="0" u="none" strike="noStrike" cap="none" spc="0" normalizeH="0" baseline="0" dirty="0">
                  <a:ln>
                    <a:noFill/>
                  </a:ln>
                  <a:solidFill>
                    <a:schemeClr val="accent1"/>
                  </a:solidFill>
                  <a:effectLst/>
                  <a:uFillTx/>
                  <a:latin typeface="+mn-ea"/>
                  <a:ea typeface="+mn-ea"/>
                  <a:cs typeface="Relative"/>
                  <a:sym typeface="Relative"/>
                </a:rPr>
                <a:t>安全性</a:t>
              </a:r>
            </a:p>
          </p:txBody>
        </p:sp>
      </p:grpSp>
      <p:grpSp>
        <p:nvGrpSpPr>
          <p:cNvPr id="18" name="组合 17"/>
          <p:cNvGrpSpPr/>
          <p:nvPr/>
        </p:nvGrpSpPr>
        <p:grpSpPr>
          <a:xfrm>
            <a:off x="5001319" y="2951018"/>
            <a:ext cx="2858655" cy="1082963"/>
            <a:chOff x="5405580" y="1145309"/>
            <a:chExt cx="2858655" cy="1082963"/>
          </a:xfrm>
        </p:grpSpPr>
        <p:sp>
          <p:nvSpPr>
            <p:cNvPr id="19" name="矩形 18"/>
            <p:cNvSpPr/>
            <p:nvPr/>
          </p:nvSpPr>
          <p:spPr>
            <a:xfrm>
              <a:off x="5405580" y="1145309"/>
              <a:ext cx="2858655" cy="1082963"/>
            </a:xfrm>
            <a:prstGeom prst="rect">
              <a:avLst/>
            </a:prstGeom>
            <a:solidFill>
              <a:srgbClr val="00CDDD"/>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1"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0" name="矩形 19"/>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1" i="0" u="none" strike="noStrike" cap="none" spc="0" normalizeH="0" baseline="0" dirty="0">
                  <a:ln>
                    <a:noFill/>
                  </a:ln>
                  <a:solidFill>
                    <a:schemeClr val="accent1"/>
                  </a:solidFill>
                  <a:effectLst/>
                  <a:uFillTx/>
                  <a:latin typeface="+mn-ea"/>
                  <a:ea typeface="+mn-ea"/>
                  <a:cs typeface="Relative"/>
                  <a:sym typeface="Relative"/>
                </a:rPr>
                <a:t>03 </a:t>
              </a:r>
              <a:r>
                <a:rPr kumimoji="0" lang="zh-CN" altLang="en-US" b="1" i="0" u="none" strike="noStrike" cap="none" spc="0" normalizeH="0" baseline="0" dirty="0">
                  <a:ln>
                    <a:noFill/>
                  </a:ln>
                  <a:solidFill>
                    <a:schemeClr val="accent1"/>
                  </a:solidFill>
                  <a:effectLst/>
                  <a:uFillTx/>
                  <a:latin typeface="+mn-ea"/>
                  <a:ea typeface="+mn-ea"/>
                  <a:cs typeface="Relative"/>
                  <a:sym typeface="Relative"/>
                </a:rPr>
                <a:t>有效性</a:t>
              </a:r>
            </a:p>
          </p:txBody>
        </p:sp>
      </p:grpSp>
      <p:grpSp>
        <p:nvGrpSpPr>
          <p:cNvPr id="21" name="组合 20"/>
          <p:cNvGrpSpPr/>
          <p:nvPr/>
        </p:nvGrpSpPr>
        <p:grpSpPr>
          <a:xfrm>
            <a:off x="8331029" y="2951018"/>
            <a:ext cx="2858655" cy="1082963"/>
            <a:chOff x="5405580" y="1145309"/>
            <a:chExt cx="2858655" cy="1082963"/>
          </a:xfrm>
        </p:grpSpPr>
        <p:sp>
          <p:nvSpPr>
            <p:cNvPr id="22" name="矩形 21"/>
            <p:cNvSpPr/>
            <p:nvPr/>
          </p:nvSpPr>
          <p:spPr>
            <a:xfrm>
              <a:off x="5405580" y="1145309"/>
              <a:ext cx="2858655" cy="1082963"/>
            </a:xfrm>
            <a:prstGeom prst="rect">
              <a:avLst/>
            </a:prstGeom>
            <a:solidFill>
              <a:srgbClr val="00CDDD"/>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1"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3" name="矩形 22"/>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1" i="0" u="none" strike="noStrike" cap="none" spc="0" normalizeH="0" baseline="0">
                  <a:ln>
                    <a:noFill/>
                  </a:ln>
                  <a:solidFill>
                    <a:schemeClr val="accent1"/>
                  </a:solidFill>
                  <a:effectLst/>
                  <a:uFillTx/>
                  <a:latin typeface="+mn-ea"/>
                  <a:ea typeface="+mn-ea"/>
                  <a:cs typeface="Relative"/>
                  <a:sym typeface="Relative"/>
                </a:rPr>
                <a:t>04 </a:t>
              </a:r>
              <a:r>
                <a:rPr kumimoji="0" lang="zh-CN" altLang="en-US" b="1" i="0" u="none" strike="noStrike" cap="none" spc="0" normalizeH="0" baseline="0">
                  <a:ln>
                    <a:noFill/>
                  </a:ln>
                  <a:solidFill>
                    <a:schemeClr val="accent1"/>
                  </a:solidFill>
                  <a:effectLst/>
                  <a:uFillTx/>
                  <a:latin typeface="+mn-ea"/>
                  <a:ea typeface="+mn-ea"/>
                  <a:cs typeface="Relative"/>
                  <a:sym typeface="Relative"/>
                </a:rPr>
                <a:t>创新性</a:t>
              </a:r>
              <a:endParaRPr kumimoji="0" lang="zh-CN" altLang="en-US" b="1" i="0" u="none" strike="noStrike" cap="none" spc="0" normalizeH="0" baseline="0" dirty="0">
                <a:ln>
                  <a:noFill/>
                </a:ln>
                <a:solidFill>
                  <a:schemeClr val="accent1"/>
                </a:solidFill>
                <a:effectLst/>
                <a:uFillTx/>
                <a:latin typeface="+mn-ea"/>
                <a:ea typeface="+mn-ea"/>
                <a:cs typeface="Relative"/>
                <a:sym typeface="Relative"/>
              </a:endParaRPr>
            </a:p>
          </p:txBody>
        </p:sp>
      </p:grpSp>
      <p:grpSp>
        <p:nvGrpSpPr>
          <p:cNvPr id="24" name="组合 23"/>
          <p:cNvGrpSpPr/>
          <p:nvPr/>
        </p:nvGrpSpPr>
        <p:grpSpPr>
          <a:xfrm>
            <a:off x="6279760" y="4620490"/>
            <a:ext cx="3447207" cy="1082963"/>
            <a:chOff x="4927414" y="1145309"/>
            <a:chExt cx="3447207" cy="1082963"/>
          </a:xfrm>
        </p:grpSpPr>
        <p:sp>
          <p:nvSpPr>
            <p:cNvPr id="25" name="矩形 24"/>
            <p:cNvSpPr/>
            <p:nvPr/>
          </p:nvSpPr>
          <p:spPr>
            <a:xfrm>
              <a:off x="4927414" y="1145309"/>
              <a:ext cx="3447207" cy="1082963"/>
            </a:xfrm>
            <a:prstGeom prst="rect">
              <a:avLst/>
            </a:prstGeom>
            <a:solidFill>
              <a:srgbClr val="00CDDD"/>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1"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7" name="矩形 26"/>
            <p:cNvSpPr/>
            <p:nvPr/>
          </p:nvSpPr>
          <p:spPr>
            <a:xfrm>
              <a:off x="5076538" y="1274618"/>
              <a:ext cx="3162378"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1" i="0" u="none" strike="noStrike" cap="none" spc="0" normalizeH="0" baseline="0">
                  <a:ln>
                    <a:noFill/>
                  </a:ln>
                  <a:solidFill>
                    <a:schemeClr val="accent1"/>
                  </a:solidFill>
                  <a:effectLst/>
                  <a:uFillTx/>
                  <a:latin typeface="+mn-ea"/>
                  <a:ea typeface="+mn-ea"/>
                  <a:cs typeface="Relative"/>
                  <a:sym typeface="Relative"/>
                </a:rPr>
                <a:t>05 </a:t>
              </a:r>
              <a:r>
                <a:rPr kumimoji="0" lang="zh-CN" altLang="en-US" b="1" i="0" u="none" strike="noStrike" cap="none" spc="0" normalizeH="0" baseline="0" smtClean="0">
                  <a:ln>
                    <a:noFill/>
                  </a:ln>
                  <a:solidFill>
                    <a:schemeClr val="accent1"/>
                  </a:solidFill>
                  <a:effectLst/>
                  <a:uFillTx/>
                  <a:latin typeface="+mn-ea"/>
                  <a:ea typeface="+mn-ea"/>
                  <a:cs typeface="Relative"/>
                  <a:sym typeface="Relative"/>
                </a:rPr>
                <a:t>公平性</a:t>
              </a:r>
              <a:endParaRPr kumimoji="0" lang="zh-CN" altLang="en-US" b="1" i="0" u="none" strike="noStrike" cap="none" spc="0" normalizeH="0" baseline="0" dirty="0">
                <a:ln>
                  <a:noFill/>
                </a:ln>
                <a:solidFill>
                  <a:schemeClr val="accent1"/>
                </a:solidFill>
                <a:effectLst/>
                <a:uFillTx/>
                <a:latin typeface="+mn-ea"/>
                <a:ea typeface="+mn-ea"/>
                <a:cs typeface="Relative"/>
                <a:sym typeface="Relative"/>
              </a:endParaRPr>
            </a:p>
          </p:txBody>
        </p:sp>
      </p:grpSp>
      <p:sp>
        <p:nvSpPr>
          <p:cNvPr id="7" name="文本框 6"/>
          <p:cNvSpPr txBox="1"/>
          <p:nvPr/>
        </p:nvSpPr>
        <p:spPr>
          <a:xfrm>
            <a:off x="1467713" y="2016875"/>
            <a:ext cx="932873"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chemeClr val="bg1"/>
                </a:solidFill>
                <a:effectLst/>
                <a:uFillTx/>
                <a:latin typeface="+mn-ea"/>
                <a:ea typeface="+mn-ea"/>
                <a:cs typeface="Relative"/>
                <a:sym typeface="Relative"/>
              </a:rPr>
              <a:t>目录</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12732"/>
            <a:ext cx="2207494" cy="927136"/>
            <a:chOff x="0" y="1985818"/>
            <a:chExt cx="2817091" cy="1265382"/>
          </a:xfrm>
          <a:solidFill>
            <a:srgbClr val="0099A5"/>
          </a:solidFill>
        </p:grpSpPr>
        <p:sp>
          <p:nvSpPr>
            <p:cNvPr id="7" name="流程图: 终止 6"/>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graphicFrame>
        <p:nvGraphicFramePr>
          <p:cNvPr id="12" name="表格 11">
            <a:extLst>
              <a:ext uri="{FF2B5EF4-FFF2-40B4-BE49-F238E27FC236}">
                <a16:creationId xmlns:a16="http://schemas.microsoft.com/office/drawing/2014/main" id="{0A32E59F-80B6-016D-51BE-E57B578D5503}"/>
              </a:ext>
            </a:extLst>
          </p:cNvPr>
          <p:cNvGraphicFramePr>
            <a:graphicFrameLocks noGrp="1"/>
          </p:cNvGraphicFramePr>
          <p:nvPr>
            <p:custDataLst>
              <p:tags r:id="rId1"/>
            </p:custDataLst>
            <p:extLst>
              <p:ext uri="{D42A27DB-BD31-4B8C-83A1-F6EECF244321}">
                <p14:modId xmlns:p14="http://schemas.microsoft.com/office/powerpoint/2010/main" val="533825006"/>
              </p:ext>
            </p:extLst>
          </p:nvPr>
        </p:nvGraphicFramePr>
        <p:xfrm>
          <a:off x="979860" y="1205355"/>
          <a:ext cx="10281178" cy="5175565"/>
        </p:xfrm>
        <a:graphic>
          <a:graphicData uri="http://schemas.openxmlformats.org/drawingml/2006/table">
            <a:tbl>
              <a:tblPr>
                <a:tableStyleId>{21E4AEA4-8DFA-4A89-87EB-49C32662AFE0}</a:tableStyleId>
              </a:tblPr>
              <a:tblGrid>
                <a:gridCol w="2315497">
                  <a:extLst>
                    <a:ext uri="{9D8B030D-6E8A-4147-A177-3AD203B41FA5}">
                      <a16:colId xmlns:a16="http://schemas.microsoft.com/office/drawing/2014/main" val="20000"/>
                    </a:ext>
                  </a:extLst>
                </a:gridCol>
                <a:gridCol w="2614060">
                  <a:extLst>
                    <a:ext uri="{9D8B030D-6E8A-4147-A177-3AD203B41FA5}">
                      <a16:colId xmlns:a16="http://schemas.microsoft.com/office/drawing/2014/main" val="20001"/>
                    </a:ext>
                  </a:extLst>
                </a:gridCol>
                <a:gridCol w="2861188">
                  <a:extLst>
                    <a:ext uri="{9D8B030D-6E8A-4147-A177-3AD203B41FA5}">
                      <a16:colId xmlns:a16="http://schemas.microsoft.com/office/drawing/2014/main" val="3326033594"/>
                    </a:ext>
                  </a:extLst>
                </a:gridCol>
                <a:gridCol w="2490433">
                  <a:extLst>
                    <a:ext uri="{9D8B030D-6E8A-4147-A177-3AD203B41FA5}">
                      <a16:colId xmlns:a16="http://schemas.microsoft.com/office/drawing/2014/main" val="20003"/>
                    </a:ext>
                  </a:extLst>
                </a:gridCol>
              </a:tblGrid>
              <a:tr h="432000">
                <a:tc>
                  <a:txBody>
                    <a:bodyPr/>
                    <a:lstStyle/>
                    <a:p>
                      <a:pPr algn="ctr" rtl="0" fontAlgn="ctr"/>
                      <a:r>
                        <a:rPr lang="zh-CN" altLang="en-US" sz="1600" b="0" u="none" strike="noStrike" dirty="0">
                          <a:solidFill>
                            <a:schemeClr val="tx1"/>
                          </a:solidFill>
                          <a:effectLst/>
                          <a:sym typeface="Calibri" panose="020F0502020204030204" pitchFamily="34" charset="0"/>
                        </a:rPr>
                        <a:t>通用名</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107950" marR="0" lvl="0" indent="0" algn="ctr" defTabSz="520065" rtl="0" eaLnBrk="1" fontAlgn="ctr" latinLnBrk="0" hangingPunct="1">
                        <a:lnSpc>
                          <a:spcPct val="100000"/>
                        </a:lnSpc>
                        <a:spcBef>
                          <a:spcPts val="0"/>
                        </a:spcBef>
                        <a:spcAft>
                          <a:spcPts val="0"/>
                        </a:spcAft>
                        <a:buClrTx/>
                        <a:buSzTx/>
                        <a:buFontTx/>
                        <a:buNone/>
                        <a:tabLst/>
                        <a:defRPr/>
                      </a:pPr>
                      <a:r>
                        <a:rPr lang="zh-CN" altLang="en-US" sz="1600" b="1" dirty="0"/>
                        <a:t>羟考酮纳洛酮缓释片</a:t>
                      </a:r>
                      <a:endParaRPr lang="en-US" altLang="zh-CN" sz="1600" b="1" dirty="0">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lnL w="6350" cap="flat" cmpd="sng" algn="ctr">
                      <a:solidFill>
                        <a:srgbClr val="632B8F"/>
                      </a:solidFill>
                      <a:prstDash val="solid"/>
                      <a:round/>
                      <a:headEnd type="none" w="med" len="med"/>
                      <a:tailEnd type="none" w="med" len="med"/>
                    </a:lnL>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584283">
                <a:tc>
                  <a:txBody>
                    <a:bodyPr/>
                    <a:lstStyle/>
                    <a:p>
                      <a:pPr algn="ctr" rtl="0" fontAlgn="ctr"/>
                      <a:r>
                        <a:rPr lang="zh-CN" altLang="en-US" sz="1600" b="0" u="none" strike="noStrike" dirty="0">
                          <a:solidFill>
                            <a:schemeClr val="tx1"/>
                          </a:solidFill>
                          <a:effectLst/>
                          <a:sym typeface="Calibri" panose="020F0502020204030204" pitchFamily="34" charset="0"/>
                        </a:rPr>
                        <a:t>注册规格</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dirty="0">
                          <a:solidFill>
                            <a:srgbClr val="FF0000"/>
                          </a:solidFill>
                        </a:rPr>
                        <a:t>每片含盐酸羟考酮</a:t>
                      </a:r>
                      <a:r>
                        <a:rPr lang="en-US" altLang="zh-CN" sz="1600" dirty="0">
                          <a:solidFill>
                            <a:srgbClr val="FF0000"/>
                          </a:solidFill>
                        </a:rPr>
                        <a:t>40mg</a:t>
                      </a:r>
                      <a:r>
                        <a:rPr lang="zh-CN" altLang="en-US" sz="1600" dirty="0">
                          <a:solidFill>
                            <a:srgbClr val="FF0000"/>
                          </a:solidFill>
                        </a:rPr>
                        <a:t>与盐酸纳洛酮</a:t>
                      </a:r>
                      <a:r>
                        <a:rPr lang="en-US" altLang="zh-CN" sz="1600" dirty="0">
                          <a:solidFill>
                            <a:srgbClr val="FF0000"/>
                          </a:solidFill>
                        </a:rPr>
                        <a:t>20mg</a:t>
                      </a:r>
                      <a:r>
                        <a:rPr lang="zh-CN" altLang="en-US" sz="1600" dirty="0">
                          <a:solidFill>
                            <a:srgbClr val="FF0000"/>
                          </a:solidFill>
                        </a:rPr>
                        <a:t>（主规格）</a:t>
                      </a:r>
                      <a:endParaRPr lang="en-US" altLang="zh-CN" sz="1600" dirty="0">
                        <a:solidFill>
                          <a:srgbClr val="FF0000"/>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dirty="0"/>
                        <a:t>每片含盐酸羟考酮</a:t>
                      </a:r>
                      <a:r>
                        <a:rPr lang="en-US" altLang="zh-CN" sz="1600" dirty="0"/>
                        <a:t>5mg</a:t>
                      </a:r>
                      <a:r>
                        <a:rPr lang="zh-CN" altLang="en-US" sz="1600" dirty="0"/>
                        <a:t>与盐酸纳洛酮</a:t>
                      </a:r>
                      <a:r>
                        <a:rPr lang="en-US" altLang="zh-CN" sz="1600" dirty="0"/>
                        <a:t>2.5mg</a:t>
                      </a:r>
                      <a:endParaRPr lang="en-GB" altLang="zh-CN" sz="1600" b="0" kern="12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12700" cap="flat" cmpd="sng" algn="ctr">
                      <a:solidFill>
                        <a:srgbClr val="CBA9E5"/>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rgbClr val="EEE2F6"/>
                    </a:solidFill>
                  </a:tcPr>
                </a:tc>
                <a:tc hMerge="1">
                  <a:txBody>
                    <a:bodyPr/>
                    <a:lstStyle/>
                    <a:p>
                      <a:endParaRPr lang="zh-CN" dirty="0"/>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84904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0" dirty="0">
                          <a:solidFill>
                            <a:schemeClr val="tx1"/>
                          </a:solidFill>
                          <a:effectLst/>
                          <a:sym typeface="Calibri" panose="020F0502020204030204" pitchFamily="34" charset="0"/>
                        </a:rPr>
                        <a:t>适应症</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2075" marR="0" lvl="0" indent="0" algn="ctr" defTabSz="914400" rtl="0" eaLnBrk="0" fontAlgn="auto" latinLnBrk="0" hangingPunct="1">
                        <a:lnSpc>
                          <a:spcPts val="2320"/>
                        </a:lnSpc>
                        <a:spcBef>
                          <a:spcPts val="0"/>
                        </a:spcBef>
                        <a:spcAft>
                          <a:spcPts val="0"/>
                        </a:spcAft>
                        <a:buClrTx/>
                        <a:buSzTx/>
                        <a:buFontTx/>
                        <a:buNone/>
                        <a:defRPr/>
                      </a:pPr>
                      <a:r>
                        <a:rPr lang="zh-CN" altLang="en-US" sz="1600" dirty="0">
                          <a:solidFill>
                            <a:srgbClr val="FF0000"/>
                          </a:solidFill>
                        </a:rPr>
                        <a:t>适用于成人需阿片类镇痛药才能充分控制的重度疼痛。加入阿片受体拮抗剂纳洛酮，通过阻断羟考酮对肠道阿片受体的作用来缓解阿片类药物引起的便秘症状。</a:t>
                      </a:r>
                      <a:endParaRPr lang="zh-CN" altLang="en-US" sz="1600" b="0"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lnL w="6350" cap="flat" cmpd="sng" algn="ctr">
                      <a:solidFill>
                        <a:srgbClr val="632B8F"/>
                      </a:solidFill>
                      <a:prstDash val="solid"/>
                      <a:round/>
                      <a:headEnd type="none" w="med" len="med"/>
                      <a:tailEnd type="none" w="med" len="med"/>
                    </a:lnL>
                    <a:lnT w="6350" cap="flat" cmpd="sng" algn="ctr">
                      <a:solidFill>
                        <a:srgbClr val="632B8F"/>
                      </a:solidFill>
                      <a:prstDash val="solid"/>
                      <a:round/>
                      <a:headEnd type="none" w="med" len="med"/>
                      <a:tailEnd type="none" w="med" len="med"/>
                    </a:lnT>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701114">
                <a:tc>
                  <a:txBody>
                    <a:bodyPr/>
                    <a:lstStyle/>
                    <a:p>
                      <a:pPr algn="ctr" rtl="0" fontAlgn="ctr"/>
                      <a:r>
                        <a:rPr kumimoji="0" lang="zh-CN" altLang="en-US" sz="1600" b="0" u="none" strike="noStrike" kern="1200" cap="none" spc="0" normalizeH="0" baseline="0" noProof="0" dirty="0">
                          <a:ln>
                            <a:noFill/>
                          </a:ln>
                          <a:solidFill>
                            <a:schemeClr val="tx1"/>
                          </a:solidFill>
                          <a:effectLst/>
                          <a:uLnTx/>
                          <a:uFillTx/>
                          <a:sym typeface="Calibri" panose="020F0502020204030204" pitchFamily="34" charset="0"/>
                        </a:rPr>
                        <a:t>用法用量</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92075" marR="0" lvl="0" indent="0" algn="ctr" defTabSz="914400" rtl="0" eaLnBrk="0" fontAlgn="auto" latinLnBrk="0" hangingPunct="1">
                        <a:lnSpc>
                          <a:spcPts val="2320"/>
                        </a:lnSpc>
                        <a:spcBef>
                          <a:spcPts val="0"/>
                        </a:spcBef>
                        <a:spcAft>
                          <a:spcPts val="0"/>
                        </a:spcAft>
                        <a:buClrTx/>
                        <a:buSzTx/>
                        <a:buFontTx/>
                        <a:buNone/>
                        <a:defRPr/>
                      </a:pPr>
                      <a:r>
                        <a:rPr lang="zh-CN" altLang="en-US" sz="1600" dirty="0"/>
                        <a:t>口服，以确定剂量每日两次（每 </a:t>
                      </a:r>
                      <a:r>
                        <a:rPr lang="en-US" altLang="zh-CN" sz="1600" dirty="0"/>
                        <a:t>12 </a:t>
                      </a:r>
                      <a:r>
                        <a:rPr lang="zh-CN" altLang="en-US" sz="1600" dirty="0"/>
                        <a:t>小时）给药。本品可在进食或非进食时服用，需用足量液体送服。必须整片吞服，不可掰开、碾碎或咀嚼。</a:t>
                      </a:r>
                      <a:endParaRPr lang="zh-CN" altLang="en-US" sz="1600" b="0" kern="12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lnL w="6350" cap="flat" cmpd="sng" algn="ctr">
                      <a:solidFill>
                        <a:srgbClr val="632B8F"/>
                      </a:solidFill>
                      <a:prstDash val="solid"/>
                      <a:round/>
                      <a:headEnd type="none" w="med" len="med"/>
                      <a:tailEnd type="none" w="med" len="med"/>
                    </a:lnL>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dirty="0">
                          <a:solidFill>
                            <a:schemeClr val="tx1"/>
                          </a:solidFill>
                          <a:effectLst/>
                          <a:sym typeface="Calibri" panose="020F0502020204030204" pitchFamily="34" charset="0"/>
                        </a:rPr>
                        <a:t>目前大陆地区同通用名药品的上市情况</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sz="1600" dirty="0">
                          <a:solidFill>
                            <a:schemeClr val="tx1"/>
                          </a:solidFill>
                        </a:rPr>
                        <a:t>2</a:t>
                      </a:r>
                      <a:r>
                        <a:rPr lang="zh-CN" altLang="en-US" sz="1600" dirty="0">
                          <a:solidFill>
                            <a:schemeClr val="tx1"/>
                          </a:solidFill>
                        </a:rPr>
                        <a:t>家（包括原研药品）</a:t>
                      </a:r>
                      <a:endParaRPr lang="en-US" altLang="zh-CN" sz="1600" dirty="0">
                        <a:solidFill>
                          <a:schemeClr val="tx1"/>
                        </a:solidFill>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kern="1200" dirty="0">
                          <a:solidFill>
                            <a:schemeClr val="tx1"/>
                          </a:solidFill>
                          <a:effectLst/>
                          <a:sym typeface="Calibri" panose="020F0502020204030204" pitchFamily="34" charset="0"/>
                        </a:rPr>
                        <a:t>注册分类</a:t>
                      </a:r>
                      <a:endParaRPr lang="zh-CN" altLang="en-US"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795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kern="1200" dirty="0">
                          <a:solidFill>
                            <a:schemeClr val="tx1"/>
                          </a:solidFill>
                          <a:effectLst/>
                          <a:sym typeface="Calibri" panose="020F0502020204030204" pitchFamily="34" charset="0"/>
                        </a:rPr>
                        <a:t>化学药品</a:t>
                      </a:r>
                      <a:r>
                        <a:rPr lang="en-US" altLang="zh-CN" sz="1600" b="0" kern="1200" dirty="0">
                          <a:solidFill>
                            <a:schemeClr val="tx1"/>
                          </a:solidFill>
                          <a:effectLst/>
                          <a:sym typeface="Calibri" panose="020F0502020204030204" pitchFamily="34" charset="0"/>
                        </a:rPr>
                        <a:t>4</a:t>
                      </a:r>
                      <a:r>
                        <a:rPr lang="zh-CN" altLang="en-US" sz="1600" b="0" kern="1200" dirty="0">
                          <a:solidFill>
                            <a:schemeClr val="tx1"/>
                          </a:solidFill>
                          <a:effectLst/>
                          <a:sym typeface="Calibri" panose="020F0502020204030204" pitchFamily="34" charset="0"/>
                        </a:rPr>
                        <a:t>类</a:t>
                      </a:r>
                      <a:endParaRPr lang="zh-CN" altLang="en-US"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564578"/>
                  </a:ext>
                </a:extLst>
              </a:tr>
              <a:tr h="432000">
                <a:tc>
                  <a:txBody>
                    <a:bodyPr/>
                    <a:lstStyle/>
                    <a:p>
                      <a:pPr algn="ctr" rtl="0" fontAlgn="ctr"/>
                      <a:r>
                        <a:rPr lang="zh-CN" altLang="en-US" sz="1600" b="0" u="none" strike="noStrike" dirty="0">
                          <a:solidFill>
                            <a:schemeClr val="tx1"/>
                          </a:solidFill>
                          <a:effectLst/>
                          <a:sym typeface="Calibri" panose="020F0502020204030204" pitchFamily="34" charset="0"/>
                        </a:rPr>
                        <a:t>中国大陆首次上市时间</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7950" indent="0" algn="ctr" rtl="0" fontAlgn="ctr"/>
                      <a:r>
                        <a:rPr lang="en-US" altLang="zh-CN" sz="1600" b="0" dirty="0">
                          <a:solidFill>
                            <a:schemeClr val="tx1"/>
                          </a:solidFill>
                          <a:sym typeface="Calibri" panose="020F0502020204030204" pitchFamily="34" charset="0"/>
                        </a:rPr>
                        <a:t>2024</a:t>
                      </a:r>
                      <a:r>
                        <a:rPr lang="zh-CN" altLang="en-US" sz="1600" b="0" dirty="0">
                          <a:solidFill>
                            <a:schemeClr val="tx1"/>
                          </a:solidFill>
                          <a:sym typeface="Calibri" panose="020F0502020204030204" pitchFamily="34" charset="0"/>
                        </a:rPr>
                        <a:t>年</a:t>
                      </a:r>
                      <a:r>
                        <a:rPr lang="en-US" altLang="zh-CN" sz="1600" b="0" dirty="0">
                          <a:solidFill>
                            <a:schemeClr val="tx1"/>
                          </a:solidFill>
                          <a:sym typeface="Calibri" panose="020F0502020204030204" pitchFamily="34" charset="0"/>
                        </a:rPr>
                        <a:t>6</a:t>
                      </a:r>
                      <a:r>
                        <a:rPr lang="zh-CN" altLang="en-US" sz="1600" b="0" dirty="0">
                          <a:solidFill>
                            <a:schemeClr val="tx1"/>
                          </a:solidFill>
                          <a:sym typeface="Calibri" panose="020F0502020204030204" pitchFamily="34" charset="0"/>
                        </a:rPr>
                        <a:t>月</a:t>
                      </a:r>
                      <a:r>
                        <a:rPr lang="en-US" altLang="zh-CN" sz="1600" b="0" dirty="0">
                          <a:solidFill>
                            <a:schemeClr val="tx1"/>
                          </a:solidFill>
                          <a:sym typeface="Calibri" panose="020F0502020204030204" pitchFamily="34" charset="0"/>
                        </a:rPr>
                        <a:t>28</a:t>
                      </a:r>
                      <a:r>
                        <a:rPr lang="zh-CN" altLang="en-US" sz="1600" b="0" dirty="0">
                          <a:solidFill>
                            <a:schemeClr val="tx1"/>
                          </a:solidFill>
                          <a:sym typeface="Calibri" panose="020F0502020204030204" pitchFamily="34" charset="0"/>
                        </a:rPr>
                        <a:t>日</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b="0" kern="1200" dirty="0">
                          <a:solidFill>
                            <a:schemeClr val="tx1"/>
                          </a:solidFill>
                          <a:effectLst/>
                          <a:sym typeface="Calibri" panose="020F0502020204030204" pitchFamily="34" charset="0"/>
                        </a:rPr>
                        <a:t>全球首次上市时间及国家</a:t>
                      </a:r>
                      <a:r>
                        <a:rPr lang="en-US" altLang="zh-CN" sz="1600" b="0" kern="1200" dirty="0">
                          <a:solidFill>
                            <a:schemeClr val="tx1"/>
                          </a:solidFill>
                          <a:effectLst/>
                          <a:sym typeface="Calibri" panose="020F0502020204030204" pitchFamily="34" charset="0"/>
                        </a:rPr>
                        <a:t>/</a:t>
                      </a:r>
                      <a:r>
                        <a:rPr lang="zh-CN" altLang="en-US" sz="1600" b="0" kern="1200" dirty="0">
                          <a:solidFill>
                            <a:schemeClr val="tx1"/>
                          </a:solidFill>
                          <a:effectLst/>
                          <a:sym typeface="Calibri" panose="020F0502020204030204" pitchFamily="34" charset="0"/>
                        </a:rPr>
                        <a:t>地区</a:t>
                      </a:r>
                      <a:endParaRPr lang="zh-CN" altLang="en-US" sz="16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altLang="zh-CN" sz="1600" dirty="0">
                          <a:solidFill>
                            <a:schemeClr val="tx1"/>
                          </a:solidFill>
                        </a:rPr>
                        <a:t>2006</a:t>
                      </a:r>
                      <a:r>
                        <a:rPr lang="zh-CN" altLang="en-US" sz="1600" dirty="0">
                          <a:solidFill>
                            <a:schemeClr val="tx1"/>
                          </a:solidFill>
                        </a:rPr>
                        <a:t>年</a:t>
                      </a:r>
                      <a:r>
                        <a:rPr lang="en-US" altLang="zh-CN" sz="1600" dirty="0">
                          <a:solidFill>
                            <a:schemeClr val="tx1"/>
                          </a:solidFill>
                        </a:rPr>
                        <a:t>5</a:t>
                      </a:r>
                      <a:r>
                        <a:rPr lang="zh-CN" altLang="en-US" sz="1600" dirty="0">
                          <a:solidFill>
                            <a:schemeClr val="tx1"/>
                          </a:solidFill>
                        </a:rPr>
                        <a:t>月、德国</a:t>
                      </a:r>
                      <a:endParaRPr lang="en-US" altLang="zh-CN" sz="1600" dirty="0">
                        <a:solidFill>
                          <a:schemeClr val="tx1"/>
                        </a:solidFill>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u="none" strike="noStrike" kern="1200">
                          <a:solidFill>
                            <a:schemeClr val="tx1"/>
                          </a:solidFill>
                          <a:effectLst/>
                          <a:sym typeface="Calibri" panose="020F0502020204030204" pitchFamily="34" charset="0"/>
                        </a:rPr>
                        <a:t>参照品</a:t>
                      </a:r>
                      <a:endParaRPr lang="zh-CN" altLang="en-US" sz="1600" b="1" u="none" strike="noStrike"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795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a:solidFill>
                            <a:srgbClr val="FF0000"/>
                          </a:solidFill>
                        </a:rPr>
                        <a:t>盐酸羟考酮缓释片</a:t>
                      </a:r>
                      <a:endParaRPr lang="en-GB" altLang="zh-CN" sz="1600" b="1" i="0" u="none" strike="noStrike">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b="0" u="none" strike="noStrike" dirty="0">
                          <a:solidFill>
                            <a:schemeClr val="tx1"/>
                          </a:solidFill>
                          <a:effectLst/>
                          <a:sym typeface="Calibri" panose="020F0502020204030204" pitchFamily="34" charset="0"/>
                        </a:rPr>
                        <a:t>是否为</a:t>
                      </a:r>
                      <a:r>
                        <a:rPr lang="en-US" altLang="zh-CN" sz="1600" b="0" u="none" strike="noStrike" dirty="0">
                          <a:solidFill>
                            <a:schemeClr val="tx1"/>
                          </a:solidFill>
                          <a:effectLst/>
                          <a:sym typeface="Calibri" panose="020F0502020204030204" pitchFamily="34" charset="0"/>
                        </a:rPr>
                        <a:t>OTC</a:t>
                      </a:r>
                      <a:r>
                        <a:rPr lang="zh-CN" altLang="en-US" sz="1600" b="0" u="none" strike="noStrike" dirty="0">
                          <a:solidFill>
                            <a:schemeClr val="tx1"/>
                          </a:solidFill>
                          <a:effectLst/>
                          <a:sym typeface="Calibri" panose="020F0502020204030204" pitchFamily="34" charset="0"/>
                        </a:rPr>
                        <a:t>药品</a:t>
                      </a:r>
                      <a:endParaRPr lang="zh-CN" altLang="en-US" sz="1600"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0" algn="ctr" defTabSz="914400" rtl="0" eaLnBrk="0" fontAlgn="auto" latinLnBrk="0" hangingPunct="1">
                        <a:lnSpc>
                          <a:spcPct val="150000"/>
                        </a:lnSpc>
                        <a:spcBef>
                          <a:spcPts val="0"/>
                        </a:spcBef>
                        <a:spcAft>
                          <a:spcPts val="0"/>
                        </a:spcAft>
                        <a:buClrTx/>
                        <a:buSzTx/>
                        <a:buFontTx/>
                        <a:buNone/>
                        <a:defRPr/>
                      </a:pPr>
                      <a:r>
                        <a:rPr lang="zh-CN" altLang="en-US" sz="1600" b="0" kern="1200" dirty="0">
                          <a:solidFill>
                            <a:schemeClr val="tx1"/>
                          </a:solidFill>
                          <a:sym typeface="Calibri" panose="020F0502020204030204" pitchFamily="34" charset="0"/>
                        </a:rPr>
                        <a:t>否</a:t>
                      </a:r>
                      <a:endParaRPr lang="zh-CN" altLang="en-US" sz="16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2498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u="none" strike="noStrike" kern="1200" dirty="0">
                          <a:solidFill>
                            <a:schemeClr val="tx1"/>
                          </a:solidFill>
                          <a:effectLst/>
                          <a:sym typeface="Calibri" panose="020F0502020204030204" pitchFamily="34" charset="0"/>
                        </a:rPr>
                        <a:t>参照品选择理由</a:t>
                      </a:r>
                      <a:endParaRPr lang="zh-CN" altLang="en-US" sz="1600" b="1" u="none" strike="noStrike"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107950" marR="0" lvl="0" indent="0" algn="l" defTabSz="914400" rtl="0" eaLnBrk="1" fontAlgn="ctr" latinLnBrk="0" hangingPunct="1">
                        <a:lnSpc>
                          <a:spcPts val="2600"/>
                        </a:lnSpc>
                        <a:spcBef>
                          <a:spcPts val="0"/>
                        </a:spcBef>
                        <a:spcAft>
                          <a:spcPts val="0"/>
                        </a:spcAft>
                        <a:buClrTx/>
                        <a:buSzTx/>
                        <a:buFontTx/>
                        <a:buNone/>
                        <a:tabLst/>
                        <a:defRPr/>
                      </a:pPr>
                      <a:r>
                        <a:rPr lang="en-US" altLang="zh-CN" sz="1600" b="0" u="none" strike="noStrike">
                          <a:solidFill>
                            <a:schemeClr val="tx1"/>
                          </a:solidFill>
                          <a:effectLst/>
                          <a:sym typeface="Calibri" panose="020F0502020204030204" pitchFamily="34" charset="0"/>
                        </a:rPr>
                        <a:t>1</a:t>
                      </a:r>
                      <a:r>
                        <a:rPr lang="zh-CN" altLang="en-US" sz="1600" b="0" u="none" strike="noStrike">
                          <a:solidFill>
                            <a:schemeClr val="tx1"/>
                          </a:solidFill>
                          <a:effectLst/>
                          <a:sym typeface="Calibri" panose="020F0502020204030204" pitchFamily="34" charset="0"/>
                        </a:rPr>
                        <a:t>、盐酸</a:t>
                      </a:r>
                      <a:r>
                        <a:rPr lang="zh-CN" altLang="en-US" sz="1600" b="0" u="none" strike="noStrike" dirty="0">
                          <a:solidFill>
                            <a:schemeClr val="tx1"/>
                          </a:solidFill>
                          <a:effectLst/>
                          <a:sym typeface="Calibri" panose="020F0502020204030204" pitchFamily="34" charset="0"/>
                        </a:rPr>
                        <a:t>羟考酮缓释片是临床治疗重度疼痛最常用的阿片类</a:t>
                      </a:r>
                      <a:r>
                        <a:rPr lang="zh-CN" altLang="en-US" sz="1600" b="0" u="none" strike="noStrike">
                          <a:solidFill>
                            <a:schemeClr val="tx1"/>
                          </a:solidFill>
                          <a:effectLst/>
                          <a:sym typeface="Calibri" panose="020F0502020204030204" pitchFamily="34" charset="0"/>
                        </a:rPr>
                        <a:t>药物之一（</a:t>
                      </a:r>
                      <a:r>
                        <a:rPr lang="zh-CN" altLang="en-US" sz="1600" b="0" i="0" u="none" strike="noStrike">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艾昆纬</a:t>
                      </a:r>
                      <a:r>
                        <a:rPr lang="en-US" altLang="zh-CN" sz="1600" b="0" i="0" u="none" strike="noStrike">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2019~2023</a:t>
                      </a:r>
                      <a:r>
                        <a:rPr lang="zh-CN" altLang="en-US" sz="1600" b="0" i="0" u="none" strike="noStrike">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年数据显示盐酸羟考酮缓释片为口服阿片类药物中市场份额最高的品类）</a:t>
                      </a:r>
                      <a:r>
                        <a:rPr lang="zh-CN" altLang="en-US" sz="1600" b="0" u="none" strike="noStrike">
                          <a:solidFill>
                            <a:schemeClr val="tx1"/>
                          </a:solidFill>
                          <a:effectLst/>
                          <a:sym typeface="Calibri" panose="020F0502020204030204" pitchFamily="34" charset="0"/>
                        </a:rPr>
                        <a:t>；</a:t>
                      </a:r>
                      <a:endParaRPr lang="en-US" altLang="zh-CN" sz="1600" b="0" u="none" strike="noStrike">
                        <a:solidFill>
                          <a:schemeClr val="tx1"/>
                        </a:solidFill>
                        <a:effectLst/>
                        <a:sym typeface="Calibri" panose="020F0502020204030204" pitchFamily="34" charset="0"/>
                      </a:endParaRPr>
                    </a:p>
                    <a:p>
                      <a:pPr marL="107950" marR="0" lvl="0" indent="0" algn="l" defTabSz="914400" rtl="0" eaLnBrk="1" fontAlgn="ctr" latinLnBrk="0" hangingPunct="1">
                        <a:lnSpc>
                          <a:spcPts val="2600"/>
                        </a:lnSpc>
                        <a:spcBef>
                          <a:spcPts val="0"/>
                        </a:spcBef>
                        <a:spcAft>
                          <a:spcPts val="0"/>
                        </a:spcAft>
                        <a:buClrTx/>
                        <a:buSzTx/>
                        <a:buFontTx/>
                        <a:buNone/>
                        <a:tabLst/>
                        <a:defRPr/>
                      </a:pPr>
                      <a:r>
                        <a:rPr lang="en-US" altLang="zh-CN" sz="1600" b="0" u="none" strike="noStrike">
                          <a:solidFill>
                            <a:schemeClr val="tx1"/>
                          </a:solidFill>
                          <a:effectLst/>
                          <a:sym typeface="Calibri" panose="020F0502020204030204" pitchFamily="34" charset="0"/>
                        </a:rPr>
                        <a:t>2</a:t>
                      </a:r>
                      <a:r>
                        <a:rPr lang="zh-CN" altLang="en-US" sz="1600" b="0" u="none" strike="noStrike">
                          <a:solidFill>
                            <a:schemeClr val="tx1"/>
                          </a:solidFill>
                          <a:effectLst/>
                          <a:sym typeface="Calibri" panose="020F0502020204030204" pitchFamily="34" charset="0"/>
                        </a:rPr>
                        <a:t>、于</a:t>
                      </a:r>
                      <a:r>
                        <a:rPr lang="en-US" altLang="zh-CN" sz="1600" b="0" u="none" strike="noStrike" dirty="0">
                          <a:solidFill>
                            <a:schemeClr val="tx1"/>
                          </a:solidFill>
                          <a:effectLst/>
                          <a:sym typeface="Calibri" panose="020F0502020204030204" pitchFamily="34" charset="0"/>
                        </a:rPr>
                        <a:t>2004</a:t>
                      </a:r>
                      <a:r>
                        <a:rPr lang="zh-CN" altLang="en-US" sz="1600" b="0" u="none" strike="noStrike" dirty="0">
                          <a:solidFill>
                            <a:schemeClr val="tx1"/>
                          </a:solidFill>
                          <a:effectLst/>
                          <a:sym typeface="Calibri" panose="020F0502020204030204" pitchFamily="34" charset="0"/>
                        </a:rPr>
                        <a:t>年在中国获批</a:t>
                      </a:r>
                      <a:r>
                        <a:rPr lang="zh-CN" altLang="en-US" sz="1600" b="0" u="none" strike="noStrike">
                          <a:solidFill>
                            <a:schemeClr val="tx1"/>
                          </a:solidFill>
                          <a:effectLst/>
                          <a:sym typeface="Calibri" panose="020F0502020204030204" pitchFamily="34" charset="0"/>
                        </a:rPr>
                        <a:t>上市，是</a:t>
                      </a:r>
                      <a:r>
                        <a:rPr lang="zh-CN" altLang="en-US" sz="1600" b="0" u="none" strike="noStrike" dirty="0">
                          <a:solidFill>
                            <a:schemeClr val="tx1"/>
                          </a:solidFill>
                          <a:effectLst/>
                          <a:sym typeface="Calibri" panose="020F0502020204030204" pitchFamily="34" charset="0"/>
                        </a:rPr>
                        <a:t>国家医保目录</a:t>
                      </a:r>
                      <a:r>
                        <a:rPr lang="zh-CN" altLang="en-US" sz="1600" b="0" u="none" strike="noStrike">
                          <a:solidFill>
                            <a:schemeClr val="tx1"/>
                          </a:solidFill>
                          <a:effectLst/>
                          <a:sym typeface="Calibri" panose="020F0502020204030204" pitchFamily="34" charset="0"/>
                        </a:rPr>
                        <a:t>药品，且临床应用广泛</a:t>
                      </a:r>
                      <a:endParaRPr lang="en-US" altLang="zh-CN" sz="1600" b="0" u="none" strike="noStrike">
                        <a:solidFill>
                          <a:schemeClr val="tx1"/>
                        </a:solidFill>
                        <a:effectLst/>
                        <a:sym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1600" dirty="0"/>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rgbClr val="EDE2F6"/>
                    </a:solidFill>
                  </a:tcPr>
                </a:tc>
                <a:tc hMerge="1">
                  <a:txBody>
                    <a:bodyPr/>
                    <a:lstStyle/>
                    <a:p>
                      <a:pPr marL="92075" marR="0" lvl="0" indent="0" algn="ctr" defTabSz="914400" rtl="0" eaLnBrk="0" fontAlgn="auto" latinLnBrk="0" hangingPunct="1">
                        <a:lnSpc>
                          <a:spcPct val="150000"/>
                        </a:lnSpc>
                        <a:spcBef>
                          <a:spcPts val="0"/>
                        </a:spcBef>
                        <a:spcAft>
                          <a:spcPts val="0"/>
                        </a:spcAft>
                        <a:buClrTx/>
                        <a:buSzTx/>
                        <a:buFontTx/>
                        <a:buNone/>
                        <a:defRPr/>
                      </a:pPr>
                      <a:endParaRPr lang="zh-CN" altLang="en-US" sz="16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extLst>
                  <a:ext uri="{0D108BD9-81ED-4DB2-BD59-A6C34878D82A}">
                    <a16:rowId xmlns:a16="http://schemas.microsoft.com/office/drawing/2014/main" val="1609572892"/>
                  </a:ext>
                </a:extLst>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0"/>
            <a:ext cx="2207494" cy="954842"/>
            <a:chOff x="0" y="1985818"/>
            <a:chExt cx="2817091" cy="1265382"/>
          </a:xfrm>
          <a:solidFill>
            <a:srgbClr val="0099A5"/>
          </a:solidFill>
        </p:grpSpPr>
        <p:sp>
          <p:nvSpPr>
            <p:cNvPr id="7" name="流程图: 终止 6"/>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3" name="矩形 12"/>
          <p:cNvSpPr/>
          <p:nvPr/>
        </p:nvSpPr>
        <p:spPr>
          <a:xfrm>
            <a:off x="3326014" y="1316865"/>
            <a:ext cx="5485477" cy="507831"/>
          </a:xfrm>
          <a:prstGeom prst="rect">
            <a:avLst/>
          </a:prstGeom>
        </p:spPr>
        <p:txBody>
          <a:bodyPr wrap="square">
            <a:spAutoFit/>
          </a:bodyPr>
          <a:lstStyle/>
          <a:p>
            <a:pPr>
              <a:lnSpc>
                <a:spcPct val="150000"/>
              </a:lnSpc>
            </a:pPr>
            <a:r>
              <a:rPr lang="zh-CN" altLang="en-US" sz="1800" b="1">
                <a:solidFill>
                  <a:schemeClr val="accent4"/>
                </a:solidFill>
                <a:latin typeface="+mn-ea"/>
                <a:ea typeface="+mn-ea"/>
              </a:rPr>
              <a:t>与参照药品或已上市的同治疗领域药品相比的优势</a:t>
            </a:r>
            <a:endParaRPr lang="en-US" altLang="zh-CN" sz="1800" b="1" dirty="0">
              <a:solidFill>
                <a:srgbClr val="FF0000"/>
              </a:solidFill>
              <a:latin typeface="+mn-ea"/>
              <a:ea typeface="+mn-ea"/>
            </a:endParaRPr>
          </a:p>
        </p:txBody>
      </p:sp>
      <p:sp>
        <p:nvSpPr>
          <p:cNvPr id="15" name="文本框 14">
            <a:extLst>
              <a:ext uri="{FF2B5EF4-FFF2-40B4-BE49-F238E27FC236}">
                <a16:creationId xmlns:a16="http://schemas.microsoft.com/office/drawing/2014/main" id="{6DA24135-71EC-B8D5-1DD2-5806D6CDAAE1}"/>
              </a:ext>
            </a:extLst>
          </p:cNvPr>
          <p:cNvSpPr txBox="1"/>
          <p:nvPr/>
        </p:nvSpPr>
        <p:spPr>
          <a:xfrm>
            <a:off x="771602" y="1851627"/>
            <a:ext cx="10737911" cy="39087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285750" indent="-285750">
              <a:lnSpc>
                <a:spcPct val="150000"/>
              </a:lnSpc>
              <a:buFont typeface="Wingdings" panose="05000000000000000000" pitchFamily="2" charset="2"/>
              <a:buChar char="Ø"/>
            </a:pPr>
            <a:r>
              <a:rPr lang="zh-CN" altLang="en-US" sz="1800" smtClean="0">
                <a:solidFill>
                  <a:srgbClr val="FF0000"/>
                </a:solidFill>
                <a:effectLst/>
                <a:latin typeface="+mn-ea"/>
                <a:ea typeface="+mn-ea"/>
                <a:cs typeface="宋体" panose="02010600030101010101" pitchFamily="2" charset="-122"/>
              </a:rPr>
              <a:t>强效镇痛</a:t>
            </a:r>
            <a:r>
              <a:rPr lang="zh-CN" altLang="en-US" sz="1800" dirty="0">
                <a:solidFill>
                  <a:srgbClr val="FF0000"/>
                </a:solidFill>
                <a:effectLst/>
                <a:latin typeface="+mn-ea"/>
                <a:ea typeface="+mn-ea"/>
                <a:cs typeface="宋体" panose="02010600030101010101" pitchFamily="2" charset="-122"/>
              </a:rPr>
              <a:t>同时解决现有药物带来的便秘问题：</a:t>
            </a:r>
            <a:r>
              <a:rPr lang="zh-CN" altLang="zh-CN" sz="1800" dirty="0">
                <a:solidFill>
                  <a:schemeClr val="tx1"/>
                </a:solidFill>
                <a:effectLst/>
                <a:latin typeface="+mn-ea"/>
                <a:ea typeface="+mn-ea"/>
                <a:cs typeface="宋体" panose="02010600030101010101" pitchFamily="2" charset="-122"/>
              </a:rPr>
              <a:t>羟考酮纳洛酮缓释片是一种包含固定剂量阿片受体激动剂和阿片受体拮抗剂的新一代复方制剂</a:t>
            </a:r>
            <a:r>
              <a:rPr lang="zh-CN" altLang="en-US" sz="1800" dirty="0">
                <a:solidFill>
                  <a:schemeClr val="tx1"/>
                </a:solidFill>
                <a:effectLst/>
                <a:latin typeface="+mn-ea"/>
                <a:ea typeface="+mn-ea"/>
                <a:cs typeface="宋体" panose="02010600030101010101" pitchFamily="2" charset="-122"/>
              </a:rPr>
              <a:t>；</a:t>
            </a:r>
            <a:r>
              <a:rPr lang="zh-CN" altLang="zh-CN" sz="1800" dirty="0">
                <a:solidFill>
                  <a:schemeClr val="tx1"/>
                </a:solidFill>
                <a:effectLst/>
                <a:latin typeface="+mn-ea"/>
                <a:ea typeface="+mn-ea"/>
                <a:cs typeface="宋体" panose="02010600030101010101" pitchFamily="2" charset="-122"/>
              </a:rPr>
              <a:t>制剂中羟考酮发挥镇痛作用，而纳洛酮通过在肠壁的局部拮抗作用可以对抗羟考酮引起的便秘</a:t>
            </a:r>
            <a:r>
              <a:rPr lang="zh-CN" altLang="en-US" sz="1800" dirty="0" smtClean="0">
                <a:solidFill>
                  <a:schemeClr val="tx1"/>
                </a:solidFill>
                <a:effectLst/>
                <a:latin typeface="+mn-ea"/>
                <a:ea typeface="+mn-ea"/>
                <a:cs typeface="宋体" panose="02010600030101010101" pitchFamily="2" charset="-122"/>
              </a:rPr>
              <a:t>问题，改善了患者</a:t>
            </a:r>
            <a:r>
              <a:rPr lang="zh-CN" altLang="en-US" sz="1800" smtClean="0">
                <a:solidFill>
                  <a:schemeClr val="tx1"/>
                </a:solidFill>
                <a:effectLst/>
                <a:latin typeface="+mn-ea"/>
                <a:ea typeface="+mn-ea"/>
                <a:cs typeface="宋体" panose="02010600030101010101" pitchFamily="2" charset="-122"/>
              </a:rPr>
              <a:t>生活质量。</a:t>
            </a:r>
            <a:endParaRPr lang="en-US" altLang="zh-CN" sz="1800" dirty="0">
              <a:solidFill>
                <a:schemeClr val="tx1"/>
              </a:solidFill>
              <a:effectLst/>
              <a:latin typeface="+mn-ea"/>
              <a:ea typeface="+mn-ea"/>
              <a:cs typeface="宋体" panose="02010600030101010101" pitchFamily="2" charset="-122"/>
            </a:endParaRPr>
          </a:p>
          <a:p>
            <a:pPr marL="285750" indent="-285750">
              <a:lnSpc>
                <a:spcPct val="150000"/>
              </a:lnSpc>
              <a:buFont typeface="Wingdings" panose="05000000000000000000" pitchFamily="2" charset="2"/>
              <a:buChar char="Ø"/>
            </a:pPr>
            <a:endParaRPr lang="en-US" altLang="zh-CN" sz="1800" dirty="0">
              <a:solidFill>
                <a:schemeClr val="tx1"/>
              </a:solidFill>
              <a:effectLst/>
              <a:latin typeface="+mn-ea"/>
              <a:ea typeface="+mn-ea"/>
              <a:cs typeface="宋体" panose="02010600030101010101" pitchFamily="2" charset="-122"/>
            </a:endParaRPr>
          </a:p>
          <a:p>
            <a:pPr marL="285750" indent="-285750">
              <a:lnSpc>
                <a:spcPct val="150000"/>
              </a:lnSpc>
              <a:buFont typeface="Wingdings" panose="05000000000000000000" pitchFamily="2" charset="2"/>
              <a:buChar char="Ø"/>
            </a:pPr>
            <a:r>
              <a:rPr lang="zh-CN" altLang="en-US" sz="1800" dirty="0" smtClean="0">
                <a:solidFill>
                  <a:srgbClr val="FF0000"/>
                </a:solidFill>
                <a:latin typeface="+mn-ea"/>
                <a:ea typeface="+mn-ea"/>
                <a:cs typeface="宋体" panose="02010600030101010101" pitchFamily="2" charset="-122"/>
              </a:rPr>
              <a:t>本品设计联合</a:t>
            </a:r>
            <a:r>
              <a:rPr lang="zh-CN" altLang="en-US" sz="1800" smtClean="0">
                <a:solidFill>
                  <a:srgbClr val="FF0000"/>
                </a:solidFill>
                <a:latin typeface="+mn-ea"/>
                <a:ea typeface="+mn-ea"/>
                <a:cs typeface="宋体" panose="02010600030101010101" pitchFamily="2" charset="-122"/>
              </a:rPr>
              <a:t>使用 </a:t>
            </a:r>
            <a:r>
              <a:rPr lang="zh-CN" altLang="en-US" sz="1800">
                <a:solidFill>
                  <a:srgbClr val="FF0000"/>
                </a:solidFill>
                <a:latin typeface="+mn-ea"/>
                <a:ea typeface="+mn-ea"/>
                <a:cs typeface="宋体" panose="02010600030101010101" pitchFamily="2" charset="-122"/>
              </a:rPr>
              <a:t>“物理屏障” </a:t>
            </a:r>
            <a:r>
              <a:rPr lang="zh-CN" altLang="en-US" sz="1800" smtClean="0">
                <a:solidFill>
                  <a:srgbClr val="FF0000"/>
                </a:solidFill>
                <a:latin typeface="+mn-ea"/>
                <a:ea typeface="+mn-ea"/>
                <a:cs typeface="宋体" panose="02010600030101010101" pitchFamily="2" charset="-122"/>
              </a:rPr>
              <a:t>和“</a:t>
            </a:r>
            <a:r>
              <a:rPr lang="zh-CN" altLang="en-US" sz="1800" dirty="0" smtClean="0">
                <a:solidFill>
                  <a:srgbClr val="FF0000"/>
                </a:solidFill>
                <a:latin typeface="+mn-ea"/>
                <a:ea typeface="+mn-ea"/>
                <a:cs typeface="宋体" panose="02010600030101010101" pitchFamily="2" charset="-122"/>
              </a:rPr>
              <a:t>激动剂</a:t>
            </a:r>
            <a:r>
              <a:rPr lang="en-US" altLang="zh-CN" sz="1800" dirty="0" smtClean="0">
                <a:solidFill>
                  <a:srgbClr val="FF0000"/>
                </a:solidFill>
                <a:latin typeface="+mn-ea"/>
                <a:ea typeface="+mn-ea"/>
                <a:cs typeface="宋体" panose="02010600030101010101" pitchFamily="2" charset="-122"/>
              </a:rPr>
              <a:t>/</a:t>
            </a:r>
            <a:r>
              <a:rPr lang="zh-CN" altLang="en-US" sz="1800" dirty="0" smtClean="0">
                <a:solidFill>
                  <a:srgbClr val="FF0000"/>
                </a:solidFill>
                <a:latin typeface="+mn-ea"/>
                <a:ea typeface="+mn-ea"/>
                <a:cs typeface="宋体" panose="02010600030101010101" pitchFamily="2" charset="-122"/>
              </a:rPr>
              <a:t>拮抗剂组合</a:t>
            </a:r>
            <a:r>
              <a:rPr lang="zh-CN" altLang="en-US" sz="1800" smtClean="0">
                <a:solidFill>
                  <a:srgbClr val="FF0000"/>
                </a:solidFill>
                <a:latin typeface="+mn-ea"/>
                <a:ea typeface="+mn-ea"/>
                <a:cs typeface="宋体" panose="02010600030101010101" pitchFamily="2" charset="-122"/>
              </a:rPr>
              <a:t>” 两种</a:t>
            </a:r>
            <a:r>
              <a:rPr lang="zh-CN" altLang="en-US" sz="1800" dirty="0" smtClean="0">
                <a:solidFill>
                  <a:srgbClr val="FF0000"/>
                </a:solidFill>
                <a:latin typeface="+mn-ea"/>
                <a:ea typeface="+mn-ea"/>
                <a:cs typeface="宋体" panose="02010600030101010101" pitchFamily="2" charset="-122"/>
              </a:rPr>
              <a:t>药学技术，降低药物滥用</a:t>
            </a:r>
            <a:r>
              <a:rPr lang="zh-CN" altLang="en-US" sz="1800" smtClean="0">
                <a:solidFill>
                  <a:srgbClr val="FF0000"/>
                </a:solidFill>
                <a:latin typeface="+mn-ea"/>
                <a:ea typeface="+mn-ea"/>
                <a:cs typeface="宋体" panose="02010600030101010101" pitchFamily="2" charset="-122"/>
              </a:rPr>
              <a:t>风险</a:t>
            </a:r>
            <a:r>
              <a:rPr lang="zh-CN" altLang="en-US" sz="1800" smtClean="0">
                <a:solidFill>
                  <a:schemeClr val="tx1"/>
                </a:solidFill>
                <a:latin typeface="+mn-ea"/>
                <a:ea typeface="+mn-ea"/>
                <a:cs typeface="宋体" panose="02010600030101010101" pitchFamily="2" charset="-122"/>
              </a:rPr>
              <a:t>：</a:t>
            </a:r>
            <a:endParaRPr lang="en-US" altLang="zh-CN" sz="1800" smtClean="0">
              <a:solidFill>
                <a:schemeClr val="tx1"/>
              </a:solidFill>
              <a:latin typeface="+mn-ea"/>
              <a:ea typeface="+mn-ea"/>
              <a:cs typeface="宋体" panose="02010600030101010101" pitchFamily="2" charset="-122"/>
            </a:endParaRPr>
          </a:p>
          <a:p>
            <a:pPr>
              <a:lnSpc>
                <a:spcPct val="150000"/>
              </a:lnSpc>
              <a:spcAft>
                <a:spcPts val="600"/>
              </a:spcAft>
            </a:pPr>
            <a:r>
              <a:rPr lang="zh-CN" altLang="en-US" sz="1800" smtClean="0">
                <a:solidFill>
                  <a:schemeClr val="tx1"/>
                </a:solidFill>
                <a:latin typeface="+mn-ea"/>
                <a:ea typeface="+mn-ea"/>
                <a:cs typeface="宋体" panose="02010600030101010101" pitchFamily="2" charset="-122"/>
              </a:rPr>
              <a:t>①</a:t>
            </a:r>
            <a:r>
              <a:rPr lang="zh-CN" altLang="en-US" sz="1800">
                <a:latin typeface="微软雅黑"/>
                <a:ea typeface="微软雅黑"/>
                <a:cs typeface="宋体" panose="02010600030101010101" pitchFamily="2" charset="-122"/>
              </a:rPr>
              <a:t>采用了防滥用</a:t>
            </a:r>
            <a:r>
              <a:rPr lang="zh-CN" altLang="en-US" sz="1800" b="1">
                <a:latin typeface="微软雅黑"/>
                <a:ea typeface="微软雅黑"/>
                <a:cs typeface="宋体" panose="02010600030101010101" pitchFamily="2" charset="-122"/>
              </a:rPr>
              <a:t>“锁药”专有技术</a:t>
            </a:r>
            <a:r>
              <a:rPr lang="zh-CN" altLang="en-US" sz="1800">
                <a:latin typeface="微软雅黑"/>
                <a:ea typeface="微软雅黑"/>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rPr>
              <a:t>两种辅料按照特殊比例混合，在较低的压力下，形成较高的抗张强度，</a:t>
            </a:r>
            <a:r>
              <a:rPr lang="zh-CN" altLang="en-US" sz="1800">
                <a:latin typeface="微软雅黑"/>
                <a:ea typeface="微软雅黑"/>
                <a:cs typeface="宋体" panose="02010600030101010101" pitchFamily="2" charset="-122"/>
              </a:rPr>
              <a:t>有效防止羟考酮被研磨、提取、转化，进而阻止</a:t>
            </a:r>
            <a:r>
              <a:rPr lang="zh-CN" altLang="en-US" sz="1800" smtClean="0">
                <a:latin typeface="微软雅黑"/>
                <a:ea typeface="微软雅黑"/>
                <a:cs typeface="宋体" panose="02010600030101010101" pitchFamily="2" charset="-122"/>
              </a:rPr>
              <a:t>药物滥用；</a:t>
            </a:r>
            <a:endParaRPr lang="en-US" altLang="zh-CN" sz="1800" smtClean="0">
              <a:latin typeface="微软雅黑"/>
              <a:ea typeface="微软雅黑"/>
              <a:cs typeface="宋体" panose="02010600030101010101" pitchFamily="2" charset="-122"/>
            </a:endParaRPr>
          </a:p>
          <a:p>
            <a:pPr>
              <a:lnSpc>
                <a:spcPct val="150000"/>
              </a:lnSpc>
              <a:spcAft>
                <a:spcPts val="600"/>
              </a:spcAft>
            </a:pPr>
            <a:r>
              <a:rPr lang="zh-CN" altLang="en-US" sz="1800" smtClean="0">
                <a:latin typeface="微软雅黑"/>
                <a:ea typeface="微软雅黑"/>
                <a:cs typeface="宋体" panose="02010600030101010101" pitchFamily="2" charset="-122"/>
              </a:rPr>
              <a:t>②</a:t>
            </a:r>
            <a:r>
              <a:rPr lang="zh-CN" altLang="en-US" sz="1800" smtClean="0">
                <a:solidFill>
                  <a:schemeClr val="tx1"/>
                </a:solidFill>
                <a:latin typeface="+mn-ea"/>
                <a:ea typeface="+mn-ea"/>
                <a:cs typeface="宋体" panose="02010600030101010101" pitchFamily="2" charset="-122"/>
              </a:rPr>
              <a:t>当</a:t>
            </a:r>
            <a:r>
              <a:rPr lang="zh-CN" altLang="en-US" sz="1800" dirty="0" smtClean="0">
                <a:solidFill>
                  <a:schemeClr val="tx1"/>
                </a:solidFill>
                <a:latin typeface="+mn-ea"/>
                <a:ea typeface="+mn-ea"/>
                <a:cs typeface="宋体" panose="02010600030101010101" pitchFamily="2" charset="-122"/>
              </a:rPr>
              <a:t>本品被通过非胃肠道途径使用时，纳洛酮可拮抗羟考酮的活性，使滥用者无法获得欣快感并造成催促戒断反应，进一步降低</a:t>
            </a:r>
            <a:r>
              <a:rPr lang="zh-CN" altLang="en-US" sz="1800" smtClean="0">
                <a:solidFill>
                  <a:schemeClr val="tx1"/>
                </a:solidFill>
                <a:latin typeface="+mn-ea"/>
                <a:ea typeface="+mn-ea"/>
                <a:cs typeface="宋体" panose="02010600030101010101" pitchFamily="2" charset="-122"/>
              </a:rPr>
              <a:t>滥用风险。</a:t>
            </a:r>
            <a:endParaRPr lang="zh-CN" altLang="en-US" sz="1800" dirty="0">
              <a:solidFill>
                <a:schemeClr val="tx1"/>
              </a:solidFill>
              <a:latin typeface="+mn-ea"/>
              <a:ea typeface="+mn-ea"/>
              <a:cs typeface="宋体" panose="02010600030101010101" pitchFamily="2" charset="-122"/>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0"/>
            <a:ext cx="2207494" cy="954842"/>
            <a:chOff x="0" y="1985818"/>
            <a:chExt cx="2817091" cy="1265382"/>
          </a:xfrm>
          <a:solidFill>
            <a:srgbClr val="0099A5"/>
          </a:solidFill>
        </p:grpSpPr>
        <p:sp>
          <p:nvSpPr>
            <p:cNvPr id="7" name="流程图: 终止 6"/>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8" name="矩形 17">
            <a:extLst>
              <a:ext uri="{FF2B5EF4-FFF2-40B4-BE49-F238E27FC236}">
                <a16:creationId xmlns:a16="http://schemas.microsoft.com/office/drawing/2014/main" id="{4F4D9B2C-E414-3E8F-00FD-9839A9544748}"/>
              </a:ext>
            </a:extLst>
          </p:cNvPr>
          <p:cNvSpPr/>
          <p:nvPr/>
        </p:nvSpPr>
        <p:spPr>
          <a:xfrm>
            <a:off x="2097578" y="1246905"/>
            <a:ext cx="2420853" cy="353943"/>
          </a:xfrm>
          <a:prstGeom prst="rect">
            <a:avLst/>
          </a:prstGeom>
        </p:spPr>
        <p:txBody>
          <a:bodyPr wrap="square">
            <a:spAutoFit/>
          </a:bodyPr>
          <a:lstStyle/>
          <a:p>
            <a:r>
              <a:rPr lang="zh-CN" altLang="en-US" sz="1700" dirty="0">
                <a:solidFill>
                  <a:schemeClr val="accent4"/>
                </a:solidFill>
                <a:latin typeface="+mn-ea"/>
                <a:ea typeface="+mn-ea"/>
              </a:rPr>
              <a:t>所治疗疾病</a:t>
            </a:r>
            <a:r>
              <a:rPr lang="zh-CN" altLang="en-US" sz="1700">
                <a:solidFill>
                  <a:schemeClr val="accent4"/>
                </a:solidFill>
                <a:latin typeface="+mn-ea"/>
                <a:ea typeface="+mn-ea"/>
              </a:rPr>
              <a:t>基本情况</a:t>
            </a:r>
            <a:endParaRPr lang="zh-CN" altLang="en-US" sz="1700" dirty="0">
              <a:solidFill>
                <a:schemeClr val="accent4"/>
              </a:solidFill>
              <a:latin typeface="+mn-ea"/>
              <a:ea typeface="+mn-ea"/>
            </a:endParaRPr>
          </a:p>
        </p:txBody>
      </p:sp>
      <p:sp>
        <p:nvSpPr>
          <p:cNvPr id="19" name="矩形 18">
            <a:extLst>
              <a:ext uri="{FF2B5EF4-FFF2-40B4-BE49-F238E27FC236}">
                <a16:creationId xmlns:a16="http://schemas.microsoft.com/office/drawing/2014/main" id="{C6AC8992-25C0-57B2-AD72-DAE518D6934E}"/>
              </a:ext>
            </a:extLst>
          </p:cNvPr>
          <p:cNvSpPr/>
          <p:nvPr/>
        </p:nvSpPr>
        <p:spPr>
          <a:xfrm>
            <a:off x="7709384" y="1256041"/>
            <a:ext cx="2420853" cy="353943"/>
          </a:xfrm>
          <a:prstGeom prst="rect">
            <a:avLst/>
          </a:prstGeom>
        </p:spPr>
        <p:txBody>
          <a:bodyPr wrap="square">
            <a:spAutoFit/>
          </a:bodyPr>
          <a:lstStyle/>
          <a:p>
            <a:r>
              <a:rPr lang="zh-CN" altLang="en-US" sz="1700">
                <a:solidFill>
                  <a:schemeClr val="accent4"/>
                </a:solidFill>
                <a:latin typeface="+mn-ea"/>
                <a:ea typeface="+mn-ea"/>
              </a:rPr>
              <a:t>未满足的临床需求</a:t>
            </a:r>
            <a:endParaRPr lang="zh-CN" altLang="en-US" sz="1700" dirty="0">
              <a:solidFill>
                <a:schemeClr val="accent4"/>
              </a:solidFill>
              <a:latin typeface="+mn-ea"/>
              <a:ea typeface="+mn-ea"/>
            </a:endParaRPr>
          </a:p>
        </p:txBody>
      </p:sp>
      <p:sp>
        <p:nvSpPr>
          <p:cNvPr id="21" name="矩形 20">
            <a:extLst>
              <a:ext uri="{FF2B5EF4-FFF2-40B4-BE49-F238E27FC236}">
                <a16:creationId xmlns:a16="http://schemas.microsoft.com/office/drawing/2014/main" id="{13328DF6-B55B-5E16-55CB-0576A847D5C4}"/>
              </a:ext>
            </a:extLst>
          </p:cNvPr>
          <p:cNvSpPr/>
          <p:nvPr/>
        </p:nvSpPr>
        <p:spPr>
          <a:xfrm>
            <a:off x="895947" y="1660097"/>
            <a:ext cx="4824113" cy="4283268"/>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a:extLst>
              <a:ext uri="{FF2B5EF4-FFF2-40B4-BE49-F238E27FC236}">
                <a16:creationId xmlns:a16="http://schemas.microsoft.com/office/drawing/2014/main" id="{87395262-C830-B7E0-52D6-3B5DB1CDAD0B}"/>
              </a:ext>
            </a:extLst>
          </p:cNvPr>
          <p:cNvSpPr/>
          <p:nvPr/>
        </p:nvSpPr>
        <p:spPr>
          <a:xfrm>
            <a:off x="6343513" y="1660097"/>
            <a:ext cx="4824113" cy="3900194"/>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4" name="矩形 23">
            <a:extLst>
              <a:ext uri="{FF2B5EF4-FFF2-40B4-BE49-F238E27FC236}">
                <a16:creationId xmlns:a16="http://schemas.microsoft.com/office/drawing/2014/main" id="{2CD26FE0-F4B7-214C-E524-5D094678A6C3}"/>
              </a:ext>
            </a:extLst>
          </p:cNvPr>
          <p:cNvSpPr/>
          <p:nvPr/>
        </p:nvSpPr>
        <p:spPr>
          <a:xfrm>
            <a:off x="1000635" y="1723543"/>
            <a:ext cx="4575217" cy="3785652"/>
          </a:xfrm>
          <a:prstGeom prst="rect">
            <a:avLst/>
          </a:prstGeom>
        </p:spPr>
        <p:txBody>
          <a:bodyPr wrap="square">
            <a:spAutoFit/>
          </a:bodyPr>
          <a:lstStyle/>
          <a:p>
            <a:pPr marL="285750" indent="-285750">
              <a:lnSpc>
                <a:spcPct val="150000"/>
              </a:lnSpc>
              <a:buFont typeface="Wingdings" pitchFamily="2" charset="2"/>
              <a:buChar char="Ø"/>
            </a:pPr>
            <a:r>
              <a:rPr lang="zh-CN" altLang="en-US" sz="1600" dirty="0">
                <a:latin typeface="+mn-ea"/>
                <a:ea typeface="+mn-ea"/>
              </a:rPr>
              <a:t>疼痛是人类的第五大生命体征，</a:t>
            </a:r>
            <a:r>
              <a:rPr lang="zh-CN" altLang="en-US" sz="1600" dirty="0">
                <a:solidFill>
                  <a:srgbClr val="FF0000"/>
                </a:solidFill>
                <a:latin typeface="+mn-ea"/>
                <a:ea typeface="+mn-ea"/>
              </a:rPr>
              <a:t>显著影响</a:t>
            </a:r>
            <a:r>
              <a:rPr lang="zh-CN" altLang="en-US" sz="1600" dirty="0">
                <a:latin typeface="+mn-ea"/>
                <a:ea typeface="+mn-ea"/>
              </a:rPr>
              <a:t>患者</a:t>
            </a:r>
            <a:r>
              <a:rPr lang="zh-CN" altLang="en-US" sz="1600" dirty="0" smtClean="0">
                <a:latin typeface="+mn-ea"/>
                <a:ea typeface="+mn-ea"/>
              </a:rPr>
              <a:t>的生活</a:t>
            </a:r>
            <a:r>
              <a:rPr lang="zh-CN" altLang="en-US" sz="1600" dirty="0">
                <a:latin typeface="+mn-ea"/>
                <a:ea typeface="+mn-ea"/>
              </a:rPr>
              <a:t>质量。</a:t>
            </a:r>
            <a:endParaRPr lang="en-US" altLang="zh-CN" sz="1600" dirty="0">
              <a:latin typeface="+mn-ea"/>
              <a:ea typeface="+mn-ea"/>
            </a:endParaRPr>
          </a:p>
          <a:p>
            <a:pPr marL="285750" indent="-285750">
              <a:lnSpc>
                <a:spcPct val="150000"/>
              </a:lnSpc>
              <a:buFont typeface="Wingdings" pitchFamily="2" charset="2"/>
              <a:buChar char="Ø"/>
            </a:pPr>
            <a:r>
              <a:rPr lang="zh-CN" altLang="en-US" sz="1600" dirty="0" smtClean="0">
                <a:latin typeface="+mn-ea"/>
                <a:ea typeface="+mn-ea"/>
              </a:rPr>
              <a:t>我国疼痛患者数量</a:t>
            </a:r>
            <a:r>
              <a:rPr lang="zh-CN" altLang="en-US" sz="1600" dirty="0" smtClean="0">
                <a:solidFill>
                  <a:srgbClr val="FF0000"/>
                </a:solidFill>
                <a:latin typeface="+mn-ea"/>
                <a:ea typeface="+mn-ea"/>
              </a:rPr>
              <a:t>远超过</a:t>
            </a:r>
            <a:r>
              <a:rPr lang="en-US" altLang="zh-CN" sz="1600" dirty="0">
                <a:solidFill>
                  <a:srgbClr val="FF0000"/>
                </a:solidFill>
                <a:latin typeface="+mn-ea"/>
                <a:ea typeface="+mn-ea"/>
              </a:rPr>
              <a:t>3</a:t>
            </a:r>
            <a:r>
              <a:rPr lang="zh-CN" altLang="en-US" sz="1600" dirty="0">
                <a:solidFill>
                  <a:srgbClr val="FF0000"/>
                </a:solidFill>
                <a:latin typeface="+mn-ea"/>
                <a:ea typeface="+mn-ea"/>
              </a:rPr>
              <a:t>亿</a:t>
            </a:r>
            <a:r>
              <a:rPr lang="zh-CN" altLang="en-US" sz="1600" dirty="0" smtClean="0">
                <a:solidFill>
                  <a:srgbClr val="FF0000"/>
                </a:solidFill>
                <a:latin typeface="+mn-ea"/>
                <a:ea typeface="+mn-ea"/>
              </a:rPr>
              <a:t>人</a:t>
            </a:r>
            <a:r>
              <a:rPr lang="zh-CN" altLang="en-US" sz="1600" dirty="0" smtClean="0">
                <a:latin typeface="+mn-ea"/>
                <a:ea typeface="+mn-ea"/>
              </a:rPr>
              <a:t>，</a:t>
            </a:r>
            <a:r>
              <a:rPr lang="zh-CN" altLang="en-US" sz="1600" dirty="0" smtClean="0">
                <a:solidFill>
                  <a:srgbClr val="FF0000"/>
                </a:solidFill>
                <a:latin typeface="+mn-ea"/>
                <a:ea typeface="+mn-ea"/>
              </a:rPr>
              <a:t>超过</a:t>
            </a:r>
            <a:r>
              <a:rPr lang="en-US" altLang="zh-CN" sz="1600" dirty="0">
                <a:solidFill>
                  <a:srgbClr val="FF0000"/>
                </a:solidFill>
                <a:latin typeface="+mn-ea"/>
                <a:ea typeface="+mn-ea"/>
              </a:rPr>
              <a:t>65%</a:t>
            </a:r>
            <a:r>
              <a:rPr lang="zh-CN" altLang="en-US" sz="1600" dirty="0">
                <a:latin typeface="+mn-ea"/>
                <a:ea typeface="+mn-ea"/>
              </a:rPr>
              <a:t>的患者为中重度疼痛。</a:t>
            </a:r>
            <a:endParaRPr lang="en-US" altLang="zh-CN" sz="1600" dirty="0">
              <a:latin typeface="+mn-ea"/>
              <a:ea typeface="+mn-ea"/>
            </a:endParaRPr>
          </a:p>
          <a:p>
            <a:pPr marL="285750" indent="-285750">
              <a:lnSpc>
                <a:spcPct val="150000"/>
              </a:lnSpc>
              <a:buFont typeface="Wingdings" pitchFamily="2" charset="2"/>
              <a:buChar char="Ø"/>
            </a:pPr>
            <a:r>
              <a:rPr lang="zh-CN" altLang="en-US" sz="1600" dirty="0" smtClean="0">
                <a:latin typeface="+mn-ea"/>
                <a:ea typeface="+mn-ea"/>
              </a:rPr>
              <a:t>重</a:t>
            </a:r>
            <a:r>
              <a:rPr lang="zh-CN" altLang="en-US" sz="1600" dirty="0">
                <a:latin typeface="+mn-ea"/>
                <a:ea typeface="+mn-ea"/>
              </a:rPr>
              <a:t>度疼痛包括癌痛和非癌痛。其中，晚期癌症患者重度疼痛发生率尤其高，在</a:t>
            </a:r>
            <a:r>
              <a:rPr lang="en-US" altLang="zh-CN" sz="1600" dirty="0">
                <a:solidFill>
                  <a:srgbClr val="FF0000"/>
                </a:solidFill>
                <a:latin typeface="+mn-ea"/>
                <a:ea typeface="+mn-ea"/>
              </a:rPr>
              <a:t>482</a:t>
            </a:r>
            <a:r>
              <a:rPr lang="zh-CN" altLang="en-US" sz="1600" dirty="0">
                <a:solidFill>
                  <a:srgbClr val="FF0000"/>
                </a:solidFill>
                <a:latin typeface="+mn-ea"/>
                <a:ea typeface="+mn-ea"/>
              </a:rPr>
              <a:t>万例</a:t>
            </a:r>
            <a:r>
              <a:rPr lang="zh-CN" altLang="en-US" sz="1600" dirty="0">
                <a:latin typeface="+mn-ea"/>
                <a:ea typeface="+mn-ea"/>
              </a:rPr>
              <a:t>新发恶性肿瘤患者中，约</a:t>
            </a:r>
            <a:r>
              <a:rPr lang="en-US" altLang="zh-CN" sz="1600" dirty="0">
                <a:solidFill>
                  <a:srgbClr val="FF0000"/>
                </a:solidFill>
                <a:latin typeface="+mn-ea"/>
                <a:ea typeface="+mn-ea"/>
              </a:rPr>
              <a:t>1/3</a:t>
            </a:r>
            <a:r>
              <a:rPr lang="zh-CN" altLang="en-US" sz="1600" dirty="0">
                <a:latin typeface="+mn-ea"/>
                <a:ea typeface="+mn-ea"/>
              </a:rPr>
              <a:t>的患者为重度疼痛</a:t>
            </a:r>
            <a:r>
              <a:rPr lang="zh-CN" altLang="en-US" sz="1600" dirty="0" smtClean="0">
                <a:latin typeface="+mn-ea"/>
                <a:ea typeface="+mn-ea"/>
              </a:rPr>
              <a:t>。</a:t>
            </a:r>
            <a:endParaRPr lang="en-US" altLang="zh-CN" sz="1600" dirty="0" smtClean="0">
              <a:latin typeface="+mn-ea"/>
              <a:ea typeface="+mn-ea"/>
            </a:endParaRPr>
          </a:p>
          <a:p>
            <a:pPr marL="285750" indent="-285750">
              <a:lnSpc>
                <a:spcPct val="150000"/>
              </a:lnSpc>
              <a:buFont typeface="Wingdings" pitchFamily="2" charset="2"/>
              <a:buChar char="Ø"/>
            </a:pPr>
            <a:endParaRPr lang="en-US" altLang="zh-CN" sz="1600" dirty="0" smtClean="0">
              <a:latin typeface="+mn-ea"/>
              <a:ea typeface="+mn-ea"/>
            </a:endParaRPr>
          </a:p>
          <a:p>
            <a:pPr marL="285750" indent="-285750">
              <a:lnSpc>
                <a:spcPct val="150000"/>
              </a:lnSpc>
              <a:buFont typeface="Wingdings" pitchFamily="2" charset="2"/>
              <a:buChar char="Ø"/>
            </a:pPr>
            <a:r>
              <a:rPr lang="zh-CN" altLang="en-US" sz="1600" dirty="0" smtClean="0">
                <a:solidFill>
                  <a:srgbClr val="FF0000"/>
                </a:solidFill>
                <a:latin typeface="+mn-ea"/>
                <a:ea typeface="+mn-ea"/>
              </a:rPr>
              <a:t>阿片</a:t>
            </a:r>
            <a:r>
              <a:rPr lang="zh-CN" altLang="en-US" sz="1600" dirty="0">
                <a:solidFill>
                  <a:srgbClr val="FF0000"/>
                </a:solidFill>
                <a:latin typeface="+mn-ea"/>
                <a:ea typeface="+mn-ea"/>
              </a:rPr>
              <a:t>类药物引起的便秘</a:t>
            </a:r>
            <a:r>
              <a:rPr lang="zh-CN" altLang="en-US" sz="1600" dirty="0">
                <a:latin typeface="+mn-ea"/>
                <a:ea typeface="+mn-ea"/>
              </a:rPr>
              <a:t>往往伴随慢性癌痛治疗的全过程，是一</a:t>
            </a:r>
            <a:r>
              <a:rPr lang="zh-CN" altLang="en-US" sz="1600">
                <a:latin typeface="+mn-ea"/>
                <a:ea typeface="+mn-ea"/>
              </a:rPr>
              <a:t>种</a:t>
            </a:r>
            <a:r>
              <a:rPr lang="zh-CN" altLang="en-US" sz="1600" smtClean="0">
                <a:latin typeface="+mn-ea"/>
                <a:ea typeface="+mn-ea"/>
              </a:rPr>
              <a:t>严重的</a:t>
            </a:r>
            <a:r>
              <a:rPr lang="zh-CN" altLang="en-US" sz="1600" dirty="0">
                <a:latin typeface="+mn-ea"/>
                <a:ea typeface="+mn-ea"/>
              </a:rPr>
              <a:t>并发症。</a:t>
            </a:r>
          </a:p>
        </p:txBody>
      </p:sp>
      <p:sp>
        <p:nvSpPr>
          <p:cNvPr id="25" name="矩形 24">
            <a:extLst>
              <a:ext uri="{FF2B5EF4-FFF2-40B4-BE49-F238E27FC236}">
                <a16:creationId xmlns:a16="http://schemas.microsoft.com/office/drawing/2014/main" id="{FB64D78C-EA25-C018-7611-4DDAABD7548A}"/>
              </a:ext>
            </a:extLst>
          </p:cNvPr>
          <p:cNvSpPr/>
          <p:nvPr/>
        </p:nvSpPr>
        <p:spPr>
          <a:xfrm>
            <a:off x="6433126" y="1908799"/>
            <a:ext cx="4644886" cy="2418739"/>
          </a:xfrm>
          <a:prstGeom prst="rect">
            <a:avLst/>
          </a:prstGeom>
        </p:spPr>
        <p:txBody>
          <a:bodyPr wrap="square">
            <a:spAutoFit/>
          </a:bodyPr>
          <a:lstStyle/>
          <a:p>
            <a:pPr marL="285750" indent="-285750">
              <a:lnSpc>
                <a:spcPct val="150000"/>
              </a:lnSpc>
              <a:spcAft>
                <a:spcPts val="600"/>
              </a:spcAft>
              <a:buFont typeface="Wingdings" pitchFamily="2" charset="2"/>
              <a:buChar char="Ø"/>
            </a:pPr>
            <a:r>
              <a:rPr lang="zh-CN" altLang="en-US" sz="1600" dirty="0">
                <a:latin typeface="+mn-ea"/>
                <a:ea typeface="+mn-ea"/>
              </a:rPr>
              <a:t>重</a:t>
            </a:r>
            <a:r>
              <a:rPr lang="zh-CN" altLang="en-US" sz="1600" dirty="0" smtClean="0">
                <a:latin typeface="+mn-ea"/>
                <a:ea typeface="+mn-ea"/>
              </a:rPr>
              <a:t>度疼痛患者</a:t>
            </a:r>
            <a:r>
              <a:rPr lang="zh-CN" altLang="en-US" sz="1600" dirty="0">
                <a:latin typeface="+mn-ea"/>
                <a:ea typeface="+mn-ea"/>
              </a:rPr>
              <a:t>，</a:t>
            </a:r>
            <a:r>
              <a:rPr lang="zh-CN" altLang="en-US" sz="1600" dirty="0">
                <a:solidFill>
                  <a:schemeClr val="tx1"/>
                </a:solidFill>
                <a:latin typeface="+mn-ea"/>
                <a:ea typeface="+mn-ea"/>
              </a:rPr>
              <a:t>常规止痛治疗往往疗效</a:t>
            </a:r>
            <a:r>
              <a:rPr lang="zh-CN" altLang="en-US" sz="1600" dirty="0">
                <a:solidFill>
                  <a:srgbClr val="FF0000"/>
                </a:solidFill>
                <a:latin typeface="+mn-ea"/>
                <a:ea typeface="+mn-ea"/>
              </a:rPr>
              <a:t>不佳</a:t>
            </a:r>
            <a:r>
              <a:rPr lang="zh-CN" altLang="en-US" sz="1600" dirty="0">
                <a:latin typeface="+mn-ea"/>
                <a:ea typeface="+mn-ea"/>
              </a:rPr>
              <a:t>。</a:t>
            </a:r>
          </a:p>
          <a:p>
            <a:pPr marL="285750" indent="-285750">
              <a:lnSpc>
                <a:spcPct val="150000"/>
              </a:lnSpc>
              <a:spcAft>
                <a:spcPts val="600"/>
              </a:spcAft>
              <a:buFont typeface="Wingdings" pitchFamily="2" charset="2"/>
              <a:buChar char="Ø"/>
            </a:pPr>
            <a:r>
              <a:rPr lang="zh-CN" altLang="en-US" sz="1600" dirty="0" smtClean="0">
                <a:latin typeface="+mn-ea"/>
                <a:ea typeface="+mn-ea"/>
              </a:rPr>
              <a:t>阿片</a:t>
            </a:r>
            <a:r>
              <a:rPr lang="zh-CN" altLang="en-US" sz="1600" dirty="0">
                <a:latin typeface="+mn-ea"/>
                <a:ea typeface="+mn-ea"/>
              </a:rPr>
              <a:t>类药物引起的</a:t>
            </a:r>
            <a:r>
              <a:rPr lang="zh-CN" altLang="en-US" sz="1600" dirty="0" smtClean="0">
                <a:solidFill>
                  <a:srgbClr val="FF0000"/>
                </a:solidFill>
                <a:latin typeface="+mn-ea"/>
                <a:ea typeface="+mn-ea"/>
              </a:rPr>
              <a:t>便秘</a:t>
            </a:r>
            <a:r>
              <a:rPr lang="zh-CN" altLang="en-US" sz="1600" dirty="0" smtClean="0">
                <a:latin typeface="+mn-ea"/>
                <a:ea typeface="+mn-ea"/>
              </a:rPr>
              <a:t>，常会</a:t>
            </a:r>
            <a:r>
              <a:rPr lang="zh-CN" altLang="en-US" sz="1600" dirty="0">
                <a:latin typeface="+mn-ea"/>
                <a:ea typeface="+mn-ea"/>
              </a:rPr>
              <a:t>持续发生于治疗全</a:t>
            </a:r>
            <a:r>
              <a:rPr lang="zh-CN" altLang="en-US" sz="1600" dirty="0" smtClean="0">
                <a:latin typeface="+mn-ea"/>
                <a:ea typeface="+mn-ea"/>
              </a:rPr>
              <a:t>过程，</a:t>
            </a:r>
            <a:r>
              <a:rPr lang="zh-CN" altLang="en-US" sz="1600" dirty="0" smtClean="0">
                <a:solidFill>
                  <a:srgbClr val="FF0000"/>
                </a:solidFill>
                <a:latin typeface="+mn-ea"/>
                <a:ea typeface="+mn-ea"/>
              </a:rPr>
              <a:t>严重</a:t>
            </a:r>
            <a:r>
              <a:rPr lang="zh-CN" altLang="en-US" sz="1600" dirty="0">
                <a:solidFill>
                  <a:srgbClr val="FF0000"/>
                </a:solidFill>
                <a:latin typeface="+mn-ea"/>
                <a:ea typeface="+mn-ea"/>
              </a:rPr>
              <a:t>影响患者</a:t>
            </a:r>
            <a:r>
              <a:rPr lang="zh-CN" altLang="en-US" sz="1600" dirty="0" smtClean="0">
                <a:solidFill>
                  <a:srgbClr val="FF0000"/>
                </a:solidFill>
                <a:latin typeface="+mn-ea"/>
                <a:ea typeface="+mn-ea"/>
              </a:rPr>
              <a:t>的治疗和生活质量</a:t>
            </a:r>
            <a:r>
              <a:rPr lang="zh-CN" altLang="en-US" sz="1600" dirty="0" smtClean="0">
                <a:latin typeface="+mn-ea"/>
                <a:ea typeface="+mn-ea"/>
              </a:rPr>
              <a:t>。</a:t>
            </a:r>
            <a:endParaRPr lang="en-US" altLang="zh-CN" sz="1600" dirty="0">
              <a:latin typeface="+mn-ea"/>
              <a:ea typeface="+mn-ea"/>
            </a:endParaRPr>
          </a:p>
          <a:p>
            <a:pPr marL="285750" indent="-285750">
              <a:lnSpc>
                <a:spcPct val="150000"/>
              </a:lnSpc>
              <a:spcAft>
                <a:spcPts val="600"/>
              </a:spcAft>
              <a:buFont typeface="Wingdings" pitchFamily="2" charset="2"/>
              <a:buChar char="Ø"/>
            </a:pPr>
            <a:r>
              <a:rPr lang="zh-CN" altLang="en-US" sz="1600" dirty="0">
                <a:latin typeface="+mn-ea"/>
                <a:ea typeface="+mn-ea"/>
              </a:rPr>
              <a:t>服用泻药等现有治疗方案对于便秘症状的缓解效果均</a:t>
            </a:r>
            <a:r>
              <a:rPr lang="zh-CN" altLang="en-US" sz="1600" dirty="0">
                <a:solidFill>
                  <a:srgbClr val="FF0000"/>
                </a:solidFill>
                <a:latin typeface="+mn-ea"/>
                <a:ea typeface="+mn-ea"/>
              </a:rPr>
              <a:t>十分有限</a:t>
            </a:r>
            <a:r>
              <a:rPr lang="zh-CN" altLang="en-US" sz="1600" dirty="0">
                <a:latin typeface="+mn-ea"/>
                <a:ea typeface="+mn-ea"/>
              </a:rPr>
              <a:t>，患者存在</a:t>
            </a:r>
            <a:r>
              <a:rPr lang="zh-CN" altLang="en-US" sz="1600" dirty="0">
                <a:solidFill>
                  <a:srgbClr val="FF0000"/>
                </a:solidFill>
                <a:latin typeface="+mn-ea"/>
                <a:ea typeface="+mn-ea"/>
              </a:rPr>
              <a:t>非常迫切</a:t>
            </a:r>
            <a:r>
              <a:rPr lang="zh-CN" altLang="en-US" sz="1600" dirty="0" smtClean="0">
                <a:solidFill>
                  <a:srgbClr val="FF0000"/>
                </a:solidFill>
                <a:latin typeface="+mn-ea"/>
                <a:ea typeface="+mn-ea"/>
              </a:rPr>
              <a:t>的改善便秘的临床需求</a:t>
            </a:r>
            <a:r>
              <a:rPr lang="zh-CN" altLang="en-US" sz="1600" dirty="0">
                <a:latin typeface="+mn-ea"/>
                <a:ea typeface="+mn-ea"/>
              </a:rPr>
              <a:t>。</a:t>
            </a:r>
          </a:p>
        </p:txBody>
      </p:sp>
    </p:spTree>
    <p:extLst>
      <p:ext uri="{BB962C8B-B14F-4D97-AF65-F5344CB8AC3E}">
        <p14:creationId xmlns:p14="http://schemas.microsoft.com/office/powerpoint/2010/main" val="31625050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0996D9E7-D981-5F2C-B3D7-1F953A1700B6}"/>
              </a:ext>
            </a:extLst>
          </p:cNvPr>
          <p:cNvSpPr/>
          <p:nvPr/>
        </p:nvSpPr>
        <p:spPr>
          <a:xfrm>
            <a:off x="6553200" y="2329038"/>
            <a:ext cx="4974336" cy="2791602"/>
          </a:xfrm>
          <a:prstGeom prst="roundRect">
            <a:avLst/>
          </a:prstGeom>
          <a:solidFill>
            <a:schemeClr val="tx2">
              <a:lumMod val="20000"/>
              <a:lumOff val="80000"/>
            </a:schemeClr>
          </a:solidFill>
          <a:ln w="127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 name="圆角矩形 2">
            <a:extLst>
              <a:ext uri="{FF2B5EF4-FFF2-40B4-BE49-F238E27FC236}">
                <a16:creationId xmlns:a16="http://schemas.microsoft.com/office/drawing/2014/main" id="{9C6279C9-F4B0-8C93-6F47-2C5A1935DF14}"/>
              </a:ext>
            </a:extLst>
          </p:cNvPr>
          <p:cNvSpPr/>
          <p:nvPr/>
        </p:nvSpPr>
        <p:spPr>
          <a:xfrm>
            <a:off x="664464" y="1773519"/>
            <a:ext cx="5587552" cy="3920145"/>
          </a:xfrm>
          <a:prstGeom prst="roundRect">
            <a:avLst/>
          </a:prstGeom>
          <a:solidFill>
            <a:schemeClr val="tx2">
              <a:lumMod val="20000"/>
              <a:lumOff val="80000"/>
            </a:schemeClr>
          </a:solidFill>
          <a:ln w="127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03279" y="1365402"/>
            <a:ext cx="2909921" cy="459870"/>
          </a:xfrm>
          <a:prstGeom prst="rect">
            <a:avLst/>
          </a:prstGeom>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dirty="0">
                <a:ln>
                  <a:noFill/>
                </a:ln>
                <a:solidFill>
                  <a:schemeClr val="bg1"/>
                </a:solidFill>
                <a:effectLst/>
                <a:uFillTx/>
                <a:latin typeface="+mn-ea"/>
                <a:ea typeface="+mn-ea"/>
                <a:cs typeface="Relative"/>
                <a:sym typeface="Relative"/>
              </a:rPr>
              <a:t>说明书收载不良反应信息</a:t>
            </a:r>
          </a:p>
        </p:txBody>
      </p:sp>
      <p:sp>
        <p:nvSpPr>
          <p:cNvPr id="20" name="文本框 19"/>
          <p:cNvSpPr txBox="1"/>
          <p:nvPr/>
        </p:nvSpPr>
        <p:spPr>
          <a:xfrm>
            <a:off x="7528085" y="1871147"/>
            <a:ext cx="2909921" cy="459870"/>
          </a:xfrm>
          <a:prstGeom prst="rect">
            <a:avLst/>
          </a:prstGeom>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0" tIns="0" rIns="0" bIns="0" numCol="1" spcCol="38100" rtlCol="0" anchor="ctr">
            <a:noAutofit/>
          </a:bodyPr>
          <a:lstStyle/>
          <a:p>
            <a:pPr algn="ctr"/>
            <a:r>
              <a:rPr lang="en-US" altLang="zh-CN" sz="1600" dirty="0">
                <a:solidFill>
                  <a:schemeClr val="bg1"/>
                </a:solidFill>
                <a:latin typeface="+mn-ea"/>
                <a:cs typeface="Relative"/>
              </a:rPr>
              <a:t>  </a:t>
            </a:r>
            <a:r>
              <a:rPr lang="zh-CN" altLang="en-US" sz="1600" dirty="0">
                <a:solidFill>
                  <a:schemeClr val="bg1"/>
                </a:solidFill>
                <a:latin typeface="+mn-ea"/>
                <a:cs typeface="Relative"/>
              </a:rPr>
              <a:t>与同类药品相比的优势</a:t>
            </a:r>
          </a:p>
        </p:txBody>
      </p:sp>
      <p:grpSp>
        <p:nvGrpSpPr>
          <p:cNvPr id="21" name="组合 20"/>
          <p:cNvGrpSpPr/>
          <p:nvPr/>
        </p:nvGrpSpPr>
        <p:grpSpPr>
          <a:xfrm>
            <a:off x="-3615" y="0"/>
            <a:ext cx="2207494" cy="925355"/>
            <a:chOff x="0" y="1985818"/>
            <a:chExt cx="2817091" cy="1265382"/>
          </a:xfrm>
          <a:solidFill>
            <a:srgbClr val="0099A5"/>
          </a:solidFill>
        </p:grpSpPr>
        <p:sp>
          <p:nvSpPr>
            <p:cNvPr id="22" name="流程图: 终止 21"/>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02</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71452"/>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accent1"/>
                </a:solidFill>
                <a:effectLst/>
                <a:uFillTx/>
                <a:latin typeface="+mn-ea"/>
                <a:ea typeface="+mn-ea"/>
                <a:cs typeface="Relative"/>
                <a:sym typeface="Relative"/>
              </a:rPr>
              <a:t>安全性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4" name="矩形 13"/>
          <p:cNvSpPr/>
          <p:nvPr/>
        </p:nvSpPr>
        <p:spPr>
          <a:xfrm>
            <a:off x="6815918" y="2655094"/>
            <a:ext cx="4334256" cy="230832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solidFill>
                  <a:schemeClr val="tx1"/>
                </a:solidFill>
                <a:latin typeface="+mn-ea"/>
                <a:ea typeface="+mn-ea"/>
              </a:rPr>
              <a:t>与盐酸羟考酮缓释片单方制剂</a:t>
            </a:r>
            <a:r>
              <a:rPr lang="zh-CN" altLang="en-US" sz="1600">
                <a:solidFill>
                  <a:schemeClr val="tx1"/>
                </a:solidFill>
                <a:latin typeface="+mn-ea"/>
                <a:ea typeface="+mn-ea"/>
              </a:rPr>
              <a:t>相比</a:t>
            </a:r>
            <a:r>
              <a:rPr lang="zh-CN" altLang="en-US" sz="1600" smtClean="0">
                <a:solidFill>
                  <a:schemeClr val="tx1"/>
                </a:solidFill>
                <a:latin typeface="+mn-ea"/>
                <a:ea typeface="+mn-ea"/>
              </a:rPr>
              <a:t>，在控制重度疼痛的同时，还能</a:t>
            </a:r>
            <a:r>
              <a:rPr lang="zh-CN" altLang="en-US" sz="1600" smtClean="0">
                <a:solidFill>
                  <a:srgbClr val="FF0000"/>
                </a:solidFill>
                <a:latin typeface="+mn-ea"/>
                <a:ea typeface="+mn-ea"/>
              </a:rPr>
              <a:t>显著</a:t>
            </a:r>
            <a:r>
              <a:rPr lang="zh-CN" altLang="en-US" sz="1600" dirty="0">
                <a:solidFill>
                  <a:srgbClr val="FF0000"/>
                </a:solidFill>
                <a:latin typeface="+mn-ea"/>
                <a:ea typeface="+mn-ea"/>
              </a:rPr>
              <a:t>改善肠道功能、显著减轻便秘</a:t>
            </a:r>
            <a:r>
              <a:rPr lang="zh-CN" altLang="en-US" sz="1600">
                <a:solidFill>
                  <a:srgbClr val="FF0000"/>
                </a:solidFill>
                <a:latin typeface="+mn-ea"/>
                <a:ea typeface="+mn-ea"/>
              </a:rPr>
              <a:t>症状</a:t>
            </a:r>
            <a:r>
              <a:rPr lang="zh-CN" altLang="en-US" sz="1600" smtClean="0">
                <a:solidFill>
                  <a:schemeClr val="tx1"/>
                </a:solidFill>
                <a:latin typeface="+mn-ea"/>
                <a:ea typeface="+mn-ea"/>
              </a:rPr>
              <a:t>，减少</a:t>
            </a:r>
            <a:r>
              <a:rPr lang="zh-CN" altLang="en-US" sz="1600" dirty="0">
                <a:solidFill>
                  <a:schemeClr val="tx1"/>
                </a:solidFill>
                <a:latin typeface="+mn-ea"/>
                <a:ea typeface="+mn-ea"/>
              </a:rPr>
              <a:t>缓泻剂的使用，极大提高患者依从性。</a:t>
            </a:r>
            <a:endParaRPr lang="en-US" altLang="zh-CN" sz="1600" dirty="0">
              <a:solidFill>
                <a:schemeClr val="tx1"/>
              </a:solidFill>
              <a:latin typeface="+mn-ea"/>
              <a:ea typeface="+mn-ea"/>
            </a:endParaRPr>
          </a:p>
          <a:p>
            <a:pPr marL="285750" indent="-285750">
              <a:lnSpc>
                <a:spcPct val="150000"/>
              </a:lnSpc>
              <a:buFont typeface="Wingdings" panose="05000000000000000000" pitchFamily="2" charset="2"/>
              <a:buChar char="Ø"/>
            </a:pPr>
            <a:r>
              <a:rPr lang="zh-CN" altLang="en-US" sz="1600" dirty="0">
                <a:solidFill>
                  <a:schemeClr val="tx1"/>
                </a:solidFill>
                <a:latin typeface="+mn-ea"/>
                <a:ea typeface="+mn-ea"/>
              </a:rPr>
              <a:t>本品独特的</a:t>
            </a:r>
            <a:r>
              <a:rPr lang="zh-CN" altLang="en-US" sz="1600" dirty="0">
                <a:solidFill>
                  <a:srgbClr val="FF0000"/>
                </a:solidFill>
                <a:latin typeface="+mn-ea"/>
                <a:ea typeface="+mn-ea"/>
              </a:rPr>
              <a:t>锁药</a:t>
            </a:r>
            <a:r>
              <a:rPr lang="zh-CN" altLang="en-US" sz="1600" dirty="0">
                <a:solidFill>
                  <a:schemeClr val="tx1"/>
                </a:solidFill>
                <a:latin typeface="+mn-ea"/>
                <a:ea typeface="+mn-ea"/>
              </a:rPr>
              <a:t>技术，使其具有</a:t>
            </a:r>
            <a:r>
              <a:rPr lang="zh-CN" altLang="en-US" sz="1600" dirty="0">
                <a:solidFill>
                  <a:srgbClr val="FF0000"/>
                </a:solidFill>
                <a:latin typeface="+mn-ea"/>
                <a:ea typeface="+mn-ea"/>
              </a:rPr>
              <a:t>更好的防滥用优势</a:t>
            </a:r>
            <a:r>
              <a:rPr lang="zh-CN" altLang="en-US" sz="1600" dirty="0">
                <a:solidFill>
                  <a:schemeClr val="tx1"/>
                </a:solidFill>
                <a:latin typeface="+mn-ea"/>
                <a:ea typeface="+mn-ea"/>
              </a:rPr>
              <a:t>。</a:t>
            </a:r>
            <a:endParaRPr lang="en-US" altLang="zh-CN" sz="1600" dirty="0">
              <a:solidFill>
                <a:schemeClr val="tx1"/>
              </a:solidFill>
              <a:latin typeface="+mn-ea"/>
              <a:ea typeface="+mn-ea"/>
            </a:endParaRPr>
          </a:p>
        </p:txBody>
      </p:sp>
      <p:sp>
        <p:nvSpPr>
          <p:cNvPr id="17" name="矩形 16">
            <a:extLst>
              <a:ext uri="{FF2B5EF4-FFF2-40B4-BE49-F238E27FC236}">
                <a16:creationId xmlns:a16="http://schemas.microsoft.com/office/drawing/2014/main" id="{79F2ABE3-1C97-6C4C-4371-64DBFD277365}"/>
              </a:ext>
            </a:extLst>
          </p:cNvPr>
          <p:cNvSpPr/>
          <p:nvPr/>
        </p:nvSpPr>
        <p:spPr>
          <a:xfrm>
            <a:off x="749808" y="1938199"/>
            <a:ext cx="5346192" cy="374211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solidFill>
                  <a:schemeClr val="bg2"/>
                </a:solidFill>
                <a:latin typeface="+mn-ea"/>
                <a:ea typeface="+mn-ea"/>
              </a:rPr>
              <a:t>常见（发生率≥</a:t>
            </a:r>
            <a:r>
              <a:rPr lang="en-US" altLang="zh-CN" sz="1600" dirty="0">
                <a:solidFill>
                  <a:schemeClr val="bg2"/>
                </a:solidFill>
                <a:latin typeface="+mn-ea"/>
                <a:ea typeface="+mn-ea"/>
              </a:rPr>
              <a:t>1/100</a:t>
            </a:r>
            <a:r>
              <a:rPr lang="zh-CN" altLang="en-US" sz="1600" dirty="0">
                <a:solidFill>
                  <a:schemeClr val="bg2"/>
                </a:solidFill>
                <a:latin typeface="+mn-ea"/>
                <a:ea typeface="+mn-ea"/>
              </a:rPr>
              <a:t>）：食欲减退、厌食、失眠、头晕、头痛、嗜睡、眩晕、潮热、腹痛、便秘、腹泻、口干、消化不良、呕吐、恶心、肠胃气胀、瘙痒、皮肤反应、多汗、乏力、疲乏。</a:t>
            </a:r>
          </a:p>
          <a:p>
            <a:pPr marL="285750" indent="-285750">
              <a:lnSpc>
                <a:spcPct val="150000"/>
              </a:lnSpc>
              <a:buFont typeface="Wingdings" panose="05000000000000000000" pitchFamily="2" charset="2"/>
              <a:buChar char="Ø"/>
            </a:pPr>
            <a:r>
              <a:rPr lang="zh-CN" altLang="en-US" sz="1600" dirty="0">
                <a:solidFill>
                  <a:schemeClr val="bg2"/>
                </a:solidFill>
                <a:latin typeface="+mn-ea"/>
                <a:ea typeface="+mn-ea"/>
              </a:rPr>
              <a:t>过量服用本品可能出现由羟考酮或纳洛酮引发的症状：</a:t>
            </a:r>
            <a:endParaRPr lang="en-US" altLang="zh-CN" sz="1600" dirty="0">
              <a:solidFill>
                <a:schemeClr val="bg2"/>
              </a:solidFill>
              <a:latin typeface="+mn-ea"/>
              <a:ea typeface="+mn-ea"/>
            </a:endParaRPr>
          </a:p>
          <a:p>
            <a:pPr marL="285750" lvl="7" indent="-285750">
              <a:lnSpc>
                <a:spcPct val="150000"/>
              </a:lnSpc>
              <a:buFont typeface="Arial" panose="020B0604020202020204" pitchFamily="34" charset="0"/>
              <a:buChar char="•"/>
            </a:pPr>
            <a:r>
              <a:rPr lang="zh-CN" altLang="en-US" sz="1600" dirty="0">
                <a:solidFill>
                  <a:schemeClr val="bg2"/>
                </a:solidFill>
                <a:latin typeface="+mn-ea"/>
                <a:ea typeface="+mn-ea"/>
              </a:rPr>
              <a:t>羟考酮过量的症状包括瞳孔缩小、呼吸抑制、嗜睡（进展为木僵）、肌张力减退、心动过缓和低血压。严重情况下可能发生昏迷、非心源性肺水肿和循环衰竭，甚至可能导致死亡。</a:t>
            </a:r>
            <a:endParaRPr lang="en-US" altLang="zh-CN" sz="1600" dirty="0">
              <a:solidFill>
                <a:schemeClr val="bg2"/>
              </a:solidFill>
              <a:latin typeface="+mn-ea"/>
              <a:ea typeface="+mn-ea"/>
            </a:endParaRPr>
          </a:p>
          <a:p>
            <a:pPr marL="285750" lvl="7" indent="-285750">
              <a:lnSpc>
                <a:spcPct val="150000"/>
              </a:lnSpc>
              <a:buFont typeface="Arial" panose="020B0604020202020204" pitchFamily="34" charset="0"/>
              <a:buChar char="•"/>
            </a:pPr>
            <a:r>
              <a:rPr lang="zh-CN" altLang="en-US" sz="1600" dirty="0">
                <a:solidFill>
                  <a:schemeClr val="bg2"/>
                </a:solidFill>
                <a:latin typeface="+mn-ea"/>
                <a:ea typeface="+mn-ea"/>
              </a:rPr>
              <a:t>纳洛酮可能引起腹泻。</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79713" y="1235920"/>
            <a:ext cx="8587409" cy="519870"/>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4" name="矩形 3"/>
          <p:cNvSpPr/>
          <p:nvPr/>
        </p:nvSpPr>
        <p:spPr>
          <a:xfrm>
            <a:off x="-3643" y="77265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643" y="-10161"/>
            <a:ext cx="2207494" cy="931247"/>
            <a:chOff x="0" y="1985818"/>
            <a:chExt cx="2817091" cy="1265382"/>
          </a:xfrm>
          <a:solidFill>
            <a:srgbClr val="0099A5"/>
          </a:solidFill>
        </p:grpSpPr>
        <p:sp>
          <p:nvSpPr>
            <p:cNvPr id="22" name="流程图: 终止 21"/>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4266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a:solidFill>
                  <a:schemeClr val="accent1"/>
                </a:solidFill>
                <a:latin typeface="+mn-ea"/>
                <a:ea typeface="+mn-ea"/>
              </a:rPr>
              <a:t>有效</a:t>
            </a:r>
            <a:r>
              <a:rPr kumimoji="0" lang="zh-CN" altLang="en-US" sz="2400" b="0" i="0" u="none" strike="noStrike" cap="none" spc="0" normalizeH="0" baseline="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3" name="矩形 2"/>
          <p:cNvSpPr/>
          <p:nvPr/>
        </p:nvSpPr>
        <p:spPr>
          <a:xfrm>
            <a:off x="822959" y="1869737"/>
            <a:ext cx="4846321" cy="1200329"/>
          </a:xfrm>
          <a:prstGeom prst="rect">
            <a:avLst/>
          </a:prstGeom>
        </p:spPr>
        <p:txBody>
          <a:bodyPr wrap="square">
            <a:spAutoFit/>
          </a:bodyPr>
          <a:lstStyle/>
          <a:p>
            <a:pPr algn="just" fontAlgn="t">
              <a:lnSpc>
                <a:spcPct val="150000"/>
              </a:lnSpc>
            </a:pPr>
            <a:r>
              <a:rPr lang="zh-CN" altLang="zh-CN" sz="1600" dirty="0">
                <a:latin typeface="+mn-ea"/>
                <a:ea typeface="+mn-ea"/>
                <a:cs typeface="宋体" panose="02010600030101010101" pitchFamily="2" charset="-122"/>
              </a:rPr>
              <a:t>本品（每片含盐酸羟考酮</a:t>
            </a:r>
            <a:r>
              <a:rPr lang="en-US" altLang="zh-CN" sz="1600" dirty="0">
                <a:latin typeface="+mn-ea"/>
                <a:ea typeface="+mn-ea"/>
                <a:cs typeface="宋体" panose="02010600030101010101" pitchFamily="2" charset="-122"/>
              </a:rPr>
              <a:t>40mg</a:t>
            </a:r>
            <a:r>
              <a:rPr lang="zh-CN" altLang="zh-CN" sz="1600" dirty="0">
                <a:latin typeface="+mn-ea"/>
                <a:ea typeface="+mn-ea"/>
                <a:cs typeface="宋体" panose="02010600030101010101" pitchFamily="2" charset="-122"/>
              </a:rPr>
              <a:t>与盐酸纳洛酮</a:t>
            </a:r>
            <a:r>
              <a:rPr lang="en-US" altLang="zh-CN" sz="1600" dirty="0">
                <a:latin typeface="+mn-ea"/>
                <a:ea typeface="+mn-ea"/>
                <a:cs typeface="宋体" panose="02010600030101010101" pitchFamily="2" charset="-122"/>
              </a:rPr>
              <a:t>20mg</a:t>
            </a:r>
            <a:r>
              <a:rPr lang="zh-CN" altLang="zh-CN" sz="1600" dirty="0">
                <a:latin typeface="+mn-ea"/>
                <a:ea typeface="+mn-ea"/>
                <a:cs typeface="宋体" panose="02010600030101010101" pitchFamily="2" charset="-122"/>
              </a:rPr>
              <a:t>）与参比制剂在中国慢性疼痛受试者空腹及餐后条件下单次口服给药</a:t>
            </a:r>
            <a:r>
              <a:rPr lang="zh-CN" altLang="zh-CN" sz="1600" b="1" dirty="0">
                <a:solidFill>
                  <a:srgbClr val="FF0000"/>
                </a:solidFill>
                <a:latin typeface="+mn-ea"/>
                <a:ea typeface="+mn-ea"/>
                <a:cs typeface="宋体" panose="02010600030101010101" pitchFamily="2" charset="-122"/>
              </a:rPr>
              <a:t>生物等效</a:t>
            </a:r>
            <a:r>
              <a:rPr lang="zh-CN" altLang="zh-CN" sz="1600" dirty="0">
                <a:latin typeface="+mn-ea"/>
                <a:ea typeface="+mn-ea"/>
                <a:cs typeface="宋体" panose="02010600030101010101" pitchFamily="2" charset="-122"/>
              </a:rPr>
              <a:t>。</a:t>
            </a:r>
            <a:endParaRPr lang="en-US" altLang="zh-CN" sz="1600" dirty="0">
              <a:latin typeface="+mn-ea"/>
              <a:ea typeface="+mn-ea"/>
              <a:cs typeface="宋体" panose="02010600030101010101" pitchFamily="2" charset="-122"/>
            </a:endParaRPr>
          </a:p>
        </p:txBody>
      </p:sp>
      <p:pic>
        <p:nvPicPr>
          <p:cNvPr id="5" name="图片 4"/>
          <p:cNvPicPr>
            <a:picLocks noChangeAspect="1"/>
          </p:cNvPicPr>
          <p:nvPr/>
        </p:nvPicPr>
        <p:blipFill>
          <a:blip r:embed="rId3"/>
          <a:stretch>
            <a:fillRect/>
          </a:stretch>
        </p:blipFill>
        <p:spPr>
          <a:xfrm>
            <a:off x="510256" y="3355601"/>
            <a:ext cx="5653312" cy="2891389"/>
          </a:xfrm>
          <a:prstGeom prst="rect">
            <a:avLst/>
          </a:prstGeom>
        </p:spPr>
      </p:pic>
      <p:sp>
        <p:nvSpPr>
          <p:cNvPr id="47" name="矩形 46"/>
          <p:cNvSpPr/>
          <p:nvPr/>
        </p:nvSpPr>
        <p:spPr>
          <a:xfrm>
            <a:off x="6484925" y="1906323"/>
            <a:ext cx="4901089" cy="1200329"/>
          </a:xfrm>
          <a:prstGeom prst="rect">
            <a:avLst/>
          </a:prstGeom>
        </p:spPr>
        <p:txBody>
          <a:bodyPr wrap="square">
            <a:spAutoFit/>
          </a:bodyPr>
          <a:lstStyle/>
          <a:p>
            <a:pPr algn="just" fontAlgn="t">
              <a:lnSpc>
                <a:spcPct val="150000"/>
              </a:lnSpc>
            </a:pPr>
            <a:r>
              <a:rPr lang="zh-CN" altLang="zh-CN" sz="1600" dirty="0">
                <a:latin typeface="+mn-ea"/>
                <a:ea typeface="+mn-ea"/>
                <a:cs typeface="宋体" panose="02010600030101010101" pitchFamily="2" charset="-122"/>
              </a:rPr>
              <a:t>本品（每片含盐酸羟考酮</a:t>
            </a:r>
            <a:r>
              <a:rPr lang="en-US" altLang="zh-CN" sz="1600" dirty="0">
                <a:latin typeface="+mn-ea"/>
                <a:ea typeface="+mn-ea"/>
                <a:cs typeface="宋体" panose="02010600030101010101" pitchFamily="2" charset="-122"/>
              </a:rPr>
              <a:t>5mg</a:t>
            </a:r>
            <a:r>
              <a:rPr lang="zh-CN" altLang="zh-CN" sz="1600" dirty="0">
                <a:latin typeface="+mn-ea"/>
                <a:ea typeface="+mn-ea"/>
                <a:cs typeface="宋体" panose="02010600030101010101" pitchFamily="2" charset="-122"/>
              </a:rPr>
              <a:t>与盐酸纳洛酮</a:t>
            </a:r>
            <a:r>
              <a:rPr lang="en-US" altLang="zh-CN" sz="1600" dirty="0">
                <a:latin typeface="+mn-ea"/>
                <a:ea typeface="+mn-ea"/>
                <a:cs typeface="宋体" panose="02010600030101010101" pitchFamily="2" charset="-122"/>
              </a:rPr>
              <a:t>2.5mg</a:t>
            </a:r>
            <a:r>
              <a:rPr lang="zh-CN" altLang="zh-CN" sz="1600" dirty="0">
                <a:latin typeface="+mn-ea"/>
                <a:ea typeface="+mn-ea"/>
                <a:cs typeface="宋体" panose="02010600030101010101" pitchFamily="2" charset="-122"/>
              </a:rPr>
              <a:t>）与参比制剂在中国健康受试者空腹及餐后条件下单次口服给药</a:t>
            </a:r>
            <a:r>
              <a:rPr lang="zh-CN" altLang="zh-CN" sz="1600" b="1" dirty="0">
                <a:solidFill>
                  <a:srgbClr val="FF0000"/>
                </a:solidFill>
                <a:latin typeface="+mn-ea"/>
                <a:ea typeface="+mn-ea"/>
                <a:cs typeface="宋体" panose="02010600030101010101" pitchFamily="2" charset="-122"/>
              </a:rPr>
              <a:t>生物等效</a:t>
            </a:r>
            <a:r>
              <a:rPr lang="zh-CN" altLang="zh-CN" sz="1600" dirty="0">
                <a:latin typeface="+mn-ea"/>
                <a:ea typeface="+mn-ea"/>
                <a:cs typeface="宋体" panose="02010600030101010101" pitchFamily="2" charset="-122"/>
              </a:rPr>
              <a:t>。</a:t>
            </a:r>
            <a:r>
              <a:rPr lang="en-US" altLang="zh-CN" sz="1600" dirty="0">
                <a:latin typeface="+mn-ea"/>
                <a:ea typeface="+mn-ea"/>
              </a:rPr>
              <a:t> </a:t>
            </a:r>
          </a:p>
        </p:txBody>
      </p:sp>
      <p:pic>
        <p:nvPicPr>
          <p:cNvPr id="11" name="图片 10"/>
          <p:cNvPicPr>
            <a:picLocks noChangeAspect="1"/>
          </p:cNvPicPr>
          <p:nvPr/>
        </p:nvPicPr>
        <p:blipFill>
          <a:blip r:embed="rId4"/>
          <a:stretch>
            <a:fillRect/>
          </a:stretch>
        </p:blipFill>
        <p:spPr>
          <a:xfrm>
            <a:off x="6358314" y="3410320"/>
            <a:ext cx="5439549" cy="2782059"/>
          </a:xfrm>
          <a:prstGeom prst="rect">
            <a:avLst/>
          </a:prstGeom>
        </p:spPr>
      </p:pic>
      <p:sp>
        <p:nvSpPr>
          <p:cNvPr id="6" name="矩形 5"/>
          <p:cNvSpPr/>
          <p:nvPr/>
        </p:nvSpPr>
        <p:spPr>
          <a:xfrm>
            <a:off x="822959" y="2012716"/>
            <a:ext cx="914400" cy="914400"/>
          </a:xfrm>
          <a:prstGeom prst="rect">
            <a:avLst/>
          </a:pr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7" name="矩形 6"/>
          <p:cNvSpPr/>
          <p:nvPr/>
        </p:nvSpPr>
        <p:spPr>
          <a:xfrm>
            <a:off x="616508" y="2003904"/>
            <a:ext cx="5356910" cy="1168494"/>
          </a:xfrm>
          <a:prstGeom prst="rect">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8" name="矩形 27"/>
          <p:cNvSpPr/>
          <p:nvPr/>
        </p:nvSpPr>
        <p:spPr>
          <a:xfrm>
            <a:off x="6365721" y="1993665"/>
            <a:ext cx="5332636" cy="1133337"/>
          </a:xfrm>
          <a:prstGeom prst="rect">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0" name="Rectangle 42"/>
          <p:cNvSpPr/>
          <p:nvPr/>
        </p:nvSpPr>
        <p:spPr>
          <a:xfrm flipH="1">
            <a:off x="1997763" y="1225809"/>
            <a:ext cx="7989532" cy="519871"/>
          </a:xfrm>
          <a:prstGeom prst="rect">
            <a:avLst/>
          </a:prstGeom>
          <a:noFill/>
          <a:ln w="12700" cap="flat" cmpd="sng" algn="ctr">
            <a:noFill/>
            <a:prstDash val="solid"/>
          </a:ln>
          <a:effectLst/>
        </p:spPr>
        <p:txBody>
          <a:bodyPr lIns="91440" tIns="0" rIns="91440" bIns="0" rtlCol="0" anchor="ctr"/>
          <a:lstStyle/>
          <a:p>
            <a:pPr algn="ctr"/>
            <a:r>
              <a:rPr lang="zh-CN" altLang="en-US" sz="1800" b="1" dirty="0">
                <a:solidFill>
                  <a:schemeClr val="bg1"/>
                </a:solidFill>
                <a:latin typeface="+mn-ea"/>
                <a:ea typeface="+mn-ea"/>
                <a:cs typeface="Arial" panose="020B0604020202020204" pitchFamily="34" charset="0"/>
              </a:rPr>
              <a:t>两项临床研究显示：本品与原研产品生物等效，疗效、安全性与</a:t>
            </a:r>
            <a:r>
              <a:rPr lang="en-US" altLang="zh-CN" sz="1800" b="1" dirty="0" err="1">
                <a:solidFill>
                  <a:schemeClr val="bg1"/>
                </a:solidFill>
                <a:latin typeface="+mn-ea"/>
                <a:ea typeface="+mn-ea"/>
                <a:cs typeface="Arial" panose="020B0604020202020204" pitchFamily="34" charset="0"/>
              </a:rPr>
              <a:t>Targin</a:t>
            </a:r>
            <a:r>
              <a:rPr lang="en-US" altLang="zh-CN" sz="1800" b="1" baseline="30000" dirty="0">
                <a:solidFill>
                  <a:schemeClr val="bg1"/>
                </a:solidFill>
                <a:latin typeface="+mn-ea"/>
                <a:ea typeface="+mn-ea"/>
                <a:cs typeface="Arial" panose="020B0604020202020204" pitchFamily="34" charset="0"/>
              </a:rPr>
              <a:t>®</a:t>
            </a:r>
            <a:r>
              <a:rPr lang="zh-CN" altLang="en-US" sz="1800" b="1" dirty="0">
                <a:solidFill>
                  <a:schemeClr val="bg1"/>
                </a:solidFill>
                <a:latin typeface="+mn-ea"/>
                <a:ea typeface="+mn-ea"/>
                <a:cs typeface="Arial" panose="020B0604020202020204" pitchFamily="34" charset="0"/>
              </a:rPr>
              <a:t>一致</a:t>
            </a:r>
          </a:p>
        </p:txBody>
      </p:sp>
    </p:spTree>
    <p:extLst>
      <p:ext uri="{BB962C8B-B14F-4D97-AF65-F5344CB8AC3E}">
        <p14:creationId xmlns:p14="http://schemas.microsoft.com/office/powerpoint/2010/main" val="11058358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0"/>
            <a:ext cx="2207494" cy="913319"/>
            <a:chOff x="0" y="1985818"/>
            <a:chExt cx="2817091" cy="1265382"/>
          </a:xfrm>
          <a:solidFill>
            <a:srgbClr val="0099A5"/>
          </a:solidFill>
        </p:grpSpPr>
        <p:sp>
          <p:nvSpPr>
            <p:cNvPr id="22" name="流程图: 终止 21"/>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398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a:solidFill>
                  <a:schemeClr val="accent1"/>
                </a:solidFill>
                <a:latin typeface="+mn-ea"/>
                <a:ea typeface="+mn-ea"/>
              </a:rPr>
              <a:t>有效</a:t>
            </a:r>
            <a:r>
              <a:rPr kumimoji="0" lang="zh-CN" altLang="en-US" sz="2400" b="0" i="0" u="none" strike="noStrike" cap="none" spc="0" normalizeH="0" baseline="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7" name="文本框 16">
            <a:extLst>
              <a:ext uri="{FF2B5EF4-FFF2-40B4-BE49-F238E27FC236}">
                <a16:creationId xmlns:a16="http://schemas.microsoft.com/office/drawing/2014/main" id="{350C72A1-4E72-4AAD-27A7-2321E8D07543}"/>
              </a:ext>
            </a:extLst>
          </p:cNvPr>
          <p:cNvSpPr txBox="1"/>
          <p:nvPr/>
        </p:nvSpPr>
        <p:spPr>
          <a:xfrm>
            <a:off x="4330569" y="1368126"/>
            <a:ext cx="2974848" cy="4995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dist">
              <a:lnSpc>
                <a:spcPct val="150000"/>
              </a:lnSpc>
            </a:pPr>
            <a:r>
              <a:rPr lang="zh-CN" altLang="en-US" sz="2000" b="1" dirty="0">
                <a:solidFill>
                  <a:schemeClr val="tx1"/>
                </a:solidFill>
                <a:latin typeface="+mn-ea"/>
                <a:ea typeface="+mn-ea"/>
              </a:rPr>
              <a:t>临床指南诊疗规范推荐</a:t>
            </a:r>
            <a:endParaRPr lang="en-US" altLang="zh-CN" sz="2000" b="1" dirty="0">
              <a:solidFill>
                <a:schemeClr val="tx1"/>
              </a:solidFill>
              <a:latin typeface="+mn-ea"/>
              <a:ea typeface="+mn-ea"/>
            </a:endParaRPr>
          </a:p>
        </p:txBody>
      </p:sp>
      <p:graphicFrame>
        <p:nvGraphicFramePr>
          <p:cNvPr id="14" name="表格 4">
            <a:extLst>
              <a:ext uri="{FF2B5EF4-FFF2-40B4-BE49-F238E27FC236}">
                <a16:creationId xmlns:a16="http://schemas.microsoft.com/office/drawing/2014/main" id="{3FCF473B-248D-70E5-9BD1-D0E879187C28}"/>
              </a:ext>
            </a:extLst>
          </p:cNvPr>
          <p:cNvGraphicFramePr>
            <a:graphicFrameLocks noGrp="1"/>
          </p:cNvGraphicFramePr>
          <p:nvPr>
            <p:extLst>
              <p:ext uri="{D42A27DB-BD31-4B8C-83A1-F6EECF244321}">
                <p14:modId xmlns:p14="http://schemas.microsoft.com/office/powerpoint/2010/main" val="2553768088"/>
              </p:ext>
            </p:extLst>
          </p:nvPr>
        </p:nvGraphicFramePr>
        <p:xfrm>
          <a:off x="980547" y="2073998"/>
          <a:ext cx="10230906" cy="3621120"/>
        </p:xfrm>
        <a:graphic>
          <a:graphicData uri="http://schemas.openxmlformats.org/drawingml/2006/table">
            <a:tbl>
              <a:tblPr firstRow="1" bandRow="1">
                <a:tableStyleId>{5940675A-B579-460E-94D1-54222C63F5DA}</a:tableStyleId>
              </a:tblPr>
              <a:tblGrid>
                <a:gridCol w="4893219">
                  <a:extLst>
                    <a:ext uri="{9D8B030D-6E8A-4147-A177-3AD203B41FA5}">
                      <a16:colId xmlns:a16="http://schemas.microsoft.com/office/drawing/2014/main" val="4248149202"/>
                    </a:ext>
                  </a:extLst>
                </a:gridCol>
                <a:gridCol w="5337687">
                  <a:extLst>
                    <a:ext uri="{9D8B030D-6E8A-4147-A177-3AD203B41FA5}">
                      <a16:colId xmlns:a16="http://schemas.microsoft.com/office/drawing/2014/main" val="84302251"/>
                    </a:ext>
                  </a:extLst>
                </a:gridCol>
              </a:tblGrid>
              <a:tr h="370840">
                <a:tc>
                  <a:txBody>
                    <a:bodyPr/>
                    <a:lstStyle/>
                    <a:p>
                      <a:pPr algn="ctr"/>
                      <a:r>
                        <a:rPr lang="zh-CN" altLang="en-US" sz="1600" b="1" dirty="0">
                          <a:solidFill>
                            <a:schemeClr val="bg1"/>
                          </a:solidFill>
                        </a:rPr>
                        <a:t>指南</a:t>
                      </a:r>
                      <a:endParaRPr lang="zh-CN" altLang="en-US" sz="1600" b="1" dirty="0">
                        <a:solidFill>
                          <a:schemeClr val="bg1"/>
                        </a:solidFill>
                        <a:latin typeface="+mn-ea"/>
                        <a:ea typeface="+mn-ea"/>
                      </a:endParaRPr>
                    </a:p>
                  </a:txBody>
                  <a:tcPr>
                    <a:solidFill>
                      <a:srgbClr val="0099A5"/>
                    </a:solidFill>
                  </a:tcPr>
                </a:tc>
                <a:tc>
                  <a:txBody>
                    <a:bodyPr/>
                    <a:lstStyle/>
                    <a:p>
                      <a:pPr algn="ctr"/>
                      <a:r>
                        <a:rPr lang="zh-CN" altLang="en-US" sz="1600" b="1" dirty="0">
                          <a:solidFill>
                            <a:schemeClr val="bg1"/>
                          </a:solidFill>
                        </a:rPr>
                        <a:t>推荐内容</a:t>
                      </a:r>
                      <a:endParaRPr lang="zh-CN" altLang="en-US" sz="1600" b="1" dirty="0">
                        <a:solidFill>
                          <a:schemeClr val="bg1"/>
                        </a:solidFill>
                        <a:latin typeface="+mn-ea"/>
                        <a:ea typeface="+mn-ea"/>
                      </a:endParaRPr>
                    </a:p>
                  </a:txBody>
                  <a:tcPr>
                    <a:solidFill>
                      <a:srgbClr val="0099A5"/>
                    </a:solidFill>
                  </a:tcPr>
                </a:tc>
                <a:extLst>
                  <a:ext uri="{0D108BD9-81ED-4DB2-BD59-A6C34878D82A}">
                    <a16:rowId xmlns:a16="http://schemas.microsoft.com/office/drawing/2014/main" val="4037825097"/>
                  </a:ext>
                </a:extLst>
              </a:tr>
              <a:tr h="756000">
                <a:tc>
                  <a:txBody>
                    <a:bodyPr/>
                    <a:lstStyle/>
                    <a:p>
                      <a:pPr marL="0" marR="0" indent="0" algn="l" defTabSz="520065" rtl="0" eaLnBrk="1" fontAlgn="auto" latinLnBrk="0" hangingPunct="1">
                        <a:lnSpc>
                          <a:spcPts val="2620"/>
                        </a:lnSpc>
                        <a:spcBef>
                          <a:spcPts val="0"/>
                        </a:spcBef>
                        <a:spcAft>
                          <a:spcPts val="0"/>
                        </a:spcAft>
                        <a:buClrTx/>
                        <a:buSzTx/>
                        <a:buFontTx/>
                        <a:buNone/>
                        <a:tabLst/>
                        <a:defRPr/>
                      </a:pPr>
                      <a:r>
                        <a:rPr lang="zh-CN" altLang="en-US" sz="1600" dirty="0"/>
                        <a:t>美国</a:t>
                      </a:r>
                      <a:r>
                        <a:rPr lang="en" altLang="zh-CN" sz="1600" dirty="0"/>
                        <a:t>NCCN</a:t>
                      </a:r>
                      <a:r>
                        <a:rPr lang="zh-CN" altLang="en-US" sz="1600" dirty="0"/>
                        <a:t>成人癌痛指南</a:t>
                      </a:r>
                      <a:r>
                        <a:rPr lang="en-US" altLang="zh-CN" sz="1600" dirty="0"/>
                        <a:t>《</a:t>
                      </a:r>
                      <a:r>
                        <a:rPr lang="en" altLang="zh-CN" sz="1600" dirty="0"/>
                        <a:t>Adult </a:t>
                      </a:r>
                      <a:r>
                        <a:rPr lang="en" altLang="zh-CN" sz="1600"/>
                        <a:t>Cancer Pain》</a:t>
                      </a:r>
                    </a:p>
                    <a:p>
                      <a:pPr marL="0" marR="0" indent="0" algn="l" defTabSz="520065" rtl="0" eaLnBrk="1" fontAlgn="auto" latinLnBrk="0" hangingPunct="1">
                        <a:lnSpc>
                          <a:spcPts val="2620"/>
                        </a:lnSpc>
                        <a:spcBef>
                          <a:spcPts val="0"/>
                        </a:spcBef>
                        <a:spcAft>
                          <a:spcPts val="0"/>
                        </a:spcAft>
                        <a:buClrTx/>
                        <a:buSzTx/>
                        <a:buFontTx/>
                        <a:buNone/>
                        <a:tabLst/>
                        <a:defRPr/>
                      </a:pPr>
                      <a:r>
                        <a:rPr lang="en" altLang="zh-CN" sz="1600"/>
                        <a:t>2024</a:t>
                      </a:r>
                      <a:r>
                        <a:rPr lang="zh-CN" altLang="en-US" sz="1600"/>
                        <a:t>年</a:t>
                      </a:r>
                      <a:endParaRPr lang="zh-CN" altLang="en-US" sz="1600" dirty="0">
                        <a:latin typeface="+mn-ea"/>
                        <a:ea typeface="+mn-ea"/>
                      </a:endParaRPr>
                    </a:p>
                  </a:txBody>
                  <a:tcPr anchor="ctr"/>
                </a:tc>
                <a:tc>
                  <a:txBody>
                    <a:bodyPr/>
                    <a:lstStyle/>
                    <a:p>
                      <a:pPr marL="0" marR="0" indent="0" algn="l" defTabSz="520065" rtl="0" eaLnBrk="1" fontAlgn="auto" latinLnBrk="0" hangingPunct="1">
                        <a:lnSpc>
                          <a:spcPts val="2620"/>
                        </a:lnSpc>
                        <a:spcBef>
                          <a:spcPts val="0"/>
                        </a:spcBef>
                        <a:spcAft>
                          <a:spcPts val="0"/>
                        </a:spcAft>
                        <a:buClrTx/>
                        <a:buSzTx/>
                        <a:buFontTx/>
                        <a:buNone/>
                        <a:tabLst/>
                        <a:defRPr/>
                      </a:pPr>
                      <a:r>
                        <a:rPr lang="zh-CN" altLang="en-US" sz="1600" smtClean="0"/>
                        <a:t>在羟考酮纳络酮复方制剂用于癌痛的研究表明，长期</a:t>
                      </a:r>
                      <a:r>
                        <a:rPr lang="zh-CN" altLang="en-US" sz="1600" dirty="0"/>
                        <a:t>使用</a:t>
                      </a:r>
                      <a:r>
                        <a:rPr lang="zh-CN" altLang="en-US" sz="1600"/>
                        <a:t>可</a:t>
                      </a:r>
                      <a:r>
                        <a:rPr lang="zh-CN" altLang="en-US" sz="1600" smtClean="0"/>
                        <a:t>有效镇痛，显著</a:t>
                      </a:r>
                      <a:r>
                        <a:rPr lang="zh-CN" altLang="en-US" sz="1600" smtClean="0">
                          <a:solidFill>
                            <a:srgbClr val="FF0000"/>
                          </a:solidFill>
                        </a:rPr>
                        <a:t>缓解</a:t>
                      </a:r>
                      <a:r>
                        <a:rPr lang="zh-CN" altLang="en-US" sz="1600" dirty="0">
                          <a:solidFill>
                            <a:srgbClr val="FF0000"/>
                          </a:solidFill>
                        </a:rPr>
                        <a:t>阿片类药物引起的便秘</a:t>
                      </a:r>
                      <a:endParaRPr lang="zh-CN" altLang="en-US" sz="1600" dirty="0">
                        <a:solidFill>
                          <a:srgbClr val="FF0000"/>
                        </a:solidFill>
                        <a:latin typeface="+mn-ea"/>
                        <a:ea typeface="+mn-ea"/>
                      </a:endParaRPr>
                    </a:p>
                  </a:txBody>
                  <a:tcPr anchor="ctr"/>
                </a:tc>
                <a:extLst>
                  <a:ext uri="{0D108BD9-81ED-4DB2-BD59-A6C34878D82A}">
                    <a16:rowId xmlns:a16="http://schemas.microsoft.com/office/drawing/2014/main" val="4192931331"/>
                  </a:ext>
                </a:extLst>
              </a:tr>
              <a:tr h="917910">
                <a:tc>
                  <a:txBody>
                    <a:bodyPr/>
                    <a:lstStyle/>
                    <a:p>
                      <a:pPr marL="0" marR="0" indent="0" algn="l" defTabSz="520065" rtl="0" eaLnBrk="1" fontAlgn="auto" latinLnBrk="0" hangingPunct="1">
                        <a:lnSpc>
                          <a:spcPts val="2620"/>
                        </a:lnSpc>
                        <a:spcBef>
                          <a:spcPts val="0"/>
                        </a:spcBef>
                        <a:spcAft>
                          <a:spcPts val="0"/>
                        </a:spcAft>
                        <a:buClrTx/>
                        <a:buSzTx/>
                        <a:buFontTx/>
                        <a:buNone/>
                        <a:tabLst/>
                        <a:defRPr/>
                      </a:pPr>
                      <a:r>
                        <a:rPr lang="zh-CN" altLang="en-US" sz="1600" dirty="0"/>
                        <a:t>欧洲</a:t>
                      </a:r>
                      <a:r>
                        <a:rPr lang="en" altLang="zh-CN" sz="1600" dirty="0"/>
                        <a:t>ESMO</a:t>
                      </a:r>
                      <a:r>
                        <a:rPr lang="zh-CN" altLang="en-US" sz="1600" dirty="0"/>
                        <a:t>成人癌痛管理指南</a:t>
                      </a:r>
                      <a:r>
                        <a:rPr lang="en-US" altLang="zh-CN" sz="1600" dirty="0"/>
                        <a:t>《</a:t>
                      </a:r>
                      <a:r>
                        <a:rPr lang="en" altLang="zh-CN" sz="1600" dirty="0"/>
                        <a:t>Management of cancer pain in adult patients: ESMO Clinical </a:t>
                      </a:r>
                      <a:r>
                        <a:rPr lang="en" altLang="zh-CN" sz="1600"/>
                        <a:t>Practice Guidelines》2018</a:t>
                      </a:r>
                      <a:r>
                        <a:rPr lang="zh-CN" altLang="en-US" sz="1600"/>
                        <a:t>年版</a:t>
                      </a:r>
                      <a:endParaRPr lang="zh-CN" altLang="en-US" sz="1600" dirty="0">
                        <a:latin typeface="+mn-ea"/>
                        <a:ea typeface="+mn-ea"/>
                      </a:endParaRPr>
                    </a:p>
                  </a:txBody>
                  <a:tcPr anchor="ctr"/>
                </a:tc>
                <a:tc>
                  <a:txBody>
                    <a:bodyPr/>
                    <a:lstStyle/>
                    <a:p>
                      <a:pPr>
                        <a:lnSpc>
                          <a:spcPts val="2620"/>
                        </a:lnSpc>
                      </a:pPr>
                      <a:r>
                        <a:rPr lang="zh-CN" altLang="en-US" sz="1600" dirty="0"/>
                        <a:t>对减少阿片类药物引起的便秘有潜在的作用。与仅口服盐酸羟考酮缓释片的患者相比，口服盐酸羟考酮纳洛酮缓释片的患者报告</a:t>
                      </a:r>
                      <a:r>
                        <a:rPr lang="zh-CN" altLang="en-US" sz="1600" dirty="0">
                          <a:solidFill>
                            <a:srgbClr val="FF0000"/>
                          </a:solidFill>
                        </a:rPr>
                        <a:t>肠功能有显著改善，且镇痛效果未下降</a:t>
                      </a:r>
                      <a:endParaRPr lang="zh-CN" altLang="en-US" sz="1600" dirty="0">
                        <a:solidFill>
                          <a:srgbClr val="FF0000"/>
                        </a:solidFill>
                        <a:latin typeface="+mn-ea"/>
                        <a:ea typeface="+mn-ea"/>
                      </a:endParaRPr>
                    </a:p>
                  </a:txBody>
                  <a:tcPr anchor="ctr"/>
                </a:tc>
                <a:extLst>
                  <a:ext uri="{0D108BD9-81ED-4DB2-BD59-A6C34878D82A}">
                    <a16:rowId xmlns:a16="http://schemas.microsoft.com/office/drawing/2014/main" val="3803589029"/>
                  </a:ext>
                </a:extLst>
              </a:tr>
              <a:tr h="1383696">
                <a:tc>
                  <a:txBody>
                    <a:bodyPr/>
                    <a:lstStyle/>
                    <a:p>
                      <a:pPr marL="0" marR="0" indent="0" algn="l" defTabSz="520065" rtl="0" eaLnBrk="1" fontAlgn="auto" latinLnBrk="0" hangingPunct="1">
                        <a:lnSpc>
                          <a:spcPts val="2620"/>
                        </a:lnSpc>
                        <a:spcBef>
                          <a:spcPts val="0"/>
                        </a:spcBef>
                        <a:spcAft>
                          <a:spcPts val="0"/>
                        </a:spcAft>
                        <a:buClrTx/>
                        <a:buSzTx/>
                        <a:buFontTx/>
                        <a:buNone/>
                        <a:tabLst/>
                        <a:defRPr/>
                      </a:pPr>
                      <a:r>
                        <a:rPr lang="zh-CN" altLang="en-US" sz="1600" dirty="0"/>
                        <a:t>欧洲</a:t>
                      </a:r>
                      <a:r>
                        <a:rPr lang="en" altLang="zh-CN" sz="1600" dirty="0"/>
                        <a:t>ESMO</a:t>
                      </a:r>
                      <a:r>
                        <a:rPr lang="zh-CN" altLang="en-US" sz="1600" dirty="0"/>
                        <a:t>癌症患者便秘管理指南</a:t>
                      </a:r>
                      <a:r>
                        <a:rPr lang="en-US" altLang="zh-CN" sz="1600" dirty="0"/>
                        <a:t>《</a:t>
                      </a:r>
                      <a:r>
                        <a:rPr lang="en" altLang="zh-CN" sz="1600" dirty="0"/>
                        <a:t>Diagnosis, assessment and management of constipation in advanced cancer: ESMO Clinical Practice Guidelines》2018</a:t>
                      </a:r>
                      <a:r>
                        <a:rPr lang="zh-CN" altLang="en-US" sz="1600" dirty="0"/>
                        <a:t>年版</a:t>
                      </a:r>
                      <a:endParaRPr lang="zh-CN" altLang="en-US" sz="1600" dirty="0">
                        <a:latin typeface="+mn-ea"/>
                        <a:ea typeface="+mn-ea"/>
                      </a:endParaRPr>
                    </a:p>
                  </a:txBody>
                  <a:tcPr anchor="ctr"/>
                </a:tc>
                <a:tc>
                  <a:txBody>
                    <a:bodyPr/>
                    <a:lstStyle/>
                    <a:p>
                      <a:pPr marL="0" marR="0" indent="0" algn="l" defTabSz="520065" rtl="0" eaLnBrk="1" fontAlgn="auto" latinLnBrk="0" hangingPunct="1">
                        <a:lnSpc>
                          <a:spcPts val="2620"/>
                        </a:lnSpc>
                        <a:spcBef>
                          <a:spcPts val="0"/>
                        </a:spcBef>
                        <a:spcAft>
                          <a:spcPts val="0"/>
                        </a:spcAft>
                        <a:buClrTx/>
                        <a:buSzTx/>
                        <a:buFontTx/>
                        <a:buNone/>
                        <a:tabLst/>
                        <a:defRPr/>
                      </a:pPr>
                      <a:r>
                        <a:rPr lang="zh-CN" altLang="en-US" sz="1600" dirty="0"/>
                        <a:t>所有阿片类药物都会引起便秘，羟考酮纳洛酮缓释片的严重程度较轻。羟考酮纳洛酮缓释片</a:t>
                      </a:r>
                      <a:r>
                        <a:rPr lang="zh-CN" altLang="en-US" sz="1600" dirty="0">
                          <a:solidFill>
                            <a:srgbClr val="FF0000"/>
                          </a:solidFill>
                        </a:rPr>
                        <a:t>可有效治疗中至重度疼痛，并可有效治疗对正常泻药治疗无反应的阿片类药物引起的便秘</a:t>
                      </a:r>
                      <a:endParaRPr lang="zh-CN" altLang="en-US" sz="1600" dirty="0">
                        <a:solidFill>
                          <a:srgbClr val="FF0000"/>
                        </a:solidFill>
                        <a:latin typeface="+mn-ea"/>
                        <a:ea typeface="+mn-ea"/>
                      </a:endParaRPr>
                    </a:p>
                  </a:txBody>
                  <a:tcPr anchor="ctr"/>
                </a:tc>
                <a:extLst>
                  <a:ext uri="{0D108BD9-81ED-4DB2-BD59-A6C34878D82A}">
                    <a16:rowId xmlns:a16="http://schemas.microsoft.com/office/drawing/2014/main" val="255305317"/>
                  </a:ext>
                </a:extLst>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12794"/>
            <a:ext cx="12192000" cy="129315"/>
          </a:xfrm>
          <a:prstGeom prst="rect">
            <a:avLst/>
          </a:prstGeom>
          <a:solidFill>
            <a:srgbClr val="00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23584"/>
            <a:ext cx="2207494" cy="936903"/>
            <a:chOff x="0" y="1985818"/>
            <a:chExt cx="2817091" cy="1265382"/>
          </a:xfrm>
          <a:solidFill>
            <a:srgbClr val="0099A5"/>
          </a:solidFill>
        </p:grpSpPr>
        <p:sp>
          <p:nvSpPr>
            <p:cNvPr id="22" name="流程图: 终止 21"/>
            <p:cNvSpPr/>
            <p:nvPr userDrawn="1"/>
          </p:nvSpPr>
          <p:spPr>
            <a:xfrm>
              <a:off x="0" y="1985818"/>
              <a:ext cx="2817091" cy="1265382"/>
            </a:xfrm>
            <a:prstGeom prst="flowChartTerminator">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04</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48458" y="340667"/>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accent1"/>
                </a:solidFill>
                <a:effectLst/>
                <a:uFillTx/>
                <a:latin typeface="+mn-ea"/>
                <a:ea typeface="+mn-ea"/>
                <a:cs typeface="Relative"/>
                <a:sym typeface="Relative"/>
              </a:rPr>
              <a:t>创新性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6" name="矩形 15">
            <a:extLst>
              <a:ext uri="{FF2B5EF4-FFF2-40B4-BE49-F238E27FC236}">
                <a16:creationId xmlns:a16="http://schemas.microsoft.com/office/drawing/2014/main" id="{D83E4BD2-FD30-F590-16BE-52B5F92A3AF3}"/>
              </a:ext>
            </a:extLst>
          </p:cNvPr>
          <p:cNvSpPr/>
          <p:nvPr/>
        </p:nvSpPr>
        <p:spPr>
          <a:xfrm>
            <a:off x="1222902" y="1240426"/>
            <a:ext cx="9431731" cy="461665"/>
          </a:xfrm>
          <a:prstGeom prst="rect">
            <a:avLst/>
          </a:prstGeom>
        </p:spPr>
        <p:txBody>
          <a:bodyPr wrap="square">
            <a:spAutoFit/>
          </a:bodyPr>
          <a:lstStyle/>
          <a:p>
            <a:r>
              <a:rPr lang="zh-CN" altLang="en-US" sz="2400" b="1">
                <a:solidFill>
                  <a:srgbClr val="FF0000"/>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唯一</a:t>
            </a:r>
            <a:r>
              <a:rPr lang="zh-CN" altLang="en-US" b="1">
                <a:solidFill>
                  <a:srgbClr val="0099A5"/>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能显著改善阿片类药物引起的便秘，且具有</a:t>
            </a:r>
            <a:r>
              <a:rPr lang="zh-CN" altLang="en-US" sz="2400" b="1">
                <a:solidFill>
                  <a:srgbClr val="FF0000"/>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防滥用</a:t>
            </a:r>
            <a:r>
              <a:rPr lang="zh-CN" altLang="en-US" b="1">
                <a:solidFill>
                  <a:srgbClr val="0099A5"/>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特性的</a:t>
            </a:r>
            <a:r>
              <a:rPr lang="zh-CN" altLang="en-US" sz="2400" b="1">
                <a:solidFill>
                  <a:srgbClr val="FF0000"/>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国产</a:t>
            </a:r>
            <a:r>
              <a:rPr lang="zh-CN" altLang="en-US" b="1">
                <a:solidFill>
                  <a:srgbClr val="0099A5"/>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rPr>
              <a:t>强效镇痛药</a:t>
            </a:r>
            <a:endParaRPr lang="zh-CN" altLang="en-US" b="1" dirty="0">
              <a:solidFill>
                <a:srgbClr val="0099A5"/>
              </a:solidFill>
              <a:latin typeface="微软雅黑" panose="020B0503020204020204" pitchFamily="34" charset="-122"/>
              <a:ea typeface="微软雅黑" panose="020B0503020204020204" pitchFamily="34" charset="-122"/>
              <a:cs typeface="Segoe UI Light" panose="020B0502040204020203" pitchFamily="34" charset="0"/>
              <a:sym typeface="思源黑体" panose="020B0800000000000000" pitchFamily="34" charset="-122"/>
            </a:endParaRPr>
          </a:p>
        </p:txBody>
      </p:sp>
      <p:grpSp>
        <p:nvGrpSpPr>
          <p:cNvPr id="30" name="组合 29">
            <a:extLst>
              <a:ext uri="{FF2B5EF4-FFF2-40B4-BE49-F238E27FC236}">
                <a16:creationId xmlns:a16="http://schemas.microsoft.com/office/drawing/2014/main" id="{6E49F7F4-AD31-D743-2CF1-3D595C1618E8}"/>
              </a:ext>
            </a:extLst>
          </p:cNvPr>
          <p:cNvGrpSpPr/>
          <p:nvPr/>
        </p:nvGrpSpPr>
        <p:grpSpPr>
          <a:xfrm>
            <a:off x="828306" y="2902226"/>
            <a:ext cx="4757483" cy="3228889"/>
            <a:chOff x="1035920" y="1841507"/>
            <a:chExt cx="2876299" cy="3228889"/>
          </a:xfrm>
        </p:grpSpPr>
        <p:sp>
          <p:nvSpPr>
            <p:cNvPr id="31" name="直角三角形 30">
              <a:extLst>
                <a:ext uri="{FF2B5EF4-FFF2-40B4-BE49-F238E27FC236}">
                  <a16:creationId xmlns:a16="http://schemas.microsoft.com/office/drawing/2014/main" id="{3624F621-128F-5C0D-ECF0-82DCD177C8F6}"/>
                </a:ext>
              </a:extLst>
            </p:cNvPr>
            <p:cNvSpPr/>
            <p:nvPr/>
          </p:nvSpPr>
          <p:spPr>
            <a:xfrm flipH="1" flipV="1">
              <a:off x="1035920" y="2541850"/>
              <a:ext cx="285115" cy="285115"/>
            </a:xfrm>
            <a:prstGeom prst="rtTriangle">
              <a:avLst/>
            </a:prstGeom>
            <a:solidFill>
              <a:srgbClr val="02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2" name="缺角矩形 31">
              <a:extLst>
                <a:ext uri="{FF2B5EF4-FFF2-40B4-BE49-F238E27FC236}">
                  <a16:creationId xmlns:a16="http://schemas.microsoft.com/office/drawing/2014/main" id="{C4A5684A-BFD9-B989-FF59-0D40BE23E68B}"/>
                </a:ext>
              </a:extLst>
            </p:cNvPr>
            <p:cNvSpPr/>
            <p:nvPr/>
          </p:nvSpPr>
          <p:spPr>
            <a:xfrm>
              <a:off x="1321036" y="1841507"/>
              <a:ext cx="2591183" cy="3228889"/>
            </a:xfrm>
            <a:prstGeom prst="plaque">
              <a:avLst>
                <a:gd name="adj" fmla="val 5303"/>
              </a:avLst>
            </a:prstGeom>
            <a:noFill/>
            <a:ln>
              <a:gradFill>
                <a:gsLst>
                  <a:gs pos="0">
                    <a:srgbClr val="CFE9E9"/>
                  </a:gs>
                  <a:gs pos="100000">
                    <a:srgbClr val="01A89E"/>
                  </a:gs>
                </a:gsLst>
                <a:lin ang="5400000" scaled="1"/>
              </a:gradFill>
            </a:ln>
            <a:effectLst>
              <a:outerShdw blurRad="190500" dist="444500" dir="2700000" sx="92000" sy="92000" algn="tl" rotWithShape="0">
                <a:srgbClr val="01A89E">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a:t>
              </a:r>
            </a:p>
          </p:txBody>
        </p:sp>
        <p:sp>
          <p:nvSpPr>
            <p:cNvPr id="34" name="同侧圆角矩形 16">
              <a:extLst>
                <a:ext uri="{FF2B5EF4-FFF2-40B4-BE49-F238E27FC236}">
                  <a16:creationId xmlns:a16="http://schemas.microsoft.com/office/drawing/2014/main" id="{C26873A6-3E44-6622-AE46-038F052EF6F5}"/>
                </a:ext>
              </a:extLst>
            </p:cNvPr>
            <p:cNvSpPr/>
            <p:nvPr/>
          </p:nvSpPr>
          <p:spPr>
            <a:xfrm flipH="1">
              <a:off x="1035920" y="1998925"/>
              <a:ext cx="2724150" cy="556895"/>
            </a:xfrm>
            <a:prstGeom prst="round2SameRect">
              <a:avLst/>
            </a:prstGeom>
            <a:gradFill>
              <a:gsLst>
                <a:gs pos="0">
                  <a:srgbClr val="27797F"/>
                </a:gs>
                <a:gs pos="100000">
                  <a:srgbClr val="43A6A2"/>
                </a:gs>
              </a:gsLst>
              <a:lin ang="16200000" scaled="0"/>
            </a:gradFill>
            <a:ln w="3810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812" tIns="183812" rIns="183812" bIns="183812" numCol="1" spcCol="127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Aft>
                  <a:spcPct val="35000"/>
                </a:spcAft>
                <a:buClrTx/>
                <a:buSzTx/>
                <a:buFontTx/>
              </a:pPr>
              <a:endParaRPr lang="zh-CN" altLang="en-US" sz="230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endParaRPr>
            </a:p>
          </p:txBody>
        </p:sp>
        <p:sp>
          <p:nvSpPr>
            <p:cNvPr id="35" name="文本框 20">
              <a:extLst>
                <a:ext uri="{FF2B5EF4-FFF2-40B4-BE49-F238E27FC236}">
                  <a16:creationId xmlns:a16="http://schemas.microsoft.com/office/drawing/2014/main" id="{D3B1BDF0-C8B1-4704-FD20-3E71B079D812}"/>
                </a:ext>
              </a:extLst>
            </p:cNvPr>
            <p:cNvSpPr txBox="1"/>
            <p:nvPr/>
          </p:nvSpPr>
          <p:spPr>
            <a:xfrm>
              <a:off x="1140279" y="2092706"/>
              <a:ext cx="248903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BF1E3"/>
                  </a:solidFill>
                  <a:latin typeface="+mn-ea"/>
                  <a:cs typeface="阿里巴巴普惠体" panose="00020600040101010101" pitchFamily="18" charset="-122"/>
                </a:rPr>
                <a:t>精巧组合设计，</a:t>
              </a:r>
              <a:r>
                <a:rPr lang="zh-CN" altLang="en-US" b="1">
                  <a:solidFill>
                    <a:srgbClr val="FBF1E3"/>
                  </a:solidFill>
                  <a:latin typeface="+mn-ea"/>
                  <a:cs typeface="阿里巴巴普惠体" panose="00020600040101010101" pitchFamily="18" charset="-122"/>
                </a:rPr>
                <a:t>直</a:t>
              </a:r>
              <a:r>
                <a:rPr lang="zh-CN" altLang="en-US" b="1" smtClean="0">
                  <a:solidFill>
                    <a:srgbClr val="FBF1E3"/>
                  </a:solidFill>
                  <a:latin typeface="+mn-ea"/>
                  <a:cs typeface="阿里巴巴普惠体" panose="00020600040101010101" pitchFamily="18" charset="-122"/>
                </a:rPr>
                <a:t>击重度疼痛</a:t>
              </a:r>
              <a:r>
                <a:rPr lang="zh-CN" altLang="en-US" b="1" dirty="0">
                  <a:solidFill>
                    <a:srgbClr val="FBF1E3"/>
                  </a:solidFill>
                  <a:latin typeface="+mn-ea"/>
                  <a:cs typeface="阿里巴巴普惠体" panose="00020600040101010101" pitchFamily="18" charset="-122"/>
                </a:rPr>
                <a:t>治疗痛点</a:t>
              </a:r>
              <a:endParaRPr lang="zh-CN" altLang="en-US" sz="1400" b="1" dirty="0">
                <a:solidFill>
                  <a:srgbClr val="FBF1E3"/>
                </a:solidFill>
                <a:latin typeface="+mn-ea"/>
                <a:cs typeface="阿里巴巴普惠体" panose="00020600040101010101" pitchFamily="18" charset="-122"/>
              </a:endParaRPr>
            </a:p>
          </p:txBody>
        </p:sp>
      </p:grpSp>
      <p:sp>
        <p:nvSpPr>
          <p:cNvPr id="40" name="矩形 39">
            <a:extLst>
              <a:ext uri="{FF2B5EF4-FFF2-40B4-BE49-F238E27FC236}">
                <a16:creationId xmlns:a16="http://schemas.microsoft.com/office/drawing/2014/main" id="{A63DB668-5F82-05D9-E2D4-97B289D77A42}"/>
              </a:ext>
            </a:extLst>
          </p:cNvPr>
          <p:cNvSpPr/>
          <p:nvPr/>
        </p:nvSpPr>
        <p:spPr>
          <a:xfrm>
            <a:off x="706722" y="1826451"/>
            <a:ext cx="10982592" cy="877163"/>
          </a:xfrm>
          <a:prstGeom prst="rect">
            <a:avLst/>
          </a:prstGeom>
        </p:spPr>
        <p:txBody>
          <a:bodyPr wrap="square">
            <a:spAutoFit/>
          </a:bodyPr>
          <a:lstStyle/>
          <a:p>
            <a:pPr>
              <a:lnSpc>
                <a:spcPct val="150000"/>
              </a:lnSpc>
              <a:spcAft>
                <a:spcPts val="600"/>
              </a:spcAft>
            </a:pPr>
            <a:r>
              <a:rPr lang="zh-CN" altLang="en-US" sz="1600" dirty="0">
                <a:solidFill>
                  <a:schemeClr val="tx1"/>
                </a:solidFill>
                <a:ea typeface="微软雅黑" panose="020B0503020204020204" pitchFamily="34" charset="-122"/>
                <a:cs typeface="宋体" panose="02010600030101010101" pitchFamily="2" charset="-122"/>
              </a:rPr>
              <a:t>本品</a:t>
            </a:r>
            <a:r>
              <a:rPr lang="zh-CN" altLang="en-US" sz="1800" b="1" dirty="0">
                <a:solidFill>
                  <a:schemeClr val="tx1"/>
                </a:solidFill>
                <a:ea typeface="微软雅黑" panose="020B0503020204020204" pitchFamily="34" charset="-122"/>
                <a:cs typeface="宋体" panose="02010600030101010101" pitchFamily="2" charset="-122"/>
              </a:rPr>
              <a:t>设计联合</a:t>
            </a:r>
            <a:r>
              <a:rPr lang="zh-CN" altLang="en-US" sz="1800" b="1">
                <a:solidFill>
                  <a:schemeClr val="tx1"/>
                </a:solidFill>
                <a:ea typeface="微软雅黑" panose="020B0503020204020204" pitchFamily="34" charset="-122"/>
                <a:cs typeface="宋体" panose="02010600030101010101" pitchFamily="2" charset="-122"/>
              </a:rPr>
              <a:t>使用 </a:t>
            </a:r>
            <a:r>
              <a:rPr lang="zh-CN" altLang="en-US" sz="1800" b="1" smtClean="0">
                <a:solidFill>
                  <a:schemeClr val="tx1"/>
                </a:solidFill>
                <a:ea typeface="微软雅黑" panose="020B0503020204020204" pitchFamily="34" charset="-122"/>
                <a:cs typeface="宋体" panose="02010600030101010101" pitchFamily="2" charset="-122"/>
              </a:rPr>
              <a:t>“物理屏障”和“</a:t>
            </a:r>
            <a:r>
              <a:rPr lang="zh-CN" altLang="en-US" sz="1800" b="1" dirty="0">
                <a:solidFill>
                  <a:schemeClr val="tx1"/>
                </a:solidFill>
                <a:ea typeface="微软雅黑" panose="020B0503020204020204" pitchFamily="34" charset="-122"/>
                <a:cs typeface="宋体" panose="02010600030101010101" pitchFamily="2" charset="-122"/>
              </a:rPr>
              <a:t>激动剂</a:t>
            </a:r>
            <a:r>
              <a:rPr lang="en-US" altLang="zh-CN" sz="1800" b="1" dirty="0">
                <a:solidFill>
                  <a:schemeClr val="tx1"/>
                </a:solidFill>
                <a:ea typeface="微软雅黑" panose="020B0503020204020204" pitchFamily="34" charset="-122"/>
                <a:cs typeface="宋体" panose="02010600030101010101" pitchFamily="2" charset="-122"/>
              </a:rPr>
              <a:t>/</a:t>
            </a:r>
            <a:r>
              <a:rPr lang="zh-CN" altLang="en-US" sz="1800" b="1" dirty="0">
                <a:solidFill>
                  <a:schemeClr val="tx1"/>
                </a:solidFill>
                <a:ea typeface="微软雅黑" panose="020B0503020204020204" pitchFamily="34" charset="-122"/>
                <a:cs typeface="宋体" panose="02010600030101010101" pitchFamily="2" charset="-122"/>
              </a:rPr>
              <a:t>拮抗剂组合</a:t>
            </a:r>
            <a:r>
              <a:rPr lang="zh-CN" altLang="en-US" sz="1800" b="1">
                <a:solidFill>
                  <a:schemeClr val="tx1"/>
                </a:solidFill>
                <a:ea typeface="微软雅黑" panose="020B0503020204020204" pitchFamily="34" charset="-122"/>
                <a:cs typeface="宋体" panose="02010600030101010101" pitchFamily="2" charset="-122"/>
              </a:rPr>
              <a:t>” </a:t>
            </a:r>
            <a:r>
              <a:rPr lang="zh-CN" altLang="en-US" sz="1800" b="1" smtClean="0">
                <a:solidFill>
                  <a:schemeClr val="tx1"/>
                </a:solidFill>
                <a:ea typeface="微软雅黑" panose="020B0503020204020204" pitchFamily="34" charset="-122"/>
                <a:cs typeface="宋体" panose="02010600030101010101" pitchFamily="2" charset="-122"/>
              </a:rPr>
              <a:t>两种</a:t>
            </a:r>
            <a:r>
              <a:rPr lang="zh-CN" altLang="en-US" sz="1800" b="1" dirty="0">
                <a:solidFill>
                  <a:schemeClr val="tx1"/>
                </a:solidFill>
                <a:ea typeface="微软雅黑" panose="020B0503020204020204" pitchFamily="34" charset="-122"/>
                <a:cs typeface="宋体" panose="02010600030101010101" pitchFamily="2" charset="-122"/>
              </a:rPr>
              <a:t>药学技术</a:t>
            </a:r>
            <a:r>
              <a:rPr lang="zh-CN" altLang="en-US" sz="1600" dirty="0">
                <a:solidFill>
                  <a:schemeClr val="tx1"/>
                </a:solidFill>
                <a:ea typeface="微软雅黑" panose="020B0503020204020204" pitchFamily="34" charset="-122"/>
                <a:cs typeface="宋体" panose="02010600030101010101" pitchFamily="2" charset="-122"/>
              </a:rPr>
              <a:t>，</a:t>
            </a:r>
            <a:r>
              <a:rPr lang="zh-CN" altLang="en-US" sz="1600" dirty="0">
                <a:ea typeface="微软雅黑" panose="020B0503020204020204" pitchFamily="34" charset="-122"/>
                <a:cs typeface="宋体" panose="02010600030101010101" pitchFamily="2" charset="-122"/>
              </a:rPr>
              <a:t>不仅帮助患者有效控制疼痛，还能显著改善阿片类药物引起的便秘</a:t>
            </a:r>
            <a:r>
              <a:rPr lang="zh-CN" altLang="en-US" sz="1600">
                <a:ea typeface="微软雅黑" panose="020B0503020204020204" pitchFamily="34" charset="-122"/>
                <a:cs typeface="宋体" panose="02010600030101010101" pitchFamily="2" charset="-122"/>
              </a:rPr>
              <a:t>，</a:t>
            </a:r>
            <a:r>
              <a:rPr lang="zh-CN" altLang="en-US" sz="1600" smtClean="0">
                <a:ea typeface="微软雅黑" panose="020B0503020204020204" pitchFamily="34" charset="-122"/>
                <a:cs typeface="宋体" panose="02010600030101010101" pitchFamily="2" charset="-122"/>
              </a:rPr>
              <a:t>同时</a:t>
            </a:r>
            <a:r>
              <a:rPr lang="zh-CN" altLang="en-US" sz="1600" smtClean="0">
                <a:solidFill>
                  <a:schemeClr val="tx1"/>
                </a:solidFill>
                <a:ea typeface="微软雅黑" panose="020B0503020204020204" pitchFamily="34" charset="-122"/>
                <a:cs typeface="宋体" panose="02010600030101010101" pitchFamily="2" charset="-122"/>
              </a:rPr>
              <a:t>降低</a:t>
            </a:r>
            <a:r>
              <a:rPr lang="zh-CN" altLang="en-US" sz="1600" dirty="0">
                <a:solidFill>
                  <a:schemeClr val="tx1"/>
                </a:solidFill>
                <a:ea typeface="微软雅黑" panose="020B0503020204020204" pitchFamily="34" charset="-122"/>
                <a:cs typeface="宋体" panose="02010600030101010101" pitchFamily="2" charset="-122"/>
              </a:rPr>
              <a:t>药物滥用</a:t>
            </a:r>
            <a:r>
              <a:rPr lang="zh-CN" altLang="en-US" sz="1600">
                <a:solidFill>
                  <a:schemeClr val="tx1"/>
                </a:solidFill>
                <a:ea typeface="微软雅黑" panose="020B0503020204020204" pitchFamily="34" charset="-122"/>
                <a:cs typeface="宋体" panose="02010600030101010101" pitchFamily="2" charset="-122"/>
              </a:rPr>
              <a:t>风险</a:t>
            </a:r>
            <a:r>
              <a:rPr lang="zh-CN" altLang="en-US" sz="1600">
                <a:ea typeface="微软雅黑" panose="020B0503020204020204" pitchFamily="34" charset="-122"/>
                <a:cs typeface="宋体" panose="02010600030101010101" pitchFamily="2" charset="-122"/>
              </a:rPr>
              <a:t>。</a:t>
            </a:r>
            <a:endParaRPr lang="zh-CN" altLang="en-US" sz="1600" dirty="0">
              <a:solidFill>
                <a:srgbClr val="FF0000"/>
              </a:solidFill>
            </a:endParaRPr>
          </a:p>
        </p:txBody>
      </p:sp>
      <p:sp>
        <p:nvSpPr>
          <p:cNvPr id="42" name="矩形 41">
            <a:extLst>
              <a:ext uri="{FF2B5EF4-FFF2-40B4-BE49-F238E27FC236}">
                <a16:creationId xmlns:a16="http://schemas.microsoft.com/office/drawing/2014/main" id="{A63DB668-5F82-05D9-E2D4-97B289D77A42}"/>
              </a:ext>
            </a:extLst>
          </p:cNvPr>
          <p:cNvSpPr/>
          <p:nvPr/>
        </p:nvSpPr>
        <p:spPr>
          <a:xfrm>
            <a:off x="7014708" y="3627961"/>
            <a:ext cx="4050754" cy="2631490"/>
          </a:xfrm>
          <a:prstGeom prst="rect">
            <a:avLst/>
          </a:prstGeom>
        </p:spPr>
        <p:txBody>
          <a:bodyPr wrap="square">
            <a:spAutoFit/>
          </a:bodyPr>
          <a:lstStyle/>
          <a:p>
            <a:pPr>
              <a:lnSpc>
                <a:spcPct val="150000"/>
              </a:lnSpc>
              <a:spcAft>
                <a:spcPts val="600"/>
              </a:spcAft>
            </a:pPr>
            <a:r>
              <a:rPr lang="zh-CN" altLang="en-US" sz="1600" dirty="0">
                <a:ea typeface="微软雅黑" panose="020B0503020204020204" pitchFamily="34" charset="-122"/>
                <a:cs typeface="宋体" panose="02010600030101010101" pitchFamily="2" charset="-122"/>
              </a:rPr>
              <a:t>采用了防滥用</a:t>
            </a:r>
            <a:r>
              <a:rPr lang="zh-CN" altLang="en-US" sz="1600" b="1" dirty="0">
                <a:solidFill>
                  <a:srgbClr val="FF0000"/>
                </a:solidFill>
                <a:ea typeface="微软雅黑" panose="020B0503020204020204" pitchFamily="34" charset="-122"/>
                <a:cs typeface="宋体" panose="02010600030101010101" pitchFamily="2" charset="-122"/>
              </a:rPr>
              <a:t>“锁药”专有技术</a:t>
            </a:r>
            <a:r>
              <a:rPr lang="zh-CN" altLang="en-US" sz="1600" dirty="0" smtClean="0">
                <a:ea typeface="微软雅黑" panose="020B0503020204020204" pitchFamily="34" charset="-122"/>
                <a:cs typeface="宋体" panose="02010600030101010101" pitchFamily="2" charset="-122"/>
              </a:rPr>
              <a:t>，</a:t>
            </a:r>
            <a:r>
              <a:rPr lang="zh-CN" altLang="en-US" sz="1600" b="1" dirty="0">
                <a:latin typeface="微软雅黑" panose="020B0503020204020204" pitchFamily="34" charset="-122"/>
                <a:ea typeface="微软雅黑" panose="020B0503020204020204" pitchFamily="34" charset="-122"/>
              </a:rPr>
              <a:t>两种辅料按照特殊比例混合，在较低的压力下，形成较高的抗张强度，</a:t>
            </a:r>
            <a:r>
              <a:rPr lang="zh-CN" altLang="en-US" sz="1600" dirty="0" smtClean="0">
                <a:ea typeface="微软雅黑" panose="020B0503020204020204" pitchFamily="34" charset="-122"/>
                <a:cs typeface="宋体" panose="02010600030101010101" pitchFamily="2" charset="-122"/>
              </a:rPr>
              <a:t>有效</a:t>
            </a:r>
            <a:r>
              <a:rPr lang="zh-CN" altLang="en-US" sz="1600" dirty="0">
                <a:ea typeface="微软雅黑" panose="020B0503020204020204" pitchFamily="34" charset="-122"/>
                <a:cs typeface="宋体" panose="02010600030101010101" pitchFamily="2" charset="-122"/>
              </a:rPr>
              <a:t>防止羟考酮被研磨、提取、转化，</a:t>
            </a:r>
            <a:r>
              <a:rPr lang="zh-CN" altLang="en-US" sz="1600" b="1" dirty="0">
                <a:solidFill>
                  <a:srgbClr val="FF0000"/>
                </a:solidFill>
                <a:ea typeface="微软雅黑" panose="020B0503020204020204" pitchFamily="34" charset="-122"/>
                <a:cs typeface="宋体" panose="02010600030101010101" pitchFamily="2" charset="-122"/>
              </a:rPr>
              <a:t>进而阻止药物滥用</a:t>
            </a:r>
            <a:r>
              <a:rPr lang="zh-CN" altLang="en-US" sz="1600" dirty="0">
                <a:ea typeface="微软雅黑" panose="020B0503020204020204" pitchFamily="34" charset="-122"/>
                <a:cs typeface="宋体" panose="02010600030101010101" pitchFamily="2" charset="-122"/>
              </a:rPr>
              <a:t>；此外，作用机制上，纳洛酮可拮抗羟考酮的活性，使滥用者无法获得欣快感并造成催促戒断反应，进一步降低滥用风险。</a:t>
            </a:r>
            <a:endParaRPr lang="zh-CN" altLang="en-US" sz="1600" dirty="0">
              <a:solidFill>
                <a:srgbClr val="FF0000"/>
              </a:solidFill>
            </a:endParaRPr>
          </a:p>
        </p:txBody>
      </p:sp>
      <p:sp>
        <p:nvSpPr>
          <p:cNvPr id="43" name="矩形 42">
            <a:extLst>
              <a:ext uri="{FF2B5EF4-FFF2-40B4-BE49-F238E27FC236}">
                <a16:creationId xmlns:a16="http://schemas.microsoft.com/office/drawing/2014/main" id="{A63DB668-5F82-05D9-E2D4-97B289D77A42}"/>
              </a:ext>
            </a:extLst>
          </p:cNvPr>
          <p:cNvSpPr/>
          <p:nvPr/>
        </p:nvSpPr>
        <p:spPr>
          <a:xfrm>
            <a:off x="1571838" y="3822791"/>
            <a:ext cx="3933527" cy="2308324"/>
          </a:xfrm>
          <a:prstGeom prst="rect">
            <a:avLst/>
          </a:prstGeom>
        </p:spPr>
        <p:txBody>
          <a:bodyPr wrap="square">
            <a:spAutoFit/>
          </a:bodyPr>
          <a:lstStyle/>
          <a:p>
            <a:pPr>
              <a:lnSpc>
                <a:spcPct val="150000"/>
              </a:lnSpc>
              <a:spcAft>
                <a:spcPts val="600"/>
              </a:spcAft>
            </a:pPr>
            <a:r>
              <a:rPr lang="zh-CN" altLang="en-US" sz="1600">
                <a:ea typeface="微软雅黑" panose="020B0503020204020204" pitchFamily="34" charset="-122"/>
                <a:cs typeface="宋体" panose="02010600030101010101" pitchFamily="2" charset="-122"/>
              </a:rPr>
              <a:t>作为</a:t>
            </a:r>
            <a:r>
              <a:rPr lang="zh-CN" altLang="en-US" sz="1600" dirty="0">
                <a:ea typeface="微软雅黑" panose="020B0503020204020204" pitchFamily="34" charset="-122"/>
                <a:cs typeface="宋体" panose="02010600030101010101" pitchFamily="2" charset="-122"/>
              </a:rPr>
              <a:t>羟考酮单方缓释制剂的“升级版”，通过与纳洛酮发挥联合作用，能够</a:t>
            </a:r>
            <a:r>
              <a:rPr lang="zh-CN" altLang="en-US" sz="1600" b="1" dirty="0">
                <a:solidFill>
                  <a:srgbClr val="FF0000"/>
                </a:solidFill>
                <a:ea typeface="微软雅黑" panose="020B0503020204020204" pitchFamily="34" charset="-122"/>
                <a:cs typeface="宋体" panose="02010600030101010101" pitchFamily="2" charset="-122"/>
              </a:rPr>
              <a:t>同时兼顾“强效镇痛”与“阿片类药物引起的便秘 （</a:t>
            </a:r>
            <a:r>
              <a:rPr lang="en-US" altLang="zh-CN" sz="1600" b="1" dirty="0">
                <a:solidFill>
                  <a:srgbClr val="FF0000"/>
                </a:solidFill>
                <a:ea typeface="微软雅黑" panose="020B0503020204020204" pitchFamily="34" charset="-122"/>
                <a:cs typeface="宋体" panose="02010600030101010101" pitchFamily="2" charset="-122"/>
              </a:rPr>
              <a:t>OIC</a:t>
            </a:r>
            <a:r>
              <a:rPr lang="zh-CN" altLang="en-US" sz="1600" b="1" dirty="0">
                <a:solidFill>
                  <a:srgbClr val="FF0000"/>
                </a:solidFill>
                <a:ea typeface="微软雅黑" panose="020B0503020204020204" pitchFamily="34" charset="-122"/>
                <a:cs typeface="宋体" panose="02010600030101010101" pitchFamily="2" charset="-122"/>
              </a:rPr>
              <a:t>）的预防和改善”</a:t>
            </a:r>
            <a:r>
              <a:rPr lang="zh-CN" altLang="en-US" sz="1600" dirty="0">
                <a:ea typeface="微软雅黑" panose="020B0503020204020204" pitchFamily="34" charset="-122"/>
                <a:cs typeface="宋体" panose="02010600030101010101" pitchFamily="2" charset="-122"/>
              </a:rPr>
              <a:t>，并可大量减少泻药的使用，为患者提供更简化的疼痛管理方案，改善其生活</a:t>
            </a:r>
            <a:r>
              <a:rPr lang="zh-CN" altLang="en-US" sz="1600">
                <a:ea typeface="微软雅黑" panose="020B0503020204020204" pitchFamily="34" charset="-122"/>
                <a:cs typeface="宋体" panose="02010600030101010101" pitchFamily="2" charset="-122"/>
              </a:rPr>
              <a:t>质量；</a:t>
            </a:r>
            <a:endParaRPr lang="zh-CN" altLang="en-US" sz="1600" dirty="0">
              <a:solidFill>
                <a:srgbClr val="FF0000"/>
              </a:solidFill>
            </a:endParaRPr>
          </a:p>
        </p:txBody>
      </p:sp>
      <p:grpSp>
        <p:nvGrpSpPr>
          <p:cNvPr id="44" name="组合 43">
            <a:extLst>
              <a:ext uri="{FF2B5EF4-FFF2-40B4-BE49-F238E27FC236}">
                <a16:creationId xmlns:a16="http://schemas.microsoft.com/office/drawing/2014/main" id="{6E49F7F4-AD31-D743-2CF1-3D595C1618E8}"/>
              </a:ext>
            </a:extLst>
          </p:cNvPr>
          <p:cNvGrpSpPr/>
          <p:nvPr/>
        </p:nvGrpSpPr>
        <p:grpSpPr>
          <a:xfrm>
            <a:off x="6462694" y="2902226"/>
            <a:ext cx="4757483" cy="3352421"/>
            <a:chOff x="1035920" y="1841507"/>
            <a:chExt cx="2876299" cy="3228889"/>
          </a:xfrm>
        </p:grpSpPr>
        <p:sp>
          <p:nvSpPr>
            <p:cNvPr id="45" name="直角三角形 44">
              <a:extLst>
                <a:ext uri="{FF2B5EF4-FFF2-40B4-BE49-F238E27FC236}">
                  <a16:creationId xmlns:a16="http://schemas.microsoft.com/office/drawing/2014/main" id="{3624F621-128F-5C0D-ECF0-82DCD177C8F6}"/>
                </a:ext>
              </a:extLst>
            </p:cNvPr>
            <p:cNvSpPr/>
            <p:nvPr/>
          </p:nvSpPr>
          <p:spPr>
            <a:xfrm flipH="1" flipV="1">
              <a:off x="1035920" y="2541850"/>
              <a:ext cx="285115" cy="285115"/>
            </a:xfrm>
            <a:prstGeom prst="rtTriangle">
              <a:avLst/>
            </a:prstGeom>
            <a:solidFill>
              <a:srgbClr val="02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6" name="缺角矩形 45">
              <a:extLst>
                <a:ext uri="{FF2B5EF4-FFF2-40B4-BE49-F238E27FC236}">
                  <a16:creationId xmlns:a16="http://schemas.microsoft.com/office/drawing/2014/main" id="{C4A5684A-BFD9-B989-FF59-0D40BE23E68B}"/>
                </a:ext>
              </a:extLst>
            </p:cNvPr>
            <p:cNvSpPr/>
            <p:nvPr/>
          </p:nvSpPr>
          <p:spPr>
            <a:xfrm>
              <a:off x="1321036" y="1841507"/>
              <a:ext cx="2591183" cy="3228889"/>
            </a:xfrm>
            <a:prstGeom prst="plaque">
              <a:avLst>
                <a:gd name="adj" fmla="val 5303"/>
              </a:avLst>
            </a:prstGeom>
            <a:noFill/>
            <a:ln>
              <a:gradFill>
                <a:gsLst>
                  <a:gs pos="0">
                    <a:srgbClr val="CFE9E9"/>
                  </a:gs>
                  <a:gs pos="100000">
                    <a:srgbClr val="01A89E"/>
                  </a:gs>
                </a:gsLst>
                <a:lin ang="5400000" scaled="1"/>
              </a:gradFill>
            </a:ln>
            <a:effectLst>
              <a:outerShdw blurRad="190500" dist="444500" dir="2700000" sx="92000" sy="92000" algn="tl" rotWithShape="0">
                <a:srgbClr val="01A89E">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a:t>
              </a:r>
            </a:p>
          </p:txBody>
        </p:sp>
        <p:sp>
          <p:nvSpPr>
            <p:cNvPr id="47" name="同侧圆角矩形 16">
              <a:extLst>
                <a:ext uri="{FF2B5EF4-FFF2-40B4-BE49-F238E27FC236}">
                  <a16:creationId xmlns:a16="http://schemas.microsoft.com/office/drawing/2014/main" id="{C26873A6-3E44-6622-AE46-038F052EF6F5}"/>
                </a:ext>
              </a:extLst>
            </p:cNvPr>
            <p:cNvSpPr/>
            <p:nvPr/>
          </p:nvSpPr>
          <p:spPr>
            <a:xfrm flipH="1">
              <a:off x="1035920" y="1998925"/>
              <a:ext cx="2724150" cy="556895"/>
            </a:xfrm>
            <a:prstGeom prst="round2SameRect">
              <a:avLst/>
            </a:prstGeom>
            <a:gradFill>
              <a:gsLst>
                <a:gs pos="0">
                  <a:srgbClr val="27797F"/>
                </a:gs>
                <a:gs pos="100000">
                  <a:srgbClr val="43A6A2"/>
                </a:gs>
              </a:gsLst>
              <a:lin ang="16200000" scaled="0"/>
            </a:gradFill>
            <a:ln w="3810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812" tIns="183812" rIns="183812" bIns="183812" numCol="1" spcCol="127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022350">
                <a:lnSpc>
                  <a:spcPct val="90000"/>
                </a:lnSpc>
                <a:spcAft>
                  <a:spcPct val="35000"/>
                </a:spcAft>
                <a:buClrTx/>
                <a:buSzTx/>
                <a:buFontTx/>
              </a:pPr>
              <a:endParaRPr lang="zh-CN" altLang="en-US" sz="230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endParaRPr>
            </a:p>
          </p:txBody>
        </p:sp>
        <p:sp>
          <p:nvSpPr>
            <p:cNvPr id="48" name="文本框 20">
              <a:extLst>
                <a:ext uri="{FF2B5EF4-FFF2-40B4-BE49-F238E27FC236}">
                  <a16:creationId xmlns:a16="http://schemas.microsoft.com/office/drawing/2014/main" id="{D3B1BDF0-C8B1-4704-FD20-3E71B079D812}"/>
                </a:ext>
              </a:extLst>
            </p:cNvPr>
            <p:cNvSpPr txBox="1"/>
            <p:nvPr/>
          </p:nvSpPr>
          <p:spPr>
            <a:xfrm>
              <a:off x="1094391" y="2080201"/>
              <a:ext cx="260720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rgbClr val="FBF1E3"/>
                  </a:solidFill>
                  <a:latin typeface="+mn-ea"/>
                  <a:cs typeface="阿里巴巴普惠体" panose="00020600040101010101" pitchFamily="18" charset="-122"/>
                </a:rPr>
                <a:t>独特“锁药”技术，降低羟考酮滥用风险</a:t>
              </a:r>
              <a:endParaRPr lang="zh-CN" altLang="en-US" sz="1400" b="1" dirty="0">
                <a:solidFill>
                  <a:srgbClr val="FBF1E3"/>
                </a:solidFill>
                <a:latin typeface="+mn-ea"/>
                <a:cs typeface="阿里巴巴普惠体" panose="00020600040101010101" pitchFamily="18"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VjMWM0OTA5NjA4OWQyZThhMWIyNzkwZGUzNzk2NmQifQ=="/>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500ed51-c31c-4a60-b2bb-776a9b85140e}"/>
  <p:tag name="TABLE_ENDDRAG_ORIGIN_RECT" val="517*380"/>
  <p:tag name="TABLE_ENDDRAG_RECT" val="34*93*517*380"/>
  <p:tag name="KSO_WM_BEAUTIFY_FLAG" val=""/>
</p:tagLst>
</file>

<file path=ppt/theme/theme1.xml><?xml version="1.0" encoding="utf-8"?>
<a:theme xmlns:a="http://schemas.openxmlformats.org/drawingml/2006/main" name="LuYe Pharma PPT Theme">
  <a:themeElements>
    <a:clrScheme name="LUYE Pharma colour theme">
      <a:dk1>
        <a:srgbClr val="000000"/>
      </a:dk1>
      <a:lt1>
        <a:srgbClr val="FFFFFF"/>
      </a:lt1>
      <a:dk2>
        <a:srgbClr val="A7A7A7"/>
      </a:dk2>
      <a:lt2>
        <a:srgbClr val="404041"/>
      </a:lt2>
      <a:accent1>
        <a:srgbClr val="002999"/>
      </a:accent1>
      <a:accent2>
        <a:srgbClr val="2CCCC0"/>
      </a:accent2>
      <a:accent3>
        <a:srgbClr val="F05F39"/>
      </a:accent3>
      <a:accent4>
        <a:srgbClr val="286ADC"/>
      </a:accent4>
      <a:accent5>
        <a:srgbClr val="1381A6"/>
      </a:accent5>
      <a:accent6>
        <a:srgbClr val="404041"/>
      </a:accent6>
      <a:hlink>
        <a:srgbClr val="1381A6"/>
      </a:hlink>
      <a:folHlink>
        <a:srgbClr val="002999"/>
      </a:folHlink>
    </a:clrScheme>
    <a:fontScheme name="自定义 27">
      <a:majorFont>
        <a:latin typeface="Calibri"/>
        <a:ea typeface="微软雅黑"/>
        <a:cs typeface=""/>
      </a:majorFont>
      <a:minorFont>
        <a:latin typeface="Calibri"/>
        <a:ea typeface="微软雅黑"/>
        <a:cs typeface=""/>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prstDash val="solid"/>
          <a:miter lim="800000"/>
        </a:ln>
      </a:spPr>
      <a:bodyPr rot="0" spcFirstLastPara="1" vertOverflow="overflow" horzOverflow="overflow" vert="horz" wrap="square" lIns="45719" tIns="45719" rIns="45719" bIns="45719" numCol="1" spcCol="38100" rtlCol="0" anchor="t" anchorCtr="0">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err="1" smtClean="0">
            <a:ln>
              <a:noFill/>
            </a:ln>
            <a:solidFill>
              <a:srgbClr val="000000"/>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smtClean="0">
            <a:ln>
              <a:noFill/>
            </a:ln>
            <a:solidFill>
              <a:schemeClr val="bg2"/>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uYe PPT Theme">
  <a:themeElements>
    <a:clrScheme name="LuYe PPT Theme">
      <a:dk1>
        <a:srgbClr val="000000"/>
      </a:dk1>
      <a:lt1>
        <a:srgbClr val="FFFFFF"/>
      </a:lt1>
      <a:dk2>
        <a:srgbClr val="A7A7A7"/>
      </a:dk2>
      <a:lt2>
        <a:srgbClr val="535353"/>
      </a:lt2>
      <a:accent1>
        <a:srgbClr val="3300C1"/>
      </a:accent1>
      <a:accent2>
        <a:srgbClr val="5DBCFF"/>
      </a:accent2>
      <a:accent3>
        <a:srgbClr val="F05F39"/>
      </a:accent3>
      <a:accent4>
        <a:srgbClr val="1D42CC"/>
      </a:accent4>
      <a:accent5>
        <a:srgbClr val="2CCCC0"/>
      </a:accent5>
      <a:accent6>
        <a:srgbClr val="4A68D6"/>
      </a:accent6>
      <a:hlink>
        <a:srgbClr val="0000FF"/>
      </a:hlink>
      <a:folHlink>
        <a:srgbClr val="FF00FF"/>
      </a:folHlink>
    </a:clrScheme>
    <a:fontScheme name="LuYe PPT Theme">
      <a:majorFont>
        <a:latin typeface="Helvetica"/>
        <a:ea typeface="Helvetica"/>
        <a:cs typeface="Helvetica"/>
      </a:majorFont>
      <a:minorFont>
        <a:latin typeface="Calibri"/>
        <a:ea typeface="Calibri"/>
        <a:cs typeface="Calibri"/>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1741</Words>
  <Application>Microsoft Office PowerPoint</Application>
  <PresentationFormat>宽屏</PresentationFormat>
  <Paragraphs>108</Paragraphs>
  <Slides>10</Slides>
  <Notes>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10</vt:i4>
      </vt:variant>
    </vt:vector>
  </HeadingPairs>
  <TitlesOfParts>
    <vt:vector size="26" baseType="lpstr">
      <vt:lpstr>PingFang SC</vt:lpstr>
      <vt:lpstr>Relative</vt:lpstr>
      <vt:lpstr>阿里巴巴普惠体</vt:lpstr>
      <vt:lpstr>等线</vt:lpstr>
      <vt:lpstr>等线 Light</vt:lpstr>
      <vt:lpstr>楷体</vt:lpstr>
      <vt:lpstr>思源黑体</vt:lpstr>
      <vt:lpstr>宋体</vt:lpstr>
      <vt:lpstr>微软雅黑</vt:lpstr>
      <vt:lpstr>Arial</vt:lpstr>
      <vt:lpstr>Calibri</vt:lpstr>
      <vt:lpstr>Segoe UI Light</vt:lpstr>
      <vt:lpstr>Wingdings</vt:lpstr>
      <vt:lpstr>LuYe Pharma PPT Theme</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苏雯婷</dc:creator>
  <cp:lastModifiedBy>路海红</cp:lastModifiedBy>
  <cp:revision>1274</cp:revision>
  <dcterms:created xsi:type="dcterms:W3CDTF">2021-04-27T11:37:00Z</dcterms:created>
  <dcterms:modified xsi:type="dcterms:W3CDTF">2024-07-11T06:43:38Z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55E5B8E6FA9F4A93881FB843CE974BAC_13</vt:lpwstr>
  </property>
  <property fmtid="{D5CDD505-2E9C-101B-9397-08002B2CF9AE}" pid="3" name="KSOProductBuildVer">
    <vt:lpwstr>2052-12.1.0.15066</vt:lpwstr>
  </property>
</Properties>
</file>