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33" r:id="rId2"/>
    <p:sldId id="338" r:id="rId3"/>
    <p:sldId id="336" r:id="rId4"/>
    <p:sldId id="340" r:id="rId5"/>
    <p:sldId id="341" r:id="rId6"/>
    <p:sldId id="326" r:id="rId7"/>
    <p:sldId id="342" r:id="rId8"/>
    <p:sldId id="329" r:id="rId9"/>
    <p:sldId id="337" r:id="rId10"/>
    <p:sldId id="332" r:id="rId11"/>
    <p:sldId id="335" r:id="rId12"/>
  </p:sldIdLst>
  <p:sldSz cx="12192000" cy="6858000"/>
  <p:notesSz cx="6797675" cy="9926638"/>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p15:clr>
            <a:srgbClr val="A4A3A4"/>
          </p15:clr>
        </p15:guide>
        <p15:guide id="2" pos="55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AC"/>
    <a:srgbClr val="2E75B6"/>
    <a:srgbClr val="F2F2F2"/>
    <a:srgbClr val="414455"/>
    <a:srgbClr val="595959"/>
    <a:srgbClr val="4B4E61"/>
    <a:srgbClr val="767171"/>
    <a:srgbClr val="7F7F7F"/>
    <a:srgbClr val="019ED5"/>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0" autoAdjust="0"/>
    <p:restoredTop sz="93895" autoAdjust="0"/>
  </p:normalViewPr>
  <p:slideViewPr>
    <p:cSldViewPr snapToGrid="0">
      <p:cViewPr varScale="1">
        <p:scale>
          <a:sx n="81" d="100"/>
          <a:sy n="81" d="100"/>
        </p:scale>
        <p:origin x="216" y="53"/>
      </p:cViewPr>
      <p:guideLst>
        <p:guide orient="horz" pos="1049"/>
        <p:guide pos="5541"/>
      </p:guideLst>
    </p:cSldViewPr>
  </p:slideViewPr>
  <p:notesTextViewPr>
    <p:cViewPr>
      <p:scale>
        <a:sx n="66" d="100"/>
        <a:sy n="66"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t>2024/7/11</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4</a:t>
            </a:fld>
            <a:endParaRPr lang="zh-CN" altLang="en-US"/>
          </a:p>
        </p:txBody>
      </p:sp>
    </p:spTree>
    <p:extLst>
      <p:ext uri="{BB962C8B-B14F-4D97-AF65-F5344CB8AC3E}">
        <p14:creationId xmlns:p14="http://schemas.microsoft.com/office/powerpoint/2010/main" val="1190562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5</a:t>
            </a:fld>
            <a:endParaRPr lang="zh-CN" altLang="en-US"/>
          </a:p>
        </p:txBody>
      </p:sp>
    </p:spTree>
    <p:extLst>
      <p:ext uri="{BB962C8B-B14F-4D97-AF65-F5344CB8AC3E}">
        <p14:creationId xmlns:p14="http://schemas.microsoft.com/office/powerpoint/2010/main" val="1275343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t>7</a:t>
            </a:fld>
            <a:endParaRPr lang="zh-CN" altLang="en-US"/>
          </a:p>
        </p:txBody>
      </p:sp>
    </p:spTree>
    <p:extLst>
      <p:ext uri="{BB962C8B-B14F-4D97-AF65-F5344CB8AC3E}">
        <p14:creationId xmlns:p14="http://schemas.microsoft.com/office/powerpoint/2010/main" val="12127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27DC7C-EA85-41EA-BE8E-3BC04B9579CE}" type="slidenum">
              <a:rPr lang="zh-CN" altLang="en-US" smtClean="0"/>
              <a:t>10</a:t>
            </a:fld>
            <a:endParaRPr lang="zh-CN" altLang="en-US"/>
          </a:p>
        </p:txBody>
      </p:sp>
    </p:spTree>
    <p:extLst>
      <p:ext uri="{BB962C8B-B14F-4D97-AF65-F5344CB8AC3E}">
        <p14:creationId xmlns:p14="http://schemas.microsoft.com/office/powerpoint/2010/main" val="1804790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绪论1">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xmlns:p14="http://schemas.microsoft.com/office/powerpoint/2010/main" val="888731053"/>
              </p:ext>
            </p:extLst>
          </p:nvPr>
        </p:nvGraphicFramePr>
        <p:xfrm>
          <a:off x="0" y="1084035"/>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l"/>
                      <a:r>
                        <a:rPr lang="en-US" altLang="zh-CN" sz="1600" b="1" dirty="0">
                          <a:solidFill>
                            <a:schemeClr val="tx1"/>
                          </a:solidFill>
                          <a:latin typeface="微软雅黑" panose="020B0503020204020204" pitchFamily="34" charset="-122"/>
                          <a:ea typeface="微软雅黑" panose="020B0503020204020204" pitchFamily="34" charset="-122"/>
                        </a:rPr>
                        <a:t>2.</a:t>
                      </a:r>
                      <a:r>
                        <a:rPr lang="zh-CN" altLang="en-US" sz="1600" b="1" dirty="0">
                          <a:solidFill>
                            <a:schemeClr val="tx1"/>
                          </a:solidFill>
                          <a:latin typeface="微软雅黑" panose="020B0503020204020204" pitchFamily="34" charset="-122"/>
                          <a:ea typeface="微软雅黑" panose="020B0503020204020204" pitchFamily="34" charset="-122"/>
                        </a:rPr>
                        <a:t>安全性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l"/>
                      <a:r>
                        <a:rPr lang="en-US" altLang="zh-CN" sz="1600" b="1" kern="1200" dirty="0">
                          <a:solidFill>
                            <a:schemeClr val="tx1"/>
                          </a:solidFill>
                          <a:latin typeface="微软雅黑" panose="020B0503020204020204" pitchFamily="34" charset="-122"/>
                          <a:ea typeface="微软雅黑" panose="020B0503020204020204" pitchFamily="34" charset="-122"/>
                          <a:cs typeface="+mn-cs"/>
                        </a:rPr>
                        <a:t>3.</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有效性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l"/>
                      <a:r>
                        <a:rPr lang="en-US" altLang="zh-CN" sz="1600" b="1" kern="1200" dirty="0">
                          <a:solidFill>
                            <a:schemeClr val="tx1"/>
                          </a:solidFill>
                          <a:latin typeface="微软雅黑" panose="020B0503020204020204" pitchFamily="34" charset="-122"/>
                          <a:ea typeface="微软雅黑" panose="020B0503020204020204" pitchFamily="34" charset="-122"/>
                          <a:cs typeface="+mn-cs"/>
                        </a:rPr>
                        <a:t>4.</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创新性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l"/>
                      <a:r>
                        <a:rPr lang="en-US" altLang="zh-CN" sz="1600" b="1" kern="1200" dirty="0">
                          <a:solidFill>
                            <a:schemeClr val="tx1"/>
                          </a:solidFill>
                          <a:latin typeface="微软雅黑" panose="020B0503020204020204" pitchFamily="34" charset="-122"/>
                          <a:ea typeface="微软雅黑" panose="020B0503020204020204" pitchFamily="34" charset="-122"/>
                          <a:cs typeface="+mn-cs"/>
                        </a:rPr>
                        <a:t>5.</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公平性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10" name="组合 9"/>
          <p:cNvGrpSpPr/>
          <p:nvPr userDrawn="1"/>
        </p:nvGrpSpPr>
        <p:grpSpPr>
          <a:xfrm>
            <a:off x="0" y="1087937"/>
            <a:ext cx="1691680" cy="788186"/>
            <a:chOff x="0" y="1272662"/>
            <a:chExt cx="1691680" cy="788186"/>
          </a:xfrm>
          <a:solidFill>
            <a:schemeClr val="accent1">
              <a:lumMod val="75000"/>
            </a:schemeClr>
          </a:solidFill>
        </p:grpSpPr>
        <p:sp>
          <p:nvSpPr>
            <p:cNvPr id="11" name="矩形 10"/>
            <p:cNvSpPr/>
            <p:nvPr userDrawn="1"/>
          </p:nvSpPr>
          <p:spPr>
            <a:xfrm>
              <a:off x="0" y="1272662"/>
              <a:ext cx="1691680" cy="788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600" b="1" dirty="0">
                  <a:latin typeface="微软雅黑" panose="020B0503020204020204" pitchFamily="34" charset="-122"/>
                  <a:ea typeface="微软雅黑" panose="020B0503020204020204" pitchFamily="34" charset="-122"/>
                </a:rPr>
                <a:t>1.</a:t>
              </a:r>
              <a:r>
                <a:rPr lang="zh-CN" altLang="en-US" sz="1600" b="1" dirty="0">
                  <a:latin typeface="微软雅黑" panose="020B0503020204020204" pitchFamily="34" charset="-122"/>
                  <a:ea typeface="微软雅黑" panose="020B0503020204020204" pitchFamily="34" charset="-122"/>
                </a:rPr>
                <a:t>药品基本信息</a:t>
              </a:r>
            </a:p>
          </p:txBody>
        </p:sp>
        <p:sp>
          <p:nvSpPr>
            <p:cNvPr id="12" name="等腰三角形 11"/>
            <p:cNvSpPr/>
            <p:nvPr userDrawn="1"/>
          </p:nvSpPr>
          <p:spPr>
            <a:xfrm rot="16200000">
              <a:off x="1547664" y="1594748"/>
              <a:ext cx="144016" cy="14401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1907704" y="1120984"/>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361510"/>
            <a:ext cx="1210588" cy="707886"/>
          </a:xfrm>
          <a:prstGeom prst="rect">
            <a:avLst/>
          </a:prstGeom>
          <a:noFill/>
        </p:spPr>
        <p:txBody>
          <a:bodyPr wrap="none" rtlCol="0">
            <a:spAutoFit/>
          </a:bodyPr>
          <a:lstStyle/>
          <a:p>
            <a:r>
              <a:rPr lang="en-US" altLang="zh-CN" sz="4000" dirty="0">
                <a:solidFill>
                  <a:schemeClr val="accent1">
                    <a:lumMod val="50000"/>
                  </a:schemeClr>
                </a:solidFill>
                <a:latin typeface="黑体" panose="02010609060101010101" pitchFamily="49" charset="-122"/>
                <a:ea typeface="黑体" panose="02010609060101010101" pitchFamily="49" charset="-122"/>
              </a:rPr>
              <a:t>    </a:t>
            </a:r>
            <a:endParaRPr lang="zh-CN" altLang="en-US" sz="4000" dirty="0">
              <a:solidFill>
                <a:schemeClr val="accent1">
                  <a:lumMod val="50000"/>
                </a:schemeClr>
              </a:solidFill>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绪论1">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0" y="1876123"/>
            <a:ext cx="1691680" cy="7881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b="1" dirty="0">
              <a:latin typeface="微软雅黑" panose="020B0503020204020204" pitchFamily="34" charset="-122"/>
              <a:ea typeface="微软雅黑" panose="020B0503020204020204" pitchFamily="34" charset="-122"/>
            </a:endParaRPr>
          </a:p>
        </p:txBody>
      </p:sp>
      <p:sp>
        <p:nvSpPr>
          <p:cNvPr id="11" name="矩形 10"/>
          <p:cNvSpPr/>
          <p:nvPr userDrawn="1"/>
        </p:nvSpPr>
        <p:spPr>
          <a:xfrm>
            <a:off x="0" y="1087937"/>
            <a:ext cx="1691680" cy="7881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600" b="1" dirty="0">
                <a:solidFill>
                  <a:schemeClr val="tx1"/>
                </a:solidFill>
                <a:latin typeface="微软雅黑" panose="020B0503020204020204" pitchFamily="34" charset="-122"/>
                <a:ea typeface="微软雅黑" panose="020B0503020204020204" pitchFamily="34" charset="-122"/>
              </a:rPr>
              <a:t>1.</a:t>
            </a:r>
            <a:r>
              <a:rPr lang="zh-CN" altLang="en-US" sz="1600" b="1" dirty="0">
                <a:solidFill>
                  <a:schemeClr val="tx1"/>
                </a:solidFill>
                <a:latin typeface="微软雅黑" panose="020B0503020204020204" pitchFamily="34" charset="-122"/>
                <a:ea typeface="微软雅黑" panose="020B0503020204020204" pitchFamily="34" charset="-122"/>
              </a:rPr>
              <a:t>药品基本信息</a:t>
            </a:r>
          </a:p>
        </p:txBody>
      </p:sp>
      <p:cxnSp>
        <p:nvCxnSpPr>
          <p:cNvPr id="13" name="直接连接符 12"/>
          <p:cNvCxnSpPr/>
          <p:nvPr userDrawn="1"/>
        </p:nvCxnSpPr>
        <p:spPr>
          <a:xfrm>
            <a:off x="1907704" y="1120984"/>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361510"/>
            <a:ext cx="1210588" cy="707886"/>
          </a:xfrm>
          <a:prstGeom prst="rect">
            <a:avLst/>
          </a:prstGeom>
          <a:noFill/>
        </p:spPr>
        <p:txBody>
          <a:bodyPr wrap="none" rtlCol="0">
            <a:spAutoFit/>
          </a:bodyPr>
          <a:lstStyle/>
          <a:p>
            <a:r>
              <a:rPr lang="en-US" altLang="zh-CN" sz="4000" dirty="0">
                <a:solidFill>
                  <a:schemeClr val="accent1">
                    <a:lumMod val="50000"/>
                  </a:schemeClr>
                </a:solidFill>
                <a:latin typeface="黑体" panose="02010609060101010101" pitchFamily="49" charset="-122"/>
                <a:ea typeface="黑体" panose="02010609060101010101" pitchFamily="49" charset="-122"/>
              </a:rPr>
              <a:t>    </a:t>
            </a:r>
            <a:endParaRPr lang="zh-CN" altLang="en-US" sz="4000" dirty="0">
              <a:solidFill>
                <a:schemeClr val="accent1">
                  <a:lumMod val="50000"/>
                </a:schemeClr>
              </a:solidFill>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graphicFrame>
        <p:nvGraphicFramePr>
          <p:cNvPr id="2" name="表格 1">
            <a:extLst>
              <a:ext uri="{FF2B5EF4-FFF2-40B4-BE49-F238E27FC236}">
                <a16:creationId xmlns:a16="http://schemas.microsoft.com/office/drawing/2014/main" id="{6B60F31D-E1D0-B972-8890-A91B85D9345B}"/>
              </a:ext>
            </a:extLst>
          </p:cNvPr>
          <p:cNvGraphicFramePr>
            <a:graphicFrameLocks noGrp="1"/>
          </p:cNvGraphicFramePr>
          <p:nvPr userDrawn="1">
            <p:extLst>
              <p:ext uri="{D42A27DB-BD31-4B8C-83A1-F6EECF244321}">
                <p14:modId xmlns:p14="http://schemas.microsoft.com/office/powerpoint/2010/main" val="2258514559"/>
              </p:ext>
            </p:extLst>
          </p:nvPr>
        </p:nvGraphicFramePr>
        <p:xfrm>
          <a:off x="0" y="1084035"/>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l"/>
                      <a:r>
                        <a:rPr lang="en-US" altLang="zh-CN" sz="1600" b="1" dirty="0">
                          <a:solidFill>
                            <a:schemeClr val="tx1"/>
                          </a:solidFill>
                          <a:latin typeface="微软雅黑" panose="020B0503020204020204" pitchFamily="34" charset="-122"/>
                          <a:ea typeface="微软雅黑" panose="020B0503020204020204" pitchFamily="34" charset="-122"/>
                        </a:rPr>
                        <a:t>2.</a:t>
                      </a:r>
                      <a:r>
                        <a:rPr lang="zh-CN" altLang="en-US" sz="1600" b="1" dirty="0">
                          <a:solidFill>
                            <a:schemeClr val="tx1"/>
                          </a:solidFill>
                          <a:latin typeface="微软雅黑" panose="020B0503020204020204" pitchFamily="34" charset="-122"/>
                          <a:ea typeface="微软雅黑" panose="020B0503020204020204" pitchFamily="34" charset="-122"/>
                        </a:rPr>
                        <a:t>安全性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l"/>
                      <a:r>
                        <a:rPr lang="en-US" altLang="zh-CN" sz="1600" b="1" kern="1200" dirty="0">
                          <a:solidFill>
                            <a:schemeClr val="tx1"/>
                          </a:solidFill>
                          <a:latin typeface="微软雅黑" panose="020B0503020204020204" pitchFamily="34" charset="-122"/>
                          <a:ea typeface="微软雅黑" panose="020B0503020204020204" pitchFamily="34" charset="-122"/>
                          <a:cs typeface="+mn-cs"/>
                        </a:rPr>
                        <a:t>3.</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有效性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l"/>
                      <a:r>
                        <a:rPr lang="en-US" altLang="zh-CN" sz="1600" b="1" kern="1200" dirty="0">
                          <a:solidFill>
                            <a:schemeClr val="tx1"/>
                          </a:solidFill>
                          <a:latin typeface="微软雅黑" panose="020B0503020204020204" pitchFamily="34" charset="-122"/>
                          <a:ea typeface="微软雅黑" panose="020B0503020204020204" pitchFamily="34" charset="-122"/>
                          <a:cs typeface="+mn-cs"/>
                        </a:rPr>
                        <a:t>4.</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创新性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l"/>
                      <a:r>
                        <a:rPr lang="en-US" altLang="zh-CN" sz="1600" b="1" kern="1200" dirty="0">
                          <a:solidFill>
                            <a:schemeClr val="tx1"/>
                          </a:solidFill>
                          <a:latin typeface="微软雅黑" panose="020B0503020204020204" pitchFamily="34" charset="-122"/>
                          <a:ea typeface="微软雅黑" panose="020B0503020204020204" pitchFamily="34" charset="-122"/>
                          <a:cs typeface="+mn-cs"/>
                        </a:rPr>
                        <a:t>5.</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公平性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绪论1">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2675751"/>
            <a:ext cx="1691680" cy="7881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b="1" dirty="0">
              <a:latin typeface="微软雅黑" panose="020B0503020204020204" pitchFamily="34" charset="-122"/>
              <a:ea typeface="微软雅黑" panose="020B0503020204020204" pitchFamily="34" charset="-122"/>
            </a:endParaRPr>
          </a:p>
        </p:txBody>
      </p:sp>
      <p:sp>
        <p:nvSpPr>
          <p:cNvPr id="11" name="矩形 10"/>
          <p:cNvSpPr/>
          <p:nvPr userDrawn="1"/>
        </p:nvSpPr>
        <p:spPr>
          <a:xfrm>
            <a:off x="0" y="1087937"/>
            <a:ext cx="1691680" cy="7881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600" b="1" dirty="0">
                <a:solidFill>
                  <a:schemeClr val="tx1"/>
                </a:solidFill>
                <a:latin typeface="微软雅黑" panose="020B0503020204020204" pitchFamily="34" charset="-122"/>
                <a:ea typeface="微软雅黑" panose="020B0503020204020204" pitchFamily="34" charset="-122"/>
              </a:rPr>
              <a:t>1.</a:t>
            </a:r>
            <a:r>
              <a:rPr lang="zh-CN" altLang="en-US" sz="1600" b="1" dirty="0">
                <a:solidFill>
                  <a:schemeClr val="tx1"/>
                </a:solidFill>
                <a:latin typeface="微软雅黑" panose="020B0503020204020204" pitchFamily="34" charset="-122"/>
                <a:ea typeface="微软雅黑" panose="020B0503020204020204" pitchFamily="34" charset="-122"/>
              </a:rPr>
              <a:t>药品基本信息</a:t>
            </a:r>
          </a:p>
        </p:txBody>
      </p:sp>
      <p:cxnSp>
        <p:nvCxnSpPr>
          <p:cNvPr id="13" name="直接连接符 12"/>
          <p:cNvCxnSpPr/>
          <p:nvPr userDrawn="1"/>
        </p:nvCxnSpPr>
        <p:spPr>
          <a:xfrm>
            <a:off x="1907704" y="1120984"/>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361510"/>
            <a:ext cx="1210588" cy="707886"/>
          </a:xfrm>
          <a:prstGeom prst="rect">
            <a:avLst/>
          </a:prstGeom>
          <a:noFill/>
        </p:spPr>
        <p:txBody>
          <a:bodyPr wrap="none" rtlCol="0">
            <a:spAutoFit/>
          </a:bodyPr>
          <a:lstStyle/>
          <a:p>
            <a:r>
              <a:rPr lang="en-US" altLang="zh-CN" sz="4000" dirty="0">
                <a:solidFill>
                  <a:schemeClr val="accent1">
                    <a:lumMod val="50000"/>
                  </a:schemeClr>
                </a:solidFill>
                <a:latin typeface="黑体" panose="02010609060101010101" pitchFamily="49" charset="-122"/>
                <a:ea typeface="黑体" panose="02010609060101010101" pitchFamily="49" charset="-122"/>
              </a:rPr>
              <a:t>    </a:t>
            </a:r>
            <a:endParaRPr lang="zh-CN" altLang="en-US" sz="4000" dirty="0">
              <a:solidFill>
                <a:schemeClr val="accent1">
                  <a:lumMod val="50000"/>
                </a:schemeClr>
              </a:solidFill>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graphicFrame>
        <p:nvGraphicFramePr>
          <p:cNvPr id="2" name="表格 1">
            <a:extLst>
              <a:ext uri="{FF2B5EF4-FFF2-40B4-BE49-F238E27FC236}">
                <a16:creationId xmlns:a16="http://schemas.microsoft.com/office/drawing/2014/main" id="{64CA71EA-899B-5FF1-12A4-C1FEA2E773CB}"/>
              </a:ext>
            </a:extLst>
          </p:cNvPr>
          <p:cNvGraphicFramePr>
            <a:graphicFrameLocks noGrp="1"/>
          </p:cNvGraphicFramePr>
          <p:nvPr userDrawn="1">
            <p:extLst>
              <p:ext uri="{D42A27DB-BD31-4B8C-83A1-F6EECF244321}">
                <p14:modId xmlns:p14="http://schemas.microsoft.com/office/powerpoint/2010/main" val="2258514559"/>
              </p:ext>
            </p:extLst>
          </p:nvPr>
        </p:nvGraphicFramePr>
        <p:xfrm>
          <a:off x="0" y="1084035"/>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l"/>
                      <a:r>
                        <a:rPr lang="en-US" altLang="zh-CN" sz="1600" b="1" dirty="0">
                          <a:solidFill>
                            <a:schemeClr val="tx1"/>
                          </a:solidFill>
                          <a:latin typeface="微软雅黑" panose="020B0503020204020204" pitchFamily="34" charset="-122"/>
                          <a:ea typeface="微软雅黑" panose="020B0503020204020204" pitchFamily="34" charset="-122"/>
                        </a:rPr>
                        <a:t>2.</a:t>
                      </a:r>
                      <a:r>
                        <a:rPr lang="zh-CN" altLang="en-US" sz="1600" b="1" dirty="0">
                          <a:solidFill>
                            <a:schemeClr val="tx1"/>
                          </a:solidFill>
                          <a:latin typeface="微软雅黑" panose="020B0503020204020204" pitchFamily="34" charset="-122"/>
                          <a:ea typeface="微软雅黑" panose="020B0503020204020204" pitchFamily="34" charset="-122"/>
                        </a:rPr>
                        <a:t>安全性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l"/>
                      <a:r>
                        <a:rPr lang="en-US" altLang="zh-CN" sz="1600" b="1" kern="1200" dirty="0">
                          <a:solidFill>
                            <a:schemeClr val="tx1"/>
                          </a:solidFill>
                          <a:latin typeface="微软雅黑" panose="020B0503020204020204" pitchFamily="34" charset="-122"/>
                          <a:ea typeface="微软雅黑" panose="020B0503020204020204" pitchFamily="34" charset="-122"/>
                          <a:cs typeface="+mn-cs"/>
                        </a:rPr>
                        <a:t>3.</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有效性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l"/>
                      <a:r>
                        <a:rPr lang="en-US" altLang="zh-CN" sz="1600" b="1" kern="1200" dirty="0">
                          <a:solidFill>
                            <a:schemeClr val="tx1"/>
                          </a:solidFill>
                          <a:latin typeface="微软雅黑" panose="020B0503020204020204" pitchFamily="34" charset="-122"/>
                          <a:ea typeface="微软雅黑" panose="020B0503020204020204" pitchFamily="34" charset="-122"/>
                          <a:cs typeface="+mn-cs"/>
                        </a:rPr>
                        <a:t>4.</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创新性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l"/>
                      <a:r>
                        <a:rPr lang="en-US" altLang="zh-CN" sz="1600" b="1" kern="1200" dirty="0">
                          <a:solidFill>
                            <a:schemeClr val="tx1"/>
                          </a:solidFill>
                          <a:latin typeface="微软雅黑" panose="020B0503020204020204" pitchFamily="34" charset="-122"/>
                          <a:ea typeface="微软雅黑" panose="020B0503020204020204" pitchFamily="34" charset="-122"/>
                          <a:cs typeface="+mn-cs"/>
                        </a:rPr>
                        <a:t>5.</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公平性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绪论1">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463937"/>
            <a:ext cx="1691680" cy="7881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b="1" dirty="0">
              <a:latin typeface="微软雅黑" panose="020B0503020204020204" pitchFamily="34" charset="-122"/>
              <a:ea typeface="微软雅黑" panose="020B0503020204020204" pitchFamily="34" charset="-122"/>
            </a:endParaRPr>
          </a:p>
        </p:txBody>
      </p:sp>
      <p:sp>
        <p:nvSpPr>
          <p:cNvPr id="11" name="矩形 10"/>
          <p:cNvSpPr/>
          <p:nvPr userDrawn="1"/>
        </p:nvSpPr>
        <p:spPr>
          <a:xfrm>
            <a:off x="0" y="1087937"/>
            <a:ext cx="1691680" cy="7881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600" b="1" dirty="0">
                <a:solidFill>
                  <a:schemeClr val="tx1"/>
                </a:solidFill>
                <a:latin typeface="微软雅黑" panose="020B0503020204020204" pitchFamily="34" charset="-122"/>
                <a:ea typeface="微软雅黑" panose="020B0503020204020204" pitchFamily="34" charset="-122"/>
              </a:rPr>
              <a:t>1.</a:t>
            </a:r>
            <a:r>
              <a:rPr lang="zh-CN" altLang="en-US" sz="1600" b="1" dirty="0">
                <a:solidFill>
                  <a:schemeClr val="tx1"/>
                </a:solidFill>
                <a:latin typeface="微软雅黑" panose="020B0503020204020204" pitchFamily="34" charset="-122"/>
                <a:ea typeface="微软雅黑" panose="020B0503020204020204" pitchFamily="34" charset="-122"/>
              </a:rPr>
              <a:t>药品基本信息</a:t>
            </a:r>
          </a:p>
        </p:txBody>
      </p:sp>
      <p:cxnSp>
        <p:nvCxnSpPr>
          <p:cNvPr id="13" name="直接连接符 12"/>
          <p:cNvCxnSpPr/>
          <p:nvPr userDrawn="1"/>
        </p:nvCxnSpPr>
        <p:spPr>
          <a:xfrm>
            <a:off x="1907704" y="1120984"/>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361510"/>
            <a:ext cx="1210588" cy="707886"/>
          </a:xfrm>
          <a:prstGeom prst="rect">
            <a:avLst/>
          </a:prstGeom>
          <a:noFill/>
        </p:spPr>
        <p:txBody>
          <a:bodyPr wrap="none" rtlCol="0">
            <a:spAutoFit/>
          </a:bodyPr>
          <a:lstStyle/>
          <a:p>
            <a:r>
              <a:rPr lang="en-US" altLang="zh-CN" sz="4000" dirty="0">
                <a:solidFill>
                  <a:schemeClr val="accent1">
                    <a:lumMod val="50000"/>
                  </a:schemeClr>
                </a:solidFill>
                <a:latin typeface="黑体" panose="02010609060101010101" pitchFamily="49" charset="-122"/>
                <a:ea typeface="黑体" panose="02010609060101010101" pitchFamily="49" charset="-122"/>
              </a:rPr>
              <a:t>    </a:t>
            </a:r>
            <a:endParaRPr lang="zh-CN" altLang="en-US" sz="4000" dirty="0">
              <a:solidFill>
                <a:schemeClr val="accent1">
                  <a:lumMod val="50000"/>
                </a:schemeClr>
              </a:solidFill>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graphicFrame>
        <p:nvGraphicFramePr>
          <p:cNvPr id="2" name="表格 1">
            <a:extLst>
              <a:ext uri="{FF2B5EF4-FFF2-40B4-BE49-F238E27FC236}">
                <a16:creationId xmlns:a16="http://schemas.microsoft.com/office/drawing/2014/main" id="{74172F45-F4A1-4D42-4BE0-3FD6D366C887}"/>
              </a:ext>
            </a:extLst>
          </p:cNvPr>
          <p:cNvGraphicFramePr>
            <a:graphicFrameLocks noGrp="1"/>
          </p:cNvGraphicFramePr>
          <p:nvPr userDrawn="1">
            <p:extLst>
              <p:ext uri="{D42A27DB-BD31-4B8C-83A1-F6EECF244321}">
                <p14:modId xmlns:p14="http://schemas.microsoft.com/office/powerpoint/2010/main" val="2258514559"/>
              </p:ext>
            </p:extLst>
          </p:nvPr>
        </p:nvGraphicFramePr>
        <p:xfrm>
          <a:off x="0" y="1084035"/>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l"/>
                      <a:r>
                        <a:rPr lang="en-US" altLang="zh-CN" sz="1600" b="1" dirty="0">
                          <a:solidFill>
                            <a:schemeClr val="tx1"/>
                          </a:solidFill>
                          <a:latin typeface="微软雅黑" panose="020B0503020204020204" pitchFamily="34" charset="-122"/>
                          <a:ea typeface="微软雅黑" panose="020B0503020204020204" pitchFamily="34" charset="-122"/>
                        </a:rPr>
                        <a:t>2.</a:t>
                      </a:r>
                      <a:r>
                        <a:rPr lang="zh-CN" altLang="en-US" sz="1600" b="1" dirty="0">
                          <a:solidFill>
                            <a:schemeClr val="tx1"/>
                          </a:solidFill>
                          <a:latin typeface="微软雅黑" panose="020B0503020204020204" pitchFamily="34" charset="-122"/>
                          <a:ea typeface="微软雅黑" panose="020B0503020204020204" pitchFamily="34" charset="-122"/>
                        </a:rPr>
                        <a:t>安全性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l"/>
                      <a:r>
                        <a:rPr lang="en-US" altLang="zh-CN" sz="1600" b="1" kern="1200" dirty="0">
                          <a:solidFill>
                            <a:schemeClr val="tx1"/>
                          </a:solidFill>
                          <a:latin typeface="微软雅黑" panose="020B0503020204020204" pitchFamily="34" charset="-122"/>
                          <a:ea typeface="微软雅黑" panose="020B0503020204020204" pitchFamily="34" charset="-122"/>
                          <a:cs typeface="+mn-cs"/>
                        </a:rPr>
                        <a:t>3.</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有效性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l"/>
                      <a:r>
                        <a:rPr lang="en-US" altLang="zh-CN" sz="1600" b="1" kern="1200" dirty="0">
                          <a:solidFill>
                            <a:schemeClr val="tx1"/>
                          </a:solidFill>
                          <a:latin typeface="微软雅黑" panose="020B0503020204020204" pitchFamily="34" charset="-122"/>
                          <a:ea typeface="微软雅黑" panose="020B0503020204020204" pitchFamily="34" charset="-122"/>
                          <a:cs typeface="+mn-cs"/>
                        </a:rPr>
                        <a:t>4.</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创新性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l"/>
                      <a:r>
                        <a:rPr lang="en-US" altLang="zh-CN" sz="1600" b="1" kern="1200" dirty="0">
                          <a:solidFill>
                            <a:schemeClr val="tx1"/>
                          </a:solidFill>
                          <a:latin typeface="微软雅黑" panose="020B0503020204020204" pitchFamily="34" charset="-122"/>
                          <a:ea typeface="微软雅黑" panose="020B0503020204020204" pitchFamily="34" charset="-122"/>
                          <a:cs typeface="+mn-cs"/>
                        </a:rPr>
                        <a:t>5.</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公平性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绪论1">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4258344"/>
            <a:ext cx="1691680" cy="7881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b="1" dirty="0">
              <a:latin typeface="微软雅黑" panose="020B0503020204020204" pitchFamily="34" charset="-122"/>
              <a:ea typeface="微软雅黑" panose="020B0503020204020204" pitchFamily="34" charset="-122"/>
            </a:endParaRPr>
          </a:p>
        </p:txBody>
      </p:sp>
      <p:sp>
        <p:nvSpPr>
          <p:cNvPr id="11" name="矩形 10"/>
          <p:cNvSpPr/>
          <p:nvPr userDrawn="1"/>
        </p:nvSpPr>
        <p:spPr>
          <a:xfrm>
            <a:off x="0" y="1087937"/>
            <a:ext cx="1691680" cy="7881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600" b="1" dirty="0">
                <a:solidFill>
                  <a:schemeClr val="tx1"/>
                </a:solidFill>
                <a:latin typeface="微软雅黑" panose="020B0503020204020204" pitchFamily="34" charset="-122"/>
                <a:ea typeface="微软雅黑" panose="020B0503020204020204" pitchFamily="34" charset="-122"/>
              </a:rPr>
              <a:t>1.</a:t>
            </a:r>
            <a:r>
              <a:rPr lang="zh-CN" altLang="en-US" sz="1600" b="1" dirty="0">
                <a:solidFill>
                  <a:schemeClr val="tx1"/>
                </a:solidFill>
                <a:latin typeface="微软雅黑" panose="020B0503020204020204" pitchFamily="34" charset="-122"/>
                <a:ea typeface="微软雅黑" panose="020B0503020204020204" pitchFamily="34" charset="-122"/>
              </a:rPr>
              <a:t>药品基本信息</a:t>
            </a:r>
          </a:p>
        </p:txBody>
      </p:sp>
      <p:cxnSp>
        <p:nvCxnSpPr>
          <p:cNvPr id="13" name="直接连接符 12"/>
          <p:cNvCxnSpPr/>
          <p:nvPr userDrawn="1"/>
        </p:nvCxnSpPr>
        <p:spPr>
          <a:xfrm>
            <a:off x="1907704" y="1120984"/>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361510"/>
            <a:ext cx="1210588" cy="707886"/>
          </a:xfrm>
          <a:prstGeom prst="rect">
            <a:avLst/>
          </a:prstGeom>
          <a:noFill/>
        </p:spPr>
        <p:txBody>
          <a:bodyPr wrap="none" rtlCol="0">
            <a:spAutoFit/>
          </a:bodyPr>
          <a:lstStyle/>
          <a:p>
            <a:r>
              <a:rPr lang="en-US" altLang="zh-CN" sz="4000" dirty="0">
                <a:solidFill>
                  <a:schemeClr val="accent1">
                    <a:lumMod val="50000"/>
                  </a:schemeClr>
                </a:solidFill>
                <a:latin typeface="黑体" panose="02010609060101010101" pitchFamily="49" charset="-122"/>
                <a:ea typeface="黑体" panose="02010609060101010101" pitchFamily="49" charset="-122"/>
              </a:rPr>
              <a:t>    </a:t>
            </a:r>
            <a:endParaRPr lang="zh-CN" altLang="en-US" sz="4000" dirty="0">
              <a:solidFill>
                <a:schemeClr val="accent1">
                  <a:lumMod val="50000"/>
                </a:schemeClr>
              </a:solidFill>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graphicFrame>
        <p:nvGraphicFramePr>
          <p:cNvPr id="2" name="表格 1">
            <a:extLst>
              <a:ext uri="{FF2B5EF4-FFF2-40B4-BE49-F238E27FC236}">
                <a16:creationId xmlns:a16="http://schemas.microsoft.com/office/drawing/2014/main" id="{8E1AEBBF-7FB6-4930-673B-18DD0DFF52BF}"/>
              </a:ext>
            </a:extLst>
          </p:cNvPr>
          <p:cNvGraphicFramePr>
            <a:graphicFrameLocks noGrp="1"/>
          </p:cNvGraphicFramePr>
          <p:nvPr userDrawn="1">
            <p:extLst>
              <p:ext uri="{D42A27DB-BD31-4B8C-83A1-F6EECF244321}">
                <p14:modId xmlns:p14="http://schemas.microsoft.com/office/powerpoint/2010/main" val="2258514559"/>
              </p:ext>
            </p:extLst>
          </p:nvPr>
        </p:nvGraphicFramePr>
        <p:xfrm>
          <a:off x="0" y="1084035"/>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l"/>
                      <a:r>
                        <a:rPr lang="en-US" altLang="zh-CN" sz="1600" b="1" dirty="0">
                          <a:solidFill>
                            <a:schemeClr val="tx1"/>
                          </a:solidFill>
                          <a:latin typeface="微软雅黑" panose="020B0503020204020204" pitchFamily="34" charset="-122"/>
                          <a:ea typeface="微软雅黑" panose="020B0503020204020204" pitchFamily="34" charset="-122"/>
                        </a:rPr>
                        <a:t>2.</a:t>
                      </a:r>
                      <a:r>
                        <a:rPr lang="zh-CN" altLang="en-US" sz="1600" b="1" dirty="0">
                          <a:solidFill>
                            <a:schemeClr val="tx1"/>
                          </a:solidFill>
                          <a:latin typeface="微软雅黑" panose="020B0503020204020204" pitchFamily="34" charset="-122"/>
                          <a:ea typeface="微软雅黑" panose="020B0503020204020204" pitchFamily="34" charset="-122"/>
                        </a:rPr>
                        <a:t>安全性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l"/>
                      <a:r>
                        <a:rPr lang="en-US" altLang="zh-CN" sz="1600" b="1" kern="1200" dirty="0">
                          <a:solidFill>
                            <a:schemeClr val="tx1"/>
                          </a:solidFill>
                          <a:latin typeface="微软雅黑" panose="020B0503020204020204" pitchFamily="34" charset="-122"/>
                          <a:ea typeface="微软雅黑" panose="020B0503020204020204" pitchFamily="34" charset="-122"/>
                          <a:cs typeface="+mn-cs"/>
                        </a:rPr>
                        <a:t>3.</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有效性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l"/>
                      <a:r>
                        <a:rPr lang="en-US" altLang="zh-CN" sz="1600" b="1" kern="1200" dirty="0">
                          <a:solidFill>
                            <a:schemeClr val="tx1"/>
                          </a:solidFill>
                          <a:latin typeface="微软雅黑" panose="020B0503020204020204" pitchFamily="34" charset="-122"/>
                          <a:ea typeface="微软雅黑" panose="020B0503020204020204" pitchFamily="34" charset="-122"/>
                          <a:cs typeface="+mn-cs"/>
                        </a:rPr>
                        <a:t>4.</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创新性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l"/>
                      <a:r>
                        <a:rPr lang="en-US" altLang="zh-CN" sz="1600" b="1" kern="1200" dirty="0">
                          <a:solidFill>
                            <a:schemeClr val="tx1"/>
                          </a:solidFill>
                          <a:latin typeface="微软雅黑" panose="020B0503020204020204" pitchFamily="34" charset="-122"/>
                          <a:ea typeface="微软雅黑" panose="020B0503020204020204" pitchFamily="34" charset="-122"/>
                          <a:cs typeface="+mn-cs"/>
                        </a:rPr>
                        <a:t>5.</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公平性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绪论1">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4255849"/>
            <a:ext cx="1691680" cy="7881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b="1" dirty="0">
              <a:latin typeface="微软雅黑" panose="020B0503020204020204" pitchFamily="34" charset="-122"/>
              <a:ea typeface="微软雅黑" panose="020B0503020204020204" pitchFamily="34" charset="-122"/>
            </a:endParaRPr>
          </a:p>
        </p:txBody>
      </p:sp>
      <p:sp>
        <p:nvSpPr>
          <p:cNvPr id="11" name="矩形 10"/>
          <p:cNvSpPr/>
          <p:nvPr userDrawn="1"/>
        </p:nvSpPr>
        <p:spPr>
          <a:xfrm>
            <a:off x="0" y="1087937"/>
            <a:ext cx="1691680" cy="7881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600" b="1" dirty="0">
                <a:solidFill>
                  <a:schemeClr val="tx1"/>
                </a:solidFill>
                <a:latin typeface="微软雅黑" panose="020B0503020204020204" pitchFamily="34" charset="-122"/>
                <a:ea typeface="微软雅黑" panose="020B0503020204020204" pitchFamily="34" charset="-122"/>
              </a:rPr>
              <a:t>1.</a:t>
            </a:r>
            <a:r>
              <a:rPr lang="zh-CN" altLang="en-US" sz="1600" b="1" dirty="0">
                <a:solidFill>
                  <a:schemeClr val="tx1"/>
                </a:solidFill>
                <a:latin typeface="微软雅黑" panose="020B0503020204020204" pitchFamily="34" charset="-122"/>
                <a:ea typeface="微软雅黑" panose="020B0503020204020204" pitchFamily="34" charset="-122"/>
              </a:rPr>
              <a:t>药品基本信息</a:t>
            </a:r>
          </a:p>
        </p:txBody>
      </p:sp>
      <p:cxnSp>
        <p:nvCxnSpPr>
          <p:cNvPr id="13" name="直接连接符 12"/>
          <p:cNvCxnSpPr/>
          <p:nvPr userDrawn="1"/>
        </p:nvCxnSpPr>
        <p:spPr>
          <a:xfrm>
            <a:off x="1907704" y="1120984"/>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361510"/>
            <a:ext cx="1210588" cy="707886"/>
          </a:xfrm>
          <a:prstGeom prst="rect">
            <a:avLst/>
          </a:prstGeom>
          <a:noFill/>
        </p:spPr>
        <p:txBody>
          <a:bodyPr wrap="none" rtlCol="0">
            <a:spAutoFit/>
          </a:bodyPr>
          <a:lstStyle/>
          <a:p>
            <a:r>
              <a:rPr lang="en-US" altLang="zh-CN" sz="4000" dirty="0">
                <a:solidFill>
                  <a:schemeClr val="accent1">
                    <a:lumMod val="50000"/>
                  </a:schemeClr>
                </a:solidFill>
                <a:latin typeface="黑体" panose="02010609060101010101" pitchFamily="49" charset="-122"/>
                <a:ea typeface="黑体" panose="02010609060101010101" pitchFamily="49" charset="-122"/>
              </a:rPr>
              <a:t>    </a:t>
            </a:r>
            <a:endParaRPr lang="zh-CN" altLang="en-US" sz="4000" dirty="0">
              <a:solidFill>
                <a:schemeClr val="accent1">
                  <a:lumMod val="50000"/>
                </a:schemeClr>
              </a:solidFill>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graphicFrame>
        <p:nvGraphicFramePr>
          <p:cNvPr id="2" name="表格 1">
            <a:extLst>
              <a:ext uri="{FF2B5EF4-FFF2-40B4-BE49-F238E27FC236}">
                <a16:creationId xmlns:a16="http://schemas.microsoft.com/office/drawing/2014/main" id="{A410726E-AD0B-F408-52BA-294D06253D1A}"/>
              </a:ext>
            </a:extLst>
          </p:cNvPr>
          <p:cNvGraphicFramePr>
            <a:graphicFrameLocks noGrp="1"/>
          </p:cNvGraphicFramePr>
          <p:nvPr userDrawn="1">
            <p:extLst>
              <p:ext uri="{D42A27DB-BD31-4B8C-83A1-F6EECF244321}">
                <p14:modId xmlns:p14="http://schemas.microsoft.com/office/powerpoint/2010/main" val="2258514559"/>
              </p:ext>
            </p:extLst>
          </p:nvPr>
        </p:nvGraphicFramePr>
        <p:xfrm>
          <a:off x="0" y="1084035"/>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l"/>
                      <a:r>
                        <a:rPr lang="en-US" altLang="zh-CN" sz="1600" b="1" dirty="0">
                          <a:solidFill>
                            <a:schemeClr val="tx1"/>
                          </a:solidFill>
                          <a:latin typeface="微软雅黑" panose="020B0503020204020204" pitchFamily="34" charset="-122"/>
                          <a:ea typeface="微软雅黑" panose="020B0503020204020204" pitchFamily="34" charset="-122"/>
                        </a:rPr>
                        <a:t>2.</a:t>
                      </a:r>
                      <a:r>
                        <a:rPr lang="zh-CN" altLang="en-US" sz="1600" b="1" dirty="0">
                          <a:solidFill>
                            <a:schemeClr val="tx1"/>
                          </a:solidFill>
                          <a:latin typeface="微软雅黑" panose="020B0503020204020204" pitchFamily="34" charset="-122"/>
                          <a:ea typeface="微软雅黑" panose="020B0503020204020204" pitchFamily="34" charset="-122"/>
                        </a:rPr>
                        <a:t>安全性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l"/>
                      <a:r>
                        <a:rPr lang="en-US" altLang="zh-CN" sz="1600" b="1" kern="1200" dirty="0">
                          <a:solidFill>
                            <a:schemeClr val="tx1"/>
                          </a:solidFill>
                          <a:latin typeface="微软雅黑" panose="020B0503020204020204" pitchFamily="34" charset="-122"/>
                          <a:ea typeface="微软雅黑" panose="020B0503020204020204" pitchFamily="34" charset="-122"/>
                          <a:cs typeface="+mn-cs"/>
                        </a:rPr>
                        <a:t>3.</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有效性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l"/>
                      <a:r>
                        <a:rPr lang="en-US" altLang="zh-CN" sz="1600" b="1" kern="1200" dirty="0">
                          <a:solidFill>
                            <a:schemeClr val="tx1"/>
                          </a:solidFill>
                          <a:latin typeface="微软雅黑" panose="020B0503020204020204" pitchFamily="34" charset="-122"/>
                          <a:ea typeface="微软雅黑" panose="020B0503020204020204" pitchFamily="34" charset="-122"/>
                          <a:cs typeface="+mn-cs"/>
                        </a:rPr>
                        <a:t>4.</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创新性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l"/>
                      <a:r>
                        <a:rPr lang="en-US" altLang="zh-CN" sz="1600" b="1" kern="1200" dirty="0">
                          <a:solidFill>
                            <a:schemeClr val="tx1"/>
                          </a:solidFill>
                          <a:latin typeface="微软雅黑" panose="020B0503020204020204" pitchFamily="34" charset="-122"/>
                          <a:ea typeface="微软雅黑" panose="020B0503020204020204" pitchFamily="34" charset="-122"/>
                          <a:cs typeface="+mn-cs"/>
                        </a:rPr>
                        <a:t>5.</a:t>
                      </a:r>
                      <a:r>
                        <a:rPr lang="zh-CN" altLang="en-US" sz="1600" b="1" kern="1200" dirty="0">
                          <a:solidFill>
                            <a:schemeClr val="tx1"/>
                          </a:solidFill>
                          <a:latin typeface="微软雅黑" panose="020B0503020204020204" pitchFamily="34" charset="-122"/>
                          <a:ea typeface="微软雅黑" panose="020B0503020204020204" pitchFamily="34" charset="-122"/>
                          <a:cs typeface="+mn-cs"/>
                        </a:rPr>
                        <a:t>公平性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p:spPr>
        <p:txBody>
          <a:bodyPr anchor="b"/>
          <a:lstStyle>
            <a:lvl1pPr algn="ctr">
              <a:defRPr sz="6100"/>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1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35682A8-D6B6-4FDA-A495-4D437BAFBB60}" type="datetimeFigureOut">
              <a:rPr lang="zh-CN" altLang="en-US" smtClean="0"/>
              <a:t>2024/7/11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BDD927-E55F-4D12-BD2D-8ABE6C9127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AAB38-F5A3-43C5-844B-413AEF3C02AD}" type="datetimeFigureOut">
              <a:rPr lang="zh-CN" altLang="en-US" smtClean="0"/>
              <a:t>2024/7/11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A7-01C9-499F-A740-DA0EEA53073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a:extLst>
              <a:ext uri="{FF2B5EF4-FFF2-40B4-BE49-F238E27FC236}">
                <a16:creationId xmlns:a16="http://schemas.microsoft.com/office/drawing/2014/main" id="{80D45345-2A49-A358-2ACB-436D97EA0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696" y="4314998"/>
            <a:ext cx="91440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88617" y="3589113"/>
            <a:ext cx="3288101" cy="584775"/>
          </a:xfrm>
          <a:prstGeom prst="rect">
            <a:avLst/>
          </a:prstGeom>
          <a:noFill/>
        </p:spPr>
        <p:txBody>
          <a:bodyPr wrap="square" rtlCol="0" anchor="ctr">
            <a:spAutoFit/>
          </a:bodyPr>
          <a:lstStyle/>
          <a:p>
            <a:pPr algn="dist"/>
            <a:r>
              <a:rPr lang="zh-CN" altLang="en-US" sz="3200" b="1" dirty="0">
                <a:solidFill>
                  <a:schemeClr val="accent1">
                    <a:lumMod val="75000"/>
                  </a:schemeClr>
                </a:solidFill>
                <a:latin typeface="微软雅黑" panose="020B0503020204020204" pitchFamily="34" charset="-122"/>
                <a:ea typeface="微软雅黑" panose="020B0503020204020204" pitchFamily="34" charset="-122"/>
              </a:rPr>
              <a:t>盐酸沙丙蝶呤片</a:t>
            </a:r>
          </a:p>
        </p:txBody>
      </p:sp>
      <p:sp>
        <p:nvSpPr>
          <p:cNvPr id="5" name="TextBox 4"/>
          <p:cNvSpPr txBox="1"/>
          <p:nvPr/>
        </p:nvSpPr>
        <p:spPr>
          <a:xfrm>
            <a:off x="1920968" y="1621412"/>
            <a:ext cx="8972288" cy="1015663"/>
          </a:xfrm>
          <a:prstGeom prst="rect">
            <a:avLst/>
          </a:prstGeom>
          <a:noFill/>
        </p:spPr>
        <p:txBody>
          <a:bodyPr wrap="square" rtlCol="0" anchor="ctr">
            <a:spAutoFit/>
          </a:bodyPr>
          <a:lstStyle>
            <a:defPPr>
              <a:defRPr lang="zh-CN"/>
            </a:defPPr>
            <a:lvl1pPr>
              <a:defRPr sz="6000" b="1">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a:t>目录外</a:t>
            </a:r>
            <a:r>
              <a:rPr lang="en-US" altLang="zh-CN" dirty="0"/>
              <a:t>·</a:t>
            </a:r>
            <a:r>
              <a:rPr lang="zh-CN" altLang="en-US" dirty="0"/>
              <a:t>罕见病</a:t>
            </a:r>
            <a:r>
              <a:rPr lang="en-US" altLang="zh-CN" dirty="0"/>
              <a:t>·</a:t>
            </a:r>
            <a:r>
              <a:rPr lang="zh-CN" altLang="en-US" dirty="0"/>
              <a:t>产品申报</a:t>
            </a:r>
          </a:p>
        </p:txBody>
      </p:sp>
      <p:sp>
        <p:nvSpPr>
          <p:cNvPr id="14" name="文本框 13"/>
          <p:cNvSpPr txBox="1"/>
          <p:nvPr/>
        </p:nvSpPr>
        <p:spPr>
          <a:xfrm>
            <a:off x="3148383" y="5650519"/>
            <a:ext cx="6102626" cy="461665"/>
          </a:xfrm>
          <a:prstGeom prst="rect">
            <a:avLst/>
          </a:prstGeom>
          <a:noFill/>
        </p:spPr>
        <p:txBody>
          <a:bodyPr wrap="square">
            <a:spAutoFit/>
          </a:bodyPr>
          <a:lstStyle/>
          <a:p>
            <a:pPr algn="ctr" eaLnBrk="1" hangingPunct="1"/>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山东新时代药业有限公司</a:t>
            </a:r>
          </a:p>
        </p:txBody>
      </p:sp>
      <p:sp>
        <p:nvSpPr>
          <p:cNvPr id="11" name="TextBox 4">
            <a:extLst>
              <a:ext uri="{FF2B5EF4-FFF2-40B4-BE49-F238E27FC236}">
                <a16:creationId xmlns:a16="http://schemas.microsoft.com/office/drawing/2014/main" id="{36F09870-7B69-3389-F6C0-A42AD9238057}"/>
              </a:ext>
            </a:extLst>
          </p:cNvPr>
          <p:cNvSpPr txBox="1"/>
          <p:nvPr/>
        </p:nvSpPr>
        <p:spPr>
          <a:xfrm>
            <a:off x="4488617" y="4220925"/>
            <a:ext cx="3011557" cy="400110"/>
          </a:xfrm>
          <a:prstGeom prst="rect">
            <a:avLst/>
          </a:prstGeom>
          <a:noFill/>
        </p:spPr>
        <p:txBody>
          <a:bodyPr wrap="square" rtlCol="0" anchor="ctr">
            <a:spAutoFit/>
          </a:bodyPr>
          <a:lstStyle/>
          <a:p>
            <a:pPr algn="ctr"/>
            <a:r>
              <a:rPr lang="zh-CN" altLang="en-US" sz="2000" dirty="0">
                <a:solidFill>
                  <a:schemeClr val="accent1">
                    <a:lumMod val="50000"/>
                  </a:schemeClr>
                </a:solidFill>
                <a:latin typeface="楷体" panose="02010609060101010101" pitchFamily="49" charset="-122"/>
                <a:ea typeface="楷体" panose="02010609060101010101" pitchFamily="49" charset="-122"/>
              </a:rPr>
              <a:t>商品名：海普益</a:t>
            </a:r>
          </a:p>
        </p:txBody>
      </p:sp>
      <p:pic>
        <p:nvPicPr>
          <p:cNvPr id="8" name="图片 7">
            <a:extLst>
              <a:ext uri="{FF2B5EF4-FFF2-40B4-BE49-F238E27FC236}">
                <a16:creationId xmlns:a16="http://schemas.microsoft.com/office/drawing/2014/main" id="{B612FDA1-6139-3377-9B20-4CC5BBEBA9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0408" y="294816"/>
            <a:ext cx="2610114" cy="53474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88434" y="529096"/>
            <a:ext cx="147668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5.</a:t>
            </a:r>
            <a:r>
              <a:rPr lang="zh-CN" altLang="en-US" sz="2400" b="1" dirty="0">
                <a:solidFill>
                  <a:srgbClr val="2E75B6"/>
                </a:solidFill>
                <a:latin typeface="微软雅黑" panose="020B0503020204020204" pitchFamily="34" charset="-122"/>
                <a:ea typeface="微软雅黑" panose="020B0503020204020204" pitchFamily="34" charset="-122"/>
              </a:rPr>
              <a:t> 公平性</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9E003554-06CE-BAE5-7F09-4D7D62C82D2E}"/>
              </a:ext>
            </a:extLst>
          </p:cNvPr>
          <p:cNvSpPr txBox="1"/>
          <p:nvPr/>
        </p:nvSpPr>
        <p:spPr>
          <a:xfrm>
            <a:off x="2220907" y="1433821"/>
            <a:ext cx="9223233" cy="4665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是否弥补药品目录短板</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lvl="0" algn="l">
              <a:lnSpc>
                <a:spcPct val="150000"/>
              </a:lnSpc>
            </a:pPr>
            <a:r>
              <a:rPr lang="en-US" altLang="zh-CN" sz="1600" dirty="0">
                <a:latin typeface="微软雅黑" panose="020B0503020204020204" pitchFamily="34" charset="-122"/>
                <a:ea typeface="微软雅黑" panose="020B0503020204020204" pitchFamily="34" charset="-122"/>
              </a:rPr>
              <a:t> 1</a:t>
            </a:r>
            <a:r>
              <a:rPr lang="zh-CN" altLang="en-US" sz="1600" dirty="0">
                <a:latin typeface="微软雅黑" panose="020B0503020204020204" pitchFamily="34" charset="-122"/>
                <a:ea typeface="微软雅黑" panose="020B0503020204020204" pitchFamily="34" charset="-122"/>
              </a:rPr>
              <a:t>、盐酸沙丙蝶呤片是治疗罕见病高苯丙氨酸血症（</a:t>
            </a:r>
            <a:r>
              <a:rPr lang="en-US" altLang="zh-CN" sz="1600" dirty="0">
                <a:latin typeface="微软雅黑" panose="020B0503020204020204" pitchFamily="34" charset="-122"/>
                <a:ea typeface="微软雅黑" panose="020B0503020204020204" pitchFamily="34" charset="-122"/>
              </a:rPr>
              <a:t>HPA</a:t>
            </a:r>
            <a:r>
              <a:rPr lang="zh-CN" altLang="en-US" sz="1600" dirty="0">
                <a:latin typeface="微软雅黑" panose="020B0503020204020204" pitchFamily="34" charset="-122"/>
                <a:ea typeface="微软雅黑" panose="020B0503020204020204" pitchFamily="34" charset="-122"/>
              </a:rPr>
              <a:t>）药物，同时也是首个治疗苯丙酮尿症（</a:t>
            </a:r>
            <a:r>
              <a:rPr lang="en-US" altLang="zh-CN" sz="1600" dirty="0">
                <a:latin typeface="微软雅黑" panose="020B0503020204020204" pitchFamily="34" charset="-122"/>
                <a:ea typeface="微软雅黑" panose="020B0503020204020204" pitchFamily="34" charset="-122"/>
              </a:rPr>
              <a:t>PKU</a:t>
            </a:r>
            <a:r>
              <a:rPr lang="zh-CN" altLang="en-US" sz="1600" dirty="0">
                <a:latin typeface="微软雅黑" panose="020B0503020204020204" pitchFamily="34" charset="-122"/>
                <a:ea typeface="微软雅黑" panose="020B0503020204020204" pitchFamily="34" charset="-122"/>
              </a:rPr>
              <a:t>）的特异性药物，</a:t>
            </a:r>
            <a:r>
              <a:rPr lang="zh-CN" altLang="en-US" sz="1600" dirty="0">
                <a:solidFill>
                  <a:srgbClr val="FF0000"/>
                </a:solidFill>
                <a:latin typeface="微软雅黑" panose="020B0503020204020204" pitchFamily="34" charset="-122"/>
                <a:ea typeface="微软雅黑" panose="020B0503020204020204" pitchFamily="34" charset="-122"/>
              </a:rPr>
              <a:t>医保目录内尚无同类治疗药物，弥补药品目录短板</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2</a:t>
            </a:r>
            <a:r>
              <a:rPr lang="zh-CN" altLang="en-US" sz="1600" dirty="0">
                <a:latin typeface="微软雅黑" panose="020B0503020204020204" pitchFamily="34" charset="-122"/>
                <a:ea typeface="微软雅黑" panose="020B0503020204020204" pitchFamily="34" charset="-122"/>
              </a:rPr>
              <a:t>、原研科望在中国退市后，严重影响国内患者用药可及性，服用本品的多为幼儿和未成年人，断药将直接影响其智力和身体发育。</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、四氢生物蝶呤缺乏症（</a:t>
            </a:r>
            <a:r>
              <a:rPr lang="en-US" altLang="zh-CN" sz="1600" dirty="0">
                <a:latin typeface="微软雅黑" panose="020B0503020204020204" pitchFamily="34" charset="-122"/>
                <a:ea typeface="微软雅黑" panose="020B0503020204020204" pitchFamily="34" charset="-122"/>
              </a:rPr>
              <a:t>BH</a:t>
            </a:r>
            <a:r>
              <a:rPr lang="en-US" altLang="zh-CN" sz="1200" dirty="0">
                <a:latin typeface="微软雅黑" panose="020B0503020204020204" pitchFamily="34" charset="-122"/>
                <a:ea typeface="微软雅黑" panose="020B0503020204020204" pitchFamily="34" charset="-122"/>
              </a:rPr>
              <a:t>4</a:t>
            </a:r>
            <a:r>
              <a:rPr lang="en-US" altLang="zh-CN" sz="1600" dirty="0">
                <a:latin typeface="微软雅黑" panose="020B0503020204020204" pitchFamily="34" charset="-122"/>
                <a:ea typeface="微软雅黑" panose="020B0503020204020204" pitchFamily="34" charset="-122"/>
              </a:rPr>
              <a:t>D</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患者的长期神经发育结局受早期开始有效治疗的影响很大，不能延迟治疗。</a:t>
            </a:r>
            <a:endParaRPr lang="en-US" altLang="zh-CN" sz="1600" dirty="0">
              <a:latin typeface="微软雅黑" panose="020B0503020204020204" pitchFamily="34" charset="-122"/>
              <a:ea typeface="微软雅黑" panose="020B0503020204020204" pitchFamily="34" charset="-122"/>
              <a:sym typeface="+mn-ea"/>
            </a:endParaRPr>
          </a:p>
          <a:p>
            <a:pPr marL="285750" lvl="0" indent="-285750" algn="l">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临床管理难度</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lvl="0" algn="l">
              <a:lnSpc>
                <a:spcPct val="150000"/>
              </a:lnSpc>
            </a:pPr>
            <a:r>
              <a:rPr lang="en-US" altLang="zh-CN" sz="1600" dirty="0">
                <a:solidFill>
                  <a:srgbClr val="333333"/>
                </a:solidFill>
                <a:latin typeface="微软雅黑" panose="020B0503020204020204" pitchFamily="34" charset="-122"/>
                <a:ea typeface="微软雅黑" panose="020B0503020204020204" pitchFamily="34" charset="-122"/>
              </a:rPr>
              <a:t> 1</a:t>
            </a:r>
            <a:r>
              <a:rPr lang="zh-CN" altLang="en-US" sz="1600" dirty="0">
                <a:solidFill>
                  <a:srgbClr val="333333"/>
                </a:solidFill>
                <a:latin typeface="微软雅黑" panose="020B0503020204020204" pitchFamily="34" charset="-122"/>
                <a:ea typeface="微软雅黑" panose="020B0503020204020204" pitchFamily="34" charset="-122"/>
              </a:rPr>
              <a:t>、原研科望（盐酸沙丙蝶呤片）在中国已退市，临床患者用药紧张。 </a:t>
            </a:r>
            <a:endParaRPr lang="en-US" altLang="zh-CN" sz="1600" dirty="0">
              <a:solidFill>
                <a:srgbClr val="333333"/>
              </a:solidFill>
              <a:latin typeface="微软雅黑" panose="020B0503020204020204" pitchFamily="34" charset="-122"/>
              <a:ea typeface="微软雅黑" panose="020B0503020204020204" pitchFamily="34" charset="-122"/>
            </a:endParaRPr>
          </a:p>
          <a:p>
            <a:pPr lvl="0" algn="l">
              <a:lnSpc>
                <a:spcPct val="150000"/>
              </a:lnSpc>
            </a:pPr>
            <a:r>
              <a:rPr lang="en-US" altLang="zh-CN" sz="1600" dirty="0">
                <a:solidFill>
                  <a:srgbClr val="333333"/>
                </a:solidFill>
                <a:latin typeface="微软雅黑" panose="020B0503020204020204" pitchFamily="34" charset="-122"/>
                <a:ea typeface="微软雅黑" panose="020B0503020204020204" pitchFamily="34" charset="-122"/>
              </a:rPr>
              <a:t> 2</a:t>
            </a:r>
            <a:r>
              <a:rPr lang="zh-CN" altLang="en-US" sz="1600" dirty="0">
                <a:solidFill>
                  <a:srgbClr val="333333"/>
                </a:solidFill>
                <a:latin typeface="微软雅黑" panose="020B0503020204020204" pitchFamily="34" charset="-122"/>
                <a:ea typeface="微软雅黑" panose="020B0503020204020204" pitchFamily="34" charset="-122"/>
              </a:rPr>
              <a:t>、我公司海普益为国内首仿，临床急需，儿童药品，罕见病 </a:t>
            </a:r>
            <a:r>
              <a:rPr lang="en-US" altLang="zh-CN" sz="1600" dirty="0">
                <a:solidFill>
                  <a:srgbClr val="333333"/>
                </a:solidFill>
                <a:latin typeface="微软雅黑" panose="020B0503020204020204" pitchFamily="34" charset="-122"/>
                <a:ea typeface="微软雅黑" panose="020B0503020204020204" pitchFamily="34" charset="-122"/>
              </a:rPr>
              <a:t>( </a:t>
            </a:r>
            <a:r>
              <a:rPr lang="zh-CN" altLang="en-US" sz="1600" dirty="0">
                <a:solidFill>
                  <a:srgbClr val="333333"/>
                </a:solidFill>
                <a:latin typeface="微软雅黑" panose="020B0503020204020204" pitchFamily="34" charset="-122"/>
                <a:ea typeface="微软雅黑" panose="020B0503020204020204" pitchFamily="34" charset="-122"/>
              </a:rPr>
              <a:t>第一批 </a:t>
            </a:r>
            <a:r>
              <a:rPr lang="en-US" altLang="zh-CN" sz="1600" dirty="0">
                <a:solidFill>
                  <a:srgbClr val="333333"/>
                </a:solidFill>
                <a:latin typeface="微软雅黑" panose="020B0503020204020204" pitchFamily="34" charset="-122"/>
                <a:ea typeface="微软雅黑" panose="020B0503020204020204" pitchFamily="34" charset="-122"/>
              </a:rPr>
              <a:t>) </a:t>
            </a:r>
            <a:r>
              <a:rPr lang="zh-CN" altLang="en-US" sz="1600" dirty="0">
                <a:solidFill>
                  <a:srgbClr val="333333"/>
                </a:solidFill>
                <a:latin typeface="微软雅黑" panose="020B0503020204020204" pitchFamily="34" charset="-122"/>
                <a:ea typeface="微软雅黑" panose="020B0503020204020204" pitchFamily="34" charset="-122"/>
              </a:rPr>
              <a:t>药品，活性成分纳入</a:t>
            </a:r>
            <a:r>
              <a:rPr lang="en-US" altLang="zh-CN" sz="1600" dirty="0">
                <a:solidFill>
                  <a:srgbClr val="333333"/>
                </a:solidFill>
                <a:latin typeface="微软雅黑" panose="020B0503020204020204" pitchFamily="34" charset="-122"/>
                <a:ea typeface="微软雅黑" panose="020B0503020204020204" pitchFamily="34" charset="-122"/>
              </a:rPr>
              <a:t>《</a:t>
            </a:r>
            <a:r>
              <a:rPr lang="zh-CN" altLang="en-US" sz="1600" dirty="0">
                <a:solidFill>
                  <a:srgbClr val="333333"/>
                </a:solidFill>
                <a:latin typeface="微软雅黑" panose="020B0503020204020204" pitchFamily="34" charset="-122"/>
                <a:ea typeface="微软雅黑" panose="020B0503020204020204" pitchFamily="34" charset="-122"/>
              </a:rPr>
              <a:t>临床急需境外新药名单 </a:t>
            </a:r>
            <a:r>
              <a:rPr lang="en-US" altLang="zh-CN" sz="1600" dirty="0">
                <a:solidFill>
                  <a:srgbClr val="333333"/>
                </a:solidFill>
                <a:latin typeface="微软雅黑" panose="020B0503020204020204" pitchFamily="34" charset="-122"/>
                <a:ea typeface="微软雅黑" panose="020B0503020204020204" pitchFamily="34" charset="-122"/>
              </a:rPr>
              <a:t>(</a:t>
            </a:r>
            <a:r>
              <a:rPr lang="zh-CN" altLang="en-US" sz="1600" dirty="0">
                <a:solidFill>
                  <a:srgbClr val="333333"/>
                </a:solidFill>
                <a:latin typeface="微软雅黑" panose="020B0503020204020204" pitchFamily="34" charset="-122"/>
                <a:ea typeface="微软雅黑" panose="020B0503020204020204" pitchFamily="34" charset="-122"/>
              </a:rPr>
              <a:t>第二批</a:t>
            </a:r>
            <a:r>
              <a:rPr lang="en-US" altLang="zh-CN" sz="1600" dirty="0">
                <a:solidFill>
                  <a:srgbClr val="333333"/>
                </a:solidFill>
                <a:latin typeface="微软雅黑" panose="020B0503020204020204" pitchFamily="34" charset="-122"/>
                <a:ea typeface="微软雅黑" panose="020B0503020204020204" pitchFamily="34" charset="-122"/>
              </a:rPr>
              <a:t>)》</a:t>
            </a:r>
            <a:r>
              <a:rPr lang="zh-CN" altLang="en-US" sz="1600" dirty="0">
                <a:solidFill>
                  <a:srgbClr val="333333"/>
                </a:solidFill>
                <a:latin typeface="微软雅黑" panose="020B0503020204020204" pitchFamily="34" charset="-122"/>
                <a:ea typeface="微软雅黑" panose="020B0503020204020204" pitchFamily="34" charset="-122"/>
              </a:rPr>
              <a:t>。我公司能保障国内罕见病患者临床用药需求，不会存在国内患者买不到药的情况。</a:t>
            </a:r>
            <a:endParaRPr lang="en-US" altLang="zh-CN" sz="16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1"/>
            <a:ext cx="12192000" cy="11247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6" name="矩形 15"/>
          <p:cNvSpPr/>
          <p:nvPr/>
        </p:nvSpPr>
        <p:spPr>
          <a:xfrm>
            <a:off x="1" y="5733256"/>
            <a:ext cx="12192000" cy="11247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 name="TextBox 4">
            <a:extLst>
              <a:ext uri="{FF2B5EF4-FFF2-40B4-BE49-F238E27FC236}">
                <a16:creationId xmlns:a16="http://schemas.microsoft.com/office/drawing/2014/main" id="{5688F4E2-362E-5F2E-16C6-CF8F3FFF423A}"/>
              </a:ext>
            </a:extLst>
          </p:cNvPr>
          <p:cNvSpPr txBox="1"/>
          <p:nvPr/>
        </p:nvSpPr>
        <p:spPr>
          <a:xfrm>
            <a:off x="4816572" y="2758690"/>
            <a:ext cx="2558855" cy="1015663"/>
          </a:xfrm>
          <a:prstGeom prst="rect">
            <a:avLst/>
          </a:prstGeom>
          <a:noFill/>
        </p:spPr>
        <p:txBody>
          <a:bodyPr wrap="square" rtlCol="0" anchor="ctr">
            <a:spAutoFit/>
          </a:bodyPr>
          <a:lstStyle>
            <a:defPPr>
              <a:defRPr lang="zh-CN"/>
            </a:defPPr>
            <a:lvl1pPr>
              <a:defRPr sz="6000" b="1">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a:t>谢  谢</a:t>
            </a:r>
          </a:p>
        </p:txBody>
      </p:sp>
    </p:spTree>
  </p:cSld>
  <p:clrMapOvr>
    <a:masterClrMapping/>
  </p:clrMapOvr>
  <p:transition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0925" y="0"/>
            <a:ext cx="37211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779229" y="2250989"/>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107043" y="3358985"/>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a:extLst>
              <a:ext uri="{FF2B5EF4-FFF2-40B4-BE49-F238E27FC236}">
                <a16:creationId xmlns:a16="http://schemas.microsoft.com/office/drawing/2014/main" id="{C9DCC03C-D35D-63B5-4135-CEB295958D82}"/>
              </a:ext>
            </a:extLst>
          </p:cNvPr>
          <p:cNvGrpSpPr/>
          <p:nvPr/>
        </p:nvGrpSpPr>
        <p:grpSpPr>
          <a:xfrm>
            <a:off x="5932548" y="1359816"/>
            <a:ext cx="2825699" cy="4583111"/>
            <a:chOff x="5630890" y="1475403"/>
            <a:chExt cx="2825699" cy="4583111"/>
          </a:xfrm>
        </p:grpSpPr>
        <p:sp>
          <p:nvSpPr>
            <p:cNvPr id="5" name="圆角矩形 4"/>
            <p:cNvSpPr/>
            <p:nvPr/>
          </p:nvSpPr>
          <p:spPr>
            <a:xfrm>
              <a:off x="5630890" y="1475403"/>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1</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438927" y="1535767"/>
              <a:ext cx="2017662" cy="400110"/>
            </a:xfrm>
            <a:prstGeom prst="rect">
              <a:avLst/>
            </a:prstGeom>
          </p:spPr>
          <p:txBody>
            <a:bodyPr wrap="square">
              <a:spAutoFit/>
            </a:bodyPr>
            <a:lstStyle/>
            <a:p>
              <a:pP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基本信息</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5630890" y="2472516"/>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2</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493650" y="2524873"/>
              <a:ext cx="954108" cy="400110"/>
            </a:xfrm>
            <a:prstGeom prst="rect">
              <a:avLst/>
            </a:prstGeom>
          </p:spPr>
          <p:txBody>
            <a:bodyPr wrap="none">
              <a:spAutoFit/>
            </a:bodyPr>
            <a:lstStyle/>
            <a:p>
              <a:pPr algn="ct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安全性</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5633580" y="4556576"/>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4</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493650" y="4623684"/>
              <a:ext cx="954108" cy="400110"/>
            </a:xfrm>
            <a:prstGeom prst="rect">
              <a:avLst/>
            </a:prstGeom>
          </p:spPr>
          <p:txBody>
            <a:bodyPr wrap="none">
              <a:spAutoFit/>
            </a:bodyPr>
            <a:lstStyle/>
            <a:p>
              <a:pPr algn="ct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创新性</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5630890" y="3500363"/>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3</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493650" y="3563973"/>
              <a:ext cx="954108" cy="400110"/>
            </a:xfrm>
            <a:prstGeom prst="rect">
              <a:avLst/>
            </a:prstGeom>
          </p:spPr>
          <p:txBody>
            <a:bodyPr wrap="none">
              <a:spAutoFit/>
            </a:bodyPr>
            <a:lstStyle/>
            <a:p>
              <a:pPr algn="ct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有效性</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圆角矩形 12"/>
            <p:cNvSpPr/>
            <p:nvPr/>
          </p:nvSpPr>
          <p:spPr>
            <a:xfrm>
              <a:off x="5630890" y="5553689"/>
              <a:ext cx="506412" cy="504825"/>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latin typeface="+mj-lt"/>
                  <a:ea typeface="Arial Unicode MS" panose="020B0604020202020204" pitchFamily="34" charset="-122"/>
                  <a:cs typeface="Arial Unicode MS" panose="020B0604020202020204" pitchFamily="34" charset="-122"/>
                </a:rPr>
                <a:t>5</a:t>
              </a:r>
              <a:endParaRPr lang="zh-CN" altLang="en-US" sz="3200" b="1" dirty="0">
                <a:latin typeface="+mj-lt"/>
                <a:ea typeface="Arial Unicode MS" panose="020B0604020202020204" pitchFamily="34" charset="-122"/>
                <a:cs typeface="Arial Unicode MS" panose="020B0604020202020204" pitchFamily="34" charset="-122"/>
              </a:endParaRPr>
            </a:p>
          </p:txBody>
        </p:sp>
        <p:sp>
          <p:nvSpPr>
            <p:cNvPr id="19" name="矩形 18"/>
            <p:cNvSpPr/>
            <p:nvPr/>
          </p:nvSpPr>
          <p:spPr>
            <a:xfrm>
              <a:off x="6493650" y="5612790"/>
              <a:ext cx="954108" cy="400110"/>
            </a:xfrm>
            <a:prstGeom prst="rect">
              <a:avLst/>
            </a:prstGeom>
          </p:spPr>
          <p:txBody>
            <a:bodyPr wrap="none">
              <a:spAutoFit/>
            </a:bodyPr>
            <a:lstStyle/>
            <a:p>
              <a:pPr algn="ctr">
                <a:spcAft>
                  <a:spcPts val="0"/>
                </a:spcAft>
                <a:defRPr/>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公平性</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88434" y="529096"/>
            <a:ext cx="2685351"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1.</a:t>
            </a:r>
            <a:r>
              <a:rPr lang="zh-CN" altLang="en-US" sz="2400" b="1" dirty="0">
                <a:solidFill>
                  <a:srgbClr val="2E75B6"/>
                </a:solidFill>
                <a:latin typeface="微软雅黑" panose="020B0503020204020204" pitchFamily="34" charset="-122"/>
                <a:ea typeface="微软雅黑" panose="020B0503020204020204" pitchFamily="34" charset="-122"/>
              </a:rPr>
              <a:t> 药品的基本信息</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535026F6-F612-2596-A415-8B6E00A07470}"/>
              </a:ext>
            </a:extLst>
          </p:cNvPr>
          <p:cNvSpPr>
            <a:spLocks noChangeArrowheads="1"/>
          </p:cNvSpPr>
          <p:nvPr/>
        </p:nvSpPr>
        <p:spPr bwMode="auto">
          <a:xfrm>
            <a:off x="2089473" y="1161014"/>
            <a:ext cx="9477215" cy="516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通用名称：</a:t>
            </a:r>
            <a:r>
              <a:rPr lang="zh-CN" altLang="en-US" dirty="0">
                <a:solidFill>
                  <a:srgbClr val="2E75B6"/>
                </a:solidFill>
                <a:latin typeface="微软雅黑" panose="020B0503020204020204" pitchFamily="34" charset="-122"/>
                <a:ea typeface="微软雅黑" panose="020B0503020204020204" pitchFamily="34" charset="-122"/>
              </a:rPr>
              <a:t>盐酸沙丙蝶呤片</a:t>
            </a:r>
            <a:endParaRPr lang="en-US" altLang="zh-CN" dirty="0">
              <a:solidFill>
                <a:srgbClr val="2E75B6"/>
              </a:solidFill>
              <a:latin typeface="微软雅黑" panose="020B0503020204020204" pitchFamily="34" charset="-122"/>
              <a:ea typeface="微软雅黑" panose="020B0503020204020204" pitchFamily="34" charset="-122"/>
            </a:endParaRP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注册规格：</a:t>
            </a:r>
            <a:r>
              <a:rPr lang="en-US" altLang="zh-CN" dirty="0">
                <a:solidFill>
                  <a:srgbClr val="2E75B6"/>
                </a:solidFill>
                <a:latin typeface="微软雅黑" panose="020B0503020204020204" pitchFamily="34" charset="-122"/>
                <a:ea typeface="微软雅黑" panose="020B0503020204020204" pitchFamily="34" charset="-122"/>
                <a:sym typeface="+mn-ea"/>
              </a:rPr>
              <a:t>100mg</a:t>
            </a: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中国大陆首上市时间：</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2010</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年</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10</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月</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9</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日</a:t>
            </a:r>
            <a:endPar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endParaRP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目前大陆地区同通用名药品的上市情况：</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原研科望</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2023</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年国内退市，目前国内尚无竞品</a:t>
            </a:r>
            <a:endPar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endParaRP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全球首个上市国家及上市时间：</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美国，</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2007</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年</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12</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月</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13</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日</a:t>
            </a:r>
            <a:br>
              <a:rPr lang="zh-CN" altLang="en-US" dirty="0">
                <a:solidFill>
                  <a:srgbClr val="2E75B6"/>
                </a:solidFill>
                <a:latin typeface="微软雅黑" panose="020B0503020204020204" pitchFamily="34" charset="-122"/>
                <a:ea typeface="微软雅黑" panose="020B0503020204020204" pitchFamily="34" charset="-122"/>
                <a:sym typeface="+mn-ea"/>
              </a:rPr>
            </a:b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是否为</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OTC</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药品：</a:t>
            </a:r>
            <a:r>
              <a:rPr lang="zh-CN" altLang="en-US" dirty="0">
                <a:solidFill>
                  <a:srgbClr val="2E75B6"/>
                </a:solidFill>
                <a:latin typeface="微软雅黑" panose="020B0503020204020204" pitchFamily="34" charset="-122"/>
                <a:ea typeface="微软雅黑" panose="020B0503020204020204" pitchFamily="34" charset="-122"/>
                <a:sym typeface="+mn-ea"/>
              </a:rPr>
              <a:t>否</a:t>
            </a:r>
          </a:p>
          <a:p>
            <a:pPr>
              <a:lnSpc>
                <a:spcPct val="20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参照药品：</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原研科望 </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盐酸沙丙蝶呤片</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a:t>
            </a:r>
          </a:p>
          <a:p>
            <a:pPr>
              <a:lnSpc>
                <a:spcPct val="150000"/>
              </a:lnSpc>
            </a:pP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与参照品或已上市的同治疗领域药品相比优势：</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同治疗领域内原研科望（盐酸沙丙蝶呤片）</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2007</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年美国上市，</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2010</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年中国上市，</a:t>
            </a:r>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2023</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年中国退市。我公司该品种为</a:t>
            </a:r>
            <a:r>
              <a:rPr lang="zh-CN" altLang="en-US" b="1" dirty="0">
                <a:solidFill>
                  <a:srgbClr val="FF0000"/>
                </a:solidFill>
                <a:latin typeface="微软雅黑" panose="020B0503020204020204" pitchFamily="34" charset="-122"/>
                <a:ea typeface="微软雅黑" panose="020B0503020204020204" pitchFamily="34" charset="-122"/>
                <a:sym typeface="+mn-ea"/>
              </a:rPr>
              <a:t>独家罕见病用药</a:t>
            </a:r>
            <a:r>
              <a:rPr lang="zh-CN" altLang="en-US" dirty="0">
                <a:solidFill>
                  <a:schemeClr val="accent1">
                    <a:lumMod val="75000"/>
                  </a:schemeClr>
                </a:solidFill>
                <a:latin typeface="微软雅黑" panose="020B0503020204020204" pitchFamily="34" charset="-122"/>
                <a:ea typeface="微软雅黑" panose="020B0503020204020204" pitchFamily="34" charset="-122"/>
                <a:sym typeface="+mn-ea"/>
              </a:rPr>
              <a:t>，目前尚无同疾病治疗领域或同药理作用的相关药品在国内上市。</a:t>
            </a:r>
            <a:endPar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88434" y="529096"/>
            <a:ext cx="2685351"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1.</a:t>
            </a:r>
            <a:r>
              <a:rPr lang="zh-CN" altLang="en-US" sz="2400" b="1" dirty="0">
                <a:solidFill>
                  <a:srgbClr val="2E75B6"/>
                </a:solidFill>
                <a:latin typeface="微软雅黑" panose="020B0503020204020204" pitchFamily="34" charset="-122"/>
                <a:ea typeface="微软雅黑" panose="020B0503020204020204" pitchFamily="34" charset="-122"/>
              </a:rPr>
              <a:t> 药品的基本信息</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7846354D-7942-EE03-C9F6-34E3086C1E91}"/>
              </a:ext>
            </a:extLst>
          </p:cNvPr>
          <p:cNvSpPr txBox="1"/>
          <p:nvPr/>
        </p:nvSpPr>
        <p:spPr>
          <a:xfrm>
            <a:off x="1982050" y="1188089"/>
            <a:ext cx="1300356" cy="400110"/>
          </a:xfrm>
          <a:prstGeom prst="rect">
            <a:avLst/>
          </a:prstGeom>
          <a:noFill/>
        </p:spPr>
        <p:txBody>
          <a:bodyPr wrap="none" rtlCol="0">
            <a:spAutoFit/>
          </a:bodyPr>
          <a:lstStyle/>
          <a:p>
            <a:pPr marL="342900" indent="-342900">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适应症</a:t>
            </a:r>
          </a:p>
        </p:txBody>
      </p:sp>
      <p:sp>
        <p:nvSpPr>
          <p:cNvPr id="4" name="文本框 3">
            <a:extLst>
              <a:ext uri="{FF2B5EF4-FFF2-40B4-BE49-F238E27FC236}">
                <a16:creationId xmlns:a16="http://schemas.microsoft.com/office/drawing/2014/main" id="{9A3F3858-E43C-7BC2-6E1F-0597F193A76F}"/>
              </a:ext>
            </a:extLst>
          </p:cNvPr>
          <p:cNvSpPr txBox="1"/>
          <p:nvPr/>
        </p:nvSpPr>
        <p:spPr>
          <a:xfrm>
            <a:off x="2146099" y="2719149"/>
            <a:ext cx="9970486" cy="1880130"/>
          </a:xfrm>
          <a:prstGeom prst="rect">
            <a:avLst/>
          </a:prstGeom>
          <a:noFill/>
        </p:spPr>
        <p:txBody>
          <a:bodyPr wrap="square">
            <a:spAutoFit/>
          </a:bodyPr>
          <a:lstStyle>
            <a:defPPr>
              <a:defRPr lang="zh-CN"/>
            </a:defPPr>
            <a:lvl1pPr marL="285750" indent="-285750">
              <a:lnSpc>
                <a:spcPct val="150000"/>
              </a:lnSpc>
              <a:buFont typeface="Arial" panose="020B0604020202020204" pitchFamily="34" charset="0"/>
              <a:buChar char="•"/>
              <a:defRPr sz="1400" b="0" i="0">
                <a:solidFill>
                  <a:srgbClr val="333333"/>
                </a:solidFill>
                <a:effectLst/>
                <a:latin typeface="微软雅黑" panose="020B0503020204020204" pitchFamily="34" charset="-122"/>
                <a:ea typeface="微软雅黑" panose="020B0503020204020204" pitchFamily="34" charset="-122"/>
              </a:defRPr>
            </a:lvl1pPr>
          </a:lstStyle>
          <a:p>
            <a:pPr>
              <a:lnSpc>
                <a:spcPct val="120000"/>
              </a:lnSpc>
            </a:pPr>
            <a:r>
              <a:rPr lang="zh-CN" altLang="en-US" dirty="0"/>
              <a:t>对于</a:t>
            </a:r>
            <a:r>
              <a:rPr lang="en-US" altLang="zh-CN" dirty="0"/>
              <a:t>BH</a:t>
            </a:r>
            <a:r>
              <a:rPr lang="en-US" altLang="zh-CN" sz="1100" dirty="0"/>
              <a:t>4 </a:t>
            </a:r>
            <a:r>
              <a:rPr lang="zh-CN" altLang="en-US" dirty="0"/>
              <a:t>缺乏症患者，将每日用药总剂量分</a:t>
            </a:r>
            <a:r>
              <a:rPr lang="en-US" altLang="zh-CN" dirty="0"/>
              <a:t>2</a:t>
            </a:r>
            <a:r>
              <a:rPr lang="zh-CN" altLang="en-US" dirty="0"/>
              <a:t>至</a:t>
            </a:r>
            <a:r>
              <a:rPr lang="en-US" altLang="zh-CN" dirty="0"/>
              <a:t>3</a:t>
            </a:r>
            <a:r>
              <a:rPr lang="zh-CN" altLang="en-US" dirty="0"/>
              <a:t>次服用，每日分发药物。</a:t>
            </a:r>
          </a:p>
          <a:p>
            <a:pPr>
              <a:lnSpc>
                <a:spcPct val="120000"/>
              </a:lnSpc>
            </a:pPr>
            <a:r>
              <a:rPr lang="zh-CN" altLang="en-US" dirty="0"/>
              <a:t>在成人和儿童</a:t>
            </a:r>
            <a:r>
              <a:rPr lang="en-US" altLang="zh-CN" dirty="0"/>
              <a:t>BH</a:t>
            </a:r>
            <a:r>
              <a:rPr lang="en-US" altLang="zh-CN" sz="1100" dirty="0"/>
              <a:t>4 </a:t>
            </a:r>
            <a:r>
              <a:rPr lang="zh-CN" altLang="en-US" dirty="0"/>
              <a:t>缺乏症患者中，盐酸沙丙蝶呤片的初始用药剂量为</a:t>
            </a:r>
            <a:r>
              <a:rPr lang="en-US" altLang="zh-CN" b="1" dirty="0">
                <a:solidFill>
                  <a:srgbClr val="FF0000"/>
                </a:solidFill>
              </a:rPr>
              <a:t>2</a:t>
            </a:r>
            <a:r>
              <a:rPr lang="zh-CN" altLang="en-US" b="1" dirty="0">
                <a:solidFill>
                  <a:srgbClr val="FF0000"/>
                </a:solidFill>
              </a:rPr>
              <a:t>至</a:t>
            </a:r>
            <a:r>
              <a:rPr lang="en-US" altLang="zh-CN" b="1" dirty="0">
                <a:solidFill>
                  <a:srgbClr val="FF0000"/>
                </a:solidFill>
              </a:rPr>
              <a:t>5 mg/kg</a:t>
            </a:r>
            <a:r>
              <a:rPr lang="zh-CN" altLang="en-US" dirty="0"/>
              <a:t>体重（</a:t>
            </a:r>
            <a:r>
              <a:rPr lang="zh-CN" altLang="en-US" dirty="0">
                <a:solidFill>
                  <a:srgbClr val="FF0000"/>
                </a:solidFill>
              </a:rPr>
              <a:t>每日总剂量</a:t>
            </a:r>
            <a:r>
              <a:rPr lang="zh-CN" altLang="en-US" dirty="0"/>
              <a:t>）。可进行剂量调整，最大不超过</a:t>
            </a:r>
            <a:r>
              <a:rPr lang="en-US" altLang="zh-CN" b="1" dirty="0"/>
              <a:t>20 </a:t>
            </a:r>
            <a:r>
              <a:rPr lang="en-US" altLang="zh-CN" dirty="0"/>
              <a:t>mg/kg/</a:t>
            </a:r>
            <a:r>
              <a:rPr lang="zh-CN" altLang="en-US" dirty="0"/>
              <a:t>日。</a:t>
            </a:r>
          </a:p>
          <a:p>
            <a:pPr>
              <a:lnSpc>
                <a:spcPct val="120000"/>
              </a:lnSpc>
            </a:pPr>
            <a:r>
              <a:rPr lang="zh-CN" altLang="en-US" dirty="0"/>
              <a:t>本品为</a:t>
            </a:r>
            <a:r>
              <a:rPr lang="en-US" altLang="zh-CN" dirty="0"/>
              <a:t>100 mg</a:t>
            </a:r>
            <a:r>
              <a:rPr lang="zh-CN" altLang="en-US" dirty="0"/>
              <a:t>片剂。根据体重计算日剂量，并四舍五入为</a:t>
            </a:r>
            <a:r>
              <a:rPr lang="en-US" altLang="zh-CN" dirty="0"/>
              <a:t>100</a:t>
            </a:r>
            <a:r>
              <a:rPr lang="zh-CN" altLang="en-US" dirty="0"/>
              <a:t>的倍数。例如，计算出的剂量为</a:t>
            </a:r>
            <a:r>
              <a:rPr lang="en-US" altLang="zh-CN" dirty="0"/>
              <a:t>401 mg</a:t>
            </a:r>
            <a:r>
              <a:rPr lang="zh-CN" altLang="en-US" dirty="0"/>
              <a:t>至</a:t>
            </a:r>
            <a:r>
              <a:rPr lang="en-US" altLang="zh-CN" dirty="0"/>
              <a:t>450 mg</a:t>
            </a:r>
            <a:r>
              <a:rPr lang="zh-CN" altLang="en-US" dirty="0"/>
              <a:t>应四舍五入为</a:t>
            </a:r>
            <a:r>
              <a:rPr lang="en-US" altLang="zh-CN" dirty="0"/>
              <a:t>400mg</a:t>
            </a:r>
            <a:r>
              <a:rPr lang="zh-CN" altLang="en-US" dirty="0"/>
              <a:t>，相当于</a:t>
            </a:r>
            <a:r>
              <a:rPr lang="en-US" altLang="zh-CN" dirty="0"/>
              <a:t>4</a:t>
            </a:r>
            <a:r>
              <a:rPr lang="zh-CN" altLang="en-US" dirty="0"/>
              <a:t>片。计算出的剂量为</a:t>
            </a:r>
            <a:r>
              <a:rPr lang="en-US" altLang="zh-CN" dirty="0"/>
              <a:t>451 mg</a:t>
            </a:r>
            <a:r>
              <a:rPr lang="zh-CN" altLang="en-US" dirty="0"/>
              <a:t>至</a:t>
            </a:r>
            <a:r>
              <a:rPr lang="en-US" altLang="zh-CN" dirty="0"/>
              <a:t>499 mg</a:t>
            </a:r>
            <a:r>
              <a:rPr lang="zh-CN" altLang="en-US" dirty="0"/>
              <a:t>应四舍五入为</a:t>
            </a:r>
            <a:r>
              <a:rPr lang="en-US" altLang="zh-CN" dirty="0"/>
              <a:t>500 mg</a:t>
            </a:r>
            <a:r>
              <a:rPr lang="zh-CN" altLang="en-US" dirty="0"/>
              <a:t>，相当于</a:t>
            </a:r>
            <a:r>
              <a:rPr lang="en-US" altLang="zh-CN" dirty="0"/>
              <a:t>5</a:t>
            </a:r>
            <a:r>
              <a:rPr lang="zh-CN" altLang="en-US" dirty="0"/>
              <a:t>片。</a:t>
            </a:r>
          </a:p>
          <a:p>
            <a:pPr>
              <a:lnSpc>
                <a:spcPct val="120000"/>
              </a:lnSpc>
            </a:pPr>
            <a:r>
              <a:rPr lang="zh-CN" altLang="en-US" dirty="0"/>
              <a:t>当给药剂量低于</a:t>
            </a:r>
            <a:r>
              <a:rPr lang="en-US" altLang="zh-CN" dirty="0"/>
              <a:t>100 mg</a:t>
            </a:r>
            <a:r>
              <a:rPr lang="zh-CN" altLang="en-US" dirty="0"/>
              <a:t>时，应将一片药片溶解在</a:t>
            </a:r>
            <a:r>
              <a:rPr lang="en-US" altLang="zh-CN" dirty="0"/>
              <a:t>100 ml</a:t>
            </a:r>
            <a:r>
              <a:rPr lang="zh-CN" altLang="en-US" dirty="0"/>
              <a:t>水中，然后按照医生处方的剂量服用相当体积的溶液。应该使用准确的带有适当刻度的装置来量取溶液，以确保所服用溶液的体积与处方剂量相符。</a:t>
            </a:r>
          </a:p>
        </p:txBody>
      </p:sp>
      <p:sp>
        <p:nvSpPr>
          <p:cNvPr id="5" name="文本框 4">
            <a:extLst>
              <a:ext uri="{FF2B5EF4-FFF2-40B4-BE49-F238E27FC236}">
                <a16:creationId xmlns:a16="http://schemas.microsoft.com/office/drawing/2014/main" id="{9B891671-2C3F-4B9A-3AE6-C45C101070C3}"/>
              </a:ext>
            </a:extLst>
          </p:cNvPr>
          <p:cNvSpPr txBox="1"/>
          <p:nvPr/>
        </p:nvSpPr>
        <p:spPr>
          <a:xfrm>
            <a:off x="2061258" y="4592169"/>
            <a:ext cx="9603492" cy="430374"/>
          </a:xfrm>
          <a:prstGeom prst="rect">
            <a:avLst/>
          </a:prstGeom>
          <a:noFill/>
        </p:spPr>
        <p:txBody>
          <a:bodyPr wrap="square" rtlCol="0">
            <a:spAutoFit/>
          </a:bodyPr>
          <a:lstStyle/>
          <a:p>
            <a:pPr marL="342900" indent="-342900">
              <a:lnSpc>
                <a:spcPct val="12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疾病基本情况</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94ED7E83-EC49-0832-0166-F442789B3E32}"/>
              </a:ext>
            </a:extLst>
          </p:cNvPr>
          <p:cNvSpPr txBox="1"/>
          <p:nvPr/>
        </p:nvSpPr>
        <p:spPr>
          <a:xfrm>
            <a:off x="2061258" y="1588199"/>
            <a:ext cx="9970486" cy="700576"/>
          </a:xfrm>
          <a:prstGeom prst="rect">
            <a:avLst/>
          </a:prstGeom>
          <a:noFill/>
        </p:spPr>
        <p:txBody>
          <a:bodyPr wrap="square">
            <a:spAutoFit/>
          </a:bodyPr>
          <a:lstStyle>
            <a:defPPr>
              <a:defRPr lang="zh-CN"/>
            </a:defPPr>
            <a:lvl1pPr>
              <a:lnSpc>
                <a:spcPct val="150000"/>
              </a:lnSpc>
              <a:defRPr sz="1600" b="0" i="0">
                <a:solidFill>
                  <a:srgbClr val="333333"/>
                </a:solidFill>
                <a:effectLst/>
                <a:latin typeface="微软雅黑" panose="020B0503020204020204" pitchFamily="34" charset="-122"/>
                <a:ea typeface="微软雅黑" panose="020B0503020204020204" pitchFamily="34" charset="-122"/>
              </a:defRPr>
            </a:lvl1pPr>
          </a:lstStyle>
          <a:p>
            <a:pPr marL="285750" indent="-285750">
              <a:buFont typeface="Arial" panose="020B0604020202020204" pitchFamily="34" charset="0"/>
              <a:buChar char="•"/>
            </a:pPr>
            <a:r>
              <a:rPr lang="zh-CN" altLang="en-US" sz="1400" dirty="0"/>
              <a:t>适用于对本品治疗有反应的四氢生物蝶呤（</a:t>
            </a:r>
            <a:r>
              <a:rPr lang="en-US" altLang="zh-CN" sz="1400" dirty="0"/>
              <a:t>BH</a:t>
            </a:r>
            <a:r>
              <a:rPr lang="en-US" altLang="zh-CN" sz="1100" dirty="0"/>
              <a:t>4</a:t>
            </a:r>
            <a:r>
              <a:rPr lang="zh-CN" altLang="en-US" sz="1400" dirty="0"/>
              <a:t>）缺乏症所导致的高苯丙氨酸血症（</a:t>
            </a:r>
            <a:r>
              <a:rPr lang="en-US" altLang="zh-CN" sz="1400" dirty="0"/>
              <a:t>HPA</a:t>
            </a:r>
            <a:r>
              <a:rPr lang="zh-CN" altLang="en-US" sz="1400" dirty="0"/>
              <a:t>），可用于成人及</a:t>
            </a:r>
            <a:r>
              <a:rPr lang="en-US" altLang="zh-CN" sz="1400" dirty="0"/>
              <a:t>4</a:t>
            </a:r>
            <a:r>
              <a:rPr lang="zh-CN" altLang="en-US" sz="1400" dirty="0"/>
              <a:t>岁以上儿童。</a:t>
            </a:r>
          </a:p>
          <a:p>
            <a:pPr marL="285750" indent="-285750">
              <a:buFont typeface="Arial" panose="020B0604020202020204" pitchFamily="34" charset="0"/>
              <a:buChar char="•"/>
            </a:pPr>
            <a:r>
              <a:rPr lang="zh-CN" altLang="en-US" sz="1400" dirty="0"/>
              <a:t>本品在</a:t>
            </a:r>
            <a:r>
              <a:rPr lang="en-US" altLang="zh-CN" sz="1400" dirty="0"/>
              <a:t>0-4</a:t>
            </a:r>
            <a:r>
              <a:rPr lang="zh-CN" altLang="en-US" sz="1400" dirty="0"/>
              <a:t>岁儿童中无充分的临床用药经验，若必须使用，须在专科医生的严格指导下慎重使用。</a:t>
            </a:r>
          </a:p>
        </p:txBody>
      </p:sp>
      <p:sp>
        <p:nvSpPr>
          <p:cNvPr id="7" name="文本框 6">
            <a:extLst>
              <a:ext uri="{FF2B5EF4-FFF2-40B4-BE49-F238E27FC236}">
                <a16:creationId xmlns:a16="http://schemas.microsoft.com/office/drawing/2014/main" id="{162F6025-B6EA-E345-2584-125995A8CAE2}"/>
              </a:ext>
            </a:extLst>
          </p:cNvPr>
          <p:cNvSpPr txBox="1"/>
          <p:nvPr/>
        </p:nvSpPr>
        <p:spPr>
          <a:xfrm>
            <a:off x="1982050" y="2336231"/>
            <a:ext cx="1556836" cy="400110"/>
          </a:xfrm>
          <a:prstGeom prst="rect">
            <a:avLst/>
          </a:prstGeom>
          <a:noFill/>
        </p:spPr>
        <p:txBody>
          <a:bodyPr wrap="none" rtlCol="0">
            <a:spAutoFit/>
          </a:bodyPr>
          <a:lstStyle>
            <a:defPPr>
              <a:defRPr lang="zh-CN"/>
            </a:defPPr>
            <a:lvl1pPr marL="342900" indent="-342900">
              <a:buFont typeface="Wingdings" panose="05000000000000000000" pitchFamily="2" charset="2"/>
              <a:buChar char="Ø"/>
              <a:defRPr sz="200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sym typeface="+mn-ea"/>
              </a:rPr>
              <a:t>用法用量</a:t>
            </a:r>
            <a:endParaRPr lang="zh-CN" altLang="en-US" dirty="0"/>
          </a:p>
        </p:txBody>
      </p:sp>
      <p:sp>
        <p:nvSpPr>
          <p:cNvPr id="8" name="文本框 7">
            <a:extLst>
              <a:ext uri="{FF2B5EF4-FFF2-40B4-BE49-F238E27FC236}">
                <a16:creationId xmlns:a16="http://schemas.microsoft.com/office/drawing/2014/main" id="{082C7902-A841-BE67-62F0-D04D690C31C9}"/>
              </a:ext>
            </a:extLst>
          </p:cNvPr>
          <p:cNvSpPr txBox="1"/>
          <p:nvPr/>
        </p:nvSpPr>
        <p:spPr>
          <a:xfrm>
            <a:off x="2331696" y="5015433"/>
            <a:ext cx="9603492" cy="1363065"/>
          </a:xfrm>
          <a:prstGeom prst="rect">
            <a:avLst/>
          </a:prstGeom>
          <a:noFill/>
        </p:spPr>
        <p:txBody>
          <a:bodyPr wrap="square">
            <a:spAutoFit/>
          </a:bodyPr>
          <a:lstStyle>
            <a:defPPr>
              <a:defRPr lang="zh-CN"/>
            </a:defPPr>
            <a:lvl1pPr marL="285750" indent="-285750">
              <a:lnSpc>
                <a:spcPct val="150000"/>
              </a:lnSpc>
              <a:buFont typeface="Arial" panose="020B0604020202020204" pitchFamily="34" charset="0"/>
              <a:buChar char="•"/>
              <a:defRPr sz="1400" b="0" i="0">
                <a:solidFill>
                  <a:srgbClr val="333333"/>
                </a:solidFill>
                <a:effectLst/>
                <a:latin typeface="微软雅黑" panose="020B0503020204020204" pitchFamily="34" charset="-122"/>
                <a:ea typeface="微软雅黑" panose="020B0503020204020204" pitchFamily="34" charset="-122"/>
              </a:defRPr>
            </a:lvl1pPr>
          </a:lstStyle>
          <a:p>
            <a:pPr marL="0" indent="0">
              <a:lnSpc>
                <a:spcPct val="120000"/>
              </a:lnSpc>
              <a:buNone/>
            </a:pPr>
            <a:r>
              <a:rPr lang="zh-CN" altLang="en-US" dirty="0"/>
              <a:t>高苯丙氨酸血症</a:t>
            </a:r>
            <a:r>
              <a:rPr lang="en-US" altLang="zh-CN" dirty="0"/>
              <a:t>(HPA)</a:t>
            </a:r>
            <a:r>
              <a:rPr lang="zh-CN" altLang="en-US" dirty="0"/>
              <a:t>是因苯丙氨酸羟化酶</a:t>
            </a:r>
            <a:r>
              <a:rPr lang="en-US" altLang="zh-CN" dirty="0"/>
              <a:t>(PAH)</a:t>
            </a:r>
            <a:r>
              <a:rPr lang="zh-CN" altLang="en-US" dirty="0"/>
              <a:t>或其辅酶四氢生物蝶呤</a:t>
            </a:r>
            <a:r>
              <a:rPr lang="en-US" altLang="zh-CN" dirty="0"/>
              <a:t>(BH</a:t>
            </a:r>
            <a:r>
              <a:rPr lang="en-US" altLang="zh-CN" sz="1100" dirty="0"/>
              <a:t>4</a:t>
            </a:r>
            <a:r>
              <a:rPr lang="en-US" altLang="zh-CN" dirty="0"/>
              <a:t>)</a:t>
            </a:r>
            <a:r>
              <a:rPr lang="zh-CN" altLang="en-US" dirty="0"/>
              <a:t>缺陷</a:t>
            </a:r>
            <a:r>
              <a:rPr lang="en-US" altLang="zh-CN" dirty="0"/>
              <a:t>,</a:t>
            </a:r>
            <a:r>
              <a:rPr lang="zh-CN" altLang="en-US" dirty="0"/>
              <a:t>导致血苯丙氨酸</a:t>
            </a:r>
            <a:r>
              <a:rPr lang="en-US" altLang="zh-CN" dirty="0"/>
              <a:t>(</a:t>
            </a:r>
            <a:r>
              <a:rPr lang="en-US" altLang="zh-CN" dirty="0" err="1"/>
              <a:t>Phe</a:t>
            </a:r>
            <a:r>
              <a:rPr lang="en-US" altLang="zh-CN" dirty="0"/>
              <a:t>)</a:t>
            </a:r>
            <a:r>
              <a:rPr lang="zh-CN" altLang="en-US" dirty="0"/>
              <a:t>不能正常代谢、苯丙氨酸及其旁路代谢产物蓄积</a:t>
            </a:r>
            <a:r>
              <a:rPr lang="en-US" altLang="zh-CN" dirty="0"/>
              <a:t>,</a:t>
            </a:r>
            <a:r>
              <a:rPr lang="zh-CN" altLang="en-US" dirty="0"/>
              <a:t>进而引起脑损伤的一组疾病，如不治疗将出现智力低下、癫痫和行为问题。</a:t>
            </a:r>
            <a:r>
              <a:rPr lang="en-US" altLang="zh-CN" dirty="0"/>
              <a:t>HPA</a:t>
            </a:r>
            <a:r>
              <a:rPr lang="zh-CN" altLang="en-US" dirty="0"/>
              <a:t>为常染色体隐性遗传。如食用普通食物，体内将大量累积，进而产生高苯丙氨酸血症症状血液中高浓度苯丙氨酸会对中枢神经系统造成不可逆损伤，使患者产生智力低下、自闭症、癫痫、运动障碍等临床症状。如果该病得不到及时治疗，会对患者中枢神经系统造成严重的损伤。服用本品的多为幼儿和未成年人，断药将直接影响智力和身体发育。</a:t>
            </a:r>
          </a:p>
        </p:txBody>
      </p:sp>
    </p:spTree>
    <p:extLst>
      <p:ext uri="{BB962C8B-B14F-4D97-AF65-F5344CB8AC3E}">
        <p14:creationId xmlns:p14="http://schemas.microsoft.com/office/powerpoint/2010/main" val="2925648560"/>
      </p:ext>
    </p:extLst>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88434" y="529096"/>
            <a:ext cx="2685351"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1.</a:t>
            </a:r>
            <a:r>
              <a:rPr lang="zh-CN" altLang="en-US" sz="2400" b="1" dirty="0">
                <a:solidFill>
                  <a:srgbClr val="2E75B6"/>
                </a:solidFill>
                <a:latin typeface="微软雅黑" panose="020B0503020204020204" pitchFamily="34" charset="-122"/>
                <a:ea typeface="微软雅黑" panose="020B0503020204020204" pitchFamily="34" charset="-122"/>
              </a:rPr>
              <a:t> 药品的基本信息</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79E35D89-3AA4-73FA-0F07-391285442126}"/>
              </a:ext>
            </a:extLst>
          </p:cNvPr>
          <p:cNvSpPr txBox="1"/>
          <p:nvPr/>
        </p:nvSpPr>
        <p:spPr>
          <a:xfrm>
            <a:off x="2032977" y="1121238"/>
            <a:ext cx="9603492" cy="430374"/>
          </a:xfrm>
          <a:prstGeom prst="rect">
            <a:avLst/>
          </a:prstGeom>
          <a:noFill/>
        </p:spPr>
        <p:txBody>
          <a:bodyPr wrap="square" rtlCol="0">
            <a:spAutoFit/>
          </a:bodyPr>
          <a:lstStyle/>
          <a:p>
            <a:pPr marL="342900" indent="-342900">
              <a:lnSpc>
                <a:spcPct val="12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大陆地区发病率、年发病患者总数</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84954177-D08B-D97B-FE1B-D8B368D32067}"/>
              </a:ext>
            </a:extLst>
          </p:cNvPr>
          <p:cNvSpPr txBox="1"/>
          <p:nvPr/>
        </p:nvSpPr>
        <p:spPr>
          <a:xfrm>
            <a:off x="1888434" y="1595612"/>
            <a:ext cx="9923352" cy="5013680"/>
          </a:xfrm>
          <a:prstGeom prst="rect">
            <a:avLst/>
          </a:prstGeom>
          <a:noFill/>
        </p:spPr>
        <p:txBody>
          <a:bodyPr wrap="square">
            <a:spAutoFit/>
          </a:bodyPr>
          <a:lstStyle>
            <a:defPPr>
              <a:defRPr lang="zh-CN"/>
            </a:defPPr>
            <a:lvl1pPr marL="285750" indent="-285750">
              <a:lnSpc>
                <a:spcPct val="150000"/>
              </a:lnSpc>
              <a:buFont typeface="Arial" panose="020B0604020202020204" pitchFamily="34" charset="0"/>
              <a:buChar char="•"/>
              <a:defRPr sz="1400" b="0" i="0">
                <a:solidFill>
                  <a:srgbClr val="333333"/>
                </a:solidFill>
                <a:effectLst/>
                <a:latin typeface="微软雅黑" panose="020B0503020204020204" pitchFamily="34" charset="-122"/>
                <a:ea typeface="微软雅黑" panose="020B0503020204020204" pitchFamily="34" charset="-122"/>
              </a:defRPr>
            </a:lvl1pPr>
          </a:lstStyle>
          <a:p>
            <a:pPr>
              <a:buFont typeface="Wingdings" panose="05000000000000000000" pitchFamily="2" charset="2"/>
              <a:buChar char="p"/>
            </a:pPr>
            <a:r>
              <a:rPr lang="zh-CN" altLang="en-US" b="1" dirty="0"/>
              <a:t>目前中国患者人群特定证据资料较少，通过查询到的文献，推断高苯丙氨酸血症（</a:t>
            </a:r>
            <a:r>
              <a:rPr lang="en-US" altLang="zh-CN" b="1" dirty="0"/>
              <a:t>HPA</a:t>
            </a:r>
            <a:r>
              <a:rPr lang="zh-CN" altLang="en-US" b="1" dirty="0"/>
              <a:t>）新生儿患者发病率在</a:t>
            </a:r>
            <a:r>
              <a:rPr lang="en-US" altLang="zh-CN" b="1" dirty="0">
                <a:solidFill>
                  <a:srgbClr val="FF0000"/>
                </a:solidFill>
              </a:rPr>
              <a:t>1/10000</a:t>
            </a:r>
            <a:r>
              <a:rPr lang="zh-CN" altLang="en-US" b="1" dirty="0"/>
              <a:t>左右，</a:t>
            </a:r>
            <a:r>
              <a:rPr lang="en-US" altLang="zh-CN" b="1" dirty="0"/>
              <a:t>2000-2007</a:t>
            </a:r>
            <a:r>
              <a:rPr lang="zh-CN" altLang="en-US" b="1" dirty="0"/>
              <a:t>年高苯丙氨酸血症（</a:t>
            </a:r>
            <a:r>
              <a:rPr lang="en-US" altLang="zh-CN" b="1" dirty="0"/>
              <a:t>HPA</a:t>
            </a:r>
            <a:r>
              <a:rPr lang="zh-CN" altLang="en-US" b="1" dirty="0"/>
              <a:t>）中</a:t>
            </a:r>
            <a:r>
              <a:rPr lang="en-US" altLang="zh-CN" b="1" dirty="0">
                <a:solidFill>
                  <a:srgbClr val="FF0000"/>
                </a:solidFill>
              </a:rPr>
              <a:t>12.9</a:t>
            </a:r>
            <a:r>
              <a:rPr lang="zh-CN" altLang="en-US" b="1" dirty="0">
                <a:solidFill>
                  <a:srgbClr val="FF0000"/>
                </a:solidFill>
              </a:rPr>
              <a:t>％</a:t>
            </a:r>
            <a:r>
              <a:rPr lang="zh-CN" altLang="en-US" b="1" dirty="0"/>
              <a:t>为四氢生物蝶呤缺乏症（</a:t>
            </a:r>
            <a:r>
              <a:rPr lang="en-US" altLang="zh-CN" b="1" dirty="0"/>
              <a:t>BH</a:t>
            </a:r>
            <a:r>
              <a:rPr lang="en-US" altLang="zh-CN" sz="1100" b="1" dirty="0"/>
              <a:t>4</a:t>
            </a:r>
            <a:r>
              <a:rPr lang="en-US" altLang="zh-CN" b="1" dirty="0"/>
              <a:t>D</a:t>
            </a:r>
            <a:r>
              <a:rPr lang="zh-CN" altLang="en-US" b="1" dirty="0"/>
              <a:t>），</a:t>
            </a:r>
            <a:r>
              <a:rPr lang="en-US" altLang="zh-CN" b="1" dirty="0"/>
              <a:t>2013-2019</a:t>
            </a:r>
            <a:r>
              <a:rPr lang="zh-CN" altLang="en-US" b="1" dirty="0"/>
              <a:t>年高苯丙氨酸血症（</a:t>
            </a:r>
            <a:r>
              <a:rPr lang="en-US" altLang="zh-CN" b="1" dirty="0"/>
              <a:t>HPA</a:t>
            </a:r>
            <a:r>
              <a:rPr lang="zh-CN" altLang="en-US" b="1" dirty="0"/>
              <a:t>）中</a:t>
            </a:r>
            <a:r>
              <a:rPr lang="en-US" altLang="zh-CN" b="1" dirty="0">
                <a:solidFill>
                  <a:srgbClr val="FF0000"/>
                </a:solidFill>
              </a:rPr>
              <a:t>3.9</a:t>
            </a:r>
            <a:r>
              <a:rPr lang="zh-CN" altLang="en-US" b="1" dirty="0">
                <a:solidFill>
                  <a:srgbClr val="FF0000"/>
                </a:solidFill>
              </a:rPr>
              <a:t>％</a:t>
            </a:r>
            <a:r>
              <a:rPr lang="zh-CN" altLang="en-US" b="1" dirty="0"/>
              <a:t>为</a:t>
            </a:r>
            <a:r>
              <a:rPr lang="en-US" altLang="zh-CN" b="1" dirty="0"/>
              <a:t>BH</a:t>
            </a:r>
            <a:r>
              <a:rPr lang="en-US" altLang="zh-CN" sz="1100" b="1" dirty="0"/>
              <a:t>4</a:t>
            </a:r>
            <a:r>
              <a:rPr lang="en-US" altLang="zh-CN" b="1" dirty="0"/>
              <a:t>D</a:t>
            </a:r>
            <a:r>
              <a:rPr lang="zh-CN" altLang="en-US" b="1" dirty="0"/>
              <a:t>，随着科技的进步，患者比例有所下降。</a:t>
            </a:r>
            <a:endParaRPr lang="en-US" altLang="zh-CN" b="1" dirty="0"/>
          </a:p>
          <a:p>
            <a:pPr marL="0" indent="0">
              <a:lnSpc>
                <a:spcPct val="120000"/>
              </a:lnSpc>
              <a:buNone/>
            </a:pPr>
            <a:endParaRPr lang="en-US" altLang="zh-CN" sz="1200" dirty="0"/>
          </a:p>
          <a:p>
            <a:pPr marL="0" indent="0">
              <a:lnSpc>
                <a:spcPct val="120000"/>
              </a:lnSpc>
              <a:buNone/>
            </a:pPr>
            <a:endParaRPr lang="en-US" altLang="zh-CN" sz="1200" dirty="0"/>
          </a:p>
          <a:p>
            <a:pPr marL="0" indent="0">
              <a:lnSpc>
                <a:spcPct val="120000"/>
              </a:lnSpc>
              <a:buNone/>
            </a:pPr>
            <a:endParaRPr lang="en-US" altLang="zh-CN" sz="1200" dirty="0"/>
          </a:p>
          <a:p>
            <a:pPr marL="0" indent="0">
              <a:lnSpc>
                <a:spcPct val="120000"/>
              </a:lnSpc>
              <a:buNone/>
            </a:pPr>
            <a:endParaRPr lang="en-US" altLang="zh-CN" sz="1200" dirty="0"/>
          </a:p>
          <a:p>
            <a:pPr marL="0" indent="0">
              <a:lnSpc>
                <a:spcPct val="120000"/>
              </a:lnSpc>
              <a:buNone/>
            </a:pPr>
            <a:endParaRPr lang="en-US" altLang="zh-CN" sz="1200" dirty="0"/>
          </a:p>
          <a:p>
            <a:pPr marL="0" indent="0">
              <a:lnSpc>
                <a:spcPct val="120000"/>
              </a:lnSpc>
              <a:buNone/>
            </a:pPr>
            <a:endParaRPr lang="en-US" altLang="zh-CN" sz="1200" dirty="0"/>
          </a:p>
          <a:p>
            <a:pPr marL="0" indent="0">
              <a:lnSpc>
                <a:spcPct val="120000"/>
              </a:lnSpc>
              <a:buNone/>
            </a:pPr>
            <a:endParaRPr lang="en-US" altLang="zh-CN" sz="1200" dirty="0"/>
          </a:p>
          <a:p>
            <a:pPr marL="0" indent="0">
              <a:lnSpc>
                <a:spcPct val="120000"/>
              </a:lnSpc>
              <a:buNone/>
            </a:pPr>
            <a:endParaRPr lang="en-US" altLang="zh-CN" sz="1000" dirty="0"/>
          </a:p>
          <a:p>
            <a:pPr marL="0" indent="0">
              <a:lnSpc>
                <a:spcPct val="120000"/>
              </a:lnSpc>
              <a:buNone/>
            </a:pPr>
            <a:endParaRPr lang="en-US" altLang="zh-CN" sz="1000" dirty="0"/>
          </a:p>
          <a:p>
            <a:pPr marL="0" indent="0">
              <a:lnSpc>
                <a:spcPct val="120000"/>
              </a:lnSpc>
              <a:buNone/>
            </a:pPr>
            <a:endParaRPr lang="en-US" altLang="zh-CN" sz="1000" dirty="0"/>
          </a:p>
          <a:p>
            <a:pPr marL="0" indent="0">
              <a:lnSpc>
                <a:spcPct val="120000"/>
              </a:lnSpc>
              <a:buNone/>
            </a:pPr>
            <a:endParaRPr lang="en-US" altLang="zh-CN" sz="1000" dirty="0"/>
          </a:p>
          <a:p>
            <a:pPr marL="0" indent="0">
              <a:lnSpc>
                <a:spcPct val="100000"/>
              </a:lnSpc>
              <a:buNone/>
            </a:pPr>
            <a:r>
              <a:rPr lang="zh-CN" altLang="en-US" sz="1000" dirty="0"/>
              <a:t>发病率数据来源：</a:t>
            </a:r>
            <a:endParaRPr lang="en-US" altLang="zh-CN" sz="1000" dirty="0"/>
          </a:p>
          <a:p>
            <a:pPr marL="0" indent="0">
              <a:lnSpc>
                <a:spcPct val="100000"/>
              </a:lnSpc>
              <a:buNone/>
            </a:pPr>
            <a:r>
              <a:rPr lang="zh-CN" altLang="en-US" sz="1000" dirty="0"/>
              <a:t>①</a:t>
            </a:r>
            <a:r>
              <a:rPr lang="en-US" altLang="zh-CN" sz="1000" dirty="0"/>
              <a:t>《</a:t>
            </a:r>
            <a:r>
              <a:rPr lang="zh-CN" altLang="en-US" sz="1000" dirty="0"/>
              <a:t>高苯丙氨酸血症的诊治共识（</a:t>
            </a:r>
            <a:r>
              <a:rPr lang="en-US" altLang="zh-CN" sz="1000" dirty="0"/>
              <a:t>2014</a:t>
            </a:r>
            <a:r>
              <a:rPr lang="zh-CN" altLang="en-US" sz="1000" dirty="0"/>
              <a:t>年）</a:t>
            </a:r>
            <a:r>
              <a:rPr lang="en-US" altLang="zh-CN" sz="1000" dirty="0"/>
              <a:t>》</a:t>
            </a:r>
            <a:r>
              <a:rPr lang="zh-CN" altLang="en-US" sz="1000" dirty="0"/>
              <a:t>：我国</a:t>
            </a:r>
            <a:r>
              <a:rPr lang="en-US" altLang="zh-CN" sz="1000" dirty="0"/>
              <a:t>1985-2011</a:t>
            </a:r>
            <a:r>
              <a:rPr lang="zh-CN" altLang="en-US" sz="1000" dirty="0"/>
              <a:t>年</a:t>
            </a:r>
            <a:r>
              <a:rPr lang="en-US" altLang="zh-CN" sz="1000" dirty="0"/>
              <a:t>3500</a:t>
            </a:r>
            <a:r>
              <a:rPr lang="zh-CN" altLang="en-US" sz="1000" dirty="0"/>
              <a:t>万新生儿筛查资料显示，发病率为</a:t>
            </a:r>
            <a:r>
              <a:rPr lang="en-US" altLang="zh-CN" sz="1000" b="1" dirty="0">
                <a:solidFill>
                  <a:srgbClr val="FF0000"/>
                </a:solidFill>
              </a:rPr>
              <a:t>1︰10397</a:t>
            </a:r>
            <a:r>
              <a:rPr lang="zh-CN" altLang="en-US" sz="1000" dirty="0"/>
              <a:t>。</a:t>
            </a:r>
            <a:r>
              <a:rPr lang="en-US" altLang="zh-CN" sz="1000" dirty="0"/>
              <a:t>2000-2007</a:t>
            </a:r>
            <a:r>
              <a:rPr lang="zh-CN" altLang="en-US" sz="1000" dirty="0"/>
              <a:t>年我国新生儿筛查资料显示，</a:t>
            </a:r>
            <a:r>
              <a:rPr lang="en-US" altLang="zh-CN" sz="1000" dirty="0"/>
              <a:t>HPA</a:t>
            </a:r>
            <a:r>
              <a:rPr lang="zh-CN" altLang="en-US" sz="1000" dirty="0"/>
              <a:t>中</a:t>
            </a:r>
            <a:r>
              <a:rPr lang="en-US" altLang="zh-CN" sz="1000" b="1" dirty="0">
                <a:solidFill>
                  <a:srgbClr val="FF0000"/>
                </a:solidFill>
              </a:rPr>
              <a:t>12.9</a:t>
            </a:r>
            <a:r>
              <a:rPr lang="zh-CN" altLang="en-US" sz="1000" b="1" dirty="0">
                <a:solidFill>
                  <a:schemeClr val="accent1">
                    <a:lumMod val="75000"/>
                  </a:schemeClr>
                </a:solidFill>
              </a:rPr>
              <a:t>％为</a:t>
            </a:r>
            <a:r>
              <a:rPr lang="en-US" altLang="zh-CN" sz="1000" b="1" dirty="0">
                <a:solidFill>
                  <a:schemeClr val="accent1">
                    <a:lumMod val="75000"/>
                  </a:schemeClr>
                </a:solidFill>
              </a:rPr>
              <a:t>BH</a:t>
            </a:r>
            <a:r>
              <a:rPr lang="en-US" altLang="zh-CN" sz="700" b="1" dirty="0">
                <a:solidFill>
                  <a:schemeClr val="accent1">
                    <a:lumMod val="75000"/>
                  </a:schemeClr>
                </a:solidFill>
              </a:rPr>
              <a:t>4</a:t>
            </a:r>
            <a:r>
              <a:rPr lang="en-US" altLang="zh-CN" sz="1000" b="1" dirty="0">
                <a:solidFill>
                  <a:schemeClr val="accent1">
                    <a:lumMod val="75000"/>
                  </a:schemeClr>
                </a:solidFill>
              </a:rPr>
              <a:t>D</a:t>
            </a:r>
            <a:r>
              <a:rPr lang="zh-CN" altLang="en-US" sz="1000" dirty="0"/>
              <a:t>。</a:t>
            </a:r>
            <a:endParaRPr lang="en-US" altLang="zh-CN" sz="1000" dirty="0"/>
          </a:p>
          <a:p>
            <a:pPr marL="0" indent="0">
              <a:lnSpc>
                <a:spcPct val="100000"/>
              </a:lnSpc>
              <a:buNone/>
            </a:pPr>
            <a:r>
              <a:rPr lang="zh-CN" altLang="en-US" sz="1000" dirty="0"/>
              <a:t>②</a:t>
            </a:r>
            <a:r>
              <a:rPr lang="en-US" altLang="zh-CN" sz="1000" dirty="0"/>
              <a:t>《</a:t>
            </a:r>
            <a:r>
              <a:rPr lang="zh-CN" altLang="en-US" sz="1000" dirty="0"/>
              <a:t>吉林省</a:t>
            </a:r>
            <a:r>
              <a:rPr lang="en-US" altLang="zh-CN" sz="1000" dirty="0"/>
              <a:t>2010-2019</a:t>
            </a:r>
            <a:r>
              <a:rPr lang="zh-CN" altLang="en-US" sz="1000" dirty="0"/>
              <a:t>年高苯丙氨酸血症筛查情况分析（</a:t>
            </a:r>
            <a:r>
              <a:rPr lang="en-US" altLang="zh-CN" sz="1000" dirty="0"/>
              <a:t>2020</a:t>
            </a:r>
            <a:r>
              <a:rPr lang="zh-CN" altLang="en-US" sz="1000" dirty="0"/>
              <a:t>年）</a:t>
            </a:r>
            <a:r>
              <a:rPr lang="en-US" altLang="zh-CN" sz="1000" dirty="0"/>
              <a:t>》</a:t>
            </a:r>
            <a:r>
              <a:rPr lang="zh-CN" altLang="en-US" sz="1000" dirty="0"/>
              <a:t>：</a:t>
            </a:r>
            <a:r>
              <a:rPr lang="en-US" altLang="zh-CN" sz="1000" dirty="0"/>
              <a:t>2019</a:t>
            </a:r>
            <a:r>
              <a:rPr lang="zh-CN" altLang="en-US" sz="1000" dirty="0"/>
              <a:t>年</a:t>
            </a:r>
            <a:r>
              <a:rPr lang="en-US" altLang="zh-CN" sz="1000" dirty="0"/>
              <a:t>HPA</a:t>
            </a:r>
            <a:r>
              <a:rPr lang="zh-CN" altLang="en-US" sz="1000" dirty="0"/>
              <a:t>发病率为</a:t>
            </a:r>
            <a:r>
              <a:rPr lang="en-US" altLang="zh-CN" sz="1000" dirty="0"/>
              <a:t>1/4299</a:t>
            </a:r>
            <a:r>
              <a:rPr lang="zh-CN" altLang="en-US" sz="1000" dirty="0"/>
              <a:t>，高于全国</a:t>
            </a:r>
            <a:r>
              <a:rPr lang="en-US" altLang="zh-CN" sz="1000" dirty="0"/>
              <a:t>HPA</a:t>
            </a:r>
            <a:r>
              <a:rPr lang="zh-CN" altLang="en-US" sz="1000" dirty="0"/>
              <a:t>平均发病率 </a:t>
            </a:r>
            <a:r>
              <a:rPr lang="en-US" altLang="zh-CN" sz="1000" dirty="0"/>
              <a:t>(1/10397)</a:t>
            </a:r>
            <a:r>
              <a:rPr lang="zh-CN" altLang="en-US" sz="1000" dirty="0"/>
              <a:t>，同时高于广州市 </a:t>
            </a:r>
            <a:r>
              <a:rPr lang="en-US" altLang="zh-CN" sz="1000" dirty="0"/>
              <a:t>(1/30261) </a:t>
            </a:r>
            <a:r>
              <a:rPr lang="zh-CN" altLang="en-US" sz="1000" dirty="0"/>
              <a:t>、浙江省 </a:t>
            </a:r>
            <a:r>
              <a:rPr lang="en-US" altLang="zh-CN" sz="1000" dirty="0"/>
              <a:t>(1/21277)</a:t>
            </a:r>
            <a:r>
              <a:rPr lang="zh-CN" altLang="en-US" sz="1000" dirty="0"/>
              <a:t>、四川省 </a:t>
            </a:r>
            <a:r>
              <a:rPr lang="en-US" altLang="zh-CN" sz="1000" dirty="0"/>
              <a:t>(1/17258)</a:t>
            </a:r>
            <a:r>
              <a:rPr lang="zh-CN" altLang="en-US" sz="1000" dirty="0"/>
              <a:t>、南京地区</a:t>
            </a:r>
            <a:r>
              <a:rPr lang="en-US" altLang="zh-CN" sz="1000" dirty="0"/>
              <a:t>(1/8800) </a:t>
            </a:r>
            <a:r>
              <a:rPr lang="zh-CN" altLang="en-US" sz="1000" dirty="0"/>
              <a:t>及江西省</a:t>
            </a:r>
            <a:r>
              <a:rPr lang="en-US" altLang="zh-CN" sz="1000" dirty="0"/>
              <a:t>(1/25420)</a:t>
            </a:r>
            <a:r>
              <a:rPr lang="zh-CN" altLang="en-US" sz="1000" dirty="0"/>
              <a:t>等南部地区</a:t>
            </a:r>
            <a:r>
              <a:rPr lang="en-US" altLang="zh-CN" sz="1000" dirty="0"/>
              <a:t>,</a:t>
            </a:r>
            <a:r>
              <a:rPr lang="zh-CN" altLang="en-US" sz="1000" dirty="0"/>
              <a:t>与大连市</a:t>
            </a:r>
            <a:r>
              <a:rPr lang="en-US" altLang="zh-CN" sz="1000" dirty="0"/>
              <a:t>(1/4355)</a:t>
            </a:r>
            <a:r>
              <a:rPr lang="zh-CN" altLang="en-US" sz="1000" dirty="0"/>
              <a:t>、甘肃省 </a:t>
            </a:r>
            <a:r>
              <a:rPr lang="en-US" altLang="zh-CN" sz="1000" dirty="0"/>
              <a:t>(1/4115)</a:t>
            </a:r>
            <a:r>
              <a:rPr lang="zh-CN" altLang="en-US" sz="1000" dirty="0"/>
              <a:t>、山西省 </a:t>
            </a:r>
            <a:r>
              <a:rPr lang="en-US" altLang="zh-CN" sz="1000" dirty="0"/>
              <a:t>(1/4885)</a:t>
            </a:r>
            <a:r>
              <a:rPr lang="zh-CN" altLang="en-US" sz="1000" dirty="0"/>
              <a:t>、陕西省 </a:t>
            </a:r>
            <a:r>
              <a:rPr lang="en-US" altLang="zh-CN" sz="1000" dirty="0"/>
              <a:t>(1/5405)</a:t>
            </a:r>
            <a:r>
              <a:rPr lang="zh-CN" altLang="en-US" sz="1000" dirty="0"/>
              <a:t>等地区发病率相近，基本符合我国</a:t>
            </a:r>
            <a:r>
              <a:rPr lang="en-US" altLang="zh-CN" sz="1000" dirty="0"/>
              <a:t>HPA</a:t>
            </a:r>
            <a:r>
              <a:rPr lang="zh-CN" altLang="en-US" sz="1000" dirty="0"/>
              <a:t>发病率北高南低的趋势。</a:t>
            </a:r>
            <a:endParaRPr lang="en-US" altLang="zh-CN" sz="1000" dirty="0"/>
          </a:p>
          <a:p>
            <a:pPr marL="0" indent="0">
              <a:lnSpc>
                <a:spcPct val="100000"/>
              </a:lnSpc>
              <a:buNone/>
            </a:pPr>
            <a:r>
              <a:rPr lang="zh-CN" altLang="en-US" sz="1000" dirty="0"/>
              <a:t>③</a:t>
            </a:r>
            <a:r>
              <a:rPr lang="en-US" altLang="zh-CN" sz="1000" dirty="0"/>
              <a:t>《2013</a:t>
            </a:r>
            <a:r>
              <a:rPr lang="zh-CN" altLang="en-US" sz="1000" dirty="0"/>
              <a:t>～</a:t>
            </a:r>
            <a:r>
              <a:rPr lang="en-US" altLang="zh-CN" sz="1000" dirty="0"/>
              <a:t>2019</a:t>
            </a:r>
            <a:r>
              <a:rPr lang="zh-CN" altLang="en-US" sz="1000" dirty="0"/>
              <a:t>年青岛市新生儿高苯丙氨酸血症筛查情况及基因突变分析（</a:t>
            </a:r>
            <a:r>
              <a:rPr lang="en-US" altLang="zh-CN" sz="1000" dirty="0"/>
              <a:t>2020</a:t>
            </a:r>
            <a:r>
              <a:rPr lang="zh-CN" altLang="en-US" sz="1000" dirty="0"/>
              <a:t>年）</a:t>
            </a:r>
            <a:r>
              <a:rPr lang="en-US" altLang="zh-CN" sz="1000" dirty="0"/>
              <a:t>》</a:t>
            </a:r>
            <a:r>
              <a:rPr lang="zh-CN" altLang="en-US" sz="1000" dirty="0"/>
              <a:t>：</a:t>
            </a:r>
            <a:r>
              <a:rPr lang="en-US" altLang="zh-CN" sz="1000" dirty="0"/>
              <a:t>2013</a:t>
            </a:r>
            <a:r>
              <a:rPr lang="zh-CN" altLang="en-US" sz="1000" dirty="0"/>
              <a:t>～</a:t>
            </a:r>
            <a:r>
              <a:rPr lang="en-US" altLang="zh-CN" sz="1000" dirty="0"/>
              <a:t>2019</a:t>
            </a:r>
            <a:r>
              <a:rPr lang="zh-CN" altLang="en-US" sz="1000" dirty="0"/>
              <a:t>年</a:t>
            </a:r>
            <a:r>
              <a:rPr lang="en-US" altLang="zh-CN" sz="1000" dirty="0"/>
              <a:t>HPA</a:t>
            </a:r>
            <a:r>
              <a:rPr lang="zh-CN" altLang="en-US" sz="1000" dirty="0"/>
              <a:t>平均发病率为</a:t>
            </a:r>
            <a:r>
              <a:rPr lang="en-US" altLang="zh-CN" sz="1000" b="1" dirty="0">
                <a:solidFill>
                  <a:schemeClr val="accent1">
                    <a:lumMod val="75000"/>
                  </a:schemeClr>
                </a:solidFill>
              </a:rPr>
              <a:t>1.84/</a:t>
            </a:r>
            <a:r>
              <a:rPr lang="zh-CN" altLang="en-US" sz="1000" b="1" dirty="0">
                <a:solidFill>
                  <a:schemeClr val="accent1">
                    <a:lumMod val="75000"/>
                  </a:schemeClr>
                </a:solidFill>
              </a:rPr>
              <a:t>万</a:t>
            </a:r>
            <a:r>
              <a:rPr lang="zh-CN" altLang="en-US" sz="1000" dirty="0"/>
              <a:t>。</a:t>
            </a:r>
            <a:endParaRPr lang="en-US" altLang="zh-CN" sz="1000" dirty="0"/>
          </a:p>
          <a:p>
            <a:pPr marL="0" indent="0">
              <a:lnSpc>
                <a:spcPct val="100000"/>
              </a:lnSpc>
              <a:buNone/>
            </a:pPr>
            <a:r>
              <a:rPr lang="zh-CN" altLang="en-US" sz="1000" dirty="0"/>
              <a:t>④</a:t>
            </a:r>
            <a:r>
              <a:rPr lang="en-US" altLang="zh-CN" sz="1000" dirty="0"/>
              <a:t>《</a:t>
            </a:r>
            <a:r>
              <a:rPr lang="zh-CN" altLang="en-US" sz="1000" dirty="0"/>
              <a:t>江西省高苯丙氨酸血症的分子遗传学研究（</a:t>
            </a:r>
            <a:r>
              <a:rPr lang="en-US" altLang="zh-CN" sz="1000" dirty="0"/>
              <a:t>2023</a:t>
            </a:r>
            <a:r>
              <a:rPr lang="zh-CN" altLang="en-US" sz="1000" dirty="0"/>
              <a:t>年）</a:t>
            </a:r>
            <a:r>
              <a:rPr lang="en-US" altLang="zh-CN" sz="1000" dirty="0"/>
              <a:t>》</a:t>
            </a:r>
            <a:r>
              <a:rPr lang="zh-CN" altLang="en-US" sz="1000" dirty="0"/>
              <a:t>：</a:t>
            </a:r>
            <a:r>
              <a:rPr lang="en-US" altLang="zh-CN" sz="1000" dirty="0"/>
              <a:t>HPA </a:t>
            </a:r>
            <a:r>
              <a:rPr lang="zh-CN" altLang="en-US" sz="1000" dirty="0"/>
              <a:t>的发病率存在地域、种族差异，世界各地平均发病率约为</a:t>
            </a:r>
            <a:r>
              <a:rPr lang="en-US" altLang="zh-CN" sz="1000" dirty="0"/>
              <a:t>1:10000</a:t>
            </a:r>
            <a:r>
              <a:rPr lang="zh-CN" altLang="en-US" sz="1000" dirty="0"/>
              <a:t>，意大利</a:t>
            </a:r>
            <a:r>
              <a:rPr lang="en-US" altLang="zh-CN" sz="1000" dirty="0"/>
              <a:t>1:4500</a:t>
            </a:r>
            <a:r>
              <a:rPr lang="zh-CN" altLang="en-US" sz="1000" dirty="0"/>
              <a:t>，爱尔兰 </a:t>
            </a:r>
            <a:r>
              <a:rPr lang="en-US" altLang="zh-CN" sz="1000" dirty="0"/>
              <a:t>1:4545</a:t>
            </a:r>
            <a:r>
              <a:rPr lang="zh-CN" altLang="en-US" sz="1000" dirty="0"/>
              <a:t>，芬兰 </a:t>
            </a:r>
            <a:r>
              <a:rPr lang="en-US" altLang="zh-CN" sz="1000" dirty="0"/>
              <a:t>1:112000</a:t>
            </a:r>
            <a:r>
              <a:rPr lang="zh-CN" altLang="en-US" sz="1000" dirty="0"/>
              <a:t>，日本</a:t>
            </a:r>
            <a:r>
              <a:rPr lang="en-US" altLang="zh-CN" sz="1000" dirty="0"/>
              <a:t>1:125000</a:t>
            </a:r>
            <a:r>
              <a:rPr lang="zh-CN" altLang="en-US" sz="1000" dirty="0"/>
              <a:t>，我国呈北高南低、西高东低现象，平均发病率约为 </a:t>
            </a:r>
            <a:r>
              <a:rPr lang="en-US" altLang="zh-CN" sz="1000" b="1" dirty="0">
                <a:solidFill>
                  <a:schemeClr val="accent1">
                    <a:lumMod val="75000"/>
                  </a:schemeClr>
                </a:solidFill>
              </a:rPr>
              <a:t>1:11144</a:t>
            </a:r>
            <a:r>
              <a:rPr lang="zh-CN" altLang="en-US" sz="1000" dirty="0"/>
              <a:t>。</a:t>
            </a:r>
            <a:endParaRPr lang="en-US" altLang="zh-CN" sz="1000" dirty="0"/>
          </a:p>
          <a:p>
            <a:pPr marL="0" indent="0">
              <a:lnSpc>
                <a:spcPct val="100000"/>
              </a:lnSpc>
              <a:buNone/>
            </a:pPr>
            <a:r>
              <a:rPr lang="zh-CN" altLang="en-US" sz="1000" dirty="0"/>
              <a:t>⑤</a:t>
            </a:r>
            <a:r>
              <a:rPr lang="en-US" altLang="zh-CN" sz="1000" dirty="0"/>
              <a:t>《</a:t>
            </a:r>
            <a:r>
              <a:rPr lang="zh-CN" altLang="en-US" sz="1000" dirty="0"/>
              <a:t>四氢生物蝶吟缺乏症的出生流行率在中国</a:t>
            </a:r>
            <a:r>
              <a:rPr lang="en-US" altLang="zh-CN" sz="1000" dirty="0"/>
              <a:t>:</a:t>
            </a:r>
            <a:r>
              <a:rPr lang="zh-CN" altLang="en-US" sz="1000" dirty="0"/>
              <a:t>来自国家新生儿筛选计划，</a:t>
            </a:r>
            <a:r>
              <a:rPr lang="en-US" altLang="zh-CN" sz="1000" dirty="0"/>
              <a:t>2013-2019》</a:t>
            </a:r>
            <a:r>
              <a:rPr lang="zh-CN" altLang="en-US" sz="1000" dirty="0"/>
              <a:t>：</a:t>
            </a:r>
            <a:r>
              <a:rPr lang="en-US" altLang="zh-CN" sz="1000" dirty="0"/>
              <a:t>2013</a:t>
            </a:r>
            <a:r>
              <a:rPr lang="zh-CN" altLang="en-US" sz="1000" dirty="0"/>
              <a:t>年至</a:t>
            </a:r>
            <a:r>
              <a:rPr lang="en-US" altLang="zh-CN" sz="1000" dirty="0"/>
              <a:t>2019</a:t>
            </a:r>
            <a:r>
              <a:rPr lang="zh-CN" altLang="en-US" sz="1000" dirty="0"/>
              <a:t>年，在中国接受</a:t>
            </a:r>
            <a:r>
              <a:rPr lang="en-US" altLang="zh-CN" sz="1000" dirty="0"/>
              <a:t>HPA</a:t>
            </a:r>
            <a:r>
              <a:rPr lang="zh-CN" altLang="en-US" sz="1000" dirty="0"/>
              <a:t>筛查的</a:t>
            </a:r>
            <a:r>
              <a:rPr lang="en-US" altLang="zh-CN" sz="1000" dirty="0"/>
              <a:t>107078115</a:t>
            </a:r>
            <a:r>
              <a:rPr lang="zh-CN" altLang="en-US" sz="1000" dirty="0"/>
              <a:t>例新生儿中，</a:t>
            </a:r>
            <a:r>
              <a:rPr lang="en-US" altLang="zh-CN" sz="1000" dirty="0"/>
              <a:t>10553</a:t>
            </a:r>
            <a:r>
              <a:rPr lang="zh-CN" altLang="en-US" sz="1000" dirty="0"/>
              <a:t>例婴儿被确诊为</a:t>
            </a:r>
            <a:r>
              <a:rPr lang="en-US" altLang="zh-CN" sz="1000" dirty="0"/>
              <a:t>HPA</a:t>
            </a:r>
            <a:r>
              <a:rPr lang="zh-CN" altLang="en-US" sz="1000" dirty="0"/>
              <a:t>，其中</a:t>
            </a:r>
            <a:r>
              <a:rPr lang="en-US" altLang="zh-CN" sz="1000" dirty="0"/>
              <a:t>380</a:t>
            </a:r>
            <a:r>
              <a:rPr lang="zh-CN" altLang="en-US" sz="1000" dirty="0"/>
              <a:t>例</a:t>
            </a:r>
            <a:r>
              <a:rPr lang="en-US" altLang="zh-CN" sz="1000" dirty="0"/>
              <a:t>BH</a:t>
            </a:r>
            <a:r>
              <a:rPr lang="en-US" altLang="zh-CN" sz="800" dirty="0"/>
              <a:t>4</a:t>
            </a:r>
            <a:r>
              <a:rPr lang="en-US" altLang="zh-CN" sz="1000" dirty="0"/>
              <a:t>D</a:t>
            </a:r>
            <a:r>
              <a:rPr lang="zh-CN" altLang="en-US" sz="1000" dirty="0"/>
              <a:t>患者，总患病率为</a:t>
            </a:r>
            <a:r>
              <a:rPr lang="zh-CN" altLang="en-US" sz="1000" b="1" dirty="0">
                <a:solidFill>
                  <a:schemeClr val="accent1">
                    <a:lumMod val="75000"/>
                  </a:schemeClr>
                </a:solidFill>
              </a:rPr>
              <a:t>每</a:t>
            </a:r>
            <a:r>
              <a:rPr lang="en-US" altLang="zh-CN" sz="1000" b="1" dirty="0">
                <a:solidFill>
                  <a:schemeClr val="accent1">
                    <a:lumMod val="75000"/>
                  </a:schemeClr>
                </a:solidFill>
              </a:rPr>
              <a:t>100</a:t>
            </a:r>
            <a:r>
              <a:rPr lang="zh-CN" altLang="en-US" sz="1000" b="1" dirty="0">
                <a:solidFill>
                  <a:schemeClr val="accent1">
                    <a:lumMod val="75000"/>
                  </a:schemeClr>
                </a:solidFill>
              </a:rPr>
              <a:t>万活产婴儿中</a:t>
            </a:r>
            <a:r>
              <a:rPr lang="en-US" altLang="zh-CN" sz="1000" b="1" dirty="0">
                <a:solidFill>
                  <a:schemeClr val="accent1">
                    <a:lumMod val="75000"/>
                  </a:schemeClr>
                </a:solidFill>
              </a:rPr>
              <a:t>3.8</a:t>
            </a:r>
            <a:r>
              <a:rPr lang="zh-CN" altLang="en-US" sz="1000" b="1" dirty="0">
                <a:solidFill>
                  <a:schemeClr val="accent1">
                    <a:lumMod val="75000"/>
                  </a:schemeClr>
                </a:solidFill>
              </a:rPr>
              <a:t>例</a:t>
            </a:r>
            <a:r>
              <a:rPr lang="zh-CN" altLang="en-US" sz="1000" dirty="0"/>
              <a:t>。在全国，</a:t>
            </a:r>
            <a:r>
              <a:rPr lang="en-US" altLang="zh-CN" sz="1000" b="1" dirty="0">
                <a:solidFill>
                  <a:srgbClr val="FF0000"/>
                </a:solidFill>
              </a:rPr>
              <a:t>3.9%</a:t>
            </a:r>
            <a:r>
              <a:rPr lang="zh-CN" altLang="en-US" sz="1000" dirty="0"/>
              <a:t>的</a:t>
            </a:r>
            <a:r>
              <a:rPr lang="en-US" altLang="zh-CN" sz="1000" dirty="0"/>
              <a:t>HPA</a:t>
            </a:r>
            <a:r>
              <a:rPr lang="zh-CN" altLang="en-US" sz="1000" dirty="0"/>
              <a:t>病例被诊断为</a:t>
            </a:r>
            <a:r>
              <a:rPr lang="en-US" altLang="zh-CN" sz="1000" dirty="0"/>
              <a:t>BH</a:t>
            </a:r>
            <a:r>
              <a:rPr lang="en-US" altLang="zh-CN" sz="800" dirty="0"/>
              <a:t>4</a:t>
            </a:r>
            <a:r>
              <a:rPr lang="en-US" altLang="zh-CN" sz="1000" dirty="0"/>
              <a:t>D</a:t>
            </a:r>
            <a:r>
              <a:rPr lang="zh-CN" altLang="en-US" sz="1000" dirty="0"/>
              <a:t>，在全国南部，这一比例高达</a:t>
            </a:r>
            <a:r>
              <a:rPr lang="en-US" altLang="zh-CN" sz="1000" dirty="0"/>
              <a:t>15.1%</a:t>
            </a:r>
            <a:r>
              <a:rPr lang="zh-CN" altLang="en-US" sz="1000" dirty="0"/>
              <a:t>。</a:t>
            </a:r>
          </a:p>
        </p:txBody>
      </p:sp>
      <p:grpSp>
        <p:nvGrpSpPr>
          <p:cNvPr id="5" name="组合 4">
            <a:extLst>
              <a:ext uri="{FF2B5EF4-FFF2-40B4-BE49-F238E27FC236}">
                <a16:creationId xmlns:a16="http://schemas.microsoft.com/office/drawing/2014/main" id="{C5ACA4C5-3764-6093-39E4-D7AFD7EEA52D}"/>
              </a:ext>
            </a:extLst>
          </p:cNvPr>
          <p:cNvGrpSpPr/>
          <p:nvPr/>
        </p:nvGrpSpPr>
        <p:grpSpPr>
          <a:xfrm>
            <a:off x="2407386" y="2983956"/>
            <a:ext cx="9404400" cy="1705259"/>
            <a:chOff x="2859074" y="2493761"/>
            <a:chExt cx="9404400" cy="1705259"/>
          </a:xfrm>
        </p:grpSpPr>
        <p:sp>
          <p:nvSpPr>
            <p:cNvPr id="6" name="文本框 5">
              <a:extLst>
                <a:ext uri="{FF2B5EF4-FFF2-40B4-BE49-F238E27FC236}">
                  <a16:creationId xmlns:a16="http://schemas.microsoft.com/office/drawing/2014/main" id="{43AEF2EF-BC45-DB34-E83A-0665E0B49108}"/>
                </a:ext>
              </a:extLst>
            </p:cNvPr>
            <p:cNvSpPr txBox="1"/>
            <p:nvPr/>
          </p:nvSpPr>
          <p:spPr>
            <a:xfrm>
              <a:off x="2859074" y="2650892"/>
              <a:ext cx="1994352" cy="1201611"/>
            </a:xfrm>
            <a:prstGeom prst="rect">
              <a:avLst/>
            </a:prstGeom>
            <a:noFill/>
          </p:spPr>
          <p:txBody>
            <a:bodyPr wrap="square">
              <a:spAutoFit/>
            </a:bodyPr>
            <a:lstStyle/>
            <a:p>
              <a:pPr marL="0" indent="0" algn="ctr">
                <a:lnSpc>
                  <a:spcPct val="120000"/>
                </a:lnSpc>
                <a:buNone/>
              </a:pPr>
              <a:r>
                <a:rPr lang="zh-CN" altLang="en-US" sz="1400" b="1" dirty="0">
                  <a:solidFill>
                    <a:schemeClr val="accent1">
                      <a:lumMod val="75000"/>
                    </a:schemeClr>
                  </a:solidFill>
                  <a:latin typeface="微软雅黑" panose="020B0503020204020204" pitchFamily="34" charset="-122"/>
                  <a:ea typeface="微软雅黑" panose="020B0503020204020204" pitchFamily="34" charset="-122"/>
                </a:rPr>
                <a:t>高苯丙氨酸血症</a:t>
              </a:r>
              <a:endParaRPr lang="en-US" altLang="zh-CN" sz="1400" b="1" dirty="0">
                <a:solidFill>
                  <a:schemeClr val="accent1">
                    <a:lumMod val="75000"/>
                  </a:schemeClr>
                </a:solidFill>
                <a:latin typeface="微软雅黑" panose="020B0503020204020204" pitchFamily="34" charset="-122"/>
                <a:ea typeface="微软雅黑" panose="020B0503020204020204" pitchFamily="34" charset="-122"/>
              </a:endParaRPr>
            </a:p>
            <a:p>
              <a:pPr marL="0" indent="0" algn="ctr">
                <a:lnSpc>
                  <a:spcPct val="120000"/>
                </a:lnSpc>
                <a:buNone/>
              </a:pPr>
              <a:r>
                <a:rPr lang="zh-CN" altLang="en-US" sz="1400" b="1" dirty="0">
                  <a:solidFill>
                    <a:schemeClr val="accent1">
                      <a:lumMod val="75000"/>
                    </a:schemeClr>
                  </a:solidFill>
                  <a:latin typeface="微软雅黑" panose="020B0503020204020204" pitchFamily="34" charset="-122"/>
                  <a:ea typeface="微软雅黑" panose="020B0503020204020204" pitchFamily="34" charset="-122"/>
                </a:rPr>
                <a:t>（</a:t>
              </a:r>
              <a:r>
                <a:rPr lang="en-US" altLang="zh-CN" sz="1400" b="1" dirty="0">
                  <a:solidFill>
                    <a:schemeClr val="accent1">
                      <a:lumMod val="75000"/>
                    </a:schemeClr>
                  </a:solidFill>
                  <a:latin typeface="微软雅黑" panose="020B0503020204020204" pitchFamily="34" charset="-122"/>
                  <a:ea typeface="微软雅黑" panose="020B0503020204020204" pitchFamily="34" charset="-122"/>
                </a:rPr>
                <a:t>HPA</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rPr>
                <a:t>）新生儿发病率</a:t>
              </a:r>
              <a:endParaRPr lang="en-US" altLang="zh-CN" sz="1400" b="1" dirty="0">
                <a:solidFill>
                  <a:schemeClr val="accent1">
                    <a:lumMod val="75000"/>
                  </a:schemeClr>
                </a:solidFill>
                <a:latin typeface="微软雅黑" panose="020B0503020204020204" pitchFamily="34" charset="-122"/>
                <a:ea typeface="微软雅黑" panose="020B0503020204020204" pitchFamily="34" charset="-122"/>
              </a:endParaRPr>
            </a:p>
            <a:p>
              <a:pPr marL="0" indent="0" algn="ctr">
                <a:lnSpc>
                  <a:spcPct val="120000"/>
                </a:lnSpc>
                <a:buNone/>
              </a:pPr>
              <a:r>
                <a:rPr lang="en-US" altLang="zh-CN" sz="1100" dirty="0">
                  <a:latin typeface="微软雅黑" panose="020B0503020204020204" pitchFamily="34" charset="-122"/>
                  <a:ea typeface="微软雅黑" panose="020B0503020204020204" pitchFamily="34" charset="-122"/>
                </a:rPr>
                <a:t>1985-2011</a:t>
              </a:r>
              <a:r>
                <a:rPr lang="zh-CN" altLang="en-US" sz="1100" dirty="0">
                  <a:latin typeface="微软雅黑" panose="020B0503020204020204" pitchFamily="34" charset="-122"/>
                  <a:ea typeface="微软雅黑" panose="020B0503020204020204" pitchFamily="34" charset="-122"/>
                </a:rPr>
                <a:t>年   </a:t>
              </a:r>
              <a:r>
                <a:rPr lang="en-US" altLang="zh-CN" sz="1100" dirty="0">
                  <a:solidFill>
                    <a:srgbClr val="FF0000"/>
                  </a:solidFill>
                  <a:latin typeface="微软雅黑" panose="020B0503020204020204" pitchFamily="34" charset="-122"/>
                  <a:ea typeface="微软雅黑" panose="020B0503020204020204" pitchFamily="34" charset="-122"/>
                </a:rPr>
                <a:t>1:10397</a:t>
              </a:r>
            </a:p>
            <a:p>
              <a:pPr marL="0" indent="0" algn="ctr">
                <a:lnSpc>
                  <a:spcPct val="120000"/>
                </a:lnSpc>
                <a:buNone/>
              </a:pPr>
              <a:r>
                <a:rPr lang="en-US" altLang="zh-CN" sz="1100" dirty="0">
                  <a:latin typeface="微软雅黑" panose="020B0503020204020204" pitchFamily="34" charset="-122"/>
                  <a:ea typeface="微软雅黑" panose="020B0503020204020204" pitchFamily="34" charset="-122"/>
                </a:rPr>
                <a:t>2013-2019</a:t>
              </a:r>
              <a:r>
                <a:rPr lang="zh-CN" altLang="en-US" sz="1100" dirty="0">
                  <a:latin typeface="微软雅黑" panose="020B0503020204020204" pitchFamily="34" charset="-122"/>
                  <a:ea typeface="微软雅黑" panose="020B0503020204020204" pitchFamily="34" charset="-122"/>
                </a:rPr>
                <a:t>年  </a:t>
              </a:r>
              <a:r>
                <a:rPr lang="en-US" altLang="zh-CN" sz="1100" dirty="0">
                  <a:latin typeface="微软雅黑" panose="020B0503020204020204" pitchFamily="34" charset="-122"/>
                  <a:ea typeface="微软雅黑" panose="020B0503020204020204" pitchFamily="34" charset="-122"/>
                </a:rPr>
                <a:t>1.84/</a:t>
              </a:r>
              <a:r>
                <a:rPr lang="zh-CN" altLang="en-US" sz="1100" dirty="0">
                  <a:latin typeface="微软雅黑" panose="020B0503020204020204" pitchFamily="34" charset="-122"/>
                  <a:ea typeface="微软雅黑" panose="020B0503020204020204" pitchFamily="34" charset="-122"/>
                </a:rPr>
                <a:t>万</a:t>
              </a:r>
            </a:p>
            <a:p>
              <a:pPr marL="0" indent="0" algn="ctr">
                <a:lnSpc>
                  <a:spcPct val="120000"/>
                </a:lnSpc>
                <a:buNone/>
              </a:pPr>
              <a:r>
                <a:rPr lang="en-US" altLang="zh-CN" sz="1100" dirty="0">
                  <a:latin typeface="微软雅黑" panose="020B0503020204020204" pitchFamily="34" charset="-122"/>
                  <a:ea typeface="微软雅黑" panose="020B0503020204020204" pitchFamily="34" charset="-122"/>
                </a:rPr>
                <a:t>2023</a:t>
              </a:r>
              <a:r>
                <a:rPr lang="zh-CN" altLang="en-US" sz="1100" dirty="0">
                  <a:latin typeface="微软雅黑" panose="020B0503020204020204" pitchFamily="34" charset="-122"/>
                  <a:ea typeface="微软雅黑" panose="020B0503020204020204" pitchFamily="34" charset="-122"/>
                </a:rPr>
                <a:t>年江西文献  </a:t>
              </a:r>
              <a:r>
                <a:rPr lang="en-US" altLang="zh-CN" sz="1100" dirty="0">
                  <a:latin typeface="微软雅黑" panose="020B0503020204020204" pitchFamily="34" charset="-122"/>
                  <a:ea typeface="微软雅黑" panose="020B0503020204020204" pitchFamily="34" charset="-122"/>
                </a:rPr>
                <a:t>1:11144</a:t>
              </a:r>
            </a:p>
          </p:txBody>
        </p:sp>
        <p:sp>
          <p:nvSpPr>
            <p:cNvPr id="7" name="文本框 6">
              <a:extLst>
                <a:ext uri="{FF2B5EF4-FFF2-40B4-BE49-F238E27FC236}">
                  <a16:creationId xmlns:a16="http://schemas.microsoft.com/office/drawing/2014/main" id="{B517EEB9-1B46-3DA2-289E-19ED69AFF31F}"/>
                </a:ext>
              </a:extLst>
            </p:cNvPr>
            <p:cNvSpPr txBox="1"/>
            <p:nvPr/>
          </p:nvSpPr>
          <p:spPr>
            <a:xfrm>
              <a:off x="6780346" y="2500489"/>
              <a:ext cx="2747076" cy="536814"/>
            </a:xfrm>
            <a:prstGeom prst="rect">
              <a:avLst/>
            </a:prstGeom>
            <a:noFill/>
          </p:spPr>
          <p:txBody>
            <a:bodyPr wrap="square">
              <a:spAutoFit/>
            </a:bodyPr>
            <a:lstStyle/>
            <a:p>
              <a:pPr marL="0" indent="0">
                <a:lnSpc>
                  <a:spcPct val="120000"/>
                </a:lnSpc>
                <a:buNone/>
              </a:pPr>
              <a:r>
                <a:rPr lang="zh-CN" altLang="en-US" sz="1400" b="1" dirty="0">
                  <a:solidFill>
                    <a:schemeClr val="accent1">
                      <a:lumMod val="75000"/>
                    </a:schemeClr>
                  </a:solidFill>
                  <a:latin typeface="微软雅黑" panose="020B0503020204020204" pitchFamily="34" charset="-122"/>
                  <a:ea typeface="微软雅黑" panose="020B0503020204020204" pitchFamily="34" charset="-122"/>
                </a:rPr>
                <a:t>      苯丙酮尿症（</a:t>
              </a:r>
              <a:r>
                <a:rPr lang="en-US" altLang="zh-CN" sz="1400" b="1" dirty="0">
                  <a:solidFill>
                    <a:schemeClr val="accent1">
                      <a:lumMod val="75000"/>
                    </a:schemeClr>
                  </a:solidFill>
                  <a:latin typeface="微软雅黑" panose="020B0503020204020204" pitchFamily="34" charset="-122"/>
                  <a:ea typeface="微软雅黑" panose="020B0503020204020204" pitchFamily="34" charset="-122"/>
                </a:rPr>
                <a:t>PKU</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400" b="1" dirty="0">
                <a:solidFill>
                  <a:schemeClr val="accent1">
                    <a:lumMod val="75000"/>
                  </a:schemeClr>
                </a:solidFill>
                <a:latin typeface="微软雅黑" panose="020B0503020204020204" pitchFamily="34" charset="-122"/>
                <a:ea typeface="微软雅黑" panose="020B0503020204020204" pitchFamily="34" charset="-122"/>
              </a:endParaRPr>
            </a:p>
            <a:p>
              <a:pPr marL="0" indent="0">
                <a:lnSpc>
                  <a:spcPct val="120000"/>
                </a:lnSpc>
                <a:buNone/>
              </a:pPr>
              <a:r>
                <a:rPr lang="zh-CN" altLang="en-US" sz="1100" dirty="0">
                  <a:latin typeface="微软雅黑" panose="020B0503020204020204" pitchFamily="34" charset="-122"/>
                  <a:ea typeface="微软雅黑" panose="020B0503020204020204" pitchFamily="34" charset="-122"/>
                </a:rPr>
                <a:t>该部分患者临床约占</a:t>
              </a:r>
              <a:r>
                <a:rPr lang="en-US" altLang="zh-CN" sz="1100" dirty="0">
                  <a:latin typeface="微软雅黑" panose="020B0503020204020204" pitchFamily="34" charset="-122"/>
                  <a:ea typeface="微软雅黑" panose="020B0503020204020204" pitchFamily="34" charset="-122"/>
                </a:rPr>
                <a:t>HPA</a:t>
              </a:r>
              <a:r>
                <a:rPr lang="zh-CN" altLang="en-US" sz="1100" dirty="0">
                  <a:latin typeface="微软雅黑" panose="020B0503020204020204" pitchFamily="34" charset="-122"/>
                  <a:ea typeface="微软雅黑" panose="020B0503020204020204" pitchFamily="34" charset="-122"/>
                </a:rPr>
                <a:t>患者总数的</a:t>
              </a:r>
              <a:r>
                <a:rPr lang="en-US" altLang="zh-CN" sz="1100" dirty="0">
                  <a:latin typeface="微软雅黑" panose="020B0503020204020204" pitchFamily="34" charset="-122"/>
                  <a:ea typeface="微软雅黑" panose="020B0503020204020204" pitchFamily="34" charset="-122"/>
                </a:rPr>
                <a:t>90%</a:t>
              </a:r>
            </a:p>
          </p:txBody>
        </p:sp>
        <p:sp>
          <p:nvSpPr>
            <p:cNvPr id="8" name="文本框 7">
              <a:extLst>
                <a:ext uri="{FF2B5EF4-FFF2-40B4-BE49-F238E27FC236}">
                  <a16:creationId xmlns:a16="http://schemas.microsoft.com/office/drawing/2014/main" id="{298105D5-3E29-78DC-F779-2BABD6C2C664}"/>
                </a:ext>
              </a:extLst>
            </p:cNvPr>
            <p:cNvSpPr txBox="1"/>
            <p:nvPr/>
          </p:nvSpPr>
          <p:spPr>
            <a:xfrm>
              <a:off x="5031453" y="2576687"/>
              <a:ext cx="1748893" cy="246221"/>
            </a:xfrm>
            <a:prstGeom prst="rect">
              <a:avLst/>
            </a:prstGeom>
            <a:noFill/>
          </p:spPr>
          <p:txBody>
            <a:bodyPr wrap="square">
              <a:spAutoFit/>
            </a:bodyPr>
            <a:lstStyle/>
            <a:p>
              <a:r>
                <a:rPr lang="zh-CN" altLang="en-US" sz="1000" dirty="0">
                  <a:latin typeface="微软雅黑" panose="020B0503020204020204" pitchFamily="34" charset="-122"/>
                  <a:ea typeface="微软雅黑" panose="020B0503020204020204" pitchFamily="34" charset="-122"/>
                </a:rPr>
                <a:t>苯丙氨酸羟化酶</a:t>
              </a:r>
              <a:r>
                <a:rPr lang="en-US" altLang="zh-CN" sz="1000" dirty="0">
                  <a:latin typeface="微软雅黑" panose="020B0503020204020204" pitchFamily="34" charset="-122"/>
                  <a:ea typeface="微软雅黑" panose="020B0503020204020204" pitchFamily="34" charset="-122"/>
                </a:rPr>
                <a:t>(PAH)</a:t>
              </a:r>
              <a:r>
                <a:rPr lang="zh-CN" altLang="en-US" sz="1000" dirty="0">
                  <a:latin typeface="微软雅黑" panose="020B0503020204020204" pitchFamily="34" charset="-122"/>
                  <a:ea typeface="微软雅黑" panose="020B0503020204020204" pitchFamily="34" charset="-122"/>
                </a:rPr>
                <a:t> 缺陷</a:t>
              </a:r>
            </a:p>
          </p:txBody>
        </p:sp>
        <p:sp>
          <p:nvSpPr>
            <p:cNvPr id="9" name="文本框 8">
              <a:extLst>
                <a:ext uri="{FF2B5EF4-FFF2-40B4-BE49-F238E27FC236}">
                  <a16:creationId xmlns:a16="http://schemas.microsoft.com/office/drawing/2014/main" id="{E672D00B-ED40-A6A8-8F86-EBF926507EE4}"/>
                </a:ext>
              </a:extLst>
            </p:cNvPr>
            <p:cNvSpPr txBox="1"/>
            <p:nvPr/>
          </p:nvSpPr>
          <p:spPr>
            <a:xfrm>
              <a:off x="5107796" y="3354092"/>
              <a:ext cx="1548634" cy="246221"/>
            </a:xfrm>
            <a:prstGeom prst="rect">
              <a:avLst/>
            </a:prstGeom>
            <a:noFill/>
          </p:spPr>
          <p:txBody>
            <a:bodyPr wrap="square">
              <a:spAutoFit/>
            </a:bodyPr>
            <a:lstStyle>
              <a:defPPr>
                <a:defRPr lang="zh-CN"/>
              </a:defPPr>
              <a:lvl1pPr>
                <a:defRPr sz="1400">
                  <a:latin typeface="微软雅黑" panose="020B0503020204020204" pitchFamily="34" charset="-122"/>
                  <a:ea typeface="微软雅黑" panose="020B0503020204020204" pitchFamily="34" charset="-122"/>
                </a:defRPr>
              </a:lvl1pPr>
            </a:lstStyle>
            <a:p>
              <a:r>
                <a:rPr lang="zh-CN" altLang="en-US" sz="1000" dirty="0"/>
                <a:t>四氢生物蝶呤</a:t>
              </a:r>
              <a:r>
                <a:rPr lang="en-US" altLang="zh-CN" sz="1000" dirty="0"/>
                <a:t>(BH</a:t>
              </a:r>
              <a:r>
                <a:rPr lang="en-US" altLang="zh-CN" sz="800" dirty="0"/>
                <a:t>4</a:t>
              </a:r>
              <a:r>
                <a:rPr lang="en-US" altLang="zh-CN" sz="1000" dirty="0"/>
                <a:t>)</a:t>
              </a:r>
              <a:r>
                <a:rPr lang="zh-CN" altLang="en-US" sz="1000" dirty="0"/>
                <a:t>缺陷</a:t>
              </a:r>
            </a:p>
          </p:txBody>
        </p:sp>
        <p:cxnSp>
          <p:nvCxnSpPr>
            <p:cNvPr id="10" name="直接箭头连接符 9">
              <a:extLst>
                <a:ext uri="{FF2B5EF4-FFF2-40B4-BE49-F238E27FC236}">
                  <a16:creationId xmlns:a16="http://schemas.microsoft.com/office/drawing/2014/main" id="{FF89C5A6-64B1-75B7-5937-01DB029A0F09}"/>
                </a:ext>
              </a:extLst>
            </p:cNvPr>
            <p:cNvCxnSpPr>
              <a:cxnSpLocks/>
            </p:cNvCxnSpPr>
            <p:nvPr/>
          </p:nvCxnSpPr>
          <p:spPr>
            <a:xfrm flipV="1">
              <a:off x="5119016" y="2832293"/>
              <a:ext cx="1509968" cy="23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595EE4CB-5EA2-5939-E2AE-966409F11A82}"/>
                </a:ext>
              </a:extLst>
            </p:cNvPr>
            <p:cNvCxnSpPr>
              <a:cxnSpLocks/>
            </p:cNvCxnSpPr>
            <p:nvPr/>
          </p:nvCxnSpPr>
          <p:spPr>
            <a:xfrm flipV="1">
              <a:off x="5063375" y="3621671"/>
              <a:ext cx="1597460" cy="18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00C8D32D-5AA7-59B6-B7DF-4079A2C49D4D}"/>
                </a:ext>
              </a:extLst>
            </p:cNvPr>
            <p:cNvSpPr txBox="1"/>
            <p:nvPr/>
          </p:nvSpPr>
          <p:spPr>
            <a:xfrm>
              <a:off x="6780346" y="3255941"/>
              <a:ext cx="2747076" cy="943079"/>
            </a:xfrm>
            <a:prstGeom prst="rect">
              <a:avLst/>
            </a:prstGeom>
            <a:noFill/>
          </p:spPr>
          <p:txBody>
            <a:bodyPr wrap="square">
              <a:spAutoFit/>
            </a:bodyPr>
            <a:lstStyle>
              <a:defPPr>
                <a:defRPr lang="zh-CN"/>
              </a:defPPr>
              <a:lvl1pPr indent="0">
                <a:lnSpc>
                  <a:spcPct val="120000"/>
                </a:lnSpc>
                <a:buNone/>
                <a:defRPr sz="1600" b="1">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sz="1400" dirty="0"/>
                <a:t>四氢生物蝶呤缺乏症（</a:t>
              </a:r>
              <a:r>
                <a:rPr lang="en-US" altLang="zh-CN" sz="1400" dirty="0"/>
                <a:t>BH</a:t>
              </a:r>
              <a:r>
                <a:rPr lang="en-US" altLang="zh-CN" sz="1100" dirty="0"/>
                <a:t>4</a:t>
              </a:r>
              <a:r>
                <a:rPr lang="en-US" altLang="zh-CN" sz="1400" dirty="0"/>
                <a:t>D</a:t>
              </a:r>
              <a:r>
                <a:rPr lang="zh-CN" altLang="en-US" sz="1400" dirty="0"/>
                <a:t>）</a:t>
              </a:r>
              <a:endParaRPr lang="en-US" altLang="zh-CN" sz="1400" dirty="0"/>
            </a:p>
            <a:p>
              <a:r>
                <a:rPr lang="zh-CN" altLang="en-US" sz="1100" b="0" dirty="0">
                  <a:solidFill>
                    <a:schemeClr val="tx1"/>
                  </a:solidFill>
                </a:rPr>
                <a:t>该部分患者在</a:t>
              </a:r>
              <a:r>
                <a:rPr lang="en-US" altLang="zh-CN" sz="1100" b="0" dirty="0">
                  <a:solidFill>
                    <a:schemeClr val="tx1"/>
                  </a:solidFill>
                </a:rPr>
                <a:t>HPA</a:t>
              </a:r>
              <a:r>
                <a:rPr lang="zh-CN" altLang="en-US" sz="1100" b="0" dirty="0">
                  <a:solidFill>
                    <a:schemeClr val="tx1"/>
                  </a:solidFill>
                </a:rPr>
                <a:t>患者总数中的占比：</a:t>
              </a:r>
              <a:r>
                <a:rPr lang="en-US" altLang="zh-CN" sz="1100" b="0" dirty="0">
                  <a:solidFill>
                    <a:schemeClr val="tx1"/>
                  </a:solidFill>
                </a:rPr>
                <a:t>2000-2007</a:t>
              </a:r>
              <a:r>
                <a:rPr lang="zh-CN" altLang="en-US" sz="1100" b="0" dirty="0">
                  <a:solidFill>
                    <a:schemeClr val="tx1"/>
                  </a:solidFill>
                </a:rPr>
                <a:t>年 </a:t>
              </a:r>
              <a:r>
                <a:rPr lang="en-US" altLang="zh-CN" sz="1100" b="0" dirty="0">
                  <a:solidFill>
                    <a:srgbClr val="FF0000"/>
                  </a:solidFill>
                </a:rPr>
                <a:t>12.9%</a:t>
              </a:r>
              <a:r>
                <a:rPr lang="zh-CN" altLang="en-US" sz="1100" b="0" dirty="0">
                  <a:solidFill>
                    <a:schemeClr val="tx1"/>
                  </a:solidFill>
                </a:rPr>
                <a:t>，</a:t>
              </a:r>
              <a:r>
                <a:rPr lang="en-US" altLang="zh-CN" sz="1100" b="0" dirty="0">
                  <a:solidFill>
                    <a:schemeClr val="tx1"/>
                  </a:solidFill>
                </a:rPr>
                <a:t>2013-2019</a:t>
              </a:r>
              <a:r>
                <a:rPr lang="zh-CN" altLang="zh-CN" sz="1100" b="0" dirty="0">
                  <a:solidFill>
                    <a:schemeClr val="tx1"/>
                  </a:solidFill>
                </a:rPr>
                <a:t>年 </a:t>
              </a:r>
              <a:r>
                <a:rPr lang="en-US" altLang="zh-CN" sz="1100" b="0" dirty="0">
                  <a:solidFill>
                    <a:srgbClr val="FF0000"/>
                  </a:solidFill>
                </a:rPr>
                <a:t>3.9%</a:t>
              </a:r>
              <a:endParaRPr lang="zh-CN" altLang="en-US" sz="1100" b="0" dirty="0">
                <a:solidFill>
                  <a:srgbClr val="FF0000"/>
                </a:solidFill>
              </a:endParaRPr>
            </a:p>
          </p:txBody>
        </p:sp>
        <p:sp>
          <p:nvSpPr>
            <p:cNvPr id="13" name="箭头: 右 12">
              <a:extLst>
                <a:ext uri="{FF2B5EF4-FFF2-40B4-BE49-F238E27FC236}">
                  <a16:creationId xmlns:a16="http://schemas.microsoft.com/office/drawing/2014/main" id="{3173D582-C871-A379-CBCE-31AA9927A477}"/>
                </a:ext>
              </a:extLst>
            </p:cNvPr>
            <p:cNvSpPr/>
            <p:nvPr/>
          </p:nvSpPr>
          <p:spPr>
            <a:xfrm>
              <a:off x="9321943" y="3515859"/>
              <a:ext cx="463372" cy="211622"/>
            </a:xfrm>
            <a:prstGeom prst="righ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F966DF2C-FF44-5E85-DD71-4B7097FDB1AB}"/>
                </a:ext>
              </a:extLst>
            </p:cNvPr>
            <p:cNvSpPr txBox="1"/>
            <p:nvPr/>
          </p:nvSpPr>
          <p:spPr>
            <a:xfrm>
              <a:off x="9814952" y="3475914"/>
              <a:ext cx="2448522" cy="276999"/>
            </a:xfrm>
            <a:prstGeom prst="rect">
              <a:avLst/>
            </a:prstGeom>
            <a:noFill/>
          </p:spPr>
          <p:txBody>
            <a:bodyPr wrap="square" rtlCol="0">
              <a:spAutoFit/>
            </a:bodyPr>
            <a:lstStyle/>
            <a:p>
              <a:r>
                <a:rPr lang="zh-CN" altLang="en-US" sz="1200" dirty="0">
                  <a:solidFill>
                    <a:srgbClr val="FF0000"/>
                  </a:solidFill>
                  <a:latin typeface="微软雅黑" panose="020B0503020204020204" pitchFamily="34" charset="-122"/>
                  <a:ea typeface="微软雅黑" panose="020B0503020204020204" pitchFamily="34" charset="-122"/>
                </a:rPr>
                <a:t>该部分为说明书适应症支付范围</a:t>
              </a:r>
            </a:p>
          </p:txBody>
        </p:sp>
        <p:sp>
          <p:nvSpPr>
            <p:cNvPr id="15" name="左大括号 14">
              <a:extLst>
                <a:ext uri="{FF2B5EF4-FFF2-40B4-BE49-F238E27FC236}">
                  <a16:creationId xmlns:a16="http://schemas.microsoft.com/office/drawing/2014/main" id="{5E74E8C2-307F-E160-4A6F-1C651EC7E68A}"/>
                </a:ext>
              </a:extLst>
            </p:cNvPr>
            <p:cNvSpPr/>
            <p:nvPr/>
          </p:nvSpPr>
          <p:spPr>
            <a:xfrm>
              <a:off x="4853426" y="2493761"/>
              <a:ext cx="234166" cy="1360868"/>
            </a:xfrm>
            <a:prstGeom prst="leftBrace">
              <a:avLst>
                <a:gd name="adj1" fmla="val 8333"/>
                <a:gd name="adj2" fmla="val 488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extLst>
      <p:ext uri="{BB962C8B-B14F-4D97-AF65-F5344CB8AC3E}">
        <p14:creationId xmlns:p14="http://schemas.microsoft.com/office/powerpoint/2010/main" val="596213843"/>
      </p:ext>
    </p:extLst>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88434" y="529096"/>
            <a:ext cx="147668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2.</a:t>
            </a:r>
            <a:r>
              <a:rPr lang="zh-CN" altLang="en-US" sz="2400" b="1" dirty="0">
                <a:solidFill>
                  <a:srgbClr val="2E75B6"/>
                </a:solidFill>
                <a:latin typeface="微软雅黑" panose="020B0503020204020204" pitchFamily="34" charset="-122"/>
                <a:ea typeface="微软雅黑" panose="020B0503020204020204" pitchFamily="34" charset="-122"/>
              </a:rPr>
              <a:t> 安全性</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3" name="文本框 8">
            <a:extLst>
              <a:ext uri="{FF2B5EF4-FFF2-40B4-BE49-F238E27FC236}">
                <a16:creationId xmlns:a16="http://schemas.microsoft.com/office/drawing/2014/main" id="{A763D8A4-53CC-A49E-7AAA-C8959F6287FF}"/>
              </a:ext>
            </a:extLst>
          </p:cNvPr>
          <p:cNvSpPr txBox="1"/>
          <p:nvPr/>
        </p:nvSpPr>
        <p:spPr>
          <a:xfrm>
            <a:off x="2052998" y="1266496"/>
            <a:ext cx="9617385" cy="49017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fontAlgn="auto">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说明书不良反应情况</a:t>
            </a:r>
          </a:p>
          <a:p>
            <a:pPr lvl="1" fontAlgn="auto">
              <a:lnSpc>
                <a:spcPct val="150000"/>
              </a:lnSpc>
            </a:pPr>
            <a:r>
              <a:rPr lang="en-US" altLang="zh-CN" sz="1400" b="1" dirty="0">
                <a:solidFill>
                  <a:srgbClr val="333333"/>
                </a:solidFill>
                <a:latin typeface="微软雅黑" panose="020B0503020204020204" pitchFamily="34" charset="-122"/>
                <a:ea typeface="微软雅黑" panose="020B0503020204020204" pitchFamily="34" charset="-122"/>
              </a:rPr>
              <a:t>1</a:t>
            </a:r>
            <a:r>
              <a:rPr lang="zh-CN" altLang="en-US" sz="1400" b="1" dirty="0">
                <a:solidFill>
                  <a:srgbClr val="333333"/>
                </a:solidFill>
                <a:latin typeface="微软雅黑" panose="020B0503020204020204" pitchFamily="34" charset="-122"/>
                <a:ea typeface="微软雅黑" panose="020B0503020204020204" pitchFamily="34" charset="-122"/>
              </a:rPr>
              <a:t>、安全特性概要</a:t>
            </a:r>
            <a:endParaRPr lang="en-US" altLang="zh-CN" sz="1400" b="1" dirty="0">
              <a:solidFill>
                <a:srgbClr val="333333"/>
              </a:solidFill>
              <a:latin typeface="微软雅黑" panose="020B0503020204020204" pitchFamily="34" charset="-122"/>
              <a:ea typeface="微软雅黑" panose="020B0503020204020204" pitchFamily="34" charset="-122"/>
            </a:endParaRPr>
          </a:p>
          <a:p>
            <a:pPr lvl="1" fontAlgn="auto">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     在一项盐酸沙丙蝶呤片临床试验中，</a:t>
            </a:r>
            <a:r>
              <a:rPr lang="en-US" altLang="zh-CN" sz="1400" dirty="0">
                <a:solidFill>
                  <a:srgbClr val="333333"/>
                </a:solidFill>
                <a:latin typeface="微软雅黑" panose="020B0503020204020204" pitchFamily="34" charset="-122"/>
                <a:ea typeface="微软雅黑" panose="020B0503020204020204" pitchFamily="34" charset="-122"/>
              </a:rPr>
              <a:t>579</a:t>
            </a:r>
            <a:r>
              <a:rPr lang="zh-CN" altLang="en-US" sz="1400" dirty="0">
                <a:solidFill>
                  <a:srgbClr val="333333"/>
                </a:solidFill>
                <a:latin typeface="微软雅黑" panose="020B0503020204020204" pitchFamily="34" charset="-122"/>
                <a:ea typeface="微软雅黑" panose="020B0503020204020204" pitchFamily="34" charset="-122"/>
              </a:rPr>
              <a:t>名接受盐酸沙丙蝶呤治疗（</a:t>
            </a:r>
            <a:r>
              <a:rPr lang="en-US" altLang="zh-CN" sz="1400" dirty="0">
                <a:solidFill>
                  <a:srgbClr val="333333"/>
                </a:solidFill>
                <a:latin typeface="微软雅黑" panose="020B0503020204020204" pitchFamily="34" charset="-122"/>
                <a:ea typeface="微软雅黑" panose="020B0503020204020204" pitchFamily="34" charset="-122"/>
              </a:rPr>
              <a:t>5</a:t>
            </a:r>
            <a:r>
              <a:rPr lang="zh-CN" altLang="en-US" sz="1400" dirty="0">
                <a:solidFill>
                  <a:srgbClr val="333333"/>
                </a:solidFill>
                <a:latin typeface="微软雅黑" panose="020B0503020204020204" pitchFamily="34" charset="-122"/>
                <a:ea typeface="微软雅黑" panose="020B0503020204020204" pitchFamily="34" charset="-122"/>
              </a:rPr>
              <a:t>至</a:t>
            </a:r>
            <a:r>
              <a:rPr lang="en-US" altLang="zh-CN" sz="1400" dirty="0">
                <a:solidFill>
                  <a:srgbClr val="333333"/>
                </a:solidFill>
                <a:latin typeface="微软雅黑" panose="020B0503020204020204" pitchFamily="34" charset="-122"/>
                <a:ea typeface="微软雅黑" panose="020B0503020204020204" pitchFamily="34" charset="-122"/>
              </a:rPr>
              <a:t>20 mg/kg/</a:t>
            </a:r>
            <a:r>
              <a:rPr lang="zh-CN" altLang="en-US" sz="1400" dirty="0">
                <a:solidFill>
                  <a:srgbClr val="333333"/>
                </a:solidFill>
                <a:latin typeface="微软雅黑" panose="020B0503020204020204" pitchFamily="34" charset="-122"/>
                <a:ea typeface="微软雅黑" panose="020B0503020204020204" pitchFamily="34" charset="-122"/>
              </a:rPr>
              <a:t>日）且</a:t>
            </a:r>
            <a:r>
              <a:rPr lang="en-US" altLang="zh-CN" sz="1400" dirty="0">
                <a:solidFill>
                  <a:srgbClr val="333333"/>
                </a:solidFill>
                <a:latin typeface="微软雅黑" panose="020B0503020204020204" pitchFamily="34" charset="-122"/>
                <a:ea typeface="微软雅黑" panose="020B0503020204020204" pitchFamily="34" charset="-122"/>
              </a:rPr>
              <a:t>4</a:t>
            </a:r>
            <a:r>
              <a:rPr lang="zh-CN" altLang="en-US" sz="1400" dirty="0">
                <a:solidFill>
                  <a:srgbClr val="333333"/>
                </a:solidFill>
                <a:latin typeface="微软雅黑" panose="020B0503020204020204" pitchFamily="34" charset="-122"/>
                <a:ea typeface="微软雅黑" panose="020B0503020204020204" pitchFamily="34" charset="-122"/>
              </a:rPr>
              <a:t>岁及以上的患者中，约有</a:t>
            </a:r>
            <a:r>
              <a:rPr lang="en-US" altLang="zh-CN" sz="1400" dirty="0">
                <a:solidFill>
                  <a:srgbClr val="333333"/>
                </a:solidFill>
                <a:latin typeface="微软雅黑" panose="020B0503020204020204" pitchFamily="34" charset="-122"/>
                <a:ea typeface="微软雅黑" panose="020B0503020204020204" pitchFamily="34" charset="-122"/>
              </a:rPr>
              <a:t>35%</a:t>
            </a:r>
            <a:r>
              <a:rPr lang="zh-CN" altLang="en-US" sz="1400" dirty="0">
                <a:solidFill>
                  <a:srgbClr val="333333"/>
                </a:solidFill>
                <a:latin typeface="微软雅黑" panose="020B0503020204020204" pitchFamily="34" charset="-122"/>
                <a:ea typeface="微软雅黑" panose="020B0503020204020204" pitchFamily="34" charset="-122"/>
              </a:rPr>
              <a:t>的患者出现了不良反应。最常报告的不良反应是头痛和流涕。</a:t>
            </a:r>
            <a:endParaRPr lang="en-US" altLang="zh-CN" sz="1400" dirty="0">
              <a:solidFill>
                <a:srgbClr val="333333"/>
              </a:solidFill>
              <a:latin typeface="微软雅黑" panose="020B0503020204020204" pitchFamily="34" charset="-122"/>
              <a:ea typeface="微软雅黑" panose="020B0503020204020204" pitchFamily="34" charset="-122"/>
            </a:endParaRPr>
          </a:p>
          <a:p>
            <a:pPr lvl="1" fontAlgn="auto">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    在另一项临床试验中，</a:t>
            </a:r>
            <a:r>
              <a:rPr lang="en-US" altLang="zh-CN" sz="1400" dirty="0">
                <a:solidFill>
                  <a:srgbClr val="333333"/>
                </a:solidFill>
                <a:latin typeface="微软雅黑" panose="020B0503020204020204" pitchFamily="34" charset="-122"/>
                <a:ea typeface="微软雅黑" panose="020B0503020204020204" pitchFamily="34" charset="-122"/>
              </a:rPr>
              <a:t>27</a:t>
            </a:r>
            <a:r>
              <a:rPr lang="zh-CN" altLang="en-US" sz="1400" dirty="0">
                <a:solidFill>
                  <a:srgbClr val="333333"/>
                </a:solidFill>
                <a:latin typeface="微软雅黑" panose="020B0503020204020204" pitchFamily="34" charset="-122"/>
                <a:ea typeface="微软雅黑" panose="020B0503020204020204" pitchFamily="34" charset="-122"/>
              </a:rPr>
              <a:t>名接受盐酸沙丙蝶呤治疗（</a:t>
            </a:r>
            <a:r>
              <a:rPr lang="en-US" altLang="zh-CN" sz="1400" dirty="0">
                <a:solidFill>
                  <a:srgbClr val="333333"/>
                </a:solidFill>
                <a:latin typeface="微软雅黑" panose="020B0503020204020204" pitchFamily="34" charset="-122"/>
                <a:ea typeface="微软雅黑" panose="020B0503020204020204" pitchFamily="34" charset="-122"/>
              </a:rPr>
              <a:t>10</a:t>
            </a:r>
            <a:r>
              <a:rPr lang="zh-CN" altLang="en-US" sz="1400" dirty="0">
                <a:solidFill>
                  <a:srgbClr val="333333"/>
                </a:solidFill>
                <a:latin typeface="微软雅黑" panose="020B0503020204020204" pitchFamily="34" charset="-122"/>
                <a:ea typeface="微软雅黑" panose="020B0503020204020204" pitchFamily="34" charset="-122"/>
              </a:rPr>
              <a:t>或</a:t>
            </a:r>
            <a:r>
              <a:rPr lang="en-US" altLang="zh-CN" sz="1400" dirty="0">
                <a:solidFill>
                  <a:srgbClr val="333333"/>
                </a:solidFill>
                <a:latin typeface="微软雅黑" panose="020B0503020204020204" pitchFamily="34" charset="-122"/>
                <a:ea typeface="微软雅黑" panose="020B0503020204020204" pitchFamily="34" charset="-122"/>
              </a:rPr>
              <a:t>20mg /kg/</a:t>
            </a:r>
            <a:r>
              <a:rPr lang="zh-CN" altLang="en-US" sz="1400" dirty="0">
                <a:solidFill>
                  <a:srgbClr val="333333"/>
                </a:solidFill>
                <a:latin typeface="微软雅黑" panose="020B0503020204020204" pitchFamily="34" charset="-122"/>
                <a:ea typeface="微软雅黑" panose="020B0503020204020204" pitchFamily="34" charset="-122"/>
              </a:rPr>
              <a:t>日）且</a:t>
            </a:r>
            <a:r>
              <a:rPr lang="en-US" altLang="zh-CN" sz="1400" dirty="0">
                <a:solidFill>
                  <a:srgbClr val="333333"/>
                </a:solidFill>
                <a:latin typeface="微软雅黑" panose="020B0503020204020204" pitchFamily="34" charset="-122"/>
                <a:ea typeface="微软雅黑" panose="020B0503020204020204" pitchFamily="34" charset="-122"/>
              </a:rPr>
              <a:t>4</a:t>
            </a:r>
            <a:r>
              <a:rPr lang="zh-CN" altLang="en-US" sz="1400" dirty="0">
                <a:solidFill>
                  <a:srgbClr val="333333"/>
                </a:solidFill>
                <a:latin typeface="微软雅黑" panose="020B0503020204020204" pitchFamily="34" charset="-122"/>
                <a:ea typeface="微软雅黑" panose="020B0503020204020204" pitchFamily="34" charset="-122"/>
              </a:rPr>
              <a:t>岁以下的患者中，约有</a:t>
            </a:r>
            <a:r>
              <a:rPr lang="en-US" altLang="zh-CN" sz="1400" dirty="0">
                <a:solidFill>
                  <a:srgbClr val="333333"/>
                </a:solidFill>
                <a:latin typeface="微软雅黑" panose="020B0503020204020204" pitchFamily="34" charset="-122"/>
                <a:ea typeface="微软雅黑" panose="020B0503020204020204" pitchFamily="34" charset="-122"/>
              </a:rPr>
              <a:t>30%</a:t>
            </a:r>
            <a:r>
              <a:rPr lang="zh-CN" altLang="en-US" sz="1400" dirty="0">
                <a:solidFill>
                  <a:srgbClr val="333333"/>
                </a:solidFill>
                <a:latin typeface="微软雅黑" panose="020B0503020204020204" pitchFamily="34" charset="-122"/>
                <a:ea typeface="微软雅黑" panose="020B0503020204020204" pitchFamily="34" charset="-122"/>
              </a:rPr>
              <a:t>的患者出现了不良反应。最常见的不良反应为“氨基酸水平降低”（低苯丙氨酸血症）、呕吐和鼻炎。 </a:t>
            </a:r>
            <a:endParaRPr lang="en-US" altLang="zh-CN" sz="1400" b="1" dirty="0">
              <a:solidFill>
                <a:srgbClr val="333333"/>
              </a:solidFill>
              <a:latin typeface="微软雅黑" panose="020B0503020204020204" pitchFamily="34" charset="-122"/>
              <a:ea typeface="微软雅黑" panose="020B0503020204020204" pitchFamily="34" charset="-122"/>
            </a:endParaRPr>
          </a:p>
          <a:p>
            <a:pPr lvl="1" fontAlgn="auto">
              <a:lnSpc>
                <a:spcPct val="150000"/>
              </a:lnSpc>
            </a:pPr>
            <a:r>
              <a:rPr lang="en-US" altLang="zh-CN" sz="1400" b="1" dirty="0">
                <a:solidFill>
                  <a:srgbClr val="333333"/>
                </a:solidFill>
                <a:latin typeface="微软雅黑" panose="020B0503020204020204" pitchFamily="34" charset="-122"/>
                <a:ea typeface="微软雅黑" panose="020B0503020204020204" pitchFamily="34" charset="-122"/>
              </a:rPr>
              <a:t>2</a:t>
            </a:r>
            <a:r>
              <a:rPr lang="zh-CN" altLang="en-US" sz="1400" b="1" dirty="0">
                <a:solidFill>
                  <a:srgbClr val="333333"/>
                </a:solidFill>
                <a:latin typeface="微软雅黑" panose="020B0503020204020204" pitchFamily="34" charset="-122"/>
                <a:ea typeface="微软雅黑" panose="020B0503020204020204" pitchFamily="34" charset="-122"/>
              </a:rPr>
              <a:t>、不良反应总结 </a:t>
            </a:r>
            <a:endParaRPr lang="en-US" altLang="zh-CN" sz="1400" b="1" dirty="0">
              <a:solidFill>
                <a:srgbClr val="333333"/>
              </a:solidFill>
              <a:latin typeface="微软雅黑" panose="020B0503020204020204" pitchFamily="34" charset="-122"/>
              <a:ea typeface="微软雅黑" panose="020B0503020204020204" pitchFamily="34" charset="-122"/>
            </a:endParaRPr>
          </a:p>
          <a:p>
            <a:pPr lvl="1" fontAlgn="auto">
              <a:lnSpc>
                <a:spcPct val="150000"/>
              </a:lnSpc>
            </a:pPr>
            <a:r>
              <a:rPr lang="zh-CN" altLang="en-US" sz="1100" dirty="0">
                <a:solidFill>
                  <a:srgbClr val="333333"/>
                </a:solidFill>
                <a:latin typeface="微软雅黑" panose="020B0503020204020204" pitchFamily="34" charset="-122"/>
                <a:ea typeface="微软雅黑" panose="020B0503020204020204" pitchFamily="34" charset="-122"/>
              </a:rPr>
              <a:t>术语定义：十分常见（≥</a:t>
            </a:r>
            <a:r>
              <a:rPr lang="en-US" altLang="zh-CN" sz="1100" dirty="0">
                <a:solidFill>
                  <a:srgbClr val="333333"/>
                </a:solidFill>
                <a:latin typeface="微软雅黑" panose="020B0503020204020204" pitchFamily="34" charset="-122"/>
                <a:ea typeface="微软雅黑" panose="020B0503020204020204" pitchFamily="34" charset="-122"/>
              </a:rPr>
              <a:t>1/10</a:t>
            </a:r>
            <a:r>
              <a:rPr lang="zh-CN" altLang="en-US" sz="1100" dirty="0">
                <a:solidFill>
                  <a:srgbClr val="333333"/>
                </a:solidFill>
                <a:latin typeface="微软雅黑" panose="020B0503020204020204" pitchFamily="34" charset="-122"/>
                <a:ea typeface="微软雅黑" panose="020B0503020204020204" pitchFamily="34" charset="-122"/>
              </a:rPr>
              <a:t>）、常见（≥</a:t>
            </a:r>
            <a:r>
              <a:rPr lang="en-US" altLang="zh-CN" sz="1100" dirty="0">
                <a:solidFill>
                  <a:srgbClr val="333333"/>
                </a:solidFill>
                <a:latin typeface="微软雅黑" panose="020B0503020204020204" pitchFamily="34" charset="-122"/>
                <a:ea typeface="微软雅黑" panose="020B0503020204020204" pitchFamily="34" charset="-122"/>
              </a:rPr>
              <a:t>1/100 </a:t>
            </a:r>
            <a:r>
              <a:rPr lang="zh-CN" altLang="en-US" sz="1100" dirty="0">
                <a:solidFill>
                  <a:srgbClr val="333333"/>
                </a:solidFill>
                <a:latin typeface="微软雅黑" panose="020B0503020204020204" pitchFamily="34" charset="-122"/>
                <a:ea typeface="微软雅黑" panose="020B0503020204020204" pitchFamily="34" charset="-122"/>
              </a:rPr>
              <a:t>至 </a:t>
            </a:r>
            <a:r>
              <a:rPr lang="en-US" altLang="zh-CN" sz="1100" dirty="0">
                <a:solidFill>
                  <a:srgbClr val="333333"/>
                </a:solidFill>
                <a:latin typeface="微软雅黑" panose="020B0503020204020204" pitchFamily="34" charset="-122"/>
                <a:ea typeface="微软雅黑" panose="020B0503020204020204" pitchFamily="34" charset="-122"/>
              </a:rPr>
              <a:t>&lt;1/10</a:t>
            </a:r>
            <a:r>
              <a:rPr lang="zh-CN" altLang="en-US" sz="1100" dirty="0">
                <a:solidFill>
                  <a:srgbClr val="333333"/>
                </a:solidFill>
                <a:latin typeface="微软雅黑" panose="020B0503020204020204" pitchFamily="34" charset="-122"/>
                <a:ea typeface="微软雅黑" panose="020B0503020204020204" pitchFamily="34" charset="-122"/>
              </a:rPr>
              <a:t>）、偶见（≥</a:t>
            </a:r>
            <a:r>
              <a:rPr lang="en-US" altLang="zh-CN" sz="1100" dirty="0">
                <a:solidFill>
                  <a:srgbClr val="333333"/>
                </a:solidFill>
                <a:latin typeface="微软雅黑" panose="020B0503020204020204" pitchFamily="34" charset="-122"/>
                <a:ea typeface="微软雅黑" panose="020B0503020204020204" pitchFamily="34" charset="-122"/>
              </a:rPr>
              <a:t>1/1000 </a:t>
            </a:r>
            <a:r>
              <a:rPr lang="zh-CN" altLang="en-US" sz="1100" dirty="0">
                <a:solidFill>
                  <a:srgbClr val="333333"/>
                </a:solidFill>
                <a:latin typeface="微软雅黑" panose="020B0503020204020204" pitchFamily="34" charset="-122"/>
                <a:ea typeface="微软雅黑" panose="020B0503020204020204" pitchFamily="34" charset="-122"/>
              </a:rPr>
              <a:t>至 </a:t>
            </a:r>
            <a:r>
              <a:rPr lang="en-US" altLang="zh-CN" sz="1100" dirty="0">
                <a:solidFill>
                  <a:srgbClr val="333333"/>
                </a:solidFill>
                <a:latin typeface="微软雅黑" panose="020B0503020204020204" pitchFamily="34" charset="-122"/>
                <a:ea typeface="微软雅黑" panose="020B0503020204020204" pitchFamily="34" charset="-122"/>
              </a:rPr>
              <a:t>&lt;1/100</a:t>
            </a:r>
            <a:r>
              <a:rPr lang="zh-CN" altLang="en-US" sz="1100" dirty="0">
                <a:solidFill>
                  <a:srgbClr val="333333"/>
                </a:solidFill>
                <a:latin typeface="微软雅黑" panose="020B0503020204020204" pitchFamily="34" charset="-122"/>
                <a:ea typeface="微软雅黑" panose="020B0503020204020204" pitchFamily="34" charset="-122"/>
              </a:rPr>
              <a:t>）、罕见（≥</a:t>
            </a:r>
            <a:r>
              <a:rPr lang="en-US" altLang="zh-CN" sz="1100" dirty="0">
                <a:solidFill>
                  <a:srgbClr val="333333"/>
                </a:solidFill>
                <a:latin typeface="微软雅黑" panose="020B0503020204020204" pitchFamily="34" charset="-122"/>
                <a:ea typeface="微软雅黑" panose="020B0503020204020204" pitchFamily="34" charset="-122"/>
              </a:rPr>
              <a:t>1/10000 </a:t>
            </a:r>
            <a:r>
              <a:rPr lang="zh-CN" altLang="en-US" sz="1100" dirty="0">
                <a:solidFill>
                  <a:srgbClr val="333333"/>
                </a:solidFill>
                <a:latin typeface="微软雅黑" panose="020B0503020204020204" pitchFamily="34" charset="-122"/>
                <a:ea typeface="微软雅黑" panose="020B0503020204020204" pitchFamily="34" charset="-122"/>
              </a:rPr>
              <a:t>至 </a:t>
            </a:r>
            <a:r>
              <a:rPr lang="en-US" altLang="zh-CN" sz="1100" dirty="0">
                <a:solidFill>
                  <a:srgbClr val="333333"/>
                </a:solidFill>
                <a:latin typeface="微软雅黑" panose="020B0503020204020204" pitchFamily="34" charset="-122"/>
                <a:ea typeface="微软雅黑" panose="020B0503020204020204" pitchFamily="34" charset="-122"/>
              </a:rPr>
              <a:t>&lt;1/1000</a:t>
            </a:r>
            <a:r>
              <a:rPr lang="zh-CN" altLang="en-US" sz="1100" dirty="0">
                <a:solidFill>
                  <a:srgbClr val="333333"/>
                </a:solidFill>
                <a:latin typeface="微软雅黑" panose="020B0503020204020204" pitchFamily="34" charset="-122"/>
                <a:ea typeface="微软雅黑" panose="020B0503020204020204" pitchFamily="34" charset="-122"/>
              </a:rPr>
              <a:t>）、十分罕见（</a:t>
            </a:r>
            <a:r>
              <a:rPr lang="en-US" altLang="zh-CN" sz="1100" dirty="0">
                <a:solidFill>
                  <a:srgbClr val="333333"/>
                </a:solidFill>
                <a:latin typeface="微软雅黑" panose="020B0503020204020204" pitchFamily="34" charset="-122"/>
                <a:ea typeface="微软雅黑" panose="020B0503020204020204" pitchFamily="34" charset="-122"/>
              </a:rPr>
              <a:t>&lt;1/10000</a:t>
            </a:r>
            <a:r>
              <a:rPr lang="zh-CN" altLang="en-US" sz="1100" dirty="0">
                <a:solidFill>
                  <a:srgbClr val="333333"/>
                </a:solidFill>
                <a:latin typeface="微软雅黑" panose="020B0503020204020204" pitchFamily="34" charset="-122"/>
                <a:ea typeface="微软雅黑" panose="020B0503020204020204" pitchFamily="34" charset="-122"/>
              </a:rPr>
              <a:t>）、未知（无法根据现有数据进行估算）。 </a:t>
            </a:r>
            <a:endParaRPr lang="en-US" altLang="zh-CN" sz="1100" dirty="0">
              <a:solidFill>
                <a:srgbClr val="333333"/>
              </a:solidFill>
              <a:latin typeface="微软雅黑" panose="020B0503020204020204" pitchFamily="34" charset="-122"/>
              <a:ea typeface="微软雅黑" panose="020B0503020204020204" pitchFamily="34" charset="-122"/>
            </a:endParaRPr>
          </a:p>
          <a:p>
            <a:pPr marL="742950" lvl="1" indent="-285750" fontAlgn="auto">
              <a:lnSpc>
                <a:spcPct val="150000"/>
              </a:lnSpc>
              <a:buFont typeface="Arial" panose="020B0604020202020204" pitchFamily="34" charset="0"/>
              <a:buChar char="•"/>
            </a:pPr>
            <a:r>
              <a:rPr lang="zh-CN" altLang="en-US" sz="1400" u="sng" dirty="0">
                <a:solidFill>
                  <a:srgbClr val="333333"/>
                </a:solidFill>
                <a:latin typeface="微软雅黑" panose="020B0503020204020204" pitchFamily="34" charset="-122"/>
                <a:ea typeface="微软雅黑" panose="020B0503020204020204" pitchFamily="34" charset="-122"/>
              </a:rPr>
              <a:t>免疫系统疾病 </a:t>
            </a:r>
            <a:r>
              <a:rPr lang="zh-CN" altLang="en-US" sz="1400" dirty="0">
                <a:solidFill>
                  <a:srgbClr val="333333"/>
                </a:solidFill>
                <a:latin typeface="微软雅黑" panose="020B0503020204020204" pitchFamily="34" charset="-122"/>
                <a:ea typeface="微软雅黑" panose="020B0503020204020204" pitchFamily="34" charset="-122"/>
              </a:rPr>
              <a:t>                        未知：超敏反应（包括严重的过敏反应）和皮疹</a:t>
            </a:r>
          </a:p>
          <a:p>
            <a:pPr marL="742950" lvl="1" indent="-285750" fontAlgn="auto">
              <a:lnSpc>
                <a:spcPct val="150000"/>
              </a:lnSpc>
              <a:buFont typeface="Arial" panose="020B0604020202020204" pitchFamily="34" charset="0"/>
              <a:buChar char="•"/>
            </a:pPr>
            <a:r>
              <a:rPr lang="zh-CN" altLang="en-US" sz="1400" u="sng" dirty="0">
                <a:solidFill>
                  <a:srgbClr val="333333"/>
                </a:solidFill>
                <a:latin typeface="微软雅黑" panose="020B0503020204020204" pitchFamily="34" charset="-122"/>
                <a:ea typeface="微软雅黑" panose="020B0503020204020204" pitchFamily="34" charset="-122"/>
              </a:rPr>
              <a:t>代谢和营养疾病</a:t>
            </a:r>
            <a:r>
              <a:rPr lang="zh-CN" altLang="en-US" sz="1400" dirty="0">
                <a:solidFill>
                  <a:srgbClr val="333333"/>
                </a:solidFill>
                <a:latin typeface="微软雅黑" panose="020B0503020204020204" pitchFamily="34" charset="-122"/>
                <a:ea typeface="微软雅黑" panose="020B0503020204020204" pitchFamily="34" charset="-122"/>
              </a:rPr>
              <a:t>                      常见：低苯丙氨酸血症</a:t>
            </a:r>
          </a:p>
          <a:p>
            <a:pPr marL="742950" lvl="1" indent="-285750" fontAlgn="auto">
              <a:lnSpc>
                <a:spcPct val="150000"/>
              </a:lnSpc>
              <a:buFont typeface="Arial" panose="020B0604020202020204" pitchFamily="34" charset="0"/>
              <a:buChar char="•"/>
            </a:pPr>
            <a:r>
              <a:rPr lang="zh-CN" altLang="en-US" sz="1400" u="sng" dirty="0">
                <a:solidFill>
                  <a:srgbClr val="333333"/>
                </a:solidFill>
                <a:latin typeface="微软雅黑" panose="020B0503020204020204" pitchFamily="34" charset="-122"/>
                <a:ea typeface="微软雅黑" panose="020B0503020204020204" pitchFamily="34" charset="-122"/>
              </a:rPr>
              <a:t>神经系统疾病 </a:t>
            </a:r>
            <a:r>
              <a:rPr lang="zh-CN" altLang="en-US" sz="1400" dirty="0">
                <a:solidFill>
                  <a:srgbClr val="333333"/>
                </a:solidFill>
                <a:latin typeface="微软雅黑" panose="020B0503020204020204" pitchFamily="34" charset="-122"/>
                <a:ea typeface="微软雅黑" panose="020B0503020204020204" pitchFamily="34" charset="-122"/>
              </a:rPr>
              <a:t>                        十分常见：头痛。</a:t>
            </a:r>
          </a:p>
          <a:p>
            <a:pPr marL="742950" lvl="1" indent="-285750" fontAlgn="auto">
              <a:lnSpc>
                <a:spcPct val="150000"/>
              </a:lnSpc>
              <a:buFont typeface="Arial" panose="020B0604020202020204" pitchFamily="34" charset="0"/>
              <a:buChar char="•"/>
            </a:pPr>
            <a:r>
              <a:rPr lang="zh-CN" altLang="en-US" sz="1400" u="sng" dirty="0">
                <a:solidFill>
                  <a:srgbClr val="333333"/>
                </a:solidFill>
                <a:latin typeface="微软雅黑" panose="020B0503020204020204" pitchFamily="34" charset="-122"/>
                <a:ea typeface="微软雅黑" panose="020B0503020204020204" pitchFamily="34" charset="-122"/>
              </a:rPr>
              <a:t>呼吸系统、胸部和纵隔疾病</a:t>
            </a:r>
            <a:r>
              <a:rPr lang="zh-CN" altLang="en-US" sz="1400" dirty="0">
                <a:solidFill>
                  <a:srgbClr val="333333"/>
                </a:solidFill>
                <a:latin typeface="微软雅黑" panose="020B0503020204020204" pitchFamily="34" charset="-122"/>
                <a:ea typeface="微软雅黑" panose="020B0503020204020204" pitchFamily="34" charset="-122"/>
              </a:rPr>
              <a:t>     十分常见：流涕    常见：咽喉疼痛、鼻塞、咳嗽</a:t>
            </a:r>
          </a:p>
          <a:p>
            <a:pPr marL="742950" lvl="1" indent="-285750" fontAlgn="auto">
              <a:lnSpc>
                <a:spcPct val="150000"/>
              </a:lnSpc>
              <a:buFont typeface="Arial" panose="020B0604020202020204" pitchFamily="34" charset="0"/>
              <a:buChar char="•"/>
            </a:pPr>
            <a:r>
              <a:rPr lang="zh-CN" altLang="en-US" sz="1400" u="sng" dirty="0">
                <a:solidFill>
                  <a:srgbClr val="333333"/>
                </a:solidFill>
                <a:latin typeface="微软雅黑" panose="020B0503020204020204" pitchFamily="34" charset="-122"/>
                <a:ea typeface="微软雅黑" panose="020B0503020204020204" pitchFamily="34" charset="-122"/>
              </a:rPr>
              <a:t>胃肠疾病 </a:t>
            </a:r>
            <a:r>
              <a:rPr lang="zh-CN" altLang="en-US" sz="1400" dirty="0">
                <a:solidFill>
                  <a:srgbClr val="333333"/>
                </a:solidFill>
                <a:latin typeface="微软雅黑" panose="020B0503020204020204" pitchFamily="34" charset="-122"/>
                <a:ea typeface="微软雅黑" panose="020B0503020204020204" pitchFamily="34" charset="-122"/>
              </a:rPr>
              <a:t>                                常见：腹泻、呕吐、腹痛、消化不良、恶心    未知：胃炎、食管炎</a:t>
            </a:r>
          </a:p>
          <a:p>
            <a:pPr marL="742950" lvl="1" indent="-285750" fontAlgn="auto">
              <a:lnSpc>
                <a:spcPct val="150000"/>
              </a:lnSpc>
              <a:buFont typeface="Arial" panose="020B0604020202020204" pitchFamily="34" charset="0"/>
              <a:buChar char="•"/>
            </a:pPr>
            <a:r>
              <a:rPr lang="zh-CN" altLang="en-US" sz="1400" u="sng" dirty="0">
                <a:solidFill>
                  <a:srgbClr val="333333"/>
                </a:solidFill>
                <a:latin typeface="微软雅黑" panose="020B0503020204020204" pitchFamily="34" charset="-122"/>
                <a:ea typeface="微软雅黑" panose="020B0503020204020204" pitchFamily="34" charset="-122"/>
              </a:rPr>
              <a:t>儿童  </a:t>
            </a:r>
            <a:r>
              <a:rPr lang="zh-CN" altLang="en-US" sz="1400" dirty="0">
                <a:solidFill>
                  <a:srgbClr val="333333"/>
                </a:solidFill>
                <a:latin typeface="微软雅黑" panose="020B0503020204020204" pitchFamily="34" charset="-122"/>
                <a:ea typeface="微软雅黑" panose="020B0503020204020204" pitchFamily="34" charset="-122"/>
              </a:rPr>
              <a:t>                                     儿童不良反应的频率、类型和严重程度与成人数据非常接近。</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88434" y="529096"/>
            <a:ext cx="147668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2.</a:t>
            </a:r>
            <a:r>
              <a:rPr lang="zh-CN" altLang="en-US" sz="2400" b="1" dirty="0">
                <a:solidFill>
                  <a:srgbClr val="2E75B6"/>
                </a:solidFill>
                <a:latin typeface="微软雅黑" panose="020B0503020204020204" pitchFamily="34" charset="-122"/>
                <a:ea typeface="微软雅黑" panose="020B0503020204020204" pitchFamily="34" charset="-122"/>
              </a:rPr>
              <a:t> 安全性</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4" name="文本框 8">
            <a:extLst>
              <a:ext uri="{FF2B5EF4-FFF2-40B4-BE49-F238E27FC236}">
                <a16:creationId xmlns:a16="http://schemas.microsoft.com/office/drawing/2014/main" id="{8A04DF03-76C9-A1BE-3CA2-57CABC6F6A8E}"/>
              </a:ext>
            </a:extLst>
          </p:cNvPr>
          <p:cNvSpPr txBox="1"/>
          <p:nvPr/>
        </p:nvSpPr>
        <p:spPr>
          <a:xfrm>
            <a:off x="2062426" y="1333518"/>
            <a:ext cx="9607958" cy="49017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fontAlgn="auto">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国内外不良反应发生情况</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fontAlgn="auto">
              <a:lnSpc>
                <a:spcPct val="150000"/>
              </a:lnSpc>
            </a:pPr>
            <a:r>
              <a:rPr lang="en-US" altLang="zh-CN" sz="1400" b="1" dirty="0">
                <a:solidFill>
                  <a:srgbClr val="333333"/>
                </a:solidFill>
                <a:latin typeface="微软雅黑" panose="020B0503020204020204" pitchFamily="34" charset="-122"/>
                <a:ea typeface="微软雅黑" panose="020B0503020204020204" pitchFamily="34" charset="-122"/>
              </a:rPr>
              <a:t>         1</a:t>
            </a:r>
            <a:r>
              <a:rPr lang="zh-CN" altLang="en-US" sz="1400" b="1" dirty="0">
                <a:solidFill>
                  <a:srgbClr val="333333"/>
                </a:solidFill>
                <a:latin typeface="微软雅黑" panose="020B0503020204020204" pitchFamily="34" charset="-122"/>
                <a:ea typeface="微软雅黑" panose="020B0503020204020204" pitchFamily="34" charset="-122"/>
              </a:rPr>
              <a:t>、原研科望（盐酸沙丙蝶呤片）不良反应收集信息 </a:t>
            </a:r>
            <a:endParaRPr lang="en-US" altLang="zh-CN" sz="1400" b="1" dirty="0">
              <a:solidFill>
                <a:srgbClr val="333333"/>
              </a:solidFill>
              <a:latin typeface="微软雅黑" panose="020B0503020204020204" pitchFamily="34" charset="-122"/>
              <a:ea typeface="微软雅黑" panose="020B0503020204020204" pitchFamily="34" charset="-122"/>
            </a:endParaRPr>
          </a:p>
          <a:p>
            <a:pPr marL="628650" lvl="1" indent="-171450" fontAlgn="auto">
              <a:lnSpc>
                <a:spcPct val="150000"/>
              </a:lnSpc>
              <a:buFont typeface="Arial" panose="020B0604020202020204" pitchFamily="34" charset="0"/>
              <a:buChar char="•"/>
            </a:pPr>
            <a:r>
              <a:rPr lang="en-US" altLang="zh-CN" sz="1400" dirty="0">
                <a:solidFill>
                  <a:srgbClr val="333333"/>
                </a:solidFill>
                <a:latin typeface="微软雅黑" panose="020B0503020204020204" pitchFamily="34" charset="-122"/>
                <a:ea typeface="微软雅黑" panose="020B0503020204020204" pitchFamily="34" charset="-122"/>
              </a:rPr>
              <a:t>2019</a:t>
            </a:r>
            <a:r>
              <a:rPr lang="zh-CN" altLang="en-US" sz="1400" dirty="0">
                <a:solidFill>
                  <a:srgbClr val="333333"/>
                </a:solidFill>
                <a:latin typeface="微软雅黑" panose="020B0503020204020204" pitchFamily="34" charset="-122"/>
                <a:ea typeface="微软雅黑" panose="020B0503020204020204" pitchFamily="34" charset="-122"/>
              </a:rPr>
              <a:t>年</a:t>
            </a:r>
            <a:r>
              <a:rPr lang="en-US" altLang="zh-CN" sz="1400" dirty="0">
                <a:solidFill>
                  <a:srgbClr val="333333"/>
                </a:solidFill>
                <a:latin typeface="微软雅黑" panose="020B0503020204020204" pitchFamily="34" charset="-122"/>
                <a:ea typeface="微软雅黑" panose="020B0503020204020204" pitchFamily="34" charset="-122"/>
              </a:rPr>
              <a:t>4</a:t>
            </a:r>
            <a:r>
              <a:rPr lang="zh-CN" altLang="en-US" sz="1400" dirty="0">
                <a:solidFill>
                  <a:srgbClr val="333333"/>
                </a:solidFill>
                <a:latin typeface="微软雅黑" panose="020B0503020204020204" pitchFamily="34" charset="-122"/>
                <a:ea typeface="微软雅黑" panose="020B0503020204020204" pitchFamily="34" charset="-122"/>
              </a:rPr>
              <a:t>月</a:t>
            </a:r>
            <a:r>
              <a:rPr lang="en-US" altLang="zh-CN" sz="1400" dirty="0">
                <a:solidFill>
                  <a:srgbClr val="333333"/>
                </a:solidFill>
                <a:latin typeface="微软雅黑" panose="020B0503020204020204" pitchFamily="34" charset="-122"/>
                <a:ea typeface="微软雅黑" panose="020B0503020204020204" pitchFamily="34" charset="-122"/>
              </a:rPr>
              <a:t>FDA</a:t>
            </a:r>
            <a:r>
              <a:rPr lang="zh-CN" altLang="en-US" sz="1400" dirty="0">
                <a:solidFill>
                  <a:srgbClr val="333333"/>
                </a:solidFill>
                <a:latin typeface="微软雅黑" panose="020B0503020204020204" pitchFamily="34" charset="-122"/>
                <a:ea typeface="微软雅黑" panose="020B0503020204020204" pitchFamily="34" charset="-122"/>
              </a:rPr>
              <a:t>发布有胃溃疡风险，</a:t>
            </a:r>
            <a:r>
              <a:rPr lang="en-US" altLang="zh-CN" sz="1400" dirty="0">
                <a:solidFill>
                  <a:srgbClr val="333333"/>
                </a:solidFill>
                <a:latin typeface="微软雅黑" panose="020B0503020204020204" pitchFamily="34" charset="-122"/>
                <a:ea typeface="微软雅黑" panose="020B0503020204020204" pitchFamily="34" charset="-122"/>
              </a:rPr>
              <a:t>Kuvan</a:t>
            </a:r>
            <a:r>
              <a:rPr lang="zh-CN" altLang="en-US" sz="1400" dirty="0">
                <a:solidFill>
                  <a:srgbClr val="333333"/>
                </a:solidFill>
                <a:latin typeface="微软雅黑" panose="020B0503020204020204" pitchFamily="34" charset="-122"/>
                <a:ea typeface="微软雅黑" panose="020B0503020204020204" pitchFamily="34" charset="-122"/>
              </a:rPr>
              <a:t>标签的“警告和注意事项”、“不良反应”、“患者咨询信息”和“患者信息”部分于</a:t>
            </a:r>
            <a:r>
              <a:rPr lang="en-US" altLang="zh-CN" sz="1400" dirty="0">
                <a:solidFill>
                  <a:srgbClr val="333333"/>
                </a:solidFill>
                <a:latin typeface="微软雅黑" panose="020B0503020204020204" pitchFamily="34" charset="-122"/>
                <a:ea typeface="微软雅黑" panose="020B0503020204020204" pitchFamily="34" charset="-122"/>
              </a:rPr>
              <a:t>2019</a:t>
            </a:r>
            <a:r>
              <a:rPr lang="zh-CN" altLang="en-US" sz="1400" dirty="0">
                <a:solidFill>
                  <a:srgbClr val="333333"/>
                </a:solidFill>
                <a:latin typeface="微软雅黑" panose="020B0503020204020204" pitchFamily="34" charset="-122"/>
                <a:ea typeface="微软雅黑" panose="020B0503020204020204" pitchFamily="34" charset="-122"/>
              </a:rPr>
              <a:t>年</a:t>
            </a:r>
            <a:r>
              <a:rPr lang="en-US" altLang="zh-CN" sz="1400" dirty="0">
                <a:solidFill>
                  <a:srgbClr val="333333"/>
                </a:solidFill>
                <a:latin typeface="微软雅黑" panose="020B0503020204020204" pitchFamily="34" charset="-122"/>
                <a:ea typeface="微软雅黑" panose="020B0503020204020204" pitchFamily="34" charset="-122"/>
              </a:rPr>
              <a:t>12</a:t>
            </a:r>
            <a:r>
              <a:rPr lang="zh-CN" altLang="en-US" sz="1400" dirty="0">
                <a:solidFill>
                  <a:srgbClr val="333333"/>
                </a:solidFill>
                <a:latin typeface="微软雅黑" panose="020B0503020204020204" pitchFamily="34" charset="-122"/>
                <a:ea typeface="微软雅黑" panose="020B0503020204020204" pitchFamily="34" charset="-122"/>
              </a:rPr>
              <a:t>月更新，上胃肠道粘膜炎症包括食管炎和扩张性胃炎。</a:t>
            </a:r>
            <a:r>
              <a:rPr lang="en-US" altLang="zh-CN" sz="1100" dirty="0">
                <a:solidFill>
                  <a:srgbClr val="333333"/>
                </a:solidFill>
                <a:latin typeface="微软雅黑" panose="020B0503020204020204" pitchFamily="34" charset="-122"/>
                <a:ea typeface="微软雅黑" panose="020B0503020204020204" pitchFamily="34" charset="-122"/>
              </a:rPr>
              <a:t>https://www.fda.gov/drugs/questions-and-answers-fdas-adverse-event-reporting-system-faers/august-5-2022-posting-potential-signals-serious-risksnew-safety-information-identified-fda-adverse</a:t>
            </a:r>
          </a:p>
          <a:p>
            <a:pPr marL="628650" lvl="1" indent="-171450" fontAlgn="auto">
              <a:lnSpc>
                <a:spcPct val="150000"/>
              </a:lnSpc>
              <a:buFont typeface="Arial" panose="020B0604020202020204" pitchFamily="34" charset="0"/>
              <a:buChar char="•"/>
            </a:pPr>
            <a:r>
              <a:rPr lang="en-US" altLang="zh-CN" sz="1400" dirty="0">
                <a:solidFill>
                  <a:srgbClr val="333333"/>
                </a:solidFill>
                <a:latin typeface="微软雅黑" panose="020B0503020204020204" pitchFamily="34" charset="-122"/>
                <a:ea typeface="微软雅黑" panose="020B0503020204020204" pitchFamily="34" charset="-122"/>
              </a:rPr>
              <a:t>Dr. Reddy</a:t>
            </a:r>
            <a:r>
              <a:rPr lang="zh-CN" altLang="en-US" sz="1400" dirty="0">
                <a:solidFill>
                  <a:srgbClr val="333333"/>
                </a:solidFill>
                <a:latin typeface="微软雅黑" panose="020B0503020204020204" pitchFamily="34" charset="-122"/>
                <a:ea typeface="微软雅黑" panose="020B0503020204020204" pitchFamily="34" charset="-122"/>
              </a:rPr>
              <a:t>公司在全国范围内自愿召回</a:t>
            </a:r>
            <a:r>
              <a:rPr lang="en-US" altLang="zh-CN" sz="1400" dirty="0">
                <a:solidFill>
                  <a:srgbClr val="333333"/>
                </a:solidFill>
                <a:latin typeface="微软雅黑" panose="020B0503020204020204" pitchFamily="34" charset="-122"/>
                <a:ea typeface="微软雅黑" panose="020B0503020204020204" pitchFamily="34" charset="-122"/>
              </a:rPr>
              <a:t>100</a:t>
            </a:r>
            <a:r>
              <a:rPr lang="zh-CN" altLang="en-US" sz="1400" dirty="0">
                <a:solidFill>
                  <a:srgbClr val="333333"/>
                </a:solidFill>
                <a:latin typeface="微软雅黑" panose="020B0503020204020204" pitchFamily="34" charset="-122"/>
                <a:ea typeface="微软雅黑" panose="020B0503020204020204" pitchFamily="34" charset="-122"/>
              </a:rPr>
              <a:t>毫克口服盐酸沙丙蝶呤片，原因是药效不足。</a:t>
            </a:r>
            <a:r>
              <a:rPr lang="en-US" altLang="zh-CN" sz="1100" dirty="0">
                <a:solidFill>
                  <a:srgbClr val="333333"/>
                </a:solidFill>
                <a:latin typeface="微软雅黑" panose="020B0503020204020204" pitchFamily="34" charset="-122"/>
                <a:ea typeface="微软雅黑" panose="020B0503020204020204" pitchFamily="34" charset="-122"/>
              </a:rPr>
              <a:t>https://www.fda.gov/safety/recalls-market-withdrawals-safety-alerts/dr-reddys-issues-voluntary-nationwide-recall-sapropterin-dihydrochloride-powder-oral-solution-100-mg</a:t>
            </a:r>
          </a:p>
          <a:p>
            <a:pPr lvl="1">
              <a:lnSpc>
                <a:spcPct val="150000"/>
              </a:lnSpc>
            </a:pPr>
            <a:r>
              <a:rPr lang="en-US" altLang="zh-CN" sz="1400" b="1" dirty="0">
                <a:solidFill>
                  <a:srgbClr val="333333"/>
                </a:solidFill>
                <a:latin typeface="微软雅黑" panose="020B0503020204020204" pitchFamily="34" charset="-122"/>
                <a:ea typeface="微软雅黑" panose="020B0503020204020204" pitchFamily="34" charset="-122"/>
              </a:rPr>
              <a:t>2</a:t>
            </a:r>
            <a:r>
              <a:rPr lang="zh-CN" altLang="en-US" sz="1400" b="1" dirty="0">
                <a:solidFill>
                  <a:srgbClr val="333333"/>
                </a:solidFill>
                <a:latin typeface="微软雅黑" panose="020B0503020204020204" pitchFamily="34" charset="-122"/>
                <a:ea typeface="微软雅黑" panose="020B0503020204020204" pitchFamily="34" charset="-122"/>
              </a:rPr>
              <a:t>、本品海普益（盐酸沙丙蝶呤片）不良反应收集信息 </a:t>
            </a:r>
            <a:endParaRPr lang="en-US" altLang="zh-CN" sz="1400" b="1" dirty="0">
              <a:solidFill>
                <a:srgbClr val="333333"/>
              </a:solidFill>
              <a:latin typeface="微软雅黑" panose="020B0503020204020204" pitchFamily="34" charset="-122"/>
              <a:ea typeface="微软雅黑" panose="020B0503020204020204" pitchFamily="34" charset="-122"/>
            </a:endParaRPr>
          </a:p>
          <a:p>
            <a:pPr lvl="1" fontAlgn="auto">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海普益自上市以来仅收到</a:t>
            </a:r>
            <a:r>
              <a:rPr lang="en-US" altLang="zh-CN" sz="1400" dirty="0">
                <a:solidFill>
                  <a:srgbClr val="333333"/>
                </a:solidFill>
                <a:latin typeface="微软雅黑" panose="020B0503020204020204" pitchFamily="34" charset="-122"/>
                <a:ea typeface="微软雅黑" panose="020B0503020204020204" pitchFamily="34" charset="-122"/>
              </a:rPr>
              <a:t>1</a:t>
            </a:r>
            <a:r>
              <a:rPr lang="zh-CN" altLang="en-US" sz="1400" dirty="0">
                <a:solidFill>
                  <a:srgbClr val="333333"/>
                </a:solidFill>
                <a:latin typeface="微软雅黑" panose="020B0503020204020204" pitchFamily="34" charset="-122"/>
                <a:ea typeface="微软雅黑" panose="020B0503020204020204" pitchFamily="34" charset="-122"/>
              </a:rPr>
              <a:t>例报告：患者，男，</a:t>
            </a:r>
            <a:r>
              <a:rPr lang="en-US" altLang="zh-CN" sz="1400" dirty="0">
                <a:solidFill>
                  <a:srgbClr val="333333"/>
                </a:solidFill>
                <a:latin typeface="微软雅黑" panose="020B0503020204020204" pitchFamily="34" charset="-122"/>
                <a:ea typeface="微软雅黑" panose="020B0503020204020204" pitchFamily="34" charset="-122"/>
              </a:rPr>
              <a:t>17</a:t>
            </a:r>
            <a:r>
              <a:rPr lang="zh-CN" altLang="en-US" sz="1400" dirty="0">
                <a:solidFill>
                  <a:srgbClr val="333333"/>
                </a:solidFill>
                <a:latin typeface="微软雅黑" panose="020B0503020204020204" pitchFamily="34" charset="-122"/>
                <a:ea typeface="微软雅黑" panose="020B0503020204020204" pitchFamily="34" charset="-122"/>
              </a:rPr>
              <a:t>岁，苯丙酮尿症，</a:t>
            </a:r>
            <a:r>
              <a:rPr lang="en-US" altLang="zh-CN" sz="1400" dirty="0">
                <a:solidFill>
                  <a:srgbClr val="333333"/>
                </a:solidFill>
                <a:latin typeface="微软雅黑" panose="020B0503020204020204" pitchFamily="34" charset="-122"/>
                <a:ea typeface="微软雅黑" panose="020B0503020204020204" pitchFamily="34" charset="-122"/>
              </a:rPr>
              <a:t>2023.12.23</a:t>
            </a:r>
            <a:r>
              <a:rPr lang="zh-CN" altLang="en-US" sz="1400" dirty="0">
                <a:solidFill>
                  <a:srgbClr val="333333"/>
                </a:solidFill>
                <a:latin typeface="微软雅黑" panose="020B0503020204020204" pitchFamily="34" charset="-122"/>
                <a:ea typeface="微软雅黑" panose="020B0503020204020204" pitchFamily="34" charset="-122"/>
              </a:rPr>
              <a:t>服用海普益，半片，</a:t>
            </a:r>
            <a:r>
              <a:rPr lang="en-US" altLang="zh-CN" sz="1400" dirty="0" err="1">
                <a:solidFill>
                  <a:srgbClr val="333333"/>
                </a:solidFill>
                <a:latin typeface="微软雅黑" panose="020B0503020204020204" pitchFamily="34" charset="-122"/>
                <a:ea typeface="微软雅黑" panose="020B0503020204020204" pitchFamily="34" charset="-122"/>
              </a:rPr>
              <a:t>qd</a:t>
            </a:r>
            <a:r>
              <a:rPr lang="zh-CN" altLang="en-US" sz="1400" dirty="0">
                <a:solidFill>
                  <a:srgbClr val="333333"/>
                </a:solidFill>
                <a:latin typeface="微软雅黑" panose="020B0503020204020204" pitchFamily="34" charset="-122"/>
                <a:ea typeface="微软雅黑" panose="020B0503020204020204" pitchFamily="34" charset="-122"/>
              </a:rPr>
              <a:t>，用药后出现嗓子疼，是否有联合用药情况不详，用药大概</a:t>
            </a:r>
            <a:r>
              <a:rPr lang="en-US" altLang="zh-CN" sz="1400" dirty="0">
                <a:solidFill>
                  <a:srgbClr val="333333"/>
                </a:solidFill>
                <a:latin typeface="微软雅黑" panose="020B0503020204020204" pitchFamily="34" charset="-122"/>
                <a:ea typeface="微软雅黑" panose="020B0503020204020204" pitchFamily="34" charset="-122"/>
              </a:rPr>
              <a:t>20</a:t>
            </a:r>
            <a:r>
              <a:rPr lang="zh-CN" altLang="en-US" sz="1400" dirty="0">
                <a:solidFill>
                  <a:srgbClr val="333333"/>
                </a:solidFill>
                <a:latin typeface="微软雅黑" panose="020B0503020204020204" pitchFamily="34" charset="-122"/>
                <a:ea typeface="微软雅黑" panose="020B0503020204020204" pitchFamily="34" charset="-122"/>
              </a:rPr>
              <a:t>天，嗓子一直疼，不确定是感冒还是药物引起，服用感冒药未减轻。</a:t>
            </a:r>
            <a:r>
              <a:rPr lang="en-US" altLang="zh-CN" sz="1400" dirty="0">
                <a:solidFill>
                  <a:srgbClr val="333333"/>
                </a:solidFill>
                <a:latin typeface="微软雅黑" panose="020B0503020204020204" pitchFamily="34" charset="-122"/>
                <a:ea typeface="微软雅黑" panose="020B0503020204020204" pitchFamily="34" charset="-122"/>
              </a:rPr>
              <a:t>2024.1.22</a:t>
            </a:r>
            <a:r>
              <a:rPr lang="zh-CN" altLang="en-US" sz="1400" dirty="0">
                <a:solidFill>
                  <a:srgbClr val="333333"/>
                </a:solidFill>
                <a:latin typeface="微软雅黑" panose="020B0503020204020204" pitchFamily="34" charset="-122"/>
                <a:ea typeface="微软雅黑" panose="020B0503020204020204" pitchFamily="34" charset="-122"/>
              </a:rPr>
              <a:t>患者嗓子疼症状消失。不良反应在说明书中有相应提示，未发现新的安全性问题。</a:t>
            </a:r>
            <a:endParaRPr lang="en-US" altLang="zh-CN" sz="1100" dirty="0">
              <a:solidFill>
                <a:srgbClr val="333333"/>
              </a:solidFill>
              <a:latin typeface="微软雅黑" panose="020B0503020204020204" pitchFamily="34" charset="-122"/>
              <a:ea typeface="微软雅黑" panose="020B0503020204020204" pitchFamily="34" charset="-122"/>
            </a:endParaRPr>
          </a:p>
          <a:p>
            <a:pPr marL="342900" lvl="0" indent="-342900">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与目录内同治疗领域药品安全性方面的主要优势</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lvl="0">
              <a:lnSpc>
                <a:spcPct val="150000"/>
              </a:lnSpc>
            </a:pPr>
            <a:r>
              <a:rPr lang="zh-CN" altLang="en-US" sz="1400" b="1" dirty="0">
                <a:solidFill>
                  <a:srgbClr val="333333"/>
                </a:solidFill>
                <a:latin typeface="微软雅黑" panose="020B0503020204020204" pitchFamily="34" charset="-122"/>
                <a:ea typeface="微软雅黑" panose="020B0503020204020204" pitchFamily="34" charset="-122"/>
                <a:sym typeface="+mn-ea"/>
              </a:rPr>
              <a:t>         </a:t>
            </a:r>
            <a:r>
              <a:rPr lang="zh-CN" altLang="en-US" sz="1400" b="1" dirty="0">
                <a:solidFill>
                  <a:srgbClr val="FF0000"/>
                </a:solidFill>
                <a:latin typeface="微软雅黑" panose="020B0503020204020204" pitchFamily="34" charset="-122"/>
                <a:ea typeface="微软雅黑" panose="020B0503020204020204" pitchFamily="34" charset="-122"/>
                <a:sym typeface="+mn-ea"/>
              </a:rPr>
              <a:t>目录内无同治疗领域的药品</a:t>
            </a:r>
            <a:endParaRPr lang="en-US" altLang="zh-CN" sz="1400" b="1" dirty="0">
              <a:solidFill>
                <a:srgbClr val="FF0000"/>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1496660742"/>
      </p:ext>
    </p:extLst>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88434" y="529096"/>
            <a:ext cx="147668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3.</a:t>
            </a:r>
            <a:r>
              <a:rPr lang="zh-CN" altLang="en-US" sz="2400" b="1" dirty="0">
                <a:solidFill>
                  <a:srgbClr val="2E75B6"/>
                </a:solidFill>
                <a:latin typeface="微软雅黑" panose="020B0503020204020204" pitchFamily="34" charset="-122"/>
                <a:ea typeface="微软雅黑" panose="020B0503020204020204" pitchFamily="34" charset="-122"/>
              </a:rPr>
              <a:t> 有效性</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3" name="文本框 8">
            <a:extLst>
              <a:ext uri="{FF2B5EF4-FFF2-40B4-BE49-F238E27FC236}">
                <a16:creationId xmlns:a16="http://schemas.microsoft.com/office/drawing/2014/main" id="{62E5FD97-EB34-559D-9887-89A57C52A001}"/>
              </a:ext>
            </a:extLst>
          </p:cNvPr>
          <p:cNvSpPr txBox="1"/>
          <p:nvPr/>
        </p:nvSpPr>
        <p:spPr>
          <a:xfrm>
            <a:off x="1929214" y="1066175"/>
            <a:ext cx="9904443" cy="557793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临床</a:t>
            </a:r>
            <a:r>
              <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BE</a:t>
            </a: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试验</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lvl="0">
              <a:lnSpc>
                <a:spcPct val="150000"/>
              </a:lnSpc>
            </a:pP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342900" lvl="0" indent="-342900">
              <a:lnSpc>
                <a:spcPct val="150000"/>
              </a:lnSpc>
              <a:buFont typeface="Wingdings" panose="05000000000000000000" pitchFamily="2" charset="2"/>
              <a:buChar char="Ø"/>
            </a:pP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342900" lvl="0" indent="-342900">
              <a:lnSpc>
                <a:spcPct val="150000"/>
              </a:lnSpc>
              <a:buFont typeface="Wingdings" panose="05000000000000000000" pitchFamily="2" charset="2"/>
              <a:buChar char="Ø"/>
            </a:pP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lvl="0">
              <a:lnSpc>
                <a:spcPct val="150000"/>
              </a:lnSpc>
            </a:pP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342900" indent="-342900">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临床指南</a:t>
            </a:r>
            <a:r>
              <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诊疗规范推荐情况</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nSpc>
                <a:spcPct val="150000"/>
              </a:lnSpc>
            </a:pPr>
            <a:r>
              <a:rPr lang="en-US" altLang="zh-CN" sz="1400" b="1" dirty="0">
                <a:latin typeface="微软雅黑" panose="020B0503020204020204" pitchFamily="34" charset="-122"/>
                <a:ea typeface="微软雅黑" panose="020B0503020204020204" pitchFamily="34" charset="-122"/>
              </a:rPr>
              <a:t>      《</a:t>
            </a:r>
            <a:r>
              <a:rPr lang="zh-CN" altLang="en-US" sz="1400" b="1" dirty="0">
                <a:latin typeface="微软雅黑" panose="020B0503020204020204" pitchFamily="34" charset="-122"/>
                <a:ea typeface="微软雅黑" panose="020B0503020204020204" pitchFamily="34" charset="-122"/>
              </a:rPr>
              <a:t>四氢蝶呤（</a:t>
            </a:r>
            <a:r>
              <a:rPr lang="en-US" altLang="zh-CN" sz="1400" b="1" dirty="0">
                <a:latin typeface="微软雅黑" panose="020B0503020204020204" pitchFamily="34" charset="-122"/>
                <a:ea typeface="微软雅黑" panose="020B0503020204020204" pitchFamily="34" charset="-122"/>
              </a:rPr>
              <a:t>BH</a:t>
            </a:r>
            <a:r>
              <a:rPr lang="en-US" altLang="zh-CN" sz="1400" b="1" baseline="-25000" dirty="0">
                <a:latin typeface="微软雅黑" panose="020B0503020204020204" pitchFamily="34" charset="-122"/>
                <a:ea typeface="微软雅黑" panose="020B0503020204020204" pitchFamily="34" charset="-122"/>
              </a:rPr>
              <a:t>4</a:t>
            </a:r>
            <a:r>
              <a:rPr lang="zh-CN" altLang="en-US" sz="1400" b="1" dirty="0">
                <a:latin typeface="微软雅黑" panose="020B0503020204020204" pitchFamily="34" charset="-122"/>
                <a:ea typeface="微软雅黑" panose="020B0503020204020204" pitchFamily="34" charset="-122"/>
              </a:rPr>
              <a:t>）缺乏症的诊断和治疗共识指南（</a:t>
            </a:r>
            <a:r>
              <a:rPr lang="en-US" altLang="zh-CN" sz="1400" b="1" dirty="0">
                <a:latin typeface="微软雅黑" panose="020B0503020204020204" pitchFamily="34" charset="-122"/>
                <a:ea typeface="微软雅黑" panose="020B0503020204020204" pitchFamily="34" charset="-122"/>
              </a:rPr>
              <a:t>2020</a:t>
            </a:r>
            <a:r>
              <a:rPr lang="zh-CN" altLang="en-US" sz="1400" b="1" dirty="0">
                <a:latin typeface="微软雅黑" panose="020B0503020204020204" pitchFamily="34" charset="-122"/>
                <a:ea typeface="微软雅黑" panose="020B0503020204020204" pitchFamily="34" charset="-122"/>
              </a:rPr>
              <a:t>年</a:t>
            </a:r>
            <a:r>
              <a:rPr lang="en-US" altLang="zh-CN" sz="1400" b="1" dirty="0">
                <a:latin typeface="微软雅黑" panose="020B0503020204020204" pitchFamily="34" charset="-122"/>
                <a:ea typeface="微软雅黑" panose="020B0503020204020204" pitchFamily="34" charset="-122"/>
              </a:rPr>
              <a:t>5</a:t>
            </a:r>
            <a:r>
              <a:rPr lang="zh-CN" altLang="en-US" sz="1400" b="1" dirty="0">
                <a:latin typeface="微软雅黑" panose="020B0503020204020204" pitchFamily="34" charset="-122"/>
                <a:ea typeface="微软雅黑" panose="020B0503020204020204" pitchFamily="34" charset="-122"/>
              </a:rPr>
              <a:t>月）</a:t>
            </a:r>
            <a:r>
              <a:rPr lang="en-US" altLang="zh-CN" sz="1400" b="1" dirty="0">
                <a:latin typeface="微软雅黑" panose="020B0503020204020204" pitchFamily="34" charset="-122"/>
                <a:ea typeface="微软雅黑" panose="020B0503020204020204" pitchFamily="34" charset="-122"/>
              </a:rPr>
              <a:t>》</a:t>
            </a:r>
          </a:p>
          <a:p>
            <a:pPr>
              <a:lnSpc>
                <a:spcPct val="150000"/>
              </a:lnSpc>
            </a:pPr>
            <a:r>
              <a:rPr lang="zh-CN" altLang="en-US" sz="1200" b="1" dirty="0">
                <a:solidFill>
                  <a:srgbClr val="FF0000"/>
                </a:solidFill>
                <a:latin typeface="微软雅黑" panose="020B0503020204020204" pitchFamily="34" charset="-122"/>
                <a:ea typeface="微软雅黑" panose="020B0503020204020204" pitchFamily="34" charset="-122"/>
              </a:rPr>
              <a:t>一线治疗</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BH</a:t>
            </a:r>
            <a:r>
              <a:rPr lang="en-US" altLang="zh-CN" sz="1200" baseline="-25000" dirty="0">
                <a:latin typeface="微软雅黑" panose="020B0503020204020204" pitchFamily="34" charset="-122"/>
                <a:ea typeface="微软雅黑" panose="020B0503020204020204" pitchFamily="34" charset="-122"/>
              </a:rPr>
              <a:t>4</a:t>
            </a:r>
            <a:r>
              <a:rPr lang="en-US" altLang="zh-CN" sz="1200" dirty="0">
                <a:latin typeface="微软雅黑" panose="020B0503020204020204" pitchFamily="34" charset="-122"/>
                <a:ea typeface="微软雅黑" panose="020B0503020204020204" pitchFamily="34" charset="-122"/>
              </a:rPr>
              <a:t>D</a:t>
            </a:r>
            <a:r>
              <a:rPr lang="zh-CN" altLang="en-US" sz="1200" dirty="0">
                <a:latin typeface="微软雅黑" panose="020B0503020204020204" pitchFamily="34" charset="-122"/>
                <a:ea typeface="微软雅黑" panose="020B0503020204020204" pitchFamily="34" charset="-122"/>
              </a:rPr>
              <a:t>患者的长期神经发育结局受早期开始有效治疗的影响很大，因此不能延迟治疗。根据对文献的评估，存在（维持）药物治疗的证据，包括剂量和副作用，用于减少苯丙氨酸的饮食，</a:t>
            </a:r>
            <a:r>
              <a:rPr lang="zh-CN" altLang="en-US" sz="1200" b="1" dirty="0">
                <a:solidFill>
                  <a:srgbClr val="FF0000"/>
                </a:solidFill>
                <a:latin typeface="微软雅黑" panose="020B0503020204020204" pitchFamily="34" charset="-122"/>
                <a:ea typeface="微软雅黑" panose="020B0503020204020204" pitchFamily="34" charset="-122"/>
              </a:rPr>
              <a:t>盐酸沙丙蝶呤</a:t>
            </a:r>
            <a:r>
              <a:rPr lang="zh-CN" altLang="en-US" sz="1200" dirty="0">
                <a:latin typeface="微软雅黑" panose="020B0503020204020204" pitchFamily="34" charset="-122"/>
                <a:ea typeface="微软雅黑" panose="020B0503020204020204" pitchFamily="34" charset="-122"/>
              </a:rPr>
              <a:t>，左旋多巴与外周</a:t>
            </a:r>
            <a:r>
              <a:rPr lang="en-US" altLang="zh-CN" sz="1200" dirty="0">
                <a:latin typeface="微软雅黑" panose="020B0503020204020204" pitchFamily="34" charset="-122"/>
                <a:ea typeface="微软雅黑" panose="020B0503020204020204" pitchFamily="34" charset="-122"/>
              </a:rPr>
              <a:t>DC</a:t>
            </a:r>
            <a:r>
              <a:rPr lang="zh-CN" altLang="en-US" sz="1200" dirty="0">
                <a:latin typeface="微软雅黑" panose="020B0503020204020204" pitchFamily="34" charset="-122"/>
                <a:ea typeface="微软雅黑" panose="020B0503020204020204" pitchFamily="34" charset="-122"/>
              </a:rPr>
              <a:t>抑制剂（卡比多巴或苄丝肼），</a:t>
            </a:r>
            <a:r>
              <a:rPr lang="en-US" altLang="zh-CN" sz="1200" dirty="0">
                <a:latin typeface="微软雅黑" panose="020B0503020204020204" pitchFamily="34" charset="-122"/>
                <a:ea typeface="微软雅黑" panose="020B0503020204020204" pitchFamily="34" charset="-122"/>
              </a:rPr>
              <a:t>5-HTP</a:t>
            </a:r>
            <a:r>
              <a:rPr lang="zh-CN" altLang="en-US" sz="1200" dirty="0">
                <a:latin typeface="微软雅黑" panose="020B0503020204020204" pitchFamily="34" charset="-122"/>
                <a:ea typeface="微软雅黑" panose="020B0503020204020204" pitchFamily="34" charset="-122"/>
              </a:rPr>
              <a:t>，亚叶酸，多巴胺激动剂（</a:t>
            </a:r>
            <a:r>
              <a:rPr lang="en-US" altLang="zh-CN" sz="1200" dirty="0">
                <a:latin typeface="微软雅黑" panose="020B0503020204020204" pitchFamily="34" charset="-122"/>
                <a:ea typeface="微软雅黑" panose="020B0503020204020204" pitchFamily="34" charset="-122"/>
              </a:rPr>
              <a:t>DA</a:t>
            </a:r>
            <a:r>
              <a:rPr lang="zh-CN" altLang="en-US" sz="1200" dirty="0">
                <a:latin typeface="微软雅黑" panose="020B0503020204020204" pitchFamily="34" charset="-122"/>
                <a:ea typeface="微软雅黑" panose="020B0503020204020204" pitchFamily="34" charset="-122"/>
              </a:rPr>
              <a:t>），选择性单胺氧化酶（</a:t>
            </a:r>
            <a:r>
              <a:rPr lang="en-US" altLang="zh-CN" sz="1200" dirty="0">
                <a:latin typeface="微软雅黑" panose="020B0503020204020204" pitchFamily="34" charset="-122"/>
                <a:ea typeface="微软雅黑" panose="020B0503020204020204" pitchFamily="34" charset="-122"/>
              </a:rPr>
              <a:t>MAO</a:t>
            </a:r>
            <a:r>
              <a:rPr lang="zh-CN" altLang="en-US" sz="1200" dirty="0">
                <a:latin typeface="微软雅黑" panose="020B0503020204020204" pitchFamily="34" charset="-122"/>
                <a:ea typeface="微软雅黑" panose="020B0503020204020204" pitchFamily="34" charset="-122"/>
              </a:rPr>
              <a:t>）抑制剂（</a:t>
            </a:r>
            <a:r>
              <a:rPr lang="en-US" altLang="zh-CN" sz="1200" dirty="0">
                <a:latin typeface="微软雅黑" panose="020B0503020204020204" pitchFamily="34" charset="-122"/>
                <a:ea typeface="微软雅黑" panose="020B0503020204020204" pitchFamily="34" charset="-122"/>
              </a:rPr>
              <a:t>MAO-I</a:t>
            </a:r>
            <a:r>
              <a:rPr lang="zh-CN" altLang="en-US" sz="1200" dirty="0">
                <a:latin typeface="微软雅黑" panose="020B0503020204020204" pitchFamily="34" charset="-122"/>
                <a:ea typeface="微软雅黑" panose="020B0503020204020204" pitchFamily="34" charset="-122"/>
              </a:rPr>
              <a:t>），抗胆碱能药物，儿茶酚</a:t>
            </a:r>
            <a:r>
              <a:rPr lang="en-US" altLang="zh-CN" sz="1200" dirty="0">
                <a:latin typeface="微软雅黑" panose="020B0503020204020204" pitchFamily="34" charset="-122"/>
                <a:ea typeface="微软雅黑" panose="020B0503020204020204" pitchFamily="34" charset="-122"/>
              </a:rPr>
              <a:t>-O-</a:t>
            </a:r>
            <a:r>
              <a:rPr lang="zh-CN" altLang="en-US" sz="1200" dirty="0">
                <a:latin typeface="微软雅黑" panose="020B0503020204020204" pitchFamily="34" charset="-122"/>
                <a:ea typeface="微软雅黑" panose="020B0503020204020204" pitchFamily="34" charset="-122"/>
              </a:rPr>
              <a:t>甲基转移酶（</a:t>
            </a:r>
            <a:r>
              <a:rPr lang="en-US" altLang="zh-CN" sz="1200" dirty="0">
                <a:latin typeface="微软雅黑" panose="020B0503020204020204" pitchFamily="34" charset="-122"/>
                <a:ea typeface="微软雅黑" panose="020B0503020204020204" pitchFamily="34" charset="-122"/>
              </a:rPr>
              <a:t>COMT</a:t>
            </a:r>
            <a:r>
              <a:rPr lang="zh-CN" altLang="en-US" sz="1200" dirty="0">
                <a:latin typeface="微软雅黑" panose="020B0503020204020204" pitchFamily="34" charset="-122"/>
                <a:ea typeface="微软雅黑" panose="020B0503020204020204" pitchFamily="34" charset="-122"/>
              </a:rPr>
              <a:t>）抑制剂，选择性</a:t>
            </a: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羟色胺再摄取抑制剂（</a:t>
            </a:r>
            <a:r>
              <a:rPr lang="en-US" altLang="zh-CN" sz="1200" dirty="0">
                <a:latin typeface="微软雅黑" panose="020B0503020204020204" pitchFamily="34" charset="-122"/>
                <a:ea typeface="微软雅黑" panose="020B0503020204020204" pitchFamily="34" charset="-122"/>
              </a:rPr>
              <a:t>SSRIs</a:t>
            </a:r>
            <a:r>
              <a:rPr lang="zh-CN" altLang="en-US" sz="1200" dirty="0">
                <a:latin typeface="微软雅黑" panose="020B0503020204020204" pitchFamily="34" charset="-122"/>
                <a:ea typeface="微软雅黑" panose="020B0503020204020204" pitchFamily="34" charset="-122"/>
              </a:rPr>
              <a:t>），苯二氮卓类药物，褪黑激素，和肉毒杆菌毒素注射。</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en-US" altLang="zh-CN" sz="1400" b="1" dirty="0">
                <a:latin typeface="微软雅黑" panose="020B0503020204020204" pitchFamily="34" charset="-122"/>
                <a:ea typeface="微软雅黑" panose="020B0503020204020204" pitchFamily="34" charset="-122"/>
              </a:rPr>
              <a:t>      《</a:t>
            </a:r>
            <a:r>
              <a:rPr lang="zh-CN" altLang="en-US" sz="1400" b="1" dirty="0">
                <a:latin typeface="微软雅黑" panose="020B0503020204020204" pitchFamily="34" charset="-122"/>
                <a:ea typeface="微软雅黑" panose="020B0503020204020204" pitchFamily="34" charset="-122"/>
              </a:rPr>
              <a:t>治疗</a:t>
            </a:r>
            <a:r>
              <a:rPr lang="en-US" altLang="zh-CN" sz="1400" b="1" dirty="0">
                <a:latin typeface="微软雅黑" panose="020B0503020204020204" pitchFamily="34" charset="-122"/>
                <a:ea typeface="微软雅黑" panose="020B0503020204020204" pitchFamily="34" charset="-122"/>
              </a:rPr>
              <a:t>0-4</a:t>
            </a:r>
            <a:r>
              <a:rPr lang="zh-CN" altLang="en-US" sz="1400" b="1" dirty="0">
                <a:latin typeface="微软雅黑" panose="020B0503020204020204" pitchFamily="34" charset="-122"/>
                <a:ea typeface="微软雅黑" panose="020B0503020204020204" pitchFamily="34" charset="-122"/>
              </a:rPr>
              <a:t>岁患者高苯丙氨酸血症的诊断和治疗建议（</a:t>
            </a:r>
            <a:r>
              <a:rPr lang="en-US" altLang="zh-CN" sz="1400" b="1" dirty="0">
                <a:latin typeface="微软雅黑" panose="020B0503020204020204" pitchFamily="34" charset="-122"/>
                <a:ea typeface="微软雅黑" panose="020B0503020204020204" pitchFamily="34" charset="-122"/>
              </a:rPr>
              <a:t>2018</a:t>
            </a:r>
            <a:r>
              <a:rPr lang="zh-CN" altLang="en-US" sz="1400" b="1" dirty="0">
                <a:latin typeface="微软雅黑" panose="020B0503020204020204" pitchFamily="34" charset="-122"/>
                <a:ea typeface="微软雅黑" panose="020B0503020204020204" pitchFamily="34" charset="-122"/>
              </a:rPr>
              <a:t>）</a:t>
            </a:r>
            <a:r>
              <a:rPr lang="en-US" altLang="zh-CN" sz="1400" b="1" dirty="0">
                <a:latin typeface="微软雅黑" panose="020B0503020204020204" pitchFamily="34" charset="-122"/>
                <a:ea typeface="微软雅黑" panose="020B0503020204020204" pitchFamily="34" charset="-122"/>
              </a:rPr>
              <a:t>》</a:t>
            </a:r>
          </a:p>
          <a:p>
            <a:pPr>
              <a:lnSpc>
                <a:spcPct val="150000"/>
              </a:lnSpc>
            </a:pPr>
            <a:r>
              <a:rPr lang="zh-CN" altLang="en-US" sz="1200" dirty="0">
                <a:latin typeface="微软雅黑" panose="020B0503020204020204" pitchFamily="34" charset="-122"/>
                <a:ea typeface="微软雅黑" panose="020B0503020204020204" pitchFamily="34" charset="-122"/>
              </a:rPr>
              <a:t>与单纯的饮食限制相比，从小用盐酸沙丙蝶呤治疗苯丙酮尿症（</a:t>
            </a:r>
            <a:r>
              <a:rPr lang="en-US" altLang="zh-CN" sz="1200" dirty="0">
                <a:latin typeface="微软雅黑" panose="020B0503020204020204" pitchFamily="34" charset="-122"/>
                <a:ea typeface="微软雅黑" panose="020B0503020204020204" pitchFamily="34" charset="-122"/>
              </a:rPr>
              <a:t>PKU</a:t>
            </a:r>
            <a:r>
              <a:rPr lang="zh-CN" altLang="en-US" sz="1200" dirty="0">
                <a:latin typeface="微软雅黑" panose="020B0503020204020204" pitchFamily="34" charset="-122"/>
                <a:ea typeface="微软雅黑" panose="020B0503020204020204" pitchFamily="34" charset="-122"/>
              </a:rPr>
              <a:t>）对患者来说有很多优势。因此，欧盟对沙丙蝶呤的批准于</a:t>
            </a:r>
            <a:r>
              <a:rPr lang="en-US" altLang="zh-CN" sz="1200" dirty="0">
                <a:latin typeface="微软雅黑" panose="020B0503020204020204" pitchFamily="34" charset="-122"/>
                <a:ea typeface="微软雅黑" panose="020B0503020204020204" pitchFamily="34" charset="-122"/>
              </a:rPr>
              <a:t>2015</a:t>
            </a:r>
            <a:r>
              <a:rPr lang="zh-CN" altLang="en-US" sz="1200" dirty="0">
                <a:latin typeface="微软雅黑" panose="020B0503020204020204" pitchFamily="34" charset="-122"/>
                <a:ea typeface="微软雅黑" panose="020B0503020204020204" pitchFamily="34" charset="-122"/>
              </a:rPr>
              <a:t>年扩大到包括</a:t>
            </a:r>
            <a:r>
              <a:rPr lang="en-US" altLang="zh-CN" sz="1200" dirty="0">
                <a:latin typeface="微软雅黑" panose="020B0503020204020204" pitchFamily="34" charset="-122"/>
                <a:ea typeface="微软雅黑" panose="020B0503020204020204" pitchFamily="34" charset="-122"/>
              </a:rPr>
              <a:t>0-4</a:t>
            </a:r>
            <a:r>
              <a:rPr lang="zh-CN" altLang="en-US" sz="1200" dirty="0">
                <a:latin typeface="微软雅黑" panose="020B0503020204020204" pitchFamily="34" charset="-122"/>
                <a:ea typeface="微软雅黑" panose="020B0503020204020204" pitchFamily="34" charset="-122"/>
              </a:rPr>
              <a:t>岁的患者，使治疗年龄范围与美国一致，并为对沙丙蝶呤治疗有反应或部分反应的</a:t>
            </a:r>
            <a:r>
              <a:rPr lang="en-US" altLang="zh-CN" sz="1200" dirty="0">
                <a:latin typeface="微软雅黑" panose="020B0503020204020204" pitchFamily="34" charset="-122"/>
                <a:ea typeface="微软雅黑" panose="020B0503020204020204" pitchFamily="34" charset="-122"/>
              </a:rPr>
              <a:t>PKU</a:t>
            </a:r>
            <a:r>
              <a:rPr lang="zh-CN" altLang="en-US" sz="1200" dirty="0">
                <a:latin typeface="微软雅黑" panose="020B0503020204020204" pitchFamily="34" charset="-122"/>
                <a:ea typeface="微软雅黑" panose="020B0503020204020204" pitchFamily="34" charset="-122"/>
              </a:rPr>
              <a:t>患者提供了额外的治疗选择。</a:t>
            </a:r>
            <a:endParaRPr lang="en-US" altLang="zh-CN" sz="12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真实世界</a:t>
            </a:r>
            <a:r>
              <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t>
            </a: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开展中</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graphicFrame>
        <p:nvGraphicFramePr>
          <p:cNvPr id="4" name="表格 3">
            <a:extLst>
              <a:ext uri="{FF2B5EF4-FFF2-40B4-BE49-F238E27FC236}">
                <a16:creationId xmlns:a16="http://schemas.microsoft.com/office/drawing/2014/main" id="{5882CBF7-B8A2-808B-7BAC-33C4DD081169}"/>
              </a:ext>
            </a:extLst>
          </p:cNvPr>
          <p:cNvGraphicFramePr>
            <a:graphicFrameLocks noGrp="1"/>
          </p:cNvGraphicFramePr>
          <p:nvPr>
            <p:extLst>
              <p:ext uri="{D42A27DB-BD31-4B8C-83A1-F6EECF244321}">
                <p14:modId xmlns:p14="http://schemas.microsoft.com/office/powerpoint/2010/main" val="1572209349"/>
              </p:ext>
            </p:extLst>
          </p:nvPr>
        </p:nvGraphicFramePr>
        <p:xfrm>
          <a:off x="2167882" y="1696824"/>
          <a:ext cx="9665775" cy="1441123"/>
        </p:xfrm>
        <a:graphic>
          <a:graphicData uri="http://schemas.openxmlformats.org/drawingml/2006/table">
            <a:tbl>
              <a:tblPr>
                <a:tableStyleId>{2D5ABB26-0587-4C30-8999-92F81FD0307C}</a:tableStyleId>
              </a:tblPr>
              <a:tblGrid>
                <a:gridCol w="971244">
                  <a:extLst>
                    <a:ext uri="{9D8B030D-6E8A-4147-A177-3AD203B41FA5}">
                      <a16:colId xmlns:a16="http://schemas.microsoft.com/office/drawing/2014/main" val="1983731466"/>
                    </a:ext>
                  </a:extLst>
                </a:gridCol>
                <a:gridCol w="1376313">
                  <a:extLst>
                    <a:ext uri="{9D8B030D-6E8A-4147-A177-3AD203B41FA5}">
                      <a16:colId xmlns:a16="http://schemas.microsoft.com/office/drawing/2014/main" val="974639055"/>
                    </a:ext>
                  </a:extLst>
                </a:gridCol>
                <a:gridCol w="4760536">
                  <a:extLst>
                    <a:ext uri="{9D8B030D-6E8A-4147-A177-3AD203B41FA5}">
                      <a16:colId xmlns:a16="http://schemas.microsoft.com/office/drawing/2014/main" val="560893984"/>
                    </a:ext>
                  </a:extLst>
                </a:gridCol>
                <a:gridCol w="2557682">
                  <a:extLst>
                    <a:ext uri="{9D8B030D-6E8A-4147-A177-3AD203B41FA5}">
                      <a16:colId xmlns:a16="http://schemas.microsoft.com/office/drawing/2014/main" val="3650758490"/>
                    </a:ext>
                  </a:extLst>
                </a:gridCol>
              </a:tblGrid>
              <a:tr h="297103">
                <a:tc gridSpan="4">
                  <a:txBody>
                    <a:bodyPr/>
                    <a:lstStyle/>
                    <a:p>
                      <a:r>
                        <a:rPr lang="zh-CN" sz="1050" dirty="0">
                          <a:effectLst/>
                        </a:rPr>
                        <a:t>适应症：用于治疗对盐酸沙丙蝶呤片有反应的四氢生物蝶呤（</a:t>
                      </a:r>
                      <a:r>
                        <a:rPr lang="en-US" sz="1050" dirty="0">
                          <a:effectLst/>
                        </a:rPr>
                        <a:t>BH</a:t>
                      </a:r>
                      <a:r>
                        <a:rPr lang="en-US" sz="900" dirty="0">
                          <a:effectLst/>
                        </a:rPr>
                        <a:t>4</a:t>
                      </a:r>
                      <a:r>
                        <a:rPr lang="zh-CN" sz="1050" dirty="0">
                          <a:effectLst/>
                        </a:rPr>
                        <a:t>）缺乏症所导致的高苯丙氨酸血症（</a:t>
                      </a:r>
                      <a:r>
                        <a:rPr lang="en-US" sz="1050" dirty="0">
                          <a:effectLst/>
                        </a:rPr>
                        <a:t>HPA</a:t>
                      </a:r>
                      <a:r>
                        <a:rPr lang="zh-CN" sz="1050" dirty="0">
                          <a:effectLst/>
                        </a:rPr>
                        <a:t>），可用于成人及四岁以上儿童。</a:t>
                      </a:r>
                      <a:endParaRPr lang="zh-CN" sz="12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593666349"/>
                  </a:ext>
                </a:extLst>
              </a:tr>
              <a:tr h="343920">
                <a:tc>
                  <a:txBody>
                    <a:bodyPr/>
                    <a:lstStyle/>
                    <a:p>
                      <a:pPr algn="ctr"/>
                      <a:r>
                        <a:rPr lang="zh-CN" sz="1050" dirty="0">
                          <a:effectLst/>
                        </a:rPr>
                        <a:t>研究类型</a:t>
                      </a:r>
                      <a:endParaRPr lang="zh-CN" sz="12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sz="1050">
                          <a:effectLst/>
                        </a:rPr>
                        <a:t>参照药品</a:t>
                      </a:r>
                      <a:endParaRPr lang="zh-CN" sz="120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sz="1050" dirty="0">
                          <a:effectLst/>
                        </a:rPr>
                        <a:t>研究结果</a:t>
                      </a:r>
                      <a:endParaRPr lang="zh-CN" sz="1200" dirty="0">
                        <a:effectLst/>
                      </a:endParaRPr>
                    </a:p>
                    <a:p>
                      <a:pPr algn="ctr"/>
                      <a:r>
                        <a:rPr lang="zh-CN" sz="750" dirty="0">
                          <a:effectLst/>
                        </a:rPr>
                        <a:t>（主要临床结局指标、次要临床结局指标）</a:t>
                      </a:r>
                      <a:endParaRPr lang="zh-CN" sz="12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50"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结果表明</a:t>
                      </a:r>
                      <a:endParaRPr lang="zh-CN" sz="12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9945940"/>
                  </a:ext>
                </a:extLst>
              </a:tr>
              <a:tr h="262255">
                <a:tc>
                  <a:txBody>
                    <a:bodyPr/>
                    <a:lstStyle/>
                    <a:p>
                      <a:pPr algn="ctr"/>
                      <a:r>
                        <a:rPr lang="zh-CN" sz="1050" dirty="0">
                          <a:effectLst/>
                        </a:rPr>
                        <a:t>临床</a:t>
                      </a:r>
                      <a:r>
                        <a:rPr lang="en-US" sz="1050" dirty="0">
                          <a:effectLst/>
                        </a:rPr>
                        <a:t>BE</a:t>
                      </a:r>
                      <a:r>
                        <a:rPr lang="zh-CN" sz="1050" dirty="0">
                          <a:effectLst/>
                        </a:rPr>
                        <a:t>试验</a:t>
                      </a:r>
                      <a:endParaRPr lang="zh-CN" sz="12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sz="1050" dirty="0">
                          <a:effectLst/>
                        </a:rPr>
                        <a:t>原研科望</a:t>
                      </a:r>
                      <a:r>
                        <a:rPr lang="en-US" sz="1050" dirty="0">
                          <a:effectLst/>
                        </a:rPr>
                        <a:t>®</a:t>
                      </a:r>
                      <a:endParaRPr lang="zh-CN" sz="1200" dirty="0">
                        <a:effectLst/>
                      </a:endParaRPr>
                    </a:p>
                    <a:p>
                      <a:pPr algn="ctr"/>
                      <a:r>
                        <a:rPr lang="zh-CN" sz="1050" dirty="0">
                          <a:effectLst/>
                        </a:rPr>
                        <a:t>（盐酸沙丙蝶呤片）</a:t>
                      </a:r>
                      <a:endParaRPr lang="zh-CN" sz="12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dirty="0" err="1">
                          <a:effectLst/>
                        </a:rPr>
                        <a:t>Cmax</a:t>
                      </a:r>
                      <a:r>
                        <a:rPr lang="zh-CN" sz="1050" dirty="0">
                          <a:effectLst/>
                        </a:rPr>
                        <a:t>、</a:t>
                      </a:r>
                      <a:r>
                        <a:rPr lang="en-US" sz="1050" dirty="0">
                          <a:effectLst/>
                        </a:rPr>
                        <a:t>AUC0-t</a:t>
                      </a:r>
                      <a:r>
                        <a:rPr lang="zh-CN" sz="1050" dirty="0">
                          <a:effectLst/>
                        </a:rPr>
                        <a:t>、</a:t>
                      </a:r>
                      <a:r>
                        <a:rPr lang="en-US" sz="1050" dirty="0">
                          <a:effectLst/>
                        </a:rPr>
                        <a:t>AUC0-</a:t>
                      </a:r>
                      <a:r>
                        <a:rPr lang="zh-CN" sz="1050" dirty="0">
                          <a:effectLst/>
                        </a:rPr>
                        <a:t>∞，其几何均值的</a:t>
                      </a:r>
                      <a:r>
                        <a:rPr lang="en-US" sz="1050" dirty="0">
                          <a:effectLst/>
                        </a:rPr>
                        <a:t>90%</a:t>
                      </a:r>
                      <a:r>
                        <a:rPr lang="zh-CN" sz="1050" dirty="0">
                          <a:effectLst/>
                        </a:rPr>
                        <a:t>置信区间均落在</a:t>
                      </a:r>
                      <a:r>
                        <a:rPr lang="en-US" sz="1050" dirty="0">
                          <a:effectLst/>
                        </a:rPr>
                        <a:t>80</a:t>
                      </a:r>
                      <a:r>
                        <a:rPr lang="zh-CN" sz="1050" dirty="0">
                          <a:effectLst/>
                        </a:rPr>
                        <a:t>％</a:t>
                      </a:r>
                      <a:r>
                        <a:rPr lang="en-US" sz="1050" dirty="0">
                          <a:effectLst/>
                        </a:rPr>
                        <a:t>-125</a:t>
                      </a:r>
                      <a:r>
                        <a:rPr lang="zh-CN" sz="1050" dirty="0">
                          <a:effectLst/>
                        </a:rPr>
                        <a:t>％之间。</a:t>
                      </a:r>
                      <a:endParaRPr lang="zh-CN" sz="1200" dirty="0">
                        <a:effectLst/>
                      </a:endParaRPr>
                    </a:p>
                    <a:p>
                      <a:r>
                        <a:rPr lang="zh-CN" sz="1050" dirty="0">
                          <a:effectLst/>
                        </a:rPr>
                        <a:t>空腹</a:t>
                      </a:r>
                      <a:r>
                        <a:rPr lang="en-US" sz="1050" dirty="0">
                          <a:effectLst/>
                        </a:rPr>
                        <a:t>90%CI</a:t>
                      </a:r>
                      <a:r>
                        <a:rPr lang="zh-CN" sz="1050" dirty="0">
                          <a:effectLst/>
                        </a:rPr>
                        <a:t>：</a:t>
                      </a:r>
                      <a:endParaRPr lang="zh-CN" sz="1200" dirty="0">
                        <a:effectLst/>
                      </a:endParaRPr>
                    </a:p>
                    <a:p>
                      <a:r>
                        <a:rPr lang="en-US" sz="1050" dirty="0" err="1">
                          <a:effectLst/>
                        </a:rPr>
                        <a:t>Cmax</a:t>
                      </a:r>
                      <a:r>
                        <a:rPr lang="zh-CN" sz="1050" dirty="0">
                          <a:effectLst/>
                        </a:rPr>
                        <a:t>（</a:t>
                      </a:r>
                      <a:r>
                        <a:rPr lang="en-US" sz="1050" dirty="0">
                          <a:effectLst/>
                        </a:rPr>
                        <a:t>97.00%-118.64%</a:t>
                      </a:r>
                      <a:r>
                        <a:rPr lang="zh-CN" sz="1050" dirty="0">
                          <a:effectLst/>
                        </a:rPr>
                        <a:t>）</a:t>
                      </a:r>
                      <a:r>
                        <a:rPr lang="en-US" sz="1050" dirty="0">
                          <a:effectLst/>
                        </a:rPr>
                        <a:t>AUC0-t</a:t>
                      </a:r>
                      <a:r>
                        <a:rPr lang="zh-CN" sz="1050" dirty="0">
                          <a:effectLst/>
                        </a:rPr>
                        <a:t>（</a:t>
                      </a:r>
                      <a:r>
                        <a:rPr lang="en-US" sz="1050" dirty="0">
                          <a:effectLst/>
                        </a:rPr>
                        <a:t>96.26%-114.83%</a:t>
                      </a:r>
                      <a:r>
                        <a:rPr lang="zh-CN" sz="1050" dirty="0">
                          <a:effectLst/>
                        </a:rPr>
                        <a:t>）</a:t>
                      </a:r>
                      <a:r>
                        <a:rPr lang="en-US" sz="1050" dirty="0">
                          <a:effectLst/>
                        </a:rPr>
                        <a:t>AUC0-</a:t>
                      </a:r>
                      <a:r>
                        <a:rPr lang="zh-CN" sz="1050" dirty="0">
                          <a:effectLst/>
                        </a:rPr>
                        <a:t>∞（</a:t>
                      </a:r>
                      <a:r>
                        <a:rPr lang="en-US" sz="1050" dirty="0">
                          <a:effectLst/>
                        </a:rPr>
                        <a:t>95.21%-113.45%</a:t>
                      </a:r>
                      <a:r>
                        <a:rPr lang="zh-CN" sz="1050" dirty="0">
                          <a:effectLst/>
                        </a:rPr>
                        <a:t>）</a:t>
                      </a:r>
                      <a:endParaRPr lang="zh-CN" sz="1200" dirty="0">
                        <a:effectLst/>
                      </a:endParaRPr>
                    </a:p>
                    <a:p>
                      <a:r>
                        <a:rPr lang="zh-CN" sz="1050" dirty="0">
                          <a:effectLst/>
                        </a:rPr>
                        <a:t>餐后</a:t>
                      </a:r>
                      <a:r>
                        <a:rPr lang="en-US" sz="1050" dirty="0">
                          <a:effectLst/>
                        </a:rPr>
                        <a:t>90%CI</a:t>
                      </a:r>
                      <a:r>
                        <a:rPr lang="zh-CN" sz="1050" dirty="0">
                          <a:effectLst/>
                        </a:rPr>
                        <a:t>：</a:t>
                      </a:r>
                      <a:endParaRPr lang="zh-CN" sz="1200" dirty="0">
                        <a:effectLst/>
                      </a:endParaRPr>
                    </a:p>
                    <a:p>
                      <a:r>
                        <a:rPr lang="en-US" sz="1050" dirty="0" err="1">
                          <a:effectLst/>
                        </a:rPr>
                        <a:t>Cmax</a:t>
                      </a:r>
                      <a:r>
                        <a:rPr lang="zh-CN" sz="1050" dirty="0">
                          <a:effectLst/>
                        </a:rPr>
                        <a:t>（</a:t>
                      </a:r>
                      <a:r>
                        <a:rPr lang="en-US" sz="1050" dirty="0">
                          <a:effectLst/>
                        </a:rPr>
                        <a:t>99.67%-107.81%</a:t>
                      </a:r>
                      <a:r>
                        <a:rPr lang="zh-CN" sz="1050" dirty="0">
                          <a:effectLst/>
                        </a:rPr>
                        <a:t>）</a:t>
                      </a:r>
                      <a:r>
                        <a:rPr lang="en-US" sz="1050" dirty="0">
                          <a:effectLst/>
                        </a:rPr>
                        <a:t>AUC0-t</a:t>
                      </a:r>
                      <a:r>
                        <a:rPr lang="zh-CN" sz="1050" dirty="0">
                          <a:effectLst/>
                        </a:rPr>
                        <a:t>（</a:t>
                      </a:r>
                      <a:r>
                        <a:rPr lang="en-US" sz="1050" dirty="0">
                          <a:effectLst/>
                        </a:rPr>
                        <a:t>98.83%-104.72%</a:t>
                      </a:r>
                      <a:r>
                        <a:rPr lang="zh-CN" sz="1050" dirty="0">
                          <a:effectLst/>
                        </a:rPr>
                        <a:t>）</a:t>
                      </a:r>
                      <a:r>
                        <a:rPr lang="en-US" sz="1050" dirty="0">
                          <a:effectLst/>
                        </a:rPr>
                        <a:t>AUC0-</a:t>
                      </a:r>
                      <a:r>
                        <a:rPr lang="zh-CN" sz="1050" dirty="0">
                          <a:effectLst/>
                        </a:rPr>
                        <a:t>∞（</a:t>
                      </a:r>
                      <a:r>
                        <a:rPr lang="en-US" sz="1050" dirty="0">
                          <a:effectLst/>
                        </a:rPr>
                        <a:t>99.00%-104.96%</a:t>
                      </a:r>
                      <a:r>
                        <a:rPr lang="zh-CN" sz="1050" dirty="0">
                          <a:effectLst/>
                        </a:rPr>
                        <a:t>）</a:t>
                      </a:r>
                      <a:endParaRPr lang="zh-CN" sz="12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zh-CN" altLang="en-US" sz="1050" kern="1200" dirty="0">
                          <a:solidFill>
                            <a:schemeClr val="tx1"/>
                          </a:solidFill>
                          <a:effectLst/>
                          <a:latin typeface="+mn-lt"/>
                          <a:ea typeface="+mn-ea"/>
                          <a:cs typeface="+mn-cs"/>
                        </a:rPr>
                        <a:t>山东新时代药业有限公司生产的盐酸沙丙蝶呤片（</a:t>
                      </a:r>
                      <a:r>
                        <a:rPr lang="en-US" altLang="zh-CN" sz="1050" kern="1200" dirty="0">
                          <a:solidFill>
                            <a:schemeClr val="tx1"/>
                          </a:solidFill>
                          <a:effectLst/>
                          <a:latin typeface="+mn-lt"/>
                          <a:ea typeface="+mn-ea"/>
                          <a:cs typeface="+mn-cs"/>
                        </a:rPr>
                        <a:t>100mg</a:t>
                      </a:r>
                      <a:r>
                        <a:rPr lang="zh-CN" altLang="en-US" sz="1050" kern="1200" dirty="0">
                          <a:solidFill>
                            <a:schemeClr val="tx1"/>
                          </a:solidFill>
                          <a:effectLst/>
                          <a:latin typeface="+mn-lt"/>
                          <a:ea typeface="+mn-ea"/>
                          <a:cs typeface="+mn-cs"/>
                        </a:rPr>
                        <a:t>；受试制剂）与盐酸沙丙蝶呤片（商品名：科望</a:t>
                      </a:r>
                      <a:r>
                        <a:rPr lang="en-US" altLang="zh-CN" sz="1050" kern="1200" dirty="0">
                          <a:solidFill>
                            <a:schemeClr val="tx1"/>
                          </a:solidFill>
                          <a:effectLst/>
                          <a:latin typeface="+mn-lt"/>
                          <a:ea typeface="+mn-ea"/>
                          <a:cs typeface="+mn-cs"/>
                        </a:rPr>
                        <a:t>®</a:t>
                      </a:r>
                      <a:r>
                        <a:rPr lang="zh-CN" altLang="en-US" sz="1050" kern="1200" dirty="0">
                          <a:solidFill>
                            <a:schemeClr val="tx1"/>
                          </a:solidFill>
                          <a:effectLst/>
                          <a:latin typeface="+mn-lt"/>
                          <a:ea typeface="+mn-ea"/>
                          <a:cs typeface="+mn-cs"/>
                        </a:rPr>
                        <a:t>；</a:t>
                      </a:r>
                      <a:r>
                        <a:rPr lang="en-US" altLang="zh-CN" sz="1050" kern="1200" dirty="0">
                          <a:solidFill>
                            <a:schemeClr val="tx1"/>
                          </a:solidFill>
                          <a:effectLst/>
                          <a:latin typeface="+mn-lt"/>
                          <a:ea typeface="+mn-ea"/>
                          <a:cs typeface="+mn-cs"/>
                        </a:rPr>
                        <a:t>100mg</a:t>
                      </a:r>
                      <a:r>
                        <a:rPr lang="zh-CN" altLang="en-US" sz="1050" kern="1200" dirty="0">
                          <a:solidFill>
                            <a:schemeClr val="tx1"/>
                          </a:solidFill>
                          <a:effectLst/>
                          <a:latin typeface="+mn-lt"/>
                          <a:ea typeface="+mn-ea"/>
                          <a:cs typeface="+mn-cs"/>
                        </a:rPr>
                        <a:t>；参比制剂）具有生物等效性。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121539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17C72762-7A79-E969-F4D9-BC895575A068}"/>
              </a:ext>
            </a:extLst>
          </p:cNvPr>
          <p:cNvSpPr txBox="1"/>
          <p:nvPr/>
        </p:nvSpPr>
        <p:spPr>
          <a:xfrm>
            <a:off x="1888434" y="529096"/>
            <a:ext cx="1476686" cy="461665"/>
          </a:xfrm>
          <a:prstGeom prst="rect">
            <a:avLst/>
          </a:prstGeom>
          <a:noFill/>
        </p:spPr>
        <p:txBody>
          <a:bodyPr wrap="none" rtlCol="0">
            <a:spAutoFit/>
          </a:bodyPr>
          <a:lstStyle/>
          <a:p>
            <a:r>
              <a:rPr lang="en-US" altLang="zh-CN" sz="2400" b="1" dirty="0">
                <a:solidFill>
                  <a:srgbClr val="2E75B6"/>
                </a:solidFill>
                <a:latin typeface="微软雅黑" panose="020B0503020204020204" pitchFamily="34" charset="-122"/>
                <a:ea typeface="微软雅黑" panose="020B0503020204020204" pitchFamily="34" charset="-122"/>
              </a:rPr>
              <a:t>4.</a:t>
            </a:r>
            <a:r>
              <a:rPr lang="zh-CN" altLang="en-US" sz="2400" b="1" dirty="0">
                <a:solidFill>
                  <a:srgbClr val="2E75B6"/>
                </a:solidFill>
                <a:latin typeface="微软雅黑" panose="020B0503020204020204" pitchFamily="34" charset="-122"/>
                <a:ea typeface="微软雅黑" panose="020B0503020204020204" pitchFamily="34" charset="-122"/>
              </a:rPr>
              <a:t> 创新性</a:t>
            </a:r>
            <a:endParaRPr lang="zh-CN" altLang="en-US" b="1" dirty="0">
              <a:solidFill>
                <a:srgbClr val="2E75B6"/>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351F51CE-EC21-06D8-1E73-25C9983E77A9}"/>
              </a:ext>
            </a:extLst>
          </p:cNvPr>
          <p:cNvSpPr txBox="1"/>
          <p:nvPr/>
        </p:nvSpPr>
        <p:spPr>
          <a:xfrm>
            <a:off x="1395167" y="1365598"/>
            <a:ext cx="10510887" cy="44314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7300" lvl="2" indent="-342900" fontAlgn="auto">
              <a:lnSpc>
                <a:spcPct val="200000"/>
              </a:lnSpc>
              <a:spcAft>
                <a:spcPts val="0"/>
              </a:spcAft>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主要创新点、创新带来的疗效或安全性方面的优势</a:t>
            </a:r>
            <a:endPar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1200150" lvl="2" indent="-285750" fontAlgn="auto">
              <a:lnSpc>
                <a:spcPct val="200000"/>
              </a:lnSpc>
              <a:spcAft>
                <a:spcPts val="0"/>
              </a:spcAft>
              <a:buFont typeface="Arial" panose="020B0604020202020204" pitchFamily="34" charset="0"/>
              <a:buChar char="•"/>
            </a:pPr>
            <a:r>
              <a:rPr lang="zh-CN" altLang="en-US" sz="1400" b="1" dirty="0">
                <a:solidFill>
                  <a:srgbClr val="FF0000"/>
                </a:solidFill>
                <a:latin typeface="微软雅黑" panose="020B0503020204020204" pitchFamily="34" charset="-122"/>
                <a:ea typeface="微软雅黑" panose="020B0503020204020204" pitchFamily="34" charset="-122"/>
              </a:rPr>
              <a:t>沙丙蝶呤为罕见病患者一线用药，填补临床空白，满足患者无法得到及时诊断和治疗的需求，提升罕见病患者用药可及性。</a:t>
            </a:r>
            <a:endParaRPr lang="en-US" altLang="zh-CN" sz="1400" b="1" dirty="0">
              <a:solidFill>
                <a:srgbClr val="FF0000"/>
              </a:solidFill>
              <a:latin typeface="微软雅黑" panose="020B0503020204020204" pitchFamily="34" charset="-122"/>
              <a:ea typeface="微软雅黑" panose="020B0503020204020204" pitchFamily="34" charset="-122"/>
            </a:endParaRPr>
          </a:p>
          <a:p>
            <a:pPr marL="1200150" lvl="2" indent="-285750">
              <a:lnSpc>
                <a:spcPct val="200000"/>
              </a:lnSpc>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rPr>
              <a:t>我公司该产品去年</a:t>
            </a:r>
            <a:r>
              <a:rPr lang="en-US" altLang="zh-CN" sz="1400" b="1" dirty="0">
                <a:latin typeface="微软雅黑" panose="020B0503020204020204" pitchFamily="34" charset="-122"/>
                <a:ea typeface="微软雅黑" panose="020B0503020204020204" pitchFamily="34" charset="-122"/>
              </a:rPr>
              <a:t>8</a:t>
            </a:r>
            <a:r>
              <a:rPr lang="zh-CN" altLang="en-US" sz="1400" b="1" dirty="0">
                <a:latin typeface="微软雅黑" panose="020B0503020204020204" pitchFamily="34" charset="-122"/>
                <a:ea typeface="微软雅黑" panose="020B0503020204020204" pitchFamily="34" charset="-122"/>
              </a:rPr>
              <a:t>月份有效期由</a:t>
            </a:r>
            <a:r>
              <a:rPr lang="en-US" altLang="zh-CN" sz="1400" b="1" dirty="0">
                <a:latin typeface="微软雅黑" panose="020B0503020204020204" pitchFamily="34" charset="-122"/>
                <a:ea typeface="微软雅黑" panose="020B0503020204020204" pitchFamily="34" charset="-122"/>
              </a:rPr>
              <a:t>18</a:t>
            </a:r>
            <a:r>
              <a:rPr lang="zh-CN" altLang="en-US" sz="1400" b="1" dirty="0">
                <a:latin typeface="微软雅黑" panose="020B0503020204020204" pitchFamily="34" charset="-122"/>
                <a:ea typeface="微软雅黑" panose="020B0503020204020204" pitchFamily="34" charset="-122"/>
              </a:rPr>
              <a:t>个月延长至</a:t>
            </a:r>
            <a:r>
              <a:rPr lang="en-US" altLang="zh-CN" sz="1400" b="1" dirty="0">
                <a:latin typeface="微软雅黑" panose="020B0503020204020204" pitchFamily="34" charset="-122"/>
                <a:ea typeface="微软雅黑" panose="020B0503020204020204" pitchFamily="34" charset="-122"/>
              </a:rPr>
              <a:t>24</a:t>
            </a:r>
            <a:r>
              <a:rPr lang="zh-CN" altLang="en-US" sz="1400" b="1" dirty="0">
                <a:latin typeface="微软雅黑" panose="020B0503020204020204" pitchFamily="34" charset="-122"/>
                <a:ea typeface="微软雅黑" panose="020B0503020204020204" pitchFamily="34" charset="-122"/>
              </a:rPr>
              <a:t>个月，进一步提高了产品的质量和稳定性。</a:t>
            </a:r>
            <a:endParaRPr lang="en-US" altLang="zh-CN" sz="1400" b="1" dirty="0">
              <a:latin typeface="微软雅黑" panose="020B0503020204020204" pitchFamily="34" charset="-122"/>
              <a:ea typeface="微软雅黑" panose="020B0503020204020204" pitchFamily="34" charset="-122"/>
            </a:endParaRPr>
          </a:p>
          <a:p>
            <a:pPr marL="1200150" lvl="2" indent="-285750">
              <a:lnSpc>
                <a:spcPct val="200000"/>
              </a:lnSpc>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sym typeface="+mn-ea"/>
              </a:rPr>
              <a:t>四氢生物蝶呤（</a:t>
            </a:r>
            <a:r>
              <a:rPr lang="en-US" altLang="zh-CN" sz="1400" b="1" dirty="0">
                <a:latin typeface="微软雅黑" panose="020B0503020204020204" pitchFamily="34" charset="-122"/>
                <a:ea typeface="微软雅黑" panose="020B0503020204020204" pitchFamily="34" charset="-122"/>
                <a:sym typeface="+mn-ea"/>
              </a:rPr>
              <a:t> BH</a:t>
            </a:r>
            <a:r>
              <a:rPr lang="en-US" altLang="zh-CN" sz="1100" b="1" dirty="0">
                <a:latin typeface="微软雅黑" panose="020B0503020204020204" pitchFamily="34" charset="-122"/>
                <a:ea typeface="微软雅黑" panose="020B0503020204020204" pitchFamily="34" charset="-122"/>
                <a:sym typeface="+mn-ea"/>
              </a:rPr>
              <a:t>4</a:t>
            </a:r>
            <a:r>
              <a:rPr lang="en-US" altLang="zh-CN" sz="1400" b="1" dirty="0">
                <a:latin typeface="微软雅黑" panose="020B0503020204020204" pitchFamily="34" charset="-122"/>
                <a:ea typeface="微软雅黑" panose="020B0503020204020204" pitchFamily="34" charset="-122"/>
                <a:sym typeface="+mn-ea"/>
              </a:rPr>
              <a:t> </a:t>
            </a:r>
            <a:r>
              <a:rPr lang="zh-CN" altLang="en-US" sz="1400" b="1" dirty="0">
                <a:latin typeface="微软雅黑" panose="020B0503020204020204" pitchFamily="34" charset="-122"/>
                <a:ea typeface="微软雅黑" panose="020B0503020204020204" pitchFamily="34" charset="-122"/>
                <a:sym typeface="+mn-ea"/>
              </a:rPr>
              <a:t>）作为苯丙氨酸羟化酶的辅助因子</a:t>
            </a:r>
            <a:r>
              <a:rPr lang="en-US" altLang="zh-CN" sz="1400" b="1" dirty="0">
                <a:latin typeface="微软雅黑" panose="020B0503020204020204" pitchFamily="34" charset="-122"/>
                <a:ea typeface="微软雅黑" panose="020B0503020204020204" pitchFamily="34" charset="-122"/>
                <a:sym typeface="+mn-ea"/>
              </a:rPr>
              <a:t>, </a:t>
            </a:r>
            <a:r>
              <a:rPr lang="zh-CN" altLang="en-US" sz="1400" b="1" dirty="0">
                <a:latin typeface="微软雅黑" panose="020B0503020204020204" pitchFamily="34" charset="-122"/>
                <a:ea typeface="微软雅黑" panose="020B0503020204020204" pitchFamily="34" charset="-122"/>
                <a:sym typeface="+mn-ea"/>
              </a:rPr>
              <a:t>能够显著降低</a:t>
            </a:r>
            <a:r>
              <a:rPr lang="en-US" altLang="zh-CN" sz="1400" b="1" dirty="0">
                <a:latin typeface="微软雅黑" panose="020B0503020204020204" pitchFamily="34" charset="-122"/>
                <a:ea typeface="微软雅黑" panose="020B0503020204020204" pitchFamily="34" charset="-122"/>
                <a:sym typeface="+mn-ea"/>
              </a:rPr>
              <a:t>BH</a:t>
            </a:r>
            <a:r>
              <a:rPr lang="en-US" altLang="zh-CN" sz="1100" b="1" dirty="0">
                <a:latin typeface="微软雅黑" panose="020B0503020204020204" pitchFamily="34" charset="-122"/>
                <a:ea typeface="微软雅黑" panose="020B0503020204020204" pitchFamily="34" charset="-122"/>
                <a:sym typeface="+mn-ea"/>
              </a:rPr>
              <a:t>4</a:t>
            </a:r>
            <a:r>
              <a:rPr lang="en-US" altLang="zh-CN" sz="1400" b="1" dirty="0">
                <a:latin typeface="微软雅黑" panose="020B0503020204020204" pitchFamily="34" charset="-122"/>
                <a:ea typeface="微软雅黑" panose="020B0503020204020204" pitchFamily="34" charset="-122"/>
                <a:sym typeface="+mn-ea"/>
              </a:rPr>
              <a:t> </a:t>
            </a:r>
            <a:r>
              <a:rPr lang="zh-CN" altLang="en-US" sz="1400" b="1" dirty="0">
                <a:latin typeface="微软雅黑" panose="020B0503020204020204" pitchFamily="34" charset="-122"/>
                <a:ea typeface="微软雅黑" panose="020B0503020204020204" pitchFamily="34" charset="-122"/>
                <a:sym typeface="+mn-ea"/>
              </a:rPr>
              <a:t>缺乏型和对</a:t>
            </a:r>
            <a:r>
              <a:rPr lang="en-US" altLang="zh-CN" sz="1400" b="1" dirty="0">
                <a:latin typeface="微软雅黑" panose="020B0503020204020204" pitchFamily="34" charset="-122"/>
                <a:ea typeface="微软雅黑" panose="020B0503020204020204" pitchFamily="34" charset="-122"/>
                <a:sym typeface="+mn-ea"/>
              </a:rPr>
              <a:t>BH</a:t>
            </a:r>
            <a:r>
              <a:rPr lang="en-US" altLang="zh-CN" sz="1100" b="1" dirty="0">
                <a:latin typeface="微软雅黑" panose="020B0503020204020204" pitchFamily="34" charset="-122"/>
                <a:ea typeface="微软雅黑" panose="020B0503020204020204" pitchFamily="34" charset="-122"/>
                <a:sym typeface="+mn-ea"/>
              </a:rPr>
              <a:t>4</a:t>
            </a:r>
            <a:r>
              <a:rPr lang="en-US" altLang="zh-CN" sz="1400" b="1" dirty="0">
                <a:latin typeface="微软雅黑" panose="020B0503020204020204" pitchFamily="34" charset="-122"/>
                <a:ea typeface="微软雅黑" panose="020B0503020204020204" pitchFamily="34" charset="-122"/>
                <a:sym typeface="+mn-ea"/>
              </a:rPr>
              <a:t> </a:t>
            </a:r>
            <a:r>
              <a:rPr lang="zh-CN" altLang="en-US" sz="1400" b="1" dirty="0">
                <a:latin typeface="微软雅黑" panose="020B0503020204020204" pitchFamily="34" charset="-122"/>
                <a:ea typeface="微软雅黑" panose="020B0503020204020204" pitchFamily="34" charset="-122"/>
                <a:sym typeface="+mn-ea"/>
              </a:rPr>
              <a:t>治疗产生反应的</a:t>
            </a:r>
            <a:r>
              <a:rPr lang="en-US" altLang="zh-CN" sz="1400" b="1" dirty="0">
                <a:latin typeface="微软雅黑" panose="020B0503020204020204" pitchFamily="34" charset="-122"/>
                <a:ea typeface="微软雅黑" panose="020B0503020204020204" pitchFamily="34" charset="-122"/>
                <a:sym typeface="+mn-ea"/>
              </a:rPr>
              <a:t>PAH</a:t>
            </a:r>
            <a:r>
              <a:rPr lang="zh-CN" altLang="en-US" sz="1400" b="1" dirty="0">
                <a:latin typeface="微软雅黑" panose="020B0503020204020204" pitchFamily="34" charset="-122"/>
                <a:ea typeface="微软雅黑" panose="020B0503020204020204" pitchFamily="34" charset="-122"/>
                <a:sym typeface="+mn-ea"/>
              </a:rPr>
              <a:t>缺乏型患者体内苯丙氨酸浓度。</a:t>
            </a:r>
            <a:r>
              <a:rPr lang="en-US" altLang="zh-CN" sz="1400" b="1" dirty="0">
                <a:latin typeface="微软雅黑" panose="020B0503020204020204" pitchFamily="34" charset="-122"/>
                <a:ea typeface="微软雅黑" panose="020B0503020204020204" pitchFamily="34" charset="-122"/>
                <a:sym typeface="+mn-ea"/>
              </a:rPr>
              <a:t>BH</a:t>
            </a:r>
            <a:r>
              <a:rPr lang="en-US" altLang="zh-CN" sz="1100" b="1" dirty="0">
                <a:latin typeface="微软雅黑" panose="020B0503020204020204" pitchFamily="34" charset="-122"/>
                <a:ea typeface="微软雅黑" panose="020B0503020204020204" pitchFamily="34" charset="-122"/>
                <a:sym typeface="+mn-ea"/>
              </a:rPr>
              <a:t>4 </a:t>
            </a:r>
            <a:r>
              <a:rPr lang="zh-CN" altLang="en-US" sz="1400" b="1" dirty="0">
                <a:latin typeface="微软雅黑" panose="020B0503020204020204" pitchFamily="34" charset="-122"/>
                <a:ea typeface="微软雅黑" panose="020B0503020204020204" pitchFamily="34" charset="-122"/>
                <a:sym typeface="+mn-ea"/>
              </a:rPr>
              <a:t>疗法对于</a:t>
            </a:r>
            <a:r>
              <a:rPr lang="en-US" altLang="zh-CN" sz="1400" b="1" dirty="0">
                <a:latin typeface="微软雅黑" panose="020B0503020204020204" pitchFamily="34" charset="-122"/>
                <a:ea typeface="微软雅黑" panose="020B0503020204020204" pitchFamily="34" charset="-122"/>
                <a:sym typeface="+mn-ea"/>
              </a:rPr>
              <a:t>BH</a:t>
            </a:r>
            <a:r>
              <a:rPr lang="en-US" altLang="zh-CN" sz="1100" b="1" dirty="0">
                <a:latin typeface="微软雅黑" panose="020B0503020204020204" pitchFamily="34" charset="-122"/>
                <a:ea typeface="微软雅黑" panose="020B0503020204020204" pitchFamily="34" charset="-122"/>
                <a:sym typeface="+mn-ea"/>
              </a:rPr>
              <a:t>4 </a:t>
            </a:r>
            <a:r>
              <a:rPr lang="zh-CN" altLang="en-US" sz="1400" b="1" dirty="0">
                <a:latin typeface="微软雅黑" panose="020B0503020204020204" pitchFamily="34" charset="-122"/>
                <a:ea typeface="微软雅黑" panose="020B0503020204020204" pitchFamily="34" charset="-122"/>
                <a:sym typeface="+mn-ea"/>
              </a:rPr>
              <a:t>反应型</a:t>
            </a:r>
            <a:r>
              <a:rPr lang="en-US" altLang="zh-CN" sz="1400" b="1" dirty="0">
                <a:latin typeface="微软雅黑" panose="020B0503020204020204" pitchFamily="34" charset="-122"/>
                <a:ea typeface="微软雅黑" panose="020B0503020204020204" pitchFamily="34" charset="-122"/>
                <a:sym typeface="+mn-ea"/>
              </a:rPr>
              <a:t>PKU</a:t>
            </a:r>
            <a:r>
              <a:rPr lang="zh-CN" altLang="en-US" sz="1400" b="1" dirty="0">
                <a:latin typeface="微软雅黑" panose="020B0503020204020204" pitchFamily="34" charset="-122"/>
                <a:ea typeface="微软雅黑" panose="020B0503020204020204" pitchFamily="34" charset="-122"/>
                <a:sym typeface="+mn-ea"/>
              </a:rPr>
              <a:t>尤其是</a:t>
            </a:r>
            <a:r>
              <a:rPr lang="en-US" altLang="zh-CN" sz="1400" b="1" dirty="0">
                <a:latin typeface="微软雅黑" panose="020B0503020204020204" pitchFamily="34" charset="-122"/>
                <a:ea typeface="微软雅黑" panose="020B0503020204020204" pitchFamily="34" charset="-122"/>
                <a:sym typeface="+mn-ea"/>
              </a:rPr>
              <a:t>BH</a:t>
            </a:r>
            <a:r>
              <a:rPr lang="en-US" altLang="zh-CN" sz="1100" b="1" dirty="0">
                <a:latin typeface="微软雅黑" panose="020B0503020204020204" pitchFamily="34" charset="-122"/>
                <a:ea typeface="微软雅黑" panose="020B0503020204020204" pitchFamily="34" charset="-122"/>
                <a:sym typeface="+mn-ea"/>
              </a:rPr>
              <a:t>4 </a:t>
            </a:r>
            <a:r>
              <a:rPr lang="zh-CN" altLang="en-US" sz="1400" b="1" dirty="0">
                <a:latin typeface="微软雅黑" panose="020B0503020204020204" pitchFamily="34" charset="-122"/>
                <a:ea typeface="微软雅黑" panose="020B0503020204020204" pitchFamily="34" charset="-122"/>
                <a:sym typeface="+mn-ea"/>
              </a:rPr>
              <a:t>缺乏型</a:t>
            </a:r>
            <a:r>
              <a:rPr lang="en-US" altLang="zh-CN" sz="1400" b="1" dirty="0">
                <a:latin typeface="微软雅黑" panose="020B0503020204020204" pitchFamily="34" charset="-122"/>
                <a:ea typeface="微软雅黑" panose="020B0503020204020204" pitchFamily="34" charset="-122"/>
                <a:sym typeface="+mn-ea"/>
              </a:rPr>
              <a:t>PKU</a:t>
            </a:r>
            <a:r>
              <a:rPr lang="zh-CN" altLang="en-US" sz="1400" b="1" dirty="0">
                <a:latin typeface="微软雅黑" panose="020B0503020204020204" pitchFamily="34" charset="-122"/>
                <a:ea typeface="微软雅黑" panose="020B0503020204020204" pitchFamily="34" charset="-122"/>
                <a:sym typeface="+mn-ea"/>
              </a:rPr>
              <a:t>具有很好的疗效</a:t>
            </a:r>
            <a:r>
              <a:rPr lang="en-US" altLang="zh-CN" sz="1400" b="1" dirty="0">
                <a:latin typeface="微软雅黑" panose="020B0503020204020204" pitchFamily="34" charset="-122"/>
                <a:ea typeface="微软雅黑" panose="020B0503020204020204" pitchFamily="34" charset="-122"/>
                <a:sym typeface="+mn-ea"/>
              </a:rPr>
              <a:t>, </a:t>
            </a:r>
            <a:r>
              <a:rPr lang="zh-CN" altLang="en-US" sz="1400" b="1" dirty="0">
                <a:latin typeface="微软雅黑" panose="020B0503020204020204" pitchFamily="34" charset="-122"/>
                <a:ea typeface="微软雅黑" panose="020B0503020204020204" pitchFamily="34" charset="-122"/>
                <a:sym typeface="+mn-ea"/>
              </a:rPr>
              <a:t>且无不良反应。该法不仅能增加患者对苯丙氨酸的耐受性</a:t>
            </a:r>
            <a:r>
              <a:rPr lang="en-US" altLang="zh-CN" sz="1400" b="1" dirty="0">
                <a:latin typeface="微软雅黑" panose="020B0503020204020204" pitchFamily="34" charset="-122"/>
                <a:ea typeface="微软雅黑" panose="020B0503020204020204" pitchFamily="34" charset="-122"/>
                <a:sym typeface="+mn-ea"/>
              </a:rPr>
              <a:t>, </a:t>
            </a:r>
            <a:r>
              <a:rPr lang="zh-CN" altLang="en-US" sz="1400" b="1" dirty="0">
                <a:latin typeface="微软雅黑" panose="020B0503020204020204" pitchFamily="34" charset="-122"/>
                <a:ea typeface="微软雅黑" panose="020B0503020204020204" pitchFamily="34" charset="-122"/>
                <a:sym typeface="+mn-ea"/>
              </a:rPr>
              <a:t>而且可降低患者对饮食疗法的遵循性</a:t>
            </a:r>
            <a:r>
              <a:rPr lang="en-US" altLang="zh-CN" sz="1400" b="1" dirty="0">
                <a:latin typeface="微软雅黑" panose="020B0503020204020204" pitchFamily="34" charset="-122"/>
                <a:ea typeface="微软雅黑" panose="020B0503020204020204" pitchFamily="34" charset="-122"/>
                <a:sym typeface="+mn-ea"/>
              </a:rPr>
              <a:t>, </a:t>
            </a:r>
            <a:r>
              <a:rPr lang="zh-CN" altLang="en-US" sz="1400" b="1" dirty="0">
                <a:latin typeface="微软雅黑" panose="020B0503020204020204" pitchFamily="34" charset="-122"/>
                <a:ea typeface="微软雅黑" panose="020B0503020204020204" pitchFamily="34" charset="-122"/>
                <a:sym typeface="+mn-ea"/>
              </a:rPr>
              <a:t>从而提高患者的生活质量。</a:t>
            </a:r>
            <a:endParaRPr lang="en-US" altLang="zh-CN" sz="1400" b="1" dirty="0">
              <a:latin typeface="微软雅黑" panose="020B0503020204020204" pitchFamily="34" charset="-122"/>
              <a:ea typeface="微软雅黑" panose="020B0503020204020204" pitchFamily="34" charset="-122"/>
              <a:sym typeface="+mn-ea"/>
            </a:endParaRPr>
          </a:p>
          <a:p>
            <a:pPr marL="1257300" lvl="2" indent="-342900" fontAlgn="auto">
              <a:lnSpc>
                <a:spcPct val="200000"/>
              </a:lnSpc>
              <a:spcAft>
                <a:spcPts val="0"/>
              </a:spcAft>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是否为自主知识产权的创新药</a:t>
            </a:r>
            <a:r>
              <a:rPr lang="en-US" altLang="zh-CN"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t>
            </a:r>
            <a:r>
              <a:rPr lang="zh-CN" altLang="en-US" sz="1400" b="1" dirty="0">
                <a:latin typeface="微软雅黑" panose="020B0503020204020204" pitchFamily="34" charset="-122"/>
                <a:ea typeface="微软雅黑" panose="020B0503020204020204" pitchFamily="34" charset="-122"/>
                <a:sym typeface="+mn-ea"/>
              </a:rPr>
              <a:t>否</a:t>
            </a:r>
            <a:endParaRPr lang="en-US" altLang="zh-CN" sz="1400" b="1" dirty="0">
              <a:latin typeface="微软雅黑" panose="020B0503020204020204" pitchFamily="34" charset="-122"/>
              <a:ea typeface="微软雅黑" panose="020B0503020204020204" pitchFamily="34" charset="-122"/>
              <a:sym typeface="+mn-ea"/>
            </a:endParaRPr>
          </a:p>
          <a:p>
            <a:pPr marL="1257300" lvl="2" indent="-342900" fontAlgn="auto">
              <a:lnSpc>
                <a:spcPct val="200000"/>
              </a:lnSpc>
              <a:spcAft>
                <a:spcPts val="0"/>
              </a:spcAft>
              <a:buFont typeface="Wingdings" panose="05000000000000000000" pitchFamily="2" charset="2"/>
              <a:buChar char="Ø"/>
            </a:pPr>
            <a:r>
              <a:rPr lang="zh-CN" altLang="en-US" sz="2000" dirty="0">
                <a:solidFill>
                  <a:srgbClr val="2E75B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药品注册分类： </a:t>
            </a:r>
            <a:r>
              <a:rPr lang="zh-CN" altLang="en-US" sz="1400" b="1" dirty="0">
                <a:latin typeface="微软雅黑" panose="020B0503020204020204" pitchFamily="34" charset="-122"/>
                <a:ea typeface="微软雅黑" panose="020B0503020204020204" pitchFamily="34" charset="-122"/>
                <a:sym typeface="+mn-ea"/>
              </a:rPr>
              <a:t>化学药品</a:t>
            </a:r>
            <a:r>
              <a:rPr lang="en-US" altLang="zh-CN" sz="1400" b="1" dirty="0">
                <a:latin typeface="微软雅黑" panose="020B0503020204020204" pitchFamily="34" charset="-122"/>
                <a:ea typeface="微软雅黑" panose="020B0503020204020204" pitchFamily="34" charset="-122"/>
                <a:sym typeface="+mn-ea"/>
              </a:rPr>
              <a:t>4</a:t>
            </a:r>
            <a:r>
              <a:rPr lang="zh-CN" altLang="en-US" sz="1400" b="1" dirty="0">
                <a:latin typeface="微软雅黑" panose="020B0503020204020204" pitchFamily="34" charset="-122"/>
                <a:ea typeface="微软雅黑" panose="020B0503020204020204" pitchFamily="34" charset="-122"/>
                <a:sym typeface="+mn-ea"/>
              </a:rPr>
              <a:t>类</a:t>
            </a:r>
            <a:endParaRPr lang="en-US" altLang="zh-CN" sz="1400" b="1" dirty="0">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12EAD1A-832A-44A4-95E7-D7189A45ED68"/>
  <p:tag name="ISPRING_SCORM_RATE_SLIDES" val="1"/>
  <p:tag name="ISPRINGONLINEFOLDERID" val="0"/>
  <p:tag name="ISPRINGONLINEFOLDERPATH" val="Content List"/>
  <p:tag name="ISPRINGCLOUDFOLDERID" val="0"/>
  <p:tag name="ISPRING_PLAYERS_CUSTOMIZATION" val="UEsDBBQAAgAIADy6rE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8uqx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y6rE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PLqs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PLqs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PLqs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PLqs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PLqs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PbqsSC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PbqsSHBr3rpLAAAAagAAABsAAAB1bml2ZXJzYWwvdW5pdmVyc2FsLnBuZy54bWyzsa/IzVEoSy0qzszPs1Uy1DNQsrfj5bIpKEoty0wtV6gAigEFIUBJoRLINUJwyzNTSjJslczNTBFiGamZ6Rkltkqm5iZwQX2gkQBQSwECAAAUAAIACAA8uqxIFQ6tKGQEAAAHEQAAHQAAAAAAAAABAAAAAAAAAAAAdW5pdmVyc2FsL2NvbW1vbl9tZXNzYWdlcy5sbmdQSwECAAAUAAIACAA8uqxICH4LIykDAACGDAAAJwAAAAAAAAABAAAAAACfBAAAdW5pdmVyc2FsL2ZsYXNoX3B1Ymxpc2hpbmdfc2V0dGluZ3MueG1sUEsBAgAAFAACAAgAPLqsSLX8CWS6AgAAVQoAACEAAAAAAAAAAQAAAAAADQgAAHVuaXZlcnNhbC9mbGFzaF9za2luX3NldHRpbmdzLnhtbFBLAQIAABQAAgAIADy6rEgqlg9n/gIAAJcLAAAmAAAAAAAAAAEAAAAAAAYLAAB1bml2ZXJzYWwvaHRtbF9wdWJsaXNoaW5nX3NldHRpbmdzLnhtbFBLAQIAABQAAgAIADy6rEhocVKRmgEAAB8GAAAfAAAAAAAAAAEAAAAAAEgOAAB1bml2ZXJzYWwvaHRtbF9za2luX3NldHRpbmdzLmpzUEsBAgAAFAACAAgAPLqsSD08L9HBAAAA5QEAABoAAAAAAAAAAQAAAAAAHxAAAHVuaXZlcnNhbC9pMThuX3ByZXNldHMueG1sUEsBAgAAFAACAAgAPLqsSJr5lmRrAAAAawAAABwAAAAAAAAAAQAAAAAAGBEAAHVuaXZlcnNhbC9sb2NhbF9zZXR0aW5ncy54bWxQSwECAAAUAAIACABElFdHI7RO+/sCAACwCAAAFAAAAAAAAAABAAAAAAC9EQAAdW5pdmVyc2FsL3BsYXllci54bWxQSwECAAAUAAIACAA8uqxIsIcj9GwBAAD3AgAAKQAAAAAAAAABAAAAAADqFAAAdW5pdmVyc2FsL3NraW5fY3VzdG9taXphdGlvbl9zZXR0aW5ncy54bWxQSwECAAAUAAIACAA9uqxIJOD/F8QMAABjGQAAFwAAAAAAAAAAAAAAAACdFgAAdW5pdmVyc2FsL3VuaXZlcnNhbC5wbmdQSwECAAAUAAIACAA9uqxIcGveuksAAABqAAAAGwAAAAAAAAABAAAAAACWIwAAdW5pdmVyc2FsL3VuaXZlcnNhbC5wbmcueG1sUEsFBgAAAAALAAsASQMAABokAAAAAA=="/>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CLOUDFOLDERPATH" val="Repository"/>
  <p:tag name="ISPRING_PRESENTATION_TITLE" val="www.33ppt.com"/>
</p:tagLst>
</file>

<file path=ppt/theme/theme1.xml><?xml version="1.0" encoding="utf-8"?>
<a:theme xmlns:a="http://schemas.openxmlformats.org/drawingml/2006/main" name="www.33ppt.com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2032</TotalTime>
  <Words>2498</Words>
  <Application>Microsoft Office PowerPoint</Application>
  <PresentationFormat>宽屏</PresentationFormat>
  <Paragraphs>142</Paragraphs>
  <Slides>11</Slides>
  <Notes>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Arial Unicode MS</vt:lpstr>
      <vt:lpstr>黑体</vt:lpstr>
      <vt:lpstr>楷体</vt:lpstr>
      <vt:lpstr>微软雅黑</vt:lpstr>
      <vt:lpstr>Arial</vt:lpstr>
      <vt:lpstr>Calibri</vt:lpstr>
      <vt:lpstr>Calibri Light</vt:lpstr>
      <vt:lpstr>Times New Roman</vt:lpstr>
      <vt:lpstr>Wingdings</vt:lpstr>
      <vt:lpstr>www.33ppt.com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subject>www.33ppt.com</dc:subject>
  <dc:creator>user</dc:creator>
  <cp:keywords>www.33ppt.com</cp:keywords>
  <dc:description>www.33ppt.com</dc:description>
  <cp:lastModifiedBy>nan lu</cp:lastModifiedBy>
  <cp:revision>103</cp:revision>
  <cp:lastPrinted>2022-07-13T06:00:04Z</cp:lastPrinted>
  <dcterms:created xsi:type="dcterms:W3CDTF">2014-06-18T03:33:00Z</dcterms:created>
  <dcterms:modified xsi:type="dcterms:W3CDTF">2024-07-11T06:36:33Z</dcterms:modified>
  <cp:category>www.33ppt.com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422A65038698425F8DAAAF5C95297516</vt:lpwstr>
  </property>
  <property fmtid="{D5CDD505-2E9C-101B-9397-08002B2CF9AE}" pid="3" name="KSOProductBuildVer">
    <vt:lpwstr>2052-11.1.0.11372</vt:lpwstr>
  </property>
</Properties>
</file>