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8"/>
  </p:notesMasterIdLst>
  <p:sldIdLst>
    <p:sldId id="532" r:id="rId4"/>
    <p:sldId id="5865" r:id="rId5"/>
    <p:sldId id="5866" r:id="rId6"/>
    <p:sldId id="5905" r:id="rId7"/>
    <p:sldId id="5917" r:id="rId9"/>
    <p:sldId id="5915" r:id="rId10"/>
    <p:sldId id="5907" r:id="rId11"/>
    <p:sldId id="5908" r:id="rId12"/>
    <p:sldId id="5913" r:id="rId13"/>
    <p:sldId id="5916"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91C9"/>
    <a:srgbClr val="1D6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03" autoAdjust="0"/>
    <p:restoredTop sz="80129" autoAdjust="0"/>
  </p:normalViewPr>
  <p:slideViewPr>
    <p:cSldViewPr snapToGrid="0" showGuides="1">
      <p:cViewPr varScale="1">
        <p:scale>
          <a:sx n="112" d="100"/>
          <a:sy n="112" d="100"/>
        </p:scale>
        <p:origin x="-336" y="-72"/>
      </p:cViewPr>
      <p:guideLst>
        <p:guide orient="horz" pos="2160"/>
        <p:guide pos="3840"/>
      </p:guideLst>
    </p:cSldViewPr>
  </p:slideViewPr>
  <p:outlineViewPr>
    <p:cViewPr>
      <p:scale>
        <a:sx n="33" d="100"/>
        <a:sy n="33" d="100"/>
      </p:scale>
      <p:origin x="0" y="-60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gs" Target="tags/tag26.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76801-19B5-4EE1-B062-893171A41E1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F403E-BE1A-43E1-9EE6-BFDD706247E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84E1CF-E690-4959-944C-65521B5583F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1F403E-BE1A-43E1-9EE6-BFDD706247E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1F403E-BE1A-43E1-9EE6-BFDD706247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71599" y="188640"/>
            <a:ext cx="10293019" cy="778098"/>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Freeform 115"/>
          <p:cNvSpPr/>
          <p:nvPr userDrawn="1"/>
        </p:nvSpPr>
        <p:spPr bwMode="auto">
          <a:xfrm>
            <a:off x="1" y="277401"/>
            <a:ext cx="1253446"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solidFill>
            <a:schemeClr val="accent1">
              <a:lumMod val="75000"/>
            </a:schemeClr>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e-DE" sz="3600" dirty="0">
              <a:solidFill>
                <a:schemeClr val="bg1"/>
              </a:solidFill>
              <a:latin typeface="Merck" panose="02060803030402040803" pitchFamily="18" charset="0"/>
            </a:endParaRPr>
          </a:p>
        </p:txBody>
      </p:sp>
      <p:sp>
        <p:nvSpPr>
          <p:cNvPr id="25" name="页脚占位符 4"/>
          <p:cNvSpPr>
            <a:spLocks noGrp="1"/>
          </p:cNvSpPr>
          <p:nvPr>
            <p:ph type="ftr" sz="quarter" idx="3"/>
          </p:nvPr>
        </p:nvSpPr>
        <p:spPr>
          <a:xfrm>
            <a:off x="1213473" y="6520260"/>
            <a:ext cx="10451145" cy="365125"/>
          </a:xfrm>
          <a:prstGeom prst="rect">
            <a:avLst/>
          </a:prstGeom>
        </p:spPr>
        <p:txBody>
          <a:bodyPr vert="horz" lIns="91440" tIns="45720" rIns="91440" bIns="45720" rtlCol="0" anchor="t"/>
          <a:lstStyle>
            <a:lvl1pPr algn="l">
              <a:defRPr sz="800">
                <a:solidFill>
                  <a:schemeClr val="tx1"/>
                </a:solidFill>
              </a:defRPr>
            </a:lvl1pPr>
          </a:lstStyle>
          <a:p>
            <a:endParaRPr lang="zh-CN" altLang="en-US" dirty="0"/>
          </a:p>
        </p:txBody>
      </p:sp>
      <p:cxnSp>
        <p:nvCxnSpPr>
          <p:cNvPr id="26" name="Straight Connector 7"/>
          <p:cNvCxnSpPr/>
          <p:nvPr userDrawn="1"/>
        </p:nvCxnSpPr>
        <p:spPr>
          <a:xfrm>
            <a:off x="827336" y="6499852"/>
            <a:ext cx="10516837" cy="7124"/>
          </a:xfrm>
          <a:prstGeom prst="line">
            <a:avLst/>
          </a:prstGeom>
          <a:noFill/>
          <a:ln w="6350" cap="flat" cmpd="sng" algn="ctr">
            <a:solidFill>
              <a:srgbClr val="014782"/>
            </a:solidFill>
            <a:prstDash val="solid"/>
            <a:miter lim="800000"/>
          </a:ln>
          <a:effectLst/>
        </p:spPr>
      </p:cxnSp>
      <p:sp>
        <p:nvSpPr>
          <p:cNvPr id="27" name="Rectangle 17"/>
          <p:cNvSpPr/>
          <p:nvPr userDrawn="1"/>
        </p:nvSpPr>
        <p:spPr>
          <a:xfrm>
            <a:off x="11080633" y="6510052"/>
            <a:ext cx="293239" cy="22553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Rectangle 18"/>
          <p:cNvSpPr/>
          <p:nvPr userDrawn="1"/>
        </p:nvSpPr>
        <p:spPr>
          <a:xfrm>
            <a:off x="11413589" y="6510772"/>
            <a:ext cx="293239" cy="22409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9" name="Freeform 1987"/>
          <p:cNvSpPr/>
          <p:nvPr userDrawn="1"/>
        </p:nvSpPr>
        <p:spPr bwMode="auto">
          <a:xfrm>
            <a:off x="11529801"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30" name="Freeform 1987"/>
          <p:cNvSpPr/>
          <p:nvPr userDrawn="1"/>
        </p:nvSpPr>
        <p:spPr bwMode="auto">
          <a:xfrm flipH="1">
            <a:off x="11178932"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31" name="Rectangle 21">
            <a:hlinkClick r:id="" action="ppaction://hlinkshowjump?jump=previousslide"/>
          </p:cNvPr>
          <p:cNvSpPr/>
          <p:nvPr userDrawn="1"/>
        </p:nvSpPr>
        <p:spPr>
          <a:xfrm>
            <a:off x="11006730" y="6519423"/>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2" name="Rectangle 22">
            <a:hlinkClick r:id="" action="ppaction://hlinkshowjump?jump=nextslide"/>
          </p:cNvPr>
          <p:cNvSpPr/>
          <p:nvPr userDrawn="1"/>
        </p:nvSpPr>
        <p:spPr>
          <a:xfrm>
            <a:off x="11413590" y="6496180"/>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3" name="Rectangle 23"/>
          <p:cNvSpPr/>
          <p:nvPr userDrawn="1"/>
        </p:nvSpPr>
        <p:spPr>
          <a:xfrm>
            <a:off x="590484" y="6500391"/>
            <a:ext cx="622989" cy="226512"/>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灯片编号占位符 23"/>
          <p:cNvSpPr txBox="1"/>
          <p:nvPr userDrawn="1"/>
        </p:nvSpPr>
        <p:spPr>
          <a:xfrm>
            <a:off x="546734" y="6503979"/>
            <a:ext cx="526572" cy="23768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B9AE22C5-4194-4B77-9289-4576B0A2E3B7}" type="slidenum">
              <a:rPr lang="zh-CN" altLang="en-US" sz="1200" smtClean="0">
                <a:solidFill>
                  <a:srgbClr val="FFFFFF"/>
                </a:solidFill>
                <a:latin typeface="Arial" panose="020B0604020202020204"/>
                <a:ea typeface="微软雅黑" panose="020B0503020204020204" charset="-122"/>
              </a:rPr>
            </a:fld>
            <a:endParaRPr lang="zh-CN" altLang="en-US" sz="1200" dirty="0">
              <a:solidFill>
                <a:srgbClr val="FFFFFF"/>
              </a:solidFill>
              <a:latin typeface="Arial" panose="020B0604020202020204"/>
              <a:ea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页脚占位符 2"/>
          <p:cNvSpPr>
            <a:spLocks noGrp="1"/>
          </p:cNvSpPr>
          <p:nvPr>
            <p:ph type="ftr" sz="quarter" idx="10"/>
          </p:nvPr>
        </p:nvSpPr>
        <p:spPr/>
        <p:txBody>
          <a:bodyPr/>
          <a:lstStyle/>
          <a:p>
            <a:endParaRPr lang="zh-CN" altLang="en-US" dirty="0"/>
          </a:p>
        </p:txBody>
      </p:sp>
      <p:sp>
        <p:nvSpPr>
          <p:cNvPr id="4" name="灯片编号占位符 3"/>
          <p:cNvSpPr>
            <a:spLocks noGrp="1"/>
          </p:cNvSpPr>
          <p:nvPr>
            <p:ph type="sldNum" sz="quarter" idx="11"/>
          </p:nvPr>
        </p:nvSpPr>
        <p:spPr>
          <a:xfrm>
            <a:off x="11568608" y="6492878"/>
            <a:ext cx="623392" cy="365125"/>
          </a:xfrm>
          <a:prstGeom prst="rect">
            <a:avLst/>
          </a:prstGeom>
        </p:spPr>
        <p:txBody>
          <a:bodyPr/>
          <a:lstStyle/>
          <a:p>
            <a:fld id="{0C913308-F349-4B6D-A68A-DD1791B4A57B}" type="slidenum">
              <a:rPr lang="zh-CN" altLang="en-US" smtClean="0"/>
            </a:fld>
            <a:endParaRPr lang="zh-CN" altLang="en-US"/>
          </a:p>
        </p:txBody>
      </p:sp>
      <p:sp>
        <p:nvSpPr>
          <p:cNvPr id="5" name="内容占位符 2"/>
          <p:cNvSpPr>
            <a:spLocks noGrp="1"/>
          </p:cNvSpPr>
          <p:nvPr>
            <p:ph idx="1"/>
          </p:nvPr>
        </p:nvSpPr>
        <p:spPr>
          <a:xfrm>
            <a:off x="609600" y="1268760"/>
            <a:ext cx="10972800" cy="496855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3"/>
            <a:ext cx="2844800" cy="365125"/>
          </a:xfrm>
          <a:prstGeom prst="rect">
            <a:avLst/>
          </a:prstGeom>
        </p:spPr>
        <p:txBody>
          <a:bodyPr/>
          <a:lstStyle/>
          <a:p>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fld>
            <a:endParaRPr lang="zh-CN" altLang="en-US"/>
          </a:p>
        </p:txBody>
      </p:sp>
      <p:sp>
        <p:nvSpPr>
          <p:cNvPr id="7" name="内容占位符 3"/>
          <p:cNvSpPr>
            <a:spLocks noGrp="1"/>
          </p:cNvSpPr>
          <p:nvPr>
            <p:ph sz="half" idx="2"/>
          </p:nvPr>
        </p:nvSpPr>
        <p:spPr>
          <a:xfrm>
            <a:off x="609600" y="5805265"/>
            <a:ext cx="11055019" cy="72008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1" y="1349078"/>
            <a:ext cx="10959720" cy="639762"/>
          </a:xfrm>
        </p:spPr>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7" name="日期占位符 6"/>
          <p:cNvSpPr>
            <a:spLocks noGrp="1"/>
          </p:cNvSpPr>
          <p:nvPr>
            <p:ph type="dt" sz="half" idx="10"/>
          </p:nvPr>
        </p:nvSpPr>
        <p:spPr>
          <a:xfrm>
            <a:off x="609599" y="6356355"/>
            <a:ext cx="2844800" cy="365125"/>
          </a:xfrm>
          <a:prstGeom prst="rect">
            <a:avLst/>
          </a:prstGeom>
        </p:spPr>
        <p:txBody>
          <a:bodyPr/>
          <a:lstStyle/>
          <a:p>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80"/>
            <a:ext cx="62339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1382B881-A550-41C5-A3E3-A6E5A982D19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8778240" y="6377940"/>
            <a:ext cx="2804160" cy="342900"/>
          </a:xfrm>
          <a:prstGeom prst="rect">
            <a:avLst/>
          </a:prstGeom>
        </p:spPr>
        <p:txBody>
          <a:bodyPr/>
          <a:lstStyle/>
          <a:p>
            <a:fld id="{8DAC0B67-89C2-4060-865D-B1054A0DEA9C}" type="slidenum">
              <a:rPr lang="zh-CN" altLang="en-US" smtClean="0"/>
            </a:fld>
            <a:endParaRPr lang="zh-CN" altLang="en-US"/>
          </a:p>
        </p:txBody>
      </p:sp>
      <p:sp>
        <p:nvSpPr>
          <p:cNvPr id="6" name="文本占位符 2"/>
          <p:cNvSpPr>
            <a:spLocks noGrp="1"/>
          </p:cNvSpPr>
          <p:nvPr>
            <p:ph type="body" idx="1"/>
          </p:nvPr>
        </p:nvSpPr>
        <p:spPr>
          <a:xfrm>
            <a:off x="609600" y="1349078"/>
            <a:ext cx="5386917" cy="639762"/>
          </a:xfrm>
        </p:spPr>
        <p:txBody>
          <a:bodyPr anchor="ctr"/>
          <a:lstStyle>
            <a:lvl1pPr marL="0" indent="0" algn="ctr">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7" name="内容占位符 3"/>
          <p:cNvSpPr>
            <a:spLocks noGrp="1"/>
          </p:cNvSpPr>
          <p:nvPr>
            <p:ph sz="half" idx="2"/>
          </p:nvPr>
        </p:nvSpPr>
        <p:spPr>
          <a:xfrm>
            <a:off x="609600" y="5805264"/>
            <a:ext cx="11055019" cy="608931"/>
          </a:xfrm>
        </p:spPr>
        <p:txBody>
          <a:bodyPr/>
          <a:lstStyle>
            <a:lvl1pPr>
              <a:lnSpc>
                <a:spcPct val="100000"/>
              </a:lnSpc>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endParaRPr lang="zh-CN" altLang="en-US" dirty="0"/>
          </a:p>
        </p:txBody>
      </p:sp>
      <p:sp>
        <p:nvSpPr>
          <p:cNvPr id="8" name="文本占位符 4"/>
          <p:cNvSpPr>
            <a:spLocks noGrp="1"/>
          </p:cNvSpPr>
          <p:nvPr>
            <p:ph type="body" sz="quarter" idx="3"/>
          </p:nvPr>
        </p:nvSpPr>
        <p:spPr>
          <a:xfrm>
            <a:off x="6193368" y="1349078"/>
            <a:ext cx="5389033" cy="639762"/>
          </a:xfrm>
        </p:spPr>
        <p:txBody>
          <a:bodyPr anchor="ctr"/>
          <a:lstStyle>
            <a:lvl1pPr marL="0" indent="0" algn="ctr">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9" name="标题 1"/>
          <p:cNvSpPr>
            <a:spLocks noGrp="1"/>
          </p:cNvSpPr>
          <p:nvPr>
            <p:ph type="title"/>
          </p:nvPr>
        </p:nvSpPr>
        <p:spPr>
          <a:xfrm>
            <a:off x="691819" y="188640"/>
            <a:ext cx="10972800" cy="778098"/>
          </a:xfrm>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349078"/>
            <a:ext cx="5386917" cy="639762"/>
          </a:xfrm>
        </p:spPr>
        <p:txBody>
          <a:bodyPr anchor="ctr"/>
          <a:lstStyle>
            <a:lvl1pPr marL="0" indent="0" algn="ctr">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9600" y="5747247"/>
            <a:ext cx="11055019" cy="77809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endParaRPr lang="zh-CN" altLang="en-US" dirty="0"/>
          </a:p>
        </p:txBody>
      </p:sp>
      <p:sp>
        <p:nvSpPr>
          <p:cNvPr id="5" name="文本占位符 4"/>
          <p:cNvSpPr>
            <a:spLocks noGrp="1"/>
          </p:cNvSpPr>
          <p:nvPr>
            <p:ph type="body" sz="quarter" idx="3"/>
          </p:nvPr>
        </p:nvSpPr>
        <p:spPr>
          <a:xfrm>
            <a:off x="6193368" y="1349078"/>
            <a:ext cx="5389033" cy="639762"/>
          </a:xfrm>
        </p:spPr>
        <p:txBody>
          <a:bodyPr anchor="ctr"/>
          <a:lstStyle>
            <a:lvl1pPr marL="0" indent="0" algn="ctr">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7" name="日期占位符 6"/>
          <p:cNvSpPr>
            <a:spLocks noGrp="1"/>
          </p:cNvSpPr>
          <p:nvPr>
            <p:ph type="dt" sz="half" idx="10"/>
          </p:nvPr>
        </p:nvSpPr>
        <p:spPr>
          <a:xfrm>
            <a:off x="609600" y="6356353"/>
            <a:ext cx="2844800" cy="365125"/>
          </a:xfrm>
          <a:prstGeom prst="rect">
            <a:avLst/>
          </a:prstGeom>
        </p:spPr>
        <p:txBody>
          <a:bodyPr/>
          <a:lstStyle/>
          <a:p>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1.jpeg"/><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91819" y="188640"/>
            <a:ext cx="10972800" cy="778098"/>
          </a:xfrm>
          <a:prstGeom prst="rect">
            <a:avLst/>
          </a:prstGeom>
        </p:spPr>
        <p:txBody>
          <a:bodyPr vert="horz" lIns="91440" tIns="45720" rIns="91440" bIns="45720"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0" y="1268760"/>
            <a:ext cx="10972800" cy="4968552"/>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5" name="页脚占位符 4"/>
          <p:cNvSpPr>
            <a:spLocks noGrp="1"/>
          </p:cNvSpPr>
          <p:nvPr>
            <p:ph type="ftr" sz="quarter" idx="3"/>
          </p:nvPr>
        </p:nvSpPr>
        <p:spPr>
          <a:xfrm>
            <a:off x="1213473" y="6520260"/>
            <a:ext cx="10451145" cy="365125"/>
          </a:xfrm>
          <a:prstGeom prst="rect">
            <a:avLst/>
          </a:prstGeom>
        </p:spPr>
        <p:txBody>
          <a:bodyPr vert="horz" lIns="91440" tIns="45720" rIns="91440" bIns="45720" rtlCol="0" anchor="t"/>
          <a:lstStyle>
            <a:lvl1pPr algn="l">
              <a:defRPr sz="800">
                <a:solidFill>
                  <a:schemeClr val="tx1"/>
                </a:solidFill>
              </a:defRPr>
            </a:lvl1pPr>
          </a:lstStyle>
          <a:p>
            <a:endParaRPr lang="zh-CN" altLang="en-US" dirty="0"/>
          </a:p>
        </p:txBody>
      </p:sp>
      <p:grpSp>
        <p:nvGrpSpPr>
          <p:cNvPr id="7" name="组合 6"/>
          <p:cNvGrpSpPr/>
          <p:nvPr userDrawn="1"/>
        </p:nvGrpSpPr>
        <p:grpSpPr>
          <a:xfrm>
            <a:off x="-913411" y="329298"/>
            <a:ext cx="1628085"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rgbClr val="014782"/>
                </a:gs>
                <a:gs pos="0">
                  <a:srgbClr val="01478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rgbClr val="4472C4"/>
                </a:gs>
                <a:gs pos="0">
                  <a:srgbClr val="4472C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cxnSp>
        <p:nvCxnSpPr>
          <p:cNvPr id="10" name="Straight Connector 7"/>
          <p:cNvCxnSpPr/>
          <p:nvPr userDrawn="1"/>
        </p:nvCxnSpPr>
        <p:spPr>
          <a:xfrm>
            <a:off x="827336" y="6499852"/>
            <a:ext cx="10516837" cy="7124"/>
          </a:xfrm>
          <a:prstGeom prst="line">
            <a:avLst/>
          </a:prstGeom>
          <a:noFill/>
          <a:ln w="6350" cap="flat" cmpd="sng" algn="ctr">
            <a:solidFill>
              <a:srgbClr val="014782"/>
            </a:solidFill>
            <a:prstDash val="solid"/>
            <a:miter lim="800000"/>
          </a:ln>
          <a:effectLst/>
        </p:spPr>
      </p:cxnSp>
      <p:sp>
        <p:nvSpPr>
          <p:cNvPr id="11" name="Rectangle 17"/>
          <p:cNvSpPr/>
          <p:nvPr userDrawn="1"/>
        </p:nvSpPr>
        <p:spPr>
          <a:xfrm>
            <a:off x="11080633" y="6510052"/>
            <a:ext cx="293239" cy="22553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Rectangle 18"/>
          <p:cNvSpPr/>
          <p:nvPr userDrawn="1"/>
        </p:nvSpPr>
        <p:spPr>
          <a:xfrm>
            <a:off x="11413589" y="6510772"/>
            <a:ext cx="293239" cy="22409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Freeform 1987"/>
          <p:cNvSpPr/>
          <p:nvPr userDrawn="1"/>
        </p:nvSpPr>
        <p:spPr bwMode="auto">
          <a:xfrm>
            <a:off x="11529801"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14" name="Freeform 1987"/>
          <p:cNvSpPr/>
          <p:nvPr userDrawn="1"/>
        </p:nvSpPr>
        <p:spPr bwMode="auto">
          <a:xfrm flipH="1">
            <a:off x="11178932"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微软雅黑" panose="020B0503020204020204" charset="-122"/>
            </a:endParaRPr>
          </a:p>
        </p:txBody>
      </p:sp>
      <p:sp>
        <p:nvSpPr>
          <p:cNvPr id="15" name="Rectangle 21">
            <a:hlinkClick r:id="" action="ppaction://hlinkshowjump?jump=previousslide"/>
          </p:cNvPr>
          <p:cNvSpPr/>
          <p:nvPr userDrawn="1"/>
        </p:nvSpPr>
        <p:spPr>
          <a:xfrm>
            <a:off x="11006730" y="6519423"/>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6" name="Rectangle 22">
            <a:hlinkClick r:id="" action="ppaction://hlinkshowjump?jump=nextslide"/>
          </p:cNvPr>
          <p:cNvSpPr/>
          <p:nvPr userDrawn="1"/>
        </p:nvSpPr>
        <p:spPr>
          <a:xfrm>
            <a:off x="11413590" y="6496180"/>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7" name="Rectangle 23"/>
          <p:cNvSpPr/>
          <p:nvPr userDrawn="1"/>
        </p:nvSpPr>
        <p:spPr>
          <a:xfrm>
            <a:off x="590484" y="6500391"/>
            <a:ext cx="622989" cy="226512"/>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灯片编号占位符 23"/>
          <p:cNvSpPr txBox="1"/>
          <p:nvPr userDrawn="1"/>
        </p:nvSpPr>
        <p:spPr>
          <a:xfrm>
            <a:off x="546734" y="6503979"/>
            <a:ext cx="526572" cy="23768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B9AE22C5-4194-4B77-9289-4576B0A2E3B7}" type="slidenum">
              <a:rPr lang="zh-CN" altLang="en-US" sz="1200" smtClean="0">
                <a:solidFill>
                  <a:srgbClr val="FFFFFF"/>
                </a:solidFill>
                <a:latin typeface="Arial" panose="020B0604020202020204"/>
                <a:ea typeface="微软雅黑" panose="020B0503020204020204" charset="-122"/>
              </a:rPr>
            </a:fld>
            <a:endParaRPr lang="zh-CN" altLang="en-US" sz="1200" dirty="0">
              <a:solidFill>
                <a:srgbClr val="FFFFFF"/>
              </a:solidFill>
              <a:latin typeface="Arial" panose="020B0604020202020204"/>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 name="Group 56"/>
          <p:cNvGrpSpPr/>
          <p:nvPr/>
        </p:nvGrpSpPr>
        <p:grpSpPr>
          <a:xfrm rot="21310115">
            <a:off x="4170157" y="932273"/>
            <a:ext cx="8733032" cy="6614959"/>
            <a:chOff x="3943629" y="1765230"/>
            <a:chExt cx="8733041" cy="6614959"/>
          </a:xfrm>
          <a:solidFill>
            <a:srgbClr val="0083C9">
              <a:alpha val="7000"/>
            </a:srgbClr>
          </a:solidFill>
        </p:grpSpPr>
        <p:sp>
          <p:nvSpPr>
            <p:cNvPr id="5" name="Donut 60"/>
            <p:cNvSpPr/>
            <p:nvPr/>
          </p:nvSpPr>
          <p:spPr>
            <a:xfrm rot="6104502">
              <a:off x="10513894" y="4182360"/>
              <a:ext cx="1327177" cy="1327177"/>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8" name="Donut 61"/>
            <p:cNvSpPr/>
            <p:nvPr/>
          </p:nvSpPr>
          <p:spPr>
            <a:xfrm rot="6104502">
              <a:off x="11635129" y="3232034"/>
              <a:ext cx="1041541" cy="1041541"/>
            </a:xfrm>
            <a:prstGeom prst="donut">
              <a:avLst>
                <a:gd name="adj" fmla="val 15926"/>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9" name="Donut 62"/>
            <p:cNvSpPr/>
            <p:nvPr/>
          </p:nvSpPr>
          <p:spPr>
            <a:xfrm rot="6104502">
              <a:off x="4885213" y="5754088"/>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0" name="Donut 74"/>
            <p:cNvSpPr/>
            <p:nvPr/>
          </p:nvSpPr>
          <p:spPr>
            <a:xfrm rot="6104502">
              <a:off x="9890317" y="6328310"/>
              <a:ext cx="1074806" cy="1074806"/>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1" name="Donut 75"/>
            <p:cNvSpPr/>
            <p:nvPr/>
          </p:nvSpPr>
          <p:spPr>
            <a:xfrm rot="6104502">
              <a:off x="11280398" y="2773446"/>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2" name="Oval 76"/>
            <p:cNvSpPr/>
            <p:nvPr/>
          </p:nvSpPr>
          <p:spPr>
            <a:xfrm rot="6104502">
              <a:off x="11255956" y="4096902"/>
              <a:ext cx="603202" cy="60320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Oval 77"/>
            <p:cNvSpPr/>
            <p:nvPr/>
          </p:nvSpPr>
          <p:spPr>
            <a:xfrm rot="6104502">
              <a:off x="10988857" y="3411415"/>
              <a:ext cx="312832" cy="31283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4" name="Donut 78"/>
            <p:cNvSpPr/>
            <p:nvPr/>
          </p:nvSpPr>
          <p:spPr>
            <a:xfrm rot="20504502">
              <a:off x="8157576" y="4967821"/>
              <a:ext cx="1778283" cy="1778283"/>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5" name="Donut 79"/>
            <p:cNvSpPr/>
            <p:nvPr/>
          </p:nvSpPr>
          <p:spPr>
            <a:xfrm rot="20504502">
              <a:off x="5967631" y="5517505"/>
              <a:ext cx="1327177" cy="1327177"/>
            </a:xfrm>
            <a:prstGeom prst="donut">
              <a:avLst>
                <a:gd name="adj" fmla="val 15926"/>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6" name="Oval 80"/>
            <p:cNvSpPr/>
            <p:nvPr/>
          </p:nvSpPr>
          <p:spPr>
            <a:xfrm rot="20504502">
              <a:off x="7106071" y="6040256"/>
              <a:ext cx="688490" cy="6884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Oval 81"/>
            <p:cNvSpPr/>
            <p:nvPr/>
          </p:nvSpPr>
          <p:spPr>
            <a:xfrm rot="20504502">
              <a:off x="8828367" y="4697538"/>
              <a:ext cx="536090" cy="5360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8" name="Donut 82"/>
            <p:cNvSpPr/>
            <p:nvPr/>
          </p:nvSpPr>
          <p:spPr>
            <a:xfrm rot="20504502">
              <a:off x="7272388" y="5137491"/>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9" name="Donut 83"/>
            <p:cNvSpPr/>
            <p:nvPr/>
          </p:nvSpPr>
          <p:spPr>
            <a:xfrm rot="20504502">
              <a:off x="9359434" y="5596700"/>
              <a:ext cx="1074806" cy="1074806"/>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0" name="Donut 84"/>
            <p:cNvSpPr/>
            <p:nvPr/>
          </p:nvSpPr>
          <p:spPr>
            <a:xfrm rot="20504502">
              <a:off x="9482547" y="4659556"/>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1" name="Donut 85"/>
            <p:cNvSpPr/>
            <p:nvPr/>
          </p:nvSpPr>
          <p:spPr>
            <a:xfrm rot="20504502">
              <a:off x="11146308" y="5868777"/>
              <a:ext cx="1074806" cy="1074806"/>
            </a:xfrm>
            <a:prstGeom prst="donut">
              <a:avLst>
                <a:gd name="adj" fmla="val 24020"/>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2" name="Oval 86"/>
            <p:cNvSpPr/>
            <p:nvPr/>
          </p:nvSpPr>
          <p:spPr>
            <a:xfrm rot="20504502">
              <a:off x="7238767" y="5017013"/>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3" name="Oval 87"/>
            <p:cNvSpPr/>
            <p:nvPr/>
          </p:nvSpPr>
          <p:spPr>
            <a:xfrm rot="20504502">
              <a:off x="3943629" y="6130310"/>
              <a:ext cx="603202" cy="60320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4" name="Oval 88"/>
            <p:cNvSpPr/>
            <p:nvPr/>
          </p:nvSpPr>
          <p:spPr>
            <a:xfrm rot="20504502">
              <a:off x="6479821" y="5990866"/>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5" name="Oval 89"/>
            <p:cNvSpPr/>
            <p:nvPr/>
          </p:nvSpPr>
          <p:spPr>
            <a:xfrm rot="20504502">
              <a:off x="9327833" y="4273371"/>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6" name="Donut 90"/>
            <p:cNvSpPr/>
            <p:nvPr/>
          </p:nvSpPr>
          <p:spPr>
            <a:xfrm rot="10604502">
              <a:off x="10421842" y="5527974"/>
              <a:ext cx="1327177" cy="1327177"/>
            </a:xfrm>
            <a:prstGeom prst="donut">
              <a:avLst>
                <a:gd name="adj" fmla="val 15926"/>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7" name="Donut 91"/>
            <p:cNvSpPr/>
            <p:nvPr/>
          </p:nvSpPr>
          <p:spPr>
            <a:xfrm rot="10604502">
              <a:off x="11502978" y="1935344"/>
              <a:ext cx="1041541" cy="104154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8" name="Oval 92"/>
            <p:cNvSpPr/>
            <p:nvPr/>
          </p:nvSpPr>
          <p:spPr>
            <a:xfrm rot="10604502">
              <a:off x="11886320" y="1765230"/>
              <a:ext cx="536090" cy="5360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9" name="Donut 93"/>
            <p:cNvSpPr/>
            <p:nvPr/>
          </p:nvSpPr>
          <p:spPr>
            <a:xfrm rot="10604502">
              <a:off x="9874667" y="3536070"/>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0" name="Donut 94"/>
            <p:cNvSpPr/>
            <p:nvPr/>
          </p:nvSpPr>
          <p:spPr>
            <a:xfrm rot="10604502">
              <a:off x="10759809" y="3214182"/>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1" name="Donut 95"/>
            <p:cNvSpPr/>
            <p:nvPr/>
          </p:nvSpPr>
          <p:spPr>
            <a:xfrm rot="10604502">
              <a:off x="4248675" y="6231127"/>
              <a:ext cx="1074806" cy="1074806"/>
            </a:xfrm>
            <a:prstGeom prst="donut">
              <a:avLst>
                <a:gd name="adj" fmla="val 24020"/>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2" name="Oval 96"/>
            <p:cNvSpPr/>
            <p:nvPr/>
          </p:nvSpPr>
          <p:spPr>
            <a:xfrm rot="10604502">
              <a:off x="11516462" y="3055947"/>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3" name="Oval 97"/>
            <p:cNvSpPr/>
            <p:nvPr/>
          </p:nvSpPr>
          <p:spPr>
            <a:xfrm rot="10604502">
              <a:off x="8086333" y="6082900"/>
              <a:ext cx="603202" cy="60320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4" name="Oval 98"/>
            <p:cNvSpPr/>
            <p:nvPr/>
          </p:nvSpPr>
          <p:spPr>
            <a:xfrm rot="10604502">
              <a:off x="4659440" y="5686338"/>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pic>
        <p:nvPicPr>
          <p:cNvPr id="5124" name="图片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 y="161925"/>
            <a:ext cx="19097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6" Type="http://schemas.openxmlformats.org/officeDocument/2006/relationships/slideLayout" Target="../slideLayouts/slideLayout5.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346356"/>
            <a:ext cx="12193588" cy="4343810"/>
          </a:xfrm>
          <a:prstGeom prst="rect">
            <a:avLst/>
          </a:prstGeom>
          <a:solidFill>
            <a:schemeClr val="accent5">
              <a:lumMod val="5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numCol="1" anchor="t" anchorCtr="0" compatLnSpc="1"/>
          <a:lstStyle/>
          <a:p>
            <a:endParaRPr lang="zh-CN" altLang="en-US"/>
          </a:p>
        </p:txBody>
      </p:sp>
      <p:sp>
        <p:nvSpPr>
          <p:cNvPr id="3" name="TextBox 23"/>
          <p:cNvSpPr txBox="1"/>
          <p:nvPr/>
        </p:nvSpPr>
        <p:spPr>
          <a:xfrm>
            <a:off x="2969697" y="1967103"/>
            <a:ext cx="6251020" cy="1779441"/>
          </a:xfrm>
          <a:prstGeom prst="rect">
            <a:avLst/>
          </a:prstGeom>
          <a:noFill/>
        </p:spPr>
        <p:txBody>
          <a:bodyPr wrap="square" lIns="121838" tIns="60918" rIns="121838" bIns="60918" rtlCol="0">
            <a:spAutoFit/>
          </a:bodyPr>
          <a:lstStyle/>
          <a:p>
            <a:pPr algn="ctr">
              <a:lnSpc>
                <a:spcPct val="150000"/>
              </a:lnSpc>
            </a:pPr>
            <a:r>
              <a:rPr lang="zh-CN" altLang="en-US" sz="4000" b="1" dirty="0">
                <a:solidFill>
                  <a:schemeClr val="bg1"/>
                </a:solidFill>
                <a:latin typeface="微软雅黑" panose="020B0503020204020204" charset="-122"/>
                <a:ea typeface="微软雅黑" panose="020B0503020204020204" charset="-122"/>
              </a:rPr>
              <a:t>尼妥珠单抗注射液</a:t>
            </a:r>
            <a:endParaRPr lang="en-US" altLang="zh-CN" sz="4000" b="1" dirty="0">
              <a:solidFill>
                <a:schemeClr val="bg1"/>
              </a:solidFill>
              <a:latin typeface="微软雅黑" panose="020B0503020204020204" charset="-122"/>
              <a:ea typeface="微软雅黑" panose="020B0503020204020204" charset="-122"/>
            </a:endParaRPr>
          </a:p>
          <a:p>
            <a:pPr algn="ctr">
              <a:lnSpc>
                <a:spcPct val="150000"/>
              </a:lnSpc>
            </a:pPr>
            <a:r>
              <a:rPr lang="zh-CN" altLang="en-US" sz="3600" b="1" dirty="0">
                <a:solidFill>
                  <a:schemeClr val="bg1"/>
                </a:solidFill>
                <a:latin typeface="微软雅黑" panose="020B0503020204020204" charset="-122"/>
                <a:ea typeface="微软雅黑" panose="020B0503020204020204" charset="-122"/>
              </a:rPr>
              <a:t>（泰欣生</a:t>
            </a:r>
            <a:r>
              <a:rPr lang="en-US" altLang="zh-CN" sz="3600" b="1" baseline="30000" dirty="0">
                <a:solidFill>
                  <a:schemeClr val="bg1"/>
                </a:solidFill>
                <a:latin typeface="微软雅黑" panose="020B0503020204020204" charset="-122"/>
                <a:ea typeface="微软雅黑" panose="020B0503020204020204" charset="-122"/>
              </a:rPr>
              <a:t>®</a:t>
            </a:r>
            <a:r>
              <a:rPr lang="en-US" altLang="zh-CN" sz="3600" baseline="30000" dirty="0">
                <a:solidFill>
                  <a:schemeClr val="bg1"/>
                </a:solidFill>
                <a:latin typeface="微软雅黑" panose="020B0503020204020204" charset="-122"/>
                <a:ea typeface="微软雅黑" panose="020B0503020204020204" charset="-122"/>
              </a:rPr>
              <a:t> </a:t>
            </a:r>
            <a:r>
              <a:rPr lang="zh-CN" altLang="en-US" sz="3600" b="1" dirty="0">
                <a:solidFill>
                  <a:schemeClr val="bg1"/>
                </a:solidFill>
                <a:latin typeface="微软雅黑" panose="020B0503020204020204" charset="-122"/>
                <a:ea typeface="微软雅黑" panose="020B0503020204020204" charset="-122"/>
              </a:rPr>
              <a:t>）</a:t>
            </a:r>
            <a:endParaRPr lang="en-US" altLang="zh-CN" sz="4000" b="1" dirty="0">
              <a:solidFill>
                <a:schemeClr val="bg1"/>
              </a:solidFill>
              <a:latin typeface="微软雅黑" panose="020B0503020204020204" charset="-122"/>
              <a:ea typeface="微软雅黑" panose="020B0503020204020204" charset="-122"/>
            </a:endParaRPr>
          </a:p>
        </p:txBody>
      </p:sp>
      <p:sp>
        <p:nvSpPr>
          <p:cNvPr id="4" name="圆角矩形 12"/>
          <p:cNvSpPr/>
          <p:nvPr/>
        </p:nvSpPr>
        <p:spPr>
          <a:xfrm>
            <a:off x="4304485" y="4162035"/>
            <a:ext cx="3581444" cy="459233"/>
          </a:xfrm>
          <a:prstGeom prst="roundRect">
            <a:avLst>
              <a:gd name="adj" fmla="val 268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charset="-122"/>
                <a:ea typeface="微软雅黑" panose="020B0503020204020204" charset="-122"/>
              </a:rPr>
              <a:t>百泰生物药业有限公司</a:t>
            </a:r>
            <a:endParaRPr lang="zh-CN" altLang="en-US" sz="1600" dirty="0">
              <a:solidFill>
                <a:schemeClr val="tx1"/>
              </a:solidFill>
              <a:latin typeface="微软雅黑" panose="020B0503020204020204" charset="-122"/>
              <a:ea typeface="微软雅黑" panose="020B0503020204020204" charset="-122"/>
            </a:endParaRPr>
          </a:p>
        </p:txBody>
      </p:sp>
      <p:pic>
        <p:nvPicPr>
          <p:cNvPr id="15"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00564" y="130742"/>
            <a:ext cx="1751087" cy="800123"/>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7"/>
          <p:cNvSpPr/>
          <p:nvPr/>
        </p:nvSpPr>
        <p:spPr bwMode="auto">
          <a:xfrm>
            <a:off x="9803445" y="5832981"/>
            <a:ext cx="714083" cy="714083"/>
          </a:xfrm>
          <a:prstGeom prst="roundRect">
            <a:avLst>
              <a:gd name="adj" fmla="val 6712"/>
            </a:avLst>
          </a:prstGeom>
          <a:solidFill>
            <a:srgbClr val="006494"/>
          </a:solidFill>
          <a:ln w="9525" cap="flat" cmpd="sng" algn="ctr">
            <a:solidFill>
              <a:srgbClr val="006494"/>
            </a:soli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sp>
        <p:nvSpPr>
          <p:cNvPr id="17" name="圆角矩形 8"/>
          <p:cNvSpPr/>
          <p:nvPr/>
        </p:nvSpPr>
        <p:spPr bwMode="auto">
          <a:xfrm>
            <a:off x="10517529" y="5047492"/>
            <a:ext cx="642674" cy="642674"/>
          </a:xfrm>
          <a:prstGeom prst="roundRect">
            <a:avLst>
              <a:gd name="adj" fmla="val 6712"/>
            </a:avLst>
          </a:prstGeom>
          <a:solidFill>
            <a:srgbClr val="1B98E0"/>
          </a:solidFill>
          <a:ln w="9525" cap="flat" cmpd="sng" algn="ctr">
            <a:solidFill>
              <a:srgbClr val="1B98E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sp>
        <p:nvSpPr>
          <p:cNvPr id="18" name="圆角矩形 9"/>
          <p:cNvSpPr/>
          <p:nvPr/>
        </p:nvSpPr>
        <p:spPr bwMode="auto">
          <a:xfrm>
            <a:off x="10231893" y="5547348"/>
            <a:ext cx="499858" cy="499858"/>
          </a:xfrm>
          <a:prstGeom prst="roundRect">
            <a:avLst>
              <a:gd name="adj" fmla="val 6712"/>
            </a:avLst>
          </a:prstGeom>
          <a:solidFill>
            <a:srgbClr val="1B98E0"/>
          </a:solidFill>
          <a:ln w="9525" cap="flat" cmpd="sng" algn="ctr">
            <a:solidFill>
              <a:srgbClr val="1B98E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sp>
        <p:nvSpPr>
          <p:cNvPr id="19" name="圆角矩形 10"/>
          <p:cNvSpPr/>
          <p:nvPr/>
        </p:nvSpPr>
        <p:spPr bwMode="auto">
          <a:xfrm>
            <a:off x="10999778" y="5511644"/>
            <a:ext cx="928307" cy="928307"/>
          </a:xfrm>
          <a:prstGeom prst="roundRect">
            <a:avLst>
              <a:gd name="adj" fmla="val 6712"/>
            </a:avLst>
          </a:prstGeom>
          <a:solidFill>
            <a:srgbClr val="006494"/>
          </a:solidFill>
          <a:ln w="9525" cap="flat" cmpd="sng" algn="ctr">
            <a:solidFill>
              <a:srgbClr val="006494"/>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735" fontAlgn="base">
              <a:spcBef>
                <a:spcPct val="0"/>
              </a:spcBef>
              <a:spcAft>
                <a:spcPct val="0"/>
              </a:spcAft>
            </a:pPr>
            <a:endParaRPr lang="zh-CN" altLang="en-US" sz="2400" b="1" dirty="0">
              <a:solidFill>
                <a:prstClr val="white"/>
              </a:solidFill>
              <a:latin typeface="宋体" panose="02010600030101010101" pitchFamily="2" charset="-122"/>
            </a:endParaRPr>
          </a:p>
        </p:txBody>
      </p:sp>
      <p:pic>
        <p:nvPicPr>
          <p:cNvPr id="5" name="图片 4"/>
          <p:cNvPicPr>
            <a:picLocks noChangeAspect="1"/>
          </p:cNvPicPr>
          <p:nvPr/>
        </p:nvPicPr>
        <p:blipFill>
          <a:blip r:embed="rId2"/>
          <a:stretch>
            <a:fillRect/>
          </a:stretch>
        </p:blipFill>
        <p:spPr>
          <a:xfrm>
            <a:off x="940259" y="2642222"/>
            <a:ext cx="1526668" cy="1584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总结</a:t>
            </a:r>
            <a:endParaRPr lang="zh-CN" altLang="en-US" dirty="0"/>
          </a:p>
        </p:txBody>
      </p:sp>
      <p:pic>
        <p:nvPicPr>
          <p:cNvPr id="12" name="Picture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66277" y="80253"/>
            <a:ext cx="1751087" cy="800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7833" y="4537042"/>
            <a:ext cx="9437914" cy="400110"/>
          </a:xfrm>
          <a:prstGeom prst="rect">
            <a:avLst/>
          </a:prstGeom>
          <a:noFill/>
        </p:spPr>
        <p:txBody>
          <a:bodyPr wrap="square" rtlCol="0">
            <a:spAutoFit/>
          </a:bodyPr>
          <a:lstStyle/>
          <a:p>
            <a:pPr>
              <a:spcAft>
                <a:spcPts val="1200"/>
              </a:spcAft>
            </a:pPr>
            <a:r>
              <a:rPr lang="zh-CN" altLang="en-US" sz="2000" dirty="0"/>
              <a:t>希望本次新增适应症能纳入医保目录，以惠及更多患者。 </a:t>
            </a:r>
            <a:endParaRPr lang="zh-CN" altLang="en-US" sz="2000" dirty="0"/>
          </a:p>
        </p:txBody>
      </p:sp>
      <p:grpSp>
        <p:nvGrpSpPr>
          <p:cNvPr id="15" name="组合 14"/>
          <p:cNvGrpSpPr/>
          <p:nvPr/>
        </p:nvGrpSpPr>
        <p:grpSpPr>
          <a:xfrm>
            <a:off x="6268430" y="1507429"/>
            <a:ext cx="5110267" cy="2582117"/>
            <a:chOff x="807429" y="1634429"/>
            <a:chExt cx="5110267" cy="2582117"/>
          </a:xfrm>
        </p:grpSpPr>
        <p:sp>
          <p:nvSpPr>
            <p:cNvPr id="10" name="Rectangle 81"/>
            <p:cNvSpPr/>
            <p:nvPr/>
          </p:nvSpPr>
          <p:spPr>
            <a:xfrm>
              <a:off x="1448661" y="2917199"/>
              <a:ext cx="61" cy="569389"/>
            </a:xfrm>
            <a:prstGeom prst="rect">
              <a:avLst/>
            </a:prstGeom>
          </p:spPr>
          <p:txBody>
            <a:bodyPr wrap="none" lIns="0" tIns="0" rIns="0" bIns="0">
              <a:spAutoFit/>
            </a:bodyPr>
            <a:lstStyle/>
            <a:p>
              <a:endParaRPr lang="en-US" sz="3700" dirty="0">
                <a:latin typeface="微软雅黑" panose="020B0503020204020204" charset="-122"/>
                <a:ea typeface="微软雅黑" panose="020B0503020204020204" charset="-122"/>
              </a:endParaRPr>
            </a:p>
          </p:txBody>
        </p:sp>
        <p:sp>
          <p:nvSpPr>
            <p:cNvPr id="7" name="文本框 6"/>
            <p:cNvSpPr txBox="1"/>
            <p:nvPr/>
          </p:nvSpPr>
          <p:spPr>
            <a:xfrm>
              <a:off x="807429" y="1634429"/>
              <a:ext cx="5110267" cy="2582117"/>
            </a:xfrm>
            <a:prstGeom prst="rect">
              <a:avLst/>
            </a:prstGeom>
            <a:ln w="1905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endParaRPr lang="en-US" altLang="zh-CN" dirty="0"/>
            </a:p>
            <a:p>
              <a:pPr marL="285750" indent="-285750">
                <a:spcAft>
                  <a:spcPts val="1200"/>
                </a:spcAft>
                <a:buFont typeface="Wingdings" panose="05000000000000000000" pitchFamily="2" charset="2"/>
                <a:buChar char="u"/>
              </a:pPr>
              <a:endParaRPr lang="en-US" altLang="zh-CN" sz="1800" dirty="0"/>
            </a:p>
            <a:p>
              <a:pPr marL="285750" indent="-285750">
                <a:spcAft>
                  <a:spcPts val="1200"/>
                </a:spcAft>
                <a:buFont typeface="Wingdings" panose="05000000000000000000" pitchFamily="2" charset="2"/>
                <a:buChar char="u"/>
              </a:pPr>
              <a:r>
                <a:rPr lang="zh-CN" altLang="en-US" sz="1800" dirty="0"/>
                <a:t>疗效显著 </a:t>
              </a:r>
              <a:endParaRPr lang="en-US" altLang="zh-CN" sz="1800" dirty="0"/>
            </a:p>
            <a:p>
              <a:pPr marL="285750" indent="-285750">
                <a:spcAft>
                  <a:spcPts val="1200"/>
                </a:spcAft>
                <a:buFont typeface="Wingdings" panose="05000000000000000000" pitchFamily="2" charset="2"/>
                <a:buChar char="u"/>
              </a:pPr>
              <a:r>
                <a:rPr lang="zh-CN" altLang="en-US" dirty="0"/>
                <a:t>安全性高</a:t>
              </a:r>
              <a:endParaRPr lang="en-US" altLang="zh-CN" dirty="0"/>
            </a:p>
            <a:p>
              <a:pPr marL="285750" indent="-285750">
                <a:lnSpc>
                  <a:spcPct val="150000"/>
                </a:lnSpc>
                <a:spcAft>
                  <a:spcPts val="1200"/>
                </a:spcAft>
                <a:buFont typeface="Wingdings" panose="05000000000000000000" pitchFamily="2" charset="2"/>
                <a:buChar char="u"/>
              </a:pPr>
              <a:r>
                <a:rPr lang="zh-CN" altLang="en-US" dirty="0"/>
                <a:t>可弥补医保目录中晚期胰腺癌靶向治疗药物的空白</a:t>
              </a:r>
              <a:endParaRPr lang="zh-CN" altLang="en-US" dirty="0"/>
            </a:p>
          </p:txBody>
        </p:sp>
        <p:sp>
          <p:nvSpPr>
            <p:cNvPr id="8" name="箭头: 五边形 7"/>
            <p:cNvSpPr/>
            <p:nvPr/>
          </p:nvSpPr>
          <p:spPr>
            <a:xfrm>
              <a:off x="807430" y="1634429"/>
              <a:ext cx="4416086" cy="678968"/>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t>尼妥珠单抗治疗</a:t>
              </a:r>
              <a:r>
                <a:rPr lang="en-US" altLang="zh-CN" dirty="0"/>
                <a:t>K-Ras</a:t>
              </a:r>
              <a:r>
                <a:rPr lang="zh-CN" altLang="zh-CN" dirty="0"/>
                <a:t>野生型</a:t>
              </a:r>
              <a:r>
                <a:rPr lang="zh-CN" altLang="en-US" dirty="0"/>
                <a:t>局部晚期</a:t>
              </a:r>
              <a:endParaRPr lang="en-US" altLang="zh-CN" dirty="0"/>
            </a:p>
            <a:p>
              <a:r>
                <a:rPr lang="zh-CN" altLang="en-US" dirty="0"/>
                <a:t>和</a:t>
              </a:r>
              <a:r>
                <a:rPr lang="en-US" altLang="zh-CN" dirty="0"/>
                <a:t>/</a:t>
              </a:r>
              <a:r>
                <a:rPr lang="zh-CN" altLang="en-US" dirty="0"/>
                <a:t>或转移性</a:t>
              </a:r>
              <a:r>
                <a:rPr lang="zh-CN" altLang="zh-CN" dirty="0"/>
                <a:t>胰腺癌</a:t>
              </a:r>
              <a:endParaRPr lang="en-US" altLang="zh-CN" dirty="0"/>
            </a:p>
          </p:txBody>
        </p:sp>
      </p:grpSp>
      <p:grpSp>
        <p:nvGrpSpPr>
          <p:cNvPr id="11" name="组合 10"/>
          <p:cNvGrpSpPr/>
          <p:nvPr/>
        </p:nvGrpSpPr>
        <p:grpSpPr>
          <a:xfrm>
            <a:off x="936876" y="1507428"/>
            <a:ext cx="5110267" cy="2582118"/>
            <a:chOff x="6211610" y="1634428"/>
            <a:chExt cx="5110267" cy="2582118"/>
          </a:xfrm>
        </p:grpSpPr>
        <p:sp>
          <p:nvSpPr>
            <p:cNvPr id="13" name="文本框 12"/>
            <p:cNvSpPr txBox="1"/>
            <p:nvPr/>
          </p:nvSpPr>
          <p:spPr>
            <a:xfrm>
              <a:off x="6211611" y="1634429"/>
              <a:ext cx="5110266" cy="2582117"/>
            </a:xfrm>
            <a:prstGeom prst="rect">
              <a:avLst/>
            </a:prstGeom>
            <a:ln w="1905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endParaRPr lang="en-US" altLang="zh-CN" dirty="0"/>
            </a:p>
            <a:p>
              <a:pPr marL="285750" indent="-285750">
                <a:spcAft>
                  <a:spcPts val="1200"/>
                </a:spcAft>
                <a:buFont typeface="Wingdings" panose="05000000000000000000" pitchFamily="2" charset="2"/>
                <a:buChar char="u"/>
              </a:pPr>
              <a:endParaRPr lang="en-US" altLang="zh-CN" sz="1800" dirty="0"/>
            </a:p>
            <a:p>
              <a:pPr marL="285750" indent="-285750">
                <a:spcAft>
                  <a:spcPts val="1200"/>
                </a:spcAft>
                <a:buFont typeface="Wingdings" panose="05000000000000000000" pitchFamily="2" charset="2"/>
                <a:buChar char="u"/>
              </a:pPr>
              <a:r>
                <a:rPr lang="zh-CN" altLang="en-US" sz="1800" dirty="0"/>
                <a:t>疗效显著 </a:t>
              </a:r>
              <a:endParaRPr lang="en-US" altLang="zh-CN" sz="1800" dirty="0"/>
            </a:p>
            <a:p>
              <a:pPr marL="285750" indent="-285750">
                <a:spcAft>
                  <a:spcPts val="1200"/>
                </a:spcAft>
                <a:buFont typeface="Wingdings" panose="05000000000000000000" pitchFamily="2" charset="2"/>
                <a:buChar char="u"/>
              </a:pPr>
              <a:r>
                <a:rPr lang="zh-CN" altLang="en-US" sz="1800" dirty="0"/>
                <a:t>安全性高</a:t>
              </a:r>
              <a:endParaRPr lang="en-US" altLang="zh-CN" sz="1800" dirty="0"/>
            </a:p>
            <a:p>
              <a:pPr marL="285750" indent="-285750">
                <a:lnSpc>
                  <a:spcPct val="150000"/>
                </a:lnSpc>
                <a:spcAft>
                  <a:spcPts val="1200"/>
                </a:spcAft>
                <a:buFont typeface="Wingdings" panose="05000000000000000000" pitchFamily="2" charset="2"/>
                <a:buChar char="u"/>
              </a:pPr>
              <a:r>
                <a:rPr lang="zh-CN" altLang="en-US" sz="1800" dirty="0"/>
                <a:t>可弥补医保目录中联合同步放化疗治疗局部晚期头颈部鳞癌靶向治疗药物的空白</a:t>
              </a:r>
              <a:endParaRPr lang="zh-CN" altLang="en-US" sz="1400" dirty="0"/>
            </a:p>
          </p:txBody>
        </p:sp>
        <p:sp>
          <p:nvSpPr>
            <p:cNvPr id="14" name="箭头: 五边形 13"/>
            <p:cNvSpPr/>
            <p:nvPr/>
          </p:nvSpPr>
          <p:spPr>
            <a:xfrm>
              <a:off x="6211610" y="1634428"/>
              <a:ext cx="4204137" cy="678967"/>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dirty="0"/>
                <a:t>尼妥珠单抗与同步放化疗联合治疗局部晚期头颈部鳞癌</a:t>
              </a:r>
              <a:endParaRPr lang="en-US" altLang="zh-CN" dirty="0"/>
            </a:p>
            <a:p>
              <a:pPr>
                <a:lnSpc>
                  <a:spcPct val="150000"/>
                </a:lnSpc>
              </a:pPr>
              <a:endParaRPr lang="en-US" altLang="zh-CN"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p:cNvGrpSpPr/>
          <p:nvPr/>
        </p:nvGrpSpPr>
        <p:grpSpPr>
          <a:xfrm>
            <a:off x="1126654" y="2132856"/>
            <a:ext cx="9353604" cy="2846813"/>
            <a:chOff x="1126654" y="2132856"/>
            <a:chExt cx="9353604" cy="2846813"/>
          </a:xfrm>
        </p:grpSpPr>
        <p:grpSp>
          <p:nvGrpSpPr>
            <p:cNvPr id="39" name="组合 38"/>
            <p:cNvGrpSpPr/>
            <p:nvPr/>
          </p:nvGrpSpPr>
          <p:grpSpPr>
            <a:xfrm>
              <a:off x="1126654" y="2132856"/>
              <a:ext cx="4153290" cy="681175"/>
              <a:chOff x="3070870" y="1395918"/>
              <a:chExt cx="5740555" cy="837610"/>
            </a:xfrm>
          </p:grpSpPr>
          <p:sp>
            <p:nvSpPr>
              <p:cNvPr id="40" name="Freeform 11"/>
              <p:cNvSpPr/>
              <p:nvPr>
                <p:custDataLst>
                  <p:tags r:id="rId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41" name="Freeform 10"/>
              <p:cNvSpPr/>
              <p:nvPr>
                <p:custDataLst>
                  <p:tags r:id="rId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42" name="Rectangle 12"/>
              <p:cNvSpPr>
                <a:spLocks noChangeArrowheads="1"/>
              </p:cNvSpPr>
              <p:nvPr>
                <p:custDataLst>
                  <p:tags r:id="rId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43" name="TextBox 105"/>
              <p:cNvSpPr txBox="1">
                <a:spLocks noChangeArrowheads="1"/>
              </p:cNvSpPr>
              <p:nvPr>
                <p:custDataLst>
                  <p:tags r:id="rId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药品基本信息</a:t>
                </a:r>
                <a:endParaRPr lang="zh-CN" altLang="en-US" dirty="0">
                  <a:solidFill>
                    <a:srgbClr val="006494"/>
                  </a:solidFill>
                  <a:latin typeface="微软雅黑" panose="020B0503020204020204" charset="-122"/>
                </a:endParaRPr>
              </a:p>
            </p:txBody>
          </p:sp>
          <p:sp>
            <p:nvSpPr>
              <p:cNvPr id="44" name="TextBox 106"/>
              <p:cNvSpPr txBox="1">
                <a:spLocks noChangeArrowheads="1"/>
              </p:cNvSpPr>
              <p:nvPr>
                <p:custDataLst>
                  <p:tags r:id="rId5"/>
                </p:custDataLst>
              </p:nvPr>
            </p:nvSpPr>
            <p:spPr bwMode="auto">
              <a:xfrm>
                <a:off x="3474902" y="1438764"/>
                <a:ext cx="405903"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1</a:t>
                </a:r>
                <a:endParaRPr lang="zh-CN" altLang="en-US" sz="3600" b="1" dirty="0">
                  <a:solidFill>
                    <a:srgbClr val="FFFFFF"/>
                  </a:solidFill>
                  <a:latin typeface="Agency FB" panose="020B0503020202020204" pitchFamily="34" charset="0"/>
                </a:endParaRPr>
              </a:p>
            </p:txBody>
          </p:sp>
        </p:grpSp>
        <p:grpSp>
          <p:nvGrpSpPr>
            <p:cNvPr id="45" name="组合 44"/>
            <p:cNvGrpSpPr/>
            <p:nvPr/>
          </p:nvGrpSpPr>
          <p:grpSpPr>
            <a:xfrm>
              <a:off x="1146110" y="3164030"/>
              <a:ext cx="4153290" cy="681175"/>
              <a:chOff x="3070870" y="1395918"/>
              <a:chExt cx="5740555" cy="837610"/>
            </a:xfrm>
          </p:grpSpPr>
          <p:sp>
            <p:nvSpPr>
              <p:cNvPr id="46" name="Freeform 11"/>
              <p:cNvSpPr/>
              <p:nvPr>
                <p:custDataLst>
                  <p:tags r:id="rId6"/>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47" name="Freeform 10"/>
              <p:cNvSpPr/>
              <p:nvPr>
                <p:custDataLst>
                  <p:tags r:id="rId7"/>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48" name="Rectangle 12"/>
              <p:cNvSpPr>
                <a:spLocks noChangeArrowheads="1"/>
              </p:cNvSpPr>
              <p:nvPr>
                <p:custDataLst>
                  <p:tags r:id="rId8"/>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49" name="TextBox 105"/>
              <p:cNvSpPr txBox="1">
                <a:spLocks noChangeArrowheads="1"/>
              </p:cNvSpPr>
              <p:nvPr>
                <p:custDataLst>
                  <p:tags r:id="rId9"/>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有效性</a:t>
                </a:r>
                <a:endParaRPr lang="zh-CN" altLang="en-US" dirty="0">
                  <a:solidFill>
                    <a:srgbClr val="006494"/>
                  </a:solidFill>
                  <a:latin typeface="微软雅黑" panose="020B0503020204020204" charset="-122"/>
                </a:endParaRPr>
              </a:p>
            </p:txBody>
          </p:sp>
          <p:sp>
            <p:nvSpPr>
              <p:cNvPr id="50" name="TextBox 106"/>
              <p:cNvSpPr txBox="1">
                <a:spLocks noChangeArrowheads="1"/>
              </p:cNvSpPr>
              <p:nvPr>
                <p:custDataLst>
                  <p:tags r:id="rId10"/>
                </p:custDataLst>
              </p:nvPr>
            </p:nvSpPr>
            <p:spPr bwMode="auto">
              <a:xfrm>
                <a:off x="3404001" y="1438764"/>
                <a:ext cx="547702"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3</a:t>
                </a:r>
                <a:endParaRPr lang="zh-CN" altLang="en-US" sz="3600" b="1" dirty="0">
                  <a:solidFill>
                    <a:srgbClr val="FFFFFF"/>
                  </a:solidFill>
                  <a:latin typeface="Agency FB" panose="020B0503020202020204" pitchFamily="34" charset="0"/>
                </a:endParaRPr>
              </a:p>
            </p:txBody>
          </p:sp>
        </p:grpSp>
        <p:grpSp>
          <p:nvGrpSpPr>
            <p:cNvPr id="51" name="组合 50"/>
            <p:cNvGrpSpPr/>
            <p:nvPr/>
          </p:nvGrpSpPr>
          <p:grpSpPr>
            <a:xfrm>
              <a:off x="1126654" y="4298494"/>
              <a:ext cx="4153290" cy="681175"/>
              <a:chOff x="3070870" y="1395918"/>
              <a:chExt cx="5740555" cy="837610"/>
            </a:xfrm>
          </p:grpSpPr>
          <p:sp>
            <p:nvSpPr>
              <p:cNvPr id="52" name="Freeform 11"/>
              <p:cNvSpPr/>
              <p:nvPr>
                <p:custDataLst>
                  <p:tags r:id="rId1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53" name="Freeform 10"/>
              <p:cNvSpPr/>
              <p:nvPr>
                <p:custDataLst>
                  <p:tags r:id="rId1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54" name="Rectangle 12"/>
              <p:cNvSpPr>
                <a:spLocks noChangeArrowheads="1"/>
              </p:cNvSpPr>
              <p:nvPr>
                <p:custDataLst>
                  <p:tags r:id="rId1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55" name="TextBox 105"/>
              <p:cNvSpPr txBox="1">
                <a:spLocks noChangeArrowheads="1"/>
              </p:cNvSpPr>
              <p:nvPr>
                <p:custDataLst>
                  <p:tags r:id="rId1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公平性</a:t>
                </a:r>
                <a:endParaRPr lang="zh-CN" altLang="en-US" dirty="0">
                  <a:solidFill>
                    <a:srgbClr val="006494"/>
                  </a:solidFill>
                  <a:latin typeface="微软雅黑" panose="020B0503020204020204" charset="-122"/>
                </a:endParaRPr>
              </a:p>
            </p:txBody>
          </p:sp>
          <p:sp>
            <p:nvSpPr>
              <p:cNvPr id="56" name="TextBox 106"/>
              <p:cNvSpPr txBox="1">
                <a:spLocks noChangeArrowheads="1"/>
              </p:cNvSpPr>
              <p:nvPr>
                <p:custDataLst>
                  <p:tags r:id="rId15"/>
                </p:custDataLst>
              </p:nvPr>
            </p:nvSpPr>
            <p:spPr bwMode="auto">
              <a:xfrm>
                <a:off x="3405109" y="1438764"/>
                <a:ext cx="545487"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5</a:t>
                </a:r>
                <a:endParaRPr lang="zh-CN" altLang="en-US" sz="3600" b="1" dirty="0">
                  <a:solidFill>
                    <a:srgbClr val="FFFFFF"/>
                  </a:solidFill>
                  <a:latin typeface="Agency FB" panose="020B0503020202020204" pitchFamily="34" charset="0"/>
                </a:endParaRPr>
              </a:p>
            </p:txBody>
          </p:sp>
        </p:grpSp>
        <p:grpSp>
          <p:nvGrpSpPr>
            <p:cNvPr id="57" name="组合 56"/>
            <p:cNvGrpSpPr/>
            <p:nvPr/>
          </p:nvGrpSpPr>
          <p:grpSpPr>
            <a:xfrm>
              <a:off x="6326968" y="2181284"/>
              <a:ext cx="4153290" cy="681175"/>
              <a:chOff x="3070870" y="1395918"/>
              <a:chExt cx="5740555" cy="837610"/>
            </a:xfrm>
          </p:grpSpPr>
          <p:sp>
            <p:nvSpPr>
              <p:cNvPr id="58" name="Freeform 11"/>
              <p:cNvSpPr/>
              <p:nvPr>
                <p:custDataLst>
                  <p:tags r:id="rId16"/>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59" name="Freeform 10"/>
              <p:cNvSpPr/>
              <p:nvPr>
                <p:custDataLst>
                  <p:tags r:id="rId17"/>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60" name="Rectangle 12"/>
              <p:cNvSpPr>
                <a:spLocks noChangeArrowheads="1"/>
              </p:cNvSpPr>
              <p:nvPr>
                <p:custDataLst>
                  <p:tags r:id="rId18"/>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61" name="TextBox 105"/>
              <p:cNvSpPr txBox="1">
                <a:spLocks noChangeArrowheads="1"/>
              </p:cNvSpPr>
              <p:nvPr>
                <p:custDataLst>
                  <p:tags r:id="rId19"/>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安全性</a:t>
                </a:r>
                <a:endParaRPr lang="zh-CN" altLang="en-US" dirty="0">
                  <a:solidFill>
                    <a:srgbClr val="006494"/>
                  </a:solidFill>
                  <a:latin typeface="微软雅黑" panose="020B0503020204020204" charset="-122"/>
                </a:endParaRPr>
              </a:p>
            </p:txBody>
          </p:sp>
          <p:sp>
            <p:nvSpPr>
              <p:cNvPr id="62" name="TextBox 106"/>
              <p:cNvSpPr txBox="1">
                <a:spLocks noChangeArrowheads="1"/>
              </p:cNvSpPr>
              <p:nvPr>
                <p:custDataLst>
                  <p:tags r:id="rId20"/>
                </p:custDataLst>
              </p:nvPr>
            </p:nvSpPr>
            <p:spPr bwMode="auto">
              <a:xfrm>
                <a:off x="3409540" y="1438764"/>
                <a:ext cx="536625"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2</a:t>
                </a:r>
                <a:endParaRPr lang="zh-CN" altLang="en-US" sz="3600" b="1" dirty="0">
                  <a:solidFill>
                    <a:srgbClr val="FFFFFF"/>
                  </a:solidFill>
                  <a:latin typeface="Agency FB" panose="020B0503020202020204" pitchFamily="34" charset="0"/>
                </a:endParaRPr>
              </a:p>
            </p:txBody>
          </p:sp>
        </p:grpSp>
        <p:grpSp>
          <p:nvGrpSpPr>
            <p:cNvPr id="63" name="组合 62"/>
            <p:cNvGrpSpPr/>
            <p:nvPr/>
          </p:nvGrpSpPr>
          <p:grpSpPr>
            <a:xfrm>
              <a:off x="6307512" y="3212459"/>
              <a:ext cx="4153290" cy="681175"/>
              <a:chOff x="3070870" y="1395918"/>
              <a:chExt cx="5740555" cy="837610"/>
            </a:xfrm>
          </p:grpSpPr>
          <p:sp>
            <p:nvSpPr>
              <p:cNvPr id="64" name="Freeform 11"/>
              <p:cNvSpPr/>
              <p:nvPr>
                <p:custDataLst>
                  <p:tags r:id="rId2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65" name="Freeform 10"/>
              <p:cNvSpPr/>
              <p:nvPr>
                <p:custDataLst>
                  <p:tags r:id="rId2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66" name="Rectangle 12"/>
              <p:cNvSpPr>
                <a:spLocks noChangeArrowheads="1"/>
              </p:cNvSpPr>
              <p:nvPr>
                <p:custDataLst>
                  <p:tags r:id="rId2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67" name="TextBox 105"/>
              <p:cNvSpPr txBox="1">
                <a:spLocks noChangeArrowheads="1"/>
              </p:cNvSpPr>
              <p:nvPr>
                <p:custDataLst>
                  <p:tags r:id="rId2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charset="-122"/>
                    <a:sym typeface="+mn-ea"/>
                  </a:rPr>
                  <a:t>创新性</a:t>
                </a:r>
                <a:endParaRPr lang="zh-CN" altLang="en-US" dirty="0">
                  <a:solidFill>
                    <a:srgbClr val="006494"/>
                  </a:solidFill>
                  <a:latin typeface="微软雅黑" panose="020B0503020204020204" charset="-122"/>
                </a:endParaRPr>
              </a:p>
            </p:txBody>
          </p:sp>
          <p:sp>
            <p:nvSpPr>
              <p:cNvPr id="68" name="TextBox 106"/>
              <p:cNvSpPr txBox="1">
                <a:spLocks noChangeArrowheads="1"/>
              </p:cNvSpPr>
              <p:nvPr>
                <p:custDataLst>
                  <p:tags r:id="rId25"/>
                </p:custDataLst>
              </p:nvPr>
            </p:nvSpPr>
            <p:spPr bwMode="auto">
              <a:xfrm>
                <a:off x="3405108" y="1438764"/>
                <a:ext cx="545487"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4</a:t>
                </a:r>
                <a:endParaRPr lang="zh-CN" altLang="en-US" sz="3600" b="1" dirty="0">
                  <a:solidFill>
                    <a:srgbClr val="FFFFFF"/>
                  </a:solidFill>
                  <a:latin typeface="Agency FB" panose="020B0503020202020204" pitchFamily="34" charset="0"/>
                </a:endParaRPr>
              </a:p>
            </p:txBody>
          </p:sp>
        </p:grpSp>
      </p:grpSp>
      <p:grpSp>
        <p:nvGrpSpPr>
          <p:cNvPr id="82" name="组合 81"/>
          <p:cNvGrpSpPr/>
          <p:nvPr/>
        </p:nvGrpSpPr>
        <p:grpSpPr>
          <a:xfrm>
            <a:off x="1" y="251954"/>
            <a:ext cx="2244902" cy="893640"/>
            <a:chOff x="1" y="251954"/>
            <a:chExt cx="2244902" cy="893640"/>
          </a:xfrm>
        </p:grpSpPr>
        <p:sp>
          <p:nvSpPr>
            <p:cNvPr id="83" name="标题 1"/>
            <p:cNvSpPr txBox="1"/>
            <p:nvPr/>
          </p:nvSpPr>
          <p:spPr>
            <a:xfrm>
              <a:off x="694606" y="707444"/>
              <a:ext cx="1550297" cy="438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微软雅黑" panose="020B0503020204020204" charset="-122"/>
                  <a:ea typeface="微软雅黑" panose="020B0503020204020204" charset="-122"/>
                  <a:cs typeface="+mj-cs"/>
                </a:defRPr>
              </a:lvl1pPr>
            </a:lstStyle>
            <a:p>
              <a:pPr algn="l"/>
              <a:r>
                <a:rPr lang="en-US" altLang="zh-CN" sz="2800" dirty="0">
                  <a:solidFill>
                    <a:schemeClr val="accent1"/>
                  </a:solidFill>
                  <a:latin typeface="Times New Roman" panose="02020603050405020304" pitchFamily="18" charset="0"/>
                  <a:cs typeface="Times New Roman" panose="02020603050405020304" pitchFamily="18" charset="0"/>
                </a:rPr>
                <a:t>ontent</a:t>
              </a:r>
              <a:endParaRPr lang="zh-CN" altLang="en-US" sz="2800" dirty="0">
                <a:solidFill>
                  <a:schemeClr val="accent1"/>
                </a:solidFill>
                <a:latin typeface="Times New Roman" panose="02020603050405020304" pitchFamily="18" charset="0"/>
                <a:cs typeface="Times New Roman" panose="02020603050405020304" pitchFamily="18" charset="0"/>
              </a:endParaRPr>
            </a:p>
          </p:txBody>
        </p:sp>
        <p:sp>
          <p:nvSpPr>
            <p:cNvPr id="84" name="矩形 83"/>
            <p:cNvSpPr/>
            <p:nvPr/>
          </p:nvSpPr>
          <p:spPr>
            <a:xfrm>
              <a:off x="1" y="266701"/>
              <a:ext cx="694606" cy="858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Times New Roman" panose="02020603050405020304" pitchFamily="18" charset="0"/>
                  <a:cs typeface="Times New Roman" panose="02020603050405020304" pitchFamily="18" charset="0"/>
                </a:rPr>
                <a:t>C</a:t>
              </a:r>
              <a:endParaRPr lang="zh-CN" altLang="en-US" sz="6000" b="1" dirty="0">
                <a:latin typeface="Times New Roman" panose="02020603050405020304" pitchFamily="18" charset="0"/>
                <a:cs typeface="Times New Roman" panose="02020603050405020304" pitchFamily="18" charset="0"/>
              </a:endParaRPr>
            </a:p>
          </p:txBody>
        </p:sp>
        <p:sp>
          <p:nvSpPr>
            <p:cNvPr id="85" name="矩形 84"/>
            <p:cNvSpPr/>
            <p:nvPr/>
          </p:nvSpPr>
          <p:spPr>
            <a:xfrm>
              <a:off x="694607" y="251954"/>
              <a:ext cx="1133541" cy="584775"/>
            </a:xfrm>
            <a:prstGeom prst="rect">
              <a:avLst/>
            </a:prstGeom>
          </p:spPr>
          <p:txBody>
            <a:bodyPr wrap="square">
              <a:spAutoFit/>
            </a:bodyPr>
            <a:lstStyle/>
            <a:p>
              <a:pPr algn="dist"/>
              <a:r>
                <a:rPr lang="zh-CN" altLang="en-US" sz="3200" b="1" dirty="0">
                  <a:solidFill>
                    <a:schemeClr val="accent1"/>
                  </a:solidFill>
                </a:rPr>
                <a:t>目录</a:t>
              </a:r>
              <a:endParaRPr lang="zh-CN" altLang="en-US" sz="3200" dirty="0">
                <a:solidFill>
                  <a:schemeClr val="accent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618165" y="2793296"/>
            <a:ext cx="3443068" cy="3484804"/>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32" name="矩形 31"/>
          <p:cNvSpPr/>
          <p:nvPr/>
        </p:nvSpPr>
        <p:spPr>
          <a:xfrm rot="5400000">
            <a:off x="5316776" y="-3637002"/>
            <a:ext cx="1554871" cy="1096923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 name="标题 4"/>
          <p:cNvSpPr>
            <a:spLocks noGrp="1"/>
          </p:cNvSpPr>
          <p:nvPr>
            <p:ph type="title"/>
          </p:nvPr>
        </p:nvSpPr>
        <p:spPr/>
        <p:txBody>
          <a:bodyPr/>
          <a:lstStyle/>
          <a:p>
            <a:r>
              <a:rPr lang="zh-CN" altLang="en-US" sz="3200" dirty="0"/>
              <a:t>药品基本信息</a:t>
            </a:r>
            <a:endParaRPr lang="zh-CN" altLang="en-US" sz="3200" dirty="0"/>
          </a:p>
        </p:txBody>
      </p:sp>
      <p:sp>
        <p:nvSpPr>
          <p:cNvPr id="48" name="内容占位符 4"/>
          <p:cNvSpPr txBox="1">
            <a:spLocks noGrp="1"/>
          </p:cNvSpPr>
          <p:nvPr>
            <p:ph idx="1"/>
          </p:nvPr>
        </p:nvSpPr>
        <p:spPr>
          <a:xfrm>
            <a:off x="4412750" y="3246131"/>
            <a:ext cx="7169649" cy="29748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t">
            <a:noAutofit/>
          </a:bodyPr>
          <a:lstStyle/>
          <a:p>
            <a:pPr>
              <a:lnSpc>
                <a:spcPct val="150000"/>
              </a:lnSpc>
              <a:spcBef>
                <a:spcPts val="0"/>
              </a:spcBef>
            </a:pPr>
            <a:r>
              <a:rPr lang="zh-CN" altLang="en-US" b="1" dirty="0"/>
              <a:t>鼻咽癌：</a:t>
            </a:r>
            <a:r>
              <a:rPr lang="zh-CN" altLang="en-US" dirty="0"/>
              <a:t>将</a:t>
            </a:r>
            <a:r>
              <a:rPr lang="en-US" altLang="zh-CN" dirty="0"/>
              <a:t>100mg</a:t>
            </a:r>
            <a:r>
              <a:rPr lang="zh-CN" altLang="en-US" dirty="0"/>
              <a:t>尼妥珠单抗注射液稀释到</a:t>
            </a:r>
            <a:r>
              <a:rPr lang="en-US" altLang="zh-CN" dirty="0"/>
              <a:t>250mL</a:t>
            </a:r>
            <a:r>
              <a:rPr lang="zh-CN" altLang="en-US" dirty="0"/>
              <a:t>生理盐水中，静脉输液给药，给药过程应持续</a:t>
            </a:r>
            <a:r>
              <a:rPr lang="en-US" altLang="zh-CN" dirty="0"/>
              <a:t>60</a:t>
            </a:r>
            <a:r>
              <a:rPr lang="zh-CN" altLang="en-US" dirty="0"/>
              <a:t>分钟以上。在给药过程中及给药结束后</a:t>
            </a:r>
            <a:r>
              <a:rPr lang="en-US" altLang="zh-CN" dirty="0"/>
              <a:t>1</a:t>
            </a:r>
            <a:r>
              <a:rPr lang="zh-CN" altLang="en-US" dirty="0"/>
              <a:t>小时内，需密切监测患者的状况。首次给药应在放射治疗前开始，放疗开始后每周给药</a:t>
            </a:r>
            <a:r>
              <a:rPr lang="en-US" altLang="zh-CN" dirty="0"/>
              <a:t>1</a:t>
            </a:r>
            <a:r>
              <a:rPr lang="zh-CN" altLang="en-US" dirty="0"/>
              <a:t>次，连续使用</a:t>
            </a:r>
            <a:r>
              <a:rPr lang="en-US" altLang="zh-CN" dirty="0"/>
              <a:t>8</a:t>
            </a:r>
            <a:r>
              <a:rPr lang="zh-CN" altLang="en-US" dirty="0"/>
              <a:t>周。 </a:t>
            </a:r>
            <a:endParaRPr lang="zh-CN" altLang="en-US" dirty="0"/>
          </a:p>
          <a:p>
            <a:pPr>
              <a:lnSpc>
                <a:spcPct val="150000"/>
              </a:lnSpc>
              <a:spcBef>
                <a:spcPts val="0"/>
              </a:spcBef>
            </a:pPr>
            <a:r>
              <a:rPr lang="zh-CN" altLang="en-US" b="1" dirty="0">
                <a:solidFill>
                  <a:schemeClr val="accent2"/>
                </a:solidFill>
              </a:rPr>
              <a:t>胰腺癌：</a:t>
            </a:r>
            <a:r>
              <a:rPr lang="zh-CN" altLang="en-US" dirty="0"/>
              <a:t>将</a:t>
            </a:r>
            <a:r>
              <a:rPr lang="en-US" altLang="zh-CN" dirty="0"/>
              <a:t>400mg</a:t>
            </a:r>
            <a:r>
              <a:rPr lang="zh-CN" altLang="en-US" dirty="0"/>
              <a:t>尼妥珠单抗注射液稀释到</a:t>
            </a:r>
            <a:r>
              <a:rPr lang="en-US" altLang="zh-CN" dirty="0"/>
              <a:t>250mL</a:t>
            </a:r>
            <a:r>
              <a:rPr lang="zh-CN" altLang="en-US" dirty="0"/>
              <a:t>生理盐水中，静脉滴注给药，给药过程应持续</a:t>
            </a:r>
            <a:r>
              <a:rPr lang="en-US" altLang="zh-CN" dirty="0"/>
              <a:t>60</a:t>
            </a:r>
            <a:r>
              <a:rPr lang="zh-CN" altLang="en-US" dirty="0"/>
              <a:t>分钟以上。在给药过程中及给药结束后</a:t>
            </a:r>
            <a:r>
              <a:rPr lang="en-US" altLang="zh-CN" dirty="0"/>
              <a:t>1</a:t>
            </a:r>
            <a:r>
              <a:rPr lang="zh-CN" altLang="en-US" dirty="0"/>
              <a:t>小时内，需密切监测患者的状况。每周</a:t>
            </a:r>
            <a:r>
              <a:rPr lang="en-US" altLang="zh-CN" dirty="0"/>
              <a:t>1</a:t>
            </a:r>
            <a:r>
              <a:rPr lang="zh-CN" altLang="en-US" dirty="0"/>
              <a:t>次，直至疾病进展或出现无法耐受的毒性反应。 </a:t>
            </a:r>
            <a:endParaRPr lang="zh-CN" altLang="en-US" dirty="0"/>
          </a:p>
          <a:p>
            <a:pPr>
              <a:lnSpc>
                <a:spcPct val="150000"/>
              </a:lnSpc>
              <a:spcBef>
                <a:spcPts val="0"/>
              </a:spcBef>
            </a:pPr>
            <a:r>
              <a:rPr lang="zh-CN" altLang="en-US" b="1" dirty="0">
                <a:solidFill>
                  <a:schemeClr val="accent2"/>
                </a:solidFill>
              </a:rPr>
              <a:t>头颈部鳞癌：</a:t>
            </a:r>
            <a:r>
              <a:rPr lang="zh-CN" altLang="en-US" dirty="0"/>
              <a:t>将</a:t>
            </a:r>
            <a:r>
              <a:rPr lang="en-US" altLang="zh-CN" dirty="0"/>
              <a:t>200mg</a:t>
            </a:r>
            <a:r>
              <a:rPr lang="zh-CN" altLang="en-US" dirty="0"/>
              <a:t>尼妥珠单抗注射液稀释到</a:t>
            </a:r>
            <a:r>
              <a:rPr lang="en-US" altLang="zh-CN" dirty="0"/>
              <a:t>250mL</a:t>
            </a:r>
            <a:r>
              <a:rPr lang="zh-CN" altLang="en-US" dirty="0"/>
              <a:t>生理盐水中，静脉输液给药，给药过程应持续</a:t>
            </a:r>
            <a:r>
              <a:rPr lang="en-US" altLang="zh-CN" dirty="0"/>
              <a:t>60</a:t>
            </a:r>
            <a:r>
              <a:rPr lang="zh-CN" altLang="en-US" dirty="0"/>
              <a:t>分钟以上。在给药过程中及给药结束后</a:t>
            </a:r>
            <a:r>
              <a:rPr lang="en-US" altLang="zh-CN" dirty="0"/>
              <a:t>1</a:t>
            </a:r>
            <a:r>
              <a:rPr lang="zh-CN" altLang="en-US" dirty="0"/>
              <a:t>小时内，需密切监测患者的状况。首次给药应在放射治疗前开始，放疗开始后每周给药</a:t>
            </a:r>
            <a:r>
              <a:rPr lang="en-US" altLang="zh-CN" dirty="0"/>
              <a:t>1</a:t>
            </a:r>
            <a:r>
              <a:rPr lang="zh-CN" altLang="en-US" dirty="0"/>
              <a:t>次，连续使用</a:t>
            </a:r>
            <a:r>
              <a:rPr lang="en-US" altLang="zh-CN" dirty="0"/>
              <a:t>7</a:t>
            </a:r>
            <a:r>
              <a:rPr lang="zh-CN" altLang="en-US" dirty="0"/>
              <a:t>周以上。 </a:t>
            </a:r>
            <a:endParaRPr lang="zh-CN" altLang="en-US" dirty="0"/>
          </a:p>
        </p:txBody>
      </p:sp>
      <p:sp>
        <p:nvSpPr>
          <p:cNvPr id="3" name="页脚占位符 2"/>
          <p:cNvSpPr>
            <a:spLocks noGrp="1"/>
          </p:cNvSpPr>
          <p:nvPr>
            <p:ph type="ftr" sz="quarter" idx="3"/>
          </p:nvPr>
        </p:nvSpPr>
        <p:spPr/>
        <p:txBody>
          <a:bodyPr/>
          <a:lstStyle/>
          <a:p>
            <a:r>
              <a:rPr lang="zh-CN" altLang="en-US" dirty="0"/>
              <a:t>尼妥珠单抗注射液说明书</a:t>
            </a:r>
            <a:endParaRPr lang="zh-CN" altLang="en-US" dirty="0"/>
          </a:p>
        </p:txBody>
      </p:sp>
      <p:sp>
        <p:nvSpPr>
          <p:cNvPr id="29" name="文本框 28"/>
          <p:cNvSpPr txBox="1"/>
          <p:nvPr/>
        </p:nvSpPr>
        <p:spPr>
          <a:xfrm>
            <a:off x="655667" y="1151965"/>
            <a:ext cx="5396003" cy="13914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lnSpc>
                <a:spcPct val="150000"/>
              </a:lnSpc>
              <a:buFont typeface="Wingdings" panose="05000000000000000000" pitchFamily="2" charset="2"/>
              <a:buChar char="p"/>
            </a:pPr>
            <a:r>
              <a:rPr lang="zh-CN" altLang="en-US" sz="1400" dirty="0"/>
              <a:t>药品通用名称：</a:t>
            </a:r>
            <a:r>
              <a:rPr lang="zh-CN" altLang="en-US" sz="1400" b="1" dirty="0"/>
              <a:t>尼妥珠单抗注射液</a:t>
            </a:r>
            <a:endParaRPr lang="zh-CN" altLang="en-US" sz="1400" b="1" dirty="0"/>
          </a:p>
          <a:p>
            <a:pPr marL="285750" indent="-285750">
              <a:lnSpc>
                <a:spcPct val="150000"/>
              </a:lnSpc>
              <a:buFont typeface="Wingdings" panose="05000000000000000000" pitchFamily="2" charset="2"/>
              <a:buChar char="p"/>
            </a:pPr>
            <a:r>
              <a:rPr lang="zh-CN" altLang="en-US" sz="1400" dirty="0"/>
              <a:t>注册规格：</a:t>
            </a:r>
            <a:r>
              <a:rPr lang="en-US" altLang="zh-CN" sz="1400" b="1" dirty="0"/>
              <a:t>50mg/</a:t>
            </a:r>
            <a:r>
              <a:rPr lang="zh-CN" altLang="en-US" sz="1400" b="1" dirty="0"/>
              <a:t>瓶 </a:t>
            </a:r>
            <a:r>
              <a:rPr lang="en-US" altLang="zh-CN" sz="1400" b="1" dirty="0"/>
              <a:t>(10mL) </a:t>
            </a:r>
            <a:endParaRPr lang="en-US" altLang="zh-CN" sz="1400" b="1" dirty="0"/>
          </a:p>
          <a:p>
            <a:pPr marL="285750" indent="-285750">
              <a:lnSpc>
                <a:spcPct val="150000"/>
              </a:lnSpc>
              <a:buFont typeface="Wingdings" panose="05000000000000000000" pitchFamily="2" charset="2"/>
              <a:buChar char="p"/>
            </a:pPr>
            <a:r>
              <a:rPr lang="zh-CN" altLang="en-US" sz="1400" dirty="0"/>
              <a:t>中国大陆首次上市时间：</a:t>
            </a:r>
            <a:r>
              <a:rPr lang="en-US" altLang="zh-CN" sz="1400" b="1" dirty="0"/>
              <a:t>2008</a:t>
            </a:r>
            <a:r>
              <a:rPr lang="zh-CN" altLang="en-US" sz="1400" b="1" dirty="0"/>
              <a:t>年</a:t>
            </a:r>
            <a:endParaRPr lang="zh-CN" altLang="en-US" sz="1400" b="1" dirty="0"/>
          </a:p>
          <a:p>
            <a:pPr marL="285750" indent="-285750">
              <a:lnSpc>
                <a:spcPct val="150000"/>
              </a:lnSpc>
              <a:buFont typeface="Wingdings" panose="05000000000000000000" pitchFamily="2" charset="2"/>
              <a:buChar char="p"/>
            </a:pPr>
            <a:r>
              <a:rPr lang="zh-CN" altLang="en-US" sz="1400" dirty="0"/>
              <a:t>目前大陆地区同通用名药品的上市情况：</a:t>
            </a:r>
            <a:r>
              <a:rPr lang="zh-CN" altLang="en-US" sz="1400" b="1" dirty="0"/>
              <a:t>无，独家产品</a:t>
            </a:r>
            <a:endParaRPr lang="zh-CN" altLang="en-US" sz="1400" b="1" dirty="0"/>
          </a:p>
        </p:txBody>
      </p:sp>
      <p:sp>
        <p:nvSpPr>
          <p:cNvPr id="30" name="文本框 29"/>
          <p:cNvSpPr txBox="1"/>
          <p:nvPr/>
        </p:nvSpPr>
        <p:spPr>
          <a:xfrm>
            <a:off x="6354566" y="1171131"/>
            <a:ext cx="5119396" cy="13914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lnSpc>
                <a:spcPct val="150000"/>
              </a:lnSpc>
              <a:buFont typeface="Wingdings" panose="05000000000000000000" pitchFamily="2" charset="2"/>
              <a:buChar char="p"/>
            </a:pPr>
            <a:r>
              <a:rPr lang="zh-CN" altLang="en-US" sz="1400" dirty="0"/>
              <a:t>全球首个上市国家</a:t>
            </a:r>
            <a:r>
              <a:rPr lang="en-US" altLang="zh-CN" sz="1400" dirty="0"/>
              <a:t>/</a:t>
            </a:r>
            <a:r>
              <a:rPr lang="zh-CN" altLang="en-US" sz="1400" dirty="0"/>
              <a:t>地区及上市时间：</a:t>
            </a:r>
            <a:r>
              <a:rPr lang="en-US" altLang="zh-CN" sz="1400" b="1" dirty="0"/>
              <a:t>2002</a:t>
            </a:r>
            <a:r>
              <a:rPr lang="zh-CN" altLang="en-US" sz="1400" b="1" dirty="0"/>
              <a:t>年， 古巴</a:t>
            </a:r>
            <a:endParaRPr lang="zh-CN" altLang="en-US" sz="1400" b="1" dirty="0"/>
          </a:p>
          <a:p>
            <a:pPr marL="285750" indent="-285750">
              <a:lnSpc>
                <a:spcPct val="150000"/>
              </a:lnSpc>
              <a:buFont typeface="Wingdings" panose="05000000000000000000" pitchFamily="2" charset="2"/>
              <a:buChar char="p"/>
            </a:pPr>
            <a:r>
              <a:rPr lang="zh-CN" altLang="en-US" sz="1400" dirty="0"/>
              <a:t>是否为 </a:t>
            </a:r>
            <a:r>
              <a:rPr lang="en-US" altLang="zh-CN" sz="1400" dirty="0"/>
              <a:t>OTC </a:t>
            </a:r>
            <a:r>
              <a:rPr lang="zh-CN" altLang="en-US" sz="1400" dirty="0"/>
              <a:t>药品：</a:t>
            </a:r>
            <a:r>
              <a:rPr lang="zh-CN" altLang="en-US" sz="1400" b="1" dirty="0"/>
              <a:t>否</a:t>
            </a:r>
            <a:endParaRPr lang="zh-CN" altLang="en-US" sz="1400" b="1" dirty="0"/>
          </a:p>
          <a:p>
            <a:pPr marL="285750" indent="-285750">
              <a:lnSpc>
                <a:spcPct val="150000"/>
              </a:lnSpc>
              <a:buFont typeface="Wingdings" panose="05000000000000000000" pitchFamily="2" charset="2"/>
              <a:buChar char="p"/>
            </a:pPr>
            <a:r>
              <a:rPr lang="zh-CN" altLang="en-US" sz="1400" dirty="0"/>
              <a:t>参照药品建议：</a:t>
            </a:r>
            <a:r>
              <a:rPr lang="zh-CN" altLang="en-US" sz="1400" b="1" dirty="0"/>
              <a:t>无</a:t>
            </a:r>
            <a:endParaRPr lang="zh-CN" altLang="en-US" sz="1400" b="1" dirty="0"/>
          </a:p>
          <a:p>
            <a:pPr marL="285750" indent="-285750">
              <a:lnSpc>
                <a:spcPct val="150000"/>
              </a:lnSpc>
              <a:buFont typeface="Wingdings" panose="05000000000000000000" pitchFamily="2" charset="2"/>
              <a:buChar char="p"/>
            </a:pPr>
            <a:r>
              <a:rPr lang="zh-CN" altLang="en-US" sz="1400" dirty="0"/>
              <a:t>专利情况：</a:t>
            </a:r>
            <a:r>
              <a:rPr lang="zh-CN" altLang="en-US" sz="1400" b="1" dirty="0"/>
              <a:t>拥有中国专利，原研产品</a:t>
            </a:r>
            <a:endParaRPr lang="zh-CN" altLang="en-US" sz="1400" b="1" dirty="0"/>
          </a:p>
        </p:txBody>
      </p:sp>
      <p:cxnSp>
        <p:nvCxnSpPr>
          <p:cNvPr id="34" name="直接连接符 33"/>
          <p:cNvCxnSpPr>
            <a:stCxn id="32" idx="1"/>
            <a:endCxn id="32" idx="3"/>
          </p:cNvCxnSpPr>
          <p:nvPr/>
        </p:nvCxnSpPr>
        <p:spPr>
          <a:xfrm>
            <a:off x="6094211" y="1070179"/>
            <a:ext cx="0" cy="15548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98210" y="3246131"/>
            <a:ext cx="3288163" cy="290808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t">
            <a:noAutofit/>
          </a:bodyPr>
          <a:lstStyle/>
          <a:p>
            <a:pPr>
              <a:lnSpc>
                <a:spcPct val="150000"/>
              </a:lnSpc>
            </a:pPr>
            <a:r>
              <a:rPr lang="zh-CN" altLang="en-US" sz="1400" b="1" dirty="0">
                <a:solidFill>
                  <a:schemeClr val="tx1"/>
                </a:solidFill>
              </a:rPr>
              <a:t>鼻咽癌</a:t>
            </a:r>
            <a:r>
              <a:rPr lang="zh-CN" altLang="en-US" sz="1400" dirty="0">
                <a:solidFill>
                  <a:schemeClr val="tx1"/>
                </a:solidFill>
              </a:rPr>
              <a:t>（</a:t>
            </a:r>
            <a:r>
              <a:rPr lang="en-US" altLang="zh-CN" sz="1400" dirty="0">
                <a:solidFill>
                  <a:schemeClr val="tx1"/>
                </a:solidFill>
              </a:rPr>
              <a:t>2017</a:t>
            </a:r>
            <a:r>
              <a:rPr lang="zh-CN" altLang="en-US" sz="1400" dirty="0">
                <a:solidFill>
                  <a:schemeClr val="tx1"/>
                </a:solidFill>
              </a:rPr>
              <a:t>年纳入国家医保目录）</a:t>
            </a:r>
            <a:endParaRPr lang="zh-CN" altLang="en-US" sz="1400" dirty="0">
              <a:solidFill>
                <a:schemeClr val="tx1"/>
              </a:solidFill>
            </a:endParaRPr>
          </a:p>
          <a:p>
            <a:pPr>
              <a:lnSpc>
                <a:spcPct val="150000"/>
              </a:lnSpc>
            </a:pPr>
            <a:r>
              <a:rPr lang="zh-CN" altLang="en-US" sz="1400" dirty="0">
                <a:solidFill>
                  <a:schemeClr val="tx1"/>
                </a:solidFill>
              </a:rPr>
              <a:t>与放疗联合治疗</a:t>
            </a:r>
            <a:r>
              <a:rPr lang="en-US" altLang="zh-CN" sz="1400" dirty="0">
                <a:solidFill>
                  <a:schemeClr val="tx1"/>
                </a:solidFill>
              </a:rPr>
              <a:t>Ⅲ/Ⅳ</a:t>
            </a:r>
            <a:r>
              <a:rPr lang="zh-CN" altLang="en-US" sz="1400" dirty="0">
                <a:solidFill>
                  <a:schemeClr val="tx1"/>
                </a:solidFill>
              </a:rPr>
              <a:t>期疾病</a:t>
            </a:r>
            <a:endParaRPr lang="zh-CN" altLang="en-US" sz="1400" dirty="0">
              <a:solidFill>
                <a:schemeClr val="tx1"/>
              </a:solidFill>
            </a:endParaRPr>
          </a:p>
          <a:p>
            <a:pPr>
              <a:lnSpc>
                <a:spcPct val="150000"/>
              </a:lnSpc>
            </a:pPr>
            <a:endParaRPr lang="en-US" altLang="zh-CN" sz="1050" dirty="0">
              <a:solidFill>
                <a:schemeClr val="tx1"/>
              </a:solidFill>
            </a:endParaRPr>
          </a:p>
          <a:p>
            <a:pPr>
              <a:lnSpc>
                <a:spcPct val="150000"/>
              </a:lnSpc>
            </a:pPr>
            <a:r>
              <a:rPr lang="zh-CN" altLang="en-US" sz="1400" b="1" dirty="0">
                <a:solidFill>
                  <a:schemeClr val="accent2"/>
                </a:solidFill>
              </a:rPr>
              <a:t>胰腺癌（</a:t>
            </a:r>
            <a:r>
              <a:rPr lang="en-US" altLang="zh-CN" sz="1400" b="1" dirty="0">
                <a:solidFill>
                  <a:schemeClr val="accent2"/>
                </a:solidFill>
              </a:rPr>
              <a:t>2023</a:t>
            </a:r>
            <a:r>
              <a:rPr lang="zh-CN" altLang="en-US" sz="1400" b="1" dirty="0">
                <a:solidFill>
                  <a:schemeClr val="accent2"/>
                </a:solidFill>
              </a:rPr>
              <a:t>年</a:t>
            </a:r>
            <a:r>
              <a:rPr lang="en-US" altLang="zh-CN" sz="1400" b="1" dirty="0">
                <a:solidFill>
                  <a:schemeClr val="accent2"/>
                </a:solidFill>
              </a:rPr>
              <a:t>6</a:t>
            </a:r>
            <a:r>
              <a:rPr lang="zh-CN" altLang="en-US" sz="1400" b="1" dirty="0">
                <a:solidFill>
                  <a:schemeClr val="accent2"/>
                </a:solidFill>
              </a:rPr>
              <a:t>月获批）</a:t>
            </a:r>
            <a:endParaRPr lang="zh-CN" altLang="en-US" sz="1400" b="1" dirty="0">
              <a:solidFill>
                <a:schemeClr val="accent2"/>
              </a:solidFill>
            </a:endParaRPr>
          </a:p>
          <a:p>
            <a:pPr>
              <a:lnSpc>
                <a:spcPct val="150000"/>
              </a:lnSpc>
            </a:pPr>
            <a:r>
              <a:rPr lang="zh-CN" altLang="en-US" sz="1400" dirty="0">
                <a:solidFill>
                  <a:schemeClr val="tx1"/>
                </a:solidFill>
              </a:rPr>
              <a:t>与吉西他滨联合治疗</a:t>
            </a:r>
            <a:r>
              <a:rPr lang="en-US" altLang="zh-CN" sz="1400" dirty="0">
                <a:solidFill>
                  <a:schemeClr val="tx1"/>
                </a:solidFill>
              </a:rPr>
              <a:t>K-Ras</a:t>
            </a:r>
            <a:r>
              <a:rPr lang="zh-CN" altLang="en-US" sz="1400" dirty="0">
                <a:solidFill>
                  <a:schemeClr val="tx1"/>
                </a:solidFill>
              </a:rPr>
              <a:t>野生型局部晚期和</a:t>
            </a:r>
            <a:r>
              <a:rPr lang="en-US" altLang="zh-CN" sz="1400" dirty="0">
                <a:solidFill>
                  <a:schemeClr val="tx1"/>
                </a:solidFill>
              </a:rPr>
              <a:t>/</a:t>
            </a:r>
            <a:r>
              <a:rPr lang="zh-CN" altLang="en-US" sz="1400" dirty="0">
                <a:solidFill>
                  <a:schemeClr val="tx1"/>
                </a:solidFill>
              </a:rPr>
              <a:t>或转移性疾病</a:t>
            </a:r>
            <a:endParaRPr lang="zh-CN" altLang="en-US" sz="1400" dirty="0">
              <a:solidFill>
                <a:schemeClr val="tx1"/>
              </a:solidFill>
            </a:endParaRPr>
          </a:p>
          <a:p>
            <a:pPr>
              <a:lnSpc>
                <a:spcPct val="150000"/>
              </a:lnSpc>
            </a:pPr>
            <a:endParaRPr lang="en-US" altLang="zh-CN" sz="1050" dirty="0">
              <a:solidFill>
                <a:schemeClr val="tx1"/>
              </a:solidFill>
            </a:endParaRPr>
          </a:p>
          <a:p>
            <a:pPr>
              <a:lnSpc>
                <a:spcPct val="150000"/>
              </a:lnSpc>
            </a:pPr>
            <a:r>
              <a:rPr lang="zh-CN" altLang="en-US" sz="1400" b="1" dirty="0">
                <a:solidFill>
                  <a:schemeClr val="accent2"/>
                </a:solidFill>
              </a:rPr>
              <a:t>头颈部鳞癌（</a:t>
            </a:r>
            <a:r>
              <a:rPr lang="en-US" altLang="zh-CN" sz="1400" b="1" dirty="0">
                <a:solidFill>
                  <a:schemeClr val="accent2"/>
                </a:solidFill>
              </a:rPr>
              <a:t>2024</a:t>
            </a:r>
            <a:r>
              <a:rPr lang="zh-CN" altLang="en-US" sz="1400" b="1" dirty="0">
                <a:solidFill>
                  <a:schemeClr val="accent2"/>
                </a:solidFill>
              </a:rPr>
              <a:t>年</a:t>
            </a:r>
            <a:r>
              <a:rPr lang="en-US" altLang="zh-CN" sz="1400" b="1" dirty="0">
                <a:solidFill>
                  <a:schemeClr val="accent2"/>
                </a:solidFill>
              </a:rPr>
              <a:t>1</a:t>
            </a:r>
            <a:r>
              <a:rPr lang="zh-CN" altLang="en-US" sz="1400" b="1" dirty="0">
                <a:solidFill>
                  <a:schemeClr val="accent2"/>
                </a:solidFill>
              </a:rPr>
              <a:t>月获批）</a:t>
            </a:r>
            <a:endParaRPr lang="zh-CN" altLang="en-US" sz="1400" b="1" dirty="0">
              <a:solidFill>
                <a:schemeClr val="accent2"/>
              </a:solidFill>
            </a:endParaRPr>
          </a:p>
          <a:p>
            <a:pPr>
              <a:lnSpc>
                <a:spcPct val="150000"/>
              </a:lnSpc>
            </a:pPr>
            <a:r>
              <a:rPr lang="zh-CN" altLang="en-US" sz="1400" dirty="0">
                <a:solidFill>
                  <a:schemeClr val="tx1"/>
                </a:solidFill>
              </a:rPr>
              <a:t>与同步放化疗联合治疗局部晚期疾病</a:t>
            </a:r>
            <a:endParaRPr lang="zh-CN" altLang="en-US" sz="1400" dirty="0">
              <a:solidFill>
                <a:schemeClr val="tx1"/>
              </a:solidFill>
            </a:endParaRPr>
          </a:p>
        </p:txBody>
      </p:sp>
      <p:sp>
        <p:nvSpPr>
          <p:cNvPr id="52" name="矩形 51"/>
          <p:cNvSpPr/>
          <p:nvPr/>
        </p:nvSpPr>
        <p:spPr>
          <a:xfrm>
            <a:off x="4366517" y="2777295"/>
            <a:ext cx="7217592" cy="3484804"/>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57" name="箭头: 五边形 56"/>
          <p:cNvSpPr/>
          <p:nvPr/>
        </p:nvSpPr>
        <p:spPr>
          <a:xfrm>
            <a:off x="598751" y="2784636"/>
            <a:ext cx="1382533" cy="3880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prstClr val="white"/>
                </a:solidFill>
              </a:rPr>
              <a:t>适应症</a:t>
            </a:r>
            <a:endParaRPr lang="zh-CN" altLang="en-US" dirty="0">
              <a:solidFill>
                <a:prstClr val="white"/>
              </a:solidFill>
            </a:endParaRPr>
          </a:p>
        </p:txBody>
      </p:sp>
      <p:sp>
        <p:nvSpPr>
          <p:cNvPr id="58" name="箭头: 五边形 57"/>
          <p:cNvSpPr/>
          <p:nvPr/>
        </p:nvSpPr>
        <p:spPr>
          <a:xfrm>
            <a:off x="4153698" y="2768148"/>
            <a:ext cx="1382533" cy="3880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用法用量</a:t>
            </a:r>
            <a:endParaRPr lang="zh-CN" altLang="en-US" dirty="0">
              <a:solidFill>
                <a:prstClr val="white"/>
              </a:solidFill>
            </a:endParaRPr>
          </a:p>
        </p:txBody>
      </p:sp>
      <p:sp>
        <p:nvSpPr>
          <p:cNvPr id="60"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01</a:t>
            </a:r>
            <a:endParaRPr lang="de-DE" sz="3600" b="1" dirty="0">
              <a:solidFill>
                <a:schemeClr val="bg1"/>
              </a:solidFill>
              <a:latin typeface="Merck" panose="02060803030402040803"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药品基本信息</a:t>
            </a:r>
            <a:endParaRPr lang="zh-CN" altLang="en-US" sz="3200" dirty="0"/>
          </a:p>
        </p:txBody>
      </p:sp>
      <p:sp>
        <p:nvSpPr>
          <p:cNvPr id="8" name="页脚占位符 2"/>
          <p:cNvSpPr>
            <a:spLocks noGrp="1"/>
          </p:cNvSpPr>
          <p:nvPr>
            <p:ph type="ftr" sz="quarter" idx="3"/>
          </p:nvPr>
        </p:nvSpPr>
        <p:spPr>
          <a:xfrm>
            <a:off x="1213473" y="6448342"/>
            <a:ext cx="10451145" cy="365125"/>
          </a:xfrm>
        </p:spPr>
        <p:txBody>
          <a:bodyPr/>
          <a:lstStyle/>
          <a:p>
            <a:pPr>
              <a:defRPr/>
            </a:pPr>
            <a:r>
              <a:rPr lang="en-US" altLang="zh-CN" sz="800" dirty="0">
                <a:solidFill>
                  <a:prstClr val="black"/>
                </a:solidFill>
                <a:latin typeface="Times New Roman" panose="02020603050405020304"/>
                <a:ea typeface="微软雅黑" panose="020B0503020204020204" charset="-122"/>
              </a:rPr>
              <a:t>1 </a:t>
            </a:r>
            <a:r>
              <a:rPr lang="zh-CN" altLang="en-US" dirty="0">
                <a:solidFill>
                  <a:prstClr val="black"/>
                </a:solidFill>
                <a:latin typeface="Times New Roman" panose="02020603050405020304"/>
                <a:ea typeface="微软雅黑" panose="020B0503020204020204" charset="-122"/>
              </a:rPr>
              <a:t>黄笳等．胰腺癌伴同时性肝转移的手术治疗策略研究</a:t>
            </a:r>
            <a:r>
              <a:rPr lang="en-US" altLang="zh-CN" dirty="0">
                <a:solidFill>
                  <a:prstClr val="black"/>
                </a:solidFill>
                <a:latin typeface="Times New Roman" panose="02020603050405020304"/>
                <a:ea typeface="微软雅黑" panose="020B0503020204020204" charset="-122"/>
              </a:rPr>
              <a:t>[J].</a:t>
            </a:r>
            <a:r>
              <a:rPr lang="zh-CN" altLang="en-US" dirty="0">
                <a:solidFill>
                  <a:prstClr val="black"/>
                </a:solidFill>
                <a:latin typeface="Times New Roman" panose="02020603050405020304"/>
                <a:ea typeface="微软雅黑" panose="020B0503020204020204" charset="-122"/>
              </a:rPr>
              <a:t>中华外科杂志</a:t>
            </a:r>
            <a:r>
              <a:rPr lang="en-US" altLang="zh-CN" dirty="0">
                <a:solidFill>
                  <a:prstClr val="black"/>
                </a:solidFill>
                <a:latin typeface="Times New Roman" panose="02020603050405020304"/>
                <a:ea typeface="微软雅黑" panose="020B0503020204020204" charset="-122"/>
              </a:rPr>
              <a:t>,2023,61(7):576-582.    </a:t>
            </a:r>
            <a:r>
              <a:rPr lang="en-US" altLang="zh-CN" sz="800" dirty="0">
                <a:solidFill>
                  <a:prstClr val="black"/>
                </a:solidFill>
                <a:latin typeface="Times New Roman" panose="02020603050405020304"/>
                <a:ea typeface="微软雅黑" panose="020B0503020204020204" charset="-122"/>
              </a:rPr>
              <a:t>g, S. Zhang, H. </a:t>
            </a:r>
            <a:r>
              <a:rPr lang="en-US" altLang="zh-CN" sz="800" dirty="0" err="1">
                <a:solidFill>
                  <a:prstClr val="black"/>
                </a:solidFill>
                <a:latin typeface="Times New Roman" panose="02020603050405020304"/>
                <a:ea typeface="微软雅黑" panose="020B0503020204020204" charset="-122"/>
              </a:rPr>
              <a:t>Zeng</a:t>
            </a:r>
            <a:r>
              <a:rPr lang="en-US" altLang="zh-CN" sz="800" dirty="0">
                <a:solidFill>
                  <a:prstClr val="black"/>
                </a:solidFill>
                <a:latin typeface="Times New Roman" panose="02020603050405020304"/>
                <a:ea typeface="微软雅黑" panose="020B0503020204020204" charset="-122"/>
              </a:rPr>
              <a:t>, et al. Cancer incidence and mortality in China, 2016. J Natl Cancer Cent. 2022 Mar;2(1):1-9.</a:t>
            </a:r>
            <a:endParaRPr lang="zh-CN" altLang="en-US" sz="800" dirty="0">
              <a:solidFill>
                <a:prstClr val="black"/>
              </a:solidFill>
              <a:latin typeface="Times New Roman" panose="02020603050405020304"/>
              <a:ea typeface="微软雅黑" panose="020B0503020204020204" charset="-122"/>
            </a:endParaRPr>
          </a:p>
        </p:txBody>
      </p:sp>
      <p:sp>
        <p:nvSpPr>
          <p:cNvPr id="31" name="文本框 30"/>
          <p:cNvSpPr txBox="1"/>
          <p:nvPr/>
        </p:nvSpPr>
        <p:spPr>
          <a:xfrm>
            <a:off x="1106567" y="3478614"/>
            <a:ext cx="10433532" cy="1669688"/>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en-US" altLang="zh-CN" sz="1400" b="1" dirty="0"/>
              <a:t>K-Ras</a:t>
            </a:r>
            <a:r>
              <a:rPr lang="zh-CN" altLang="en-US" sz="1400" b="1" dirty="0"/>
              <a:t>野生型局部晚期和</a:t>
            </a:r>
            <a:r>
              <a:rPr lang="en-US" altLang="zh-CN" sz="1400" b="1" dirty="0"/>
              <a:t>/</a:t>
            </a:r>
            <a:r>
              <a:rPr lang="zh-CN" altLang="en-US" sz="1400" b="1" dirty="0"/>
              <a:t>或转移性胰腺癌</a:t>
            </a:r>
            <a:endParaRPr lang="en-US" altLang="zh-CN" sz="1400" b="1" dirty="0"/>
          </a:p>
          <a:p>
            <a:pPr marL="285750" indent="-285750">
              <a:lnSpc>
                <a:spcPct val="150000"/>
              </a:lnSpc>
              <a:buFont typeface="Arial" panose="020B0604020202020204" pitchFamily="34" charset="0"/>
              <a:buChar char="‒"/>
            </a:pPr>
            <a:r>
              <a:rPr lang="zh-CN" altLang="zh-CN" sz="1400" dirty="0"/>
              <a:t>胰腺癌恶性程度高，进展迅速，生存期短，被称为“癌王”。胰腺癌往往会从腹部的隐痛快速发展成比较严重的疼痛，患者生活质量差。</a:t>
            </a:r>
            <a:endParaRPr lang="en-US" altLang="zh-CN" sz="1400" dirty="0"/>
          </a:p>
          <a:p>
            <a:pPr marL="285750" indent="-285750">
              <a:lnSpc>
                <a:spcPct val="150000"/>
              </a:lnSpc>
              <a:buFont typeface="Arial" panose="020B0604020202020204" pitchFamily="34" charset="0"/>
              <a:buChar char="‒"/>
            </a:pPr>
            <a:r>
              <a:rPr lang="zh-CN" altLang="zh-CN" sz="1400" dirty="0"/>
              <a:t>我国</a:t>
            </a:r>
            <a:r>
              <a:rPr lang="en-US" altLang="zh-CN" sz="1400" dirty="0"/>
              <a:t>K-Ras</a:t>
            </a:r>
            <a:r>
              <a:rPr lang="zh-CN" altLang="en-US" sz="1400" dirty="0"/>
              <a:t>野生型局部晚期和</a:t>
            </a:r>
            <a:r>
              <a:rPr lang="en-US" altLang="zh-CN" sz="1400" dirty="0"/>
              <a:t>/</a:t>
            </a:r>
            <a:r>
              <a:rPr lang="zh-CN" altLang="en-US" sz="1400" dirty="0"/>
              <a:t>或转移性胰腺癌年新发病率约</a:t>
            </a:r>
            <a:r>
              <a:rPr lang="en-US" altLang="zh-CN" sz="1400" dirty="0"/>
              <a:t>0.31/10</a:t>
            </a:r>
            <a:r>
              <a:rPr lang="zh-CN" altLang="en-US" sz="1400" dirty="0"/>
              <a:t>万，年死亡率约</a:t>
            </a:r>
            <a:r>
              <a:rPr lang="en-US" altLang="zh-CN" sz="1400" dirty="0"/>
              <a:t>0.27/10</a:t>
            </a:r>
            <a:r>
              <a:rPr lang="zh-CN" altLang="en-US" sz="1400" dirty="0"/>
              <a:t>万</a:t>
            </a:r>
            <a:r>
              <a:rPr lang="zh-CN" altLang="zh-CN" sz="1400" dirty="0"/>
              <a:t>。</a:t>
            </a:r>
            <a:endParaRPr lang="en-US" altLang="zh-CN" sz="1400" dirty="0"/>
          </a:p>
          <a:p>
            <a:pPr marL="285750" indent="-285750">
              <a:lnSpc>
                <a:spcPct val="150000"/>
              </a:lnSpc>
              <a:buFont typeface="Arial" panose="020B0604020202020204" pitchFamily="34" charset="0"/>
              <a:buChar char="‒"/>
            </a:pPr>
            <a:r>
              <a:rPr lang="zh-CN" altLang="zh-CN" sz="1400" dirty="0"/>
              <a:t>国内已获批的化疗药物治疗晚期胰腺癌，</a:t>
            </a:r>
            <a:r>
              <a:rPr lang="en-US" altLang="zh-CN" sz="1400" dirty="0"/>
              <a:t>1</a:t>
            </a:r>
            <a:r>
              <a:rPr lang="zh-CN" altLang="zh-CN" sz="1400" dirty="0"/>
              <a:t>年生存率仅为</a:t>
            </a:r>
            <a:r>
              <a:rPr lang="en-US" altLang="zh-CN" sz="1400" dirty="0"/>
              <a:t>8%</a:t>
            </a:r>
            <a:r>
              <a:rPr lang="zh-CN" altLang="zh-CN" sz="1400" dirty="0"/>
              <a:t>。临床迫切需要更为有效的治疗药物。</a:t>
            </a:r>
            <a:endParaRPr lang="zh-CN" altLang="zh-CN" sz="1400" dirty="0"/>
          </a:p>
        </p:txBody>
      </p:sp>
      <p:sp>
        <p:nvSpPr>
          <p:cNvPr id="39"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01</a:t>
            </a:r>
            <a:endParaRPr lang="de-DE" sz="3600" b="1" dirty="0">
              <a:solidFill>
                <a:schemeClr val="bg1"/>
              </a:solidFill>
              <a:latin typeface="Merck" panose="02060803030402040803" pitchFamily="18" charset="0"/>
            </a:endParaRPr>
          </a:p>
        </p:txBody>
      </p:sp>
      <p:sp>
        <p:nvSpPr>
          <p:cNvPr id="3" name="矩形 2"/>
          <p:cNvSpPr/>
          <p:nvPr/>
        </p:nvSpPr>
        <p:spPr>
          <a:xfrm>
            <a:off x="762002" y="1233930"/>
            <a:ext cx="10902615" cy="5103618"/>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4" name="箭头: 五边形 3"/>
          <p:cNvSpPr/>
          <p:nvPr/>
        </p:nvSpPr>
        <p:spPr>
          <a:xfrm>
            <a:off x="742589" y="1235781"/>
            <a:ext cx="2298562" cy="3880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疾病基本情况</a:t>
            </a:r>
            <a:endParaRPr lang="zh-CN" altLang="en-US" dirty="0">
              <a:solidFill>
                <a:prstClr val="white"/>
              </a:solidFill>
            </a:endParaRPr>
          </a:p>
        </p:txBody>
      </p:sp>
      <p:sp>
        <p:nvSpPr>
          <p:cNvPr id="5" name="文本框 4"/>
          <p:cNvSpPr txBox="1"/>
          <p:nvPr/>
        </p:nvSpPr>
        <p:spPr>
          <a:xfrm>
            <a:off x="1126786" y="1777976"/>
            <a:ext cx="10433532" cy="1670073"/>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zh-CN" altLang="en-US" sz="1400" b="1" dirty="0"/>
              <a:t>局部晚期头颈部鳞癌</a:t>
            </a:r>
            <a:endParaRPr lang="en-US" altLang="zh-CN" sz="1400" b="1" dirty="0"/>
          </a:p>
          <a:p>
            <a:pPr marL="342900" indent="-342900" algn="just">
              <a:lnSpc>
                <a:spcPct val="150000"/>
              </a:lnSpc>
              <a:buFontTx/>
              <a:buChar char="‒"/>
            </a:pPr>
            <a:r>
              <a:rPr lang="zh-CN" altLang="en-US" sz="1400" dirty="0">
                <a:solidFill>
                  <a:srgbClr val="000000"/>
                </a:solidFill>
                <a:latin typeface="微软雅黑" panose="020B0503020204020204" charset="-122"/>
                <a:ea typeface="微软雅黑" panose="020B0503020204020204" charset="-122"/>
                <a:cs typeface="微软雅黑" panose="020B0503020204020204" charset="-122"/>
                <a:sym typeface="+mn-ea"/>
              </a:rPr>
              <a:t>头颈部鳞癌包括口腔癌、口咽癌、下咽癌和喉癌</a:t>
            </a:r>
            <a:r>
              <a:rPr lang="zh-CN" altLang="en-US" sz="1400" dirty="0">
                <a:latin typeface="微软雅黑" panose="020B0503020204020204" charset="-122"/>
                <a:ea typeface="微软雅黑" panose="020B0503020204020204" charset="-122"/>
                <a:cs typeface="微软雅黑" panose="020B0503020204020204" charset="-122"/>
                <a:sym typeface="+mn-ea"/>
              </a:rPr>
              <a:t>，</a:t>
            </a:r>
            <a:r>
              <a:rPr lang="zh-CN" altLang="zh-CN" sz="1400" dirty="0">
                <a:latin typeface="微软雅黑" panose="020B0503020204020204" charset="-122"/>
                <a:ea typeface="微软雅黑" panose="020B0503020204020204" charset="-122"/>
              </a:rPr>
              <a:t>常见症状为耳内痛、舌头麻木等。</a:t>
            </a:r>
            <a:r>
              <a:rPr lang="zh-CN" altLang="en-US" sz="1400" dirty="0">
                <a:latin typeface="微软雅黑" panose="020B0503020204020204" charset="-122"/>
                <a:ea typeface="微软雅黑" panose="020B0503020204020204" charset="-122"/>
                <a:sym typeface="+mn-ea"/>
              </a:rPr>
              <a:t>由于疾病位置特殊，通常对患者的外貌、语言功能等产生较大破坏，严重影响患者的生活质量。</a:t>
            </a:r>
            <a:endParaRPr lang="zh-CN" altLang="en-US" sz="1400" dirty="0">
              <a:latin typeface="微软雅黑" panose="020B0503020204020204" charset="-122"/>
              <a:ea typeface="微软雅黑" panose="020B0503020204020204" charset="-122"/>
              <a:sym typeface="+mn-ea"/>
            </a:endParaRPr>
          </a:p>
          <a:p>
            <a:pPr marL="342900" indent="-342900" algn="just">
              <a:lnSpc>
                <a:spcPct val="150000"/>
              </a:lnSpc>
              <a:buFontTx/>
              <a:buChar char="‒"/>
            </a:pPr>
            <a:r>
              <a:rPr lang="zh-CN" altLang="en-US" sz="1400" dirty="0">
                <a:latin typeface="微软雅黑" panose="020B0503020204020204" charset="-122"/>
                <a:ea typeface="微软雅黑" panose="020B0503020204020204" charset="-122"/>
              </a:rPr>
              <a:t>我国局部晚期头颈部鳞癌</a:t>
            </a:r>
            <a:r>
              <a:rPr lang="zh-CN" altLang="zh-CN" sz="1400" dirty="0">
                <a:latin typeface="微软雅黑" panose="020B0503020204020204" charset="-122"/>
                <a:ea typeface="微软雅黑" panose="020B0503020204020204" charset="-122"/>
              </a:rPr>
              <a:t>年新发病率约</a:t>
            </a:r>
            <a:r>
              <a:rPr lang="en-US" altLang="zh-CN" sz="1400" dirty="0">
                <a:latin typeface="微软雅黑" panose="020B0503020204020204" charset="-122"/>
                <a:ea typeface="微软雅黑" panose="020B0503020204020204" charset="-122"/>
              </a:rPr>
              <a:t>2.10/10</a:t>
            </a:r>
            <a:r>
              <a:rPr lang="zh-CN" altLang="zh-CN" sz="1400" dirty="0">
                <a:latin typeface="微软雅黑" panose="020B0503020204020204" charset="-122"/>
                <a:ea typeface="微软雅黑" panose="020B0503020204020204" charset="-122"/>
              </a:rPr>
              <a:t>万，年死亡率约</a:t>
            </a:r>
            <a:r>
              <a:rPr lang="en-US" altLang="zh-CN" sz="1400" dirty="0">
                <a:latin typeface="微软雅黑" panose="020B0503020204020204" charset="-122"/>
                <a:ea typeface="微软雅黑" panose="020B0503020204020204" charset="-122"/>
              </a:rPr>
              <a:t>1.05/10</a:t>
            </a:r>
            <a:r>
              <a:rPr lang="zh-CN" altLang="zh-CN" sz="1400" dirty="0">
                <a:latin typeface="微软雅黑" panose="020B0503020204020204" charset="-122"/>
                <a:ea typeface="微软雅黑" panose="020B0503020204020204" charset="-122"/>
              </a:rPr>
              <a:t>万。</a:t>
            </a:r>
            <a:endParaRPr lang="en-US" altLang="zh-CN" sz="1400" dirty="0">
              <a:latin typeface="微软雅黑" panose="020B0503020204020204" charset="-122"/>
              <a:ea typeface="微软雅黑" panose="020B0503020204020204" charset="-122"/>
              <a:sym typeface="+mn-ea"/>
            </a:endParaRPr>
          </a:p>
          <a:p>
            <a:pPr marL="342900" indent="-342900" algn="just">
              <a:lnSpc>
                <a:spcPct val="150000"/>
              </a:lnSpc>
              <a:buFontTx/>
              <a:buChar char="‒"/>
            </a:pPr>
            <a:r>
              <a:rPr lang="zh-CN" altLang="en-US" sz="1400" dirty="0">
                <a:latin typeface="微软雅黑" panose="020B0503020204020204" charset="-122"/>
                <a:ea typeface="微软雅黑" panose="020B0503020204020204" charset="-122"/>
                <a:sym typeface="+mn-ea"/>
              </a:rPr>
              <a:t>由于发病隐匿，</a:t>
            </a:r>
            <a:r>
              <a:rPr lang="en-US" altLang="zh-CN" sz="1400" dirty="0">
                <a:latin typeface="微软雅黑" panose="020B0503020204020204" charset="-122"/>
                <a:ea typeface="微软雅黑" panose="020B0503020204020204" charset="-122"/>
                <a:sym typeface="+mn-ea"/>
              </a:rPr>
              <a:t>60%</a:t>
            </a:r>
            <a:r>
              <a:rPr lang="zh-CN" altLang="en-US" sz="1400" dirty="0">
                <a:latin typeface="微软雅黑" panose="020B0503020204020204" charset="-122"/>
                <a:ea typeface="微软雅黑" panose="020B0503020204020204" charset="-122"/>
                <a:sym typeface="+mn-ea"/>
              </a:rPr>
              <a:t>以上的患者在确诊时已属于局部晚期，</a:t>
            </a:r>
            <a:r>
              <a:rPr lang="zh-CN" altLang="zh-CN" sz="1400" dirty="0">
                <a:latin typeface="微软雅黑" panose="020B0503020204020204" charset="-122"/>
                <a:ea typeface="微软雅黑" panose="020B0503020204020204" charset="-122"/>
              </a:rPr>
              <a:t>临床上亟需更优的治疗</a:t>
            </a:r>
            <a:r>
              <a:rPr lang="zh-CN" altLang="en-US" sz="1400" dirty="0">
                <a:latin typeface="微软雅黑" panose="020B0503020204020204" charset="-122"/>
                <a:ea typeface="微软雅黑" panose="020B0503020204020204" charset="-122"/>
              </a:rPr>
              <a:t>方案</a:t>
            </a:r>
            <a:r>
              <a:rPr lang="zh-CN" altLang="zh-CN" sz="1400" dirty="0">
                <a:latin typeface="微软雅黑" panose="020B0503020204020204" charset="-122"/>
                <a:ea typeface="微软雅黑" panose="020B0503020204020204" charset="-122"/>
              </a:rPr>
              <a:t>。</a:t>
            </a:r>
            <a:endParaRPr lang="zh-CN" altLang="zh-CN" sz="1400" dirty="0">
              <a:latin typeface="微软雅黑" panose="020B0503020204020204" charset="-122"/>
              <a:ea typeface="微软雅黑" panose="020B0503020204020204" charset="-122"/>
            </a:endParaRPr>
          </a:p>
        </p:txBody>
      </p:sp>
      <p:sp>
        <p:nvSpPr>
          <p:cNvPr id="6" name="文本框 5"/>
          <p:cNvSpPr txBox="1"/>
          <p:nvPr/>
        </p:nvSpPr>
        <p:spPr>
          <a:xfrm>
            <a:off x="1085541" y="5178867"/>
            <a:ext cx="10433532" cy="1060450"/>
          </a:xfrm>
          <a:prstGeom prst="rect">
            <a:avLst/>
          </a:prstGeom>
          <a:noFill/>
        </p:spPr>
        <p:txBody>
          <a:bodyPr wrap="square">
            <a:spAutoFit/>
          </a:bodyPr>
          <a:lstStyle/>
          <a:p>
            <a:pPr marL="285750" indent="-285750">
              <a:lnSpc>
                <a:spcPct val="150000"/>
              </a:lnSpc>
              <a:buFont typeface="Wingdings" panose="05000000000000000000" pitchFamily="2" charset="2"/>
              <a:buChar char="u"/>
            </a:pPr>
            <a:r>
              <a:rPr lang="en-US" altLang="zh-CN" sz="1400" b="1" dirty="0"/>
              <a:t>Ⅲ/Ⅳ</a:t>
            </a:r>
            <a:r>
              <a:rPr lang="zh-CN" altLang="en-US" sz="1400" b="1" dirty="0"/>
              <a:t>期鼻咽癌</a:t>
            </a:r>
            <a:endParaRPr lang="en-US" altLang="zh-CN" sz="1400" b="1" dirty="0"/>
          </a:p>
          <a:p>
            <a:pPr marL="342900" indent="-342900" algn="just">
              <a:lnSpc>
                <a:spcPct val="150000"/>
              </a:lnSpc>
              <a:buFontTx/>
              <a:buChar char="‒"/>
            </a:pPr>
            <a:r>
              <a:rPr lang="zh-CN" altLang="en-US" sz="1400" dirty="0">
                <a:latin typeface="微软雅黑" panose="020B0503020204020204" charset="-122"/>
                <a:ea typeface="微软雅黑" panose="020B0503020204020204" charset="-122"/>
              </a:rPr>
              <a:t>鼻咽癌常见症状为回吸涕血、视野缺失、听力受损和颅内神经损害等。我国</a:t>
            </a:r>
            <a:r>
              <a:rPr lang="en-US" altLang="zh-CN" sz="1400" dirty="0">
                <a:latin typeface="微软雅黑" panose="020B0503020204020204" charset="-122"/>
                <a:ea typeface="微软雅黑" panose="020B0503020204020204" charset="-122"/>
              </a:rPr>
              <a:t>Ⅲ/Ⅳ</a:t>
            </a:r>
            <a:r>
              <a:rPr lang="zh-CN" altLang="en-US" sz="1400" dirty="0">
                <a:latin typeface="微软雅黑" panose="020B0503020204020204" charset="-122"/>
                <a:ea typeface="微软雅黑" panose="020B0503020204020204" charset="-122"/>
              </a:rPr>
              <a:t>期鼻咽癌年新发病率约</a:t>
            </a:r>
            <a:r>
              <a:rPr lang="en-US" altLang="zh-CN" sz="1400" dirty="0">
                <a:latin typeface="微软雅黑" panose="020B0503020204020204" charset="-122"/>
                <a:ea typeface="微软雅黑" panose="020B0503020204020204" charset="-122"/>
              </a:rPr>
              <a:t>2.01/10</a:t>
            </a:r>
            <a:r>
              <a:rPr lang="zh-CN" altLang="en-US" sz="1400" dirty="0">
                <a:latin typeface="微软雅黑" panose="020B0503020204020204" charset="-122"/>
                <a:ea typeface="微软雅黑" panose="020B0503020204020204" charset="-122"/>
              </a:rPr>
              <a:t>万，年死亡率约</a:t>
            </a:r>
            <a:r>
              <a:rPr lang="en-US" altLang="zh-CN" sz="1400" dirty="0">
                <a:latin typeface="微软雅黑" panose="020B0503020204020204" charset="-122"/>
                <a:ea typeface="微软雅黑" panose="020B0503020204020204" charset="-122"/>
              </a:rPr>
              <a:t>1.00/10</a:t>
            </a:r>
            <a:r>
              <a:rPr lang="zh-CN" altLang="en-US" sz="1400" dirty="0">
                <a:latin typeface="微软雅黑" panose="020B0503020204020204" charset="-122"/>
                <a:ea typeface="微软雅黑" panose="020B0503020204020204" charset="-122"/>
              </a:rPr>
              <a:t>万。</a:t>
            </a:r>
            <a:endParaRPr lang="zh-CN" altLang="zh-CN" sz="1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安全性</a:t>
            </a:r>
            <a:endParaRPr lang="zh-CN" altLang="en-US" sz="3200" dirty="0"/>
          </a:p>
        </p:txBody>
      </p:sp>
      <p:sp>
        <p:nvSpPr>
          <p:cNvPr id="4" name="页脚占位符 3"/>
          <p:cNvSpPr>
            <a:spLocks noGrp="1"/>
          </p:cNvSpPr>
          <p:nvPr>
            <p:ph type="ftr" sz="quarter" idx="3"/>
          </p:nvPr>
        </p:nvSpPr>
        <p:spPr/>
        <p:txBody>
          <a:bodyPr/>
          <a:lstStyle/>
          <a:p>
            <a:r>
              <a:rPr lang="zh-CN" altLang="en-US" dirty="0"/>
              <a:t>尼妥珠单抗注射液说明书</a:t>
            </a:r>
            <a:endParaRPr lang="zh-CN" altLang="en-US" dirty="0"/>
          </a:p>
          <a:p>
            <a:endParaRPr lang="zh-CN" altLang="en-US" dirty="0"/>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02</a:t>
            </a:r>
            <a:endParaRPr lang="de-DE" sz="3600" b="1" dirty="0">
              <a:solidFill>
                <a:schemeClr val="bg1"/>
              </a:solidFill>
              <a:latin typeface="Merck" panose="02060803030402040803" pitchFamily="18" charset="0"/>
            </a:endParaRPr>
          </a:p>
        </p:txBody>
      </p:sp>
      <p:grpSp>
        <p:nvGrpSpPr>
          <p:cNvPr id="7" name="组合 6"/>
          <p:cNvGrpSpPr/>
          <p:nvPr/>
        </p:nvGrpSpPr>
        <p:grpSpPr>
          <a:xfrm>
            <a:off x="550186" y="3958287"/>
            <a:ext cx="1598918" cy="1547452"/>
            <a:chOff x="406372" y="3808823"/>
            <a:chExt cx="1598918" cy="1547452"/>
          </a:xfrm>
        </p:grpSpPr>
        <p:sp>
          <p:nvSpPr>
            <p:cNvPr id="5" name="椭圆 4"/>
            <p:cNvSpPr/>
            <p:nvPr/>
          </p:nvSpPr>
          <p:spPr>
            <a:xfrm>
              <a:off x="462243" y="3808823"/>
              <a:ext cx="1540251" cy="15474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06372" y="4322367"/>
              <a:ext cx="1598918" cy="461665"/>
            </a:xfrm>
            <a:prstGeom prst="rect">
              <a:avLst/>
            </a:prstGeom>
          </p:spPr>
          <p:txBody>
            <a:bodyPr wrap="square">
              <a:spAutoFit/>
            </a:bodyPr>
            <a:lstStyle/>
            <a:p>
              <a:pPr algn="ctr">
                <a:defRPr/>
              </a:pPr>
              <a:r>
                <a:rPr lang="zh-CN" altLang="en-US" sz="2400" b="1" dirty="0">
                  <a:solidFill>
                    <a:srgbClr val="FFFFFF"/>
                  </a:solidFill>
                  <a:ea typeface="微软雅黑" panose="020B0503020204020204" charset="-122"/>
                </a:rPr>
                <a:t>安全性</a:t>
              </a:r>
              <a:endParaRPr lang="en-US" altLang="zh-CN" sz="2400" b="1" dirty="0">
                <a:solidFill>
                  <a:srgbClr val="FFFFFF"/>
                </a:solidFill>
                <a:ea typeface="微软雅黑" panose="020B0503020204020204" charset="-122"/>
              </a:endParaRPr>
            </a:p>
          </p:txBody>
        </p:sp>
      </p:grpSp>
      <p:sp>
        <p:nvSpPr>
          <p:cNvPr id="89" name="文本框 88"/>
          <p:cNvSpPr txBox="1"/>
          <p:nvPr/>
        </p:nvSpPr>
        <p:spPr>
          <a:xfrm>
            <a:off x="694592" y="1881558"/>
            <a:ext cx="10718989" cy="13973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ct val="150000"/>
              </a:lnSpc>
            </a:pPr>
            <a:r>
              <a:rPr lang="zh-CN" altLang="en-US" sz="1400" dirty="0"/>
              <a:t>截至目前，根据已完成的国内外临床研究结果以及中国上市后不良反应监测的情况可知：</a:t>
            </a:r>
            <a:endParaRPr lang="en-US" altLang="zh-CN" sz="1400" dirty="0"/>
          </a:p>
          <a:p>
            <a:pPr>
              <a:lnSpc>
                <a:spcPct val="150000"/>
              </a:lnSpc>
            </a:pPr>
            <a:r>
              <a:rPr lang="zh-CN" altLang="en-US" sz="1400" dirty="0"/>
              <a:t>尼妥珠单抗安全性良好，不良反应多为</a:t>
            </a:r>
            <a:r>
              <a:rPr lang="en-US" altLang="zh-CN" sz="1400" dirty="0"/>
              <a:t>1</a:t>
            </a:r>
            <a:r>
              <a:rPr lang="zh-CN" altLang="en-US" sz="1400" dirty="0"/>
              <a:t>级，常见不良反应包括发热、乏力、感到寒冷、寒战、恶心、呕吐、腹泻、便秘、腹痛、食欲减退、斑丘疹、皮疹、脱发、血小板减少症、白细胞减少症、中性粒细胞减少症、转氨酶升高、血压降低、白细胞计数降低、中性粒细胞计数降低和血碱性磷酸酶升高等。</a:t>
            </a:r>
            <a:endParaRPr lang="zh-CN" altLang="en-US" sz="1400" dirty="0"/>
          </a:p>
        </p:txBody>
      </p:sp>
      <p:sp>
        <p:nvSpPr>
          <p:cNvPr id="93" name="矩形 92"/>
          <p:cNvSpPr/>
          <p:nvPr/>
        </p:nvSpPr>
        <p:spPr>
          <a:xfrm rot="5400000">
            <a:off x="5831846" y="-3965937"/>
            <a:ext cx="531882" cy="10969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p>
        </p:txBody>
      </p:sp>
      <p:sp>
        <p:nvSpPr>
          <p:cNvPr id="92" name="文本框 91"/>
          <p:cNvSpPr txBox="1"/>
          <p:nvPr/>
        </p:nvSpPr>
        <p:spPr>
          <a:xfrm>
            <a:off x="682321" y="1328705"/>
            <a:ext cx="11184329" cy="353943"/>
          </a:xfrm>
          <a:prstGeom prst="rect">
            <a:avLst/>
          </a:prstGeom>
          <a:noFill/>
          <a:ln>
            <a:noFill/>
          </a:ln>
        </p:spPr>
        <p:txBody>
          <a:bodyPr wrap="square">
            <a:spAutoFit/>
          </a:bodyPr>
          <a:lstStyle/>
          <a:p>
            <a:r>
              <a:rPr lang="zh-CN" altLang="en-US" sz="1700" b="1" dirty="0">
                <a:solidFill>
                  <a:schemeClr val="bg1"/>
                </a:solidFill>
              </a:rPr>
              <a:t>尼妥珠单抗不良反应发生率低，程度轻微，患者耐受性和依从性非常好</a:t>
            </a:r>
            <a:endParaRPr lang="zh-CN" altLang="en-US" sz="1700" b="1" dirty="0">
              <a:solidFill>
                <a:schemeClr val="bg1"/>
              </a:solidFill>
            </a:endParaRPr>
          </a:p>
        </p:txBody>
      </p:sp>
      <p:grpSp>
        <p:nvGrpSpPr>
          <p:cNvPr id="102" name="组合 101"/>
          <p:cNvGrpSpPr/>
          <p:nvPr/>
        </p:nvGrpSpPr>
        <p:grpSpPr>
          <a:xfrm>
            <a:off x="2374227" y="3383033"/>
            <a:ext cx="8295363" cy="494785"/>
            <a:chOff x="2826569" y="2165459"/>
            <a:chExt cx="4882112" cy="396000"/>
          </a:xfrm>
        </p:grpSpPr>
        <p:sp>
          <p:nvSpPr>
            <p:cNvPr id="103" name="圆角矩形 17"/>
            <p:cNvSpPr/>
            <p:nvPr/>
          </p:nvSpPr>
          <p:spPr>
            <a:xfrm>
              <a:off x="2826569" y="2165459"/>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TextBox 41"/>
            <p:cNvSpPr txBox="1"/>
            <p:nvPr/>
          </p:nvSpPr>
          <p:spPr>
            <a:xfrm>
              <a:off x="2952232" y="2231965"/>
              <a:ext cx="4217639" cy="246329"/>
            </a:xfrm>
            <a:prstGeom prst="rect">
              <a:avLst/>
            </a:prstGeom>
            <a:noFill/>
          </p:spPr>
          <p:txBody>
            <a:bodyPr wrap="square" rtlCol="0">
              <a:spAutoFit/>
            </a:bodyPr>
            <a:lstStyle/>
            <a:p>
              <a:pPr lvl="0"/>
              <a:r>
                <a:rPr lang="zh-CN" altLang="en-US" sz="1400" dirty="0">
                  <a:latin typeface="微软雅黑" panose="020B0503020204020204" charset="-122"/>
                  <a:ea typeface="微软雅黑" panose="020B0503020204020204" charset="-122"/>
                </a:rPr>
                <a:t>尼妥珠单抗在中国上市</a:t>
              </a:r>
              <a:r>
                <a:rPr lang="en-US" altLang="zh-CN" sz="1400" dirty="0">
                  <a:latin typeface="微软雅黑" panose="020B0503020204020204" charset="-122"/>
                  <a:ea typeface="微软雅黑" panose="020B0503020204020204" charset="-122"/>
                </a:rPr>
                <a:t>16</a:t>
              </a:r>
              <a:r>
                <a:rPr lang="zh-CN" altLang="en-US" sz="1400" dirty="0">
                  <a:latin typeface="微软雅黑" panose="020B0503020204020204" charset="-122"/>
                  <a:ea typeface="微软雅黑" panose="020B0503020204020204" charset="-122"/>
                </a:rPr>
                <a:t>年，经过广泛验证，安全性良好</a:t>
              </a:r>
              <a:endParaRPr lang="zh-CN" altLang="en-US" sz="1400" dirty="0">
                <a:latin typeface="微软雅黑" panose="020B0503020204020204" charset="-122"/>
                <a:ea typeface="微软雅黑" panose="020B0503020204020204" charset="-122"/>
              </a:endParaRPr>
            </a:p>
          </p:txBody>
        </p:sp>
      </p:grpSp>
      <p:grpSp>
        <p:nvGrpSpPr>
          <p:cNvPr id="105" name="组合 104"/>
          <p:cNvGrpSpPr/>
          <p:nvPr/>
        </p:nvGrpSpPr>
        <p:grpSpPr>
          <a:xfrm>
            <a:off x="1958341" y="3592468"/>
            <a:ext cx="400407" cy="368682"/>
            <a:chOff x="2076764" y="2417067"/>
            <a:chExt cx="533876" cy="491576"/>
          </a:xfrm>
        </p:grpSpPr>
        <p:sp>
          <p:nvSpPr>
            <p:cNvPr id="106" name="椭圆 105"/>
            <p:cNvSpPr/>
            <p:nvPr/>
          </p:nvSpPr>
          <p:spPr>
            <a:xfrm>
              <a:off x="2076764" y="2417067"/>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07" name="TextBox 42"/>
            <p:cNvSpPr txBox="1"/>
            <p:nvPr/>
          </p:nvSpPr>
          <p:spPr>
            <a:xfrm>
              <a:off x="2076764" y="2453075"/>
              <a:ext cx="533876" cy="430887"/>
            </a:xfrm>
            <a:prstGeom prst="rect">
              <a:avLst/>
            </a:prstGeom>
            <a:noFill/>
          </p:spPr>
          <p:txBody>
            <a:bodyPr wrap="square" rtlCol="0">
              <a:spAutoFit/>
            </a:bodyPr>
            <a:lstStyle/>
            <a:p>
              <a:pPr algn="ctr">
                <a:defRPr/>
              </a:pPr>
              <a:r>
                <a:rPr lang="en-US" altLang="zh-CN" sz="1500" kern="0" dirty="0">
                  <a:solidFill>
                    <a:srgbClr val="FFFFFF"/>
                  </a:solidFill>
                  <a:latin typeface="微软雅黑" panose="020B0503020204020204" charset="-122"/>
                </a:rPr>
                <a:t>1</a:t>
              </a:r>
              <a:endParaRPr lang="en-US" altLang="zh-CN" sz="1500" kern="0" dirty="0">
                <a:solidFill>
                  <a:srgbClr val="FFFFFF"/>
                </a:solidFill>
                <a:latin typeface="微软雅黑" panose="020B0503020204020204" charset="-122"/>
              </a:endParaRPr>
            </a:p>
          </p:txBody>
        </p:sp>
      </p:grpSp>
      <p:grpSp>
        <p:nvGrpSpPr>
          <p:cNvPr id="108" name="组合 107"/>
          <p:cNvGrpSpPr/>
          <p:nvPr/>
        </p:nvGrpSpPr>
        <p:grpSpPr>
          <a:xfrm>
            <a:off x="2355713" y="4123135"/>
            <a:ext cx="400407" cy="368682"/>
            <a:chOff x="2440539" y="3136911"/>
            <a:chExt cx="533876" cy="491576"/>
          </a:xfrm>
        </p:grpSpPr>
        <p:sp>
          <p:nvSpPr>
            <p:cNvPr id="109" name="椭圆 108"/>
            <p:cNvSpPr/>
            <p:nvPr/>
          </p:nvSpPr>
          <p:spPr>
            <a:xfrm>
              <a:off x="2440539" y="3136911"/>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10" name="TextBox 43"/>
            <p:cNvSpPr txBox="1"/>
            <p:nvPr/>
          </p:nvSpPr>
          <p:spPr>
            <a:xfrm>
              <a:off x="2440539" y="3178724"/>
              <a:ext cx="533876" cy="430887"/>
            </a:xfrm>
            <a:prstGeom prst="rect">
              <a:avLst/>
            </a:prstGeom>
            <a:noFill/>
          </p:spPr>
          <p:txBody>
            <a:bodyPr wrap="square" rtlCol="0">
              <a:spAutoFit/>
            </a:bodyPr>
            <a:lstStyle/>
            <a:p>
              <a:pPr algn="ctr">
                <a:defRPr/>
              </a:pPr>
              <a:r>
                <a:rPr lang="en-US" altLang="zh-CN" sz="1500" kern="0" dirty="0">
                  <a:solidFill>
                    <a:srgbClr val="FFFFFF"/>
                  </a:solidFill>
                  <a:latin typeface="微软雅黑" panose="020B0503020204020204" charset="-122"/>
                </a:rPr>
                <a:t>2</a:t>
              </a:r>
              <a:endParaRPr lang="en-US" altLang="zh-CN" sz="1500" kern="0" dirty="0">
                <a:solidFill>
                  <a:srgbClr val="FFFFFF"/>
                </a:solidFill>
                <a:latin typeface="微软雅黑" panose="020B0503020204020204" charset="-122"/>
              </a:endParaRPr>
            </a:p>
          </p:txBody>
        </p:sp>
      </p:grpSp>
      <p:grpSp>
        <p:nvGrpSpPr>
          <p:cNvPr id="111" name="组合 110"/>
          <p:cNvGrpSpPr/>
          <p:nvPr/>
        </p:nvGrpSpPr>
        <p:grpSpPr>
          <a:xfrm>
            <a:off x="2383803" y="4753872"/>
            <a:ext cx="400407" cy="394827"/>
            <a:chOff x="2402776" y="3890249"/>
            <a:chExt cx="533876" cy="526436"/>
          </a:xfrm>
        </p:grpSpPr>
        <p:sp>
          <p:nvSpPr>
            <p:cNvPr id="112" name="椭圆 111"/>
            <p:cNvSpPr/>
            <p:nvPr/>
          </p:nvSpPr>
          <p:spPr>
            <a:xfrm>
              <a:off x="2415364" y="3890249"/>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13" name="TextBox 44"/>
            <p:cNvSpPr txBox="1"/>
            <p:nvPr/>
          </p:nvSpPr>
          <p:spPr>
            <a:xfrm>
              <a:off x="2402776" y="3924242"/>
              <a:ext cx="533876" cy="492443"/>
            </a:xfrm>
            <a:prstGeom prst="rect">
              <a:avLst/>
            </a:prstGeom>
            <a:noFill/>
          </p:spPr>
          <p:txBody>
            <a:bodyPr wrap="square" rtlCol="0">
              <a:spAutoFit/>
            </a:bodyPr>
            <a:lstStyle/>
            <a:p>
              <a:pPr algn="ctr">
                <a:defRPr/>
              </a:pPr>
              <a:r>
                <a:rPr lang="en-US" altLang="zh-CN" kern="0" dirty="0">
                  <a:solidFill>
                    <a:srgbClr val="FFFFFF"/>
                  </a:solidFill>
                  <a:latin typeface="微软雅黑" panose="020B0503020204020204" charset="-122"/>
                </a:rPr>
                <a:t>3</a:t>
              </a:r>
              <a:endParaRPr lang="en-US" altLang="zh-CN" kern="0" dirty="0">
                <a:solidFill>
                  <a:srgbClr val="FFFFFF"/>
                </a:solidFill>
                <a:latin typeface="微软雅黑" panose="020B0503020204020204" charset="-122"/>
              </a:endParaRPr>
            </a:p>
          </p:txBody>
        </p:sp>
      </p:grpSp>
      <p:grpSp>
        <p:nvGrpSpPr>
          <p:cNvPr id="114" name="组合 113"/>
          <p:cNvGrpSpPr/>
          <p:nvPr/>
        </p:nvGrpSpPr>
        <p:grpSpPr>
          <a:xfrm>
            <a:off x="2059003" y="5351298"/>
            <a:ext cx="400407" cy="396339"/>
            <a:chOff x="2029229" y="4544653"/>
            <a:chExt cx="533876" cy="528452"/>
          </a:xfrm>
        </p:grpSpPr>
        <p:sp>
          <p:nvSpPr>
            <p:cNvPr id="115" name="椭圆 114"/>
            <p:cNvSpPr/>
            <p:nvPr/>
          </p:nvSpPr>
          <p:spPr>
            <a:xfrm>
              <a:off x="2048473" y="4544653"/>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charset="-122"/>
              </a:endParaRPr>
            </a:p>
          </p:txBody>
        </p:sp>
        <p:sp>
          <p:nvSpPr>
            <p:cNvPr id="116" name="TextBox 63"/>
            <p:cNvSpPr txBox="1"/>
            <p:nvPr/>
          </p:nvSpPr>
          <p:spPr>
            <a:xfrm>
              <a:off x="2029229" y="4580662"/>
              <a:ext cx="533876" cy="492443"/>
            </a:xfrm>
            <a:prstGeom prst="rect">
              <a:avLst/>
            </a:prstGeom>
            <a:noFill/>
          </p:spPr>
          <p:txBody>
            <a:bodyPr wrap="square" rtlCol="0">
              <a:spAutoFit/>
            </a:bodyPr>
            <a:lstStyle/>
            <a:p>
              <a:pPr algn="ctr">
                <a:defRPr/>
              </a:pPr>
              <a:r>
                <a:rPr lang="en-US" altLang="zh-CN" kern="0" dirty="0">
                  <a:solidFill>
                    <a:srgbClr val="FFFFFF"/>
                  </a:solidFill>
                  <a:latin typeface="微软雅黑" panose="020B0503020204020204" charset="-122"/>
                </a:rPr>
                <a:t>4</a:t>
              </a:r>
              <a:endParaRPr lang="en-US" altLang="zh-CN" kern="0" dirty="0">
                <a:solidFill>
                  <a:srgbClr val="FFFFFF"/>
                </a:solidFill>
                <a:latin typeface="微软雅黑" panose="020B0503020204020204" charset="-122"/>
              </a:endParaRPr>
            </a:p>
          </p:txBody>
        </p:sp>
      </p:grpSp>
      <p:grpSp>
        <p:nvGrpSpPr>
          <p:cNvPr id="117" name="组合 116"/>
          <p:cNvGrpSpPr/>
          <p:nvPr/>
        </p:nvGrpSpPr>
        <p:grpSpPr>
          <a:xfrm>
            <a:off x="2836313" y="4061093"/>
            <a:ext cx="8295363" cy="494784"/>
            <a:chOff x="3186609" y="2709174"/>
            <a:chExt cx="4882112" cy="396000"/>
          </a:xfrm>
        </p:grpSpPr>
        <p:sp>
          <p:nvSpPr>
            <p:cNvPr id="118" name="圆角矩形 41"/>
            <p:cNvSpPr/>
            <p:nvPr/>
          </p:nvSpPr>
          <p:spPr>
            <a:xfrm>
              <a:off x="3186609" y="2709174"/>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TextBox 64"/>
            <p:cNvSpPr txBox="1"/>
            <p:nvPr/>
          </p:nvSpPr>
          <p:spPr>
            <a:xfrm>
              <a:off x="3197721" y="2783309"/>
              <a:ext cx="4851291" cy="246329"/>
            </a:xfrm>
            <a:prstGeom prst="rect">
              <a:avLst/>
            </a:prstGeom>
            <a:noFill/>
          </p:spPr>
          <p:txBody>
            <a:bodyPr wrap="square" rtlCol="0">
              <a:spAutoFit/>
            </a:bodyPr>
            <a:lstStyle>
              <a:defPPr>
                <a:defRPr lang="zh-CN"/>
              </a:defPPr>
              <a:lvl1pPr>
                <a:defRPr sz="1600">
                  <a:solidFill>
                    <a:srgbClr val="C55A11"/>
                  </a:solidFill>
                  <a:latin typeface="微软雅黑" panose="020B0503020204020204" charset="-122"/>
                  <a:ea typeface="微软雅黑" panose="020B0503020204020204" charset="-122"/>
                </a:defRPr>
              </a:lvl1pPr>
            </a:lstStyle>
            <a:p>
              <a:r>
                <a:rPr lang="zh-CN" altLang="en-US" sz="1400" dirty="0">
                  <a:solidFill>
                    <a:schemeClr val="tx1"/>
                  </a:solidFill>
                </a:rPr>
                <a:t>上市后不良反应监测：尼妥珠单抗相关的不良反应轻微，多为</a:t>
              </a:r>
              <a:r>
                <a:rPr lang="en-US" altLang="zh-CN" sz="1400" dirty="0">
                  <a:solidFill>
                    <a:schemeClr val="tx1"/>
                  </a:solidFill>
                </a:rPr>
                <a:t>1</a:t>
              </a:r>
              <a:r>
                <a:rPr lang="zh-CN" altLang="en-US" sz="1400" dirty="0">
                  <a:solidFill>
                    <a:schemeClr val="tx1"/>
                  </a:solidFill>
                </a:rPr>
                <a:t>级，可自行缓解或经对症治疗后缓解</a:t>
              </a:r>
              <a:endParaRPr lang="zh-CN" altLang="en-US" sz="1400" dirty="0">
                <a:solidFill>
                  <a:schemeClr val="tx1"/>
                </a:solidFill>
              </a:endParaRPr>
            </a:p>
          </p:txBody>
        </p:sp>
      </p:grpSp>
      <p:grpSp>
        <p:nvGrpSpPr>
          <p:cNvPr id="120" name="组合 119"/>
          <p:cNvGrpSpPr/>
          <p:nvPr/>
        </p:nvGrpSpPr>
        <p:grpSpPr>
          <a:xfrm>
            <a:off x="2898048" y="4690754"/>
            <a:ext cx="9092914" cy="494785"/>
            <a:chOff x="3394101" y="3309183"/>
            <a:chExt cx="4958612" cy="396000"/>
          </a:xfrm>
        </p:grpSpPr>
        <p:sp>
          <p:nvSpPr>
            <p:cNvPr id="121" name="圆角矩形 44"/>
            <p:cNvSpPr/>
            <p:nvPr/>
          </p:nvSpPr>
          <p:spPr>
            <a:xfrm>
              <a:off x="3394101" y="3309183"/>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TextBox 65"/>
            <p:cNvSpPr txBox="1"/>
            <p:nvPr/>
          </p:nvSpPr>
          <p:spPr>
            <a:xfrm>
              <a:off x="3440435" y="3382741"/>
              <a:ext cx="4912278" cy="246328"/>
            </a:xfrm>
            <a:prstGeom prst="rect">
              <a:avLst/>
            </a:prstGeom>
            <a:noFill/>
          </p:spPr>
          <p:txBody>
            <a:bodyPr wrap="square" rtlCol="0">
              <a:spAutoFit/>
            </a:bodyPr>
            <a:lstStyle>
              <a:defPPr>
                <a:defRPr lang="zh-CN"/>
              </a:defPPr>
              <a:lvl1pPr>
                <a:defRPr sz="1600">
                  <a:solidFill>
                    <a:srgbClr val="C55A11"/>
                  </a:solidFill>
                  <a:latin typeface="微软雅黑" panose="020B0503020204020204" charset="-122"/>
                  <a:ea typeface="微软雅黑" panose="020B0503020204020204" charset="-122"/>
                </a:defRPr>
              </a:lvl1pPr>
            </a:lstStyle>
            <a:p>
              <a:r>
                <a:rPr lang="zh-CN" altLang="en-US" sz="1400" dirty="0">
                  <a:solidFill>
                    <a:schemeClr val="tx1"/>
                  </a:solidFill>
                </a:rPr>
                <a:t>过去</a:t>
              </a:r>
              <a:r>
                <a:rPr lang="en-US" altLang="zh-CN" sz="1400" dirty="0">
                  <a:solidFill>
                    <a:schemeClr val="tx1"/>
                  </a:solidFill>
                </a:rPr>
                <a:t>5</a:t>
              </a:r>
              <a:r>
                <a:rPr lang="zh-CN" altLang="en-US" sz="1400" dirty="0">
                  <a:solidFill>
                    <a:schemeClr val="tx1"/>
                  </a:solidFill>
                </a:rPr>
                <a:t>年内未收到全球范围内药监部门发布的关于尼妥珠单抗的安全性警告、撤市信息、黑框警告</a:t>
              </a:r>
              <a:endParaRPr lang="zh-CN" altLang="en-US" sz="1400" dirty="0">
                <a:solidFill>
                  <a:schemeClr val="tx1"/>
                </a:solidFill>
              </a:endParaRPr>
            </a:p>
          </p:txBody>
        </p:sp>
      </p:grpSp>
      <p:grpSp>
        <p:nvGrpSpPr>
          <p:cNvPr id="123" name="组合 122"/>
          <p:cNvGrpSpPr/>
          <p:nvPr/>
        </p:nvGrpSpPr>
        <p:grpSpPr>
          <a:xfrm>
            <a:off x="2600009" y="5379255"/>
            <a:ext cx="8295363" cy="533459"/>
            <a:chOff x="3218281" y="3980356"/>
            <a:chExt cx="4882112" cy="426951"/>
          </a:xfrm>
        </p:grpSpPr>
        <p:sp>
          <p:nvSpPr>
            <p:cNvPr id="124" name="圆角矩形 47"/>
            <p:cNvSpPr/>
            <p:nvPr/>
          </p:nvSpPr>
          <p:spPr>
            <a:xfrm>
              <a:off x="3218281" y="3980356"/>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TextBox 66"/>
            <p:cNvSpPr txBox="1"/>
            <p:nvPr/>
          </p:nvSpPr>
          <p:spPr>
            <a:xfrm>
              <a:off x="3331716" y="3988548"/>
              <a:ext cx="4768677" cy="418759"/>
            </a:xfrm>
            <a:prstGeom prst="rect">
              <a:avLst/>
            </a:prstGeom>
            <a:noFill/>
          </p:spPr>
          <p:txBody>
            <a:bodyPr wrap="square" rtlCol="0">
              <a:spAutoFit/>
            </a:bodyPr>
            <a:lstStyle>
              <a:defPPr>
                <a:defRPr lang="zh-CN"/>
              </a:defPPr>
              <a:lvl1pPr>
                <a:defRPr sz="1600">
                  <a:solidFill>
                    <a:srgbClr val="C55A11"/>
                  </a:solidFill>
                  <a:latin typeface="微软雅黑" panose="020B0503020204020204" charset="-122"/>
                  <a:ea typeface="微软雅黑" panose="020B0503020204020204" charset="-122"/>
                </a:defRPr>
              </a:lvl1pPr>
            </a:lstStyle>
            <a:p>
              <a:r>
                <a:rPr lang="zh-CN" altLang="en-US" sz="1400" dirty="0">
                  <a:solidFill>
                    <a:schemeClr val="tx1"/>
                  </a:solidFill>
                </a:rPr>
                <a:t>尼妥珠单抗是高度人源化的抗体药物，亲和力适当，副作用轻微。患者依从性好，尤其是对于老年或体质较弱的肿瘤患者</a:t>
              </a:r>
              <a:endParaRPr lang="zh-CN" altLang="en-US" sz="1400" dirty="0">
                <a:solidFill>
                  <a:schemeClr val="tx1"/>
                </a:solidFill>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sz="3200" dirty="0"/>
              <a:t>有效性</a:t>
            </a:r>
            <a:endParaRPr lang="zh-CN" altLang="en-US" sz="3200" dirty="0"/>
          </a:p>
        </p:txBody>
      </p:sp>
      <p:sp>
        <p:nvSpPr>
          <p:cNvPr id="9"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03</a:t>
            </a:r>
            <a:endParaRPr lang="de-DE" sz="3600" b="1" dirty="0">
              <a:solidFill>
                <a:schemeClr val="bg1"/>
              </a:solidFill>
              <a:latin typeface="Merck" panose="02060803030402040803" pitchFamily="18" charset="0"/>
            </a:endParaRPr>
          </a:p>
        </p:txBody>
      </p:sp>
      <p:sp>
        <p:nvSpPr>
          <p:cNvPr id="10" name="文本框 9"/>
          <p:cNvSpPr txBox="1"/>
          <p:nvPr/>
        </p:nvSpPr>
        <p:spPr>
          <a:xfrm>
            <a:off x="586060" y="3452461"/>
            <a:ext cx="10958384" cy="2264402"/>
          </a:xfrm>
          <a:prstGeom prst="rect">
            <a:avLst/>
          </a:prstGeom>
          <a:ln w="1905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150000"/>
              </a:lnSpc>
              <a:buFont typeface="Wingdings" panose="05000000000000000000" pitchFamily="2" charset="2"/>
              <a:buChar char="u"/>
            </a:pPr>
            <a:r>
              <a:rPr lang="zh-CN" altLang="en-US" sz="1600" dirty="0"/>
              <a:t>印度开展的随机对照</a:t>
            </a:r>
            <a:r>
              <a:rPr lang="en-US" altLang="zh-CN" sz="1600" dirty="0"/>
              <a:t>Ⅲ</a:t>
            </a:r>
            <a:r>
              <a:rPr lang="zh-CN" altLang="en-US" sz="1600" dirty="0"/>
              <a:t>期研究证实尼妥珠单抗联合同步放化疗用于局部晚期头颈部鳞癌较同步放化疗的</a:t>
            </a:r>
            <a:r>
              <a:rPr lang="en-US" altLang="zh-CN" sz="1600" dirty="0"/>
              <a:t>2</a:t>
            </a:r>
            <a:r>
              <a:rPr lang="zh-CN" altLang="en-US" sz="1600" dirty="0"/>
              <a:t>年无进展生存率提高了</a:t>
            </a:r>
            <a:r>
              <a:rPr lang="en-US" altLang="zh-CN" sz="1600" dirty="0"/>
              <a:t>11.7%</a:t>
            </a:r>
            <a:r>
              <a:rPr lang="zh-CN" altLang="en-US" sz="1600" dirty="0"/>
              <a:t>（</a:t>
            </a:r>
            <a:r>
              <a:rPr lang="en-US" altLang="zh-CN" sz="1600" dirty="0"/>
              <a:t>61.8% vs. 50.1%</a:t>
            </a:r>
            <a:r>
              <a:rPr lang="zh-CN" altLang="en-US" sz="1600" dirty="0"/>
              <a:t>），</a:t>
            </a:r>
            <a:r>
              <a:rPr lang="en-US" altLang="zh-CN" sz="1600" dirty="0"/>
              <a:t>2</a:t>
            </a:r>
            <a:r>
              <a:rPr lang="zh-CN" altLang="en-US" sz="1600" dirty="0"/>
              <a:t>年无病生存率提高了</a:t>
            </a:r>
            <a:r>
              <a:rPr lang="en-US" altLang="zh-CN" sz="1600" dirty="0"/>
              <a:t>11.7%</a:t>
            </a:r>
            <a:r>
              <a:rPr lang="zh-CN" altLang="en-US" sz="1600" dirty="0"/>
              <a:t>（</a:t>
            </a:r>
            <a:r>
              <a:rPr lang="en-US" altLang="zh-CN" sz="1600" dirty="0"/>
              <a:t>60.2% vs. 48.5%</a:t>
            </a:r>
            <a:r>
              <a:rPr lang="zh-CN" altLang="en-US" sz="1600" dirty="0"/>
              <a:t>），</a:t>
            </a:r>
            <a:r>
              <a:rPr lang="en-US" altLang="zh-CN" sz="1600" dirty="0"/>
              <a:t>2</a:t>
            </a:r>
            <a:r>
              <a:rPr lang="zh-CN" altLang="en-US" sz="1600" dirty="0"/>
              <a:t>年局部区域控制率提高了</a:t>
            </a:r>
            <a:r>
              <a:rPr lang="en-US" altLang="zh-CN" sz="1600" dirty="0"/>
              <a:t>9.9%</a:t>
            </a:r>
            <a:r>
              <a:rPr lang="zh-CN" altLang="en-US" sz="1600" dirty="0"/>
              <a:t>（</a:t>
            </a:r>
            <a:r>
              <a:rPr lang="en-US" altLang="zh-CN" sz="1600" dirty="0"/>
              <a:t>67.5% vs. 57.6%</a:t>
            </a:r>
            <a:r>
              <a:rPr lang="zh-CN" altLang="en-US" sz="1600" dirty="0"/>
              <a:t>），</a:t>
            </a:r>
            <a:r>
              <a:rPr lang="en-US" altLang="zh-CN" sz="1600" dirty="0"/>
              <a:t>2</a:t>
            </a:r>
            <a:r>
              <a:rPr lang="zh-CN" altLang="en-US" sz="1600" dirty="0"/>
              <a:t>年生存率提高了</a:t>
            </a:r>
            <a:r>
              <a:rPr lang="en-US" altLang="zh-CN" sz="1600" dirty="0"/>
              <a:t>6.1%</a:t>
            </a:r>
            <a:r>
              <a:rPr lang="zh-CN" altLang="en-US" sz="1600" dirty="0"/>
              <a:t>（</a:t>
            </a:r>
            <a:r>
              <a:rPr lang="en-US" altLang="zh-CN" sz="1600" dirty="0"/>
              <a:t>63.8% vs. 57.7%</a:t>
            </a:r>
            <a:r>
              <a:rPr lang="zh-CN" altLang="en-US" sz="1600" dirty="0"/>
              <a:t>）。</a:t>
            </a:r>
            <a:endParaRPr lang="en-US" altLang="zh-CN" sz="1600" dirty="0"/>
          </a:p>
          <a:p>
            <a:pPr marL="285750" indent="-285750">
              <a:lnSpc>
                <a:spcPct val="150000"/>
              </a:lnSpc>
              <a:buFont typeface="Wingdings" panose="05000000000000000000" pitchFamily="2" charset="2"/>
              <a:buChar char="u"/>
            </a:pPr>
            <a:r>
              <a:rPr lang="zh-CN" altLang="en-US" sz="1600" dirty="0"/>
              <a:t>中国开展的头颈部肿瘤真实世界研究进一步证实了尼妥珠单抗联合同步放化疗治疗局晚期头颈部鳞癌的疗效显著，</a:t>
            </a:r>
            <a:r>
              <a:rPr lang="en-US" altLang="zh-CN" sz="1600" dirty="0"/>
              <a:t>3</a:t>
            </a:r>
            <a:r>
              <a:rPr lang="zh-CN" altLang="en-US" sz="1600" dirty="0"/>
              <a:t>年生存率较同步放化疗提高了</a:t>
            </a:r>
            <a:r>
              <a:rPr lang="en-US" altLang="zh-CN" sz="1600" dirty="0"/>
              <a:t>11.3%</a:t>
            </a:r>
            <a:r>
              <a:rPr lang="zh-CN" altLang="en-US" sz="1600" dirty="0"/>
              <a:t>（ </a:t>
            </a:r>
            <a:r>
              <a:rPr lang="en-US" altLang="zh-CN" sz="1600" dirty="0"/>
              <a:t>74.6%vs63.3%</a:t>
            </a:r>
            <a:r>
              <a:rPr lang="zh-CN" altLang="en-US" sz="1600" dirty="0"/>
              <a:t>）；中位无进展生存期延长了</a:t>
            </a:r>
            <a:r>
              <a:rPr lang="en-US" altLang="zh-CN" sz="1600" dirty="0"/>
              <a:t>10.91</a:t>
            </a:r>
            <a:r>
              <a:rPr lang="zh-CN" altLang="en-US" sz="1600" dirty="0"/>
              <a:t>个月（</a:t>
            </a:r>
            <a:r>
              <a:rPr lang="en-US" altLang="zh-CN" sz="1600" dirty="0"/>
              <a:t>40.77</a:t>
            </a:r>
            <a:r>
              <a:rPr lang="zh-CN" altLang="en-US" sz="1600" dirty="0"/>
              <a:t>个月</a:t>
            </a:r>
            <a:r>
              <a:rPr lang="en-US" altLang="zh-CN" sz="1600" dirty="0"/>
              <a:t>vs 29.86 </a:t>
            </a:r>
            <a:r>
              <a:rPr lang="zh-CN" altLang="en-US" sz="1600" dirty="0"/>
              <a:t>个月），</a:t>
            </a:r>
            <a:r>
              <a:rPr lang="en-US" altLang="zh-CN" sz="1600" dirty="0"/>
              <a:t>3</a:t>
            </a:r>
            <a:r>
              <a:rPr lang="zh-CN" altLang="en-US" sz="1600" dirty="0"/>
              <a:t>年</a:t>
            </a:r>
            <a:r>
              <a:rPr lang="en-US" altLang="zh-CN" sz="1600" dirty="0"/>
              <a:t>PFS</a:t>
            </a:r>
            <a:r>
              <a:rPr lang="zh-CN" altLang="en-US" sz="1600" dirty="0"/>
              <a:t>率提高了</a:t>
            </a:r>
            <a:r>
              <a:rPr lang="en-US" altLang="zh-CN" sz="1600" dirty="0"/>
              <a:t>13.4%</a:t>
            </a:r>
            <a:r>
              <a:rPr lang="zh-CN" altLang="en-US" sz="1600" dirty="0"/>
              <a:t>（</a:t>
            </a:r>
            <a:r>
              <a:rPr lang="en-US" altLang="zh-CN" sz="1600" dirty="0"/>
              <a:t>57.7%vs 44.3%</a:t>
            </a:r>
            <a:r>
              <a:rPr lang="zh-CN" altLang="en-US" sz="1600" dirty="0"/>
              <a:t>）。</a:t>
            </a:r>
            <a:endParaRPr lang="zh-CN" altLang="en-US" sz="1200" dirty="0"/>
          </a:p>
        </p:txBody>
      </p:sp>
      <p:sp>
        <p:nvSpPr>
          <p:cNvPr id="11" name="标题 2"/>
          <p:cNvSpPr txBox="1"/>
          <p:nvPr/>
        </p:nvSpPr>
        <p:spPr>
          <a:xfrm>
            <a:off x="586059" y="1912507"/>
            <a:ext cx="11105737" cy="750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pPr>
              <a:lnSpc>
                <a:spcPct val="150000"/>
              </a:lnSpc>
            </a:pPr>
            <a:r>
              <a:rPr lang="zh-CN" altLang="en-US" sz="1800" dirty="0">
                <a:solidFill>
                  <a:schemeClr val="accent2"/>
                </a:solidFill>
              </a:rPr>
              <a:t>分别在印度和中国完成了两项临床试验，研究结果表明尼妥珠单抗联合同步放化疗治疗局部晚期头颈部鳞癌疗效显著，已被临床指南推荐，证据级别高</a:t>
            </a:r>
            <a:endParaRPr lang="de-DE" sz="1800" dirty="0">
              <a:solidFill>
                <a:schemeClr val="accent2"/>
              </a:solidFill>
            </a:endParaRPr>
          </a:p>
        </p:txBody>
      </p:sp>
      <p:sp>
        <p:nvSpPr>
          <p:cNvPr id="12" name="矩形 11"/>
          <p:cNvSpPr/>
          <p:nvPr/>
        </p:nvSpPr>
        <p:spPr>
          <a:xfrm>
            <a:off x="586059" y="2851143"/>
            <a:ext cx="1107996" cy="458459"/>
          </a:xfrm>
          <a:prstGeom prst="rect">
            <a:avLst/>
          </a:prstGeom>
        </p:spPr>
        <p:txBody>
          <a:bodyPr wrap="none">
            <a:spAutoFit/>
          </a:bodyPr>
          <a:lstStyle/>
          <a:p>
            <a:pPr>
              <a:lnSpc>
                <a:spcPct val="150000"/>
              </a:lnSpc>
            </a:pPr>
            <a:r>
              <a:rPr lang="zh-CN" altLang="en-US" b="1" dirty="0">
                <a:solidFill>
                  <a:schemeClr val="accent1"/>
                </a:solidFill>
              </a:rPr>
              <a:t>临床疗效</a:t>
            </a:r>
            <a:endParaRPr lang="en-US" altLang="zh-CN" b="1" dirty="0">
              <a:solidFill>
                <a:schemeClr val="accent1"/>
              </a:solidFill>
            </a:endParaRPr>
          </a:p>
        </p:txBody>
      </p:sp>
      <p:sp>
        <p:nvSpPr>
          <p:cNvPr id="3" name="文本框 2"/>
          <p:cNvSpPr txBox="1"/>
          <p:nvPr/>
        </p:nvSpPr>
        <p:spPr>
          <a:xfrm>
            <a:off x="618781" y="1419050"/>
            <a:ext cx="6096000" cy="369332"/>
          </a:xfrm>
          <a:prstGeom prst="rect">
            <a:avLst/>
          </a:prstGeom>
          <a:noFill/>
        </p:spPr>
        <p:txBody>
          <a:bodyPr wrap="square">
            <a:spAutoFit/>
          </a:bodyPr>
          <a:lstStyle/>
          <a:p>
            <a:r>
              <a:rPr lang="zh-CN" altLang="en-US" b="1" dirty="0">
                <a:solidFill>
                  <a:schemeClr val="accent1"/>
                </a:solidFill>
              </a:rPr>
              <a:t>局部晚期头颈部鳞癌</a:t>
            </a:r>
            <a:endParaRPr lang="zh-CN" altLang="en-US" b="1" dirty="0">
              <a:solidFill>
                <a:schemeClr val="accen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有效性</a:t>
            </a:r>
            <a:endParaRPr lang="zh-CN" altLang="en-US" sz="3200" dirty="0"/>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03</a:t>
            </a:r>
            <a:endParaRPr lang="de-DE" sz="3600" b="1" dirty="0">
              <a:solidFill>
                <a:schemeClr val="bg1"/>
              </a:solidFill>
              <a:latin typeface="Merck" panose="02060803030402040803" pitchFamily="18" charset="0"/>
            </a:endParaRPr>
          </a:p>
        </p:txBody>
      </p:sp>
      <p:sp>
        <p:nvSpPr>
          <p:cNvPr id="71" name="文本框 70"/>
          <p:cNvSpPr txBox="1"/>
          <p:nvPr/>
        </p:nvSpPr>
        <p:spPr>
          <a:xfrm>
            <a:off x="586060" y="3641909"/>
            <a:ext cx="10958384" cy="2264402"/>
          </a:xfrm>
          <a:prstGeom prst="rect">
            <a:avLst/>
          </a:prstGeom>
          <a:ln w="1905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150000"/>
              </a:lnSpc>
              <a:buFont typeface="Wingdings" panose="05000000000000000000" pitchFamily="2" charset="2"/>
              <a:buChar char="u"/>
            </a:pPr>
            <a:r>
              <a:rPr lang="zh-CN" altLang="en-US" sz="1600" dirty="0"/>
              <a:t>欧洲开展的随机双盲对照临床研究（</a:t>
            </a:r>
            <a:r>
              <a:rPr lang="en-US" altLang="zh-CN" sz="1600" dirty="0"/>
              <a:t>PCS07</a:t>
            </a:r>
            <a:r>
              <a:rPr lang="zh-CN" altLang="en-US" sz="1600" dirty="0"/>
              <a:t>研究）证实尼妥珠单抗联合吉西他滨用于局部晚期或转移性胰腺癌较吉西他滨单药中位</a:t>
            </a:r>
            <a:r>
              <a:rPr lang="en-US" altLang="zh-CN" sz="1600" dirty="0"/>
              <a:t>OS</a:t>
            </a:r>
            <a:r>
              <a:rPr lang="zh-CN" altLang="en-US" sz="1600" dirty="0"/>
              <a:t>延长了</a:t>
            </a:r>
            <a:r>
              <a:rPr lang="en-US" altLang="zh-CN" sz="1600" dirty="0"/>
              <a:t>2.6</a:t>
            </a:r>
            <a:r>
              <a:rPr lang="zh-CN" altLang="en-US" sz="1600" dirty="0"/>
              <a:t>个月（</a:t>
            </a:r>
            <a:r>
              <a:rPr lang="en-US" altLang="zh-CN" sz="1600" dirty="0"/>
              <a:t>8.6m vs 6.0m</a:t>
            </a:r>
            <a:r>
              <a:rPr lang="zh-CN" altLang="en-US" sz="1600" dirty="0"/>
              <a:t>）；</a:t>
            </a:r>
            <a:r>
              <a:rPr lang="en-US" altLang="zh-CN" sz="1600" dirty="0"/>
              <a:t>K-Ras</a:t>
            </a:r>
            <a:r>
              <a:rPr lang="zh-CN" altLang="en-US" sz="1600" dirty="0"/>
              <a:t>野生型人群获益更大，中位</a:t>
            </a:r>
            <a:r>
              <a:rPr lang="en-US" altLang="zh-CN" sz="1600" dirty="0"/>
              <a:t>OS</a:t>
            </a:r>
            <a:r>
              <a:rPr lang="zh-CN" altLang="en-US" sz="1600" dirty="0"/>
              <a:t>延长了</a:t>
            </a:r>
            <a:r>
              <a:rPr lang="en-US" altLang="zh-CN" sz="1600" dirty="0"/>
              <a:t>5.95</a:t>
            </a:r>
            <a:r>
              <a:rPr lang="zh-CN" altLang="en-US" sz="1600" dirty="0"/>
              <a:t>个月（</a:t>
            </a:r>
            <a:r>
              <a:rPr lang="en-US" altLang="zh-CN" sz="1600" dirty="0"/>
              <a:t>11.62m vs 5.67m</a:t>
            </a:r>
            <a:r>
              <a:rPr lang="zh-CN" altLang="en-US" sz="1600" dirty="0"/>
              <a:t>）。</a:t>
            </a:r>
            <a:endParaRPr lang="en-US" altLang="zh-CN" sz="1600" dirty="0"/>
          </a:p>
          <a:p>
            <a:pPr marL="285750" indent="-285750">
              <a:lnSpc>
                <a:spcPct val="150000"/>
              </a:lnSpc>
              <a:buFont typeface="Wingdings" panose="05000000000000000000" pitchFamily="2" charset="2"/>
              <a:buChar char="u"/>
            </a:pPr>
            <a:r>
              <a:rPr lang="zh-CN" altLang="en-US" sz="1600" dirty="0"/>
              <a:t>中国开展的随机双盲对照</a:t>
            </a:r>
            <a:r>
              <a:rPr lang="en-US" altLang="zh-CN" sz="1600" dirty="0"/>
              <a:t>Ⅲ</a:t>
            </a:r>
            <a:r>
              <a:rPr lang="zh-CN" altLang="en-US" sz="1600" dirty="0"/>
              <a:t>期临床研究（</a:t>
            </a:r>
            <a:r>
              <a:rPr lang="en-US" altLang="zh-CN" sz="1600" dirty="0"/>
              <a:t>NOTABLE</a:t>
            </a:r>
            <a:r>
              <a:rPr lang="zh-CN" altLang="en-US" sz="1600" dirty="0"/>
              <a:t>研究）进一步证实了尼妥珠单抗联合吉西他滨治疗</a:t>
            </a:r>
            <a:r>
              <a:rPr lang="en-US" altLang="zh-CN" sz="1600" dirty="0"/>
              <a:t>K-Ras</a:t>
            </a:r>
            <a:r>
              <a:rPr lang="zh-CN" altLang="en-US" sz="1600" dirty="0"/>
              <a:t>野生型局部晚期或转移性胰腺癌疗效显著，中位</a:t>
            </a:r>
            <a:r>
              <a:rPr lang="en-US" altLang="zh-CN" sz="1600" dirty="0"/>
              <a:t>OS</a:t>
            </a:r>
            <a:r>
              <a:rPr lang="zh-CN" altLang="en-US" sz="1600" dirty="0"/>
              <a:t>延长至</a:t>
            </a:r>
            <a:r>
              <a:rPr lang="en-US" altLang="zh-CN" sz="1600" dirty="0"/>
              <a:t>10.9</a:t>
            </a:r>
            <a:r>
              <a:rPr lang="zh-CN" altLang="en-US" sz="1600" dirty="0"/>
              <a:t>个月，</a:t>
            </a:r>
            <a:r>
              <a:rPr lang="en-US" altLang="zh-CN" sz="1600" dirty="0"/>
              <a:t>1</a:t>
            </a:r>
            <a:r>
              <a:rPr lang="zh-CN" altLang="en-US" sz="1600" dirty="0"/>
              <a:t>年生存率提高至</a:t>
            </a:r>
            <a:r>
              <a:rPr lang="en-US" altLang="zh-CN" sz="1600" dirty="0"/>
              <a:t>43.6%</a:t>
            </a:r>
            <a:r>
              <a:rPr lang="zh-CN" altLang="en-US" sz="1600" dirty="0"/>
              <a:t>。此项研究被</a:t>
            </a:r>
            <a:r>
              <a:rPr lang="en-US" altLang="zh-CN" sz="1600" dirty="0"/>
              <a:t>ASCO</a:t>
            </a:r>
            <a:r>
              <a:rPr lang="zh-CN" altLang="en-US" sz="1600" dirty="0"/>
              <a:t>评为</a:t>
            </a:r>
            <a:r>
              <a:rPr lang="en-US" altLang="zh-CN" sz="1600" dirty="0"/>
              <a:t>2022</a:t>
            </a:r>
            <a:r>
              <a:rPr lang="zh-CN" altLang="en-US" sz="1600" dirty="0"/>
              <a:t>年度全球九大突破性研究之一，文章发表于</a:t>
            </a:r>
            <a:r>
              <a:rPr lang="en-US" altLang="zh-CN" sz="1600" dirty="0"/>
              <a:t>JCO</a:t>
            </a:r>
            <a:r>
              <a:rPr lang="zh-CN" altLang="en-US" sz="1600" dirty="0"/>
              <a:t>（</a:t>
            </a:r>
            <a:r>
              <a:rPr lang="en-US" altLang="zh-CN" sz="1600" dirty="0"/>
              <a:t>Journal of Clinical Oncology</a:t>
            </a:r>
            <a:r>
              <a:rPr lang="zh-CN" altLang="en-US" sz="1600" dirty="0"/>
              <a:t>） 。</a:t>
            </a:r>
            <a:endParaRPr lang="zh-CN" altLang="en-US" sz="1200" dirty="0"/>
          </a:p>
        </p:txBody>
      </p:sp>
      <p:sp>
        <p:nvSpPr>
          <p:cNvPr id="77" name="标题 2"/>
          <p:cNvSpPr txBox="1"/>
          <p:nvPr/>
        </p:nvSpPr>
        <p:spPr>
          <a:xfrm>
            <a:off x="512383" y="1958674"/>
            <a:ext cx="11105737" cy="750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pPr>
              <a:lnSpc>
                <a:spcPct val="150000"/>
              </a:lnSpc>
            </a:pPr>
            <a:r>
              <a:rPr lang="zh-CN" altLang="en-US" sz="1800" dirty="0">
                <a:solidFill>
                  <a:schemeClr val="accent2"/>
                </a:solidFill>
              </a:rPr>
              <a:t>分别在欧洲和中国完成了两项随机双盲对照的临床研究，研究结果表明尼妥珠单抗联合吉西他滨治疗局部晚期和</a:t>
            </a:r>
            <a:r>
              <a:rPr lang="en-US" altLang="zh-CN" sz="1800" dirty="0">
                <a:solidFill>
                  <a:schemeClr val="accent2"/>
                </a:solidFill>
              </a:rPr>
              <a:t>/</a:t>
            </a:r>
            <a:r>
              <a:rPr lang="zh-CN" altLang="en-US" sz="1800" dirty="0">
                <a:solidFill>
                  <a:schemeClr val="accent2"/>
                </a:solidFill>
              </a:rPr>
              <a:t>或转移性胰腺癌疗效显著，已被多项临床指南推荐，证据级别高</a:t>
            </a:r>
            <a:endParaRPr lang="de-DE" sz="1800" dirty="0">
              <a:solidFill>
                <a:schemeClr val="accent2"/>
              </a:solidFill>
            </a:endParaRPr>
          </a:p>
        </p:txBody>
      </p:sp>
      <p:sp>
        <p:nvSpPr>
          <p:cNvPr id="5" name="矩形 4"/>
          <p:cNvSpPr/>
          <p:nvPr/>
        </p:nvSpPr>
        <p:spPr>
          <a:xfrm>
            <a:off x="586059" y="3093144"/>
            <a:ext cx="1107996" cy="458459"/>
          </a:xfrm>
          <a:prstGeom prst="rect">
            <a:avLst/>
          </a:prstGeom>
        </p:spPr>
        <p:txBody>
          <a:bodyPr wrap="none">
            <a:spAutoFit/>
          </a:bodyPr>
          <a:lstStyle/>
          <a:p>
            <a:pPr>
              <a:lnSpc>
                <a:spcPct val="150000"/>
              </a:lnSpc>
            </a:pPr>
            <a:r>
              <a:rPr lang="zh-CN" altLang="en-US" b="1" dirty="0">
                <a:solidFill>
                  <a:schemeClr val="accent1"/>
                </a:solidFill>
              </a:rPr>
              <a:t>临床疗效</a:t>
            </a:r>
            <a:endParaRPr lang="en-US" altLang="zh-CN" b="1" dirty="0">
              <a:solidFill>
                <a:schemeClr val="accent1"/>
              </a:solidFill>
            </a:endParaRPr>
          </a:p>
        </p:txBody>
      </p:sp>
      <p:sp>
        <p:nvSpPr>
          <p:cNvPr id="8" name="文本框 7"/>
          <p:cNvSpPr txBox="1"/>
          <p:nvPr/>
        </p:nvSpPr>
        <p:spPr>
          <a:xfrm>
            <a:off x="618781" y="1419050"/>
            <a:ext cx="6096000" cy="369332"/>
          </a:xfrm>
          <a:prstGeom prst="rect">
            <a:avLst/>
          </a:prstGeom>
          <a:noFill/>
        </p:spPr>
        <p:txBody>
          <a:bodyPr wrap="square">
            <a:spAutoFit/>
          </a:bodyPr>
          <a:lstStyle/>
          <a:p>
            <a:r>
              <a:rPr lang="en-US" altLang="zh-CN" b="1" dirty="0">
                <a:solidFill>
                  <a:schemeClr val="accent1"/>
                </a:solidFill>
              </a:rPr>
              <a:t>K-Ras</a:t>
            </a:r>
            <a:r>
              <a:rPr lang="zh-CN" altLang="en-US" b="1" dirty="0">
                <a:solidFill>
                  <a:schemeClr val="accent1"/>
                </a:solidFill>
              </a:rPr>
              <a:t>野生型局部晚期和</a:t>
            </a:r>
            <a:r>
              <a:rPr lang="en-US" altLang="zh-CN" b="1" dirty="0">
                <a:solidFill>
                  <a:schemeClr val="accent1"/>
                </a:solidFill>
              </a:rPr>
              <a:t>/</a:t>
            </a:r>
            <a:r>
              <a:rPr lang="zh-CN" altLang="en-US" b="1" dirty="0">
                <a:solidFill>
                  <a:schemeClr val="accent1"/>
                </a:solidFill>
              </a:rPr>
              <a:t>或转移性胰腺癌</a:t>
            </a:r>
            <a:endParaRPr lang="zh-CN" altLang="en-US" b="1" dirty="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p:cNvSpPr/>
          <p:nvPr/>
        </p:nvSpPr>
        <p:spPr>
          <a:xfrm>
            <a:off x="983867" y="3807068"/>
            <a:ext cx="10578841" cy="25208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sp>
        <p:nvSpPr>
          <p:cNvPr id="2" name="标题 1"/>
          <p:cNvSpPr>
            <a:spLocks noGrp="1"/>
          </p:cNvSpPr>
          <p:nvPr>
            <p:ph type="title"/>
          </p:nvPr>
        </p:nvSpPr>
        <p:spPr/>
        <p:txBody>
          <a:bodyPr/>
          <a:lstStyle/>
          <a:p>
            <a:r>
              <a:rPr lang="zh-CN" altLang="en-US" sz="3200" dirty="0"/>
              <a:t>创新性</a:t>
            </a:r>
            <a:endParaRPr lang="zh-CN" altLang="en-US" sz="3200" dirty="0"/>
          </a:p>
        </p:txBody>
      </p:sp>
      <p:sp>
        <p:nvSpPr>
          <p:cNvPr id="3" name="内容占位符 2"/>
          <p:cNvSpPr>
            <a:spLocks noGrp="1"/>
          </p:cNvSpPr>
          <p:nvPr>
            <p:ph idx="1"/>
          </p:nvPr>
        </p:nvSpPr>
        <p:spPr>
          <a:xfrm>
            <a:off x="1175876" y="3956906"/>
            <a:ext cx="10402956" cy="2195498"/>
          </a:xfrm>
        </p:spPr>
        <p:txBody>
          <a:bodyPr/>
          <a:lstStyle/>
          <a:p>
            <a:pPr marL="342900" indent="-342900">
              <a:spcBef>
                <a:spcPts val="0"/>
              </a:spcBef>
              <a:spcAft>
                <a:spcPts val="600"/>
              </a:spcAft>
              <a:buFont typeface="+mj-ea"/>
              <a:buAutoNum type="circleNumDbPlain"/>
            </a:pPr>
            <a:r>
              <a:rPr lang="zh-CN" altLang="en-US" sz="1600" dirty="0"/>
              <a:t>首个国产的高度人源化</a:t>
            </a:r>
            <a:r>
              <a:rPr lang="en-US" altLang="zh-CN" sz="1600" dirty="0"/>
              <a:t>IgG1</a:t>
            </a:r>
            <a:r>
              <a:rPr lang="zh-CN" altLang="en-US" sz="1600" dirty="0"/>
              <a:t>型抗</a:t>
            </a:r>
            <a:r>
              <a:rPr lang="en-US" altLang="zh-CN" sz="1600" dirty="0"/>
              <a:t>EGFR</a:t>
            </a:r>
            <a:r>
              <a:rPr lang="zh-CN" altLang="en-US" sz="1600" dirty="0"/>
              <a:t>单抗，可阻断</a:t>
            </a:r>
            <a:r>
              <a:rPr lang="en-US" altLang="zh-CN" sz="1600" dirty="0"/>
              <a:t>EGFR</a:t>
            </a:r>
            <a:r>
              <a:rPr lang="zh-CN" altLang="en-US" sz="1600" dirty="0"/>
              <a:t>信号通路、导致</a:t>
            </a:r>
            <a:r>
              <a:rPr lang="en-US" altLang="zh-CN" sz="1600" dirty="0"/>
              <a:t>EGFR</a:t>
            </a:r>
            <a:r>
              <a:rPr lang="zh-CN" altLang="en-US" sz="1600" dirty="0"/>
              <a:t>内吞和降解、介导</a:t>
            </a:r>
            <a:r>
              <a:rPr lang="en-US" altLang="zh-CN" sz="1600" dirty="0"/>
              <a:t>ADCC</a:t>
            </a:r>
            <a:r>
              <a:rPr lang="zh-CN" altLang="en-US" sz="1600" dirty="0"/>
              <a:t>和</a:t>
            </a:r>
            <a:r>
              <a:rPr lang="en-US" altLang="zh-CN" sz="1600" dirty="0"/>
              <a:t>CDC</a:t>
            </a:r>
            <a:r>
              <a:rPr lang="zh-CN" altLang="en-US" sz="1600" dirty="0"/>
              <a:t>等免疫效应实现抗肿瘤；</a:t>
            </a:r>
            <a:endParaRPr lang="en-US" altLang="zh-CN" sz="1600" dirty="0"/>
          </a:p>
          <a:p>
            <a:pPr marL="342900" indent="-342900">
              <a:spcBef>
                <a:spcPts val="0"/>
              </a:spcBef>
              <a:spcAft>
                <a:spcPts val="600"/>
              </a:spcAft>
              <a:buFont typeface="+mj-ea"/>
              <a:buAutoNum type="circleNumDbPlain"/>
            </a:pPr>
            <a:r>
              <a:rPr lang="zh-CN" altLang="zh-CN" sz="1600" dirty="0"/>
              <a:t>全球首个获批治疗鼻咽癌的大分子靶向药；</a:t>
            </a:r>
            <a:endParaRPr lang="en-US" altLang="zh-CN" sz="1600" dirty="0"/>
          </a:p>
          <a:p>
            <a:pPr marL="342900" indent="-342900">
              <a:spcBef>
                <a:spcPts val="0"/>
              </a:spcBef>
              <a:spcAft>
                <a:spcPts val="600"/>
              </a:spcAft>
              <a:buFont typeface="+mj-ea"/>
              <a:buAutoNum type="circleNumDbPlain"/>
            </a:pPr>
            <a:r>
              <a:rPr lang="zh-CN" altLang="zh-CN" sz="1600" dirty="0"/>
              <a:t>全球唯一获批治疗胰腺癌的大分子靶向药</a:t>
            </a:r>
            <a:r>
              <a:rPr lang="zh-CN" altLang="en-US" sz="1600" dirty="0"/>
              <a:t>；</a:t>
            </a:r>
            <a:endParaRPr lang="en-US" altLang="zh-CN" sz="1600" dirty="0"/>
          </a:p>
          <a:p>
            <a:pPr marL="342900" indent="-342900">
              <a:spcBef>
                <a:spcPts val="0"/>
              </a:spcBef>
              <a:spcAft>
                <a:spcPts val="600"/>
              </a:spcAft>
              <a:buFont typeface="+mj-ea"/>
              <a:buAutoNum type="circleNumDbPlain"/>
            </a:pPr>
            <a:r>
              <a:rPr lang="zh-CN" altLang="zh-CN" sz="1600" dirty="0"/>
              <a:t>全球唯一获批联合同步放化疗治疗局晚期头颈部鳞癌的大分子靶向药；</a:t>
            </a:r>
            <a:endParaRPr lang="en-US" altLang="zh-CN" sz="1600" dirty="0"/>
          </a:p>
          <a:p>
            <a:pPr marL="342900" indent="-342900">
              <a:spcBef>
                <a:spcPts val="0"/>
              </a:spcBef>
              <a:spcAft>
                <a:spcPts val="600"/>
              </a:spcAft>
              <a:buFont typeface="+mj-ea"/>
              <a:buAutoNum type="circleNumDbPlain"/>
            </a:pPr>
            <a:r>
              <a:rPr lang="zh-CN" altLang="zh-CN" sz="1600" dirty="0"/>
              <a:t>利用分子生物标记物筛选优势人群，实现精准靶向治疗；</a:t>
            </a:r>
            <a:endParaRPr lang="en-US" altLang="zh-CN" sz="1600" dirty="0"/>
          </a:p>
          <a:p>
            <a:pPr marL="342900" indent="-342900">
              <a:spcBef>
                <a:spcPts val="0"/>
              </a:spcBef>
              <a:spcAft>
                <a:spcPts val="600"/>
              </a:spcAft>
              <a:buFont typeface="+mj-ea"/>
              <a:buAutoNum type="circleNumDbPlain"/>
            </a:pPr>
            <a:r>
              <a:rPr lang="zh-CN" altLang="zh-CN" sz="1600" dirty="0"/>
              <a:t>国家“重大新药创制科技重大专项”支持品种。</a:t>
            </a:r>
            <a:endParaRPr lang="en-US" altLang="zh-CN" sz="1600" dirty="0"/>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smtClean="0">
                <a:solidFill>
                  <a:schemeClr val="bg1"/>
                </a:solidFill>
                <a:latin typeface="Merck" panose="02060803030402040803" pitchFamily="18" charset="0"/>
              </a:rPr>
              <a:t>04</a:t>
            </a:r>
            <a:endParaRPr lang="de-DE" sz="3600" b="1" dirty="0">
              <a:solidFill>
                <a:schemeClr val="bg1"/>
              </a:solidFill>
              <a:latin typeface="Merck" panose="02060803030402040803" pitchFamily="18" charset="0"/>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805" t="3537" r="6805" b="400"/>
          <a:stretch>
            <a:fillRect/>
          </a:stretch>
        </p:blipFill>
        <p:spPr>
          <a:xfrm>
            <a:off x="3524249" y="1767649"/>
            <a:ext cx="1950846" cy="195022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1923" t="4069" r="3917" b="4859"/>
          <a:stretch>
            <a:fillRect/>
          </a:stretch>
        </p:blipFill>
        <p:spPr>
          <a:xfrm>
            <a:off x="6296313" y="1751967"/>
            <a:ext cx="1950846" cy="1950846"/>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620" t="2056" r="2721" b="1960"/>
          <a:stretch>
            <a:fillRect/>
          </a:stretch>
        </p:blipFill>
        <p:spPr>
          <a:xfrm>
            <a:off x="9110773" y="1718926"/>
            <a:ext cx="1950846" cy="195084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矩形 8"/>
          <p:cNvSpPr/>
          <p:nvPr/>
        </p:nvSpPr>
        <p:spPr>
          <a:xfrm>
            <a:off x="3158772" y="1411149"/>
            <a:ext cx="2608407"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kern="0" dirty="0">
                <a:latin typeface="微软雅黑" panose="020B0503020204020204" charset="-122"/>
                <a:cs typeface="+mn-ea"/>
                <a:sym typeface="微软雅黑" panose="020B0503020204020204" charset="-122"/>
              </a:rPr>
              <a:t>特异性阻断</a:t>
            </a:r>
            <a:r>
              <a:rPr lang="en-US" altLang="zh-CN" sz="1400" b="1" kern="0" dirty="0">
                <a:latin typeface="微软雅黑" panose="020B0503020204020204" charset="-122"/>
                <a:cs typeface="+mn-ea"/>
                <a:sym typeface="微软雅黑" panose="020B0503020204020204" charset="-122"/>
              </a:rPr>
              <a:t>EGFR</a:t>
            </a:r>
            <a:r>
              <a:rPr lang="zh-CN" altLang="en-US" sz="1400" b="1" kern="0" dirty="0">
                <a:latin typeface="微软雅黑" panose="020B0503020204020204" charset="-122"/>
                <a:cs typeface="+mn-ea"/>
                <a:sym typeface="微软雅黑" panose="020B0503020204020204" charset="-122"/>
              </a:rPr>
              <a:t>信号通路 </a:t>
            </a:r>
            <a:endParaRPr lang="zh-CN" altLang="en-US" sz="1400" b="1" dirty="0"/>
          </a:p>
        </p:txBody>
      </p:sp>
      <p:sp>
        <p:nvSpPr>
          <p:cNvPr id="10" name="矩形 9"/>
          <p:cNvSpPr/>
          <p:nvPr/>
        </p:nvSpPr>
        <p:spPr>
          <a:xfrm>
            <a:off x="5810723" y="1390231"/>
            <a:ext cx="2810385"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kern="0" dirty="0">
                <a:latin typeface="微软雅黑" panose="020B0503020204020204" charset="-122"/>
                <a:cs typeface="+mn-ea"/>
                <a:sym typeface="微软雅黑" panose="020B0503020204020204" charset="-122"/>
              </a:rPr>
              <a:t>介导</a:t>
            </a:r>
            <a:r>
              <a:rPr lang="en-US" altLang="zh-CN" sz="1400" b="1" kern="0" dirty="0">
                <a:latin typeface="微软雅黑" panose="020B0503020204020204" charset="-122"/>
                <a:cs typeface="+mn-ea"/>
                <a:sym typeface="微软雅黑" panose="020B0503020204020204" charset="-122"/>
              </a:rPr>
              <a:t>ADCC</a:t>
            </a:r>
            <a:r>
              <a:rPr lang="zh-CN" altLang="en-US" sz="1400" b="1" kern="0" dirty="0">
                <a:latin typeface="微软雅黑" panose="020B0503020204020204" charset="-122"/>
                <a:cs typeface="+mn-ea"/>
                <a:sym typeface="微软雅黑" panose="020B0503020204020204" charset="-122"/>
              </a:rPr>
              <a:t>和</a:t>
            </a:r>
            <a:r>
              <a:rPr lang="en-US" altLang="zh-CN" sz="1400" b="1" kern="0" dirty="0">
                <a:latin typeface="微软雅黑" panose="020B0503020204020204" charset="-122"/>
                <a:cs typeface="+mn-ea"/>
                <a:sym typeface="微软雅黑" panose="020B0503020204020204" charset="-122"/>
              </a:rPr>
              <a:t>CDC</a:t>
            </a:r>
            <a:r>
              <a:rPr lang="zh-CN" altLang="en-US" sz="1400" b="1" kern="0" dirty="0">
                <a:latin typeface="微软雅黑" panose="020B0503020204020204" charset="-122"/>
                <a:cs typeface="+mn-ea"/>
                <a:sym typeface="微软雅黑" panose="020B0503020204020204" charset="-122"/>
              </a:rPr>
              <a:t>等免疫效应</a:t>
            </a:r>
            <a:endParaRPr lang="zh-CN" altLang="en-US" sz="1400" b="1" dirty="0"/>
          </a:p>
        </p:txBody>
      </p:sp>
      <p:sp>
        <p:nvSpPr>
          <p:cNvPr id="11" name="矩形 10"/>
          <p:cNvSpPr/>
          <p:nvPr/>
        </p:nvSpPr>
        <p:spPr>
          <a:xfrm>
            <a:off x="9031522" y="1407703"/>
            <a:ext cx="2196435"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kern="0" dirty="0">
                <a:latin typeface="微软雅黑" panose="020B0503020204020204" charset="-122"/>
                <a:cs typeface="+mn-ea"/>
                <a:sym typeface="微软雅黑" panose="020B0503020204020204" charset="-122"/>
              </a:rPr>
              <a:t>导致</a:t>
            </a:r>
            <a:r>
              <a:rPr lang="en-US" altLang="zh-CN" sz="1400" b="1" kern="0" dirty="0">
                <a:latin typeface="微软雅黑" panose="020B0503020204020204" charset="-122"/>
                <a:cs typeface="+mn-ea"/>
                <a:sym typeface="微软雅黑" panose="020B0503020204020204" charset="-122"/>
              </a:rPr>
              <a:t>EGFR</a:t>
            </a:r>
            <a:r>
              <a:rPr lang="zh-CN" altLang="en-US" sz="1400" b="1" kern="0" dirty="0">
                <a:latin typeface="微软雅黑" panose="020B0503020204020204" charset="-122"/>
                <a:cs typeface="+mn-ea"/>
                <a:sym typeface="微软雅黑" panose="020B0503020204020204" charset="-122"/>
              </a:rPr>
              <a:t>内吞和降解</a:t>
            </a:r>
            <a:endParaRPr lang="zh-CN" altLang="en-US" sz="1400" b="1" dirty="0"/>
          </a:p>
        </p:txBody>
      </p:sp>
      <p:sp>
        <p:nvSpPr>
          <p:cNvPr id="13" name="TextBox 18"/>
          <p:cNvSpPr txBox="1"/>
          <p:nvPr/>
        </p:nvSpPr>
        <p:spPr>
          <a:xfrm>
            <a:off x="7508400" y="6266328"/>
            <a:ext cx="4283434" cy="261610"/>
          </a:xfrm>
          <a:prstGeom prst="rect">
            <a:avLst/>
          </a:prstGeom>
          <a:noFill/>
        </p:spPr>
        <p:txBody>
          <a:bodyPr wrap="square" rtlCol="0">
            <a:spAutoFit/>
          </a:bodyPr>
          <a:lstStyle/>
          <a:p>
            <a:r>
              <a:rPr lang="en-US" altLang="zh-CN" sz="1100" dirty="0">
                <a:solidFill>
                  <a:prstClr val="black"/>
                </a:solidFill>
              </a:rPr>
              <a:t>*  ADCC</a:t>
            </a:r>
            <a:r>
              <a:rPr lang="zh-CN" altLang="en-US" sz="1100" dirty="0">
                <a:solidFill>
                  <a:prstClr val="black"/>
                </a:solidFill>
              </a:rPr>
              <a:t>：抗体依赖的细胞毒效应；</a:t>
            </a:r>
            <a:r>
              <a:rPr lang="en-US" altLang="zh-CN" sz="1100" dirty="0">
                <a:solidFill>
                  <a:prstClr val="black"/>
                </a:solidFill>
              </a:rPr>
              <a:t>CDC</a:t>
            </a:r>
            <a:r>
              <a:rPr lang="zh-CN" altLang="en-US" sz="1100" dirty="0">
                <a:solidFill>
                  <a:prstClr val="black"/>
                </a:solidFill>
              </a:rPr>
              <a:t>：补体</a:t>
            </a:r>
            <a:r>
              <a:rPr lang="zh-CN" altLang="en-US" sz="1100" dirty="0">
                <a:solidFill>
                  <a:prstClr val="black"/>
                </a:solidFill>
                <a:cs typeface="Arial" panose="020B0604020202020204"/>
              </a:rPr>
              <a:t>依赖的细胞毒效应</a:t>
            </a:r>
            <a:endParaRPr lang="zh-CN" altLang="en-US" sz="1100" dirty="0">
              <a:solidFill>
                <a:prstClr val="black"/>
              </a:solidFill>
            </a:endParaRPr>
          </a:p>
        </p:txBody>
      </p:sp>
      <p:sp>
        <p:nvSpPr>
          <p:cNvPr id="33" name="页脚占位符 32"/>
          <p:cNvSpPr>
            <a:spLocks noGrp="1"/>
          </p:cNvSpPr>
          <p:nvPr>
            <p:ph type="ftr" sz="quarter" idx="3"/>
          </p:nvPr>
        </p:nvSpPr>
        <p:spPr>
          <a:xfrm>
            <a:off x="1212850" y="6519863"/>
            <a:ext cx="10452100" cy="365125"/>
          </a:xfrm>
          <a:prstGeom prst="rect">
            <a:avLst/>
          </a:prstGeom>
        </p:spPr>
        <p:txBody>
          <a:bodyPr wrap="square">
            <a:spAutoFit/>
          </a:bodyPr>
          <a:lstStyle/>
          <a:p>
            <a:r>
              <a:rPr lang="en-US" altLang="zh-CN" sz="900" dirty="0">
                <a:solidFill>
                  <a:prstClr val="black"/>
                </a:solidFill>
              </a:rPr>
              <a:t>1</a:t>
            </a:r>
            <a:r>
              <a:rPr lang="zh-CN" altLang="en-US" sz="900" dirty="0">
                <a:solidFill>
                  <a:prstClr val="black"/>
                </a:solidFill>
              </a:rPr>
              <a:t>，</a:t>
            </a:r>
            <a:r>
              <a:rPr lang="en-US" altLang="zh-CN" sz="900" dirty="0" err="1">
                <a:solidFill>
                  <a:prstClr val="black"/>
                </a:solidFill>
              </a:rPr>
              <a:t>Herbst</a:t>
            </a:r>
            <a:r>
              <a:rPr lang="en-US" altLang="zh-CN" sz="900" dirty="0">
                <a:solidFill>
                  <a:prstClr val="black"/>
                </a:solidFill>
              </a:rPr>
              <a:t> RS et al. Cancer, 2002, 94(5): 1593-1611 </a:t>
            </a:r>
            <a:r>
              <a:rPr lang="zh-CN" altLang="en-US" sz="900" dirty="0">
                <a:solidFill>
                  <a:prstClr val="black"/>
                </a:solidFill>
              </a:rPr>
              <a:t>； </a:t>
            </a:r>
            <a:r>
              <a:rPr lang="en-US" altLang="zh-CN" sz="900" dirty="0">
                <a:solidFill>
                  <a:prstClr val="black"/>
                </a:solidFill>
              </a:rPr>
              <a:t>2</a:t>
            </a:r>
            <a:r>
              <a:rPr lang="zh-CN" altLang="en-US" sz="900" dirty="0">
                <a:solidFill>
                  <a:prstClr val="black"/>
                </a:solidFill>
              </a:rPr>
              <a:t>，</a:t>
            </a:r>
            <a:r>
              <a:rPr lang="en-US" altLang="zh-CN" sz="900" dirty="0" err="1">
                <a:solidFill>
                  <a:prstClr val="black"/>
                </a:solidFill>
              </a:rPr>
              <a:t>Harari</a:t>
            </a:r>
            <a:r>
              <a:rPr lang="en-US" altLang="zh-CN" sz="900" dirty="0">
                <a:solidFill>
                  <a:prstClr val="black"/>
                </a:solidFill>
              </a:rPr>
              <a:t> PM  et al. Clin Cancer Res,</a:t>
            </a:r>
            <a:r>
              <a:rPr lang="zh-CN" altLang="en-US" sz="900" dirty="0">
                <a:solidFill>
                  <a:prstClr val="black"/>
                </a:solidFill>
              </a:rPr>
              <a:t> </a:t>
            </a:r>
            <a:r>
              <a:rPr lang="en-US" altLang="zh-CN" sz="900" dirty="0">
                <a:solidFill>
                  <a:prstClr val="black"/>
                </a:solidFill>
              </a:rPr>
              <a:t>2004,</a:t>
            </a:r>
            <a:r>
              <a:rPr lang="zh-CN" altLang="en-US" sz="900" dirty="0">
                <a:solidFill>
                  <a:prstClr val="black"/>
                </a:solidFill>
              </a:rPr>
              <a:t> </a:t>
            </a:r>
            <a:r>
              <a:rPr lang="en-US" altLang="zh-CN" sz="900" dirty="0">
                <a:solidFill>
                  <a:prstClr val="black"/>
                </a:solidFill>
              </a:rPr>
              <a:t>10(2): 428-432,</a:t>
            </a:r>
            <a:endParaRPr lang="en-US" altLang="zh-CN" sz="900" dirty="0">
              <a:solidFill>
                <a:prstClr val="black"/>
              </a:solidFill>
            </a:endParaRPr>
          </a:p>
          <a:p>
            <a:r>
              <a:rPr lang="en-US" altLang="zh-CN" sz="900" dirty="0">
                <a:solidFill>
                  <a:prstClr val="black"/>
                </a:solidFill>
              </a:rPr>
              <a:t>3</a:t>
            </a:r>
            <a:r>
              <a:rPr lang="zh-CN" altLang="en-US" sz="900" dirty="0">
                <a:solidFill>
                  <a:prstClr val="black"/>
                </a:solidFill>
              </a:rPr>
              <a:t>，</a:t>
            </a:r>
            <a:r>
              <a:rPr lang="en-US" altLang="zh-CN" sz="900" dirty="0">
                <a:solidFill>
                  <a:prstClr val="black"/>
                </a:solidFill>
              </a:rPr>
              <a:t>Imai K et al. Nat Rev Cancer, 2006, 6(9):714-727 </a:t>
            </a:r>
            <a:endParaRPr lang="en-US" altLang="zh-CN" sz="900" dirty="0">
              <a:solidFill>
                <a:prstClr val="black"/>
              </a:solidFill>
            </a:endParaRPr>
          </a:p>
        </p:txBody>
      </p:sp>
      <p:sp>
        <p:nvSpPr>
          <p:cNvPr id="47" name="矩形 46"/>
          <p:cNvSpPr/>
          <p:nvPr/>
        </p:nvSpPr>
        <p:spPr>
          <a:xfrm>
            <a:off x="629291" y="3807068"/>
            <a:ext cx="351768" cy="25208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创新点</a:t>
            </a:r>
            <a:endParaRPr lang="zh-CN" altLang="en-US" sz="1400" b="1" dirty="0"/>
          </a:p>
        </p:txBody>
      </p:sp>
      <p:sp>
        <p:nvSpPr>
          <p:cNvPr id="52" name="文本框 51"/>
          <p:cNvSpPr txBox="1"/>
          <p:nvPr/>
        </p:nvSpPr>
        <p:spPr>
          <a:xfrm>
            <a:off x="661918" y="960621"/>
            <a:ext cx="10916914" cy="353943"/>
          </a:xfrm>
          <a:prstGeom prst="rect">
            <a:avLst/>
          </a:prstGeom>
          <a:solidFill>
            <a:schemeClr val="accent1"/>
          </a:solidFill>
          <a:ln>
            <a:noFill/>
          </a:ln>
        </p:spPr>
        <p:txBody>
          <a:bodyPr wrap="square">
            <a:spAutoFit/>
          </a:bodyPr>
          <a:lstStyle/>
          <a:p>
            <a:pPr algn="ctr"/>
            <a:r>
              <a:rPr lang="zh-CN" altLang="en-US" sz="1700" b="1" dirty="0">
                <a:solidFill>
                  <a:schemeClr val="bg1"/>
                </a:solidFill>
              </a:rPr>
              <a:t>尼妥珠单抗是高度人源化的</a:t>
            </a:r>
            <a:r>
              <a:rPr lang="en-US" altLang="zh-CN" sz="1700" b="1" dirty="0">
                <a:solidFill>
                  <a:schemeClr val="bg1"/>
                </a:solidFill>
              </a:rPr>
              <a:t>IgG1</a:t>
            </a:r>
            <a:r>
              <a:rPr lang="zh-CN" altLang="en-US" sz="1700" b="1" dirty="0">
                <a:solidFill>
                  <a:schemeClr val="bg1"/>
                </a:solidFill>
              </a:rPr>
              <a:t>型单抗，有多重抗肿瘤机制，联合化疗增效不增毒</a:t>
            </a:r>
            <a:endParaRPr lang="zh-CN" altLang="en-US" sz="17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055" y="1795698"/>
            <a:ext cx="1956555" cy="192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p:cNvSpPr/>
          <p:nvPr/>
        </p:nvSpPr>
        <p:spPr>
          <a:xfrm>
            <a:off x="1026216" y="1454689"/>
            <a:ext cx="1909498" cy="307777"/>
          </a:xfrm>
          <a:prstGeom prst="rect">
            <a:avLst/>
          </a:prstGeom>
        </p:spPr>
        <p:txBody>
          <a:bodyPr wrap="none">
            <a:spAutoFit/>
          </a:bodyPr>
          <a:lstStyle/>
          <a:p>
            <a:pPr marL="285750" indent="-285750" algn="ctr">
              <a:buFont typeface="Wingdings" panose="05000000000000000000" pitchFamily="2" charset="2"/>
              <a:buChar char="p"/>
            </a:pPr>
            <a:r>
              <a:rPr lang="zh-CN" altLang="en-US" sz="1400" b="1" dirty="0"/>
              <a:t>人源化程度达</a:t>
            </a:r>
            <a:r>
              <a:rPr lang="en-US" altLang="zh-CN" sz="1400" b="1" dirty="0"/>
              <a:t>95%</a:t>
            </a:r>
            <a:endParaRPr lang="zh-CN" altLang="en-US"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公平性</a:t>
            </a:r>
            <a:endParaRPr lang="zh-CN" altLang="en-US" sz="3200" dirty="0"/>
          </a:p>
        </p:txBody>
      </p:sp>
      <p:sp>
        <p:nvSpPr>
          <p:cNvPr id="6" name="Freeform 115"/>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smtClean="0">
                <a:solidFill>
                  <a:schemeClr val="bg1"/>
                </a:solidFill>
                <a:latin typeface="Merck" panose="02060803030402040803" pitchFamily="18" charset="0"/>
              </a:rPr>
              <a:t>05</a:t>
            </a:r>
            <a:endParaRPr lang="de-DE" sz="3600" b="1" dirty="0">
              <a:solidFill>
                <a:schemeClr val="bg1"/>
              </a:solidFill>
              <a:latin typeface="Merck" panose="02060803030402040803" pitchFamily="18" charset="0"/>
            </a:endParaRPr>
          </a:p>
        </p:txBody>
      </p:sp>
      <p:grpSp>
        <p:nvGrpSpPr>
          <p:cNvPr id="8" name="组合 7"/>
          <p:cNvGrpSpPr/>
          <p:nvPr/>
        </p:nvGrpSpPr>
        <p:grpSpPr>
          <a:xfrm>
            <a:off x="535793" y="1039645"/>
            <a:ext cx="2500219" cy="361006"/>
            <a:chOff x="344199" y="0"/>
            <a:chExt cx="2609459" cy="551492"/>
          </a:xfrm>
          <a:solidFill>
            <a:schemeClr val="accent2"/>
          </a:solidFill>
        </p:grpSpPr>
        <p:sp>
          <p:nvSpPr>
            <p:cNvPr id="9" name="矩形 8"/>
            <p:cNvSpPr/>
            <p:nvPr/>
          </p:nvSpPr>
          <p:spPr>
            <a:xfrm>
              <a:off x="344199"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0" name="矩形 9"/>
            <p:cNvSpPr/>
            <p:nvPr/>
          </p:nvSpPr>
          <p:spPr>
            <a:xfrm>
              <a:off x="344199"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sz="1400" b="1" kern="1200" dirty="0">
                  <a:solidFill>
                    <a:schemeClr val="bg1"/>
                  </a:solidFill>
                </a:rPr>
                <a:t>所治疗疾病对公共健康的影响</a:t>
              </a:r>
              <a:endParaRPr lang="zh-CN" altLang="en-US" sz="1400" kern="1200" dirty="0">
                <a:solidFill>
                  <a:schemeClr val="bg1"/>
                </a:solidFill>
              </a:endParaRPr>
            </a:p>
          </p:txBody>
        </p:sp>
      </p:grpSp>
      <p:grpSp>
        <p:nvGrpSpPr>
          <p:cNvPr id="11" name="组合 10"/>
          <p:cNvGrpSpPr/>
          <p:nvPr/>
        </p:nvGrpSpPr>
        <p:grpSpPr>
          <a:xfrm>
            <a:off x="535791" y="2719749"/>
            <a:ext cx="2500219" cy="368486"/>
            <a:chOff x="3084131" y="0"/>
            <a:chExt cx="2609459" cy="551492"/>
          </a:xfrm>
          <a:solidFill>
            <a:schemeClr val="bg1">
              <a:lumMod val="65000"/>
            </a:schemeClr>
          </a:solidFill>
        </p:grpSpPr>
        <p:sp>
          <p:nvSpPr>
            <p:cNvPr id="12" name="矩形 11"/>
            <p:cNvSpPr/>
            <p:nvPr/>
          </p:nvSpPr>
          <p:spPr>
            <a:xfrm>
              <a:off x="3084131"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3" name="矩形 12"/>
            <p:cNvSpPr/>
            <p:nvPr/>
          </p:nvSpPr>
          <p:spPr>
            <a:xfrm>
              <a:off x="3084131"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rPr>
                <a:t>符合“保基本”原则</a:t>
              </a:r>
              <a:endParaRPr lang="zh-CN" altLang="en-US" sz="1400" b="1" kern="1200" dirty="0">
                <a:solidFill>
                  <a:schemeClr val="bg1"/>
                </a:solidFill>
              </a:endParaRPr>
            </a:p>
          </p:txBody>
        </p:sp>
      </p:grpSp>
      <p:sp>
        <p:nvSpPr>
          <p:cNvPr id="16" name="矩形 15"/>
          <p:cNvSpPr/>
          <p:nvPr/>
        </p:nvSpPr>
        <p:spPr>
          <a:xfrm>
            <a:off x="535791" y="3990412"/>
            <a:ext cx="2500219" cy="361038"/>
          </a:xfrm>
          <a:prstGeom prst="rect">
            <a:avLst/>
          </a:prstGeom>
          <a:solidFill>
            <a:schemeClr val="accent4"/>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a:t>弥补目录短板、临床亟需</a:t>
            </a:r>
            <a:endParaRPr lang="zh-CN" altLang="en-US" sz="1400" b="1" kern="1200" dirty="0"/>
          </a:p>
        </p:txBody>
      </p:sp>
      <p:grpSp>
        <p:nvGrpSpPr>
          <p:cNvPr id="17" name="组合 16"/>
          <p:cNvGrpSpPr/>
          <p:nvPr/>
        </p:nvGrpSpPr>
        <p:grpSpPr>
          <a:xfrm>
            <a:off x="535794" y="5501129"/>
            <a:ext cx="2500219" cy="346106"/>
            <a:chOff x="8563995" y="0"/>
            <a:chExt cx="2609459" cy="551492"/>
          </a:xfrm>
          <a:solidFill>
            <a:schemeClr val="accent1"/>
          </a:solidFill>
        </p:grpSpPr>
        <p:sp>
          <p:nvSpPr>
            <p:cNvPr id="18" name="矩形 17"/>
            <p:cNvSpPr/>
            <p:nvPr/>
          </p:nvSpPr>
          <p:spPr>
            <a:xfrm>
              <a:off x="8563995"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9" name="矩形 18"/>
            <p:cNvSpPr/>
            <p:nvPr/>
          </p:nvSpPr>
          <p:spPr>
            <a:xfrm>
              <a:off x="8563995"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rPr>
                <a:t>临床管理难度小</a:t>
              </a:r>
              <a:endParaRPr lang="zh-CN" altLang="en-US" sz="1400" b="1" kern="1200" dirty="0">
                <a:solidFill>
                  <a:schemeClr val="bg1"/>
                </a:solidFill>
              </a:endParaRPr>
            </a:p>
          </p:txBody>
        </p:sp>
      </p:grpSp>
      <p:sp>
        <p:nvSpPr>
          <p:cNvPr id="4" name="矩形 3"/>
          <p:cNvSpPr/>
          <p:nvPr/>
        </p:nvSpPr>
        <p:spPr>
          <a:xfrm>
            <a:off x="535789" y="1351087"/>
            <a:ext cx="11254691" cy="1362681"/>
          </a:xfrm>
          <a:prstGeom prst="rect">
            <a:avLst/>
          </a:prstGeom>
        </p:spPr>
        <p:txBody>
          <a:bodyPr wrap="square">
            <a:spAutoFit/>
          </a:bodyPr>
          <a:lstStyle/>
          <a:p>
            <a:pPr marL="285750" lvl="0" indent="-285750">
              <a:lnSpc>
                <a:spcPct val="120000"/>
              </a:lnSpc>
              <a:buFont typeface="Wingdings" panose="05000000000000000000" pitchFamily="2" charset="2"/>
              <a:buChar char="p"/>
            </a:pPr>
            <a:r>
              <a:rPr lang="zh-CN" altLang="en-US" sz="1400" dirty="0"/>
              <a:t>头颈部肿瘤病变部位隐蔽，缺乏特异性症状，超</a:t>
            </a:r>
            <a:r>
              <a:rPr lang="en-US" altLang="zh-CN" sz="1400" dirty="0"/>
              <a:t>60%</a:t>
            </a:r>
            <a:r>
              <a:rPr lang="zh-CN" altLang="en-US" sz="1400" dirty="0"/>
              <a:t>患者在确诊时已是局晚期，易复发和转移，本品联合放化疗可显著延长局晚期患者的生存期。 </a:t>
            </a:r>
            <a:endParaRPr lang="zh-CN" altLang="en-US" sz="1400" dirty="0"/>
          </a:p>
          <a:p>
            <a:pPr marL="285750" lvl="0" indent="-285750">
              <a:lnSpc>
                <a:spcPct val="120000"/>
              </a:lnSpc>
              <a:buFont typeface="Wingdings" panose="05000000000000000000" pitchFamily="2" charset="2"/>
              <a:buChar char="p"/>
            </a:pPr>
            <a:r>
              <a:rPr lang="zh-CN" altLang="en-US" sz="1400" dirty="0"/>
              <a:t>胰腺癌恶性程度高，进展迅速，晚期生存期短，一年生存率仅</a:t>
            </a:r>
            <a:r>
              <a:rPr lang="en-US" altLang="zh-CN" sz="1400" dirty="0"/>
              <a:t>8%</a:t>
            </a:r>
            <a:r>
              <a:rPr lang="zh-CN" altLang="en-US" sz="1400" dirty="0"/>
              <a:t>。临床上亟需比化疗疗效和安全性更好的药物，作为全球首个获批治疗胰腺癌的大分子靶向药物，本品可显著延长局部晚期和</a:t>
            </a:r>
            <a:r>
              <a:rPr lang="en-US" altLang="zh-CN" sz="1400" dirty="0"/>
              <a:t>/</a:t>
            </a:r>
            <a:r>
              <a:rPr lang="zh-CN" altLang="en-US" sz="1400" dirty="0"/>
              <a:t>或转移性胰腺癌患者生存期。</a:t>
            </a:r>
            <a:endParaRPr lang="zh-CN" altLang="en-US" sz="1400" dirty="0"/>
          </a:p>
          <a:p>
            <a:pPr marL="285750" lvl="0" indent="-285750">
              <a:lnSpc>
                <a:spcPct val="120000"/>
              </a:lnSpc>
              <a:buFont typeface="Wingdings" panose="05000000000000000000" pitchFamily="2" charset="2"/>
              <a:buChar char="p"/>
            </a:pPr>
            <a:r>
              <a:rPr lang="zh-CN" altLang="en-US" sz="1400" dirty="0"/>
              <a:t>本品良好的安全性对于减轻肿瘤患者的痛苦，改善患者生活质量有重要的意义。</a:t>
            </a:r>
            <a:endParaRPr lang="zh-CN" altLang="en-US" sz="1400" dirty="0"/>
          </a:p>
        </p:txBody>
      </p:sp>
      <p:sp>
        <p:nvSpPr>
          <p:cNvPr id="5" name="矩形 4"/>
          <p:cNvSpPr/>
          <p:nvPr/>
        </p:nvSpPr>
        <p:spPr>
          <a:xfrm>
            <a:off x="535790" y="3093075"/>
            <a:ext cx="11254691" cy="845616"/>
          </a:xfrm>
          <a:prstGeom prst="rect">
            <a:avLst/>
          </a:prstGeom>
        </p:spPr>
        <p:txBody>
          <a:bodyPr wrap="square">
            <a:spAutoFit/>
          </a:bodyPr>
          <a:lstStyle/>
          <a:p>
            <a:pPr marL="285750" indent="-285750">
              <a:lnSpc>
                <a:spcPct val="120000"/>
              </a:lnSpc>
              <a:buFont typeface="Wingdings" panose="05000000000000000000" pitchFamily="2" charset="2"/>
              <a:buChar char="p"/>
            </a:pPr>
            <a:r>
              <a:rPr lang="zh-CN" altLang="en-US" sz="1400" dirty="0"/>
              <a:t>本品于</a:t>
            </a:r>
            <a:r>
              <a:rPr lang="en-US" altLang="zh-CN" sz="1400" dirty="0"/>
              <a:t>2017</a:t>
            </a:r>
            <a:r>
              <a:rPr lang="zh-CN" altLang="en-US" sz="1400" dirty="0"/>
              <a:t>年首次纳入国家医保目录，</a:t>
            </a:r>
            <a:r>
              <a:rPr lang="en-US" altLang="zh-CN" sz="1400" dirty="0"/>
              <a:t>2019</a:t>
            </a:r>
            <a:r>
              <a:rPr lang="zh-CN" altLang="en-US" sz="1400" dirty="0"/>
              <a:t>、</a:t>
            </a:r>
            <a:r>
              <a:rPr lang="en-US" altLang="zh-CN" sz="1400" dirty="0"/>
              <a:t>2021</a:t>
            </a:r>
            <a:r>
              <a:rPr lang="zh-CN" altLang="en-US" sz="1400" dirty="0"/>
              <a:t>和</a:t>
            </a:r>
            <a:r>
              <a:rPr lang="en-US" altLang="zh-CN" sz="1400" dirty="0"/>
              <a:t>2023</a:t>
            </a:r>
            <a:r>
              <a:rPr lang="zh-CN" altLang="en-US" sz="1400" dirty="0"/>
              <a:t>年三次续约，价格整体降幅达</a:t>
            </a:r>
            <a:r>
              <a:rPr lang="en-US" altLang="zh-CN" sz="1400" dirty="0"/>
              <a:t>67%</a:t>
            </a:r>
            <a:r>
              <a:rPr lang="zh-CN" altLang="en-US" sz="1400" dirty="0"/>
              <a:t>。纳入医保和降价，显著降低了患者经济负担，保障了参保人员合理用药需求。使用本品显著延长患者生存期，增加患者生存获益，且安全性良好。药品费用水平与基本医疗保险基金和参保人承受能力相适应，医保基金支出较低且可控。</a:t>
            </a:r>
            <a:endParaRPr lang="zh-CN" altLang="zh-CN" sz="1400" dirty="0"/>
          </a:p>
        </p:txBody>
      </p:sp>
      <p:sp>
        <p:nvSpPr>
          <p:cNvPr id="20" name="矩形 19"/>
          <p:cNvSpPr/>
          <p:nvPr/>
        </p:nvSpPr>
        <p:spPr>
          <a:xfrm>
            <a:off x="535792" y="4361131"/>
            <a:ext cx="11254691" cy="1104533"/>
          </a:xfrm>
          <a:prstGeom prst="rect">
            <a:avLst/>
          </a:prstGeom>
        </p:spPr>
        <p:txBody>
          <a:bodyPr wrap="square">
            <a:spAutoFit/>
          </a:bodyPr>
          <a:lstStyle/>
          <a:p>
            <a:pPr marL="285750" lvl="0" indent="-285750">
              <a:lnSpc>
                <a:spcPct val="120000"/>
              </a:lnSpc>
              <a:buFont typeface="Wingdings" panose="05000000000000000000" pitchFamily="2" charset="2"/>
              <a:buChar char="p"/>
            </a:pPr>
            <a:r>
              <a:rPr lang="zh-CN" altLang="en-US" sz="1400" dirty="0"/>
              <a:t>局部晚期头颈部鳞癌：尼妥珠单抗是目前唯一的联合同步放化疗治疗局部晚期头颈部鳞癌取得阳性结果的大分子靶向药物，如能纳入医保目录，可填补原目录的空白，满足临床实际需求。</a:t>
            </a:r>
            <a:endParaRPr lang="zh-CN" altLang="en-US" sz="1400" dirty="0"/>
          </a:p>
          <a:p>
            <a:pPr marL="285750" lvl="0" indent="-285750">
              <a:lnSpc>
                <a:spcPct val="120000"/>
              </a:lnSpc>
              <a:buFont typeface="Wingdings" panose="05000000000000000000" pitchFamily="2" charset="2"/>
              <a:buChar char="p"/>
            </a:pPr>
            <a:r>
              <a:rPr lang="zh-CN" altLang="en-US" sz="1400" dirty="0"/>
              <a:t>局部晚期和</a:t>
            </a:r>
            <a:r>
              <a:rPr lang="en-US" altLang="zh-CN" sz="1400" dirty="0"/>
              <a:t>/</a:t>
            </a:r>
            <a:r>
              <a:rPr lang="zh-CN" altLang="en-US" sz="1400" dirty="0"/>
              <a:t>或转移性胰腺癌：尼妥珠单抗是目前唯一获批的治疗胰腺癌的大分子靶向药，如能纳入医保目录，可填补原目录的空白，满足临床实际需求。</a:t>
            </a:r>
            <a:endParaRPr lang="zh-CN" altLang="en-US" sz="1400" dirty="0"/>
          </a:p>
        </p:txBody>
      </p:sp>
      <p:sp>
        <p:nvSpPr>
          <p:cNvPr id="21" name="矩形 20"/>
          <p:cNvSpPr/>
          <p:nvPr/>
        </p:nvSpPr>
        <p:spPr>
          <a:xfrm>
            <a:off x="535791" y="5805195"/>
            <a:ext cx="11254691" cy="609398"/>
          </a:xfrm>
          <a:prstGeom prst="rect">
            <a:avLst/>
          </a:prstGeom>
        </p:spPr>
        <p:txBody>
          <a:bodyPr wrap="square">
            <a:spAutoFit/>
          </a:bodyPr>
          <a:lstStyle/>
          <a:p>
            <a:pPr marL="285750" lvl="0" indent="-285750">
              <a:lnSpc>
                <a:spcPct val="120000"/>
              </a:lnSpc>
              <a:buFont typeface="Wingdings" panose="05000000000000000000" pitchFamily="2" charset="2"/>
              <a:buChar char="p"/>
            </a:pPr>
            <a:r>
              <a:rPr lang="zh-CN" altLang="en-US" sz="1400" dirty="0">
                <a:latin typeface="+mn-ea"/>
              </a:rPr>
              <a:t>尼妥珠单抗治疗局部晚期头颈部鳞癌和</a:t>
            </a:r>
            <a:r>
              <a:rPr lang="en-US" altLang="zh-CN" sz="1400" dirty="0">
                <a:latin typeface="+mn-ea"/>
              </a:rPr>
              <a:t>K-Ras</a:t>
            </a:r>
            <a:r>
              <a:rPr lang="zh-CN" altLang="en-US" sz="1400" dirty="0">
                <a:latin typeface="+mn-ea"/>
              </a:rPr>
              <a:t>野生型局部晚期和</a:t>
            </a:r>
            <a:r>
              <a:rPr lang="en-US" altLang="zh-CN" sz="1400">
                <a:latin typeface="+mn-ea"/>
              </a:rPr>
              <a:t>/</a:t>
            </a:r>
            <a:r>
              <a:rPr lang="zh-CN" altLang="en-US" sz="1400">
                <a:latin typeface="+mn-ea"/>
              </a:rPr>
              <a:t>或</a:t>
            </a:r>
            <a:r>
              <a:rPr lang="zh-CN" altLang="en-US" sz="1400" dirty="0">
                <a:latin typeface="+mn-ea"/>
              </a:rPr>
              <a:t>转移性胰腺癌，适应症描述明确，患者人群定位准确，支付限定范围清晰。临床主要用于住院患者的治疗，易于管理，不会造成临床滥用和审核难度大等问题，临床管理难度小。</a:t>
            </a:r>
            <a:endParaRPr lang="zh-CN" altLang="en-US" sz="1400" dirty="0">
              <a:latin typeface="+mn-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FULL_TEXT_BEAUTIFY_COPY_ID" val="10"/>
</p:tagLst>
</file>

<file path=ppt/tags/tag10.xml><?xml version="1.0" encoding="utf-8"?>
<p:tagLst xmlns:p="http://schemas.openxmlformats.org/presentationml/2006/main">
  <p:tag name="KSO_WM_FULL_TEXT_BEAUTIFY_COPY_ID" val="30"/>
</p:tagLst>
</file>

<file path=ppt/tags/tag11.xml><?xml version="1.0" encoding="utf-8"?>
<p:tagLst xmlns:p="http://schemas.openxmlformats.org/presentationml/2006/main">
  <p:tag name="KSO_WM_FULL_TEXT_BEAUTIFY_COPY_ID" val="10"/>
</p:tagLst>
</file>

<file path=ppt/tags/tag12.xml><?xml version="1.0" encoding="utf-8"?>
<p:tagLst xmlns:p="http://schemas.openxmlformats.org/presentationml/2006/main">
  <p:tag name="KSO_WM_FULL_TEXT_BEAUTIFY_COPY_ID" val="12"/>
</p:tagLst>
</file>

<file path=ppt/tags/tag13.xml><?xml version="1.0" encoding="utf-8"?>
<p:tagLst xmlns:p="http://schemas.openxmlformats.org/presentationml/2006/main">
  <p:tag name="KSO_WM_FULL_TEXT_BEAUTIFY_COPY_ID" val="14"/>
</p:tagLst>
</file>

<file path=ppt/tags/tag14.xml><?xml version="1.0" encoding="utf-8"?>
<p:tagLst xmlns:p="http://schemas.openxmlformats.org/presentationml/2006/main">
  <p:tag name="KSO_WM_FULL_TEXT_BEAUTIFY_COPY_ID" val="28"/>
</p:tagLst>
</file>

<file path=ppt/tags/tag15.xml><?xml version="1.0" encoding="utf-8"?>
<p:tagLst xmlns:p="http://schemas.openxmlformats.org/presentationml/2006/main">
  <p:tag name="KSO_WM_FULL_TEXT_BEAUTIFY_COPY_ID" val="30"/>
</p:tagLst>
</file>

<file path=ppt/tags/tag16.xml><?xml version="1.0" encoding="utf-8"?>
<p:tagLst xmlns:p="http://schemas.openxmlformats.org/presentationml/2006/main">
  <p:tag name="KSO_WM_FULL_TEXT_BEAUTIFY_COPY_ID" val="10"/>
</p:tagLst>
</file>

<file path=ppt/tags/tag17.xml><?xml version="1.0" encoding="utf-8"?>
<p:tagLst xmlns:p="http://schemas.openxmlformats.org/presentationml/2006/main">
  <p:tag name="KSO_WM_FULL_TEXT_BEAUTIFY_COPY_ID" val="12"/>
</p:tagLst>
</file>

<file path=ppt/tags/tag18.xml><?xml version="1.0" encoding="utf-8"?>
<p:tagLst xmlns:p="http://schemas.openxmlformats.org/presentationml/2006/main">
  <p:tag name="KSO_WM_FULL_TEXT_BEAUTIFY_COPY_ID" val="14"/>
</p:tagLst>
</file>

<file path=ppt/tags/tag19.xml><?xml version="1.0" encoding="utf-8"?>
<p:tagLst xmlns:p="http://schemas.openxmlformats.org/presentationml/2006/main">
  <p:tag name="KSO_WM_FULL_TEXT_BEAUTIFY_COPY_ID" val="28"/>
</p:tagLst>
</file>

<file path=ppt/tags/tag2.xml><?xml version="1.0" encoding="utf-8"?>
<p:tagLst xmlns:p="http://schemas.openxmlformats.org/presentationml/2006/main">
  <p:tag name="KSO_WM_FULL_TEXT_BEAUTIFY_COPY_ID" val="12"/>
</p:tagLst>
</file>

<file path=ppt/tags/tag20.xml><?xml version="1.0" encoding="utf-8"?>
<p:tagLst xmlns:p="http://schemas.openxmlformats.org/presentationml/2006/main">
  <p:tag name="KSO_WM_FULL_TEXT_BEAUTIFY_COPY_ID" val="30"/>
</p:tagLst>
</file>

<file path=ppt/tags/tag21.xml><?xml version="1.0" encoding="utf-8"?>
<p:tagLst xmlns:p="http://schemas.openxmlformats.org/presentationml/2006/main">
  <p:tag name="KSO_WM_FULL_TEXT_BEAUTIFY_COPY_ID" val="10"/>
</p:tagLst>
</file>

<file path=ppt/tags/tag22.xml><?xml version="1.0" encoding="utf-8"?>
<p:tagLst xmlns:p="http://schemas.openxmlformats.org/presentationml/2006/main">
  <p:tag name="KSO_WM_FULL_TEXT_BEAUTIFY_COPY_ID" val="12"/>
</p:tagLst>
</file>

<file path=ppt/tags/tag23.xml><?xml version="1.0" encoding="utf-8"?>
<p:tagLst xmlns:p="http://schemas.openxmlformats.org/presentationml/2006/main">
  <p:tag name="KSO_WM_FULL_TEXT_BEAUTIFY_COPY_ID" val="14"/>
</p:tagLst>
</file>

<file path=ppt/tags/tag24.xml><?xml version="1.0" encoding="utf-8"?>
<p:tagLst xmlns:p="http://schemas.openxmlformats.org/presentationml/2006/main">
  <p:tag name="KSO_WM_FULL_TEXT_BEAUTIFY_COPY_ID" val="28"/>
</p:tagLst>
</file>

<file path=ppt/tags/tag25.xml><?xml version="1.0" encoding="utf-8"?>
<p:tagLst xmlns:p="http://schemas.openxmlformats.org/presentationml/2006/main">
  <p:tag name="KSO_WM_FULL_TEXT_BEAUTIFY_COPY_ID" val="30"/>
</p:tagLst>
</file>

<file path=ppt/tags/tag26.xml><?xml version="1.0" encoding="utf-8"?>
<p:tagLst xmlns:p="http://schemas.openxmlformats.org/presentationml/2006/main">
  <p:tag name="commondata" val="eyJoZGlkIjoiZTZlOGUzNjUwOThiNTliMDgwNWNjMzRhYmJkZDhmYTEifQ=="/>
</p:tagLst>
</file>

<file path=ppt/tags/tag3.xml><?xml version="1.0" encoding="utf-8"?>
<p:tagLst xmlns:p="http://schemas.openxmlformats.org/presentationml/2006/main">
  <p:tag name="KSO_WM_FULL_TEXT_BEAUTIFY_COPY_ID" val="14"/>
</p:tagLst>
</file>

<file path=ppt/tags/tag4.xml><?xml version="1.0" encoding="utf-8"?>
<p:tagLst xmlns:p="http://schemas.openxmlformats.org/presentationml/2006/main">
  <p:tag name="KSO_WM_FULL_TEXT_BEAUTIFY_COPY_ID" val="28"/>
</p:tagLst>
</file>

<file path=ppt/tags/tag5.xml><?xml version="1.0" encoding="utf-8"?>
<p:tagLst xmlns:p="http://schemas.openxmlformats.org/presentationml/2006/main">
  <p:tag name="KSO_WM_FULL_TEXT_BEAUTIFY_COPY_ID" val="30"/>
</p:tagLst>
</file>

<file path=ppt/tags/tag6.xml><?xml version="1.0" encoding="utf-8"?>
<p:tagLst xmlns:p="http://schemas.openxmlformats.org/presentationml/2006/main">
  <p:tag name="KSO_WM_FULL_TEXT_BEAUTIFY_COPY_ID" val="10"/>
</p:tagLst>
</file>

<file path=ppt/tags/tag7.xml><?xml version="1.0" encoding="utf-8"?>
<p:tagLst xmlns:p="http://schemas.openxmlformats.org/presentationml/2006/main">
  <p:tag name="KSO_WM_FULL_TEXT_BEAUTIFY_COPY_ID" val="12"/>
</p:tagLst>
</file>

<file path=ppt/tags/tag8.xml><?xml version="1.0" encoding="utf-8"?>
<p:tagLst xmlns:p="http://schemas.openxmlformats.org/presentationml/2006/main">
  <p:tag name="KSO_WM_FULL_TEXT_BEAUTIFY_COPY_ID" val="14"/>
</p:tagLst>
</file>

<file path=ppt/tags/tag9.xml><?xml version="1.0" encoding="utf-8"?>
<p:tagLst xmlns:p="http://schemas.openxmlformats.org/presentationml/2006/main">
  <p:tag name="KSO_WM_FULL_TEXT_BEAUTIFY_COPY_ID" val="28"/>
</p:tagLst>
</file>

<file path=ppt/theme/theme1.xml><?xml version="1.0" encoding="utf-8"?>
<a:theme xmlns:a="http://schemas.openxmlformats.org/drawingml/2006/main" name="Office 主题">
  <a:themeElements>
    <a:clrScheme name="罗沙司他">
      <a:dk1>
        <a:sysClr val="windowText" lastClr="000000"/>
      </a:dk1>
      <a:lt1>
        <a:sysClr val="window" lastClr="FFFFFF"/>
      </a:lt1>
      <a:dk2>
        <a:srgbClr val="44546A"/>
      </a:dk2>
      <a:lt2>
        <a:srgbClr val="E7E6E6"/>
      </a:lt2>
      <a:accent1>
        <a:srgbClr val="6191C9"/>
      </a:accent1>
      <a:accent2>
        <a:srgbClr val="C95C48"/>
      </a:accent2>
      <a:accent3>
        <a:srgbClr val="7F7F7F"/>
      </a:accent3>
      <a:accent4>
        <a:srgbClr val="FFC000"/>
      </a:accent4>
      <a:accent5>
        <a:srgbClr val="5B9BD5"/>
      </a:accent5>
      <a:accent6>
        <a:srgbClr val="70AD47"/>
      </a:accent6>
      <a:hlink>
        <a:srgbClr val="0563C1"/>
      </a:hlink>
      <a:folHlink>
        <a:srgbClr val="954F72"/>
      </a:folHlink>
    </a:clrScheme>
    <a:fontScheme name="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3772</Words>
  <Application>WPS 演示</Application>
  <PresentationFormat>自定义</PresentationFormat>
  <Paragraphs>212</Paragraphs>
  <Slides>10</Slides>
  <Notes>3</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10</vt:i4>
      </vt:variant>
    </vt:vector>
  </HeadingPairs>
  <TitlesOfParts>
    <vt:vector size="29" baseType="lpstr">
      <vt:lpstr>Arial</vt:lpstr>
      <vt:lpstr>宋体</vt:lpstr>
      <vt:lpstr>Wingdings</vt:lpstr>
      <vt:lpstr>Calibri</vt:lpstr>
      <vt:lpstr>等线</vt:lpstr>
      <vt:lpstr>Arial</vt:lpstr>
      <vt:lpstr>微软雅黑</vt:lpstr>
      <vt:lpstr>Merck</vt:lpstr>
      <vt:lpstr>等线 Light</vt:lpstr>
      <vt:lpstr>Agency FB</vt:lpstr>
      <vt:lpstr>仿宋_GB2312</vt:lpstr>
      <vt:lpstr>仿宋</vt:lpstr>
      <vt:lpstr>Trebuchet MS</vt:lpstr>
      <vt:lpstr>Times New Roman</vt:lpstr>
      <vt:lpstr>Segoe Print</vt:lpstr>
      <vt:lpstr>Times New Roman</vt:lpstr>
      <vt:lpstr>Arial Unicode MS</vt:lpstr>
      <vt:lpstr>Office 主题</vt:lpstr>
      <vt:lpstr>1_自定义设计方案</vt:lpstr>
      <vt:lpstr>PowerPoint 演示文稿</vt:lpstr>
      <vt:lpstr>PowerPoint 演示文稿</vt:lpstr>
      <vt:lpstr>药品基本信息</vt:lpstr>
      <vt:lpstr>药品基本信息</vt:lpstr>
      <vt:lpstr>安全性</vt:lpstr>
      <vt:lpstr>有效性</vt:lpstr>
      <vt:lpstr>有效性</vt:lpstr>
      <vt:lpstr>创新性</vt:lpstr>
      <vt:lpstr>公平性</vt:lpstr>
      <vt:lpstr>总结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Dido Ding</dc:creator>
  <cp:lastModifiedBy>Tiramisu</cp:lastModifiedBy>
  <cp:revision>70</cp:revision>
  <dcterms:created xsi:type="dcterms:W3CDTF">2023-05-12T01:52:00Z</dcterms:created>
  <dcterms:modified xsi:type="dcterms:W3CDTF">2024-07-12T11:01:30Z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8270512F3ABD44F9B59F8D0ADE1A2266_12</vt:lpwstr>
  </property>
  <property fmtid="{D5CDD505-2E9C-101B-9397-08002B2CF9AE}" pid="3" name="KSOProductBuildVer">
    <vt:lpwstr>2052-12.1.0.16929</vt:lpwstr>
  </property>
</Properties>
</file>