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notesSlides/notesSlide9.xml" ContentType="application/vnd.openxmlformats-officedocument.presentationml.notesSlide+xml"/>
  <Override PartName="/ppt/tags/tag6.xml" ContentType="application/vnd.openxmlformats-officedocument.presentationml.tags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sldIdLst>
    <p:sldId id="256" r:id="rId5"/>
    <p:sldId id="261" r:id="rId6"/>
    <p:sldId id="1986" r:id="rId7"/>
    <p:sldId id="1994" r:id="rId8"/>
    <p:sldId id="1988" r:id="rId9"/>
    <p:sldId id="1993" r:id="rId10"/>
    <p:sldId id="1989" r:id="rId11"/>
    <p:sldId id="1990" r:id="rId12"/>
    <p:sldId id="1991" r:id="rId13"/>
    <p:sldId id="1985" r:id="rId14"/>
  </p:sldIdLst>
  <p:sldSz cx="12192000" cy="6858000"/>
  <p:notesSz cx="6797675" cy="9926638"/>
  <p:custDataLst>
    <p:tags r:id="rId1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9" userDrawn="1">
          <p15:clr>
            <a:srgbClr val="A4A3A4"/>
          </p15:clr>
        </p15:guide>
        <p15:guide id="3" pos="2933" userDrawn="1">
          <p15:clr>
            <a:srgbClr val="A4A3A4"/>
          </p15:clr>
        </p15:guide>
        <p15:guide id="4" pos="7242" userDrawn="1">
          <p15:clr>
            <a:srgbClr val="A4A3A4"/>
          </p15:clr>
        </p15:guide>
        <p15:guide id="5" orient="horz" pos="255" userDrawn="1">
          <p15:clr>
            <a:srgbClr val="A4A3A4"/>
          </p15:clr>
        </p15:guide>
        <p15:guide id="8" orient="horz" pos="4269" userDrawn="1">
          <p15:clr>
            <a:srgbClr val="A4A3A4"/>
          </p15:clr>
        </p15:guide>
        <p15:guide id="10" orient="horz" pos="3748" userDrawn="1">
          <p15:clr>
            <a:srgbClr val="A4A3A4"/>
          </p15:clr>
        </p15:guide>
        <p15:guide id="11" pos="438" userDrawn="1">
          <p15:clr>
            <a:srgbClr val="A4A3A4"/>
          </p15:clr>
        </p15:guide>
        <p15:guide id="12" orient="horz" pos="867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9154320-7952-F5F0-B96C-AC998A4EEA9F}" name="wenjun li" initials="wl" userId="6a932378c4139e42" providerId="Windows Live"/>
  <p188:author id="{4F5A08EA-4FE0-1C17-1E42-9C806C4766E8}" name="段景泽" initials="段景泽" userId="S::jingze.duan@allist.com.cn::3d7ab4da-f60f-4b7a-992e-5bde34ac968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iang CUI" initials="QC" lastIdx="16" clrIdx="0"/>
  <p:cmAuthor id="2" name="meng" initials="m" lastIdx="27" clrIdx="1"/>
  <p:cmAuthor id="8" name="Ewen Buckling" initials="EB" lastIdx="72" clrIdx="7"/>
  <p:cmAuthor id="9" name="iMed" initials="SC" lastIdx="9" clrIdx="8"/>
  <p:cmAuthor id="10" name="Zachary Crouch" initials="ZC" lastIdx="7" clrIdx="9"/>
  <p:cmAuthor id="11" name="作者" initials="A" lastIdx="0" clrIdx="10"/>
  <p:cmAuthor id="12" name="Kanika Banathia" initials="KB" lastIdx="337" clrIdx="11"/>
  <p:cmAuthor id="13" name="Lissa Gillmore" initials="LG" lastIdx="7" clrIdx="12"/>
  <p:cmAuthor id="14" name="未知用户1" initials="未知用户1" lastIdx="76" clrIdx="13"/>
  <p:cmAuthor id="15" name="Andrew Morrison" initials="AM" lastIdx="10" clrIdx="14"/>
  <p:cmAuthor id="16" name="Arven Saunders-MEI" initials="AS" lastIdx="1" clrIdx="15"/>
  <p:cmAuthor id="17" name="Zach Crouch" initials="ZC" lastIdx="3" clrIdx="16"/>
  <p:cmAuthor id="18" name="Leslie Turner" initials="LT" lastIdx="7" clrIdx="17"/>
  <p:cmAuthor id="19" name="ghy1007" initials="g" lastIdx="77" clrIdx="18"/>
  <p:cmAuthor id="20" name="Xiaodan LUO" initials="XL" lastIdx="4" clrIdx="19"/>
  <p:cmAuthor id="21" name="admin" initials="j" lastIdx="5" clrIdx="20"/>
  <p:cmAuthor id="22" name="Linmu YANG" initials="LY" lastIdx="5" clrIdx="21"/>
  <p:cmAuthor id="23" name="Anson WU" initials="AW" lastIdx="2" clrIdx="2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AFBFD"/>
    <a:srgbClr val="19AA94"/>
    <a:srgbClr val="7C3663"/>
    <a:srgbClr val="F1DE6A"/>
    <a:srgbClr val="F3D554"/>
    <a:srgbClr val="E7E4EB"/>
    <a:srgbClr val="013B9E"/>
    <a:srgbClr val="E1F2F1"/>
    <a:srgbClr val="EEE0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36" autoAdjust="0"/>
    <p:restoredTop sz="84032" autoAdjust="0"/>
  </p:normalViewPr>
  <p:slideViewPr>
    <p:cSldViewPr snapToGrid="0" showGuides="1">
      <p:cViewPr varScale="1">
        <p:scale>
          <a:sx n="49" d="100"/>
          <a:sy n="49" d="100"/>
        </p:scale>
        <p:origin x="56" y="80"/>
      </p:cViewPr>
      <p:guideLst>
        <p:guide orient="horz" pos="459"/>
        <p:guide pos="2933"/>
        <p:guide pos="7242"/>
        <p:guide orient="horz" pos="255"/>
        <p:guide orient="horz" pos="4269"/>
        <p:guide orient="horz" pos="3748"/>
        <p:guide pos="438"/>
        <p:guide orient="horz" pos="867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F1DE6A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45A0-4B50-B0D6-A4A93108E9EC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45A0-4B50-B0D6-A4A93108E9EC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86</c:v>
                </c:pt>
                <c:pt idx="1">
                  <c:v>14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销售额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第一季度</c:v>
                      </c:pt>
                      <c:pt idx="1">
                        <c:v>第二季度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45A0-4B50-B0D6-A4A93108E9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6"/>
        <c:holeSize val="7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spPr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F1DE6A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971-48E1-9B41-23A7671A695D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971-48E1-9B41-23A7671A695D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63</c:v>
                </c:pt>
                <c:pt idx="1">
                  <c:v>37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销售额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第一季度</c:v>
                      </c:pt>
                      <c:pt idx="1">
                        <c:v>第二季度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6971-48E1-9B41-23A7671A69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6"/>
        <c:holeSize val="72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577018013102998"/>
          <c:y val="0.18606596351402288"/>
          <c:w val="0.38831344643825783"/>
          <c:h val="0.66169824815632194"/>
        </c:manualLayout>
      </c:layout>
      <c:doughnutChart>
        <c:varyColors val="1"/>
        <c:ser>
          <c:idx val="0"/>
          <c:order val="0"/>
          <c:spPr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1"/>
          <c:dPt>
            <c:idx val="0"/>
            <c:bubble3D val="0"/>
            <c:spPr>
              <a:solidFill>
                <a:srgbClr val="F1DE6A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D10-4E6C-AB13-907DBCE0C603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D10-4E6C-AB13-907DBCE0C603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90.9</c:v>
                </c:pt>
                <c:pt idx="1">
                  <c:v>9.1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销售额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第一季度</c:v>
                      </c:pt>
                      <c:pt idx="1">
                        <c:v>第二季度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AD10-4E6C-AB13-907DBCE0C6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8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329133657853714"/>
          <c:y val="0.12336935212103443"/>
          <c:w val="0.33179287385644174"/>
          <c:h val="0.50652259151586243"/>
        </c:manualLayout>
      </c:layout>
      <c:doughnutChart>
        <c:varyColors val="1"/>
        <c:ser>
          <c:idx val="0"/>
          <c:order val="0"/>
          <c:spPr>
            <a:ln w="190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rgbClr val="F1DE6A"/>
              </a:solidFill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AF1-4CA5-9E96-AF4A5FD91853}"/>
              </c:ext>
            </c:extLst>
          </c:dPt>
          <c:dPt>
            <c:idx val="1"/>
            <c:bubble3D val="0"/>
            <c:spPr>
              <a:noFill/>
              <a:ln w="1905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AF1-4CA5-9E96-AF4A5FD91853}"/>
              </c:ext>
            </c:extLst>
          </c:dPt>
          <c:val>
            <c:numRef>
              <c:f>Sheet1!$B$2:$B$3</c:f>
              <c:numCache>
                <c:formatCode>General</c:formatCode>
                <c:ptCount val="2"/>
                <c:pt idx="0">
                  <c:v>77.400000000000006</c:v>
                </c:pt>
                <c:pt idx="1">
                  <c:v>22.6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销售额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Sheet1!$A$2:$A$3</c15:sqref>
                        </c15:formulaRef>
                      </c:ext>
                    </c:extLst>
                    <c:strCache>
                      <c:ptCount val="2"/>
                      <c:pt idx="0">
                        <c:v>第一季度</c:v>
                      </c:pt>
                      <c:pt idx="1">
                        <c:v>第二季度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4-2AF1-4CA5-9E96-AF4A5FD918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66"/>
        <c:holeSize val="78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DB6C23-8956-470D-A173-06FB2BCC03B9}" type="datetimeFigureOut">
              <a:rPr lang="zh-CN" altLang="en-US" smtClean="0"/>
              <a:t>2024/7/12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45D100-5F8C-4041-ACE7-A3929293BBA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45D100-5F8C-4041-ACE7-A3929293BBA4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8917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45D100-5F8C-4041-ACE7-A3929293BBA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6771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45D100-5F8C-4041-ACE7-A3929293BBA4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2497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45D100-5F8C-4041-ACE7-A3929293BBA4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3428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45D100-5F8C-4041-ACE7-A3929293BBA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3335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45D100-5F8C-4041-ACE7-A3929293BBA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428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45D100-5F8C-4041-ACE7-A3929293BBA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45D100-5F8C-4041-ACE7-A3929293BBA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45D100-5F8C-4041-ACE7-A3929293BBA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52791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45D100-5F8C-4041-ACE7-A3929293BBA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916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-3454"/>
            <a:ext cx="1818968" cy="6784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0" y="5289755"/>
            <a:ext cx="12192000" cy="1568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0" y="0"/>
            <a:ext cx="1769806" cy="84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ppt内容">
            <a:extLst>
              <a:ext uri="{FF2B5EF4-FFF2-40B4-BE49-F238E27FC236}">
                <a16:creationId xmlns:a16="http://schemas.microsoft.com/office/drawing/2014/main" id="{D2FB94EF-3A8E-70BC-B146-A47AD8B16E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t="-1" b="23164"/>
          <a:stretch/>
        </p:blipFill>
        <p:spPr>
          <a:xfrm>
            <a:off x="0" y="-3453"/>
            <a:ext cx="12192000" cy="437343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C817E76-B983-D087-9F16-B9CE21D22F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590" y="154290"/>
            <a:ext cx="1304782" cy="405352"/>
          </a:xfrm>
          <a:prstGeom prst="rect">
            <a:avLst/>
          </a:prstGeom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07844AA2-C0A6-012B-9F10-F7EC8E014605}"/>
              </a:ext>
            </a:extLst>
          </p:cNvPr>
          <p:cNvGrpSpPr/>
          <p:nvPr userDrawn="1"/>
        </p:nvGrpSpPr>
        <p:grpSpPr>
          <a:xfrm>
            <a:off x="9618028" y="5709076"/>
            <a:ext cx="2432302" cy="1132148"/>
            <a:chOff x="7296489" y="4544947"/>
            <a:chExt cx="4967990" cy="2312418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3248780-F853-5889-32CA-9DF61B733E1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1189" b="11203"/>
            <a:stretch>
              <a:fillRect/>
            </a:stretch>
          </p:blipFill>
          <p:spPr>
            <a:xfrm>
              <a:off x="7296489" y="4544947"/>
              <a:ext cx="1371600" cy="2312418"/>
            </a:xfrm>
            <a:prstGeom prst="rect">
              <a:avLst/>
            </a:prstGeom>
          </p:spPr>
        </p:pic>
        <p:pic>
          <p:nvPicPr>
            <p:cNvPr id="7" name="图片 6" descr="棒球">
              <a:extLst>
                <a:ext uri="{FF2B5EF4-FFF2-40B4-BE49-F238E27FC236}">
                  <a16:creationId xmlns:a16="http://schemas.microsoft.com/office/drawing/2014/main" id="{8A8A7526-6D7A-52E8-B791-E093502246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7368968" y="4718367"/>
              <a:ext cx="4895511" cy="182054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F6603E-B8CC-15C3-F075-F4FB47649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0419"/>
          </a:xfrm>
          <a:prstGeom prst="rect">
            <a:avLst/>
          </a:prstGeom>
        </p:spPr>
        <p:txBody>
          <a:bodyPr/>
          <a:lstStyle>
            <a:lvl1pPr algn="ctr">
              <a:defRPr sz="3200" b="1">
                <a:solidFill>
                  <a:srgbClr val="7C3663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3" name="图片 2" descr="ppt内容">
            <a:extLst>
              <a:ext uri="{FF2B5EF4-FFF2-40B4-BE49-F238E27FC236}">
                <a16:creationId xmlns:a16="http://schemas.microsoft.com/office/drawing/2014/main" id="{077D6E93-D786-B7EC-D361-F64EF7CB8E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t="-1" b="23164"/>
          <a:stretch/>
        </p:blipFill>
        <p:spPr>
          <a:xfrm>
            <a:off x="0" y="-3453"/>
            <a:ext cx="12192000" cy="437343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051ECF59-349C-672C-9CC7-F9B5DD661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590" y="154290"/>
            <a:ext cx="1304782" cy="40535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DD3794A-2F2B-D6CC-0BD9-A34B3820E4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7" y="154290"/>
            <a:ext cx="1440963" cy="405352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9EDDBDC-C6ED-56D5-5004-F9629CC32677}"/>
              </a:ext>
            </a:extLst>
          </p:cNvPr>
          <p:cNvGrpSpPr/>
          <p:nvPr userDrawn="1"/>
        </p:nvGrpSpPr>
        <p:grpSpPr>
          <a:xfrm>
            <a:off x="9618028" y="5709076"/>
            <a:ext cx="2432302" cy="1132148"/>
            <a:chOff x="7296489" y="4544947"/>
            <a:chExt cx="4967990" cy="2312418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311ACB7-D16B-58CC-0BB2-DD5723C9E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1189" b="11203"/>
            <a:stretch>
              <a:fillRect/>
            </a:stretch>
          </p:blipFill>
          <p:spPr>
            <a:xfrm>
              <a:off x="7296489" y="4544947"/>
              <a:ext cx="1371600" cy="2312418"/>
            </a:xfrm>
            <a:prstGeom prst="rect">
              <a:avLst/>
            </a:prstGeom>
          </p:spPr>
        </p:pic>
        <p:pic>
          <p:nvPicPr>
            <p:cNvPr id="8" name="图片 7" descr="棒球">
              <a:extLst>
                <a:ext uri="{FF2B5EF4-FFF2-40B4-BE49-F238E27FC236}">
                  <a16:creationId xmlns:a16="http://schemas.microsoft.com/office/drawing/2014/main" id="{EE473001-762C-BC9D-75A8-ED04595A7B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7368968" y="4718367"/>
              <a:ext cx="4895511" cy="18205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6041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内容">
            <a:extLst>
              <a:ext uri="{FF2B5EF4-FFF2-40B4-BE49-F238E27FC236}">
                <a16:creationId xmlns:a16="http://schemas.microsoft.com/office/drawing/2014/main" id="{077D6E93-D786-B7EC-D361-F64EF7CB8E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20000"/>
          </a:blip>
          <a:srcRect t="-1" b="23164"/>
          <a:stretch/>
        </p:blipFill>
        <p:spPr>
          <a:xfrm>
            <a:off x="0" y="-3453"/>
            <a:ext cx="12192000" cy="437343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DF6603E-B8CC-15C3-F075-F4FB47649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4522"/>
            <a:ext cx="10515600" cy="520996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rgbClr val="7C3663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51ECF59-349C-672C-9CC7-F9B5DD6616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590" y="154290"/>
            <a:ext cx="1304782" cy="40535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DD3794A-2F2B-D6CC-0BD9-A34B3820E49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7" y="154290"/>
            <a:ext cx="1440963" cy="405352"/>
          </a:xfrm>
          <a:prstGeom prst="rect">
            <a:avLst/>
          </a:prstGeom>
        </p:spPr>
      </p:pic>
      <p:grpSp>
        <p:nvGrpSpPr>
          <p:cNvPr id="6" name="组合 5">
            <a:extLst>
              <a:ext uri="{FF2B5EF4-FFF2-40B4-BE49-F238E27FC236}">
                <a16:creationId xmlns:a16="http://schemas.microsoft.com/office/drawing/2014/main" id="{59EDDBDC-C6ED-56D5-5004-F9629CC32677}"/>
              </a:ext>
            </a:extLst>
          </p:cNvPr>
          <p:cNvGrpSpPr/>
          <p:nvPr userDrawn="1"/>
        </p:nvGrpSpPr>
        <p:grpSpPr>
          <a:xfrm>
            <a:off x="9618028" y="5709076"/>
            <a:ext cx="2432302" cy="1132148"/>
            <a:chOff x="7296489" y="4544947"/>
            <a:chExt cx="4967990" cy="2312418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D311ACB7-D16B-58CC-0BB2-DD5723C9EBB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1189" b="11203"/>
            <a:stretch>
              <a:fillRect/>
            </a:stretch>
          </p:blipFill>
          <p:spPr>
            <a:xfrm>
              <a:off x="7296489" y="4544947"/>
              <a:ext cx="1371600" cy="2312418"/>
            </a:xfrm>
            <a:prstGeom prst="rect">
              <a:avLst/>
            </a:prstGeom>
          </p:spPr>
        </p:pic>
        <p:pic>
          <p:nvPicPr>
            <p:cNvPr id="8" name="图片 7" descr="棒球">
              <a:extLst>
                <a:ext uri="{FF2B5EF4-FFF2-40B4-BE49-F238E27FC236}">
                  <a16:creationId xmlns:a16="http://schemas.microsoft.com/office/drawing/2014/main" id="{EE473001-762C-BC9D-75A8-ED04595A7B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7368968" y="4718367"/>
              <a:ext cx="4895511" cy="1820545"/>
            </a:xfrm>
            <a:prstGeom prst="rect">
              <a:avLst/>
            </a:prstGeom>
          </p:spPr>
        </p:pic>
      </p:grpSp>
      <p:graphicFrame>
        <p:nvGraphicFramePr>
          <p:cNvPr id="10" name="表格 12">
            <a:extLst>
              <a:ext uri="{FF2B5EF4-FFF2-40B4-BE49-F238E27FC236}">
                <a16:creationId xmlns:a16="http://schemas.microsoft.com/office/drawing/2014/main" id="{319F3010-235E-3878-C43F-968D798A6AD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109725955"/>
              </p:ext>
            </p:extLst>
          </p:nvPr>
        </p:nvGraphicFramePr>
        <p:xfrm>
          <a:off x="4263656" y="44135"/>
          <a:ext cx="6364935" cy="3708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272987">
                  <a:extLst>
                    <a:ext uri="{9D8B030D-6E8A-4147-A177-3AD203B41FA5}">
                      <a16:colId xmlns:a16="http://schemas.microsoft.com/office/drawing/2014/main" val="3619753933"/>
                    </a:ext>
                  </a:extLst>
                </a:gridCol>
                <a:gridCol w="1272987">
                  <a:extLst>
                    <a:ext uri="{9D8B030D-6E8A-4147-A177-3AD203B41FA5}">
                      <a16:colId xmlns:a16="http://schemas.microsoft.com/office/drawing/2014/main" val="1931234522"/>
                    </a:ext>
                  </a:extLst>
                </a:gridCol>
                <a:gridCol w="1272987">
                  <a:extLst>
                    <a:ext uri="{9D8B030D-6E8A-4147-A177-3AD203B41FA5}">
                      <a16:colId xmlns:a16="http://schemas.microsoft.com/office/drawing/2014/main" val="1453582860"/>
                    </a:ext>
                  </a:extLst>
                </a:gridCol>
                <a:gridCol w="1272987">
                  <a:extLst>
                    <a:ext uri="{9D8B030D-6E8A-4147-A177-3AD203B41FA5}">
                      <a16:colId xmlns:a16="http://schemas.microsoft.com/office/drawing/2014/main" val="230445642"/>
                    </a:ext>
                  </a:extLst>
                </a:gridCol>
                <a:gridCol w="1272987">
                  <a:extLst>
                    <a:ext uri="{9D8B030D-6E8A-4147-A177-3AD203B41FA5}">
                      <a16:colId xmlns:a16="http://schemas.microsoft.com/office/drawing/2014/main" val="32108724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8487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8894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308100" y="2671870"/>
            <a:ext cx="9575800" cy="757130"/>
          </a:xfrm>
          <a:prstGeom prst="rect">
            <a:avLst/>
          </a:prstGeom>
        </p:spPr>
        <p:txBody>
          <a:bodyPr anchor="b">
            <a:sp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单击此处编辑首页母版标题样式</a:t>
            </a:r>
          </a:p>
        </p:txBody>
      </p:sp>
      <p:sp>
        <p:nvSpPr>
          <p:cNvPr id="11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54CFE-8CC1-4B88-AB41-DD1C6118A40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0"/>
            <a:ext cx="1769806" cy="84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ppt内容">
            <a:extLst>
              <a:ext uri="{FF2B5EF4-FFF2-40B4-BE49-F238E27FC236}">
                <a16:creationId xmlns:a16="http://schemas.microsoft.com/office/drawing/2014/main" id="{CF5396AB-35DC-B654-A2CB-477D88AD5D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"/>
            <a:ext cx="12192000" cy="685673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38AB189-EFFB-018B-1D28-10C3B2EB23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189" b="11203"/>
          <a:stretch>
            <a:fillRect/>
          </a:stretch>
        </p:blipFill>
        <p:spPr>
          <a:xfrm>
            <a:off x="7296489" y="4544947"/>
            <a:ext cx="1371600" cy="231241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66FA405-1BF4-2318-A166-933002064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590" y="154290"/>
            <a:ext cx="1304782" cy="40535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DB59D842-8269-F97C-54FD-848917A0709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17" y="154290"/>
            <a:ext cx="1440963" cy="405352"/>
          </a:xfrm>
          <a:prstGeom prst="rect">
            <a:avLst/>
          </a:prstGeom>
        </p:spPr>
      </p:pic>
      <p:pic>
        <p:nvPicPr>
          <p:cNvPr id="9" name="图片 8" descr="棒球">
            <a:extLst>
              <a:ext uri="{FF2B5EF4-FFF2-40B4-BE49-F238E27FC236}">
                <a16:creationId xmlns:a16="http://schemas.microsoft.com/office/drawing/2014/main" id="{EF218DDC-0B03-4856-2240-AA46C6C4A5B9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68968" y="4718367"/>
            <a:ext cx="4895511" cy="1820545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CBCC4754-E58E-7306-D8FF-E948D683AF90}"/>
              </a:ext>
            </a:extLst>
          </p:cNvPr>
          <p:cNvSpPr/>
          <p:nvPr userDrawn="1"/>
        </p:nvSpPr>
        <p:spPr>
          <a:xfrm>
            <a:off x="-1254643" y="701749"/>
            <a:ext cx="786809" cy="446567"/>
          </a:xfrm>
          <a:prstGeom prst="rect">
            <a:avLst/>
          </a:prstGeom>
          <a:solidFill>
            <a:srgbClr val="19AA9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AD8D725-EF36-B0BC-7315-FB877BFDEC1A}"/>
              </a:ext>
            </a:extLst>
          </p:cNvPr>
          <p:cNvSpPr/>
          <p:nvPr userDrawn="1"/>
        </p:nvSpPr>
        <p:spPr>
          <a:xfrm>
            <a:off x="-1254643" y="1300716"/>
            <a:ext cx="786809" cy="446567"/>
          </a:xfrm>
          <a:prstGeom prst="rect">
            <a:avLst/>
          </a:prstGeom>
          <a:solidFill>
            <a:srgbClr val="7C366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6AB3F01-129C-A402-E549-9F7397AE7643}"/>
              </a:ext>
            </a:extLst>
          </p:cNvPr>
          <p:cNvSpPr/>
          <p:nvPr userDrawn="1"/>
        </p:nvSpPr>
        <p:spPr>
          <a:xfrm>
            <a:off x="-1254643" y="1899683"/>
            <a:ext cx="786809" cy="446567"/>
          </a:xfrm>
          <a:prstGeom prst="rect">
            <a:avLst/>
          </a:prstGeom>
          <a:solidFill>
            <a:srgbClr val="2C042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6FB0D-3649-4659-A4EA-16B622D04D18}" type="datetimeFigureOut">
              <a:rPr lang="zh-CN" altLang="en-US" smtClean="0"/>
              <a:t>2024/7/12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BC0CA1-3571-4BD4-9253-723F5D1C3D9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15237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对象 7" hidden="1"/>
          <p:cNvGraphicFramePr>
            <a:graphicFrameLocks noChangeAspect="1"/>
          </p:cNvGraphicFramePr>
          <p:nvPr userDrawn="1">
            <p:custDataLst>
              <p:tags r:id="rId7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8" imgW="8255" imgH="8255" progId="TCLayout.ActiveDocument.1">
                  <p:embed/>
                </p:oleObj>
              </mc:Choice>
              <mc:Fallback>
                <p:oleObj name="think-cell 幻灯片" r:id="rId8" imgW="8255" imgH="8255" progId="TCLayout.ActiveDocument.1">
                  <p:embed/>
                  <p:pic>
                    <p:nvPicPr>
                      <p:cNvPr id="8" name="对象 7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0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hyperlink" Target="https://www.blueprintmedicines.com/medicines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7.sv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3902079" y="1655727"/>
            <a:ext cx="4387843" cy="5111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kumimoji="0" lang="zh-CN" altLang="en-US" sz="2400" u="none" strike="noStrike" kern="1200" cap="none" spc="30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新增通用名，拟谈判调入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95325" y="2667187"/>
            <a:ext cx="10801350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普拉</a:t>
            </a:r>
            <a:r>
              <a:rPr lang="zh-CN" altLang="en-US" sz="4400" b="1" i="0" u="none" strike="noStrike" baseline="0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替尼片（</a:t>
            </a:r>
            <a:r>
              <a:rPr lang="zh-CN" altLang="en-US" sz="4400" b="1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普吉</a:t>
            </a:r>
            <a:r>
              <a:rPr lang="zh-CN" altLang="en-US" sz="4400" b="1" i="0" u="none" strike="noStrike" baseline="0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华</a:t>
            </a:r>
            <a:r>
              <a:rPr lang="en-US" altLang="zh-CN" sz="4400" b="1" i="0" u="none" strike="noStrike" baseline="30000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®</a:t>
            </a:r>
            <a:r>
              <a:rPr lang="zh-CN" altLang="en-US" sz="4400" b="1" i="0" u="none" strike="noStrike" baseline="0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不</a:t>
            </a:r>
            <a:r>
              <a:rPr lang="zh-CN" altLang="en-US" sz="4400" b="1" i="0" u="none" strike="noStrike" baseline="0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含价格费用信息</a:t>
            </a:r>
            <a:endParaRPr lang="zh-CN" altLang="en-US" sz="4400" b="1" dirty="0">
              <a:solidFill>
                <a:srgbClr val="FF0000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7" name="Straight Connector 55">
            <a:extLst>
              <a:ext uri="{FF2B5EF4-FFF2-40B4-BE49-F238E27FC236}">
                <a16:creationId xmlns:a16="http://schemas.microsoft.com/office/drawing/2014/main" id="{AFC4EF9C-28C0-A345-2E83-9E0F4C402629}"/>
              </a:ext>
            </a:extLst>
          </p:cNvPr>
          <p:cNvCxnSpPr>
            <a:cxnSpLocks/>
          </p:cNvCxnSpPr>
          <p:nvPr/>
        </p:nvCxnSpPr>
        <p:spPr>
          <a:xfrm>
            <a:off x="2974532" y="2383838"/>
            <a:ext cx="6242935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accent1">
                    <a:lumMod val="45000"/>
                    <a:lumOff val="55000"/>
                    <a:alpha val="0"/>
                  </a:schemeClr>
                </a:gs>
                <a:gs pos="99320">
                  <a:schemeClr val="accent1">
                    <a:lumMod val="30000"/>
                    <a:lumOff val="70000"/>
                    <a:alpha val="0"/>
                  </a:schemeClr>
                </a:gs>
                <a:gs pos="52000">
                  <a:srgbClr val="7C3663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iṩ1îḓê">
            <a:extLst>
              <a:ext uri="{FF2B5EF4-FFF2-40B4-BE49-F238E27FC236}">
                <a16:creationId xmlns:a16="http://schemas.microsoft.com/office/drawing/2014/main" id="{3F609047-2C83-AECA-B2C6-7867A61D28A4}"/>
              </a:ext>
            </a:extLst>
          </p:cNvPr>
          <p:cNvSpPr/>
          <p:nvPr/>
        </p:nvSpPr>
        <p:spPr>
          <a:xfrm>
            <a:off x="3233188" y="4233100"/>
            <a:ext cx="5725624" cy="5684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0" dist="127000" dir="4200000" algn="ctr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</a:defRPr>
            </a:lvl9pPr>
          </a:lstStyle>
          <a:p>
            <a:pPr algn="ctr"/>
            <a:endParaRPr lang="zh-CN" altLang="en-US">
              <a:cs typeface="+mn-ea"/>
              <a:sym typeface="+mn-lt"/>
            </a:endParaRPr>
          </a:p>
        </p:txBody>
      </p:sp>
      <p:cxnSp>
        <p:nvCxnSpPr>
          <p:cNvPr id="11" name="Straight Connector 55">
            <a:extLst>
              <a:ext uri="{FF2B5EF4-FFF2-40B4-BE49-F238E27FC236}">
                <a16:creationId xmlns:a16="http://schemas.microsoft.com/office/drawing/2014/main" id="{3C29E6FA-99A0-6B4D-63FC-E0466AD18A3F}"/>
              </a:ext>
            </a:extLst>
          </p:cNvPr>
          <p:cNvCxnSpPr>
            <a:cxnSpLocks/>
          </p:cNvCxnSpPr>
          <p:nvPr/>
        </p:nvCxnSpPr>
        <p:spPr>
          <a:xfrm>
            <a:off x="2974532" y="3799491"/>
            <a:ext cx="6242935" cy="0"/>
          </a:xfrm>
          <a:prstGeom prst="line">
            <a:avLst/>
          </a:prstGeom>
          <a:ln w="28575">
            <a:gradFill flip="none" rotWithShape="1">
              <a:gsLst>
                <a:gs pos="0">
                  <a:schemeClr val="accent1">
                    <a:lumMod val="45000"/>
                    <a:lumOff val="55000"/>
                    <a:alpha val="0"/>
                  </a:schemeClr>
                </a:gs>
                <a:gs pos="99320">
                  <a:schemeClr val="accent1">
                    <a:lumMod val="30000"/>
                    <a:lumOff val="70000"/>
                    <a:alpha val="0"/>
                  </a:schemeClr>
                </a:gs>
                <a:gs pos="52000">
                  <a:srgbClr val="7C3663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3974776" y="4261575"/>
            <a:ext cx="4242447" cy="540000"/>
          </a:xfrm>
        </p:spPr>
        <p:txBody>
          <a:bodyPr vert="horz" wrap="square" lIns="91440" tIns="45720" rIns="91440" bIns="45720" rtlCol="0" anchor="ctr">
            <a:noAutofit/>
          </a:bodyPr>
          <a:lstStyle/>
          <a:p>
            <a:pPr algn="l">
              <a:lnSpc>
                <a:spcPct val="100000"/>
              </a:lnSpc>
              <a:spcBef>
                <a:spcPts val="50"/>
              </a:spcBef>
            </a:pPr>
            <a:r>
              <a:rPr lang="zh-CN" altLang="en-US" sz="1800" spc="67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申报企业：基石药业（苏州）有限公司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4CB1F18E-940D-8196-8085-A5D2AC4B0DD2}"/>
              </a:ext>
            </a:extLst>
          </p:cNvPr>
          <p:cNvSpPr txBox="1"/>
          <p:nvPr/>
        </p:nvSpPr>
        <p:spPr>
          <a:xfrm>
            <a:off x="9880407" y="6431518"/>
            <a:ext cx="67608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/>
              <a:t>PM-CN-LC-215-20240624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文本框 17"/>
          <p:cNvSpPr txBox="1"/>
          <p:nvPr/>
        </p:nvSpPr>
        <p:spPr>
          <a:xfrm>
            <a:off x="969784" y="3659973"/>
            <a:ext cx="1033609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7645" marR="0" lvl="1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普拉替尼使⽤前需基因检测，适应症范围及使用人群精准，是临床精准治疗用药，⽆滥⽤或超说明书使⽤⻛险；</a:t>
            </a:r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D15368E6-AE46-73D2-C441-D244ED7D9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5" y="691463"/>
            <a:ext cx="10515600" cy="520996"/>
          </a:xfrm>
        </p:spPr>
        <p:txBody>
          <a:bodyPr/>
          <a:lstStyle/>
          <a:p>
            <a:r>
              <a:rPr lang="zh-CN" altLang="en-US" sz="2400" dirty="0"/>
              <a:t>填补目录内</a:t>
            </a:r>
            <a:r>
              <a:rPr lang="en-US" altLang="zh-CN" sz="2400" dirty="0"/>
              <a:t>RET</a:t>
            </a:r>
            <a:r>
              <a:rPr lang="zh-CN" altLang="en-US" sz="2400" dirty="0"/>
              <a:t>融合阳性非小细胞肺癌及</a:t>
            </a:r>
            <a:r>
              <a:rPr lang="en-US" altLang="zh-CN" sz="2400" dirty="0"/>
              <a:t>RET</a:t>
            </a:r>
            <a:r>
              <a:rPr lang="zh-CN" altLang="en-US" sz="2400" dirty="0"/>
              <a:t>变异型甲状腺癌治疗的空白，</a:t>
            </a:r>
            <a:br>
              <a:rPr lang="en-US" altLang="zh-CN" sz="2400" dirty="0"/>
            </a:br>
            <a:r>
              <a:rPr lang="zh-CN" altLang="en-US" sz="2400" dirty="0"/>
              <a:t>显著提升患者用药公平性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03BB1DE2-EB0E-1779-B118-ADEE16D68C0C}"/>
              </a:ext>
            </a:extLst>
          </p:cNvPr>
          <p:cNvSpPr/>
          <p:nvPr/>
        </p:nvSpPr>
        <p:spPr>
          <a:xfrm>
            <a:off x="9388656" y="86437"/>
            <a:ext cx="1137468" cy="344736"/>
          </a:xfrm>
          <a:prstGeom prst="roundRect">
            <a:avLst>
              <a:gd name="adj" fmla="val 16667"/>
            </a:avLst>
          </a:prstGeom>
          <a:solidFill>
            <a:srgbClr val="EEE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47CFB2C5-50EE-2894-F0F3-533B87CED44C}"/>
              </a:ext>
            </a:extLst>
          </p:cNvPr>
          <p:cNvSpPr txBox="1"/>
          <p:nvPr/>
        </p:nvSpPr>
        <p:spPr>
          <a:xfrm>
            <a:off x="5640005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创新性</a:t>
            </a:r>
            <a:endParaRPr lang="en-US" altLang="zh-CN" sz="16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F44CCD5-3C26-D66F-7952-22E679AA0269}"/>
              </a:ext>
            </a:extLst>
          </p:cNvPr>
          <p:cNvSpPr txBox="1"/>
          <p:nvPr/>
        </p:nvSpPr>
        <p:spPr>
          <a:xfrm>
            <a:off x="6918908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BAD73A74-C003-906D-A853-CC7188231468}"/>
              </a:ext>
            </a:extLst>
          </p:cNvPr>
          <p:cNvSpPr txBox="1"/>
          <p:nvPr/>
        </p:nvSpPr>
        <p:spPr>
          <a:xfrm>
            <a:off x="8208444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安全性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026B9BEE-3630-C5C6-8EE9-DAE7C6D530FF}"/>
              </a:ext>
            </a:extLst>
          </p:cNvPr>
          <p:cNvSpPr txBox="1"/>
          <p:nvPr/>
        </p:nvSpPr>
        <p:spPr>
          <a:xfrm>
            <a:off x="9455449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13B9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公平性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30178BA1-893E-9CFF-BD57-4E2038C3B35F}"/>
              </a:ext>
            </a:extLst>
          </p:cNvPr>
          <p:cNvSpPr txBox="1"/>
          <p:nvPr/>
        </p:nvSpPr>
        <p:spPr>
          <a:xfrm>
            <a:off x="4241132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基本信息</a:t>
            </a:r>
            <a:endParaRPr lang="en-US" altLang="zh-CN" sz="16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86" name="组合 85">
            <a:extLst>
              <a:ext uri="{FF2B5EF4-FFF2-40B4-BE49-F238E27FC236}">
                <a16:creationId xmlns:a16="http://schemas.microsoft.com/office/drawing/2014/main" id="{2634B10B-2753-1784-2727-5E0C19D67498}"/>
              </a:ext>
            </a:extLst>
          </p:cNvPr>
          <p:cNvGrpSpPr/>
          <p:nvPr/>
        </p:nvGrpSpPr>
        <p:grpSpPr>
          <a:xfrm>
            <a:off x="706572" y="1729474"/>
            <a:ext cx="10717641" cy="1159601"/>
            <a:chOff x="748490" y="1876643"/>
            <a:chExt cx="10717641" cy="1159601"/>
          </a:xfrm>
        </p:grpSpPr>
        <p:sp>
          <p:nvSpPr>
            <p:cNvPr id="87" name="矩形 86">
              <a:extLst>
                <a:ext uri="{FF2B5EF4-FFF2-40B4-BE49-F238E27FC236}">
                  <a16:creationId xmlns:a16="http://schemas.microsoft.com/office/drawing/2014/main" id="{1E9CA19F-AECD-D43F-6AD8-5CDDB38901BC}"/>
                </a:ext>
              </a:extLst>
            </p:cNvPr>
            <p:cNvSpPr/>
            <p:nvPr/>
          </p:nvSpPr>
          <p:spPr>
            <a:xfrm>
              <a:off x="832199" y="2068597"/>
              <a:ext cx="10515599" cy="967647"/>
            </a:xfrm>
            <a:prstGeom prst="rect">
              <a:avLst/>
            </a:prstGeom>
            <a:noFill/>
            <a:ln w="28575">
              <a:solidFill>
                <a:srgbClr val="E6C3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8" name="矩形: 圆角 87">
              <a:extLst>
                <a:ext uri="{FF2B5EF4-FFF2-40B4-BE49-F238E27FC236}">
                  <a16:creationId xmlns:a16="http://schemas.microsoft.com/office/drawing/2014/main" id="{FB13EBA6-70F7-F54F-3098-9321BFC59BD8}"/>
                </a:ext>
              </a:extLst>
            </p:cNvPr>
            <p:cNvSpPr/>
            <p:nvPr/>
          </p:nvSpPr>
          <p:spPr bwMode="auto">
            <a:xfrm>
              <a:off x="748490" y="1929808"/>
              <a:ext cx="2622032" cy="540000"/>
            </a:xfrm>
            <a:prstGeom prst="roundRect">
              <a:avLst>
                <a:gd name="adj" fmla="val 13478"/>
              </a:avLst>
            </a:prstGeom>
            <a:solidFill>
              <a:srgbClr val="19AA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grpSp>
          <p:nvGrpSpPr>
            <p:cNvPr id="89" name="组合 88">
              <a:extLst>
                <a:ext uri="{FF2B5EF4-FFF2-40B4-BE49-F238E27FC236}">
                  <a16:creationId xmlns:a16="http://schemas.microsoft.com/office/drawing/2014/main" id="{ED0F29A1-18CC-8548-8FF1-8513B117B3BC}"/>
                </a:ext>
              </a:extLst>
            </p:cNvPr>
            <p:cNvGrpSpPr/>
            <p:nvPr/>
          </p:nvGrpSpPr>
          <p:grpSpPr>
            <a:xfrm>
              <a:off x="950532" y="2014410"/>
              <a:ext cx="2054220" cy="380518"/>
              <a:chOff x="908361" y="2114090"/>
              <a:chExt cx="2054220" cy="380518"/>
            </a:xfrm>
          </p:grpSpPr>
          <p:sp>
            <p:nvSpPr>
              <p:cNvPr id="92" name="文本框 13">
                <a:extLst>
                  <a:ext uri="{FF2B5EF4-FFF2-40B4-BE49-F238E27FC236}">
                    <a16:creationId xmlns:a16="http://schemas.microsoft.com/office/drawing/2014/main" id="{8134B32D-06A3-9EF2-10A6-3D4D1882BF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92921" y="2124876"/>
                <a:ext cx="1569660" cy="369332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r>
                  <a:rPr lang="zh-CN" altLang="en-US" sz="18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填补目录空白</a:t>
                </a:r>
              </a:p>
            </p:txBody>
          </p:sp>
          <p:sp>
            <p:nvSpPr>
              <p:cNvPr id="93" name="stomach_160992">
                <a:extLst>
                  <a:ext uri="{FF2B5EF4-FFF2-40B4-BE49-F238E27FC236}">
                    <a16:creationId xmlns:a16="http://schemas.microsoft.com/office/drawing/2014/main" id="{B40AF984-6898-065C-CCB9-28077031FAEA}"/>
                  </a:ext>
                </a:extLst>
              </p:cNvPr>
              <p:cNvSpPr/>
              <p:nvPr/>
            </p:nvSpPr>
            <p:spPr>
              <a:xfrm>
                <a:off x="908361" y="2114090"/>
                <a:ext cx="395178" cy="380518"/>
              </a:xfrm>
              <a:custGeom>
                <a:avLst/>
                <a:gdLst>
                  <a:gd name="connsiteX0" fmla="*/ 351185 w 606862"/>
                  <a:gd name="connsiteY0" fmla="*/ 410338 h 584352"/>
                  <a:gd name="connsiteX1" fmla="*/ 518180 w 606862"/>
                  <a:gd name="connsiteY1" fmla="*/ 410338 h 584352"/>
                  <a:gd name="connsiteX2" fmla="*/ 531216 w 606862"/>
                  <a:gd name="connsiteY2" fmla="*/ 423358 h 584352"/>
                  <a:gd name="connsiteX3" fmla="*/ 518180 w 606862"/>
                  <a:gd name="connsiteY3" fmla="*/ 436377 h 584352"/>
                  <a:gd name="connsiteX4" fmla="*/ 351185 w 606862"/>
                  <a:gd name="connsiteY4" fmla="*/ 436377 h 584352"/>
                  <a:gd name="connsiteX5" fmla="*/ 338149 w 606862"/>
                  <a:gd name="connsiteY5" fmla="*/ 423358 h 584352"/>
                  <a:gd name="connsiteX6" fmla="*/ 351185 w 606862"/>
                  <a:gd name="connsiteY6" fmla="*/ 410338 h 584352"/>
                  <a:gd name="connsiteX7" fmla="*/ 311358 w 606862"/>
                  <a:gd name="connsiteY7" fmla="*/ 363253 h 584352"/>
                  <a:gd name="connsiteX8" fmla="*/ 320698 w 606862"/>
                  <a:gd name="connsiteY8" fmla="*/ 366603 h 584352"/>
                  <a:gd name="connsiteX9" fmla="*/ 321610 w 606862"/>
                  <a:gd name="connsiteY9" fmla="*/ 384948 h 584352"/>
                  <a:gd name="connsiteX10" fmla="*/ 249890 w 606862"/>
                  <a:gd name="connsiteY10" fmla="*/ 463273 h 584352"/>
                  <a:gd name="connsiteX11" fmla="*/ 240371 w 606862"/>
                  <a:gd name="connsiteY11" fmla="*/ 467567 h 584352"/>
                  <a:gd name="connsiteX12" fmla="*/ 230852 w 606862"/>
                  <a:gd name="connsiteY12" fmla="*/ 463404 h 584352"/>
                  <a:gd name="connsiteX13" fmla="*/ 201903 w 606862"/>
                  <a:gd name="connsiteY13" fmla="*/ 432828 h 584352"/>
                  <a:gd name="connsiteX14" fmla="*/ 202425 w 606862"/>
                  <a:gd name="connsiteY14" fmla="*/ 414353 h 584352"/>
                  <a:gd name="connsiteX15" fmla="*/ 220811 w 606862"/>
                  <a:gd name="connsiteY15" fmla="*/ 414873 h 584352"/>
                  <a:gd name="connsiteX16" fmla="*/ 240110 w 606862"/>
                  <a:gd name="connsiteY16" fmla="*/ 435430 h 584352"/>
                  <a:gd name="connsiteX17" fmla="*/ 302311 w 606862"/>
                  <a:gd name="connsiteY17" fmla="*/ 367514 h 584352"/>
                  <a:gd name="connsiteX18" fmla="*/ 311358 w 606862"/>
                  <a:gd name="connsiteY18" fmla="*/ 363253 h 584352"/>
                  <a:gd name="connsiteX19" fmla="*/ 26073 w 606862"/>
                  <a:gd name="connsiteY19" fmla="*/ 297839 h 584352"/>
                  <a:gd name="connsiteX20" fmla="*/ 26073 w 606862"/>
                  <a:gd name="connsiteY20" fmla="*/ 505466 h 584352"/>
                  <a:gd name="connsiteX21" fmla="*/ 79003 w 606862"/>
                  <a:gd name="connsiteY21" fmla="*/ 558317 h 584352"/>
                  <a:gd name="connsiteX22" fmla="*/ 132062 w 606862"/>
                  <a:gd name="connsiteY22" fmla="*/ 505466 h 584352"/>
                  <a:gd name="connsiteX23" fmla="*/ 132062 w 606862"/>
                  <a:gd name="connsiteY23" fmla="*/ 297839 h 584352"/>
                  <a:gd name="connsiteX24" fmla="*/ 351185 w 606862"/>
                  <a:gd name="connsiteY24" fmla="*/ 267372 h 584352"/>
                  <a:gd name="connsiteX25" fmla="*/ 518180 w 606862"/>
                  <a:gd name="connsiteY25" fmla="*/ 267372 h 584352"/>
                  <a:gd name="connsiteX26" fmla="*/ 531216 w 606862"/>
                  <a:gd name="connsiteY26" fmla="*/ 280391 h 584352"/>
                  <a:gd name="connsiteX27" fmla="*/ 518180 w 606862"/>
                  <a:gd name="connsiteY27" fmla="*/ 293411 h 584352"/>
                  <a:gd name="connsiteX28" fmla="*/ 351185 w 606862"/>
                  <a:gd name="connsiteY28" fmla="*/ 293411 h 584352"/>
                  <a:gd name="connsiteX29" fmla="*/ 338149 w 606862"/>
                  <a:gd name="connsiteY29" fmla="*/ 280391 h 584352"/>
                  <a:gd name="connsiteX30" fmla="*/ 351185 w 606862"/>
                  <a:gd name="connsiteY30" fmla="*/ 267372 h 584352"/>
                  <a:gd name="connsiteX31" fmla="*/ 311358 w 606862"/>
                  <a:gd name="connsiteY31" fmla="*/ 213942 h 584352"/>
                  <a:gd name="connsiteX32" fmla="*/ 320698 w 606862"/>
                  <a:gd name="connsiteY32" fmla="*/ 217360 h 584352"/>
                  <a:gd name="connsiteX33" fmla="*/ 321610 w 606862"/>
                  <a:gd name="connsiteY33" fmla="*/ 235715 h 584352"/>
                  <a:gd name="connsiteX34" fmla="*/ 249890 w 606862"/>
                  <a:gd name="connsiteY34" fmla="*/ 314084 h 584352"/>
                  <a:gd name="connsiteX35" fmla="*/ 240371 w 606862"/>
                  <a:gd name="connsiteY35" fmla="*/ 318250 h 584352"/>
                  <a:gd name="connsiteX36" fmla="*/ 230852 w 606862"/>
                  <a:gd name="connsiteY36" fmla="*/ 314214 h 584352"/>
                  <a:gd name="connsiteX37" fmla="*/ 201903 w 606862"/>
                  <a:gd name="connsiteY37" fmla="*/ 283492 h 584352"/>
                  <a:gd name="connsiteX38" fmla="*/ 202425 w 606862"/>
                  <a:gd name="connsiteY38" fmla="*/ 265136 h 584352"/>
                  <a:gd name="connsiteX39" fmla="*/ 220811 w 606862"/>
                  <a:gd name="connsiteY39" fmla="*/ 265657 h 584352"/>
                  <a:gd name="connsiteX40" fmla="*/ 240110 w 606862"/>
                  <a:gd name="connsiteY40" fmla="*/ 286095 h 584352"/>
                  <a:gd name="connsiteX41" fmla="*/ 302311 w 606862"/>
                  <a:gd name="connsiteY41" fmla="*/ 218141 h 584352"/>
                  <a:gd name="connsiteX42" fmla="*/ 311358 w 606862"/>
                  <a:gd name="connsiteY42" fmla="*/ 213942 h 584352"/>
                  <a:gd name="connsiteX43" fmla="*/ 351185 w 606862"/>
                  <a:gd name="connsiteY43" fmla="*/ 124336 h 584352"/>
                  <a:gd name="connsiteX44" fmla="*/ 518180 w 606862"/>
                  <a:gd name="connsiteY44" fmla="*/ 124336 h 584352"/>
                  <a:gd name="connsiteX45" fmla="*/ 531216 w 606862"/>
                  <a:gd name="connsiteY45" fmla="*/ 137356 h 584352"/>
                  <a:gd name="connsiteX46" fmla="*/ 518180 w 606862"/>
                  <a:gd name="connsiteY46" fmla="*/ 150375 h 584352"/>
                  <a:gd name="connsiteX47" fmla="*/ 351185 w 606862"/>
                  <a:gd name="connsiteY47" fmla="*/ 150375 h 584352"/>
                  <a:gd name="connsiteX48" fmla="*/ 338149 w 606862"/>
                  <a:gd name="connsiteY48" fmla="*/ 137356 h 584352"/>
                  <a:gd name="connsiteX49" fmla="*/ 351185 w 606862"/>
                  <a:gd name="connsiteY49" fmla="*/ 124336 h 584352"/>
                  <a:gd name="connsiteX50" fmla="*/ 311358 w 606862"/>
                  <a:gd name="connsiteY50" fmla="*/ 64761 h 584352"/>
                  <a:gd name="connsiteX51" fmla="*/ 320698 w 606862"/>
                  <a:gd name="connsiteY51" fmla="*/ 68111 h 584352"/>
                  <a:gd name="connsiteX52" fmla="*/ 321610 w 606862"/>
                  <a:gd name="connsiteY52" fmla="*/ 86586 h 584352"/>
                  <a:gd name="connsiteX53" fmla="*/ 249890 w 606862"/>
                  <a:gd name="connsiteY53" fmla="*/ 164781 h 584352"/>
                  <a:gd name="connsiteX54" fmla="*/ 240371 w 606862"/>
                  <a:gd name="connsiteY54" fmla="*/ 169075 h 584352"/>
                  <a:gd name="connsiteX55" fmla="*/ 230852 w 606862"/>
                  <a:gd name="connsiteY55" fmla="*/ 165042 h 584352"/>
                  <a:gd name="connsiteX56" fmla="*/ 201903 w 606862"/>
                  <a:gd name="connsiteY56" fmla="*/ 134336 h 584352"/>
                  <a:gd name="connsiteX57" fmla="*/ 202425 w 606862"/>
                  <a:gd name="connsiteY57" fmla="*/ 115991 h 584352"/>
                  <a:gd name="connsiteX58" fmla="*/ 220811 w 606862"/>
                  <a:gd name="connsiteY58" fmla="*/ 116511 h 584352"/>
                  <a:gd name="connsiteX59" fmla="*/ 240110 w 606862"/>
                  <a:gd name="connsiteY59" fmla="*/ 136938 h 584352"/>
                  <a:gd name="connsiteX60" fmla="*/ 302311 w 606862"/>
                  <a:gd name="connsiteY60" fmla="*/ 69022 h 584352"/>
                  <a:gd name="connsiteX61" fmla="*/ 311358 w 606862"/>
                  <a:gd name="connsiteY61" fmla="*/ 64761 h 584352"/>
                  <a:gd name="connsiteX62" fmla="*/ 158136 w 606862"/>
                  <a:gd name="connsiteY62" fmla="*/ 26035 h 584352"/>
                  <a:gd name="connsiteX63" fmla="*/ 158136 w 606862"/>
                  <a:gd name="connsiteY63" fmla="*/ 505466 h 584352"/>
                  <a:gd name="connsiteX64" fmla="*/ 137668 w 606862"/>
                  <a:gd name="connsiteY64" fmla="*/ 558317 h 584352"/>
                  <a:gd name="connsiteX65" fmla="*/ 527859 w 606862"/>
                  <a:gd name="connsiteY65" fmla="*/ 558317 h 584352"/>
                  <a:gd name="connsiteX66" fmla="*/ 580789 w 606862"/>
                  <a:gd name="connsiteY66" fmla="*/ 505466 h 584352"/>
                  <a:gd name="connsiteX67" fmla="*/ 580789 w 606862"/>
                  <a:gd name="connsiteY67" fmla="*/ 26035 h 584352"/>
                  <a:gd name="connsiteX68" fmla="*/ 145099 w 606862"/>
                  <a:gd name="connsiteY68" fmla="*/ 0 h 584352"/>
                  <a:gd name="connsiteX69" fmla="*/ 593825 w 606862"/>
                  <a:gd name="connsiteY69" fmla="*/ 0 h 584352"/>
                  <a:gd name="connsiteX70" fmla="*/ 606862 w 606862"/>
                  <a:gd name="connsiteY70" fmla="*/ 13017 h 584352"/>
                  <a:gd name="connsiteX71" fmla="*/ 606862 w 606862"/>
                  <a:gd name="connsiteY71" fmla="*/ 505466 h 584352"/>
                  <a:gd name="connsiteX72" fmla="*/ 527859 w 606862"/>
                  <a:gd name="connsiteY72" fmla="*/ 584352 h 584352"/>
                  <a:gd name="connsiteX73" fmla="*/ 79003 w 606862"/>
                  <a:gd name="connsiteY73" fmla="*/ 584352 h 584352"/>
                  <a:gd name="connsiteX74" fmla="*/ 0 w 606862"/>
                  <a:gd name="connsiteY74" fmla="*/ 505466 h 584352"/>
                  <a:gd name="connsiteX75" fmla="*/ 0 w 606862"/>
                  <a:gd name="connsiteY75" fmla="*/ 284821 h 584352"/>
                  <a:gd name="connsiteX76" fmla="*/ 13037 w 606862"/>
                  <a:gd name="connsiteY76" fmla="*/ 271804 h 584352"/>
                  <a:gd name="connsiteX77" fmla="*/ 132062 w 606862"/>
                  <a:gd name="connsiteY77" fmla="*/ 271804 h 584352"/>
                  <a:gd name="connsiteX78" fmla="*/ 132062 w 606862"/>
                  <a:gd name="connsiteY78" fmla="*/ 13017 h 584352"/>
                  <a:gd name="connsiteX79" fmla="*/ 145099 w 606862"/>
                  <a:gd name="connsiteY79" fmla="*/ 0 h 5843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06862" h="584352">
                    <a:moveTo>
                      <a:pt x="351185" y="410338"/>
                    </a:moveTo>
                    <a:lnTo>
                      <a:pt x="518180" y="410338"/>
                    </a:lnTo>
                    <a:cubicBezTo>
                      <a:pt x="525480" y="410338"/>
                      <a:pt x="531216" y="416197"/>
                      <a:pt x="531216" y="423358"/>
                    </a:cubicBezTo>
                    <a:cubicBezTo>
                      <a:pt x="531216" y="430518"/>
                      <a:pt x="525480" y="436377"/>
                      <a:pt x="518180" y="436377"/>
                    </a:cubicBezTo>
                    <a:lnTo>
                      <a:pt x="351185" y="436377"/>
                    </a:lnTo>
                    <a:cubicBezTo>
                      <a:pt x="343885" y="436377"/>
                      <a:pt x="338149" y="430518"/>
                      <a:pt x="338149" y="423358"/>
                    </a:cubicBezTo>
                    <a:cubicBezTo>
                      <a:pt x="338149" y="416197"/>
                      <a:pt x="343885" y="410338"/>
                      <a:pt x="351185" y="410338"/>
                    </a:cubicBezTo>
                    <a:close/>
                    <a:moveTo>
                      <a:pt x="311358" y="363253"/>
                    </a:moveTo>
                    <a:cubicBezTo>
                      <a:pt x="314699" y="363090"/>
                      <a:pt x="318090" y="364196"/>
                      <a:pt x="320698" y="366603"/>
                    </a:cubicBezTo>
                    <a:cubicBezTo>
                      <a:pt x="326044" y="371417"/>
                      <a:pt x="326435" y="379744"/>
                      <a:pt x="321610" y="384948"/>
                    </a:cubicBezTo>
                    <a:lnTo>
                      <a:pt x="249890" y="463273"/>
                    </a:lnTo>
                    <a:cubicBezTo>
                      <a:pt x="247543" y="466006"/>
                      <a:pt x="244022" y="467437"/>
                      <a:pt x="240371" y="467567"/>
                    </a:cubicBezTo>
                    <a:cubicBezTo>
                      <a:pt x="236720" y="467567"/>
                      <a:pt x="233330" y="466006"/>
                      <a:pt x="230852" y="463404"/>
                    </a:cubicBezTo>
                    <a:lnTo>
                      <a:pt x="201903" y="432828"/>
                    </a:lnTo>
                    <a:cubicBezTo>
                      <a:pt x="196948" y="427624"/>
                      <a:pt x="197079" y="419297"/>
                      <a:pt x="202425" y="414353"/>
                    </a:cubicBezTo>
                    <a:cubicBezTo>
                      <a:pt x="207641" y="409409"/>
                      <a:pt x="215856" y="409669"/>
                      <a:pt x="220811" y="414873"/>
                    </a:cubicBezTo>
                    <a:lnTo>
                      <a:pt x="240110" y="435430"/>
                    </a:lnTo>
                    <a:lnTo>
                      <a:pt x="302311" y="367514"/>
                    </a:lnTo>
                    <a:cubicBezTo>
                      <a:pt x="304724" y="364847"/>
                      <a:pt x="308016" y="363415"/>
                      <a:pt x="311358" y="363253"/>
                    </a:cubicBezTo>
                    <a:close/>
                    <a:moveTo>
                      <a:pt x="26073" y="297839"/>
                    </a:moveTo>
                    <a:lnTo>
                      <a:pt x="26073" y="505466"/>
                    </a:lnTo>
                    <a:cubicBezTo>
                      <a:pt x="26073" y="534625"/>
                      <a:pt x="49800" y="558317"/>
                      <a:pt x="79003" y="558317"/>
                    </a:cubicBezTo>
                    <a:cubicBezTo>
                      <a:pt x="108205" y="558317"/>
                      <a:pt x="132062" y="534625"/>
                      <a:pt x="132062" y="505466"/>
                    </a:cubicBezTo>
                    <a:lnTo>
                      <a:pt x="132062" y="297839"/>
                    </a:lnTo>
                    <a:close/>
                    <a:moveTo>
                      <a:pt x="351185" y="267372"/>
                    </a:moveTo>
                    <a:lnTo>
                      <a:pt x="518180" y="267372"/>
                    </a:lnTo>
                    <a:cubicBezTo>
                      <a:pt x="525480" y="267372"/>
                      <a:pt x="531216" y="273101"/>
                      <a:pt x="531216" y="280391"/>
                    </a:cubicBezTo>
                    <a:cubicBezTo>
                      <a:pt x="531216" y="287552"/>
                      <a:pt x="525480" y="293411"/>
                      <a:pt x="518180" y="293411"/>
                    </a:cubicBezTo>
                    <a:lnTo>
                      <a:pt x="351185" y="293411"/>
                    </a:lnTo>
                    <a:cubicBezTo>
                      <a:pt x="343885" y="293411"/>
                      <a:pt x="338149" y="287552"/>
                      <a:pt x="338149" y="280391"/>
                    </a:cubicBezTo>
                    <a:cubicBezTo>
                      <a:pt x="338149" y="273101"/>
                      <a:pt x="343885" y="267372"/>
                      <a:pt x="351185" y="267372"/>
                    </a:cubicBezTo>
                    <a:close/>
                    <a:moveTo>
                      <a:pt x="311358" y="213942"/>
                    </a:moveTo>
                    <a:cubicBezTo>
                      <a:pt x="314699" y="213812"/>
                      <a:pt x="318090" y="214951"/>
                      <a:pt x="320698" y="217360"/>
                    </a:cubicBezTo>
                    <a:cubicBezTo>
                      <a:pt x="326044" y="222176"/>
                      <a:pt x="326435" y="230378"/>
                      <a:pt x="321610" y="235715"/>
                    </a:cubicBezTo>
                    <a:lnTo>
                      <a:pt x="249890" y="314084"/>
                    </a:lnTo>
                    <a:cubicBezTo>
                      <a:pt x="247543" y="316688"/>
                      <a:pt x="244022" y="318250"/>
                      <a:pt x="240371" y="318250"/>
                    </a:cubicBezTo>
                    <a:cubicBezTo>
                      <a:pt x="236720" y="318250"/>
                      <a:pt x="233330" y="316818"/>
                      <a:pt x="230852" y="314214"/>
                    </a:cubicBezTo>
                    <a:lnTo>
                      <a:pt x="201903" y="283492"/>
                    </a:lnTo>
                    <a:cubicBezTo>
                      <a:pt x="196948" y="278284"/>
                      <a:pt x="197079" y="270083"/>
                      <a:pt x="202425" y="265136"/>
                    </a:cubicBezTo>
                    <a:cubicBezTo>
                      <a:pt x="207641" y="260189"/>
                      <a:pt x="215856" y="260450"/>
                      <a:pt x="220811" y="265657"/>
                    </a:cubicBezTo>
                    <a:lnTo>
                      <a:pt x="240110" y="286095"/>
                    </a:lnTo>
                    <a:lnTo>
                      <a:pt x="302311" y="218141"/>
                    </a:lnTo>
                    <a:cubicBezTo>
                      <a:pt x="304724" y="215472"/>
                      <a:pt x="308016" y="214073"/>
                      <a:pt x="311358" y="213942"/>
                    </a:cubicBezTo>
                    <a:close/>
                    <a:moveTo>
                      <a:pt x="351185" y="124336"/>
                    </a:moveTo>
                    <a:lnTo>
                      <a:pt x="518180" y="124336"/>
                    </a:lnTo>
                    <a:cubicBezTo>
                      <a:pt x="525480" y="124336"/>
                      <a:pt x="531216" y="130195"/>
                      <a:pt x="531216" y="137356"/>
                    </a:cubicBezTo>
                    <a:cubicBezTo>
                      <a:pt x="531216" y="144516"/>
                      <a:pt x="525480" y="150375"/>
                      <a:pt x="518180" y="150375"/>
                    </a:cubicBezTo>
                    <a:lnTo>
                      <a:pt x="351185" y="150375"/>
                    </a:lnTo>
                    <a:cubicBezTo>
                      <a:pt x="343885" y="150375"/>
                      <a:pt x="338149" y="144516"/>
                      <a:pt x="338149" y="137356"/>
                    </a:cubicBezTo>
                    <a:cubicBezTo>
                      <a:pt x="338149" y="130195"/>
                      <a:pt x="343885" y="124336"/>
                      <a:pt x="351185" y="124336"/>
                    </a:cubicBezTo>
                    <a:close/>
                    <a:moveTo>
                      <a:pt x="311358" y="64761"/>
                    </a:moveTo>
                    <a:cubicBezTo>
                      <a:pt x="314699" y="64598"/>
                      <a:pt x="318090" y="65704"/>
                      <a:pt x="320698" y="68111"/>
                    </a:cubicBezTo>
                    <a:cubicBezTo>
                      <a:pt x="326044" y="73055"/>
                      <a:pt x="326435" y="81252"/>
                      <a:pt x="321610" y="86586"/>
                    </a:cubicBezTo>
                    <a:lnTo>
                      <a:pt x="249890" y="164781"/>
                    </a:lnTo>
                    <a:cubicBezTo>
                      <a:pt x="247543" y="167514"/>
                      <a:pt x="244022" y="169075"/>
                      <a:pt x="240371" y="169075"/>
                    </a:cubicBezTo>
                    <a:cubicBezTo>
                      <a:pt x="236720" y="169075"/>
                      <a:pt x="233330" y="167644"/>
                      <a:pt x="230852" y="165042"/>
                    </a:cubicBezTo>
                    <a:lnTo>
                      <a:pt x="201903" y="134336"/>
                    </a:lnTo>
                    <a:cubicBezTo>
                      <a:pt x="196948" y="129132"/>
                      <a:pt x="197079" y="120935"/>
                      <a:pt x="202425" y="115991"/>
                    </a:cubicBezTo>
                    <a:cubicBezTo>
                      <a:pt x="207641" y="111047"/>
                      <a:pt x="215856" y="111307"/>
                      <a:pt x="220811" y="116511"/>
                    </a:cubicBezTo>
                    <a:lnTo>
                      <a:pt x="240110" y="136938"/>
                    </a:lnTo>
                    <a:lnTo>
                      <a:pt x="302311" y="69022"/>
                    </a:lnTo>
                    <a:cubicBezTo>
                      <a:pt x="304724" y="66355"/>
                      <a:pt x="308016" y="64923"/>
                      <a:pt x="311358" y="64761"/>
                    </a:cubicBezTo>
                    <a:close/>
                    <a:moveTo>
                      <a:pt x="158136" y="26035"/>
                    </a:moveTo>
                    <a:lnTo>
                      <a:pt x="158136" y="505466"/>
                    </a:lnTo>
                    <a:cubicBezTo>
                      <a:pt x="158136" y="525774"/>
                      <a:pt x="150314" y="544389"/>
                      <a:pt x="137668" y="558317"/>
                    </a:cubicBezTo>
                    <a:lnTo>
                      <a:pt x="527859" y="558317"/>
                    </a:lnTo>
                    <a:cubicBezTo>
                      <a:pt x="557062" y="558317"/>
                      <a:pt x="580789" y="534625"/>
                      <a:pt x="580789" y="505466"/>
                    </a:cubicBezTo>
                    <a:lnTo>
                      <a:pt x="580789" y="26035"/>
                    </a:lnTo>
                    <a:close/>
                    <a:moveTo>
                      <a:pt x="145099" y="0"/>
                    </a:moveTo>
                    <a:lnTo>
                      <a:pt x="593825" y="0"/>
                    </a:lnTo>
                    <a:cubicBezTo>
                      <a:pt x="601126" y="0"/>
                      <a:pt x="606862" y="5858"/>
                      <a:pt x="606862" y="13017"/>
                    </a:cubicBezTo>
                    <a:lnTo>
                      <a:pt x="606862" y="505466"/>
                    </a:lnTo>
                    <a:cubicBezTo>
                      <a:pt x="606862" y="548945"/>
                      <a:pt x="571402" y="584352"/>
                      <a:pt x="527859" y="584352"/>
                    </a:cubicBezTo>
                    <a:lnTo>
                      <a:pt x="79003" y="584352"/>
                    </a:lnTo>
                    <a:cubicBezTo>
                      <a:pt x="35460" y="584352"/>
                      <a:pt x="0" y="548945"/>
                      <a:pt x="0" y="505466"/>
                    </a:cubicBezTo>
                    <a:lnTo>
                      <a:pt x="0" y="284821"/>
                    </a:lnTo>
                    <a:cubicBezTo>
                      <a:pt x="0" y="277662"/>
                      <a:pt x="5866" y="271804"/>
                      <a:pt x="13037" y="271804"/>
                    </a:cubicBezTo>
                    <a:lnTo>
                      <a:pt x="132062" y="271804"/>
                    </a:lnTo>
                    <a:lnTo>
                      <a:pt x="132062" y="13017"/>
                    </a:lnTo>
                    <a:cubicBezTo>
                      <a:pt x="132062" y="5858"/>
                      <a:pt x="137799" y="0"/>
                      <a:pt x="145099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solidFill>
                  <a:schemeClr val="bg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sp>
          <p:nvSpPr>
            <p:cNvPr id="90" name="文本框 17">
              <a:extLst>
                <a:ext uri="{FF2B5EF4-FFF2-40B4-BE49-F238E27FC236}">
                  <a16:creationId xmlns:a16="http://schemas.microsoft.com/office/drawing/2014/main" id="{44679FE5-1130-4214-5B15-F801C07EADAC}"/>
                </a:ext>
              </a:extLst>
            </p:cNvPr>
            <p:cNvSpPr txBox="1"/>
            <p:nvPr/>
          </p:nvSpPr>
          <p:spPr>
            <a:xfrm>
              <a:off x="996761" y="2528609"/>
              <a:ext cx="10036972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07645" marR="0" lvl="1" indent="-17145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 kumimoji="0" sz="160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/>
              <a:r>
                <a:rPr lang="zh-CN" altLang="en-US" b="0" dirty="0"/>
                <a:t>中国首个获批用于治疗精准靶向药物，疗效卓越，极大提升生存时间，目前医保目录内没有同类药物。</a:t>
              </a:r>
            </a:p>
          </p:txBody>
        </p:sp>
        <p:pic>
          <p:nvPicPr>
            <p:cNvPr id="91" name="图片 90">
              <a:extLst>
                <a:ext uri="{FF2B5EF4-FFF2-40B4-BE49-F238E27FC236}">
                  <a16:creationId xmlns:a16="http://schemas.microsoft.com/office/drawing/2014/main" id="{F9F5B706-76C0-A064-BC1C-81B18E8560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2" t="-16387"/>
            <a:stretch>
              <a:fillRect/>
            </a:stretch>
          </p:blipFill>
          <p:spPr>
            <a:xfrm>
              <a:off x="11067636" y="1876643"/>
              <a:ext cx="398495" cy="378739"/>
            </a:xfrm>
            <a:prstGeom prst="rect">
              <a:avLst/>
            </a:prstGeom>
          </p:spPr>
        </p:pic>
      </p:grpSp>
      <p:grpSp>
        <p:nvGrpSpPr>
          <p:cNvPr id="102" name="组合 101">
            <a:extLst>
              <a:ext uri="{FF2B5EF4-FFF2-40B4-BE49-F238E27FC236}">
                <a16:creationId xmlns:a16="http://schemas.microsoft.com/office/drawing/2014/main" id="{ACF63804-47FA-4507-FEB3-8E5DF957D5E6}"/>
              </a:ext>
            </a:extLst>
          </p:cNvPr>
          <p:cNvGrpSpPr/>
          <p:nvPr/>
        </p:nvGrpSpPr>
        <p:grpSpPr>
          <a:xfrm>
            <a:off x="737179" y="2999197"/>
            <a:ext cx="10717641" cy="1321733"/>
            <a:chOff x="748490" y="1876643"/>
            <a:chExt cx="10717641" cy="1092936"/>
          </a:xfrm>
        </p:grpSpPr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CC506828-8020-0D7C-01E2-776F958D29D9}"/>
                </a:ext>
              </a:extLst>
            </p:cNvPr>
            <p:cNvSpPr/>
            <p:nvPr/>
          </p:nvSpPr>
          <p:spPr>
            <a:xfrm>
              <a:off x="832199" y="2068597"/>
              <a:ext cx="10515599" cy="900982"/>
            </a:xfrm>
            <a:prstGeom prst="rect">
              <a:avLst/>
            </a:prstGeom>
            <a:noFill/>
            <a:ln w="28575">
              <a:solidFill>
                <a:srgbClr val="E6C3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矩形: 圆角 103">
              <a:extLst>
                <a:ext uri="{FF2B5EF4-FFF2-40B4-BE49-F238E27FC236}">
                  <a16:creationId xmlns:a16="http://schemas.microsoft.com/office/drawing/2014/main" id="{0C32B445-49B3-2F57-D616-ADCCAAAC70E9}"/>
                </a:ext>
              </a:extLst>
            </p:cNvPr>
            <p:cNvSpPr/>
            <p:nvPr/>
          </p:nvSpPr>
          <p:spPr bwMode="auto">
            <a:xfrm>
              <a:off x="748490" y="1929808"/>
              <a:ext cx="2622032" cy="453380"/>
            </a:xfrm>
            <a:prstGeom prst="roundRect">
              <a:avLst>
                <a:gd name="adj" fmla="val 13478"/>
              </a:avLst>
            </a:prstGeom>
            <a:solidFill>
              <a:srgbClr val="19AA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108" name="文本框 13">
              <a:extLst>
                <a:ext uri="{FF2B5EF4-FFF2-40B4-BE49-F238E27FC236}">
                  <a16:creationId xmlns:a16="http://schemas.microsoft.com/office/drawing/2014/main" id="{2F223092-8725-A3AA-2CFA-8B8FFA7713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5092" y="2025196"/>
              <a:ext cx="1338828" cy="36669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管理难度低</a:t>
              </a:r>
            </a:p>
          </p:txBody>
        </p:sp>
        <p:pic>
          <p:nvPicPr>
            <p:cNvPr id="107" name="图片 106">
              <a:extLst>
                <a:ext uri="{FF2B5EF4-FFF2-40B4-BE49-F238E27FC236}">
                  <a16:creationId xmlns:a16="http://schemas.microsoft.com/office/drawing/2014/main" id="{F65BE127-8F66-F0E4-4B83-B9A2242DB4B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2" t="-16387"/>
            <a:stretch>
              <a:fillRect/>
            </a:stretch>
          </p:blipFill>
          <p:spPr>
            <a:xfrm>
              <a:off x="11067636" y="1876643"/>
              <a:ext cx="398495" cy="378739"/>
            </a:xfrm>
            <a:prstGeom prst="rect">
              <a:avLst/>
            </a:prstGeom>
          </p:spPr>
        </p:pic>
      </p:grpSp>
      <p:sp>
        <p:nvSpPr>
          <p:cNvPr id="111" name="文本框 110">
            <a:extLst>
              <a:ext uri="{FF2B5EF4-FFF2-40B4-BE49-F238E27FC236}">
                <a16:creationId xmlns:a16="http://schemas.microsoft.com/office/drawing/2014/main" id="{D5E2872F-7296-22C2-D21A-92D305180828}"/>
              </a:ext>
            </a:extLst>
          </p:cNvPr>
          <p:cNvSpPr txBox="1"/>
          <p:nvPr/>
        </p:nvSpPr>
        <p:spPr>
          <a:xfrm>
            <a:off x="981816" y="3970384"/>
            <a:ext cx="3149674" cy="3385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7645" marR="0" lvl="1" indent="-17145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给药便利（口服，每日一次）</a:t>
            </a:r>
          </a:p>
        </p:txBody>
      </p:sp>
      <p:sp>
        <p:nvSpPr>
          <p:cNvPr id="66" name="stomach_160992"/>
          <p:cNvSpPr/>
          <p:nvPr/>
        </p:nvSpPr>
        <p:spPr>
          <a:xfrm>
            <a:off x="933577" y="3196977"/>
            <a:ext cx="375095" cy="353455"/>
          </a:xfrm>
          <a:custGeom>
            <a:avLst/>
            <a:gdLst>
              <a:gd name="T0" fmla="*/ 5929 w 6981"/>
              <a:gd name="T1" fmla="*/ 2080 h 6588"/>
              <a:gd name="T2" fmla="*/ 2558 w 6981"/>
              <a:gd name="T3" fmla="*/ 247 h 6588"/>
              <a:gd name="T4" fmla="*/ 1356 w 6981"/>
              <a:gd name="T5" fmla="*/ 121 h 6588"/>
              <a:gd name="T6" fmla="*/ 413 w 6981"/>
              <a:gd name="T7" fmla="*/ 889 h 6588"/>
              <a:gd name="T8" fmla="*/ 1052 w 6981"/>
              <a:gd name="T9" fmla="*/ 3041 h 6588"/>
              <a:gd name="T10" fmla="*/ 1326 w 6981"/>
              <a:gd name="T11" fmla="*/ 3191 h 6588"/>
              <a:gd name="T12" fmla="*/ 1078 w 6981"/>
              <a:gd name="T13" fmla="*/ 3653 h 6588"/>
              <a:gd name="T14" fmla="*/ 2289 w 6981"/>
              <a:gd name="T15" fmla="*/ 6439 h 6588"/>
              <a:gd name="T16" fmla="*/ 3070 w 6981"/>
              <a:gd name="T17" fmla="*/ 6588 h 6588"/>
              <a:gd name="T18" fmla="*/ 5062 w 6981"/>
              <a:gd name="T19" fmla="*/ 5223 h 6588"/>
              <a:gd name="T20" fmla="*/ 5118 w 6981"/>
              <a:gd name="T21" fmla="*/ 5063 h 6588"/>
              <a:gd name="T22" fmla="*/ 5236 w 6981"/>
              <a:gd name="T23" fmla="*/ 5068 h 6588"/>
              <a:gd name="T24" fmla="*/ 6568 w 6981"/>
              <a:gd name="T25" fmla="*/ 4235 h 6588"/>
              <a:gd name="T26" fmla="*/ 5929 w 6981"/>
              <a:gd name="T27" fmla="*/ 2080 h 6588"/>
              <a:gd name="T28" fmla="*/ 1586 w 6981"/>
              <a:gd name="T29" fmla="*/ 3852 h 6588"/>
              <a:gd name="T30" fmla="*/ 3072 w 6981"/>
              <a:gd name="T31" fmla="*/ 2833 h 6588"/>
              <a:gd name="T32" fmla="*/ 3392 w 6981"/>
              <a:gd name="T33" fmla="*/ 2867 h 6588"/>
              <a:gd name="T34" fmla="*/ 2244 w 6981"/>
              <a:gd name="T35" fmla="*/ 5811 h 6588"/>
              <a:gd name="T36" fmla="*/ 1586 w 6981"/>
              <a:gd name="T37" fmla="*/ 3852 h 6588"/>
              <a:gd name="T38" fmla="*/ 4554 w 6981"/>
              <a:gd name="T39" fmla="*/ 5024 h 6588"/>
              <a:gd name="T40" fmla="*/ 3069 w 6981"/>
              <a:gd name="T41" fmla="*/ 6043 h 6588"/>
              <a:gd name="T42" fmla="*/ 2749 w 6981"/>
              <a:gd name="T43" fmla="*/ 6009 h 6588"/>
              <a:gd name="T44" fmla="*/ 3897 w 6981"/>
              <a:gd name="T45" fmla="*/ 3065 h 6588"/>
              <a:gd name="T46" fmla="*/ 4554 w 6981"/>
              <a:gd name="T47" fmla="*/ 5024 h 6588"/>
              <a:gd name="T48" fmla="*/ 6088 w 6981"/>
              <a:gd name="T49" fmla="*/ 3976 h 6588"/>
              <a:gd name="T50" fmla="*/ 5208 w 6981"/>
              <a:gd name="T51" fmla="*/ 4523 h 6588"/>
              <a:gd name="T52" fmla="*/ 3852 w 6981"/>
              <a:gd name="T53" fmla="*/ 2439 h 6588"/>
              <a:gd name="T54" fmla="*/ 3070 w 6981"/>
              <a:gd name="T55" fmla="*/ 2289 h 6588"/>
              <a:gd name="T56" fmla="*/ 1706 w 6981"/>
              <a:gd name="T57" fmla="*/ 2779 h 6588"/>
              <a:gd name="T58" fmla="*/ 1312 w 6981"/>
              <a:gd name="T59" fmla="*/ 2564 h 6588"/>
              <a:gd name="T60" fmla="*/ 893 w 6981"/>
              <a:gd name="T61" fmla="*/ 1147 h 6588"/>
              <a:gd name="T62" fmla="*/ 1510 w 6981"/>
              <a:gd name="T63" fmla="*/ 643 h 6588"/>
              <a:gd name="T64" fmla="*/ 2297 w 6981"/>
              <a:gd name="T65" fmla="*/ 725 h 6588"/>
              <a:gd name="T66" fmla="*/ 5666 w 6981"/>
              <a:gd name="T67" fmla="*/ 2559 h 6588"/>
              <a:gd name="T68" fmla="*/ 6088 w 6981"/>
              <a:gd name="T69" fmla="*/ 3976 h 6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981" h="6588">
                <a:moveTo>
                  <a:pt x="5929" y="2080"/>
                </a:moveTo>
                <a:lnTo>
                  <a:pt x="2558" y="247"/>
                </a:lnTo>
                <a:cubicBezTo>
                  <a:pt x="2188" y="45"/>
                  <a:pt x="1760" y="0"/>
                  <a:pt x="1356" y="121"/>
                </a:cubicBezTo>
                <a:cubicBezTo>
                  <a:pt x="949" y="241"/>
                  <a:pt x="614" y="515"/>
                  <a:pt x="413" y="889"/>
                </a:cubicBezTo>
                <a:cubicBezTo>
                  <a:pt x="0" y="1659"/>
                  <a:pt x="285" y="2625"/>
                  <a:pt x="1052" y="3041"/>
                </a:cubicBezTo>
                <a:lnTo>
                  <a:pt x="1326" y="3191"/>
                </a:lnTo>
                <a:cubicBezTo>
                  <a:pt x="1228" y="3332"/>
                  <a:pt x="1144" y="3487"/>
                  <a:pt x="1078" y="3653"/>
                </a:cubicBezTo>
                <a:cubicBezTo>
                  <a:pt x="648" y="4756"/>
                  <a:pt x="1190" y="6005"/>
                  <a:pt x="2289" y="6439"/>
                </a:cubicBezTo>
                <a:cubicBezTo>
                  <a:pt x="2540" y="6537"/>
                  <a:pt x="2802" y="6588"/>
                  <a:pt x="3070" y="6588"/>
                </a:cubicBezTo>
                <a:cubicBezTo>
                  <a:pt x="3957" y="6588"/>
                  <a:pt x="4740" y="6052"/>
                  <a:pt x="5062" y="5223"/>
                </a:cubicBezTo>
                <a:cubicBezTo>
                  <a:pt x="5084" y="5169"/>
                  <a:pt x="5101" y="5116"/>
                  <a:pt x="5118" y="5063"/>
                </a:cubicBezTo>
                <a:cubicBezTo>
                  <a:pt x="5158" y="5065"/>
                  <a:pt x="5197" y="5068"/>
                  <a:pt x="5236" y="5068"/>
                </a:cubicBezTo>
                <a:cubicBezTo>
                  <a:pt x="5784" y="5068"/>
                  <a:pt x="6284" y="4764"/>
                  <a:pt x="6568" y="4235"/>
                </a:cubicBezTo>
                <a:cubicBezTo>
                  <a:pt x="6981" y="3463"/>
                  <a:pt x="6696" y="2497"/>
                  <a:pt x="5929" y="2080"/>
                </a:cubicBezTo>
                <a:close/>
                <a:moveTo>
                  <a:pt x="1586" y="3852"/>
                </a:moveTo>
                <a:cubicBezTo>
                  <a:pt x="1828" y="3233"/>
                  <a:pt x="2410" y="2833"/>
                  <a:pt x="3072" y="2833"/>
                </a:cubicBezTo>
                <a:cubicBezTo>
                  <a:pt x="3180" y="2833"/>
                  <a:pt x="3286" y="2844"/>
                  <a:pt x="3392" y="2867"/>
                </a:cubicBezTo>
                <a:lnTo>
                  <a:pt x="2244" y="5811"/>
                </a:lnTo>
                <a:cubicBezTo>
                  <a:pt x="1592" y="5413"/>
                  <a:pt x="1298" y="4589"/>
                  <a:pt x="1586" y="3852"/>
                </a:cubicBezTo>
                <a:close/>
                <a:moveTo>
                  <a:pt x="4554" y="5024"/>
                </a:moveTo>
                <a:cubicBezTo>
                  <a:pt x="4313" y="5643"/>
                  <a:pt x="3730" y="6043"/>
                  <a:pt x="3069" y="6043"/>
                </a:cubicBezTo>
                <a:cubicBezTo>
                  <a:pt x="2961" y="6043"/>
                  <a:pt x="2854" y="6032"/>
                  <a:pt x="2749" y="6009"/>
                </a:cubicBezTo>
                <a:lnTo>
                  <a:pt x="3897" y="3065"/>
                </a:lnTo>
                <a:cubicBezTo>
                  <a:pt x="4549" y="3463"/>
                  <a:pt x="4842" y="4288"/>
                  <a:pt x="4554" y="5024"/>
                </a:cubicBezTo>
                <a:close/>
                <a:moveTo>
                  <a:pt x="6088" y="3976"/>
                </a:moveTo>
                <a:cubicBezTo>
                  <a:pt x="5894" y="4335"/>
                  <a:pt x="5569" y="4533"/>
                  <a:pt x="5208" y="4523"/>
                </a:cubicBezTo>
                <a:cubicBezTo>
                  <a:pt x="5241" y="3635"/>
                  <a:pt x="4720" y="2780"/>
                  <a:pt x="3852" y="2439"/>
                </a:cubicBezTo>
                <a:cubicBezTo>
                  <a:pt x="3601" y="2340"/>
                  <a:pt x="3338" y="2289"/>
                  <a:pt x="3070" y="2289"/>
                </a:cubicBezTo>
                <a:cubicBezTo>
                  <a:pt x="2558" y="2289"/>
                  <a:pt x="2081" y="2468"/>
                  <a:pt x="1706" y="2779"/>
                </a:cubicBezTo>
                <a:lnTo>
                  <a:pt x="1312" y="2564"/>
                </a:lnTo>
                <a:cubicBezTo>
                  <a:pt x="808" y="2289"/>
                  <a:pt x="620" y="1655"/>
                  <a:pt x="893" y="1147"/>
                </a:cubicBezTo>
                <a:cubicBezTo>
                  <a:pt x="1025" y="901"/>
                  <a:pt x="1245" y="721"/>
                  <a:pt x="1510" y="643"/>
                </a:cubicBezTo>
                <a:cubicBezTo>
                  <a:pt x="1776" y="564"/>
                  <a:pt x="2054" y="593"/>
                  <a:pt x="2297" y="725"/>
                </a:cubicBezTo>
                <a:lnTo>
                  <a:pt x="5666" y="2559"/>
                </a:lnTo>
                <a:cubicBezTo>
                  <a:pt x="6173" y="2833"/>
                  <a:pt x="6361" y="3468"/>
                  <a:pt x="6088" y="3976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grpSp>
        <p:nvGrpSpPr>
          <p:cNvPr id="112" name="组合 111">
            <a:extLst>
              <a:ext uri="{FF2B5EF4-FFF2-40B4-BE49-F238E27FC236}">
                <a16:creationId xmlns:a16="http://schemas.microsoft.com/office/drawing/2014/main" id="{098D9F61-75E4-9B6E-38E2-F8231B8FD777}"/>
              </a:ext>
            </a:extLst>
          </p:cNvPr>
          <p:cNvGrpSpPr/>
          <p:nvPr/>
        </p:nvGrpSpPr>
        <p:grpSpPr>
          <a:xfrm>
            <a:off x="706572" y="4369120"/>
            <a:ext cx="10717641" cy="2188698"/>
            <a:chOff x="748490" y="1876643"/>
            <a:chExt cx="10717641" cy="1692138"/>
          </a:xfrm>
        </p:grpSpPr>
        <p:sp>
          <p:nvSpPr>
            <p:cNvPr id="113" name="矩形 112">
              <a:extLst>
                <a:ext uri="{FF2B5EF4-FFF2-40B4-BE49-F238E27FC236}">
                  <a16:creationId xmlns:a16="http://schemas.microsoft.com/office/drawing/2014/main" id="{579F60AD-4885-8496-6D86-CB7772CB9570}"/>
                </a:ext>
              </a:extLst>
            </p:cNvPr>
            <p:cNvSpPr/>
            <p:nvPr/>
          </p:nvSpPr>
          <p:spPr>
            <a:xfrm>
              <a:off x="832199" y="2068597"/>
              <a:ext cx="10515599" cy="1500184"/>
            </a:xfrm>
            <a:prstGeom prst="rect">
              <a:avLst/>
            </a:prstGeom>
            <a:noFill/>
            <a:ln w="28575">
              <a:solidFill>
                <a:srgbClr val="E6C3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zh-CN" altLang="en-US"/>
            </a:p>
          </p:txBody>
        </p:sp>
        <p:sp>
          <p:nvSpPr>
            <p:cNvPr id="114" name="矩形: 圆角 113">
              <a:extLst>
                <a:ext uri="{FF2B5EF4-FFF2-40B4-BE49-F238E27FC236}">
                  <a16:creationId xmlns:a16="http://schemas.microsoft.com/office/drawing/2014/main" id="{1B3FAEDB-FDE0-780E-B342-480EFE0A816F}"/>
                </a:ext>
              </a:extLst>
            </p:cNvPr>
            <p:cNvSpPr/>
            <p:nvPr/>
          </p:nvSpPr>
          <p:spPr bwMode="auto">
            <a:xfrm>
              <a:off x="748490" y="1929808"/>
              <a:ext cx="3012494" cy="417488"/>
            </a:xfrm>
            <a:prstGeom prst="roundRect">
              <a:avLst>
                <a:gd name="adj" fmla="val 13478"/>
              </a:avLst>
            </a:prstGeom>
            <a:solidFill>
              <a:srgbClr val="19AA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zh-CN" altLang="en-US"/>
            </a:p>
          </p:txBody>
        </p:sp>
        <p:sp>
          <p:nvSpPr>
            <p:cNvPr id="118" name="文本框 13">
              <a:extLst>
                <a:ext uri="{FF2B5EF4-FFF2-40B4-BE49-F238E27FC236}">
                  <a16:creationId xmlns:a16="http://schemas.microsoft.com/office/drawing/2014/main" id="{5C631F20-03B5-D137-BDAB-CDE95919BF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35092" y="1926093"/>
              <a:ext cx="2031325" cy="458459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6858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zh-CN" altLang="en-US" sz="1800" b="1" dirty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符合医保基本原则</a:t>
              </a:r>
            </a:p>
          </p:txBody>
        </p:sp>
        <p:sp>
          <p:nvSpPr>
            <p:cNvPr id="116" name="文本框 17">
              <a:extLst>
                <a:ext uri="{FF2B5EF4-FFF2-40B4-BE49-F238E27FC236}">
                  <a16:creationId xmlns:a16="http://schemas.microsoft.com/office/drawing/2014/main" id="{BCF419B5-8589-BDA5-4934-70961C71B199}"/>
                </a:ext>
              </a:extLst>
            </p:cNvPr>
            <p:cNvSpPr txBox="1"/>
            <p:nvPr/>
          </p:nvSpPr>
          <p:spPr>
            <a:xfrm>
              <a:off x="996761" y="2528609"/>
              <a:ext cx="10036972" cy="41819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07645" marR="0" lvl="1" indent="-17145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defRPr kumimoji="0" sz="1600" b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>
                <a:lnSpc>
                  <a:spcPct val="150000"/>
                </a:lnSpc>
              </a:pPr>
              <a:endParaRPr lang="zh-CN" altLang="en-US" dirty="0"/>
            </a:p>
          </p:txBody>
        </p:sp>
        <p:pic>
          <p:nvPicPr>
            <p:cNvPr id="117" name="图片 116">
              <a:extLst>
                <a:ext uri="{FF2B5EF4-FFF2-40B4-BE49-F238E27FC236}">
                  <a16:creationId xmlns:a16="http://schemas.microsoft.com/office/drawing/2014/main" id="{A90B7E3B-5BCC-7E00-1925-AA8084A2D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552" t="-16387"/>
            <a:stretch>
              <a:fillRect/>
            </a:stretch>
          </p:blipFill>
          <p:spPr>
            <a:xfrm>
              <a:off x="11067636" y="1876643"/>
              <a:ext cx="398495" cy="378739"/>
            </a:xfrm>
            <a:prstGeom prst="rect">
              <a:avLst/>
            </a:prstGeom>
          </p:spPr>
        </p:pic>
      </p:grpSp>
      <p:sp>
        <p:nvSpPr>
          <p:cNvPr id="58" name="文本框 17"/>
          <p:cNvSpPr txBox="1"/>
          <p:nvPr/>
        </p:nvSpPr>
        <p:spPr>
          <a:xfrm>
            <a:off x="790281" y="4861951"/>
            <a:ext cx="10546206" cy="16185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7645" marR="0" lvl="1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融合阳性非小细胞肺癌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患者（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每年约</a:t>
            </a:r>
            <a:r>
              <a:rPr kumimoji="0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10000</a:t>
            </a:r>
            <a:r>
              <a:rPr kumimoji="0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个新发患者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），需要系统治疗的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融合阳性（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每年约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800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个新发患者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）及需要系统治疗的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MTC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每年约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1400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个新发患者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）患者罕见，纳入目录对医保基金影响小</a:t>
            </a:r>
          </a:p>
          <a:p>
            <a:pPr marL="207645" marR="0" lvl="1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为提升药品可及性与可支付性，普拉替尼已纳入全国</a:t>
            </a:r>
            <a:r>
              <a:rPr lang="en-US" altLang="zh-CN" sz="16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</a:t>
            </a:r>
            <a:r>
              <a:rPr kumimoji="0" lang="en-US" altLang="zh-CN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0+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城市商业保险；国内挂网价远低于国际价格</a:t>
            </a:r>
            <a:r>
              <a:rPr kumimoji="0" lang="zh-CN" altLang="en-US" sz="16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，具有明显成本</a:t>
            </a:r>
            <a:r>
              <a:rPr kumimoji="0" lang="zh-CN" altLang="en-US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效益优势，纳入医保目录可显著提高患者的用药公平性及可及性。</a:t>
            </a:r>
          </a:p>
        </p:txBody>
      </p:sp>
      <p:sp>
        <p:nvSpPr>
          <p:cNvPr id="67" name="customer_269047"/>
          <p:cNvSpPr/>
          <p:nvPr/>
        </p:nvSpPr>
        <p:spPr>
          <a:xfrm>
            <a:off x="885242" y="4520076"/>
            <a:ext cx="396000" cy="360000"/>
          </a:xfrm>
          <a:custGeom>
            <a:avLst/>
            <a:gdLst>
              <a:gd name="connsiteX0" fmla="*/ 303781 w 607598"/>
              <a:gd name="connsiteY0" fmla="*/ 364485 h 542367"/>
              <a:gd name="connsiteX1" fmla="*/ 320777 w 607598"/>
              <a:gd name="connsiteY1" fmla="*/ 374981 h 542367"/>
              <a:gd name="connsiteX2" fmla="*/ 339196 w 607598"/>
              <a:gd name="connsiteY2" fmla="*/ 412211 h 542367"/>
              <a:gd name="connsiteX3" fmla="*/ 380305 w 607598"/>
              <a:gd name="connsiteY3" fmla="*/ 418164 h 542367"/>
              <a:gd name="connsiteX4" fmla="*/ 390716 w 607598"/>
              <a:gd name="connsiteY4" fmla="*/ 450418 h 542367"/>
              <a:gd name="connsiteX5" fmla="*/ 360996 w 607598"/>
              <a:gd name="connsiteY5" fmla="*/ 479385 h 542367"/>
              <a:gd name="connsiteX6" fmla="*/ 368026 w 607598"/>
              <a:gd name="connsiteY6" fmla="*/ 520258 h 542367"/>
              <a:gd name="connsiteX7" fmla="*/ 340531 w 607598"/>
              <a:gd name="connsiteY7" fmla="*/ 540161 h 542367"/>
              <a:gd name="connsiteX8" fmla="*/ 303781 w 607598"/>
              <a:gd name="connsiteY8" fmla="*/ 520880 h 542367"/>
              <a:gd name="connsiteX9" fmla="*/ 267031 w 607598"/>
              <a:gd name="connsiteY9" fmla="*/ 540161 h 542367"/>
              <a:gd name="connsiteX10" fmla="*/ 239536 w 607598"/>
              <a:gd name="connsiteY10" fmla="*/ 520258 h 542367"/>
              <a:gd name="connsiteX11" fmla="*/ 246566 w 607598"/>
              <a:gd name="connsiteY11" fmla="*/ 479385 h 542367"/>
              <a:gd name="connsiteX12" fmla="*/ 216846 w 607598"/>
              <a:gd name="connsiteY12" fmla="*/ 450418 h 542367"/>
              <a:gd name="connsiteX13" fmla="*/ 227346 w 607598"/>
              <a:gd name="connsiteY13" fmla="*/ 418164 h 542367"/>
              <a:gd name="connsiteX14" fmla="*/ 268455 w 607598"/>
              <a:gd name="connsiteY14" fmla="*/ 412211 h 542367"/>
              <a:gd name="connsiteX15" fmla="*/ 286785 w 607598"/>
              <a:gd name="connsiteY15" fmla="*/ 374981 h 542367"/>
              <a:gd name="connsiteX16" fmla="*/ 303781 w 607598"/>
              <a:gd name="connsiteY16" fmla="*/ 364485 h 542367"/>
              <a:gd name="connsiteX17" fmla="*/ 92694 w 607598"/>
              <a:gd name="connsiteY17" fmla="*/ 364485 h 542367"/>
              <a:gd name="connsiteX18" fmla="*/ 109645 w 607598"/>
              <a:gd name="connsiteY18" fmla="*/ 374981 h 542367"/>
              <a:gd name="connsiteX19" fmla="*/ 128064 w 607598"/>
              <a:gd name="connsiteY19" fmla="*/ 412211 h 542367"/>
              <a:gd name="connsiteX20" fmla="*/ 169173 w 607598"/>
              <a:gd name="connsiteY20" fmla="*/ 418164 h 542367"/>
              <a:gd name="connsiteX21" fmla="*/ 179673 w 607598"/>
              <a:gd name="connsiteY21" fmla="*/ 450418 h 542367"/>
              <a:gd name="connsiteX22" fmla="*/ 149953 w 607598"/>
              <a:gd name="connsiteY22" fmla="*/ 479385 h 542367"/>
              <a:gd name="connsiteX23" fmla="*/ 156894 w 607598"/>
              <a:gd name="connsiteY23" fmla="*/ 520258 h 542367"/>
              <a:gd name="connsiteX24" fmla="*/ 129488 w 607598"/>
              <a:gd name="connsiteY24" fmla="*/ 540161 h 542367"/>
              <a:gd name="connsiteX25" fmla="*/ 92649 w 607598"/>
              <a:gd name="connsiteY25" fmla="*/ 520880 h 542367"/>
              <a:gd name="connsiteX26" fmla="*/ 55899 w 607598"/>
              <a:gd name="connsiteY26" fmla="*/ 540161 h 542367"/>
              <a:gd name="connsiteX27" fmla="*/ 28493 w 607598"/>
              <a:gd name="connsiteY27" fmla="*/ 520258 h 542367"/>
              <a:gd name="connsiteX28" fmla="*/ 35434 w 607598"/>
              <a:gd name="connsiteY28" fmla="*/ 479385 h 542367"/>
              <a:gd name="connsiteX29" fmla="*/ 5714 w 607598"/>
              <a:gd name="connsiteY29" fmla="*/ 450418 h 542367"/>
              <a:gd name="connsiteX30" fmla="*/ 16214 w 607598"/>
              <a:gd name="connsiteY30" fmla="*/ 418164 h 542367"/>
              <a:gd name="connsiteX31" fmla="*/ 57323 w 607598"/>
              <a:gd name="connsiteY31" fmla="*/ 412211 h 542367"/>
              <a:gd name="connsiteX32" fmla="*/ 75742 w 607598"/>
              <a:gd name="connsiteY32" fmla="*/ 374981 h 542367"/>
              <a:gd name="connsiteX33" fmla="*/ 92694 w 607598"/>
              <a:gd name="connsiteY33" fmla="*/ 364485 h 542367"/>
              <a:gd name="connsiteX34" fmla="*/ 514886 w 607598"/>
              <a:gd name="connsiteY34" fmla="*/ 364461 h 542367"/>
              <a:gd name="connsiteX35" fmla="*/ 531890 w 607598"/>
              <a:gd name="connsiteY35" fmla="*/ 374948 h 542367"/>
              <a:gd name="connsiteX36" fmla="*/ 550317 w 607598"/>
              <a:gd name="connsiteY36" fmla="*/ 412185 h 542367"/>
              <a:gd name="connsiteX37" fmla="*/ 591357 w 607598"/>
              <a:gd name="connsiteY37" fmla="*/ 418139 h 542367"/>
              <a:gd name="connsiteX38" fmla="*/ 601861 w 607598"/>
              <a:gd name="connsiteY38" fmla="*/ 450400 h 542367"/>
              <a:gd name="connsiteX39" fmla="*/ 572128 w 607598"/>
              <a:gd name="connsiteY39" fmla="*/ 479372 h 542367"/>
              <a:gd name="connsiteX40" fmla="*/ 579161 w 607598"/>
              <a:gd name="connsiteY40" fmla="*/ 520253 h 542367"/>
              <a:gd name="connsiteX41" fmla="*/ 551653 w 607598"/>
              <a:gd name="connsiteY41" fmla="*/ 540160 h 542367"/>
              <a:gd name="connsiteX42" fmla="*/ 514886 w 607598"/>
              <a:gd name="connsiteY42" fmla="*/ 520875 h 542367"/>
              <a:gd name="connsiteX43" fmla="*/ 478120 w 607598"/>
              <a:gd name="connsiteY43" fmla="*/ 540160 h 542367"/>
              <a:gd name="connsiteX44" fmla="*/ 450612 w 607598"/>
              <a:gd name="connsiteY44" fmla="*/ 520253 h 542367"/>
              <a:gd name="connsiteX45" fmla="*/ 457645 w 607598"/>
              <a:gd name="connsiteY45" fmla="*/ 479372 h 542367"/>
              <a:gd name="connsiteX46" fmla="*/ 427912 w 607598"/>
              <a:gd name="connsiteY46" fmla="*/ 450400 h 542367"/>
              <a:gd name="connsiteX47" fmla="*/ 438416 w 607598"/>
              <a:gd name="connsiteY47" fmla="*/ 418139 h 542367"/>
              <a:gd name="connsiteX48" fmla="*/ 479545 w 607598"/>
              <a:gd name="connsiteY48" fmla="*/ 412185 h 542367"/>
              <a:gd name="connsiteX49" fmla="*/ 497883 w 607598"/>
              <a:gd name="connsiteY49" fmla="*/ 374948 h 542367"/>
              <a:gd name="connsiteX50" fmla="*/ 514886 w 607598"/>
              <a:gd name="connsiteY50" fmla="*/ 364461 h 542367"/>
              <a:gd name="connsiteX51" fmla="*/ 303790 w 607598"/>
              <a:gd name="connsiteY51" fmla="*/ 181283 h 542367"/>
              <a:gd name="connsiteX52" fmla="*/ 449296 w 607598"/>
              <a:gd name="connsiteY52" fmla="*/ 326624 h 542367"/>
              <a:gd name="connsiteX53" fmla="*/ 430429 w 607598"/>
              <a:gd name="connsiteY53" fmla="*/ 345559 h 542367"/>
              <a:gd name="connsiteX54" fmla="*/ 177240 w 607598"/>
              <a:gd name="connsiteY54" fmla="*/ 345559 h 542367"/>
              <a:gd name="connsiteX55" fmla="*/ 158284 w 607598"/>
              <a:gd name="connsiteY55" fmla="*/ 326624 h 542367"/>
              <a:gd name="connsiteX56" fmla="*/ 303790 w 607598"/>
              <a:gd name="connsiteY56" fmla="*/ 181283 h 542367"/>
              <a:gd name="connsiteX57" fmla="*/ 303755 w 607598"/>
              <a:gd name="connsiteY57" fmla="*/ 0 h 542367"/>
              <a:gd name="connsiteX58" fmla="*/ 382259 w 607598"/>
              <a:gd name="connsiteY58" fmla="*/ 78398 h 542367"/>
              <a:gd name="connsiteX59" fmla="*/ 303755 w 607598"/>
              <a:gd name="connsiteY59" fmla="*/ 156796 h 542367"/>
              <a:gd name="connsiteX60" fmla="*/ 225251 w 607598"/>
              <a:gd name="connsiteY60" fmla="*/ 78398 h 542367"/>
              <a:gd name="connsiteX61" fmla="*/ 303755 w 607598"/>
              <a:gd name="connsiteY61" fmla="*/ 0 h 542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607598" h="542367">
                <a:moveTo>
                  <a:pt x="303781" y="364485"/>
                </a:moveTo>
                <a:cubicBezTo>
                  <a:pt x="310544" y="364474"/>
                  <a:pt x="317306" y="367962"/>
                  <a:pt x="320777" y="374981"/>
                </a:cubicBezTo>
                <a:lnTo>
                  <a:pt x="339196" y="412211"/>
                </a:lnTo>
                <a:lnTo>
                  <a:pt x="380305" y="418164"/>
                </a:lnTo>
                <a:cubicBezTo>
                  <a:pt x="395788" y="420386"/>
                  <a:pt x="402017" y="439489"/>
                  <a:pt x="390716" y="450418"/>
                </a:cubicBezTo>
                <a:lnTo>
                  <a:pt x="360996" y="479385"/>
                </a:lnTo>
                <a:lnTo>
                  <a:pt x="368026" y="520258"/>
                </a:lnTo>
                <a:cubicBezTo>
                  <a:pt x="370695" y="535807"/>
                  <a:pt x="354323" y="547358"/>
                  <a:pt x="340531" y="540161"/>
                </a:cubicBezTo>
                <a:lnTo>
                  <a:pt x="303781" y="520880"/>
                </a:lnTo>
                <a:lnTo>
                  <a:pt x="267031" y="540161"/>
                </a:lnTo>
                <a:cubicBezTo>
                  <a:pt x="253150" y="547447"/>
                  <a:pt x="236956" y="535630"/>
                  <a:pt x="239536" y="520258"/>
                </a:cubicBezTo>
                <a:lnTo>
                  <a:pt x="246566" y="479385"/>
                </a:lnTo>
                <a:lnTo>
                  <a:pt x="216846" y="450418"/>
                </a:lnTo>
                <a:cubicBezTo>
                  <a:pt x="205634" y="439489"/>
                  <a:pt x="211863" y="420386"/>
                  <a:pt x="227346" y="418164"/>
                </a:cubicBezTo>
                <a:lnTo>
                  <a:pt x="268455" y="412211"/>
                </a:lnTo>
                <a:lnTo>
                  <a:pt x="286785" y="374981"/>
                </a:lnTo>
                <a:cubicBezTo>
                  <a:pt x="290256" y="368006"/>
                  <a:pt x="297018" y="364497"/>
                  <a:pt x="303781" y="364485"/>
                </a:cubicBezTo>
                <a:close/>
                <a:moveTo>
                  <a:pt x="92694" y="364485"/>
                </a:moveTo>
                <a:cubicBezTo>
                  <a:pt x="99434" y="364474"/>
                  <a:pt x="106175" y="367962"/>
                  <a:pt x="109645" y="374981"/>
                </a:cubicBezTo>
                <a:lnTo>
                  <a:pt x="128064" y="412211"/>
                </a:lnTo>
                <a:lnTo>
                  <a:pt x="169173" y="418164"/>
                </a:lnTo>
                <a:cubicBezTo>
                  <a:pt x="184656" y="420386"/>
                  <a:pt x="190885" y="439489"/>
                  <a:pt x="179673" y="450418"/>
                </a:cubicBezTo>
                <a:lnTo>
                  <a:pt x="149953" y="479385"/>
                </a:lnTo>
                <a:lnTo>
                  <a:pt x="156894" y="520258"/>
                </a:lnTo>
                <a:cubicBezTo>
                  <a:pt x="159563" y="535807"/>
                  <a:pt x="143191" y="547358"/>
                  <a:pt x="129488" y="540161"/>
                </a:cubicBezTo>
                <a:lnTo>
                  <a:pt x="92649" y="520880"/>
                </a:lnTo>
                <a:lnTo>
                  <a:pt x="55899" y="540161"/>
                </a:lnTo>
                <a:cubicBezTo>
                  <a:pt x="42107" y="547447"/>
                  <a:pt x="25824" y="535630"/>
                  <a:pt x="28493" y="520258"/>
                </a:cubicBezTo>
                <a:lnTo>
                  <a:pt x="35434" y="479385"/>
                </a:lnTo>
                <a:lnTo>
                  <a:pt x="5714" y="450418"/>
                </a:lnTo>
                <a:cubicBezTo>
                  <a:pt x="-5498" y="439489"/>
                  <a:pt x="731" y="420386"/>
                  <a:pt x="16214" y="418164"/>
                </a:cubicBezTo>
                <a:lnTo>
                  <a:pt x="57323" y="412211"/>
                </a:lnTo>
                <a:lnTo>
                  <a:pt x="75742" y="374981"/>
                </a:lnTo>
                <a:cubicBezTo>
                  <a:pt x="79213" y="368006"/>
                  <a:pt x="85953" y="364497"/>
                  <a:pt x="92694" y="364485"/>
                </a:cubicBezTo>
                <a:close/>
                <a:moveTo>
                  <a:pt x="514886" y="364461"/>
                </a:moveTo>
                <a:cubicBezTo>
                  <a:pt x="513640" y="364461"/>
                  <a:pt x="526192" y="363483"/>
                  <a:pt x="531890" y="374948"/>
                </a:cubicBezTo>
                <a:lnTo>
                  <a:pt x="550317" y="412185"/>
                </a:lnTo>
                <a:lnTo>
                  <a:pt x="591357" y="418139"/>
                </a:lnTo>
                <a:cubicBezTo>
                  <a:pt x="606935" y="420361"/>
                  <a:pt x="613078" y="439468"/>
                  <a:pt x="601861" y="450400"/>
                </a:cubicBezTo>
                <a:lnTo>
                  <a:pt x="572128" y="479372"/>
                </a:lnTo>
                <a:lnTo>
                  <a:pt x="579161" y="520253"/>
                </a:lnTo>
                <a:cubicBezTo>
                  <a:pt x="581831" y="535805"/>
                  <a:pt x="565451" y="547358"/>
                  <a:pt x="551653" y="540160"/>
                </a:cubicBezTo>
                <a:lnTo>
                  <a:pt x="514886" y="520875"/>
                </a:lnTo>
                <a:lnTo>
                  <a:pt x="478120" y="540160"/>
                </a:lnTo>
                <a:cubicBezTo>
                  <a:pt x="464233" y="547447"/>
                  <a:pt x="447942" y="535627"/>
                  <a:pt x="450612" y="520253"/>
                </a:cubicBezTo>
                <a:lnTo>
                  <a:pt x="457645" y="479372"/>
                </a:lnTo>
                <a:lnTo>
                  <a:pt x="427912" y="450400"/>
                </a:lnTo>
                <a:cubicBezTo>
                  <a:pt x="416695" y="439468"/>
                  <a:pt x="422927" y="420361"/>
                  <a:pt x="438416" y="418139"/>
                </a:cubicBezTo>
                <a:lnTo>
                  <a:pt x="479545" y="412185"/>
                </a:lnTo>
                <a:lnTo>
                  <a:pt x="497883" y="374948"/>
                </a:lnTo>
                <a:cubicBezTo>
                  <a:pt x="501088" y="368549"/>
                  <a:pt x="507676" y="364461"/>
                  <a:pt x="514886" y="364461"/>
                </a:cubicBezTo>
                <a:close/>
                <a:moveTo>
                  <a:pt x="303790" y="181283"/>
                </a:moveTo>
                <a:cubicBezTo>
                  <a:pt x="384063" y="181283"/>
                  <a:pt x="449296" y="246442"/>
                  <a:pt x="449296" y="326624"/>
                </a:cubicBezTo>
                <a:cubicBezTo>
                  <a:pt x="449296" y="337025"/>
                  <a:pt x="440842" y="345559"/>
                  <a:pt x="430429" y="345559"/>
                </a:cubicBezTo>
                <a:lnTo>
                  <a:pt x="177240" y="345559"/>
                </a:lnTo>
                <a:cubicBezTo>
                  <a:pt x="166738" y="345559"/>
                  <a:pt x="158284" y="337025"/>
                  <a:pt x="158284" y="326624"/>
                </a:cubicBezTo>
                <a:cubicBezTo>
                  <a:pt x="158284" y="246442"/>
                  <a:pt x="223606" y="181283"/>
                  <a:pt x="303790" y="181283"/>
                </a:cubicBezTo>
                <a:close/>
                <a:moveTo>
                  <a:pt x="303755" y="0"/>
                </a:moveTo>
                <a:cubicBezTo>
                  <a:pt x="347112" y="0"/>
                  <a:pt x="382259" y="35100"/>
                  <a:pt x="382259" y="78398"/>
                </a:cubicBezTo>
                <a:cubicBezTo>
                  <a:pt x="382259" y="121696"/>
                  <a:pt x="347112" y="156796"/>
                  <a:pt x="303755" y="156796"/>
                </a:cubicBezTo>
                <a:cubicBezTo>
                  <a:pt x="260398" y="156796"/>
                  <a:pt x="225251" y="121696"/>
                  <a:pt x="225251" y="78398"/>
                </a:cubicBezTo>
                <a:cubicBezTo>
                  <a:pt x="225251" y="35100"/>
                  <a:pt x="260398" y="0"/>
                  <a:pt x="3037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4B88FE9-2340-6719-2914-B7115F507ED9}"/>
              </a:ext>
            </a:extLst>
          </p:cNvPr>
          <p:cNvSpPr txBox="1"/>
          <p:nvPr/>
        </p:nvSpPr>
        <p:spPr>
          <a:xfrm>
            <a:off x="145733" y="6615482"/>
            <a:ext cx="6097904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普拉替尼胶囊说明书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658981" y="2074498"/>
            <a:ext cx="4443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7C366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普拉替尼片核心信息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EE56350-EC92-8C03-708E-CB34F01529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818" t="23317" r="20181" b="19944"/>
          <a:stretch/>
        </p:blipFill>
        <p:spPr>
          <a:xfrm rot="10800000" flipH="1" flipV="1">
            <a:off x="658981" y="2741328"/>
            <a:ext cx="3383436" cy="3490384"/>
          </a:xfrm>
          <a:prstGeom prst="rect">
            <a:avLst/>
          </a:prstGeom>
          <a:effectLst>
            <a:outerShdw blurRad="139700" dist="50800" algn="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9EFF72B-4D71-D3A3-26FE-859775A999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111" y="1515223"/>
            <a:ext cx="1782820" cy="501519"/>
          </a:xfrm>
          <a:prstGeom prst="rect">
            <a:avLst/>
          </a:prstGeom>
        </p:spPr>
      </p:pic>
      <p:grpSp>
        <p:nvGrpSpPr>
          <p:cNvPr id="100" name="组合 99">
            <a:extLst>
              <a:ext uri="{FF2B5EF4-FFF2-40B4-BE49-F238E27FC236}">
                <a16:creationId xmlns:a16="http://schemas.microsoft.com/office/drawing/2014/main" id="{67EE96B9-E6A6-8A20-34E2-6A68CEDDF7AC}"/>
              </a:ext>
            </a:extLst>
          </p:cNvPr>
          <p:cNvGrpSpPr/>
          <p:nvPr/>
        </p:nvGrpSpPr>
        <p:grpSpPr>
          <a:xfrm>
            <a:off x="4054560" y="0"/>
            <a:ext cx="7773373" cy="6777038"/>
            <a:chOff x="4021902" y="0"/>
            <a:chExt cx="7773373" cy="6777038"/>
          </a:xfrm>
        </p:grpSpPr>
        <p:cxnSp>
          <p:nvCxnSpPr>
            <p:cNvPr id="37" name="直接连接符 36"/>
            <p:cNvCxnSpPr>
              <a:cxnSpLocks/>
            </p:cNvCxnSpPr>
            <p:nvPr/>
          </p:nvCxnSpPr>
          <p:spPr>
            <a:xfrm flipV="1">
              <a:off x="4021902" y="6078284"/>
              <a:ext cx="303503" cy="698754"/>
            </a:xfrm>
            <a:prstGeom prst="line">
              <a:avLst/>
            </a:prstGeom>
            <a:ln w="19050">
              <a:solidFill>
                <a:srgbClr val="7C36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>
              <a:cxnSpLocks/>
            </p:cNvCxnSpPr>
            <p:nvPr/>
          </p:nvCxnSpPr>
          <p:spPr>
            <a:xfrm flipV="1">
              <a:off x="5829921" y="0"/>
              <a:ext cx="277353" cy="1076247"/>
            </a:xfrm>
            <a:prstGeom prst="line">
              <a:avLst/>
            </a:prstGeom>
            <a:ln w="19050">
              <a:solidFill>
                <a:srgbClr val="7C366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6BE7B7E4-BFCB-E89A-DCF2-DDC674C90768}"/>
                </a:ext>
              </a:extLst>
            </p:cNvPr>
            <p:cNvSpPr txBox="1"/>
            <p:nvPr/>
          </p:nvSpPr>
          <p:spPr>
            <a:xfrm>
              <a:off x="6107274" y="1548186"/>
              <a:ext cx="5529523" cy="6567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2">
                <a:lnSpc>
                  <a:spcPct val="150000"/>
                </a:lnSpc>
                <a:buClr>
                  <a:srgbClr val="FFCC33"/>
                </a:buClr>
              </a:pP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中国首个获批用于</a:t>
              </a: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RET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融合阳性非小细胞肺癌及甲状腺癌、</a:t>
              </a: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RET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基因突变甲状腺髓样癌的精准靶向药物，填补领域空白</a:t>
              </a:r>
            </a:p>
          </p:txBody>
        </p:sp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031E8AAB-978E-9095-FF13-8AC5C0F1ABF9}"/>
                </a:ext>
              </a:extLst>
            </p:cNvPr>
            <p:cNvSpPr txBox="1"/>
            <p:nvPr/>
          </p:nvSpPr>
          <p:spPr>
            <a:xfrm>
              <a:off x="6087737" y="1112892"/>
              <a:ext cx="1472072" cy="4991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7C366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基本信息</a:t>
              </a:r>
              <a:endParaRPr lang="en-US" altLang="zh-CN" sz="2000" b="1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32" name="椭圆 31">
              <a:extLst>
                <a:ext uri="{FF2B5EF4-FFF2-40B4-BE49-F238E27FC236}">
                  <a16:creationId xmlns:a16="http://schemas.microsoft.com/office/drawing/2014/main" id="{F804D8DA-DC24-524E-A650-F7124867E668}"/>
                </a:ext>
              </a:extLst>
            </p:cNvPr>
            <p:cNvSpPr/>
            <p:nvPr/>
          </p:nvSpPr>
          <p:spPr>
            <a:xfrm>
              <a:off x="5317907" y="1216312"/>
              <a:ext cx="576000" cy="576000"/>
            </a:xfrm>
            <a:prstGeom prst="ellipse">
              <a:avLst/>
            </a:prstGeom>
            <a:solidFill>
              <a:srgbClr val="19AA94"/>
            </a:solidFill>
            <a:ln w="47625">
              <a:gradFill>
                <a:gsLst>
                  <a:gs pos="74000">
                    <a:srgbClr val="F1DE6A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F3D554"/>
                  </a:gs>
                </a:gsLst>
                <a:lin ang="5400000" scaled="1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5" name="文本框 74">
              <a:extLst>
                <a:ext uri="{FF2B5EF4-FFF2-40B4-BE49-F238E27FC236}">
                  <a16:creationId xmlns:a16="http://schemas.microsoft.com/office/drawing/2014/main" id="{B9A2E33A-E7AC-8106-721C-82F0A7621CC7}"/>
                </a:ext>
              </a:extLst>
            </p:cNvPr>
            <p:cNvSpPr txBox="1"/>
            <p:nvPr/>
          </p:nvSpPr>
          <p:spPr>
            <a:xfrm>
              <a:off x="5712523" y="2625833"/>
              <a:ext cx="5634453" cy="5167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82550" lvl="2">
                <a:lnSpc>
                  <a:spcPct val="110000"/>
                </a:lnSpc>
                <a:buClr>
                  <a:srgbClr val="FFCC33"/>
                </a:buClr>
              </a:pP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国家</a:t>
              </a: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1.1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类新药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，同时获得</a:t>
              </a: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FDA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与</a:t>
              </a: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NMPA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优先审批资格，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中国是美国获批后全球第一个患者可及药物的国家</a:t>
              </a:r>
              <a:endParaRPr lang="zh-CN" altLang="en-US" sz="13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67D27BE8-6263-46DB-16F0-77BE95B6F44D}"/>
                </a:ext>
              </a:extLst>
            </p:cNvPr>
            <p:cNvSpPr txBox="1"/>
            <p:nvPr/>
          </p:nvSpPr>
          <p:spPr>
            <a:xfrm>
              <a:off x="5712523" y="2198017"/>
              <a:ext cx="1151664" cy="4991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7C366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创新性</a:t>
              </a:r>
              <a:endParaRPr lang="en-US" altLang="zh-CN" sz="2000" b="1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80" name="文本框 79">
              <a:extLst>
                <a:ext uri="{FF2B5EF4-FFF2-40B4-BE49-F238E27FC236}">
                  <a16:creationId xmlns:a16="http://schemas.microsoft.com/office/drawing/2014/main" id="{EAF27E4C-C5AC-30C6-3140-09A834FCF89B}"/>
                </a:ext>
              </a:extLst>
            </p:cNvPr>
            <p:cNvSpPr txBox="1"/>
            <p:nvPr/>
          </p:nvSpPr>
          <p:spPr>
            <a:xfrm>
              <a:off x="5432695" y="3718463"/>
              <a:ext cx="6067667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3pPr marL="539750" lvl="2" indent="-457200">
                <a:buClr>
                  <a:srgbClr val="FFCC33"/>
                </a:buClr>
                <a:buFont typeface="Wingdings" panose="05000000000000000000" pitchFamily="2" charset="2"/>
                <a:buChar char="u"/>
                <a:defRPr sz="1600"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</a:lstStyle>
            <a:p>
              <a:pPr marL="82550" lvl="2" indent="0">
                <a:buNone/>
              </a:pP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对</a:t>
              </a: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RET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融合阳性非小细胞肺癌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表现出迅速持久缓解，首个证明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融合阳性非小细胞肺癌生存获益的靶向药物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，获国内外权威指南一致推荐</a:t>
              </a: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.</a:t>
              </a:r>
            </a:p>
            <a:p>
              <a:pPr marL="82550" lvl="2" indent="0">
                <a:buNone/>
              </a:pP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对</a:t>
              </a: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RET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突变甲状腺髓样癌及</a:t>
              </a: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RET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融合甲状腺癌表现出高效缓解、强效缩瘤、持久获益的效果，获得</a:t>
              </a: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NCCN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、</a:t>
              </a:r>
              <a:r>
                <a:rPr lang="en-US" altLang="zh-CN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CSCO</a:t>
              </a: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等指南一线推荐。</a:t>
              </a:r>
            </a:p>
          </p:txBody>
        </p:sp>
        <p:sp>
          <p:nvSpPr>
            <p:cNvPr id="81" name="文本框 80">
              <a:extLst>
                <a:ext uri="{FF2B5EF4-FFF2-40B4-BE49-F238E27FC236}">
                  <a16:creationId xmlns:a16="http://schemas.microsoft.com/office/drawing/2014/main" id="{81DA0266-FEBE-A26C-0BAF-71709EEE1BD2}"/>
                </a:ext>
              </a:extLst>
            </p:cNvPr>
            <p:cNvSpPr txBox="1"/>
            <p:nvPr/>
          </p:nvSpPr>
          <p:spPr>
            <a:xfrm>
              <a:off x="5487510" y="3228491"/>
              <a:ext cx="1151664" cy="4991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7C366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有效性</a:t>
              </a:r>
            </a:p>
          </p:txBody>
        </p: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CDE17062-D685-B09B-A0A1-E7B879BC44D0}"/>
                </a:ext>
              </a:extLst>
            </p:cNvPr>
            <p:cNvSpPr txBox="1"/>
            <p:nvPr/>
          </p:nvSpPr>
          <p:spPr>
            <a:xfrm>
              <a:off x="5165371" y="4965809"/>
              <a:ext cx="6629904" cy="3567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2">
                <a:lnSpc>
                  <a:spcPct val="150000"/>
                </a:lnSpc>
                <a:buClr>
                  <a:srgbClr val="FFCC33"/>
                </a:buClr>
              </a:pP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不良反应可控可管理，不良反应谱窄，具有良好的获益风险比，国内外无安全性黑框警告</a:t>
              </a:r>
            </a:p>
          </p:txBody>
        </p:sp>
        <p:sp>
          <p:nvSpPr>
            <p:cNvPr id="86" name="文本框 85">
              <a:extLst>
                <a:ext uri="{FF2B5EF4-FFF2-40B4-BE49-F238E27FC236}">
                  <a16:creationId xmlns:a16="http://schemas.microsoft.com/office/drawing/2014/main" id="{1B4B7EE6-D8C1-1189-DD4F-D62BAAA4FCB5}"/>
                </a:ext>
              </a:extLst>
            </p:cNvPr>
            <p:cNvSpPr txBox="1"/>
            <p:nvPr/>
          </p:nvSpPr>
          <p:spPr>
            <a:xfrm>
              <a:off x="5152411" y="4555233"/>
              <a:ext cx="1227550" cy="4991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7C366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安全性</a:t>
              </a:r>
            </a:p>
          </p:txBody>
        </p:sp>
        <p:sp>
          <p:nvSpPr>
            <p:cNvPr id="90" name="文本框 89">
              <a:extLst>
                <a:ext uri="{FF2B5EF4-FFF2-40B4-BE49-F238E27FC236}">
                  <a16:creationId xmlns:a16="http://schemas.microsoft.com/office/drawing/2014/main" id="{D17F5420-47BA-F4F7-88C9-6F9638969288}"/>
                </a:ext>
              </a:extLst>
            </p:cNvPr>
            <p:cNvSpPr txBox="1"/>
            <p:nvPr/>
          </p:nvSpPr>
          <p:spPr>
            <a:xfrm>
              <a:off x="4859350" y="5741534"/>
              <a:ext cx="6269567" cy="35670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3pPr marL="179705" lvl="2" indent="-457200">
                <a:lnSpc>
                  <a:spcPct val="150000"/>
                </a:lnSpc>
                <a:buClr>
                  <a:srgbClr val="FFCC33"/>
                </a:buClr>
                <a:buFont typeface="Wingdings" panose="05000000000000000000" pitchFamily="2" charset="2"/>
                <a:buChar char="u"/>
                <a:defRPr sz="1600">
                  <a:latin typeface="Arial" panose="020B0604020202020204" pitchFamily="34" charset="0"/>
                  <a:ea typeface="微软雅黑" panose="020B0503020204020204" pitchFamily="34" charset="-122"/>
                </a:defRPr>
              </a:lvl3pPr>
            </a:lstStyle>
            <a:p>
              <a:pPr marL="0" lvl="2" indent="0">
                <a:buNone/>
              </a:pPr>
              <a:r>
                <a:rPr lang="zh-CN" altLang="en-US" sz="1300" b="1" dirty="0">
                  <a:solidFill>
                    <a:schemeClr val="tx1">
                      <a:lumMod val="85000"/>
                      <a:lumOff val="15000"/>
                    </a:schemeClr>
                  </a:solidFill>
                  <a:sym typeface="Arial" panose="020B0604020202020204" pitchFamily="34" charset="0"/>
                </a:rPr>
                <a:t>填补目录空白，显著提升患者用药公平性</a:t>
              </a:r>
            </a:p>
          </p:txBody>
        </p:sp>
        <p:sp>
          <p:nvSpPr>
            <p:cNvPr id="91" name="文本框 90">
              <a:extLst>
                <a:ext uri="{FF2B5EF4-FFF2-40B4-BE49-F238E27FC236}">
                  <a16:creationId xmlns:a16="http://schemas.microsoft.com/office/drawing/2014/main" id="{117CADF5-4334-435A-843E-D49BB622A103}"/>
                </a:ext>
              </a:extLst>
            </p:cNvPr>
            <p:cNvSpPr txBox="1"/>
            <p:nvPr/>
          </p:nvSpPr>
          <p:spPr>
            <a:xfrm>
              <a:off x="4833950" y="5349155"/>
              <a:ext cx="1185391" cy="49911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000" b="1" dirty="0">
                  <a:solidFill>
                    <a:srgbClr val="7C3663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公平性</a:t>
              </a:r>
            </a:p>
          </p:txBody>
        </p:sp>
        <p:sp>
          <p:nvSpPr>
            <p:cNvPr id="95" name="椭圆 94">
              <a:extLst>
                <a:ext uri="{FF2B5EF4-FFF2-40B4-BE49-F238E27FC236}">
                  <a16:creationId xmlns:a16="http://schemas.microsoft.com/office/drawing/2014/main" id="{23F37AEA-D5F1-DAA6-92C4-240CF647343B}"/>
                </a:ext>
              </a:extLst>
            </p:cNvPr>
            <p:cNvSpPr/>
            <p:nvPr/>
          </p:nvSpPr>
          <p:spPr>
            <a:xfrm>
              <a:off x="5018294" y="2268530"/>
              <a:ext cx="576000" cy="576000"/>
            </a:xfrm>
            <a:prstGeom prst="ellipse">
              <a:avLst/>
            </a:prstGeom>
            <a:solidFill>
              <a:srgbClr val="19AA94"/>
            </a:solidFill>
            <a:ln w="47625">
              <a:gradFill>
                <a:gsLst>
                  <a:gs pos="74000">
                    <a:srgbClr val="F1DE6A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F3D554"/>
                  </a:gs>
                </a:gsLst>
                <a:lin ang="5400000" scaled="1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6" name="椭圆 95">
              <a:extLst>
                <a:ext uri="{FF2B5EF4-FFF2-40B4-BE49-F238E27FC236}">
                  <a16:creationId xmlns:a16="http://schemas.microsoft.com/office/drawing/2014/main" id="{BD4B4D62-C097-0FAA-0B8C-CF2B28B26DC7}"/>
                </a:ext>
              </a:extLst>
            </p:cNvPr>
            <p:cNvSpPr/>
            <p:nvPr/>
          </p:nvSpPr>
          <p:spPr>
            <a:xfrm>
              <a:off x="4718681" y="3296573"/>
              <a:ext cx="576000" cy="576000"/>
            </a:xfrm>
            <a:prstGeom prst="ellipse">
              <a:avLst/>
            </a:prstGeom>
            <a:solidFill>
              <a:srgbClr val="19AA94"/>
            </a:solidFill>
            <a:ln w="47625">
              <a:gradFill>
                <a:gsLst>
                  <a:gs pos="74000">
                    <a:srgbClr val="F1DE6A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F3D554"/>
                  </a:gs>
                </a:gsLst>
                <a:lin ang="5400000" scaled="1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7" name="椭圆 96">
              <a:extLst>
                <a:ext uri="{FF2B5EF4-FFF2-40B4-BE49-F238E27FC236}">
                  <a16:creationId xmlns:a16="http://schemas.microsoft.com/office/drawing/2014/main" id="{66B9E04D-1DAB-87E9-F11C-470895B2186E}"/>
                </a:ext>
              </a:extLst>
            </p:cNvPr>
            <p:cNvSpPr/>
            <p:nvPr/>
          </p:nvSpPr>
          <p:spPr>
            <a:xfrm>
              <a:off x="4400596" y="4370797"/>
              <a:ext cx="576000" cy="576000"/>
            </a:xfrm>
            <a:prstGeom prst="ellipse">
              <a:avLst/>
            </a:prstGeom>
            <a:solidFill>
              <a:srgbClr val="19AA94"/>
            </a:solidFill>
            <a:ln w="47625">
              <a:gradFill>
                <a:gsLst>
                  <a:gs pos="74000">
                    <a:srgbClr val="F1DE6A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F3D554"/>
                  </a:gs>
                </a:gsLst>
                <a:lin ang="5400000" scaled="1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8" name="椭圆 97">
              <a:extLst>
                <a:ext uri="{FF2B5EF4-FFF2-40B4-BE49-F238E27FC236}">
                  <a16:creationId xmlns:a16="http://schemas.microsoft.com/office/drawing/2014/main" id="{DA96F011-8874-47DA-5909-A41114EBB0D7}"/>
                </a:ext>
              </a:extLst>
            </p:cNvPr>
            <p:cNvSpPr/>
            <p:nvPr/>
          </p:nvSpPr>
          <p:spPr>
            <a:xfrm>
              <a:off x="4119455" y="5405003"/>
              <a:ext cx="576000" cy="576000"/>
            </a:xfrm>
            <a:prstGeom prst="ellipse">
              <a:avLst/>
            </a:prstGeom>
            <a:solidFill>
              <a:srgbClr val="19AA94"/>
            </a:solidFill>
            <a:ln w="47625">
              <a:gradFill>
                <a:gsLst>
                  <a:gs pos="74000">
                    <a:srgbClr val="F1DE6A"/>
                  </a:gs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rgbClr val="F3D554"/>
                  </a:gs>
                </a:gsLst>
                <a:lin ang="5400000" scaled="1"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endPara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826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表格 12">
            <a:extLst>
              <a:ext uri="{FF2B5EF4-FFF2-40B4-BE49-F238E27FC236}">
                <a16:creationId xmlns:a16="http://schemas.microsoft.com/office/drawing/2014/main" id="{10EBADDC-9054-0280-42FF-0DB9B2FC4E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1262175"/>
              </p:ext>
            </p:extLst>
          </p:nvPr>
        </p:nvGraphicFramePr>
        <p:xfrm>
          <a:off x="4263656" y="44135"/>
          <a:ext cx="6364935" cy="3708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272987">
                  <a:extLst>
                    <a:ext uri="{9D8B030D-6E8A-4147-A177-3AD203B41FA5}">
                      <a16:colId xmlns:a16="http://schemas.microsoft.com/office/drawing/2014/main" val="3619753933"/>
                    </a:ext>
                  </a:extLst>
                </a:gridCol>
                <a:gridCol w="1272987">
                  <a:extLst>
                    <a:ext uri="{9D8B030D-6E8A-4147-A177-3AD203B41FA5}">
                      <a16:colId xmlns:a16="http://schemas.microsoft.com/office/drawing/2014/main" val="1931234522"/>
                    </a:ext>
                  </a:extLst>
                </a:gridCol>
                <a:gridCol w="1272987">
                  <a:extLst>
                    <a:ext uri="{9D8B030D-6E8A-4147-A177-3AD203B41FA5}">
                      <a16:colId xmlns:a16="http://schemas.microsoft.com/office/drawing/2014/main" val="1453582860"/>
                    </a:ext>
                  </a:extLst>
                </a:gridCol>
                <a:gridCol w="1272987">
                  <a:extLst>
                    <a:ext uri="{9D8B030D-6E8A-4147-A177-3AD203B41FA5}">
                      <a16:colId xmlns:a16="http://schemas.microsoft.com/office/drawing/2014/main" val="230445642"/>
                    </a:ext>
                  </a:extLst>
                </a:gridCol>
                <a:gridCol w="1272987">
                  <a:extLst>
                    <a:ext uri="{9D8B030D-6E8A-4147-A177-3AD203B41FA5}">
                      <a16:colId xmlns:a16="http://schemas.microsoft.com/office/drawing/2014/main" val="32108724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848795"/>
                  </a:ext>
                </a:extLst>
              </a:tr>
            </a:tbl>
          </a:graphicData>
        </a:graphic>
      </p:graphicFrame>
      <p:sp>
        <p:nvSpPr>
          <p:cNvPr id="13" name="标题 12">
            <a:extLst>
              <a:ext uri="{FF2B5EF4-FFF2-40B4-BE49-F238E27FC236}">
                <a16:creationId xmlns:a16="http://schemas.microsoft.com/office/drawing/2014/main" id="{7DA91288-8AE7-E008-24E2-DF5CDD716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746" y="644419"/>
            <a:ext cx="10515600" cy="759658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zh-CN" altLang="en-US" sz="2400" dirty="0"/>
              <a:t>普拉替尼片（普吉华</a:t>
            </a:r>
            <a:r>
              <a:rPr lang="en-US" altLang="zh-CN" sz="2400" baseline="30000" dirty="0"/>
              <a:t>® </a:t>
            </a:r>
            <a:r>
              <a:rPr lang="zh-CN" altLang="en-US" sz="2400" dirty="0"/>
              <a:t>）是中国首个获批用于</a:t>
            </a:r>
            <a:r>
              <a:rPr lang="en-US" altLang="zh-CN" sz="2400" dirty="0"/>
              <a:t>RET</a:t>
            </a:r>
            <a:r>
              <a:rPr lang="zh-CN" altLang="en-US" sz="2400" dirty="0"/>
              <a:t>融合阳性非小细胞肺癌、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Arial" panose="020B0604020202020204" pitchFamily="34" charset="0"/>
              </a:rPr>
              <a:t> </a:t>
            </a:r>
            <a:r>
              <a:rPr lang="en-US" altLang="zh-CN" sz="2400" dirty="0">
                <a:sym typeface="Arial" panose="020B0604020202020204" pitchFamily="34" charset="0"/>
              </a:rPr>
              <a:t>RET</a:t>
            </a:r>
            <a:r>
              <a:rPr lang="zh-CN" altLang="en-US" sz="2400" dirty="0">
                <a:sym typeface="Arial" panose="020B0604020202020204" pitchFamily="34" charset="0"/>
              </a:rPr>
              <a:t>突变甲状腺髓样癌及</a:t>
            </a:r>
            <a:r>
              <a:rPr lang="en-US" altLang="zh-CN" sz="2400" dirty="0">
                <a:sym typeface="Arial" panose="020B0604020202020204" pitchFamily="34" charset="0"/>
              </a:rPr>
              <a:t>RET</a:t>
            </a:r>
            <a:r>
              <a:rPr lang="zh-CN" altLang="en-US" sz="2400" dirty="0">
                <a:sym typeface="Arial" panose="020B0604020202020204" pitchFamily="34" charset="0"/>
              </a:rPr>
              <a:t>融合甲状腺癌</a:t>
            </a:r>
            <a:r>
              <a:rPr lang="zh-CN" altLang="en-US" sz="2400" dirty="0"/>
              <a:t>的精准靶向药物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9C82582-E7DC-B2A8-1ACE-6DF3E741FA7A}"/>
              </a:ext>
            </a:extLst>
          </p:cNvPr>
          <p:cNvSpPr txBox="1"/>
          <p:nvPr/>
        </p:nvSpPr>
        <p:spPr>
          <a:xfrm>
            <a:off x="5682537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创新性</a:t>
            </a:r>
            <a:endParaRPr lang="en-US" altLang="zh-CN" sz="16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A6957FC-BCB3-DAB5-B5DA-0A35332B261F}"/>
              </a:ext>
            </a:extLst>
          </p:cNvPr>
          <p:cNvSpPr txBox="1"/>
          <p:nvPr/>
        </p:nvSpPr>
        <p:spPr>
          <a:xfrm>
            <a:off x="6918908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D9BD66C-48B0-FFE8-9F3F-433645F6EE5C}"/>
              </a:ext>
            </a:extLst>
          </p:cNvPr>
          <p:cNvSpPr txBox="1"/>
          <p:nvPr/>
        </p:nvSpPr>
        <p:spPr>
          <a:xfrm>
            <a:off x="8208444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安全性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CE03626-0F39-9448-BE74-49FA2A1572CE}"/>
              </a:ext>
            </a:extLst>
          </p:cNvPr>
          <p:cNvSpPr txBox="1"/>
          <p:nvPr/>
        </p:nvSpPr>
        <p:spPr>
          <a:xfrm>
            <a:off x="9434183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公平性</a:t>
            </a:r>
          </a:p>
        </p:txBody>
      </p:sp>
      <p:sp>
        <p:nvSpPr>
          <p:cNvPr id="55" name="矩形: 圆角 54">
            <a:extLst>
              <a:ext uri="{FF2B5EF4-FFF2-40B4-BE49-F238E27FC236}">
                <a16:creationId xmlns:a16="http://schemas.microsoft.com/office/drawing/2014/main" id="{23F7F552-F900-22CD-5C2A-D9025CFBD264}"/>
              </a:ext>
            </a:extLst>
          </p:cNvPr>
          <p:cNvSpPr/>
          <p:nvPr/>
        </p:nvSpPr>
        <p:spPr>
          <a:xfrm>
            <a:off x="4124605" y="72640"/>
            <a:ext cx="1181093" cy="351658"/>
          </a:xfrm>
          <a:prstGeom prst="roundRect">
            <a:avLst>
              <a:gd name="adj" fmla="val 16667"/>
            </a:avLst>
          </a:prstGeom>
          <a:solidFill>
            <a:srgbClr val="EEE0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C1CC9D9D-7527-C381-446E-B6F51F80CDCF}"/>
              </a:ext>
            </a:extLst>
          </p:cNvPr>
          <p:cNvSpPr txBox="1"/>
          <p:nvPr/>
        </p:nvSpPr>
        <p:spPr>
          <a:xfrm>
            <a:off x="4241132" y="100458"/>
            <a:ext cx="1008000" cy="338554"/>
          </a:xfrm>
          <a:prstGeom prst="rect">
            <a:avLst/>
          </a:prstGeom>
          <a:solidFill>
            <a:srgbClr val="F1DE6A"/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13B9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基本信息</a:t>
            </a:r>
            <a:endParaRPr lang="en-US" altLang="zh-CN" sz="1600" b="1" dirty="0">
              <a:solidFill>
                <a:srgbClr val="013B9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" name="等腰三角形 7">
            <a:extLst>
              <a:ext uri="{FF2B5EF4-FFF2-40B4-BE49-F238E27FC236}">
                <a16:creationId xmlns:a16="http://schemas.microsoft.com/office/drawing/2014/main" id="{3D7DACAA-2612-EF91-8C00-7221AC86EB9B}"/>
              </a:ext>
            </a:extLst>
          </p:cNvPr>
          <p:cNvSpPr/>
          <p:nvPr/>
        </p:nvSpPr>
        <p:spPr>
          <a:xfrm rot="5400000">
            <a:off x="5255252" y="205150"/>
            <a:ext cx="144000" cy="144000"/>
          </a:xfrm>
          <a:prstGeom prst="triangle">
            <a:avLst>
              <a:gd name="adj" fmla="val 52538"/>
            </a:avLst>
          </a:prstGeom>
          <a:gradFill>
            <a:gsLst>
              <a:gs pos="0">
                <a:srgbClr val="F3D554"/>
              </a:gs>
              <a:gs pos="100000">
                <a:srgbClr val="EEE07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srgbClr val="013B9E"/>
              </a:solidFill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6B94259E-9BEF-7255-B4E1-BBA5D179BD41}"/>
              </a:ext>
            </a:extLst>
          </p:cNvPr>
          <p:cNvSpPr txBox="1"/>
          <p:nvPr/>
        </p:nvSpPr>
        <p:spPr>
          <a:xfrm>
            <a:off x="6346100" y="2245606"/>
            <a:ext cx="4770879" cy="20202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buClr>
                <a:srgbClr val="022D8F"/>
              </a:buCl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                                                         无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22D8F"/>
              </a:buCl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                         否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22D8F"/>
              </a:buClr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                          </a:t>
            </a:r>
            <a:r>
              <a:rPr lang="zh-CN" altLang="en-US" sz="1200" b="1" dirty="0">
                <a:solidFill>
                  <a:srgbClr val="19AA9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无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（普拉替尼是中国首个上市的用于转染重排（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）基因融合阳性的局部晚期或转移性非小细胞肺癌、</a:t>
            </a:r>
            <a:r>
              <a:rPr lang="en-US" altLang="zh-CN" sz="1200" b="1" dirty="0">
                <a:solidFill>
                  <a:schemeClr val="tx1">
                    <a:lumMod val="85000"/>
                    <a:lumOff val="15000"/>
                  </a:schemeClr>
                </a:solidFill>
                <a:sym typeface="Arial" panose="020B0604020202020204" pitchFamily="34" charset="0"/>
              </a:rPr>
              <a:t> 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突变甲状腺髓样癌及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融合甲状腺癌药物，既往无同类产品）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lvl="4">
              <a:lnSpc>
                <a:spcPct val="200000"/>
              </a:lnSpc>
              <a:spcBef>
                <a:spcPts val="600"/>
              </a:spcBef>
              <a:buClr>
                <a:srgbClr val="FFCC33"/>
              </a:buClr>
            </a:pPr>
            <a:endParaRPr lang="en-US" altLang="zh-CN" sz="12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9E35F568-3FD0-7B4E-4078-1AB723F26752}"/>
              </a:ext>
            </a:extLst>
          </p:cNvPr>
          <p:cNvSpPr/>
          <p:nvPr/>
        </p:nvSpPr>
        <p:spPr>
          <a:xfrm>
            <a:off x="6464509" y="4772455"/>
            <a:ext cx="4861367" cy="36000"/>
          </a:xfrm>
          <a:prstGeom prst="roundRect">
            <a:avLst>
              <a:gd name="adj" fmla="val 50000"/>
            </a:avLst>
          </a:prstGeom>
          <a:pattFill prst="wdUpDiag">
            <a:fgClr>
              <a:schemeClr val="bg1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8AF7EFC4-65C2-49D9-552C-0867AB59D2A4}"/>
              </a:ext>
            </a:extLst>
          </p:cNvPr>
          <p:cNvSpPr/>
          <p:nvPr/>
        </p:nvSpPr>
        <p:spPr>
          <a:xfrm>
            <a:off x="7152607" y="4736789"/>
            <a:ext cx="180000" cy="180000"/>
          </a:xfrm>
          <a:prstGeom prst="ellipse">
            <a:avLst/>
          </a:prstGeom>
          <a:solidFill>
            <a:srgbClr val="7C3663"/>
          </a:solidFill>
          <a:ln w="25400">
            <a:solidFill>
              <a:schemeClr val="bg1"/>
            </a:solidFill>
          </a:ln>
          <a:effectLst>
            <a:outerShdw blurRad="50800" dist="38100" dir="2700000" sx="92000" sy="92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19AA94"/>
              </a:solidFill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A2C1B0B5-A30E-0471-6479-CCBBF4377463}"/>
              </a:ext>
            </a:extLst>
          </p:cNvPr>
          <p:cNvSpPr txBox="1"/>
          <p:nvPr/>
        </p:nvSpPr>
        <p:spPr>
          <a:xfrm>
            <a:off x="6952923" y="4335970"/>
            <a:ext cx="5673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美国</a:t>
            </a:r>
            <a:endParaRPr lang="zh-CN" altLang="en-US" sz="1400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D4A1212E-0C3C-4F2E-CFE8-24359F6EFA9E}"/>
              </a:ext>
            </a:extLst>
          </p:cNvPr>
          <p:cNvSpPr txBox="1"/>
          <p:nvPr/>
        </p:nvSpPr>
        <p:spPr>
          <a:xfrm>
            <a:off x="6791580" y="4968672"/>
            <a:ext cx="1080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2020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年</a:t>
            </a: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9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月</a:t>
            </a:r>
            <a:endParaRPr lang="zh-CN" altLang="en-US" sz="1400" dirty="0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511E3605-09EA-8125-522B-B06E5CCB1D2D}"/>
              </a:ext>
            </a:extLst>
          </p:cNvPr>
          <p:cNvSpPr/>
          <p:nvPr/>
        </p:nvSpPr>
        <p:spPr>
          <a:xfrm>
            <a:off x="8287559" y="4736789"/>
            <a:ext cx="180000" cy="180000"/>
          </a:xfrm>
          <a:prstGeom prst="ellipse">
            <a:avLst/>
          </a:prstGeom>
          <a:solidFill>
            <a:srgbClr val="7C3663"/>
          </a:solidFill>
          <a:ln w="25400">
            <a:solidFill>
              <a:schemeClr val="bg1"/>
            </a:solidFill>
          </a:ln>
          <a:effectLst>
            <a:outerShdw blurRad="50800" dist="38100" dir="2700000" sx="92000" sy="92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19AA94"/>
              </a:solidFill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F8BA4381-ABC8-AA75-5747-04332822E9CF}"/>
              </a:ext>
            </a:extLst>
          </p:cNvPr>
          <p:cNvSpPr txBox="1"/>
          <p:nvPr/>
        </p:nvSpPr>
        <p:spPr>
          <a:xfrm>
            <a:off x="7894861" y="4095828"/>
            <a:ext cx="10153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中国（</a:t>
            </a:r>
            <a:r>
              <a:rPr lang="en-US" altLang="zh-CN" sz="1400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NSCLC</a:t>
            </a:r>
            <a:r>
              <a:rPr lang="zh-CN" altLang="en-US" sz="1400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  <a:endParaRPr lang="zh-CN" altLang="en-US" sz="1400" dirty="0">
              <a:solidFill>
                <a:srgbClr val="19AA94"/>
              </a:solidFill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6ADE18D-B033-68FE-535F-2F970A8139A0}"/>
              </a:ext>
            </a:extLst>
          </p:cNvPr>
          <p:cNvSpPr txBox="1"/>
          <p:nvPr/>
        </p:nvSpPr>
        <p:spPr>
          <a:xfrm>
            <a:off x="8919145" y="4968672"/>
            <a:ext cx="136842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2021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年</a:t>
            </a: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11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月</a:t>
            </a:r>
            <a:endParaRPr lang="zh-CN" altLang="en-US" sz="1400" dirty="0"/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9BDDFCB3-326F-558E-8685-1D0C2952982C}"/>
              </a:ext>
            </a:extLst>
          </p:cNvPr>
          <p:cNvSpPr/>
          <p:nvPr/>
        </p:nvSpPr>
        <p:spPr>
          <a:xfrm>
            <a:off x="9301539" y="4736789"/>
            <a:ext cx="180000" cy="180000"/>
          </a:xfrm>
          <a:prstGeom prst="ellipse">
            <a:avLst/>
          </a:prstGeom>
          <a:solidFill>
            <a:srgbClr val="7C3663"/>
          </a:solidFill>
          <a:ln w="25400">
            <a:solidFill>
              <a:schemeClr val="bg1"/>
            </a:solidFill>
          </a:ln>
          <a:effectLst>
            <a:outerShdw blurRad="50800" dist="38100" dir="2700000" sx="92000" sy="92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19AA94"/>
              </a:solidFill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B800078E-79D4-AF41-1FE3-963DCCEBE8AE}"/>
              </a:ext>
            </a:extLst>
          </p:cNvPr>
          <p:cNvSpPr txBox="1"/>
          <p:nvPr/>
        </p:nvSpPr>
        <p:spPr>
          <a:xfrm>
            <a:off x="7927656" y="4976763"/>
            <a:ext cx="10799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2021</a:t>
            </a:r>
            <a:r>
              <a:rPr lang="zh-CN" altLang="en-US" sz="14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年</a:t>
            </a:r>
            <a:r>
              <a:rPr lang="en-US" altLang="zh-CN" sz="14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r>
              <a:rPr lang="zh-CN" altLang="en-US" sz="14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月</a:t>
            </a:r>
            <a:endParaRPr lang="zh-CN" altLang="en-US" sz="1400" b="1" dirty="0">
              <a:solidFill>
                <a:srgbClr val="19AA94"/>
              </a:solidFill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3A0C19DC-32C5-CF83-002C-FEB49BD2CFC2}"/>
              </a:ext>
            </a:extLst>
          </p:cNvPr>
          <p:cNvSpPr txBox="1"/>
          <p:nvPr/>
        </p:nvSpPr>
        <p:spPr>
          <a:xfrm>
            <a:off x="9127234" y="4344891"/>
            <a:ext cx="8234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欧盟</a:t>
            </a:r>
            <a:endParaRPr lang="zh-CN" altLang="en-US" sz="1400" dirty="0"/>
          </a:p>
        </p:txBody>
      </p: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AB1D0F06-0CE5-D168-79BC-486156E4864C}"/>
              </a:ext>
            </a:extLst>
          </p:cNvPr>
          <p:cNvGrpSpPr/>
          <p:nvPr/>
        </p:nvGrpSpPr>
        <p:grpSpPr>
          <a:xfrm>
            <a:off x="694644" y="1679283"/>
            <a:ext cx="10802031" cy="4359999"/>
            <a:chOff x="684011" y="2019539"/>
            <a:chExt cx="10862952" cy="4045583"/>
          </a:xfrm>
        </p:grpSpPr>
        <p:cxnSp>
          <p:nvCxnSpPr>
            <p:cNvPr id="49" name="直接连接符 48">
              <a:extLst>
                <a:ext uri="{FF2B5EF4-FFF2-40B4-BE49-F238E27FC236}">
                  <a16:creationId xmlns:a16="http://schemas.microsoft.com/office/drawing/2014/main" id="{92AB2851-B943-685B-27C9-2B035BF8081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84011" y="2019539"/>
              <a:ext cx="4440882" cy="15238"/>
            </a:xfrm>
            <a:prstGeom prst="line">
              <a:avLst/>
            </a:prstGeom>
            <a:ln w="19050">
              <a:solidFill>
                <a:srgbClr val="E6C3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组合 62">
              <a:extLst>
                <a:ext uri="{FF2B5EF4-FFF2-40B4-BE49-F238E27FC236}">
                  <a16:creationId xmlns:a16="http://schemas.microsoft.com/office/drawing/2014/main" id="{5EBC7BE9-5134-82EE-B74B-823858BBB4A0}"/>
                </a:ext>
              </a:extLst>
            </p:cNvPr>
            <p:cNvGrpSpPr/>
            <p:nvPr/>
          </p:nvGrpSpPr>
          <p:grpSpPr>
            <a:xfrm>
              <a:off x="684011" y="2019539"/>
              <a:ext cx="10862952" cy="4045583"/>
              <a:chOff x="571017" y="2207982"/>
              <a:chExt cx="11105046" cy="4045583"/>
            </a:xfrm>
          </p:grpSpPr>
          <p:cxnSp>
            <p:nvCxnSpPr>
              <p:cNvPr id="45" name="直接连接符 44">
                <a:extLst>
                  <a:ext uri="{FF2B5EF4-FFF2-40B4-BE49-F238E27FC236}">
                    <a16:creationId xmlns:a16="http://schemas.microsoft.com/office/drawing/2014/main" id="{383315CE-C5F7-6E59-534C-8EC120479FC4}"/>
                  </a:ext>
                </a:extLst>
              </p:cNvPr>
              <p:cNvCxnSpPr/>
              <p:nvPr/>
            </p:nvCxnSpPr>
            <p:spPr>
              <a:xfrm rot="10800000">
                <a:off x="571017" y="6253565"/>
                <a:ext cx="11105046" cy="0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>
                <a:extLst>
                  <a:ext uri="{FF2B5EF4-FFF2-40B4-BE49-F238E27FC236}">
                    <a16:creationId xmlns:a16="http://schemas.microsoft.com/office/drawing/2014/main" id="{92F34FE1-D3A5-C91B-8734-EA671305DCA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76059" y="2207983"/>
                <a:ext cx="0" cy="4045582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>
                <a:extLst>
                  <a:ext uri="{FF2B5EF4-FFF2-40B4-BE49-F238E27FC236}">
                    <a16:creationId xmlns:a16="http://schemas.microsoft.com/office/drawing/2014/main" id="{48AF3036-DBF1-3DF4-736D-07E8893EC50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71017" y="2207983"/>
                <a:ext cx="0" cy="4045582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>
                <a:extLst>
                  <a:ext uri="{FF2B5EF4-FFF2-40B4-BE49-F238E27FC236}">
                    <a16:creationId xmlns:a16="http://schemas.microsoft.com/office/drawing/2014/main" id="{BCC6500A-7A9D-178D-3FCE-132ACE9C550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944866" y="2207982"/>
                <a:ext cx="4731197" cy="29173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FBA5E0B0-0FE2-3388-8B3C-A25C62B13F21}"/>
              </a:ext>
            </a:extLst>
          </p:cNvPr>
          <p:cNvSpPr txBox="1"/>
          <p:nvPr/>
        </p:nvSpPr>
        <p:spPr>
          <a:xfrm>
            <a:off x="1700678" y="2123819"/>
            <a:ext cx="4546813" cy="3568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buClr>
                <a:srgbClr val="022D8F"/>
              </a:buClr>
            </a:pPr>
            <a:r>
              <a:rPr lang="zh-CN" altLang="en-US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普拉替尼</a:t>
            </a:r>
            <a:endParaRPr lang="en-US" altLang="zh-CN" sz="1200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22D8F"/>
              </a:buClr>
            </a:pPr>
            <a:r>
              <a:rPr lang="en-US" altLang="zh-CN" sz="1200" kern="1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100mg</a:t>
            </a:r>
            <a:endParaRPr lang="zh-CN" altLang="zh-CN" sz="1200" kern="100" dirty="0">
              <a:effectLst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22D8F"/>
              </a:buClr>
            </a:pP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1. 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本品用于转染重排（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）基因融合阳性的局部晚期或转移性非小细胞肺癌（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NSCLC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）成人患者的治疗。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22D8F"/>
              </a:buClr>
            </a:pP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2. 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本品适用于需要系统性治疗的晚期或转移性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突变型甲状腺髓样癌（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MTC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）成人和</a:t>
            </a:r>
            <a:r>
              <a:rPr lang="en-US" altLang="zh-CN" sz="1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12</a:t>
            </a:r>
            <a:r>
              <a:rPr lang="zh-CN" altLang="en-US" sz="1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岁及以上儿童患者的治疗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，以及需要系统性治疗且放射性碘难治（如果放射性碘适用）的晚期或转移性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融合阳性甲状腺癌成人和</a:t>
            </a:r>
            <a:r>
              <a:rPr lang="en-US" altLang="zh-CN" sz="1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12</a:t>
            </a:r>
            <a:r>
              <a:rPr lang="zh-CN" altLang="en-US" sz="1200" b="1" dirty="0">
                <a:solidFill>
                  <a:srgbClr val="FF0000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岁及以上儿童患者的治疗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。</a:t>
            </a: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22D8F"/>
              </a:buClr>
            </a:pP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400 mg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，每日一次，口服（详见药品说明书）</a:t>
            </a:r>
            <a:endParaRPr lang="en-US" altLang="zh-CN" sz="1200" dirty="0"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22D8F"/>
              </a:buClr>
            </a:pPr>
            <a:r>
              <a:rPr lang="en-US" altLang="zh-CN" sz="12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36</a:t>
            </a:r>
            <a:r>
              <a:rPr lang="zh-CN" altLang="en-US" sz="12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个月</a:t>
            </a:r>
            <a:endParaRPr lang="en-US" altLang="zh-CN" sz="1200" b="1" dirty="0">
              <a:solidFill>
                <a:srgbClr val="19AA94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  <a:buClr>
                <a:srgbClr val="022D8F"/>
              </a:buClr>
            </a:pPr>
            <a:r>
              <a:rPr lang="en-US" altLang="zh-CN" sz="12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2036</a:t>
            </a:r>
            <a:r>
              <a:rPr lang="zh-CN" altLang="en-US" sz="12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年</a:t>
            </a:r>
            <a:r>
              <a:rPr lang="en-US" altLang="zh-CN" sz="12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11</a:t>
            </a:r>
            <a:r>
              <a:rPr lang="zh-CN" altLang="en-US" sz="12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月</a:t>
            </a:r>
            <a:endParaRPr lang="en-US" altLang="zh-CN" sz="1200" b="1" dirty="0">
              <a:solidFill>
                <a:srgbClr val="19AA94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5" name="标题 3">
            <a:extLst>
              <a:ext uri="{FF2B5EF4-FFF2-40B4-BE49-F238E27FC236}">
                <a16:creationId xmlns:a16="http://schemas.microsoft.com/office/drawing/2014/main" id="{D78AD4D2-574F-7ECC-8B84-5B6A52F903D9}"/>
              </a:ext>
            </a:extLst>
          </p:cNvPr>
          <p:cNvSpPr txBox="1"/>
          <p:nvPr/>
        </p:nvSpPr>
        <p:spPr>
          <a:xfrm>
            <a:off x="911788" y="2183427"/>
            <a:ext cx="828000" cy="288000"/>
          </a:xfrm>
          <a:prstGeom prst="roundRect">
            <a:avLst>
              <a:gd name="adj" fmla="val 14508"/>
            </a:avLst>
          </a:prstGeom>
          <a:gradFill flip="none" rotWithShape="1">
            <a:gsLst>
              <a:gs pos="0">
                <a:srgbClr val="19AA94"/>
              </a:gs>
              <a:gs pos="74159">
                <a:srgbClr val="19AA94"/>
              </a:gs>
              <a:gs pos="35073">
                <a:srgbClr val="19AA94"/>
              </a:gs>
              <a:gs pos="100000">
                <a:srgbClr val="19AA94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通用名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6" name="标题 3">
            <a:extLst>
              <a:ext uri="{FF2B5EF4-FFF2-40B4-BE49-F238E27FC236}">
                <a16:creationId xmlns:a16="http://schemas.microsoft.com/office/drawing/2014/main" id="{4A121DB1-FD02-6330-FC3F-1FDD7FB00CB8}"/>
              </a:ext>
            </a:extLst>
          </p:cNvPr>
          <p:cNvSpPr txBox="1"/>
          <p:nvPr/>
        </p:nvSpPr>
        <p:spPr>
          <a:xfrm>
            <a:off x="911788" y="2565188"/>
            <a:ext cx="828000" cy="288000"/>
          </a:xfrm>
          <a:prstGeom prst="roundRect">
            <a:avLst>
              <a:gd name="adj" fmla="val 14508"/>
            </a:avLst>
          </a:prstGeom>
          <a:gradFill flip="none" rotWithShape="1">
            <a:gsLst>
              <a:gs pos="0">
                <a:srgbClr val="19AA94"/>
              </a:gs>
              <a:gs pos="74159">
                <a:srgbClr val="19AA94"/>
              </a:gs>
              <a:gs pos="35073">
                <a:srgbClr val="19AA94"/>
              </a:gs>
              <a:gs pos="100000">
                <a:srgbClr val="19AA94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注册规格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7" name="标题 3">
            <a:extLst>
              <a:ext uri="{FF2B5EF4-FFF2-40B4-BE49-F238E27FC236}">
                <a16:creationId xmlns:a16="http://schemas.microsoft.com/office/drawing/2014/main" id="{332FFB61-9F97-41CD-ED6C-9ED18D21C684}"/>
              </a:ext>
            </a:extLst>
          </p:cNvPr>
          <p:cNvSpPr txBox="1"/>
          <p:nvPr/>
        </p:nvSpPr>
        <p:spPr>
          <a:xfrm>
            <a:off x="924750" y="2946949"/>
            <a:ext cx="828000" cy="288000"/>
          </a:xfrm>
          <a:prstGeom prst="roundRect">
            <a:avLst>
              <a:gd name="adj" fmla="val 14508"/>
            </a:avLst>
          </a:prstGeom>
          <a:gradFill flip="none" rotWithShape="1">
            <a:gsLst>
              <a:gs pos="0">
                <a:srgbClr val="19AA94"/>
              </a:gs>
              <a:gs pos="74159">
                <a:srgbClr val="19AA94"/>
              </a:gs>
              <a:gs pos="35073">
                <a:srgbClr val="19AA94"/>
              </a:gs>
              <a:gs pos="100000">
                <a:srgbClr val="19AA94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适应症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8" name="标题 3">
            <a:extLst>
              <a:ext uri="{FF2B5EF4-FFF2-40B4-BE49-F238E27FC236}">
                <a16:creationId xmlns:a16="http://schemas.microsoft.com/office/drawing/2014/main" id="{CC5D7052-7DDF-EF29-6E1F-353E7A7009B1}"/>
              </a:ext>
            </a:extLst>
          </p:cNvPr>
          <p:cNvSpPr txBox="1"/>
          <p:nvPr/>
        </p:nvSpPr>
        <p:spPr>
          <a:xfrm>
            <a:off x="900680" y="4638629"/>
            <a:ext cx="828000" cy="288000"/>
          </a:xfrm>
          <a:prstGeom prst="roundRect">
            <a:avLst>
              <a:gd name="adj" fmla="val 14508"/>
            </a:avLst>
          </a:prstGeom>
          <a:gradFill flip="none" rotWithShape="1">
            <a:gsLst>
              <a:gs pos="0">
                <a:srgbClr val="19AA94"/>
              </a:gs>
              <a:gs pos="74159">
                <a:srgbClr val="19AA94"/>
              </a:gs>
              <a:gs pos="35073">
                <a:srgbClr val="19AA94"/>
              </a:gs>
              <a:gs pos="100000">
                <a:srgbClr val="19AA94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使用剂量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9" name="标题 3">
            <a:extLst>
              <a:ext uri="{FF2B5EF4-FFF2-40B4-BE49-F238E27FC236}">
                <a16:creationId xmlns:a16="http://schemas.microsoft.com/office/drawing/2014/main" id="{DC455044-4D12-644D-C954-998412CD5D83}"/>
              </a:ext>
            </a:extLst>
          </p:cNvPr>
          <p:cNvSpPr txBox="1"/>
          <p:nvPr/>
        </p:nvSpPr>
        <p:spPr>
          <a:xfrm>
            <a:off x="911788" y="5002451"/>
            <a:ext cx="828000" cy="288000"/>
          </a:xfrm>
          <a:prstGeom prst="roundRect">
            <a:avLst>
              <a:gd name="adj" fmla="val 14508"/>
            </a:avLst>
          </a:prstGeom>
          <a:gradFill flip="none" rotWithShape="1">
            <a:gsLst>
              <a:gs pos="0">
                <a:srgbClr val="19AA94"/>
              </a:gs>
              <a:gs pos="74159">
                <a:srgbClr val="19AA94"/>
              </a:gs>
              <a:gs pos="35073">
                <a:srgbClr val="19AA94"/>
              </a:gs>
              <a:gs pos="100000">
                <a:srgbClr val="19AA94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有效期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0" name="标题 3">
            <a:extLst>
              <a:ext uri="{FF2B5EF4-FFF2-40B4-BE49-F238E27FC236}">
                <a16:creationId xmlns:a16="http://schemas.microsoft.com/office/drawing/2014/main" id="{B466B661-B9E2-E5BF-4D9E-E3E61D1465EC}"/>
              </a:ext>
            </a:extLst>
          </p:cNvPr>
          <p:cNvSpPr txBox="1"/>
          <p:nvPr/>
        </p:nvSpPr>
        <p:spPr>
          <a:xfrm>
            <a:off x="911788" y="5366273"/>
            <a:ext cx="828000" cy="288000"/>
          </a:xfrm>
          <a:prstGeom prst="roundRect">
            <a:avLst>
              <a:gd name="adj" fmla="val 14508"/>
            </a:avLst>
          </a:prstGeom>
          <a:gradFill flip="none" rotWithShape="1">
            <a:gsLst>
              <a:gs pos="0">
                <a:srgbClr val="19AA94"/>
              </a:gs>
              <a:gs pos="74159">
                <a:srgbClr val="19AA94"/>
              </a:gs>
              <a:gs pos="35073">
                <a:srgbClr val="19AA94"/>
              </a:gs>
              <a:gs pos="100000">
                <a:srgbClr val="19AA94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专利期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:</a:t>
            </a: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2" name="标题 3">
            <a:extLst>
              <a:ext uri="{FF2B5EF4-FFF2-40B4-BE49-F238E27FC236}">
                <a16:creationId xmlns:a16="http://schemas.microsoft.com/office/drawing/2014/main" id="{29E19E4C-4774-2065-D769-D82ACCC823DE}"/>
              </a:ext>
            </a:extLst>
          </p:cNvPr>
          <p:cNvSpPr txBox="1"/>
          <p:nvPr/>
        </p:nvSpPr>
        <p:spPr>
          <a:xfrm>
            <a:off x="6378003" y="2255744"/>
            <a:ext cx="2808000" cy="288000"/>
          </a:xfrm>
          <a:prstGeom prst="roundRect">
            <a:avLst>
              <a:gd name="adj" fmla="val 14508"/>
            </a:avLst>
          </a:prstGeom>
          <a:gradFill flip="none" rotWithShape="1">
            <a:gsLst>
              <a:gs pos="0">
                <a:srgbClr val="19AA94"/>
              </a:gs>
              <a:gs pos="74159">
                <a:srgbClr val="19AA94"/>
              </a:gs>
              <a:gs pos="35073">
                <a:srgbClr val="19AA94"/>
              </a:gs>
              <a:gs pos="100000">
                <a:srgbClr val="19AA94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目前大陆地区同通用名药品的上市情况：</a:t>
            </a:r>
          </a:p>
        </p:txBody>
      </p:sp>
      <p:sp>
        <p:nvSpPr>
          <p:cNvPr id="73" name="标题 3">
            <a:extLst>
              <a:ext uri="{FF2B5EF4-FFF2-40B4-BE49-F238E27FC236}">
                <a16:creationId xmlns:a16="http://schemas.microsoft.com/office/drawing/2014/main" id="{1A142DCC-6E65-F017-3D67-78BBFCA5495B}"/>
              </a:ext>
            </a:extLst>
          </p:cNvPr>
          <p:cNvSpPr txBox="1"/>
          <p:nvPr/>
        </p:nvSpPr>
        <p:spPr>
          <a:xfrm>
            <a:off x="6378003" y="2621942"/>
            <a:ext cx="1368000" cy="288000"/>
          </a:xfrm>
          <a:prstGeom prst="roundRect">
            <a:avLst>
              <a:gd name="adj" fmla="val 14508"/>
            </a:avLst>
          </a:prstGeom>
          <a:gradFill flip="none" rotWithShape="1">
            <a:gsLst>
              <a:gs pos="0">
                <a:srgbClr val="19AA94"/>
              </a:gs>
              <a:gs pos="74159">
                <a:srgbClr val="19AA94"/>
              </a:gs>
              <a:gs pos="35073">
                <a:srgbClr val="19AA94"/>
              </a:gs>
              <a:gs pos="100000">
                <a:srgbClr val="19AA94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是否为</a:t>
            </a:r>
            <a:r>
              <a:rPr lang="en-US" altLang="zh-CN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OTC </a:t>
            </a: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药品： </a:t>
            </a:r>
          </a:p>
        </p:txBody>
      </p:sp>
      <p:sp>
        <p:nvSpPr>
          <p:cNvPr id="74" name="标题 3">
            <a:extLst>
              <a:ext uri="{FF2B5EF4-FFF2-40B4-BE49-F238E27FC236}">
                <a16:creationId xmlns:a16="http://schemas.microsoft.com/office/drawing/2014/main" id="{5BF571AE-1F3B-D597-39E8-4879A5E75A47}"/>
              </a:ext>
            </a:extLst>
          </p:cNvPr>
          <p:cNvSpPr txBox="1"/>
          <p:nvPr/>
        </p:nvSpPr>
        <p:spPr>
          <a:xfrm>
            <a:off x="6378003" y="2967160"/>
            <a:ext cx="1152000" cy="288000"/>
          </a:xfrm>
          <a:prstGeom prst="roundRect">
            <a:avLst>
              <a:gd name="adj" fmla="val 14508"/>
            </a:avLst>
          </a:prstGeom>
          <a:gradFill flip="none" rotWithShape="1">
            <a:gsLst>
              <a:gs pos="0">
                <a:srgbClr val="19AA94"/>
              </a:gs>
              <a:gs pos="74159">
                <a:srgbClr val="19AA94"/>
              </a:gs>
              <a:gs pos="35073">
                <a:srgbClr val="19AA94"/>
              </a:gs>
              <a:gs pos="100000">
                <a:srgbClr val="19AA94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参照药品建议：</a:t>
            </a:r>
          </a:p>
        </p:txBody>
      </p:sp>
      <p:sp>
        <p:nvSpPr>
          <p:cNvPr id="75" name="标题 3">
            <a:extLst>
              <a:ext uri="{FF2B5EF4-FFF2-40B4-BE49-F238E27FC236}">
                <a16:creationId xmlns:a16="http://schemas.microsoft.com/office/drawing/2014/main" id="{B19CCEAB-FD60-2733-99FA-599ED4E485BB}"/>
              </a:ext>
            </a:extLst>
          </p:cNvPr>
          <p:cNvSpPr txBox="1"/>
          <p:nvPr/>
        </p:nvSpPr>
        <p:spPr>
          <a:xfrm>
            <a:off x="6378003" y="3914239"/>
            <a:ext cx="1368000" cy="288000"/>
          </a:xfrm>
          <a:prstGeom prst="roundRect">
            <a:avLst>
              <a:gd name="adj" fmla="val 14508"/>
            </a:avLst>
          </a:prstGeom>
          <a:gradFill flip="none" rotWithShape="1">
            <a:gsLst>
              <a:gs pos="0">
                <a:srgbClr val="19AA94"/>
              </a:gs>
              <a:gs pos="74159">
                <a:srgbClr val="19AA94"/>
              </a:gs>
              <a:gs pos="35073">
                <a:srgbClr val="19AA94"/>
              </a:gs>
              <a:gs pos="100000">
                <a:srgbClr val="19AA94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国内外上市日期：</a:t>
            </a:r>
          </a:p>
        </p:txBody>
      </p:sp>
      <p:sp>
        <p:nvSpPr>
          <p:cNvPr id="84" name="任意多边形 55">
            <a:extLst>
              <a:ext uri="{FF2B5EF4-FFF2-40B4-BE49-F238E27FC236}">
                <a16:creationId xmlns:a16="http://schemas.microsoft.com/office/drawing/2014/main" id="{524111D9-E4B5-EA2B-7B8D-D6E3A00A02E7}"/>
              </a:ext>
            </a:extLst>
          </p:cNvPr>
          <p:cNvSpPr/>
          <p:nvPr/>
        </p:nvSpPr>
        <p:spPr bwMode="auto">
          <a:xfrm>
            <a:off x="4064713" y="1679283"/>
            <a:ext cx="4083839" cy="449539"/>
          </a:xfrm>
          <a:custGeom>
            <a:avLst/>
            <a:gdLst>
              <a:gd name="T0" fmla="*/ 716 w 719"/>
              <a:gd name="T1" fmla="*/ 0 h 216"/>
              <a:gd name="T2" fmla="*/ 362 w 719"/>
              <a:gd name="T3" fmla="*/ 0 h 216"/>
              <a:gd name="T4" fmla="*/ 359 w 719"/>
              <a:gd name="T5" fmla="*/ 0 h 216"/>
              <a:gd name="T6" fmla="*/ 359 w 719"/>
              <a:gd name="T7" fmla="*/ 0 h 216"/>
              <a:gd name="T8" fmla="*/ 356 w 719"/>
              <a:gd name="T9" fmla="*/ 0 h 216"/>
              <a:gd name="T10" fmla="*/ 2 w 719"/>
              <a:gd name="T11" fmla="*/ 0 h 216"/>
              <a:gd name="T12" fmla="*/ 0 w 719"/>
              <a:gd name="T13" fmla="*/ 0 h 216"/>
              <a:gd name="T14" fmla="*/ 39 w 719"/>
              <a:gd name="T15" fmla="*/ 9 h 216"/>
              <a:gd name="T16" fmla="*/ 46 w 719"/>
              <a:gd name="T17" fmla="*/ 13 h 216"/>
              <a:gd name="T18" fmla="*/ 49 w 719"/>
              <a:gd name="T19" fmla="*/ 14 h 216"/>
              <a:gd name="T20" fmla="*/ 53 w 719"/>
              <a:gd name="T21" fmla="*/ 17 h 216"/>
              <a:gd name="T22" fmla="*/ 56 w 719"/>
              <a:gd name="T23" fmla="*/ 19 h 216"/>
              <a:gd name="T24" fmla="*/ 59 w 719"/>
              <a:gd name="T25" fmla="*/ 22 h 216"/>
              <a:gd name="T26" fmla="*/ 63 w 719"/>
              <a:gd name="T27" fmla="*/ 25 h 216"/>
              <a:gd name="T28" fmla="*/ 64 w 719"/>
              <a:gd name="T29" fmla="*/ 27 h 216"/>
              <a:gd name="T30" fmla="*/ 70 w 719"/>
              <a:gd name="T31" fmla="*/ 33 h 216"/>
              <a:gd name="T32" fmla="*/ 71 w 719"/>
              <a:gd name="T33" fmla="*/ 34 h 216"/>
              <a:gd name="T34" fmla="*/ 75 w 719"/>
              <a:gd name="T35" fmla="*/ 38 h 216"/>
              <a:gd name="T36" fmla="*/ 76 w 719"/>
              <a:gd name="T37" fmla="*/ 40 h 216"/>
              <a:gd name="T38" fmla="*/ 77 w 719"/>
              <a:gd name="T39" fmla="*/ 41 h 216"/>
              <a:gd name="T40" fmla="*/ 78 w 719"/>
              <a:gd name="T41" fmla="*/ 43 h 216"/>
              <a:gd name="T42" fmla="*/ 81 w 719"/>
              <a:gd name="T43" fmla="*/ 47 h 216"/>
              <a:gd name="T44" fmla="*/ 81 w 719"/>
              <a:gd name="T45" fmla="*/ 48 h 216"/>
              <a:gd name="T46" fmla="*/ 81 w 719"/>
              <a:gd name="T47" fmla="*/ 48 h 216"/>
              <a:gd name="T48" fmla="*/ 81 w 719"/>
              <a:gd name="T49" fmla="*/ 48 h 216"/>
              <a:gd name="T50" fmla="*/ 86 w 719"/>
              <a:gd name="T51" fmla="*/ 59 h 216"/>
              <a:gd name="T52" fmla="*/ 86 w 719"/>
              <a:gd name="T53" fmla="*/ 59 h 216"/>
              <a:gd name="T54" fmla="*/ 96 w 719"/>
              <a:gd name="T55" fmla="*/ 95 h 216"/>
              <a:gd name="T56" fmla="*/ 96 w 719"/>
              <a:gd name="T57" fmla="*/ 98 h 216"/>
              <a:gd name="T58" fmla="*/ 111 w 719"/>
              <a:gd name="T59" fmla="*/ 166 h 216"/>
              <a:gd name="T60" fmla="*/ 192 w 719"/>
              <a:gd name="T61" fmla="*/ 216 h 216"/>
              <a:gd name="T62" fmla="*/ 356 w 719"/>
              <a:gd name="T63" fmla="*/ 216 h 216"/>
              <a:gd name="T64" fmla="*/ 359 w 719"/>
              <a:gd name="T65" fmla="*/ 216 h 216"/>
              <a:gd name="T66" fmla="*/ 359 w 719"/>
              <a:gd name="T67" fmla="*/ 216 h 216"/>
              <a:gd name="T68" fmla="*/ 362 w 719"/>
              <a:gd name="T69" fmla="*/ 216 h 216"/>
              <a:gd name="T70" fmla="*/ 526 w 719"/>
              <a:gd name="T71" fmla="*/ 216 h 216"/>
              <a:gd name="T72" fmla="*/ 607 w 719"/>
              <a:gd name="T73" fmla="*/ 166 h 216"/>
              <a:gd name="T74" fmla="*/ 622 w 719"/>
              <a:gd name="T75" fmla="*/ 98 h 216"/>
              <a:gd name="T76" fmla="*/ 622 w 719"/>
              <a:gd name="T77" fmla="*/ 96 h 216"/>
              <a:gd name="T78" fmla="*/ 632 w 719"/>
              <a:gd name="T79" fmla="*/ 59 h 216"/>
              <a:gd name="T80" fmla="*/ 637 w 719"/>
              <a:gd name="T81" fmla="*/ 48 h 216"/>
              <a:gd name="T82" fmla="*/ 654 w 719"/>
              <a:gd name="T83" fmla="*/ 27 h 216"/>
              <a:gd name="T84" fmla="*/ 656 w 719"/>
              <a:gd name="T85" fmla="*/ 25 h 216"/>
              <a:gd name="T86" fmla="*/ 659 w 719"/>
              <a:gd name="T87" fmla="*/ 22 h 216"/>
              <a:gd name="T88" fmla="*/ 662 w 719"/>
              <a:gd name="T89" fmla="*/ 19 h 216"/>
              <a:gd name="T90" fmla="*/ 665 w 719"/>
              <a:gd name="T91" fmla="*/ 17 h 216"/>
              <a:gd name="T92" fmla="*/ 669 w 719"/>
              <a:gd name="T93" fmla="*/ 14 h 216"/>
              <a:gd name="T94" fmla="*/ 672 w 719"/>
              <a:gd name="T95" fmla="*/ 13 h 216"/>
              <a:gd name="T96" fmla="*/ 679 w 719"/>
              <a:gd name="T97" fmla="*/ 9 h 216"/>
              <a:gd name="T98" fmla="*/ 719 w 719"/>
              <a:gd name="T99" fmla="*/ 0 h 216"/>
              <a:gd name="T100" fmla="*/ 716 w 719"/>
              <a:gd name="T101" fmla="*/ 0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19" h="216">
                <a:moveTo>
                  <a:pt x="716" y="0"/>
                </a:moveTo>
                <a:cubicBezTo>
                  <a:pt x="362" y="0"/>
                  <a:pt x="362" y="0"/>
                  <a:pt x="362" y="0"/>
                </a:cubicBezTo>
                <a:cubicBezTo>
                  <a:pt x="359" y="0"/>
                  <a:pt x="359" y="0"/>
                  <a:pt x="359" y="0"/>
                </a:cubicBezTo>
                <a:cubicBezTo>
                  <a:pt x="359" y="0"/>
                  <a:pt x="359" y="0"/>
                  <a:pt x="359" y="0"/>
                </a:cubicBezTo>
                <a:cubicBezTo>
                  <a:pt x="356" y="0"/>
                  <a:pt x="356" y="0"/>
                  <a:pt x="356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0"/>
                </a:cubicBezTo>
                <a:cubicBezTo>
                  <a:pt x="13" y="0"/>
                  <a:pt x="27" y="4"/>
                  <a:pt x="39" y="9"/>
                </a:cubicBezTo>
                <a:cubicBezTo>
                  <a:pt x="42" y="10"/>
                  <a:pt x="44" y="12"/>
                  <a:pt x="46" y="13"/>
                </a:cubicBezTo>
                <a:cubicBezTo>
                  <a:pt x="47" y="13"/>
                  <a:pt x="48" y="14"/>
                  <a:pt x="49" y="14"/>
                </a:cubicBezTo>
                <a:cubicBezTo>
                  <a:pt x="50" y="15"/>
                  <a:pt x="52" y="16"/>
                  <a:pt x="53" y="17"/>
                </a:cubicBezTo>
                <a:cubicBezTo>
                  <a:pt x="54" y="18"/>
                  <a:pt x="55" y="19"/>
                  <a:pt x="56" y="19"/>
                </a:cubicBezTo>
                <a:cubicBezTo>
                  <a:pt x="57" y="20"/>
                  <a:pt x="58" y="21"/>
                  <a:pt x="59" y="22"/>
                </a:cubicBezTo>
                <a:cubicBezTo>
                  <a:pt x="60" y="23"/>
                  <a:pt x="61" y="24"/>
                  <a:pt x="63" y="25"/>
                </a:cubicBezTo>
                <a:cubicBezTo>
                  <a:pt x="63" y="25"/>
                  <a:pt x="64" y="26"/>
                  <a:pt x="64" y="27"/>
                </a:cubicBezTo>
                <a:cubicBezTo>
                  <a:pt x="67" y="29"/>
                  <a:pt x="69" y="31"/>
                  <a:pt x="70" y="33"/>
                </a:cubicBezTo>
                <a:cubicBezTo>
                  <a:pt x="71" y="33"/>
                  <a:pt x="71" y="34"/>
                  <a:pt x="71" y="34"/>
                </a:cubicBezTo>
                <a:cubicBezTo>
                  <a:pt x="72" y="35"/>
                  <a:pt x="73" y="37"/>
                  <a:pt x="75" y="38"/>
                </a:cubicBezTo>
                <a:cubicBezTo>
                  <a:pt x="75" y="39"/>
                  <a:pt x="75" y="39"/>
                  <a:pt x="76" y="40"/>
                </a:cubicBezTo>
                <a:cubicBezTo>
                  <a:pt x="76" y="40"/>
                  <a:pt x="76" y="40"/>
                  <a:pt x="77" y="41"/>
                </a:cubicBezTo>
                <a:cubicBezTo>
                  <a:pt x="77" y="41"/>
                  <a:pt x="77" y="42"/>
                  <a:pt x="78" y="43"/>
                </a:cubicBezTo>
                <a:cubicBezTo>
                  <a:pt x="79" y="44"/>
                  <a:pt x="80" y="46"/>
                  <a:pt x="81" y="47"/>
                </a:cubicBezTo>
                <a:cubicBezTo>
                  <a:pt x="81" y="47"/>
                  <a:pt x="81" y="48"/>
                  <a:pt x="81" y="48"/>
                </a:cubicBezTo>
                <a:cubicBezTo>
                  <a:pt x="81" y="48"/>
                  <a:pt x="81" y="48"/>
                  <a:pt x="81" y="48"/>
                </a:cubicBezTo>
                <a:cubicBezTo>
                  <a:pt x="81" y="48"/>
                  <a:pt x="81" y="48"/>
                  <a:pt x="81" y="48"/>
                </a:cubicBezTo>
                <a:cubicBezTo>
                  <a:pt x="83" y="52"/>
                  <a:pt x="85" y="55"/>
                  <a:pt x="86" y="59"/>
                </a:cubicBezTo>
                <a:cubicBezTo>
                  <a:pt x="86" y="59"/>
                  <a:pt x="86" y="59"/>
                  <a:pt x="86" y="59"/>
                </a:cubicBezTo>
                <a:cubicBezTo>
                  <a:pt x="91" y="70"/>
                  <a:pt x="94" y="83"/>
                  <a:pt x="96" y="95"/>
                </a:cubicBezTo>
                <a:cubicBezTo>
                  <a:pt x="96" y="96"/>
                  <a:pt x="96" y="97"/>
                  <a:pt x="96" y="98"/>
                </a:cubicBezTo>
                <a:cubicBezTo>
                  <a:pt x="99" y="121"/>
                  <a:pt x="101" y="145"/>
                  <a:pt x="111" y="166"/>
                </a:cubicBezTo>
                <a:cubicBezTo>
                  <a:pt x="127" y="199"/>
                  <a:pt x="155" y="216"/>
                  <a:pt x="192" y="216"/>
                </a:cubicBezTo>
                <a:cubicBezTo>
                  <a:pt x="192" y="216"/>
                  <a:pt x="356" y="216"/>
                  <a:pt x="356" y="216"/>
                </a:cubicBezTo>
                <a:cubicBezTo>
                  <a:pt x="356" y="216"/>
                  <a:pt x="357" y="216"/>
                  <a:pt x="359" y="216"/>
                </a:cubicBezTo>
                <a:cubicBezTo>
                  <a:pt x="359" y="216"/>
                  <a:pt x="359" y="216"/>
                  <a:pt x="359" y="216"/>
                </a:cubicBezTo>
                <a:cubicBezTo>
                  <a:pt x="361" y="216"/>
                  <a:pt x="362" y="216"/>
                  <a:pt x="362" y="216"/>
                </a:cubicBezTo>
                <a:cubicBezTo>
                  <a:pt x="362" y="216"/>
                  <a:pt x="526" y="216"/>
                  <a:pt x="526" y="216"/>
                </a:cubicBezTo>
                <a:cubicBezTo>
                  <a:pt x="563" y="216"/>
                  <a:pt x="591" y="199"/>
                  <a:pt x="607" y="166"/>
                </a:cubicBezTo>
                <a:cubicBezTo>
                  <a:pt x="618" y="145"/>
                  <a:pt x="619" y="121"/>
                  <a:pt x="622" y="98"/>
                </a:cubicBezTo>
                <a:cubicBezTo>
                  <a:pt x="622" y="98"/>
                  <a:pt x="622" y="97"/>
                  <a:pt x="622" y="96"/>
                </a:cubicBezTo>
                <a:cubicBezTo>
                  <a:pt x="624" y="83"/>
                  <a:pt x="627" y="71"/>
                  <a:pt x="632" y="59"/>
                </a:cubicBezTo>
                <a:cubicBezTo>
                  <a:pt x="633" y="55"/>
                  <a:pt x="635" y="51"/>
                  <a:pt x="637" y="48"/>
                </a:cubicBezTo>
                <a:cubicBezTo>
                  <a:pt x="642" y="40"/>
                  <a:pt x="647" y="33"/>
                  <a:pt x="654" y="27"/>
                </a:cubicBezTo>
                <a:cubicBezTo>
                  <a:pt x="654" y="26"/>
                  <a:pt x="655" y="25"/>
                  <a:pt x="656" y="25"/>
                </a:cubicBezTo>
                <a:cubicBezTo>
                  <a:pt x="657" y="24"/>
                  <a:pt x="658" y="23"/>
                  <a:pt x="659" y="22"/>
                </a:cubicBezTo>
                <a:cubicBezTo>
                  <a:pt x="660" y="21"/>
                  <a:pt x="661" y="20"/>
                  <a:pt x="662" y="19"/>
                </a:cubicBezTo>
                <a:cubicBezTo>
                  <a:pt x="663" y="19"/>
                  <a:pt x="664" y="18"/>
                  <a:pt x="665" y="17"/>
                </a:cubicBezTo>
                <a:cubicBezTo>
                  <a:pt x="667" y="16"/>
                  <a:pt x="668" y="15"/>
                  <a:pt x="669" y="14"/>
                </a:cubicBezTo>
                <a:cubicBezTo>
                  <a:pt x="670" y="14"/>
                  <a:pt x="671" y="13"/>
                  <a:pt x="672" y="13"/>
                </a:cubicBezTo>
                <a:cubicBezTo>
                  <a:pt x="674" y="12"/>
                  <a:pt x="676" y="10"/>
                  <a:pt x="679" y="9"/>
                </a:cubicBezTo>
                <a:cubicBezTo>
                  <a:pt x="691" y="4"/>
                  <a:pt x="705" y="0"/>
                  <a:pt x="719" y="0"/>
                </a:cubicBezTo>
                <a:cubicBezTo>
                  <a:pt x="718" y="0"/>
                  <a:pt x="717" y="0"/>
                  <a:pt x="716" y="0"/>
                </a:cubicBezTo>
                <a:close/>
              </a:path>
            </a:pathLst>
          </a:custGeom>
          <a:solidFill>
            <a:srgbClr val="7C366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2" name="标题 3">
            <a:extLst>
              <a:ext uri="{FF2B5EF4-FFF2-40B4-BE49-F238E27FC236}">
                <a16:creationId xmlns:a16="http://schemas.microsoft.com/office/drawing/2014/main" id="{9B8C36F4-9925-AF99-B52A-7C8742499C84}"/>
              </a:ext>
            </a:extLst>
          </p:cNvPr>
          <p:cNvSpPr txBox="1"/>
          <p:nvPr/>
        </p:nvSpPr>
        <p:spPr>
          <a:xfrm>
            <a:off x="5111152" y="1636949"/>
            <a:ext cx="2042812" cy="492471"/>
          </a:xfrm>
          <a:prstGeom prst="roundRect">
            <a:avLst>
              <a:gd name="adj" fmla="val 14508"/>
            </a:avLst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基本信息</a:t>
            </a:r>
          </a:p>
        </p:txBody>
      </p:sp>
      <p:sp>
        <p:nvSpPr>
          <p:cNvPr id="2" name="椭圆 1">
            <a:extLst>
              <a:ext uri="{FF2B5EF4-FFF2-40B4-BE49-F238E27FC236}">
                <a16:creationId xmlns:a16="http://schemas.microsoft.com/office/drawing/2014/main" id="{9C7CF1E9-6A65-D5E1-3CD8-1696B5B2F03D}"/>
              </a:ext>
            </a:extLst>
          </p:cNvPr>
          <p:cNvSpPr/>
          <p:nvPr/>
        </p:nvSpPr>
        <p:spPr>
          <a:xfrm>
            <a:off x="10407303" y="4722935"/>
            <a:ext cx="180000" cy="180000"/>
          </a:xfrm>
          <a:prstGeom prst="ellipse">
            <a:avLst/>
          </a:prstGeom>
          <a:solidFill>
            <a:srgbClr val="7C3663"/>
          </a:solidFill>
          <a:ln w="25400">
            <a:solidFill>
              <a:schemeClr val="bg1"/>
            </a:solidFill>
          </a:ln>
          <a:effectLst>
            <a:outerShdw blurRad="50800" dist="38100" dir="2700000" sx="92000" sy="92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19AA94"/>
              </a:solidFill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B2197D6-86FA-3019-C027-97C87DDA7E47}"/>
              </a:ext>
            </a:extLst>
          </p:cNvPr>
          <p:cNvSpPr txBox="1"/>
          <p:nvPr/>
        </p:nvSpPr>
        <p:spPr>
          <a:xfrm>
            <a:off x="9670620" y="4118918"/>
            <a:ext cx="1622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中国</a:t>
            </a:r>
            <a:endParaRPr lang="en-US" altLang="zh-CN" sz="1400" dirty="0">
              <a:solidFill>
                <a:srgbClr val="19AA94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/>
            <a:r>
              <a:rPr lang="zh-CN" altLang="en-US" sz="1400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（</a:t>
            </a:r>
            <a:r>
              <a:rPr lang="en-US" altLang="zh-CN" sz="1400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DTC /MTC</a:t>
            </a:r>
            <a:r>
              <a:rPr lang="zh-CN" altLang="en-US" sz="1400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）</a:t>
            </a:r>
            <a:endParaRPr lang="zh-CN" altLang="en-US" sz="1400" dirty="0">
              <a:solidFill>
                <a:srgbClr val="19AA94"/>
              </a:solidFill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007D2AC-1A17-A525-FC0B-DFEC091A4437}"/>
              </a:ext>
            </a:extLst>
          </p:cNvPr>
          <p:cNvSpPr txBox="1"/>
          <p:nvPr/>
        </p:nvSpPr>
        <p:spPr>
          <a:xfrm>
            <a:off x="10047400" y="4962909"/>
            <a:ext cx="10799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2022</a:t>
            </a:r>
            <a:r>
              <a:rPr lang="zh-CN" altLang="en-US" sz="14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年</a:t>
            </a:r>
            <a:r>
              <a:rPr lang="en-US" altLang="zh-CN" sz="14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r>
              <a:rPr lang="zh-CN" altLang="en-US" sz="1400" b="1" dirty="0">
                <a:solidFill>
                  <a:srgbClr val="19AA94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月</a:t>
            </a:r>
            <a:endParaRPr lang="zh-CN" altLang="en-US" sz="1400" b="1" dirty="0">
              <a:solidFill>
                <a:srgbClr val="19AA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812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: 圆角 31"/>
          <p:cNvSpPr/>
          <p:nvPr/>
        </p:nvSpPr>
        <p:spPr>
          <a:xfrm>
            <a:off x="4162155" y="2053040"/>
            <a:ext cx="7139940" cy="254643"/>
          </a:xfrm>
          <a:prstGeom prst="roundRect">
            <a:avLst>
              <a:gd name="adj" fmla="val 50000"/>
            </a:avLst>
          </a:prstGeom>
          <a:solidFill>
            <a:srgbClr val="19AA94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矩形: 圆角 53"/>
          <p:cNvSpPr/>
          <p:nvPr/>
        </p:nvSpPr>
        <p:spPr>
          <a:xfrm rot="5400000">
            <a:off x="5933343" y="999320"/>
            <a:ext cx="463855" cy="924628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7C3663">
                  <a:shade val="30000"/>
                  <a:satMod val="115000"/>
                </a:srgbClr>
              </a:gs>
              <a:gs pos="50000">
                <a:srgbClr val="7C3663">
                  <a:shade val="67500"/>
                  <a:satMod val="115000"/>
                </a:srgbClr>
              </a:gs>
              <a:gs pos="100000">
                <a:srgbClr val="7C3663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7C3663"/>
              </a:solidFill>
            </a:endParaRPr>
          </a:p>
        </p:txBody>
      </p: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FF9088F3-B1DC-A50B-2132-0FBE1A994CD9}"/>
              </a:ext>
            </a:extLst>
          </p:cNvPr>
          <p:cNvGrpSpPr/>
          <p:nvPr/>
        </p:nvGrpSpPr>
        <p:grpSpPr>
          <a:xfrm>
            <a:off x="4167137" y="72640"/>
            <a:ext cx="1285280" cy="351658"/>
            <a:chOff x="4113972" y="72640"/>
            <a:chExt cx="1285280" cy="351658"/>
          </a:xfrm>
        </p:grpSpPr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8F388ECF-3133-16BA-D613-F78380C8F17A}"/>
                </a:ext>
              </a:extLst>
            </p:cNvPr>
            <p:cNvSpPr/>
            <p:nvPr/>
          </p:nvSpPr>
          <p:spPr>
            <a:xfrm>
              <a:off x="4113972" y="72640"/>
              <a:ext cx="1181093" cy="351658"/>
            </a:xfrm>
            <a:prstGeom prst="roundRect">
              <a:avLst>
                <a:gd name="adj" fmla="val 16667"/>
              </a:avLst>
            </a:prstGeom>
            <a:solidFill>
              <a:srgbClr val="EEE0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等腰三角形 13">
              <a:extLst>
                <a:ext uri="{FF2B5EF4-FFF2-40B4-BE49-F238E27FC236}">
                  <a16:creationId xmlns:a16="http://schemas.microsoft.com/office/drawing/2014/main" id="{B0903204-F302-6CA4-C338-DFBC141C4F4F}"/>
                </a:ext>
              </a:extLst>
            </p:cNvPr>
            <p:cNvSpPr/>
            <p:nvPr/>
          </p:nvSpPr>
          <p:spPr>
            <a:xfrm rot="5400000">
              <a:off x="5255252" y="205150"/>
              <a:ext cx="144000" cy="144000"/>
            </a:xfrm>
            <a:prstGeom prst="triangle">
              <a:avLst>
                <a:gd name="adj" fmla="val 52538"/>
              </a:avLst>
            </a:prstGeom>
            <a:gradFill>
              <a:gsLst>
                <a:gs pos="0">
                  <a:srgbClr val="F3D554"/>
                </a:gs>
                <a:gs pos="100000">
                  <a:srgbClr val="EEE07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rgbClr val="013B9E"/>
                </a:solidFill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18821F84-5889-8747-6E5A-5279904AAB7C}"/>
              </a:ext>
            </a:extLst>
          </p:cNvPr>
          <p:cNvGrpSpPr/>
          <p:nvPr/>
        </p:nvGrpSpPr>
        <p:grpSpPr>
          <a:xfrm>
            <a:off x="704982" y="1744573"/>
            <a:ext cx="3304653" cy="3578330"/>
            <a:chOff x="684011" y="1978960"/>
            <a:chExt cx="10973945" cy="4614805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87B609DD-303E-2585-0D58-E149DB3B59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4011" y="2019539"/>
              <a:ext cx="3171643" cy="0"/>
            </a:xfrm>
            <a:prstGeom prst="line">
              <a:avLst/>
            </a:prstGeom>
            <a:ln w="19050">
              <a:solidFill>
                <a:srgbClr val="E6C34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5C72F3B1-44D9-E741-500C-2A54675A8B71}"/>
                </a:ext>
              </a:extLst>
            </p:cNvPr>
            <p:cNvGrpSpPr/>
            <p:nvPr/>
          </p:nvGrpSpPr>
          <p:grpSpPr>
            <a:xfrm>
              <a:off x="684011" y="1978960"/>
              <a:ext cx="10973945" cy="4614805"/>
              <a:chOff x="571017" y="2167403"/>
              <a:chExt cx="11218513" cy="4614805"/>
            </a:xfrm>
          </p:grpSpPr>
          <p:cxnSp>
            <p:nvCxnSpPr>
              <p:cNvPr id="19" name="直接连接符 18">
                <a:extLst>
                  <a:ext uri="{FF2B5EF4-FFF2-40B4-BE49-F238E27FC236}">
                    <a16:creationId xmlns:a16="http://schemas.microsoft.com/office/drawing/2014/main" id="{B73384DE-CD7F-60B9-533C-3150DAF7F398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684484" y="6782208"/>
                <a:ext cx="11105046" cy="0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直接连接符 20">
                <a:extLst>
                  <a:ext uri="{FF2B5EF4-FFF2-40B4-BE49-F238E27FC236}">
                    <a16:creationId xmlns:a16="http://schemas.microsoft.com/office/drawing/2014/main" id="{BE5A0190-2846-C0F7-9975-691BAC86F97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676060" y="2207983"/>
                <a:ext cx="0" cy="4574225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>
                <a:extLst>
                  <a:ext uri="{FF2B5EF4-FFF2-40B4-BE49-F238E27FC236}">
                    <a16:creationId xmlns:a16="http://schemas.microsoft.com/office/drawing/2014/main" id="{C8B75F34-CEED-5DBF-4E3B-72284CEBD51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71017" y="2207983"/>
                <a:ext cx="0" cy="4574225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>
                <a:extLst>
                  <a:ext uri="{FF2B5EF4-FFF2-40B4-BE49-F238E27FC236}">
                    <a16:creationId xmlns:a16="http://schemas.microsoft.com/office/drawing/2014/main" id="{78E11A17-19F3-386F-258B-E006BC7B02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204661" y="2207982"/>
                <a:ext cx="3471402" cy="15238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椭圆 29">
                <a:extLst>
                  <a:ext uri="{FF2B5EF4-FFF2-40B4-BE49-F238E27FC236}">
                    <a16:creationId xmlns:a16="http://schemas.microsoft.com/office/drawing/2014/main" id="{D01D224D-77D6-CEBE-8DC1-9BA33321DBD5}"/>
                  </a:ext>
                </a:extLst>
              </p:cNvPr>
              <p:cNvSpPr/>
              <p:nvPr/>
            </p:nvSpPr>
            <p:spPr>
              <a:xfrm>
                <a:off x="8210436" y="2167403"/>
                <a:ext cx="108000" cy="108000"/>
              </a:xfrm>
              <a:prstGeom prst="ellipse">
                <a:avLst/>
              </a:prstGeom>
              <a:solidFill>
                <a:srgbClr val="F1DE6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1" name="椭圆 60">
                <a:extLst>
                  <a:ext uri="{FF2B5EF4-FFF2-40B4-BE49-F238E27FC236}">
                    <a16:creationId xmlns:a16="http://schemas.microsoft.com/office/drawing/2014/main" id="{15A30BD8-3F01-60F7-C79F-2CE3122F5181}"/>
                  </a:ext>
                </a:extLst>
              </p:cNvPr>
              <p:cNvSpPr/>
              <p:nvPr/>
            </p:nvSpPr>
            <p:spPr>
              <a:xfrm>
                <a:off x="3712989" y="2169220"/>
                <a:ext cx="108000" cy="108000"/>
              </a:xfrm>
              <a:prstGeom prst="ellipse">
                <a:avLst/>
              </a:prstGeom>
              <a:solidFill>
                <a:srgbClr val="F1DE6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50" name="文本框 49"/>
          <p:cNvSpPr txBox="1"/>
          <p:nvPr/>
        </p:nvSpPr>
        <p:spPr>
          <a:xfrm>
            <a:off x="350221" y="5875405"/>
            <a:ext cx="11630097" cy="3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2890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普拉替尼凭借其独特的作用机制，对</a:t>
            </a: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基因融合阳性非小细胞肺癌，变异型甲状腺癌表现出强效缓解，显著延长生存，长期使用安全可管理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2105330" y="5439872"/>
            <a:ext cx="8538335" cy="3693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普拉替尼填补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基因融合阳性非小细胞肺癌</a:t>
            </a:r>
            <a:r>
              <a:rPr lang="en-US" altLang="zh-CN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基因变异型甲状腺癌治疗的空白</a:t>
            </a:r>
          </a:p>
        </p:txBody>
      </p:sp>
      <p:sp>
        <p:nvSpPr>
          <p:cNvPr id="59" name="任意多边形 55"/>
          <p:cNvSpPr/>
          <p:nvPr/>
        </p:nvSpPr>
        <p:spPr bwMode="auto">
          <a:xfrm>
            <a:off x="1002750" y="1718682"/>
            <a:ext cx="2626575" cy="444155"/>
          </a:xfrm>
          <a:custGeom>
            <a:avLst/>
            <a:gdLst>
              <a:gd name="T0" fmla="*/ 716 w 719"/>
              <a:gd name="T1" fmla="*/ 0 h 216"/>
              <a:gd name="T2" fmla="*/ 362 w 719"/>
              <a:gd name="T3" fmla="*/ 0 h 216"/>
              <a:gd name="T4" fmla="*/ 359 w 719"/>
              <a:gd name="T5" fmla="*/ 0 h 216"/>
              <a:gd name="T6" fmla="*/ 359 w 719"/>
              <a:gd name="T7" fmla="*/ 0 h 216"/>
              <a:gd name="T8" fmla="*/ 356 w 719"/>
              <a:gd name="T9" fmla="*/ 0 h 216"/>
              <a:gd name="T10" fmla="*/ 2 w 719"/>
              <a:gd name="T11" fmla="*/ 0 h 216"/>
              <a:gd name="T12" fmla="*/ 0 w 719"/>
              <a:gd name="T13" fmla="*/ 0 h 216"/>
              <a:gd name="T14" fmla="*/ 39 w 719"/>
              <a:gd name="T15" fmla="*/ 9 h 216"/>
              <a:gd name="T16" fmla="*/ 46 w 719"/>
              <a:gd name="T17" fmla="*/ 13 h 216"/>
              <a:gd name="T18" fmla="*/ 49 w 719"/>
              <a:gd name="T19" fmla="*/ 14 h 216"/>
              <a:gd name="T20" fmla="*/ 53 w 719"/>
              <a:gd name="T21" fmla="*/ 17 h 216"/>
              <a:gd name="T22" fmla="*/ 56 w 719"/>
              <a:gd name="T23" fmla="*/ 19 h 216"/>
              <a:gd name="T24" fmla="*/ 59 w 719"/>
              <a:gd name="T25" fmla="*/ 22 h 216"/>
              <a:gd name="T26" fmla="*/ 63 w 719"/>
              <a:gd name="T27" fmla="*/ 25 h 216"/>
              <a:gd name="T28" fmla="*/ 64 w 719"/>
              <a:gd name="T29" fmla="*/ 27 h 216"/>
              <a:gd name="T30" fmla="*/ 70 w 719"/>
              <a:gd name="T31" fmla="*/ 33 h 216"/>
              <a:gd name="T32" fmla="*/ 71 w 719"/>
              <a:gd name="T33" fmla="*/ 34 h 216"/>
              <a:gd name="T34" fmla="*/ 75 w 719"/>
              <a:gd name="T35" fmla="*/ 38 h 216"/>
              <a:gd name="T36" fmla="*/ 76 w 719"/>
              <a:gd name="T37" fmla="*/ 40 h 216"/>
              <a:gd name="T38" fmla="*/ 77 w 719"/>
              <a:gd name="T39" fmla="*/ 41 h 216"/>
              <a:gd name="T40" fmla="*/ 78 w 719"/>
              <a:gd name="T41" fmla="*/ 43 h 216"/>
              <a:gd name="T42" fmla="*/ 81 w 719"/>
              <a:gd name="T43" fmla="*/ 47 h 216"/>
              <a:gd name="T44" fmla="*/ 81 w 719"/>
              <a:gd name="T45" fmla="*/ 48 h 216"/>
              <a:gd name="T46" fmla="*/ 81 w 719"/>
              <a:gd name="T47" fmla="*/ 48 h 216"/>
              <a:gd name="T48" fmla="*/ 81 w 719"/>
              <a:gd name="T49" fmla="*/ 48 h 216"/>
              <a:gd name="T50" fmla="*/ 86 w 719"/>
              <a:gd name="T51" fmla="*/ 59 h 216"/>
              <a:gd name="T52" fmla="*/ 86 w 719"/>
              <a:gd name="T53" fmla="*/ 59 h 216"/>
              <a:gd name="T54" fmla="*/ 96 w 719"/>
              <a:gd name="T55" fmla="*/ 95 h 216"/>
              <a:gd name="T56" fmla="*/ 96 w 719"/>
              <a:gd name="T57" fmla="*/ 98 h 216"/>
              <a:gd name="T58" fmla="*/ 111 w 719"/>
              <a:gd name="T59" fmla="*/ 166 h 216"/>
              <a:gd name="T60" fmla="*/ 192 w 719"/>
              <a:gd name="T61" fmla="*/ 216 h 216"/>
              <a:gd name="T62" fmla="*/ 356 w 719"/>
              <a:gd name="T63" fmla="*/ 216 h 216"/>
              <a:gd name="T64" fmla="*/ 359 w 719"/>
              <a:gd name="T65" fmla="*/ 216 h 216"/>
              <a:gd name="T66" fmla="*/ 359 w 719"/>
              <a:gd name="T67" fmla="*/ 216 h 216"/>
              <a:gd name="T68" fmla="*/ 362 w 719"/>
              <a:gd name="T69" fmla="*/ 216 h 216"/>
              <a:gd name="T70" fmla="*/ 526 w 719"/>
              <a:gd name="T71" fmla="*/ 216 h 216"/>
              <a:gd name="T72" fmla="*/ 607 w 719"/>
              <a:gd name="T73" fmla="*/ 166 h 216"/>
              <a:gd name="T74" fmla="*/ 622 w 719"/>
              <a:gd name="T75" fmla="*/ 98 h 216"/>
              <a:gd name="T76" fmla="*/ 622 w 719"/>
              <a:gd name="T77" fmla="*/ 96 h 216"/>
              <a:gd name="T78" fmla="*/ 632 w 719"/>
              <a:gd name="T79" fmla="*/ 59 h 216"/>
              <a:gd name="T80" fmla="*/ 637 w 719"/>
              <a:gd name="T81" fmla="*/ 48 h 216"/>
              <a:gd name="T82" fmla="*/ 654 w 719"/>
              <a:gd name="T83" fmla="*/ 27 h 216"/>
              <a:gd name="T84" fmla="*/ 656 w 719"/>
              <a:gd name="T85" fmla="*/ 25 h 216"/>
              <a:gd name="T86" fmla="*/ 659 w 719"/>
              <a:gd name="T87" fmla="*/ 22 h 216"/>
              <a:gd name="T88" fmla="*/ 662 w 719"/>
              <a:gd name="T89" fmla="*/ 19 h 216"/>
              <a:gd name="T90" fmla="*/ 665 w 719"/>
              <a:gd name="T91" fmla="*/ 17 h 216"/>
              <a:gd name="T92" fmla="*/ 669 w 719"/>
              <a:gd name="T93" fmla="*/ 14 h 216"/>
              <a:gd name="T94" fmla="*/ 672 w 719"/>
              <a:gd name="T95" fmla="*/ 13 h 216"/>
              <a:gd name="T96" fmla="*/ 679 w 719"/>
              <a:gd name="T97" fmla="*/ 9 h 216"/>
              <a:gd name="T98" fmla="*/ 719 w 719"/>
              <a:gd name="T99" fmla="*/ 0 h 216"/>
              <a:gd name="T100" fmla="*/ 716 w 719"/>
              <a:gd name="T101" fmla="*/ 0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19" h="216">
                <a:moveTo>
                  <a:pt x="716" y="0"/>
                </a:moveTo>
                <a:cubicBezTo>
                  <a:pt x="362" y="0"/>
                  <a:pt x="362" y="0"/>
                  <a:pt x="362" y="0"/>
                </a:cubicBezTo>
                <a:cubicBezTo>
                  <a:pt x="359" y="0"/>
                  <a:pt x="359" y="0"/>
                  <a:pt x="359" y="0"/>
                </a:cubicBezTo>
                <a:cubicBezTo>
                  <a:pt x="359" y="0"/>
                  <a:pt x="359" y="0"/>
                  <a:pt x="359" y="0"/>
                </a:cubicBezTo>
                <a:cubicBezTo>
                  <a:pt x="356" y="0"/>
                  <a:pt x="356" y="0"/>
                  <a:pt x="356" y="0"/>
                </a:cubicBez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0"/>
                  <a:pt x="0" y="0"/>
                </a:cubicBezTo>
                <a:cubicBezTo>
                  <a:pt x="13" y="0"/>
                  <a:pt x="27" y="4"/>
                  <a:pt x="39" y="9"/>
                </a:cubicBezTo>
                <a:cubicBezTo>
                  <a:pt x="42" y="10"/>
                  <a:pt x="44" y="12"/>
                  <a:pt x="46" y="13"/>
                </a:cubicBezTo>
                <a:cubicBezTo>
                  <a:pt x="47" y="13"/>
                  <a:pt x="48" y="14"/>
                  <a:pt x="49" y="14"/>
                </a:cubicBezTo>
                <a:cubicBezTo>
                  <a:pt x="50" y="15"/>
                  <a:pt x="52" y="16"/>
                  <a:pt x="53" y="17"/>
                </a:cubicBezTo>
                <a:cubicBezTo>
                  <a:pt x="54" y="18"/>
                  <a:pt x="55" y="19"/>
                  <a:pt x="56" y="19"/>
                </a:cubicBezTo>
                <a:cubicBezTo>
                  <a:pt x="57" y="20"/>
                  <a:pt x="58" y="21"/>
                  <a:pt x="59" y="22"/>
                </a:cubicBezTo>
                <a:cubicBezTo>
                  <a:pt x="60" y="23"/>
                  <a:pt x="61" y="24"/>
                  <a:pt x="63" y="25"/>
                </a:cubicBezTo>
                <a:cubicBezTo>
                  <a:pt x="63" y="25"/>
                  <a:pt x="64" y="26"/>
                  <a:pt x="64" y="27"/>
                </a:cubicBezTo>
                <a:cubicBezTo>
                  <a:pt x="67" y="29"/>
                  <a:pt x="69" y="31"/>
                  <a:pt x="70" y="33"/>
                </a:cubicBezTo>
                <a:cubicBezTo>
                  <a:pt x="71" y="33"/>
                  <a:pt x="71" y="34"/>
                  <a:pt x="71" y="34"/>
                </a:cubicBezTo>
                <a:cubicBezTo>
                  <a:pt x="72" y="35"/>
                  <a:pt x="73" y="37"/>
                  <a:pt x="75" y="38"/>
                </a:cubicBezTo>
                <a:cubicBezTo>
                  <a:pt x="75" y="39"/>
                  <a:pt x="75" y="39"/>
                  <a:pt x="76" y="40"/>
                </a:cubicBezTo>
                <a:cubicBezTo>
                  <a:pt x="76" y="40"/>
                  <a:pt x="76" y="40"/>
                  <a:pt x="77" y="41"/>
                </a:cubicBezTo>
                <a:cubicBezTo>
                  <a:pt x="77" y="41"/>
                  <a:pt x="77" y="42"/>
                  <a:pt x="78" y="43"/>
                </a:cubicBezTo>
                <a:cubicBezTo>
                  <a:pt x="79" y="44"/>
                  <a:pt x="80" y="46"/>
                  <a:pt x="81" y="47"/>
                </a:cubicBezTo>
                <a:cubicBezTo>
                  <a:pt x="81" y="47"/>
                  <a:pt x="81" y="48"/>
                  <a:pt x="81" y="48"/>
                </a:cubicBezTo>
                <a:cubicBezTo>
                  <a:pt x="81" y="48"/>
                  <a:pt x="81" y="48"/>
                  <a:pt x="81" y="48"/>
                </a:cubicBezTo>
                <a:cubicBezTo>
                  <a:pt x="81" y="48"/>
                  <a:pt x="81" y="48"/>
                  <a:pt x="81" y="48"/>
                </a:cubicBezTo>
                <a:cubicBezTo>
                  <a:pt x="83" y="52"/>
                  <a:pt x="85" y="55"/>
                  <a:pt x="86" y="59"/>
                </a:cubicBezTo>
                <a:cubicBezTo>
                  <a:pt x="86" y="59"/>
                  <a:pt x="86" y="59"/>
                  <a:pt x="86" y="59"/>
                </a:cubicBezTo>
                <a:cubicBezTo>
                  <a:pt x="91" y="70"/>
                  <a:pt x="94" y="83"/>
                  <a:pt x="96" y="95"/>
                </a:cubicBezTo>
                <a:cubicBezTo>
                  <a:pt x="96" y="96"/>
                  <a:pt x="96" y="97"/>
                  <a:pt x="96" y="98"/>
                </a:cubicBezTo>
                <a:cubicBezTo>
                  <a:pt x="99" y="121"/>
                  <a:pt x="101" y="145"/>
                  <a:pt x="111" y="166"/>
                </a:cubicBezTo>
                <a:cubicBezTo>
                  <a:pt x="127" y="199"/>
                  <a:pt x="155" y="216"/>
                  <a:pt x="192" y="216"/>
                </a:cubicBezTo>
                <a:cubicBezTo>
                  <a:pt x="192" y="216"/>
                  <a:pt x="356" y="216"/>
                  <a:pt x="356" y="216"/>
                </a:cubicBezTo>
                <a:cubicBezTo>
                  <a:pt x="356" y="216"/>
                  <a:pt x="357" y="216"/>
                  <a:pt x="359" y="216"/>
                </a:cubicBezTo>
                <a:cubicBezTo>
                  <a:pt x="359" y="216"/>
                  <a:pt x="359" y="216"/>
                  <a:pt x="359" y="216"/>
                </a:cubicBezTo>
                <a:cubicBezTo>
                  <a:pt x="361" y="216"/>
                  <a:pt x="362" y="216"/>
                  <a:pt x="362" y="216"/>
                </a:cubicBezTo>
                <a:cubicBezTo>
                  <a:pt x="362" y="216"/>
                  <a:pt x="526" y="216"/>
                  <a:pt x="526" y="216"/>
                </a:cubicBezTo>
                <a:cubicBezTo>
                  <a:pt x="563" y="216"/>
                  <a:pt x="591" y="199"/>
                  <a:pt x="607" y="166"/>
                </a:cubicBezTo>
                <a:cubicBezTo>
                  <a:pt x="618" y="145"/>
                  <a:pt x="619" y="121"/>
                  <a:pt x="622" y="98"/>
                </a:cubicBezTo>
                <a:cubicBezTo>
                  <a:pt x="622" y="98"/>
                  <a:pt x="622" y="97"/>
                  <a:pt x="622" y="96"/>
                </a:cubicBezTo>
                <a:cubicBezTo>
                  <a:pt x="624" y="83"/>
                  <a:pt x="627" y="71"/>
                  <a:pt x="632" y="59"/>
                </a:cubicBezTo>
                <a:cubicBezTo>
                  <a:pt x="633" y="55"/>
                  <a:pt x="635" y="51"/>
                  <a:pt x="637" y="48"/>
                </a:cubicBezTo>
                <a:cubicBezTo>
                  <a:pt x="642" y="40"/>
                  <a:pt x="647" y="33"/>
                  <a:pt x="654" y="27"/>
                </a:cubicBezTo>
                <a:cubicBezTo>
                  <a:pt x="654" y="26"/>
                  <a:pt x="655" y="25"/>
                  <a:pt x="656" y="25"/>
                </a:cubicBezTo>
                <a:cubicBezTo>
                  <a:pt x="657" y="24"/>
                  <a:pt x="658" y="23"/>
                  <a:pt x="659" y="22"/>
                </a:cubicBezTo>
                <a:cubicBezTo>
                  <a:pt x="660" y="21"/>
                  <a:pt x="661" y="20"/>
                  <a:pt x="662" y="19"/>
                </a:cubicBezTo>
                <a:cubicBezTo>
                  <a:pt x="663" y="19"/>
                  <a:pt x="664" y="18"/>
                  <a:pt x="665" y="17"/>
                </a:cubicBezTo>
                <a:cubicBezTo>
                  <a:pt x="667" y="16"/>
                  <a:pt x="668" y="15"/>
                  <a:pt x="669" y="14"/>
                </a:cubicBezTo>
                <a:cubicBezTo>
                  <a:pt x="670" y="14"/>
                  <a:pt x="671" y="13"/>
                  <a:pt x="672" y="13"/>
                </a:cubicBezTo>
                <a:cubicBezTo>
                  <a:pt x="674" y="12"/>
                  <a:pt x="676" y="10"/>
                  <a:pt x="679" y="9"/>
                </a:cubicBezTo>
                <a:cubicBezTo>
                  <a:pt x="691" y="4"/>
                  <a:pt x="705" y="0"/>
                  <a:pt x="719" y="0"/>
                </a:cubicBezTo>
                <a:cubicBezTo>
                  <a:pt x="718" y="0"/>
                  <a:pt x="717" y="0"/>
                  <a:pt x="716" y="0"/>
                </a:cubicBezTo>
                <a:close/>
              </a:path>
            </a:pathLst>
          </a:custGeom>
          <a:solidFill>
            <a:srgbClr val="7C366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10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284652" y="1778946"/>
            <a:ext cx="211157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疾病基本情况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695094" y="2166051"/>
            <a:ext cx="3104014" cy="3175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20000"/>
              </a:lnSpc>
              <a:buClr>
                <a:srgbClr val="19AA94"/>
              </a:buClr>
              <a:buFont typeface="Wingdings" panose="05000000000000000000" pitchFamily="2" charset="2"/>
              <a:buChar char="l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肺癌是中国目前发病率及死亡人数最高的癌肿，其中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基因变异发生较为罕见，约为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1.4%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。年新发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约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10000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例。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Clr>
                <a:srgbClr val="19AA94"/>
              </a:buClr>
              <a:buFont typeface="Wingdings" panose="05000000000000000000" pitchFamily="2" charset="2"/>
              <a:buChar char="l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乳头状甲状腺癌是近年国内增长最快的肿瘤，每年新发患者约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22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万人，大部分甲状腺癌预后较好，约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0.1%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的患者因局部晚期或转移进入系统治疗，其中约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20%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的患者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融合阳性。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Clr>
                <a:srgbClr val="19AA94"/>
              </a:buClr>
              <a:buFont typeface="Wingdings" panose="05000000000000000000" pitchFamily="2" charset="2"/>
              <a:buChar char="l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甲状腺髓样癌约占所有甲状腺癌的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2-3%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，需要系统治疗的晚期甲状腺髓样癌约占所有甲状腺癌的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30%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，其中约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90%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的患者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突变阳性。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buClr>
                <a:srgbClr val="19AA94"/>
              </a:buClr>
              <a:buFont typeface="Wingdings" panose="05000000000000000000" pitchFamily="2" charset="2"/>
              <a:buChar char="l"/>
            </a:pPr>
            <a:r>
              <a:rPr lang="zh-CN" altLang="en-US" sz="1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针对以上突变既往没有有效的靶向药物，存在未被满足的治疗需求</a:t>
            </a:r>
            <a:endParaRPr lang="en-US" altLang="zh-CN" sz="1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5" name="任意多边形: 形状 74">
            <a:extLst>
              <a:ext uri="{FF2B5EF4-FFF2-40B4-BE49-F238E27FC236}">
                <a16:creationId xmlns:a16="http://schemas.microsoft.com/office/drawing/2014/main" id="{212B056E-E14C-D6DB-207A-94E5E8139A5E}"/>
              </a:ext>
            </a:extLst>
          </p:cNvPr>
          <p:cNvSpPr/>
          <p:nvPr/>
        </p:nvSpPr>
        <p:spPr>
          <a:xfrm>
            <a:off x="5425954" y="4031427"/>
            <a:ext cx="2158312" cy="607059"/>
          </a:xfrm>
          <a:custGeom>
            <a:avLst/>
            <a:gdLst>
              <a:gd name="connsiteX0" fmla="*/ 19833 w 2162995"/>
              <a:gd name="connsiteY0" fmla="*/ 0 h 519406"/>
              <a:gd name="connsiteX1" fmla="*/ 2120154 w 2162995"/>
              <a:gd name="connsiteY1" fmla="*/ 0 h 519406"/>
              <a:gd name="connsiteX2" fmla="*/ 2162995 w 2162995"/>
              <a:gd name="connsiteY2" fmla="*/ 42841 h 519406"/>
              <a:gd name="connsiteX3" fmla="*/ 2162995 w 2162995"/>
              <a:gd name="connsiteY3" fmla="*/ 476565 h 519406"/>
              <a:gd name="connsiteX4" fmla="*/ 2120154 w 2162995"/>
              <a:gd name="connsiteY4" fmla="*/ 519406 h 519406"/>
              <a:gd name="connsiteX5" fmla="*/ 19833 w 2162995"/>
              <a:gd name="connsiteY5" fmla="*/ 519406 h 519406"/>
              <a:gd name="connsiteX6" fmla="*/ 0 w 2162995"/>
              <a:gd name="connsiteY6" fmla="*/ 511191 h 519406"/>
              <a:gd name="connsiteX7" fmla="*/ 37700 w 2162995"/>
              <a:gd name="connsiteY7" fmla="*/ 465498 h 519406"/>
              <a:gd name="connsiteX8" fmla="*/ 102430 w 2162995"/>
              <a:gd name="connsiteY8" fmla="*/ 253586 h 519406"/>
              <a:gd name="connsiteX9" fmla="*/ 37700 w 2162995"/>
              <a:gd name="connsiteY9" fmla="*/ 41674 h 519406"/>
              <a:gd name="connsiteX10" fmla="*/ 7523 w 2162995"/>
              <a:gd name="connsiteY10" fmla="*/ 5099 h 51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62995" h="519406">
                <a:moveTo>
                  <a:pt x="19833" y="0"/>
                </a:moveTo>
                <a:lnTo>
                  <a:pt x="2120154" y="0"/>
                </a:lnTo>
                <a:cubicBezTo>
                  <a:pt x="2143814" y="0"/>
                  <a:pt x="2162995" y="19181"/>
                  <a:pt x="2162995" y="42841"/>
                </a:cubicBezTo>
                <a:lnTo>
                  <a:pt x="2162995" y="476565"/>
                </a:lnTo>
                <a:cubicBezTo>
                  <a:pt x="2162995" y="500225"/>
                  <a:pt x="2143814" y="519406"/>
                  <a:pt x="2120154" y="519406"/>
                </a:cubicBezTo>
                <a:lnTo>
                  <a:pt x="19833" y="519406"/>
                </a:lnTo>
                <a:lnTo>
                  <a:pt x="0" y="511191"/>
                </a:lnTo>
                <a:lnTo>
                  <a:pt x="37700" y="465498"/>
                </a:lnTo>
                <a:cubicBezTo>
                  <a:pt x="78567" y="405007"/>
                  <a:pt x="102430" y="332083"/>
                  <a:pt x="102430" y="253586"/>
                </a:cubicBezTo>
                <a:cubicBezTo>
                  <a:pt x="102430" y="175089"/>
                  <a:pt x="78567" y="102166"/>
                  <a:pt x="37700" y="41674"/>
                </a:cubicBezTo>
                <a:lnTo>
                  <a:pt x="7523" y="5099"/>
                </a:lnTo>
                <a:close/>
              </a:path>
            </a:pathLst>
          </a:custGeom>
          <a:gradFill>
            <a:gsLst>
              <a:gs pos="37000">
                <a:srgbClr val="F1DE6A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6" name="文本框 7"/>
          <p:cNvSpPr txBox="1"/>
          <p:nvPr/>
        </p:nvSpPr>
        <p:spPr>
          <a:xfrm>
            <a:off x="5570133" y="4066000"/>
            <a:ext cx="1924181" cy="4634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普拉替尼一线治疗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基因融合阳性非小细胞肺癌的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ORR</a:t>
            </a:r>
          </a:p>
        </p:txBody>
      </p:sp>
      <p:graphicFrame>
        <p:nvGraphicFramePr>
          <p:cNvPr id="49" name="图表 48"/>
          <p:cNvGraphicFramePr/>
          <p:nvPr/>
        </p:nvGraphicFramePr>
        <p:xfrm>
          <a:off x="4410034" y="3889771"/>
          <a:ext cx="1085039" cy="778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8" name="文本框 117"/>
          <p:cNvSpPr txBox="1"/>
          <p:nvPr/>
        </p:nvSpPr>
        <p:spPr>
          <a:xfrm>
            <a:off x="4306969" y="4087151"/>
            <a:ext cx="1336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lang="en-US" altLang="zh-CN" b="1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80</a:t>
            </a: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%</a:t>
            </a:r>
            <a:endParaRPr kumimoji="0" lang="zh-CN" altLang="en-US" sz="500" b="1" i="0" u="none" strike="noStrike" kern="1200" cap="none" spc="0" normalizeH="0" baseline="0" noProof="0" dirty="0">
              <a:ln>
                <a:noFill/>
              </a:ln>
              <a:solidFill>
                <a:srgbClr val="7C3663"/>
              </a:solidFill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aphicFrame>
        <p:nvGraphicFramePr>
          <p:cNvPr id="52" name="图表 51"/>
          <p:cNvGraphicFramePr/>
          <p:nvPr/>
        </p:nvGraphicFramePr>
        <p:xfrm>
          <a:off x="7666167" y="3855341"/>
          <a:ext cx="1452011" cy="824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3" name="文本框 52"/>
          <p:cNvSpPr txBox="1"/>
          <p:nvPr/>
        </p:nvSpPr>
        <p:spPr>
          <a:xfrm>
            <a:off x="7980073" y="4073297"/>
            <a:ext cx="869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lang="en-US" altLang="zh-CN" b="1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63</a:t>
            </a:r>
            <a:r>
              <a:rPr kumimoji="0" lang="en-US" altLang="zh-CN" sz="90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%</a:t>
            </a:r>
            <a:endParaRPr kumimoji="0" lang="zh-CN" altLang="en-US" sz="400" b="1" i="0" u="none" strike="noStrike" kern="1200" cap="none" spc="0" normalizeH="0" baseline="0" noProof="0" dirty="0">
              <a:ln>
                <a:noFill/>
              </a:ln>
              <a:solidFill>
                <a:srgbClr val="7C3663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tomach_160992"/>
          <p:cNvSpPr/>
          <p:nvPr/>
        </p:nvSpPr>
        <p:spPr>
          <a:xfrm>
            <a:off x="1002750" y="5402347"/>
            <a:ext cx="407061" cy="534309"/>
          </a:xfrm>
          <a:custGeom>
            <a:avLst/>
            <a:gdLst>
              <a:gd name="T0" fmla="*/ 7331 w 9142"/>
              <a:gd name="T1" fmla="*/ 3286 h 12000"/>
              <a:gd name="T2" fmla="*/ 4087 w 9142"/>
              <a:gd name="T3" fmla="*/ 7251 h 12000"/>
              <a:gd name="T4" fmla="*/ 3312 w 9142"/>
              <a:gd name="T5" fmla="*/ 5788 h 12000"/>
              <a:gd name="T6" fmla="*/ 1714 w 9142"/>
              <a:gd name="T7" fmla="*/ 6732 h 12000"/>
              <a:gd name="T8" fmla="*/ 4184 w 9142"/>
              <a:gd name="T9" fmla="*/ 8714 h 12000"/>
              <a:gd name="T10" fmla="*/ 7428 w 9142"/>
              <a:gd name="T11" fmla="*/ 5363 h 12000"/>
              <a:gd name="T12" fmla="*/ 7331 w 9142"/>
              <a:gd name="T13" fmla="*/ 3286 h 12000"/>
              <a:gd name="T14" fmla="*/ 7857 w 9142"/>
              <a:gd name="T15" fmla="*/ 1429 h 12000"/>
              <a:gd name="T16" fmla="*/ 6571 w 9142"/>
              <a:gd name="T17" fmla="*/ 1286 h 12000"/>
              <a:gd name="T18" fmla="*/ 4571 w 9142"/>
              <a:gd name="T19" fmla="*/ 0 h 12000"/>
              <a:gd name="T20" fmla="*/ 2571 w 9142"/>
              <a:gd name="T21" fmla="*/ 1286 h 12000"/>
              <a:gd name="T22" fmla="*/ 1285 w 9142"/>
              <a:gd name="T23" fmla="*/ 1429 h 12000"/>
              <a:gd name="T24" fmla="*/ 0 w 9142"/>
              <a:gd name="T25" fmla="*/ 1429 h 12000"/>
              <a:gd name="T26" fmla="*/ 0 w 9142"/>
              <a:gd name="T27" fmla="*/ 7571 h 12000"/>
              <a:gd name="T28" fmla="*/ 1285 w 9142"/>
              <a:gd name="T29" fmla="*/ 10143 h 12000"/>
              <a:gd name="T30" fmla="*/ 4571 w 9142"/>
              <a:gd name="T31" fmla="*/ 12000 h 12000"/>
              <a:gd name="T32" fmla="*/ 7857 w 9142"/>
              <a:gd name="T33" fmla="*/ 10143 h 12000"/>
              <a:gd name="T34" fmla="*/ 9142 w 9142"/>
              <a:gd name="T35" fmla="*/ 7571 h 12000"/>
              <a:gd name="T36" fmla="*/ 9142 w 9142"/>
              <a:gd name="T37" fmla="*/ 1429 h 12000"/>
              <a:gd name="T38" fmla="*/ 7857 w 9142"/>
              <a:gd name="T39" fmla="*/ 1429 h 12000"/>
              <a:gd name="T40" fmla="*/ 8428 w 9142"/>
              <a:gd name="T41" fmla="*/ 7571 h 12000"/>
              <a:gd name="T42" fmla="*/ 6857 w 9142"/>
              <a:gd name="T43" fmla="*/ 9857 h 12000"/>
              <a:gd name="T44" fmla="*/ 4571 w 9142"/>
              <a:gd name="T45" fmla="*/ 11286 h 12000"/>
              <a:gd name="T46" fmla="*/ 2285 w 9142"/>
              <a:gd name="T47" fmla="*/ 9857 h 12000"/>
              <a:gd name="T48" fmla="*/ 714 w 9142"/>
              <a:gd name="T49" fmla="*/ 7571 h 12000"/>
              <a:gd name="T50" fmla="*/ 714 w 9142"/>
              <a:gd name="T51" fmla="*/ 2143 h 12000"/>
              <a:gd name="T52" fmla="*/ 1285 w 9142"/>
              <a:gd name="T53" fmla="*/ 2143 h 12000"/>
              <a:gd name="T54" fmla="*/ 2571 w 9142"/>
              <a:gd name="T55" fmla="*/ 2000 h 12000"/>
              <a:gd name="T56" fmla="*/ 4571 w 9142"/>
              <a:gd name="T57" fmla="*/ 1000 h 12000"/>
              <a:gd name="T58" fmla="*/ 6571 w 9142"/>
              <a:gd name="T59" fmla="*/ 2000 h 12000"/>
              <a:gd name="T60" fmla="*/ 7857 w 9142"/>
              <a:gd name="T61" fmla="*/ 2143 h 12000"/>
              <a:gd name="T62" fmla="*/ 8428 w 9142"/>
              <a:gd name="T63" fmla="*/ 2143 h 12000"/>
              <a:gd name="T64" fmla="*/ 8428 w 9142"/>
              <a:gd name="T65" fmla="*/ 7571 h 12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142" h="12000">
                <a:moveTo>
                  <a:pt x="7331" y="3286"/>
                </a:moveTo>
                <a:cubicBezTo>
                  <a:pt x="5346" y="4277"/>
                  <a:pt x="4087" y="7251"/>
                  <a:pt x="4087" y="7251"/>
                </a:cubicBezTo>
                <a:lnTo>
                  <a:pt x="3312" y="5788"/>
                </a:lnTo>
                <a:lnTo>
                  <a:pt x="1714" y="6732"/>
                </a:lnTo>
                <a:cubicBezTo>
                  <a:pt x="2392" y="6968"/>
                  <a:pt x="3360" y="7723"/>
                  <a:pt x="4184" y="8714"/>
                </a:cubicBezTo>
                <a:cubicBezTo>
                  <a:pt x="4765" y="7676"/>
                  <a:pt x="6556" y="5551"/>
                  <a:pt x="7428" y="5363"/>
                </a:cubicBezTo>
                <a:cubicBezTo>
                  <a:pt x="7089" y="4607"/>
                  <a:pt x="7283" y="3994"/>
                  <a:pt x="7331" y="3286"/>
                </a:cubicBezTo>
                <a:close/>
                <a:moveTo>
                  <a:pt x="7857" y="1429"/>
                </a:moveTo>
                <a:cubicBezTo>
                  <a:pt x="7433" y="1429"/>
                  <a:pt x="7125" y="1406"/>
                  <a:pt x="6571" y="1286"/>
                </a:cubicBezTo>
                <a:cubicBezTo>
                  <a:pt x="5512" y="1056"/>
                  <a:pt x="4571" y="0"/>
                  <a:pt x="4571" y="0"/>
                </a:cubicBezTo>
                <a:cubicBezTo>
                  <a:pt x="4571" y="0"/>
                  <a:pt x="3630" y="1056"/>
                  <a:pt x="2571" y="1286"/>
                </a:cubicBezTo>
                <a:cubicBezTo>
                  <a:pt x="2017" y="1406"/>
                  <a:pt x="1709" y="1429"/>
                  <a:pt x="1285" y="1429"/>
                </a:cubicBezTo>
                <a:lnTo>
                  <a:pt x="0" y="1429"/>
                </a:lnTo>
                <a:lnTo>
                  <a:pt x="0" y="7571"/>
                </a:lnTo>
                <a:cubicBezTo>
                  <a:pt x="0" y="7571"/>
                  <a:pt x="188" y="9123"/>
                  <a:pt x="1285" y="10143"/>
                </a:cubicBezTo>
                <a:cubicBezTo>
                  <a:pt x="2284" y="11072"/>
                  <a:pt x="4571" y="12000"/>
                  <a:pt x="4571" y="12000"/>
                </a:cubicBezTo>
                <a:cubicBezTo>
                  <a:pt x="4571" y="12000"/>
                  <a:pt x="6858" y="11072"/>
                  <a:pt x="7857" y="10143"/>
                </a:cubicBezTo>
                <a:cubicBezTo>
                  <a:pt x="8954" y="9123"/>
                  <a:pt x="9142" y="7571"/>
                  <a:pt x="9142" y="7571"/>
                </a:cubicBezTo>
                <a:lnTo>
                  <a:pt x="9142" y="1429"/>
                </a:lnTo>
                <a:lnTo>
                  <a:pt x="7857" y="1429"/>
                </a:lnTo>
                <a:close/>
                <a:moveTo>
                  <a:pt x="8428" y="7571"/>
                </a:moveTo>
                <a:cubicBezTo>
                  <a:pt x="8428" y="7571"/>
                  <a:pt x="8099" y="8955"/>
                  <a:pt x="6857" y="9857"/>
                </a:cubicBezTo>
                <a:cubicBezTo>
                  <a:pt x="5717" y="10685"/>
                  <a:pt x="4571" y="11286"/>
                  <a:pt x="4571" y="11286"/>
                </a:cubicBezTo>
                <a:cubicBezTo>
                  <a:pt x="4571" y="11286"/>
                  <a:pt x="3425" y="10685"/>
                  <a:pt x="2285" y="9857"/>
                </a:cubicBezTo>
                <a:cubicBezTo>
                  <a:pt x="1043" y="8955"/>
                  <a:pt x="714" y="7571"/>
                  <a:pt x="714" y="7571"/>
                </a:cubicBezTo>
                <a:lnTo>
                  <a:pt x="714" y="2143"/>
                </a:lnTo>
                <a:lnTo>
                  <a:pt x="1285" y="2143"/>
                </a:lnTo>
                <a:cubicBezTo>
                  <a:pt x="1611" y="2143"/>
                  <a:pt x="2275" y="2068"/>
                  <a:pt x="2571" y="2000"/>
                </a:cubicBezTo>
                <a:cubicBezTo>
                  <a:pt x="3659" y="1749"/>
                  <a:pt x="4571" y="1000"/>
                  <a:pt x="4571" y="1000"/>
                </a:cubicBezTo>
                <a:cubicBezTo>
                  <a:pt x="4571" y="1000"/>
                  <a:pt x="5483" y="1749"/>
                  <a:pt x="6571" y="2000"/>
                </a:cubicBezTo>
                <a:cubicBezTo>
                  <a:pt x="6867" y="2068"/>
                  <a:pt x="7531" y="2143"/>
                  <a:pt x="7857" y="2143"/>
                </a:cubicBezTo>
                <a:lnTo>
                  <a:pt x="8428" y="2143"/>
                </a:lnTo>
                <a:lnTo>
                  <a:pt x="8428" y="7571"/>
                </a:lnTo>
                <a:close/>
              </a:path>
            </a:pathLst>
          </a:custGeom>
          <a:solidFill>
            <a:srgbClr val="7C36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400">
              <a:solidFill>
                <a:srgbClr val="7C3663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06171" y="6386369"/>
            <a:ext cx="113181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defRPr/>
            </a:pP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Chandrajit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P. Raut, et al. Gastrointestinal Stromal Tumors : Bench to Bedside, ISBN 978-7-5433-4149-4   2. Jones RL, et al.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Eur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J Cancer. 2021 Mar;145:132-142    3.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Cassier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PA, et al. Clin Cancer Res. 2012;18(16):4458-4464  </a:t>
            </a:r>
          </a:p>
          <a:p>
            <a:pPr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 Heinrich MC, et al. J Clin Oncol. 2008 Nov 20;26(33)5352-9.5. Heinrich MC, et al. ASCO 2019. Abs 11022.   </a:t>
            </a: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5. </a:t>
            </a:r>
            <a:r>
              <a:rPr kumimoji="0" lang="da-DK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Subbiah V et al. Lancet Diabetes Endocrinol. 2021 Aug;9(8):491-501.   6</a:t>
            </a:r>
            <a:r>
              <a:rPr lang="da-DK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. Vivek S et al. Thyroid. 2024 Jan;34(1):26-40..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defRPr/>
            </a:pPr>
            <a:r>
              <a:rPr lang="da-DK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7.</a:t>
            </a: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Thyroid cancer: ESMO Clinical Practice Guidelines for diagnosis, treatment and follow-up.  8.</a:t>
            </a:r>
            <a:r>
              <a:rPr lang="zh-CN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甲状腺髓样癌手术切除范围及预后影响因素研究</a:t>
            </a: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[J]. </a:t>
            </a:r>
            <a:r>
              <a:rPr lang="zh-CN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中国实用外科杂志</a:t>
            </a: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,2020,40(9):1069-1073.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664DCFA4-7F23-8250-8F9C-50322A1B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281" y="542737"/>
            <a:ext cx="9950905" cy="684420"/>
          </a:xfrm>
        </p:spPr>
        <p:txBody>
          <a:bodyPr/>
          <a:lstStyle/>
          <a:p>
            <a:r>
              <a:rPr lang="zh-CN" altLang="en-US" sz="2400" dirty="0"/>
              <a:t>既往化疗与免疫药物对</a:t>
            </a:r>
            <a:r>
              <a:rPr lang="en-US" altLang="zh-CN" sz="2400" dirty="0"/>
              <a:t>RET</a:t>
            </a:r>
            <a:r>
              <a:rPr lang="zh-CN" altLang="en-US" sz="2400" dirty="0"/>
              <a:t>变异阳性非小细胞肺癌，疗效不佳，亦为首个</a:t>
            </a:r>
            <a:r>
              <a:rPr lang="en-US" altLang="zh-CN" sz="2400" dirty="0"/>
              <a:t>RET</a:t>
            </a:r>
            <a:r>
              <a:rPr lang="zh-CN" altLang="en-US" sz="2400" dirty="0"/>
              <a:t>变异型甲状腺癌的高选择性药物，普拉替尼填补该治疗领域的空白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53F8A05-0999-8906-BFA0-0B4666D00379}"/>
              </a:ext>
            </a:extLst>
          </p:cNvPr>
          <p:cNvSpPr txBox="1"/>
          <p:nvPr/>
        </p:nvSpPr>
        <p:spPr>
          <a:xfrm>
            <a:off x="5661271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创新性</a:t>
            </a:r>
            <a:endParaRPr lang="en-US" altLang="zh-CN" sz="16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7CAEA1C-808E-C677-EFCC-688A960B6835}"/>
              </a:ext>
            </a:extLst>
          </p:cNvPr>
          <p:cNvSpPr txBox="1"/>
          <p:nvPr/>
        </p:nvSpPr>
        <p:spPr>
          <a:xfrm>
            <a:off x="6918908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75B69D1-3A1F-D582-939C-3986DAD2B62B}"/>
              </a:ext>
            </a:extLst>
          </p:cNvPr>
          <p:cNvSpPr txBox="1"/>
          <p:nvPr/>
        </p:nvSpPr>
        <p:spPr>
          <a:xfrm>
            <a:off x="8208444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安全性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2A46FF5-46C8-5167-1809-E69D2A914960}"/>
              </a:ext>
            </a:extLst>
          </p:cNvPr>
          <p:cNvSpPr txBox="1"/>
          <p:nvPr/>
        </p:nvSpPr>
        <p:spPr>
          <a:xfrm>
            <a:off x="9434183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公平性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DBC14CF-575B-56D9-BF71-F7D74A15CD90}"/>
              </a:ext>
            </a:extLst>
          </p:cNvPr>
          <p:cNvSpPr txBox="1"/>
          <p:nvPr/>
        </p:nvSpPr>
        <p:spPr>
          <a:xfrm>
            <a:off x="4241132" y="100458"/>
            <a:ext cx="1008000" cy="338554"/>
          </a:xfrm>
          <a:prstGeom prst="rect">
            <a:avLst/>
          </a:prstGeom>
          <a:solidFill>
            <a:srgbClr val="F1DE6A"/>
          </a:solidFill>
        </p:spPr>
        <p:txBody>
          <a:bodyPr wrap="square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013B9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基本信息</a:t>
            </a:r>
            <a:endParaRPr lang="en-US" altLang="zh-CN" sz="1600" b="1" dirty="0">
              <a:solidFill>
                <a:srgbClr val="013B9E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95" name="组合 94">
            <a:extLst>
              <a:ext uri="{FF2B5EF4-FFF2-40B4-BE49-F238E27FC236}">
                <a16:creationId xmlns:a16="http://schemas.microsoft.com/office/drawing/2014/main" id="{AB55AF02-332A-E505-6051-07856EC534FF}"/>
              </a:ext>
            </a:extLst>
          </p:cNvPr>
          <p:cNvGrpSpPr/>
          <p:nvPr/>
        </p:nvGrpSpPr>
        <p:grpSpPr>
          <a:xfrm>
            <a:off x="4046421" y="1289171"/>
            <a:ext cx="7541011" cy="4019304"/>
            <a:chOff x="4060130" y="1215456"/>
            <a:chExt cx="7541011" cy="4019304"/>
          </a:xfrm>
        </p:grpSpPr>
        <p:grpSp>
          <p:nvGrpSpPr>
            <p:cNvPr id="93" name="组合 92">
              <a:extLst>
                <a:ext uri="{FF2B5EF4-FFF2-40B4-BE49-F238E27FC236}">
                  <a16:creationId xmlns:a16="http://schemas.microsoft.com/office/drawing/2014/main" id="{3CBEA071-AC6C-7387-E568-F3920DB351F7}"/>
                </a:ext>
              </a:extLst>
            </p:cNvPr>
            <p:cNvGrpSpPr/>
            <p:nvPr/>
          </p:nvGrpSpPr>
          <p:grpSpPr>
            <a:xfrm>
              <a:off x="4060130" y="1690841"/>
              <a:ext cx="7473217" cy="3543919"/>
              <a:chOff x="4060130" y="1690841"/>
              <a:chExt cx="7473217" cy="3543919"/>
            </a:xfrm>
          </p:grpSpPr>
          <p:cxnSp>
            <p:nvCxnSpPr>
              <p:cNvPr id="63" name="直接连接符 62">
                <a:extLst>
                  <a:ext uri="{FF2B5EF4-FFF2-40B4-BE49-F238E27FC236}">
                    <a16:creationId xmlns:a16="http://schemas.microsoft.com/office/drawing/2014/main" id="{8F5F0B55-B801-C4AF-037D-1748C2EA6497}"/>
                  </a:ext>
                </a:extLst>
              </p:cNvPr>
              <p:cNvCxnSpPr>
                <a:cxnSpLocks/>
                <a:stCxn id="26" idx="3"/>
              </p:cNvCxnSpPr>
              <p:nvPr/>
            </p:nvCxnSpPr>
            <p:spPr>
              <a:xfrm flipH="1">
                <a:off x="4060130" y="1690841"/>
                <a:ext cx="374232" cy="0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>
                <a:extLst>
                  <a:ext uri="{FF2B5EF4-FFF2-40B4-BE49-F238E27FC236}">
                    <a16:creationId xmlns:a16="http://schemas.microsoft.com/office/drawing/2014/main" id="{4C07C953-A370-41DD-7C7F-2E7F6BE63E60}"/>
                  </a:ext>
                </a:extLst>
              </p:cNvPr>
              <p:cNvCxnSpPr>
                <a:cxnSpLocks/>
              </p:cNvCxnSpPr>
              <p:nvPr/>
            </p:nvCxnSpPr>
            <p:spPr>
              <a:xfrm rot="10800000">
                <a:off x="4068458" y="5234760"/>
                <a:ext cx="7464889" cy="0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>
                <a:extLst>
                  <a:ext uri="{FF2B5EF4-FFF2-40B4-BE49-F238E27FC236}">
                    <a16:creationId xmlns:a16="http://schemas.microsoft.com/office/drawing/2014/main" id="{7BC8797D-01F2-DAE1-052C-DBE1D5F0AC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533345" y="1690976"/>
                <a:ext cx="0" cy="3502080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直接连接符 66">
                <a:extLst>
                  <a:ext uri="{FF2B5EF4-FFF2-40B4-BE49-F238E27FC236}">
                    <a16:creationId xmlns:a16="http://schemas.microsoft.com/office/drawing/2014/main" id="{E0F22ED8-BE44-0932-ECC9-1D322B0AA3F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068459" y="1690976"/>
                <a:ext cx="0" cy="3543784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接连接符 67">
                <a:extLst>
                  <a:ext uri="{FF2B5EF4-FFF2-40B4-BE49-F238E27FC236}">
                    <a16:creationId xmlns:a16="http://schemas.microsoft.com/office/drawing/2014/main" id="{42D9E316-461B-7886-33B0-BE6D63762603}"/>
                  </a:ext>
                </a:extLst>
              </p:cNvPr>
              <p:cNvCxnSpPr>
                <a:cxnSpLocks/>
                <a:endCxn id="25" idx="3"/>
              </p:cNvCxnSpPr>
              <p:nvPr/>
            </p:nvCxnSpPr>
            <p:spPr>
              <a:xfrm flipH="1" flipV="1">
                <a:off x="11110338" y="1713012"/>
                <a:ext cx="423007" cy="3"/>
              </a:xfrm>
              <a:prstGeom prst="line">
                <a:avLst/>
              </a:prstGeom>
              <a:ln w="19050">
                <a:solidFill>
                  <a:srgbClr val="E6C34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4" name="组合 93">
              <a:extLst>
                <a:ext uri="{FF2B5EF4-FFF2-40B4-BE49-F238E27FC236}">
                  <a16:creationId xmlns:a16="http://schemas.microsoft.com/office/drawing/2014/main" id="{FB36EE9A-54D3-9716-5EF5-7A3380485DCB}"/>
                </a:ext>
              </a:extLst>
            </p:cNvPr>
            <p:cNvGrpSpPr/>
            <p:nvPr/>
          </p:nvGrpSpPr>
          <p:grpSpPr>
            <a:xfrm>
              <a:off x="4434362" y="1215456"/>
              <a:ext cx="7166779" cy="830997"/>
              <a:chOff x="4434362" y="1215456"/>
              <a:chExt cx="7166779" cy="830997"/>
            </a:xfrm>
          </p:grpSpPr>
          <p:sp>
            <p:nvSpPr>
              <p:cNvPr id="4" name="文本框 3"/>
              <p:cNvSpPr txBox="1"/>
              <p:nvPr/>
            </p:nvSpPr>
            <p:spPr>
              <a:xfrm>
                <a:off x="4481569" y="1215456"/>
                <a:ext cx="7119572" cy="830997"/>
              </a:xfrm>
              <a:prstGeom prst="rect">
                <a:avLst/>
              </a:prstGeom>
              <a:noFill/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zh-CN" altLang="en-US" sz="1600" b="1" dirty="0">
                    <a:solidFill>
                      <a:srgbClr val="19AA94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普拉替尼获批前，</a:t>
                </a:r>
                <a:r>
                  <a:rPr lang="en-US" altLang="zh-CN" sz="1600" b="1" dirty="0">
                    <a:solidFill>
                      <a:srgbClr val="19AA94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RET</a:t>
                </a:r>
                <a:r>
                  <a:rPr lang="zh-CN" altLang="en-US" sz="1600" b="1" dirty="0">
                    <a:solidFill>
                      <a:srgbClr val="19AA94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基因融合阳性非小细胞肺癌无有效治疗药物，</a:t>
                </a:r>
                <a:endParaRPr lang="en-US" altLang="zh-CN" sz="1600" b="1" dirty="0">
                  <a:solidFill>
                    <a:srgbClr val="19AA94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  <a:p>
                <a:pPr algn="ctr"/>
                <a:r>
                  <a:rPr lang="zh-CN" altLang="en-US" sz="1600" b="1" dirty="0">
                    <a:solidFill>
                      <a:srgbClr val="19AA94"/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sym typeface="Arial" panose="020B0604020202020204" pitchFamily="34" charset="0"/>
                  </a:rPr>
                  <a:t>晚期甲状腺癌领域无高选择性治疗药物</a:t>
                </a:r>
              </a:p>
              <a:p>
                <a:pPr algn="ctr"/>
                <a:endParaRPr lang="zh-CN" altLang="en-US" sz="1600" b="1" dirty="0">
                  <a:solidFill>
                    <a:srgbClr val="19AA94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5" name="箭头: 五边形 24"/>
              <p:cNvSpPr/>
              <p:nvPr/>
            </p:nvSpPr>
            <p:spPr>
              <a:xfrm>
                <a:off x="11005564" y="1575127"/>
                <a:ext cx="104774" cy="275770"/>
              </a:xfrm>
              <a:prstGeom prst="homePlate">
                <a:avLst/>
              </a:prstGeom>
              <a:solidFill>
                <a:srgbClr val="19AA9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箭头: 五边形 25"/>
              <p:cNvSpPr/>
              <p:nvPr/>
            </p:nvSpPr>
            <p:spPr>
              <a:xfrm flipH="1">
                <a:off x="4434362" y="1552956"/>
                <a:ext cx="104774" cy="275769"/>
              </a:xfrm>
              <a:prstGeom prst="homePlate">
                <a:avLst/>
              </a:prstGeom>
              <a:solidFill>
                <a:srgbClr val="19AA9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04" name="文本框 103"/>
          <p:cNvSpPr txBox="1"/>
          <p:nvPr/>
        </p:nvSpPr>
        <p:spPr>
          <a:xfrm>
            <a:off x="4487872" y="1918156"/>
            <a:ext cx="6937689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altLang="zh-CN" sz="1400" b="1" dirty="0">
                <a:solidFill>
                  <a:srgbClr val="19AA9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400" b="1" dirty="0">
                <a:solidFill>
                  <a:srgbClr val="19AA9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基因融合阳性非小细胞肺癌</a:t>
            </a:r>
            <a:r>
              <a:rPr lang="zh-CN" altLang="en-US" sz="1400" b="1" dirty="0">
                <a:solidFill>
                  <a:srgbClr val="19AA9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患者从既往标准治疗方案中获益极为有限，</a:t>
            </a:r>
            <a:endParaRPr lang="en-US" altLang="zh-CN" sz="1400" b="1" dirty="0">
              <a:solidFill>
                <a:srgbClr val="19AA9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b="1" dirty="0">
                <a:solidFill>
                  <a:srgbClr val="19AA9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同时</a:t>
            </a:r>
            <a:r>
              <a:rPr lang="zh-CN" altLang="en-US" sz="1400" b="1" dirty="0">
                <a:solidFill>
                  <a:srgbClr val="19AA94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甲状腺癌</a:t>
            </a:r>
            <a:r>
              <a:rPr lang="zh-CN" altLang="en-US" sz="1400" b="1" dirty="0">
                <a:solidFill>
                  <a:srgbClr val="19AA9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患者从既往系统治疗方案中获益有限</a:t>
            </a:r>
          </a:p>
        </p:txBody>
      </p:sp>
      <p:sp>
        <p:nvSpPr>
          <p:cNvPr id="34" name="矩形: 圆角 33"/>
          <p:cNvSpPr/>
          <p:nvPr/>
        </p:nvSpPr>
        <p:spPr>
          <a:xfrm>
            <a:off x="6749313" y="2401589"/>
            <a:ext cx="2227383" cy="697746"/>
          </a:xfrm>
          <a:prstGeom prst="roundRect">
            <a:avLst>
              <a:gd name="adj" fmla="val 8248"/>
            </a:avLst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: 圆角 37"/>
          <p:cNvSpPr/>
          <p:nvPr/>
        </p:nvSpPr>
        <p:spPr>
          <a:xfrm>
            <a:off x="9040865" y="2419220"/>
            <a:ext cx="2326605" cy="664210"/>
          </a:xfrm>
          <a:prstGeom prst="roundRect">
            <a:avLst>
              <a:gd name="adj" fmla="val 8248"/>
            </a:avLst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5" name="文本框 7"/>
          <p:cNvSpPr txBox="1"/>
          <p:nvPr/>
        </p:nvSpPr>
        <p:spPr>
          <a:xfrm>
            <a:off x="9321368" y="2441738"/>
            <a:ext cx="1719122" cy="4227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125000"/>
              </a:lnSpc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多靶点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TKI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治疗</a:t>
            </a:r>
            <a:r>
              <a:rPr lang="en-US" altLang="zh-CN" sz="9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RET</a:t>
            </a:r>
            <a:r>
              <a:rPr lang="zh-CN" altLang="en-US" sz="9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基因融合阳性非小细胞肺癌的</a:t>
            </a:r>
            <a:r>
              <a:rPr lang="en-US" altLang="zh-CN" sz="9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ORR</a:t>
            </a: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3" name="矩形: 圆角 32"/>
          <p:cNvSpPr/>
          <p:nvPr/>
        </p:nvSpPr>
        <p:spPr>
          <a:xfrm>
            <a:off x="4232646" y="2419220"/>
            <a:ext cx="2416984" cy="694083"/>
          </a:xfrm>
          <a:prstGeom prst="roundRect">
            <a:avLst>
              <a:gd name="adj" fmla="val 8248"/>
            </a:avLst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文本框 105"/>
          <p:cNvSpPr txBox="1"/>
          <p:nvPr/>
        </p:nvSpPr>
        <p:spPr>
          <a:xfrm>
            <a:off x="7167301" y="2720603"/>
            <a:ext cx="144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6-54</a:t>
            </a: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%</a:t>
            </a:r>
            <a:endParaRPr kumimoji="0" lang="zh-CN" altLang="en-US" sz="500" b="1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4456169" y="2441738"/>
            <a:ext cx="1932903" cy="42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25000"/>
              </a:lnSpc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化疗治疗</a:t>
            </a:r>
            <a:r>
              <a:rPr lang="en-US" altLang="zh-CN" sz="9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RET</a:t>
            </a:r>
            <a:r>
              <a:rPr lang="zh-CN" altLang="en-US" sz="9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基因融合阳性非小细胞肺癌的</a:t>
            </a:r>
            <a:r>
              <a:rPr lang="en-US" altLang="zh-CN" sz="9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ORR</a:t>
            </a: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9270788" y="2786882"/>
            <a:ext cx="1866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Bef>
                <a:spcPts val="50"/>
              </a:spcBef>
              <a:defRPr/>
            </a:pPr>
            <a:r>
              <a:rPr lang="en-US" altLang="zh-CN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18-37</a:t>
            </a:r>
            <a:r>
              <a:rPr lang="en-US" altLang="zh-CN" sz="105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%</a:t>
            </a:r>
            <a:endParaRPr lang="zh-CN" altLang="en-US" sz="105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9" name="文本框 108"/>
          <p:cNvSpPr txBox="1"/>
          <p:nvPr/>
        </p:nvSpPr>
        <p:spPr>
          <a:xfrm>
            <a:off x="6947872" y="2441738"/>
            <a:ext cx="1730581" cy="421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25000"/>
              </a:lnSpc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（含）免疫治疗</a:t>
            </a:r>
            <a:r>
              <a:rPr lang="en-US" altLang="zh-CN" sz="9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RET</a:t>
            </a:r>
            <a:r>
              <a:rPr lang="zh-CN" altLang="en-US" sz="9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基因融合阳性非小细胞肺癌的</a:t>
            </a:r>
            <a:r>
              <a:rPr lang="en-US" altLang="zh-CN" sz="9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ORR</a:t>
            </a:r>
            <a:endParaRPr kumimoji="0" lang="zh-CN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4535081" y="2750401"/>
            <a:ext cx="18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spcBef>
                <a:spcPts val="50"/>
              </a:spcBef>
              <a:defRPr/>
            </a:pPr>
            <a:r>
              <a:rPr lang="en-US" altLang="zh-CN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40-60</a:t>
            </a:r>
            <a:r>
              <a:rPr lang="en-US" altLang="zh-CN" sz="11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%</a:t>
            </a:r>
            <a:endParaRPr lang="zh-CN" altLang="en-US" sz="11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9" name="矩形: 圆角 38"/>
          <p:cNvSpPr/>
          <p:nvPr/>
        </p:nvSpPr>
        <p:spPr>
          <a:xfrm>
            <a:off x="4169508" y="3703459"/>
            <a:ext cx="7139940" cy="254643"/>
          </a:xfrm>
          <a:prstGeom prst="roundRect">
            <a:avLst>
              <a:gd name="adj" fmla="val 50000"/>
            </a:avLst>
          </a:prstGeom>
          <a:gradFill>
            <a:gsLst>
              <a:gs pos="61000">
                <a:srgbClr val="19AA94"/>
              </a:gs>
              <a:gs pos="31000">
                <a:srgbClr val="19AA94"/>
              </a:gs>
              <a:gs pos="0">
                <a:schemeClr val="bg1"/>
              </a:gs>
              <a:gs pos="100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4206392" y="3687116"/>
            <a:ext cx="7229504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普拉替尼显著改善</a:t>
            </a: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基因融合阳性非小细胞肺癌、</a:t>
            </a: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变异甲状腺癌的治疗现状</a:t>
            </a:r>
          </a:p>
        </p:txBody>
      </p:sp>
      <p:sp>
        <p:nvSpPr>
          <p:cNvPr id="76" name="任意多边形: 形状 75">
            <a:extLst>
              <a:ext uri="{FF2B5EF4-FFF2-40B4-BE49-F238E27FC236}">
                <a16:creationId xmlns:a16="http://schemas.microsoft.com/office/drawing/2014/main" id="{AC955D3C-BCB2-5D3C-2DCC-1C1C3EECC3C6}"/>
              </a:ext>
            </a:extLst>
          </p:cNvPr>
          <p:cNvSpPr/>
          <p:nvPr/>
        </p:nvSpPr>
        <p:spPr>
          <a:xfrm>
            <a:off x="8889100" y="3991521"/>
            <a:ext cx="2158312" cy="607059"/>
          </a:xfrm>
          <a:custGeom>
            <a:avLst/>
            <a:gdLst>
              <a:gd name="connsiteX0" fmla="*/ 19833 w 2162995"/>
              <a:gd name="connsiteY0" fmla="*/ 0 h 519406"/>
              <a:gd name="connsiteX1" fmla="*/ 2120154 w 2162995"/>
              <a:gd name="connsiteY1" fmla="*/ 0 h 519406"/>
              <a:gd name="connsiteX2" fmla="*/ 2162995 w 2162995"/>
              <a:gd name="connsiteY2" fmla="*/ 42841 h 519406"/>
              <a:gd name="connsiteX3" fmla="*/ 2162995 w 2162995"/>
              <a:gd name="connsiteY3" fmla="*/ 476565 h 519406"/>
              <a:gd name="connsiteX4" fmla="*/ 2120154 w 2162995"/>
              <a:gd name="connsiteY4" fmla="*/ 519406 h 519406"/>
              <a:gd name="connsiteX5" fmla="*/ 19833 w 2162995"/>
              <a:gd name="connsiteY5" fmla="*/ 519406 h 519406"/>
              <a:gd name="connsiteX6" fmla="*/ 0 w 2162995"/>
              <a:gd name="connsiteY6" fmla="*/ 511191 h 519406"/>
              <a:gd name="connsiteX7" fmla="*/ 37700 w 2162995"/>
              <a:gd name="connsiteY7" fmla="*/ 465498 h 519406"/>
              <a:gd name="connsiteX8" fmla="*/ 102430 w 2162995"/>
              <a:gd name="connsiteY8" fmla="*/ 253586 h 519406"/>
              <a:gd name="connsiteX9" fmla="*/ 37700 w 2162995"/>
              <a:gd name="connsiteY9" fmla="*/ 41674 h 519406"/>
              <a:gd name="connsiteX10" fmla="*/ 7523 w 2162995"/>
              <a:gd name="connsiteY10" fmla="*/ 5099 h 51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62995" h="519406">
                <a:moveTo>
                  <a:pt x="19833" y="0"/>
                </a:moveTo>
                <a:lnTo>
                  <a:pt x="2120154" y="0"/>
                </a:lnTo>
                <a:cubicBezTo>
                  <a:pt x="2143814" y="0"/>
                  <a:pt x="2162995" y="19181"/>
                  <a:pt x="2162995" y="42841"/>
                </a:cubicBezTo>
                <a:lnTo>
                  <a:pt x="2162995" y="476565"/>
                </a:lnTo>
                <a:cubicBezTo>
                  <a:pt x="2162995" y="500225"/>
                  <a:pt x="2143814" y="519406"/>
                  <a:pt x="2120154" y="519406"/>
                </a:cubicBezTo>
                <a:lnTo>
                  <a:pt x="19833" y="519406"/>
                </a:lnTo>
                <a:lnTo>
                  <a:pt x="0" y="511191"/>
                </a:lnTo>
                <a:lnTo>
                  <a:pt x="37700" y="465498"/>
                </a:lnTo>
                <a:cubicBezTo>
                  <a:pt x="78567" y="405007"/>
                  <a:pt x="102430" y="332083"/>
                  <a:pt x="102430" y="253586"/>
                </a:cubicBezTo>
                <a:cubicBezTo>
                  <a:pt x="102430" y="175089"/>
                  <a:pt x="78567" y="102166"/>
                  <a:pt x="37700" y="41674"/>
                </a:cubicBezTo>
                <a:lnTo>
                  <a:pt x="7523" y="5099"/>
                </a:lnTo>
                <a:close/>
              </a:path>
            </a:pathLst>
          </a:custGeom>
          <a:gradFill>
            <a:gsLst>
              <a:gs pos="37000">
                <a:srgbClr val="F1DE6A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4" name="文本框 7"/>
          <p:cNvSpPr txBox="1"/>
          <p:nvPr/>
        </p:nvSpPr>
        <p:spPr>
          <a:xfrm>
            <a:off x="9020173" y="4092917"/>
            <a:ext cx="1952181" cy="4634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普拉替尼后线治疗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基因融合阳性非小细胞肺癌的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ORR</a:t>
            </a:r>
          </a:p>
        </p:txBody>
      </p:sp>
      <p:graphicFrame>
        <p:nvGraphicFramePr>
          <p:cNvPr id="28" name="图表 27">
            <a:extLst>
              <a:ext uri="{FF2B5EF4-FFF2-40B4-BE49-F238E27FC236}">
                <a16:creationId xmlns:a16="http://schemas.microsoft.com/office/drawing/2014/main" id="{8E13FB0F-14DC-1163-759F-03237B90961C}"/>
              </a:ext>
            </a:extLst>
          </p:cNvPr>
          <p:cNvGraphicFramePr/>
          <p:nvPr/>
        </p:nvGraphicFramePr>
        <p:xfrm>
          <a:off x="4278293" y="4480405"/>
          <a:ext cx="1279402" cy="750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1" name="文本框 30">
            <a:extLst>
              <a:ext uri="{FF2B5EF4-FFF2-40B4-BE49-F238E27FC236}">
                <a16:creationId xmlns:a16="http://schemas.microsoft.com/office/drawing/2014/main" id="{F6F10D0A-58E7-8EB5-E08D-66939D12CDCE}"/>
              </a:ext>
            </a:extLst>
          </p:cNvPr>
          <p:cNvSpPr txBox="1"/>
          <p:nvPr/>
        </p:nvSpPr>
        <p:spPr>
          <a:xfrm>
            <a:off x="4324469" y="4708286"/>
            <a:ext cx="13361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91</a:t>
            </a:r>
            <a:r>
              <a:rPr kumimoji="0" lang="en-US" altLang="zh-CN" sz="80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%</a:t>
            </a:r>
            <a:endParaRPr kumimoji="0" lang="zh-CN" altLang="en-US" sz="400" b="1" i="0" u="none" strike="noStrike" kern="1200" cap="none" spc="0" normalizeH="0" baseline="0" noProof="0" dirty="0">
              <a:ln>
                <a:noFill/>
              </a:ln>
              <a:solidFill>
                <a:srgbClr val="7C3663"/>
              </a:solidFill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任意多边形: 形状 34">
            <a:extLst>
              <a:ext uri="{FF2B5EF4-FFF2-40B4-BE49-F238E27FC236}">
                <a16:creationId xmlns:a16="http://schemas.microsoft.com/office/drawing/2014/main" id="{3829042A-542C-1C04-58DC-7A3056555E85}"/>
              </a:ext>
            </a:extLst>
          </p:cNvPr>
          <p:cNvSpPr/>
          <p:nvPr/>
        </p:nvSpPr>
        <p:spPr>
          <a:xfrm>
            <a:off x="5428287" y="4667719"/>
            <a:ext cx="2158312" cy="607059"/>
          </a:xfrm>
          <a:custGeom>
            <a:avLst/>
            <a:gdLst>
              <a:gd name="connsiteX0" fmla="*/ 19833 w 2162995"/>
              <a:gd name="connsiteY0" fmla="*/ 0 h 519406"/>
              <a:gd name="connsiteX1" fmla="*/ 2120154 w 2162995"/>
              <a:gd name="connsiteY1" fmla="*/ 0 h 519406"/>
              <a:gd name="connsiteX2" fmla="*/ 2162995 w 2162995"/>
              <a:gd name="connsiteY2" fmla="*/ 42841 h 519406"/>
              <a:gd name="connsiteX3" fmla="*/ 2162995 w 2162995"/>
              <a:gd name="connsiteY3" fmla="*/ 476565 h 519406"/>
              <a:gd name="connsiteX4" fmla="*/ 2120154 w 2162995"/>
              <a:gd name="connsiteY4" fmla="*/ 519406 h 519406"/>
              <a:gd name="connsiteX5" fmla="*/ 19833 w 2162995"/>
              <a:gd name="connsiteY5" fmla="*/ 519406 h 519406"/>
              <a:gd name="connsiteX6" fmla="*/ 0 w 2162995"/>
              <a:gd name="connsiteY6" fmla="*/ 511191 h 519406"/>
              <a:gd name="connsiteX7" fmla="*/ 37700 w 2162995"/>
              <a:gd name="connsiteY7" fmla="*/ 465498 h 519406"/>
              <a:gd name="connsiteX8" fmla="*/ 102430 w 2162995"/>
              <a:gd name="connsiteY8" fmla="*/ 253586 h 519406"/>
              <a:gd name="connsiteX9" fmla="*/ 37700 w 2162995"/>
              <a:gd name="connsiteY9" fmla="*/ 41674 h 519406"/>
              <a:gd name="connsiteX10" fmla="*/ 7523 w 2162995"/>
              <a:gd name="connsiteY10" fmla="*/ 5099 h 51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62995" h="519406">
                <a:moveTo>
                  <a:pt x="19833" y="0"/>
                </a:moveTo>
                <a:lnTo>
                  <a:pt x="2120154" y="0"/>
                </a:lnTo>
                <a:cubicBezTo>
                  <a:pt x="2143814" y="0"/>
                  <a:pt x="2162995" y="19181"/>
                  <a:pt x="2162995" y="42841"/>
                </a:cubicBezTo>
                <a:lnTo>
                  <a:pt x="2162995" y="476565"/>
                </a:lnTo>
                <a:cubicBezTo>
                  <a:pt x="2162995" y="500225"/>
                  <a:pt x="2143814" y="519406"/>
                  <a:pt x="2120154" y="519406"/>
                </a:cubicBezTo>
                <a:lnTo>
                  <a:pt x="19833" y="519406"/>
                </a:lnTo>
                <a:lnTo>
                  <a:pt x="0" y="511191"/>
                </a:lnTo>
                <a:lnTo>
                  <a:pt x="37700" y="465498"/>
                </a:lnTo>
                <a:cubicBezTo>
                  <a:pt x="78567" y="405007"/>
                  <a:pt x="102430" y="332083"/>
                  <a:pt x="102430" y="253586"/>
                </a:cubicBezTo>
                <a:cubicBezTo>
                  <a:pt x="102430" y="175089"/>
                  <a:pt x="78567" y="102166"/>
                  <a:pt x="37700" y="41674"/>
                </a:cubicBezTo>
                <a:lnTo>
                  <a:pt x="7523" y="5099"/>
                </a:lnTo>
                <a:close/>
              </a:path>
            </a:pathLst>
          </a:custGeom>
          <a:gradFill>
            <a:gsLst>
              <a:gs pos="37000">
                <a:srgbClr val="F1DE6A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graphicFrame>
        <p:nvGraphicFramePr>
          <p:cNvPr id="36" name="图表 35">
            <a:extLst>
              <a:ext uri="{FF2B5EF4-FFF2-40B4-BE49-F238E27FC236}">
                <a16:creationId xmlns:a16="http://schemas.microsoft.com/office/drawing/2014/main" id="{A678D40A-55DC-3AE3-F10A-9DF01A434E86}"/>
              </a:ext>
            </a:extLst>
          </p:cNvPr>
          <p:cNvGraphicFramePr/>
          <p:nvPr/>
        </p:nvGraphicFramePr>
        <p:xfrm>
          <a:off x="7666166" y="4510495"/>
          <a:ext cx="1728705" cy="1132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7" name="任意多边形: 形状 36">
            <a:extLst>
              <a:ext uri="{FF2B5EF4-FFF2-40B4-BE49-F238E27FC236}">
                <a16:creationId xmlns:a16="http://schemas.microsoft.com/office/drawing/2014/main" id="{E5E7DC04-F435-AD9F-F503-85A3D0F4BEF4}"/>
              </a:ext>
            </a:extLst>
          </p:cNvPr>
          <p:cNvSpPr/>
          <p:nvPr/>
        </p:nvSpPr>
        <p:spPr>
          <a:xfrm>
            <a:off x="8863874" y="4642046"/>
            <a:ext cx="2158312" cy="607059"/>
          </a:xfrm>
          <a:custGeom>
            <a:avLst/>
            <a:gdLst>
              <a:gd name="connsiteX0" fmla="*/ 19833 w 2162995"/>
              <a:gd name="connsiteY0" fmla="*/ 0 h 519406"/>
              <a:gd name="connsiteX1" fmla="*/ 2120154 w 2162995"/>
              <a:gd name="connsiteY1" fmla="*/ 0 h 519406"/>
              <a:gd name="connsiteX2" fmla="*/ 2162995 w 2162995"/>
              <a:gd name="connsiteY2" fmla="*/ 42841 h 519406"/>
              <a:gd name="connsiteX3" fmla="*/ 2162995 w 2162995"/>
              <a:gd name="connsiteY3" fmla="*/ 476565 h 519406"/>
              <a:gd name="connsiteX4" fmla="*/ 2120154 w 2162995"/>
              <a:gd name="connsiteY4" fmla="*/ 519406 h 519406"/>
              <a:gd name="connsiteX5" fmla="*/ 19833 w 2162995"/>
              <a:gd name="connsiteY5" fmla="*/ 519406 h 519406"/>
              <a:gd name="connsiteX6" fmla="*/ 0 w 2162995"/>
              <a:gd name="connsiteY6" fmla="*/ 511191 h 519406"/>
              <a:gd name="connsiteX7" fmla="*/ 37700 w 2162995"/>
              <a:gd name="connsiteY7" fmla="*/ 465498 h 519406"/>
              <a:gd name="connsiteX8" fmla="*/ 102430 w 2162995"/>
              <a:gd name="connsiteY8" fmla="*/ 253586 h 519406"/>
              <a:gd name="connsiteX9" fmla="*/ 37700 w 2162995"/>
              <a:gd name="connsiteY9" fmla="*/ 41674 h 519406"/>
              <a:gd name="connsiteX10" fmla="*/ 7523 w 2162995"/>
              <a:gd name="connsiteY10" fmla="*/ 5099 h 519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62995" h="519406">
                <a:moveTo>
                  <a:pt x="19833" y="0"/>
                </a:moveTo>
                <a:lnTo>
                  <a:pt x="2120154" y="0"/>
                </a:lnTo>
                <a:cubicBezTo>
                  <a:pt x="2143814" y="0"/>
                  <a:pt x="2162995" y="19181"/>
                  <a:pt x="2162995" y="42841"/>
                </a:cubicBezTo>
                <a:lnTo>
                  <a:pt x="2162995" y="476565"/>
                </a:lnTo>
                <a:cubicBezTo>
                  <a:pt x="2162995" y="500225"/>
                  <a:pt x="2143814" y="519406"/>
                  <a:pt x="2120154" y="519406"/>
                </a:cubicBezTo>
                <a:lnTo>
                  <a:pt x="19833" y="519406"/>
                </a:lnTo>
                <a:lnTo>
                  <a:pt x="0" y="511191"/>
                </a:lnTo>
                <a:lnTo>
                  <a:pt x="37700" y="465498"/>
                </a:lnTo>
                <a:cubicBezTo>
                  <a:pt x="78567" y="405007"/>
                  <a:pt x="102430" y="332083"/>
                  <a:pt x="102430" y="253586"/>
                </a:cubicBezTo>
                <a:cubicBezTo>
                  <a:pt x="102430" y="175089"/>
                  <a:pt x="78567" y="102166"/>
                  <a:pt x="37700" y="41674"/>
                </a:cubicBezTo>
                <a:lnTo>
                  <a:pt x="7523" y="5099"/>
                </a:lnTo>
                <a:close/>
              </a:path>
            </a:pathLst>
          </a:custGeom>
          <a:gradFill>
            <a:gsLst>
              <a:gs pos="37000">
                <a:srgbClr val="F1DE6A"/>
              </a:gs>
              <a:gs pos="100000">
                <a:schemeClr val="bg1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41" name="文本框 7">
            <a:extLst>
              <a:ext uri="{FF2B5EF4-FFF2-40B4-BE49-F238E27FC236}">
                <a16:creationId xmlns:a16="http://schemas.microsoft.com/office/drawing/2014/main" id="{CBDE60B0-885A-24DA-06F0-790D14836979}"/>
              </a:ext>
            </a:extLst>
          </p:cNvPr>
          <p:cNvSpPr txBox="1"/>
          <p:nvPr/>
        </p:nvSpPr>
        <p:spPr>
          <a:xfrm>
            <a:off x="5570132" y="4694210"/>
            <a:ext cx="1924181" cy="4634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普拉替尼二线治疗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基因融合分化型甲状腺癌的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ORR</a:t>
            </a:r>
          </a:p>
        </p:txBody>
      </p:sp>
      <p:sp>
        <p:nvSpPr>
          <p:cNvPr id="42" name="文本框 7">
            <a:extLst>
              <a:ext uri="{FF2B5EF4-FFF2-40B4-BE49-F238E27FC236}">
                <a16:creationId xmlns:a16="http://schemas.microsoft.com/office/drawing/2014/main" id="{213E766A-8469-B8EA-9A37-8C724E9B1FC0}"/>
              </a:ext>
            </a:extLst>
          </p:cNvPr>
          <p:cNvSpPr txBox="1"/>
          <p:nvPr/>
        </p:nvSpPr>
        <p:spPr>
          <a:xfrm>
            <a:off x="9040665" y="4734349"/>
            <a:ext cx="1952181" cy="4634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普拉替尼一线治疗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基因突变甲状腺髓样癌的</a:t>
            </a:r>
            <a:r>
              <a:rPr lang="en-US" altLang="zh-CN" sz="105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ORR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3980ABB3-6FA8-FA99-E000-A4670487BB22}"/>
              </a:ext>
            </a:extLst>
          </p:cNvPr>
          <p:cNvSpPr txBox="1"/>
          <p:nvPr/>
        </p:nvSpPr>
        <p:spPr>
          <a:xfrm>
            <a:off x="8031755" y="4764005"/>
            <a:ext cx="841968" cy="349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lang="en-US" altLang="zh-CN" sz="1600" b="1" dirty="0">
                <a:solidFill>
                  <a:srgbClr val="7C3663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77</a:t>
            </a:r>
            <a:r>
              <a:rPr kumimoji="0" lang="en-US" altLang="zh-CN" sz="80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%</a:t>
            </a:r>
            <a:endParaRPr kumimoji="0" lang="zh-CN" altLang="en-US" sz="300" b="1" i="0" u="none" strike="noStrike" kern="1200" cap="none" spc="0" normalizeH="0" baseline="0" noProof="0" dirty="0">
              <a:ln>
                <a:noFill/>
              </a:ln>
              <a:solidFill>
                <a:srgbClr val="7C3663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309AC9C6-DC47-EFED-082F-19A953313DBA}"/>
              </a:ext>
            </a:extLst>
          </p:cNvPr>
          <p:cNvSpPr/>
          <p:nvPr/>
        </p:nvSpPr>
        <p:spPr>
          <a:xfrm>
            <a:off x="4217998" y="3198641"/>
            <a:ext cx="3708910" cy="431939"/>
          </a:xfrm>
          <a:prstGeom prst="roundRect">
            <a:avLst>
              <a:gd name="adj" fmla="val 8248"/>
            </a:avLst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335AAA76-AD84-5A59-1832-289987F29423}"/>
              </a:ext>
            </a:extLst>
          </p:cNvPr>
          <p:cNvSpPr txBox="1"/>
          <p:nvPr/>
        </p:nvSpPr>
        <p:spPr>
          <a:xfrm>
            <a:off x="4936566" y="3297095"/>
            <a:ext cx="2050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lang="zh-CN" altLang="en-US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＜</a:t>
            </a:r>
            <a:r>
              <a:rPr lang="en-US" altLang="zh-CN" sz="2000" b="1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70%</a:t>
            </a:r>
            <a:endParaRPr lang="zh-CN" altLang="en-US" sz="2000" b="1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E83A6ABA-7DD5-DB5A-3397-EBFA212B7916}"/>
              </a:ext>
            </a:extLst>
          </p:cNvPr>
          <p:cNvSpPr txBox="1"/>
          <p:nvPr/>
        </p:nvSpPr>
        <p:spPr>
          <a:xfrm>
            <a:off x="4324469" y="3117434"/>
            <a:ext cx="3282027" cy="28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25000"/>
              </a:lnSpc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既往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MKI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治疗分化型甲状腺癌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ORR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7" name="矩形: 圆角 56">
            <a:extLst>
              <a:ext uri="{FF2B5EF4-FFF2-40B4-BE49-F238E27FC236}">
                <a16:creationId xmlns:a16="http://schemas.microsoft.com/office/drawing/2014/main" id="{89AF5202-1C31-0FCA-7C43-D04F6D68F73D}"/>
              </a:ext>
            </a:extLst>
          </p:cNvPr>
          <p:cNvSpPr/>
          <p:nvPr/>
        </p:nvSpPr>
        <p:spPr>
          <a:xfrm>
            <a:off x="8092255" y="3217662"/>
            <a:ext cx="3142043" cy="392895"/>
          </a:xfrm>
          <a:prstGeom prst="roundRect">
            <a:avLst>
              <a:gd name="adj" fmla="val 8248"/>
            </a:avLst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8054426-0DD8-E35A-C266-6C6B76573A8A}"/>
              </a:ext>
            </a:extLst>
          </p:cNvPr>
          <p:cNvSpPr txBox="1"/>
          <p:nvPr/>
        </p:nvSpPr>
        <p:spPr>
          <a:xfrm>
            <a:off x="8026591" y="3129002"/>
            <a:ext cx="3057381" cy="28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25000"/>
              </a:lnSpc>
              <a:spcBef>
                <a:spcPts val="50"/>
              </a:spcBef>
              <a:buClrTx/>
              <a:buSzTx/>
              <a:buFontTx/>
              <a:buNone/>
              <a:defRPr/>
            </a:pP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既往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MKI</a:t>
            </a:r>
            <a:r>
              <a:rPr kumimoji="0" lang="zh-CN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治疗甲状腺髓样癌</a:t>
            </a:r>
            <a:r>
              <a:rPr kumimoji="0" lang="en-US" altLang="zh-CN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  <a:sym typeface="Arial" panose="020B0604020202020204" pitchFamily="34" charset="0"/>
              </a:rPr>
              <a:t>ORR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B9853597-6258-6609-9BAF-B0A1C13BCF44}"/>
              </a:ext>
            </a:extLst>
          </p:cNvPr>
          <p:cNvSpPr txBox="1"/>
          <p:nvPr/>
        </p:nvSpPr>
        <p:spPr>
          <a:xfrm>
            <a:off x="8061856" y="3297935"/>
            <a:ext cx="2666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indent="0" algn="ctr" defTabSz="685800" fontAlgn="auto">
              <a:spcBef>
                <a:spcPts val="50"/>
              </a:spcBef>
              <a:buClrTx/>
              <a:buSzTx/>
              <a:buFontTx/>
              <a:buNone/>
              <a:defRPr sz="3600" b="1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zh-CN" altLang="en-US" sz="2000" dirty="0">
                <a:sym typeface="Arial" panose="020B0604020202020204" pitchFamily="34" charset="0"/>
              </a:rPr>
              <a:t>＜</a:t>
            </a:r>
            <a:r>
              <a:rPr lang="en-US" altLang="zh-CN" sz="2000" dirty="0">
                <a:sym typeface="Arial" panose="020B0604020202020204" pitchFamily="34" charset="0"/>
              </a:rPr>
              <a:t>50%</a:t>
            </a:r>
            <a:endParaRPr lang="zh-CN" altLang="en-US" sz="2000" dirty="0"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2">
            <a:extLst>
              <a:ext uri="{FF2B5EF4-FFF2-40B4-BE49-F238E27FC236}">
                <a16:creationId xmlns:a16="http://schemas.microsoft.com/office/drawing/2014/main" id="{564D72CA-4087-5B6F-3CDE-47F3867399BB}"/>
              </a:ext>
            </a:extLst>
          </p:cNvPr>
          <p:cNvSpPr/>
          <p:nvPr/>
        </p:nvSpPr>
        <p:spPr>
          <a:xfrm>
            <a:off x="6957343" y="1786028"/>
            <a:ext cx="4539332" cy="4108621"/>
          </a:xfrm>
          <a:custGeom>
            <a:avLst/>
            <a:gdLst>
              <a:gd name="connsiteX0" fmla="*/ 0 w 6309432"/>
              <a:gd name="connsiteY0" fmla="*/ 0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0" fmla="*/ 0 w 6309432"/>
              <a:gd name="connsiteY0" fmla="*/ 28089 h 4701667"/>
              <a:gd name="connsiteX1" fmla="*/ 2733379 w 6309432"/>
              <a:gd name="connsiteY1" fmla="*/ 0 h 4701667"/>
              <a:gd name="connsiteX2" fmla="*/ 6309432 w 6309432"/>
              <a:gd name="connsiteY2" fmla="*/ 28089 h 4701667"/>
              <a:gd name="connsiteX3" fmla="*/ 6309432 w 6309432"/>
              <a:gd name="connsiteY3" fmla="*/ 4701667 h 4701667"/>
              <a:gd name="connsiteX4" fmla="*/ 0 w 6309432"/>
              <a:gd name="connsiteY4" fmla="*/ 4701667 h 4701667"/>
              <a:gd name="connsiteX5" fmla="*/ 0 w 6309432"/>
              <a:gd name="connsiteY5" fmla="*/ 28089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2824819 w 6309432"/>
              <a:gd name="connsiteY5" fmla="*/ 91440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634512 w 6309432"/>
              <a:gd name="connsiteY5" fmla="*/ 38278 h 4701667"/>
              <a:gd name="connsiteX0" fmla="*/ 5465946 w 6309432"/>
              <a:gd name="connsiteY0" fmla="*/ 14441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5" fmla="*/ 634512 w 6309432"/>
              <a:gd name="connsiteY5" fmla="*/ 10189 h 4673578"/>
              <a:gd name="connsiteX0" fmla="*/ 5465946 w 6309432"/>
              <a:gd name="connsiteY0" fmla="*/ 36150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36151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38085 w 6309432"/>
              <a:gd name="connsiteY0" fmla="*/ 0 h 4701666"/>
              <a:gd name="connsiteX1" fmla="*/ 6309432 w 6309432"/>
              <a:gd name="connsiteY1" fmla="*/ 28088 h 4701666"/>
              <a:gd name="connsiteX2" fmla="*/ 6309432 w 6309432"/>
              <a:gd name="connsiteY2" fmla="*/ 4701666 h 4701666"/>
              <a:gd name="connsiteX3" fmla="*/ 0 w 6309432"/>
              <a:gd name="connsiteY3" fmla="*/ 4701666 h 4701666"/>
              <a:gd name="connsiteX4" fmla="*/ 0 w 6309432"/>
              <a:gd name="connsiteY4" fmla="*/ 28088 h 4701666"/>
              <a:gd name="connsiteX5" fmla="*/ 485657 w 6309432"/>
              <a:gd name="connsiteY5" fmla="*/ 6379 h 4701666"/>
              <a:gd name="connsiteX0" fmla="*/ 5880615 w 6309432"/>
              <a:gd name="connsiteY0" fmla="*/ 25518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80615 w 6309432"/>
              <a:gd name="connsiteY0" fmla="*/ 46783 h 4716552"/>
              <a:gd name="connsiteX1" fmla="*/ 6309432 w 6309432"/>
              <a:gd name="connsiteY1" fmla="*/ 42974 h 4716552"/>
              <a:gd name="connsiteX2" fmla="*/ 6309432 w 6309432"/>
              <a:gd name="connsiteY2" fmla="*/ 4716552 h 4716552"/>
              <a:gd name="connsiteX3" fmla="*/ 0 w 6309432"/>
              <a:gd name="connsiteY3" fmla="*/ 4716552 h 4716552"/>
              <a:gd name="connsiteX4" fmla="*/ 0 w 6309432"/>
              <a:gd name="connsiteY4" fmla="*/ 42974 h 4716552"/>
              <a:gd name="connsiteX5" fmla="*/ 315536 w 6309432"/>
              <a:gd name="connsiteY5" fmla="*/ 0 h 4716552"/>
              <a:gd name="connsiteX0" fmla="*/ 5880615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  <a:gd name="connsiteX0" fmla="*/ 6018838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09432" h="4674022">
                <a:moveTo>
                  <a:pt x="6018838" y="4253"/>
                </a:moveTo>
                <a:lnTo>
                  <a:pt x="6309432" y="444"/>
                </a:lnTo>
                <a:lnTo>
                  <a:pt x="6309432" y="4674022"/>
                </a:lnTo>
                <a:lnTo>
                  <a:pt x="0" y="4674022"/>
                </a:lnTo>
                <a:lnTo>
                  <a:pt x="0" y="444"/>
                </a:lnTo>
                <a:lnTo>
                  <a:pt x="315536" y="0"/>
                </a:lnTo>
              </a:path>
            </a:pathLst>
          </a:custGeom>
          <a:noFill/>
          <a:ln w="19050">
            <a:solidFill>
              <a:srgbClr val="F3D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1" name="文本框 40"/>
          <p:cNvSpPr txBox="1"/>
          <p:nvPr/>
        </p:nvSpPr>
        <p:spPr>
          <a:xfrm>
            <a:off x="559026" y="1885856"/>
            <a:ext cx="312420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普拉替尼多次获得监管机构</a:t>
            </a:r>
            <a:endParaRPr kumimoji="0" lang="en-US" altLang="zh-CN" sz="1700" b="1" i="0" u="none" strike="noStrike" kern="1200" cap="none" spc="0" normalizeH="0" baseline="0" noProof="0" dirty="0">
              <a:ln>
                <a:noFill/>
              </a:ln>
              <a:solidFill>
                <a:srgbClr val="7C3663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优先审评资格</a:t>
            </a:r>
          </a:p>
        </p:txBody>
      </p:sp>
      <p:sp>
        <p:nvSpPr>
          <p:cNvPr id="87" name="文本框 86">
            <a:extLst>
              <a:ext uri="{FF2B5EF4-FFF2-40B4-BE49-F238E27FC236}">
                <a16:creationId xmlns:a16="http://schemas.microsoft.com/office/drawing/2014/main" id="{B1CFB8B0-463F-D0B7-70AC-B19055B0E6BB}"/>
              </a:ext>
            </a:extLst>
          </p:cNvPr>
          <p:cNvSpPr txBox="1"/>
          <p:nvPr/>
        </p:nvSpPr>
        <p:spPr>
          <a:xfrm>
            <a:off x="3978483" y="1614173"/>
            <a:ext cx="2537828" cy="3511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普拉替尼独特的作用机制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3688051" y="2073298"/>
            <a:ext cx="3034383" cy="2219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19AA94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Rearranged during Transfection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）是一种高度保守的受体酪氨酸激酶，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突变可导致肺癌和甲状腺髓样癌的发生，为明确的肿瘤驱动基因。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的致癌性激活主要可通过染色体重排（即基因融合）以及突变 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种机制发生</a:t>
            </a:r>
            <a:endParaRPr kumimoji="0" lang="en-US" altLang="zh-CN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180000" marR="0" lvl="0" indent="-1800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9AA94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普拉替尼为受体酪氨酸激酶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抑制剂，可选择性抑制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激酶活性，可剂量依赖性抑制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及其下游分子磷酸化，有效抑制表达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RET(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野生型和多种突变型</a:t>
            </a: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  <a:r>
              <a: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的细胞增殖</a:t>
            </a:r>
          </a:p>
        </p:txBody>
      </p:sp>
      <p:sp>
        <p:nvSpPr>
          <p:cNvPr id="47" name="矩形: 圆角 46"/>
          <p:cNvSpPr/>
          <p:nvPr/>
        </p:nvSpPr>
        <p:spPr>
          <a:xfrm>
            <a:off x="1087759" y="2727874"/>
            <a:ext cx="2155172" cy="77033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349A">
                  <a:alpha val="18000"/>
                </a:srgbClr>
              </a:gs>
              <a:gs pos="100000">
                <a:srgbClr val="0356B3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1319765" y="2745293"/>
            <a:ext cx="1980000" cy="316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美国食品药品监督管理局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srgbClr val="19AA94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49" name="Group 44"/>
          <p:cNvGrpSpPr>
            <a:grpSpLocks noChangeAspect="1"/>
          </p:cNvGrpSpPr>
          <p:nvPr/>
        </p:nvGrpSpPr>
        <p:grpSpPr>
          <a:xfrm>
            <a:off x="747778" y="2805261"/>
            <a:ext cx="538898" cy="540000"/>
            <a:chOff x="323885" y="1363098"/>
            <a:chExt cx="394296" cy="394296"/>
          </a:xfrm>
        </p:grpSpPr>
        <p:sp>
          <p:nvSpPr>
            <p:cNvPr id="50" name="椭圆 49"/>
            <p:cNvSpPr>
              <a:spLocks noChangeAspect="1"/>
            </p:cNvSpPr>
            <p:nvPr/>
          </p:nvSpPr>
          <p:spPr>
            <a:xfrm>
              <a:off x="323885" y="1363098"/>
              <a:ext cx="394296" cy="394296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19AA9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1" name="stomach_160992"/>
            <p:cNvSpPr/>
            <p:nvPr/>
          </p:nvSpPr>
          <p:spPr>
            <a:xfrm>
              <a:off x="402614" y="1430855"/>
              <a:ext cx="257251" cy="250600"/>
            </a:xfrm>
            <a:custGeom>
              <a:avLst/>
              <a:gdLst>
                <a:gd name="T0" fmla="*/ 5929 w 6981"/>
                <a:gd name="T1" fmla="*/ 2080 h 6588"/>
                <a:gd name="T2" fmla="*/ 2558 w 6981"/>
                <a:gd name="T3" fmla="*/ 247 h 6588"/>
                <a:gd name="T4" fmla="*/ 1356 w 6981"/>
                <a:gd name="T5" fmla="*/ 121 h 6588"/>
                <a:gd name="T6" fmla="*/ 413 w 6981"/>
                <a:gd name="T7" fmla="*/ 889 h 6588"/>
                <a:gd name="T8" fmla="*/ 1052 w 6981"/>
                <a:gd name="T9" fmla="*/ 3041 h 6588"/>
                <a:gd name="T10" fmla="*/ 1326 w 6981"/>
                <a:gd name="T11" fmla="*/ 3191 h 6588"/>
                <a:gd name="T12" fmla="*/ 1078 w 6981"/>
                <a:gd name="T13" fmla="*/ 3653 h 6588"/>
                <a:gd name="T14" fmla="*/ 2289 w 6981"/>
                <a:gd name="T15" fmla="*/ 6439 h 6588"/>
                <a:gd name="T16" fmla="*/ 3070 w 6981"/>
                <a:gd name="T17" fmla="*/ 6588 h 6588"/>
                <a:gd name="T18" fmla="*/ 5062 w 6981"/>
                <a:gd name="T19" fmla="*/ 5223 h 6588"/>
                <a:gd name="T20" fmla="*/ 5118 w 6981"/>
                <a:gd name="T21" fmla="*/ 5063 h 6588"/>
                <a:gd name="T22" fmla="*/ 5236 w 6981"/>
                <a:gd name="T23" fmla="*/ 5068 h 6588"/>
                <a:gd name="T24" fmla="*/ 6568 w 6981"/>
                <a:gd name="T25" fmla="*/ 4235 h 6588"/>
                <a:gd name="T26" fmla="*/ 5929 w 6981"/>
                <a:gd name="T27" fmla="*/ 2080 h 6588"/>
                <a:gd name="T28" fmla="*/ 1586 w 6981"/>
                <a:gd name="T29" fmla="*/ 3852 h 6588"/>
                <a:gd name="T30" fmla="*/ 3072 w 6981"/>
                <a:gd name="T31" fmla="*/ 2833 h 6588"/>
                <a:gd name="T32" fmla="*/ 3392 w 6981"/>
                <a:gd name="T33" fmla="*/ 2867 h 6588"/>
                <a:gd name="T34" fmla="*/ 2244 w 6981"/>
                <a:gd name="T35" fmla="*/ 5811 h 6588"/>
                <a:gd name="T36" fmla="*/ 1586 w 6981"/>
                <a:gd name="T37" fmla="*/ 3852 h 6588"/>
                <a:gd name="T38" fmla="*/ 4554 w 6981"/>
                <a:gd name="T39" fmla="*/ 5024 h 6588"/>
                <a:gd name="T40" fmla="*/ 3069 w 6981"/>
                <a:gd name="T41" fmla="*/ 6043 h 6588"/>
                <a:gd name="T42" fmla="*/ 2749 w 6981"/>
                <a:gd name="T43" fmla="*/ 6009 h 6588"/>
                <a:gd name="T44" fmla="*/ 3897 w 6981"/>
                <a:gd name="T45" fmla="*/ 3065 h 6588"/>
                <a:gd name="T46" fmla="*/ 4554 w 6981"/>
                <a:gd name="T47" fmla="*/ 5024 h 6588"/>
                <a:gd name="T48" fmla="*/ 6088 w 6981"/>
                <a:gd name="T49" fmla="*/ 3976 h 6588"/>
                <a:gd name="T50" fmla="*/ 5208 w 6981"/>
                <a:gd name="T51" fmla="*/ 4523 h 6588"/>
                <a:gd name="T52" fmla="*/ 3852 w 6981"/>
                <a:gd name="T53" fmla="*/ 2439 h 6588"/>
                <a:gd name="T54" fmla="*/ 3070 w 6981"/>
                <a:gd name="T55" fmla="*/ 2289 h 6588"/>
                <a:gd name="T56" fmla="*/ 1706 w 6981"/>
                <a:gd name="T57" fmla="*/ 2779 h 6588"/>
                <a:gd name="T58" fmla="*/ 1312 w 6981"/>
                <a:gd name="T59" fmla="*/ 2564 h 6588"/>
                <a:gd name="T60" fmla="*/ 893 w 6981"/>
                <a:gd name="T61" fmla="*/ 1147 h 6588"/>
                <a:gd name="T62" fmla="*/ 1510 w 6981"/>
                <a:gd name="T63" fmla="*/ 643 h 6588"/>
                <a:gd name="T64" fmla="*/ 2297 w 6981"/>
                <a:gd name="T65" fmla="*/ 725 h 6588"/>
                <a:gd name="T66" fmla="*/ 5666 w 6981"/>
                <a:gd name="T67" fmla="*/ 2559 h 6588"/>
                <a:gd name="T68" fmla="*/ 6088 w 6981"/>
                <a:gd name="T69" fmla="*/ 3976 h 6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981" h="6588">
                  <a:moveTo>
                    <a:pt x="5929" y="2080"/>
                  </a:moveTo>
                  <a:lnTo>
                    <a:pt x="2558" y="247"/>
                  </a:lnTo>
                  <a:cubicBezTo>
                    <a:pt x="2188" y="45"/>
                    <a:pt x="1760" y="0"/>
                    <a:pt x="1356" y="121"/>
                  </a:cubicBezTo>
                  <a:cubicBezTo>
                    <a:pt x="949" y="241"/>
                    <a:pt x="614" y="515"/>
                    <a:pt x="413" y="889"/>
                  </a:cubicBezTo>
                  <a:cubicBezTo>
                    <a:pt x="0" y="1659"/>
                    <a:pt x="285" y="2625"/>
                    <a:pt x="1052" y="3041"/>
                  </a:cubicBezTo>
                  <a:lnTo>
                    <a:pt x="1326" y="3191"/>
                  </a:lnTo>
                  <a:cubicBezTo>
                    <a:pt x="1228" y="3332"/>
                    <a:pt x="1144" y="3487"/>
                    <a:pt x="1078" y="3653"/>
                  </a:cubicBezTo>
                  <a:cubicBezTo>
                    <a:pt x="648" y="4756"/>
                    <a:pt x="1190" y="6005"/>
                    <a:pt x="2289" y="6439"/>
                  </a:cubicBezTo>
                  <a:cubicBezTo>
                    <a:pt x="2540" y="6537"/>
                    <a:pt x="2802" y="6588"/>
                    <a:pt x="3070" y="6588"/>
                  </a:cubicBezTo>
                  <a:cubicBezTo>
                    <a:pt x="3957" y="6588"/>
                    <a:pt x="4740" y="6052"/>
                    <a:pt x="5062" y="5223"/>
                  </a:cubicBezTo>
                  <a:cubicBezTo>
                    <a:pt x="5084" y="5169"/>
                    <a:pt x="5101" y="5116"/>
                    <a:pt x="5118" y="5063"/>
                  </a:cubicBezTo>
                  <a:cubicBezTo>
                    <a:pt x="5158" y="5065"/>
                    <a:pt x="5197" y="5068"/>
                    <a:pt x="5236" y="5068"/>
                  </a:cubicBezTo>
                  <a:cubicBezTo>
                    <a:pt x="5784" y="5068"/>
                    <a:pt x="6284" y="4764"/>
                    <a:pt x="6568" y="4235"/>
                  </a:cubicBezTo>
                  <a:cubicBezTo>
                    <a:pt x="6981" y="3463"/>
                    <a:pt x="6696" y="2497"/>
                    <a:pt x="5929" y="2080"/>
                  </a:cubicBezTo>
                  <a:close/>
                  <a:moveTo>
                    <a:pt x="1586" y="3852"/>
                  </a:moveTo>
                  <a:cubicBezTo>
                    <a:pt x="1828" y="3233"/>
                    <a:pt x="2410" y="2833"/>
                    <a:pt x="3072" y="2833"/>
                  </a:cubicBezTo>
                  <a:cubicBezTo>
                    <a:pt x="3180" y="2833"/>
                    <a:pt x="3286" y="2844"/>
                    <a:pt x="3392" y="2867"/>
                  </a:cubicBezTo>
                  <a:lnTo>
                    <a:pt x="2244" y="5811"/>
                  </a:lnTo>
                  <a:cubicBezTo>
                    <a:pt x="1592" y="5413"/>
                    <a:pt x="1298" y="4589"/>
                    <a:pt x="1586" y="3852"/>
                  </a:cubicBezTo>
                  <a:close/>
                  <a:moveTo>
                    <a:pt x="4554" y="5024"/>
                  </a:moveTo>
                  <a:cubicBezTo>
                    <a:pt x="4313" y="5643"/>
                    <a:pt x="3730" y="6043"/>
                    <a:pt x="3069" y="6043"/>
                  </a:cubicBezTo>
                  <a:cubicBezTo>
                    <a:pt x="2961" y="6043"/>
                    <a:pt x="2854" y="6032"/>
                    <a:pt x="2749" y="6009"/>
                  </a:cubicBezTo>
                  <a:lnTo>
                    <a:pt x="3897" y="3065"/>
                  </a:lnTo>
                  <a:cubicBezTo>
                    <a:pt x="4549" y="3463"/>
                    <a:pt x="4842" y="4288"/>
                    <a:pt x="4554" y="5024"/>
                  </a:cubicBezTo>
                  <a:close/>
                  <a:moveTo>
                    <a:pt x="6088" y="3976"/>
                  </a:moveTo>
                  <a:cubicBezTo>
                    <a:pt x="5894" y="4335"/>
                    <a:pt x="5569" y="4533"/>
                    <a:pt x="5208" y="4523"/>
                  </a:cubicBezTo>
                  <a:cubicBezTo>
                    <a:pt x="5241" y="3635"/>
                    <a:pt x="4720" y="2780"/>
                    <a:pt x="3852" y="2439"/>
                  </a:cubicBezTo>
                  <a:cubicBezTo>
                    <a:pt x="3601" y="2340"/>
                    <a:pt x="3338" y="2289"/>
                    <a:pt x="3070" y="2289"/>
                  </a:cubicBezTo>
                  <a:cubicBezTo>
                    <a:pt x="2558" y="2289"/>
                    <a:pt x="2081" y="2468"/>
                    <a:pt x="1706" y="2779"/>
                  </a:cubicBezTo>
                  <a:lnTo>
                    <a:pt x="1312" y="2564"/>
                  </a:lnTo>
                  <a:cubicBezTo>
                    <a:pt x="808" y="2289"/>
                    <a:pt x="620" y="1655"/>
                    <a:pt x="893" y="1147"/>
                  </a:cubicBezTo>
                  <a:cubicBezTo>
                    <a:pt x="1025" y="901"/>
                    <a:pt x="1245" y="721"/>
                    <a:pt x="1510" y="643"/>
                  </a:cubicBezTo>
                  <a:cubicBezTo>
                    <a:pt x="1776" y="564"/>
                    <a:pt x="2054" y="593"/>
                    <a:pt x="2297" y="725"/>
                  </a:cubicBezTo>
                  <a:lnTo>
                    <a:pt x="5666" y="2559"/>
                  </a:lnTo>
                  <a:cubicBezTo>
                    <a:pt x="6173" y="2833"/>
                    <a:pt x="6361" y="3468"/>
                    <a:pt x="6088" y="3976"/>
                  </a:cubicBezTo>
                  <a:close/>
                </a:path>
              </a:pathLst>
            </a:custGeom>
            <a:solidFill>
              <a:srgbClr val="19AA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319765" y="3052763"/>
            <a:ext cx="1980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7645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快速审批资格</a:t>
            </a: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突破性疗法认定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标题 17">
            <a:extLst>
              <a:ext uri="{FF2B5EF4-FFF2-40B4-BE49-F238E27FC236}">
                <a16:creationId xmlns:a16="http://schemas.microsoft.com/office/drawing/2014/main" id="{51FA4B41-350D-19B1-B7C2-B7D9BFE36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057" y="680807"/>
            <a:ext cx="10515600" cy="710748"/>
          </a:xfrm>
        </p:spPr>
        <p:txBody>
          <a:bodyPr/>
          <a:lstStyle/>
          <a:p>
            <a:r>
              <a:rPr lang="zh-CN" altLang="en-US" sz="2400" dirty="0"/>
              <a:t>普拉替尼是中国首个精准靶点</a:t>
            </a:r>
            <a:r>
              <a:rPr lang="en-US" altLang="zh-CN" sz="2400" dirty="0"/>
              <a:t>RET TKI</a:t>
            </a:r>
            <a:r>
              <a:rPr lang="zh-CN" altLang="en-US" sz="2400" dirty="0"/>
              <a:t>，超低</a:t>
            </a:r>
            <a:r>
              <a:rPr lang="en-US" altLang="zh-CN" sz="2400" dirty="0"/>
              <a:t>IC50</a:t>
            </a:r>
            <a:r>
              <a:rPr lang="zh-CN" altLang="en-US" sz="2400" dirty="0"/>
              <a:t>值，表现出精准靶向且对脑转移优秀的效果，多次获得监管机构优先审评资格</a:t>
            </a:r>
          </a:p>
        </p:txBody>
      </p: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A6A2BBD6-966C-AAA9-6176-B4D8F22C08DB}"/>
              </a:ext>
            </a:extLst>
          </p:cNvPr>
          <p:cNvGrpSpPr/>
          <p:nvPr/>
        </p:nvGrpSpPr>
        <p:grpSpPr>
          <a:xfrm>
            <a:off x="5559711" y="85956"/>
            <a:ext cx="1237845" cy="344736"/>
            <a:chOff x="4161407" y="104422"/>
            <a:chExt cx="1237845" cy="344736"/>
          </a:xfrm>
        </p:grpSpPr>
        <p:sp>
          <p:nvSpPr>
            <p:cNvPr id="37" name="矩形: 圆角 36">
              <a:extLst>
                <a:ext uri="{FF2B5EF4-FFF2-40B4-BE49-F238E27FC236}">
                  <a16:creationId xmlns:a16="http://schemas.microsoft.com/office/drawing/2014/main" id="{23D9F917-BFDC-CD42-6437-B7B0C9282415}"/>
                </a:ext>
              </a:extLst>
            </p:cNvPr>
            <p:cNvSpPr/>
            <p:nvPr/>
          </p:nvSpPr>
          <p:spPr>
            <a:xfrm>
              <a:off x="4161407" y="104422"/>
              <a:ext cx="1137468" cy="344736"/>
            </a:xfrm>
            <a:prstGeom prst="roundRect">
              <a:avLst>
                <a:gd name="adj" fmla="val 16667"/>
              </a:avLst>
            </a:prstGeom>
            <a:solidFill>
              <a:srgbClr val="EEE0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0" name="等腰三角形 39">
              <a:extLst>
                <a:ext uri="{FF2B5EF4-FFF2-40B4-BE49-F238E27FC236}">
                  <a16:creationId xmlns:a16="http://schemas.microsoft.com/office/drawing/2014/main" id="{C4E17967-5F8E-2D5E-2B0B-6E299381CB21}"/>
                </a:ext>
              </a:extLst>
            </p:cNvPr>
            <p:cNvSpPr/>
            <p:nvPr/>
          </p:nvSpPr>
          <p:spPr>
            <a:xfrm rot="5400000">
              <a:off x="5255252" y="205150"/>
              <a:ext cx="144000" cy="144000"/>
            </a:xfrm>
            <a:prstGeom prst="triangle">
              <a:avLst>
                <a:gd name="adj" fmla="val 52538"/>
              </a:avLst>
            </a:prstGeom>
            <a:gradFill>
              <a:gsLst>
                <a:gs pos="0">
                  <a:srgbClr val="F3D554"/>
                </a:gs>
                <a:gs pos="100000">
                  <a:srgbClr val="EEE07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13B9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46" name="文本框 45">
            <a:extLst>
              <a:ext uri="{FF2B5EF4-FFF2-40B4-BE49-F238E27FC236}">
                <a16:creationId xmlns:a16="http://schemas.microsoft.com/office/drawing/2014/main" id="{C18ED8F9-20A0-99C1-E543-0098149A4BE7}"/>
              </a:ext>
            </a:extLst>
          </p:cNvPr>
          <p:cNvSpPr txBox="1"/>
          <p:nvPr/>
        </p:nvSpPr>
        <p:spPr>
          <a:xfrm>
            <a:off x="5640005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3B9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创新性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013B9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D26A411F-C0E9-E1C5-06EE-13E06DEE040B}"/>
              </a:ext>
            </a:extLst>
          </p:cNvPr>
          <p:cNvSpPr txBox="1"/>
          <p:nvPr/>
        </p:nvSpPr>
        <p:spPr>
          <a:xfrm>
            <a:off x="6918908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53" name="文本框 52">
            <a:extLst>
              <a:ext uri="{FF2B5EF4-FFF2-40B4-BE49-F238E27FC236}">
                <a16:creationId xmlns:a16="http://schemas.microsoft.com/office/drawing/2014/main" id="{D34E6FC4-199F-2D0C-3325-1C5ACC570CC1}"/>
              </a:ext>
            </a:extLst>
          </p:cNvPr>
          <p:cNvSpPr txBox="1"/>
          <p:nvPr/>
        </p:nvSpPr>
        <p:spPr>
          <a:xfrm>
            <a:off x="8208444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安全性</a:t>
            </a: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8E56DA7E-5A79-D39F-9FFD-0DE01D355C15}"/>
              </a:ext>
            </a:extLst>
          </p:cNvPr>
          <p:cNvSpPr txBox="1"/>
          <p:nvPr/>
        </p:nvSpPr>
        <p:spPr>
          <a:xfrm>
            <a:off x="9434183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公平性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C1F890A8-9C89-236B-BA4F-64B795E79797}"/>
              </a:ext>
            </a:extLst>
          </p:cNvPr>
          <p:cNvSpPr txBox="1"/>
          <p:nvPr/>
        </p:nvSpPr>
        <p:spPr>
          <a:xfrm>
            <a:off x="4241132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基本信息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40000"/>
                  <a:lumOff val="6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44" name="矩形: 圆角 43"/>
          <p:cNvSpPr/>
          <p:nvPr/>
        </p:nvSpPr>
        <p:spPr>
          <a:xfrm flipH="1" flipV="1">
            <a:off x="2963548" y="2316244"/>
            <a:ext cx="432000" cy="36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7C3663"/>
              </a:gs>
              <a:gs pos="48000">
                <a:srgbClr val="7C3663">
                  <a:alpha val="4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74F81445-CB2D-75E5-FA63-B404FBE035D5}"/>
              </a:ext>
            </a:extLst>
          </p:cNvPr>
          <p:cNvSpPr/>
          <p:nvPr/>
        </p:nvSpPr>
        <p:spPr>
          <a:xfrm rot="10800000" flipH="1" flipV="1">
            <a:off x="836633" y="2313248"/>
            <a:ext cx="432000" cy="36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7C3663"/>
              </a:gs>
              <a:gs pos="48000">
                <a:srgbClr val="7C3663">
                  <a:alpha val="4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BE1D781-F816-53FF-9550-04C823ED2597}"/>
              </a:ext>
            </a:extLst>
          </p:cNvPr>
          <p:cNvSpPr/>
          <p:nvPr/>
        </p:nvSpPr>
        <p:spPr>
          <a:xfrm>
            <a:off x="694391" y="1785675"/>
            <a:ext cx="2854011" cy="4138737"/>
          </a:xfrm>
          <a:prstGeom prst="rect">
            <a:avLst/>
          </a:prstGeom>
          <a:ln w="19050">
            <a:solidFill>
              <a:srgbClr val="F3D5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6" name="矩形: 圆角 55">
            <a:extLst>
              <a:ext uri="{FF2B5EF4-FFF2-40B4-BE49-F238E27FC236}">
                <a16:creationId xmlns:a16="http://schemas.microsoft.com/office/drawing/2014/main" id="{F26EF985-24D3-9004-FA67-06B3572EB430}"/>
              </a:ext>
            </a:extLst>
          </p:cNvPr>
          <p:cNvSpPr/>
          <p:nvPr/>
        </p:nvSpPr>
        <p:spPr>
          <a:xfrm>
            <a:off x="1165871" y="3686391"/>
            <a:ext cx="2132363" cy="77033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1349A">
                  <a:alpha val="18000"/>
                </a:srgbClr>
              </a:gs>
              <a:gs pos="100000">
                <a:srgbClr val="0356B3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1D485698-464F-F3CB-908B-A96089FD0BF1}"/>
              </a:ext>
            </a:extLst>
          </p:cNvPr>
          <p:cNvSpPr txBox="1"/>
          <p:nvPr/>
        </p:nvSpPr>
        <p:spPr>
          <a:xfrm>
            <a:off x="1318234" y="3775397"/>
            <a:ext cx="1980000" cy="316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国家药品监督管理局</a:t>
            </a:r>
          </a:p>
        </p:txBody>
      </p:sp>
      <p:sp>
        <p:nvSpPr>
          <p:cNvPr id="59" name="椭圆 58">
            <a:extLst>
              <a:ext uri="{FF2B5EF4-FFF2-40B4-BE49-F238E27FC236}">
                <a16:creationId xmlns:a16="http://schemas.microsoft.com/office/drawing/2014/main" id="{B78CE9E1-7217-76E2-66CE-8BA5424FD5D1}"/>
              </a:ext>
            </a:extLst>
          </p:cNvPr>
          <p:cNvSpPr>
            <a:spLocks noChangeAspect="1"/>
          </p:cNvSpPr>
          <p:nvPr/>
        </p:nvSpPr>
        <p:spPr>
          <a:xfrm>
            <a:off x="763690" y="3720825"/>
            <a:ext cx="574824" cy="576000"/>
          </a:xfrm>
          <a:prstGeom prst="ellipse">
            <a:avLst/>
          </a:prstGeom>
          <a:solidFill>
            <a:schemeClr val="bg1"/>
          </a:solidFill>
          <a:ln w="9525">
            <a:solidFill>
              <a:srgbClr val="19AA9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0" name="文本框 59">
            <a:extLst>
              <a:ext uri="{FF2B5EF4-FFF2-40B4-BE49-F238E27FC236}">
                <a16:creationId xmlns:a16="http://schemas.microsoft.com/office/drawing/2014/main" id="{72BD6470-1109-3038-776B-90DA1A8C28AA}"/>
              </a:ext>
            </a:extLst>
          </p:cNvPr>
          <p:cNvSpPr txBox="1"/>
          <p:nvPr/>
        </p:nvSpPr>
        <p:spPr>
          <a:xfrm>
            <a:off x="1318234" y="4088728"/>
            <a:ext cx="1980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07645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优先审评审批</a:t>
            </a:r>
            <a:r>
              <a: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突破性疗法认定</a:t>
            </a:r>
            <a:endParaRPr kumimoji="0" lang="en-US" altLang="zh-CN" sz="1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7" name="stomach_160992"/>
          <p:cNvSpPr/>
          <p:nvPr/>
        </p:nvSpPr>
        <p:spPr>
          <a:xfrm>
            <a:off x="860087" y="3859999"/>
            <a:ext cx="398191" cy="397344"/>
          </a:xfrm>
          <a:custGeom>
            <a:avLst/>
            <a:gdLst>
              <a:gd name="T0" fmla="*/ 12436 w 12765"/>
              <a:gd name="T1" fmla="*/ 0 h 12739"/>
              <a:gd name="T2" fmla="*/ 4469 w 12765"/>
              <a:gd name="T3" fmla="*/ 7970 h 12739"/>
              <a:gd name="T4" fmla="*/ 1369 w 12765"/>
              <a:gd name="T5" fmla="*/ 5163 h 12739"/>
              <a:gd name="T6" fmla="*/ 0 w 12765"/>
              <a:gd name="T7" fmla="*/ 6438 h 12739"/>
              <a:gd name="T8" fmla="*/ 5357 w 12765"/>
              <a:gd name="T9" fmla="*/ 12739 h 12739"/>
              <a:gd name="T10" fmla="*/ 12765 w 12765"/>
              <a:gd name="T11" fmla="*/ 877 h 12739"/>
              <a:gd name="T12" fmla="*/ 12436 w 12765"/>
              <a:gd name="T13" fmla="*/ 0 h 12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765" h="12739">
                <a:moveTo>
                  <a:pt x="12436" y="0"/>
                </a:moveTo>
                <a:cubicBezTo>
                  <a:pt x="8552" y="2754"/>
                  <a:pt x="5734" y="6228"/>
                  <a:pt x="4469" y="7970"/>
                </a:cubicBezTo>
                <a:lnTo>
                  <a:pt x="1369" y="5163"/>
                </a:lnTo>
                <a:lnTo>
                  <a:pt x="0" y="6438"/>
                </a:lnTo>
                <a:lnTo>
                  <a:pt x="5357" y="12739"/>
                </a:lnTo>
                <a:cubicBezTo>
                  <a:pt x="6278" y="10010"/>
                  <a:pt x="9199" y="4669"/>
                  <a:pt x="12765" y="877"/>
                </a:cubicBezTo>
                <a:lnTo>
                  <a:pt x="12436" y="0"/>
                </a:lnTo>
                <a:close/>
              </a:path>
            </a:pathLst>
          </a:cu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80" name="箭头: 五边形 79">
            <a:extLst>
              <a:ext uri="{FF2B5EF4-FFF2-40B4-BE49-F238E27FC236}">
                <a16:creationId xmlns:a16="http://schemas.microsoft.com/office/drawing/2014/main" id="{12C34263-4FAB-18F8-D60A-C1E2888A6058}"/>
              </a:ext>
            </a:extLst>
          </p:cNvPr>
          <p:cNvSpPr/>
          <p:nvPr/>
        </p:nvSpPr>
        <p:spPr>
          <a:xfrm>
            <a:off x="6561236" y="1649047"/>
            <a:ext cx="104774" cy="275770"/>
          </a:xfrm>
          <a:prstGeom prst="homePlate">
            <a:avLst/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3" name="箭头: 五边形 82">
            <a:extLst>
              <a:ext uri="{FF2B5EF4-FFF2-40B4-BE49-F238E27FC236}">
                <a16:creationId xmlns:a16="http://schemas.microsoft.com/office/drawing/2014/main" id="{48F36504-1208-1024-88B5-9E12103B0E83}"/>
              </a:ext>
            </a:extLst>
          </p:cNvPr>
          <p:cNvSpPr/>
          <p:nvPr/>
        </p:nvSpPr>
        <p:spPr>
          <a:xfrm flipH="1">
            <a:off x="3835445" y="1658828"/>
            <a:ext cx="104774" cy="275769"/>
          </a:xfrm>
          <a:prstGeom prst="homePlate">
            <a:avLst/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0" name="文本框 119">
            <a:extLst>
              <a:ext uri="{FF2B5EF4-FFF2-40B4-BE49-F238E27FC236}">
                <a16:creationId xmlns:a16="http://schemas.microsoft.com/office/drawing/2014/main" id="{0D8BABC4-F534-82AB-8BBA-41E2AF85D30C}"/>
              </a:ext>
            </a:extLst>
          </p:cNvPr>
          <p:cNvSpPr txBox="1"/>
          <p:nvPr/>
        </p:nvSpPr>
        <p:spPr>
          <a:xfrm>
            <a:off x="679745" y="6171406"/>
            <a:ext cx="594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 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普拉替尼胶囊（ 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JXHS2101001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）申请上市技术审评报告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 </a:t>
            </a:r>
            <a:r>
              <a:rPr kumimoji="0" lang="da-DK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hlinkClick r:id="rId4"/>
              </a:rPr>
              <a:t>https://www.blueprintmedicines.com/medicines/</a:t>
            </a:r>
            <a:endParaRPr kumimoji="0" lang="da-DK" altLang="zh-CN" sz="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 Data previously presented in April 2018 at AACR Annual Meeting. Data cut-off: April 6, 2018.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 Subbiah V et al. Cancer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Discov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 2018;8(7):836-849.</a:t>
            </a:r>
          </a:p>
        </p:txBody>
      </p:sp>
      <p:sp>
        <p:nvSpPr>
          <p:cNvPr id="101" name="矩形 100"/>
          <p:cNvSpPr/>
          <p:nvPr/>
        </p:nvSpPr>
        <p:spPr>
          <a:xfrm>
            <a:off x="4290824" y="4274818"/>
            <a:ext cx="1988791" cy="128686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2" name="文本框 131">
            <a:extLst>
              <a:ext uri="{FF2B5EF4-FFF2-40B4-BE49-F238E27FC236}">
                <a16:creationId xmlns:a16="http://schemas.microsoft.com/office/drawing/2014/main" id="{AA3FA6A1-6D6C-E72F-F993-6767E5541713}"/>
              </a:ext>
            </a:extLst>
          </p:cNvPr>
          <p:cNvSpPr txBox="1"/>
          <p:nvPr/>
        </p:nvSpPr>
        <p:spPr>
          <a:xfrm>
            <a:off x="4871515" y="5586519"/>
            <a:ext cx="1988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*</a:t>
            </a:r>
            <a:r>
              <a:rPr kumimoji="0" lang="en-US" altLang="zh-CN" sz="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Pralsetinib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结合的晶体结构</a:t>
            </a:r>
            <a:endParaRPr kumimoji="0" lang="en-US" altLang="zh-CN" sz="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（图片来源：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Blueprint Medicines 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官网）</a:t>
            </a:r>
          </a:p>
        </p:txBody>
      </p:sp>
      <p:pic>
        <p:nvPicPr>
          <p:cNvPr id="142" name="图片 141">
            <a:extLst>
              <a:ext uri="{FF2B5EF4-FFF2-40B4-BE49-F238E27FC236}">
                <a16:creationId xmlns:a16="http://schemas.microsoft.com/office/drawing/2014/main" id="{E70D6E6A-5397-AA5E-088A-C52EFFDA5F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7949" y="4349069"/>
            <a:ext cx="1800682" cy="1138362"/>
          </a:xfrm>
          <a:prstGeom prst="rect">
            <a:avLst/>
          </a:prstGeom>
        </p:spPr>
      </p:pic>
      <p:grpSp>
        <p:nvGrpSpPr>
          <p:cNvPr id="79" name="组合 78">
            <a:extLst>
              <a:ext uri="{FF2B5EF4-FFF2-40B4-BE49-F238E27FC236}">
                <a16:creationId xmlns:a16="http://schemas.microsoft.com/office/drawing/2014/main" id="{18E33E72-A78D-1004-46E7-6E1287EEDF71}"/>
              </a:ext>
            </a:extLst>
          </p:cNvPr>
          <p:cNvGrpSpPr/>
          <p:nvPr/>
        </p:nvGrpSpPr>
        <p:grpSpPr>
          <a:xfrm>
            <a:off x="7088662" y="1585370"/>
            <a:ext cx="4367326" cy="338554"/>
            <a:chOff x="7126166" y="1658910"/>
            <a:chExt cx="4151350" cy="275770"/>
          </a:xfrm>
        </p:grpSpPr>
        <p:sp>
          <p:nvSpPr>
            <p:cNvPr id="74" name="箭头: 五边形 73">
              <a:extLst>
                <a:ext uri="{FF2B5EF4-FFF2-40B4-BE49-F238E27FC236}">
                  <a16:creationId xmlns:a16="http://schemas.microsoft.com/office/drawing/2014/main" id="{92A23E93-D30E-CC7F-326D-2F80F22E6E4D}"/>
                </a:ext>
              </a:extLst>
            </p:cNvPr>
            <p:cNvSpPr/>
            <p:nvPr/>
          </p:nvSpPr>
          <p:spPr>
            <a:xfrm>
              <a:off x="11172742" y="1658910"/>
              <a:ext cx="104774" cy="275770"/>
            </a:xfrm>
            <a:prstGeom prst="homePlate">
              <a:avLst/>
            </a:prstGeom>
            <a:solidFill>
              <a:srgbClr val="19AA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6" name="箭头: 五边形 75">
              <a:extLst>
                <a:ext uri="{FF2B5EF4-FFF2-40B4-BE49-F238E27FC236}">
                  <a16:creationId xmlns:a16="http://schemas.microsoft.com/office/drawing/2014/main" id="{4F9B2C20-1877-B9A7-6E0A-AAE10B15CA47}"/>
                </a:ext>
              </a:extLst>
            </p:cNvPr>
            <p:cNvSpPr/>
            <p:nvPr/>
          </p:nvSpPr>
          <p:spPr>
            <a:xfrm flipH="1">
              <a:off x="7126166" y="1658910"/>
              <a:ext cx="104774" cy="275769"/>
            </a:xfrm>
            <a:prstGeom prst="homePlate">
              <a:avLst/>
            </a:prstGeom>
            <a:solidFill>
              <a:srgbClr val="19AA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81" name="文本框 80">
            <a:extLst>
              <a:ext uri="{FF2B5EF4-FFF2-40B4-BE49-F238E27FC236}">
                <a16:creationId xmlns:a16="http://schemas.microsoft.com/office/drawing/2014/main" id="{D0211714-1283-2F8F-CB39-E108A21C6DDA}"/>
              </a:ext>
            </a:extLst>
          </p:cNvPr>
          <p:cNvSpPr txBox="1"/>
          <p:nvPr/>
        </p:nvSpPr>
        <p:spPr>
          <a:xfrm>
            <a:off x="7081984" y="1576321"/>
            <a:ext cx="4402659" cy="33855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普拉替尼：强效、高选择性抑制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融合变异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C9737712-8F27-4C01-DEFD-0D6411CED4F4}"/>
              </a:ext>
            </a:extLst>
          </p:cNvPr>
          <p:cNvSpPr txBox="1"/>
          <p:nvPr/>
        </p:nvSpPr>
        <p:spPr>
          <a:xfrm>
            <a:off x="7092163" y="5445069"/>
            <a:ext cx="1584972" cy="18466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IC50</a:t>
            </a:r>
            <a:r>
              <a:rPr kumimoji="0" lang="zh-CN" alt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，半数抑制浓度；</a:t>
            </a:r>
            <a:r>
              <a:rPr kumimoji="0" lang="en-US" altLang="zh-CN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WT</a:t>
            </a:r>
            <a:r>
              <a:rPr kumimoji="0" lang="zh-CN" altLang="en-US" sz="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，野生型</a:t>
            </a:r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5AAD5C69-AE8A-4060-1E81-523EDACB6C50}"/>
              </a:ext>
            </a:extLst>
          </p:cNvPr>
          <p:cNvSpPr txBox="1"/>
          <p:nvPr/>
        </p:nvSpPr>
        <p:spPr>
          <a:xfrm>
            <a:off x="7053591" y="2028341"/>
            <a:ext cx="4250756" cy="6136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9AA94"/>
              </a:buClr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普拉替尼对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激酶具有高选择性，比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MKIs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具有更强抑制作用和更高选择性</a:t>
            </a:r>
          </a:p>
        </p:txBody>
      </p:sp>
      <p:pic>
        <p:nvPicPr>
          <p:cNvPr id="88" name="图片 87">
            <a:extLst>
              <a:ext uri="{FF2B5EF4-FFF2-40B4-BE49-F238E27FC236}">
                <a16:creationId xmlns:a16="http://schemas.microsoft.com/office/drawing/2014/main" id="{394B3805-20A5-0224-CBDB-8E6865AAA6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923" y="2819202"/>
            <a:ext cx="2743635" cy="2528729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0E5209FE-2B4C-E38C-2457-C735EDAF435B}"/>
              </a:ext>
            </a:extLst>
          </p:cNvPr>
          <p:cNvGrpSpPr/>
          <p:nvPr/>
        </p:nvGrpSpPr>
        <p:grpSpPr>
          <a:xfrm>
            <a:off x="7073267" y="4109029"/>
            <a:ext cx="1399539" cy="1286865"/>
            <a:chOff x="7079975" y="2734660"/>
            <a:chExt cx="1399539" cy="1286865"/>
          </a:xfrm>
        </p:grpSpPr>
        <p:pic>
          <p:nvPicPr>
            <p:cNvPr id="86" name="图片 85">
              <a:extLst>
                <a:ext uri="{FF2B5EF4-FFF2-40B4-BE49-F238E27FC236}">
                  <a16:creationId xmlns:a16="http://schemas.microsoft.com/office/drawing/2014/main" id="{3A57E8E7-0F2E-47B1-2F77-3E6690ABA2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/>
            <a:srcRect l="50318" t="10039" r="2384" b="9306"/>
            <a:stretch/>
          </p:blipFill>
          <p:spPr>
            <a:xfrm>
              <a:off x="7139892" y="2788956"/>
              <a:ext cx="1154633" cy="1181182"/>
            </a:xfrm>
            <a:prstGeom prst="rect">
              <a:avLst/>
            </a:prstGeom>
          </p:spPr>
        </p:pic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DAFF77F6-8DCF-FA32-766A-C461482C399E}"/>
                </a:ext>
              </a:extLst>
            </p:cNvPr>
            <p:cNvSpPr/>
            <p:nvPr/>
          </p:nvSpPr>
          <p:spPr>
            <a:xfrm>
              <a:off x="7079975" y="2734660"/>
              <a:ext cx="1399539" cy="1286865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8CED1C85-BEC9-9017-452D-209DC12C36BC}"/>
              </a:ext>
            </a:extLst>
          </p:cNvPr>
          <p:cNvGrpSpPr/>
          <p:nvPr/>
        </p:nvGrpSpPr>
        <p:grpSpPr>
          <a:xfrm>
            <a:off x="7073267" y="2740095"/>
            <a:ext cx="1399539" cy="1286865"/>
            <a:chOff x="7094902" y="4100136"/>
            <a:chExt cx="1399539" cy="1286865"/>
          </a:xfrm>
        </p:grpSpPr>
        <p:pic>
          <p:nvPicPr>
            <p:cNvPr id="85" name="图片 84">
              <a:extLst>
                <a:ext uri="{FF2B5EF4-FFF2-40B4-BE49-F238E27FC236}">
                  <a16:creationId xmlns:a16="http://schemas.microsoft.com/office/drawing/2014/main" id="{BA8E5137-9447-8F7A-0E14-ED760E5A40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/>
            <a:srcRect t="10039" r="44738" b="9306"/>
            <a:stretch/>
          </p:blipFill>
          <p:spPr>
            <a:xfrm>
              <a:off x="7161031" y="4217732"/>
              <a:ext cx="1271848" cy="1113587"/>
            </a:xfrm>
            <a:prstGeom prst="rect">
              <a:avLst/>
            </a:prstGeom>
          </p:spPr>
        </p:pic>
        <p:sp>
          <p:nvSpPr>
            <p:cNvPr id="91" name="矩形 90">
              <a:extLst>
                <a:ext uri="{FF2B5EF4-FFF2-40B4-BE49-F238E27FC236}">
                  <a16:creationId xmlns:a16="http://schemas.microsoft.com/office/drawing/2014/main" id="{DCD82E45-51B2-73C6-C198-F413104E2814}"/>
                </a:ext>
              </a:extLst>
            </p:cNvPr>
            <p:cNvSpPr/>
            <p:nvPr/>
          </p:nvSpPr>
          <p:spPr>
            <a:xfrm>
              <a:off x="7094902" y="4100136"/>
              <a:ext cx="1399539" cy="1286865"/>
            </a:xfrm>
            <a:prstGeom prst="rect">
              <a:avLst/>
            </a:prstGeom>
            <a:noFill/>
            <a:ln w="6350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92" name="矩形 2">
            <a:extLst>
              <a:ext uri="{FF2B5EF4-FFF2-40B4-BE49-F238E27FC236}">
                <a16:creationId xmlns:a16="http://schemas.microsoft.com/office/drawing/2014/main" id="{F831C62C-7251-FF6D-2C59-6B094D74E4DE}"/>
              </a:ext>
            </a:extLst>
          </p:cNvPr>
          <p:cNvSpPr/>
          <p:nvPr/>
        </p:nvSpPr>
        <p:spPr>
          <a:xfrm>
            <a:off x="3677418" y="1785675"/>
            <a:ext cx="3124201" cy="4108621"/>
          </a:xfrm>
          <a:custGeom>
            <a:avLst/>
            <a:gdLst>
              <a:gd name="connsiteX0" fmla="*/ 0 w 6309432"/>
              <a:gd name="connsiteY0" fmla="*/ 0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0" fmla="*/ 0 w 6309432"/>
              <a:gd name="connsiteY0" fmla="*/ 28089 h 4701667"/>
              <a:gd name="connsiteX1" fmla="*/ 2733379 w 6309432"/>
              <a:gd name="connsiteY1" fmla="*/ 0 h 4701667"/>
              <a:gd name="connsiteX2" fmla="*/ 6309432 w 6309432"/>
              <a:gd name="connsiteY2" fmla="*/ 28089 h 4701667"/>
              <a:gd name="connsiteX3" fmla="*/ 6309432 w 6309432"/>
              <a:gd name="connsiteY3" fmla="*/ 4701667 h 4701667"/>
              <a:gd name="connsiteX4" fmla="*/ 0 w 6309432"/>
              <a:gd name="connsiteY4" fmla="*/ 4701667 h 4701667"/>
              <a:gd name="connsiteX5" fmla="*/ 0 w 6309432"/>
              <a:gd name="connsiteY5" fmla="*/ 28089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2824819 w 6309432"/>
              <a:gd name="connsiteY5" fmla="*/ 91440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634512 w 6309432"/>
              <a:gd name="connsiteY5" fmla="*/ 38278 h 4701667"/>
              <a:gd name="connsiteX0" fmla="*/ 5465946 w 6309432"/>
              <a:gd name="connsiteY0" fmla="*/ 14441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5" fmla="*/ 634512 w 6309432"/>
              <a:gd name="connsiteY5" fmla="*/ 10189 h 4673578"/>
              <a:gd name="connsiteX0" fmla="*/ 5465946 w 6309432"/>
              <a:gd name="connsiteY0" fmla="*/ 36150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36151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38085 w 6309432"/>
              <a:gd name="connsiteY0" fmla="*/ 0 h 4701666"/>
              <a:gd name="connsiteX1" fmla="*/ 6309432 w 6309432"/>
              <a:gd name="connsiteY1" fmla="*/ 28088 h 4701666"/>
              <a:gd name="connsiteX2" fmla="*/ 6309432 w 6309432"/>
              <a:gd name="connsiteY2" fmla="*/ 4701666 h 4701666"/>
              <a:gd name="connsiteX3" fmla="*/ 0 w 6309432"/>
              <a:gd name="connsiteY3" fmla="*/ 4701666 h 4701666"/>
              <a:gd name="connsiteX4" fmla="*/ 0 w 6309432"/>
              <a:gd name="connsiteY4" fmla="*/ 28088 h 4701666"/>
              <a:gd name="connsiteX5" fmla="*/ 485657 w 6309432"/>
              <a:gd name="connsiteY5" fmla="*/ 6379 h 4701666"/>
              <a:gd name="connsiteX0" fmla="*/ 5880615 w 6309432"/>
              <a:gd name="connsiteY0" fmla="*/ 25518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80615 w 6309432"/>
              <a:gd name="connsiteY0" fmla="*/ 46783 h 4716552"/>
              <a:gd name="connsiteX1" fmla="*/ 6309432 w 6309432"/>
              <a:gd name="connsiteY1" fmla="*/ 42974 h 4716552"/>
              <a:gd name="connsiteX2" fmla="*/ 6309432 w 6309432"/>
              <a:gd name="connsiteY2" fmla="*/ 4716552 h 4716552"/>
              <a:gd name="connsiteX3" fmla="*/ 0 w 6309432"/>
              <a:gd name="connsiteY3" fmla="*/ 4716552 h 4716552"/>
              <a:gd name="connsiteX4" fmla="*/ 0 w 6309432"/>
              <a:gd name="connsiteY4" fmla="*/ 42974 h 4716552"/>
              <a:gd name="connsiteX5" fmla="*/ 315536 w 6309432"/>
              <a:gd name="connsiteY5" fmla="*/ 0 h 4716552"/>
              <a:gd name="connsiteX0" fmla="*/ 5880615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  <a:gd name="connsiteX0" fmla="*/ 6018838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09432" h="4674022">
                <a:moveTo>
                  <a:pt x="6018838" y="4253"/>
                </a:moveTo>
                <a:lnTo>
                  <a:pt x="6309432" y="444"/>
                </a:lnTo>
                <a:lnTo>
                  <a:pt x="6309432" y="4674022"/>
                </a:lnTo>
                <a:lnTo>
                  <a:pt x="0" y="4674022"/>
                </a:lnTo>
                <a:lnTo>
                  <a:pt x="0" y="444"/>
                </a:lnTo>
                <a:lnTo>
                  <a:pt x="315536" y="0"/>
                </a:lnTo>
              </a:path>
            </a:pathLst>
          </a:custGeom>
          <a:noFill/>
          <a:ln w="19050">
            <a:solidFill>
              <a:srgbClr val="F3D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E61DA344-A808-985D-20A4-7574B8AA7709}"/>
              </a:ext>
            </a:extLst>
          </p:cNvPr>
          <p:cNvGrpSpPr/>
          <p:nvPr/>
        </p:nvGrpSpPr>
        <p:grpSpPr>
          <a:xfrm>
            <a:off x="792279" y="4728429"/>
            <a:ext cx="3124761" cy="734061"/>
            <a:chOff x="197172" y="3830377"/>
            <a:chExt cx="3124761" cy="734061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96AB7971-D7ED-171D-3A98-610C6B770750}"/>
                </a:ext>
              </a:extLst>
            </p:cNvPr>
            <p:cNvSpPr/>
            <p:nvPr/>
          </p:nvSpPr>
          <p:spPr>
            <a:xfrm>
              <a:off x="474562" y="3837724"/>
              <a:ext cx="2325879" cy="726714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01349A">
                    <a:alpha val="18000"/>
                  </a:srgbClr>
                </a:gs>
                <a:gs pos="100000">
                  <a:srgbClr val="0356B3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1BA1548A-0519-58DB-307F-030485683D69}"/>
                </a:ext>
              </a:extLst>
            </p:cNvPr>
            <p:cNvSpPr txBox="1"/>
            <p:nvPr/>
          </p:nvSpPr>
          <p:spPr>
            <a:xfrm>
              <a:off x="799149" y="3870171"/>
              <a:ext cx="2522784" cy="3160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36195">
                <a:lnSpc>
                  <a:spcPct val="150000"/>
                </a:lnSpc>
              </a:pPr>
              <a:r>
                <a:rPr lang="zh-CN" altLang="en-US" sz="1100" b="1" dirty="0">
                  <a:solidFill>
                    <a:srgbClr val="19AA94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注册分类</a:t>
              </a: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B0FBA242-1BE2-5396-1270-4CED58806474}"/>
                </a:ext>
              </a:extLst>
            </p:cNvPr>
            <p:cNvSpPr/>
            <p:nvPr/>
          </p:nvSpPr>
          <p:spPr>
            <a:xfrm>
              <a:off x="197172" y="3830377"/>
              <a:ext cx="597753" cy="597753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19AA94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11" name="stomach_160992">
              <a:extLst>
                <a:ext uri="{FF2B5EF4-FFF2-40B4-BE49-F238E27FC236}">
                  <a16:creationId xmlns:a16="http://schemas.microsoft.com/office/drawing/2014/main" id="{D50EBD91-B492-7EE0-E89E-225ACC25FC79}"/>
                </a:ext>
              </a:extLst>
            </p:cNvPr>
            <p:cNvSpPr/>
            <p:nvPr/>
          </p:nvSpPr>
          <p:spPr>
            <a:xfrm>
              <a:off x="365782" y="3983715"/>
              <a:ext cx="232851" cy="289273"/>
            </a:xfrm>
            <a:custGeom>
              <a:avLst/>
              <a:gdLst>
                <a:gd name="connsiteX0" fmla="*/ 373273 h 605239"/>
                <a:gd name="connsiteY0" fmla="*/ 373273 h 605239"/>
                <a:gd name="connsiteX1" fmla="*/ 373273 h 605239"/>
                <a:gd name="connsiteY1" fmla="*/ 373273 h 605239"/>
                <a:gd name="connsiteX2" fmla="*/ 373273 h 605239"/>
                <a:gd name="connsiteY2" fmla="*/ 373273 h 605239"/>
                <a:gd name="connsiteX3" fmla="*/ 373273 h 605239"/>
                <a:gd name="connsiteY3" fmla="*/ 373273 h 605239"/>
                <a:gd name="connsiteX4" fmla="*/ 373273 h 605239"/>
                <a:gd name="connsiteY4" fmla="*/ 373273 h 605239"/>
                <a:gd name="connsiteX5" fmla="*/ 373273 h 605239"/>
                <a:gd name="connsiteY5" fmla="*/ 373273 h 605239"/>
                <a:gd name="connsiteX6" fmla="*/ 373273 h 605239"/>
                <a:gd name="connsiteY6" fmla="*/ 373273 h 605239"/>
                <a:gd name="connsiteX7" fmla="*/ 373273 h 605239"/>
                <a:gd name="connsiteY7" fmla="*/ 373273 h 605239"/>
                <a:gd name="connsiteX8" fmla="*/ 373273 h 605239"/>
                <a:gd name="connsiteY8" fmla="*/ 373273 h 605239"/>
                <a:gd name="connsiteX9" fmla="*/ 373273 h 605239"/>
                <a:gd name="connsiteY9" fmla="*/ 373273 h 605239"/>
                <a:gd name="connsiteX10" fmla="*/ 373273 h 605239"/>
                <a:gd name="connsiteY10" fmla="*/ 373273 h 605239"/>
                <a:gd name="connsiteX11" fmla="*/ 373273 h 605239"/>
                <a:gd name="connsiteY11" fmla="*/ 373273 h 605239"/>
                <a:gd name="connsiteX12" fmla="*/ 373273 h 605239"/>
                <a:gd name="connsiteY12" fmla="*/ 373273 h 605239"/>
                <a:gd name="connsiteX13" fmla="*/ 373273 h 605239"/>
                <a:gd name="connsiteY13" fmla="*/ 373273 h 605239"/>
                <a:gd name="connsiteX14" fmla="*/ 373273 h 605239"/>
                <a:gd name="connsiteY14" fmla="*/ 373273 h 605239"/>
                <a:gd name="connsiteX15" fmla="*/ 373273 h 605239"/>
                <a:gd name="connsiteY15" fmla="*/ 373273 h 605239"/>
                <a:gd name="connsiteX16" fmla="*/ 373273 h 605239"/>
                <a:gd name="connsiteY16" fmla="*/ 373273 h 605239"/>
                <a:gd name="connsiteX17" fmla="*/ 373273 h 605239"/>
                <a:gd name="connsiteY17" fmla="*/ 373273 h 605239"/>
                <a:gd name="connsiteX18" fmla="*/ 373273 h 605239"/>
                <a:gd name="connsiteY18" fmla="*/ 373273 h 605239"/>
                <a:gd name="connsiteX19" fmla="*/ 373273 h 605239"/>
                <a:gd name="connsiteY19" fmla="*/ 373273 h 605239"/>
                <a:gd name="connsiteX20" fmla="*/ 373273 h 605239"/>
                <a:gd name="connsiteY20" fmla="*/ 373273 h 605239"/>
                <a:gd name="connsiteX21" fmla="*/ 373273 h 605239"/>
                <a:gd name="connsiteY21" fmla="*/ 373273 h 605239"/>
                <a:gd name="connsiteX22" fmla="*/ 373273 h 605239"/>
                <a:gd name="connsiteY22" fmla="*/ 373273 h 605239"/>
                <a:gd name="connsiteX23" fmla="*/ 373273 h 605239"/>
                <a:gd name="connsiteY23" fmla="*/ 373273 h 605239"/>
                <a:gd name="connsiteX24" fmla="*/ 373273 h 605239"/>
                <a:gd name="connsiteY24" fmla="*/ 373273 h 605239"/>
                <a:gd name="connsiteX25" fmla="*/ 373273 h 605239"/>
                <a:gd name="connsiteY25" fmla="*/ 373273 h 605239"/>
                <a:gd name="connsiteX26" fmla="*/ 373273 h 605239"/>
                <a:gd name="connsiteY26" fmla="*/ 373273 h 605239"/>
                <a:gd name="connsiteX27" fmla="*/ 373273 h 605239"/>
                <a:gd name="connsiteY27" fmla="*/ 373273 h 605239"/>
                <a:gd name="connsiteX28" fmla="*/ 373273 h 605239"/>
                <a:gd name="connsiteY28" fmla="*/ 373273 h 605239"/>
                <a:gd name="connsiteX29" fmla="*/ 373273 h 605239"/>
                <a:gd name="connsiteY29" fmla="*/ 373273 h 605239"/>
                <a:gd name="connsiteX30" fmla="*/ 373273 h 605239"/>
                <a:gd name="connsiteY30" fmla="*/ 373273 h 605239"/>
                <a:gd name="connsiteX31" fmla="*/ 373273 h 605239"/>
                <a:gd name="connsiteY31" fmla="*/ 373273 h 605239"/>
                <a:gd name="connsiteX32" fmla="*/ 373273 h 605239"/>
                <a:gd name="connsiteY32" fmla="*/ 373273 h 605239"/>
                <a:gd name="connsiteX33" fmla="*/ 373273 h 605239"/>
                <a:gd name="connsiteY33" fmla="*/ 373273 h 605239"/>
                <a:gd name="connsiteX34" fmla="*/ 373273 h 605239"/>
                <a:gd name="connsiteY34" fmla="*/ 373273 h 605239"/>
                <a:gd name="connsiteX35" fmla="*/ 373273 h 605239"/>
                <a:gd name="connsiteY35" fmla="*/ 373273 h 605239"/>
                <a:gd name="connsiteX36" fmla="*/ 373273 h 605239"/>
                <a:gd name="connsiteY36" fmla="*/ 373273 h 605239"/>
                <a:gd name="connsiteX37" fmla="*/ 373273 h 605239"/>
                <a:gd name="connsiteY37" fmla="*/ 373273 h 605239"/>
                <a:gd name="connsiteX38" fmla="*/ 373273 h 605239"/>
                <a:gd name="connsiteY38" fmla="*/ 373273 h 605239"/>
                <a:gd name="connsiteX39" fmla="*/ 373273 h 605239"/>
                <a:gd name="connsiteY39" fmla="*/ 373273 h 605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383" h="606722">
                  <a:moveTo>
                    <a:pt x="244156" y="318674"/>
                  </a:moveTo>
                  <a:cubicBezTo>
                    <a:pt x="255991" y="318674"/>
                    <a:pt x="265512" y="328183"/>
                    <a:pt x="265512" y="340003"/>
                  </a:cubicBezTo>
                  <a:lnTo>
                    <a:pt x="265512" y="382129"/>
                  </a:lnTo>
                  <a:lnTo>
                    <a:pt x="307779" y="382129"/>
                  </a:lnTo>
                  <a:cubicBezTo>
                    <a:pt x="319525" y="382129"/>
                    <a:pt x="329046" y="391727"/>
                    <a:pt x="329046" y="403459"/>
                  </a:cubicBezTo>
                  <a:cubicBezTo>
                    <a:pt x="329046" y="415190"/>
                    <a:pt x="319525" y="424788"/>
                    <a:pt x="307779" y="424788"/>
                  </a:cubicBezTo>
                  <a:lnTo>
                    <a:pt x="265512" y="424788"/>
                  </a:lnTo>
                  <a:lnTo>
                    <a:pt x="265512" y="466914"/>
                  </a:lnTo>
                  <a:cubicBezTo>
                    <a:pt x="265512" y="478734"/>
                    <a:pt x="255991" y="488243"/>
                    <a:pt x="244156" y="488243"/>
                  </a:cubicBezTo>
                  <a:cubicBezTo>
                    <a:pt x="232410" y="488243"/>
                    <a:pt x="222889" y="478734"/>
                    <a:pt x="222889" y="466914"/>
                  </a:cubicBezTo>
                  <a:lnTo>
                    <a:pt x="222889" y="424788"/>
                  </a:lnTo>
                  <a:lnTo>
                    <a:pt x="180622" y="424788"/>
                  </a:lnTo>
                  <a:cubicBezTo>
                    <a:pt x="168876" y="424788"/>
                    <a:pt x="159266" y="415190"/>
                    <a:pt x="159266" y="403459"/>
                  </a:cubicBezTo>
                  <a:cubicBezTo>
                    <a:pt x="159266" y="391727"/>
                    <a:pt x="168876" y="382129"/>
                    <a:pt x="180622" y="382129"/>
                  </a:cubicBezTo>
                  <a:lnTo>
                    <a:pt x="222889" y="382129"/>
                  </a:lnTo>
                  <a:lnTo>
                    <a:pt x="222889" y="340003"/>
                  </a:lnTo>
                  <a:cubicBezTo>
                    <a:pt x="222889" y="328183"/>
                    <a:pt x="232410" y="318674"/>
                    <a:pt x="244156" y="318674"/>
                  </a:cubicBezTo>
                  <a:close/>
                  <a:moveTo>
                    <a:pt x="119792" y="279949"/>
                  </a:moveTo>
                  <a:cubicBezTo>
                    <a:pt x="106884" y="279949"/>
                    <a:pt x="96470" y="290436"/>
                    <a:pt x="96470" y="303322"/>
                  </a:cubicBezTo>
                  <a:lnTo>
                    <a:pt x="96470" y="503634"/>
                  </a:lnTo>
                  <a:cubicBezTo>
                    <a:pt x="96470" y="516520"/>
                    <a:pt x="106884" y="527006"/>
                    <a:pt x="119792" y="527006"/>
                  </a:cubicBezTo>
                  <a:lnTo>
                    <a:pt x="368502" y="527006"/>
                  </a:lnTo>
                  <a:cubicBezTo>
                    <a:pt x="381410" y="527006"/>
                    <a:pt x="391913" y="516520"/>
                    <a:pt x="391913" y="503634"/>
                  </a:cubicBezTo>
                  <a:lnTo>
                    <a:pt x="391913" y="303322"/>
                  </a:lnTo>
                  <a:cubicBezTo>
                    <a:pt x="391913" y="290436"/>
                    <a:pt x="381410" y="279949"/>
                    <a:pt x="368502" y="279949"/>
                  </a:cubicBezTo>
                  <a:close/>
                  <a:moveTo>
                    <a:pt x="29708" y="197301"/>
                  </a:moveTo>
                  <a:lnTo>
                    <a:pt x="458675" y="197301"/>
                  </a:lnTo>
                  <a:lnTo>
                    <a:pt x="458675" y="515809"/>
                  </a:lnTo>
                  <a:cubicBezTo>
                    <a:pt x="458675" y="565931"/>
                    <a:pt x="417817" y="606722"/>
                    <a:pt x="367612" y="606722"/>
                  </a:cubicBezTo>
                  <a:lnTo>
                    <a:pt x="120682" y="606722"/>
                  </a:lnTo>
                  <a:cubicBezTo>
                    <a:pt x="70477" y="606722"/>
                    <a:pt x="29708" y="565931"/>
                    <a:pt x="29708" y="515809"/>
                  </a:cubicBezTo>
                  <a:close/>
                  <a:moveTo>
                    <a:pt x="20916" y="0"/>
                  </a:moveTo>
                  <a:lnTo>
                    <a:pt x="467467" y="0"/>
                  </a:lnTo>
                  <a:cubicBezTo>
                    <a:pt x="478948" y="0"/>
                    <a:pt x="488383" y="9332"/>
                    <a:pt x="488383" y="20886"/>
                  </a:cubicBezTo>
                  <a:lnTo>
                    <a:pt x="488383" y="129136"/>
                  </a:lnTo>
                  <a:cubicBezTo>
                    <a:pt x="488383" y="140690"/>
                    <a:pt x="478948" y="150022"/>
                    <a:pt x="467467" y="150022"/>
                  </a:cubicBezTo>
                  <a:lnTo>
                    <a:pt x="20916" y="150022"/>
                  </a:lnTo>
                  <a:cubicBezTo>
                    <a:pt x="9346" y="150022"/>
                    <a:pt x="0" y="140690"/>
                    <a:pt x="0" y="129136"/>
                  </a:cubicBezTo>
                  <a:lnTo>
                    <a:pt x="0" y="20886"/>
                  </a:lnTo>
                  <a:cubicBezTo>
                    <a:pt x="0" y="9332"/>
                    <a:pt x="9346" y="0"/>
                    <a:pt x="20916" y="0"/>
                  </a:cubicBezTo>
                  <a:close/>
                </a:path>
              </a:pathLst>
            </a:custGeom>
            <a:solidFill>
              <a:srgbClr val="19AA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D497BCE5-590A-6201-E730-1DC97EF2B2A3}"/>
                </a:ext>
              </a:extLst>
            </p:cNvPr>
            <p:cNvSpPr txBox="1"/>
            <p:nvPr/>
          </p:nvSpPr>
          <p:spPr>
            <a:xfrm>
              <a:off x="782710" y="4194214"/>
              <a:ext cx="2076238" cy="3163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45745" lvl="1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zh-CN" altLang="en-US" sz="11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化学药品</a:t>
              </a:r>
              <a:r>
                <a:rPr lang="en-US" altLang="zh-CN" sz="11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1</a:t>
              </a:r>
              <a:r>
                <a:rPr lang="zh-CN" altLang="en-US" sz="1100" b="1" dirty="0">
                  <a:solidFill>
                    <a:prstClr val="black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类</a:t>
              </a:r>
              <a:endParaRPr lang="en-US" altLang="zh-CN" sz="11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8E428923-B303-6EC9-0886-F04A8F0D9A3F}"/>
              </a:ext>
            </a:extLst>
          </p:cNvPr>
          <p:cNvSpPr txBox="1"/>
          <p:nvPr/>
        </p:nvSpPr>
        <p:spPr>
          <a:xfrm>
            <a:off x="8975559" y="2717649"/>
            <a:ext cx="1301798" cy="246221"/>
          </a:xfrm>
          <a:prstGeom prst="rect">
            <a:avLst/>
          </a:prstGeom>
          <a:solidFill>
            <a:srgbClr val="FAFBFD"/>
          </a:solidFill>
        </p:spPr>
        <p:txBody>
          <a:bodyPr wrap="square" rtlCol="0">
            <a:spAutoFit/>
          </a:bodyPr>
          <a:lstStyle/>
          <a:p>
            <a:r>
              <a:rPr lang="zh-CN" altLang="en-US" sz="1000" b="1" dirty="0"/>
              <a:t>比普拉替尼作用弱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0101589-6046-C192-FBFD-B9B3D01C1F7D}"/>
              </a:ext>
            </a:extLst>
          </p:cNvPr>
          <p:cNvSpPr txBox="1"/>
          <p:nvPr/>
        </p:nvSpPr>
        <p:spPr>
          <a:xfrm>
            <a:off x="10286273" y="2707594"/>
            <a:ext cx="1276531" cy="253916"/>
          </a:xfrm>
          <a:prstGeom prst="rect">
            <a:avLst/>
          </a:prstGeom>
          <a:solidFill>
            <a:srgbClr val="FAFBFD"/>
          </a:solidFill>
        </p:spPr>
        <p:txBody>
          <a:bodyPr wrap="square" rtlCol="0">
            <a:spAutoFit/>
          </a:bodyPr>
          <a:lstStyle/>
          <a:p>
            <a:r>
              <a:rPr lang="zh-CN" altLang="en-US" sz="1050" b="1" dirty="0"/>
              <a:t>比普拉替尼作用强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1E3BA0D-4AA1-74B9-B8AD-27CD04D808F8}"/>
              </a:ext>
            </a:extLst>
          </p:cNvPr>
          <p:cNvSpPr txBox="1"/>
          <p:nvPr/>
        </p:nvSpPr>
        <p:spPr>
          <a:xfrm>
            <a:off x="8854016" y="5124875"/>
            <a:ext cx="724855" cy="2140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altLang="zh-CN" sz="800" b="1" dirty="0">
                <a:latin typeface="Arial" panose="020B0604020202020204" pitchFamily="34" charset="0"/>
                <a:cs typeface="Arial" panose="020B0604020202020204" pitchFamily="34" charset="0"/>
              </a:rPr>
              <a:t>Agerafenib</a:t>
            </a:r>
            <a:endParaRPr lang="zh-CN" altLang="en-US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36B3EC5-1322-E103-1F99-42597FF6A3F5}"/>
              </a:ext>
            </a:extLst>
          </p:cNvPr>
          <p:cNvSpPr txBox="1"/>
          <p:nvPr/>
        </p:nvSpPr>
        <p:spPr>
          <a:xfrm>
            <a:off x="9447786" y="5598789"/>
            <a:ext cx="198879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*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MKIs:</a:t>
            </a: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多靶点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TKI(</a:t>
            </a:r>
            <a:r>
              <a:rPr kumimoji="0" lang="en-US" altLang="zh-CN" sz="7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Multikinase</a:t>
            </a:r>
            <a:r>
              <a:rPr kumimoji="0" lang="en-US" altLang="zh-CN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Inhibitor) </a:t>
            </a:r>
            <a:endParaRPr kumimoji="0" lang="zh-CN" altLang="en-US" sz="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8304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矩形: 圆角 76"/>
          <p:cNvSpPr/>
          <p:nvPr/>
        </p:nvSpPr>
        <p:spPr>
          <a:xfrm>
            <a:off x="819977" y="4423200"/>
            <a:ext cx="2703884" cy="1679491"/>
          </a:xfrm>
          <a:prstGeom prst="roundRect">
            <a:avLst>
              <a:gd name="adj" fmla="val 6604"/>
            </a:avLst>
          </a:prstGeom>
          <a:noFill/>
          <a:ln w="63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graphicFrame>
        <p:nvGraphicFramePr>
          <p:cNvPr id="143" name="Table 1820">
            <a:extLst>
              <a:ext uri="{FF2B5EF4-FFF2-40B4-BE49-F238E27FC236}">
                <a16:creationId xmlns:a16="http://schemas.microsoft.com/office/drawing/2014/main" id="{053BB2E7-F0C2-7CCE-4AF9-1FF3A51A814D}"/>
              </a:ext>
            </a:extLst>
          </p:cNvPr>
          <p:cNvGraphicFramePr>
            <a:graphicFrameLocks noGrp="1"/>
          </p:cNvGraphicFramePr>
          <p:nvPr/>
        </p:nvGraphicFramePr>
        <p:xfrm>
          <a:off x="909968" y="4561317"/>
          <a:ext cx="2483358" cy="576017"/>
        </p:xfrm>
        <a:graphic>
          <a:graphicData uri="http://schemas.openxmlformats.org/drawingml/2006/table">
            <a:tbl>
              <a:tblPr firstRow="1" bandRow="1"/>
              <a:tblGrid>
                <a:gridCol w="9199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3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608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1" kern="1200" baseline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000" marR="18000" marT="36000" marB="36000" anchor="b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500" kern="120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中位</a:t>
                      </a:r>
                      <a:r>
                        <a:rPr lang="en-US" sz="500" kern="120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OS, </a:t>
                      </a:r>
                      <a:r>
                        <a:rPr lang="zh-CN" altLang="en-US" sz="500" kern="120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月</a:t>
                      </a:r>
                      <a:r>
                        <a:rPr lang="en-US" sz="500" kern="1200" baseline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 (95% CI)</a:t>
                      </a:r>
                      <a:endParaRPr lang="en-US" sz="500" b="1" kern="1200" baseline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311">
                <a:tc>
                  <a:txBody>
                    <a:bodyPr/>
                    <a:lstStyle>
                      <a:lvl1pPr marL="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1pPr>
                      <a:lvl2pPr marL="118110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2pPr>
                      <a:lvl3pPr marL="23628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3pPr>
                      <a:lvl4pPr marL="35439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4pPr>
                      <a:lvl5pPr marL="47250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5pPr>
                      <a:lvl6pPr marL="59061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6pPr>
                      <a:lvl7pPr marL="70878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7pPr>
                      <a:lvl8pPr marL="82689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8pPr>
                      <a:lvl9pPr marL="94500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500" kern="1200" baseline="0" dirty="0">
                          <a:effectLst/>
                          <a:latin typeface="+mn-ea"/>
                          <a:ea typeface="+mn-ea"/>
                        </a:rPr>
                        <a:t>所有</a:t>
                      </a:r>
                      <a:endParaRPr lang="en-US" sz="500" b="1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indent="0"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u="none" strike="noStrike" dirty="0">
                          <a:effectLst/>
                          <a:latin typeface="+mn-ea"/>
                          <a:ea typeface="+mn-ea"/>
                        </a:rPr>
                        <a:t>44.3 (31.9–NR)</a:t>
                      </a:r>
                      <a:endParaRPr lang="en-US" sz="5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311">
                <a:tc>
                  <a:txBody>
                    <a:bodyPr/>
                    <a:lstStyle>
                      <a:lvl1pPr marL="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1pPr>
                      <a:lvl2pPr marL="118110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2pPr>
                      <a:lvl3pPr marL="23628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3pPr>
                      <a:lvl4pPr marL="35439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4pPr>
                      <a:lvl5pPr marL="47250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5pPr>
                      <a:lvl6pPr marL="59061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6pPr>
                      <a:lvl7pPr marL="70878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7pPr>
                      <a:lvl8pPr marL="82689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8pPr>
                      <a:lvl9pPr marL="94500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500" baseline="0" dirty="0">
                          <a:effectLst/>
                          <a:latin typeface="+mn-ea"/>
                          <a:ea typeface="+mn-ea"/>
                        </a:rPr>
                        <a:t>初治</a:t>
                      </a:r>
                      <a:endParaRPr lang="en-US" sz="500" b="1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indent="0"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u="none" strike="noStrike" dirty="0">
                          <a:effectLst/>
                          <a:latin typeface="+mn-ea"/>
                          <a:ea typeface="+mn-ea"/>
                        </a:rPr>
                        <a:t>NR (31.9–NR)</a:t>
                      </a:r>
                      <a:endParaRPr lang="en-US" sz="5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500" kern="1200" baseline="0" dirty="0">
                          <a:effectLst/>
                          <a:latin typeface="+mn-ea"/>
                          <a:ea typeface="+mn-ea"/>
                        </a:rPr>
                        <a:t>经铂类治疗</a:t>
                      </a:r>
                      <a:endParaRPr lang="en-US" sz="500" b="1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kern="1200" baseline="0" dirty="0">
                          <a:effectLst/>
                          <a:latin typeface="+mn-ea"/>
                          <a:ea typeface="+mn-ea"/>
                        </a:rPr>
                        <a:t>44.3 (26.9–44.3)</a:t>
                      </a:r>
                      <a:endParaRPr lang="en-US" sz="500" b="0" kern="1200" baseline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8000" marR="18000" marT="18000" marB="1800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5" name="文本框 94"/>
          <p:cNvSpPr txBox="1"/>
          <p:nvPr/>
        </p:nvSpPr>
        <p:spPr>
          <a:xfrm>
            <a:off x="7326751" y="1350959"/>
            <a:ext cx="3882377" cy="3231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中国亚组研究证实其与全球研究一致的疗效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DA59829-5C96-BF1B-F48A-32080C079278}"/>
              </a:ext>
            </a:extLst>
          </p:cNvPr>
          <p:cNvSpPr/>
          <p:nvPr/>
        </p:nvSpPr>
        <p:spPr>
          <a:xfrm>
            <a:off x="695768" y="1516665"/>
            <a:ext cx="6289522" cy="4674022"/>
          </a:xfrm>
          <a:custGeom>
            <a:avLst/>
            <a:gdLst>
              <a:gd name="connsiteX0" fmla="*/ 0 w 6309432"/>
              <a:gd name="connsiteY0" fmla="*/ 0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0" fmla="*/ 0 w 6309432"/>
              <a:gd name="connsiteY0" fmla="*/ 28089 h 4701667"/>
              <a:gd name="connsiteX1" fmla="*/ 2733379 w 6309432"/>
              <a:gd name="connsiteY1" fmla="*/ 0 h 4701667"/>
              <a:gd name="connsiteX2" fmla="*/ 6309432 w 6309432"/>
              <a:gd name="connsiteY2" fmla="*/ 28089 h 4701667"/>
              <a:gd name="connsiteX3" fmla="*/ 6309432 w 6309432"/>
              <a:gd name="connsiteY3" fmla="*/ 4701667 h 4701667"/>
              <a:gd name="connsiteX4" fmla="*/ 0 w 6309432"/>
              <a:gd name="connsiteY4" fmla="*/ 4701667 h 4701667"/>
              <a:gd name="connsiteX5" fmla="*/ 0 w 6309432"/>
              <a:gd name="connsiteY5" fmla="*/ 28089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2824819 w 6309432"/>
              <a:gd name="connsiteY5" fmla="*/ 91440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634512 w 6309432"/>
              <a:gd name="connsiteY5" fmla="*/ 38278 h 4701667"/>
              <a:gd name="connsiteX0" fmla="*/ 5465946 w 6309432"/>
              <a:gd name="connsiteY0" fmla="*/ 14441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5" fmla="*/ 634512 w 6309432"/>
              <a:gd name="connsiteY5" fmla="*/ 10189 h 4673578"/>
              <a:gd name="connsiteX0" fmla="*/ 5465946 w 6309432"/>
              <a:gd name="connsiteY0" fmla="*/ 36150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36151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38085 w 6309432"/>
              <a:gd name="connsiteY0" fmla="*/ 0 h 4701666"/>
              <a:gd name="connsiteX1" fmla="*/ 6309432 w 6309432"/>
              <a:gd name="connsiteY1" fmla="*/ 28088 h 4701666"/>
              <a:gd name="connsiteX2" fmla="*/ 6309432 w 6309432"/>
              <a:gd name="connsiteY2" fmla="*/ 4701666 h 4701666"/>
              <a:gd name="connsiteX3" fmla="*/ 0 w 6309432"/>
              <a:gd name="connsiteY3" fmla="*/ 4701666 h 4701666"/>
              <a:gd name="connsiteX4" fmla="*/ 0 w 6309432"/>
              <a:gd name="connsiteY4" fmla="*/ 28088 h 4701666"/>
              <a:gd name="connsiteX5" fmla="*/ 485657 w 6309432"/>
              <a:gd name="connsiteY5" fmla="*/ 6379 h 4701666"/>
              <a:gd name="connsiteX0" fmla="*/ 5880615 w 6309432"/>
              <a:gd name="connsiteY0" fmla="*/ 25518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80615 w 6309432"/>
              <a:gd name="connsiteY0" fmla="*/ 46783 h 4716552"/>
              <a:gd name="connsiteX1" fmla="*/ 6309432 w 6309432"/>
              <a:gd name="connsiteY1" fmla="*/ 42974 h 4716552"/>
              <a:gd name="connsiteX2" fmla="*/ 6309432 w 6309432"/>
              <a:gd name="connsiteY2" fmla="*/ 4716552 h 4716552"/>
              <a:gd name="connsiteX3" fmla="*/ 0 w 6309432"/>
              <a:gd name="connsiteY3" fmla="*/ 4716552 h 4716552"/>
              <a:gd name="connsiteX4" fmla="*/ 0 w 6309432"/>
              <a:gd name="connsiteY4" fmla="*/ 42974 h 4716552"/>
              <a:gd name="connsiteX5" fmla="*/ 315536 w 6309432"/>
              <a:gd name="connsiteY5" fmla="*/ 0 h 4716552"/>
              <a:gd name="connsiteX0" fmla="*/ 5880615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  <a:gd name="connsiteX0" fmla="*/ 6018838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09432" h="4674022">
                <a:moveTo>
                  <a:pt x="6018838" y="4253"/>
                </a:moveTo>
                <a:lnTo>
                  <a:pt x="6309432" y="444"/>
                </a:lnTo>
                <a:lnTo>
                  <a:pt x="6309432" y="4674022"/>
                </a:lnTo>
                <a:lnTo>
                  <a:pt x="0" y="4674022"/>
                </a:lnTo>
                <a:lnTo>
                  <a:pt x="0" y="444"/>
                </a:lnTo>
                <a:lnTo>
                  <a:pt x="315536" y="0"/>
                </a:lnTo>
              </a:path>
            </a:pathLst>
          </a:custGeom>
          <a:noFill/>
          <a:ln w="28575">
            <a:solidFill>
              <a:srgbClr val="F3D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2" name="矩形: 圆角 31"/>
          <p:cNvSpPr/>
          <p:nvPr/>
        </p:nvSpPr>
        <p:spPr>
          <a:xfrm>
            <a:off x="621999" y="3791129"/>
            <a:ext cx="6318223" cy="4672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与非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RET-TKI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相比，一线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二线普拉替尼治疗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融合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NSCLC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OS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更长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19AA9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经治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融合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NSCLC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OS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已达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44.3</a:t>
            </a: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个月，一线治疗有望超越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D0075B4-44BB-AD99-8274-BE8EF0A6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64" y="689461"/>
            <a:ext cx="10948872" cy="520996"/>
          </a:xfrm>
        </p:spPr>
        <p:txBody>
          <a:bodyPr/>
          <a:lstStyle/>
          <a:p>
            <a:r>
              <a:rPr lang="zh-CN" altLang="en-US" sz="2400" dirty="0">
                <a:sym typeface="Arial" panose="020B0604020202020204" pitchFamily="34" charset="0"/>
              </a:rPr>
              <a:t>普拉替尼对</a:t>
            </a:r>
            <a:r>
              <a:rPr lang="en-US" altLang="zh-CN" sz="2400" dirty="0">
                <a:sym typeface="Arial" panose="020B0604020202020204" pitchFamily="34" charset="0"/>
              </a:rPr>
              <a:t>RET+NSCLC</a:t>
            </a:r>
            <a:r>
              <a:rPr lang="zh-CN" altLang="en-US" sz="2400" dirty="0">
                <a:sym typeface="Arial" panose="020B0604020202020204" pitchFamily="34" charset="0"/>
              </a:rPr>
              <a:t>疗效卓越，表现出强效缓解，显著延长生存</a:t>
            </a:r>
            <a:b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</a:br>
            <a:endParaRPr lang="zh-CN" altLang="en-US" sz="2400" dirty="0"/>
          </a:p>
        </p:txBody>
      </p: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0CD6254D-B4A7-D5A4-F8F1-62F557B12126}"/>
              </a:ext>
            </a:extLst>
          </p:cNvPr>
          <p:cNvGrpSpPr/>
          <p:nvPr/>
        </p:nvGrpSpPr>
        <p:grpSpPr>
          <a:xfrm>
            <a:off x="6833845" y="85956"/>
            <a:ext cx="1237845" cy="344736"/>
            <a:chOff x="4161407" y="104422"/>
            <a:chExt cx="1237845" cy="344736"/>
          </a:xfrm>
        </p:grpSpPr>
        <p:sp>
          <p:nvSpPr>
            <p:cNvPr id="50" name="矩形: 圆角 49">
              <a:extLst>
                <a:ext uri="{FF2B5EF4-FFF2-40B4-BE49-F238E27FC236}">
                  <a16:creationId xmlns:a16="http://schemas.microsoft.com/office/drawing/2014/main" id="{DA021384-A945-1FF2-C8F9-91A2CC816AE9}"/>
                </a:ext>
              </a:extLst>
            </p:cNvPr>
            <p:cNvSpPr/>
            <p:nvPr/>
          </p:nvSpPr>
          <p:spPr>
            <a:xfrm>
              <a:off x="4161407" y="104422"/>
              <a:ext cx="1137468" cy="344736"/>
            </a:xfrm>
            <a:prstGeom prst="roundRect">
              <a:avLst>
                <a:gd name="adj" fmla="val 16667"/>
              </a:avLst>
            </a:prstGeom>
            <a:solidFill>
              <a:srgbClr val="EEE0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等腰三角形 54">
              <a:extLst>
                <a:ext uri="{FF2B5EF4-FFF2-40B4-BE49-F238E27FC236}">
                  <a16:creationId xmlns:a16="http://schemas.microsoft.com/office/drawing/2014/main" id="{3D09B486-8712-8485-5BCF-07EDC043F796}"/>
                </a:ext>
              </a:extLst>
            </p:cNvPr>
            <p:cNvSpPr/>
            <p:nvPr/>
          </p:nvSpPr>
          <p:spPr>
            <a:xfrm rot="5400000">
              <a:off x="5255252" y="205150"/>
              <a:ext cx="144000" cy="144000"/>
            </a:xfrm>
            <a:prstGeom prst="triangle">
              <a:avLst>
                <a:gd name="adj" fmla="val 52538"/>
              </a:avLst>
            </a:prstGeom>
            <a:gradFill>
              <a:gsLst>
                <a:gs pos="0">
                  <a:srgbClr val="F3D554"/>
                </a:gs>
                <a:gs pos="100000">
                  <a:srgbClr val="EEE07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13B9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123" name="矩形 122"/>
          <p:cNvSpPr/>
          <p:nvPr/>
        </p:nvSpPr>
        <p:spPr>
          <a:xfrm>
            <a:off x="4184329" y="2250636"/>
            <a:ext cx="2572657" cy="1220786"/>
          </a:xfrm>
          <a:prstGeom prst="rect">
            <a:avLst/>
          </a:prstGeom>
          <a:solidFill>
            <a:schemeClr val="bg1"/>
          </a:solidFill>
          <a:ln w="3175">
            <a:solidFill>
              <a:srgbClr val="19AA94"/>
            </a:solidFill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4" name="矩形 123"/>
          <p:cNvSpPr/>
          <p:nvPr/>
        </p:nvSpPr>
        <p:spPr>
          <a:xfrm>
            <a:off x="997542" y="2246414"/>
            <a:ext cx="2721081" cy="1220786"/>
          </a:xfrm>
          <a:prstGeom prst="rect">
            <a:avLst/>
          </a:prstGeom>
          <a:solidFill>
            <a:schemeClr val="bg1"/>
          </a:solidFill>
          <a:ln w="3175">
            <a:solidFill>
              <a:srgbClr val="19AA94"/>
            </a:solidFill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19AA94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049218" y="1795733"/>
            <a:ext cx="29468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初治人群中，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100%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的患者靶病灶缩小 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(n = 67)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经铂类化疗人群中，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97%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的患者靶病灶缩小（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n=120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135847" y="1789923"/>
            <a:ext cx="27463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普拉替尼具有良好的颅内肿瘤抑制活性，可有效抑制脑转移发生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1027250" y="1336510"/>
            <a:ext cx="557587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ARROW</a:t>
            </a: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研究奠定普拉替尼在</a:t>
            </a: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RET+NSCLC</a:t>
            </a: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人群的治疗地位</a:t>
            </a:r>
          </a:p>
        </p:txBody>
      </p:sp>
      <p:grpSp>
        <p:nvGrpSpPr>
          <p:cNvPr id="51" name="组合 50"/>
          <p:cNvGrpSpPr/>
          <p:nvPr/>
        </p:nvGrpSpPr>
        <p:grpSpPr>
          <a:xfrm>
            <a:off x="807033" y="1841328"/>
            <a:ext cx="212409" cy="212409"/>
            <a:chOff x="9652001" y="-791134"/>
            <a:chExt cx="635162" cy="635162"/>
          </a:xfrm>
        </p:grpSpPr>
        <p:sp>
          <p:nvSpPr>
            <p:cNvPr id="52" name="椭圆 51"/>
            <p:cNvSpPr/>
            <p:nvPr/>
          </p:nvSpPr>
          <p:spPr>
            <a:xfrm>
              <a:off x="9652001" y="-791134"/>
              <a:ext cx="635162" cy="635162"/>
            </a:xfrm>
            <a:prstGeom prst="ellipse">
              <a:avLst/>
            </a:prstGeom>
            <a:solidFill>
              <a:srgbClr val="19AA94"/>
            </a:solidFill>
            <a:ln w="476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iconfont-1054-809963"/>
            <p:cNvSpPr/>
            <p:nvPr/>
          </p:nvSpPr>
          <p:spPr>
            <a:xfrm>
              <a:off x="9803082" y="-700154"/>
              <a:ext cx="346033" cy="357297"/>
            </a:xfrm>
            <a:custGeom>
              <a:avLst/>
              <a:gdLst>
                <a:gd name="T0" fmla="*/ 10069 w 10816"/>
                <a:gd name="T1" fmla="*/ 4473 h 11168"/>
                <a:gd name="T2" fmla="*/ 7095 w 10816"/>
                <a:gd name="T3" fmla="*/ 4473 h 11168"/>
                <a:gd name="T4" fmla="*/ 6301 w 10816"/>
                <a:gd name="T5" fmla="*/ 0 h 11168"/>
                <a:gd name="T6" fmla="*/ 5585 w 10816"/>
                <a:gd name="T7" fmla="*/ 761 h 11168"/>
                <a:gd name="T8" fmla="*/ 3374 w 10816"/>
                <a:gd name="T9" fmla="*/ 4473 h 11168"/>
                <a:gd name="T10" fmla="*/ 3374 w 10816"/>
                <a:gd name="T11" fmla="*/ 10375 h 11168"/>
                <a:gd name="T12" fmla="*/ 4480 w 10816"/>
                <a:gd name="T13" fmla="*/ 11168 h 11168"/>
                <a:gd name="T14" fmla="*/ 8948 w 10816"/>
                <a:gd name="T15" fmla="*/ 11168 h 11168"/>
                <a:gd name="T16" fmla="*/ 9711 w 10816"/>
                <a:gd name="T17" fmla="*/ 10065 h 11168"/>
                <a:gd name="T18" fmla="*/ 10816 w 10816"/>
                <a:gd name="T19" fmla="*/ 5188 h 11168"/>
                <a:gd name="T20" fmla="*/ 10069 w 10816"/>
                <a:gd name="T21" fmla="*/ 4473 h 11168"/>
                <a:gd name="T22" fmla="*/ 10069 w 10816"/>
                <a:gd name="T23" fmla="*/ 4473 h 11168"/>
                <a:gd name="T24" fmla="*/ 2154 w 10816"/>
                <a:gd name="T25" fmla="*/ 4475 h 11168"/>
                <a:gd name="T26" fmla="*/ 373 w 10816"/>
                <a:gd name="T27" fmla="*/ 4475 h 11168"/>
                <a:gd name="T28" fmla="*/ 0 w 10816"/>
                <a:gd name="T29" fmla="*/ 4836 h 11168"/>
                <a:gd name="T30" fmla="*/ 368 w 10816"/>
                <a:gd name="T31" fmla="*/ 10789 h 11168"/>
                <a:gd name="T32" fmla="*/ 747 w 10816"/>
                <a:gd name="T33" fmla="*/ 11168 h 11168"/>
                <a:gd name="T34" fmla="*/ 2288 w 10816"/>
                <a:gd name="T35" fmla="*/ 11168 h 11168"/>
                <a:gd name="T36" fmla="*/ 2606 w 10816"/>
                <a:gd name="T37" fmla="*/ 10917 h 11168"/>
                <a:gd name="T38" fmla="*/ 2606 w 10816"/>
                <a:gd name="T39" fmla="*/ 4927 h 11168"/>
                <a:gd name="T40" fmla="*/ 2154 w 10816"/>
                <a:gd name="T41" fmla="*/ 4475 h 11168"/>
                <a:gd name="T42" fmla="*/ 2154 w 10816"/>
                <a:gd name="T43" fmla="*/ 4475 h 1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816" h="11168">
                  <a:moveTo>
                    <a:pt x="10069" y="4473"/>
                  </a:moveTo>
                  <a:lnTo>
                    <a:pt x="7095" y="4473"/>
                  </a:lnTo>
                  <a:cubicBezTo>
                    <a:pt x="8247" y="217"/>
                    <a:pt x="6301" y="0"/>
                    <a:pt x="6301" y="0"/>
                  </a:cubicBezTo>
                  <a:cubicBezTo>
                    <a:pt x="5476" y="0"/>
                    <a:pt x="5647" y="652"/>
                    <a:pt x="5585" y="761"/>
                  </a:cubicBezTo>
                  <a:cubicBezTo>
                    <a:pt x="5585" y="2842"/>
                    <a:pt x="3374" y="4473"/>
                    <a:pt x="3374" y="4473"/>
                  </a:cubicBezTo>
                  <a:lnTo>
                    <a:pt x="3374" y="10375"/>
                  </a:lnTo>
                  <a:cubicBezTo>
                    <a:pt x="3374" y="10958"/>
                    <a:pt x="4168" y="11168"/>
                    <a:pt x="4480" y="11168"/>
                  </a:cubicBezTo>
                  <a:lnTo>
                    <a:pt x="8948" y="11168"/>
                  </a:lnTo>
                  <a:cubicBezTo>
                    <a:pt x="9368" y="11168"/>
                    <a:pt x="9711" y="10065"/>
                    <a:pt x="9711" y="10065"/>
                  </a:cubicBezTo>
                  <a:cubicBezTo>
                    <a:pt x="10816" y="6306"/>
                    <a:pt x="10816" y="5188"/>
                    <a:pt x="10816" y="5188"/>
                  </a:cubicBezTo>
                  <a:cubicBezTo>
                    <a:pt x="10816" y="4411"/>
                    <a:pt x="10069" y="4473"/>
                    <a:pt x="10069" y="4473"/>
                  </a:cubicBezTo>
                  <a:close/>
                  <a:moveTo>
                    <a:pt x="10069" y="4473"/>
                  </a:moveTo>
                  <a:close/>
                  <a:moveTo>
                    <a:pt x="2154" y="4475"/>
                  </a:moveTo>
                  <a:lnTo>
                    <a:pt x="373" y="4475"/>
                  </a:lnTo>
                  <a:cubicBezTo>
                    <a:pt x="5" y="4475"/>
                    <a:pt x="0" y="4836"/>
                    <a:pt x="0" y="4836"/>
                  </a:cubicBezTo>
                  <a:lnTo>
                    <a:pt x="368" y="10789"/>
                  </a:lnTo>
                  <a:cubicBezTo>
                    <a:pt x="368" y="11168"/>
                    <a:pt x="747" y="11168"/>
                    <a:pt x="747" y="11168"/>
                  </a:cubicBezTo>
                  <a:lnTo>
                    <a:pt x="2288" y="11168"/>
                  </a:lnTo>
                  <a:cubicBezTo>
                    <a:pt x="2609" y="11168"/>
                    <a:pt x="2606" y="10917"/>
                    <a:pt x="2606" y="10917"/>
                  </a:cubicBezTo>
                  <a:lnTo>
                    <a:pt x="2606" y="4927"/>
                  </a:lnTo>
                  <a:cubicBezTo>
                    <a:pt x="2606" y="4469"/>
                    <a:pt x="2154" y="4475"/>
                    <a:pt x="2154" y="4475"/>
                  </a:cubicBezTo>
                  <a:close/>
                  <a:moveTo>
                    <a:pt x="2154" y="4475"/>
                  </a:move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3948951" y="1826037"/>
            <a:ext cx="212409" cy="212409"/>
            <a:chOff x="9652001" y="-791134"/>
            <a:chExt cx="635162" cy="635162"/>
          </a:xfrm>
        </p:grpSpPr>
        <p:sp>
          <p:nvSpPr>
            <p:cNvPr id="69" name="椭圆 68"/>
            <p:cNvSpPr/>
            <p:nvPr/>
          </p:nvSpPr>
          <p:spPr>
            <a:xfrm>
              <a:off x="9652001" y="-791134"/>
              <a:ext cx="635162" cy="635162"/>
            </a:xfrm>
            <a:prstGeom prst="ellipse">
              <a:avLst/>
            </a:prstGeom>
            <a:solidFill>
              <a:srgbClr val="19AA94"/>
            </a:solidFill>
            <a:ln w="476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iconfont-1054-809963"/>
            <p:cNvSpPr/>
            <p:nvPr/>
          </p:nvSpPr>
          <p:spPr>
            <a:xfrm>
              <a:off x="9803082" y="-700154"/>
              <a:ext cx="346033" cy="357297"/>
            </a:xfrm>
            <a:custGeom>
              <a:avLst/>
              <a:gdLst>
                <a:gd name="T0" fmla="*/ 10069 w 10816"/>
                <a:gd name="T1" fmla="*/ 4473 h 11168"/>
                <a:gd name="T2" fmla="*/ 7095 w 10816"/>
                <a:gd name="T3" fmla="*/ 4473 h 11168"/>
                <a:gd name="T4" fmla="*/ 6301 w 10816"/>
                <a:gd name="T5" fmla="*/ 0 h 11168"/>
                <a:gd name="T6" fmla="*/ 5585 w 10816"/>
                <a:gd name="T7" fmla="*/ 761 h 11168"/>
                <a:gd name="T8" fmla="*/ 3374 w 10816"/>
                <a:gd name="T9" fmla="*/ 4473 h 11168"/>
                <a:gd name="T10" fmla="*/ 3374 w 10816"/>
                <a:gd name="T11" fmla="*/ 10375 h 11168"/>
                <a:gd name="T12" fmla="*/ 4480 w 10816"/>
                <a:gd name="T13" fmla="*/ 11168 h 11168"/>
                <a:gd name="T14" fmla="*/ 8948 w 10816"/>
                <a:gd name="T15" fmla="*/ 11168 h 11168"/>
                <a:gd name="T16" fmla="*/ 9711 w 10816"/>
                <a:gd name="T17" fmla="*/ 10065 h 11168"/>
                <a:gd name="T18" fmla="*/ 10816 w 10816"/>
                <a:gd name="T19" fmla="*/ 5188 h 11168"/>
                <a:gd name="T20" fmla="*/ 10069 w 10816"/>
                <a:gd name="T21" fmla="*/ 4473 h 11168"/>
                <a:gd name="T22" fmla="*/ 10069 w 10816"/>
                <a:gd name="T23" fmla="*/ 4473 h 11168"/>
                <a:gd name="T24" fmla="*/ 2154 w 10816"/>
                <a:gd name="T25" fmla="*/ 4475 h 11168"/>
                <a:gd name="T26" fmla="*/ 373 w 10816"/>
                <a:gd name="T27" fmla="*/ 4475 h 11168"/>
                <a:gd name="T28" fmla="*/ 0 w 10816"/>
                <a:gd name="T29" fmla="*/ 4836 h 11168"/>
                <a:gd name="T30" fmla="*/ 368 w 10816"/>
                <a:gd name="T31" fmla="*/ 10789 h 11168"/>
                <a:gd name="T32" fmla="*/ 747 w 10816"/>
                <a:gd name="T33" fmla="*/ 11168 h 11168"/>
                <a:gd name="T34" fmla="*/ 2288 w 10816"/>
                <a:gd name="T35" fmla="*/ 11168 h 11168"/>
                <a:gd name="T36" fmla="*/ 2606 w 10816"/>
                <a:gd name="T37" fmla="*/ 10917 h 11168"/>
                <a:gd name="T38" fmla="*/ 2606 w 10816"/>
                <a:gd name="T39" fmla="*/ 4927 h 11168"/>
                <a:gd name="T40" fmla="*/ 2154 w 10816"/>
                <a:gd name="T41" fmla="*/ 4475 h 11168"/>
                <a:gd name="T42" fmla="*/ 2154 w 10816"/>
                <a:gd name="T43" fmla="*/ 4475 h 1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816" h="11168">
                  <a:moveTo>
                    <a:pt x="10069" y="4473"/>
                  </a:moveTo>
                  <a:lnTo>
                    <a:pt x="7095" y="4473"/>
                  </a:lnTo>
                  <a:cubicBezTo>
                    <a:pt x="8247" y="217"/>
                    <a:pt x="6301" y="0"/>
                    <a:pt x="6301" y="0"/>
                  </a:cubicBezTo>
                  <a:cubicBezTo>
                    <a:pt x="5476" y="0"/>
                    <a:pt x="5647" y="652"/>
                    <a:pt x="5585" y="761"/>
                  </a:cubicBezTo>
                  <a:cubicBezTo>
                    <a:pt x="5585" y="2842"/>
                    <a:pt x="3374" y="4473"/>
                    <a:pt x="3374" y="4473"/>
                  </a:cubicBezTo>
                  <a:lnTo>
                    <a:pt x="3374" y="10375"/>
                  </a:lnTo>
                  <a:cubicBezTo>
                    <a:pt x="3374" y="10958"/>
                    <a:pt x="4168" y="11168"/>
                    <a:pt x="4480" y="11168"/>
                  </a:cubicBezTo>
                  <a:lnTo>
                    <a:pt x="8948" y="11168"/>
                  </a:lnTo>
                  <a:cubicBezTo>
                    <a:pt x="9368" y="11168"/>
                    <a:pt x="9711" y="10065"/>
                    <a:pt x="9711" y="10065"/>
                  </a:cubicBezTo>
                  <a:cubicBezTo>
                    <a:pt x="10816" y="6306"/>
                    <a:pt x="10816" y="5188"/>
                    <a:pt x="10816" y="5188"/>
                  </a:cubicBezTo>
                  <a:cubicBezTo>
                    <a:pt x="10816" y="4411"/>
                    <a:pt x="10069" y="4473"/>
                    <a:pt x="10069" y="4473"/>
                  </a:cubicBezTo>
                  <a:close/>
                  <a:moveTo>
                    <a:pt x="10069" y="4473"/>
                  </a:moveTo>
                  <a:close/>
                  <a:moveTo>
                    <a:pt x="2154" y="4475"/>
                  </a:moveTo>
                  <a:lnTo>
                    <a:pt x="373" y="4475"/>
                  </a:lnTo>
                  <a:cubicBezTo>
                    <a:pt x="5" y="4475"/>
                    <a:pt x="0" y="4836"/>
                    <a:pt x="0" y="4836"/>
                  </a:cubicBezTo>
                  <a:lnTo>
                    <a:pt x="368" y="10789"/>
                  </a:lnTo>
                  <a:cubicBezTo>
                    <a:pt x="368" y="11168"/>
                    <a:pt x="747" y="11168"/>
                    <a:pt x="747" y="11168"/>
                  </a:cubicBezTo>
                  <a:lnTo>
                    <a:pt x="2288" y="11168"/>
                  </a:lnTo>
                  <a:cubicBezTo>
                    <a:pt x="2609" y="11168"/>
                    <a:pt x="2606" y="10917"/>
                    <a:pt x="2606" y="10917"/>
                  </a:cubicBezTo>
                  <a:lnTo>
                    <a:pt x="2606" y="4927"/>
                  </a:lnTo>
                  <a:cubicBezTo>
                    <a:pt x="2606" y="4469"/>
                    <a:pt x="2154" y="4475"/>
                    <a:pt x="2154" y="4475"/>
                  </a:cubicBezTo>
                  <a:close/>
                  <a:moveTo>
                    <a:pt x="2154" y="4475"/>
                  </a:move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</p:grpSp>
      <p:grpSp>
        <p:nvGrpSpPr>
          <p:cNvPr id="117" name="组合 116"/>
          <p:cNvGrpSpPr/>
          <p:nvPr/>
        </p:nvGrpSpPr>
        <p:grpSpPr>
          <a:xfrm>
            <a:off x="3655614" y="4708140"/>
            <a:ext cx="405829" cy="1109609"/>
            <a:chOff x="12632076" y="1957227"/>
            <a:chExt cx="1027416" cy="1109609"/>
          </a:xfrm>
        </p:grpSpPr>
        <p:sp>
          <p:nvSpPr>
            <p:cNvPr id="115" name="等腰三角形 114"/>
            <p:cNvSpPr/>
            <p:nvPr/>
          </p:nvSpPr>
          <p:spPr>
            <a:xfrm rot="5400000">
              <a:off x="12688584" y="2095928"/>
              <a:ext cx="1109609" cy="832207"/>
            </a:xfrm>
            <a:prstGeom prst="triangle">
              <a:avLst/>
            </a:pr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rgbClr val="7C3663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6" name="等腰三角形 115"/>
            <p:cNvSpPr/>
            <p:nvPr/>
          </p:nvSpPr>
          <p:spPr>
            <a:xfrm rot="5400000">
              <a:off x="12493375" y="2095928"/>
              <a:ext cx="1109609" cy="832207"/>
            </a:xfrm>
            <a:prstGeom prst="triangle">
              <a:avLst/>
            </a:prstGeom>
            <a:gradFill>
              <a:gsLst>
                <a:gs pos="100000">
                  <a:schemeClr val="bg1">
                    <a:alpha val="0"/>
                  </a:schemeClr>
                </a:gs>
                <a:gs pos="0">
                  <a:srgbClr val="7C3663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79" name="矩形: 圆角 78"/>
          <p:cNvSpPr/>
          <p:nvPr/>
        </p:nvSpPr>
        <p:spPr>
          <a:xfrm>
            <a:off x="4170449" y="4431102"/>
            <a:ext cx="2711157" cy="1666682"/>
          </a:xfrm>
          <a:prstGeom prst="roundRect">
            <a:avLst>
              <a:gd name="adj" fmla="val 6604"/>
            </a:avLst>
          </a:prstGeom>
          <a:noFill/>
          <a:ln w="6350"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01" name="图片 100"/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7179774" y="2038446"/>
            <a:ext cx="1413569" cy="121057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3F0C3DE-7F98-4369-3E96-48434284F0E4}"/>
              </a:ext>
            </a:extLst>
          </p:cNvPr>
          <p:cNvSpPr txBox="1"/>
          <p:nvPr/>
        </p:nvSpPr>
        <p:spPr>
          <a:xfrm>
            <a:off x="5640005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创新性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40000"/>
                  <a:lumOff val="6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ADE514D-CFDB-6063-6F45-F9A28047EA45}"/>
              </a:ext>
            </a:extLst>
          </p:cNvPr>
          <p:cNvSpPr txBox="1"/>
          <p:nvPr/>
        </p:nvSpPr>
        <p:spPr>
          <a:xfrm>
            <a:off x="6918908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3B9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46B5D79-D8CB-6CB2-C464-68811F2FEDA1}"/>
              </a:ext>
            </a:extLst>
          </p:cNvPr>
          <p:cNvSpPr txBox="1"/>
          <p:nvPr/>
        </p:nvSpPr>
        <p:spPr>
          <a:xfrm>
            <a:off x="8208444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安全性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F1A4176F-0C5A-2319-D0AC-98591FF8443B}"/>
              </a:ext>
            </a:extLst>
          </p:cNvPr>
          <p:cNvSpPr txBox="1"/>
          <p:nvPr/>
        </p:nvSpPr>
        <p:spPr>
          <a:xfrm>
            <a:off x="9434183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公平性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3F08F4BF-B3D2-B4AF-D998-FB952309FF5F}"/>
              </a:ext>
            </a:extLst>
          </p:cNvPr>
          <p:cNvSpPr txBox="1"/>
          <p:nvPr/>
        </p:nvSpPr>
        <p:spPr>
          <a:xfrm>
            <a:off x="4241132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基本信息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40000"/>
                  <a:lumOff val="6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pic>
        <p:nvPicPr>
          <p:cNvPr id="118" name="图片 117">
            <a:extLst>
              <a:ext uri="{FF2B5EF4-FFF2-40B4-BE49-F238E27FC236}">
                <a16:creationId xmlns:a16="http://schemas.microsoft.com/office/drawing/2014/main" id="{693444A0-B8EE-E10C-C9B4-8D6557EF5C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776" y="2311142"/>
            <a:ext cx="2668108" cy="1078923"/>
          </a:xfrm>
          <a:prstGeom prst="rect">
            <a:avLst/>
          </a:prstGeom>
        </p:spPr>
      </p:pic>
      <p:pic>
        <p:nvPicPr>
          <p:cNvPr id="119" name="图片 118">
            <a:extLst>
              <a:ext uri="{FF2B5EF4-FFF2-40B4-BE49-F238E27FC236}">
                <a16:creationId xmlns:a16="http://schemas.microsoft.com/office/drawing/2014/main" id="{270E35DD-EB9A-3079-4B68-62F8E60E99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2695" y="2315410"/>
            <a:ext cx="2550266" cy="842382"/>
          </a:xfrm>
          <a:prstGeom prst="rect">
            <a:avLst/>
          </a:prstGeom>
        </p:spPr>
      </p:pic>
      <p:sp>
        <p:nvSpPr>
          <p:cNvPr id="120" name="文本框 119">
            <a:extLst>
              <a:ext uri="{FF2B5EF4-FFF2-40B4-BE49-F238E27FC236}">
                <a16:creationId xmlns:a16="http://schemas.microsoft.com/office/drawing/2014/main" id="{99C1E79B-214D-935E-2211-0444EE50762B}"/>
              </a:ext>
            </a:extLst>
          </p:cNvPr>
          <p:cNvSpPr txBox="1"/>
          <p:nvPr/>
        </p:nvSpPr>
        <p:spPr>
          <a:xfrm>
            <a:off x="4493213" y="3157792"/>
            <a:ext cx="208407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颅内缓解率：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70%</a:t>
            </a:r>
            <a:endParaRPr kumimoji="0" lang="zh-CN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19AA94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26" name="直接连接符 125">
            <a:extLst>
              <a:ext uri="{FF2B5EF4-FFF2-40B4-BE49-F238E27FC236}">
                <a16:creationId xmlns:a16="http://schemas.microsoft.com/office/drawing/2014/main" id="{8D5DA308-9429-A289-9F7D-2C77E8A0789E}"/>
              </a:ext>
            </a:extLst>
          </p:cNvPr>
          <p:cNvCxnSpPr>
            <a:cxnSpLocks/>
          </p:cNvCxnSpPr>
          <p:nvPr/>
        </p:nvCxnSpPr>
        <p:spPr>
          <a:xfrm>
            <a:off x="913237" y="3651199"/>
            <a:ext cx="5977885" cy="0"/>
          </a:xfrm>
          <a:prstGeom prst="line">
            <a:avLst/>
          </a:prstGeom>
          <a:ln>
            <a:solidFill>
              <a:srgbClr val="7C3663"/>
            </a:solidFill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60447E94-55E7-738B-9591-1410997C3580}"/>
              </a:ext>
            </a:extLst>
          </p:cNvPr>
          <p:cNvGrpSpPr/>
          <p:nvPr/>
        </p:nvGrpSpPr>
        <p:grpSpPr>
          <a:xfrm>
            <a:off x="951314" y="5283185"/>
            <a:ext cx="2428582" cy="760901"/>
            <a:chOff x="1100290" y="5153876"/>
            <a:chExt cx="2552951" cy="783806"/>
          </a:xfrm>
        </p:grpSpPr>
        <p:pic>
          <p:nvPicPr>
            <p:cNvPr id="131" name="图片 130">
              <a:extLst>
                <a:ext uri="{FF2B5EF4-FFF2-40B4-BE49-F238E27FC236}">
                  <a16:creationId xmlns:a16="http://schemas.microsoft.com/office/drawing/2014/main" id="{B967D709-C0DE-85B7-4ADE-05736B5334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3970" b="32187"/>
            <a:stretch/>
          </p:blipFill>
          <p:spPr>
            <a:xfrm>
              <a:off x="1106170" y="5153876"/>
              <a:ext cx="2547071" cy="743131"/>
            </a:xfrm>
            <a:prstGeom prst="rect">
              <a:avLst/>
            </a:prstGeom>
          </p:spPr>
        </p:pic>
        <p:sp>
          <p:nvSpPr>
            <p:cNvPr id="132" name="矩形: 圆角 131">
              <a:extLst>
                <a:ext uri="{FF2B5EF4-FFF2-40B4-BE49-F238E27FC236}">
                  <a16:creationId xmlns:a16="http://schemas.microsoft.com/office/drawing/2014/main" id="{232B4CB7-7E45-2BFF-F1B3-743091EC60AE}"/>
                </a:ext>
              </a:extLst>
            </p:cNvPr>
            <p:cNvSpPr/>
            <p:nvPr/>
          </p:nvSpPr>
          <p:spPr>
            <a:xfrm>
              <a:off x="1100290" y="5807676"/>
              <a:ext cx="244293" cy="13000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34" name="图片 133">
            <a:extLst>
              <a:ext uri="{FF2B5EF4-FFF2-40B4-BE49-F238E27FC236}">
                <a16:creationId xmlns:a16="http://schemas.microsoft.com/office/drawing/2014/main" id="{F3F3789E-5C5E-AED9-533E-96E911C119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2642" y="4653830"/>
            <a:ext cx="2771511" cy="1092056"/>
          </a:xfrm>
          <a:prstGeom prst="rect">
            <a:avLst/>
          </a:prstGeom>
        </p:spPr>
      </p:pic>
      <p:sp>
        <p:nvSpPr>
          <p:cNvPr id="141" name="文本框 140">
            <a:extLst>
              <a:ext uri="{FF2B5EF4-FFF2-40B4-BE49-F238E27FC236}">
                <a16:creationId xmlns:a16="http://schemas.microsoft.com/office/drawing/2014/main" id="{F81677A4-7528-506E-5637-7394470BF02D}"/>
              </a:ext>
            </a:extLst>
          </p:cNvPr>
          <p:cNvSpPr txBox="1"/>
          <p:nvPr/>
        </p:nvSpPr>
        <p:spPr>
          <a:xfrm>
            <a:off x="8473416" y="1809943"/>
            <a:ext cx="2794036" cy="1332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在初治的中国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RET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融合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NSCLC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患者中，普拉替尼治疗的</a:t>
            </a: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ORR 83</a:t>
            </a:r>
            <a:r>
              <a:rPr lang="en-US" altLang="zh-CN" sz="1050" b="1" dirty="0">
                <a:solidFill>
                  <a:srgbClr val="7C3663"/>
                </a:solidFill>
                <a:latin typeface="微软雅黑"/>
                <a:ea typeface="微软雅黑"/>
              </a:rPr>
              <a:t>.</a:t>
            </a: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3%</a:t>
            </a:r>
            <a:r>
              <a:rPr kumimoji="0" lang="zh-CN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，</a:t>
            </a: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DCR 86.7%</a:t>
            </a:r>
            <a:r>
              <a:rPr kumimoji="0" lang="zh-CN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；</a:t>
            </a:r>
          </a:p>
          <a:p>
            <a:pPr marL="180000" marR="0" lvl="0" indent="-1800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随着随访时间延长，在经治的中国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RET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融合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NSCLC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患者中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ORR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上升至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highlight>
                  <a:srgbClr val="FFFFFF"/>
                </a:highlight>
                <a:uLnTx/>
                <a:uFillTx/>
                <a:latin typeface="微软雅黑"/>
                <a:ea typeface="微软雅黑"/>
                <a:cs typeface="+mn-cs"/>
              </a:rPr>
              <a:t>66.7%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（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2020WCLC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报道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56%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），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DCR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达到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93.9%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。</a:t>
            </a:r>
          </a:p>
        </p:txBody>
      </p:sp>
      <p:graphicFrame>
        <p:nvGraphicFramePr>
          <p:cNvPr id="142" name="表格 141">
            <a:extLst>
              <a:ext uri="{FF2B5EF4-FFF2-40B4-BE49-F238E27FC236}">
                <a16:creationId xmlns:a16="http://schemas.microsoft.com/office/drawing/2014/main" id="{31F82FEE-DE76-85E8-9AEE-7B9454C284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047317"/>
              </p:ext>
            </p:extLst>
          </p:nvPr>
        </p:nvGraphicFramePr>
        <p:xfrm>
          <a:off x="7232273" y="3492975"/>
          <a:ext cx="4130450" cy="2194560"/>
        </p:xfrm>
        <a:graphic>
          <a:graphicData uri="http://schemas.openxmlformats.org/drawingml/2006/table">
            <a:tbl>
              <a:tblPr firstRow="1" bandRow="1"/>
              <a:tblGrid>
                <a:gridCol w="1182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68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99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0" marR="0" lvl="4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疗效</a:t>
                      </a:r>
                      <a:endParaRPr lang="zh-CN" altLang="en-US" sz="9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ea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铂类化疗经治患者</a:t>
                      </a:r>
                      <a:endParaRPr lang="en-US" altLang="zh-CN" sz="9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9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n = 33)</a:t>
                      </a:r>
                      <a:endParaRPr lang="zh-CN" altLang="en-US" sz="9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初治患者（</a:t>
                      </a:r>
                      <a:r>
                        <a:rPr lang="en-US" altLang="zh-CN" sz="9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n=30</a:t>
                      </a:r>
                      <a:r>
                        <a:rPr lang="zh-CN" altLang="en-US" sz="9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ORR, %(95% CI)</a:t>
                      </a:r>
                      <a:endParaRPr lang="zh-CN" altLang="en-US" sz="9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36000" marR="36000" marT="36000" marB="0" anchor="ctr">
                    <a:lnL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66.7</a:t>
                      </a:r>
                      <a:r>
                        <a:rPr lang="zh-CN" altLang="en-US" sz="9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9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48.2-82.0</a:t>
                      </a:r>
                      <a:r>
                        <a:rPr lang="zh-CN" altLang="en-US" sz="9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b="1" dirty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83.3 (65.3-94.4)</a:t>
                      </a:r>
                      <a:endParaRPr lang="zh-CN" altLang="en-US" sz="900" b="1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7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72000" lvl="2"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CR, %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36000" marR="36000" marT="36000" marB="0" anchor="ctr">
                    <a:lnL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3.0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6.7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7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72000" lvl="2"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PR, %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36000" marR="36000" marT="36000" marB="0" anchor="ctr">
                    <a:lnL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baseline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63.6</a:t>
                      </a:r>
                      <a:endParaRPr lang="zh-CN" altLang="en-US" sz="900" baseline="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baseline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76.7</a:t>
                      </a:r>
                      <a:endParaRPr lang="zh-CN" altLang="en-US" sz="900" baseline="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67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72000" lvl="2"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SD, %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36000" marR="36000" marT="36000" marB="0" anchor="ctr">
                    <a:lnL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27.3</a:t>
                      </a:r>
                      <a:endParaRPr lang="zh-CN" altLang="en-US" sz="900" baseline="300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baseline="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3.3</a:t>
                      </a:r>
                      <a:endParaRPr lang="zh-CN" altLang="en-US" sz="900" baseline="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7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72000" lvl="2"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PD, %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36000" marR="36000" marT="36000" marB="0" anchor="ctr">
                    <a:lnL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3.0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6.7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67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72000" lvl="2"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NE, %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36000" marR="36000" marT="36000" marB="0" anchor="ctr">
                    <a:lnL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3.0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6.7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67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CBR, %(95% CI)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36000" marR="36000" marT="36000" marB="0" anchor="ctr">
                    <a:lnL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84.8</a:t>
                      </a:r>
                      <a:r>
                        <a:rPr lang="zh-CN" alt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68.1-94.9</a:t>
                      </a:r>
                      <a:r>
                        <a:rPr lang="zh-CN" alt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86.7 (69.3-96.2)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lumMod val="100000"/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673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lvl="1"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DCR, %(95% CI)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36000" marR="36000" marT="36000" marB="0" anchor="ctr">
                    <a:lnL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93.9</a:t>
                      </a:r>
                      <a:r>
                        <a:rPr lang="zh-CN" alt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79.8-99.3</a:t>
                      </a:r>
                      <a:r>
                        <a:rPr lang="zh-CN" altLang="en-US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/>
                      <a:r>
                        <a:rPr lang="en-US" altLang="zh-CN" sz="9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86.7 (69.3-96.2)</a:t>
                      </a:r>
                      <a:endParaRPr lang="zh-CN" altLang="en-US" sz="900" dirty="0"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366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44" name="文本框 143">
            <a:extLst>
              <a:ext uri="{FF2B5EF4-FFF2-40B4-BE49-F238E27FC236}">
                <a16:creationId xmlns:a16="http://schemas.microsoft.com/office/drawing/2014/main" id="{7E2F99A5-3C70-ED4F-2874-EC28D2FD4F77}"/>
              </a:ext>
            </a:extLst>
          </p:cNvPr>
          <p:cNvSpPr txBox="1"/>
          <p:nvPr/>
        </p:nvSpPr>
        <p:spPr>
          <a:xfrm>
            <a:off x="7285270" y="5772974"/>
            <a:ext cx="3965337" cy="20800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899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BICR：独立中心神经影像学盲态评估；CBR：临床获益率；CI：置信区间；DCR：疾病控制率；ORR：客观缓解率，CR：完全缓解；NE：不可评估；PD：疾病进展；PR：部分缓解；SD：疾病稳定</a:t>
            </a:r>
          </a:p>
        </p:txBody>
      </p:sp>
      <p:sp>
        <p:nvSpPr>
          <p:cNvPr id="152" name="箭头: 五边形 151">
            <a:extLst>
              <a:ext uri="{FF2B5EF4-FFF2-40B4-BE49-F238E27FC236}">
                <a16:creationId xmlns:a16="http://schemas.microsoft.com/office/drawing/2014/main" id="{7578B161-BB94-5E4B-419E-B6ADA7E47505}"/>
              </a:ext>
            </a:extLst>
          </p:cNvPr>
          <p:cNvSpPr/>
          <p:nvPr/>
        </p:nvSpPr>
        <p:spPr>
          <a:xfrm>
            <a:off x="6654969" y="1367903"/>
            <a:ext cx="104774" cy="275770"/>
          </a:xfrm>
          <a:prstGeom prst="homePlate">
            <a:avLst/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0" name="文本框 159">
            <a:extLst>
              <a:ext uri="{FF2B5EF4-FFF2-40B4-BE49-F238E27FC236}">
                <a16:creationId xmlns:a16="http://schemas.microsoft.com/office/drawing/2014/main" id="{C27917BC-25BC-8B5C-AC83-BA02982E4299}"/>
              </a:ext>
            </a:extLst>
          </p:cNvPr>
          <p:cNvSpPr txBox="1"/>
          <p:nvPr/>
        </p:nvSpPr>
        <p:spPr>
          <a:xfrm>
            <a:off x="679745" y="6224473"/>
            <a:ext cx="594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 Griesinger F,et al. Ann Oncol. 2022 Aug 13;S0923-7534(22)03866-2.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2.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Griesinger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F,et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al. Ann Oncol. 2022 Aug 13;S0923-7534(22)03866-2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supplementary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3. B. Besse, et al. 2022 ESMO abstract 1170P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 Zhou Q, et al. 2022 ESMO ASIA. abstract 389P.</a:t>
            </a:r>
          </a:p>
        </p:txBody>
      </p:sp>
      <p:sp>
        <p:nvSpPr>
          <p:cNvPr id="64" name="箭头: 五边形 63">
            <a:extLst>
              <a:ext uri="{FF2B5EF4-FFF2-40B4-BE49-F238E27FC236}">
                <a16:creationId xmlns:a16="http://schemas.microsoft.com/office/drawing/2014/main" id="{B0619371-56D9-393E-6648-99CA32482F0C}"/>
              </a:ext>
            </a:extLst>
          </p:cNvPr>
          <p:cNvSpPr/>
          <p:nvPr/>
        </p:nvSpPr>
        <p:spPr>
          <a:xfrm flipH="1">
            <a:off x="962711" y="1367903"/>
            <a:ext cx="104774" cy="275769"/>
          </a:xfrm>
          <a:prstGeom prst="homePlate">
            <a:avLst/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D418BB6C-1374-BA7D-9001-E9926DC0DBA1}"/>
              </a:ext>
            </a:extLst>
          </p:cNvPr>
          <p:cNvSpPr/>
          <p:nvPr/>
        </p:nvSpPr>
        <p:spPr>
          <a:xfrm>
            <a:off x="7078969" y="1511081"/>
            <a:ext cx="4417706" cy="4674022"/>
          </a:xfrm>
          <a:custGeom>
            <a:avLst/>
            <a:gdLst>
              <a:gd name="connsiteX0" fmla="*/ 0 w 6309432"/>
              <a:gd name="connsiteY0" fmla="*/ 0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0" fmla="*/ 0 w 6309432"/>
              <a:gd name="connsiteY0" fmla="*/ 28089 h 4701667"/>
              <a:gd name="connsiteX1" fmla="*/ 2733379 w 6309432"/>
              <a:gd name="connsiteY1" fmla="*/ 0 h 4701667"/>
              <a:gd name="connsiteX2" fmla="*/ 6309432 w 6309432"/>
              <a:gd name="connsiteY2" fmla="*/ 28089 h 4701667"/>
              <a:gd name="connsiteX3" fmla="*/ 6309432 w 6309432"/>
              <a:gd name="connsiteY3" fmla="*/ 4701667 h 4701667"/>
              <a:gd name="connsiteX4" fmla="*/ 0 w 6309432"/>
              <a:gd name="connsiteY4" fmla="*/ 4701667 h 4701667"/>
              <a:gd name="connsiteX5" fmla="*/ 0 w 6309432"/>
              <a:gd name="connsiteY5" fmla="*/ 28089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2824819 w 6309432"/>
              <a:gd name="connsiteY5" fmla="*/ 91440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634512 w 6309432"/>
              <a:gd name="connsiteY5" fmla="*/ 38278 h 4701667"/>
              <a:gd name="connsiteX0" fmla="*/ 5465946 w 6309432"/>
              <a:gd name="connsiteY0" fmla="*/ 14441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5" fmla="*/ 634512 w 6309432"/>
              <a:gd name="connsiteY5" fmla="*/ 10189 h 4673578"/>
              <a:gd name="connsiteX0" fmla="*/ 5465946 w 6309432"/>
              <a:gd name="connsiteY0" fmla="*/ 36150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36151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38085 w 6309432"/>
              <a:gd name="connsiteY0" fmla="*/ 0 h 4701666"/>
              <a:gd name="connsiteX1" fmla="*/ 6309432 w 6309432"/>
              <a:gd name="connsiteY1" fmla="*/ 28088 h 4701666"/>
              <a:gd name="connsiteX2" fmla="*/ 6309432 w 6309432"/>
              <a:gd name="connsiteY2" fmla="*/ 4701666 h 4701666"/>
              <a:gd name="connsiteX3" fmla="*/ 0 w 6309432"/>
              <a:gd name="connsiteY3" fmla="*/ 4701666 h 4701666"/>
              <a:gd name="connsiteX4" fmla="*/ 0 w 6309432"/>
              <a:gd name="connsiteY4" fmla="*/ 28088 h 4701666"/>
              <a:gd name="connsiteX5" fmla="*/ 485657 w 6309432"/>
              <a:gd name="connsiteY5" fmla="*/ 6379 h 4701666"/>
              <a:gd name="connsiteX0" fmla="*/ 5880615 w 6309432"/>
              <a:gd name="connsiteY0" fmla="*/ 25518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80615 w 6309432"/>
              <a:gd name="connsiteY0" fmla="*/ 46783 h 4716552"/>
              <a:gd name="connsiteX1" fmla="*/ 6309432 w 6309432"/>
              <a:gd name="connsiteY1" fmla="*/ 42974 h 4716552"/>
              <a:gd name="connsiteX2" fmla="*/ 6309432 w 6309432"/>
              <a:gd name="connsiteY2" fmla="*/ 4716552 h 4716552"/>
              <a:gd name="connsiteX3" fmla="*/ 0 w 6309432"/>
              <a:gd name="connsiteY3" fmla="*/ 4716552 h 4716552"/>
              <a:gd name="connsiteX4" fmla="*/ 0 w 6309432"/>
              <a:gd name="connsiteY4" fmla="*/ 42974 h 4716552"/>
              <a:gd name="connsiteX5" fmla="*/ 315536 w 6309432"/>
              <a:gd name="connsiteY5" fmla="*/ 0 h 4716552"/>
              <a:gd name="connsiteX0" fmla="*/ 5880615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  <a:gd name="connsiteX0" fmla="*/ 6018838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09432" h="4674022">
                <a:moveTo>
                  <a:pt x="6018838" y="4253"/>
                </a:moveTo>
                <a:lnTo>
                  <a:pt x="6309432" y="444"/>
                </a:lnTo>
                <a:lnTo>
                  <a:pt x="6309432" y="4674022"/>
                </a:lnTo>
                <a:lnTo>
                  <a:pt x="0" y="4674022"/>
                </a:lnTo>
                <a:lnTo>
                  <a:pt x="0" y="444"/>
                </a:lnTo>
                <a:lnTo>
                  <a:pt x="315536" y="0"/>
                </a:lnTo>
              </a:path>
            </a:pathLst>
          </a:custGeom>
          <a:noFill/>
          <a:ln w="28575">
            <a:solidFill>
              <a:srgbClr val="F1DE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0" name="箭头: 五边形 99">
            <a:extLst>
              <a:ext uri="{FF2B5EF4-FFF2-40B4-BE49-F238E27FC236}">
                <a16:creationId xmlns:a16="http://schemas.microsoft.com/office/drawing/2014/main" id="{D0DA667B-47FF-5A1F-D34C-DE25A2469FB9}"/>
              </a:ext>
            </a:extLst>
          </p:cNvPr>
          <p:cNvSpPr/>
          <p:nvPr/>
        </p:nvSpPr>
        <p:spPr>
          <a:xfrm flipH="1">
            <a:off x="7231358" y="1378780"/>
            <a:ext cx="104774" cy="275769"/>
          </a:xfrm>
          <a:prstGeom prst="homePlate">
            <a:avLst/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2" name="箭头: 五边形 101">
            <a:extLst>
              <a:ext uri="{FF2B5EF4-FFF2-40B4-BE49-F238E27FC236}">
                <a16:creationId xmlns:a16="http://schemas.microsoft.com/office/drawing/2014/main" id="{08D9CA0D-4093-E70C-0DD9-60D00B44FF05}"/>
              </a:ext>
            </a:extLst>
          </p:cNvPr>
          <p:cNvSpPr/>
          <p:nvPr/>
        </p:nvSpPr>
        <p:spPr>
          <a:xfrm>
            <a:off x="11222198" y="1391255"/>
            <a:ext cx="104774" cy="275770"/>
          </a:xfrm>
          <a:prstGeom prst="homePlate">
            <a:avLst/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文本框 94"/>
          <p:cNvSpPr txBox="1"/>
          <p:nvPr/>
        </p:nvSpPr>
        <p:spPr>
          <a:xfrm>
            <a:off x="7326751" y="1350959"/>
            <a:ext cx="3882377" cy="3231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ARROW</a:t>
            </a: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研究中国队列结果与全球一致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2DA59829-5C96-BF1B-F48A-32080C079278}"/>
              </a:ext>
            </a:extLst>
          </p:cNvPr>
          <p:cNvSpPr/>
          <p:nvPr/>
        </p:nvSpPr>
        <p:spPr>
          <a:xfrm>
            <a:off x="617508" y="1516665"/>
            <a:ext cx="6367782" cy="4674022"/>
          </a:xfrm>
          <a:custGeom>
            <a:avLst/>
            <a:gdLst>
              <a:gd name="connsiteX0" fmla="*/ 0 w 6309432"/>
              <a:gd name="connsiteY0" fmla="*/ 0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0" fmla="*/ 0 w 6309432"/>
              <a:gd name="connsiteY0" fmla="*/ 28089 h 4701667"/>
              <a:gd name="connsiteX1" fmla="*/ 2733379 w 6309432"/>
              <a:gd name="connsiteY1" fmla="*/ 0 h 4701667"/>
              <a:gd name="connsiteX2" fmla="*/ 6309432 w 6309432"/>
              <a:gd name="connsiteY2" fmla="*/ 28089 h 4701667"/>
              <a:gd name="connsiteX3" fmla="*/ 6309432 w 6309432"/>
              <a:gd name="connsiteY3" fmla="*/ 4701667 h 4701667"/>
              <a:gd name="connsiteX4" fmla="*/ 0 w 6309432"/>
              <a:gd name="connsiteY4" fmla="*/ 4701667 h 4701667"/>
              <a:gd name="connsiteX5" fmla="*/ 0 w 6309432"/>
              <a:gd name="connsiteY5" fmla="*/ 28089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2824819 w 6309432"/>
              <a:gd name="connsiteY5" fmla="*/ 91440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634512 w 6309432"/>
              <a:gd name="connsiteY5" fmla="*/ 38278 h 4701667"/>
              <a:gd name="connsiteX0" fmla="*/ 5465946 w 6309432"/>
              <a:gd name="connsiteY0" fmla="*/ 14441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5" fmla="*/ 634512 w 6309432"/>
              <a:gd name="connsiteY5" fmla="*/ 10189 h 4673578"/>
              <a:gd name="connsiteX0" fmla="*/ 5465946 w 6309432"/>
              <a:gd name="connsiteY0" fmla="*/ 36150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36151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38085 w 6309432"/>
              <a:gd name="connsiteY0" fmla="*/ 0 h 4701666"/>
              <a:gd name="connsiteX1" fmla="*/ 6309432 w 6309432"/>
              <a:gd name="connsiteY1" fmla="*/ 28088 h 4701666"/>
              <a:gd name="connsiteX2" fmla="*/ 6309432 w 6309432"/>
              <a:gd name="connsiteY2" fmla="*/ 4701666 h 4701666"/>
              <a:gd name="connsiteX3" fmla="*/ 0 w 6309432"/>
              <a:gd name="connsiteY3" fmla="*/ 4701666 h 4701666"/>
              <a:gd name="connsiteX4" fmla="*/ 0 w 6309432"/>
              <a:gd name="connsiteY4" fmla="*/ 28088 h 4701666"/>
              <a:gd name="connsiteX5" fmla="*/ 485657 w 6309432"/>
              <a:gd name="connsiteY5" fmla="*/ 6379 h 4701666"/>
              <a:gd name="connsiteX0" fmla="*/ 5880615 w 6309432"/>
              <a:gd name="connsiteY0" fmla="*/ 25518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80615 w 6309432"/>
              <a:gd name="connsiteY0" fmla="*/ 46783 h 4716552"/>
              <a:gd name="connsiteX1" fmla="*/ 6309432 w 6309432"/>
              <a:gd name="connsiteY1" fmla="*/ 42974 h 4716552"/>
              <a:gd name="connsiteX2" fmla="*/ 6309432 w 6309432"/>
              <a:gd name="connsiteY2" fmla="*/ 4716552 h 4716552"/>
              <a:gd name="connsiteX3" fmla="*/ 0 w 6309432"/>
              <a:gd name="connsiteY3" fmla="*/ 4716552 h 4716552"/>
              <a:gd name="connsiteX4" fmla="*/ 0 w 6309432"/>
              <a:gd name="connsiteY4" fmla="*/ 42974 h 4716552"/>
              <a:gd name="connsiteX5" fmla="*/ 315536 w 6309432"/>
              <a:gd name="connsiteY5" fmla="*/ 0 h 4716552"/>
              <a:gd name="connsiteX0" fmla="*/ 5880615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  <a:gd name="connsiteX0" fmla="*/ 6018838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09432" h="4674022">
                <a:moveTo>
                  <a:pt x="6018838" y="4253"/>
                </a:moveTo>
                <a:lnTo>
                  <a:pt x="6309432" y="444"/>
                </a:lnTo>
                <a:lnTo>
                  <a:pt x="6309432" y="4674022"/>
                </a:lnTo>
                <a:lnTo>
                  <a:pt x="0" y="4674022"/>
                </a:lnTo>
                <a:lnTo>
                  <a:pt x="0" y="444"/>
                </a:lnTo>
                <a:lnTo>
                  <a:pt x="315536" y="0"/>
                </a:lnTo>
              </a:path>
            </a:pathLst>
          </a:custGeom>
          <a:noFill/>
          <a:ln w="28575">
            <a:solidFill>
              <a:srgbClr val="F3D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2" name="矩形: 圆角 31"/>
          <p:cNvSpPr/>
          <p:nvPr/>
        </p:nvSpPr>
        <p:spPr>
          <a:xfrm>
            <a:off x="832669" y="3781895"/>
            <a:ext cx="2689383" cy="4672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既往接受过全身治疗的</a:t>
            </a:r>
            <a:r>
              <a:rPr lang="en-US" altLang="zh-CN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RET-</a:t>
            </a:r>
            <a:r>
              <a:rPr lang="en-US" altLang="zh-CN" sz="900" dirty="0" err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fp</a:t>
            </a:r>
            <a:r>
              <a:rPr lang="en-US" altLang="zh-CN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TC</a:t>
            </a:r>
            <a:r>
              <a:rPr lang="zh-CN" altLang="en-US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患者的中位</a:t>
            </a:r>
            <a:r>
              <a:rPr lang="en-US" altLang="zh-CN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PFS</a:t>
            </a:r>
            <a:r>
              <a:rPr lang="zh-CN" altLang="en-US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en-US" altLang="zh-CN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25.4</a:t>
            </a:r>
            <a:r>
              <a:rPr lang="zh-CN" altLang="en-US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个月，中位</a:t>
            </a:r>
            <a:r>
              <a:rPr lang="en-US" altLang="zh-CN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OS</a:t>
            </a:r>
            <a:r>
              <a:rPr lang="zh-CN" altLang="en-US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尚未达到。</a:t>
            </a: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2D0075B4-44BB-AD99-8274-BE8EF0A6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64" y="689461"/>
            <a:ext cx="10948872" cy="520996"/>
          </a:xfrm>
        </p:spPr>
        <p:txBody>
          <a:bodyPr/>
          <a:lstStyle/>
          <a:p>
            <a:r>
              <a:rPr lang="zh-CN" altLang="en-US" sz="2400" dirty="0">
                <a:sym typeface="Arial" panose="020B0604020202020204" pitchFamily="34" charset="0"/>
              </a:rPr>
              <a:t>普拉替尼对</a:t>
            </a:r>
            <a:r>
              <a:rPr lang="en-US" altLang="zh-CN" sz="2400" dirty="0">
                <a:sym typeface="Arial" panose="020B0604020202020204" pitchFamily="34" charset="0"/>
              </a:rPr>
              <a:t>RET+MTC/DTC</a:t>
            </a:r>
            <a:r>
              <a:rPr lang="zh-CN" altLang="en-US" sz="2400" dirty="0">
                <a:sym typeface="Arial" panose="020B0604020202020204" pitchFamily="34" charset="0"/>
              </a:rPr>
              <a:t>疗效卓越，表现出强效缩瘤，显著延长生存</a:t>
            </a:r>
            <a:b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</a:br>
            <a:endParaRPr lang="zh-CN" altLang="en-US" sz="2400" dirty="0"/>
          </a:p>
        </p:txBody>
      </p: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0CD6254D-B4A7-D5A4-F8F1-62F557B12126}"/>
              </a:ext>
            </a:extLst>
          </p:cNvPr>
          <p:cNvGrpSpPr/>
          <p:nvPr/>
        </p:nvGrpSpPr>
        <p:grpSpPr>
          <a:xfrm>
            <a:off x="6833845" y="85956"/>
            <a:ext cx="1237845" cy="344736"/>
            <a:chOff x="4161407" y="104422"/>
            <a:chExt cx="1237845" cy="344736"/>
          </a:xfrm>
        </p:grpSpPr>
        <p:sp>
          <p:nvSpPr>
            <p:cNvPr id="50" name="矩形: 圆角 49">
              <a:extLst>
                <a:ext uri="{FF2B5EF4-FFF2-40B4-BE49-F238E27FC236}">
                  <a16:creationId xmlns:a16="http://schemas.microsoft.com/office/drawing/2014/main" id="{DA021384-A945-1FF2-C8F9-91A2CC816AE9}"/>
                </a:ext>
              </a:extLst>
            </p:cNvPr>
            <p:cNvSpPr/>
            <p:nvPr/>
          </p:nvSpPr>
          <p:spPr>
            <a:xfrm>
              <a:off x="4161407" y="104422"/>
              <a:ext cx="1137468" cy="344736"/>
            </a:xfrm>
            <a:prstGeom prst="roundRect">
              <a:avLst>
                <a:gd name="adj" fmla="val 16667"/>
              </a:avLst>
            </a:prstGeom>
            <a:solidFill>
              <a:srgbClr val="EEE0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5" name="等腰三角形 54">
              <a:extLst>
                <a:ext uri="{FF2B5EF4-FFF2-40B4-BE49-F238E27FC236}">
                  <a16:creationId xmlns:a16="http://schemas.microsoft.com/office/drawing/2014/main" id="{3D09B486-8712-8485-5BCF-07EDC043F796}"/>
                </a:ext>
              </a:extLst>
            </p:cNvPr>
            <p:cNvSpPr/>
            <p:nvPr/>
          </p:nvSpPr>
          <p:spPr>
            <a:xfrm rot="5400000">
              <a:off x="5255252" y="205150"/>
              <a:ext cx="144000" cy="144000"/>
            </a:xfrm>
            <a:prstGeom prst="triangle">
              <a:avLst>
                <a:gd name="adj" fmla="val 52538"/>
              </a:avLst>
            </a:prstGeom>
            <a:gradFill>
              <a:gsLst>
                <a:gs pos="0">
                  <a:srgbClr val="F3D554"/>
                </a:gs>
                <a:gs pos="100000">
                  <a:srgbClr val="EEE07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13B9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123" name="矩形 122"/>
          <p:cNvSpPr/>
          <p:nvPr/>
        </p:nvSpPr>
        <p:spPr>
          <a:xfrm>
            <a:off x="3826402" y="2249042"/>
            <a:ext cx="2972820" cy="1341956"/>
          </a:xfrm>
          <a:prstGeom prst="rect">
            <a:avLst/>
          </a:prstGeom>
          <a:solidFill>
            <a:schemeClr val="bg1"/>
          </a:solidFill>
          <a:ln w="3175">
            <a:solidFill>
              <a:srgbClr val="19AA94"/>
            </a:solidFill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4" name="矩形 123"/>
          <p:cNvSpPr/>
          <p:nvPr/>
        </p:nvSpPr>
        <p:spPr>
          <a:xfrm>
            <a:off x="997542" y="2246413"/>
            <a:ext cx="2721081" cy="1346179"/>
          </a:xfrm>
          <a:prstGeom prst="rect">
            <a:avLst/>
          </a:prstGeom>
          <a:solidFill>
            <a:schemeClr val="bg1"/>
          </a:solidFill>
          <a:ln w="3175">
            <a:solidFill>
              <a:srgbClr val="19AA94"/>
            </a:solidFill>
            <a:prstDash val="lg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19AA94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188939" y="1777430"/>
            <a:ext cx="27702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一线治疗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RET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突变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MTC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98.5%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患者肿瘤均较基线缩小（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n=67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051307" y="1827994"/>
            <a:ext cx="27463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二线治疗</a:t>
            </a:r>
            <a:r>
              <a:rPr lang="en-US" altLang="zh-CN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RET</a:t>
            </a:r>
            <a:r>
              <a:rPr lang="zh-CN" altLang="en-US" sz="9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融合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DTC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患者靶病灶均较基线缩小（</a:t>
            </a:r>
            <a:r>
              <a:rPr kumimoji="0" lang="en-US" altLang="zh-CN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n=25</a:t>
            </a:r>
            <a:r>
              <a: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891452" y="1336510"/>
            <a:ext cx="584499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ARROW</a:t>
            </a: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9AA94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研究甲状腺癌队列中，普拉替尼展示强缩瘤效果</a:t>
            </a:r>
          </a:p>
        </p:txBody>
      </p:sp>
      <p:grpSp>
        <p:nvGrpSpPr>
          <p:cNvPr id="51" name="组合 50"/>
          <p:cNvGrpSpPr/>
          <p:nvPr/>
        </p:nvGrpSpPr>
        <p:grpSpPr>
          <a:xfrm>
            <a:off x="807033" y="1841328"/>
            <a:ext cx="212409" cy="212409"/>
            <a:chOff x="9652001" y="-791134"/>
            <a:chExt cx="635162" cy="635162"/>
          </a:xfrm>
        </p:grpSpPr>
        <p:sp>
          <p:nvSpPr>
            <p:cNvPr id="52" name="椭圆 51"/>
            <p:cNvSpPr/>
            <p:nvPr/>
          </p:nvSpPr>
          <p:spPr>
            <a:xfrm>
              <a:off x="9652001" y="-791134"/>
              <a:ext cx="635162" cy="635162"/>
            </a:xfrm>
            <a:prstGeom prst="ellipse">
              <a:avLst/>
            </a:prstGeom>
            <a:solidFill>
              <a:srgbClr val="19AA94"/>
            </a:solidFill>
            <a:ln w="476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8" name="iconfont-1054-809963"/>
            <p:cNvSpPr/>
            <p:nvPr/>
          </p:nvSpPr>
          <p:spPr>
            <a:xfrm>
              <a:off x="9803082" y="-700154"/>
              <a:ext cx="346033" cy="357297"/>
            </a:xfrm>
            <a:custGeom>
              <a:avLst/>
              <a:gdLst>
                <a:gd name="T0" fmla="*/ 10069 w 10816"/>
                <a:gd name="T1" fmla="*/ 4473 h 11168"/>
                <a:gd name="T2" fmla="*/ 7095 w 10816"/>
                <a:gd name="T3" fmla="*/ 4473 h 11168"/>
                <a:gd name="T4" fmla="*/ 6301 w 10816"/>
                <a:gd name="T5" fmla="*/ 0 h 11168"/>
                <a:gd name="T6" fmla="*/ 5585 w 10816"/>
                <a:gd name="T7" fmla="*/ 761 h 11168"/>
                <a:gd name="T8" fmla="*/ 3374 w 10816"/>
                <a:gd name="T9" fmla="*/ 4473 h 11168"/>
                <a:gd name="T10" fmla="*/ 3374 w 10816"/>
                <a:gd name="T11" fmla="*/ 10375 h 11168"/>
                <a:gd name="T12" fmla="*/ 4480 w 10816"/>
                <a:gd name="T13" fmla="*/ 11168 h 11168"/>
                <a:gd name="T14" fmla="*/ 8948 w 10816"/>
                <a:gd name="T15" fmla="*/ 11168 h 11168"/>
                <a:gd name="T16" fmla="*/ 9711 w 10816"/>
                <a:gd name="T17" fmla="*/ 10065 h 11168"/>
                <a:gd name="T18" fmla="*/ 10816 w 10816"/>
                <a:gd name="T19" fmla="*/ 5188 h 11168"/>
                <a:gd name="T20" fmla="*/ 10069 w 10816"/>
                <a:gd name="T21" fmla="*/ 4473 h 11168"/>
                <a:gd name="T22" fmla="*/ 10069 w 10816"/>
                <a:gd name="T23" fmla="*/ 4473 h 11168"/>
                <a:gd name="T24" fmla="*/ 2154 w 10816"/>
                <a:gd name="T25" fmla="*/ 4475 h 11168"/>
                <a:gd name="T26" fmla="*/ 373 w 10816"/>
                <a:gd name="T27" fmla="*/ 4475 h 11168"/>
                <a:gd name="T28" fmla="*/ 0 w 10816"/>
                <a:gd name="T29" fmla="*/ 4836 h 11168"/>
                <a:gd name="T30" fmla="*/ 368 w 10816"/>
                <a:gd name="T31" fmla="*/ 10789 h 11168"/>
                <a:gd name="T32" fmla="*/ 747 w 10816"/>
                <a:gd name="T33" fmla="*/ 11168 h 11168"/>
                <a:gd name="T34" fmla="*/ 2288 w 10816"/>
                <a:gd name="T35" fmla="*/ 11168 h 11168"/>
                <a:gd name="T36" fmla="*/ 2606 w 10816"/>
                <a:gd name="T37" fmla="*/ 10917 h 11168"/>
                <a:gd name="T38" fmla="*/ 2606 w 10816"/>
                <a:gd name="T39" fmla="*/ 4927 h 11168"/>
                <a:gd name="T40" fmla="*/ 2154 w 10816"/>
                <a:gd name="T41" fmla="*/ 4475 h 11168"/>
                <a:gd name="T42" fmla="*/ 2154 w 10816"/>
                <a:gd name="T43" fmla="*/ 4475 h 1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816" h="11168">
                  <a:moveTo>
                    <a:pt x="10069" y="4473"/>
                  </a:moveTo>
                  <a:lnTo>
                    <a:pt x="7095" y="4473"/>
                  </a:lnTo>
                  <a:cubicBezTo>
                    <a:pt x="8247" y="217"/>
                    <a:pt x="6301" y="0"/>
                    <a:pt x="6301" y="0"/>
                  </a:cubicBezTo>
                  <a:cubicBezTo>
                    <a:pt x="5476" y="0"/>
                    <a:pt x="5647" y="652"/>
                    <a:pt x="5585" y="761"/>
                  </a:cubicBezTo>
                  <a:cubicBezTo>
                    <a:pt x="5585" y="2842"/>
                    <a:pt x="3374" y="4473"/>
                    <a:pt x="3374" y="4473"/>
                  </a:cubicBezTo>
                  <a:lnTo>
                    <a:pt x="3374" y="10375"/>
                  </a:lnTo>
                  <a:cubicBezTo>
                    <a:pt x="3374" y="10958"/>
                    <a:pt x="4168" y="11168"/>
                    <a:pt x="4480" y="11168"/>
                  </a:cubicBezTo>
                  <a:lnTo>
                    <a:pt x="8948" y="11168"/>
                  </a:lnTo>
                  <a:cubicBezTo>
                    <a:pt x="9368" y="11168"/>
                    <a:pt x="9711" y="10065"/>
                    <a:pt x="9711" y="10065"/>
                  </a:cubicBezTo>
                  <a:cubicBezTo>
                    <a:pt x="10816" y="6306"/>
                    <a:pt x="10816" y="5188"/>
                    <a:pt x="10816" y="5188"/>
                  </a:cubicBezTo>
                  <a:cubicBezTo>
                    <a:pt x="10816" y="4411"/>
                    <a:pt x="10069" y="4473"/>
                    <a:pt x="10069" y="4473"/>
                  </a:cubicBezTo>
                  <a:close/>
                  <a:moveTo>
                    <a:pt x="10069" y="4473"/>
                  </a:moveTo>
                  <a:close/>
                  <a:moveTo>
                    <a:pt x="2154" y="4475"/>
                  </a:moveTo>
                  <a:lnTo>
                    <a:pt x="373" y="4475"/>
                  </a:lnTo>
                  <a:cubicBezTo>
                    <a:pt x="5" y="4475"/>
                    <a:pt x="0" y="4836"/>
                    <a:pt x="0" y="4836"/>
                  </a:cubicBezTo>
                  <a:lnTo>
                    <a:pt x="368" y="10789"/>
                  </a:lnTo>
                  <a:cubicBezTo>
                    <a:pt x="368" y="11168"/>
                    <a:pt x="747" y="11168"/>
                    <a:pt x="747" y="11168"/>
                  </a:cubicBezTo>
                  <a:lnTo>
                    <a:pt x="2288" y="11168"/>
                  </a:lnTo>
                  <a:cubicBezTo>
                    <a:pt x="2609" y="11168"/>
                    <a:pt x="2606" y="10917"/>
                    <a:pt x="2606" y="10917"/>
                  </a:cubicBezTo>
                  <a:lnTo>
                    <a:pt x="2606" y="4927"/>
                  </a:lnTo>
                  <a:cubicBezTo>
                    <a:pt x="2606" y="4469"/>
                    <a:pt x="2154" y="4475"/>
                    <a:pt x="2154" y="4475"/>
                  </a:cubicBezTo>
                  <a:close/>
                  <a:moveTo>
                    <a:pt x="2154" y="4475"/>
                  </a:move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3948951" y="1826037"/>
            <a:ext cx="212409" cy="212409"/>
            <a:chOff x="9652001" y="-791134"/>
            <a:chExt cx="635162" cy="635162"/>
          </a:xfrm>
        </p:grpSpPr>
        <p:sp>
          <p:nvSpPr>
            <p:cNvPr id="69" name="椭圆 68"/>
            <p:cNvSpPr/>
            <p:nvPr/>
          </p:nvSpPr>
          <p:spPr>
            <a:xfrm>
              <a:off x="9652001" y="-791134"/>
              <a:ext cx="635162" cy="635162"/>
            </a:xfrm>
            <a:prstGeom prst="ellipse">
              <a:avLst/>
            </a:prstGeom>
            <a:solidFill>
              <a:srgbClr val="19AA94"/>
            </a:solidFill>
            <a:ln w="47625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0" name="iconfont-1054-809963"/>
            <p:cNvSpPr/>
            <p:nvPr/>
          </p:nvSpPr>
          <p:spPr>
            <a:xfrm>
              <a:off x="9803082" y="-700154"/>
              <a:ext cx="346033" cy="357297"/>
            </a:xfrm>
            <a:custGeom>
              <a:avLst/>
              <a:gdLst>
                <a:gd name="T0" fmla="*/ 10069 w 10816"/>
                <a:gd name="T1" fmla="*/ 4473 h 11168"/>
                <a:gd name="T2" fmla="*/ 7095 w 10816"/>
                <a:gd name="T3" fmla="*/ 4473 h 11168"/>
                <a:gd name="T4" fmla="*/ 6301 w 10816"/>
                <a:gd name="T5" fmla="*/ 0 h 11168"/>
                <a:gd name="T6" fmla="*/ 5585 w 10816"/>
                <a:gd name="T7" fmla="*/ 761 h 11168"/>
                <a:gd name="T8" fmla="*/ 3374 w 10816"/>
                <a:gd name="T9" fmla="*/ 4473 h 11168"/>
                <a:gd name="T10" fmla="*/ 3374 w 10816"/>
                <a:gd name="T11" fmla="*/ 10375 h 11168"/>
                <a:gd name="T12" fmla="*/ 4480 w 10816"/>
                <a:gd name="T13" fmla="*/ 11168 h 11168"/>
                <a:gd name="T14" fmla="*/ 8948 w 10816"/>
                <a:gd name="T15" fmla="*/ 11168 h 11168"/>
                <a:gd name="T16" fmla="*/ 9711 w 10816"/>
                <a:gd name="T17" fmla="*/ 10065 h 11168"/>
                <a:gd name="T18" fmla="*/ 10816 w 10816"/>
                <a:gd name="T19" fmla="*/ 5188 h 11168"/>
                <a:gd name="T20" fmla="*/ 10069 w 10816"/>
                <a:gd name="T21" fmla="*/ 4473 h 11168"/>
                <a:gd name="T22" fmla="*/ 10069 w 10816"/>
                <a:gd name="T23" fmla="*/ 4473 h 11168"/>
                <a:gd name="T24" fmla="*/ 2154 w 10816"/>
                <a:gd name="T25" fmla="*/ 4475 h 11168"/>
                <a:gd name="T26" fmla="*/ 373 w 10816"/>
                <a:gd name="T27" fmla="*/ 4475 h 11168"/>
                <a:gd name="T28" fmla="*/ 0 w 10816"/>
                <a:gd name="T29" fmla="*/ 4836 h 11168"/>
                <a:gd name="T30" fmla="*/ 368 w 10816"/>
                <a:gd name="T31" fmla="*/ 10789 h 11168"/>
                <a:gd name="T32" fmla="*/ 747 w 10816"/>
                <a:gd name="T33" fmla="*/ 11168 h 11168"/>
                <a:gd name="T34" fmla="*/ 2288 w 10816"/>
                <a:gd name="T35" fmla="*/ 11168 h 11168"/>
                <a:gd name="T36" fmla="*/ 2606 w 10816"/>
                <a:gd name="T37" fmla="*/ 10917 h 11168"/>
                <a:gd name="T38" fmla="*/ 2606 w 10816"/>
                <a:gd name="T39" fmla="*/ 4927 h 11168"/>
                <a:gd name="T40" fmla="*/ 2154 w 10816"/>
                <a:gd name="T41" fmla="*/ 4475 h 11168"/>
                <a:gd name="T42" fmla="*/ 2154 w 10816"/>
                <a:gd name="T43" fmla="*/ 4475 h 11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816" h="11168">
                  <a:moveTo>
                    <a:pt x="10069" y="4473"/>
                  </a:moveTo>
                  <a:lnTo>
                    <a:pt x="7095" y="4473"/>
                  </a:lnTo>
                  <a:cubicBezTo>
                    <a:pt x="8247" y="217"/>
                    <a:pt x="6301" y="0"/>
                    <a:pt x="6301" y="0"/>
                  </a:cubicBezTo>
                  <a:cubicBezTo>
                    <a:pt x="5476" y="0"/>
                    <a:pt x="5647" y="652"/>
                    <a:pt x="5585" y="761"/>
                  </a:cubicBezTo>
                  <a:cubicBezTo>
                    <a:pt x="5585" y="2842"/>
                    <a:pt x="3374" y="4473"/>
                    <a:pt x="3374" y="4473"/>
                  </a:cubicBezTo>
                  <a:lnTo>
                    <a:pt x="3374" y="10375"/>
                  </a:lnTo>
                  <a:cubicBezTo>
                    <a:pt x="3374" y="10958"/>
                    <a:pt x="4168" y="11168"/>
                    <a:pt x="4480" y="11168"/>
                  </a:cubicBezTo>
                  <a:lnTo>
                    <a:pt x="8948" y="11168"/>
                  </a:lnTo>
                  <a:cubicBezTo>
                    <a:pt x="9368" y="11168"/>
                    <a:pt x="9711" y="10065"/>
                    <a:pt x="9711" y="10065"/>
                  </a:cubicBezTo>
                  <a:cubicBezTo>
                    <a:pt x="10816" y="6306"/>
                    <a:pt x="10816" y="5188"/>
                    <a:pt x="10816" y="5188"/>
                  </a:cubicBezTo>
                  <a:cubicBezTo>
                    <a:pt x="10816" y="4411"/>
                    <a:pt x="10069" y="4473"/>
                    <a:pt x="10069" y="4473"/>
                  </a:cubicBezTo>
                  <a:close/>
                  <a:moveTo>
                    <a:pt x="10069" y="4473"/>
                  </a:moveTo>
                  <a:close/>
                  <a:moveTo>
                    <a:pt x="2154" y="4475"/>
                  </a:moveTo>
                  <a:lnTo>
                    <a:pt x="373" y="4475"/>
                  </a:lnTo>
                  <a:cubicBezTo>
                    <a:pt x="5" y="4475"/>
                    <a:pt x="0" y="4836"/>
                    <a:pt x="0" y="4836"/>
                  </a:cubicBezTo>
                  <a:lnTo>
                    <a:pt x="368" y="10789"/>
                  </a:lnTo>
                  <a:cubicBezTo>
                    <a:pt x="368" y="11168"/>
                    <a:pt x="747" y="11168"/>
                    <a:pt x="747" y="11168"/>
                  </a:cubicBezTo>
                  <a:lnTo>
                    <a:pt x="2288" y="11168"/>
                  </a:lnTo>
                  <a:cubicBezTo>
                    <a:pt x="2609" y="11168"/>
                    <a:pt x="2606" y="10917"/>
                    <a:pt x="2606" y="10917"/>
                  </a:cubicBezTo>
                  <a:lnTo>
                    <a:pt x="2606" y="4927"/>
                  </a:lnTo>
                  <a:cubicBezTo>
                    <a:pt x="2606" y="4469"/>
                    <a:pt x="2154" y="4475"/>
                    <a:pt x="2154" y="4475"/>
                  </a:cubicBezTo>
                  <a:close/>
                  <a:moveTo>
                    <a:pt x="2154" y="4475"/>
                  </a:move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</p:grpSp>
      <p:pic>
        <p:nvPicPr>
          <p:cNvPr id="101" name="图片 100"/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7179774" y="2038446"/>
            <a:ext cx="1413569" cy="121057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3F0C3DE-7F98-4369-3E96-48434284F0E4}"/>
              </a:ext>
            </a:extLst>
          </p:cNvPr>
          <p:cNvSpPr txBox="1"/>
          <p:nvPr/>
        </p:nvSpPr>
        <p:spPr>
          <a:xfrm>
            <a:off x="5640005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创新性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40000"/>
                  <a:lumOff val="6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ADE514D-CFDB-6063-6F45-F9A28047EA45}"/>
              </a:ext>
            </a:extLst>
          </p:cNvPr>
          <p:cNvSpPr txBox="1"/>
          <p:nvPr/>
        </p:nvSpPr>
        <p:spPr>
          <a:xfrm>
            <a:off x="6918908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13B9E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46B5D79-D8CB-6CB2-C464-68811F2FEDA1}"/>
              </a:ext>
            </a:extLst>
          </p:cNvPr>
          <p:cNvSpPr txBox="1"/>
          <p:nvPr/>
        </p:nvSpPr>
        <p:spPr>
          <a:xfrm>
            <a:off x="8208444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安全性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F1A4176F-0C5A-2319-D0AC-98591FF8443B}"/>
              </a:ext>
            </a:extLst>
          </p:cNvPr>
          <p:cNvSpPr txBox="1"/>
          <p:nvPr/>
        </p:nvSpPr>
        <p:spPr>
          <a:xfrm>
            <a:off x="9434183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公平性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3F08F4BF-B3D2-B4AF-D998-FB952309FF5F}"/>
              </a:ext>
            </a:extLst>
          </p:cNvPr>
          <p:cNvSpPr txBox="1"/>
          <p:nvPr/>
        </p:nvSpPr>
        <p:spPr>
          <a:xfrm>
            <a:off x="4241132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基本信息</a:t>
            </a:r>
            <a:endParaRPr kumimoji="0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4472C4">
                  <a:lumMod val="40000"/>
                  <a:lumOff val="60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cxnSp>
        <p:nvCxnSpPr>
          <p:cNvPr id="126" name="直接连接符 125">
            <a:extLst>
              <a:ext uri="{FF2B5EF4-FFF2-40B4-BE49-F238E27FC236}">
                <a16:creationId xmlns:a16="http://schemas.microsoft.com/office/drawing/2014/main" id="{8D5DA308-9429-A289-9F7D-2C77E8A0789E}"/>
              </a:ext>
            </a:extLst>
          </p:cNvPr>
          <p:cNvCxnSpPr>
            <a:cxnSpLocks/>
          </p:cNvCxnSpPr>
          <p:nvPr/>
        </p:nvCxnSpPr>
        <p:spPr>
          <a:xfrm>
            <a:off x="913237" y="3752795"/>
            <a:ext cx="5977885" cy="0"/>
          </a:xfrm>
          <a:prstGeom prst="line">
            <a:avLst/>
          </a:prstGeom>
          <a:ln>
            <a:solidFill>
              <a:srgbClr val="7C3663"/>
            </a:solidFill>
            <a:headEnd type="oval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文本框 140">
            <a:extLst>
              <a:ext uri="{FF2B5EF4-FFF2-40B4-BE49-F238E27FC236}">
                <a16:creationId xmlns:a16="http://schemas.microsoft.com/office/drawing/2014/main" id="{F81677A4-7528-506E-5637-7394470BF02D}"/>
              </a:ext>
            </a:extLst>
          </p:cNvPr>
          <p:cNvSpPr txBox="1"/>
          <p:nvPr/>
        </p:nvSpPr>
        <p:spPr>
          <a:xfrm>
            <a:off x="8605827" y="2355049"/>
            <a:ext cx="2794036" cy="4919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marR="0" lvl="0" indent="-1800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在初治的中国</a:t>
            </a: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RET</a:t>
            </a:r>
            <a:r>
              <a:rPr lang="zh-CN" altLang="en-US" sz="1050" dirty="0">
                <a:solidFill>
                  <a:srgbClr val="000000">
                    <a:lumMod val="100000"/>
                  </a:srgbClr>
                </a:solidFill>
                <a:latin typeface="微软雅黑"/>
                <a:ea typeface="微软雅黑"/>
              </a:rPr>
              <a:t>突变</a:t>
            </a:r>
            <a:r>
              <a:rPr lang="en-US" altLang="zh-CN" sz="1050" dirty="0">
                <a:solidFill>
                  <a:srgbClr val="000000">
                    <a:lumMod val="100000"/>
                  </a:srgbClr>
                </a:solidFill>
                <a:latin typeface="微软雅黑"/>
                <a:ea typeface="微软雅黑"/>
              </a:rPr>
              <a:t>MTC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患者中，普拉替尼治疗</a:t>
            </a:r>
            <a:r>
              <a:rPr kumimoji="0" lang="zh-CN" alt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highlight>
                  <a:srgbClr val="FFFFFF"/>
                </a:highlight>
                <a:uLnTx/>
                <a:uFillTx/>
                <a:latin typeface="微软雅黑"/>
                <a:ea typeface="微软雅黑"/>
                <a:cs typeface="+mn-cs"/>
              </a:rPr>
              <a:t>的</a:t>
            </a: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highlight>
                  <a:srgbClr val="FFFFFF"/>
                </a:highlight>
                <a:uLnTx/>
                <a:uFillTx/>
                <a:latin typeface="微软雅黑"/>
                <a:ea typeface="微软雅黑"/>
                <a:cs typeface="+mn-cs"/>
              </a:rPr>
              <a:t>ORR </a:t>
            </a:r>
            <a:r>
              <a:rPr lang="en-US" altLang="zh-CN" sz="1050" b="1" dirty="0">
                <a:solidFill>
                  <a:srgbClr val="7C3663"/>
                </a:solidFill>
                <a:highlight>
                  <a:srgbClr val="FFFFFF"/>
                </a:highlight>
                <a:latin typeface="微软雅黑"/>
                <a:ea typeface="微软雅黑"/>
              </a:rPr>
              <a:t>73</a:t>
            </a: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highlight>
                  <a:srgbClr val="FFFFFF"/>
                </a:highlight>
                <a:uLnTx/>
                <a:uFillTx/>
                <a:latin typeface="微软雅黑"/>
                <a:ea typeface="微软雅黑"/>
                <a:cs typeface="+mn-cs"/>
              </a:rPr>
              <a:t>.1%</a:t>
            </a:r>
            <a:r>
              <a:rPr kumimoji="0" lang="zh-CN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，</a:t>
            </a: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DCR </a:t>
            </a:r>
            <a:r>
              <a:rPr lang="en-US" altLang="zh-CN" sz="1050" b="1" dirty="0">
                <a:solidFill>
                  <a:srgbClr val="7C3663"/>
                </a:solidFill>
                <a:latin typeface="微软雅黑"/>
                <a:ea typeface="微软雅黑"/>
              </a:rPr>
              <a:t>84.6</a:t>
            </a:r>
            <a:r>
              <a:rPr kumimoji="0" lang="en-US" altLang="zh-CN" sz="1050" b="1" i="0" u="none" strike="noStrike" kern="1200" cap="none" spc="0" normalizeH="0" baseline="0" noProof="0" dirty="0">
                <a:ln>
                  <a:noFill/>
                </a:ln>
                <a:solidFill>
                  <a:srgbClr val="7C3663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%</a:t>
            </a:r>
            <a:r>
              <a:rPr kumimoji="0" lang="zh-CN" alt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10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；</a:t>
            </a:r>
          </a:p>
        </p:txBody>
      </p:sp>
      <p:sp>
        <p:nvSpPr>
          <p:cNvPr id="144" name="文本框 143">
            <a:extLst>
              <a:ext uri="{FF2B5EF4-FFF2-40B4-BE49-F238E27FC236}">
                <a16:creationId xmlns:a16="http://schemas.microsoft.com/office/drawing/2014/main" id="{7E2F99A5-3C70-ED4F-2874-EC28D2FD4F77}"/>
              </a:ext>
            </a:extLst>
          </p:cNvPr>
          <p:cNvSpPr txBox="1"/>
          <p:nvPr/>
        </p:nvSpPr>
        <p:spPr>
          <a:xfrm>
            <a:off x="7305153" y="5877896"/>
            <a:ext cx="3965337" cy="20800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8991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微软雅黑" panose="020B0503020204020204" pitchFamily="34" charset="-122"/>
              </a:rPr>
              <a:t>BICR：独立中心神经影像学盲态评估；CBR：临床获益率；CI：置信区间；DCR：疾病控制率；ORR：客观缓解率，CR：完全缓解；NE：不可评估；PD：疾病进展；PR：部分缓解；SD：疾病稳定</a:t>
            </a:r>
          </a:p>
        </p:txBody>
      </p:sp>
      <p:sp>
        <p:nvSpPr>
          <p:cNvPr id="152" name="箭头: 五边形 151">
            <a:extLst>
              <a:ext uri="{FF2B5EF4-FFF2-40B4-BE49-F238E27FC236}">
                <a16:creationId xmlns:a16="http://schemas.microsoft.com/office/drawing/2014/main" id="{7578B161-BB94-5E4B-419E-B6ADA7E47505}"/>
              </a:ext>
            </a:extLst>
          </p:cNvPr>
          <p:cNvSpPr/>
          <p:nvPr/>
        </p:nvSpPr>
        <p:spPr>
          <a:xfrm>
            <a:off x="6591594" y="1376956"/>
            <a:ext cx="104774" cy="275770"/>
          </a:xfrm>
          <a:prstGeom prst="homePlate">
            <a:avLst/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4" name="箭头: 五边形 63">
            <a:extLst>
              <a:ext uri="{FF2B5EF4-FFF2-40B4-BE49-F238E27FC236}">
                <a16:creationId xmlns:a16="http://schemas.microsoft.com/office/drawing/2014/main" id="{B0619371-56D9-393E-6648-99CA32482F0C}"/>
              </a:ext>
            </a:extLst>
          </p:cNvPr>
          <p:cNvSpPr/>
          <p:nvPr/>
        </p:nvSpPr>
        <p:spPr>
          <a:xfrm flipH="1">
            <a:off x="998920" y="1367903"/>
            <a:ext cx="104774" cy="275769"/>
          </a:xfrm>
          <a:prstGeom prst="homePlate">
            <a:avLst/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4" name="矩形 2">
            <a:extLst>
              <a:ext uri="{FF2B5EF4-FFF2-40B4-BE49-F238E27FC236}">
                <a16:creationId xmlns:a16="http://schemas.microsoft.com/office/drawing/2014/main" id="{D418BB6C-1374-BA7D-9001-E9926DC0DBA1}"/>
              </a:ext>
            </a:extLst>
          </p:cNvPr>
          <p:cNvSpPr/>
          <p:nvPr/>
        </p:nvSpPr>
        <p:spPr>
          <a:xfrm>
            <a:off x="7078969" y="1511081"/>
            <a:ext cx="4417706" cy="4674022"/>
          </a:xfrm>
          <a:custGeom>
            <a:avLst/>
            <a:gdLst>
              <a:gd name="connsiteX0" fmla="*/ 0 w 6309432"/>
              <a:gd name="connsiteY0" fmla="*/ 0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0" fmla="*/ 0 w 6309432"/>
              <a:gd name="connsiteY0" fmla="*/ 28089 h 4701667"/>
              <a:gd name="connsiteX1" fmla="*/ 2733379 w 6309432"/>
              <a:gd name="connsiteY1" fmla="*/ 0 h 4701667"/>
              <a:gd name="connsiteX2" fmla="*/ 6309432 w 6309432"/>
              <a:gd name="connsiteY2" fmla="*/ 28089 h 4701667"/>
              <a:gd name="connsiteX3" fmla="*/ 6309432 w 6309432"/>
              <a:gd name="connsiteY3" fmla="*/ 4701667 h 4701667"/>
              <a:gd name="connsiteX4" fmla="*/ 0 w 6309432"/>
              <a:gd name="connsiteY4" fmla="*/ 4701667 h 4701667"/>
              <a:gd name="connsiteX5" fmla="*/ 0 w 6309432"/>
              <a:gd name="connsiteY5" fmla="*/ 28089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2824819 w 6309432"/>
              <a:gd name="connsiteY5" fmla="*/ 91440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634512 w 6309432"/>
              <a:gd name="connsiteY5" fmla="*/ 38278 h 4701667"/>
              <a:gd name="connsiteX0" fmla="*/ 5465946 w 6309432"/>
              <a:gd name="connsiteY0" fmla="*/ 14441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5" fmla="*/ 634512 w 6309432"/>
              <a:gd name="connsiteY5" fmla="*/ 10189 h 4673578"/>
              <a:gd name="connsiteX0" fmla="*/ 5465946 w 6309432"/>
              <a:gd name="connsiteY0" fmla="*/ 36150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36151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38085 w 6309432"/>
              <a:gd name="connsiteY0" fmla="*/ 0 h 4701666"/>
              <a:gd name="connsiteX1" fmla="*/ 6309432 w 6309432"/>
              <a:gd name="connsiteY1" fmla="*/ 28088 h 4701666"/>
              <a:gd name="connsiteX2" fmla="*/ 6309432 w 6309432"/>
              <a:gd name="connsiteY2" fmla="*/ 4701666 h 4701666"/>
              <a:gd name="connsiteX3" fmla="*/ 0 w 6309432"/>
              <a:gd name="connsiteY3" fmla="*/ 4701666 h 4701666"/>
              <a:gd name="connsiteX4" fmla="*/ 0 w 6309432"/>
              <a:gd name="connsiteY4" fmla="*/ 28088 h 4701666"/>
              <a:gd name="connsiteX5" fmla="*/ 485657 w 6309432"/>
              <a:gd name="connsiteY5" fmla="*/ 6379 h 4701666"/>
              <a:gd name="connsiteX0" fmla="*/ 5880615 w 6309432"/>
              <a:gd name="connsiteY0" fmla="*/ 25518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80615 w 6309432"/>
              <a:gd name="connsiteY0" fmla="*/ 46783 h 4716552"/>
              <a:gd name="connsiteX1" fmla="*/ 6309432 w 6309432"/>
              <a:gd name="connsiteY1" fmla="*/ 42974 h 4716552"/>
              <a:gd name="connsiteX2" fmla="*/ 6309432 w 6309432"/>
              <a:gd name="connsiteY2" fmla="*/ 4716552 h 4716552"/>
              <a:gd name="connsiteX3" fmla="*/ 0 w 6309432"/>
              <a:gd name="connsiteY3" fmla="*/ 4716552 h 4716552"/>
              <a:gd name="connsiteX4" fmla="*/ 0 w 6309432"/>
              <a:gd name="connsiteY4" fmla="*/ 42974 h 4716552"/>
              <a:gd name="connsiteX5" fmla="*/ 315536 w 6309432"/>
              <a:gd name="connsiteY5" fmla="*/ 0 h 4716552"/>
              <a:gd name="connsiteX0" fmla="*/ 5880615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  <a:gd name="connsiteX0" fmla="*/ 6018838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09432" h="4674022">
                <a:moveTo>
                  <a:pt x="6018838" y="4253"/>
                </a:moveTo>
                <a:lnTo>
                  <a:pt x="6309432" y="444"/>
                </a:lnTo>
                <a:lnTo>
                  <a:pt x="6309432" y="4674022"/>
                </a:lnTo>
                <a:lnTo>
                  <a:pt x="0" y="4674022"/>
                </a:lnTo>
                <a:lnTo>
                  <a:pt x="0" y="444"/>
                </a:lnTo>
                <a:lnTo>
                  <a:pt x="315536" y="0"/>
                </a:lnTo>
              </a:path>
            </a:pathLst>
          </a:custGeom>
          <a:noFill/>
          <a:ln w="28575">
            <a:solidFill>
              <a:srgbClr val="F1DE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0" name="箭头: 五边形 99">
            <a:extLst>
              <a:ext uri="{FF2B5EF4-FFF2-40B4-BE49-F238E27FC236}">
                <a16:creationId xmlns:a16="http://schemas.microsoft.com/office/drawing/2014/main" id="{D0DA667B-47FF-5A1F-D34C-DE25A2469FB9}"/>
              </a:ext>
            </a:extLst>
          </p:cNvPr>
          <p:cNvSpPr/>
          <p:nvPr/>
        </p:nvSpPr>
        <p:spPr>
          <a:xfrm flipH="1">
            <a:off x="7231358" y="1378780"/>
            <a:ext cx="104774" cy="275769"/>
          </a:xfrm>
          <a:prstGeom prst="homePlate">
            <a:avLst/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2" name="箭头: 五边形 101">
            <a:extLst>
              <a:ext uri="{FF2B5EF4-FFF2-40B4-BE49-F238E27FC236}">
                <a16:creationId xmlns:a16="http://schemas.microsoft.com/office/drawing/2014/main" id="{08D9CA0D-4093-E70C-0DD9-60D00B44FF05}"/>
              </a:ext>
            </a:extLst>
          </p:cNvPr>
          <p:cNvSpPr/>
          <p:nvPr/>
        </p:nvSpPr>
        <p:spPr>
          <a:xfrm>
            <a:off x="11222198" y="1391255"/>
            <a:ext cx="104774" cy="275770"/>
          </a:xfrm>
          <a:prstGeom prst="homePlate">
            <a:avLst/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graphicFrame>
        <p:nvGraphicFramePr>
          <p:cNvPr id="45" name="表格 44">
            <a:extLst>
              <a:ext uri="{FF2B5EF4-FFF2-40B4-BE49-F238E27FC236}">
                <a16:creationId xmlns:a16="http://schemas.microsoft.com/office/drawing/2014/main" id="{3B5699ED-544A-42D3-A707-49E2587BD2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7369408"/>
              </p:ext>
            </p:extLst>
          </p:nvPr>
        </p:nvGraphicFramePr>
        <p:xfrm>
          <a:off x="7402579" y="3215726"/>
          <a:ext cx="3731790" cy="2497181"/>
        </p:xfrm>
        <a:graphic>
          <a:graphicData uri="http://schemas.openxmlformats.org/drawingml/2006/table">
            <a:tbl>
              <a:tblPr firstRow="1" firstCol="1" bandRow="1"/>
              <a:tblGrid>
                <a:gridCol w="18337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8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96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algn="ctr"/>
                      <a:r>
                        <a:rPr lang="zh-CN" altLang="en-US" sz="1050" b="1" kern="1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结局</a:t>
                      </a: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050" b="1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RET</a:t>
                      </a:r>
                      <a:r>
                        <a:rPr lang="zh-CN" altLang="en-US" sz="1050" b="1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突变</a:t>
                      </a:r>
                      <a:r>
                        <a:rPr lang="en-US" altLang="zh-CN" sz="1050" b="1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 MTC (N=26)</a:t>
                      </a: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4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algn="ctr"/>
                      <a:r>
                        <a:rPr lang="zh-CN" altLang="en-US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经确认的</a:t>
                      </a:r>
                      <a:r>
                        <a:rPr lang="en-US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ORR,  %(95% CI)</a:t>
                      </a: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algn="ctr"/>
                      <a:r>
                        <a:rPr lang="en-US" altLang="zh-CN" sz="1050" kern="1200" baseline="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73.1 (52.2-88.4)</a:t>
                      </a:r>
                      <a:endParaRPr lang="zh-CN" altLang="en-US" sz="1050" b="0" kern="1200" baseline="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0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indent="152400" algn="ctr"/>
                      <a:r>
                        <a:rPr lang="en-US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CR, n(%)</a:t>
                      </a:r>
                      <a:endParaRPr lang="zh-CN" sz="1050" kern="100" baseline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algn="ctr"/>
                      <a:r>
                        <a:rPr lang="en-US" sz="1050" kern="1200" baseline="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3 (11.5)</a:t>
                      </a:r>
                      <a:endParaRPr lang="zh-CN" altLang="en-US" sz="1050" kern="1200" baseline="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60942" marR="6094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0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indent="152400" algn="ctr"/>
                      <a:r>
                        <a:rPr lang="en-US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PR</a:t>
                      </a:r>
                      <a:r>
                        <a:rPr lang="en-US" altLang="zh-CN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, n(%)</a:t>
                      </a:r>
                      <a:endParaRPr lang="zh-CN" sz="1050" kern="100" baseline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algn="ctr"/>
                      <a:r>
                        <a:rPr lang="en-US" sz="1050" kern="1200" baseline="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16 (61.5)</a:t>
                      </a:r>
                      <a:endParaRPr lang="zh-CN" altLang="en-US" sz="1050" kern="1200" baseline="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60942" marR="6094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indent="152400" algn="ctr"/>
                      <a:r>
                        <a:rPr lang="en-US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SD</a:t>
                      </a:r>
                      <a:r>
                        <a:rPr lang="en-US" altLang="zh-CN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, n(%)</a:t>
                      </a:r>
                      <a:endParaRPr lang="zh-CN" sz="1050" kern="100" baseline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050" kern="1200" baseline="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3 (11.5)</a:t>
                      </a:r>
                      <a:endParaRPr lang="zh-CN" altLang="en-US" sz="1050" kern="1200" baseline="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60942" marR="6094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0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indent="152400" algn="ctr"/>
                      <a:r>
                        <a:rPr lang="en-US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PD</a:t>
                      </a:r>
                      <a:r>
                        <a:rPr lang="en-US" altLang="zh-CN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, n(%)</a:t>
                      </a:r>
                      <a:endParaRPr lang="zh-CN" sz="1050" kern="100" baseline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algn="ctr"/>
                      <a:r>
                        <a:rPr lang="en-US" sz="1050" kern="1200" baseline="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3 (11.5)</a:t>
                      </a:r>
                      <a:endParaRPr lang="zh-CN" altLang="en-US" sz="1050" kern="1200" baseline="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60942" marR="6094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0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indent="152400" algn="ctr"/>
                      <a:r>
                        <a:rPr lang="en-US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NE</a:t>
                      </a:r>
                      <a:r>
                        <a:rPr lang="en-US" altLang="zh-CN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, n(%)</a:t>
                      </a:r>
                      <a:endParaRPr lang="zh-CN" sz="1050" kern="100" baseline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050" kern="1200" baseline="0" dirty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1 (3.8)</a:t>
                      </a:r>
                      <a:endParaRPr lang="zh-CN" altLang="en-US" sz="1050" kern="1200" baseline="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60942" marR="60942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0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algn="ctr"/>
                      <a:r>
                        <a:rPr lang="en-US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 CBR*, </a:t>
                      </a:r>
                      <a:r>
                        <a:rPr lang="en-US" altLang="zh-CN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% (95% CI)</a:t>
                      </a: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  <a:alpha val="20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algn="ctr"/>
                      <a:r>
                        <a:rPr lang="en-US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76.9 (56.4-91.0)</a:t>
                      </a:r>
                      <a:endParaRPr lang="zh-CN" sz="1050" kern="100" baseline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85000"/>
                        <a:alpha val="20000"/>
                      </a:sys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073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algn="ctr"/>
                      <a:r>
                        <a:rPr lang="en-US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 DCR, </a:t>
                      </a:r>
                      <a:r>
                        <a:rPr lang="en-US" altLang="zh-CN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% (95% CI)</a:t>
                      </a:r>
                      <a:endParaRPr lang="zh-CN" sz="1050" kern="100" baseline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等线"/>
                        </a:defRPr>
                      </a:lvl9pPr>
                    </a:lstStyle>
                    <a:p>
                      <a:pPr algn="ctr"/>
                      <a:r>
                        <a:rPr lang="en-US" sz="1050" kern="1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Calibri" panose="020F0502020204030204" pitchFamily="34" charset="0"/>
                          <a:sym typeface="+mn-lt"/>
                        </a:rPr>
                        <a:t>84.6 (65.1-95.6)</a:t>
                      </a:r>
                      <a:endParaRPr lang="zh-CN" sz="1050" kern="100" baseline="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Calibri" panose="020F0502020204030204" pitchFamily="34" charset="0"/>
                        <a:sym typeface="+mn-lt"/>
                      </a:endParaRPr>
                    </a:p>
                  </a:txBody>
                  <a:tcPr marL="92178" marR="92178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B5B8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74" name="组合 73">
            <a:extLst>
              <a:ext uri="{FF2B5EF4-FFF2-40B4-BE49-F238E27FC236}">
                <a16:creationId xmlns:a16="http://schemas.microsoft.com/office/drawing/2014/main" id="{82ECD481-C23C-600D-3D57-92A2ED6AC3A5}"/>
              </a:ext>
            </a:extLst>
          </p:cNvPr>
          <p:cNvGrpSpPr/>
          <p:nvPr/>
        </p:nvGrpSpPr>
        <p:grpSpPr>
          <a:xfrm>
            <a:off x="3747702" y="4300363"/>
            <a:ext cx="3017823" cy="1851770"/>
            <a:chOff x="1816836" y="2023329"/>
            <a:chExt cx="8464167" cy="3960000"/>
          </a:xfrm>
        </p:grpSpPr>
        <p:pic>
          <p:nvPicPr>
            <p:cNvPr id="75" name="图片 74" descr="图2">
              <a:extLst>
                <a:ext uri="{FF2B5EF4-FFF2-40B4-BE49-F238E27FC236}">
                  <a16:creationId xmlns:a16="http://schemas.microsoft.com/office/drawing/2014/main" id="{DB6AB588-E95F-3D08-ACBA-1A0105623F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16836" y="2023329"/>
              <a:ext cx="8464167" cy="3960000"/>
            </a:xfrm>
            <a:prstGeom prst="rect">
              <a:avLst/>
            </a:prstGeom>
          </p:spPr>
        </p:pic>
        <p:sp>
          <p:nvSpPr>
            <p:cNvPr id="76" name="文本框 75">
              <a:extLst>
                <a:ext uri="{FF2B5EF4-FFF2-40B4-BE49-F238E27FC236}">
                  <a16:creationId xmlns:a16="http://schemas.microsoft.com/office/drawing/2014/main" id="{C502DF84-0E90-EBB1-D6C8-C10FAFCECFE4}"/>
                </a:ext>
              </a:extLst>
            </p:cNvPr>
            <p:cNvSpPr txBox="1"/>
            <p:nvPr/>
          </p:nvSpPr>
          <p:spPr>
            <a:xfrm>
              <a:off x="5204300" y="5129149"/>
              <a:ext cx="2509417" cy="477314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时间（月）</a:t>
              </a:r>
            </a:p>
          </p:txBody>
        </p:sp>
        <p:sp>
          <p:nvSpPr>
            <p:cNvPr id="78" name="文本框 77">
              <a:extLst>
                <a:ext uri="{FF2B5EF4-FFF2-40B4-BE49-F238E27FC236}">
                  <a16:creationId xmlns:a16="http://schemas.microsoft.com/office/drawing/2014/main" id="{5CE0A260-6723-0C8A-51AA-3B20792DADBE}"/>
                </a:ext>
              </a:extLst>
            </p:cNvPr>
            <p:cNvSpPr txBox="1"/>
            <p:nvPr/>
          </p:nvSpPr>
          <p:spPr>
            <a:xfrm>
              <a:off x="1951325" y="5086486"/>
              <a:ext cx="1986534" cy="413673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风险患者数</a:t>
              </a:r>
            </a:p>
          </p:txBody>
        </p:sp>
        <p:sp>
          <p:nvSpPr>
            <p:cNvPr id="80" name="文本框 79">
              <a:extLst>
                <a:ext uri="{FF2B5EF4-FFF2-40B4-BE49-F238E27FC236}">
                  <a16:creationId xmlns:a16="http://schemas.microsoft.com/office/drawing/2014/main" id="{3AD19F8B-4E9C-D47F-0F35-BB1906D3CB25}"/>
                </a:ext>
              </a:extLst>
            </p:cNvPr>
            <p:cNvSpPr txBox="1"/>
            <p:nvPr/>
          </p:nvSpPr>
          <p:spPr>
            <a:xfrm>
              <a:off x="2868920" y="4195544"/>
              <a:ext cx="1714142" cy="318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既往</a:t>
              </a:r>
              <a:r>
                <a:rPr kumimoji="0" lang="en-US" altLang="zh-CN" sz="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C/V</a:t>
              </a:r>
              <a:r>
                <a:rPr kumimoji="0" lang="zh-CN" altLang="en-US" sz="4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经</a:t>
              </a:r>
              <a:r>
                <a:rPr kumimoji="0" lang="zh-CN" altLang="en-US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治</a:t>
              </a:r>
            </a:p>
          </p:txBody>
        </p:sp>
        <p:sp>
          <p:nvSpPr>
            <p:cNvPr id="81" name="文本框 80">
              <a:extLst>
                <a:ext uri="{FF2B5EF4-FFF2-40B4-BE49-F238E27FC236}">
                  <a16:creationId xmlns:a16="http://schemas.microsoft.com/office/drawing/2014/main" id="{9204869D-E95A-1902-BDD7-56419B5736BC}"/>
                </a:ext>
              </a:extLst>
            </p:cNvPr>
            <p:cNvSpPr txBox="1"/>
            <p:nvPr/>
          </p:nvSpPr>
          <p:spPr>
            <a:xfrm>
              <a:off x="2868920" y="4334806"/>
              <a:ext cx="2509417" cy="318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既往</a:t>
              </a:r>
              <a:r>
                <a:rPr kumimoji="0" lang="en-US" altLang="zh-CN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C/V</a:t>
              </a:r>
              <a:r>
                <a:rPr kumimoji="0" lang="zh-CN" altLang="en-US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未经治</a:t>
              </a:r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D771384D-B927-AB4C-E9FB-0EEC2DD46D94}"/>
                </a:ext>
              </a:extLst>
            </p:cNvPr>
            <p:cNvSpPr txBox="1"/>
            <p:nvPr/>
          </p:nvSpPr>
          <p:spPr>
            <a:xfrm>
              <a:off x="2640074" y="4514198"/>
              <a:ext cx="1297786" cy="318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删失</a:t>
              </a:r>
            </a:p>
          </p:txBody>
        </p:sp>
      </p:grpSp>
      <p:sp>
        <p:nvSpPr>
          <p:cNvPr id="83" name="矩形: 圆角 82">
            <a:extLst>
              <a:ext uri="{FF2B5EF4-FFF2-40B4-BE49-F238E27FC236}">
                <a16:creationId xmlns:a16="http://schemas.microsoft.com/office/drawing/2014/main" id="{1EF416DC-3D25-FDF3-2EE2-626A16E8E146}"/>
              </a:ext>
            </a:extLst>
          </p:cNvPr>
          <p:cNvSpPr/>
          <p:nvPr/>
        </p:nvSpPr>
        <p:spPr>
          <a:xfrm>
            <a:off x="3819429" y="3775733"/>
            <a:ext cx="3108871" cy="4672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在既往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C/V</a:t>
            </a:r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经治的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RET</a:t>
            </a:r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突变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MTC</a:t>
            </a:r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患者中，中位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PFS</a:t>
            </a:r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25.8</a:t>
            </a:r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个月，在既往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C/V</a:t>
            </a:r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未经治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RET</a:t>
            </a:r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突变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MTC</a:t>
            </a:r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患者中，中位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PFS</a:t>
            </a:r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尚未达到 不论既往是否接受过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C/V</a:t>
            </a:r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治疗，中位</a:t>
            </a:r>
            <a:r>
              <a:rPr lang="en-US" altLang="zh-CN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OS</a:t>
            </a:r>
            <a:r>
              <a:rPr lang="zh-CN" altLang="en-US" sz="80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均尚未达到。</a:t>
            </a: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A5FC7758-A10D-CCD3-0D3C-D417441ABD6F}"/>
              </a:ext>
            </a:extLst>
          </p:cNvPr>
          <p:cNvSpPr txBox="1"/>
          <p:nvPr/>
        </p:nvSpPr>
        <p:spPr>
          <a:xfrm>
            <a:off x="617508" y="63692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800" b="0" i="0" u="none" strike="noStrike" cap="none" spc="0" normalizeH="0" baseline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da-DK" altLang="zh-CN" dirty="0"/>
              <a:t>1</a:t>
            </a:r>
            <a:r>
              <a:rPr lang="zh-CN" altLang="en-US" dirty="0"/>
              <a:t>、</a:t>
            </a:r>
            <a:r>
              <a:rPr lang="da-DK" altLang="zh-CN" dirty="0"/>
              <a:t>Vivek S et al. Thyroid. 2024 Jan;34(1):26-40.</a:t>
            </a:r>
          </a:p>
          <a:p>
            <a:r>
              <a:rPr lang="da-DK" altLang="zh-CN" dirty="0"/>
              <a:t>2</a:t>
            </a:r>
            <a:r>
              <a:rPr lang="zh-CN" altLang="en-US" dirty="0"/>
              <a:t>、</a:t>
            </a:r>
            <a:r>
              <a:rPr lang="da-DK" altLang="zh-CN" dirty="0"/>
              <a:t>Mimi I. Hu et al. 2022 ESMO 1654P.</a:t>
            </a:r>
          </a:p>
          <a:p>
            <a:r>
              <a:rPr lang="da-DK" altLang="zh-CN" dirty="0"/>
              <a:t>3. Xiangqian Zheng et al. Endocr Relat Cancer. 2024 Feb 14;31(4):e230134. </a:t>
            </a:r>
          </a:p>
        </p:txBody>
      </p:sp>
      <p:pic>
        <p:nvPicPr>
          <p:cNvPr id="86" name="图片 85">
            <a:extLst>
              <a:ext uri="{FF2B5EF4-FFF2-40B4-BE49-F238E27FC236}">
                <a16:creationId xmlns:a16="http://schemas.microsoft.com/office/drawing/2014/main" id="{9D47ADC7-A83A-6902-7367-477EF90D49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0038" y="2281214"/>
            <a:ext cx="2817465" cy="1309784"/>
          </a:xfrm>
          <a:prstGeom prst="rect">
            <a:avLst/>
          </a:prstGeom>
        </p:spPr>
      </p:pic>
      <p:sp>
        <p:nvSpPr>
          <p:cNvPr id="87" name="文本框 86">
            <a:extLst>
              <a:ext uri="{FF2B5EF4-FFF2-40B4-BE49-F238E27FC236}">
                <a16:creationId xmlns:a16="http://schemas.microsoft.com/office/drawing/2014/main" id="{3CE0F240-DE8D-8DF6-759A-06B2D1E4B3B0}"/>
              </a:ext>
            </a:extLst>
          </p:cNvPr>
          <p:cNvSpPr txBox="1"/>
          <p:nvPr/>
        </p:nvSpPr>
        <p:spPr>
          <a:xfrm rot="16200000">
            <a:off x="3333300" y="2817983"/>
            <a:ext cx="1281200" cy="167724"/>
          </a:xfrm>
          <a:prstGeom prst="rect">
            <a:avLst/>
          </a:prstGeom>
          <a:solidFill>
            <a:srgbClr val="FAFBFD"/>
          </a:solidFill>
        </p:spPr>
        <p:txBody>
          <a:bodyPr wrap="square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与基线相比靶病灶最大缩小百分比</a:t>
            </a:r>
            <a:endParaRPr kumimoji="0" lang="zh-CN" altLang="en-US" sz="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27BDBF7B-2688-3E70-7019-11D5B05FF8CE}"/>
              </a:ext>
            </a:extLst>
          </p:cNvPr>
          <p:cNvSpPr/>
          <p:nvPr/>
        </p:nvSpPr>
        <p:spPr>
          <a:xfrm>
            <a:off x="2535334" y="4222357"/>
            <a:ext cx="1223463" cy="1549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0" name="图片 109">
            <a:extLst>
              <a:ext uri="{FF2B5EF4-FFF2-40B4-BE49-F238E27FC236}">
                <a16:creationId xmlns:a16="http://schemas.microsoft.com/office/drawing/2014/main" id="{3B8E6C74-2405-39E9-8EC3-7794CDDFC4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2915184" y="3863802"/>
            <a:ext cx="254758" cy="1432463"/>
          </a:xfrm>
          <a:prstGeom prst="rect">
            <a:avLst/>
          </a:prstGeom>
        </p:spPr>
      </p:pic>
      <p:pic>
        <p:nvPicPr>
          <p:cNvPr id="112" name="图片 111">
            <a:extLst>
              <a:ext uri="{FF2B5EF4-FFF2-40B4-BE49-F238E27FC236}">
                <a16:creationId xmlns:a16="http://schemas.microsoft.com/office/drawing/2014/main" id="{332E3778-8729-E249-5809-CE026A696B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5939" y="4683488"/>
            <a:ext cx="182179" cy="584931"/>
          </a:xfrm>
          <a:prstGeom prst="rect">
            <a:avLst/>
          </a:prstGeom>
        </p:spPr>
      </p:pic>
      <p:sp>
        <p:nvSpPr>
          <p:cNvPr id="113" name="文本框 112">
            <a:extLst>
              <a:ext uri="{FF2B5EF4-FFF2-40B4-BE49-F238E27FC236}">
                <a16:creationId xmlns:a16="http://schemas.microsoft.com/office/drawing/2014/main" id="{263616CF-BEFE-1213-54BC-CD5DD0FCCB7E}"/>
              </a:ext>
            </a:extLst>
          </p:cNvPr>
          <p:cNvSpPr txBox="1"/>
          <p:nvPr/>
        </p:nvSpPr>
        <p:spPr>
          <a:xfrm rot="10800000">
            <a:off x="3674179" y="4838543"/>
            <a:ext cx="292388" cy="41534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7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PFS(%)</a:t>
            </a:r>
            <a:endParaRPr lang="zh-CN" altLang="en-US" sz="7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6" name="组合 115">
            <a:extLst>
              <a:ext uri="{FF2B5EF4-FFF2-40B4-BE49-F238E27FC236}">
                <a16:creationId xmlns:a16="http://schemas.microsoft.com/office/drawing/2014/main" id="{F3B28436-1CA2-CADB-F99A-7FE614FA9878}"/>
              </a:ext>
            </a:extLst>
          </p:cNvPr>
          <p:cNvGrpSpPr/>
          <p:nvPr/>
        </p:nvGrpSpPr>
        <p:grpSpPr>
          <a:xfrm>
            <a:off x="692848" y="4411060"/>
            <a:ext cx="2972003" cy="1655165"/>
            <a:chOff x="760720" y="4438384"/>
            <a:chExt cx="2972003" cy="1655165"/>
          </a:xfrm>
        </p:grpSpPr>
        <p:pic>
          <p:nvPicPr>
            <p:cNvPr id="89" name="图片 88">
              <a:extLst>
                <a:ext uri="{FF2B5EF4-FFF2-40B4-BE49-F238E27FC236}">
                  <a16:creationId xmlns:a16="http://schemas.microsoft.com/office/drawing/2014/main" id="{1695E467-FC30-CFB1-3002-028ECD51E1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055" r="1098" b="9109"/>
            <a:stretch/>
          </p:blipFill>
          <p:spPr>
            <a:xfrm>
              <a:off x="822556" y="4438384"/>
              <a:ext cx="2910167" cy="1348989"/>
            </a:xfrm>
            <a:prstGeom prst="rect">
              <a:avLst/>
            </a:prstGeom>
          </p:spPr>
        </p:pic>
        <p:sp>
          <p:nvSpPr>
            <p:cNvPr id="93" name="文本框 92">
              <a:extLst>
                <a:ext uri="{FF2B5EF4-FFF2-40B4-BE49-F238E27FC236}">
                  <a16:creationId xmlns:a16="http://schemas.microsoft.com/office/drawing/2014/main" id="{BC7204DB-684F-A94A-3A26-FE9828682C99}"/>
                </a:ext>
              </a:extLst>
            </p:cNvPr>
            <p:cNvSpPr txBox="1"/>
            <p:nvPr/>
          </p:nvSpPr>
          <p:spPr>
            <a:xfrm>
              <a:off x="1411993" y="5312952"/>
              <a:ext cx="1123341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RET-</a:t>
              </a:r>
              <a:r>
                <a:rPr kumimoji="0" lang="en-US" altLang="zh-CN" sz="4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fp</a:t>
              </a:r>
              <a:r>
                <a:rPr kumimoji="0" lang="en-US" altLang="zh-CN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TC</a:t>
              </a:r>
              <a:r>
                <a:rPr kumimoji="0" lang="zh-CN" altLang="en-US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：既往接受过全身治疗</a:t>
              </a:r>
            </a:p>
          </p:txBody>
        </p:sp>
        <p:sp>
          <p:nvSpPr>
            <p:cNvPr id="94" name="文本框 93">
              <a:extLst>
                <a:ext uri="{FF2B5EF4-FFF2-40B4-BE49-F238E27FC236}">
                  <a16:creationId xmlns:a16="http://schemas.microsoft.com/office/drawing/2014/main" id="{5BF6384B-F1DB-782D-2788-5F1BA89F9951}"/>
                </a:ext>
              </a:extLst>
            </p:cNvPr>
            <p:cNvSpPr txBox="1"/>
            <p:nvPr/>
          </p:nvSpPr>
          <p:spPr>
            <a:xfrm>
              <a:off x="1412531" y="5380109"/>
              <a:ext cx="1123341" cy="153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删失</a:t>
              </a:r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BD14471B-BB42-619C-0DDB-1659E4C3468C}"/>
                </a:ext>
              </a:extLst>
            </p:cNvPr>
            <p:cNvSpPr/>
            <p:nvPr/>
          </p:nvSpPr>
          <p:spPr>
            <a:xfrm>
              <a:off x="923507" y="4588720"/>
              <a:ext cx="190457" cy="821344"/>
            </a:xfrm>
            <a:prstGeom prst="rect">
              <a:avLst/>
            </a:prstGeom>
            <a:solidFill>
              <a:srgbClr val="FAFB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7" name="文本框 96">
              <a:extLst>
                <a:ext uri="{FF2B5EF4-FFF2-40B4-BE49-F238E27FC236}">
                  <a16:creationId xmlns:a16="http://schemas.microsoft.com/office/drawing/2014/main" id="{A616DA63-73E3-12D3-DED9-0E6AFD7EB16A}"/>
                </a:ext>
              </a:extLst>
            </p:cNvPr>
            <p:cNvSpPr txBox="1"/>
            <p:nvPr/>
          </p:nvSpPr>
          <p:spPr>
            <a:xfrm rot="10800000">
              <a:off x="851346" y="4911829"/>
              <a:ext cx="292388" cy="41534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PFS(%)</a:t>
              </a:r>
              <a:endParaRPr lang="zh-CN" altLang="en-US" sz="7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86E35F46-D6D0-B235-A6C5-A9FD101B5790}"/>
                </a:ext>
              </a:extLst>
            </p:cNvPr>
            <p:cNvSpPr/>
            <p:nvPr/>
          </p:nvSpPr>
          <p:spPr>
            <a:xfrm>
              <a:off x="760720" y="5597953"/>
              <a:ext cx="425112" cy="11673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12F2A3DC-0569-78B7-2F3C-9F61B327FDA6}"/>
                </a:ext>
              </a:extLst>
            </p:cNvPr>
            <p:cNvSpPr/>
            <p:nvPr/>
          </p:nvSpPr>
          <p:spPr>
            <a:xfrm rot="5400000">
              <a:off x="2373095" y="5520963"/>
              <a:ext cx="159471" cy="527207"/>
            </a:xfrm>
            <a:prstGeom prst="rect">
              <a:avLst/>
            </a:prstGeom>
            <a:solidFill>
              <a:srgbClr val="FAFBF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文本框 103">
              <a:extLst>
                <a:ext uri="{FF2B5EF4-FFF2-40B4-BE49-F238E27FC236}">
                  <a16:creationId xmlns:a16="http://schemas.microsoft.com/office/drawing/2014/main" id="{69C3DC17-69C8-8B8A-2FD0-BCF5D2187E17}"/>
                </a:ext>
              </a:extLst>
            </p:cNvPr>
            <p:cNvSpPr txBox="1"/>
            <p:nvPr/>
          </p:nvSpPr>
          <p:spPr>
            <a:xfrm>
              <a:off x="892896" y="5757622"/>
              <a:ext cx="708281" cy="193441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风险患者数</a:t>
              </a:r>
            </a:p>
          </p:txBody>
        </p:sp>
        <p:sp>
          <p:nvSpPr>
            <p:cNvPr id="107" name="文本框 106">
              <a:extLst>
                <a:ext uri="{FF2B5EF4-FFF2-40B4-BE49-F238E27FC236}">
                  <a16:creationId xmlns:a16="http://schemas.microsoft.com/office/drawing/2014/main" id="{96F2C682-8A70-DBF3-ED85-52EFBAC049FB}"/>
                </a:ext>
              </a:extLst>
            </p:cNvPr>
            <p:cNvSpPr txBox="1"/>
            <p:nvPr/>
          </p:nvSpPr>
          <p:spPr>
            <a:xfrm>
              <a:off x="2076874" y="5736875"/>
              <a:ext cx="894710" cy="223201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9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时间（月）</a:t>
              </a:r>
            </a:p>
          </p:txBody>
        </p:sp>
        <p:pic>
          <p:nvPicPr>
            <p:cNvPr id="115" name="图片 114">
              <a:extLst>
                <a:ext uri="{FF2B5EF4-FFF2-40B4-BE49-F238E27FC236}">
                  <a16:creationId xmlns:a16="http://schemas.microsoft.com/office/drawing/2014/main" id="{5E8F1328-ADDA-3EED-EBAB-6197C0A66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54838" y="5318877"/>
              <a:ext cx="225030" cy="196180"/>
            </a:xfrm>
            <a:prstGeom prst="rect">
              <a:avLst/>
            </a:prstGeom>
          </p:spPr>
        </p:pic>
        <p:pic>
          <p:nvPicPr>
            <p:cNvPr id="105" name="图片 104">
              <a:extLst>
                <a:ext uri="{FF2B5EF4-FFF2-40B4-BE49-F238E27FC236}">
                  <a16:creationId xmlns:a16="http://schemas.microsoft.com/office/drawing/2014/main" id="{CDC9B392-DB83-2306-1D95-34DDB20880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849" t="90606" r="1098" b="1562"/>
            <a:stretch/>
          </p:blipFill>
          <p:spPr>
            <a:xfrm>
              <a:off x="1215661" y="5938236"/>
              <a:ext cx="2517062" cy="155313"/>
            </a:xfrm>
            <a:prstGeom prst="rect">
              <a:avLst/>
            </a:prstGeom>
          </p:spPr>
        </p:pic>
        <p:pic>
          <p:nvPicPr>
            <p:cNvPr id="111" name="图片 110">
              <a:extLst>
                <a:ext uri="{FF2B5EF4-FFF2-40B4-BE49-F238E27FC236}">
                  <a16:creationId xmlns:a16="http://schemas.microsoft.com/office/drawing/2014/main" id="{6AF89A23-BBC9-3083-4273-A61623F48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400000">
              <a:off x="894177" y="5770323"/>
              <a:ext cx="179300" cy="425113"/>
            </a:xfrm>
            <a:prstGeom prst="rect">
              <a:avLst/>
            </a:prstGeom>
          </p:spPr>
        </p:pic>
      </p:grpSp>
      <p:pic>
        <p:nvPicPr>
          <p:cNvPr id="118" name="图片 117">
            <a:extLst>
              <a:ext uri="{FF2B5EF4-FFF2-40B4-BE49-F238E27FC236}">
                <a16:creationId xmlns:a16="http://schemas.microsoft.com/office/drawing/2014/main" id="{DC4C823F-947C-58E5-1642-2653B5F29F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74916" y="4323089"/>
            <a:ext cx="1499262" cy="294160"/>
          </a:xfrm>
          <a:prstGeom prst="rect">
            <a:avLst/>
          </a:prstGeom>
        </p:spPr>
      </p:pic>
      <p:pic>
        <p:nvPicPr>
          <p:cNvPr id="120" name="图片 119">
            <a:extLst>
              <a:ext uri="{FF2B5EF4-FFF2-40B4-BE49-F238E27FC236}">
                <a16:creationId xmlns:a16="http://schemas.microsoft.com/office/drawing/2014/main" id="{8CF4C31E-2FDE-1599-2F42-39128411D70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-1" r="1310"/>
          <a:stretch/>
        </p:blipFill>
        <p:spPr>
          <a:xfrm>
            <a:off x="1047465" y="2325929"/>
            <a:ext cx="2633729" cy="1238977"/>
          </a:xfrm>
          <a:prstGeom prst="rect">
            <a:avLst/>
          </a:prstGeom>
        </p:spPr>
      </p:pic>
      <p:sp>
        <p:nvSpPr>
          <p:cNvPr id="121" name="文本框 120">
            <a:extLst>
              <a:ext uri="{FF2B5EF4-FFF2-40B4-BE49-F238E27FC236}">
                <a16:creationId xmlns:a16="http://schemas.microsoft.com/office/drawing/2014/main" id="{43967FF6-D923-533E-D985-191C9FEA6111}"/>
              </a:ext>
            </a:extLst>
          </p:cNvPr>
          <p:cNvSpPr txBox="1"/>
          <p:nvPr/>
        </p:nvSpPr>
        <p:spPr>
          <a:xfrm rot="16200000">
            <a:off x="463094" y="2861769"/>
            <a:ext cx="1281200" cy="167724"/>
          </a:xfrm>
          <a:prstGeom prst="rect">
            <a:avLst/>
          </a:prstGeom>
          <a:solidFill>
            <a:srgbClr val="FAFBFD"/>
          </a:solidFill>
        </p:spPr>
        <p:txBody>
          <a:bodyPr wrap="square" rtlCol="0" anchor="t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思源黑体 CN Bold" panose="020B0800000000000000" pitchFamily="34" charset="-122"/>
                <a:ea typeface="思源黑体 CN Bold" panose="020B0800000000000000" pitchFamily="34" charset="-122"/>
                <a:sym typeface="+mn-ea"/>
              </a:rPr>
              <a:t>与基线相比靶病灶最大缩小百分比</a:t>
            </a:r>
            <a:endParaRPr kumimoji="0" lang="zh-CN" altLang="en-US" sz="5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思源黑体 CN Bold" panose="020B0800000000000000" pitchFamily="34" charset="-122"/>
              <a:ea typeface="思源黑体 CN Bold" panose="020B0800000000000000" pitchFamily="3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A12BECC1-6534-F5E1-86B5-62EF76D63DAD}"/>
              </a:ext>
            </a:extLst>
          </p:cNvPr>
          <p:cNvSpPr/>
          <p:nvPr/>
        </p:nvSpPr>
        <p:spPr>
          <a:xfrm>
            <a:off x="7926907" y="1912781"/>
            <a:ext cx="3558403" cy="3719031"/>
          </a:xfrm>
          <a:prstGeom prst="roundRect">
            <a:avLst>
              <a:gd name="adj" fmla="val 4325"/>
            </a:avLst>
          </a:prstGeom>
          <a:solidFill>
            <a:schemeClr val="bg1"/>
          </a:solidFill>
          <a:ln w="3175">
            <a:solidFill>
              <a:srgbClr val="F1DE6A"/>
            </a:solidFill>
            <a:prstDash val="solid"/>
          </a:ln>
          <a:effectLst>
            <a:outerShdw blurRad="50800" dist="38100" dir="2700000" algn="tl" rotWithShape="0">
              <a:schemeClr val="accent4">
                <a:lumMod val="20000"/>
                <a:lumOff val="8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/>
          <p:cNvSpPr/>
          <p:nvPr/>
        </p:nvSpPr>
        <p:spPr>
          <a:xfrm>
            <a:off x="1419697" y="1799112"/>
            <a:ext cx="6164926" cy="111643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1DE6A"/>
              </a:gs>
              <a:gs pos="39000">
                <a:schemeClr val="bg1"/>
              </a:gs>
              <a:gs pos="100000">
                <a:srgbClr val="F1DE6A"/>
              </a:gs>
              <a:gs pos="76000">
                <a:schemeClr val="bg1"/>
              </a:gs>
            </a:gsLst>
            <a:lin ang="5400000" scaled="0"/>
          </a:gradFill>
          <a:ln w="38100">
            <a:solidFill>
              <a:schemeClr val="accent4">
                <a:lumMod val="20000"/>
                <a:lumOff val="80000"/>
              </a:schemeClr>
            </a:solidFill>
            <a:prstDash val="solid"/>
          </a:ln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3" name="箭头: 五边形 42"/>
          <p:cNvSpPr/>
          <p:nvPr/>
        </p:nvSpPr>
        <p:spPr>
          <a:xfrm rot="5400000">
            <a:off x="659646" y="3115089"/>
            <a:ext cx="3491976" cy="1952623"/>
          </a:xfrm>
          <a:prstGeom prst="homePlate">
            <a:avLst>
              <a:gd name="adj" fmla="val 12500"/>
            </a:avLst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5822" y="2300964"/>
            <a:ext cx="1782152" cy="695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pSp>
        <p:nvGrpSpPr>
          <p:cNvPr id="52" name="组合 51"/>
          <p:cNvGrpSpPr/>
          <p:nvPr/>
        </p:nvGrpSpPr>
        <p:grpSpPr>
          <a:xfrm>
            <a:off x="2923456" y="1591120"/>
            <a:ext cx="3298428" cy="508001"/>
            <a:chOff x="1797447" y="1104900"/>
            <a:chExt cx="3298428" cy="508001"/>
          </a:xfrm>
        </p:grpSpPr>
        <p:sp>
          <p:nvSpPr>
            <p:cNvPr id="21" name="矩形: 圆角 20"/>
            <p:cNvSpPr/>
            <p:nvPr/>
          </p:nvSpPr>
          <p:spPr>
            <a:xfrm>
              <a:off x="1803400" y="1104901"/>
              <a:ext cx="3292475" cy="508000"/>
            </a:xfrm>
            <a:prstGeom prst="roundRect">
              <a:avLst>
                <a:gd name="adj" fmla="val 50000"/>
              </a:avLst>
            </a:prstGeom>
            <a:solidFill>
              <a:srgbClr val="7C3663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 dirty="0"/>
            </a:p>
          </p:txBody>
        </p:sp>
        <p:grpSp>
          <p:nvGrpSpPr>
            <p:cNvPr id="11" name="组合 10"/>
            <p:cNvGrpSpPr/>
            <p:nvPr/>
          </p:nvGrpSpPr>
          <p:grpSpPr>
            <a:xfrm>
              <a:off x="1797447" y="1104900"/>
              <a:ext cx="504428" cy="504428"/>
              <a:chOff x="9652001" y="-791134"/>
              <a:chExt cx="635162" cy="635162"/>
            </a:xfrm>
          </p:grpSpPr>
          <p:sp>
            <p:nvSpPr>
              <p:cNvPr id="14" name="椭圆 13"/>
              <p:cNvSpPr/>
              <p:nvPr/>
            </p:nvSpPr>
            <p:spPr>
              <a:xfrm>
                <a:off x="9652001" y="-791134"/>
                <a:ext cx="635162" cy="635162"/>
              </a:xfrm>
              <a:prstGeom prst="ellipse">
                <a:avLst/>
              </a:prstGeom>
              <a:solidFill>
                <a:schemeClr val="bg1"/>
              </a:solidFill>
              <a:ln w="34925">
                <a:solidFill>
                  <a:srgbClr val="7C3663"/>
                </a:solidFill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 dirty="0"/>
              </a:p>
            </p:txBody>
          </p:sp>
          <p:sp>
            <p:nvSpPr>
              <p:cNvPr id="17" name="iconfont-1054-809963"/>
              <p:cNvSpPr/>
              <p:nvPr/>
            </p:nvSpPr>
            <p:spPr>
              <a:xfrm>
                <a:off x="9803082" y="-700154"/>
                <a:ext cx="346033" cy="357297"/>
              </a:xfrm>
              <a:custGeom>
                <a:avLst/>
                <a:gdLst>
                  <a:gd name="T0" fmla="*/ 10069 w 10816"/>
                  <a:gd name="T1" fmla="*/ 4473 h 11168"/>
                  <a:gd name="T2" fmla="*/ 7095 w 10816"/>
                  <a:gd name="T3" fmla="*/ 4473 h 11168"/>
                  <a:gd name="T4" fmla="*/ 6301 w 10816"/>
                  <a:gd name="T5" fmla="*/ 0 h 11168"/>
                  <a:gd name="T6" fmla="*/ 5585 w 10816"/>
                  <a:gd name="T7" fmla="*/ 761 h 11168"/>
                  <a:gd name="T8" fmla="*/ 3374 w 10816"/>
                  <a:gd name="T9" fmla="*/ 4473 h 11168"/>
                  <a:gd name="T10" fmla="*/ 3374 w 10816"/>
                  <a:gd name="T11" fmla="*/ 10375 h 11168"/>
                  <a:gd name="T12" fmla="*/ 4480 w 10816"/>
                  <a:gd name="T13" fmla="*/ 11168 h 11168"/>
                  <a:gd name="T14" fmla="*/ 8948 w 10816"/>
                  <a:gd name="T15" fmla="*/ 11168 h 11168"/>
                  <a:gd name="T16" fmla="*/ 9711 w 10816"/>
                  <a:gd name="T17" fmla="*/ 10065 h 11168"/>
                  <a:gd name="T18" fmla="*/ 10816 w 10816"/>
                  <a:gd name="T19" fmla="*/ 5188 h 11168"/>
                  <a:gd name="T20" fmla="*/ 10069 w 10816"/>
                  <a:gd name="T21" fmla="*/ 4473 h 11168"/>
                  <a:gd name="T22" fmla="*/ 10069 w 10816"/>
                  <a:gd name="T23" fmla="*/ 4473 h 11168"/>
                  <a:gd name="T24" fmla="*/ 2154 w 10816"/>
                  <a:gd name="T25" fmla="*/ 4475 h 11168"/>
                  <a:gd name="T26" fmla="*/ 373 w 10816"/>
                  <a:gd name="T27" fmla="*/ 4475 h 11168"/>
                  <a:gd name="T28" fmla="*/ 0 w 10816"/>
                  <a:gd name="T29" fmla="*/ 4836 h 11168"/>
                  <a:gd name="T30" fmla="*/ 368 w 10816"/>
                  <a:gd name="T31" fmla="*/ 10789 h 11168"/>
                  <a:gd name="T32" fmla="*/ 747 w 10816"/>
                  <a:gd name="T33" fmla="*/ 11168 h 11168"/>
                  <a:gd name="T34" fmla="*/ 2288 w 10816"/>
                  <a:gd name="T35" fmla="*/ 11168 h 11168"/>
                  <a:gd name="T36" fmla="*/ 2606 w 10816"/>
                  <a:gd name="T37" fmla="*/ 10917 h 11168"/>
                  <a:gd name="T38" fmla="*/ 2606 w 10816"/>
                  <a:gd name="T39" fmla="*/ 4927 h 11168"/>
                  <a:gd name="T40" fmla="*/ 2154 w 10816"/>
                  <a:gd name="T41" fmla="*/ 4475 h 11168"/>
                  <a:gd name="T42" fmla="*/ 2154 w 10816"/>
                  <a:gd name="T43" fmla="*/ 4475 h 1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816" h="11168">
                    <a:moveTo>
                      <a:pt x="10069" y="4473"/>
                    </a:moveTo>
                    <a:lnTo>
                      <a:pt x="7095" y="4473"/>
                    </a:lnTo>
                    <a:cubicBezTo>
                      <a:pt x="8247" y="217"/>
                      <a:pt x="6301" y="0"/>
                      <a:pt x="6301" y="0"/>
                    </a:cubicBezTo>
                    <a:cubicBezTo>
                      <a:pt x="5476" y="0"/>
                      <a:pt x="5647" y="652"/>
                      <a:pt x="5585" y="761"/>
                    </a:cubicBezTo>
                    <a:cubicBezTo>
                      <a:pt x="5585" y="2842"/>
                      <a:pt x="3374" y="4473"/>
                      <a:pt x="3374" y="4473"/>
                    </a:cubicBezTo>
                    <a:lnTo>
                      <a:pt x="3374" y="10375"/>
                    </a:lnTo>
                    <a:cubicBezTo>
                      <a:pt x="3374" y="10958"/>
                      <a:pt x="4168" y="11168"/>
                      <a:pt x="4480" y="11168"/>
                    </a:cubicBezTo>
                    <a:lnTo>
                      <a:pt x="8948" y="11168"/>
                    </a:lnTo>
                    <a:cubicBezTo>
                      <a:pt x="9368" y="11168"/>
                      <a:pt x="9711" y="10065"/>
                      <a:pt x="9711" y="10065"/>
                    </a:cubicBezTo>
                    <a:cubicBezTo>
                      <a:pt x="10816" y="6306"/>
                      <a:pt x="10816" y="5188"/>
                      <a:pt x="10816" y="5188"/>
                    </a:cubicBezTo>
                    <a:cubicBezTo>
                      <a:pt x="10816" y="4411"/>
                      <a:pt x="10069" y="4473"/>
                      <a:pt x="10069" y="4473"/>
                    </a:cubicBezTo>
                    <a:close/>
                    <a:moveTo>
                      <a:pt x="10069" y="4473"/>
                    </a:moveTo>
                    <a:close/>
                    <a:moveTo>
                      <a:pt x="2154" y="4475"/>
                    </a:moveTo>
                    <a:lnTo>
                      <a:pt x="373" y="4475"/>
                    </a:lnTo>
                    <a:cubicBezTo>
                      <a:pt x="5" y="4475"/>
                      <a:pt x="0" y="4836"/>
                      <a:pt x="0" y="4836"/>
                    </a:cubicBezTo>
                    <a:lnTo>
                      <a:pt x="368" y="10789"/>
                    </a:lnTo>
                    <a:cubicBezTo>
                      <a:pt x="368" y="11168"/>
                      <a:pt x="747" y="11168"/>
                      <a:pt x="747" y="11168"/>
                    </a:cubicBezTo>
                    <a:lnTo>
                      <a:pt x="2288" y="11168"/>
                    </a:lnTo>
                    <a:cubicBezTo>
                      <a:pt x="2609" y="11168"/>
                      <a:pt x="2606" y="10917"/>
                      <a:pt x="2606" y="10917"/>
                    </a:cubicBezTo>
                    <a:lnTo>
                      <a:pt x="2606" y="4927"/>
                    </a:lnTo>
                    <a:cubicBezTo>
                      <a:pt x="2606" y="4469"/>
                      <a:pt x="2154" y="4475"/>
                      <a:pt x="2154" y="4475"/>
                    </a:cubicBezTo>
                    <a:close/>
                    <a:moveTo>
                      <a:pt x="2154" y="4475"/>
                    </a:moveTo>
                    <a:close/>
                  </a:path>
                </a:pathLst>
              </a:custGeom>
              <a:solidFill>
                <a:srgbClr val="7C366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矩形: 圆角 6"/>
            <p:cNvSpPr/>
            <p:nvPr/>
          </p:nvSpPr>
          <p:spPr>
            <a:xfrm>
              <a:off x="2402974" y="1175493"/>
              <a:ext cx="2160000" cy="3600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国内外指南权威推荐</a:t>
              </a:r>
            </a:p>
          </p:txBody>
        </p:sp>
      </p:grpSp>
      <p:sp>
        <p:nvSpPr>
          <p:cNvPr id="24" name="矩形: 圆角 23"/>
          <p:cNvSpPr/>
          <p:nvPr/>
        </p:nvSpPr>
        <p:spPr>
          <a:xfrm>
            <a:off x="1514947" y="3230212"/>
            <a:ext cx="1863726" cy="298450"/>
          </a:xfrm>
          <a:prstGeom prst="roundRect">
            <a:avLst>
              <a:gd name="adj" fmla="val 50000"/>
            </a:avLst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40" name="矩形: 圆角 39"/>
          <p:cNvSpPr/>
          <p:nvPr/>
        </p:nvSpPr>
        <p:spPr>
          <a:xfrm>
            <a:off x="1994096" y="3147179"/>
            <a:ext cx="1076510" cy="442839"/>
          </a:xfrm>
          <a:prstGeom prst="roundRect">
            <a:avLst>
              <a:gd name="adj" fmla="val 7848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优选方案</a:t>
            </a:r>
            <a:endParaRPr lang="en-US" altLang="zh-CN" sz="1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1593530" y="3460655"/>
            <a:ext cx="1769267" cy="613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融合阳性非小细胞肺癌：优选推荐</a:t>
            </a:r>
          </a:p>
        </p:txBody>
      </p:sp>
      <p:cxnSp>
        <p:nvCxnSpPr>
          <p:cNvPr id="45" name="直接连接符 44"/>
          <p:cNvCxnSpPr/>
          <p:nvPr/>
        </p:nvCxnSpPr>
        <p:spPr>
          <a:xfrm>
            <a:off x="1581622" y="3182177"/>
            <a:ext cx="1695450" cy="0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9000">
                  <a:srgbClr val="F1DE6A"/>
                </a:gs>
                <a:gs pos="61000">
                  <a:srgbClr val="F1DE6A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箭头: 五边形 69"/>
          <p:cNvSpPr/>
          <p:nvPr/>
        </p:nvSpPr>
        <p:spPr>
          <a:xfrm rot="5400000">
            <a:off x="2797489" y="3115799"/>
            <a:ext cx="3491975" cy="1951200"/>
          </a:xfrm>
          <a:prstGeom prst="homePlate">
            <a:avLst>
              <a:gd name="adj" fmla="val 12500"/>
            </a:avLst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矩形: 圆角 72"/>
          <p:cNvSpPr/>
          <p:nvPr/>
        </p:nvSpPr>
        <p:spPr>
          <a:xfrm>
            <a:off x="3617401" y="3230212"/>
            <a:ext cx="1863726" cy="298450"/>
          </a:xfrm>
          <a:prstGeom prst="roundRect">
            <a:avLst>
              <a:gd name="adj" fmla="val 50000"/>
            </a:avLst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75" name="矩形: 圆角 74"/>
          <p:cNvSpPr/>
          <p:nvPr/>
        </p:nvSpPr>
        <p:spPr>
          <a:xfrm>
            <a:off x="3893477" y="3147179"/>
            <a:ext cx="1304925" cy="442839"/>
          </a:xfrm>
          <a:prstGeom prst="roundRect">
            <a:avLst>
              <a:gd name="adj" fmla="val 7848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一线治疗</a:t>
            </a:r>
          </a:p>
        </p:txBody>
      </p:sp>
      <p:sp>
        <p:nvSpPr>
          <p:cNvPr id="76" name="文本框 75"/>
          <p:cNvSpPr txBox="1"/>
          <p:nvPr/>
        </p:nvSpPr>
        <p:spPr>
          <a:xfrm>
            <a:off x="3689485" y="3460655"/>
            <a:ext cx="1753391" cy="6133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融合阳性非小细胞肺癌：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级推荐</a:t>
            </a:r>
          </a:p>
        </p:txBody>
      </p:sp>
      <p:cxnSp>
        <p:nvCxnSpPr>
          <p:cNvPr id="77" name="直接连接符 76"/>
          <p:cNvCxnSpPr/>
          <p:nvPr/>
        </p:nvCxnSpPr>
        <p:spPr>
          <a:xfrm>
            <a:off x="3652177" y="3182177"/>
            <a:ext cx="1695450" cy="0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9000">
                  <a:srgbClr val="F1DE6A"/>
                </a:gs>
                <a:gs pos="61000">
                  <a:srgbClr val="F1DE6A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箭头: 五边形 77"/>
          <p:cNvSpPr/>
          <p:nvPr/>
        </p:nvSpPr>
        <p:spPr>
          <a:xfrm rot="5400000">
            <a:off x="4823433" y="3095447"/>
            <a:ext cx="3602527" cy="1881352"/>
          </a:xfrm>
          <a:prstGeom prst="homePlate">
            <a:avLst>
              <a:gd name="adj" fmla="val 12500"/>
            </a:avLst>
          </a:prstGeom>
          <a:solidFill>
            <a:schemeClr val="bg1"/>
          </a:solidFill>
          <a:ln>
            <a:noFill/>
          </a:ln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1" name="矩形: 圆角 80"/>
          <p:cNvSpPr/>
          <p:nvPr/>
        </p:nvSpPr>
        <p:spPr>
          <a:xfrm>
            <a:off x="5720897" y="3230215"/>
            <a:ext cx="1863726" cy="298450"/>
          </a:xfrm>
          <a:prstGeom prst="roundRect">
            <a:avLst>
              <a:gd name="adj" fmla="val 50000"/>
            </a:avLst>
          </a:prstGeom>
          <a:solidFill>
            <a:srgbClr val="19AA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sp>
        <p:nvSpPr>
          <p:cNvPr id="83" name="矩形: 圆角 82"/>
          <p:cNvSpPr/>
          <p:nvPr/>
        </p:nvSpPr>
        <p:spPr>
          <a:xfrm>
            <a:off x="6155687" y="3147182"/>
            <a:ext cx="1076510" cy="442839"/>
          </a:xfrm>
          <a:prstGeom prst="roundRect">
            <a:avLst>
              <a:gd name="adj" fmla="val 7848"/>
            </a:avLst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标准方案</a:t>
            </a:r>
            <a:endParaRPr lang="en-US" altLang="zh-CN" sz="14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5799480" y="3460658"/>
            <a:ext cx="1629565" cy="11661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RET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融合阳性非小细胞肺癌：</a:t>
            </a:r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一线治疗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I</a:t>
            </a:r>
            <a:r>
              <a:rPr lang="zh-CN" altLang="en-US" sz="120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级推荐</a:t>
            </a:r>
            <a:endParaRPr lang="en-US" altLang="zh-CN" sz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二线治疗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I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级推荐</a:t>
            </a:r>
            <a:endParaRPr lang="zh-CN" altLang="en-US" sz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cxnSp>
        <p:nvCxnSpPr>
          <p:cNvPr id="85" name="直接连接符 84"/>
          <p:cNvCxnSpPr/>
          <p:nvPr/>
        </p:nvCxnSpPr>
        <p:spPr>
          <a:xfrm>
            <a:off x="5787572" y="3182180"/>
            <a:ext cx="1695450" cy="0"/>
          </a:xfrm>
          <a:prstGeom prst="line">
            <a:avLst/>
          </a:prstGeom>
          <a:ln w="1905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39000">
                  <a:srgbClr val="F1DE6A"/>
                </a:gs>
                <a:gs pos="61000">
                  <a:srgbClr val="F1DE6A"/>
                </a:gs>
                <a:gs pos="100000">
                  <a:schemeClr val="bg1"/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 descr="徽标&#10;&#10;描述已自动生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20" y="2261332"/>
            <a:ext cx="1552325" cy="607834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16" name="图形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847281" y="2456540"/>
            <a:ext cx="1473776" cy="38598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6" name="文本框 5"/>
          <p:cNvSpPr txBox="1"/>
          <p:nvPr/>
        </p:nvSpPr>
        <p:spPr>
          <a:xfrm>
            <a:off x="8161029" y="2645482"/>
            <a:ext cx="3304807" cy="218175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 sz="1600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pPr>
              <a:lnSpc>
                <a:spcPct val="200000"/>
              </a:lnSpc>
              <a:buClr>
                <a:srgbClr val="19AA94"/>
              </a:buClr>
              <a:buFont typeface="Wingdings" panose="05000000000000000000" pitchFamily="2" charset="2"/>
              <a:buChar char="l"/>
            </a:pPr>
            <a:r>
              <a:rPr lang="en-US" altLang="zh-CN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CDE</a:t>
            </a:r>
            <a:r>
              <a:rPr lang="zh-CN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技术审评报告：研究结果显示，普拉替尼具有突出的客观缓解率和持久的缓解持续时间。在中国桥接研究显示，中国患者的获益特征与全球患者基本一致。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C6A9B484-61D4-389A-5A9E-D60E5556C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076" y="654071"/>
            <a:ext cx="10515600" cy="823855"/>
          </a:xfrm>
        </p:spPr>
        <p:txBody>
          <a:bodyPr/>
          <a:lstStyle/>
          <a:p>
            <a:r>
              <a:rPr lang="zh-CN" altLang="en-US" sz="2400" dirty="0"/>
              <a:t>普拉替尼获国内外权威指南一致推荐</a:t>
            </a:r>
            <a:br>
              <a:rPr lang="en-US" altLang="zh-CN" sz="2400" dirty="0"/>
            </a:br>
            <a:r>
              <a:rPr lang="zh-CN" altLang="en-US" sz="2400" dirty="0"/>
              <a:t>为</a:t>
            </a:r>
            <a:r>
              <a:rPr lang="en-US" altLang="zh-CN" sz="2400" dirty="0"/>
              <a:t>RET</a:t>
            </a:r>
            <a:r>
              <a:rPr lang="zh-CN" altLang="en-US" sz="2400" dirty="0"/>
              <a:t>融合阳性非小细胞肺癌的首选治疗方案</a:t>
            </a:r>
            <a:br>
              <a:rPr lang="zh-CN" altLang="en-US" sz="2400" dirty="0"/>
            </a:br>
            <a:endParaRPr lang="zh-CN" altLang="en-US" sz="2400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5346B604-4086-4930-F6D8-09710AA5F904}"/>
              </a:ext>
            </a:extLst>
          </p:cNvPr>
          <p:cNvGrpSpPr/>
          <p:nvPr/>
        </p:nvGrpSpPr>
        <p:grpSpPr>
          <a:xfrm>
            <a:off x="6833845" y="85956"/>
            <a:ext cx="1237845" cy="344736"/>
            <a:chOff x="4161407" y="104422"/>
            <a:chExt cx="1237845" cy="344736"/>
          </a:xfrm>
        </p:grpSpPr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0979C55B-D3F4-1A21-00A3-DCAF2359AC17}"/>
                </a:ext>
              </a:extLst>
            </p:cNvPr>
            <p:cNvSpPr/>
            <p:nvPr/>
          </p:nvSpPr>
          <p:spPr>
            <a:xfrm>
              <a:off x="4161407" y="104422"/>
              <a:ext cx="1137468" cy="344736"/>
            </a:xfrm>
            <a:prstGeom prst="roundRect">
              <a:avLst>
                <a:gd name="adj" fmla="val 16667"/>
              </a:avLst>
            </a:prstGeom>
            <a:solidFill>
              <a:srgbClr val="EEE0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等腰三角形 4">
              <a:extLst>
                <a:ext uri="{FF2B5EF4-FFF2-40B4-BE49-F238E27FC236}">
                  <a16:creationId xmlns:a16="http://schemas.microsoft.com/office/drawing/2014/main" id="{A05357CB-85DA-3573-D655-317E2B4CECC0}"/>
                </a:ext>
              </a:extLst>
            </p:cNvPr>
            <p:cNvSpPr/>
            <p:nvPr/>
          </p:nvSpPr>
          <p:spPr>
            <a:xfrm rot="5400000">
              <a:off x="5255252" y="205150"/>
              <a:ext cx="144000" cy="144000"/>
            </a:xfrm>
            <a:prstGeom prst="triangle">
              <a:avLst>
                <a:gd name="adj" fmla="val 52538"/>
              </a:avLst>
            </a:prstGeom>
            <a:gradFill>
              <a:gsLst>
                <a:gs pos="0">
                  <a:srgbClr val="F3D554"/>
                </a:gs>
                <a:gs pos="100000">
                  <a:srgbClr val="EEE07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rgbClr val="013B9E"/>
                </a:solidFill>
              </a:endParaRPr>
            </a:p>
          </p:txBody>
        </p:sp>
      </p:grpSp>
      <p:sp>
        <p:nvSpPr>
          <p:cNvPr id="23" name="文本框 22">
            <a:extLst>
              <a:ext uri="{FF2B5EF4-FFF2-40B4-BE49-F238E27FC236}">
                <a16:creationId xmlns:a16="http://schemas.microsoft.com/office/drawing/2014/main" id="{DE909ECB-BB26-F38F-179B-861C520E1BA3}"/>
              </a:ext>
            </a:extLst>
          </p:cNvPr>
          <p:cNvSpPr txBox="1"/>
          <p:nvPr/>
        </p:nvSpPr>
        <p:spPr>
          <a:xfrm>
            <a:off x="5640005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创新性</a:t>
            </a:r>
            <a:endParaRPr lang="en-US" altLang="zh-CN" sz="16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C1F3D5B0-5F83-4060-2261-C0B6E229A0F8}"/>
              </a:ext>
            </a:extLst>
          </p:cNvPr>
          <p:cNvSpPr txBox="1"/>
          <p:nvPr/>
        </p:nvSpPr>
        <p:spPr>
          <a:xfrm>
            <a:off x="6918908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13B9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B2FB0ABC-1237-4366-DE0D-A7937023D827}"/>
              </a:ext>
            </a:extLst>
          </p:cNvPr>
          <p:cNvSpPr txBox="1"/>
          <p:nvPr/>
        </p:nvSpPr>
        <p:spPr>
          <a:xfrm>
            <a:off x="8208444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安全性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0AA27961-F93C-5121-38CA-6B9C71CF0ABD}"/>
              </a:ext>
            </a:extLst>
          </p:cNvPr>
          <p:cNvSpPr txBox="1"/>
          <p:nvPr/>
        </p:nvSpPr>
        <p:spPr>
          <a:xfrm>
            <a:off x="9434183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公平性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C4C4B6B9-8607-AACF-429F-29B9F8B76AA0}"/>
              </a:ext>
            </a:extLst>
          </p:cNvPr>
          <p:cNvSpPr txBox="1"/>
          <p:nvPr/>
        </p:nvSpPr>
        <p:spPr>
          <a:xfrm>
            <a:off x="4241132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基本信息</a:t>
            </a:r>
            <a:endParaRPr lang="en-US" altLang="zh-CN" sz="16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70A98CE6-363C-20E0-BD30-D5517C7443A6}"/>
              </a:ext>
            </a:extLst>
          </p:cNvPr>
          <p:cNvGrpSpPr/>
          <p:nvPr/>
        </p:nvGrpSpPr>
        <p:grpSpPr>
          <a:xfrm>
            <a:off x="8012428" y="1636049"/>
            <a:ext cx="3460551" cy="508000"/>
            <a:chOff x="7799994" y="1922371"/>
            <a:chExt cx="3460551" cy="508000"/>
          </a:xfrm>
        </p:grpSpPr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EBC7D050-E777-371C-489A-1BF2905C7DCC}"/>
                </a:ext>
              </a:extLst>
            </p:cNvPr>
            <p:cNvSpPr/>
            <p:nvPr/>
          </p:nvSpPr>
          <p:spPr>
            <a:xfrm>
              <a:off x="7968070" y="1922371"/>
              <a:ext cx="3292475" cy="508000"/>
            </a:xfrm>
            <a:prstGeom prst="roundRect">
              <a:avLst>
                <a:gd name="adj" fmla="val 50000"/>
              </a:avLst>
            </a:prstGeom>
            <a:solidFill>
              <a:srgbClr val="7C3663"/>
            </a:solidFill>
            <a:ln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 dirty="0"/>
            </a:p>
          </p:txBody>
        </p:sp>
        <p:sp>
          <p:nvSpPr>
            <p:cNvPr id="97" name="文本框 96"/>
            <p:cNvSpPr txBox="1"/>
            <p:nvPr/>
          </p:nvSpPr>
          <p:spPr>
            <a:xfrm>
              <a:off x="8043020" y="2005212"/>
              <a:ext cx="3124201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600" b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CDE</a:t>
              </a:r>
              <a:r>
                <a:rPr lang="zh-CN" altLang="en-US" sz="1600" b="1" dirty="0">
                  <a:solidFill>
                    <a:schemeClr val="l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积极评估获益</a:t>
              </a:r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93201E63-5D4B-1000-D028-604A670F4925}"/>
                </a:ext>
              </a:extLst>
            </p:cNvPr>
            <p:cNvSpPr/>
            <p:nvPr/>
          </p:nvSpPr>
          <p:spPr>
            <a:xfrm>
              <a:off x="7799994" y="1922371"/>
              <a:ext cx="504428" cy="504428"/>
            </a:xfrm>
            <a:prstGeom prst="ellipse">
              <a:avLst/>
            </a:prstGeom>
            <a:solidFill>
              <a:schemeClr val="bg1"/>
            </a:solidFill>
            <a:ln w="34925">
              <a:solidFill>
                <a:srgbClr val="7C3663"/>
              </a:solidFill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 dirty="0"/>
            </a:p>
          </p:txBody>
        </p:sp>
        <p:sp>
          <p:nvSpPr>
            <p:cNvPr id="12" name="dart-board_74147">
              <a:extLst>
                <a:ext uri="{FF2B5EF4-FFF2-40B4-BE49-F238E27FC236}">
                  <a16:creationId xmlns:a16="http://schemas.microsoft.com/office/drawing/2014/main" id="{DC093038-A38E-4A88-FED3-C581C8E269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65286" y="1996371"/>
              <a:ext cx="355469" cy="356236"/>
            </a:xfrm>
            <a:custGeom>
              <a:avLst/>
              <a:gdLst>
                <a:gd name="connsiteX0" fmla="*/ 488334 w 607780"/>
                <a:gd name="connsiteY0" fmla="*/ 335343 h 608415"/>
                <a:gd name="connsiteX1" fmla="*/ 334222 w 607780"/>
                <a:gd name="connsiteY1" fmla="*/ 489140 h 608415"/>
                <a:gd name="connsiteX2" fmla="*/ 334222 w 607780"/>
                <a:gd name="connsiteY2" fmla="*/ 544074 h 608415"/>
                <a:gd name="connsiteX3" fmla="*/ 543347 w 607780"/>
                <a:gd name="connsiteY3" fmla="*/ 335343 h 608415"/>
                <a:gd name="connsiteX4" fmla="*/ 303079 w 607780"/>
                <a:gd name="connsiteY4" fmla="*/ 235618 h 608415"/>
                <a:gd name="connsiteX5" fmla="*/ 371810 w 607780"/>
                <a:gd name="connsiteY5" fmla="*/ 304243 h 608415"/>
                <a:gd name="connsiteX6" fmla="*/ 303079 w 607780"/>
                <a:gd name="connsiteY6" fmla="*/ 372868 h 608415"/>
                <a:gd name="connsiteX7" fmla="*/ 234348 w 607780"/>
                <a:gd name="connsiteY7" fmla="*/ 304243 h 608415"/>
                <a:gd name="connsiteX8" fmla="*/ 303079 w 607780"/>
                <a:gd name="connsiteY8" fmla="*/ 235618 h 608415"/>
                <a:gd name="connsiteX9" fmla="*/ 303136 w 607780"/>
                <a:gd name="connsiteY9" fmla="*/ 0 h 608415"/>
                <a:gd name="connsiteX10" fmla="*/ 607780 w 607780"/>
                <a:gd name="connsiteY10" fmla="*/ 304207 h 608415"/>
                <a:gd name="connsiteX11" fmla="*/ 303136 w 607780"/>
                <a:gd name="connsiteY11" fmla="*/ 608415 h 608415"/>
                <a:gd name="connsiteX12" fmla="*/ 0 w 607780"/>
                <a:gd name="connsiteY12" fmla="*/ 335249 h 608415"/>
                <a:gd name="connsiteX13" fmla="*/ 62926 w 607780"/>
                <a:gd name="connsiteY13" fmla="*/ 335249 h 608415"/>
                <a:gd name="connsiteX14" fmla="*/ 272050 w 607780"/>
                <a:gd name="connsiteY14" fmla="*/ 544074 h 608415"/>
                <a:gd name="connsiteX15" fmla="*/ 272050 w 607780"/>
                <a:gd name="connsiteY15" fmla="*/ 489140 h 608415"/>
                <a:gd name="connsiteX16" fmla="*/ 115113 w 607780"/>
                <a:gd name="connsiteY16" fmla="*/ 304207 h 608415"/>
                <a:gd name="connsiteX17" fmla="*/ 303136 w 607780"/>
                <a:gd name="connsiteY17" fmla="*/ 116547 h 608415"/>
                <a:gd name="connsiteX18" fmla="*/ 413728 w 607780"/>
                <a:gd name="connsiteY18" fmla="*/ 152668 h 608415"/>
                <a:gd name="connsiteX19" fmla="*/ 368888 w 607780"/>
                <a:gd name="connsiteY19" fmla="*/ 197443 h 608415"/>
                <a:gd name="connsiteX20" fmla="*/ 303136 w 607780"/>
                <a:gd name="connsiteY20" fmla="*/ 178630 h 608415"/>
                <a:gd name="connsiteX21" fmla="*/ 177379 w 607780"/>
                <a:gd name="connsiteY21" fmla="*/ 304207 h 608415"/>
                <a:gd name="connsiteX22" fmla="*/ 303136 w 607780"/>
                <a:gd name="connsiteY22" fmla="*/ 429785 h 608415"/>
                <a:gd name="connsiteX23" fmla="*/ 428894 w 607780"/>
                <a:gd name="connsiteY23" fmla="*/ 304207 h 608415"/>
                <a:gd name="connsiteX24" fmla="*/ 412220 w 607780"/>
                <a:gd name="connsiteY24" fmla="*/ 242030 h 608415"/>
                <a:gd name="connsiteX25" fmla="*/ 457154 w 607780"/>
                <a:gd name="connsiteY25" fmla="*/ 197161 h 608415"/>
                <a:gd name="connsiteX26" fmla="*/ 488334 w 607780"/>
                <a:gd name="connsiteY26" fmla="*/ 273166 h 608415"/>
                <a:gd name="connsiteX27" fmla="*/ 543347 w 607780"/>
                <a:gd name="connsiteY27" fmla="*/ 273166 h 608415"/>
                <a:gd name="connsiteX28" fmla="*/ 303136 w 607780"/>
                <a:gd name="connsiteY28" fmla="*/ 62177 h 608415"/>
                <a:gd name="connsiteX29" fmla="*/ 62926 w 607780"/>
                <a:gd name="connsiteY29" fmla="*/ 273166 h 608415"/>
                <a:gd name="connsiteX30" fmla="*/ 0 w 607780"/>
                <a:gd name="connsiteY30" fmla="*/ 273166 h 608415"/>
                <a:gd name="connsiteX31" fmla="*/ 303136 w 607780"/>
                <a:gd name="connsiteY31" fmla="*/ 0 h 608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07780" h="608415">
                  <a:moveTo>
                    <a:pt x="488334" y="335343"/>
                  </a:moveTo>
                  <a:cubicBezTo>
                    <a:pt x="475146" y="413888"/>
                    <a:pt x="412974" y="475971"/>
                    <a:pt x="334222" y="489140"/>
                  </a:cubicBezTo>
                  <a:lnTo>
                    <a:pt x="334222" y="544074"/>
                  </a:lnTo>
                  <a:cubicBezTo>
                    <a:pt x="443024" y="530059"/>
                    <a:pt x="529311" y="443895"/>
                    <a:pt x="543347" y="335343"/>
                  </a:cubicBezTo>
                  <a:close/>
                  <a:moveTo>
                    <a:pt x="303079" y="235618"/>
                  </a:moveTo>
                  <a:cubicBezTo>
                    <a:pt x="341038" y="235618"/>
                    <a:pt x="371810" y="266342"/>
                    <a:pt x="371810" y="304243"/>
                  </a:cubicBezTo>
                  <a:cubicBezTo>
                    <a:pt x="371810" y="342144"/>
                    <a:pt x="341038" y="372868"/>
                    <a:pt x="303079" y="372868"/>
                  </a:cubicBezTo>
                  <a:cubicBezTo>
                    <a:pt x="265120" y="372868"/>
                    <a:pt x="234348" y="342144"/>
                    <a:pt x="234348" y="304243"/>
                  </a:cubicBezTo>
                  <a:cubicBezTo>
                    <a:pt x="234348" y="266342"/>
                    <a:pt x="265120" y="235618"/>
                    <a:pt x="303079" y="235618"/>
                  </a:cubicBezTo>
                  <a:close/>
                  <a:moveTo>
                    <a:pt x="303136" y="0"/>
                  </a:moveTo>
                  <a:cubicBezTo>
                    <a:pt x="471095" y="0"/>
                    <a:pt x="607780" y="136489"/>
                    <a:pt x="607780" y="304207"/>
                  </a:cubicBezTo>
                  <a:cubicBezTo>
                    <a:pt x="607780" y="472020"/>
                    <a:pt x="471095" y="608415"/>
                    <a:pt x="303136" y="608415"/>
                  </a:cubicBezTo>
                  <a:cubicBezTo>
                    <a:pt x="145634" y="608415"/>
                    <a:pt x="15637" y="488482"/>
                    <a:pt x="0" y="335249"/>
                  </a:cubicBezTo>
                  <a:lnTo>
                    <a:pt x="62926" y="335249"/>
                  </a:lnTo>
                  <a:cubicBezTo>
                    <a:pt x="76962" y="443895"/>
                    <a:pt x="163249" y="530059"/>
                    <a:pt x="272050" y="544074"/>
                  </a:cubicBezTo>
                  <a:lnTo>
                    <a:pt x="272050" y="489140"/>
                  </a:lnTo>
                  <a:cubicBezTo>
                    <a:pt x="183125" y="474278"/>
                    <a:pt x="115113" y="397144"/>
                    <a:pt x="115113" y="304207"/>
                  </a:cubicBezTo>
                  <a:cubicBezTo>
                    <a:pt x="115113" y="200736"/>
                    <a:pt x="199422" y="116547"/>
                    <a:pt x="303136" y="116547"/>
                  </a:cubicBezTo>
                  <a:cubicBezTo>
                    <a:pt x="344490" y="116547"/>
                    <a:pt x="382641" y="129998"/>
                    <a:pt x="413728" y="152668"/>
                  </a:cubicBezTo>
                  <a:lnTo>
                    <a:pt x="368888" y="197443"/>
                  </a:lnTo>
                  <a:cubicBezTo>
                    <a:pt x="349766" y="185591"/>
                    <a:pt x="327252" y="178630"/>
                    <a:pt x="303136" y="178630"/>
                  </a:cubicBezTo>
                  <a:cubicBezTo>
                    <a:pt x="233805" y="178630"/>
                    <a:pt x="177379" y="234975"/>
                    <a:pt x="177379" y="304207"/>
                  </a:cubicBezTo>
                  <a:cubicBezTo>
                    <a:pt x="177379" y="373440"/>
                    <a:pt x="233805" y="429785"/>
                    <a:pt x="303136" y="429785"/>
                  </a:cubicBezTo>
                  <a:cubicBezTo>
                    <a:pt x="372468" y="429785"/>
                    <a:pt x="428894" y="373440"/>
                    <a:pt x="428894" y="304207"/>
                  </a:cubicBezTo>
                  <a:cubicBezTo>
                    <a:pt x="428894" y="281632"/>
                    <a:pt x="422771" y="260373"/>
                    <a:pt x="412220" y="242030"/>
                  </a:cubicBezTo>
                  <a:lnTo>
                    <a:pt x="457154" y="197161"/>
                  </a:lnTo>
                  <a:cubicBezTo>
                    <a:pt x="472791" y="219455"/>
                    <a:pt x="483624" y="245229"/>
                    <a:pt x="488334" y="273166"/>
                  </a:cubicBezTo>
                  <a:lnTo>
                    <a:pt x="543347" y="273166"/>
                  </a:lnTo>
                  <a:cubicBezTo>
                    <a:pt x="527992" y="154361"/>
                    <a:pt x="426256" y="62177"/>
                    <a:pt x="303136" y="62177"/>
                  </a:cubicBezTo>
                  <a:cubicBezTo>
                    <a:pt x="180017" y="62177"/>
                    <a:pt x="78280" y="154361"/>
                    <a:pt x="62926" y="273166"/>
                  </a:cubicBezTo>
                  <a:lnTo>
                    <a:pt x="0" y="273166"/>
                  </a:lnTo>
                  <a:cubicBezTo>
                    <a:pt x="15637" y="119933"/>
                    <a:pt x="145634" y="0"/>
                    <a:pt x="303136" y="0"/>
                  </a:cubicBezTo>
                  <a:close/>
                </a:path>
              </a:pathLst>
            </a:custGeom>
            <a:solidFill>
              <a:srgbClr val="7C36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文本框 17">
            <a:extLst>
              <a:ext uri="{FF2B5EF4-FFF2-40B4-BE49-F238E27FC236}">
                <a16:creationId xmlns:a16="http://schemas.microsoft.com/office/drawing/2014/main" id="{67DCE246-9AA7-753B-4A53-9F5B0938FEDE}"/>
              </a:ext>
            </a:extLst>
          </p:cNvPr>
          <p:cNvSpPr txBox="1"/>
          <p:nvPr/>
        </p:nvSpPr>
        <p:spPr>
          <a:xfrm>
            <a:off x="603076" y="5805395"/>
            <a:ext cx="828350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National Comprehensive Cancer Network. Non-Small Cell Cancer Guideline Version 5. 2024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Oncogene-addicted metastatic non-small-cell lung cancer: ESMO Clinical Practice Guideline for diagnosis, treatment and follow-up2023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lang="en-US" altLang="zh-CN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2024 CSCO </a:t>
            </a:r>
            <a:r>
              <a:rPr lang="zh-CN" altLang="en-US" sz="8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非小细胞肺癌诊疗指南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普拉替尼胶囊（ 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JXHS2000131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）申请上市技术审评报告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NCCN Clinical Practice Guidelines in Oncology: Thyroid Carcinoma( Version 2.2024)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Thyroid cancer: ESMO Clinical Practice Guidelines for diagnosis, treatment and follow-up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2021CSCO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分化型甲状腺癌诊疗指南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2022 CSCO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甲状腺髓样癌诊疗指南</a:t>
            </a:r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0BD2DCDD-5B4E-618D-EB69-E81A4FBBA134}"/>
              </a:ext>
            </a:extLst>
          </p:cNvPr>
          <p:cNvCxnSpPr>
            <a:cxnSpLocks/>
          </p:cNvCxnSpPr>
          <p:nvPr/>
        </p:nvCxnSpPr>
        <p:spPr>
          <a:xfrm>
            <a:off x="406400" y="4626811"/>
            <a:ext cx="707662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>
            <a:extLst>
              <a:ext uri="{FF2B5EF4-FFF2-40B4-BE49-F238E27FC236}">
                <a16:creationId xmlns:a16="http://schemas.microsoft.com/office/drawing/2014/main" id="{99BC3112-1817-2E35-997C-ACD34820B90D}"/>
              </a:ext>
            </a:extLst>
          </p:cNvPr>
          <p:cNvSpPr txBox="1"/>
          <p:nvPr/>
        </p:nvSpPr>
        <p:spPr>
          <a:xfrm>
            <a:off x="513134" y="3488385"/>
            <a:ext cx="1060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非小细胞肺癌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051BA82D-FC67-6848-DCA3-DBA26AB6F2A4}"/>
              </a:ext>
            </a:extLst>
          </p:cNvPr>
          <p:cNvSpPr txBox="1"/>
          <p:nvPr/>
        </p:nvSpPr>
        <p:spPr>
          <a:xfrm>
            <a:off x="575320" y="4749107"/>
            <a:ext cx="7710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甲状腺癌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ED8AF139-9DF3-DE8E-5158-63BB99D6F052}"/>
              </a:ext>
            </a:extLst>
          </p:cNvPr>
          <p:cNvSpPr txBox="1"/>
          <p:nvPr/>
        </p:nvSpPr>
        <p:spPr>
          <a:xfrm>
            <a:off x="1495473" y="4827233"/>
            <a:ext cx="178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</a:rPr>
              <a:t>RET 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</a:rPr>
              <a:t>融合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</a:rPr>
              <a:t>DTC/RET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</a:rPr>
              <a:t>突变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</a:rPr>
              <a:t>MTC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</a:rPr>
              <a:t> 优选药物</a:t>
            </a: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4A08D30E-6EDA-2140-E50D-6A7C8C684F4C}"/>
              </a:ext>
            </a:extLst>
          </p:cNvPr>
          <p:cNvSpPr txBox="1"/>
          <p:nvPr/>
        </p:nvSpPr>
        <p:spPr>
          <a:xfrm>
            <a:off x="5762659" y="4839617"/>
            <a:ext cx="1942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</a:rPr>
              <a:t>RET 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</a:rPr>
              <a:t>融合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</a:rPr>
              <a:t>DTC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</a:rPr>
              <a:t> 唯一推荐</a:t>
            </a:r>
            <a:endParaRPr lang="en-US" altLang="zh-CN" sz="1200" dirty="0">
              <a:latin typeface="Arial" panose="020B0604020202020204" pitchFamily="34" charset="0"/>
              <a:ea typeface="微软雅黑" panose="020B0503020204020204" pitchFamily="34" charset="-122"/>
            </a:endParaRPr>
          </a:p>
          <a:p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</a:rPr>
              <a:t>RET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</a:rPr>
              <a:t>突变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</a:rPr>
              <a:t>MTCI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</a:rPr>
              <a:t>级推荐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2AAE9390-044F-0798-4BA6-4E6B7C3C03F8}"/>
              </a:ext>
            </a:extLst>
          </p:cNvPr>
          <p:cNvSpPr txBox="1"/>
          <p:nvPr/>
        </p:nvSpPr>
        <p:spPr>
          <a:xfrm>
            <a:off x="3699528" y="4832177"/>
            <a:ext cx="1781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</a:rPr>
              <a:t>RET 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</a:rPr>
              <a:t>融合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</a:rPr>
              <a:t>DTC/RET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</a:rPr>
              <a:t>突变</a:t>
            </a:r>
            <a:r>
              <a:rPr lang="en-US" altLang="zh-CN" sz="1200" dirty="0">
                <a:latin typeface="Arial" panose="020B0604020202020204" pitchFamily="34" charset="0"/>
                <a:ea typeface="微软雅黑" panose="020B0503020204020204" pitchFamily="34" charset="-122"/>
              </a:rPr>
              <a:t>MTC</a:t>
            </a:r>
            <a:r>
              <a:rPr lang="zh-CN" altLang="en-US" sz="1200" dirty="0">
                <a:latin typeface="Arial" panose="020B0604020202020204" pitchFamily="34" charset="0"/>
                <a:ea typeface="微软雅黑" panose="020B0503020204020204" pitchFamily="34" charset="-122"/>
              </a:rPr>
              <a:t> 优选药物</a:t>
            </a: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F757301C-027C-6D1F-70EB-0DAAB91AC88D}"/>
              </a:ext>
            </a:extLst>
          </p:cNvPr>
          <p:cNvSpPr/>
          <p:nvPr/>
        </p:nvSpPr>
        <p:spPr>
          <a:xfrm>
            <a:off x="725011" y="5005995"/>
            <a:ext cx="5237560" cy="959342"/>
          </a:xfrm>
          <a:prstGeom prst="roundRect">
            <a:avLst>
              <a:gd name="adj" fmla="val 6692"/>
            </a:avLst>
          </a:prstGeom>
          <a:solidFill>
            <a:schemeClr val="bg1"/>
          </a:solidFill>
          <a:ln w="19050">
            <a:solidFill>
              <a:srgbClr val="F1DE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2">
            <a:extLst>
              <a:ext uri="{FF2B5EF4-FFF2-40B4-BE49-F238E27FC236}">
                <a16:creationId xmlns:a16="http://schemas.microsoft.com/office/drawing/2014/main" id="{3036E97E-F51F-22CF-332D-AA9F29610D47}"/>
              </a:ext>
            </a:extLst>
          </p:cNvPr>
          <p:cNvSpPr/>
          <p:nvPr/>
        </p:nvSpPr>
        <p:spPr>
          <a:xfrm>
            <a:off x="761080" y="1804218"/>
            <a:ext cx="10606526" cy="1484503"/>
          </a:xfrm>
          <a:custGeom>
            <a:avLst/>
            <a:gdLst>
              <a:gd name="connsiteX0" fmla="*/ 0 w 6309432"/>
              <a:gd name="connsiteY0" fmla="*/ 0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0" fmla="*/ 0 w 6309432"/>
              <a:gd name="connsiteY0" fmla="*/ 28089 h 4701667"/>
              <a:gd name="connsiteX1" fmla="*/ 2733379 w 6309432"/>
              <a:gd name="connsiteY1" fmla="*/ 0 h 4701667"/>
              <a:gd name="connsiteX2" fmla="*/ 6309432 w 6309432"/>
              <a:gd name="connsiteY2" fmla="*/ 28089 h 4701667"/>
              <a:gd name="connsiteX3" fmla="*/ 6309432 w 6309432"/>
              <a:gd name="connsiteY3" fmla="*/ 4701667 h 4701667"/>
              <a:gd name="connsiteX4" fmla="*/ 0 w 6309432"/>
              <a:gd name="connsiteY4" fmla="*/ 4701667 h 4701667"/>
              <a:gd name="connsiteX5" fmla="*/ 0 w 6309432"/>
              <a:gd name="connsiteY5" fmla="*/ 28089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2824819 w 6309432"/>
              <a:gd name="connsiteY5" fmla="*/ 91440 h 4701667"/>
              <a:gd name="connsiteX0" fmla="*/ 2733379 w 6309432"/>
              <a:gd name="connsiteY0" fmla="*/ 0 h 4701667"/>
              <a:gd name="connsiteX1" fmla="*/ 6309432 w 6309432"/>
              <a:gd name="connsiteY1" fmla="*/ 28089 h 4701667"/>
              <a:gd name="connsiteX2" fmla="*/ 6309432 w 6309432"/>
              <a:gd name="connsiteY2" fmla="*/ 4701667 h 4701667"/>
              <a:gd name="connsiteX3" fmla="*/ 0 w 6309432"/>
              <a:gd name="connsiteY3" fmla="*/ 4701667 h 4701667"/>
              <a:gd name="connsiteX4" fmla="*/ 0 w 6309432"/>
              <a:gd name="connsiteY4" fmla="*/ 28089 h 4701667"/>
              <a:gd name="connsiteX5" fmla="*/ 634512 w 6309432"/>
              <a:gd name="connsiteY5" fmla="*/ 38278 h 4701667"/>
              <a:gd name="connsiteX0" fmla="*/ 5465946 w 6309432"/>
              <a:gd name="connsiteY0" fmla="*/ 14441 h 4673578"/>
              <a:gd name="connsiteX1" fmla="*/ 6309432 w 6309432"/>
              <a:gd name="connsiteY1" fmla="*/ 0 h 4673578"/>
              <a:gd name="connsiteX2" fmla="*/ 6309432 w 6309432"/>
              <a:gd name="connsiteY2" fmla="*/ 4673578 h 4673578"/>
              <a:gd name="connsiteX3" fmla="*/ 0 w 6309432"/>
              <a:gd name="connsiteY3" fmla="*/ 4673578 h 4673578"/>
              <a:gd name="connsiteX4" fmla="*/ 0 w 6309432"/>
              <a:gd name="connsiteY4" fmla="*/ 0 h 4673578"/>
              <a:gd name="connsiteX5" fmla="*/ 634512 w 6309432"/>
              <a:gd name="connsiteY5" fmla="*/ 10189 h 4673578"/>
              <a:gd name="connsiteX0" fmla="*/ 5465946 w 6309432"/>
              <a:gd name="connsiteY0" fmla="*/ 36150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46783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16820 w 6309432"/>
              <a:gd name="connsiteY0" fmla="*/ 36151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38085 w 6309432"/>
              <a:gd name="connsiteY0" fmla="*/ 0 h 4701666"/>
              <a:gd name="connsiteX1" fmla="*/ 6309432 w 6309432"/>
              <a:gd name="connsiteY1" fmla="*/ 28088 h 4701666"/>
              <a:gd name="connsiteX2" fmla="*/ 6309432 w 6309432"/>
              <a:gd name="connsiteY2" fmla="*/ 4701666 h 4701666"/>
              <a:gd name="connsiteX3" fmla="*/ 0 w 6309432"/>
              <a:gd name="connsiteY3" fmla="*/ 4701666 h 4701666"/>
              <a:gd name="connsiteX4" fmla="*/ 0 w 6309432"/>
              <a:gd name="connsiteY4" fmla="*/ 28088 h 4701666"/>
              <a:gd name="connsiteX5" fmla="*/ 485657 w 6309432"/>
              <a:gd name="connsiteY5" fmla="*/ 6379 h 4701666"/>
              <a:gd name="connsiteX0" fmla="*/ 5880615 w 6309432"/>
              <a:gd name="connsiteY0" fmla="*/ 25518 h 4695287"/>
              <a:gd name="connsiteX1" fmla="*/ 6309432 w 6309432"/>
              <a:gd name="connsiteY1" fmla="*/ 21709 h 4695287"/>
              <a:gd name="connsiteX2" fmla="*/ 6309432 w 6309432"/>
              <a:gd name="connsiteY2" fmla="*/ 4695287 h 4695287"/>
              <a:gd name="connsiteX3" fmla="*/ 0 w 6309432"/>
              <a:gd name="connsiteY3" fmla="*/ 4695287 h 4695287"/>
              <a:gd name="connsiteX4" fmla="*/ 0 w 6309432"/>
              <a:gd name="connsiteY4" fmla="*/ 21709 h 4695287"/>
              <a:gd name="connsiteX5" fmla="*/ 485657 w 6309432"/>
              <a:gd name="connsiteY5" fmla="*/ 0 h 4695287"/>
              <a:gd name="connsiteX0" fmla="*/ 5880615 w 6309432"/>
              <a:gd name="connsiteY0" fmla="*/ 46783 h 4716552"/>
              <a:gd name="connsiteX1" fmla="*/ 6309432 w 6309432"/>
              <a:gd name="connsiteY1" fmla="*/ 42974 h 4716552"/>
              <a:gd name="connsiteX2" fmla="*/ 6309432 w 6309432"/>
              <a:gd name="connsiteY2" fmla="*/ 4716552 h 4716552"/>
              <a:gd name="connsiteX3" fmla="*/ 0 w 6309432"/>
              <a:gd name="connsiteY3" fmla="*/ 4716552 h 4716552"/>
              <a:gd name="connsiteX4" fmla="*/ 0 w 6309432"/>
              <a:gd name="connsiteY4" fmla="*/ 42974 h 4716552"/>
              <a:gd name="connsiteX5" fmla="*/ 315536 w 6309432"/>
              <a:gd name="connsiteY5" fmla="*/ 0 h 4716552"/>
              <a:gd name="connsiteX0" fmla="*/ 5880615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  <a:gd name="connsiteX0" fmla="*/ 6018838 w 6309432"/>
              <a:gd name="connsiteY0" fmla="*/ 4253 h 4674022"/>
              <a:gd name="connsiteX1" fmla="*/ 6309432 w 6309432"/>
              <a:gd name="connsiteY1" fmla="*/ 444 h 4674022"/>
              <a:gd name="connsiteX2" fmla="*/ 6309432 w 6309432"/>
              <a:gd name="connsiteY2" fmla="*/ 4674022 h 4674022"/>
              <a:gd name="connsiteX3" fmla="*/ 0 w 6309432"/>
              <a:gd name="connsiteY3" fmla="*/ 4674022 h 4674022"/>
              <a:gd name="connsiteX4" fmla="*/ 0 w 6309432"/>
              <a:gd name="connsiteY4" fmla="*/ 444 h 4674022"/>
              <a:gd name="connsiteX5" fmla="*/ 315536 w 6309432"/>
              <a:gd name="connsiteY5" fmla="*/ 0 h 467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09432" h="4674022">
                <a:moveTo>
                  <a:pt x="6018838" y="4253"/>
                </a:moveTo>
                <a:lnTo>
                  <a:pt x="6309432" y="444"/>
                </a:lnTo>
                <a:lnTo>
                  <a:pt x="6309432" y="4674022"/>
                </a:lnTo>
                <a:lnTo>
                  <a:pt x="0" y="4674022"/>
                </a:lnTo>
                <a:lnTo>
                  <a:pt x="0" y="444"/>
                </a:lnTo>
                <a:lnTo>
                  <a:pt x="315536" y="0"/>
                </a:lnTo>
              </a:path>
            </a:pathLst>
          </a:custGeom>
          <a:noFill/>
          <a:ln w="19050">
            <a:solidFill>
              <a:srgbClr val="F3D5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1CC822BF-A245-5123-9CCD-3CDF4AC61515}"/>
              </a:ext>
            </a:extLst>
          </p:cNvPr>
          <p:cNvSpPr/>
          <p:nvPr/>
        </p:nvSpPr>
        <p:spPr>
          <a:xfrm>
            <a:off x="6127899" y="2114393"/>
            <a:ext cx="5227852" cy="3888722"/>
          </a:xfrm>
          <a:prstGeom prst="roundRect">
            <a:avLst>
              <a:gd name="adj" fmla="val 1770"/>
            </a:avLst>
          </a:prstGeom>
          <a:solidFill>
            <a:schemeClr val="bg1"/>
          </a:solidFill>
          <a:ln w="19050">
            <a:solidFill>
              <a:srgbClr val="F1DE6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5C8B1E9E-FE49-4C5A-898F-D1B8AFD4B7B7}"/>
              </a:ext>
            </a:extLst>
          </p:cNvPr>
          <p:cNvSpPr/>
          <p:nvPr/>
        </p:nvSpPr>
        <p:spPr>
          <a:xfrm>
            <a:off x="718027" y="3587462"/>
            <a:ext cx="5237560" cy="959342"/>
          </a:xfrm>
          <a:prstGeom prst="roundRect">
            <a:avLst>
              <a:gd name="adj" fmla="val 6692"/>
            </a:avLst>
          </a:prstGeom>
          <a:solidFill>
            <a:schemeClr val="bg1"/>
          </a:solidFill>
          <a:ln w="19050">
            <a:solidFill>
              <a:srgbClr val="F1DE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B68473AA-B65C-C29A-C137-2B6652578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06" y="699881"/>
            <a:ext cx="10515600" cy="747346"/>
          </a:xfrm>
        </p:spPr>
        <p:txBody>
          <a:bodyPr/>
          <a:lstStyle/>
          <a:p>
            <a:r>
              <a:rPr lang="zh-CN" altLang="en-US" sz="2400" dirty="0">
                <a:sym typeface="Arial" panose="020B0604020202020204" pitchFamily="34" charset="0"/>
              </a:rPr>
              <a:t>普拉替尼不良反应可控可管理，无安全性黑框警告，具有良好的获益风险比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904397D2-4276-BE11-6CE0-C763CA263493}"/>
              </a:ext>
            </a:extLst>
          </p:cNvPr>
          <p:cNvGrpSpPr/>
          <p:nvPr/>
        </p:nvGrpSpPr>
        <p:grpSpPr>
          <a:xfrm>
            <a:off x="8144647" y="104840"/>
            <a:ext cx="1237845" cy="344736"/>
            <a:chOff x="4161407" y="104422"/>
            <a:chExt cx="1237845" cy="344736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774855F6-F3C0-9B56-1D75-2D56391B0FCF}"/>
                </a:ext>
              </a:extLst>
            </p:cNvPr>
            <p:cNvSpPr/>
            <p:nvPr/>
          </p:nvSpPr>
          <p:spPr>
            <a:xfrm>
              <a:off x="4161407" y="104422"/>
              <a:ext cx="1137468" cy="344736"/>
            </a:xfrm>
            <a:prstGeom prst="roundRect">
              <a:avLst>
                <a:gd name="adj" fmla="val 16667"/>
              </a:avLst>
            </a:prstGeom>
            <a:solidFill>
              <a:srgbClr val="EEE0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等腰三角形 11">
              <a:extLst>
                <a:ext uri="{FF2B5EF4-FFF2-40B4-BE49-F238E27FC236}">
                  <a16:creationId xmlns:a16="http://schemas.microsoft.com/office/drawing/2014/main" id="{0CA69628-FDB0-7914-E058-460A2AD8F650}"/>
                </a:ext>
              </a:extLst>
            </p:cNvPr>
            <p:cNvSpPr/>
            <p:nvPr/>
          </p:nvSpPr>
          <p:spPr>
            <a:xfrm rot="5400000">
              <a:off x="5255252" y="205150"/>
              <a:ext cx="144000" cy="144000"/>
            </a:xfrm>
            <a:prstGeom prst="triangle">
              <a:avLst>
                <a:gd name="adj" fmla="val 52538"/>
              </a:avLst>
            </a:prstGeom>
            <a:gradFill>
              <a:gsLst>
                <a:gs pos="0">
                  <a:srgbClr val="F3D554"/>
                </a:gs>
                <a:gs pos="100000">
                  <a:srgbClr val="EEE07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rgbClr val="013B9E"/>
                </a:solidFill>
              </a:endParaRPr>
            </a:p>
          </p:txBody>
        </p: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204DA244-041A-8E30-EAC6-D4A09CB29F84}"/>
              </a:ext>
            </a:extLst>
          </p:cNvPr>
          <p:cNvSpPr txBox="1"/>
          <p:nvPr/>
        </p:nvSpPr>
        <p:spPr>
          <a:xfrm>
            <a:off x="5640005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创新性</a:t>
            </a:r>
            <a:endParaRPr lang="en-US" altLang="zh-CN" sz="16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5" name="文本框 34">
            <a:extLst>
              <a:ext uri="{FF2B5EF4-FFF2-40B4-BE49-F238E27FC236}">
                <a16:creationId xmlns:a16="http://schemas.microsoft.com/office/drawing/2014/main" id="{07086BD9-6712-E0D1-BC4A-FE9462B3EC01}"/>
              </a:ext>
            </a:extLst>
          </p:cNvPr>
          <p:cNvSpPr txBox="1"/>
          <p:nvPr/>
        </p:nvSpPr>
        <p:spPr>
          <a:xfrm>
            <a:off x="6918908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有效性</a:t>
            </a: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39F40715-6344-B678-618C-2CA811B1EDA9}"/>
              </a:ext>
            </a:extLst>
          </p:cNvPr>
          <p:cNvSpPr txBox="1"/>
          <p:nvPr/>
        </p:nvSpPr>
        <p:spPr>
          <a:xfrm>
            <a:off x="8208444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rgbClr val="013B9E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安全性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id="{927337CF-A6A5-293B-F749-6B17F4C8E2D1}"/>
              </a:ext>
            </a:extLst>
          </p:cNvPr>
          <p:cNvSpPr txBox="1"/>
          <p:nvPr/>
        </p:nvSpPr>
        <p:spPr>
          <a:xfrm>
            <a:off x="9434183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公平性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FE1718CB-8D0B-FA0E-CBC0-EA41872DE08E}"/>
              </a:ext>
            </a:extLst>
          </p:cNvPr>
          <p:cNvSpPr txBox="1"/>
          <p:nvPr/>
        </p:nvSpPr>
        <p:spPr>
          <a:xfrm>
            <a:off x="4241132" y="100458"/>
            <a:ext cx="1008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zh-CN" altLang="en-US" sz="16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基本信息</a:t>
            </a:r>
            <a:endParaRPr lang="en-US" altLang="zh-CN" sz="16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7ECDE186-7FEE-1981-6D75-736BCF28F760}"/>
              </a:ext>
            </a:extLst>
          </p:cNvPr>
          <p:cNvGrpSpPr/>
          <p:nvPr/>
        </p:nvGrpSpPr>
        <p:grpSpPr>
          <a:xfrm>
            <a:off x="709878" y="1478618"/>
            <a:ext cx="10801350" cy="668500"/>
            <a:chOff x="1133473" y="1920249"/>
            <a:chExt cx="11141469" cy="668500"/>
          </a:xfrm>
        </p:grpSpPr>
        <p:sp>
          <p:nvSpPr>
            <p:cNvPr id="10" name="等腰三角形 9">
              <a:extLst>
                <a:ext uri="{FF2B5EF4-FFF2-40B4-BE49-F238E27FC236}">
                  <a16:creationId xmlns:a16="http://schemas.microsoft.com/office/drawing/2014/main" id="{889CDC89-8957-BEAE-C7E3-8EDF2DCE4698}"/>
                </a:ext>
              </a:extLst>
            </p:cNvPr>
            <p:cNvSpPr/>
            <p:nvPr/>
          </p:nvSpPr>
          <p:spPr>
            <a:xfrm rot="16200000">
              <a:off x="1062502" y="2325225"/>
              <a:ext cx="342900" cy="184148"/>
            </a:xfrm>
            <a:prstGeom prst="triangle">
              <a:avLst/>
            </a:prstGeom>
            <a:solidFill>
              <a:srgbClr val="19AA9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1" name="矩形: 圆顶角 10">
              <a:extLst>
                <a:ext uri="{FF2B5EF4-FFF2-40B4-BE49-F238E27FC236}">
                  <a16:creationId xmlns:a16="http://schemas.microsoft.com/office/drawing/2014/main" id="{66A29E5D-3D65-4E93-B724-9BBC3C56F140}"/>
                </a:ext>
              </a:extLst>
            </p:cNvPr>
            <p:cNvSpPr/>
            <p:nvPr/>
          </p:nvSpPr>
          <p:spPr>
            <a:xfrm rot="5400000">
              <a:off x="6457098" y="-3403376"/>
              <a:ext cx="494220" cy="11141469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rgbClr val="DAE3F3"/>
                </a:gs>
                <a:gs pos="44000">
                  <a:srgbClr val="19AA94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A5BAABF0-65A0-35C4-FFC0-A4D58C39DE08}"/>
              </a:ext>
            </a:extLst>
          </p:cNvPr>
          <p:cNvSpPr/>
          <p:nvPr/>
        </p:nvSpPr>
        <p:spPr>
          <a:xfrm>
            <a:off x="3249330" y="1500061"/>
            <a:ext cx="5615915" cy="42868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普拉替尼整体安全性可耐受，不良反应可控可管理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CCEBDCC1-D47F-888F-0672-C53E01515E62}"/>
              </a:ext>
            </a:extLst>
          </p:cNvPr>
          <p:cNvSpPr txBox="1"/>
          <p:nvPr/>
        </p:nvSpPr>
        <p:spPr>
          <a:xfrm>
            <a:off x="975405" y="2068276"/>
            <a:ext cx="508441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9AA94"/>
              </a:buClr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最常见的</a:t>
            </a: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3-4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级</a:t>
            </a: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AE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是中性粒细胞计数减少、贫血和高血压，大部分的不良反应为</a:t>
            </a: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1-2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级，且可逆，无手足综合征，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</a:rPr>
              <a:t>蛋白尿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等多激酶抑制剂的不良反应。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4F3D41A-87C8-3D8C-3E27-3B0C689BAB10}"/>
              </a:ext>
            </a:extLst>
          </p:cNvPr>
          <p:cNvSpPr txBox="1"/>
          <p:nvPr/>
        </p:nvSpPr>
        <p:spPr>
          <a:xfrm>
            <a:off x="975405" y="2770599"/>
            <a:ext cx="49335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19AA94"/>
              </a:buClr>
              <a:buFont typeface="Wingdings" panose="05000000000000000000" pitchFamily="2" charset="2"/>
              <a:buChar char="l"/>
            </a:pP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在</a:t>
            </a: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ARROW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研究中，普拉替尼中位治疗持续时长为</a:t>
            </a:r>
            <a:r>
              <a:rPr lang="en-US" altLang="zh-CN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15.0</a:t>
            </a:r>
            <a:r>
              <a: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月，其安全性满足长期治疗要求</a:t>
            </a:r>
          </a:p>
        </p:txBody>
      </p:sp>
      <p:sp>
        <p:nvSpPr>
          <p:cNvPr id="58" name="文本框 57">
            <a:extLst>
              <a:ext uri="{FF2B5EF4-FFF2-40B4-BE49-F238E27FC236}">
                <a16:creationId xmlns:a16="http://schemas.microsoft.com/office/drawing/2014/main" id="{CA09A48F-3B29-0BAB-E0DA-5E906AC01711}"/>
              </a:ext>
            </a:extLst>
          </p:cNvPr>
          <p:cNvSpPr txBox="1"/>
          <p:nvPr/>
        </p:nvSpPr>
        <p:spPr>
          <a:xfrm>
            <a:off x="782562" y="5257573"/>
            <a:ext cx="49335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buClr>
                <a:srgbClr val="0356B3"/>
              </a:buClr>
              <a:buFont typeface="Wingdings" panose="05000000000000000000" pitchFamily="2" charset="2"/>
              <a:buChar char="u"/>
              <a:defRPr sz="14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buClr>
                <a:srgbClr val="19AA94"/>
              </a:buClr>
              <a:buFont typeface="Wingdings" panose="05000000000000000000" pitchFamily="2" charset="2"/>
              <a:buChar char="l"/>
            </a:pPr>
            <a:r>
              <a:rPr lang="zh-CN" altLang="en-US" dirty="0"/>
              <a:t>整体而言本品不良事件发生情况在临床可耐受范围内，大部分 </a:t>
            </a:r>
            <a:r>
              <a:rPr lang="en-US" altLang="zh-CN" dirty="0"/>
              <a:t>AE</a:t>
            </a:r>
            <a:r>
              <a:rPr lang="zh-CN" altLang="en-US" dirty="0"/>
              <a:t>可通过剂量调整、安全性监测和必要的对症处理控制</a:t>
            </a:r>
          </a:p>
        </p:txBody>
      </p:sp>
      <p:sp>
        <p:nvSpPr>
          <p:cNvPr id="59" name="标题 3">
            <a:extLst>
              <a:ext uri="{FF2B5EF4-FFF2-40B4-BE49-F238E27FC236}">
                <a16:creationId xmlns:a16="http://schemas.microsoft.com/office/drawing/2014/main" id="{0F2B0BB5-A5B9-03D0-C8DC-B66A018FCC13}"/>
              </a:ext>
            </a:extLst>
          </p:cNvPr>
          <p:cNvSpPr txBox="1"/>
          <p:nvPr/>
        </p:nvSpPr>
        <p:spPr>
          <a:xfrm>
            <a:off x="702251" y="4739014"/>
            <a:ext cx="5256000" cy="409475"/>
          </a:xfrm>
          <a:prstGeom prst="roundRect">
            <a:avLst>
              <a:gd name="adj" fmla="val 14508"/>
            </a:avLst>
          </a:prstGeom>
          <a:solidFill>
            <a:srgbClr val="19AA94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16687ED9-0CA9-40A1-B159-39F72DCB3E53}"/>
              </a:ext>
            </a:extLst>
          </p:cNvPr>
          <p:cNvSpPr txBox="1"/>
          <p:nvPr/>
        </p:nvSpPr>
        <p:spPr>
          <a:xfrm>
            <a:off x="1365771" y="4787129"/>
            <a:ext cx="435032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CDE</a:t>
            </a: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技术审评报告</a:t>
            </a:r>
          </a:p>
        </p:txBody>
      </p:sp>
      <p:sp>
        <p:nvSpPr>
          <p:cNvPr id="63" name="iconfont-1054-809963">
            <a:extLst>
              <a:ext uri="{FF2B5EF4-FFF2-40B4-BE49-F238E27FC236}">
                <a16:creationId xmlns:a16="http://schemas.microsoft.com/office/drawing/2014/main" id="{4166C546-8008-6AF9-1D72-FB79E903DB1A}"/>
              </a:ext>
            </a:extLst>
          </p:cNvPr>
          <p:cNvSpPr/>
          <p:nvPr/>
        </p:nvSpPr>
        <p:spPr>
          <a:xfrm>
            <a:off x="2415311" y="4794729"/>
            <a:ext cx="217697" cy="285750"/>
          </a:xfrm>
          <a:custGeom>
            <a:avLst/>
            <a:gdLst>
              <a:gd name="T0" fmla="*/ 7331 w 9142"/>
              <a:gd name="T1" fmla="*/ 3286 h 12000"/>
              <a:gd name="T2" fmla="*/ 4087 w 9142"/>
              <a:gd name="T3" fmla="*/ 7251 h 12000"/>
              <a:gd name="T4" fmla="*/ 3312 w 9142"/>
              <a:gd name="T5" fmla="*/ 5788 h 12000"/>
              <a:gd name="T6" fmla="*/ 1714 w 9142"/>
              <a:gd name="T7" fmla="*/ 6732 h 12000"/>
              <a:gd name="T8" fmla="*/ 4184 w 9142"/>
              <a:gd name="T9" fmla="*/ 8714 h 12000"/>
              <a:gd name="T10" fmla="*/ 7428 w 9142"/>
              <a:gd name="T11" fmla="*/ 5363 h 12000"/>
              <a:gd name="T12" fmla="*/ 7331 w 9142"/>
              <a:gd name="T13" fmla="*/ 3286 h 12000"/>
              <a:gd name="T14" fmla="*/ 7857 w 9142"/>
              <a:gd name="T15" fmla="*/ 1429 h 12000"/>
              <a:gd name="T16" fmla="*/ 6571 w 9142"/>
              <a:gd name="T17" fmla="*/ 1286 h 12000"/>
              <a:gd name="T18" fmla="*/ 4571 w 9142"/>
              <a:gd name="T19" fmla="*/ 0 h 12000"/>
              <a:gd name="T20" fmla="*/ 2571 w 9142"/>
              <a:gd name="T21" fmla="*/ 1286 h 12000"/>
              <a:gd name="T22" fmla="*/ 1285 w 9142"/>
              <a:gd name="T23" fmla="*/ 1429 h 12000"/>
              <a:gd name="T24" fmla="*/ 0 w 9142"/>
              <a:gd name="T25" fmla="*/ 1429 h 12000"/>
              <a:gd name="T26" fmla="*/ 0 w 9142"/>
              <a:gd name="T27" fmla="*/ 7571 h 12000"/>
              <a:gd name="T28" fmla="*/ 1285 w 9142"/>
              <a:gd name="T29" fmla="*/ 10143 h 12000"/>
              <a:gd name="T30" fmla="*/ 4571 w 9142"/>
              <a:gd name="T31" fmla="*/ 12000 h 12000"/>
              <a:gd name="T32" fmla="*/ 7857 w 9142"/>
              <a:gd name="T33" fmla="*/ 10143 h 12000"/>
              <a:gd name="T34" fmla="*/ 9142 w 9142"/>
              <a:gd name="T35" fmla="*/ 7571 h 12000"/>
              <a:gd name="T36" fmla="*/ 9142 w 9142"/>
              <a:gd name="T37" fmla="*/ 1429 h 12000"/>
              <a:gd name="T38" fmla="*/ 7857 w 9142"/>
              <a:gd name="T39" fmla="*/ 1429 h 12000"/>
              <a:gd name="T40" fmla="*/ 8428 w 9142"/>
              <a:gd name="T41" fmla="*/ 7571 h 12000"/>
              <a:gd name="T42" fmla="*/ 6857 w 9142"/>
              <a:gd name="T43" fmla="*/ 9857 h 12000"/>
              <a:gd name="T44" fmla="*/ 4571 w 9142"/>
              <a:gd name="T45" fmla="*/ 11286 h 12000"/>
              <a:gd name="T46" fmla="*/ 2285 w 9142"/>
              <a:gd name="T47" fmla="*/ 9857 h 12000"/>
              <a:gd name="T48" fmla="*/ 714 w 9142"/>
              <a:gd name="T49" fmla="*/ 7571 h 12000"/>
              <a:gd name="T50" fmla="*/ 714 w 9142"/>
              <a:gd name="T51" fmla="*/ 2143 h 12000"/>
              <a:gd name="T52" fmla="*/ 1285 w 9142"/>
              <a:gd name="T53" fmla="*/ 2143 h 12000"/>
              <a:gd name="T54" fmla="*/ 2571 w 9142"/>
              <a:gd name="T55" fmla="*/ 2000 h 12000"/>
              <a:gd name="T56" fmla="*/ 4571 w 9142"/>
              <a:gd name="T57" fmla="*/ 1000 h 12000"/>
              <a:gd name="T58" fmla="*/ 6571 w 9142"/>
              <a:gd name="T59" fmla="*/ 2000 h 12000"/>
              <a:gd name="T60" fmla="*/ 7857 w 9142"/>
              <a:gd name="T61" fmla="*/ 2143 h 12000"/>
              <a:gd name="T62" fmla="*/ 8428 w 9142"/>
              <a:gd name="T63" fmla="*/ 2143 h 12000"/>
              <a:gd name="T64" fmla="*/ 8428 w 9142"/>
              <a:gd name="T65" fmla="*/ 7571 h 12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9142" h="12000">
                <a:moveTo>
                  <a:pt x="7331" y="3286"/>
                </a:moveTo>
                <a:cubicBezTo>
                  <a:pt x="5346" y="4277"/>
                  <a:pt x="4087" y="7251"/>
                  <a:pt x="4087" y="7251"/>
                </a:cubicBezTo>
                <a:lnTo>
                  <a:pt x="3312" y="5788"/>
                </a:lnTo>
                <a:lnTo>
                  <a:pt x="1714" y="6732"/>
                </a:lnTo>
                <a:cubicBezTo>
                  <a:pt x="2392" y="6968"/>
                  <a:pt x="3360" y="7723"/>
                  <a:pt x="4184" y="8714"/>
                </a:cubicBezTo>
                <a:cubicBezTo>
                  <a:pt x="4765" y="7676"/>
                  <a:pt x="6556" y="5551"/>
                  <a:pt x="7428" y="5363"/>
                </a:cubicBezTo>
                <a:cubicBezTo>
                  <a:pt x="7089" y="4607"/>
                  <a:pt x="7283" y="3994"/>
                  <a:pt x="7331" y="3286"/>
                </a:cubicBezTo>
                <a:close/>
                <a:moveTo>
                  <a:pt x="7857" y="1429"/>
                </a:moveTo>
                <a:cubicBezTo>
                  <a:pt x="7433" y="1429"/>
                  <a:pt x="7125" y="1406"/>
                  <a:pt x="6571" y="1286"/>
                </a:cubicBezTo>
                <a:cubicBezTo>
                  <a:pt x="5512" y="1056"/>
                  <a:pt x="4571" y="0"/>
                  <a:pt x="4571" y="0"/>
                </a:cubicBezTo>
                <a:cubicBezTo>
                  <a:pt x="4571" y="0"/>
                  <a:pt x="3630" y="1056"/>
                  <a:pt x="2571" y="1286"/>
                </a:cubicBezTo>
                <a:cubicBezTo>
                  <a:pt x="2017" y="1406"/>
                  <a:pt x="1709" y="1429"/>
                  <a:pt x="1285" y="1429"/>
                </a:cubicBezTo>
                <a:lnTo>
                  <a:pt x="0" y="1429"/>
                </a:lnTo>
                <a:lnTo>
                  <a:pt x="0" y="7571"/>
                </a:lnTo>
                <a:cubicBezTo>
                  <a:pt x="0" y="7571"/>
                  <a:pt x="188" y="9123"/>
                  <a:pt x="1285" y="10143"/>
                </a:cubicBezTo>
                <a:cubicBezTo>
                  <a:pt x="2284" y="11072"/>
                  <a:pt x="4571" y="12000"/>
                  <a:pt x="4571" y="12000"/>
                </a:cubicBezTo>
                <a:cubicBezTo>
                  <a:pt x="4571" y="12000"/>
                  <a:pt x="6858" y="11072"/>
                  <a:pt x="7857" y="10143"/>
                </a:cubicBezTo>
                <a:cubicBezTo>
                  <a:pt x="8954" y="9123"/>
                  <a:pt x="9142" y="7571"/>
                  <a:pt x="9142" y="7571"/>
                </a:cubicBezTo>
                <a:lnTo>
                  <a:pt x="9142" y="1429"/>
                </a:lnTo>
                <a:lnTo>
                  <a:pt x="7857" y="1429"/>
                </a:lnTo>
                <a:close/>
                <a:moveTo>
                  <a:pt x="8428" y="7571"/>
                </a:moveTo>
                <a:cubicBezTo>
                  <a:pt x="8428" y="7571"/>
                  <a:pt x="8099" y="8955"/>
                  <a:pt x="6857" y="9857"/>
                </a:cubicBezTo>
                <a:cubicBezTo>
                  <a:pt x="5717" y="10685"/>
                  <a:pt x="4571" y="11286"/>
                  <a:pt x="4571" y="11286"/>
                </a:cubicBezTo>
                <a:cubicBezTo>
                  <a:pt x="4571" y="11286"/>
                  <a:pt x="3425" y="10685"/>
                  <a:pt x="2285" y="9857"/>
                </a:cubicBezTo>
                <a:cubicBezTo>
                  <a:pt x="1043" y="8955"/>
                  <a:pt x="714" y="7571"/>
                  <a:pt x="714" y="7571"/>
                </a:cubicBezTo>
                <a:lnTo>
                  <a:pt x="714" y="2143"/>
                </a:lnTo>
                <a:lnTo>
                  <a:pt x="1285" y="2143"/>
                </a:lnTo>
                <a:cubicBezTo>
                  <a:pt x="1611" y="2143"/>
                  <a:pt x="2275" y="2068"/>
                  <a:pt x="2571" y="2000"/>
                </a:cubicBezTo>
                <a:cubicBezTo>
                  <a:pt x="3659" y="1749"/>
                  <a:pt x="4571" y="1000"/>
                  <a:pt x="4571" y="1000"/>
                </a:cubicBezTo>
                <a:cubicBezTo>
                  <a:pt x="4571" y="1000"/>
                  <a:pt x="5483" y="1749"/>
                  <a:pt x="6571" y="2000"/>
                </a:cubicBezTo>
                <a:cubicBezTo>
                  <a:pt x="6867" y="2068"/>
                  <a:pt x="7531" y="2143"/>
                  <a:pt x="7857" y="2143"/>
                </a:cubicBezTo>
                <a:lnTo>
                  <a:pt x="8428" y="2143"/>
                </a:lnTo>
                <a:lnTo>
                  <a:pt x="8428" y="75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B70F7258-2716-E302-71DB-5936992F278B}"/>
              </a:ext>
            </a:extLst>
          </p:cNvPr>
          <p:cNvSpPr txBox="1"/>
          <p:nvPr/>
        </p:nvSpPr>
        <p:spPr>
          <a:xfrm>
            <a:off x="782562" y="3928168"/>
            <a:ext cx="5028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285750" indent="-285750">
              <a:buClr>
                <a:srgbClr val="0356B3"/>
              </a:buClr>
              <a:buFont typeface="Wingdings" panose="05000000000000000000" pitchFamily="2" charset="2"/>
              <a:buChar char="u"/>
              <a:defRPr sz="140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>
              <a:buClr>
                <a:srgbClr val="19AA94"/>
              </a:buClr>
              <a:buFont typeface="Wingdings" panose="05000000000000000000" pitchFamily="2" charset="2"/>
              <a:buChar char="l"/>
            </a:pPr>
            <a:r>
              <a:rPr lang="zh-CN" altLang="en-US" dirty="0"/>
              <a:t>上市后至今，各国家或地区药监部门未发布黑框警告、撤市信息。</a:t>
            </a:r>
          </a:p>
        </p:txBody>
      </p:sp>
      <p:sp>
        <p:nvSpPr>
          <p:cNvPr id="53" name="标题 3">
            <a:extLst>
              <a:ext uri="{FF2B5EF4-FFF2-40B4-BE49-F238E27FC236}">
                <a16:creationId xmlns:a16="http://schemas.microsoft.com/office/drawing/2014/main" id="{A06F650A-C900-984F-FDB8-1712629C4DCC}"/>
              </a:ext>
            </a:extLst>
          </p:cNvPr>
          <p:cNvSpPr txBox="1"/>
          <p:nvPr/>
        </p:nvSpPr>
        <p:spPr>
          <a:xfrm>
            <a:off x="721019" y="3382726"/>
            <a:ext cx="5256000" cy="409475"/>
          </a:xfrm>
          <a:prstGeom prst="roundRect">
            <a:avLst>
              <a:gd name="adj" fmla="val 14508"/>
            </a:avLst>
          </a:prstGeom>
          <a:solidFill>
            <a:srgbClr val="19AA94"/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endParaRPr lang="zh-CN" altLang="en-US" sz="1200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1D9992C9-6F50-C043-4E0E-5A4A152FEB63}"/>
              </a:ext>
            </a:extLst>
          </p:cNvPr>
          <p:cNvSpPr txBox="1"/>
          <p:nvPr/>
        </p:nvSpPr>
        <p:spPr>
          <a:xfrm>
            <a:off x="1453472" y="3443997"/>
            <a:ext cx="39257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不良反应监测：无安全性黑框警告发布</a:t>
            </a:r>
          </a:p>
        </p:txBody>
      </p:sp>
      <p:sp>
        <p:nvSpPr>
          <p:cNvPr id="64" name="iconfont-1054-809963">
            <a:extLst>
              <a:ext uri="{FF2B5EF4-FFF2-40B4-BE49-F238E27FC236}">
                <a16:creationId xmlns:a16="http://schemas.microsoft.com/office/drawing/2014/main" id="{67C3FF82-6451-6B5C-657E-99AE5DD07708}"/>
              </a:ext>
            </a:extLst>
          </p:cNvPr>
          <p:cNvSpPr/>
          <p:nvPr/>
        </p:nvSpPr>
        <p:spPr>
          <a:xfrm>
            <a:off x="1483396" y="3489813"/>
            <a:ext cx="240490" cy="195299"/>
          </a:xfrm>
          <a:custGeom>
            <a:avLst/>
            <a:gdLst>
              <a:gd name="T0" fmla="*/ 6162 w 6283"/>
              <a:gd name="T1" fmla="*/ 4229 h 5110"/>
              <a:gd name="T2" fmla="*/ 3623 w 6283"/>
              <a:gd name="T3" fmla="*/ 264 h 5110"/>
              <a:gd name="T4" fmla="*/ 3141 w 6283"/>
              <a:gd name="T5" fmla="*/ 0 h 5110"/>
              <a:gd name="T6" fmla="*/ 2660 w 6283"/>
              <a:gd name="T7" fmla="*/ 264 h 5110"/>
              <a:gd name="T8" fmla="*/ 120 w 6283"/>
              <a:gd name="T9" fmla="*/ 4229 h 5110"/>
              <a:gd name="T10" fmla="*/ 100 w 6283"/>
              <a:gd name="T11" fmla="*/ 4813 h 5110"/>
              <a:gd name="T12" fmla="*/ 602 w 6283"/>
              <a:gd name="T13" fmla="*/ 5110 h 5110"/>
              <a:gd name="T14" fmla="*/ 5680 w 6283"/>
              <a:gd name="T15" fmla="*/ 5110 h 5110"/>
              <a:gd name="T16" fmla="*/ 6182 w 6283"/>
              <a:gd name="T17" fmla="*/ 4813 h 5110"/>
              <a:gd name="T18" fmla="*/ 6162 w 6283"/>
              <a:gd name="T19" fmla="*/ 4229 h 5110"/>
              <a:gd name="T20" fmla="*/ 2823 w 6283"/>
              <a:gd name="T21" fmla="*/ 1612 h 5110"/>
              <a:gd name="T22" fmla="*/ 3138 w 6283"/>
              <a:gd name="T23" fmla="*/ 1296 h 5110"/>
              <a:gd name="T24" fmla="*/ 3454 w 6283"/>
              <a:gd name="T25" fmla="*/ 1612 h 5110"/>
              <a:gd name="T26" fmla="*/ 3454 w 6283"/>
              <a:gd name="T27" fmla="*/ 2967 h 5110"/>
              <a:gd name="T28" fmla="*/ 3138 w 6283"/>
              <a:gd name="T29" fmla="*/ 3282 h 5110"/>
              <a:gd name="T30" fmla="*/ 2823 w 6283"/>
              <a:gd name="T31" fmla="*/ 2967 h 5110"/>
              <a:gd name="T32" fmla="*/ 2823 w 6283"/>
              <a:gd name="T33" fmla="*/ 1612 h 5110"/>
              <a:gd name="T34" fmla="*/ 3132 w 6283"/>
              <a:gd name="T35" fmla="*/ 4426 h 5110"/>
              <a:gd name="T36" fmla="*/ 2738 w 6283"/>
              <a:gd name="T37" fmla="*/ 4031 h 5110"/>
              <a:gd name="T38" fmla="*/ 3132 w 6283"/>
              <a:gd name="T39" fmla="*/ 3636 h 5110"/>
              <a:gd name="T40" fmla="*/ 3527 w 6283"/>
              <a:gd name="T41" fmla="*/ 4031 h 5110"/>
              <a:gd name="T42" fmla="*/ 3132 w 6283"/>
              <a:gd name="T43" fmla="*/ 4426 h 5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283" h="5110">
                <a:moveTo>
                  <a:pt x="6162" y="4229"/>
                </a:moveTo>
                <a:lnTo>
                  <a:pt x="3623" y="264"/>
                </a:lnTo>
                <a:cubicBezTo>
                  <a:pt x="3518" y="100"/>
                  <a:pt x="3336" y="0"/>
                  <a:pt x="3141" y="0"/>
                </a:cubicBezTo>
                <a:cubicBezTo>
                  <a:pt x="2946" y="0"/>
                  <a:pt x="2765" y="100"/>
                  <a:pt x="2660" y="264"/>
                </a:cubicBezTo>
                <a:lnTo>
                  <a:pt x="120" y="4229"/>
                </a:lnTo>
                <a:cubicBezTo>
                  <a:pt x="8" y="4406"/>
                  <a:pt x="0" y="4629"/>
                  <a:pt x="100" y="4813"/>
                </a:cubicBezTo>
                <a:cubicBezTo>
                  <a:pt x="201" y="4996"/>
                  <a:pt x="393" y="5110"/>
                  <a:pt x="602" y="5110"/>
                </a:cubicBezTo>
                <a:lnTo>
                  <a:pt x="5680" y="5110"/>
                </a:lnTo>
                <a:cubicBezTo>
                  <a:pt x="5890" y="5110"/>
                  <a:pt x="6082" y="4996"/>
                  <a:pt x="6182" y="4813"/>
                </a:cubicBezTo>
                <a:cubicBezTo>
                  <a:pt x="6283" y="4629"/>
                  <a:pt x="6275" y="4406"/>
                  <a:pt x="6162" y="4229"/>
                </a:cubicBezTo>
                <a:close/>
                <a:moveTo>
                  <a:pt x="2823" y="1612"/>
                </a:moveTo>
                <a:cubicBezTo>
                  <a:pt x="2823" y="1438"/>
                  <a:pt x="2964" y="1296"/>
                  <a:pt x="3138" y="1296"/>
                </a:cubicBezTo>
                <a:cubicBezTo>
                  <a:pt x="3313" y="1296"/>
                  <a:pt x="3454" y="1438"/>
                  <a:pt x="3454" y="1612"/>
                </a:cubicBezTo>
                <a:lnTo>
                  <a:pt x="3454" y="2967"/>
                </a:lnTo>
                <a:cubicBezTo>
                  <a:pt x="3454" y="3141"/>
                  <a:pt x="3313" y="3282"/>
                  <a:pt x="3138" y="3282"/>
                </a:cubicBezTo>
                <a:cubicBezTo>
                  <a:pt x="2964" y="3282"/>
                  <a:pt x="2823" y="3141"/>
                  <a:pt x="2823" y="2967"/>
                </a:cubicBezTo>
                <a:lnTo>
                  <a:pt x="2823" y="1612"/>
                </a:lnTo>
                <a:close/>
                <a:moveTo>
                  <a:pt x="3132" y="4426"/>
                </a:moveTo>
                <a:cubicBezTo>
                  <a:pt x="2915" y="4426"/>
                  <a:pt x="2738" y="4249"/>
                  <a:pt x="2738" y="4031"/>
                </a:cubicBezTo>
                <a:cubicBezTo>
                  <a:pt x="2738" y="3813"/>
                  <a:pt x="2915" y="3636"/>
                  <a:pt x="3132" y="3636"/>
                </a:cubicBezTo>
                <a:cubicBezTo>
                  <a:pt x="3350" y="3636"/>
                  <a:pt x="3527" y="3813"/>
                  <a:pt x="3527" y="4031"/>
                </a:cubicBezTo>
                <a:cubicBezTo>
                  <a:pt x="3527" y="4249"/>
                  <a:pt x="3350" y="4426"/>
                  <a:pt x="3132" y="44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90" name="文本框 89">
            <a:extLst>
              <a:ext uri="{FF2B5EF4-FFF2-40B4-BE49-F238E27FC236}">
                <a16:creationId xmlns:a16="http://schemas.microsoft.com/office/drawing/2014/main" id="{B04D1814-80E8-B5E6-85F0-93586E9C3D7A}"/>
              </a:ext>
            </a:extLst>
          </p:cNvPr>
          <p:cNvSpPr txBox="1"/>
          <p:nvPr/>
        </p:nvSpPr>
        <p:spPr>
          <a:xfrm>
            <a:off x="702251" y="6265990"/>
            <a:ext cx="5940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普拉替尼胶囊说明书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Drilon A et al. Nat Rev Clin Oncol. 2018;15(3):151-167. </a:t>
            </a:r>
            <a:endParaRPr kumimoji="0" lang="zh-CN" altLang="en-US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fr-FR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B. Besse, et al. 2022 ESMO abstract 1170P</a:t>
            </a:r>
            <a:endParaRPr kumimoji="0" lang="en-US" altLang="zh-CN" sz="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defRPr/>
            </a:pP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普拉替尼胶囊（ </a:t>
            </a:r>
            <a:r>
              <a: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JXHS2101001</a:t>
            </a:r>
            <a:r>
              <a: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）申请上市技术审评报告</a:t>
            </a:r>
          </a:p>
        </p:txBody>
      </p:sp>
      <p:grpSp>
        <p:nvGrpSpPr>
          <p:cNvPr id="95" name="组合 94">
            <a:extLst>
              <a:ext uri="{FF2B5EF4-FFF2-40B4-BE49-F238E27FC236}">
                <a16:creationId xmlns:a16="http://schemas.microsoft.com/office/drawing/2014/main" id="{5A92697C-92A8-B6A0-B230-C178BA803511}"/>
              </a:ext>
            </a:extLst>
          </p:cNvPr>
          <p:cNvGrpSpPr/>
          <p:nvPr/>
        </p:nvGrpSpPr>
        <p:grpSpPr>
          <a:xfrm>
            <a:off x="5919306" y="2036534"/>
            <a:ext cx="5650285" cy="468162"/>
            <a:chOff x="6009682" y="2276728"/>
            <a:chExt cx="5650285" cy="409475"/>
          </a:xfrm>
        </p:grpSpPr>
        <p:sp>
          <p:nvSpPr>
            <p:cNvPr id="66" name="标题 3">
              <a:extLst>
                <a:ext uri="{FF2B5EF4-FFF2-40B4-BE49-F238E27FC236}">
                  <a16:creationId xmlns:a16="http://schemas.microsoft.com/office/drawing/2014/main" id="{D56FD2D6-883D-994F-957D-1DF0F88BFF1B}"/>
                </a:ext>
              </a:extLst>
            </p:cNvPr>
            <p:cNvSpPr txBox="1"/>
            <p:nvPr/>
          </p:nvSpPr>
          <p:spPr>
            <a:xfrm>
              <a:off x="6211560" y="2276728"/>
              <a:ext cx="5245200" cy="409475"/>
            </a:xfrm>
            <a:prstGeom prst="roundRect">
              <a:avLst>
                <a:gd name="adj" fmla="val 14508"/>
              </a:avLst>
            </a:prstGeom>
            <a:solidFill>
              <a:srgbClr val="19AA94"/>
            </a:solidFill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2800" b="1" kern="1200">
                  <a:solidFill>
                    <a:schemeClr val="accent1">
                      <a:lumMod val="50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endParaRPr lang="zh-CN" altLang="en-US" sz="1200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91" name="文本框 90">
              <a:extLst>
                <a:ext uri="{FF2B5EF4-FFF2-40B4-BE49-F238E27FC236}">
                  <a16:creationId xmlns:a16="http://schemas.microsoft.com/office/drawing/2014/main" id="{81E73FF4-0613-F798-386D-D2C5B741B032}"/>
                </a:ext>
              </a:extLst>
            </p:cNvPr>
            <p:cNvSpPr txBox="1"/>
            <p:nvPr/>
          </p:nvSpPr>
          <p:spPr>
            <a:xfrm>
              <a:off x="6009682" y="2343393"/>
              <a:ext cx="5650285" cy="2691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3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281</a:t>
              </a:r>
              <a:r>
                <a:rPr lang="zh-CN" altLang="en-US" sz="13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例</a:t>
              </a:r>
              <a:r>
                <a:rPr lang="en-US" altLang="zh-CN" sz="13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RET+NSCLC</a:t>
              </a:r>
              <a:r>
                <a:rPr lang="zh-CN" altLang="en-US" sz="13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患者的汇总数据，中位相关剂量强度*为</a:t>
              </a:r>
              <a:r>
                <a:rPr lang="en-US" altLang="zh-CN" sz="135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86.1%</a:t>
              </a:r>
            </a:p>
          </p:txBody>
        </p:sp>
      </p:grpSp>
      <p:sp>
        <p:nvSpPr>
          <p:cNvPr id="94" name="文本框 93">
            <a:extLst>
              <a:ext uri="{FF2B5EF4-FFF2-40B4-BE49-F238E27FC236}">
                <a16:creationId xmlns:a16="http://schemas.microsoft.com/office/drawing/2014/main" id="{B2B5B673-0613-6A93-F14E-340B99C05932}"/>
              </a:ext>
            </a:extLst>
          </p:cNvPr>
          <p:cNvSpPr txBox="1"/>
          <p:nvPr/>
        </p:nvSpPr>
        <p:spPr>
          <a:xfrm>
            <a:off x="6127586" y="5779853"/>
            <a:ext cx="604610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7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*剂量强度：不论给药途径，用药方案如何，疗程中单位时间内所给药物的剂量</a:t>
            </a:r>
          </a:p>
        </p:txBody>
      </p:sp>
      <p:graphicFrame>
        <p:nvGraphicFramePr>
          <p:cNvPr id="65" name="Table 156">
            <a:extLst>
              <a:ext uri="{FF2B5EF4-FFF2-40B4-BE49-F238E27FC236}">
                <a16:creationId xmlns:a16="http://schemas.microsoft.com/office/drawing/2014/main" id="{731A7FB4-7FA5-9B37-80FC-096103FF7B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874039"/>
              </p:ext>
            </p:extLst>
          </p:nvPr>
        </p:nvGraphicFramePr>
        <p:xfrm>
          <a:off x="6171012" y="2577434"/>
          <a:ext cx="5111967" cy="3194993"/>
        </p:xfrm>
        <a:graphic>
          <a:graphicData uri="http://schemas.openxmlformats.org/drawingml/2006/table">
            <a:tbl>
              <a:tblPr firstRow="1" bandRow="1"/>
              <a:tblGrid>
                <a:gridCol w="13098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27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2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82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8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974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n=281, n (%)</a:t>
                      </a:r>
                      <a:endParaRPr lang="en-US" sz="800" b="1" kern="1200" baseline="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任何</a:t>
                      </a:r>
                      <a:r>
                        <a:rPr lang="en-US" altLang="zh-CN" sz="800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AE</a:t>
                      </a:r>
                      <a:endParaRPr lang="en-US" sz="800" b="1" kern="1200" baseline="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72000" marR="72000" marT="72000" marB="72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1CD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5603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800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治疗相关</a:t>
                      </a:r>
                      <a:endParaRPr lang="en-US" sz="800" b="1" kern="1200" baseline="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72000" marR="72000" marT="72000" marB="72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B41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0769">
                <a:tc vMerge="1">
                  <a:txBody>
                    <a:bodyPr/>
                    <a:lstStyle/>
                    <a:p>
                      <a:endParaRPr lang="zh-CN"/>
                    </a:p>
                  </a:txBody>
                  <a:tcPr marL="72000" marR="72000" marT="72000" marB="7200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任何级别</a:t>
                      </a:r>
                      <a:endParaRPr lang="en-US" sz="800" b="1" kern="1200" baseline="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5603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≥3</a:t>
                      </a:r>
                      <a:r>
                        <a:rPr lang="zh-CN" altLang="en-US" sz="800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级</a:t>
                      </a:r>
                      <a:endParaRPr lang="en-US" sz="800" b="1" kern="1200" baseline="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任何级别</a:t>
                      </a:r>
                      <a:endParaRPr lang="en-US" sz="800" b="1" kern="1200" baseline="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56032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≥3</a:t>
                      </a:r>
                      <a:r>
                        <a:rPr lang="zh-CN" altLang="en-US" sz="800" kern="1200" baseline="0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级</a:t>
                      </a:r>
                      <a:endParaRPr lang="en-US" sz="800" b="1" kern="1200" baseline="0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1pPr>
                      <a:lvl2pPr marL="118110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2pPr>
                      <a:lvl3pPr marL="23628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3pPr>
                      <a:lvl4pPr marL="35439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4pPr>
                      <a:lvl5pPr marL="47250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5pPr>
                      <a:lvl6pPr marL="59061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6pPr>
                      <a:lvl7pPr marL="70878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7pPr>
                      <a:lvl8pPr marL="82689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8pPr>
                      <a:lvl9pPr marL="94500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患者发生的任何</a:t>
                      </a: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AE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indent="0"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280 (99.6)</a:t>
                      </a:r>
                      <a:endParaRPr lang="en-US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indent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b="1" u="none" strike="noStrike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231 (82.2)</a:t>
                      </a:r>
                      <a:endParaRPr lang="en-GB" sz="800" b="1" i="0" u="none" strike="noStrike" dirty="0">
                        <a:solidFill>
                          <a:srgbClr val="19AA94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indent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265 (94.3)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indent="0" algn="ctr" rtl="0" eaLnBrk="1" fontAlgn="t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176 (62.6)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1pPr>
                      <a:lvl2pPr marL="118110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2pPr>
                      <a:lvl3pPr marL="23628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3pPr>
                      <a:lvl4pPr marL="35439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4pPr>
                      <a:lvl5pPr marL="47250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5pPr>
                      <a:lvl6pPr marL="59061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6pPr>
                      <a:lvl7pPr marL="70878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7pPr>
                      <a:lvl8pPr marL="82689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8pPr>
                      <a:lvl9pPr marL="94500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贫血</a:t>
                      </a:r>
                      <a:endParaRPr lang="en-US" sz="800" b="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indent="0"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151 (53.7)</a:t>
                      </a:r>
                      <a:endParaRPr lang="en-US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56032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65 (23.1)</a:t>
                      </a:r>
                      <a:endParaRPr lang="en-US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56032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119 (42.3)</a:t>
                      </a:r>
                      <a:endParaRPr lang="en-US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56032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55 (19.6)</a:t>
                      </a:r>
                      <a:endParaRPr lang="en-US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1pPr>
                      <a:lvl2pPr marL="118110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2pPr>
                      <a:lvl3pPr marL="23628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3pPr>
                      <a:lvl4pPr marL="35439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4pPr>
                      <a:lvl5pPr marL="47250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5pPr>
                      <a:lvl6pPr marL="5906135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6pPr>
                      <a:lvl7pPr marL="70878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7pPr>
                      <a:lvl8pPr marL="82689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8pPr>
                      <a:lvl9pPr marL="9450070" algn="l" defTabSz="2362835" rtl="0" eaLnBrk="1" latinLnBrk="0" hangingPunct="1">
                        <a:defRPr sz="4650" kern="1200">
                          <a:solidFill>
                            <a:schemeClr val="dk1"/>
                          </a:solidFill>
                          <a:latin typeface="Arial" panose="020B0604020202020204"/>
                          <a:ea typeface="微软雅黑"/>
                        </a:defRPr>
                      </a:lvl9pPr>
                    </a:lstStyle>
                    <a:p>
                      <a:pPr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AST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升高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Times New Roman" panose="02020603050405020304" pitchFamily="18" charset="0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indent="0"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137 (48.8)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56032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18 (6.4)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indent="0"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125 (44.5)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indent="0" algn="ctr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11 (3.9)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便秘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125 (44.5)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2 (&lt;1)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76 (27.0)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2 (&lt;1)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高血压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103 (36.7)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noProof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50 (17.8)</a:t>
                      </a:r>
                      <a:endParaRPr lang="en-US" sz="800" b="0" kern="1200" baseline="0" noProof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noProof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75 (26.7)</a:t>
                      </a:r>
                      <a:endParaRPr lang="en-US" sz="800" b="0" kern="1200" baseline="0" noProof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noProof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39 (13.9)</a:t>
                      </a:r>
                      <a:endParaRPr lang="en-US" sz="800" b="0" kern="1200" baseline="0" noProof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ALT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升高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101 (35.9)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13 (4.6)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92 (32.7)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9 (3.2)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中性粒细胞减少</a:t>
                      </a:r>
                      <a:endParaRPr lang="en-US" sz="800" b="1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88 (31.3)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noProof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40 (14.2)</a:t>
                      </a:r>
                      <a:endParaRPr lang="en-US" sz="800" b="0" kern="1200" baseline="0" noProof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noProof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87 (31.0)</a:t>
                      </a:r>
                      <a:endParaRPr lang="en-US" sz="800" b="0" kern="1200" baseline="0" noProof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noProof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37 (13.2)</a:t>
                      </a:r>
                      <a:endParaRPr lang="en-US" sz="800" b="0" kern="1200" baseline="0" noProof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腹泻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84 (29.9)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7 (2.5)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50 (17.8)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3 (1.1)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咳嗽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81 (28.8)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1 (&lt;1)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15 (5.3)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1 (&lt;1)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发热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81 (28.8)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2 (&lt;1)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22 (7.8)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0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白细胞计数减少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77 (27.4)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16 (5.7)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74 (26.3)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15 (5.3)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疲劳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75 (26.7)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6 (2.1)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46 (16.4)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5 (1.8)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血肌酐升高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70 (24.9)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2 (&lt;1)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48 (17.1)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1 (&lt;1)</a:t>
                      </a:r>
                      <a:endParaRPr lang="en-GB" sz="800" b="0" i="0" u="none" strike="noStrike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中性粒细胞减少症</a:t>
                      </a:r>
                      <a:endParaRPr lang="en-US" sz="800" b="1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64 (22.8)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noProof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30 (10.7)</a:t>
                      </a:r>
                      <a:endParaRPr lang="en-US" sz="800" b="0" kern="1200" baseline="0" noProof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noProof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60 (21.4)</a:t>
                      </a:r>
                      <a:endParaRPr lang="en-US" sz="800" b="0" kern="1200" baseline="0" noProof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236283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kern="1200" baseline="0" noProof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26 (9.3)</a:t>
                      </a:r>
                      <a:endParaRPr lang="en-US" sz="800" b="0" kern="1200" baseline="0" noProof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呼吸困难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62 (22.1)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8 (2.8)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5 (1.8)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1 (&lt;1)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80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182880" indent="-18288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    </a:t>
                      </a:r>
                      <a:r>
                        <a:rPr lang="zh-CN" altLang="en-US" sz="800" kern="1200" baseline="0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微软雅黑" panose="020B0503020204020204" pitchFamily="34" charset="-122"/>
                        </a:rPr>
                        <a:t>肺炎</a:t>
                      </a:r>
                      <a:endParaRPr lang="en-US" sz="800" b="0" kern="1200" baseline="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  <a:sym typeface="微软雅黑" panose="020B0503020204020204" pitchFamily="34" charset="-122"/>
                      </a:endParaRP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u="none" strike="noStrike" kern="120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56 (19.9)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b="1" u="none" strike="noStrike" kern="1200" noProof="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36 (12.8)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b="1" u="none" strike="noStrike" kern="1200" noProof="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18 (6.4)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800" b="1" u="none" strike="noStrike" kern="1200" noProof="0" dirty="0">
                          <a:solidFill>
                            <a:srgbClr val="19AA94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微软雅黑" panose="020B0503020204020204" pitchFamily="34" charset="-122"/>
                        </a:rPr>
                        <a:t>12 (4.3)</a:t>
                      </a:r>
                    </a:p>
                  </a:txBody>
                  <a:tcPr marL="72000" marR="72000" marT="0" marB="0"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C3663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4000"/>
    </mc:Choice>
    <mc:Fallback xmlns="">
      <p:transition advTm="34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69c8370d-c251-4ec6-8a39-63fffc0bc247&quot;,&quot;Name&quot;:null,&quot;Kind&quot;:&quot;Custom&quot;,&quot;OldGuidesSetting&quot;:{&quot;HeaderHeight&quot;:0.0,&quot;FooterHeight&quot;:0.0,&quot;SideMargin&quot;:0.0,&quot;TopMargin&quot;:0.0,&quot;BottomMargin&quot;:0.0,&quot;IntervalMargin&quot;:0.0}}"/>
  <p:tag name="THINKCELLUNDODONOTDELETE" val="0"/>
  <p:tag name="KSO_WPP_MARK_KEY" val="59c67a9c-bf18-4708-919e-a1814db7ac88"/>
  <p:tag name="COMMONDATA" val="eyJoZGlkIjoiY2Y1NDQzOTlmMGMyYmE1MzNiNTU0MmU2Y2I1YjVhOGI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375856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73425;#62617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73630;#384280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180367;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FC7A0699D3704E9C646F6D3074A0ED" ma:contentTypeVersion="12" ma:contentTypeDescription="Create a new document." ma:contentTypeScope="" ma:versionID="61d894ef2b732834b0d2eee7ea07b565">
  <xsd:schema xmlns:xsd="http://www.w3.org/2001/XMLSchema" xmlns:xs="http://www.w3.org/2001/XMLSchema" xmlns:p="http://schemas.microsoft.com/office/2006/metadata/properties" xmlns:ns3="576171d3-f95a-4c9a-9875-ddd70f538687" xmlns:ns4="eb6ba193-2b61-449c-867e-3add90765917" targetNamespace="http://schemas.microsoft.com/office/2006/metadata/properties" ma:root="true" ma:fieldsID="5dbd43b8895bd3e531a97cbe89b56491" ns3:_="" ns4:_="">
    <xsd:import namespace="576171d3-f95a-4c9a-9875-ddd70f538687"/>
    <xsd:import namespace="eb6ba193-2b61-449c-867e-3add9076591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6171d3-f95a-4c9a-9875-ddd70f5386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6ba193-2b61-449c-867e-3add9076591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576171d3-f95a-4c9a-9875-ddd70f538687" xsi:nil="true"/>
  </documentManagement>
</p:properties>
</file>

<file path=customXml/itemProps1.xml><?xml version="1.0" encoding="utf-8"?>
<ds:datastoreItem xmlns:ds="http://schemas.openxmlformats.org/officeDocument/2006/customXml" ds:itemID="{3ED78AC9-2D7C-4091-962C-36D055C6FC1C}">
  <ds:schemaRefs/>
</ds:datastoreItem>
</file>

<file path=customXml/itemProps2.xml><?xml version="1.0" encoding="utf-8"?>
<ds:datastoreItem xmlns:ds="http://schemas.openxmlformats.org/officeDocument/2006/customXml" ds:itemID="{AD087FA8-DC4F-4DF9-A4F5-E16E24B3F35A}">
  <ds:schemaRefs/>
</ds:datastoreItem>
</file>

<file path=customXml/itemProps3.xml><?xml version="1.0" encoding="utf-8"?>
<ds:datastoreItem xmlns:ds="http://schemas.openxmlformats.org/officeDocument/2006/customXml" ds:itemID="{05F70A29-A021-47D5-8444-BA4623FAF48A}">
  <ds:schemaRefs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eb6ba193-2b61-449c-867e-3add90765917"/>
    <ds:schemaRef ds:uri="576171d3-f95a-4c9a-9875-ddd70f53868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10194</TotalTime>
  <Words>3334</Words>
  <Application>Microsoft Office PowerPoint</Application>
  <PresentationFormat>宽屏</PresentationFormat>
  <Paragraphs>392</Paragraphs>
  <Slides>10</Slides>
  <Notes>10</Notes>
  <HiddenSlides>0</HiddenSlides>
  <MMClips>0</MMClips>
  <ScaleCrop>false</ScaleCrop>
  <HeadingPairs>
    <vt:vector size="8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等线</vt:lpstr>
      <vt:lpstr>思源黑体 CN Bold</vt:lpstr>
      <vt:lpstr>微软雅黑</vt:lpstr>
      <vt:lpstr>Arial</vt:lpstr>
      <vt:lpstr>Wingdings</vt:lpstr>
      <vt:lpstr>Office 主题​​</vt:lpstr>
      <vt:lpstr>think-cell 幻灯片</vt:lpstr>
      <vt:lpstr>申报企业：基石药业（苏州）有限公司</vt:lpstr>
      <vt:lpstr>PowerPoint 演示文稿</vt:lpstr>
      <vt:lpstr>普拉替尼片（普吉华® ）是中国首个获批用于RET融合阳性非小细胞肺癌、 RET突变甲状腺髓样癌及RET融合甲状腺癌的精准靶向药物</vt:lpstr>
      <vt:lpstr>既往化疗与免疫药物对RET变异阳性非小细胞肺癌，疗效不佳，亦为首个RET变异型甲状腺癌的高选择性药物，普拉替尼填补该治疗领域的空白</vt:lpstr>
      <vt:lpstr>普拉替尼是中国首个精准靶点RET TKI，超低IC50值，表现出精准靶向且对脑转移优秀的效果，多次获得监管机构优先审评资格</vt:lpstr>
      <vt:lpstr>普拉替尼对RET+NSCLC疗效卓越，表现出强效缓解，显著延长生存 </vt:lpstr>
      <vt:lpstr>普拉替尼对RET+MTC/DTC疗效卓越，表现出强效缩瘤，显著延长生存 </vt:lpstr>
      <vt:lpstr>普拉替尼获国内外权威指南一致推荐 为RET融合阳性非小细胞肺癌的首选治疗方案 </vt:lpstr>
      <vt:lpstr>普拉替尼不良反应可控可管理，无安全性黑框警告，具有良好的获益风险比</vt:lpstr>
      <vt:lpstr>填补目录内RET融合阳性非小细胞肺癌及RET变异型甲状腺癌治疗的空白， 显著提升患者用药公平性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Minjie HAN</dc:creator>
  <cp:lastModifiedBy>Xiaoping Jing</cp:lastModifiedBy>
  <cp:revision>348</cp:revision>
  <cp:lastPrinted>2024-05-27T02:35:46Z</cp:lastPrinted>
  <dcterms:created xsi:type="dcterms:W3CDTF">2020-12-03T10:15:00Z</dcterms:created>
  <dcterms:modified xsi:type="dcterms:W3CDTF">2024-07-12T06:36:40Z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0x01010038FC7A0699D3704E9C646F6D3074A0ED</vt:lpwstr>
  </property>
  <property fmtid="{D5CDD505-2E9C-101B-9397-08002B2CF9AE}" pid="3" name="ICV">
    <vt:lpwstr>3FE403AA231E4590BB7EAE4BCD2C53FD_13</vt:lpwstr>
  </property>
  <property fmtid="{D5CDD505-2E9C-101B-9397-08002B2CF9AE}" pid="4" name="KSOProductBuildVer">
    <vt:lpwstr>2052-11.1.0.14036</vt:lpwstr>
  </property>
</Properties>
</file>