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1111" r:id="rId2"/>
    <p:sldId id="1097" r:id="rId3"/>
    <p:sldId id="1098" r:id="rId4"/>
    <p:sldId id="1112" r:id="rId5"/>
    <p:sldId id="1107" r:id="rId6"/>
    <p:sldId id="1092" r:id="rId7"/>
    <p:sldId id="1089" r:id="rId8"/>
    <p:sldId id="1090" r:id="rId9"/>
    <p:sldId id="1113" r:id="rId10"/>
    <p:sldId id="1099" r:id="rId11"/>
    <p:sldId id="1100"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7B0"/>
    <a:srgbClr val="5F6CA5"/>
    <a:srgbClr val="957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en-US" altLang="zh-CN"/>
              <a:t>CRS</a:t>
            </a:r>
            <a:r>
              <a:rPr lang="zh-CN" altLang="en-US"/>
              <a:t>发生率</a:t>
            </a:r>
            <a:r>
              <a:rPr lang="en-US" altLang="zh-CN"/>
              <a:t>%</a:t>
            </a:r>
          </a:p>
        </c:rich>
      </c:tx>
      <c:overlay val="0"/>
      <c:spPr>
        <a:noFill/>
        <a:ln>
          <a:noFill/>
        </a:ln>
        <a:effectLst/>
      </c:spPr>
      <c:txPr>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endParaRPr lang="zh-CN"/>
        </a:p>
      </c:txPr>
    </c:title>
    <c:autoTitleDeleted val="0"/>
    <c:plotArea>
      <c:layout>
        <c:manualLayout>
          <c:layoutTarget val="inner"/>
          <c:xMode val="edge"/>
          <c:yMode val="edge"/>
          <c:x val="0.156351915054987"/>
          <c:y val="0.19223839684145"/>
          <c:w val="0.84842142603760196"/>
          <c:h val="0.66132295719844403"/>
        </c:manualLayout>
      </c:layout>
      <c:barChart>
        <c:barDir val="col"/>
        <c:grouping val="stacked"/>
        <c:varyColors val="0"/>
        <c:ser>
          <c:idx val="0"/>
          <c:order val="0"/>
          <c:tx>
            <c:strRef>
              <c:f>Sheet1!$B$1</c:f>
              <c:strCache>
                <c:ptCount val="1"/>
                <c:pt idx="0">
                  <c:v>≥3级CRS</c:v>
                </c:pt>
              </c:strCache>
            </c:strRef>
          </c:tx>
          <c:spPr>
            <a:solidFill>
              <a:srgbClr val="5F6CA5"/>
            </a:solidFill>
            <a:ln>
              <a:solidFill>
                <a:schemeClr val="bg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264-48CA-A0BA-E520CFEBE860}"/>
                </c:ext>
              </c:extLst>
            </c:dLbl>
            <c:dLbl>
              <c:idx val="1"/>
              <c:delete val="1"/>
              <c:extLst>
                <c:ext xmlns:c15="http://schemas.microsoft.com/office/drawing/2012/chart" uri="{CE6537A1-D6FC-4f65-9D91-7224C49458BB}"/>
                <c:ext xmlns:c16="http://schemas.microsoft.com/office/drawing/2014/chart" uri="{C3380CC4-5D6E-409C-BE32-E72D297353CC}">
                  <c16:uniqueId val="{00000001-C264-48CA-A0BA-E520CFEBE860}"/>
                </c:ext>
              </c:extLst>
            </c:dLbl>
            <c:dLbl>
              <c:idx val="2"/>
              <c:layout>
                <c:manualLayout>
                  <c:x val="1.6376965827125901E-3"/>
                  <c:y val="7.78210116731518E-4"/>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64-48CA-A0BA-E520CFEBE860}"/>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IIT</c:v>
                </c:pt>
                <c:pt idx="1">
                  <c:v>ph.1</c:v>
                </c:pt>
                <c:pt idx="2">
                  <c:v>ph.2</c:v>
                </c:pt>
              </c:strCache>
            </c:strRef>
          </c:cat>
          <c:val>
            <c:numRef>
              <c:f>Sheet1!$B$2:$B$4</c:f>
              <c:numCache>
                <c:formatCode>General</c:formatCode>
                <c:ptCount val="3"/>
                <c:pt idx="0">
                  <c:v>0</c:v>
                </c:pt>
                <c:pt idx="1">
                  <c:v>0</c:v>
                </c:pt>
                <c:pt idx="2" formatCode="0.00%">
                  <c:v>6.9000000000000006E-2</c:v>
                </c:pt>
              </c:numCache>
            </c:numRef>
          </c:val>
          <c:extLst>
            <c:ext xmlns:c16="http://schemas.microsoft.com/office/drawing/2014/chart" uri="{C3380CC4-5D6E-409C-BE32-E72D297353CC}">
              <c16:uniqueId val="{00000003-C264-48CA-A0BA-E520CFEBE860}"/>
            </c:ext>
          </c:extLst>
        </c:ser>
        <c:ser>
          <c:idx val="1"/>
          <c:order val="1"/>
          <c:tx>
            <c:strRef>
              <c:f>Sheet1!$C$1</c:f>
              <c:strCache>
                <c:ptCount val="1"/>
                <c:pt idx="0">
                  <c:v>1+2级CRS</c:v>
                </c:pt>
              </c:strCache>
            </c:strRef>
          </c:tx>
          <c:spPr>
            <a:solidFill>
              <a:srgbClr val="9574AC"/>
            </a:solidFill>
            <a:ln>
              <a:solidFill>
                <a:schemeClr val="bg1"/>
              </a:solidFill>
            </a:ln>
            <a:effectLst>
              <a:outerShdw blurRad="50800" dist="38100" dir="2700000" algn="tl" rotWithShape="0">
                <a:prstClr val="black">
                  <a:alpha val="40000"/>
                </a:prstClr>
              </a:outerShdw>
            </a:effectLst>
          </c:spPr>
          <c:invertIfNegative val="0"/>
          <c:dLbls>
            <c:dLbl>
              <c:idx val="0"/>
              <c:layout>
                <c:manualLayout>
                  <c:x val="6.4320171520457397E-3"/>
                  <c:y val="-6.74346726608598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layout>
                    <c:manualLayout>
                      <c:w val="0.14257638020368099"/>
                      <c:h val="8.4293340826074703E-2"/>
                    </c:manualLayout>
                  </c15:layout>
                </c:ext>
                <c:ext xmlns:c16="http://schemas.microsoft.com/office/drawing/2014/chart" uri="{C3380CC4-5D6E-409C-BE32-E72D297353CC}">
                  <c16:uniqueId val="{00000004-C264-48CA-A0BA-E520CFEBE860}"/>
                </c:ext>
              </c:extLst>
            </c:dLbl>
            <c:dLbl>
              <c:idx val="1"/>
              <c:layout>
                <c:manualLayout>
                  <c:x val="4.2880114346971598E-3"/>
                  <c:y val="-6.74346726608598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64-48CA-A0BA-E520CFEBE860}"/>
                </c:ext>
              </c:extLst>
            </c:dLbl>
            <c:dLbl>
              <c:idx val="2"/>
              <c:layout>
                <c:manualLayout>
                  <c:x val="9.2906914418438395E-3"/>
                  <c:y val="0"/>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64-48CA-A0BA-E520CFEBE860}"/>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IIT</c:v>
                </c:pt>
                <c:pt idx="1">
                  <c:v>ph.1</c:v>
                </c:pt>
                <c:pt idx="2">
                  <c:v>ph.2</c:v>
                </c:pt>
              </c:strCache>
            </c:strRef>
          </c:cat>
          <c:val>
            <c:numRef>
              <c:f>Sheet1!$C$2:$C$4</c:f>
              <c:numCache>
                <c:formatCode>0.00%</c:formatCode>
                <c:ptCount val="3"/>
                <c:pt idx="0">
                  <c:v>0.625</c:v>
                </c:pt>
                <c:pt idx="1">
                  <c:v>0.92900000000000005</c:v>
                </c:pt>
                <c:pt idx="2">
                  <c:v>0.83299999999999996</c:v>
                </c:pt>
              </c:numCache>
            </c:numRef>
          </c:val>
          <c:extLst>
            <c:ext xmlns:c16="http://schemas.microsoft.com/office/drawing/2014/chart" uri="{C3380CC4-5D6E-409C-BE32-E72D297353CC}">
              <c16:uniqueId val="{00000007-C264-48CA-A0BA-E520CFEBE860}"/>
            </c:ext>
          </c:extLst>
        </c:ser>
        <c:dLbls>
          <c:showLegendKey val="0"/>
          <c:showVal val="1"/>
          <c:showCatName val="0"/>
          <c:showSerName val="0"/>
          <c:showPercent val="0"/>
          <c:showBubbleSize val="0"/>
        </c:dLbls>
        <c:gapWidth val="150"/>
        <c:overlap val="100"/>
        <c:axId val="959404983"/>
        <c:axId val="440473772"/>
      </c:barChart>
      <c:catAx>
        <c:axId val="95940498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40473772"/>
        <c:crosses val="autoZero"/>
        <c:auto val="1"/>
        <c:lblAlgn val="ctr"/>
        <c:lblOffset val="100"/>
        <c:noMultiLvlLbl val="0"/>
      </c:catAx>
      <c:valAx>
        <c:axId val="440473772"/>
        <c:scaling>
          <c:orientation val="minMax"/>
        </c:scaling>
        <c:delete val="0"/>
        <c:axPos val="l"/>
        <c:numFmt formatCode="0.0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59404983"/>
        <c:crosses val="autoZero"/>
        <c:crossBetween val="between"/>
        <c:majorUnit val="0.2"/>
        <c:minorUnit val="0.1"/>
      </c:valAx>
      <c:spPr>
        <a:noFill/>
        <a:ln>
          <a:noFill/>
        </a:ln>
        <a:effectLst/>
      </c:spPr>
    </c:plotArea>
    <c:legend>
      <c:legendPos val="b"/>
      <c:layout>
        <c:manualLayout>
          <c:xMode val="edge"/>
          <c:yMode val="edge"/>
          <c:x val="0.18453932281702601"/>
          <c:y val="0.19436715965972501"/>
          <c:w val="0.20166545981173101"/>
          <c:h val="0.1430123886111709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2700" cmpd="sng">
      <a:solidFill>
        <a:schemeClr val="bg1">
          <a:lumMod val="85000"/>
        </a:schemeClr>
      </a:solidFill>
      <a:prstDash val="soli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en-US" altLang="zh-CN"/>
              <a:t>ICANS</a:t>
            </a:r>
            <a:r>
              <a:rPr lang="zh-CN" altLang="en-US"/>
              <a:t>发生率</a:t>
            </a:r>
            <a:r>
              <a:rPr lang="en-US" altLang="zh-CN"/>
              <a:t>%</a:t>
            </a:r>
          </a:p>
        </c:rich>
      </c:tx>
      <c:overlay val="0"/>
      <c:spPr>
        <a:noFill/>
        <a:ln>
          <a:noFill/>
        </a:ln>
        <a:effectLst/>
      </c:spPr>
      <c:txPr>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endParaRPr lang="zh-CN"/>
        </a:p>
      </c:txPr>
    </c:title>
    <c:autoTitleDeleted val="0"/>
    <c:plotArea>
      <c:layout>
        <c:manualLayout>
          <c:layoutTarget val="inner"/>
          <c:xMode val="edge"/>
          <c:yMode val="edge"/>
          <c:x val="0.155611357929303"/>
          <c:y val="0.19187144441309401"/>
          <c:w val="0.84842142603760196"/>
          <c:h val="0.66132295719844403"/>
        </c:manualLayout>
      </c:layout>
      <c:barChart>
        <c:barDir val="col"/>
        <c:grouping val="stacked"/>
        <c:varyColors val="0"/>
        <c:ser>
          <c:idx val="0"/>
          <c:order val="0"/>
          <c:tx>
            <c:strRef>
              <c:f>Sheet1!$B$1</c:f>
              <c:strCache>
                <c:ptCount val="1"/>
                <c:pt idx="0">
                  <c:v>≥3级ICANS</c:v>
                </c:pt>
              </c:strCache>
            </c:strRef>
          </c:tx>
          <c:spPr>
            <a:solidFill>
              <a:srgbClr val="5F6CA5"/>
            </a:solidFill>
            <a:ln>
              <a:solidFill>
                <a:schemeClr val="bg1"/>
              </a:solidFill>
            </a:ln>
            <a:effectLst>
              <a:outerShdw blurRad="50800" dist="38100" dir="2700000" algn="tl" rotWithShape="0">
                <a:prstClr val="black">
                  <a:alpha val="40000"/>
                </a:prstClr>
              </a:outerShdw>
            </a:effectLst>
          </c:spPr>
          <c:invertIfNegative val="0"/>
          <c:dLbls>
            <c:dLbl>
              <c:idx val="0"/>
              <c:layout>
                <c:manualLayout>
                  <c:x val="0"/>
                  <c:y val="-3.3726812816188899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57-493D-B0CC-DEB1A3904B26}"/>
                </c:ext>
              </c:extLst>
            </c:dLbl>
            <c:dLbl>
              <c:idx val="1"/>
              <c:delete val="1"/>
              <c:extLst>
                <c:ext xmlns:c15="http://schemas.microsoft.com/office/drawing/2012/chart" uri="{CE6537A1-D6FC-4f65-9D91-7224C49458BB}"/>
                <c:ext xmlns:c16="http://schemas.microsoft.com/office/drawing/2014/chart" uri="{C3380CC4-5D6E-409C-BE32-E72D297353CC}">
                  <c16:uniqueId val="{00000001-0157-493D-B0CC-DEB1A3904B26}"/>
                </c:ext>
              </c:extLst>
            </c:dLbl>
            <c:dLbl>
              <c:idx val="2"/>
              <c:delete val="1"/>
              <c:extLst>
                <c:ext xmlns:c15="http://schemas.microsoft.com/office/drawing/2012/chart" uri="{CE6537A1-D6FC-4f65-9D91-7224C49458BB}"/>
                <c:ext xmlns:c16="http://schemas.microsoft.com/office/drawing/2014/chart" uri="{C3380CC4-5D6E-409C-BE32-E72D297353CC}">
                  <c16:uniqueId val="{00000002-0157-493D-B0CC-DEB1A3904B26}"/>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IIT</c:v>
                </c:pt>
                <c:pt idx="1">
                  <c:v>ph.1</c:v>
                </c:pt>
                <c:pt idx="2">
                  <c:v>ph.2</c:v>
                </c:pt>
              </c:strCache>
            </c:strRef>
          </c:cat>
          <c:val>
            <c:numRef>
              <c:f>Sheet1!$B$2:$B$4</c:f>
              <c:numCache>
                <c:formatCode>General</c:formatCode>
                <c:ptCount val="3"/>
                <c:pt idx="0" formatCode="0.00%">
                  <c:v>4.2000000000000003E-2</c:v>
                </c:pt>
                <c:pt idx="1">
                  <c:v>0</c:v>
                </c:pt>
                <c:pt idx="2">
                  <c:v>0</c:v>
                </c:pt>
              </c:numCache>
            </c:numRef>
          </c:val>
          <c:extLst>
            <c:ext xmlns:c16="http://schemas.microsoft.com/office/drawing/2014/chart" uri="{C3380CC4-5D6E-409C-BE32-E72D297353CC}">
              <c16:uniqueId val="{00000003-0157-493D-B0CC-DEB1A3904B26}"/>
            </c:ext>
          </c:extLst>
        </c:ser>
        <c:ser>
          <c:idx val="1"/>
          <c:order val="1"/>
          <c:tx>
            <c:strRef>
              <c:f>Sheet1!$C$1</c:f>
              <c:strCache>
                <c:ptCount val="1"/>
                <c:pt idx="0">
                  <c:v>1+2级ICANS</c:v>
                </c:pt>
              </c:strCache>
            </c:strRef>
          </c:tx>
          <c:spPr>
            <a:solidFill>
              <a:srgbClr val="9574AC"/>
            </a:solidFill>
            <a:ln>
              <a:solidFill>
                <a:schemeClr val="bg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157-493D-B0CC-DEB1A3904B26}"/>
                </c:ext>
              </c:extLst>
            </c:dLbl>
            <c:dLbl>
              <c:idx val="1"/>
              <c:delete val="1"/>
              <c:extLst>
                <c:ext xmlns:c15="http://schemas.microsoft.com/office/drawing/2012/chart" uri="{CE6537A1-D6FC-4f65-9D91-7224C49458BB}"/>
                <c:ext xmlns:c16="http://schemas.microsoft.com/office/drawing/2014/chart" uri="{C3380CC4-5D6E-409C-BE32-E72D297353CC}">
                  <c16:uniqueId val="{00000005-0157-493D-B0CC-DEB1A3904B26}"/>
                </c:ext>
              </c:extLst>
            </c:dLbl>
            <c:dLbl>
              <c:idx val="2"/>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6-0157-493D-B0CC-DEB1A3904B26}"/>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IIT</c:v>
                </c:pt>
                <c:pt idx="1">
                  <c:v>ph.1</c:v>
                </c:pt>
                <c:pt idx="2">
                  <c:v>ph.2</c:v>
                </c:pt>
              </c:strCache>
            </c:strRef>
          </c:cat>
          <c:val>
            <c:numRef>
              <c:f>Sheet1!$C$2:$C$4</c:f>
              <c:numCache>
                <c:formatCode>General</c:formatCode>
                <c:ptCount val="3"/>
                <c:pt idx="0">
                  <c:v>0</c:v>
                </c:pt>
                <c:pt idx="1">
                  <c:v>0</c:v>
                </c:pt>
                <c:pt idx="2" formatCode="0.00%">
                  <c:v>0.02</c:v>
                </c:pt>
              </c:numCache>
            </c:numRef>
          </c:val>
          <c:extLst>
            <c:ext xmlns:c16="http://schemas.microsoft.com/office/drawing/2014/chart" uri="{C3380CC4-5D6E-409C-BE32-E72D297353CC}">
              <c16:uniqueId val="{00000007-0157-493D-B0CC-DEB1A3904B26}"/>
            </c:ext>
          </c:extLst>
        </c:ser>
        <c:dLbls>
          <c:showLegendKey val="0"/>
          <c:showVal val="1"/>
          <c:showCatName val="0"/>
          <c:showSerName val="0"/>
          <c:showPercent val="0"/>
          <c:showBubbleSize val="0"/>
        </c:dLbls>
        <c:gapWidth val="150"/>
        <c:overlap val="100"/>
        <c:axId val="959404983"/>
        <c:axId val="440473772"/>
      </c:barChart>
      <c:catAx>
        <c:axId val="95940498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40473772"/>
        <c:crosses val="autoZero"/>
        <c:auto val="1"/>
        <c:lblAlgn val="ctr"/>
        <c:lblOffset val="100"/>
        <c:noMultiLvlLbl val="0"/>
      </c:catAx>
      <c:valAx>
        <c:axId val="440473772"/>
        <c:scaling>
          <c:orientation val="minMax"/>
          <c:max val="0.2"/>
        </c:scaling>
        <c:delete val="0"/>
        <c:axPos val="l"/>
        <c:numFmt formatCode="0.0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59404983"/>
        <c:crosses val="autoZero"/>
        <c:crossBetween val="between"/>
        <c:majorUnit val="0.04"/>
        <c:minorUnit val="0.02"/>
      </c:valAx>
      <c:spPr>
        <a:noFill/>
        <a:ln>
          <a:noFill/>
        </a:ln>
        <a:effectLst/>
      </c:spPr>
    </c:plotArea>
    <c:legend>
      <c:legendPos val="b"/>
      <c:layout>
        <c:manualLayout>
          <c:xMode val="edge"/>
          <c:yMode val="edge"/>
          <c:x val="0.21064999425205999"/>
          <c:y val="0.36763851588636198"/>
          <c:w val="0.278947368421053"/>
          <c:h val="0.1190813722710520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2700" cmpd="sng">
      <a:solidFill>
        <a:schemeClr val="bg1">
          <a:lumMod val="85000"/>
        </a:schemeClr>
      </a:solidFill>
      <a:prstDash val="soli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solidFill>
                <a:latin typeface="+mn-lt"/>
                <a:ea typeface="+mn-ea"/>
                <a:cs typeface="+mn-cs"/>
              </a:defRPr>
            </a:pPr>
            <a:r>
              <a:rPr lang="en-US" altLang="zh-CN">
                <a:solidFill>
                  <a:schemeClr val="tx1"/>
                </a:solidFill>
              </a:rPr>
              <a:t>CRS</a:t>
            </a:r>
            <a:r>
              <a:rPr lang="zh-CN" altLang="en-US">
                <a:solidFill>
                  <a:schemeClr val="tx1"/>
                </a:solidFill>
              </a:rPr>
              <a:t>的发生及持续时间</a:t>
            </a:r>
          </a:p>
        </c:rich>
      </c:tx>
      <c:layout>
        <c:manualLayout>
          <c:xMode val="edge"/>
          <c:yMode val="edge"/>
          <c:x val="2.0992804966892199E-2"/>
          <c:y val="4.6951936714073599E-2"/>
        </c:manualLayout>
      </c:layout>
      <c:overlay val="0"/>
      <c:spPr>
        <a:noFill/>
        <a:ln>
          <a:noFill/>
        </a:ln>
        <a:effectLst/>
      </c:spPr>
      <c:txPr>
        <a:bodyPr rot="0" spcFirstLastPara="0" vertOverflow="ellipsis" vert="horz" wrap="square" anchor="ctr" anchorCtr="1"/>
        <a:lstStyle/>
        <a:p>
          <a:pPr defTabSz="914400">
            <a:defRPr lang="zh-CN" sz="1400" b="1" i="0" u="none" strike="noStrike" kern="1200" baseline="0">
              <a:solidFill>
                <a:schemeClr val="tx1"/>
              </a:solidFill>
              <a:latin typeface="+mn-lt"/>
              <a:ea typeface="+mn-ea"/>
              <a:cs typeface="+mn-cs"/>
            </a:defRPr>
          </a:pPr>
          <a:endParaRPr lang="zh-CN"/>
        </a:p>
      </c:txPr>
    </c:title>
    <c:autoTitleDeleted val="0"/>
    <c:plotArea>
      <c:layout>
        <c:manualLayout>
          <c:layoutTarget val="inner"/>
          <c:xMode val="edge"/>
          <c:yMode val="edge"/>
          <c:x val="0.27311237497548502"/>
          <c:y val="0.189094107299912"/>
          <c:w val="0.67491665032359305"/>
          <c:h val="0.58205804749340395"/>
        </c:manualLayout>
      </c:layout>
      <c:barChart>
        <c:barDir val="bar"/>
        <c:grouping val="stacked"/>
        <c:varyColors val="0"/>
        <c:ser>
          <c:idx val="0"/>
          <c:order val="0"/>
          <c:tx>
            <c:strRef>
              <c:f>Sheet1!$B$1</c:f>
              <c:strCache>
                <c:ptCount val="1"/>
                <c:pt idx="0">
                  <c:v>中位发生时间（天）</c:v>
                </c:pt>
              </c:strCache>
            </c:strRef>
          </c:tx>
          <c:spPr>
            <a:solidFill>
              <a:srgbClr val="9574AC"/>
            </a:soli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0-201D-40DB-93C7-B4A74CF5F601}"/>
                </c:ext>
              </c:extLst>
            </c:dLbl>
            <c:dLbl>
              <c:idx val="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201D-40DB-93C7-B4A74CF5F601}"/>
                </c:ext>
              </c:extLst>
            </c:dLbl>
            <c:dLbl>
              <c:idx val="2"/>
              <c:layout>
                <c:manualLayout>
                  <c:x val="0"/>
                  <c:y val="-2.3453532688361201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1D-40DB-93C7-B4A74CF5F60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Zevor-cel IIT</c:v>
                </c:pt>
                <c:pt idx="1">
                  <c:v>Zevor-cel ph.1</c:v>
                </c:pt>
                <c:pt idx="2">
                  <c:v>Zevor-cel ph.2</c:v>
                </c:pt>
              </c:strCache>
            </c:strRef>
          </c:cat>
          <c:val>
            <c:numRef>
              <c:f>Sheet1!$B$2:$B$4</c:f>
              <c:numCache>
                <c:formatCode>General</c:formatCode>
                <c:ptCount val="3"/>
                <c:pt idx="0">
                  <c:v>3</c:v>
                </c:pt>
                <c:pt idx="1">
                  <c:v>6</c:v>
                </c:pt>
                <c:pt idx="2">
                  <c:v>4</c:v>
                </c:pt>
              </c:numCache>
            </c:numRef>
          </c:val>
          <c:extLst>
            <c:ext xmlns:c16="http://schemas.microsoft.com/office/drawing/2014/chart" uri="{C3380CC4-5D6E-409C-BE32-E72D297353CC}">
              <c16:uniqueId val="{00000003-201D-40DB-93C7-B4A74CF5F601}"/>
            </c:ext>
          </c:extLst>
        </c:ser>
        <c:ser>
          <c:idx val="1"/>
          <c:order val="1"/>
          <c:tx>
            <c:strRef>
              <c:f>Sheet1!$C$1</c:f>
              <c:strCache>
                <c:ptCount val="1"/>
                <c:pt idx="0">
                  <c:v> 中位持续时间（天）</c:v>
                </c:pt>
              </c:strCache>
            </c:strRef>
          </c:tx>
          <c:spPr>
            <a:solidFill>
              <a:srgbClr val="5F6CA5"/>
            </a:solidFill>
            <a:ln>
              <a:noFill/>
            </a:ln>
            <a:effectLst/>
          </c:spPr>
          <c:invertIfNegative val="0"/>
          <c:dLbls>
            <c:dLbl>
              <c:idx val="0"/>
              <c:layout>
                <c:manualLayout>
                  <c:x val="1.56893508531085E-3"/>
                  <c:y val="-2.0521841102316002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1D-40DB-93C7-B4A74CF5F601}"/>
                </c:ext>
              </c:extLst>
            </c:dLbl>
            <c:dLbl>
              <c:idx val="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5-201D-40DB-93C7-B4A74CF5F601}"/>
                </c:ext>
              </c:extLst>
            </c:dLbl>
            <c:dLbl>
              <c:idx val="2"/>
              <c:layout>
                <c:manualLayout>
                  <c:x val="0"/>
                  <c:y val="-2.0521841102316002E-3"/>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1D-40DB-93C7-B4A74CF5F601}"/>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Zevor-cel IIT</c:v>
                </c:pt>
                <c:pt idx="1">
                  <c:v>Zevor-cel ph.1</c:v>
                </c:pt>
                <c:pt idx="2">
                  <c:v>Zevor-cel ph.2</c:v>
                </c:pt>
              </c:strCache>
            </c:strRef>
          </c:cat>
          <c:val>
            <c:numRef>
              <c:f>Sheet1!$C$2:$C$4</c:f>
              <c:numCache>
                <c:formatCode>General</c:formatCode>
                <c:ptCount val="3"/>
                <c:pt idx="0">
                  <c:v>6</c:v>
                </c:pt>
                <c:pt idx="1">
                  <c:v>7</c:v>
                </c:pt>
                <c:pt idx="2">
                  <c:v>6</c:v>
                </c:pt>
              </c:numCache>
            </c:numRef>
          </c:val>
          <c:extLst>
            <c:ext xmlns:c16="http://schemas.microsoft.com/office/drawing/2014/chart" uri="{C3380CC4-5D6E-409C-BE32-E72D297353CC}">
              <c16:uniqueId val="{00000007-201D-40DB-93C7-B4A74CF5F601}"/>
            </c:ext>
          </c:extLst>
        </c:ser>
        <c:dLbls>
          <c:showLegendKey val="0"/>
          <c:showVal val="1"/>
          <c:showCatName val="0"/>
          <c:showSerName val="0"/>
          <c:showPercent val="0"/>
          <c:showBubbleSize val="0"/>
        </c:dLbls>
        <c:gapWidth val="140"/>
        <c:overlap val="100"/>
        <c:axId val="56803257"/>
        <c:axId val="797114531"/>
      </c:barChart>
      <c:catAx>
        <c:axId val="56803257"/>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797114531"/>
        <c:crosses val="autoZero"/>
        <c:auto val="1"/>
        <c:lblAlgn val="ctr"/>
        <c:lblOffset val="100"/>
        <c:noMultiLvlLbl val="0"/>
      </c:catAx>
      <c:valAx>
        <c:axId val="797114531"/>
        <c:scaling>
          <c:orientation val="minMax"/>
        </c:scaling>
        <c:delete val="0"/>
        <c:axPos val="b"/>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5680325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w="12700" cmpd="sng">
      <a:solidFill>
        <a:schemeClr val="bg1">
          <a:lumMod val="85000"/>
        </a:schemeClr>
      </a:solidFill>
      <a:prstDash val="solid"/>
    </a:ln>
    <a:effectLst/>
  </c:spPr>
  <c:txPr>
    <a:bodyPr/>
    <a:lstStyle/>
    <a:p>
      <a:pPr>
        <a:defRPr lang="zh-CN">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1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1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1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DEF03-4F54-4B30-A267-935B29FF1BF7}" type="datetimeFigureOut">
              <a:rPr lang="zh-CN" altLang="en-US" smtClean="0"/>
              <a:t>2024/7/10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4CD42-A984-41BE-9614-61928954CC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9f18759d-e9fc-4228-957e-030b8a4c122a.source.default.zh-Hans</a:t>
            </a:r>
            <a:endParaRPr lang="zh-CN" altLang="en-US"/>
          </a:p>
        </p:txBody>
      </p:sp>
      <p:sp>
        <p:nvSpPr>
          <p:cNvPr id="4" name="灯片编号占位符 3"/>
          <p:cNvSpPr>
            <a:spLocks noGrp="1"/>
          </p:cNvSpPr>
          <p:nvPr>
            <p:ph type="sldNum" sz="quarter" idx="5"/>
          </p:nvPr>
        </p:nvSpPr>
        <p:spPr/>
        <p:txBody>
          <a:bodyPr/>
          <a:lstStyle/>
          <a:p>
            <a:fld id="{A3ED8765-8EF3-408C-9341-152904E414E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3139F0-2E4E-4A8B-A4DA-EBB90C93A90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3139F0-2E4E-4A8B-A4DA-EBB90C93A902}"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3139F0-2E4E-4A8B-A4DA-EBB90C93A902}"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CAC86-97B7-40FD-A42E-C77757942E6B}" type="datetimeFigureOut">
              <a:rPr lang="zh-CN" altLang="en-US" smtClean="0"/>
              <a:t>2024/7/10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353AE4C-DF05-41F2-9D1B-DBA124EBA93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400"/>
            <a:r>
              <a:rPr lang="en-US" altLang="zh-CN"/>
              <a:t>Click to edit Master title style</a:t>
            </a:r>
            <a:endParaRPr lang="zh-CN" altLang="en-US" dirty="0"/>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Footer Placeholder 4"/>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a:p>
        </p:txBody>
      </p:sp>
      <p:sp>
        <p:nvSpPr>
          <p:cNvPr id="4" name="Date Placeholder 3"/>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0C7CAC86-97B7-40FD-A42E-C77757942E6B}" type="datetimeFigureOut">
              <a:rPr lang="zh-CN" altLang="en-US" smtClean="0"/>
              <a:t>2024/7/10</a:t>
            </a:fld>
            <a:endParaRPr lang="zh-CN" altLang="en-US"/>
          </a:p>
        </p:txBody>
      </p:sp>
      <p:sp>
        <p:nvSpPr>
          <p:cNvPr id="6" name="Slide Number Placeholder 5"/>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E353AE4C-DF05-41F2-9D1B-DBA124EBA9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1.tif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0.png"/><Relationship Id="rId5" Type="http://schemas.openxmlformats.org/officeDocument/2006/relationships/tags" Target="../tags/tag23.xml"/><Relationship Id="rId10" Type="http://schemas.openxmlformats.org/officeDocument/2006/relationships/notesSlide" Target="../notesSlides/notesSlide7.xml"/><Relationship Id="rId4" Type="http://schemas.openxmlformats.org/officeDocument/2006/relationships/tags" Target="../tags/tag22.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notesSlide" Target="../notesSlides/notesSlide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p:nvPr/>
        </p:nvSpPr>
        <p:spPr>
          <a:xfrm>
            <a:off x="941614" y="2279525"/>
            <a:ext cx="10437812" cy="8571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ctr"/>
            <a:r>
              <a:rPr lang="en-US" altLang="zh-CN" sz="4000" dirty="0">
                <a:latin typeface="Arial" panose="020B0604020202020204" pitchFamily="34" charset="0"/>
                <a:ea typeface="微软雅黑" panose="020B0503020204020204" pitchFamily="34" charset="-122"/>
              </a:rPr>
              <a:t>2024</a:t>
            </a:r>
            <a:r>
              <a:rPr lang="zh-CN" altLang="en-US" sz="4000" dirty="0">
                <a:latin typeface="Arial" panose="020B0604020202020204" pitchFamily="34" charset="0"/>
                <a:ea typeface="微软雅黑" panose="020B0503020204020204" pitchFamily="34" charset="-122"/>
              </a:rPr>
              <a:t>年国家医保药品目录调整拟谈判新增药品报送材料</a:t>
            </a:r>
          </a:p>
        </p:txBody>
      </p:sp>
      <p:sp>
        <p:nvSpPr>
          <p:cNvPr id="5" name="副标题 5"/>
          <p:cNvSpPr txBox="1"/>
          <p:nvPr/>
        </p:nvSpPr>
        <p:spPr>
          <a:xfrm>
            <a:off x="941615" y="3212554"/>
            <a:ext cx="10437810" cy="4701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b="1" spc="640" dirty="0">
                <a:solidFill>
                  <a:schemeClr val="accent1"/>
                </a:solidFill>
                <a:latin typeface="Arial" panose="020B0604020202020204" pitchFamily="34" charset="0"/>
                <a:ea typeface="微软雅黑" panose="020B0503020204020204" pitchFamily="34" charset="-122"/>
              </a:rPr>
              <a:t>通用名：泽沃基奥仑赛注射液</a:t>
            </a:r>
            <a:endParaRPr lang="en-US" altLang="zh-CN" sz="1600" b="1" spc="640" dirty="0">
              <a:solidFill>
                <a:schemeClr val="accent1"/>
              </a:solidFill>
              <a:latin typeface="Arial" panose="020B0604020202020204" pitchFamily="34" charset="0"/>
              <a:ea typeface="微软雅黑" panose="020B0503020204020204" pitchFamily="34" charset="-122"/>
            </a:endParaRPr>
          </a:p>
        </p:txBody>
      </p:sp>
      <p:sp>
        <p:nvSpPr>
          <p:cNvPr id="6" name="文本占位符 6"/>
          <p:cNvSpPr txBox="1"/>
          <p:nvPr/>
        </p:nvSpPr>
        <p:spPr>
          <a:xfrm>
            <a:off x="941615" y="3869361"/>
            <a:ext cx="10437810" cy="2589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a:latin typeface="Arial" panose="020B0604020202020204" pitchFamily="34" charset="0"/>
                <a:ea typeface="微软雅黑" panose="020B0503020204020204" pitchFamily="34" charset="-122"/>
              </a:rPr>
              <a:t>恺兴生命科技（上海）有限公司</a:t>
            </a:r>
            <a:endParaRPr lang="en-US" altLang="zh-CN" dirty="0">
              <a:latin typeface="Arial" panose="020B0604020202020204" pitchFamily="34" charset="0"/>
              <a:ea typeface="微软雅黑" panose="020B0503020204020204" pitchFamily="34" charset="-122"/>
            </a:endParaRPr>
          </a:p>
        </p:txBody>
      </p:sp>
      <p:sp>
        <p:nvSpPr>
          <p:cNvPr id="7" name="文本占位符 7"/>
          <p:cNvSpPr txBox="1"/>
          <p:nvPr/>
        </p:nvSpPr>
        <p:spPr>
          <a:xfrm>
            <a:off x="4919549" y="4415330"/>
            <a:ext cx="2481943" cy="339950"/>
          </a:xfrm>
          <a:prstGeom prst="roundRect">
            <a:avLst>
              <a:gd name="adj" fmla="val 50000"/>
            </a:avLst>
          </a:prstGeom>
          <a:solidFill>
            <a:schemeClr val="bg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31A45"/>
                </a:solidFill>
                <a:latin typeface="Arial" panose="020B0604020202020204" pitchFamily="34" charset="0"/>
                <a:ea typeface="微软雅黑" panose="020B0503020204020204" pitchFamily="34" charset="-122"/>
              </a:rPr>
              <a:t>商品名：赛恺泽</a:t>
            </a:r>
            <a:r>
              <a:rPr lang="en-US" altLang="zh-CN" dirty="0">
                <a:solidFill>
                  <a:srgbClr val="031A45"/>
                </a:solidFill>
                <a:latin typeface="Arial" panose="020B0604020202020204" pitchFamily="34" charset="0"/>
                <a:ea typeface="微软雅黑" panose="020B0503020204020204" pitchFamily="34" charset="-122"/>
              </a:rPr>
              <a:t>®</a:t>
            </a:r>
            <a:endParaRPr lang="en-US" altLang="en-US" dirty="0">
              <a:solidFill>
                <a:srgbClr val="031A45"/>
              </a:solidFill>
              <a:latin typeface="Arial" panose="020B0604020202020204" pitchFamily="34" charset="0"/>
              <a:ea typeface="微软雅黑" panose="020B0503020204020204" pitchFamily="34" charset="-122"/>
            </a:endParaRPr>
          </a:p>
        </p:txBody>
      </p:sp>
      <p:cxnSp>
        <p:nvCxnSpPr>
          <p:cNvPr id="13" name="直接连接符 12"/>
          <p:cNvCxnSpPr/>
          <p:nvPr/>
        </p:nvCxnSpPr>
        <p:spPr>
          <a:xfrm>
            <a:off x="1933074" y="3657600"/>
            <a:ext cx="83258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标题 1"/>
          <p:cNvSpPr>
            <a:spLocks noGrp="1"/>
          </p:cNvSpPr>
          <p:nvPr>
            <p:custDataLst>
              <p:tags r:id="rId1"/>
            </p:custDataLst>
          </p:nvPr>
        </p:nvSpPr>
        <p:spPr>
          <a:xfrm>
            <a:off x="615315" y="489241"/>
            <a:ext cx="10961370" cy="171196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4000" b="1" kern="1200">
                <a:solidFill>
                  <a:schemeClr val="bg1"/>
                </a:solidFill>
                <a:latin typeface="+mj-lt"/>
                <a:ea typeface="+mj-ea"/>
                <a:cs typeface="+mj-cs"/>
              </a:defRPr>
            </a:lvl1pPr>
          </a:lstStyle>
          <a:p>
            <a:r>
              <a:rPr lang="zh-CN" sz="5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深度缓解</a:t>
            </a:r>
            <a:r>
              <a:rPr lang="en-US" altLang="zh-CN" sz="5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长期生存</a:t>
            </a:r>
            <a:r>
              <a:rPr lang="en-US" altLang="zh-CN" sz="5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助力治愈</a:t>
            </a:r>
            <a:endParaRPr lang="zh-CN" altLang="en-US"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6136" y="1028700"/>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机制创新</a:t>
            </a:r>
          </a:p>
        </p:txBody>
      </p:sp>
      <p:sp>
        <p:nvSpPr>
          <p:cNvPr id="7" name="文本框 6"/>
          <p:cNvSpPr txBox="1"/>
          <p:nvPr/>
        </p:nvSpPr>
        <p:spPr>
          <a:xfrm>
            <a:off x="6191733" y="1020023"/>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应用创新</a:t>
            </a:r>
          </a:p>
        </p:txBody>
      </p:sp>
      <p:sp>
        <p:nvSpPr>
          <p:cNvPr id="8" name="文本框 7"/>
          <p:cNvSpPr txBox="1"/>
          <p:nvPr/>
        </p:nvSpPr>
        <p:spPr>
          <a:xfrm>
            <a:off x="6191733" y="1367087"/>
            <a:ext cx="5629864" cy="1753235"/>
          </a:xfrm>
          <a:prstGeom prst="rect">
            <a:avLst/>
          </a:prstGeom>
          <a:solidFill>
            <a:schemeClr val="accent3">
              <a:lumMod val="20000"/>
              <a:lumOff val="80000"/>
            </a:schemeClr>
          </a:solidFill>
        </p:spPr>
        <p:txBody>
          <a:bodyPr wrap="square" rtlCol="0">
            <a:spAutoFit/>
          </a:bodyPr>
          <a:lstStyle/>
          <a:p>
            <a:pPr>
              <a:lnSpc>
                <a:spcPct val="150000"/>
              </a:lnSpc>
            </a:pPr>
            <a:r>
              <a:rPr sz="1200" dirty="0">
                <a:effectLst/>
                <a:latin typeface="+mn-ea"/>
                <a:cs typeface="宋体" panose="02010600030101010101" pitchFamily="2" charset="-122"/>
              </a:rPr>
              <a:t>本品为活细胞药品，单次输注后药物在体内高峰值扩增，发挥持久的抗肿瘤作用。可降低多次住院治疗所需要时间成本、经济负担，且无重复给药所导致的相关副反应及感染等不良反应增加的风险，提高患者依从性。本产品为</a:t>
            </a:r>
            <a:r>
              <a:rPr sz="1200" b="1" dirty="0">
                <a:effectLst/>
                <a:latin typeface="+mn-ea"/>
                <a:cs typeface="宋体" panose="02010600030101010101" pitchFamily="2" charset="-122"/>
              </a:rPr>
              <a:t>全球首款固定剂量的全人源抗BCMA CAR-T产品</a:t>
            </a:r>
            <a:r>
              <a:rPr sz="1200" dirty="0">
                <a:effectLst/>
                <a:latin typeface="+mn-ea"/>
                <a:cs typeface="宋体" panose="02010600030101010101" pitchFamily="2" charset="-122"/>
              </a:rPr>
              <a:t>，剂量固定，无需计算给药剂量，便于医护人员管理。本品工艺优化，CAR-T制备成功率100%</a:t>
            </a:r>
            <a:r>
              <a:rPr lang="zh-CN" sz="1200" baseline="30000" dirty="0">
                <a:effectLst/>
                <a:latin typeface="+mn-ea"/>
                <a:cs typeface="宋体" panose="02010600030101010101" pitchFamily="2" charset="-122"/>
              </a:rPr>
              <a:t>【</a:t>
            </a:r>
            <a:r>
              <a:rPr lang="en-US" altLang="zh-CN" sz="1200" baseline="30000" dirty="0">
                <a:effectLst/>
                <a:latin typeface="+mn-ea"/>
                <a:cs typeface="宋体" panose="02010600030101010101" pitchFamily="2" charset="-122"/>
              </a:rPr>
              <a:t>2</a:t>
            </a:r>
            <a:r>
              <a:rPr lang="zh-CN" sz="1200" baseline="30000" dirty="0">
                <a:effectLst/>
                <a:latin typeface="+mn-ea"/>
                <a:cs typeface="宋体" panose="02010600030101010101" pitchFamily="2" charset="-122"/>
              </a:rPr>
              <a:t>】</a:t>
            </a:r>
            <a:r>
              <a:rPr sz="1200" baseline="30000" dirty="0">
                <a:effectLst/>
                <a:latin typeface="+mn-ea"/>
                <a:cs typeface="宋体" panose="02010600030101010101" pitchFamily="2" charset="-122"/>
              </a:rPr>
              <a:t>。</a:t>
            </a:r>
            <a:endParaRPr lang="en-US" altLang="zh-CN" sz="1200" dirty="0">
              <a:effectLst/>
              <a:latin typeface="+mn-ea"/>
              <a:cs typeface="宋体" panose="02010600030101010101" pitchFamily="2" charset="-122"/>
            </a:endParaRPr>
          </a:p>
          <a:p>
            <a:pPr>
              <a:lnSpc>
                <a:spcPct val="150000"/>
              </a:lnSpc>
            </a:pPr>
            <a:endParaRPr lang="zh-CN" altLang="en-US" sz="1200" dirty="0">
              <a:effectLst/>
              <a:latin typeface="+mn-ea"/>
              <a:cs typeface="宋体" panose="02010600030101010101" pitchFamily="2" charset="-122"/>
            </a:endParaRPr>
          </a:p>
        </p:txBody>
      </p:sp>
      <p:sp>
        <p:nvSpPr>
          <p:cNvPr id="11" name="文本框 10"/>
          <p:cNvSpPr txBox="1"/>
          <p:nvPr/>
        </p:nvSpPr>
        <p:spPr>
          <a:xfrm>
            <a:off x="466136" y="6448406"/>
            <a:ext cx="2749471" cy="369332"/>
          </a:xfrm>
          <a:prstGeom prst="rect">
            <a:avLst/>
          </a:prstGeom>
          <a:noFill/>
        </p:spPr>
        <p:txBody>
          <a:bodyPr wrap="none" rtlCol="0">
            <a:spAutoFit/>
          </a:bodyPr>
          <a:lstStyle/>
          <a:p>
            <a:r>
              <a:rPr lang="en-US" altLang="zh-CN" sz="900" dirty="0">
                <a:solidFill>
                  <a:schemeClr val="tx1">
                    <a:lumMod val="95000"/>
                    <a:lumOff val="5000"/>
                  </a:schemeClr>
                </a:solidFill>
              </a:rPr>
              <a:t>[1] </a:t>
            </a:r>
            <a:r>
              <a:rPr lang="en-US" altLang="zh-CN" sz="900" dirty="0" err="1">
                <a:solidFill>
                  <a:schemeClr val="tx1">
                    <a:lumMod val="95000"/>
                    <a:lumOff val="5000"/>
                  </a:schemeClr>
                </a:solidFill>
              </a:rPr>
              <a:t>Haematologica</a:t>
            </a:r>
            <a:r>
              <a:rPr lang="en-US" altLang="zh-CN" sz="900" dirty="0">
                <a:solidFill>
                  <a:schemeClr val="tx1">
                    <a:lumMod val="95000"/>
                    <a:lumOff val="5000"/>
                  </a:schemeClr>
                </a:solidFill>
              </a:rPr>
              <a:t>. 2022 Aug 1;107(8):1960-1965.</a:t>
            </a:r>
          </a:p>
          <a:p>
            <a:r>
              <a:rPr lang="en-US" altLang="zh-CN" sz="900" dirty="0">
                <a:solidFill>
                  <a:schemeClr val="tx1">
                    <a:lumMod val="95000"/>
                    <a:lumOff val="5000"/>
                  </a:schemeClr>
                </a:solidFill>
              </a:rPr>
              <a:t>[2] </a:t>
            </a:r>
            <a:r>
              <a:rPr lang="zh-CN" altLang="en-US" sz="900" dirty="0">
                <a:solidFill>
                  <a:schemeClr val="tx1">
                    <a:lumMod val="95000"/>
                    <a:lumOff val="5000"/>
                  </a:schemeClr>
                </a:solidFill>
              </a:rPr>
              <a:t>赛恺泽</a:t>
            </a:r>
            <a:r>
              <a:rPr lang="en-US" altLang="zh-CN" sz="900" dirty="0">
                <a:solidFill>
                  <a:schemeClr val="tx1">
                    <a:lumMod val="95000"/>
                    <a:lumOff val="5000"/>
                  </a:schemeClr>
                </a:solidFill>
              </a:rPr>
              <a:t>®</a:t>
            </a:r>
            <a:r>
              <a:rPr lang="zh-CN" altLang="en-US" sz="900" dirty="0">
                <a:solidFill>
                  <a:schemeClr val="tx1">
                    <a:lumMod val="95000"/>
                    <a:lumOff val="5000"/>
                  </a:schemeClr>
                </a:solidFill>
              </a:rPr>
              <a:t>说明书</a:t>
            </a:r>
          </a:p>
        </p:txBody>
      </p:sp>
      <p:sp>
        <p:nvSpPr>
          <p:cNvPr id="13" name="文本框 12"/>
          <p:cNvSpPr txBox="1"/>
          <p:nvPr/>
        </p:nvSpPr>
        <p:spPr>
          <a:xfrm>
            <a:off x="466136" y="1443668"/>
            <a:ext cx="5629864" cy="1753235"/>
          </a:xfrm>
          <a:prstGeom prst="rect">
            <a:avLst/>
          </a:prstGeom>
          <a:solidFill>
            <a:schemeClr val="accent3">
              <a:lumMod val="20000"/>
              <a:lumOff val="80000"/>
            </a:schemeClr>
          </a:solidFill>
        </p:spPr>
        <p:txBody>
          <a:bodyPr wrap="square" rtlCol="0">
            <a:spAutoFit/>
          </a:bodyPr>
          <a:lstStyle/>
          <a:p>
            <a:pPr>
              <a:lnSpc>
                <a:spcPct val="150000"/>
              </a:lnSpc>
            </a:pPr>
            <a:r>
              <a:rPr sz="1200">
                <a:latin typeface="+mn-ea"/>
                <a:cs typeface="宋体" panose="02010600030101010101" pitchFamily="2" charset="-122"/>
              </a:rPr>
              <a:t>本品是通过基因工程在自体T细胞中表达嵌合抗原受体来靶向肿瘤B细胞成熟抗原（BCMA），通过T细胞介导来杀伤肿瘤细胞的药物。本品的嵌合抗原受体（CAR）由全人源抗BCMA单链抗体25C2、CD8α铰链区和跨膜区、4-1BB胞内信号区以及CD3ζ胞内信号区顺序连接组成。独特的25C2是经人scFV噬菌体文库筛选鉴定，具有高靶点特异性、亲和力、稳定性高等优势</a:t>
            </a:r>
            <a:r>
              <a:rPr lang="zh-CN" sz="1200" baseline="30000">
                <a:latin typeface="+mn-ea"/>
                <a:cs typeface="宋体" panose="02010600030101010101" pitchFamily="2" charset="-122"/>
              </a:rPr>
              <a:t>【</a:t>
            </a:r>
            <a:r>
              <a:rPr lang="en-US" altLang="zh-CN" sz="1200" baseline="30000">
                <a:latin typeface="+mn-ea"/>
                <a:cs typeface="宋体" panose="02010600030101010101" pitchFamily="2" charset="-122"/>
              </a:rPr>
              <a:t>1</a:t>
            </a:r>
            <a:r>
              <a:rPr lang="zh-CN" sz="1200" baseline="30000">
                <a:latin typeface="+mn-ea"/>
                <a:cs typeface="宋体" panose="02010600030101010101" pitchFamily="2" charset="-122"/>
              </a:rPr>
              <a:t>】</a:t>
            </a:r>
            <a:r>
              <a:rPr sz="1200">
                <a:latin typeface="+mn-ea"/>
                <a:cs typeface="宋体" panose="02010600030101010101" pitchFamily="2" charset="-122"/>
              </a:rPr>
              <a:t>，使本品免疫原性更低。本品独特的结构和作用机制使其在治疗复发难治多发性骨髓瘤时疗效显著。</a:t>
            </a:r>
          </a:p>
        </p:txBody>
      </p:sp>
      <p:pic>
        <p:nvPicPr>
          <p:cNvPr id="12" name="图片 11"/>
          <p:cNvPicPr>
            <a:picLocks noChangeAspect="1"/>
          </p:cNvPicPr>
          <p:nvPr/>
        </p:nvPicPr>
        <p:blipFill>
          <a:blip r:embed="rId11"/>
          <a:stretch>
            <a:fillRect/>
          </a:stretch>
        </p:blipFill>
        <p:spPr>
          <a:xfrm>
            <a:off x="481187" y="3618628"/>
            <a:ext cx="3259153" cy="2232000"/>
          </a:xfrm>
          <a:prstGeom prst="rect">
            <a:avLst/>
          </a:prstGeom>
        </p:spPr>
      </p:pic>
      <p:sp>
        <p:nvSpPr>
          <p:cNvPr id="14" name="文本框 13"/>
          <p:cNvSpPr txBox="1"/>
          <p:nvPr/>
        </p:nvSpPr>
        <p:spPr>
          <a:xfrm>
            <a:off x="1053935" y="5932691"/>
            <a:ext cx="1875835" cy="246221"/>
          </a:xfrm>
          <a:prstGeom prst="rect">
            <a:avLst/>
          </a:prstGeom>
          <a:solidFill>
            <a:srgbClr val="DFEBF7"/>
          </a:solidFill>
        </p:spPr>
        <p:txBody>
          <a:bodyPr wrap="none" rtlCol="0">
            <a:spAutoFit/>
          </a:bodyPr>
          <a:lstStyle/>
          <a:p>
            <a:r>
              <a:rPr lang="en-US" altLang="zh-CN" sz="1000" b="1" dirty="0">
                <a:latin typeface="+mn-ea"/>
              </a:rPr>
              <a:t>CAR-T</a:t>
            </a:r>
            <a:r>
              <a:rPr lang="zh-CN" altLang="en-US" sz="1000" b="1" dirty="0">
                <a:latin typeface="+mn-ea"/>
              </a:rPr>
              <a:t>细胞的结构和作用示意</a:t>
            </a:r>
          </a:p>
        </p:txBody>
      </p:sp>
      <p:sp>
        <p:nvSpPr>
          <p:cNvPr id="16" name="文本框 15"/>
          <p:cNvSpPr txBox="1"/>
          <p:nvPr/>
        </p:nvSpPr>
        <p:spPr>
          <a:xfrm>
            <a:off x="1017655" y="3296632"/>
            <a:ext cx="2084225" cy="246221"/>
          </a:xfrm>
          <a:prstGeom prst="rect">
            <a:avLst/>
          </a:prstGeom>
          <a:noFill/>
        </p:spPr>
        <p:txBody>
          <a:bodyPr wrap="none" rtlCol="0">
            <a:spAutoFit/>
          </a:bodyPr>
          <a:lstStyle/>
          <a:p>
            <a:r>
              <a:rPr lang="en-US" altLang="zh-CN" sz="1000" b="1" dirty="0">
                <a:solidFill>
                  <a:srgbClr val="132374"/>
                </a:solidFill>
                <a:latin typeface="+mn-ea"/>
              </a:rPr>
              <a:t>CAR-T</a:t>
            </a:r>
            <a:r>
              <a:rPr lang="zh-CN" altLang="en-US" sz="1000" b="1" dirty="0">
                <a:solidFill>
                  <a:srgbClr val="132374"/>
                </a:solidFill>
                <a:latin typeface="+mn-ea"/>
              </a:rPr>
              <a:t>疗法创新性改善</a:t>
            </a:r>
            <a:r>
              <a:rPr lang="en-US" altLang="zh-CN" sz="1000" b="1" dirty="0">
                <a:solidFill>
                  <a:srgbClr val="132374"/>
                </a:solidFill>
                <a:latin typeface="+mn-ea"/>
              </a:rPr>
              <a:t>T</a:t>
            </a:r>
            <a:r>
              <a:rPr lang="zh-CN" altLang="en-US" sz="1000" b="1" dirty="0">
                <a:solidFill>
                  <a:srgbClr val="132374"/>
                </a:solidFill>
                <a:latin typeface="+mn-ea"/>
              </a:rPr>
              <a:t>细胞功能</a:t>
            </a:r>
          </a:p>
        </p:txBody>
      </p:sp>
      <p:grpSp>
        <p:nvGrpSpPr>
          <p:cNvPr id="25" name="组合 24"/>
          <p:cNvGrpSpPr/>
          <p:nvPr/>
        </p:nvGrpSpPr>
        <p:grpSpPr>
          <a:xfrm>
            <a:off x="4109975" y="3844773"/>
            <a:ext cx="1610601" cy="1866538"/>
            <a:chOff x="3834226" y="3817550"/>
            <a:chExt cx="1665842" cy="2035185"/>
          </a:xfrm>
        </p:grpSpPr>
        <p:pic>
          <p:nvPicPr>
            <p:cNvPr id="21" name="Picture 8"/>
            <p:cNvPicPr/>
            <p:nvPr/>
          </p:nvPicPr>
          <p:blipFill>
            <a:blip r:embed="rId12"/>
            <a:stretch>
              <a:fillRect/>
            </a:stretch>
          </p:blipFill>
          <p:spPr>
            <a:xfrm>
              <a:off x="3834226" y="3898613"/>
              <a:ext cx="1665842" cy="1954122"/>
            </a:xfrm>
            <a:prstGeom prst="rect">
              <a:avLst/>
            </a:prstGeom>
          </p:spPr>
        </p:pic>
        <p:sp>
          <p:nvSpPr>
            <p:cNvPr id="22" name="矩形 21"/>
            <p:cNvSpPr/>
            <p:nvPr/>
          </p:nvSpPr>
          <p:spPr>
            <a:xfrm>
              <a:off x="4413967" y="3817550"/>
              <a:ext cx="881257" cy="334936"/>
            </a:xfrm>
            <a:prstGeom prst="rect">
              <a:avLst/>
            </a:prstGeom>
            <a:noFill/>
            <a:ln w="28575">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3713270" y="3296632"/>
            <a:ext cx="2503857" cy="246221"/>
          </a:xfrm>
          <a:prstGeom prst="rect">
            <a:avLst/>
          </a:prstGeom>
          <a:noFill/>
        </p:spPr>
        <p:txBody>
          <a:bodyPr wrap="square" rtlCol="0">
            <a:spAutoFit/>
          </a:bodyPr>
          <a:lstStyle/>
          <a:p>
            <a:r>
              <a:rPr lang="zh-CN" altLang="en-US" sz="1000" b="1" dirty="0">
                <a:solidFill>
                  <a:srgbClr val="06176C"/>
                </a:solidFill>
              </a:rPr>
              <a:t>本产品结构优化，独有</a:t>
            </a:r>
            <a:r>
              <a:rPr lang="en-US" altLang="zh-CN" sz="1000" b="1" dirty="0">
                <a:solidFill>
                  <a:srgbClr val="06176C"/>
                </a:solidFill>
              </a:rPr>
              <a:t>25C2 </a:t>
            </a:r>
            <a:r>
              <a:rPr lang="en-US" altLang="zh-CN" sz="1000" b="1" dirty="0" err="1">
                <a:solidFill>
                  <a:srgbClr val="06176C"/>
                </a:solidFill>
              </a:rPr>
              <a:t>scFv</a:t>
            </a:r>
            <a:r>
              <a:rPr lang="en-US" altLang="zh-CN" sz="1000" b="1" dirty="0">
                <a:solidFill>
                  <a:srgbClr val="06176C"/>
                </a:solidFill>
              </a:rPr>
              <a:t> </a:t>
            </a:r>
            <a:r>
              <a:rPr lang="zh-CN" altLang="en-US" sz="1000" b="1" dirty="0">
                <a:solidFill>
                  <a:srgbClr val="06176C"/>
                </a:solidFill>
              </a:rPr>
              <a:t>结构</a:t>
            </a:r>
          </a:p>
        </p:txBody>
      </p:sp>
      <p:sp>
        <p:nvSpPr>
          <p:cNvPr id="26" name="文本框 25"/>
          <p:cNvSpPr txBox="1"/>
          <p:nvPr/>
        </p:nvSpPr>
        <p:spPr>
          <a:xfrm>
            <a:off x="4195105" y="5932691"/>
            <a:ext cx="1476000" cy="246221"/>
          </a:xfrm>
          <a:prstGeom prst="rect">
            <a:avLst/>
          </a:prstGeom>
          <a:solidFill>
            <a:srgbClr val="DFEBF7"/>
          </a:solidFill>
        </p:spPr>
        <p:txBody>
          <a:bodyPr wrap="square">
            <a:spAutoFit/>
          </a:bodyPr>
          <a:lstStyle/>
          <a:p>
            <a:r>
              <a:rPr lang="zh-CN" altLang="en-US" sz="1000" b="1" dirty="0"/>
              <a:t>泽沃基奥仑赛结构示意</a:t>
            </a:r>
            <a:endParaRPr lang="en-US" altLang="zh-CN" sz="1000" b="1" dirty="0"/>
          </a:p>
        </p:txBody>
      </p:sp>
      <p:sp>
        <p:nvSpPr>
          <p:cNvPr id="4" name="文本框 3"/>
          <p:cNvSpPr txBox="1"/>
          <p:nvPr>
            <p:custDataLst>
              <p:tags r:id="rId2"/>
            </p:custDataLst>
          </p:nvPr>
        </p:nvSpPr>
        <p:spPr>
          <a:xfrm>
            <a:off x="520175" y="289560"/>
            <a:ext cx="9118600" cy="617220"/>
          </a:xfrm>
          <a:prstGeom prst="rect">
            <a:avLst/>
          </a:prstGeom>
          <a:noFill/>
        </p:spPr>
        <p:txBody>
          <a:bodyPr wrap="square" rtlCol="0">
            <a:noAutofit/>
          </a:bodyPr>
          <a:lstStyle/>
          <a:p>
            <a:r>
              <a:rPr lang="zh-CN" altLang="en-US" sz="3200" b="1">
                <a:latin typeface="微软雅黑" panose="020B0503020204020204" pitchFamily="34" charset="-122"/>
                <a:ea typeface="微软雅黑" panose="020B0503020204020204" pitchFamily="34" charset="-122"/>
              </a:rPr>
              <a:t>创新性</a:t>
            </a:r>
          </a:p>
        </p:txBody>
      </p:sp>
      <p:sp>
        <p:nvSpPr>
          <p:cNvPr id="18" name="文本框 17"/>
          <p:cNvSpPr txBox="1"/>
          <p:nvPr>
            <p:custDataLst>
              <p:tags r:id="rId3"/>
            </p:custDataLst>
          </p:nvPr>
        </p:nvSpPr>
        <p:spPr>
          <a:xfrm>
            <a:off x="6191733" y="3019638"/>
            <a:ext cx="5629864" cy="337185"/>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再生医学先进疗法</a:t>
            </a:r>
          </a:p>
        </p:txBody>
      </p:sp>
      <p:sp>
        <p:nvSpPr>
          <p:cNvPr id="23" name="文本框 22"/>
          <p:cNvSpPr txBox="1"/>
          <p:nvPr>
            <p:custDataLst>
              <p:tags r:id="rId4"/>
            </p:custDataLst>
          </p:nvPr>
        </p:nvSpPr>
        <p:spPr>
          <a:xfrm>
            <a:off x="6191733" y="3464492"/>
            <a:ext cx="5629864" cy="368300"/>
          </a:xfrm>
          <a:prstGeom prst="rect">
            <a:avLst/>
          </a:prstGeom>
          <a:solidFill>
            <a:schemeClr val="accent3">
              <a:lumMod val="20000"/>
              <a:lumOff val="80000"/>
            </a:schemeClr>
          </a:solidFill>
        </p:spPr>
        <p:txBody>
          <a:bodyPr wrap="square" rtlCol="0">
            <a:spAutoFit/>
          </a:bodyPr>
          <a:lstStyle/>
          <a:p>
            <a:pPr>
              <a:lnSpc>
                <a:spcPct val="150000"/>
              </a:lnSpc>
            </a:pPr>
            <a:r>
              <a:rPr lang="zh-CN" altLang="en-US" sz="1200" dirty="0">
                <a:effectLst/>
                <a:latin typeface="+mn-ea"/>
                <a:cs typeface="宋体" panose="02010600030101010101" pitchFamily="2" charset="-122"/>
              </a:rPr>
              <a:t>本品于</a:t>
            </a:r>
            <a:r>
              <a:rPr lang="en-US" altLang="zh-CN" sz="1200" dirty="0">
                <a:effectLst/>
                <a:latin typeface="+mn-ea"/>
                <a:cs typeface="宋体" panose="02010600030101010101" pitchFamily="2" charset="-122"/>
              </a:rPr>
              <a:t>2019</a:t>
            </a:r>
            <a:r>
              <a:rPr lang="zh-CN" altLang="en-US" sz="1200" dirty="0">
                <a:effectLst/>
                <a:latin typeface="+mn-ea"/>
                <a:cs typeface="宋体" panose="02010600030101010101" pitchFamily="2" charset="-122"/>
              </a:rPr>
              <a:t>年</a:t>
            </a:r>
            <a:r>
              <a:rPr lang="en-US" altLang="zh-CN" sz="1200" dirty="0">
                <a:effectLst/>
                <a:latin typeface="+mn-ea"/>
                <a:cs typeface="宋体" panose="02010600030101010101" pitchFamily="2" charset="-122"/>
              </a:rPr>
              <a:t>12</a:t>
            </a:r>
            <a:r>
              <a:rPr lang="zh-CN" altLang="en-US" sz="1200" dirty="0">
                <a:effectLst/>
                <a:latin typeface="+mn-ea"/>
                <a:cs typeface="宋体" panose="02010600030101010101" pitchFamily="2" charset="-122"/>
              </a:rPr>
              <a:t>月</a:t>
            </a:r>
            <a:r>
              <a:rPr lang="en-US" altLang="zh-CN" sz="1200" dirty="0">
                <a:effectLst/>
                <a:latin typeface="+mn-ea"/>
                <a:cs typeface="宋体" panose="02010600030101010101" pitchFamily="2" charset="-122"/>
              </a:rPr>
              <a:t>31</a:t>
            </a:r>
            <a:r>
              <a:rPr lang="zh-CN" altLang="en-US" sz="1200" dirty="0">
                <a:effectLst/>
                <a:latin typeface="+mn-ea"/>
                <a:cs typeface="宋体" panose="02010600030101010101" pitchFamily="2" charset="-122"/>
              </a:rPr>
              <a:t>日获</a:t>
            </a:r>
            <a:r>
              <a:rPr lang="zh-CN" altLang="en-US" sz="1200" b="1" dirty="0">
                <a:effectLst/>
                <a:latin typeface="+mn-ea"/>
                <a:cs typeface="宋体" panose="02010600030101010101" pitchFamily="2" charset="-122"/>
              </a:rPr>
              <a:t>美国</a:t>
            </a:r>
            <a:r>
              <a:rPr lang="en-US" altLang="zh-CN" sz="1200" b="1" dirty="0">
                <a:effectLst/>
                <a:latin typeface="+mn-ea"/>
                <a:cs typeface="宋体" panose="02010600030101010101" pitchFamily="2" charset="-122"/>
              </a:rPr>
              <a:t>FDA</a:t>
            </a:r>
            <a:r>
              <a:rPr lang="zh-CN" altLang="en-US" sz="1200" b="1" dirty="0">
                <a:effectLst/>
                <a:latin typeface="+mn-ea"/>
                <a:cs typeface="宋体" panose="02010600030101010101" pitchFamily="2" charset="-122"/>
              </a:rPr>
              <a:t>再生医学先进疗法认定</a:t>
            </a:r>
            <a:r>
              <a:rPr lang="zh-CN" altLang="en-US" sz="1200" dirty="0">
                <a:effectLst/>
                <a:latin typeface="+mn-ea"/>
                <a:cs typeface="宋体" panose="02010600030101010101" pitchFamily="2" charset="-122"/>
              </a:rPr>
              <a:t>。</a:t>
            </a:r>
          </a:p>
        </p:txBody>
      </p:sp>
      <p:sp>
        <p:nvSpPr>
          <p:cNvPr id="27" name="文本框 26"/>
          <p:cNvSpPr txBox="1"/>
          <p:nvPr>
            <p:custDataLst>
              <p:tags r:id="rId5"/>
            </p:custDataLst>
          </p:nvPr>
        </p:nvSpPr>
        <p:spPr>
          <a:xfrm>
            <a:off x="6217133" y="3941023"/>
            <a:ext cx="5629864" cy="337185"/>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优先药物</a:t>
            </a:r>
          </a:p>
        </p:txBody>
      </p:sp>
      <p:sp>
        <p:nvSpPr>
          <p:cNvPr id="28" name="文本框 27"/>
          <p:cNvSpPr txBox="1"/>
          <p:nvPr>
            <p:custDataLst>
              <p:tags r:id="rId6"/>
            </p:custDataLst>
          </p:nvPr>
        </p:nvSpPr>
        <p:spPr>
          <a:xfrm>
            <a:off x="6217133" y="4385877"/>
            <a:ext cx="5629864" cy="368300"/>
          </a:xfrm>
          <a:prstGeom prst="rect">
            <a:avLst/>
          </a:prstGeom>
          <a:solidFill>
            <a:schemeClr val="accent3">
              <a:lumMod val="20000"/>
              <a:lumOff val="80000"/>
            </a:schemeClr>
          </a:solidFill>
        </p:spPr>
        <p:txBody>
          <a:bodyPr wrap="square" rtlCol="0">
            <a:spAutoFit/>
          </a:bodyPr>
          <a:lstStyle/>
          <a:p>
            <a:pPr>
              <a:lnSpc>
                <a:spcPct val="150000"/>
              </a:lnSpc>
            </a:pPr>
            <a:r>
              <a:rPr lang="zh-CN" altLang="en-US" sz="1200" dirty="0">
                <a:effectLst/>
                <a:latin typeface="+mn-ea"/>
                <a:cs typeface="宋体" panose="02010600030101010101" pitchFamily="2" charset="-122"/>
              </a:rPr>
              <a:t>本品于</a:t>
            </a:r>
            <a:r>
              <a:rPr lang="en-US" altLang="zh-CN" sz="1200" dirty="0">
                <a:effectLst/>
                <a:latin typeface="+mn-ea"/>
                <a:cs typeface="宋体" panose="02010600030101010101" pitchFamily="2" charset="-122"/>
              </a:rPr>
              <a:t>2019</a:t>
            </a:r>
            <a:r>
              <a:rPr lang="zh-CN" altLang="en-US" sz="1200" dirty="0">
                <a:effectLst/>
                <a:latin typeface="+mn-ea"/>
                <a:cs typeface="宋体" panose="02010600030101010101" pitchFamily="2" charset="-122"/>
              </a:rPr>
              <a:t>年</a:t>
            </a:r>
            <a:r>
              <a:rPr lang="en-US" altLang="zh-CN" sz="1200" dirty="0">
                <a:effectLst/>
                <a:latin typeface="+mn-ea"/>
                <a:cs typeface="宋体" panose="02010600030101010101" pitchFamily="2" charset="-122"/>
              </a:rPr>
              <a:t>9</a:t>
            </a:r>
            <a:r>
              <a:rPr lang="zh-CN" altLang="en-US" sz="1200" dirty="0">
                <a:effectLst/>
                <a:latin typeface="+mn-ea"/>
                <a:cs typeface="宋体" panose="02010600030101010101" pitchFamily="2" charset="-122"/>
              </a:rPr>
              <a:t>月</a:t>
            </a:r>
            <a:r>
              <a:rPr lang="en-US" altLang="zh-CN" sz="1200" dirty="0">
                <a:effectLst/>
                <a:latin typeface="+mn-ea"/>
                <a:cs typeface="宋体" panose="02010600030101010101" pitchFamily="2" charset="-122"/>
              </a:rPr>
              <a:t>19</a:t>
            </a:r>
            <a:r>
              <a:rPr lang="zh-CN" altLang="en-US" sz="1200" dirty="0">
                <a:effectLst/>
                <a:latin typeface="+mn-ea"/>
                <a:cs typeface="宋体" panose="02010600030101010101" pitchFamily="2" charset="-122"/>
              </a:rPr>
              <a:t>日获</a:t>
            </a:r>
            <a:r>
              <a:rPr lang="zh-CN" altLang="en-US" sz="1200" b="1" dirty="0">
                <a:effectLst/>
                <a:latin typeface="+mn-ea"/>
                <a:cs typeface="宋体" panose="02010600030101010101" pitchFamily="2" charset="-122"/>
              </a:rPr>
              <a:t>欧盟</a:t>
            </a:r>
            <a:r>
              <a:rPr lang="en-US" altLang="zh-CN" sz="1200" b="1" dirty="0">
                <a:effectLst/>
                <a:latin typeface="+mn-ea"/>
                <a:cs typeface="宋体" panose="02010600030101010101" pitchFamily="2" charset="-122"/>
              </a:rPr>
              <a:t>EMA</a:t>
            </a:r>
            <a:r>
              <a:rPr lang="zh-CN" altLang="en-US" sz="1200" b="1" dirty="0">
                <a:effectLst/>
                <a:latin typeface="+mn-ea"/>
                <a:cs typeface="宋体" panose="02010600030101010101" pitchFamily="2" charset="-122"/>
              </a:rPr>
              <a:t>优先药物认定</a:t>
            </a:r>
            <a:r>
              <a:rPr lang="zh-CN" altLang="en-US" sz="1200" dirty="0">
                <a:effectLst/>
                <a:latin typeface="+mn-ea"/>
                <a:cs typeface="宋体" panose="02010600030101010101" pitchFamily="2" charset="-122"/>
              </a:rPr>
              <a:t>。</a:t>
            </a:r>
          </a:p>
        </p:txBody>
      </p:sp>
      <p:sp>
        <p:nvSpPr>
          <p:cNvPr id="29" name="文本框 28"/>
          <p:cNvSpPr txBox="1"/>
          <p:nvPr>
            <p:custDataLst>
              <p:tags r:id="rId7"/>
            </p:custDataLst>
          </p:nvPr>
        </p:nvSpPr>
        <p:spPr>
          <a:xfrm>
            <a:off x="6217133" y="4862408"/>
            <a:ext cx="5629864" cy="337185"/>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突破性治疗药物</a:t>
            </a:r>
          </a:p>
        </p:txBody>
      </p:sp>
      <p:sp>
        <p:nvSpPr>
          <p:cNvPr id="30" name="文本框 29"/>
          <p:cNvSpPr txBox="1"/>
          <p:nvPr>
            <p:custDataLst>
              <p:tags r:id="rId8"/>
            </p:custDataLst>
          </p:nvPr>
        </p:nvSpPr>
        <p:spPr>
          <a:xfrm>
            <a:off x="6217133" y="5307262"/>
            <a:ext cx="5629864" cy="368300"/>
          </a:xfrm>
          <a:prstGeom prst="rect">
            <a:avLst/>
          </a:prstGeom>
          <a:solidFill>
            <a:schemeClr val="accent3">
              <a:lumMod val="20000"/>
              <a:lumOff val="80000"/>
            </a:schemeClr>
          </a:solidFill>
        </p:spPr>
        <p:txBody>
          <a:bodyPr wrap="square" rtlCol="0">
            <a:spAutoFit/>
          </a:bodyPr>
          <a:lstStyle/>
          <a:p>
            <a:pPr>
              <a:lnSpc>
                <a:spcPct val="150000"/>
              </a:lnSpc>
            </a:pPr>
            <a:r>
              <a:rPr lang="zh-CN" altLang="en-US" sz="1200" dirty="0">
                <a:effectLst/>
                <a:latin typeface="+mn-ea"/>
                <a:cs typeface="宋体" panose="02010600030101010101" pitchFamily="2" charset="-122"/>
              </a:rPr>
              <a:t>本品于</a:t>
            </a:r>
            <a:r>
              <a:rPr lang="en-US" altLang="zh-CN" sz="1200" dirty="0">
                <a:effectLst/>
                <a:latin typeface="+mn-ea"/>
                <a:cs typeface="宋体" panose="02010600030101010101" pitchFamily="2" charset="-122"/>
              </a:rPr>
              <a:t>2020</a:t>
            </a:r>
            <a:r>
              <a:rPr lang="zh-CN" altLang="en-US" sz="1200" dirty="0">
                <a:effectLst/>
                <a:latin typeface="+mn-ea"/>
                <a:cs typeface="宋体" panose="02010600030101010101" pitchFamily="2" charset="-122"/>
              </a:rPr>
              <a:t>年</a:t>
            </a:r>
            <a:r>
              <a:rPr lang="en-US" altLang="zh-CN" sz="1200" dirty="0">
                <a:effectLst/>
                <a:latin typeface="+mn-ea"/>
                <a:cs typeface="宋体" panose="02010600030101010101" pitchFamily="2" charset="-122"/>
              </a:rPr>
              <a:t>11</a:t>
            </a:r>
            <a:r>
              <a:rPr lang="zh-CN" altLang="en-US" sz="1200" dirty="0">
                <a:effectLst/>
                <a:latin typeface="+mn-ea"/>
                <a:cs typeface="宋体" panose="02010600030101010101" pitchFamily="2" charset="-122"/>
              </a:rPr>
              <a:t>月</a:t>
            </a:r>
            <a:r>
              <a:rPr lang="en-US" altLang="zh-CN" sz="1200" dirty="0">
                <a:effectLst/>
                <a:latin typeface="+mn-ea"/>
                <a:cs typeface="宋体" panose="02010600030101010101" pitchFamily="2" charset="-122"/>
              </a:rPr>
              <a:t>30</a:t>
            </a:r>
            <a:r>
              <a:rPr lang="zh-CN" altLang="en-US" sz="1200" dirty="0">
                <a:effectLst/>
                <a:latin typeface="+mn-ea"/>
                <a:cs typeface="宋体" panose="02010600030101010101" pitchFamily="2" charset="-122"/>
              </a:rPr>
              <a:t>日获</a:t>
            </a:r>
            <a:r>
              <a:rPr lang="zh-CN" altLang="en-US" sz="1200" b="1" dirty="0">
                <a:effectLst/>
                <a:latin typeface="+mn-ea"/>
                <a:cs typeface="宋体" panose="02010600030101010101" pitchFamily="2" charset="-122"/>
              </a:rPr>
              <a:t>国家药品监督管理局突破性治疗药物认定</a:t>
            </a:r>
            <a:r>
              <a:rPr lang="zh-CN" altLang="en-US" sz="1200" dirty="0">
                <a:effectLst/>
                <a:latin typeface="+mn-ea"/>
                <a:cs typeface="宋体" panose="02010600030101010101" pitchFamily="2" charset="-122"/>
              </a:rPr>
              <a: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6136" y="1028700"/>
            <a:ext cx="5320710" cy="583565"/>
          </a:xfrm>
          <a:prstGeom prst="rect">
            <a:avLst/>
          </a:prstGeom>
          <a:solidFill>
            <a:schemeClr val="tx2">
              <a:lumMod val="60000"/>
              <a:lumOff val="40000"/>
            </a:schemeClr>
          </a:solidFill>
          <a:ln>
            <a:solidFill>
              <a:schemeClr val="tx1"/>
            </a:solidFill>
          </a:ln>
        </p:spPr>
        <p:txBody>
          <a:bodyPr wrap="square" rtlCol="0">
            <a:spAutoFit/>
          </a:bodyPr>
          <a:lstStyle/>
          <a:p>
            <a:r>
              <a:rPr lang="zh-CN" altLang="en-US" sz="1600" b="1" dirty="0">
                <a:solidFill>
                  <a:schemeClr val="bg1"/>
                </a:solidFill>
              </a:rPr>
              <a:t>对公共健康的影响</a:t>
            </a:r>
          </a:p>
          <a:p>
            <a:r>
              <a:rPr lang="zh-CN" altLang="en-US" sz="1600" b="1" dirty="0"/>
              <a:t>延长患者生存期</a:t>
            </a:r>
            <a:r>
              <a:rPr lang="en-US" altLang="zh-CN" sz="1600" b="1" dirty="0"/>
              <a:t> </a:t>
            </a:r>
            <a:r>
              <a:rPr lang="zh-CN" altLang="en-US" sz="1600" b="1" dirty="0"/>
              <a:t>减轻家庭及社会医疗负担</a:t>
            </a:r>
          </a:p>
        </p:txBody>
      </p:sp>
      <p:sp>
        <p:nvSpPr>
          <p:cNvPr id="4" name="文本框 3"/>
          <p:cNvSpPr txBox="1"/>
          <p:nvPr/>
        </p:nvSpPr>
        <p:spPr>
          <a:xfrm>
            <a:off x="466136" y="1651932"/>
            <a:ext cx="5320710" cy="2030095"/>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zh-CN" altLang="en-US" sz="1200" dirty="0">
                <a:latin typeface="+mn-ea"/>
              </a:rPr>
              <a:t>既往经过至少3线治疗后进展复发或难治性多发性骨髓瘤的患者，目前使用的化疗联合治疗疗效和预后不佳，容易反复复发，需长期持续治疗，且复发次数越多，患者生存预后越差。频繁的住院治疗、长期的药物使用及必要的医疗监护，这给患者本人、家庭、社会及医疗卫生系统都造成沉重的压力。本品单次治疗后</a:t>
            </a:r>
            <a:r>
              <a:rPr lang="zh-CN" altLang="en-US" sz="1200" dirty="0">
                <a:solidFill>
                  <a:schemeClr val="accent1"/>
                </a:solidFill>
                <a:latin typeface="+mn-ea"/>
              </a:rPr>
              <a:t>显著延长患者生存期</a:t>
            </a:r>
            <a:r>
              <a:rPr lang="zh-CN" altLang="en-US" sz="1200" dirty="0">
                <a:latin typeface="+mn-ea"/>
              </a:rPr>
              <a:t>，2年ORR达92.2%-100%，mPFS达25个月，三年OS率92.9%，可帮助患者回归正常生活，</a:t>
            </a:r>
            <a:r>
              <a:rPr lang="zh-CN" altLang="en-US" sz="1200" dirty="0">
                <a:solidFill>
                  <a:schemeClr val="accent1"/>
                </a:solidFill>
                <a:latin typeface="+mn-ea"/>
              </a:rPr>
              <a:t>减少持续治疗所产生的住院及其他医疗费用</a:t>
            </a:r>
            <a:r>
              <a:rPr lang="zh-CN" altLang="en-US" sz="1200" dirty="0">
                <a:latin typeface="+mn-ea"/>
              </a:rPr>
              <a:t>。</a:t>
            </a:r>
          </a:p>
        </p:txBody>
      </p:sp>
      <p:sp>
        <p:nvSpPr>
          <p:cNvPr id="7" name="文本框 6"/>
          <p:cNvSpPr txBox="1"/>
          <p:nvPr/>
        </p:nvSpPr>
        <p:spPr>
          <a:xfrm>
            <a:off x="466136" y="3853587"/>
            <a:ext cx="5320710" cy="584775"/>
          </a:xfrm>
          <a:prstGeom prst="rect">
            <a:avLst/>
          </a:prstGeom>
          <a:solidFill>
            <a:schemeClr val="tx2">
              <a:lumMod val="60000"/>
              <a:lumOff val="40000"/>
            </a:schemeClr>
          </a:solidFill>
          <a:ln>
            <a:solidFill>
              <a:schemeClr val="tx1"/>
            </a:solidFill>
          </a:ln>
        </p:spPr>
        <p:txBody>
          <a:bodyPr wrap="square" rtlCol="0">
            <a:spAutoFit/>
          </a:bodyPr>
          <a:lstStyle/>
          <a:p>
            <a:r>
              <a:rPr lang="zh-CN" altLang="en-US" sz="1600" b="1" dirty="0">
                <a:solidFill>
                  <a:schemeClr val="bg1"/>
                </a:solidFill>
              </a:rPr>
              <a:t>弥补目录短板</a:t>
            </a:r>
            <a:endParaRPr lang="en-US" altLang="zh-CN" sz="1600" b="1" dirty="0">
              <a:solidFill>
                <a:schemeClr val="bg1"/>
              </a:solidFill>
            </a:endParaRPr>
          </a:p>
          <a:p>
            <a:r>
              <a:rPr lang="zh-CN" altLang="en-US" sz="1600" b="1" dirty="0"/>
              <a:t>现有目录无</a:t>
            </a:r>
            <a:r>
              <a:rPr lang="en-US" altLang="zh-CN" sz="1600" b="1" dirty="0"/>
              <a:t>CAR-T</a:t>
            </a:r>
            <a:r>
              <a:rPr lang="zh-CN" altLang="en-US" sz="1600" b="1" dirty="0"/>
              <a:t>药物</a:t>
            </a:r>
          </a:p>
        </p:txBody>
      </p:sp>
      <p:sp>
        <p:nvSpPr>
          <p:cNvPr id="8" name="文本框 7"/>
          <p:cNvSpPr txBox="1"/>
          <p:nvPr/>
        </p:nvSpPr>
        <p:spPr>
          <a:xfrm>
            <a:off x="466136" y="4475433"/>
            <a:ext cx="5320710" cy="1753235"/>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altLang="zh-CN" sz="1200" dirty="0">
                <a:solidFill>
                  <a:schemeClr val="accent1"/>
                </a:solidFill>
                <a:latin typeface="+mn-ea"/>
              </a:rPr>
              <a:t>原目录在骨髓瘤患者药品保障方面存在细胞免疫治疗的空白和不足</a:t>
            </a:r>
            <a:r>
              <a:rPr altLang="zh-CN" sz="1200" dirty="0">
                <a:latin typeface="+mn-ea"/>
              </a:rPr>
              <a:t>，无法满足部分复杂病情的治疗需求，将本品纳入目录能有效填补此空白。临床试验已证实，本品能为骨髓瘤治疗带来新突破，CR率和MRD阴性率均高于现有标准治疗方案，为3线及以上患者提供希望，满足了临床的实际需求。纳入医保目录可增加患者的用药选择，让更多的骨髓瘤患者得到更优治疗，改善生存质量，是对骨髓瘤患者医疗保障的重要补充和完善。</a:t>
            </a:r>
          </a:p>
        </p:txBody>
      </p:sp>
      <p:sp>
        <p:nvSpPr>
          <p:cNvPr id="5" name="文本框 4"/>
          <p:cNvSpPr txBox="1"/>
          <p:nvPr/>
        </p:nvSpPr>
        <p:spPr>
          <a:xfrm>
            <a:off x="6096000" y="1028700"/>
            <a:ext cx="5629864" cy="583565"/>
          </a:xfrm>
          <a:prstGeom prst="rect">
            <a:avLst/>
          </a:prstGeom>
          <a:solidFill>
            <a:schemeClr val="tx2">
              <a:lumMod val="60000"/>
              <a:lumOff val="40000"/>
            </a:schemeClr>
          </a:solidFill>
          <a:ln>
            <a:solidFill>
              <a:schemeClr val="tx1"/>
            </a:solidFill>
          </a:ln>
        </p:spPr>
        <p:txBody>
          <a:bodyPr wrap="square" rtlCol="0">
            <a:spAutoFit/>
          </a:bodyPr>
          <a:lstStyle/>
          <a:p>
            <a:r>
              <a:rPr lang="zh-CN" altLang="en-US" sz="1600" b="1" dirty="0">
                <a:solidFill>
                  <a:schemeClr val="bg1"/>
                </a:solidFill>
              </a:rPr>
              <a:t>保障基本原则</a:t>
            </a:r>
            <a:endParaRPr lang="en-US" altLang="zh-CN" sz="1600" b="1" dirty="0">
              <a:solidFill>
                <a:schemeClr val="bg1"/>
              </a:solidFill>
            </a:endParaRPr>
          </a:p>
          <a:p>
            <a:r>
              <a:rPr lang="zh-CN" altLang="en-US" sz="1600" b="1" dirty="0"/>
              <a:t>保障后线患者医疗权利</a:t>
            </a:r>
            <a:r>
              <a:rPr lang="en-US" altLang="zh-CN" sz="1600" b="1" dirty="0"/>
              <a:t> </a:t>
            </a:r>
            <a:r>
              <a:rPr lang="zh-CN" altLang="en-US" sz="1600" b="1" dirty="0"/>
              <a:t>长期获益降低医疗成本</a:t>
            </a:r>
          </a:p>
        </p:txBody>
      </p:sp>
      <p:sp>
        <p:nvSpPr>
          <p:cNvPr id="6" name="文本框 5"/>
          <p:cNvSpPr txBox="1"/>
          <p:nvPr/>
        </p:nvSpPr>
        <p:spPr>
          <a:xfrm>
            <a:off x="6096000" y="1648180"/>
            <a:ext cx="5629864" cy="1753235"/>
          </a:xfrm>
          <a:prstGeom prst="rect">
            <a:avLst/>
          </a:prstGeom>
          <a:solidFill>
            <a:schemeClr val="accent3">
              <a:lumMod val="20000"/>
              <a:lumOff val="80000"/>
            </a:schemeClr>
          </a:solidFill>
          <a:ln>
            <a:solidFill>
              <a:schemeClr val="tx1"/>
            </a:solidFill>
          </a:ln>
        </p:spPr>
        <p:txBody>
          <a:bodyPr wrap="square" rtlCol="0">
            <a:spAutoFit/>
          </a:bodyPr>
          <a:lstStyle>
            <a:defPPr>
              <a:defRPr lang="zh-CN"/>
            </a:defPPr>
            <a:lvl1pPr>
              <a:lnSpc>
                <a:spcPct val="150000"/>
              </a:lnSpc>
              <a:spcAft>
                <a:spcPts val="800"/>
              </a:spcAft>
              <a:defRPr sz="1200">
                <a:latin typeface="+mn-ea"/>
              </a:defRPr>
            </a:lvl1pPr>
          </a:lstStyle>
          <a:p>
            <a:r>
              <a:rPr dirty="0"/>
              <a:t>将本品纳入国家医保目录，与“保基本”原则高度契合。一方面能为传统治疗不佳、“走投无路”的后线患者提供全球最先进的细胞治疗选择，提高细胞治疗的可及性，</a:t>
            </a:r>
            <a:r>
              <a:rPr dirty="0">
                <a:solidFill>
                  <a:schemeClr val="accent1"/>
                </a:solidFill>
              </a:rPr>
              <a:t>避免因经济原因无法获得有效救治，从而保障患者的基本医疗权</a:t>
            </a:r>
            <a:r>
              <a:rPr lang="zh-CN" altLang="en-US" dirty="0">
                <a:solidFill>
                  <a:schemeClr val="accent1"/>
                </a:solidFill>
              </a:rPr>
              <a:t>利</a:t>
            </a:r>
            <a:r>
              <a:rPr dirty="0"/>
              <a:t>。另一方面，从长期来看，输注本品后长期获益可能减少后续的治疗需求，降低总体医疗费用，抵消初始较高的治疗成本，其3年生存率高达92.9%，</a:t>
            </a:r>
            <a:r>
              <a:rPr dirty="0">
                <a:solidFill>
                  <a:schemeClr val="accent1"/>
                </a:solidFill>
              </a:rPr>
              <a:t>平均年治疗费用约38万</a:t>
            </a:r>
            <a:r>
              <a:rPr dirty="0"/>
              <a:t>，未来有望获得更长生存甚至达到临床治愈。</a:t>
            </a:r>
          </a:p>
        </p:txBody>
      </p:sp>
      <p:sp>
        <p:nvSpPr>
          <p:cNvPr id="9" name="文本框 8"/>
          <p:cNvSpPr txBox="1"/>
          <p:nvPr/>
        </p:nvSpPr>
        <p:spPr>
          <a:xfrm>
            <a:off x="6096000" y="3621405"/>
            <a:ext cx="5629910" cy="1062355"/>
          </a:xfrm>
          <a:prstGeom prst="rect">
            <a:avLst/>
          </a:prstGeom>
          <a:solidFill>
            <a:schemeClr val="tx2">
              <a:lumMod val="60000"/>
              <a:lumOff val="40000"/>
            </a:schemeClr>
          </a:solidFill>
          <a:ln>
            <a:solidFill>
              <a:schemeClr val="tx1"/>
            </a:solidFill>
          </a:ln>
        </p:spPr>
        <p:txBody>
          <a:bodyPr wrap="square" rtlCol="0">
            <a:noAutofit/>
          </a:bodyPr>
          <a:lstStyle/>
          <a:p>
            <a:r>
              <a:rPr lang="zh-CN" altLang="en-US" sz="1600" b="1" dirty="0">
                <a:solidFill>
                  <a:schemeClr val="bg1"/>
                </a:solidFill>
              </a:rPr>
              <a:t>便于临床管理</a:t>
            </a:r>
            <a:endParaRPr lang="en-US" altLang="zh-CN" sz="1600" b="1" dirty="0">
              <a:solidFill>
                <a:schemeClr val="bg1"/>
              </a:solidFill>
            </a:endParaRPr>
          </a:p>
          <a:p>
            <a:r>
              <a:rPr lang="zh-CN" altLang="en-US" sz="1600" b="1" dirty="0"/>
              <a:t>个性化定制药物，宜审核，无</a:t>
            </a:r>
            <a:r>
              <a:rPr lang="zh-CN" altLang="en-US" sz="1600" b="1" dirty="0">
                <a:sym typeface="+mn-ea"/>
              </a:rPr>
              <a:t>滥用风险；</a:t>
            </a:r>
            <a:r>
              <a:rPr lang="zh-CN" altLang="en-US" sz="1600" b="1" dirty="0"/>
              <a:t>固定剂量易管控，</a:t>
            </a:r>
            <a:r>
              <a:rPr lang="zh-CN" altLang="en-US" sz="1600" b="1" dirty="0">
                <a:sym typeface="+mn-ea"/>
              </a:rPr>
              <a:t>严格</a:t>
            </a:r>
            <a:r>
              <a:rPr lang="zh-CN" altLang="en-US" sz="1600" b="1" dirty="0"/>
              <a:t>质量体系全流程规范化管理</a:t>
            </a:r>
          </a:p>
        </p:txBody>
      </p:sp>
      <p:sp>
        <p:nvSpPr>
          <p:cNvPr id="10" name="文本框 9"/>
          <p:cNvSpPr txBox="1"/>
          <p:nvPr/>
        </p:nvSpPr>
        <p:spPr>
          <a:xfrm>
            <a:off x="6096000" y="4475433"/>
            <a:ext cx="5629864" cy="1753235"/>
          </a:xfrm>
          <a:prstGeom prst="rect">
            <a:avLst/>
          </a:prstGeom>
          <a:solidFill>
            <a:schemeClr val="accent3">
              <a:lumMod val="20000"/>
              <a:lumOff val="80000"/>
            </a:schemeClr>
          </a:solidFill>
          <a:ln>
            <a:solidFill>
              <a:schemeClr val="tx1"/>
            </a:solidFill>
          </a:ln>
        </p:spPr>
        <p:txBody>
          <a:bodyPr wrap="square" rtlCol="0">
            <a:spAutoFit/>
          </a:bodyPr>
          <a:lstStyle/>
          <a:p>
            <a:pPr>
              <a:lnSpc>
                <a:spcPct val="150000"/>
              </a:lnSpc>
            </a:pPr>
            <a:r>
              <a:rPr lang="zh-CN" altLang="zh-CN" sz="1200" dirty="0">
                <a:latin typeface="+mn-ea"/>
              </a:rPr>
              <a:t>①本品为固定剂量的一次性输注产品，用药流程清晰明确，临床管理相对简单，滥用风险低，医保经办审核相对容易。②本品为个性化定制药物，拥有严格的系统性风险防控的质量体系，保障了个性化定制药物的专属性。③说明书明确要求医疗机构和医务人员须经过上市许可持有人评估认证和诊疗培训，保障了规范化用药。④临床具有较清晰的指南遵循管理，已形成较为成熟的覆盖治疗前中后的全流程管理体系。</a:t>
            </a:r>
          </a:p>
        </p:txBody>
      </p:sp>
      <p:sp>
        <p:nvSpPr>
          <p:cNvPr id="11" name="文本框 10"/>
          <p:cNvSpPr txBox="1"/>
          <p:nvPr>
            <p:custDataLst>
              <p:tags r:id="rId2"/>
            </p:custDataLst>
          </p:nvPr>
        </p:nvSpPr>
        <p:spPr>
          <a:xfrm>
            <a:off x="520175" y="289560"/>
            <a:ext cx="9118600" cy="617220"/>
          </a:xfrm>
          <a:prstGeom prst="rect">
            <a:avLst/>
          </a:prstGeom>
          <a:noFill/>
        </p:spPr>
        <p:txBody>
          <a:bodyPr wrap="square" rtlCol="0">
            <a:noAutofit/>
          </a:bodyPr>
          <a:lstStyle/>
          <a:p>
            <a:r>
              <a:rPr lang="zh-CN" altLang="en-US" sz="3200" b="1">
                <a:latin typeface="微软雅黑" panose="020B0503020204020204" pitchFamily="34" charset="-122"/>
                <a:ea typeface="微软雅黑" panose="020B0503020204020204" pitchFamily="34" charset="-122"/>
              </a:rPr>
              <a:t>公平性（一）</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90455" y="1224000"/>
            <a:ext cx="9811090" cy="4625948"/>
            <a:chOff x="1190455" y="1224000"/>
            <a:chExt cx="9811090" cy="4625948"/>
          </a:xfrm>
          <a:solidFill>
            <a:schemeClr val="tx1">
              <a:lumMod val="50000"/>
              <a:lumOff val="50000"/>
            </a:schemeClr>
          </a:solidFill>
        </p:grpSpPr>
        <p:sp>
          <p:nvSpPr>
            <p:cNvPr id="3" name="任意多边形: 形状 2"/>
            <p:cNvSpPr/>
            <p:nvPr/>
          </p:nvSpPr>
          <p:spPr bwMode="auto">
            <a:xfrm>
              <a:off x="1190455" y="2889000"/>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01</a:t>
              </a:r>
            </a:p>
          </p:txBody>
        </p:sp>
        <p:sp>
          <p:nvSpPr>
            <p:cNvPr id="4" name="任意多边形: 形状 3"/>
            <p:cNvSpPr/>
            <p:nvPr/>
          </p:nvSpPr>
          <p:spPr bwMode="auto">
            <a:xfrm>
              <a:off x="2090555" y="2889000"/>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药品基本信息</a:t>
              </a:r>
            </a:p>
          </p:txBody>
        </p:sp>
        <p:sp>
          <p:nvSpPr>
            <p:cNvPr id="5" name="任意多边形: 形状 4"/>
            <p:cNvSpPr/>
            <p:nvPr/>
          </p:nvSpPr>
          <p:spPr bwMode="auto">
            <a:xfrm>
              <a:off x="6429037" y="2898160"/>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02</a:t>
              </a:r>
            </a:p>
          </p:txBody>
        </p:sp>
        <p:sp>
          <p:nvSpPr>
            <p:cNvPr id="6" name="任意多边形: 形状 5"/>
            <p:cNvSpPr/>
            <p:nvPr/>
          </p:nvSpPr>
          <p:spPr bwMode="auto">
            <a:xfrm>
              <a:off x="7329137" y="2898160"/>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安全性</a:t>
              </a:r>
            </a:p>
          </p:txBody>
        </p:sp>
        <p:sp>
          <p:nvSpPr>
            <p:cNvPr id="7" name="任意多边形: 形状 6"/>
            <p:cNvSpPr/>
            <p:nvPr/>
          </p:nvSpPr>
          <p:spPr bwMode="auto">
            <a:xfrm>
              <a:off x="1190455" y="4009434"/>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03</a:t>
              </a:r>
            </a:p>
          </p:txBody>
        </p:sp>
        <p:sp>
          <p:nvSpPr>
            <p:cNvPr id="8" name="任意多边形: 形状 7"/>
            <p:cNvSpPr/>
            <p:nvPr/>
          </p:nvSpPr>
          <p:spPr bwMode="auto">
            <a:xfrm>
              <a:off x="2090555" y="4009434"/>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有效性</a:t>
              </a:r>
            </a:p>
          </p:txBody>
        </p:sp>
        <p:sp>
          <p:nvSpPr>
            <p:cNvPr id="9" name="任意多边形: 形状 8"/>
            <p:cNvSpPr/>
            <p:nvPr/>
          </p:nvSpPr>
          <p:spPr bwMode="auto">
            <a:xfrm>
              <a:off x="6423701" y="4014014"/>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04</a:t>
              </a:r>
            </a:p>
          </p:txBody>
        </p:sp>
        <p:sp>
          <p:nvSpPr>
            <p:cNvPr id="10" name="任意多边形: 形状 9"/>
            <p:cNvSpPr/>
            <p:nvPr/>
          </p:nvSpPr>
          <p:spPr bwMode="auto">
            <a:xfrm>
              <a:off x="7323801" y="4014014"/>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创新性</a:t>
              </a:r>
            </a:p>
          </p:txBody>
        </p:sp>
        <p:sp>
          <p:nvSpPr>
            <p:cNvPr id="11" name="任意多边形: 形状 10"/>
            <p:cNvSpPr/>
            <p:nvPr/>
          </p:nvSpPr>
          <p:spPr bwMode="auto">
            <a:xfrm>
              <a:off x="1190455" y="5129868"/>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05</a:t>
              </a:r>
            </a:p>
          </p:txBody>
        </p:sp>
        <p:sp>
          <p:nvSpPr>
            <p:cNvPr id="12" name="任意多边形: 形状 11"/>
            <p:cNvSpPr/>
            <p:nvPr/>
          </p:nvSpPr>
          <p:spPr bwMode="auto">
            <a:xfrm>
              <a:off x="2090555" y="5129868"/>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公平性</a:t>
              </a:r>
            </a:p>
          </p:txBody>
        </p:sp>
        <p:sp>
          <p:nvSpPr>
            <p:cNvPr id="15" name="任意多边形: 形状 14"/>
            <p:cNvSpPr/>
            <p:nvPr/>
          </p:nvSpPr>
          <p:spPr bwMode="auto">
            <a:xfrm>
              <a:off x="4331804" y="1224000"/>
              <a:ext cx="3528392" cy="906134"/>
            </a:xfrm>
            <a:custGeom>
              <a:avLst/>
              <a:gdLst>
                <a:gd name="connsiteX0" fmla="*/ 186024 w 3528392"/>
                <a:gd name="connsiteY0" fmla="*/ 0 h 906134"/>
                <a:gd name="connsiteX1" fmla="*/ 3342368 w 3528392"/>
                <a:gd name="connsiteY1" fmla="*/ 0 h 906134"/>
                <a:gd name="connsiteX2" fmla="*/ 3528392 w 3528392"/>
                <a:gd name="connsiteY2" fmla="*/ 186024 h 906134"/>
                <a:gd name="connsiteX3" fmla="*/ 3528392 w 3528392"/>
                <a:gd name="connsiteY3" fmla="*/ 906134 h 906134"/>
                <a:gd name="connsiteX4" fmla="*/ 0 w 3528392"/>
                <a:gd name="connsiteY4" fmla="*/ 906134 h 906134"/>
                <a:gd name="connsiteX5" fmla="*/ 0 w 3528392"/>
                <a:gd name="connsiteY5" fmla="*/ 186024 h 906134"/>
                <a:gd name="connsiteX6" fmla="*/ 186024 w 3528392"/>
                <a:gd name="connsiteY6" fmla="*/ 0 h 90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92" h="906134">
                  <a:moveTo>
                    <a:pt x="186024" y="0"/>
                  </a:moveTo>
                  <a:lnTo>
                    <a:pt x="3342368" y="0"/>
                  </a:lnTo>
                  <a:cubicBezTo>
                    <a:pt x="3445106" y="0"/>
                    <a:pt x="3528392" y="83286"/>
                    <a:pt x="3528392" y="186024"/>
                  </a:cubicBezTo>
                  <a:lnTo>
                    <a:pt x="3528392" y="906134"/>
                  </a:lnTo>
                  <a:lnTo>
                    <a:pt x="0" y="906134"/>
                  </a:lnTo>
                  <a:lnTo>
                    <a:pt x="0" y="186024"/>
                  </a:lnTo>
                  <a:cubicBezTo>
                    <a:pt x="0" y="83286"/>
                    <a:pt x="83286" y="0"/>
                    <a:pt x="186024" y="0"/>
                  </a:cubicBezTo>
                  <a:close/>
                </a:path>
              </a:pathLst>
            </a:custGeom>
            <a:grpFill/>
            <a:ln w="19050">
              <a:noFill/>
              <a:round/>
            </a:ln>
          </p:spPr>
          <p:txBody>
            <a:bodyPr rot="0" spcFirstLastPara="0" vert="horz" wrap="square" lIns="91440" tIns="45720" rIns="91440" bIns="45720" anchor="ctr" anchorCtr="1" forceAA="0" compatLnSpc="1">
              <a:normAutofit/>
            </a:bodyPr>
            <a:lstStyle/>
            <a:p>
              <a:pPr algn="ctr"/>
              <a:r>
                <a:rPr lang="zh-CN" altLang="en-US" sz="4000" b="1" spc="300" dirty="0">
                  <a:solidFill>
                    <a:schemeClr val="bg1"/>
                  </a:solidFill>
                </a:rPr>
                <a:t>目录</a:t>
              </a:r>
              <a:endParaRPr lang="en-US" altLang="zh-CN" sz="4000" b="1" spc="300" dirty="0">
                <a:solidFill>
                  <a:schemeClr val="bg1"/>
                </a:solidFill>
              </a:endParaRPr>
            </a:p>
          </p:txBody>
        </p:sp>
        <p:sp>
          <p:nvSpPr>
            <p:cNvPr id="16" name="任意多边形: 形状 15"/>
            <p:cNvSpPr/>
            <p:nvPr/>
          </p:nvSpPr>
          <p:spPr bwMode="auto">
            <a:xfrm>
              <a:off x="4338859" y="2202142"/>
              <a:ext cx="3514283" cy="137982"/>
            </a:xfrm>
            <a:custGeom>
              <a:avLst/>
              <a:gdLst>
                <a:gd name="connsiteX0" fmla="*/ 0 w 3514283"/>
                <a:gd name="connsiteY0" fmla="*/ 0 h 137982"/>
                <a:gd name="connsiteX1" fmla="*/ 3514283 w 3514283"/>
                <a:gd name="connsiteY1" fmla="*/ 0 h 137982"/>
                <a:gd name="connsiteX2" fmla="*/ 3506718 w 3514283"/>
                <a:gd name="connsiteY2" fmla="*/ 24367 h 137982"/>
                <a:gd name="connsiteX3" fmla="*/ 3335313 w 3514283"/>
                <a:gd name="connsiteY3" fmla="*/ 137982 h 137982"/>
                <a:gd name="connsiteX4" fmla="*/ 178969 w 3514283"/>
                <a:gd name="connsiteY4" fmla="*/ 137982 h 137982"/>
                <a:gd name="connsiteX5" fmla="*/ 7564 w 3514283"/>
                <a:gd name="connsiteY5" fmla="*/ 24367 h 137982"/>
                <a:gd name="connsiteX6" fmla="*/ 0 w 3514283"/>
                <a:gd name="connsiteY6" fmla="*/ 0 h 1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4283" h="137982">
                  <a:moveTo>
                    <a:pt x="0" y="0"/>
                  </a:moveTo>
                  <a:lnTo>
                    <a:pt x="3514283" y="0"/>
                  </a:lnTo>
                  <a:lnTo>
                    <a:pt x="3506718" y="24367"/>
                  </a:lnTo>
                  <a:cubicBezTo>
                    <a:pt x="3478478" y="91134"/>
                    <a:pt x="3412367" y="137982"/>
                    <a:pt x="3335313" y="137982"/>
                  </a:cubicBezTo>
                  <a:lnTo>
                    <a:pt x="178969" y="137982"/>
                  </a:lnTo>
                  <a:cubicBezTo>
                    <a:pt x="101916" y="137982"/>
                    <a:pt x="35804" y="91134"/>
                    <a:pt x="7564" y="24367"/>
                  </a:cubicBezTo>
                  <a:lnTo>
                    <a:pt x="0" y="0"/>
                  </a:lnTo>
                  <a:close/>
                </a:path>
              </a:pathLst>
            </a:custGeom>
            <a:grpFill/>
            <a:ln w="19050">
              <a:noFill/>
              <a:round/>
            </a:ln>
          </p:spPr>
          <p:txBody>
            <a:bodyPr anchor="ctr"/>
            <a:lstStyle/>
            <a:p>
              <a:pPr algn="ctr"/>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2697946707"/>
              </p:ext>
            </p:extLst>
          </p:nvPr>
        </p:nvGraphicFramePr>
        <p:xfrm>
          <a:off x="193762" y="1090175"/>
          <a:ext cx="6207038" cy="5201295"/>
        </p:xfrm>
        <a:graphic>
          <a:graphicData uri="http://schemas.openxmlformats.org/drawingml/2006/table">
            <a:tbl>
              <a:tblPr firstCol="1" bandRow="1">
                <a:tableStyleId>{6E25E649-3F16-4E02-A733-19D2CDBF48F0}</a:tableStyleId>
              </a:tblPr>
              <a:tblGrid>
                <a:gridCol w="2053619">
                  <a:extLst>
                    <a:ext uri="{9D8B030D-6E8A-4147-A177-3AD203B41FA5}">
                      <a16:colId xmlns:a16="http://schemas.microsoft.com/office/drawing/2014/main" val="20000"/>
                    </a:ext>
                  </a:extLst>
                </a:gridCol>
                <a:gridCol w="1147406">
                  <a:extLst>
                    <a:ext uri="{9D8B030D-6E8A-4147-A177-3AD203B41FA5}">
                      <a16:colId xmlns:a16="http://schemas.microsoft.com/office/drawing/2014/main" val="20001"/>
                    </a:ext>
                  </a:extLst>
                </a:gridCol>
                <a:gridCol w="1612057">
                  <a:extLst>
                    <a:ext uri="{9D8B030D-6E8A-4147-A177-3AD203B41FA5}">
                      <a16:colId xmlns:a16="http://schemas.microsoft.com/office/drawing/2014/main" val="20002"/>
                    </a:ext>
                  </a:extLst>
                </a:gridCol>
                <a:gridCol w="1393956">
                  <a:extLst>
                    <a:ext uri="{9D8B030D-6E8A-4147-A177-3AD203B41FA5}">
                      <a16:colId xmlns:a16="http://schemas.microsoft.com/office/drawing/2014/main" val="20003"/>
                    </a:ext>
                  </a:extLst>
                </a:gridCol>
              </a:tblGrid>
              <a:tr h="438587">
                <a:tc>
                  <a:txBody>
                    <a:bodyPr/>
                    <a:lstStyle/>
                    <a:p>
                      <a:pPr algn="ctr"/>
                      <a:r>
                        <a:rPr lang="zh-CN" altLang="en-US" sz="1600" dirty="0"/>
                        <a:t>通用名</a:t>
                      </a:r>
                    </a:p>
                  </a:txBody>
                  <a:tcPr anchor="ctr">
                    <a:lnR w="12700">
                      <a:solidFill>
                        <a:schemeClr val="tx1"/>
                      </a:solidFill>
                      <a:prstDash val="solid"/>
                    </a:lnR>
                    <a:lnB w="12700">
                      <a:solidFill>
                        <a:schemeClr val="tx1"/>
                      </a:solidFill>
                      <a:prstDash val="solid"/>
                    </a:lnB>
                    <a:solidFill>
                      <a:srgbClr val="8497B0"/>
                    </a:solidFill>
                  </a:tcPr>
                </a:tc>
                <a:tc gridSpan="3">
                  <a:txBody>
                    <a:bodyPr/>
                    <a:lstStyle/>
                    <a:p>
                      <a:r>
                        <a:rPr lang="zh-CN" altLang="en-US" sz="1600" dirty="0"/>
                        <a:t>泽沃基奥仑赛注射液</a:t>
                      </a:r>
                    </a:p>
                  </a:txBody>
                  <a:tcPr>
                    <a:lnL w="12700">
                      <a:solidFill>
                        <a:schemeClr val="tx1"/>
                      </a:solidFill>
                      <a:prstDash val="solid"/>
                    </a:lnL>
                    <a:lnB w="12700">
                      <a:solidFill>
                        <a:schemeClr val="tx1"/>
                      </a:solidFill>
                      <a:prstDash val="solid"/>
                    </a:lnB>
                  </a:tcPr>
                </a:tc>
                <a:tc hMerge="1">
                  <a:txBody>
                    <a:bodyPr/>
                    <a:lstStyle/>
                    <a:p>
                      <a:endParaRPr lang="zh-CN"/>
                    </a:p>
                  </a:txBody>
                  <a:tcPr>
                    <a:lnB w="12700">
                      <a:solidFill>
                        <a:schemeClr val="tx1"/>
                      </a:solidFill>
                      <a:prstDash val="solid"/>
                    </a:lnB>
                  </a:tcPr>
                </a:tc>
                <a:tc hMerge="1">
                  <a:txBody>
                    <a:bodyPr/>
                    <a:lstStyle/>
                    <a:p>
                      <a:endParaRPr lang="zh-CN"/>
                    </a:p>
                  </a:txBody>
                  <a:tcPr>
                    <a:lnB w="12700">
                      <a:solidFill>
                        <a:schemeClr val="tx1"/>
                      </a:solidFill>
                      <a:prstDash val="solid"/>
                    </a:lnB>
                  </a:tcPr>
                </a:tc>
                <a:extLst>
                  <a:ext uri="{0D108BD9-81ED-4DB2-BD59-A6C34878D82A}">
                    <a16:rowId xmlns:a16="http://schemas.microsoft.com/office/drawing/2014/main" val="10000"/>
                  </a:ext>
                </a:extLst>
              </a:tr>
              <a:tr h="1395504">
                <a:tc>
                  <a:txBody>
                    <a:bodyPr/>
                    <a:lstStyle/>
                    <a:p>
                      <a:pPr algn="ctr"/>
                      <a:r>
                        <a:rPr lang="zh-CN" altLang="en-US" sz="1600" dirty="0"/>
                        <a:t>注册规格</a:t>
                      </a:r>
                    </a:p>
                  </a:txBody>
                  <a:tcPr anchor="ctr">
                    <a:lnR w="12700">
                      <a:solidFill>
                        <a:schemeClr val="tx1"/>
                      </a:solidFill>
                      <a:prstDash val="solid"/>
                    </a:lnR>
                    <a:lnT w="12700">
                      <a:solidFill>
                        <a:schemeClr val="tx1"/>
                      </a:solidFill>
                      <a:prstDash val="solid"/>
                    </a:lnT>
                    <a:lnB w="12700">
                      <a:solidFill>
                        <a:schemeClr val="tx1"/>
                      </a:solidFill>
                      <a:prstDash val="solid"/>
                    </a:lnB>
                    <a:solidFill>
                      <a:srgbClr val="8497B0"/>
                    </a:solidFill>
                  </a:tcPr>
                </a:tc>
                <a:tc gridSpan="3">
                  <a:txBody>
                    <a:bodyPr/>
                    <a:lstStyle/>
                    <a:p>
                      <a:r>
                        <a:rPr lang="zh-CN" altLang="en-US" sz="1600" kern="1200" dirty="0"/>
                        <a:t>目标剂量为</a:t>
                      </a:r>
                      <a:r>
                        <a:rPr lang="en-US" altLang="zh-CN" sz="1600" kern="1200" dirty="0"/>
                        <a:t>1.5*10</a:t>
                      </a:r>
                      <a:r>
                        <a:rPr lang="en-US" altLang="zh-CN" sz="1600" kern="1200" baseline="30000" dirty="0"/>
                        <a:t>8</a:t>
                      </a:r>
                      <a:r>
                        <a:rPr lang="en-US" altLang="zh-CN" sz="1600" kern="1200" dirty="0"/>
                        <a:t> CAR-BCMA</a:t>
                      </a:r>
                      <a:r>
                        <a:rPr lang="zh-CN" altLang="en-US" sz="1600" kern="1200" dirty="0"/>
                        <a:t>阳性</a:t>
                      </a:r>
                      <a:r>
                        <a:rPr lang="en-US" altLang="zh-CN" sz="1600" kern="1200" dirty="0"/>
                        <a:t>T</a:t>
                      </a:r>
                      <a:r>
                        <a:rPr lang="zh-CN" altLang="en-US" sz="1600" kern="1200" dirty="0"/>
                        <a:t>细胞</a:t>
                      </a:r>
                      <a:r>
                        <a:rPr lang="en-US" altLang="zh-CN" sz="1600" kern="1200" dirty="0"/>
                        <a:t>/</a:t>
                      </a:r>
                      <a:r>
                        <a:rPr lang="zh-CN" altLang="en-US" sz="1600" kern="1200" dirty="0"/>
                        <a:t>剂量，以</a:t>
                      </a:r>
                      <a:r>
                        <a:rPr lang="en-US" altLang="zh-CN" sz="1600" kern="1200" dirty="0"/>
                        <a:t>10mL~20mL/</a:t>
                      </a:r>
                      <a:r>
                        <a:rPr lang="zh-CN" altLang="en-US" sz="1600" kern="1200" dirty="0"/>
                        <a:t>袋分装至</a:t>
                      </a:r>
                      <a:r>
                        <a:rPr lang="en-US" altLang="zh-CN" sz="1600" kern="1200" dirty="0"/>
                        <a:t>1</a:t>
                      </a:r>
                      <a:r>
                        <a:rPr lang="zh-CN" altLang="en-US" sz="1600" kern="1200" dirty="0"/>
                        <a:t>袋或均分至若干袋，每袋实际分装体积在标示体积基础上增加</a:t>
                      </a:r>
                      <a:r>
                        <a:rPr lang="en-US" altLang="zh-CN" sz="1600" kern="1200" dirty="0"/>
                        <a:t>2.0mL</a:t>
                      </a:r>
                      <a:r>
                        <a:rPr lang="zh-CN" altLang="en-US" sz="1600" kern="1200" dirty="0"/>
                        <a:t>。</a:t>
                      </a:r>
                    </a:p>
                  </a:txBody>
                  <a:tcPr>
                    <a:lnL w="12700">
                      <a:solidFill>
                        <a:schemeClr val="tx1"/>
                      </a:solidFill>
                      <a:prstDash val="solid"/>
                    </a:lnL>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r h="1076531">
                <a:tc>
                  <a:txBody>
                    <a:bodyPr/>
                    <a:lstStyle/>
                    <a:p>
                      <a:pPr algn="ctr"/>
                      <a:r>
                        <a:rPr lang="zh-CN" altLang="en-US" sz="1600" dirty="0"/>
                        <a:t>说明书适应症</a:t>
                      </a:r>
                    </a:p>
                  </a:txBody>
                  <a:tcPr anchor="ctr">
                    <a:lnR w="12700">
                      <a:solidFill>
                        <a:schemeClr val="tx1"/>
                      </a:solidFill>
                      <a:prstDash val="solid"/>
                    </a:lnR>
                    <a:lnT w="12700">
                      <a:solidFill>
                        <a:schemeClr val="tx1"/>
                      </a:solidFill>
                      <a:prstDash val="solid"/>
                    </a:lnT>
                    <a:lnB w="12700">
                      <a:solidFill>
                        <a:schemeClr val="tx1"/>
                      </a:solidFill>
                      <a:prstDash val="solid"/>
                    </a:lnB>
                    <a:solidFill>
                      <a:srgbClr val="8497B0"/>
                    </a:solidFill>
                  </a:tcPr>
                </a:tc>
                <a:tc gridSpan="3">
                  <a:txBody>
                    <a:bodyPr/>
                    <a:lstStyle/>
                    <a:p>
                      <a:r>
                        <a:rPr lang="zh-CN" altLang="en-US" sz="1600" kern="1200" dirty="0"/>
                        <a:t>用于治疗复发或难治性多发性骨髓瘤成人患者，既往经过至少</a:t>
                      </a:r>
                      <a:r>
                        <a:rPr lang="en-US" altLang="zh-CN" sz="1600" kern="1200" dirty="0"/>
                        <a:t>3</a:t>
                      </a:r>
                      <a:r>
                        <a:rPr lang="zh-CN" altLang="en-US" sz="1600" kern="1200" dirty="0"/>
                        <a:t>线治疗后进展（至少使用过一种 蛋白酶体抑制剂及免疫调节剂）。</a:t>
                      </a:r>
                    </a:p>
                  </a:txBody>
                  <a:tcPr>
                    <a:lnL w="12700">
                      <a:solidFill>
                        <a:schemeClr val="tx1"/>
                      </a:solidFill>
                      <a:prstDash val="solid"/>
                    </a:lnL>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2"/>
                  </a:ext>
                </a:extLst>
              </a:tr>
              <a:tr h="843449">
                <a:tc>
                  <a:txBody>
                    <a:bodyPr/>
                    <a:lstStyle/>
                    <a:p>
                      <a:pPr algn="ctr"/>
                      <a:r>
                        <a:rPr lang="zh-CN" altLang="zh-CN" sz="1600" kern="1200" dirty="0">
                          <a:effectLst/>
                        </a:rPr>
                        <a:t>该通用名全球首个上市国家／地区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8497B0"/>
                    </a:solidFill>
                  </a:tcPr>
                </a:tc>
                <a:tc>
                  <a:txBody>
                    <a:bodyPr/>
                    <a:lstStyle/>
                    <a:p>
                      <a:r>
                        <a:rPr lang="zh-CN" altLang="en-US" sz="1600" kern="1200" dirty="0"/>
                        <a:t>中国大陆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tcPr>
                </a:tc>
                <a:tc>
                  <a:txBody>
                    <a:bodyPr/>
                    <a:lstStyle/>
                    <a:p>
                      <a:r>
                        <a:rPr lang="zh-CN" altLang="zh-CN" sz="1600" b="1" kern="1200" dirty="0">
                          <a:solidFill>
                            <a:schemeClr val="bg1"/>
                          </a:solidFill>
                          <a:effectLst/>
                        </a:rPr>
                        <a:t>该通用名全球首次上市时间</a:t>
                      </a:r>
                    </a:p>
                  </a:txBody>
                  <a:tcPr anchor="ctr">
                    <a:lnL w="12700" cap="flat" cmpd="sng" algn="ctr">
                      <a:solidFill>
                        <a:schemeClr val="tx1"/>
                      </a:solidFill>
                      <a:prstDash val="solid"/>
                      <a:round/>
                      <a:headEnd type="none" w="med" len="med"/>
                      <a:tailEnd type="none" w="med" len="med"/>
                    </a:lnL>
                    <a:lnT w="12700">
                      <a:solidFill>
                        <a:schemeClr val="tx1"/>
                      </a:solidFill>
                      <a:prstDash val="solid"/>
                    </a:lnT>
                    <a:lnB w="12700">
                      <a:solidFill>
                        <a:schemeClr val="tx1"/>
                      </a:solidFill>
                      <a:prstDash val="solid"/>
                    </a:lnB>
                    <a:solidFill>
                      <a:srgbClr val="8497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kern="1200" dirty="0"/>
                        <a:t>2024.02.23</a:t>
                      </a:r>
                    </a:p>
                  </a:txBody>
                  <a:tcPr anchor="ctr"/>
                </a:tc>
                <a:extLst>
                  <a:ext uri="{0D108BD9-81ED-4DB2-BD59-A6C34878D82A}">
                    <a16:rowId xmlns:a16="http://schemas.microsoft.com/office/drawing/2014/main" val="10003"/>
                  </a:ext>
                </a:extLst>
              </a:tr>
              <a:tr h="924453">
                <a:tc>
                  <a:txBody>
                    <a:bodyPr/>
                    <a:lstStyle/>
                    <a:p>
                      <a:pPr algn="ctr"/>
                      <a:r>
                        <a:rPr lang="zh-CN" altLang="en-US" sz="1600" dirty="0"/>
                        <a:t>目前大陆地区同通用名上市情况</a:t>
                      </a:r>
                    </a:p>
                  </a:txBody>
                  <a:tcPr anchor="ctr">
                    <a:lnR w="12700">
                      <a:solidFill>
                        <a:schemeClr val="tx1"/>
                      </a:solidFill>
                      <a:prstDash val="solid"/>
                    </a:lnR>
                    <a:lnT w="12700">
                      <a:solidFill>
                        <a:schemeClr val="tx1"/>
                      </a:solidFill>
                      <a:prstDash val="solid"/>
                    </a:lnT>
                    <a:lnB w="12700">
                      <a:solidFill>
                        <a:schemeClr val="tx1"/>
                      </a:solidFill>
                      <a:prstDash val="solid"/>
                    </a:lnB>
                    <a:solidFill>
                      <a:srgbClr val="8497B0"/>
                    </a:solidFill>
                  </a:tcPr>
                </a:tc>
                <a:tc gridSpan="3">
                  <a:txBody>
                    <a:bodyPr/>
                    <a:lstStyle/>
                    <a:p>
                      <a:r>
                        <a:rPr lang="zh-CN" altLang="en-US" sz="1600" kern="1200" dirty="0"/>
                        <a:t>无</a:t>
                      </a:r>
                    </a:p>
                  </a:txBody>
                  <a:tcPr anchor="ctr">
                    <a:lnL w="12700">
                      <a:solidFill>
                        <a:schemeClr val="tx1"/>
                      </a:solidFill>
                      <a:prstDash val="solid"/>
                    </a:lnL>
                    <a:lnT w="12700">
                      <a:solidFill>
                        <a:schemeClr val="tx1"/>
                      </a:solidFill>
                      <a:prstDash val="solid"/>
                    </a:lnT>
                    <a:lnB w="12700">
                      <a:solidFill>
                        <a:schemeClr val="tx1"/>
                      </a:solidFill>
                      <a:prstDash val="solid"/>
                    </a:lnB>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B w="12700">
                      <a:solidFill>
                        <a:schemeClr val="tx1"/>
                      </a:solidFill>
                      <a:prstDash val="solid"/>
                    </a:lnB>
                  </a:tcPr>
                </a:tc>
                <a:extLst>
                  <a:ext uri="{0D108BD9-81ED-4DB2-BD59-A6C34878D82A}">
                    <a16:rowId xmlns:a16="http://schemas.microsoft.com/office/drawing/2014/main" val="10004"/>
                  </a:ext>
                </a:extLst>
              </a:tr>
              <a:tr h="522771">
                <a:tc>
                  <a:txBody>
                    <a:bodyPr/>
                    <a:lstStyle/>
                    <a:p>
                      <a:pPr algn="ctr"/>
                      <a:r>
                        <a:rPr lang="zh-CN" altLang="en-US" sz="1600" dirty="0"/>
                        <a:t>是否</a:t>
                      </a:r>
                      <a:r>
                        <a:rPr lang="en-US" altLang="zh-CN" sz="1600" dirty="0"/>
                        <a:t>OTC</a:t>
                      </a:r>
                      <a:r>
                        <a:rPr lang="zh-CN" altLang="en-US" sz="1600" dirty="0"/>
                        <a:t>药品</a:t>
                      </a:r>
                    </a:p>
                  </a:txBody>
                  <a:tcPr anchor="ctr">
                    <a:lnR w="12700">
                      <a:solidFill>
                        <a:schemeClr val="tx1"/>
                      </a:solidFill>
                      <a:prstDash val="solid"/>
                    </a:lnR>
                    <a:lnT w="12700">
                      <a:solidFill>
                        <a:schemeClr val="tx1"/>
                      </a:solidFill>
                      <a:prstDash val="solid"/>
                    </a:lnT>
                    <a:solidFill>
                      <a:srgbClr val="8497B0"/>
                    </a:solidFill>
                  </a:tcPr>
                </a:tc>
                <a:tc gridSpan="3">
                  <a:txBody>
                    <a:bodyPr/>
                    <a:lstStyle/>
                    <a:p>
                      <a:r>
                        <a:rPr lang="zh-CN" altLang="en-US" sz="1600" kern="1200" dirty="0"/>
                        <a:t>否</a:t>
                      </a:r>
                    </a:p>
                  </a:txBody>
                  <a:tcPr>
                    <a:lnL w="12700">
                      <a:solidFill>
                        <a:schemeClr val="tx1"/>
                      </a:solidFill>
                      <a:prstDash val="solid"/>
                    </a:lnL>
                    <a:lnT w="12700">
                      <a:solidFill>
                        <a:schemeClr val="tx1"/>
                      </a:solidFill>
                      <a:prstDash val="solid"/>
                    </a:lnT>
                  </a:tcPr>
                </a:tc>
                <a:tc hMerge="1">
                  <a:txBody>
                    <a:bodyPr/>
                    <a:lstStyle/>
                    <a:p>
                      <a:endParaRPr lang="zh-CN"/>
                    </a:p>
                  </a:txBody>
                  <a:tcPr>
                    <a:lnT w="12700">
                      <a:solidFill>
                        <a:schemeClr val="tx1"/>
                      </a:solidFill>
                      <a:prstDash val="solid"/>
                    </a:lnT>
                  </a:tcPr>
                </a:tc>
                <a:tc hMerge="1">
                  <a:txBody>
                    <a:bodyPr/>
                    <a:lstStyle/>
                    <a:p>
                      <a:endParaRPr lang="zh-CN"/>
                    </a:p>
                  </a:txBody>
                  <a:tcPr>
                    <a:lnT w="12700">
                      <a:solidFill>
                        <a:schemeClr val="tx1"/>
                      </a:solidFill>
                      <a:prstDash val="solid"/>
                    </a:lnT>
                  </a:tcPr>
                </a:tc>
                <a:extLst>
                  <a:ext uri="{0D108BD9-81ED-4DB2-BD59-A6C34878D82A}">
                    <a16:rowId xmlns:a16="http://schemas.microsoft.com/office/drawing/2014/main" val="10005"/>
                  </a:ext>
                </a:extLst>
              </a:tr>
            </a:tbl>
          </a:graphicData>
        </a:graphic>
      </p:graphicFrame>
      <p:sp>
        <p:nvSpPr>
          <p:cNvPr id="7" name="文本框 6"/>
          <p:cNvSpPr txBox="1"/>
          <p:nvPr>
            <p:custDataLst>
              <p:tags r:id="rId3"/>
            </p:custDataLst>
          </p:nvPr>
        </p:nvSpPr>
        <p:spPr>
          <a:xfrm>
            <a:off x="591326" y="275499"/>
            <a:ext cx="4025900" cy="527050"/>
          </a:xfrm>
          <a:prstGeom prst="rect">
            <a:avLst/>
          </a:prstGeom>
          <a:noFill/>
        </p:spPr>
        <p:txBody>
          <a:bodyPr wrap="square" rtlCol="0" anchor="t">
            <a:noAutofit/>
          </a:bodyPr>
          <a:lstStyle/>
          <a:p>
            <a:pPr>
              <a:buClrTx/>
              <a:buSzTx/>
              <a:buFontTx/>
            </a:pPr>
            <a:r>
              <a:rPr lang="zh-CN" altLang="en-US" sz="3200" b="1" dirty="0">
                <a:latin typeface="微软雅黑" panose="020B0503020204020204" pitchFamily="34" charset="-122"/>
                <a:ea typeface="微软雅黑" panose="020B0503020204020204" pitchFamily="34" charset="-122"/>
                <a:sym typeface="+mn-ea"/>
              </a:rPr>
              <a:t>药品基本</a:t>
            </a:r>
            <a:r>
              <a:rPr lang="zh-CN" altLang="en-US" sz="3200" b="1" dirty="0" smtClean="0">
                <a:latin typeface="微软雅黑" panose="020B0503020204020204" pitchFamily="34" charset="-122"/>
                <a:ea typeface="微软雅黑" panose="020B0503020204020204" pitchFamily="34" charset="-122"/>
                <a:sym typeface="+mn-ea"/>
              </a:rPr>
              <a:t>信息（</a:t>
            </a:r>
            <a:r>
              <a:rPr lang="en-US" altLang="zh-CN" sz="3200" b="1" dirty="0" smtClean="0">
                <a:latin typeface="微软雅黑" panose="020B0503020204020204" pitchFamily="34" charset="-122"/>
                <a:ea typeface="微软雅黑" panose="020B0503020204020204" pitchFamily="34" charset="-122"/>
                <a:sym typeface="+mn-ea"/>
              </a:rPr>
              <a:t>1/3</a:t>
            </a:r>
            <a:r>
              <a:rPr lang="zh-CN" altLang="en-US" sz="3200" b="1" dirty="0" smtClean="0">
                <a:latin typeface="微软雅黑" panose="020B0503020204020204" pitchFamily="34" charset="-122"/>
                <a:ea typeface="微软雅黑" panose="020B0503020204020204" pitchFamily="34" charset="-122"/>
                <a:sym typeface="+mn-ea"/>
              </a:rPr>
              <a:t>）</a:t>
            </a:r>
            <a:endParaRPr lang="zh-CN" altLang="en-US" sz="3200" b="1" dirty="0">
              <a:latin typeface="微软雅黑" panose="020B0503020204020204" pitchFamily="34" charset="-122"/>
              <a:ea typeface="微软雅黑" panose="020B0503020204020204" pitchFamily="34" charset="-122"/>
              <a:sym typeface="+mn-ea"/>
            </a:endParaRPr>
          </a:p>
        </p:txBody>
      </p:sp>
      <p:sp>
        <p:nvSpPr>
          <p:cNvPr id="2" name="文本框 1"/>
          <p:cNvSpPr txBox="1"/>
          <p:nvPr>
            <p:custDataLst>
              <p:tags r:id="rId4"/>
            </p:custDataLst>
          </p:nvPr>
        </p:nvSpPr>
        <p:spPr>
          <a:xfrm>
            <a:off x="7077228" y="952592"/>
            <a:ext cx="4630497" cy="461665"/>
          </a:xfrm>
          <a:prstGeom prst="rect">
            <a:avLst/>
          </a:prstGeom>
          <a:solidFill>
            <a:schemeClr val="tx2">
              <a:lumMod val="60000"/>
              <a:lumOff val="40000"/>
            </a:schemeClr>
          </a:solidFill>
        </p:spPr>
        <p:txBody>
          <a:bodyPr wrap="square" rtlCol="0">
            <a:spAutoFit/>
          </a:bodyPr>
          <a:lstStyle/>
          <a:p>
            <a:pPr algn="ctr">
              <a:buClrTx/>
              <a:buSzTx/>
              <a:buFontTx/>
            </a:pPr>
            <a:r>
              <a:rPr lang="zh-CN" altLang="en-US" sz="2400" b="1" dirty="0">
                <a:solidFill>
                  <a:schemeClr val="bg1"/>
                </a:solidFill>
                <a:highlight>
                  <a:srgbClr val="000000">
                    <a:alpha val="0"/>
                  </a:srgbClr>
                </a:highlight>
              </a:rPr>
              <a:t>用法用量</a:t>
            </a:r>
            <a:endParaRPr sz="2400" b="1" dirty="0">
              <a:solidFill>
                <a:schemeClr val="bg1"/>
              </a:solidFill>
              <a:highlight>
                <a:srgbClr val="000000">
                  <a:alpha val="0"/>
                </a:srgbClr>
              </a:highlight>
            </a:endParaRPr>
          </a:p>
        </p:txBody>
      </p:sp>
      <p:sp>
        <p:nvSpPr>
          <p:cNvPr id="4" name="文本框 3"/>
          <p:cNvSpPr txBox="1"/>
          <p:nvPr>
            <p:custDataLst>
              <p:tags r:id="rId5"/>
            </p:custDataLst>
          </p:nvPr>
        </p:nvSpPr>
        <p:spPr>
          <a:xfrm>
            <a:off x="6728791" y="1510310"/>
            <a:ext cx="5327373" cy="4893647"/>
          </a:xfrm>
          <a:prstGeom prst="rect">
            <a:avLst/>
          </a:prstGeom>
          <a:noFill/>
          <a:ln>
            <a:solidFill>
              <a:schemeClr val="bg1">
                <a:lumMod val="85000"/>
              </a:schemeClr>
            </a:solidFill>
          </a:ln>
          <a:extLst>
            <a:ext uri="{909E8E84-426E-40DD-AFC4-6F175D3DCCD1}">
              <a14:hiddenFill xmlns:a14="http://schemas.microsoft.com/office/drawing/2010/main">
                <a:solidFill>
                  <a:schemeClr val="accent3">
                    <a:lumMod val="20000"/>
                    <a:lumOff val="80000"/>
                  </a:schemeClr>
                </a:solidFill>
              </a14:hiddenFill>
            </a:ext>
          </a:extLst>
        </p:spPr>
        <p:txBody>
          <a:bodyPr wrap="square" rtlCol="0">
            <a:spAutoFit/>
          </a:bodyPr>
          <a:lstStyle/>
          <a:p>
            <a:pPr algn="just">
              <a:lnSpc>
                <a:spcPct val="150000"/>
              </a:lnSpc>
              <a:buClrTx/>
              <a:buSzTx/>
              <a:buFontTx/>
              <a:buNone/>
            </a:pPr>
            <a:r>
              <a:rPr lang="zh-CN" altLang="en-US" sz="1600" dirty="0"/>
              <a:t>本品需在</a:t>
            </a:r>
            <a:r>
              <a:rPr lang="zh-CN" altLang="en-US" sz="1600" b="1" dirty="0">
                <a:solidFill>
                  <a:schemeClr val="accent1"/>
                </a:solidFill>
              </a:rPr>
              <a:t>具有血液肿瘤治疗经验</a:t>
            </a:r>
            <a:r>
              <a:rPr lang="zh-CN" altLang="en-US" sz="1600" dirty="0"/>
              <a:t>并</a:t>
            </a:r>
            <a:r>
              <a:rPr lang="zh-CN" altLang="en-US" sz="1600" b="1" dirty="0">
                <a:solidFill>
                  <a:schemeClr val="accent1"/>
                </a:solidFill>
              </a:rPr>
              <a:t>接受过本品给药及临床诊疗培训</a:t>
            </a:r>
            <a:r>
              <a:rPr lang="zh-CN" altLang="en-US" sz="1600" dirty="0"/>
              <a:t>的医务人员的指导和监督下进行。</a:t>
            </a:r>
            <a:endParaRPr lang="en-US" altLang="zh-CN" sz="1600" dirty="0"/>
          </a:p>
          <a:p>
            <a:pPr marL="285750" indent="-285750" algn="just">
              <a:lnSpc>
                <a:spcPct val="150000"/>
              </a:lnSpc>
              <a:buClrTx/>
              <a:buSzTx/>
              <a:buFont typeface="Arial" panose="020B0604020202020204" pitchFamily="34" charset="0"/>
              <a:buChar char="•"/>
            </a:pPr>
            <a:r>
              <a:rPr lang="zh-CN" altLang="en-US" sz="1600" dirty="0"/>
              <a:t>确认本品</a:t>
            </a:r>
            <a:r>
              <a:rPr lang="zh-CN" altLang="en-US" sz="1600" b="1" dirty="0">
                <a:solidFill>
                  <a:schemeClr val="accent1"/>
                </a:solidFill>
              </a:rPr>
              <a:t>包装盒标签患者信息</a:t>
            </a:r>
            <a:r>
              <a:rPr lang="zh-CN" altLang="en-US" sz="1600" dirty="0"/>
              <a:t>与</a:t>
            </a:r>
            <a:r>
              <a:rPr lang="zh-CN" altLang="en-US" sz="1600" b="1" dirty="0">
                <a:solidFill>
                  <a:schemeClr val="accent1"/>
                </a:solidFill>
              </a:rPr>
              <a:t>患者身份</a:t>
            </a:r>
            <a:r>
              <a:rPr lang="zh-CN" altLang="en-US" sz="1600" dirty="0"/>
              <a:t>相符；</a:t>
            </a:r>
            <a:endParaRPr lang="en-US" altLang="zh-CN" sz="1600" dirty="0"/>
          </a:p>
          <a:p>
            <a:pPr marL="285750" indent="-285750" algn="just">
              <a:lnSpc>
                <a:spcPct val="150000"/>
              </a:lnSpc>
              <a:buClrTx/>
              <a:buSzTx/>
              <a:buFont typeface="Arial" panose="020B0604020202020204" pitchFamily="34" charset="0"/>
              <a:buChar char="•"/>
            </a:pPr>
            <a:r>
              <a:rPr lang="zh-CN" altLang="en-US" sz="1600" dirty="0"/>
              <a:t>将本品冻存袋于水浴锅中复苏，水温稳定在</a:t>
            </a:r>
            <a:r>
              <a:rPr lang="en-US" altLang="zh-CN" sz="1600" b="1" dirty="0">
                <a:solidFill>
                  <a:schemeClr val="accent1"/>
                </a:solidFill>
              </a:rPr>
              <a:t>37~40℃</a:t>
            </a:r>
            <a:r>
              <a:rPr lang="zh-CN" altLang="en-US" sz="1600" dirty="0"/>
              <a:t>。多袋产品，一次一袋，</a:t>
            </a:r>
            <a:r>
              <a:rPr lang="zh-CN" altLang="en-US" sz="1600" b="1" dirty="0">
                <a:solidFill>
                  <a:schemeClr val="accent1"/>
                </a:solidFill>
              </a:rPr>
              <a:t>逐袋复苏</a:t>
            </a:r>
            <a:r>
              <a:rPr lang="zh-CN" altLang="en-US" sz="1600" dirty="0"/>
              <a:t>。确保前袋输注完成后复苏下一袋。</a:t>
            </a:r>
            <a:r>
              <a:rPr lang="zh-CN" altLang="en-US" sz="1600" b="1" dirty="0">
                <a:solidFill>
                  <a:schemeClr val="accent1"/>
                </a:solidFill>
              </a:rPr>
              <a:t>复苏后</a:t>
            </a:r>
            <a:r>
              <a:rPr lang="en-US" altLang="zh-CN" sz="1600" b="1" dirty="0">
                <a:solidFill>
                  <a:schemeClr val="accent1"/>
                </a:solidFill>
              </a:rPr>
              <a:t>2</a:t>
            </a:r>
            <a:r>
              <a:rPr lang="zh-CN" altLang="en-US" sz="1600" b="1" dirty="0">
                <a:solidFill>
                  <a:schemeClr val="accent1"/>
                </a:solidFill>
              </a:rPr>
              <a:t>小时内完成输注</a:t>
            </a:r>
            <a:r>
              <a:rPr lang="zh-CN" altLang="en-US" sz="1600" dirty="0"/>
              <a:t>；</a:t>
            </a:r>
            <a:endParaRPr lang="en-US" altLang="zh-CN" sz="1600" dirty="0"/>
          </a:p>
          <a:p>
            <a:pPr marL="285750" indent="-285750" algn="just">
              <a:lnSpc>
                <a:spcPct val="150000"/>
              </a:lnSpc>
              <a:buClrTx/>
              <a:buSzTx/>
              <a:buFont typeface="Arial" panose="020B0604020202020204" pitchFamily="34" charset="0"/>
              <a:buChar char="•"/>
            </a:pPr>
            <a:r>
              <a:rPr lang="zh-CN" altLang="en-US" sz="1600" dirty="0"/>
              <a:t>重力作用下滴注，建议滴注速率约</a:t>
            </a:r>
            <a:r>
              <a:rPr lang="en-US" altLang="zh-CN" sz="1600" dirty="0"/>
              <a:t>2~5 mL/</a:t>
            </a:r>
            <a:r>
              <a:rPr lang="zh-CN" altLang="en-US" sz="1600" dirty="0"/>
              <a:t>分钟，在</a:t>
            </a:r>
            <a:r>
              <a:rPr lang="en-US" altLang="zh-CN" sz="1600" b="1" dirty="0">
                <a:solidFill>
                  <a:schemeClr val="accent1"/>
                </a:solidFill>
              </a:rPr>
              <a:t>30</a:t>
            </a:r>
            <a:r>
              <a:rPr lang="zh-CN" altLang="en-US" sz="1600" b="1" dirty="0">
                <a:solidFill>
                  <a:schemeClr val="accent1"/>
                </a:solidFill>
              </a:rPr>
              <a:t>分钟内完成输注</a:t>
            </a:r>
            <a:r>
              <a:rPr lang="zh-CN" altLang="en-US" sz="1600" dirty="0"/>
              <a:t>；</a:t>
            </a:r>
            <a:endParaRPr lang="en-US" altLang="zh-CN" sz="1600" dirty="0"/>
          </a:p>
          <a:p>
            <a:pPr marL="285750" indent="-285750" algn="just">
              <a:lnSpc>
                <a:spcPct val="150000"/>
              </a:lnSpc>
              <a:buClrTx/>
              <a:buSzTx/>
              <a:buFont typeface="Arial" panose="020B0604020202020204" pitchFamily="34" charset="0"/>
              <a:buChar char="•"/>
            </a:pPr>
            <a:r>
              <a:rPr lang="zh-CN" altLang="en-US" sz="1600" dirty="0"/>
              <a:t>输注完毕后以</a:t>
            </a:r>
            <a:r>
              <a:rPr lang="en-US" altLang="zh-CN" sz="1600" dirty="0"/>
              <a:t>0.9%</a:t>
            </a:r>
            <a:r>
              <a:rPr lang="zh-CN" altLang="en-US" sz="1600" dirty="0"/>
              <a:t>氯化钠注射液冲洗管路，确保细胞全部输入；</a:t>
            </a:r>
            <a:endParaRPr lang="en-US" altLang="zh-CN" sz="1600" dirty="0"/>
          </a:p>
          <a:p>
            <a:pPr marL="285750" indent="-285750" algn="just">
              <a:lnSpc>
                <a:spcPct val="150000"/>
              </a:lnSpc>
              <a:buClrTx/>
              <a:buSzTx/>
              <a:buFont typeface="Arial" panose="020B0604020202020204" pitchFamily="34" charset="0"/>
              <a:buChar char="•"/>
            </a:pPr>
            <a:r>
              <a:rPr lang="zh-CN" altLang="en-US" sz="1600" dirty="0"/>
              <a:t>目标剂量为</a:t>
            </a:r>
            <a:r>
              <a:rPr lang="en-US" altLang="zh-CN" sz="1600" dirty="0"/>
              <a:t>1.5*10</a:t>
            </a:r>
            <a:r>
              <a:rPr lang="en-US" altLang="zh-CN" sz="1600" baseline="30000" dirty="0"/>
              <a:t>8</a:t>
            </a:r>
            <a:r>
              <a:rPr lang="en-US" altLang="zh-CN" sz="1600" dirty="0"/>
              <a:t> CAR-BCMA</a:t>
            </a:r>
            <a:r>
              <a:rPr lang="zh-CN" altLang="en-US" sz="1600" dirty="0"/>
              <a:t>阳性</a:t>
            </a:r>
            <a:r>
              <a:rPr lang="en-US" altLang="zh-CN" sz="1600" dirty="0"/>
              <a:t>T</a:t>
            </a:r>
            <a:r>
              <a:rPr lang="zh-CN" altLang="en-US" sz="1600" dirty="0"/>
              <a:t>细胞</a:t>
            </a:r>
            <a:r>
              <a:rPr lang="en-US" altLang="zh-CN" sz="1600" dirty="0"/>
              <a:t>/</a:t>
            </a:r>
            <a:r>
              <a:rPr lang="zh-CN" altLang="en-US" sz="1600" dirty="0"/>
              <a:t>剂量，以</a:t>
            </a:r>
            <a:r>
              <a:rPr lang="en-US" altLang="zh-CN" sz="1600" dirty="0"/>
              <a:t>10mL~20mL/</a:t>
            </a:r>
            <a:r>
              <a:rPr lang="zh-CN" altLang="en-US" sz="1600" dirty="0"/>
              <a:t>袋分装至</a:t>
            </a:r>
            <a:r>
              <a:rPr lang="en-US" altLang="zh-CN" sz="1600" dirty="0"/>
              <a:t>1</a:t>
            </a:r>
            <a:r>
              <a:rPr lang="zh-CN" altLang="en-US" sz="1600" dirty="0"/>
              <a:t>袋或均分至若干袋（每袋实际分装体积在标示体积基础上增加</a:t>
            </a:r>
            <a:r>
              <a:rPr lang="en-US" altLang="zh-CN" sz="1600" dirty="0"/>
              <a:t>2.0mL</a:t>
            </a:r>
            <a:r>
              <a:rPr lang="zh-CN" altLang="en-US" sz="1600" dirty="0"/>
              <a:t>）。</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91325" y="275499"/>
            <a:ext cx="4447813" cy="527050"/>
          </a:xfrm>
          <a:prstGeom prst="rect">
            <a:avLst/>
          </a:prstGeom>
          <a:noFill/>
        </p:spPr>
        <p:txBody>
          <a:bodyPr wrap="square" rtlCol="0" anchor="t">
            <a:noAutofit/>
          </a:bodyPr>
          <a:lstStyle/>
          <a:p>
            <a:pPr>
              <a:buClrTx/>
              <a:buSzTx/>
              <a:buFontTx/>
            </a:pPr>
            <a:r>
              <a:rPr lang="zh-CN" altLang="en-US" sz="3200" b="1" dirty="0">
                <a:latin typeface="微软雅黑" panose="020B0503020204020204" pitchFamily="34" charset="-122"/>
                <a:ea typeface="微软雅黑" panose="020B0503020204020204" pitchFamily="34" charset="-122"/>
                <a:sym typeface="+mn-ea"/>
              </a:rPr>
              <a:t>药品基本信息</a:t>
            </a:r>
            <a:r>
              <a:rPr lang="zh-CN" altLang="en-US" sz="3200" b="1" dirty="0" smtClean="0">
                <a:latin typeface="微软雅黑" panose="020B0503020204020204" pitchFamily="34" charset="-122"/>
                <a:ea typeface="微软雅黑" panose="020B0503020204020204" pitchFamily="34" charset="-122"/>
                <a:sym typeface="+mn-ea"/>
              </a:rPr>
              <a:t>（</a:t>
            </a:r>
            <a:r>
              <a:rPr lang="en-US" altLang="zh-CN" sz="3200" b="1" dirty="0" smtClean="0">
                <a:latin typeface="微软雅黑" panose="020B0503020204020204" pitchFamily="34" charset="-122"/>
                <a:ea typeface="微软雅黑" panose="020B0503020204020204" pitchFamily="34" charset="-122"/>
                <a:sym typeface="+mn-ea"/>
              </a:rPr>
              <a:t>2/3</a:t>
            </a:r>
            <a:r>
              <a:rPr lang="zh-CN" altLang="en-US" sz="3200" b="1" dirty="0" smtClean="0">
                <a:latin typeface="微软雅黑" panose="020B0503020204020204" pitchFamily="34" charset="-122"/>
                <a:ea typeface="微软雅黑" panose="020B0503020204020204" pitchFamily="34" charset="-122"/>
                <a:sym typeface="+mn-ea"/>
              </a:rPr>
              <a:t>）</a:t>
            </a:r>
            <a:endParaRPr lang="zh-CN" altLang="en-US" sz="3200" b="1" dirty="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736600" y="885190"/>
            <a:ext cx="10718800" cy="741045"/>
          </a:xfrm>
          <a:prstGeom prst="rect">
            <a:avLst/>
          </a:prstGeom>
          <a:solidFill>
            <a:schemeClr val="tx2">
              <a:lumMod val="60000"/>
              <a:lumOff val="40000"/>
            </a:schemeClr>
          </a:solidFill>
        </p:spPr>
        <p:txBody>
          <a:bodyPr wrap="square" rtlCol="0">
            <a:noAutofit/>
          </a:bodyPr>
          <a:lstStyle/>
          <a:p>
            <a:pPr algn="ctr">
              <a:buClrTx/>
              <a:buSzTx/>
              <a:buFontTx/>
            </a:pPr>
            <a:r>
              <a:rPr sz="24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rPr>
              <a:t>参照药品建议</a:t>
            </a:r>
          </a:p>
          <a:p>
            <a:pPr algn="ctr">
              <a:buClrTx/>
              <a:buSzTx/>
              <a:buFontTx/>
            </a:pPr>
            <a:r>
              <a:rPr sz="16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rPr>
              <a:t>（参照药品的选择如有不妥之处请国家医保局给与建议和推荐）</a:t>
            </a:r>
          </a:p>
        </p:txBody>
      </p:sp>
      <p:sp>
        <p:nvSpPr>
          <p:cNvPr id="14" name="文本框 13"/>
          <p:cNvSpPr txBox="1"/>
          <p:nvPr/>
        </p:nvSpPr>
        <p:spPr>
          <a:xfrm>
            <a:off x="736600" y="1633220"/>
            <a:ext cx="10718165" cy="2049780"/>
          </a:xfrm>
          <a:prstGeom prst="rect">
            <a:avLst/>
          </a:prstGeom>
          <a:noFill/>
          <a:ln>
            <a:solidFill>
              <a:schemeClr val="bg1">
                <a:lumMod val="85000"/>
              </a:schemeClr>
            </a:solidFill>
          </a:ln>
          <a:extLst>
            <a:ext uri="{909E8E84-426E-40DD-AFC4-6F175D3DCCD1}">
              <a14:hiddenFill xmlns:a14="http://schemas.microsoft.com/office/drawing/2010/main">
                <a:solidFill>
                  <a:schemeClr val="accent3">
                    <a:lumMod val="20000"/>
                    <a:lumOff val="80000"/>
                  </a:schemeClr>
                </a:solidFill>
              </a14:hiddenFill>
            </a:ext>
          </a:extLst>
        </p:spPr>
        <p:txBody>
          <a:bodyPr wrap="square" rtlCol="0">
            <a:noAutofit/>
          </a:bodyPr>
          <a:lstStyle/>
          <a:p>
            <a:pPr algn="just">
              <a:lnSpc>
                <a:spcPct val="150000"/>
              </a:lnSpc>
              <a:buClrTx/>
              <a:buSzTx/>
              <a:buFontTx/>
            </a:pPr>
            <a:r>
              <a:rPr lang="zh-CN" altLang="en-US" sz="1400" b="1" dirty="0">
                <a:sym typeface="+mn-ea"/>
              </a:rPr>
              <a:t>适应症：</a:t>
            </a:r>
            <a:r>
              <a:rPr lang="zh-CN" altLang="en-US" sz="1400" u="sng" dirty="0">
                <a:sym typeface="+mn-ea"/>
              </a:rPr>
              <a:t>对硼替佐米+来那度胺耐药的复发难治性多发性骨髓瘤（RRMM）</a:t>
            </a:r>
          </a:p>
          <a:p>
            <a:pPr algn="just">
              <a:lnSpc>
                <a:spcPct val="150000"/>
              </a:lnSpc>
              <a:buClrTx/>
              <a:buSzTx/>
              <a:buFontTx/>
            </a:pPr>
            <a:r>
              <a:rPr lang="zh-CN" altLang="en-US" sz="1400" b="1" dirty="0">
                <a:sym typeface="+mn-ea"/>
              </a:rPr>
              <a:t>参照药品建议：</a:t>
            </a:r>
            <a:r>
              <a:rPr lang="zh-CN" altLang="en-US" sz="1400" u="sng" dirty="0">
                <a:sym typeface="+mn-ea"/>
              </a:rPr>
              <a:t>达雷妥尤单抗+卡非佐米+地塞米松（DKd方案）</a:t>
            </a:r>
          </a:p>
          <a:p>
            <a:pPr algn="just">
              <a:lnSpc>
                <a:spcPct val="150000"/>
              </a:lnSpc>
              <a:buClrTx/>
              <a:buSzTx/>
              <a:buFontTx/>
            </a:pPr>
            <a:r>
              <a:rPr lang="zh-CN" altLang="en-US" sz="1400" b="1" dirty="0">
                <a:sym typeface="+mn-ea"/>
              </a:rPr>
              <a:t>参照药品选择理由：</a:t>
            </a:r>
            <a:endParaRPr lang="zh-CN" altLang="en-US" sz="1400" dirty="0">
              <a:sym typeface="+mn-ea"/>
            </a:endParaRPr>
          </a:p>
          <a:p>
            <a:pPr algn="just">
              <a:lnSpc>
                <a:spcPct val="150000"/>
              </a:lnSpc>
              <a:buClrTx/>
              <a:buSzTx/>
              <a:buFontTx/>
            </a:pPr>
            <a:r>
              <a:rPr lang="zh-CN" altLang="en-US" sz="1400" u="sng" dirty="0">
                <a:sym typeface="+mn-ea"/>
              </a:rPr>
              <a:t>① 都是医保目录内药品</a:t>
            </a:r>
          </a:p>
          <a:p>
            <a:pPr algn="just">
              <a:lnSpc>
                <a:spcPct val="150000"/>
              </a:lnSpc>
              <a:buClrTx/>
              <a:buSzTx/>
              <a:buFontTx/>
            </a:pPr>
            <a:r>
              <a:rPr lang="zh-CN" altLang="en-US" sz="1400" u="sng" dirty="0">
                <a:sym typeface="+mn-ea"/>
              </a:rPr>
              <a:t>② 同针对两药耐药的RRMM</a:t>
            </a:r>
            <a:r>
              <a:rPr lang="zh-CN" altLang="en-US" sz="1400" dirty="0">
                <a:sym typeface="+mn-ea"/>
              </a:rPr>
              <a:t>：《CSCO</a:t>
            </a:r>
            <a:r>
              <a:rPr lang="en-US" altLang="zh-CN" sz="1400" dirty="0">
                <a:sym typeface="+mn-ea"/>
              </a:rPr>
              <a:t> </a:t>
            </a:r>
            <a:r>
              <a:rPr lang="zh-CN" altLang="en-US" sz="1400" dirty="0">
                <a:sym typeface="+mn-ea"/>
              </a:rPr>
              <a:t>2024恶性血液病诊疗指南》中，对硼替佐米+来那度胺两药耐药的复发难治性多发性骨髓瘤患者最高等级推荐（Ⅰ级推荐，</a:t>
            </a:r>
            <a:r>
              <a:rPr lang="en-US" altLang="zh-CN" sz="1400" dirty="0">
                <a:sym typeface="+mn-ea"/>
              </a:rPr>
              <a:t>1</a:t>
            </a:r>
            <a:r>
              <a:rPr lang="zh-CN" altLang="en-US" sz="1400" dirty="0">
                <a:sym typeface="+mn-ea"/>
              </a:rPr>
              <a:t>类证据）采用</a:t>
            </a:r>
            <a:r>
              <a:rPr lang="zh-CN" altLang="en-US" sz="1400" u="sng" dirty="0">
                <a:sym typeface="+mn-ea"/>
              </a:rPr>
              <a:t>抗BCMA CAR-T</a:t>
            </a:r>
            <a:r>
              <a:rPr lang="zh-CN" altLang="en-US" sz="1400" dirty="0">
                <a:sym typeface="+mn-ea"/>
              </a:rPr>
              <a:t>治疗或</a:t>
            </a:r>
            <a:r>
              <a:rPr lang="zh-CN" altLang="en-US" sz="1400" u="sng" dirty="0">
                <a:sym typeface="+mn-ea"/>
              </a:rPr>
              <a:t>达雷妥尤单抗+卡非佐米+地塞米松</a:t>
            </a:r>
            <a:r>
              <a:rPr lang="zh-CN" altLang="en-US" sz="1400" dirty="0">
                <a:sym typeface="+mn-ea"/>
              </a:rPr>
              <a:t>（DKd方案）。</a:t>
            </a:r>
          </a:p>
        </p:txBody>
      </p:sp>
      <p:sp>
        <p:nvSpPr>
          <p:cNvPr id="20" name="文本框 19"/>
          <p:cNvSpPr txBox="1"/>
          <p:nvPr/>
        </p:nvSpPr>
        <p:spPr>
          <a:xfrm>
            <a:off x="736600" y="4386580"/>
            <a:ext cx="10718800" cy="2433955"/>
          </a:xfrm>
          <a:prstGeom prst="rect">
            <a:avLst/>
          </a:prstGeom>
          <a:noFill/>
          <a:ln>
            <a:solidFill>
              <a:schemeClr val="bg1">
                <a:lumMod val="85000"/>
              </a:schemeClr>
            </a:solidFill>
          </a:ln>
          <a:extLst>
            <a:ext uri="{909E8E84-426E-40DD-AFC4-6F175D3DCCD1}">
              <a14:hiddenFill xmlns:a14="http://schemas.microsoft.com/office/drawing/2010/main">
                <a:solidFill>
                  <a:schemeClr val="accent3">
                    <a:lumMod val="20000"/>
                    <a:lumOff val="80000"/>
                  </a:schemeClr>
                </a:solidFill>
              </a14:hiddenFill>
            </a:ext>
          </a:extLst>
        </p:spPr>
        <p:txBody>
          <a:bodyPr wrap="square" rtlCol="0">
            <a:noAutofit/>
          </a:bodyPr>
          <a:lstStyle/>
          <a:p>
            <a:pPr indent="0" algn="just" fontAlgn="auto">
              <a:lnSpc>
                <a:spcPct val="120000"/>
              </a:lnSpc>
              <a:buClrTx/>
              <a:buSzTx/>
              <a:buFontTx/>
            </a:pPr>
            <a:r>
              <a:rPr lang="zh-CN" altLang="en-US" sz="1400" u="sng" dirty="0">
                <a:sym typeface="+mn-ea"/>
              </a:rPr>
              <a:t>①疗效更优异</a:t>
            </a:r>
            <a:r>
              <a:rPr lang="zh-CN" altLang="en-US" sz="1400" dirty="0">
                <a:sym typeface="+mn-ea"/>
              </a:rPr>
              <a:t>：LUMMICAR-1 ph.1 研究3年+长随访结果显示泽沃基奥仑赛治疗后</a:t>
            </a:r>
            <a:r>
              <a:rPr lang="zh-CN" altLang="en-US" sz="1400" b="1" dirty="0">
                <a:sym typeface="+mn-ea"/>
              </a:rPr>
              <a:t>获得深度缓解</a:t>
            </a:r>
            <a:r>
              <a:rPr lang="zh-CN" altLang="en-US" sz="1400" dirty="0">
                <a:sym typeface="+mn-ea"/>
              </a:rPr>
              <a:t>（≥CR率为78.6%，其中达CR及以上患者MRD阴性率100%），</a:t>
            </a:r>
            <a:r>
              <a:rPr lang="zh-CN" altLang="en-US" sz="1400" b="1" dirty="0">
                <a:sym typeface="+mn-ea"/>
              </a:rPr>
              <a:t>持续获益</a:t>
            </a:r>
            <a:r>
              <a:rPr lang="zh-CN" altLang="en-US" sz="1400" dirty="0">
                <a:sym typeface="+mn-ea"/>
              </a:rPr>
              <a:t>（mPFS为25个月）及</a:t>
            </a:r>
            <a:r>
              <a:rPr lang="zh-CN" altLang="en-US" sz="1400" b="1" dirty="0">
                <a:sym typeface="+mn-ea"/>
              </a:rPr>
              <a:t>长期生存</a:t>
            </a:r>
            <a:r>
              <a:rPr lang="zh-CN" altLang="en-US" sz="1400" dirty="0">
                <a:sym typeface="+mn-ea"/>
              </a:rPr>
              <a:t>（3年OS率为92.9%）。LUMMICAR-1 ph.2 研究1年+随访结果显示泽沃基奥仑赛治疗后</a:t>
            </a:r>
            <a:r>
              <a:rPr lang="zh-CN" altLang="en-US" sz="1400" b="1" dirty="0">
                <a:sym typeface="+mn-ea"/>
              </a:rPr>
              <a:t>获得深度及持续缓解</a:t>
            </a:r>
            <a:r>
              <a:rPr lang="zh-CN" altLang="en-US" sz="1400" dirty="0">
                <a:sym typeface="+mn-ea"/>
              </a:rPr>
              <a:t>（≥CR率为71.6%，其中达CR及以上患者MRD阴性率100%，9个月的PFS率为84.6%，9个月的DOR率为86.1%）。</a:t>
            </a:r>
            <a:endParaRPr lang="zh-CN" altLang="en-US" sz="1400">
              <a:sym typeface="+mn-ea"/>
            </a:endParaRPr>
          </a:p>
          <a:p>
            <a:pPr indent="0" algn="just" fontAlgn="auto">
              <a:lnSpc>
                <a:spcPct val="120000"/>
              </a:lnSpc>
              <a:buClrTx/>
              <a:buSzTx/>
              <a:buFontTx/>
            </a:pPr>
            <a:r>
              <a:rPr lang="zh-CN" altLang="en-US" sz="1400" u="sng">
                <a:sym typeface="+mn-ea"/>
              </a:rPr>
              <a:t>②</a:t>
            </a:r>
            <a:r>
              <a:rPr lang="zh-CN" altLang="en-US" sz="1400" u="sng" dirty="0">
                <a:sym typeface="+mn-ea"/>
              </a:rPr>
              <a:t>安全性更高</a:t>
            </a:r>
            <a:r>
              <a:rPr lang="zh-CN" altLang="en-US" sz="1400" dirty="0">
                <a:sym typeface="+mn-ea"/>
              </a:rPr>
              <a:t>：</a:t>
            </a:r>
            <a:r>
              <a:rPr lang="zh-CN" altLang="en-US" sz="1400" i="1" dirty="0">
                <a:sym typeface="+mn-ea"/>
              </a:rPr>
              <a:t>LUMMICAR-1 ph.1 </a:t>
            </a:r>
            <a:r>
              <a:rPr lang="zh-CN" altLang="en-US" sz="1400" dirty="0">
                <a:sym typeface="+mn-ea"/>
              </a:rPr>
              <a:t>研究显示接受泽沃基奥仑赛治疗的</a:t>
            </a:r>
            <a:r>
              <a:rPr lang="en-US" altLang="zh-CN" sz="1400" dirty="0">
                <a:sym typeface="+mn-ea"/>
              </a:rPr>
              <a:t>RRMM</a:t>
            </a:r>
            <a:r>
              <a:rPr lang="zh-CN" altLang="en-US" sz="1400" dirty="0">
                <a:sym typeface="+mn-ea"/>
              </a:rPr>
              <a:t>患者中</a:t>
            </a:r>
            <a:r>
              <a:rPr lang="zh-CN" altLang="en-US" sz="1400" b="1" dirty="0">
                <a:sym typeface="+mn-ea"/>
              </a:rPr>
              <a:t>未发生≥3级的CRS</a:t>
            </a:r>
            <a:r>
              <a:rPr lang="zh-CN" altLang="en-US" sz="1400" dirty="0">
                <a:sym typeface="+mn-ea"/>
              </a:rPr>
              <a:t>，</a:t>
            </a:r>
            <a:r>
              <a:rPr lang="zh-CN" altLang="en-US" sz="1400" b="1" dirty="0">
                <a:sym typeface="+mn-ea"/>
              </a:rPr>
              <a:t>未发生ICANS</a:t>
            </a:r>
            <a:r>
              <a:rPr lang="zh-CN" altLang="en-US" sz="1400" dirty="0">
                <a:sym typeface="+mn-ea"/>
              </a:rPr>
              <a:t>，未发生继发性恶性肿瘤和自身免疫性疾病。迄今为止，所有患者的慢病毒检测均为阴性。</a:t>
            </a:r>
            <a:r>
              <a:rPr lang="zh-CN" altLang="en-US" sz="1400" i="1" dirty="0">
                <a:sym typeface="+mn-ea"/>
              </a:rPr>
              <a:t>LUMMICAR-1 ph.2</a:t>
            </a:r>
            <a:r>
              <a:rPr lang="zh-CN" altLang="en-US" sz="1400" dirty="0">
                <a:sym typeface="+mn-ea"/>
              </a:rPr>
              <a:t> 研究显示接受泽沃基奥仑赛治疗的</a:t>
            </a:r>
            <a:r>
              <a:rPr lang="en-US" altLang="zh-CN" sz="1400" dirty="0">
                <a:sym typeface="+mn-ea"/>
              </a:rPr>
              <a:t>RRMM</a:t>
            </a:r>
            <a:r>
              <a:rPr lang="zh-CN" altLang="en-US" sz="1400" dirty="0">
                <a:sym typeface="+mn-ea"/>
              </a:rPr>
              <a:t>患者中</a:t>
            </a:r>
            <a:r>
              <a:rPr lang="zh-CN" altLang="en-US" sz="1400" b="1" dirty="0">
                <a:sym typeface="+mn-ea"/>
              </a:rPr>
              <a:t>≥3级的CRS发生率为</a:t>
            </a:r>
            <a:r>
              <a:rPr lang="en-US" altLang="zh-CN" sz="1400" b="1" dirty="0">
                <a:sym typeface="+mn-ea"/>
              </a:rPr>
              <a:t>6.9%</a:t>
            </a:r>
            <a:r>
              <a:rPr lang="zh-CN" altLang="en-US" sz="1400" dirty="0">
                <a:sym typeface="+mn-ea"/>
              </a:rPr>
              <a:t>，</a:t>
            </a:r>
            <a:r>
              <a:rPr lang="zh-CN" altLang="en-US" sz="1400" b="1" dirty="0">
                <a:sym typeface="+mn-ea"/>
              </a:rPr>
              <a:t>未发生</a:t>
            </a:r>
            <a:r>
              <a:rPr lang="en-US" altLang="zh-CN" sz="1400" b="1" dirty="0">
                <a:sym typeface="+mn-ea"/>
              </a:rPr>
              <a:t>≥3</a:t>
            </a:r>
            <a:r>
              <a:rPr lang="zh-CN" altLang="en-US" sz="1400" b="1" dirty="0">
                <a:sym typeface="+mn-ea"/>
              </a:rPr>
              <a:t>级的</a:t>
            </a:r>
            <a:r>
              <a:rPr lang="en-US" altLang="zh-CN" sz="1400" b="1" dirty="0">
                <a:sym typeface="+mn-ea"/>
              </a:rPr>
              <a:t>ICAN</a:t>
            </a:r>
            <a:r>
              <a:rPr lang="en-US" altLang="zh-CN" sz="1400" dirty="0">
                <a:sym typeface="+mn-ea"/>
              </a:rPr>
              <a:t>S</a:t>
            </a:r>
            <a:r>
              <a:rPr lang="zh-CN" altLang="en-US" sz="1400" dirty="0">
                <a:sym typeface="+mn-ea"/>
              </a:rPr>
              <a:t>，</a:t>
            </a:r>
            <a:r>
              <a:rPr lang="en-US" altLang="zh-CN" sz="1400" b="1" dirty="0">
                <a:sym typeface="+mn-ea"/>
              </a:rPr>
              <a:t>1-2</a:t>
            </a:r>
            <a:r>
              <a:rPr lang="zh-CN" altLang="en-US" sz="1400" b="1" dirty="0">
                <a:sym typeface="+mn-ea"/>
              </a:rPr>
              <a:t>级的</a:t>
            </a:r>
            <a:r>
              <a:rPr lang="en-US" altLang="zh-CN" sz="1400" b="1" dirty="0">
                <a:sym typeface="+mn-ea"/>
              </a:rPr>
              <a:t>ICANS</a:t>
            </a:r>
            <a:r>
              <a:rPr lang="zh-CN" altLang="en-US" sz="1400" b="1" dirty="0">
                <a:sym typeface="+mn-ea"/>
              </a:rPr>
              <a:t>发生率为</a:t>
            </a:r>
            <a:r>
              <a:rPr lang="en-US" altLang="zh-CN" sz="1400" b="1" dirty="0">
                <a:sym typeface="+mn-ea"/>
              </a:rPr>
              <a:t>2.0%</a:t>
            </a:r>
            <a:r>
              <a:rPr lang="zh-CN" altLang="en-US" sz="1400" dirty="0">
                <a:sym typeface="+mn-ea"/>
              </a:rPr>
              <a:t>，所有</a:t>
            </a:r>
            <a:r>
              <a:rPr lang="en-US" altLang="zh-CN" sz="1400" dirty="0">
                <a:sym typeface="+mn-ea"/>
              </a:rPr>
              <a:t>CRS</a:t>
            </a:r>
            <a:r>
              <a:rPr lang="zh-CN" altLang="en-US" sz="1400" dirty="0">
                <a:sym typeface="+mn-ea"/>
              </a:rPr>
              <a:t>和</a:t>
            </a:r>
            <a:r>
              <a:rPr lang="en-US" altLang="zh-CN" sz="1400" dirty="0">
                <a:sym typeface="+mn-ea"/>
              </a:rPr>
              <a:t>ICANS</a:t>
            </a:r>
            <a:r>
              <a:rPr lang="zh-CN" altLang="en-US" sz="1400" b="1" dirty="0">
                <a:sym typeface="+mn-ea"/>
              </a:rPr>
              <a:t>均恢复痊愈</a:t>
            </a:r>
            <a:r>
              <a:rPr lang="zh-CN" altLang="en-US" sz="1400" dirty="0">
                <a:sym typeface="+mn-ea"/>
              </a:rPr>
              <a:t>。</a:t>
            </a:r>
            <a:endParaRPr lang="zh-CN" altLang="en-US" sz="1400" dirty="0">
              <a:highlight>
                <a:srgbClr val="FFFF00"/>
              </a:highlight>
              <a:sym typeface="+mn-ea"/>
            </a:endParaRPr>
          </a:p>
          <a:p>
            <a:pPr indent="0" algn="just" fontAlgn="auto">
              <a:lnSpc>
                <a:spcPct val="120000"/>
              </a:lnSpc>
              <a:buClrTx/>
              <a:buSzTx/>
              <a:buFontTx/>
            </a:pPr>
            <a:r>
              <a:rPr lang="zh-CN" altLang="en-US" sz="1400" u="sng" dirty="0">
                <a:latin typeface="Calibri" panose="020F0502020204030204" charset="0"/>
                <a:sym typeface="+mn-ea"/>
              </a:rPr>
              <a:t>③</a:t>
            </a:r>
            <a:r>
              <a:rPr lang="zh-CN" altLang="en-US" sz="1400" u="sng">
                <a:sym typeface="+mn-ea"/>
              </a:rPr>
              <a:t>依从性更好</a:t>
            </a:r>
            <a:r>
              <a:rPr lang="zh-CN" altLang="en-US" sz="1400">
                <a:sym typeface="+mn-ea"/>
              </a:rPr>
              <a:t>：</a:t>
            </a:r>
            <a:r>
              <a:rPr lang="zh-CN" altLang="en-US" sz="1400" dirty="0">
                <a:sym typeface="+mn-ea"/>
              </a:rPr>
              <a:t>本产品</a:t>
            </a:r>
            <a:r>
              <a:rPr lang="zh-CN" altLang="en-US" sz="1400" b="1" dirty="0">
                <a:sym typeface="+mn-ea"/>
              </a:rPr>
              <a:t>单次输注</a:t>
            </a:r>
            <a:r>
              <a:rPr lang="zh-CN" altLang="en-US" sz="1400" dirty="0">
                <a:sym typeface="+mn-ea"/>
              </a:rPr>
              <a:t>使用，无重复给药造成的相关副反应，</a:t>
            </a:r>
            <a:r>
              <a:rPr lang="zh-CN" altLang="en-US" sz="1400" b="1" dirty="0">
                <a:sym typeface="+mn-ea"/>
              </a:rPr>
              <a:t>改善</a:t>
            </a:r>
            <a:r>
              <a:rPr lang="zh-CN" altLang="en-US" sz="1400" dirty="0">
                <a:sym typeface="+mn-ea"/>
              </a:rPr>
              <a:t>患者治疗</a:t>
            </a:r>
            <a:r>
              <a:rPr lang="zh-CN" altLang="en-US" sz="1400" b="1" dirty="0">
                <a:sym typeface="+mn-ea"/>
              </a:rPr>
              <a:t>依从性</a:t>
            </a:r>
            <a:r>
              <a:rPr lang="zh-CN" altLang="en-US" sz="1400" dirty="0">
                <a:sym typeface="+mn-ea"/>
              </a:rPr>
              <a:t>，降低传统治疗多次住院产生的时间成本和经济负担。</a:t>
            </a:r>
            <a:endParaRPr lang="zh-CN" altLang="en-US" sz="1400" dirty="0">
              <a:highlight>
                <a:srgbClr val="FFFF00"/>
              </a:highlight>
              <a:sym typeface="+mn-ea"/>
            </a:endParaRPr>
          </a:p>
        </p:txBody>
      </p:sp>
      <p:sp>
        <p:nvSpPr>
          <p:cNvPr id="21" name="文本框 20"/>
          <p:cNvSpPr txBox="1"/>
          <p:nvPr/>
        </p:nvSpPr>
        <p:spPr>
          <a:xfrm>
            <a:off x="735965" y="3871595"/>
            <a:ext cx="10718800" cy="496570"/>
          </a:xfrm>
          <a:prstGeom prst="rect">
            <a:avLst/>
          </a:prstGeom>
          <a:solidFill>
            <a:schemeClr val="tx2">
              <a:lumMod val="60000"/>
              <a:lumOff val="40000"/>
            </a:schemeClr>
          </a:solidFill>
        </p:spPr>
        <p:txBody>
          <a:bodyPr wrap="square" rtlCol="0">
            <a:noAutofit/>
          </a:bodyPr>
          <a:lstStyle/>
          <a:p>
            <a:pPr algn="ctr">
              <a:buClrTx/>
              <a:buSzTx/>
              <a:buFontTx/>
            </a:pPr>
            <a:r>
              <a:rPr lang="zh-CN" sz="24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rPr>
              <a:t>与</a:t>
            </a:r>
            <a:r>
              <a:rPr sz="24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rPr>
              <a:t>参照药品</a:t>
            </a:r>
            <a:r>
              <a:rPr lang="zh-CN" sz="24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rPr>
              <a:t>相比的优势</a:t>
            </a:r>
            <a:endParaRPr sz="1600" b="1" dirty="0">
              <a:solidFill>
                <a:schemeClr val="bg1"/>
              </a:solidFill>
              <a:highlight>
                <a:srgbClr val="000000">
                  <a:alpha val="0"/>
                </a:srgbClr>
              </a:highligh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446568" y="1115474"/>
            <a:ext cx="5551805"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highlight>
                  <a:srgbClr val="000000">
                    <a:alpha val="0"/>
                  </a:srgbClr>
                </a:highlight>
              </a:rPr>
              <a:t>泽沃基奥仑赛治疗</a:t>
            </a:r>
            <a:r>
              <a:rPr lang="en-US" altLang="zh-CN" sz="1600" b="1" dirty="0">
                <a:solidFill>
                  <a:schemeClr val="bg1"/>
                </a:solidFill>
                <a:highlight>
                  <a:srgbClr val="000000">
                    <a:alpha val="0"/>
                  </a:srgbClr>
                </a:highlight>
              </a:rPr>
              <a:t> 3L+ R/R MM </a:t>
            </a:r>
            <a:r>
              <a:rPr lang="zh-CN" altLang="en-US" sz="1600" b="1" dirty="0">
                <a:solidFill>
                  <a:schemeClr val="bg1"/>
                </a:solidFill>
                <a:highlight>
                  <a:srgbClr val="000000">
                    <a:alpha val="0"/>
                  </a:srgbClr>
                </a:highlight>
              </a:rPr>
              <a:t>优势</a:t>
            </a:r>
          </a:p>
        </p:txBody>
      </p:sp>
      <p:graphicFrame>
        <p:nvGraphicFramePr>
          <p:cNvPr id="2" name="表格 1"/>
          <p:cNvGraphicFramePr/>
          <p:nvPr>
            <p:custDataLst>
              <p:tags r:id="rId1"/>
            </p:custDataLst>
          </p:nvPr>
        </p:nvGraphicFramePr>
        <p:xfrm>
          <a:off x="6433868" y="1935076"/>
          <a:ext cx="5551805" cy="1950720"/>
        </p:xfrm>
        <a:graphic>
          <a:graphicData uri="http://schemas.openxmlformats.org/drawingml/2006/table">
            <a:tbl>
              <a:tblPr firstRow="1" bandRow="1">
                <a:tableStyleId>{5940675A-B579-460E-94D1-54222C63F5DA}</a:tableStyleId>
              </a:tblPr>
              <a:tblGrid>
                <a:gridCol w="1892300">
                  <a:extLst>
                    <a:ext uri="{9D8B030D-6E8A-4147-A177-3AD203B41FA5}">
                      <a16:colId xmlns:a16="http://schemas.microsoft.com/office/drawing/2014/main" val="20000"/>
                    </a:ext>
                  </a:extLst>
                </a:gridCol>
                <a:gridCol w="183070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518160">
                <a:tc>
                  <a:txBody>
                    <a:bodyPr/>
                    <a:lstStyle/>
                    <a:p>
                      <a:pPr algn="ctr">
                        <a:buNone/>
                      </a:pPr>
                      <a:r>
                        <a:rPr lang="zh-CN" altLang="en-US" sz="1200" b="1"/>
                        <a:t>研究名称</a:t>
                      </a:r>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200" b="1" dirty="0"/>
                        <a:t>LUMMICAR-1 ph.1研究</a:t>
                      </a:r>
                      <a:r>
                        <a:rPr lang="en-US" altLang="zh-CN" sz="1200" baseline="30000" dirty="0">
                          <a:sym typeface="+mn-ea"/>
                        </a:rPr>
                        <a:t>[2]</a:t>
                      </a:r>
                      <a:endParaRPr lang="en-US" altLang="zh-CN" sz="1200" b="1" baseline="30000" dirty="0"/>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200" b="1" dirty="0"/>
                        <a:t>LUMMICAR-1 ph.</a:t>
                      </a:r>
                      <a:r>
                        <a:rPr lang="en-US" altLang="zh-CN" sz="1200" b="1" dirty="0"/>
                        <a:t>2</a:t>
                      </a:r>
                      <a:r>
                        <a:rPr lang="zh-CN" sz="1200" b="1" dirty="0"/>
                        <a:t>研究</a:t>
                      </a:r>
                      <a:r>
                        <a:rPr lang="en-US" altLang="zh-CN" sz="1200" b="0" baseline="30000" dirty="0"/>
                        <a:t>[4]</a:t>
                      </a:r>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extLst>
                  <a:ext uri="{0D108BD9-81ED-4DB2-BD59-A6C34878D82A}">
                    <a16:rowId xmlns:a16="http://schemas.microsoft.com/office/drawing/2014/main" val="10000"/>
                  </a:ext>
                </a:extLst>
              </a:tr>
              <a:tr h="304800">
                <a:tc>
                  <a:txBody>
                    <a:bodyPr/>
                    <a:lstStyle/>
                    <a:p>
                      <a:pPr algn="ctr">
                        <a:buNone/>
                      </a:pPr>
                      <a:r>
                        <a:rPr lang="zh-CN" sz="1200"/>
                        <a:t>ORR</a:t>
                      </a:r>
                      <a:endParaRPr lang="zh-CN" altLang="en-US" sz="1200"/>
                    </a:p>
                  </a:txBody>
                  <a:tcPr anchor="ctr">
                    <a:lnL>
                      <a:noFill/>
                    </a:lnL>
                    <a:lnR>
                      <a:noFill/>
                    </a:lnR>
                    <a:lnT w="12700">
                      <a:solidFill>
                        <a:schemeClr val="tx1"/>
                      </a:solidFill>
                      <a:prstDash val="solid"/>
                    </a:lnT>
                    <a:lnB>
                      <a:noFill/>
                    </a:lnB>
                    <a:lnTlToBr>
                      <a:noFill/>
                    </a:lnTlToBr>
                    <a:lnBlToTr>
                      <a:noFill/>
                    </a:lnBlToTr>
                  </a:tcPr>
                </a:tc>
                <a:tc>
                  <a:txBody>
                    <a:bodyPr/>
                    <a:lstStyle/>
                    <a:p>
                      <a:pPr algn="ctr">
                        <a:buNone/>
                      </a:pPr>
                      <a:r>
                        <a:rPr lang="en-US" altLang="zh-CN" sz="1200"/>
                        <a:t>100%</a:t>
                      </a:r>
                      <a:endParaRPr lang="en-US" altLang="zh-CN" sz="1200" baseline="30000"/>
                    </a:p>
                  </a:txBody>
                  <a:tcPr anchor="ctr">
                    <a:lnL>
                      <a:noFill/>
                    </a:lnL>
                    <a:lnR>
                      <a:noFill/>
                    </a:lnR>
                    <a:lnT w="12700">
                      <a:solidFill>
                        <a:schemeClr val="tx1"/>
                      </a:solidFill>
                      <a:prstDash val="solid"/>
                    </a:lnT>
                    <a:lnB>
                      <a:noFill/>
                    </a:lnB>
                    <a:lnTlToBr>
                      <a:noFill/>
                    </a:lnTlToBr>
                    <a:lnBlToTr>
                      <a:noFill/>
                    </a:lnBlToTr>
                  </a:tcPr>
                </a:tc>
                <a:tc>
                  <a:txBody>
                    <a:bodyPr/>
                    <a:lstStyle/>
                    <a:p>
                      <a:pPr algn="ctr">
                        <a:buNone/>
                      </a:pPr>
                      <a:r>
                        <a:rPr lang="en-US" altLang="zh-CN" sz="1200"/>
                        <a:t>92.2%</a:t>
                      </a:r>
                    </a:p>
                  </a:txBody>
                  <a:tcPr anchor="ctr">
                    <a:lnL>
                      <a:noFill/>
                    </a:lnL>
                    <a:lnR>
                      <a:noFill/>
                    </a:lnR>
                    <a:lnT w="12700">
                      <a:solidFill>
                        <a:schemeClr val="tx1"/>
                      </a:solidFill>
                      <a:prstDash val="solid"/>
                    </a:lnT>
                    <a:lnB>
                      <a:noFill/>
                    </a:lnB>
                    <a:lnTlToBr>
                      <a:noFill/>
                    </a:lnTlToBr>
                    <a:lnBlToTr>
                      <a:noFill/>
                    </a:lnBlToTr>
                  </a:tcPr>
                </a:tc>
                <a:extLst>
                  <a:ext uri="{0D108BD9-81ED-4DB2-BD59-A6C34878D82A}">
                    <a16:rowId xmlns:a16="http://schemas.microsoft.com/office/drawing/2014/main" val="10001"/>
                  </a:ext>
                </a:extLst>
              </a:tr>
              <a:tr h="304800">
                <a:tc>
                  <a:txBody>
                    <a:bodyPr/>
                    <a:lstStyle/>
                    <a:p>
                      <a:pPr algn="ctr">
                        <a:buNone/>
                      </a:pPr>
                      <a:r>
                        <a:rPr lang="zh-CN" sz="1200"/>
                        <a:t>≥VGPR率</a:t>
                      </a:r>
                      <a:endParaRPr lang="zh-CN" altLang="en-US" sz="1200"/>
                    </a:p>
                  </a:txBody>
                  <a:tcPr anchor="ctr">
                    <a:lnL>
                      <a:noFill/>
                    </a:lnL>
                    <a:lnR>
                      <a:noFill/>
                    </a:lnR>
                    <a:lnT>
                      <a:noFill/>
                    </a:lnT>
                    <a:lnB>
                      <a:noFill/>
                    </a:lnB>
                    <a:lnTlToBr>
                      <a:noFill/>
                    </a:lnTlToBr>
                    <a:lnBlToTr>
                      <a:noFill/>
                    </a:lnBlToTr>
                  </a:tcPr>
                </a:tc>
                <a:tc>
                  <a:txBody>
                    <a:bodyPr/>
                    <a:lstStyle/>
                    <a:p>
                      <a:pPr algn="ctr">
                        <a:buNone/>
                      </a:pPr>
                      <a:r>
                        <a:rPr lang="en-US" altLang="zh-CN" sz="1200"/>
                        <a:t>92.9%</a:t>
                      </a:r>
                    </a:p>
                  </a:txBody>
                  <a:tcPr anchor="ctr">
                    <a:lnL>
                      <a:noFill/>
                    </a:lnL>
                    <a:lnR>
                      <a:noFill/>
                    </a:lnR>
                    <a:lnT>
                      <a:noFill/>
                    </a:lnT>
                    <a:lnB>
                      <a:noFill/>
                    </a:lnB>
                    <a:lnTlToBr>
                      <a:noFill/>
                    </a:lnTlToBr>
                    <a:lnBlToTr>
                      <a:noFill/>
                    </a:lnBlToTr>
                  </a:tcPr>
                </a:tc>
                <a:tc>
                  <a:txBody>
                    <a:bodyPr/>
                    <a:lstStyle/>
                    <a:p>
                      <a:pPr algn="ctr">
                        <a:buNone/>
                      </a:pPr>
                      <a:r>
                        <a:rPr lang="en-US" altLang="zh-CN" sz="1200"/>
                        <a:t>91.2%</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304800">
                <a:tc>
                  <a:txBody>
                    <a:bodyPr/>
                    <a:lstStyle/>
                    <a:p>
                      <a:pPr algn="ctr">
                        <a:buNone/>
                      </a:pPr>
                      <a:r>
                        <a:rPr lang="zh-CN" sz="1200"/>
                        <a:t>≥CR率</a:t>
                      </a:r>
                      <a:endParaRPr lang="zh-CN" altLang="en-US" sz="1200"/>
                    </a:p>
                  </a:txBody>
                  <a:tcPr anchor="ctr">
                    <a:lnL>
                      <a:noFill/>
                    </a:lnL>
                    <a:lnR>
                      <a:noFill/>
                    </a:lnR>
                    <a:lnT>
                      <a:noFill/>
                    </a:lnT>
                    <a:lnB>
                      <a:noFill/>
                    </a:lnB>
                    <a:lnTlToBr>
                      <a:noFill/>
                    </a:lnTlToBr>
                    <a:lnBlToTr>
                      <a:noFill/>
                    </a:lnBlToTr>
                  </a:tcPr>
                </a:tc>
                <a:tc>
                  <a:txBody>
                    <a:bodyPr/>
                    <a:lstStyle/>
                    <a:p>
                      <a:pPr algn="ctr">
                        <a:buNone/>
                      </a:pPr>
                      <a:r>
                        <a:rPr lang="en-US" altLang="zh-CN" sz="1200"/>
                        <a:t>78.6%</a:t>
                      </a:r>
                    </a:p>
                  </a:txBody>
                  <a:tcPr anchor="ctr">
                    <a:lnL>
                      <a:noFill/>
                    </a:lnL>
                    <a:lnR>
                      <a:noFill/>
                    </a:lnR>
                    <a:lnT>
                      <a:noFill/>
                    </a:lnT>
                    <a:lnB>
                      <a:noFill/>
                    </a:lnB>
                    <a:lnTlToBr>
                      <a:noFill/>
                    </a:lnTlToBr>
                    <a:lnBlToTr>
                      <a:noFill/>
                    </a:lnBlToTr>
                  </a:tcPr>
                </a:tc>
                <a:tc>
                  <a:txBody>
                    <a:bodyPr/>
                    <a:lstStyle/>
                    <a:p>
                      <a:pPr algn="ctr">
                        <a:buNone/>
                      </a:pPr>
                      <a:r>
                        <a:rPr lang="en-US" altLang="zh-CN" sz="1200"/>
                        <a:t>71.6%</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518160">
                <a:tc>
                  <a:txBody>
                    <a:bodyPr/>
                    <a:lstStyle/>
                    <a:p>
                      <a:pPr algn="ctr">
                        <a:buNone/>
                      </a:pPr>
                      <a:r>
                        <a:rPr lang="zh-CN" altLang="en-US" sz="1200"/>
                        <a:t>达CR及以上患者MRD阴性率</a:t>
                      </a:r>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200" b="1"/>
                        <a:t>100%</a:t>
                      </a:r>
                      <a:endParaRPr lang="zh-CN" altLang="en-US" sz="1200" b="1"/>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200" b="1" dirty="0"/>
                        <a:t>100%</a:t>
                      </a:r>
                    </a:p>
                  </a:txBody>
                  <a:tcPr anchor="ctr">
                    <a:lnL>
                      <a:noFill/>
                    </a:lnL>
                    <a:lnR>
                      <a:noFill/>
                    </a:lnR>
                    <a:lnT>
                      <a:noFill/>
                    </a:lnT>
                    <a:lnB w="12700">
                      <a:solidFill>
                        <a:schemeClr val="tx1"/>
                      </a:solidFill>
                      <a:prstDash val="solid"/>
                    </a:lnB>
                    <a:lnTlToBr>
                      <a:noFill/>
                    </a:lnTlToBr>
                    <a:lnBlToTr>
                      <a:noFill/>
                    </a:lnBlToTr>
                  </a:tcPr>
                </a:tc>
                <a:extLst>
                  <a:ext uri="{0D108BD9-81ED-4DB2-BD59-A6C34878D82A}">
                    <a16:rowId xmlns:a16="http://schemas.microsoft.com/office/drawing/2014/main" val="10004"/>
                  </a:ext>
                </a:extLst>
              </a:tr>
            </a:tbl>
          </a:graphicData>
        </a:graphic>
      </p:graphicFrame>
      <p:graphicFrame>
        <p:nvGraphicFramePr>
          <p:cNvPr id="3" name="表格 2"/>
          <p:cNvGraphicFramePr/>
          <p:nvPr>
            <p:custDataLst>
              <p:tags r:id="rId2"/>
            </p:custDataLst>
          </p:nvPr>
        </p:nvGraphicFramePr>
        <p:xfrm>
          <a:off x="6446568" y="4375612"/>
          <a:ext cx="5551805" cy="1432560"/>
        </p:xfrm>
        <a:graphic>
          <a:graphicData uri="http://schemas.openxmlformats.org/drawingml/2006/table">
            <a:tbl>
              <a:tblPr firstRow="1" bandRow="1">
                <a:tableStyleId>{5940675A-B579-460E-94D1-54222C63F5DA}</a:tableStyleId>
              </a:tblPr>
              <a:tblGrid>
                <a:gridCol w="1957705">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518160">
                <a:tc>
                  <a:txBody>
                    <a:bodyPr/>
                    <a:lstStyle/>
                    <a:p>
                      <a:pPr algn="ctr">
                        <a:buNone/>
                      </a:pPr>
                      <a:r>
                        <a:rPr lang="zh-CN" altLang="en-US" sz="1200" b="1"/>
                        <a:t>研究名称</a:t>
                      </a:r>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200" b="1" dirty="0"/>
                        <a:t>LUMMICAR-1 ph.1研究</a:t>
                      </a:r>
                      <a:r>
                        <a:rPr lang="en-US" altLang="zh-CN" sz="1200" baseline="30000" dirty="0">
                          <a:sym typeface="+mn-ea"/>
                        </a:rPr>
                        <a:t>[2]</a:t>
                      </a:r>
                      <a:endParaRPr lang="zh-CN" altLang="en-US" sz="1200" b="1" dirty="0"/>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200" b="1" dirty="0"/>
                        <a:t>LUMMICAR-1 ph.</a:t>
                      </a:r>
                      <a:r>
                        <a:rPr lang="en-US" altLang="zh-CN" sz="1200" b="1" dirty="0"/>
                        <a:t>2</a:t>
                      </a:r>
                      <a:r>
                        <a:rPr lang="zh-CN" sz="1200" b="1" dirty="0"/>
                        <a:t>研究</a:t>
                      </a:r>
                      <a:r>
                        <a:rPr lang="en-US" altLang="zh-CN" sz="1200" baseline="30000" dirty="0">
                          <a:sym typeface="+mn-ea"/>
                        </a:rPr>
                        <a:t>[4]</a:t>
                      </a:r>
                      <a:endParaRPr lang="zh-CN" altLang="en-US" sz="1200" b="1" dirty="0"/>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extLst>
                  <a:ext uri="{0D108BD9-81ED-4DB2-BD59-A6C34878D82A}">
                    <a16:rowId xmlns:a16="http://schemas.microsoft.com/office/drawing/2014/main" val="10000"/>
                  </a:ext>
                </a:extLst>
              </a:tr>
              <a:tr h="304800">
                <a:tc>
                  <a:txBody>
                    <a:bodyPr/>
                    <a:lstStyle/>
                    <a:p>
                      <a:pPr algn="ctr">
                        <a:buNone/>
                      </a:pPr>
                      <a:r>
                        <a:rPr lang="en-US" altLang="zh-CN" sz="1200"/>
                        <a:t>mPFS</a:t>
                      </a:r>
                    </a:p>
                  </a:txBody>
                  <a:tcPr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algn="ctr">
                        <a:buNone/>
                      </a:pPr>
                      <a:r>
                        <a:rPr lang="en-US" altLang="zh-CN" sz="1200" b="0"/>
                        <a:t>25</a:t>
                      </a:r>
                      <a:r>
                        <a:rPr lang="zh-CN" altLang="en-US" sz="1200" b="0"/>
                        <a:t>个月</a:t>
                      </a:r>
                    </a:p>
                  </a:txBody>
                  <a:tcPr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algn="ctr">
                        <a:buNone/>
                      </a:pPr>
                      <a:r>
                        <a:rPr lang="zh-CN" altLang="en-US" sz="1200" b="0"/>
                        <a:t>未达到</a:t>
                      </a:r>
                    </a:p>
                  </a:txBody>
                  <a:tcPr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01"/>
                  </a:ext>
                </a:extLst>
              </a:tr>
              <a:tr h="304800">
                <a:tc>
                  <a:txBody>
                    <a:bodyPr/>
                    <a:lstStyle/>
                    <a:p>
                      <a:pPr algn="ctr">
                        <a:buNone/>
                      </a:pPr>
                      <a:r>
                        <a:rPr lang="en-US" altLang="zh-CN" sz="1200"/>
                        <a:t>PFS</a:t>
                      </a:r>
                      <a:r>
                        <a:rPr lang="zh-CN" altLang="en-US" sz="1200"/>
                        <a:t>率</a:t>
                      </a:r>
                    </a:p>
                  </a:txBody>
                  <a:tcPr anchor="ctr">
                    <a:lnL>
                      <a:noFill/>
                    </a:lnL>
                    <a:lnR>
                      <a:noFill/>
                    </a:lnR>
                    <a:lnT>
                      <a:noFill/>
                    </a:lnT>
                    <a:lnB>
                      <a:noFill/>
                    </a:lnB>
                    <a:lnTlToBr>
                      <a:noFill/>
                    </a:lnTlToBr>
                    <a:lnBlToTr>
                      <a:noFill/>
                    </a:lnBlToTr>
                  </a:tcPr>
                </a:tc>
                <a:tc>
                  <a:txBody>
                    <a:bodyPr/>
                    <a:lstStyle/>
                    <a:p>
                      <a:pPr algn="ctr">
                        <a:buNone/>
                      </a:pPr>
                      <a:r>
                        <a:rPr lang="en-US" altLang="zh-CN" sz="1200" b="0" dirty="0"/>
                        <a:t>85.7%</a:t>
                      </a:r>
                      <a:r>
                        <a:rPr lang="zh-CN" altLang="en-US" sz="1200" b="0" dirty="0"/>
                        <a:t>（</a:t>
                      </a:r>
                      <a:r>
                        <a:rPr lang="en-US" altLang="zh-CN" sz="1200" b="0" dirty="0"/>
                        <a:t>12</a:t>
                      </a:r>
                      <a:r>
                        <a:rPr lang="zh-CN" altLang="en-US" sz="1200" b="0" dirty="0"/>
                        <a:t>个月）</a:t>
                      </a:r>
                      <a:r>
                        <a:rPr lang="en-US" altLang="zh-CN" sz="1200" b="0" baseline="30000" dirty="0"/>
                        <a:t>[1]</a:t>
                      </a:r>
                    </a:p>
                  </a:txBody>
                  <a:tcPr anchor="ctr">
                    <a:lnL>
                      <a:noFill/>
                    </a:lnL>
                    <a:lnR>
                      <a:noFill/>
                    </a:lnR>
                    <a:lnT>
                      <a:noFill/>
                    </a:lnT>
                    <a:lnB>
                      <a:noFill/>
                    </a:lnB>
                    <a:lnTlToBr>
                      <a:noFill/>
                    </a:lnTlToBr>
                    <a:lnBlToTr>
                      <a:noFill/>
                    </a:lnBlToTr>
                  </a:tcPr>
                </a:tc>
                <a:tc>
                  <a:txBody>
                    <a:bodyPr/>
                    <a:lstStyle/>
                    <a:p>
                      <a:pPr algn="ctr">
                        <a:buNone/>
                      </a:pPr>
                      <a:r>
                        <a:rPr lang="zh-CN" altLang="en-US" sz="1200" b="0" dirty="0"/>
                        <a:t>84.6%（</a:t>
                      </a:r>
                      <a:r>
                        <a:rPr lang="en-US" altLang="zh-CN" sz="1200" b="0" dirty="0"/>
                        <a:t>9</a:t>
                      </a:r>
                      <a:r>
                        <a:rPr lang="zh-CN" altLang="en-US" sz="1200" b="0" dirty="0"/>
                        <a:t>个月）</a:t>
                      </a:r>
                      <a:r>
                        <a:rPr lang="en-US" altLang="zh-CN" sz="1200" baseline="30000" dirty="0">
                          <a:sym typeface="+mn-ea"/>
                        </a:rPr>
                        <a:t>[3]</a:t>
                      </a:r>
                      <a:endParaRPr lang="en-US" altLang="zh-CN" sz="1200" b="0" dirty="0"/>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304800">
                <a:tc>
                  <a:txBody>
                    <a:bodyPr/>
                    <a:lstStyle/>
                    <a:p>
                      <a:pPr algn="ctr">
                        <a:buNone/>
                      </a:pPr>
                      <a:r>
                        <a:rPr lang="en-US" altLang="zh-CN" sz="1200"/>
                        <a:t>OS</a:t>
                      </a:r>
                      <a:r>
                        <a:rPr lang="zh-CN" altLang="en-US" sz="1200"/>
                        <a:t>率</a:t>
                      </a:r>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200" b="0"/>
                        <a:t>92.9%</a:t>
                      </a:r>
                      <a:r>
                        <a:rPr lang="zh-CN" altLang="en-US" sz="1200" b="0"/>
                        <a:t>（</a:t>
                      </a:r>
                      <a:r>
                        <a:rPr lang="en-US" altLang="zh-CN" sz="1200" b="0"/>
                        <a:t>3</a:t>
                      </a:r>
                      <a:r>
                        <a:rPr lang="zh-CN" altLang="en-US" sz="1200" b="0"/>
                        <a:t>年）</a:t>
                      </a:r>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200" b="0" dirty="0"/>
                        <a:t>/</a:t>
                      </a:r>
                    </a:p>
                  </a:txBody>
                  <a:tcPr anchor="ctr">
                    <a:lnL>
                      <a:noFill/>
                    </a:lnL>
                    <a:lnR>
                      <a:noFill/>
                    </a:lnR>
                    <a:lnT>
                      <a:noFill/>
                    </a:lnT>
                    <a:lnB w="12700">
                      <a:solidFill>
                        <a:schemeClr val="tx1"/>
                      </a:solidFill>
                      <a:prstDash val="solid"/>
                    </a:lnB>
                    <a:lnTlToBr>
                      <a:noFill/>
                    </a:lnTlToBr>
                    <a:lnBlToTr>
                      <a:noFill/>
                    </a:lnBlToTr>
                  </a:tcPr>
                </a:tc>
                <a:extLst>
                  <a:ext uri="{0D108BD9-81ED-4DB2-BD59-A6C34878D82A}">
                    <a16:rowId xmlns:a16="http://schemas.microsoft.com/office/drawing/2014/main" val="10003"/>
                  </a:ext>
                </a:extLst>
              </a:tr>
            </a:tbl>
          </a:graphicData>
        </a:graphic>
      </p:graphicFrame>
      <p:sp>
        <p:nvSpPr>
          <p:cNvPr id="4" name="文本框 3"/>
          <p:cNvSpPr txBox="1"/>
          <p:nvPr/>
        </p:nvSpPr>
        <p:spPr>
          <a:xfrm>
            <a:off x="6446568" y="1490932"/>
            <a:ext cx="5539105" cy="386006"/>
          </a:xfrm>
          <a:prstGeom prst="rect">
            <a:avLst/>
          </a:prstGeom>
          <a:solidFill>
            <a:schemeClr val="accent3">
              <a:lumMod val="20000"/>
              <a:lumOff val="80000"/>
            </a:schemeClr>
          </a:solidFill>
          <a:ln w="9525">
            <a:noFill/>
          </a:ln>
        </p:spPr>
        <p:txBody>
          <a:bodyPr wrap="square" rtlCol="0">
            <a:noAutofit/>
          </a:bodyPr>
          <a:lstStyle/>
          <a:p>
            <a:pPr marL="285750" lvl="0" indent="-285750" algn="l">
              <a:buClrTx/>
              <a:buSzTx/>
              <a:buFont typeface="Wingdings" panose="05000000000000000000" charset="0"/>
              <a:buChar char="Ø"/>
            </a:pPr>
            <a:r>
              <a:rPr lang="zh-CN" sz="1400" b="1" dirty="0">
                <a:latin typeface="Times New Roman" panose="02020603050405020304" charset="0"/>
                <a:ea typeface="等线" panose="02010600030101010101" charset="-122"/>
                <a:sym typeface="+mn-ea"/>
              </a:rPr>
              <a:t>泽沃基奥仑赛强效杀瘤，深度缓解</a:t>
            </a:r>
          </a:p>
        </p:txBody>
      </p:sp>
      <p:sp>
        <p:nvSpPr>
          <p:cNvPr id="5" name="文本框 4"/>
          <p:cNvSpPr txBox="1"/>
          <p:nvPr/>
        </p:nvSpPr>
        <p:spPr>
          <a:xfrm>
            <a:off x="6447203" y="4001597"/>
            <a:ext cx="5537835" cy="322580"/>
          </a:xfrm>
          <a:prstGeom prst="rect">
            <a:avLst/>
          </a:prstGeom>
          <a:solidFill>
            <a:schemeClr val="accent3">
              <a:lumMod val="20000"/>
              <a:lumOff val="80000"/>
            </a:schemeClr>
          </a:solidFill>
          <a:ln w="9525">
            <a:noFill/>
          </a:ln>
        </p:spPr>
        <p:txBody>
          <a:bodyPr wrap="square" rtlCol="0">
            <a:noAutofit/>
          </a:bodyPr>
          <a:lstStyle/>
          <a:p>
            <a:pPr marL="285750" lvl="0" indent="-285750" algn="l">
              <a:buClrTx/>
              <a:buSzTx/>
              <a:buFont typeface="Wingdings" panose="05000000000000000000" charset="0"/>
              <a:buChar char="Ø"/>
            </a:pPr>
            <a:r>
              <a:rPr lang="zh-CN" sz="1400" b="1">
                <a:latin typeface="Times New Roman" panose="02020603050405020304" charset="0"/>
                <a:ea typeface="等线" panose="02010600030101010101" charset="-122"/>
                <a:sym typeface="+mn-ea"/>
              </a:rPr>
              <a:t>泽沃基奥仑赛持续获益，长期生存</a:t>
            </a:r>
          </a:p>
        </p:txBody>
      </p:sp>
      <p:sp>
        <p:nvSpPr>
          <p:cNvPr id="100" name="文本框 99"/>
          <p:cNvSpPr txBox="1"/>
          <p:nvPr/>
        </p:nvSpPr>
        <p:spPr>
          <a:xfrm>
            <a:off x="6446568" y="5855815"/>
            <a:ext cx="5562600" cy="307777"/>
          </a:xfrm>
          <a:prstGeom prst="rect">
            <a:avLst/>
          </a:prstGeom>
          <a:solidFill>
            <a:schemeClr val="accent3">
              <a:lumMod val="20000"/>
              <a:lumOff val="80000"/>
            </a:schemeClr>
          </a:solidFill>
          <a:ln w="9525">
            <a:noFill/>
          </a:ln>
        </p:spPr>
        <p:txBody>
          <a:bodyPr wrap="square">
            <a:spAutoFit/>
          </a:bodyPr>
          <a:lstStyle/>
          <a:p>
            <a:pPr indent="0" algn="ctr"/>
            <a:r>
              <a:rPr lang="zh-CN" sz="1400" b="1" dirty="0">
                <a:latin typeface="Times New Roman" panose="02020603050405020304" charset="0"/>
                <a:ea typeface="等线" panose="02010600030101010101" charset="-122"/>
              </a:rPr>
              <a:t>泽沃基奥仑赛</a:t>
            </a:r>
            <a:r>
              <a:rPr lang="zh-CN" sz="1400" b="1" dirty="0">
                <a:ea typeface="等线" panose="02010600030101010101" charset="-122"/>
              </a:rPr>
              <a:t>助力疾病长期控制</a:t>
            </a:r>
            <a:r>
              <a:rPr lang="zh-CN" sz="1400" b="0" dirty="0">
                <a:ea typeface="等线" panose="02010600030101010101" charset="-122"/>
              </a:rPr>
              <a:t>，</a:t>
            </a:r>
            <a:r>
              <a:rPr lang="zh-CN" sz="1400" b="1" dirty="0">
                <a:ea typeface="等线" panose="02010600030101010101" charset="-122"/>
              </a:rPr>
              <a:t>带来疾病治愈可能</a:t>
            </a:r>
            <a:r>
              <a:rPr lang="zh-CN" sz="1400" b="0" dirty="0">
                <a:ea typeface="等线" panose="02010600030101010101" charset="-122"/>
              </a:rPr>
              <a:t>。</a:t>
            </a:r>
            <a:endParaRPr lang="zh-CN" altLang="en-US" sz="1400" b="0" dirty="0">
              <a:ea typeface="等线" panose="02010600030101010101" charset="-122"/>
            </a:endParaRPr>
          </a:p>
        </p:txBody>
      </p:sp>
      <p:sp>
        <p:nvSpPr>
          <p:cNvPr id="11" name="文本框 10"/>
          <p:cNvSpPr txBox="1"/>
          <p:nvPr/>
        </p:nvSpPr>
        <p:spPr>
          <a:xfrm>
            <a:off x="290291" y="3158505"/>
            <a:ext cx="5895975" cy="3005087"/>
          </a:xfrm>
          <a:prstGeom prst="rect">
            <a:avLst/>
          </a:prstGeom>
          <a:noFill/>
          <a:ln>
            <a:solidFill>
              <a:schemeClr val="bg1">
                <a:lumMod val="85000"/>
              </a:schemeClr>
            </a:solidFill>
          </a:ln>
        </p:spPr>
        <p:txBody>
          <a:bodyPr wrap="square" rtlCol="0" anchor="t">
            <a:noAutofit/>
          </a:bodyPr>
          <a:lstStyle/>
          <a:p>
            <a:pPr algn="just"/>
            <a:r>
              <a:rPr lang="en-US" altLang="zh-CN" sz="1400" b="1" dirty="0"/>
              <a:t>3</a:t>
            </a:r>
            <a:r>
              <a:rPr lang="zh-CN" altLang="en-US" sz="1400" b="1" dirty="0"/>
              <a:t>线及以上复发难治性多发性骨髓瘤</a:t>
            </a:r>
            <a:r>
              <a:rPr lang="en-US" altLang="zh-CN" sz="1400" b="1" dirty="0"/>
              <a:t>(RRMM)</a:t>
            </a:r>
            <a:r>
              <a:rPr lang="zh-CN" altLang="en-US" sz="1400" dirty="0"/>
              <a:t>既往推荐治疗为联合方案。针对两药耐药</a:t>
            </a:r>
            <a:r>
              <a:rPr lang="en-US" altLang="zh-CN" sz="1400" dirty="0"/>
              <a:t>RRMM</a:t>
            </a:r>
            <a:r>
              <a:rPr lang="zh-CN" altLang="en-US" sz="1400" dirty="0"/>
              <a:t>患者，</a:t>
            </a:r>
            <a:r>
              <a:rPr lang="en-US" altLang="zh-CN" sz="1400" b="1" dirty="0"/>
              <a:t>2024</a:t>
            </a:r>
            <a:r>
              <a:rPr lang="zh-CN" altLang="en-US" sz="1400" b="1" dirty="0"/>
              <a:t>年</a:t>
            </a:r>
            <a:r>
              <a:rPr lang="en-US" altLang="zh-CN" sz="1400" b="1" dirty="0"/>
              <a:t>CSCO</a:t>
            </a:r>
            <a:r>
              <a:rPr lang="zh-CN" altLang="en-US" sz="1400" b="1" dirty="0"/>
              <a:t>指南</a:t>
            </a:r>
            <a:r>
              <a:rPr lang="en-US" altLang="zh-CN" sz="1400" b="1" dirty="0"/>
              <a:t>Ⅰ</a:t>
            </a:r>
            <a:r>
              <a:rPr lang="zh-CN" altLang="en-US" sz="1400" b="1" dirty="0"/>
              <a:t>级推荐</a:t>
            </a:r>
            <a:r>
              <a:rPr lang="zh-CN" altLang="en-US" sz="1400" b="1" dirty="0">
                <a:solidFill>
                  <a:schemeClr val="accent1"/>
                </a:solidFill>
              </a:rPr>
              <a:t>三药联合</a:t>
            </a:r>
            <a:r>
              <a:rPr lang="zh-CN" altLang="en-US" sz="1400" dirty="0"/>
              <a:t>或</a:t>
            </a:r>
            <a:r>
              <a:rPr lang="en-US" altLang="zh-CN" sz="1400" b="1" dirty="0">
                <a:solidFill>
                  <a:schemeClr val="accent1"/>
                </a:solidFill>
              </a:rPr>
              <a:t>CAR-T</a:t>
            </a:r>
            <a:r>
              <a:rPr lang="zh-CN" altLang="en-US" sz="1400" dirty="0"/>
              <a:t>。目前</a:t>
            </a:r>
            <a:r>
              <a:rPr lang="zh-CN" altLang="en-US" sz="1400" b="1" dirty="0"/>
              <a:t>中国已上市</a:t>
            </a:r>
            <a:r>
              <a:rPr lang="zh-CN" altLang="en-US" sz="1400" dirty="0"/>
              <a:t>两款</a:t>
            </a:r>
            <a:r>
              <a:rPr lang="en-US" altLang="zh-CN" sz="1400" b="1" dirty="0"/>
              <a:t>BCMA CAR-T</a:t>
            </a:r>
            <a:r>
              <a:rPr lang="zh-CN" altLang="en-US" sz="1400" dirty="0"/>
              <a:t>：伊基奥仑赛和</a:t>
            </a:r>
            <a:r>
              <a:rPr lang="zh-CN" altLang="en-US" sz="1400" b="1" dirty="0">
                <a:solidFill>
                  <a:schemeClr val="accent1"/>
                </a:solidFill>
              </a:rPr>
              <a:t>泽沃基奥仑赛</a:t>
            </a:r>
            <a:r>
              <a:rPr lang="zh-CN" altLang="en-US" sz="1400" dirty="0"/>
              <a:t>。伊基奥仑赛</a:t>
            </a:r>
            <a:r>
              <a:rPr lang="en-US" altLang="zh-CN" sz="1400" dirty="0"/>
              <a:t>2023</a:t>
            </a:r>
            <a:r>
              <a:rPr lang="zh-CN" altLang="en-US" sz="1400" dirty="0"/>
              <a:t>年</a:t>
            </a:r>
            <a:r>
              <a:rPr lang="en-US" altLang="zh-CN" sz="1400" dirty="0"/>
              <a:t>6</a:t>
            </a:r>
            <a:r>
              <a:rPr lang="zh-CN" altLang="en-US" sz="1400" dirty="0"/>
              <a:t>月上市，尚未纳入国家医保目录。</a:t>
            </a:r>
            <a:endParaRPr lang="en-US" altLang="zh-CN" sz="1400" dirty="0"/>
          </a:p>
          <a:p>
            <a:pPr algn="just"/>
            <a:r>
              <a:rPr lang="zh-CN" altLang="en-US" sz="1400" b="1" dirty="0"/>
              <a:t>本品优势如下</a:t>
            </a:r>
            <a:r>
              <a:rPr lang="zh-CN" altLang="en-US" sz="1400" dirty="0"/>
              <a:t>：</a:t>
            </a:r>
            <a:r>
              <a:rPr lang="en-US" altLang="zh-CN" sz="1400" b="1" dirty="0">
                <a:solidFill>
                  <a:schemeClr val="accent1"/>
                </a:solidFill>
              </a:rPr>
              <a:t>1</a:t>
            </a:r>
            <a:r>
              <a:rPr lang="zh-CN" altLang="en-US" sz="1400" b="1" dirty="0">
                <a:solidFill>
                  <a:schemeClr val="accent1"/>
                </a:solidFill>
              </a:rPr>
              <a:t>、结构优势</a:t>
            </a:r>
            <a:r>
              <a:rPr lang="zh-CN" altLang="en-US" sz="1400" dirty="0"/>
              <a:t>：拥有独特全人源</a:t>
            </a:r>
            <a:r>
              <a:rPr lang="en-US" altLang="zh-CN" sz="1400" b="1" dirty="0" err="1"/>
              <a:t>scFv</a:t>
            </a:r>
            <a:r>
              <a:rPr lang="zh-CN" altLang="en-US" sz="1400" b="1" dirty="0"/>
              <a:t>结构</a:t>
            </a:r>
            <a:r>
              <a:rPr lang="zh-CN" altLang="en-US" sz="1400" dirty="0"/>
              <a:t>（</a:t>
            </a:r>
            <a:r>
              <a:rPr lang="en-US" altLang="zh-CN" sz="1400" b="1" dirty="0">
                <a:solidFill>
                  <a:schemeClr val="accent1"/>
                </a:solidFill>
              </a:rPr>
              <a:t>25C2</a:t>
            </a:r>
            <a:r>
              <a:rPr lang="zh-CN" altLang="en-US" sz="1400" b="1" dirty="0">
                <a:solidFill>
                  <a:schemeClr val="accent1"/>
                </a:solidFill>
              </a:rPr>
              <a:t>序列</a:t>
            </a:r>
            <a:r>
              <a:rPr lang="zh-CN" altLang="en-US" sz="1400" dirty="0"/>
              <a:t>），具备</a:t>
            </a:r>
            <a:r>
              <a:rPr lang="zh-CN" altLang="en-US" sz="1400" b="1" dirty="0"/>
              <a:t>较高结合亲和力</a:t>
            </a:r>
            <a:r>
              <a:rPr lang="zh-CN" altLang="en-US" sz="1400" dirty="0"/>
              <a:t>，能更精确特异性靶向肿瘤抗原；</a:t>
            </a:r>
            <a:r>
              <a:rPr lang="zh-CN" altLang="en-US" sz="1400" b="1" dirty="0"/>
              <a:t>单体比例高，减少自体磷酸化，减少</a:t>
            </a:r>
            <a:r>
              <a:rPr lang="en-US" altLang="zh-CN" sz="1400" b="1" dirty="0"/>
              <a:t>IL-6</a:t>
            </a:r>
            <a:r>
              <a:rPr lang="zh-CN" altLang="en-US" sz="1400" b="1" dirty="0"/>
              <a:t>释放，免疫原性低，</a:t>
            </a:r>
            <a:r>
              <a:rPr lang="en-US" altLang="zh-CN" sz="1400" b="1" dirty="0">
                <a:solidFill>
                  <a:schemeClr val="accent1"/>
                </a:solidFill>
              </a:rPr>
              <a:t>9</a:t>
            </a:r>
            <a:r>
              <a:rPr lang="zh-CN" altLang="en-US" sz="1400" b="1" dirty="0">
                <a:solidFill>
                  <a:schemeClr val="accent1"/>
                </a:solidFill>
              </a:rPr>
              <a:t>个月</a:t>
            </a:r>
            <a:r>
              <a:rPr lang="en-US" altLang="zh-CN" sz="1400" b="1" dirty="0">
                <a:solidFill>
                  <a:schemeClr val="accent1"/>
                </a:solidFill>
              </a:rPr>
              <a:t>ADA</a:t>
            </a:r>
            <a:r>
              <a:rPr lang="zh-CN" altLang="en-US" sz="1400" b="1" dirty="0">
                <a:solidFill>
                  <a:schemeClr val="accent1"/>
                </a:solidFill>
              </a:rPr>
              <a:t>阳性率为</a:t>
            </a:r>
            <a:r>
              <a:rPr lang="en-US" altLang="zh-CN" sz="1400" b="1" dirty="0">
                <a:solidFill>
                  <a:schemeClr val="accent1"/>
                </a:solidFill>
              </a:rPr>
              <a:t>12.7%</a:t>
            </a:r>
            <a:r>
              <a:rPr lang="zh-CN" altLang="en-US" sz="1400" dirty="0"/>
              <a:t>，从而降低</a:t>
            </a:r>
            <a:r>
              <a:rPr lang="en-US" altLang="zh-CN" sz="1400" dirty="0"/>
              <a:t>CRS</a:t>
            </a:r>
            <a:r>
              <a:rPr lang="zh-CN" altLang="en-US" sz="1400" dirty="0"/>
              <a:t>和其他</a:t>
            </a:r>
            <a:r>
              <a:rPr lang="en-US" altLang="zh-CN" sz="1400" dirty="0"/>
              <a:t>AE</a:t>
            </a:r>
            <a:r>
              <a:rPr lang="zh-CN" altLang="en-US" sz="1400" dirty="0"/>
              <a:t>，提升临床应用安全性和持久性。</a:t>
            </a:r>
            <a:r>
              <a:rPr lang="en-US" altLang="zh-CN" sz="1400" b="1" dirty="0">
                <a:solidFill>
                  <a:schemeClr val="accent1"/>
                </a:solidFill>
              </a:rPr>
              <a:t>2</a:t>
            </a:r>
            <a:r>
              <a:rPr lang="zh-CN" altLang="en-US" sz="1400" b="1" dirty="0">
                <a:solidFill>
                  <a:schemeClr val="accent1"/>
                </a:solidFill>
              </a:rPr>
              <a:t>、细胞动力学优异</a:t>
            </a:r>
            <a:r>
              <a:rPr lang="zh-CN" altLang="en-US" sz="1400" dirty="0"/>
              <a:t>：</a:t>
            </a:r>
            <a:r>
              <a:rPr lang="zh-CN" altLang="en-US" sz="1400" b="1" dirty="0"/>
              <a:t>平均</a:t>
            </a:r>
            <a:r>
              <a:rPr lang="en-US" altLang="zh-CN" sz="1400" b="1" dirty="0" err="1"/>
              <a:t>Cmax</a:t>
            </a:r>
            <a:r>
              <a:rPr lang="zh-CN" altLang="en-US" sz="1400" b="1" dirty="0"/>
              <a:t>和</a:t>
            </a:r>
            <a:r>
              <a:rPr lang="en-US" altLang="zh-CN" sz="1400" b="1" dirty="0"/>
              <a:t>AUC0~28d</a:t>
            </a:r>
            <a:r>
              <a:rPr lang="zh-CN" altLang="en-US" sz="1400" dirty="0"/>
              <a:t>同类相对较高，是保障优异疗效的药代学基础。</a:t>
            </a:r>
            <a:r>
              <a:rPr lang="en-US" altLang="zh-CN" sz="1400" b="1" dirty="0">
                <a:solidFill>
                  <a:schemeClr val="accent1"/>
                </a:solidFill>
              </a:rPr>
              <a:t>3</a:t>
            </a:r>
            <a:r>
              <a:rPr lang="zh-CN" altLang="en-US" sz="1400" b="1" dirty="0">
                <a:solidFill>
                  <a:schemeClr val="accent1"/>
                </a:solidFill>
              </a:rPr>
              <a:t>、疗效显著</a:t>
            </a:r>
            <a:r>
              <a:rPr lang="zh-CN" altLang="en-US" sz="1400" dirty="0"/>
              <a:t>：</a:t>
            </a:r>
            <a:r>
              <a:rPr lang="en-US" altLang="zh-CN" sz="1400" dirty="0"/>
              <a:t>3</a:t>
            </a:r>
            <a:r>
              <a:rPr lang="zh-CN" altLang="en-US" sz="1400" dirty="0"/>
              <a:t>年随访的</a:t>
            </a:r>
            <a:r>
              <a:rPr lang="en-US" altLang="zh-CN" sz="1400" dirty="0"/>
              <a:t>Ⅰ</a:t>
            </a:r>
            <a:r>
              <a:rPr lang="zh-CN" altLang="en-US" sz="1400" dirty="0"/>
              <a:t>期研究显示患者缓解程度高（</a:t>
            </a:r>
            <a:r>
              <a:rPr lang="zh-CN" altLang="en-US" sz="1400" b="1" dirty="0">
                <a:solidFill>
                  <a:schemeClr val="accent1"/>
                </a:solidFill>
              </a:rPr>
              <a:t>≥</a:t>
            </a:r>
            <a:r>
              <a:rPr lang="en-US" altLang="zh-CN" sz="1400" b="1" dirty="0">
                <a:solidFill>
                  <a:schemeClr val="accent1"/>
                </a:solidFill>
              </a:rPr>
              <a:t>CR</a:t>
            </a:r>
            <a:r>
              <a:rPr lang="zh-CN" altLang="en-US" sz="1400" b="1" dirty="0">
                <a:solidFill>
                  <a:schemeClr val="accent1"/>
                </a:solidFill>
              </a:rPr>
              <a:t>率为</a:t>
            </a:r>
            <a:r>
              <a:rPr lang="en-US" altLang="zh-CN" sz="1400" b="1" dirty="0">
                <a:solidFill>
                  <a:schemeClr val="accent1"/>
                </a:solidFill>
              </a:rPr>
              <a:t>78.6%</a:t>
            </a:r>
            <a:r>
              <a:rPr lang="zh-CN" altLang="en-US" sz="1400" dirty="0"/>
              <a:t>，其中达</a:t>
            </a:r>
            <a:r>
              <a:rPr lang="en-US" altLang="zh-CN" sz="1400" dirty="0"/>
              <a:t>CR</a:t>
            </a:r>
            <a:r>
              <a:rPr lang="zh-CN" altLang="en-US" sz="1400" dirty="0"/>
              <a:t>及以上患者</a:t>
            </a:r>
            <a:r>
              <a:rPr lang="en-US" altLang="zh-CN" sz="1400" b="1" dirty="0">
                <a:solidFill>
                  <a:schemeClr val="accent1"/>
                </a:solidFill>
              </a:rPr>
              <a:t>MRD</a:t>
            </a:r>
            <a:r>
              <a:rPr lang="zh-CN" altLang="en-US" sz="1400" b="1" dirty="0">
                <a:solidFill>
                  <a:schemeClr val="accent1"/>
                </a:solidFill>
              </a:rPr>
              <a:t>阴性率</a:t>
            </a:r>
            <a:r>
              <a:rPr lang="en-US" altLang="zh-CN" sz="1400" b="1" dirty="0">
                <a:solidFill>
                  <a:schemeClr val="accent1"/>
                </a:solidFill>
              </a:rPr>
              <a:t>100%</a:t>
            </a:r>
            <a:r>
              <a:rPr lang="zh-CN" altLang="en-US" sz="1400" dirty="0"/>
              <a:t>），持续获益（</a:t>
            </a:r>
            <a:r>
              <a:rPr lang="en-US" altLang="zh-CN" sz="1400" b="1" dirty="0" err="1">
                <a:solidFill>
                  <a:schemeClr val="accent1"/>
                </a:solidFill>
              </a:rPr>
              <a:t>mPFS</a:t>
            </a:r>
            <a:r>
              <a:rPr lang="zh-CN" altLang="en-US" sz="1400" b="1" dirty="0">
                <a:solidFill>
                  <a:schemeClr val="accent1"/>
                </a:solidFill>
              </a:rPr>
              <a:t>为</a:t>
            </a:r>
            <a:r>
              <a:rPr lang="en-US" altLang="zh-CN" sz="1400" b="1" dirty="0">
                <a:solidFill>
                  <a:schemeClr val="accent1"/>
                </a:solidFill>
              </a:rPr>
              <a:t>25</a:t>
            </a:r>
            <a:r>
              <a:rPr lang="zh-CN" altLang="en-US" sz="1400" b="1" dirty="0">
                <a:solidFill>
                  <a:schemeClr val="accent1"/>
                </a:solidFill>
              </a:rPr>
              <a:t>个月</a:t>
            </a:r>
            <a:r>
              <a:rPr lang="zh-CN" altLang="en-US" sz="1400" dirty="0"/>
              <a:t>）及长期生存率高（</a:t>
            </a:r>
            <a:r>
              <a:rPr lang="en-US" altLang="zh-CN" sz="1400" b="1" dirty="0">
                <a:solidFill>
                  <a:schemeClr val="accent1"/>
                </a:solidFill>
              </a:rPr>
              <a:t>3</a:t>
            </a:r>
            <a:r>
              <a:rPr lang="zh-CN" altLang="en-US" sz="1400" b="1" dirty="0">
                <a:solidFill>
                  <a:schemeClr val="accent1"/>
                </a:solidFill>
              </a:rPr>
              <a:t>年</a:t>
            </a:r>
            <a:r>
              <a:rPr lang="en-US" altLang="zh-CN" sz="1400" b="1" dirty="0">
                <a:solidFill>
                  <a:schemeClr val="accent1"/>
                </a:solidFill>
              </a:rPr>
              <a:t>OS</a:t>
            </a:r>
            <a:r>
              <a:rPr lang="zh-CN" altLang="en-US" sz="1400" b="1" dirty="0">
                <a:solidFill>
                  <a:schemeClr val="accent1"/>
                </a:solidFill>
              </a:rPr>
              <a:t>率为</a:t>
            </a:r>
            <a:r>
              <a:rPr lang="en-US" altLang="zh-CN" sz="1400" b="1" dirty="0">
                <a:solidFill>
                  <a:schemeClr val="accent1"/>
                </a:solidFill>
              </a:rPr>
              <a:t>92.9%</a:t>
            </a:r>
            <a:r>
              <a:rPr lang="zh-CN" altLang="en-US" sz="1400" dirty="0"/>
              <a:t>）。</a:t>
            </a:r>
            <a:endParaRPr lang="en-US" altLang="zh-CN" sz="1400" dirty="0"/>
          </a:p>
          <a:p>
            <a:pPr algn="just"/>
            <a:r>
              <a:rPr lang="zh-CN" altLang="en-US" sz="1400" b="1" dirty="0"/>
              <a:t>不足：</a:t>
            </a:r>
            <a:r>
              <a:rPr lang="zh-CN" altLang="en-US" sz="1400" dirty="0"/>
              <a:t>个体化治疗方案，技术研发和生产成本高昂，在规模化生产方面需提高。</a:t>
            </a:r>
            <a:endParaRPr sz="1400" dirty="0"/>
          </a:p>
        </p:txBody>
      </p:sp>
      <p:sp>
        <p:nvSpPr>
          <p:cNvPr id="15" name="文本框 14"/>
          <p:cNvSpPr txBox="1"/>
          <p:nvPr/>
        </p:nvSpPr>
        <p:spPr>
          <a:xfrm>
            <a:off x="234172" y="6462528"/>
            <a:ext cx="11774995" cy="307777"/>
          </a:xfrm>
          <a:prstGeom prst="rect">
            <a:avLst/>
          </a:prstGeom>
          <a:noFill/>
        </p:spPr>
        <p:txBody>
          <a:bodyPr wrap="square" rtlCol="0" anchor="t">
            <a:noAutofit/>
          </a:bodyPr>
          <a:lstStyle/>
          <a:p>
            <a:pPr lvl="0" algn="l">
              <a:buClrTx/>
              <a:buSzTx/>
              <a:buFontTx/>
            </a:pPr>
            <a:r>
              <a:rPr lang="en-US" altLang="zh-CN" sz="700" i="1" dirty="0">
                <a:solidFill>
                  <a:schemeClr val="tx1">
                    <a:lumMod val="95000"/>
                    <a:lumOff val="5000"/>
                  </a:schemeClr>
                </a:solidFill>
                <a:latin typeface="微软雅黑" panose="020B0503020204020204" pitchFamily="34" charset="-122"/>
                <a:ea typeface="微软雅黑" panose="020B0503020204020204" pitchFamily="34" charset="-122"/>
                <a:sym typeface="+mn-ea"/>
              </a:rPr>
              <a:t>1. Ann Oncol. 2021 Mar;32(3):309-322. 6.Chen WM, et </a:t>
            </a:r>
            <a:r>
              <a:rPr lang="en-US" altLang="zh-CN" sz="700" i="1" dirty="0" err="1">
                <a:solidFill>
                  <a:schemeClr val="tx1">
                    <a:lumMod val="95000"/>
                    <a:lumOff val="5000"/>
                  </a:schemeClr>
                </a:solidFill>
                <a:latin typeface="微软雅黑" panose="020B0503020204020204" pitchFamily="34" charset="-122"/>
                <a:ea typeface="微软雅黑" panose="020B0503020204020204" pitchFamily="34" charset="-122"/>
                <a:sym typeface="+mn-ea"/>
              </a:rPr>
              <a:t>al.Blood</a:t>
            </a:r>
            <a:r>
              <a:rPr lang="en-US" altLang="zh-CN" sz="700" i="1" dirty="0">
                <a:solidFill>
                  <a:schemeClr val="tx1">
                    <a:lumMod val="95000"/>
                    <a:lumOff val="5000"/>
                  </a:schemeClr>
                </a:solidFill>
                <a:latin typeface="微软雅黑" panose="020B0503020204020204" pitchFamily="34" charset="-122"/>
                <a:ea typeface="微软雅黑" panose="020B0503020204020204" pitchFamily="34" charset="-122"/>
                <a:sym typeface="+mn-ea"/>
              </a:rPr>
              <a:t> (2021) 138 (Supplement 1): 2821.         2.Fu CC, et al. Blood. 2023;142(Suppl. 1):4845.          3.ASH 2022.Abstract: P1994.         4.EHA2024.Abstract: S209.</a:t>
            </a:r>
          </a:p>
          <a:p>
            <a:pPr lvl="0" algn="l">
              <a:buClrTx/>
              <a:buSzTx/>
              <a:buFontTx/>
            </a:pPr>
            <a:endParaRPr lang="en-US" altLang="zh-CN" sz="700" i="1"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290243" y="2763735"/>
            <a:ext cx="5910580" cy="322580"/>
          </a:xfrm>
          <a:prstGeom prst="rect">
            <a:avLst/>
          </a:prstGeom>
          <a:solidFill>
            <a:schemeClr val="tx2">
              <a:lumMod val="60000"/>
              <a:lumOff val="40000"/>
            </a:schemeClr>
          </a:solidFill>
        </p:spPr>
        <p:txBody>
          <a:bodyPr wrap="square" rtlCol="0">
            <a:noAutofit/>
          </a:bodyPr>
          <a:lstStyle/>
          <a:p>
            <a:pPr algn="ctr"/>
            <a:r>
              <a:rPr lang="zh-CN" altLang="en-US" sz="1600" b="1" dirty="0">
                <a:solidFill>
                  <a:schemeClr val="bg1"/>
                </a:solidFill>
                <a:highlight>
                  <a:srgbClr val="000000">
                    <a:alpha val="0"/>
                  </a:srgbClr>
                </a:highlight>
              </a:rPr>
              <a:t>同疾病治疗领域内或同药理作用药品上市情况</a:t>
            </a:r>
            <a:endParaRPr sz="1600" b="1" dirty="0">
              <a:solidFill>
                <a:schemeClr val="bg1"/>
              </a:solidFill>
              <a:highlight>
                <a:srgbClr val="000000">
                  <a:alpha val="0"/>
                </a:srgbClr>
              </a:highlight>
            </a:endParaRPr>
          </a:p>
        </p:txBody>
      </p:sp>
      <p:sp>
        <p:nvSpPr>
          <p:cNvPr id="7" name="文本框 6"/>
          <p:cNvSpPr txBox="1"/>
          <p:nvPr>
            <p:custDataLst>
              <p:tags r:id="rId3"/>
            </p:custDataLst>
          </p:nvPr>
        </p:nvSpPr>
        <p:spPr>
          <a:xfrm>
            <a:off x="591326" y="275499"/>
            <a:ext cx="4025900" cy="527050"/>
          </a:xfrm>
          <a:prstGeom prst="rect">
            <a:avLst/>
          </a:prstGeom>
          <a:noFill/>
        </p:spPr>
        <p:txBody>
          <a:bodyPr wrap="square" rtlCol="0" anchor="t">
            <a:noAutofit/>
          </a:bodyPr>
          <a:lstStyle/>
          <a:p>
            <a:pPr>
              <a:buClrTx/>
              <a:buSzTx/>
              <a:buFontTx/>
            </a:pPr>
            <a:r>
              <a:rPr lang="zh-CN" altLang="en-US" sz="3200" b="1" dirty="0">
                <a:latin typeface="微软雅黑" panose="020B0503020204020204" pitchFamily="34" charset="-122"/>
                <a:ea typeface="微软雅黑" panose="020B0503020204020204" pitchFamily="34" charset="-122"/>
                <a:sym typeface="+mn-ea"/>
              </a:rPr>
              <a:t>药品基本信息</a:t>
            </a:r>
            <a:r>
              <a:rPr lang="zh-CN" altLang="en-US" sz="3200" b="1" dirty="0" smtClean="0">
                <a:latin typeface="微软雅黑" panose="020B0503020204020204" pitchFamily="34" charset="-122"/>
                <a:ea typeface="微软雅黑" panose="020B0503020204020204" pitchFamily="34" charset="-122"/>
                <a:sym typeface="+mn-ea"/>
              </a:rPr>
              <a:t>（</a:t>
            </a:r>
            <a:r>
              <a:rPr lang="en-US" altLang="zh-CN" sz="3200" b="1" dirty="0" smtClean="0">
                <a:latin typeface="微软雅黑" panose="020B0503020204020204" pitchFamily="34" charset="-122"/>
                <a:ea typeface="微软雅黑" panose="020B0503020204020204" pitchFamily="34" charset="-122"/>
                <a:sym typeface="+mn-ea"/>
              </a:rPr>
              <a:t>3/3</a:t>
            </a:r>
            <a:r>
              <a:rPr lang="zh-CN" altLang="en-US" sz="3200" b="1" dirty="0" smtClean="0">
                <a:latin typeface="微软雅黑" panose="020B0503020204020204" pitchFamily="34" charset="-122"/>
                <a:ea typeface="微软雅黑" panose="020B0503020204020204" pitchFamily="34" charset="-122"/>
                <a:sym typeface="+mn-ea"/>
              </a:rPr>
              <a:t>）</a:t>
            </a:r>
            <a:endParaRPr lang="zh-CN" altLang="en-US" sz="3200" b="1" dirty="0">
              <a:latin typeface="微软雅黑" panose="020B0503020204020204" pitchFamily="34" charset="-122"/>
              <a:ea typeface="微软雅黑" panose="020B0503020204020204" pitchFamily="34" charset="-122"/>
              <a:sym typeface="+mn-ea"/>
            </a:endParaRPr>
          </a:p>
        </p:txBody>
      </p:sp>
      <p:sp>
        <p:nvSpPr>
          <p:cNvPr id="8" name="文本框 7"/>
          <p:cNvSpPr txBox="1"/>
          <p:nvPr>
            <p:custDataLst>
              <p:tags r:id="rId4"/>
            </p:custDataLst>
          </p:nvPr>
        </p:nvSpPr>
        <p:spPr>
          <a:xfrm>
            <a:off x="290243" y="1115474"/>
            <a:ext cx="5895975" cy="338554"/>
          </a:xfrm>
          <a:prstGeom prst="rect">
            <a:avLst/>
          </a:prstGeom>
          <a:solidFill>
            <a:schemeClr val="tx2">
              <a:lumMod val="60000"/>
              <a:lumOff val="40000"/>
            </a:schemeClr>
          </a:solidFill>
        </p:spPr>
        <p:txBody>
          <a:bodyPr wrap="square" rtlCol="0">
            <a:spAutoFit/>
          </a:bodyPr>
          <a:lstStyle/>
          <a:p>
            <a:pPr algn="ctr">
              <a:buClrTx/>
              <a:buSzTx/>
              <a:buFontTx/>
            </a:pPr>
            <a:r>
              <a:rPr sz="1600" b="1" dirty="0">
                <a:solidFill>
                  <a:schemeClr val="bg1"/>
                </a:solidFill>
                <a:highlight>
                  <a:srgbClr val="000000">
                    <a:alpha val="0"/>
                  </a:srgbClr>
                </a:highlight>
              </a:rPr>
              <a:t>所治疗疾病基本情况</a:t>
            </a:r>
          </a:p>
        </p:txBody>
      </p:sp>
      <p:sp>
        <p:nvSpPr>
          <p:cNvPr id="9" name="文本框 8"/>
          <p:cNvSpPr txBox="1"/>
          <p:nvPr>
            <p:custDataLst>
              <p:tags r:id="rId5"/>
            </p:custDataLst>
          </p:nvPr>
        </p:nvSpPr>
        <p:spPr>
          <a:xfrm>
            <a:off x="290243" y="1524106"/>
            <a:ext cx="5895975" cy="1169551"/>
          </a:xfrm>
          <a:prstGeom prst="rect">
            <a:avLst/>
          </a:prstGeom>
          <a:noFill/>
          <a:ln>
            <a:solidFill>
              <a:schemeClr val="bg1">
                <a:lumMod val="85000"/>
              </a:schemeClr>
            </a:solidFill>
          </a:ln>
          <a:extLst>
            <a:ext uri="{909E8E84-426E-40DD-AFC4-6F175D3DCCD1}">
              <a14:hiddenFill xmlns:a14="http://schemas.microsoft.com/office/drawing/2010/main">
                <a:solidFill>
                  <a:schemeClr val="accent3">
                    <a:lumMod val="20000"/>
                    <a:lumOff val="80000"/>
                  </a:schemeClr>
                </a:solidFill>
              </a14:hiddenFill>
            </a:ext>
          </a:extLst>
        </p:spPr>
        <p:txBody>
          <a:bodyPr wrap="square" rtlCol="0">
            <a:spAutoFit/>
          </a:bodyPr>
          <a:lstStyle/>
          <a:p>
            <a:pPr algn="just">
              <a:buClrTx/>
              <a:buSzTx/>
              <a:buFontTx/>
              <a:buNone/>
            </a:pPr>
            <a:r>
              <a:rPr lang="zh-CN" altLang="en-US" sz="1400" dirty="0"/>
              <a:t>多发性骨髓瘤（</a:t>
            </a:r>
            <a:r>
              <a:rPr lang="en-US" altLang="zh-CN" sz="1400" dirty="0"/>
              <a:t>MM</a:t>
            </a:r>
            <a:r>
              <a:rPr lang="zh-CN" altLang="en-US" sz="1400" dirty="0"/>
              <a:t>）是起源于浆细胞的恶性肿瘤，在我国，</a:t>
            </a:r>
            <a:r>
              <a:rPr lang="en-US" altLang="zh-CN" sz="1400" b="1" dirty="0">
                <a:solidFill>
                  <a:schemeClr val="accent1"/>
                </a:solidFill>
              </a:rPr>
              <a:t>MM</a:t>
            </a:r>
            <a:r>
              <a:rPr lang="zh-CN" altLang="en-US" sz="1400" b="1" dirty="0">
                <a:solidFill>
                  <a:schemeClr val="accent1"/>
                </a:solidFill>
              </a:rPr>
              <a:t>是血液系统第 2 位常见恶性肿瘤</a:t>
            </a:r>
            <a:r>
              <a:rPr lang="zh-CN" altLang="en-US" sz="1400" dirty="0"/>
              <a:t>，发病率约占血液系统肿瘤的13%；多发于老年，目前仍</a:t>
            </a:r>
            <a:r>
              <a:rPr lang="zh-CN" altLang="en-US" sz="1400" b="1" dirty="0">
                <a:solidFill>
                  <a:schemeClr val="accent1"/>
                </a:solidFill>
              </a:rPr>
              <a:t>无法治愈</a:t>
            </a:r>
            <a:r>
              <a:rPr lang="zh-CN" altLang="en-US" sz="1400" dirty="0"/>
              <a:t>。据世卫组织，2020年，我国有</a:t>
            </a:r>
            <a:r>
              <a:rPr lang="zh-CN" altLang="en-US" sz="1400" b="1" dirty="0">
                <a:solidFill>
                  <a:schemeClr val="accent1"/>
                </a:solidFill>
              </a:rPr>
              <a:t>超2.1万新发病例</a:t>
            </a:r>
            <a:r>
              <a:rPr lang="zh-CN" altLang="en-US" sz="1400" dirty="0"/>
              <a:t>及约1</a:t>
            </a:r>
            <a:r>
              <a:rPr lang="zh-CN" altLang="en-US" sz="1400" b="1" dirty="0">
                <a:solidFill>
                  <a:schemeClr val="accent1"/>
                </a:solidFill>
              </a:rPr>
              <a:t>.62万因MM导致的死亡病例</a:t>
            </a:r>
            <a:r>
              <a:rPr lang="zh-CN" altLang="en-US" sz="1400" dirty="0"/>
              <a:t>。2022年，</a:t>
            </a:r>
            <a:r>
              <a:rPr lang="zh-CN" altLang="en-US" sz="1400" b="1" dirty="0">
                <a:solidFill>
                  <a:schemeClr val="accent1"/>
                </a:solidFill>
              </a:rPr>
              <a:t>新发MM超3万例</a:t>
            </a:r>
            <a:r>
              <a:rPr lang="zh-CN" altLang="en-US" sz="1400" dirty="0"/>
              <a:t>，约占所有</a:t>
            </a:r>
            <a:r>
              <a:rPr lang="zh-CN" altLang="en-US" sz="1400" b="1" dirty="0">
                <a:solidFill>
                  <a:schemeClr val="accent1"/>
                </a:solidFill>
              </a:rPr>
              <a:t>新发癌症病例的1.8%</a:t>
            </a:r>
            <a:r>
              <a:rPr lang="zh-CN" altLang="en-US" sz="1400" dirty="0"/>
              <a:t>，</a:t>
            </a:r>
            <a:r>
              <a:rPr lang="zh-CN" altLang="en-US" sz="1400" b="1" dirty="0">
                <a:solidFill>
                  <a:schemeClr val="accent1"/>
                </a:solidFill>
              </a:rPr>
              <a:t>死亡约1.87万例</a:t>
            </a:r>
            <a:r>
              <a:rPr lang="zh-CN" altLang="en-US" sz="1400" dirty="0"/>
              <a:t>，占所有</a:t>
            </a:r>
            <a:r>
              <a:rPr lang="zh-CN" altLang="en-US" sz="1400" b="1" dirty="0">
                <a:solidFill>
                  <a:schemeClr val="accent1"/>
                </a:solidFill>
              </a:rPr>
              <a:t>癌症死亡人数2.1%</a:t>
            </a:r>
            <a:r>
              <a:rPr lang="zh-CN" altLang="en-US" sz="1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860983" y="1074043"/>
            <a:ext cx="10589895" cy="2743200"/>
          </a:xfrm>
          <a:prstGeom prst="rect">
            <a:avLst/>
          </a:prstGeom>
          <a:solidFill>
            <a:schemeClr val="accent3">
              <a:lumMod val="20000"/>
              <a:lumOff val="80000"/>
            </a:schemeClr>
          </a:solidFill>
        </p:spPr>
        <p:txBody>
          <a:bodyPr wrap="square" rtlCol="0" anchor="t">
            <a:noAutofit/>
          </a:bodyPr>
          <a:lstStyle/>
          <a:p>
            <a:pPr marL="285750" indent="-285750" algn="just" fontAlgn="auto">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泽沃基奥仑赛说明书：</a:t>
            </a:r>
          </a:p>
          <a:p>
            <a:pPr marL="742950" lvl="1" indent="-285750" algn="just">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级的血液学毒性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最常见，其中特别关注延长（持续时间超过</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天）的血细胞减少，包括：总体血细胞减少（</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54.9%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），血小板减少（</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27.5%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），中性粒细胞减少（</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36.3%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），淋巴细胞减少（</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9.8%</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），血红蛋白降低（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21.6%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LUMMICAR-1 ph.2 研究：</a:t>
            </a:r>
          </a:p>
          <a:p>
            <a:pPr marL="742950" lvl="1" indent="-285750" algn="just">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90.2%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92/102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）受试者发生任意级别</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CRS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，其中</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3 级CRS发生率为 6.9%，</a:t>
            </a:r>
            <a:r>
              <a:rPr lang="en-US" altLang="zh-CN"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恢复</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742950" lvl="1" indent="-285750" algn="just">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2.0%（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2/102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）患者出现ICANS，其严重程度均为1级，</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且全部康复</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，未发生 3 级以上</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ICANS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gn="just" fontAlgn="auto">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LUMMICAR-1 ph.1 研究：</a:t>
            </a:r>
          </a:p>
          <a:p>
            <a:pPr marL="742950" lvl="1" indent="-285750" algn="just">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92.9%（</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13/14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）受试者发生任意级别CRS，均为1级或2级，</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未发生≥3级的CRS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742950" lvl="1" indent="-285750" algn="just">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未发生ICANS；未发生继发性恶性肿瘤和自身免疫性疾病；所有患者的慢病毒检测均为阴性。</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泽沃基奥仑赛</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IIT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研究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just">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62.5%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15/24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）受试者发生任意级别CRS，1级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例或2级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未发生≥3级的CRS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just">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发生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级神经毒性伴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CRS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，输注后第</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天开始，治疗后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天内消退。</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811252" y="6574126"/>
            <a:ext cx="11418848" cy="215444"/>
          </a:xfrm>
          <a:prstGeom prst="rect">
            <a:avLst/>
          </a:prstGeom>
          <a:noFill/>
        </p:spPr>
        <p:txBody>
          <a:bodyPr wrap="square" rtlCol="0" anchor="t">
            <a:spAutoFit/>
          </a:bodyPr>
          <a:lstStyle/>
          <a:p>
            <a:pPr algn="l"/>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sym typeface="+mn-ea"/>
              </a:rPr>
              <a:t>1.</a:t>
            </a:r>
            <a:r>
              <a:rPr lang="zh-CN" altLang="en-US" sz="800" i="1" dirty="0">
                <a:solidFill>
                  <a:schemeClr val="tx1">
                    <a:lumMod val="95000"/>
                    <a:lumOff val="5000"/>
                  </a:schemeClr>
                </a:solidFill>
                <a:latin typeface="微软雅黑" panose="020B0503020204020204" pitchFamily="34" charset="-122"/>
                <a:ea typeface="微软雅黑" panose="020B0503020204020204" pitchFamily="34" charset="-122"/>
                <a:sym typeface="+mn-ea"/>
              </a:rPr>
              <a:t>Haematologica. 2022 Aug 1;107(8):1960-1965.       2.</a:t>
            </a:r>
            <a:r>
              <a:rPr lang="zh-CN" altLang="en-US" sz="800" i="1" dirty="0">
                <a:solidFill>
                  <a:schemeClr val="tx1">
                    <a:lumMod val="95000"/>
                    <a:lumOff val="5000"/>
                  </a:schemeClr>
                </a:solidFill>
                <a:latin typeface="微软雅黑" panose="020B0503020204020204" pitchFamily="34" charset="-122"/>
                <a:ea typeface="微软雅黑" panose="020B0503020204020204" pitchFamily="34" charset="-122"/>
              </a:rPr>
              <a:t>Blood (2023) 142 (Supplement 1): 4845.    3.EHA 2024.Abstract:S209.    4.ASH 2022.Abstract:P1994.</a:t>
            </a:r>
          </a:p>
        </p:txBody>
      </p:sp>
      <p:graphicFrame>
        <p:nvGraphicFramePr>
          <p:cNvPr id="11" name="图表 10"/>
          <p:cNvGraphicFramePr/>
          <p:nvPr/>
        </p:nvGraphicFramePr>
        <p:xfrm>
          <a:off x="4410662" y="3993870"/>
          <a:ext cx="3613756"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图表 12"/>
          <p:cNvGraphicFramePr/>
          <p:nvPr/>
        </p:nvGraphicFramePr>
        <p:xfrm>
          <a:off x="8065116" y="3982085"/>
          <a:ext cx="3342579"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文本框 7"/>
          <p:cNvSpPr txBox="1"/>
          <p:nvPr/>
        </p:nvSpPr>
        <p:spPr>
          <a:xfrm>
            <a:off x="839470" y="6313805"/>
            <a:ext cx="7141845" cy="253365"/>
          </a:xfrm>
          <a:prstGeom prst="rect">
            <a:avLst/>
          </a:prstGeom>
          <a:noFill/>
        </p:spPr>
        <p:txBody>
          <a:bodyPr wrap="square" rtlCol="0" anchor="t">
            <a:noAutofit/>
          </a:bodyPr>
          <a:lstStyle/>
          <a:p>
            <a:r>
              <a:rPr lang="zh-CN" altLang="en-US" sz="800" dirty="0">
                <a:solidFill>
                  <a:schemeClr val="tx1">
                    <a:lumMod val="95000"/>
                    <a:lumOff val="5000"/>
                  </a:schemeClr>
                </a:solidFill>
              </a:rPr>
              <a:t>注：</a:t>
            </a:r>
            <a:r>
              <a:rPr lang="en-US" altLang="zh-CN" sz="800" dirty="0">
                <a:solidFill>
                  <a:schemeClr val="tx1">
                    <a:lumMod val="95000"/>
                    <a:lumOff val="5000"/>
                  </a:schemeClr>
                </a:solidFill>
              </a:rPr>
              <a:t>CRS-</a:t>
            </a:r>
            <a:r>
              <a:rPr lang="zh-CN" altLang="en-US" sz="800" dirty="0">
                <a:solidFill>
                  <a:schemeClr val="tx1">
                    <a:lumMod val="95000"/>
                    <a:lumOff val="5000"/>
                  </a:schemeClr>
                </a:solidFill>
              </a:rPr>
              <a:t>细胞因子释放综合征；</a:t>
            </a:r>
            <a:r>
              <a:rPr lang="en-US" altLang="zh-CN" sz="800" dirty="0">
                <a:solidFill>
                  <a:schemeClr val="tx1">
                    <a:lumMod val="95000"/>
                    <a:lumOff val="5000"/>
                  </a:schemeClr>
                </a:solidFill>
              </a:rPr>
              <a:t>ICANS-</a:t>
            </a:r>
            <a:r>
              <a:rPr lang="zh-CN" altLang="en-US" sz="800" dirty="0">
                <a:solidFill>
                  <a:schemeClr val="tx1">
                    <a:lumMod val="95000"/>
                    <a:lumOff val="5000"/>
                  </a:schemeClr>
                </a:solidFill>
              </a:rPr>
              <a:t>免疫效应相关神经毒性综合症。</a:t>
            </a:r>
          </a:p>
        </p:txBody>
      </p:sp>
      <p:graphicFrame>
        <p:nvGraphicFramePr>
          <p:cNvPr id="26" name="图表 25"/>
          <p:cNvGraphicFramePr/>
          <p:nvPr/>
        </p:nvGraphicFramePr>
        <p:xfrm>
          <a:off x="848003" y="3982085"/>
          <a:ext cx="3531758"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5" name="文本框 4"/>
          <p:cNvSpPr txBox="1"/>
          <p:nvPr>
            <p:custDataLst>
              <p:tags r:id="rId1"/>
            </p:custDataLst>
          </p:nvPr>
        </p:nvSpPr>
        <p:spPr>
          <a:xfrm>
            <a:off x="591325" y="275499"/>
            <a:ext cx="10589895" cy="527050"/>
          </a:xfrm>
          <a:prstGeom prst="rect">
            <a:avLst/>
          </a:prstGeom>
          <a:noFill/>
        </p:spPr>
        <p:txBody>
          <a:bodyPr wrap="square" rtlCol="0" anchor="t">
            <a:noAutofit/>
          </a:bodyPr>
          <a:lstStyle/>
          <a:p>
            <a:r>
              <a:rPr lang="zh-CN" altLang="en-US" sz="3200" b="1" dirty="0">
                <a:latin typeface="微软雅黑" panose="020B0503020204020204" pitchFamily="34" charset="-122"/>
                <a:ea typeface="微软雅黑" panose="020B0503020204020204" pitchFamily="34" charset="-122"/>
              </a:rPr>
              <a:t>安全性：泽沃基奥仑赛</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安全性优异</a:t>
            </a:r>
            <a:r>
              <a:rPr lang="zh-CN" altLang="en-US" sz="3200" b="1" dirty="0">
                <a:solidFill>
                  <a:schemeClr val="tx1"/>
                </a:solidFill>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不良事件可控</a:t>
            </a:r>
            <a:endParaRPr lang="en-US" altLang="zh-CN"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0178" y="289560"/>
            <a:ext cx="9340850" cy="617220"/>
          </a:xfrm>
          <a:prstGeom prst="rect">
            <a:avLst/>
          </a:prstGeom>
          <a:noFill/>
        </p:spPr>
        <p:txBody>
          <a:bodyPr wrap="square" rtlCol="0">
            <a:noAutofit/>
          </a:bodyPr>
          <a:lstStyle/>
          <a:p>
            <a:r>
              <a:rPr lang="zh-CN" altLang="en-US" sz="3200" b="1" dirty="0">
                <a:latin typeface="微软雅黑" panose="020B0503020204020204" pitchFamily="34" charset="-122"/>
                <a:ea typeface="微软雅黑" panose="020B0503020204020204" pitchFamily="34" charset="-122"/>
              </a:rPr>
              <a:t>有效性：泽沃基奥仑赛</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强效杀瘤、深度缓解</a:t>
            </a:r>
            <a:r>
              <a:rPr lang="zh-CN" altLang="en-US" sz="3200" b="1" dirty="0">
                <a:latin typeface="微软雅黑" panose="020B0503020204020204" pitchFamily="34" charset="-122"/>
                <a:ea typeface="微软雅黑" panose="020B0503020204020204" pitchFamily="34" charset="-122"/>
                <a:sym typeface="+mn-ea"/>
              </a:rPr>
              <a:t>（</a:t>
            </a:r>
            <a:r>
              <a:rPr lang="en-US" altLang="zh-CN" sz="3200" b="1" dirty="0">
                <a:latin typeface="微软雅黑" panose="020B0503020204020204" pitchFamily="34" charset="-122"/>
                <a:ea typeface="微软雅黑" panose="020B0503020204020204" pitchFamily="34" charset="-122"/>
                <a:sym typeface="+mn-ea"/>
              </a:rPr>
              <a:t>1/3</a:t>
            </a:r>
            <a:r>
              <a:rPr lang="zh-CN" altLang="en-US" sz="3200" b="1" dirty="0">
                <a:latin typeface="微软雅黑" panose="020B0503020204020204" pitchFamily="34" charset="-122"/>
                <a:ea typeface="微软雅黑" panose="020B0503020204020204" pitchFamily="34" charset="-122"/>
                <a:sym typeface="+mn-ea"/>
              </a:rPr>
              <a:t>）</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25199" y="1576050"/>
            <a:ext cx="11332745" cy="337485"/>
          </a:xfrm>
          <a:prstGeom prst="rect">
            <a:avLst/>
          </a:prstGeom>
          <a:solidFill>
            <a:schemeClr val="accent3">
              <a:lumMod val="20000"/>
              <a:lumOff val="80000"/>
            </a:schemeClr>
          </a:solidFill>
        </p:spPr>
        <p:txBody>
          <a:bodyPr wrap="square" rtlCol="0" anchor="t">
            <a:noAutofit/>
          </a:bodyPr>
          <a:lstStyle/>
          <a:p>
            <a:pPr algn="just"/>
            <a:r>
              <a:rPr lang="zh-CN" altLang="en-US" sz="1400" dirty="0"/>
              <a:t>LUMMICAR-1 ph.1研究 + ph.2研究显示：赛恺泽</a:t>
            </a:r>
            <a:r>
              <a:rPr lang="zh-CN" altLang="en-US" sz="1400" baseline="30000" dirty="0"/>
              <a:t>® </a:t>
            </a:r>
            <a:r>
              <a:rPr lang="zh-CN" altLang="en-US" sz="1400" dirty="0"/>
              <a:t>ORR 达 92.2%-100%，≥CR 率达71.6-78.6%，</a:t>
            </a:r>
            <a:r>
              <a:rPr lang="zh-CN" altLang="en-US" sz="1400" b="1" dirty="0"/>
              <a:t>其中达CR</a:t>
            </a:r>
            <a:r>
              <a:rPr lang="en-US" altLang="zh-CN" sz="1400" b="1" dirty="0"/>
              <a:t>\</a:t>
            </a:r>
            <a:r>
              <a:rPr lang="en-US" altLang="zh-CN" sz="1400" b="1" dirty="0" err="1"/>
              <a:t>sCR</a:t>
            </a:r>
            <a:r>
              <a:rPr lang="zh-CN" altLang="en-US" sz="1400" b="1" dirty="0"/>
              <a:t>患者MRD阴性率100%</a:t>
            </a:r>
          </a:p>
        </p:txBody>
      </p:sp>
      <p:pic>
        <p:nvPicPr>
          <p:cNvPr id="6" name="图片 5"/>
          <p:cNvPicPr>
            <a:picLocks noChangeAspect="1"/>
          </p:cNvPicPr>
          <p:nvPr/>
        </p:nvPicPr>
        <p:blipFill>
          <a:blip r:embed="rId4"/>
          <a:stretch>
            <a:fillRect/>
          </a:stretch>
        </p:blipFill>
        <p:spPr>
          <a:xfrm>
            <a:off x="840105" y="2206564"/>
            <a:ext cx="1737995" cy="2293620"/>
          </a:xfrm>
          <a:prstGeom prst="rect">
            <a:avLst/>
          </a:prstGeom>
        </p:spPr>
      </p:pic>
      <p:pic>
        <p:nvPicPr>
          <p:cNvPr id="7" name="图片 6"/>
          <p:cNvPicPr>
            <a:picLocks noChangeAspect="1"/>
          </p:cNvPicPr>
          <p:nvPr/>
        </p:nvPicPr>
        <p:blipFill>
          <a:blip r:embed="rId5"/>
          <a:stretch>
            <a:fillRect/>
          </a:stretch>
        </p:blipFill>
        <p:spPr>
          <a:xfrm>
            <a:off x="6573765" y="2179259"/>
            <a:ext cx="1717040" cy="2317750"/>
          </a:xfrm>
          <a:prstGeom prst="rect">
            <a:avLst/>
          </a:prstGeom>
        </p:spPr>
      </p:pic>
      <p:sp>
        <p:nvSpPr>
          <p:cNvPr id="8" name="文本框 7"/>
          <p:cNvSpPr txBox="1"/>
          <p:nvPr/>
        </p:nvSpPr>
        <p:spPr>
          <a:xfrm>
            <a:off x="497857" y="5204061"/>
            <a:ext cx="11360087" cy="922020"/>
          </a:xfrm>
          <a:prstGeom prst="rect">
            <a:avLst/>
          </a:prstGeom>
          <a:noFill/>
        </p:spPr>
        <p:txBody>
          <a:bodyPr wrap="square" rtlCol="0" anchor="t">
            <a:noAutofit/>
          </a:bodyPr>
          <a:lstStyle/>
          <a:p>
            <a:r>
              <a:rPr lang="zh-CN" altLang="en-US" sz="1200" dirty="0">
                <a:solidFill>
                  <a:schemeClr val="tx1">
                    <a:lumMod val="95000"/>
                    <a:lumOff val="5000"/>
                  </a:schemeClr>
                </a:solidFill>
              </a:rPr>
              <a:t>注：</a:t>
            </a:r>
          </a:p>
          <a:p>
            <a:r>
              <a:rPr lang="zh-CN" altLang="en-US" sz="1200" dirty="0">
                <a:solidFill>
                  <a:schemeClr val="tx1">
                    <a:lumMod val="95000"/>
                    <a:lumOff val="5000"/>
                  </a:schemeClr>
                </a:solidFill>
              </a:rPr>
              <a:t>LUMMICAR-1 ph.1研究，截止到2023年7月17日，中位随访37.7个月，纳入14例可评估患者；</a:t>
            </a:r>
          </a:p>
          <a:p>
            <a:r>
              <a:rPr lang="zh-CN" altLang="en-US" sz="1200" dirty="0">
                <a:solidFill>
                  <a:schemeClr val="tx1">
                    <a:lumMod val="95000"/>
                    <a:lumOff val="5000"/>
                  </a:schemeClr>
                </a:solidFill>
              </a:rPr>
              <a:t>LUMMICAR-1 ph.2研究，截止到2023年10月25日，中位随访20.3个月，纳入102例可评估患者，</a:t>
            </a:r>
            <a:r>
              <a:rPr lang="zh-CN" altLang="en-US" sz="1200" dirty="0">
                <a:solidFill>
                  <a:schemeClr val="tx1">
                    <a:lumMod val="95000"/>
                    <a:lumOff val="5000"/>
                  </a:schemeClr>
                </a:solidFill>
                <a:sym typeface="+mn-ea"/>
              </a:rPr>
              <a:t>达有效缓解中位时间29天，达最佳缓解中位时间146天；</a:t>
            </a:r>
            <a:endParaRPr lang="zh-CN" altLang="en-US" sz="1200" dirty="0">
              <a:solidFill>
                <a:schemeClr val="tx1">
                  <a:lumMod val="95000"/>
                  <a:lumOff val="5000"/>
                </a:schemeClr>
              </a:solidFill>
            </a:endParaRPr>
          </a:p>
          <a:p>
            <a:r>
              <a:rPr lang="zh-CN" altLang="en-US" sz="1200" dirty="0">
                <a:solidFill>
                  <a:schemeClr val="tx1">
                    <a:lumMod val="95000"/>
                    <a:lumOff val="5000"/>
                  </a:schemeClr>
                </a:solidFill>
              </a:rPr>
              <a:t>ORR-客观缓解率；PR-部分缓解；VGPR-非常好的部分缓解；CR-完全缓解；sCR-严格意义上的完全缓解；MRD-微小残留病灶。</a:t>
            </a:r>
          </a:p>
        </p:txBody>
      </p:sp>
      <p:graphicFrame>
        <p:nvGraphicFramePr>
          <p:cNvPr id="14" name="表格 13"/>
          <p:cNvGraphicFramePr/>
          <p:nvPr>
            <p:custDataLst>
              <p:tags r:id="rId1"/>
            </p:custDataLst>
          </p:nvPr>
        </p:nvGraphicFramePr>
        <p:xfrm>
          <a:off x="2786303" y="2393533"/>
          <a:ext cx="2802255" cy="1950720"/>
        </p:xfrm>
        <a:graphic>
          <a:graphicData uri="http://schemas.openxmlformats.org/drawingml/2006/table">
            <a:tbl>
              <a:tblPr firstRow="1" bandRow="1">
                <a:tableStyleId>{5940675A-B579-460E-94D1-54222C63F5DA}</a:tableStyleId>
              </a:tblPr>
              <a:tblGrid>
                <a:gridCol w="1424940">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tblGrid>
              <a:tr h="518160">
                <a:tc>
                  <a:txBody>
                    <a:bodyPr/>
                    <a:lstStyle/>
                    <a:p>
                      <a:pPr algn="ctr">
                        <a:buNone/>
                      </a:pPr>
                      <a:r>
                        <a:rPr lang="zh-CN" altLang="en-US" sz="1400" b="1"/>
                        <a:t>研究名称</a:t>
                      </a:r>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400" b="1" dirty="0"/>
                        <a:t>LUMMICAR-1 ph.1研究</a:t>
                      </a:r>
                      <a:endParaRPr lang="zh-CN" altLang="en-US" sz="1400" b="1" dirty="0"/>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extLst>
                  <a:ext uri="{0D108BD9-81ED-4DB2-BD59-A6C34878D82A}">
                    <a16:rowId xmlns:a16="http://schemas.microsoft.com/office/drawing/2014/main" val="10000"/>
                  </a:ext>
                </a:extLst>
              </a:tr>
              <a:tr h="304800">
                <a:tc>
                  <a:txBody>
                    <a:bodyPr/>
                    <a:lstStyle/>
                    <a:p>
                      <a:pPr algn="ctr">
                        <a:buNone/>
                      </a:pPr>
                      <a:r>
                        <a:rPr lang="zh-CN" sz="1400"/>
                        <a:t>ORR</a:t>
                      </a:r>
                      <a:endParaRPr lang="zh-CN" altLang="en-US" sz="1400"/>
                    </a:p>
                  </a:txBody>
                  <a:tcPr anchor="ctr">
                    <a:lnL>
                      <a:noFill/>
                    </a:lnL>
                    <a:lnR>
                      <a:noFill/>
                    </a:lnR>
                    <a:lnT w="12700">
                      <a:solidFill>
                        <a:schemeClr val="tx1"/>
                      </a:solidFill>
                      <a:prstDash val="solid"/>
                    </a:lnT>
                    <a:lnB>
                      <a:noFill/>
                    </a:lnB>
                    <a:lnTlToBr>
                      <a:noFill/>
                    </a:lnTlToBr>
                    <a:lnBlToTr>
                      <a:noFill/>
                    </a:lnBlToTr>
                  </a:tcPr>
                </a:tc>
                <a:tc>
                  <a:txBody>
                    <a:bodyPr/>
                    <a:lstStyle/>
                    <a:p>
                      <a:pPr algn="ctr">
                        <a:buNone/>
                      </a:pPr>
                      <a:r>
                        <a:rPr lang="en-US" altLang="zh-CN" sz="1400" dirty="0"/>
                        <a:t>100%</a:t>
                      </a:r>
                    </a:p>
                  </a:txBody>
                  <a:tcPr anchor="ctr">
                    <a:lnL>
                      <a:noFill/>
                    </a:lnL>
                    <a:lnR>
                      <a:noFill/>
                    </a:lnR>
                    <a:lnT w="12700">
                      <a:solidFill>
                        <a:schemeClr val="tx1"/>
                      </a:solidFill>
                      <a:prstDash val="solid"/>
                    </a:lnT>
                    <a:lnB>
                      <a:noFill/>
                    </a:lnB>
                    <a:lnTlToBr>
                      <a:noFill/>
                    </a:lnTlToBr>
                    <a:lnBlToTr>
                      <a:noFill/>
                    </a:lnBlToTr>
                  </a:tcPr>
                </a:tc>
                <a:extLst>
                  <a:ext uri="{0D108BD9-81ED-4DB2-BD59-A6C34878D82A}">
                    <a16:rowId xmlns:a16="http://schemas.microsoft.com/office/drawing/2014/main" val="10001"/>
                  </a:ext>
                </a:extLst>
              </a:tr>
              <a:tr h="304800">
                <a:tc>
                  <a:txBody>
                    <a:bodyPr/>
                    <a:lstStyle/>
                    <a:p>
                      <a:pPr algn="ctr">
                        <a:buNone/>
                      </a:pPr>
                      <a:r>
                        <a:rPr lang="zh-CN" sz="1400"/>
                        <a:t>≥VGPR率</a:t>
                      </a:r>
                      <a:endParaRPr lang="zh-CN" altLang="en-US" sz="1400"/>
                    </a:p>
                  </a:txBody>
                  <a:tcPr anchor="ctr">
                    <a:lnL>
                      <a:noFill/>
                    </a:lnL>
                    <a:lnR>
                      <a:noFill/>
                    </a:lnR>
                    <a:lnT>
                      <a:noFill/>
                    </a:lnT>
                    <a:lnB>
                      <a:noFill/>
                    </a:lnB>
                    <a:lnTlToBr>
                      <a:noFill/>
                    </a:lnTlToBr>
                    <a:lnBlToTr>
                      <a:noFill/>
                    </a:lnBlToTr>
                  </a:tcPr>
                </a:tc>
                <a:tc>
                  <a:txBody>
                    <a:bodyPr/>
                    <a:lstStyle/>
                    <a:p>
                      <a:pPr algn="ctr">
                        <a:buNone/>
                      </a:pPr>
                      <a:r>
                        <a:rPr lang="en-US" altLang="zh-CN" sz="1400"/>
                        <a:t>92.9%</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304800">
                <a:tc>
                  <a:txBody>
                    <a:bodyPr/>
                    <a:lstStyle/>
                    <a:p>
                      <a:pPr algn="ctr">
                        <a:buNone/>
                      </a:pPr>
                      <a:r>
                        <a:rPr lang="zh-CN" sz="1400"/>
                        <a:t>≥CR率</a:t>
                      </a:r>
                      <a:endParaRPr lang="zh-CN" altLang="en-US" sz="1400"/>
                    </a:p>
                  </a:txBody>
                  <a:tcPr anchor="ctr">
                    <a:lnL>
                      <a:noFill/>
                    </a:lnL>
                    <a:lnR>
                      <a:noFill/>
                    </a:lnR>
                    <a:lnT>
                      <a:noFill/>
                    </a:lnT>
                    <a:lnB>
                      <a:noFill/>
                    </a:lnB>
                    <a:lnTlToBr>
                      <a:noFill/>
                    </a:lnTlToBr>
                    <a:lnBlToTr>
                      <a:noFill/>
                    </a:lnBlToTr>
                  </a:tcPr>
                </a:tc>
                <a:tc>
                  <a:txBody>
                    <a:bodyPr/>
                    <a:lstStyle/>
                    <a:p>
                      <a:pPr algn="ctr">
                        <a:buNone/>
                      </a:pPr>
                      <a:r>
                        <a:rPr lang="en-US" altLang="zh-CN" sz="1400"/>
                        <a:t>78.6%</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518160">
                <a:tc>
                  <a:txBody>
                    <a:bodyPr/>
                    <a:lstStyle/>
                    <a:p>
                      <a:pPr algn="ctr">
                        <a:buNone/>
                      </a:pPr>
                      <a:r>
                        <a:rPr lang="zh-CN" altLang="en-US" sz="1400"/>
                        <a:t>达CR及以上患者MRD阴性率</a:t>
                      </a:r>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400" b="1" dirty="0"/>
                        <a:t>100%</a:t>
                      </a:r>
                      <a:r>
                        <a:rPr lang="zh-CN" altLang="en-US" sz="1400" b="1" dirty="0"/>
                        <a:t>（</a:t>
                      </a:r>
                      <a:r>
                        <a:rPr lang="en-US" altLang="zh-CN" sz="1400" b="1" dirty="0"/>
                        <a:t>11/11</a:t>
                      </a:r>
                      <a:r>
                        <a:rPr lang="zh-CN" altLang="en-US" sz="1400" b="1" dirty="0"/>
                        <a:t>）</a:t>
                      </a:r>
                    </a:p>
                  </a:txBody>
                  <a:tcPr anchor="ctr">
                    <a:lnL>
                      <a:noFill/>
                    </a:lnL>
                    <a:lnR>
                      <a:noFill/>
                    </a:lnR>
                    <a:lnT>
                      <a:noFill/>
                    </a:lnT>
                    <a:lnB w="12700">
                      <a:solidFill>
                        <a:schemeClr val="tx1"/>
                      </a:solidFill>
                      <a:prstDash val="solid"/>
                    </a:lnB>
                    <a:lnTlToBr>
                      <a:noFill/>
                    </a:lnTlToBr>
                    <a:lnBlToTr>
                      <a:noFill/>
                    </a:lnBlToTr>
                  </a:tcPr>
                </a:tc>
                <a:extLst>
                  <a:ext uri="{0D108BD9-81ED-4DB2-BD59-A6C34878D82A}">
                    <a16:rowId xmlns:a16="http://schemas.microsoft.com/office/drawing/2014/main" val="10004"/>
                  </a:ext>
                </a:extLst>
              </a:tr>
            </a:tbl>
          </a:graphicData>
        </a:graphic>
      </p:graphicFrame>
      <p:graphicFrame>
        <p:nvGraphicFramePr>
          <p:cNvPr id="16" name="表格 15"/>
          <p:cNvGraphicFramePr/>
          <p:nvPr>
            <p:custDataLst>
              <p:tags r:id="rId2"/>
            </p:custDataLst>
          </p:nvPr>
        </p:nvGraphicFramePr>
        <p:xfrm>
          <a:off x="8480670" y="2404684"/>
          <a:ext cx="2802255" cy="1950720"/>
        </p:xfrm>
        <a:graphic>
          <a:graphicData uri="http://schemas.openxmlformats.org/drawingml/2006/table">
            <a:tbl>
              <a:tblPr firstRow="1" bandRow="1">
                <a:tableStyleId>{5940675A-B579-460E-94D1-54222C63F5DA}</a:tableStyleId>
              </a:tblPr>
              <a:tblGrid>
                <a:gridCol w="1424940">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tblGrid>
              <a:tr h="518160">
                <a:tc>
                  <a:txBody>
                    <a:bodyPr/>
                    <a:lstStyle/>
                    <a:p>
                      <a:pPr algn="ctr">
                        <a:buNone/>
                      </a:pPr>
                      <a:r>
                        <a:rPr lang="zh-CN" altLang="en-US" sz="1400" b="1"/>
                        <a:t>研究名称</a:t>
                      </a:r>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sz="1400" b="1"/>
                        <a:t>LUMMICAR-1 ph.</a:t>
                      </a:r>
                      <a:r>
                        <a:rPr lang="en-US" altLang="zh-CN" sz="1400" b="1"/>
                        <a:t>2</a:t>
                      </a:r>
                      <a:r>
                        <a:rPr lang="zh-CN" sz="1400" b="1"/>
                        <a:t>研究</a:t>
                      </a:r>
                      <a:endParaRPr lang="zh-CN" altLang="en-US" sz="1400" b="1"/>
                    </a:p>
                  </a:txBody>
                  <a:tcPr anchor="ctr">
                    <a:lnL>
                      <a:noFill/>
                    </a:lnL>
                    <a:lnR>
                      <a:noFill/>
                    </a:lnR>
                    <a:lnT w="12700">
                      <a:solidFill>
                        <a:schemeClr val="tx1"/>
                      </a:solidFill>
                      <a:prstDash val="solid"/>
                    </a:lnT>
                    <a:lnB w="12700">
                      <a:solidFill>
                        <a:schemeClr val="tx1"/>
                      </a:solidFill>
                      <a:prstDash val="solid"/>
                    </a:lnB>
                    <a:lnTlToBr>
                      <a:noFill/>
                    </a:lnTlToBr>
                    <a:lnBlToTr>
                      <a:noFill/>
                    </a:lnBlToTr>
                  </a:tcPr>
                </a:tc>
                <a:extLst>
                  <a:ext uri="{0D108BD9-81ED-4DB2-BD59-A6C34878D82A}">
                    <a16:rowId xmlns:a16="http://schemas.microsoft.com/office/drawing/2014/main" val="10000"/>
                  </a:ext>
                </a:extLst>
              </a:tr>
              <a:tr h="304800">
                <a:tc>
                  <a:txBody>
                    <a:bodyPr/>
                    <a:lstStyle/>
                    <a:p>
                      <a:pPr algn="ctr">
                        <a:buNone/>
                      </a:pPr>
                      <a:r>
                        <a:rPr lang="zh-CN" sz="1400"/>
                        <a:t>ORR</a:t>
                      </a:r>
                      <a:endParaRPr lang="zh-CN" altLang="en-US" sz="1400"/>
                    </a:p>
                  </a:txBody>
                  <a:tcPr anchor="ctr">
                    <a:lnL>
                      <a:noFill/>
                    </a:lnL>
                    <a:lnR>
                      <a:noFill/>
                    </a:lnR>
                    <a:lnT w="12700">
                      <a:solidFill>
                        <a:schemeClr val="tx1"/>
                      </a:solidFill>
                      <a:prstDash val="solid"/>
                    </a:lnT>
                    <a:lnB>
                      <a:noFill/>
                    </a:lnB>
                    <a:lnTlToBr>
                      <a:noFill/>
                    </a:lnTlToBr>
                    <a:lnBlToTr>
                      <a:noFill/>
                    </a:lnBlToTr>
                  </a:tcPr>
                </a:tc>
                <a:tc>
                  <a:txBody>
                    <a:bodyPr/>
                    <a:lstStyle/>
                    <a:p>
                      <a:pPr algn="ctr">
                        <a:buNone/>
                      </a:pPr>
                      <a:r>
                        <a:rPr lang="en-US" altLang="zh-CN" sz="1400"/>
                        <a:t>92.2%</a:t>
                      </a:r>
                    </a:p>
                  </a:txBody>
                  <a:tcPr anchor="ctr">
                    <a:lnL>
                      <a:noFill/>
                    </a:lnL>
                    <a:lnR>
                      <a:noFill/>
                    </a:lnR>
                    <a:lnT w="12700">
                      <a:solidFill>
                        <a:schemeClr val="tx1"/>
                      </a:solidFill>
                      <a:prstDash val="solid"/>
                    </a:lnT>
                    <a:lnB>
                      <a:noFill/>
                    </a:lnB>
                    <a:lnTlToBr>
                      <a:noFill/>
                    </a:lnTlToBr>
                    <a:lnBlToTr>
                      <a:noFill/>
                    </a:lnBlToTr>
                  </a:tcPr>
                </a:tc>
                <a:extLst>
                  <a:ext uri="{0D108BD9-81ED-4DB2-BD59-A6C34878D82A}">
                    <a16:rowId xmlns:a16="http://schemas.microsoft.com/office/drawing/2014/main" val="10001"/>
                  </a:ext>
                </a:extLst>
              </a:tr>
              <a:tr h="304800">
                <a:tc>
                  <a:txBody>
                    <a:bodyPr/>
                    <a:lstStyle/>
                    <a:p>
                      <a:pPr algn="ctr">
                        <a:buNone/>
                      </a:pPr>
                      <a:r>
                        <a:rPr lang="zh-CN" sz="1400"/>
                        <a:t>≥VGPR率</a:t>
                      </a:r>
                      <a:endParaRPr lang="zh-CN" altLang="en-US" sz="1400"/>
                    </a:p>
                  </a:txBody>
                  <a:tcPr anchor="ctr">
                    <a:lnL>
                      <a:noFill/>
                    </a:lnL>
                    <a:lnR>
                      <a:noFill/>
                    </a:lnR>
                    <a:lnT>
                      <a:noFill/>
                    </a:lnT>
                    <a:lnB>
                      <a:noFill/>
                    </a:lnB>
                    <a:lnTlToBr>
                      <a:noFill/>
                    </a:lnTlToBr>
                    <a:lnBlToTr>
                      <a:noFill/>
                    </a:lnBlToTr>
                  </a:tcPr>
                </a:tc>
                <a:tc>
                  <a:txBody>
                    <a:bodyPr/>
                    <a:lstStyle/>
                    <a:p>
                      <a:pPr algn="ctr">
                        <a:buNone/>
                      </a:pPr>
                      <a:r>
                        <a:rPr lang="en-US" altLang="zh-CN" sz="1400"/>
                        <a:t>91.2%</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304800">
                <a:tc>
                  <a:txBody>
                    <a:bodyPr/>
                    <a:lstStyle/>
                    <a:p>
                      <a:pPr algn="ctr">
                        <a:buNone/>
                      </a:pPr>
                      <a:r>
                        <a:rPr lang="zh-CN" sz="1400"/>
                        <a:t>≥CR率</a:t>
                      </a:r>
                      <a:endParaRPr lang="zh-CN" altLang="en-US" sz="1400"/>
                    </a:p>
                  </a:txBody>
                  <a:tcPr anchor="ctr">
                    <a:lnL>
                      <a:noFill/>
                    </a:lnL>
                    <a:lnR>
                      <a:noFill/>
                    </a:lnR>
                    <a:lnT>
                      <a:noFill/>
                    </a:lnT>
                    <a:lnB>
                      <a:noFill/>
                    </a:lnB>
                    <a:lnTlToBr>
                      <a:noFill/>
                    </a:lnTlToBr>
                    <a:lnBlToTr>
                      <a:noFill/>
                    </a:lnBlToTr>
                  </a:tcPr>
                </a:tc>
                <a:tc>
                  <a:txBody>
                    <a:bodyPr/>
                    <a:lstStyle/>
                    <a:p>
                      <a:pPr algn="ctr">
                        <a:buNone/>
                      </a:pPr>
                      <a:r>
                        <a:rPr lang="en-US" altLang="zh-CN" sz="1400"/>
                        <a:t>71.6%</a:t>
                      </a:r>
                    </a:p>
                  </a:txBody>
                  <a:tcPr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518160">
                <a:tc>
                  <a:txBody>
                    <a:bodyPr/>
                    <a:lstStyle/>
                    <a:p>
                      <a:pPr algn="ctr">
                        <a:buNone/>
                      </a:pPr>
                      <a:r>
                        <a:rPr lang="zh-CN" altLang="en-US" sz="1400"/>
                        <a:t>达CR及以上患者MRD阴性率</a:t>
                      </a:r>
                    </a:p>
                  </a:txBody>
                  <a:tcPr anchor="ctr">
                    <a:lnL>
                      <a:noFill/>
                    </a:lnL>
                    <a:lnR>
                      <a:noFill/>
                    </a:lnR>
                    <a:lnT>
                      <a:noFill/>
                    </a:lnT>
                    <a:lnB w="12700">
                      <a:solidFill>
                        <a:schemeClr val="tx1"/>
                      </a:solidFill>
                      <a:prstDash val="solid"/>
                    </a:lnB>
                    <a:lnTlToBr>
                      <a:noFill/>
                    </a:lnTlToBr>
                    <a:lnBlToTr>
                      <a:noFill/>
                    </a:lnBlToTr>
                  </a:tcPr>
                </a:tc>
                <a:tc>
                  <a:txBody>
                    <a:bodyPr/>
                    <a:lstStyle/>
                    <a:p>
                      <a:pPr algn="ctr">
                        <a:buNone/>
                      </a:pPr>
                      <a:r>
                        <a:rPr lang="en-US" altLang="zh-CN" sz="1400" b="1" dirty="0"/>
                        <a:t>100%</a:t>
                      </a:r>
                      <a:r>
                        <a:rPr lang="zh-CN" altLang="en-US" sz="1400" b="1" dirty="0">
                          <a:sym typeface="+mn-ea"/>
                        </a:rPr>
                        <a:t>（</a:t>
                      </a:r>
                      <a:r>
                        <a:rPr lang="en-US" altLang="zh-CN" sz="1400" b="1" dirty="0">
                          <a:sym typeface="+mn-ea"/>
                        </a:rPr>
                        <a:t>73/73</a:t>
                      </a:r>
                      <a:r>
                        <a:rPr lang="zh-CN" altLang="en-US" sz="1400" b="1" dirty="0">
                          <a:sym typeface="+mn-ea"/>
                        </a:rPr>
                        <a:t>）</a:t>
                      </a:r>
                      <a:endParaRPr lang="en-US" altLang="zh-CN" sz="1400" b="1" dirty="0"/>
                    </a:p>
                  </a:txBody>
                  <a:tcPr anchor="ctr">
                    <a:lnL>
                      <a:noFill/>
                    </a:lnL>
                    <a:lnR>
                      <a:noFill/>
                    </a:lnR>
                    <a:lnT>
                      <a:noFill/>
                    </a:lnT>
                    <a:lnB w="12700">
                      <a:solidFill>
                        <a:schemeClr val="tx1"/>
                      </a:solidFill>
                      <a:prstDash val="solid"/>
                    </a:lnB>
                    <a:lnTlToBr>
                      <a:noFill/>
                    </a:lnTlToBr>
                    <a:lnBlToTr>
                      <a:noFill/>
                    </a:lnBlToTr>
                  </a:tcPr>
                </a:tc>
                <a:extLst>
                  <a:ext uri="{0D108BD9-81ED-4DB2-BD59-A6C34878D82A}">
                    <a16:rowId xmlns:a16="http://schemas.microsoft.com/office/drawing/2014/main" val="10004"/>
                  </a:ext>
                </a:extLst>
              </a:tr>
            </a:tbl>
          </a:graphicData>
        </a:graphic>
      </p:graphicFrame>
      <p:sp>
        <p:nvSpPr>
          <p:cNvPr id="27" name="文本框 26"/>
          <p:cNvSpPr txBox="1"/>
          <p:nvPr/>
        </p:nvSpPr>
        <p:spPr>
          <a:xfrm>
            <a:off x="525199" y="6432616"/>
            <a:ext cx="2905125" cy="338554"/>
          </a:xfrm>
          <a:prstGeom prst="rect">
            <a:avLst/>
          </a:prstGeom>
          <a:noFill/>
        </p:spPr>
        <p:txBody>
          <a:bodyPr wrap="square" rtlCol="0" anchor="t">
            <a:spAutoFit/>
          </a:bodyPr>
          <a:lstStyle/>
          <a:p>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800" i="1" dirty="0">
                <a:solidFill>
                  <a:schemeClr val="tx1">
                    <a:lumMod val="95000"/>
                    <a:lumOff val="5000"/>
                  </a:schemeClr>
                </a:solidFill>
                <a:latin typeface="微软雅黑" panose="020B0503020204020204" pitchFamily="34" charset="-122"/>
                <a:ea typeface="微软雅黑" panose="020B0503020204020204" pitchFamily="34" charset="-122"/>
              </a:rPr>
              <a:t>.Blood (2023) 142 (Supplement 1): 4845.</a:t>
            </a:r>
          </a:p>
          <a:p>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800" i="1" dirty="0">
                <a:solidFill>
                  <a:schemeClr val="tx1">
                    <a:lumMod val="95000"/>
                    <a:lumOff val="5000"/>
                  </a:schemeClr>
                </a:solidFill>
                <a:latin typeface="微软雅黑" panose="020B0503020204020204" pitchFamily="34" charset="-122"/>
                <a:ea typeface="微软雅黑" panose="020B0503020204020204" pitchFamily="34" charset="-122"/>
              </a:rPr>
              <a:t>.EHA 2024.Abstract:S209.</a:t>
            </a:r>
          </a:p>
        </p:txBody>
      </p:sp>
      <p:sp>
        <p:nvSpPr>
          <p:cNvPr id="4" name="矩形 3"/>
          <p:cNvSpPr/>
          <p:nvPr/>
        </p:nvSpPr>
        <p:spPr>
          <a:xfrm>
            <a:off x="497857" y="1972519"/>
            <a:ext cx="5629864" cy="3067006"/>
          </a:xfrm>
          <a:prstGeom prst="rect">
            <a:avLst/>
          </a:prstGeom>
          <a:noFill/>
          <a:ln w="12700" cmpd="sng">
            <a:solidFill>
              <a:schemeClr val="bg1">
                <a:lumMod val="8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525199" y="1172237"/>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强效杀瘤</a:t>
            </a:r>
          </a:p>
        </p:txBody>
      </p:sp>
      <p:sp>
        <p:nvSpPr>
          <p:cNvPr id="10" name="文本框 9"/>
          <p:cNvSpPr txBox="1"/>
          <p:nvPr/>
        </p:nvSpPr>
        <p:spPr>
          <a:xfrm>
            <a:off x="6228080" y="1175458"/>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深度缓解</a:t>
            </a:r>
          </a:p>
        </p:txBody>
      </p:sp>
      <p:sp>
        <p:nvSpPr>
          <p:cNvPr id="11" name="矩形 10"/>
          <p:cNvSpPr/>
          <p:nvPr/>
        </p:nvSpPr>
        <p:spPr>
          <a:xfrm>
            <a:off x="6228080" y="1972518"/>
            <a:ext cx="5629864" cy="3067006"/>
          </a:xfrm>
          <a:prstGeom prst="rect">
            <a:avLst/>
          </a:prstGeom>
          <a:noFill/>
          <a:ln w="12700" cmpd="sng">
            <a:solidFill>
              <a:schemeClr val="bg1">
                <a:lumMod val="8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200" y="289560"/>
            <a:ext cx="10189845" cy="617220"/>
          </a:xfrm>
          <a:prstGeom prst="rect">
            <a:avLst/>
          </a:prstGeom>
          <a:noFill/>
        </p:spPr>
        <p:txBody>
          <a:bodyPr wrap="square" rtlCol="0">
            <a:noAutofit/>
          </a:bodyPr>
          <a:lstStyle/>
          <a:p>
            <a:r>
              <a:rPr lang="zh-CN" altLang="en-US" sz="3200" b="1" dirty="0">
                <a:latin typeface="微软雅黑" panose="020B0503020204020204" pitchFamily="34" charset="-122"/>
                <a:ea typeface="微软雅黑" panose="020B0503020204020204" pitchFamily="34" charset="-122"/>
              </a:rPr>
              <a:t>有效性：泽沃基奥仑赛</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持续获益，长期生存</a:t>
            </a:r>
            <a:r>
              <a:rPr lang="zh-CN" altLang="en-US" sz="3200" b="1" dirty="0">
                <a:latin typeface="微软雅黑" panose="020B0503020204020204" pitchFamily="34" charset="-122"/>
                <a:ea typeface="微软雅黑" panose="020B0503020204020204" pitchFamily="34" charset="-122"/>
                <a:sym typeface="+mn-ea"/>
              </a:rPr>
              <a:t>（</a:t>
            </a:r>
            <a:r>
              <a:rPr lang="en-US" altLang="zh-CN" sz="3200" b="1" dirty="0">
                <a:latin typeface="微软雅黑" panose="020B0503020204020204" pitchFamily="34" charset="-122"/>
                <a:ea typeface="微软雅黑" panose="020B0503020204020204" pitchFamily="34" charset="-122"/>
                <a:sym typeface="+mn-ea"/>
              </a:rPr>
              <a:t>2/3</a:t>
            </a:r>
            <a:r>
              <a:rPr lang="zh-CN" altLang="en-US" sz="3200" b="1" dirty="0">
                <a:latin typeface="微软雅黑" panose="020B0503020204020204" pitchFamily="34" charset="-122"/>
                <a:ea typeface="微软雅黑" panose="020B0503020204020204" pitchFamily="34" charset="-122"/>
                <a:sym typeface="+mn-ea"/>
              </a:rPr>
              <a:t>）</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10656" y="5580857"/>
            <a:ext cx="9432390" cy="288368"/>
          </a:xfrm>
          <a:prstGeom prst="rect">
            <a:avLst/>
          </a:prstGeom>
          <a:noFill/>
        </p:spPr>
        <p:txBody>
          <a:bodyPr wrap="square" rtlCol="0" anchor="t">
            <a:noAutofit/>
          </a:bodyPr>
          <a:lstStyle/>
          <a:p>
            <a:pPr algn="just"/>
            <a:r>
              <a:rPr lang="zh-CN" altLang="en-US" sz="1200" dirty="0">
                <a:solidFill>
                  <a:schemeClr val="tx1">
                    <a:lumMod val="95000"/>
                    <a:lumOff val="5000"/>
                  </a:schemeClr>
                </a:solidFill>
              </a:rPr>
              <a:t>注：LUMMICAR-1 ph.1研究，截止到2023年7月17日，中位随访37.7个月，纳入14例可评估患者；</a:t>
            </a:r>
          </a:p>
        </p:txBody>
      </p:sp>
      <p:pic>
        <p:nvPicPr>
          <p:cNvPr id="17" name="图片 16"/>
          <p:cNvPicPr>
            <a:picLocks noChangeAspect="1"/>
          </p:cNvPicPr>
          <p:nvPr/>
        </p:nvPicPr>
        <p:blipFill>
          <a:blip r:embed="rId2"/>
          <a:stretch>
            <a:fillRect/>
          </a:stretch>
        </p:blipFill>
        <p:spPr>
          <a:xfrm>
            <a:off x="2091334" y="2465980"/>
            <a:ext cx="2426283" cy="2773738"/>
          </a:xfrm>
          <a:prstGeom prst="rect">
            <a:avLst/>
          </a:prstGeom>
        </p:spPr>
      </p:pic>
      <p:pic>
        <p:nvPicPr>
          <p:cNvPr id="18" name="图片 17"/>
          <p:cNvPicPr>
            <a:picLocks noChangeAspect="1"/>
          </p:cNvPicPr>
          <p:nvPr/>
        </p:nvPicPr>
        <p:blipFill>
          <a:blip r:embed="rId3"/>
          <a:stretch>
            <a:fillRect/>
          </a:stretch>
        </p:blipFill>
        <p:spPr>
          <a:xfrm>
            <a:off x="6316094" y="2465980"/>
            <a:ext cx="2583412" cy="2815049"/>
          </a:xfrm>
          <a:prstGeom prst="rect">
            <a:avLst/>
          </a:prstGeom>
        </p:spPr>
      </p:pic>
      <p:pic>
        <p:nvPicPr>
          <p:cNvPr id="19" name="图片 18"/>
          <p:cNvPicPr>
            <a:picLocks noChangeAspect="1"/>
          </p:cNvPicPr>
          <p:nvPr/>
        </p:nvPicPr>
        <p:blipFill>
          <a:blip r:embed="rId4"/>
          <a:stretch>
            <a:fillRect/>
          </a:stretch>
        </p:blipFill>
        <p:spPr>
          <a:xfrm>
            <a:off x="9006873" y="2465980"/>
            <a:ext cx="2707345" cy="2883654"/>
          </a:xfrm>
          <a:prstGeom prst="rect">
            <a:avLst/>
          </a:prstGeom>
        </p:spPr>
      </p:pic>
      <p:sp>
        <p:nvSpPr>
          <p:cNvPr id="21" name="矩形 20"/>
          <p:cNvSpPr/>
          <p:nvPr/>
        </p:nvSpPr>
        <p:spPr>
          <a:xfrm>
            <a:off x="525200" y="1971144"/>
            <a:ext cx="5629864" cy="3309769"/>
          </a:xfrm>
          <a:prstGeom prst="rect">
            <a:avLst/>
          </a:prstGeom>
          <a:noFill/>
          <a:ln w="12700" cmpd="sng">
            <a:solidFill>
              <a:schemeClr val="bg1">
                <a:lumMod val="8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文本框 26"/>
          <p:cNvSpPr txBox="1"/>
          <p:nvPr/>
        </p:nvSpPr>
        <p:spPr>
          <a:xfrm>
            <a:off x="506206" y="6543408"/>
            <a:ext cx="2896235" cy="411480"/>
          </a:xfrm>
          <a:prstGeom prst="rect">
            <a:avLst/>
          </a:prstGeom>
          <a:noFill/>
        </p:spPr>
        <p:txBody>
          <a:bodyPr wrap="square" rtlCol="0" anchor="t">
            <a:noAutofit/>
          </a:bodyPr>
          <a:lstStyle/>
          <a:p>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800" i="1" dirty="0">
                <a:solidFill>
                  <a:schemeClr val="tx1">
                    <a:lumMod val="95000"/>
                    <a:lumOff val="5000"/>
                  </a:schemeClr>
                </a:solidFill>
                <a:latin typeface="微软雅黑" panose="020B0503020204020204" pitchFamily="34" charset="-122"/>
                <a:ea typeface="微软雅黑" panose="020B0503020204020204" pitchFamily="34" charset="-122"/>
              </a:rPr>
              <a:t>Blood (2023) 142 (Supplement 1): 4845.</a:t>
            </a:r>
          </a:p>
        </p:txBody>
      </p:sp>
      <p:sp>
        <p:nvSpPr>
          <p:cNvPr id="4" name="文本框 3"/>
          <p:cNvSpPr txBox="1"/>
          <p:nvPr/>
        </p:nvSpPr>
        <p:spPr>
          <a:xfrm>
            <a:off x="525199" y="1161085"/>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持续获益</a:t>
            </a:r>
          </a:p>
        </p:txBody>
      </p:sp>
      <p:sp>
        <p:nvSpPr>
          <p:cNvPr id="6" name="文本框 5"/>
          <p:cNvSpPr txBox="1"/>
          <p:nvPr/>
        </p:nvSpPr>
        <p:spPr>
          <a:xfrm>
            <a:off x="807410" y="5882793"/>
            <a:ext cx="6094140" cy="276999"/>
          </a:xfrm>
          <a:prstGeom prst="rect">
            <a:avLst/>
          </a:prstGeom>
          <a:noFill/>
        </p:spPr>
        <p:txBody>
          <a:bodyPr wrap="square">
            <a:spAutoFit/>
          </a:bodyPr>
          <a:lstStyle/>
          <a:p>
            <a:pPr algn="just"/>
            <a:r>
              <a:rPr lang="zh-CN" altLang="en-US" sz="1200" dirty="0">
                <a:solidFill>
                  <a:schemeClr val="tx1">
                    <a:lumMod val="95000"/>
                    <a:lumOff val="5000"/>
                  </a:schemeClr>
                </a:solidFill>
              </a:rPr>
              <a:t>mPFS- 中位无进展生存期；PFS- 无进展生存期；OS- 总生存期。</a:t>
            </a:r>
          </a:p>
        </p:txBody>
      </p:sp>
      <p:sp>
        <p:nvSpPr>
          <p:cNvPr id="7" name="文本框 6"/>
          <p:cNvSpPr txBox="1"/>
          <p:nvPr/>
        </p:nvSpPr>
        <p:spPr>
          <a:xfrm>
            <a:off x="2726810" y="2158203"/>
            <a:ext cx="1445717" cy="307777"/>
          </a:xfrm>
          <a:prstGeom prst="rect">
            <a:avLst/>
          </a:prstGeom>
          <a:noFill/>
        </p:spPr>
        <p:txBody>
          <a:bodyPr wrap="none" rtlCol="0">
            <a:spAutoFit/>
          </a:bodyPr>
          <a:lstStyle/>
          <a:p>
            <a:r>
              <a:rPr lang="en-US" altLang="zh-CN" sz="1400" b="1" dirty="0" err="1">
                <a:solidFill>
                  <a:srgbClr val="132374"/>
                </a:solidFill>
                <a:latin typeface="+mn-ea"/>
              </a:rPr>
              <a:t>mPFS</a:t>
            </a:r>
            <a:r>
              <a:rPr lang="zh-CN" altLang="en-US" sz="1400" b="1" dirty="0">
                <a:solidFill>
                  <a:srgbClr val="132374"/>
                </a:solidFill>
                <a:latin typeface="+mn-ea"/>
              </a:rPr>
              <a:t>达</a:t>
            </a:r>
            <a:r>
              <a:rPr lang="en-US" altLang="zh-CN" sz="1400" b="1" dirty="0">
                <a:solidFill>
                  <a:srgbClr val="132374"/>
                </a:solidFill>
                <a:latin typeface="+mn-ea"/>
              </a:rPr>
              <a:t>25</a:t>
            </a:r>
            <a:r>
              <a:rPr lang="zh-CN" altLang="en-US" sz="1400" b="1" dirty="0">
                <a:solidFill>
                  <a:srgbClr val="132374"/>
                </a:solidFill>
                <a:latin typeface="+mn-ea"/>
              </a:rPr>
              <a:t>个月</a:t>
            </a:r>
          </a:p>
        </p:txBody>
      </p:sp>
      <p:sp>
        <p:nvSpPr>
          <p:cNvPr id="8" name="文本框 7"/>
          <p:cNvSpPr txBox="1"/>
          <p:nvPr/>
        </p:nvSpPr>
        <p:spPr>
          <a:xfrm>
            <a:off x="7292255" y="2097352"/>
            <a:ext cx="1587294" cy="307777"/>
          </a:xfrm>
          <a:prstGeom prst="rect">
            <a:avLst/>
          </a:prstGeom>
          <a:noFill/>
        </p:spPr>
        <p:txBody>
          <a:bodyPr wrap="none" rtlCol="0">
            <a:spAutoFit/>
          </a:bodyPr>
          <a:lstStyle/>
          <a:p>
            <a:r>
              <a:rPr lang="en-US" altLang="zh-CN" sz="1400" b="1" dirty="0">
                <a:solidFill>
                  <a:srgbClr val="132374"/>
                </a:solidFill>
                <a:latin typeface="+mn-ea"/>
              </a:rPr>
              <a:t>2</a:t>
            </a:r>
            <a:r>
              <a:rPr lang="zh-CN" altLang="en-US" sz="1400" b="1" dirty="0">
                <a:solidFill>
                  <a:srgbClr val="132374"/>
                </a:solidFill>
                <a:latin typeface="+mn-ea"/>
              </a:rPr>
              <a:t>年</a:t>
            </a:r>
            <a:r>
              <a:rPr lang="en-US" altLang="zh-CN" sz="1400" b="1" dirty="0">
                <a:solidFill>
                  <a:srgbClr val="132374"/>
                </a:solidFill>
                <a:latin typeface="+mn-ea"/>
              </a:rPr>
              <a:t>OS</a:t>
            </a:r>
            <a:r>
              <a:rPr lang="zh-CN" altLang="en-US" sz="1400" b="1" dirty="0">
                <a:solidFill>
                  <a:srgbClr val="132374"/>
                </a:solidFill>
                <a:latin typeface="+mn-ea"/>
              </a:rPr>
              <a:t>率达</a:t>
            </a:r>
            <a:r>
              <a:rPr lang="en-US" altLang="zh-CN" sz="1400" b="1" dirty="0">
                <a:solidFill>
                  <a:srgbClr val="132374"/>
                </a:solidFill>
                <a:latin typeface="+mn-ea"/>
              </a:rPr>
              <a:t>100%</a:t>
            </a:r>
            <a:endParaRPr lang="zh-CN" altLang="en-US" sz="1400" b="1" dirty="0">
              <a:solidFill>
                <a:srgbClr val="132374"/>
              </a:solidFill>
              <a:latin typeface="+mn-ea"/>
            </a:endParaRPr>
          </a:p>
        </p:txBody>
      </p:sp>
      <p:sp>
        <p:nvSpPr>
          <p:cNvPr id="9" name="文本框 8"/>
          <p:cNvSpPr txBox="1"/>
          <p:nvPr/>
        </p:nvSpPr>
        <p:spPr>
          <a:xfrm>
            <a:off x="9791410" y="2097352"/>
            <a:ext cx="1638590" cy="307777"/>
          </a:xfrm>
          <a:prstGeom prst="rect">
            <a:avLst/>
          </a:prstGeom>
          <a:noFill/>
        </p:spPr>
        <p:txBody>
          <a:bodyPr wrap="none" rtlCol="0">
            <a:spAutoFit/>
          </a:bodyPr>
          <a:lstStyle/>
          <a:p>
            <a:r>
              <a:rPr lang="en-US" altLang="zh-CN" sz="1400" b="1" dirty="0">
                <a:solidFill>
                  <a:srgbClr val="132374"/>
                </a:solidFill>
                <a:latin typeface="+mn-ea"/>
              </a:rPr>
              <a:t>3</a:t>
            </a:r>
            <a:r>
              <a:rPr lang="zh-CN" altLang="en-US" sz="1400" b="1" dirty="0">
                <a:solidFill>
                  <a:srgbClr val="132374"/>
                </a:solidFill>
                <a:latin typeface="+mn-ea"/>
              </a:rPr>
              <a:t>年</a:t>
            </a:r>
            <a:r>
              <a:rPr lang="en-US" altLang="zh-CN" sz="1400" b="1" dirty="0">
                <a:solidFill>
                  <a:srgbClr val="132374"/>
                </a:solidFill>
                <a:latin typeface="+mn-ea"/>
              </a:rPr>
              <a:t>OS</a:t>
            </a:r>
            <a:r>
              <a:rPr lang="zh-CN" altLang="en-US" sz="1400" b="1" dirty="0">
                <a:solidFill>
                  <a:srgbClr val="132374"/>
                </a:solidFill>
                <a:latin typeface="+mn-ea"/>
              </a:rPr>
              <a:t>率达</a:t>
            </a:r>
            <a:r>
              <a:rPr lang="en-US" altLang="zh-CN" sz="1400" b="1" dirty="0">
                <a:solidFill>
                  <a:srgbClr val="132374"/>
                </a:solidFill>
                <a:latin typeface="+mn-ea"/>
              </a:rPr>
              <a:t>92.9%</a:t>
            </a:r>
            <a:endParaRPr lang="zh-CN" altLang="en-US" sz="1400" b="1" dirty="0">
              <a:solidFill>
                <a:srgbClr val="132374"/>
              </a:solidFill>
              <a:latin typeface="+mn-ea"/>
            </a:endParaRPr>
          </a:p>
        </p:txBody>
      </p:sp>
      <p:sp>
        <p:nvSpPr>
          <p:cNvPr id="10" name="文本框 9"/>
          <p:cNvSpPr txBox="1"/>
          <p:nvPr/>
        </p:nvSpPr>
        <p:spPr>
          <a:xfrm>
            <a:off x="6317871" y="1161085"/>
            <a:ext cx="5629864" cy="338554"/>
          </a:xfrm>
          <a:prstGeom prst="rect">
            <a:avLst/>
          </a:prstGeom>
          <a:solidFill>
            <a:schemeClr val="tx2">
              <a:lumMod val="60000"/>
              <a:lumOff val="40000"/>
            </a:schemeClr>
          </a:solidFill>
        </p:spPr>
        <p:txBody>
          <a:bodyPr wrap="square" rtlCol="0">
            <a:spAutoFit/>
          </a:bodyPr>
          <a:lstStyle/>
          <a:p>
            <a:pPr algn="ctr"/>
            <a:r>
              <a:rPr lang="zh-CN" altLang="en-US" sz="1600" b="1" dirty="0">
                <a:solidFill>
                  <a:schemeClr val="bg1"/>
                </a:solidFill>
              </a:rPr>
              <a:t>长期生存</a:t>
            </a:r>
          </a:p>
        </p:txBody>
      </p:sp>
      <p:sp>
        <p:nvSpPr>
          <p:cNvPr id="12" name="矩形 11"/>
          <p:cNvSpPr/>
          <p:nvPr/>
        </p:nvSpPr>
        <p:spPr>
          <a:xfrm>
            <a:off x="6253066" y="1971144"/>
            <a:ext cx="5629864" cy="3309769"/>
          </a:xfrm>
          <a:prstGeom prst="rect">
            <a:avLst/>
          </a:prstGeom>
          <a:noFill/>
          <a:ln w="12700" cmpd="sng">
            <a:solidFill>
              <a:schemeClr val="bg1">
                <a:lumMod val="8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525198" y="1576050"/>
            <a:ext cx="11412000" cy="337485"/>
          </a:xfrm>
          <a:prstGeom prst="rect">
            <a:avLst/>
          </a:prstGeom>
          <a:solidFill>
            <a:schemeClr val="accent3">
              <a:lumMod val="20000"/>
              <a:lumOff val="80000"/>
            </a:schemeClr>
          </a:solidFill>
        </p:spPr>
        <p:txBody>
          <a:bodyPr wrap="square" rtlCol="0" anchor="t">
            <a:noAutofit/>
          </a:bodyPr>
          <a:lstStyle/>
          <a:p>
            <a:pPr algn="just"/>
            <a:r>
              <a:rPr lang="zh-CN" altLang="en-US" sz="1400" dirty="0"/>
              <a:t>LUMMICAR-1 ph.1研究显示：中位随访</a:t>
            </a:r>
            <a:r>
              <a:rPr lang="en-US" altLang="zh-CN" sz="1400" dirty="0"/>
              <a:t>37.7</a:t>
            </a:r>
            <a:r>
              <a:rPr lang="zh-CN" altLang="en-US" sz="1400" dirty="0"/>
              <a:t>个月，赛恺泽</a:t>
            </a:r>
            <a:r>
              <a:rPr lang="zh-CN" altLang="en-US" sz="1400" baseline="30000" dirty="0"/>
              <a:t>® </a:t>
            </a:r>
            <a:r>
              <a:rPr lang="en-US" altLang="zh-CN" sz="1400" dirty="0" err="1"/>
              <a:t>mPFS</a:t>
            </a:r>
            <a:r>
              <a:rPr lang="zh-CN" altLang="en-US" sz="1400" dirty="0"/>
              <a:t> 达</a:t>
            </a:r>
            <a:r>
              <a:rPr lang="en-US" altLang="zh-CN" sz="1400" dirty="0"/>
              <a:t>25</a:t>
            </a:r>
            <a:r>
              <a:rPr lang="zh-CN" altLang="en-US" sz="1400" dirty="0"/>
              <a:t>个月，</a:t>
            </a:r>
            <a:r>
              <a:rPr lang="en-US" altLang="zh-CN" sz="1400" dirty="0"/>
              <a:t>2</a:t>
            </a:r>
            <a:r>
              <a:rPr lang="zh-CN" altLang="en-US" sz="1400" dirty="0"/>
              <a:t>年</a:t>
            </a:r>
            <a:r>
              <a:rPr lang="en-US" altLang="zh-CN" sz="1400" dirty="0"/>
              <a:t>OS</a:t>
            </a:r>
            <a:r>
              <a:rPr lang="zh-CN" altLang="en-US" sz="1400" dirty="0"/>
              <a:t>率达</a:t>
            </a:r>
            <a:r>
              <a:rPr lang="en-US" altLang="zh-CN" sz="1400" dirty="0"/>
              <a:t>100%</a:t>
            </a:r>
            <a:r>
              <a:rPr lang="zh-CN" altLang="en-US" sz="1400" dirty="0"/>
              <a:t>，</a:t>
            </a:r>
            <a:r>
              <a:rPr lang="en-US" altLang="zh-CN" sz="1400" dirty="0"/>
              <a:t>3</a:t>
            </a:r>
            <a:r>
              <a:rPr lang="zh-CN" altLang="en-US" sz="1400" dirty="0"/>
              <a:t>年</a:t>
            </a:r>
            <a:r>
              <a:rPr lang="en-US" altLang="zh-CN" sz="1400" dirty="0"/>
              <a:t>OS</a:t>
            </a:r>
            <a:r>
              <a:rPr lang="zh-CN" altLang="en-US" sz="1400" dirty="0"/>
              <a:t>率达</a:t>
            </a:r>
            <a:r>
              <a:rPr lang="en-US" altLang="zh-CN" sz="1400" dirty="0"/>
              <a:t>92.9%</a:t>
            </a:r>
            <a:endParaRPr lang="zh-CN" altLang="en-US"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p:nvPr>
            <p:custDataLst>
              <p:tags r:id="rId1"/>
            </p:custDataLst>
          </p:nvPr>
        </p:nvGraphicFramePr>
        <p:xfrm>
          <a:off x="554990" y="1324610"/>
          <a:ext cx="11117580" cy="4585335"/>
        </p:xfrm>
        <a:graphic>
          <a:graphicData uri="http://schemas.openxmlformats.org/drawingml/2006/table">
            <a:tbl>
              <a:tblPr firstRow="1" bandRow="1">
                <a:tableStyleId>{5940675A-B579-460E-94D1-54222C63F5DA}</a:tableStyleId>
              </a:tblPr>
              <a:tblGrid>
                <a:gridCol w="2602230">
                  <a:extLst>
                    <a:ext uri="{9D8B030D-6E8A-4147-A177-3AD203B41FA5}">
                      <a16:colId xmlns:a16="http://schemas.microsoft.com/office/drawing/2014/main" val="20000"/>
                    </a:ext>
                  </a:extLst>
                </a:gridCol>
                <a:gridCol w="643890">
                  <a:extLst>
                    <a:ext uri="{9D8B030D-6E8A-4147-A177-3AD203B41FA5}">
                      <a16:colId xmlns:a16="http://schemas.microsoft.com/office/drawing/2014/main" val="20001"/>
                    </a:ext>
                  </a:extLst>
                </a:gridCol>
                <a:gridCol w="2148205">
                  <a:extLst>
                    <a:ext uri="{9D8B030D-6E8A-4147-A177-3AD203B41FA5}">
                      <a16:colId xmlns:a16="http://schemas.microsoft.com/office/drawing/2014/main" val="20002"/>
                    </a:ext>
                  </a:extLst>
                </a:gridCol>
                <a:gridCol w="5723255">
                  <a:extLst>
                    <a:ext uri="{9D8B030D-6E8A-4147-A177-3AD203B41FA5}">
                      <a16:colId xmlns:a16="http://schemas.microsoft.com/office/drawing/2014/main" val="20003"/>
                    </a:ext>
                  </a:extLst>
                </a:gridCol>
              </a:tblGrid>
              <a:tr h="391795">
                <a:tc>
                  <a:txBody>
                    <a:bodyPr/>
                    <a:lstStyle/>
                    <a:p>
                      <a:pPr indent="0" algn="ctr" fontAlgn="auto">
                        <a:lnSpc>
                          <a:spcPct val="100000"/>
                        </a:lnSpc>
                        <a:buNone/>
                      </a:pPr>
                      <a:r>
                        <a:rPr lang="zh-CN" altLang="en-US" sz="1800" b="1" dirty="0">
                          <a:solidFill>
                            <a:schemeClr val="bg1"/>
                          </a:solidFill>
                          <a:latin typeface="微软雅黑" panose="020B0503020204020204" pitchFamily="34" charset="-122"/>
                          <a:ea typeface="微软雅黑" panose="020B0503020204020204" pitchFamily="34" charset="-122"/>
                        </a:rPr>
                        <a:t>机构</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8497B0"/>
                    </a:solidFill>
                  </a:tcPr>
                </a:tc>
                <a:tc>
                  <a:txBody>
                    <a:bodyPr/>
                    <a:lstStyle/>
                    <a:p>
                      <a:pPr indent="0" algn="ctr" fontAlgn="auto">
                        <a:lnSpc>
                          <a:spcPct val="100000"/>
                        </a:lnSpc>
                        <a:buNone/>
                      </a:pPr>
                      <a:r>
                        <a:rPr lang="zh-CN" altLang="en-US" sz="1800" b="1" dirty="0">
                          <a:solidFill>
                            <a:schemeClr val="bg1"/>
                          </a:solidFill>
                          <a:latin typeface="微软雅黑" panose="020B0503020204020204" pitchFamily="34" charset="-122"/>
                          <a:ea typeface="微软雅黑" panose="020B0503020204020204" pitchFamily="34" charset="-122"/>
                        </a:rPr>
                        <a:t>序号</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8497B0"/>
                    </a:solidFill>
                  </a:tcPr>
                </a:tc>
                <a:tc>
                  <a:txBody>
                    <a:bodyPr/>
                    <a:lstStyle/>
                    <a:p>
                      <a:pPr indent="0" algn="ctr" fontAlgn="auto">
                        <a:lnSpc>
                          <a:spcPct val="100000"/>
                        </a:lnSpc>
                        <a:buNone/>
                      </a:pPr>
                      <a:r>
                        <a:rPr lang="zh-CN" altLang="en-US" sz="1800" b="1" dirty="0">
                          <a:solidFill>
                            <a:schemeClr val="bg1"/>
                          </a:solidFill>
                          <a:latin typeface="微软雅黑" panose="020B0503020204020204" pitchFamily="34" charset="-122"/>
                          <a:ea typeface="微软雅黑" panose="020B0503020204020204" pitchFamily="34" charset="-122"/>
                        </a:rPr>
                        <a:t>指南</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8497B0"/>
                    </a:solidFill>
                  </a:tcPr>
                </a:tc>
                <a:tc>
                  <a:txBody>
                    <a:bodyPr/>
                    <a:lstStyle/>
                    <a:p>
                      <a:pPr indent="0" algn="ctr" fontAlgn="auto">
                        <a:lnSpc>
                          <a:spcPct val="100000"/>
                        </a:lnSpc>
                        <a:buNone/>
                      </a:pPr>
                      <a:r>
                        <a:rPr lang="zh-CN" altLang="en-US" sz="1800" b="1" dirty="0">
                          <a:solidFill>
                            <a:schemeClr val="bg1"/>
                          </a:solidFill>
                          <a:latin typeface="微软雅黑" panose="020B0503020204020204" pitchFamily="34" charset="-122"/>
                          <a:ea typeface="微软雅黑" panose="020B0503020204020204" pitchFamily="34" charset="-122"/>
                        </a:rPr>
                        <a:t>推荐内容</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8497B0"/>
                    </a:solidFill>
                  </a:tcPr>
                </a:tc>
                <a:extLst>
                  <a:ext uri="{0D108BD9-81ED-4DB2-BD59-A6C34878D82A}">
                    <a16:rowId xmlns:a16="http://schemas.microsoft.com/office/drawing/2014/main" val="10000"/>
                  </a:ext>
                </a:extLst>
              </a:tr>
              <a:tr h="782955">
                <a:tc rowSpan="2">
                  <a:txBody>
                    <a:bodyPr/>
                    <a:lstStyle/>
                    <a:p>
                      <a:pPr indent="0" fontAlgn="auto">
                        <a:lnSpc>
                          <a:spcPct val="100000"/>
                        </a:lnSpc>
                        <a:buNone/>
                      </a:pPr>
                      <a:endParaRPr lang="zh-CN" altLang="en-US" sz="1400" b="0">
                        <a:latin typeface="微软雅黑" panose="020B0503020204020204" pitchFamily="34" charset="-122"/>
                        <a:ea typeface="微软雅黑" panose="020B0503020204020204" pitchFamily="34" charset="-122"/>
                      </a:endParaRP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ctr" fontAlgn="auto">
                        <a:lnSpc>
                          <a:spcPct val="100000"/>
                        </a:lnSpc>
                        <a:buNone/>
                      </a:pPr>
                      <a:r>
                        <a:rPr lang="zh-CN" altLang="en-US" sz="1600" b="1" dirty="0">
                          <a:latin typeface="Calibri" panose="020F0502020204030204" charset="0"/>
                          <a:ea typeface="微软雅黑" panose="020B0503020204020204" pitchFamily="34" charset="-122"/>
                          <a:cs typeface="微软雅黑" panose="020B0503020204020204" pitchFamily="34" charset="-122"/>
                        </a:rPr>
                        <a:t>①</a:t>
                      </a: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年中国临床肿瘤学会（</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CSCO</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）CAR-T 细胞治疗恶性血液病指南</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Ⅰ级推荐：</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泽沃基奥仑赛注射液</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用于既往经过至少3线治疗后进展（至少使用过一种蛋白酶体抑制剂及免疫调节剂）的多发性骨髓瘤</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（1A类证据）</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a:t>
                      </a: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1"/>
                  </a:ext>
                </a:extLst>
              </a:tr>
              <a:tr h="1011555">
                <a:tc vMerge="1">
                  <a:txBody>
                    <a:bodyPr/>
                    <a:lstStyle/>
                    <a:p>
                      <a:endParaRPr lang="zh-CN"/>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ctr" fontAlgn="auto">
                        <a:lnSpc>
                          <a:spcPct val="100000"/>
                        </a:lnSpc>
                        <a:buNone/>
                      </a:pPr>
                      <a:r>
                        <a:rPr lang="zh-CN" altLang="en-US" sz="1600" b="1" dirty="0">
                          <a:latin typeface="Calibri" panose="020F0502020204030204" charset="0"/>
                          <a:ea typeface="微软雅黑" panose="020B0503020204020204" pitchFamily="34" charset="-122"/>
                          <a:cs typeface="微软雅黑" panose="020B0503020204020204" pitchFamily="34" charset="-122"/>
                        </a:rPr>
                        <a:t>②</a:t>
                      </a: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年中国临床肿瘤学会（</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CSCO</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）恶性血液病诊疗指南</a:t>
                      </a: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对硼替佐米+来那度胺耐药的复发难治性多发性骨髓瘤患者</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最高等级推荐</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采用</a:t>
                      </a:r>
                      <a:r>
                        <a:rPr lang="zh-CN"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抗BCMA CAR-T治疗</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；相较于2023年CSCO指南的Ⅱ级推荐（2类证据），2024年CSCO指南推荐强度</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升级为“Ⅰ级推荐”</a:t>
                      </a:r>
                      <a:r>
                        <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，证据等级</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升级为“1类证据”</a:t>
                      </a:r>
                      <a:r>
                        <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txBody>
                  <a:tcPr anchor="ctr">
                    <a:lnL>
                      <a:noFill/>
                    </a:lnL>
                    <a:lnR>
                      <a:noFill/>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2"/>
                  </a:ext>
                </a:extLst>
              </a:tr>
              <a:tr h="612140">
                <a:tc rowSpan="2">
                  <a:txBody>
                    <a:bodyPr/>
                    <a:lstStyle/>
                    <a:p>
                      <a:pPr indent="0" fontAlgn="auto">
                        <a:lnSpc>
                          <a:spcPct val="100000"/>
                        </a:lnSpc>
                        <a:buNone/>
                      </a:pPr>
                      <a:endParaRPr lang="zh-CN" altLang="en-US" sz="1400" b="0">
                        <a:latin typeface="微软雅黑" panose="020B0503020204020204" pitchFamily="34" charset="-122"/>
                        <a:ea typeface="微软雅黑" panose="020B0503020204020204" pitchFamily="34" charset="-122"/>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ctr" fontAlgn="auto">
                        <a:lnSpc>
                          <a:spcPct val="100000"/>
                        </a:lnSpc>
                        <a:buNone/>
                      </a:pPr>
                      <a:r>
                        <a:rPr lang="zh-CN" altLang="en-US" sz="1600" b="1">
                          <a:latin typeface="Calibri" panose="020F0502020204030204" charset="0"/>
                          <a:ea typeface="微软雅黑" panose="020B0503020204020204" pitchFamily="34" charset="-122"/>
                          <a:cs typeface="微软雅黑" panose="020B0503020204020204" pitchFamily="34" charset="-122"/>
                        </a:rPr>
                        <a:t>③</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en-US"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嵌合抗原受体T细胞治疗多发性骨髓瘤中国血液临床专家共识（</a:t>
                      </a:r>
                      <a:r>
                        <a:rPr lang="en-US"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en-US"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年版）</a:t>
                      </a:r>
                      <a:endParaRPr lang="zh-CN"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en-US"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推荐</a:t>
                      </a:r>
                      <a:r>
                        <a:rPr lang="en-US"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CT053（泽沃基奥仑赛）</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等抗BCMA CAR-T应用于复发难治性多发性骨髓瘤，</a:t>
                      </a:r>
                      <a:r>
                        <a:rPr lang="en-US"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CT053（泽沃基奥仑赛）</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en-US" sz="1400" b="1" dirty="0">
                          <a:latin typeface="微软雅黑" panose="020B0503020204020204" pitchFamily="34" charset="-122"/>
                          <a:ea typeface="微软雅黑" panose="020B0503020204020204" pitchFamily="34" charset="-122"/>
                          <a:cs typeface="微软雅黑" panose="020B0503020204020204" pitchFamily="34" charset="-122"/>
                        </a:rPr>
                        <a:t>总体有效率</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为</a:t>
                      </a:r>
                      <a:r>
                        <a:rPr lang="en-US"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87.5％~100％</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400" b="1" dirty="0">
                          <a:latin typeface="微软雅黑" panose="020B0503020204020204" pitchFamily="34" charset="-122"/>
                          <a:ea typeface="微软雅黑" panose="020B0503020204020204" pitchFamily="34" charset="-122"/>
                          <a:cs typeface="微软雅黑" panose="020B0503020204020204" pitchFamily="34" charset="-122"/>
                        </a:rPr>
                        <a:t>严格意义的完全缓解(sCR)/完全缓解(CR)率</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为</a:t>
                      </a:r>
                      <a:r>
                        <a:rPr lang="en-US"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78.6%~79.2%</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3"/>
                  </a:ext>
                </a:extLst>
              </a:tr>
              <a:tr h="297815">
                <a:tc vMerge="1">
                  <a:txBody>
                    <a:bodyPr/>
                    <a:lstStyle/>
                    <a:p>
                      <a:endParaRPr lang="zh-CN"/>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ctr" fontAlgn="auto">
                        <a:lnSpc>
                          <a:spcPct val="100000"/>
                        </a:lnSpc>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④</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中国多发性骨髓瘤诊治指南（</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年修订）</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tc>
                  <a:txBody>
                    <a:bodyPr/>
                    <a:lstStyle/>
                    <a:p>
                      <a:pPr indent="0" algn="just" fontAlgn="auto">
                        <a:lnSpc>
                          <a:spcPct val="100000"/>
                        </a:lnSpc>
                        <a:buNone/>
                      </a:pP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对于复发的多发性骨髓瘤患者</a:t>
                      </a:r>
                      <a:r>
                        <a:rPr lang="en-US" altLang="en-US" sz="1400" b="1" dirty="0">
                          <a:latin typeface="微软雅黑" panose="020B0503020204020204" pitchFamily="34" charset="-122"/>
                          <a:ea typeface="微软雅黑" panose="020B0503020204020204" pitchFamily="34" charset="-122"/>
                          <a:cs typeface="微软雅黑" panose="020B0503020204020204" pitchFamily="34" charset="-122"/>
                        </a:rPr>
                        <a:t>推荐</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采用</a:t>
                      </a:r>
                      <a:r>
                        <a:rPr lang="en-US" altLang="en-US"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抗BCMA CAR-T治疗</a:t>
                      </a:r>
                      <a:r>
                        <a:rPr lang="en-US" altLang="en-US" sz="1400" b="0" dirty="0">
                          <a:latin typeface="微软雅黑" panose="020B0503020204020204" pitchFamily="34" charset="-122"/>
                          <a:ea typeface="微软雅黑" panose="020B0503020204020204" pitchFamily="34" charset="-122"/>
                          <a:cs typeface="微软雅黑" panose="020B0503020204020204" pitchFamily="34" charset="-122"/>
                        </a:rPr>
                        <a:t>（临床试验、研究者发起的研究）。</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4"/>
                  </a:ext>
                </a:extLst>
              </a:tr>
              <a:tr h="935990">
                <a:tc>
                  <a:txBody>
                    <a:bodyPr/>
                    <a:lstStyle/>
                    <a:p>
                      <a:pPr indent="0" fontAlgn="auto">
                        <a:lnSpc>
                          <a:spcPct val="100000"/>
                        </a:lnSpc>
                        <a:buNone/>
                      </a:pPr>
                      <a:endParaRPr lang="zh-CN" altLang="en-US" sz="1400" b="0" dirty="0">
                        <a:latin typeface="微软雅黑" panose="020B0503020204020204" pitchFamily="34" charset="-122"/>
                        <a:ea typeface="微软雅黑" panose="020B0503020204020204" pitchFamily="34" charset="-122"/>
                      </a:endParaRPr>
                    </a:p>
                  </a:txBody>
                  <a:tcPr anchor="ctr">
                    <a:lnL>
                      <a:noFill/>
                    </a:lnL>
                    <a:lnR>
                      <a:noFill/>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indent="0" algn="ctr" fontAlgn="auto">
                        <a:lnSpc>
                          <a:spcPct val="100000"/>
                        </a:lnSpc>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⑤</a:t>
                      </a:r>
                    </a:p>
                  </a:txBody>
                  <a:tcPr anchor="ctr">
                    <a:lnL>
                      <a:noFill/>
                    </a:lnL>
                    <a:lnR>
                      <a:noFill/>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indent="0" algn="just" fontAlgn="auto">
                        <a:lnSpc>
                          <a:spcPct val="100000"/>
                        </a:lnSpc>
                        <a:buNone/>
                      </a:pP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NCCN 2024.V2</a:t>
                      </a:r>
                      <a:r>
                        <a:rPr lang="zh-CN" altLang="en-US" sz="1400" b="0">
                          <a:latin typeface="微软雅黑" panose="020B0503020204020204" pitchFamily="34" charset="-122"/>
                          <a:ea typeface="微软雅黑" panose="020B0503020204020204" pitchFamily="34" charset="-122"/>
                          <a:cs typeface="微软雅黑" panose="020B0503020204020204" pitchFamily="34" charset="-122"/>
                        </a:rPr>
                        <a:t>版多发性骨髓瘤诊疗指南</a:t>
                      </a:r>
                    </a:p>
                  </a:txBody>
                  <a:tcPr anchor="ctr">
                    <a:lnL>
                      <a:noFill/>
                    </a:lnL>
                    <a:lnR>
                      <a:noFill/>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indent="0" algn="just" fontAlgn="auto">
                        <a:lnSpc>
                          <a:spcPct val="100000"/>
                        </a:lnSpc>
                        <a:buNone/>
                      </a:pPr>
                      <a:r>
                        <a:rPr sz="1400" dirty="0">
                          <a:latin typeface="微软雅黑" panose="020B0503020204020204" pitchFamily="34" charset="-122"/>
                          <a:ea typeface="微软雅黑" panose="020B0503020204020204" pitchFamily="34" charset="-122"/>
                          <a:cs typeface="微软雅黑" panose="020B0503020204020204" pitchFamily="34" charset="-122"/>
                        </a:rPr>
                        <a:t>对于复发难治性多发性骨髓瘤经过至少4线治疗后</a:t>
                      </a:r>
                      <a:r>
                        <a:rPr sz="1400" b="1" dirty="0">
                          <a:latin typeface="微软雅黑" panose="020B0503020204020204" pitchFamily="34" charset="-122"/>
                          <a:ea typeface="微软雅黑" panose="020B0503020204020204" pitchFamily="34" charset="-122"/>
                          <a:cs typeface="微软雅黑" panose="020B0503020204020204" pitchFamily="34" charset="-122"/>
                        </a:rPr>
                        <a:t>推荐</a:t>
                      </a:r>
                      <a:r>
                        <a:rPr sz="1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采用抗BCMA CAR-</a:t>
                      </a:r>
                      <a:r>
                        <a:rPr sz="1400" b="1" dirty="0" err="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T</a:t>
                      </a:r>
                      <a:r>
                        <a:rPr sz="1400" dirty="0" err="1">
                          <a:latin typeface="微软雅黑" panose="020B0503020204020204" pitchFamily="34" charset="-122"/>
                          <a:ea typeface="微软雅黑" panose="020B0503020204020204" pitchFamily="34" charset="-122"/>
                          <a:cs typeface="微软雅黑" panose="020B0503020204020204" pitchFamily="34" charset="-122"/>
                        </a:rPr>
                        <a:t>治疗</a:t>
                      </a:r>
                      <a:r>
                        <a:rPr sz="1400" dirty="0">
                          <a:latin typeface="微软雅黑" panose="020B0503020204020204" pitchFamily="34" charset="-122"/>
                          <a:ea typeface="微软雅黑" panose="020B0503020204020204" pitchFamily="34" charset="-122"/>
                          <a:cs typeface="微软雅黑" panose="020B0503020204020204" pitchFamily="34" charset="-122"/>
                        </a:rPr>
                        <a:t>。</a:t>
                      </a:r>
                    </a:p>
                  </a:txBody>
                  <a:tcPr anchor="ctr">
                    <a:lnL>
                      <a:noFill/>
                    </a:lnL>
                    <a:lnR>
                      <a:noFill/>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extLst>
                  <a:ext uri="{0D108BD9-81ED-4DB2-BD59-A6C34878D82A}">
                    <a16:rowId xmlns:a16="http://schemas.microsoft.com/office/drawing/2014/main" val="10005"/>
                  </a:ext>
                </a:extLst>
              </a:tr>
            </a:tbl>
          </a:graphicData>
        </a:graphic>
      </p:graphicFrame>
      <p:sp>
        <p:nvSpPr>
          <p:cNvPr id="2" name="文本框 1"/>
          <p:cNvSpPr txBox="1"/>
          <p:nvPr/>
        </p:nvSpPr>
        <p:spPr>
          <a:xfrm>
            <a:off x="687705" y="289560"/>
            <a:ext cx="10683875" cy="617220"/>
          </a:xfrm>
          <a:prstGeom prst="rect">
            <a:avLst/>
          </a:prstGeom>
          <a:noFill/>
        </p:spPr>
        <p:txBody>
          <a:bodyPr wrap="square" rtlCol="0">
            <a:noAutofit/>
          </a:bodyPr>
          <a:lstStyle/>
          <a:p>
            <a:r>
              <a:rPr lang="zh-CN" altLang="en-US" sz="3200" b="1" dirty="0">
                <a:latin typeface="微软雅黑" panose="020B0503020204020204" pitchFamily="34" charset="-122"/>
                <a:ea typeface="微软雅黑" panose="020B0503020204020204" pitchFamily="34" charset="-122"/>
              </a:rPr>
              <a:t>有效性：</a:t>
            </a:r>
            <a:r>
              <a:rPr lang="zh-CN" altLang="en-US" sz="3200" b="1" dirty="0">
                <a:latin typeface="微软雅黑" panose="020B0503020204020204" pitchFamily="34" charset="-122"/>
                <a:ea typeface="微软雅黑" panose="020B0503020204020204" pitchFamily="34" charset="-122"/>
                <a:sym typeface="+mn-ea"/>
              </a:rPr>
              <a:t>泽沃基奥仑赛获得</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国内外指南一致推荐</a:t>
            </a:r>
            <a:r>
              <a:rPr lang="zh-CN" altLang="en-US" sz="3200" b="1" dirty="0">
                <a:latin typeface="微软雅黑" panose="020B0503020204020204" pitchFamily="34" charset="-122"/>
                <a:ea typeface="微软雅黑" panose="020B0503020204020204" pitchFamily="34" charset="-122"/>
                <a:sym typeface="+mn-ea"/>
              </a:rPr>
              <a:t>（</a:t>
            </a:r>
            <a:r>
              <a:rPr lang="en-US" altLang="zh-CN" sz="3200" b="1" dirty="0">
                <a:latin typeface="微软雅黑" panose="020B0503020204020204" pitchFamily="34" charset="-122"/>
                <a:ea typeface="微软雅黑" panose="020B0503020204020204" pitchFamily="34" charset="-122"/>
                <a:sym typeface="+mn-ea"/>
              </a:rPr>
              <a:t>3/3</a:t>
            </a:r>
            <a:r>
              <a:rPr lang="zh-CN" altLang="en-US" sz="3200" b="1" dirty="0">
                <a:latin typeface="微软雅黑" panose="020B0503020204020204" pitchFamily="34" charset="-122"/>
                <a:ea typeface="微软雅黑" panose="020B0503020204020204" pitchFamily="34" charset="-122"/>
                <a:sym typeface="+mn-ea"/>
              </a:rPr>
              <a:t>）</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0" name="图片 99"/>
          <p:cNvPicPr>
            <a:picLocks noChangeAspect="1"/>
          </p:cNvPicPr>
          <p:nvPr/>
        </p:nvPicPr>
        <p:blipFill>
          <a:blip r:embed="rId4"/>
          <a:stretch>
            <a:fillRect/>
          </a:stretch>
        </p:blipFill>
        <p:spPr>
          <a:xfrm>
            <a:off x="1302385" y="3837427"/>
            <a:ext cx="1880235" cy="672465"/>
          </a:xfrm>
          <a:prstGeom prst="rect">
            <a:avLst/>
          </a:prstGeom>
          <a:noFill/>
          <a:ln w="9525">
            <a:noFill/>
          </a:ln>
        </p:spPr>
      </p:pic>
      <p:pic>
        <p:nvPicPr>
          <p:cNvPr id="101" name="图片 100"/>
          <p:cNvPicPr>
            <a:picLocks noChangeAspect="1"/>
          </p:cNvPicPr>
          <p:nvPr/>
        </p:nvPicPr>
        <p:blipFill>
          <a:blip r:embed="rId5"/>
          <a:stretch>
            <a:fillRect/>
          </a:stretch>
        </p:blipFill>
        <p:spPr>
          <a:xfrm>
            <a:off x="554990" y="3815837"/>
            <a:ext cx="747395" cy="714375"/>
          </a:xfrm>
          <a:prstGeom prst="rect">
            <a:avLst/>
          </a:prstGeom>
          <a:noFill/>
          <a:ln w="9525">
            <a:noFill/>
          </a:ln>
        </p:spPr>
      </p:pic>
      <p:pic>
        <p:nvPicPr>
          <p:cNvPr id="11" name="图片 10"/>
          <p:cNvPicPr/>
          <p:nvPr/>
        </p:nvPicPr>
        <p:blipFill>
          <a:blip r:embed="rId6"/>
          <a:stretch>
            <a:fillRect/>
          </a:stretch>
        </p:blipFill>
        <p:spPr>
          <a:xfrm>
            <a:off x="555857" y="4908997"/>
            <a:ext cx="2498043" cy="672465"/>
          </a:xfrm>
          <a:prstGeom prst="rect">
            <a:avLst/>
          </a:prstGeom>
          <a:noFill/>
          <a:ln w="9525">
            <a:noFill/>
          </a:ln>
        </p:spPr>
      </p:pic>
      <p:sp>
        <p:nvSpPr>
          <p:cNvPr id="15" name="文本框 14"/>
          <p:cNvSpPr txBox="1"/>
          <p:nvPr/>
        </p:nvSpPr>
        <p:spPr>
          <a:xfrm>
            <a:off x="555625" y="5980430"/>
            <a:ext cx="11116945" cy="596900"/>
          </a:xfrm>
          <a:prstGeom prst="rect">
            <a:avLst/>
          </a:prstGeom>
          <a:noFill/>
        </p:spPr>
        <p:txBody>
          <a:bodyPr wrap="square" rtlCol="0" anchor="t">
            <a:noAutofit/>
          </a:bodyPr>
          <a:lstStyle/>
          <a:p>
            <a:pPr lvl="0" algn="just">
              <a:buClrTx/>
              <a:buSzTx/>
              <a:buFontTx/>
            </a:pPr>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sym typeface="+mn-ea"/>
              </a:rPr>
              <a:t>1.2024年中国临床肿瘤学会（CSCO）CAR-T 细胞治疗恶性血液病指南20页    2.2024年中国临床肿瘤学会（CSCO）恶性血液病诊疗指南191页    3.嵌合抗原受体T细胞治疗多发性骨髓瘤中国血液临床专家共识（2022年版）265-266页</a:t>
            </a:r>
          </a:p>
          <a:p>
            <a:pPr lvl="0" algn="just">
              <a:buClrTx/>
              <a:buSzTx/>
              <a:buFontTx/>
            </a:pPr>
            <a:r>
              <a:rPr lang="en-US" altLang="zh-CN" sz="800" i="1" dirty="0">
                <a:solidFill>
                  <a:schemeClr val="tx1">
                    <a:lumMod val="95000"/>
                    <a:lumOff val="5000"/>
                  </a:schemeClr>
                </a:solidFill>
                <a:latin typeface="微软雅黑" panose="020B0503020204020204" pitchFamily="34" charset="-122"/>
                <a:ea typeface="微软雅黑" panose="020B0503020204020204" pitchFamily="34" charset="-122"/>
                <a:sym typeface="+mn-ea"/>
              </a:rPr>
              <a:t>4.中国多发性骨髓瘤诊治指南（2022年修订）486页    5.NCCN 2024.V2版多发性骨髓瘤诊疗指南1294页</a:t>
            </a:r>
          </a:p>
        </p:txBody>
      </p:sp>
      <p:pic>
        <p:nvPicPr>
          <p:cNvPr id="3" name="图片 2"/>
          <p:cNvPicPr>
            <a:picLocks noChangeAspect="1"/>
          </p:cNvPicPr>
          <p:nvPr/>
        </p:nvPicPr>
        <p:blipFill>
          <a:blip r:embed="rId7"/>
          <a:stretch>
            <a:fillRect/>
          </a:stretch>
        </p:blipFill>
        <p:spPr>
          <a:xfrm>
            <a:off x="554990" y="1960245"/>
            <a:ext cx="2414270" cy="12293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JmNzU3MTI2OGU5OTViMjU1MjYzZjAzNmJhMDY4OGIifQ=="/>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417*112"/>
  <p:tag name="TABLE_ENDDRAG_RECT" val="533*334*417*112"/>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445*44"/>
  <p:tag name="TABLE_ENDDRAG_RECT" val="445*374*445*44"/>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220*121"/>
  <p:tag name="TABLE_ENDDRAG_RECT" val="221*194*220*121"/>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220*121"/>
  <p:tag name="TABLE_ENDDRAG_RECT" val="221*194*220*121"/>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75*351"/>
  <p:tag name="TABLE_ENDDRAG_RECT" val="43*104*875*351"/>
</p:tagLst>
</file>

<file path=ppt/tags/tag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ISLIDE.DIAGRAM" val="#2359;"/>
</p:tagLst>
</file>

<file path=ppt/tags/tag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834*406"/>
  <p:tag name="TABLE_ENDDRAG_RECT" val="81*102*834*40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signed By OfficePLUS-9837ec01-c61e-ff38-085a-3a09b368ea99">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2904</Words>
  <Application>Microsoft Office PowerPoint</Application>
  <PresentationFormat>宽屏</PresentationFormat>
  <Paragraphs>203</Paragraphs>
  <Slides>11</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等线</vt:lpstr>
      <vt:lpstr>宋体</vt:lpstr>
      <vt:lpstr>微软雅黑</vt:lpstr>
      <vt:lpstr>Arial</vt:lpstr>
      <vt:lpstr>Calibri</vt:lpstr>
      <vt:lpstr>Times New Roman</vt:lpstr>
      <vt:lpstr>Wingdings</vt:lpstr>
      <vt:lpstr>Designed By OfficePLUS-9837ec01-c61e-ff38-085a-3a09b368ea99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Hangjie Li</dc:creator>
  <cp:lastModifiedBy>Lenovo</cp:lastModifiedBy>
  <cp:revision>58</cp:revision>
  <dcterms:created xsi:type="dcterms:W3CDTF">2024-06-26T01:01:00Z</dcterms:created>
  <dcterms:modified xsi:type="dcterms:W3CDTF">2024-07-10T06:06:37Z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B61E8DB1545F406F9007E984B0112994_12</vt:lpwstr>
  </property>
  <property fmtid="{D5CDD505-2E9C-101B-9397-08002B2CF9AE}" pid="3" name="KSOProductBuildVer">
    <vt:lpwstr>2052-12.1.0.16929</vt:lpwstr>
  </property>
</Properties>
</file>