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2" r:id="rId5"/>
    <p:sldId id="257" r:id="rId6"/>
    <p:sldId id="271" r:id="rId7"/>
    <p:sldId id="273" r:id="rId8"/>
    <p:sldId id="277" r:id="rId9"/>
    <p:sldId id="274" r:id="rId10"/>
    <p:sldId id="264" r:id="rId11"/>
    <p:sldId id="263" r:id="rId12"/>
    <p:sldId id="267" r:id="rId13"/>
    <p:sldId id="275" r:id="rId14"/>
    <p:sldId id="256" r:id="rId15"/>
  </p:sldIdLst>
  <p:sldSz cx="12192000" cy="6858000"/>
  <p:notesSz cx="6858000" cy="9144000"/>
  <p:embeddedFontLst>
    <p:embeddedFont>
      <p:font typeface="思源黑体 CN Bold" panose="02010600030101010101" charset="-122"/>
      <p:regular r:id="rId16"/>
      <p:bold r:id="rId17"/>
    </p:embeddedFont>
    <p:embeddedFont>
      <p:font typeface="Segoe UI" panose="020B0502040204020203" pitchFamily="34" charset="0"/>
      <p:regular r:id="rId18"/>
      <p:bold r:id="rId19"/>
      <p:italic r:id="rId20"/>
      <p:boldItalic r:id="rId21"/>
    </p:embeddedFont>
    <p:embeddedFont>
      <p:font typeface="等线" panose="02010600030101010101" pitchFamily="2" charset="-122"/>
      <p:regular r:id="rId22"/>
      <p:bold r:id="rId23"/>
    </p:embeddedFont>
    <p:embeddedFont>
      <p:font typeface="仿宋" panose="02010609060101010101" pitchFamily="49" charset="-122"/>
      <p:regular r:id="rId24"/>
    </p:embeddedFont>
    <p:embeddedFont>
      <p:font typeface="微软雅黑" panose="020B0503020204020204" pitchFamily="34" charset="-122"/>
      <p:regular r:id="rId25"/>
      <p:bold r:id="rId26"/>
    </p:embeddedFont>
    <p:embeddedFont>
      <p:font typeface="微软雅黑" panose="020B0503020204020204" pitchFamily="34" charset="-122"/>
      <p:regular r:id="rId25"/>
      <p:bold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9" userDrawn="1">
          <p15:clr>
            <a:srgbClr val="A4A3A4"/>
          </p15:clr>
        </p15:guide>
        <p15:guide id="2" pos="3863" userDrawn="1">
          <p15:clr>
            <a:srgbClr val="A4A3A4"/>
          </p15:clr>
        </p15:guide>
        <p15:guide id="3" pos="302" userDrawn="1">
          <p15:clr>
            <a:srgbClr val="A4A3A4"/>
          </p15:clr>
        </p15:guide>
        <p15:guide id="4" pos="73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9D3"/>
    <a:srgbClr val="A1BFEB"/>
    <a:srgbClr val="2FA4BD"/>
    <a:srgbClr val="518B98"/>
    <a:srgbClr val="BEE9EF"/>
    <a:srgbClr val="0092D8"/>
    <a:srgbClr val="6096E6"/>
    <a:srgbClr val="92B6EA"/>
    <a:srgbClr val="003366"/>
    <a:srgbClr val="F1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88" autoAdjust="0"/>
    <p:restoredTop sz="94660"/>
  </p:normalViewPr>
  <p:slideViewPr>
    <p:cSldViewPr snapToGrid="0" showGuides="1">
      <p:cViewPr varScale="1">
        <p:scale>
          <a:sx n="78" d="100"/>
          <a:sy n="78" d="100"/>
        </p:scale>
        <p:origin x="264" y="36"/>
      </p:cViewPr>
      <p:guideLst>
        <p:guide orient="horz" pos="2139"/>
        <p:guide pos="3863"/>
        <p:guide pos="302"/>
        <p:guide pos="737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索卡佐利单抗</c:v>
                </c:pt>
              </c:strCache>
            </c:strRef>
          </c:tx>
          <c:spPr>
            <a:solidFill>
              <a:srgbClr val="2FA4BD"/>
            </a:solidFill>
            <a:ln>
              <a:noFill/>
            </a:ln>
            <a:effectLst/>
          </c:spPr>
          <c:invertIfNegative val="0"/>
          <c:dLbls>
            <c:dLbl>
              <c:idx val="0"/>
              <c:layout>
                <c:manualLayout>
                  <c:x val="-1.9385905586365587E-3"/>
                  <c:y val="5.765051881434704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6814650388457301"/>
                      <c:h val="0.11460517120894501"/>
                    </c:manualLayout>
                  </c15:layout>
                </c:ext>
                <c:ext xmlns:c16="http://schemas.microsoft.com/office/drawing/2014/chart" uri="{C3380CC4-5D6E-409C-BE32-E72D297353CC}">
                  <c16:uniqueId val="{00000000-60C5-4C4E-A249-ACCF4364F0CF}"/>
                </c:ext>
              </c:extLst>
            </c:dLbl>
            <c:dLbl>
              <c:idx val="1"/>
              <c:layout>
                <c:manualLayout>
                  <c:x val="3.7291897891232002E-2"/>
                  <c:y val="1.3277428371767999E-2"/>
                </c:manualLayout>
              </c:layout>
              <c:tx>
                <c:rich>
                  <a:bodyPr/>
                  <a:lstStyle/>
                  <a:p>
                    <a:r>
                      <a:rPr lang="en-US" altLang="zh-CN"/>
                      <a:t>49.50%</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7103218645948901"/>
                      <c:h val="0.11460517120894501"/>
                    </c:manualLayout>
                  </c15:layout>
                  <c15:showDataLabelsRange val="0"/>
                </c:ext>
                <c:ext xmlns:c16="http://schemas.microsoft.com/office/drawing/2014/chart" uri="{C3380CC4-5D6E-409C-BE32-E72D297353CC}">
                  <c16:uniqueId val="{00000001-60C5-4C4E-A249-ACCF4364F0CF}"/>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ORR</c:v>
                </c:pt>
                <c:pt idx="1">
                  <c:v>DCR</c:v>
                </c:pt>
              </c:strCache>
            </c:strRef>
          </c:cat>
          <c:val>
            <c:numRef>
              <c:f>Sheet1!$B$2:$B$3</c:f>
              <c:numCache>
                <c:formatCode>0.00%</c:formatCode>
                <c:ptCount val="2"/>
                <c:pt idx="0">
                  <c:v>0.154</c:v>
                </c:pt>
                <c:pt idx="1">
                  <c:v>0.495</c:v>
                </c:pt>
              </c:numCache>
            </c:numRef>
          </c:val>
          <c:extLst>
            <c:ext xmlns:c16="http://schemas.microsoft.com/office/drawing/2014/chart" uri="{C3380CC4-5D6E-409C-BE32-E72D297353CC}">
              <c16:uniqueId val="{00000002-60C5-4C4E-A249-ACCF4364F0CF}"/>
            </c:ext>
          </c:extLst>
        </c:ser>
        <c:ser>
          <c:idx val="1"/>
          <c:order val="1"/>
          <c:tx>
            <c:strRef>
              <c:f>Sheet1!$C$1</c:f>
              <c:strCache>
                <c:ptCount val="1"/>
                <c:pt idx="0">
                  <c:v>帕博利珠单抗</c:v>
                </c:pt>
              </c:strCache>
            </c:strRef>
          </c:tx>
          <c:spPr>
            <a:solidFill>
              <a:schemeClr val="accent2"/>
            </a:solidFill>
            <a:ln>
              <a:noFill/>
            </a:ln>
            <a:effectLst/>
          </c:spPr>
          <c:invertIfNegative val="0"/>
          <c:dLbls>
            <c:dLbl>
              <c:idx val="0"/>
              <c:layout>
                <c:manualLayout>
                  <c:x val="3.1473015014202624E-3"/>
                  <c:y val="9.6712800729012987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71476137624861"/>
                      <c:h val="0.11460517120894501"/>
                    </c:manualLayout>
                  </c15:layout>
                </c:ext>
                <c:ext xmlns:c16="http://schemas.microsoft.com/office/drawing/2014/chart" uri="{C3380CC4-5D6E-409C-BE32-E72D297353CC}">
                  <c16:uniqueId val="{00000003-60C5-4C4E-A249-ACCF4364F0CF}"/>
                </c:ext>
              </c:extLst>
            </c:dLbl>
            <c:dLbl>
              <c:idx val="1"/>
              <c:layout>
                <c:manualLayout>
                  <c:x val="3.7442344520823213E-2"/>
                  <c:y val="1.476375514753692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75951352539613"/>
                      <c:h val="0.11460507167848405"/>
                    </c:manualLayout>
                  </c15:layout>
                </c:ext>
                <c:ext xmlns:c16="http://schemas.microsoft.com/office/drawing/2014/chart" uri="{C3380CC4-5D6E-409C-BE32-E72D297353CC}">
                  <c16:uniqueId val="{00000004-60C5-4C4E-A249-ACCF4364F0CF}"/>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ORR</c:v>
                </c:pt>
                <c:pt idx="1">
                  <c:v>DCR</c:v>
                </c:pt>
              </c:strCache>
            </c:strRef>
          </c:cat>
          <c:val>
            <c:numRef>
              <c:f>Sheet1!$C$2:$C$3</c:f>
              <c:numCache>
                <c:formatCode>0.00%</c:formatCode>
                <c:ptCount val="2"/>
                <c:pt idx="0">
                  <c:v>0.122</c:v>
                </c:pt>
                <c:pt idx="1">
                  <c:v>0.30599999999999999</c:v>
                </c:pt>
              </c:numCache>
            </c:numRef>
          </c:val>
          <c:extLst>
            <c:ext xmlns:c16="http://schemas.microsoft.com/office/drawing/2014/chart" uri="{C3380CC4-5D6E-409C-BE32-E72D297353CC}">
              <c16:uniqueId val="{00000005-60C5-4C4E-A249-ACCF4364F0CF}"/>
            </c:ext>
          </c:extLst>
        </c:ser>
        <c:ser>
          <c:idx val="2"/>
          <c:order val="2"/>
          <c:tx>
            <c:strRef>
              <c:f>Sheet1!$D$1</c:f>
              <c:strCache>
                <c:ptCount val="1"/>
                <c:pt idx="0">
                  <c:v>贝伐珠单抗</c:v>
                </c:pt>
              </c:strCache>
            </c:strRef>
          </c:tx>
          <c:spPr>
            <a:solidFill>
              <a:schemeClr val="accent3"/>
            </a:solidFill>
            <a:ln>
              <a:noFill/>
            </a:ln>
            <a:effectLst/>
          </c:spPr>
          <c:invertIfNegative val="0"/>
          <c:dLbls>
            <c:dLbl>
              <c:idx val="0"/>
              <c:layout>
                <c:manualLayout>
                  <c:x val="2.5195004283331001E-2"/>
                  <c:y val="7.2873456692478578E-2"/>
                </c:manualLayout>
              </c:layout>
              <c:spPr>
                <a:noFill/>
                <a:ln>
                  <a:noFill/>
                </a:ln>
                <a:effectLst/>
              </c:spPr>
              <c:txPr>
                <a:bodyPr rot="0" spcFirstLastPara="1" vertOverflow="ellipsis" vert="horz" wrap="square" lIns="38100" tIns="19050" rIns="38100" bIns="19050" anchor="ctr" anchorCtr="1">
                  <a:noAutofit/>
                </a:bodyPr>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2841538392172776"/>
                      <c:h val="0.17005119596834073"/>
                    </c:manualLayout>
                  </c15:layout>
                </c:ext>
                <c:ext xmlns:c16="http://schemas.microsoft.com/office/drawing/2014/chart" uri="{C3380CC4-5D6E-409C-BE32-E72D297353CC}">
                  <c16:uniqueId val="{00000001-C0F9-4ABC-AF01-738614BC8880}"/>
                </c:ext>
              </c:extLst>
            </c:dLbl>
            <c:dLbl>
              <c:idx val="1"/>
              <c:tx>
                <c:rich>
                  <a:bodyPr/>
                  <a:lstStyle/>
                  <a:p>
                    <a:r>
                      <a:rPr lang="en-US" altLang="zh-CN"/>
                      <a:t>/</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0F9-4ABC-AF01-738614BC8880}"/>
                </c:ext>
              </c:extLst>
            </c:dLbl>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ORR</c:v>
                </c:pt>
                <c:pt idx="1">
                  <c:v>DCR</c:v>
                </c:pt>
              </c:strCache>
            </c:strRef>
          </c:cat>
          <c:val>
            <c:numRef>
              <c:f>Sheet1!$D$2:$D$3</c:f>
              <c:numCache>
                <c:formatCode>General</c:formatCode>
                <c:ptCount val="2"/>
                <c:pt idx="0" formatCode="0.00%">
                  <c:v>0.109</c:v>
                </c:pt>
                <c:pt idx="1">
                  <c:v>0</c:v>
                </c:pt>
              </c:numCache>
            </c:numRef>
          </c:val>
          <c:extLst>
            <c:ext xmlns:c16="http://schemas.microsoft.com/office/drawing/2014/chart" uri="{C3380CC4-5D6E-409C-BE32-E72D297353CC}">
              <c16:uniqueId val="{00000000-C0F9-4ABC-AF01-738614BC8880}"/>
            </c:ext>
          </c:extLst>
        </c:ser>
        <c:dLbls>
          <c:showLegendKey val="0"/>
          <c:showVal val="1"/>
          <c:showCatName val="0"/>
          <c:showSerName val="0"/>
          <c:showPercent val="0"/>
          <c:showBubbleSize val="0"/>
        </c:dLbls>
        <c:gapWidth val="246"/>
        <c:overlap val="-28"/>
        <c:axId val="747099515"/>
        <c:axId val="652325117"/>
      </c:barChart>
      <c:catAx>
        <c:axId val="74709951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652325117"/>
        <c:crosses val="autoZero"/>
        <c:auto val="1"/>
        <c:lblAlgn val="ctr"/>
        <c:lblOffset val="100"/>
        <c:noMultiLvlLbl val="0"/>
      </c:catAx>
      <c:valAx>
        <c:axId val="652325117"/>
        <c:scaling>
          <c:orientation val="minMax"/>
        </c:scaling>
        <c:delete val="1"/>
        <c:axPos val="l"/>
        <c:numFmt formatCode="0.00%" sourceLinked="1"/>
        <c:majorTickMark val="none"/>
        <c:minorTickMark val="none"/>
        <c:tickLblPos val="nextTo"/>
        <c:crossAx val="747099515"/>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egendEntry>
        <c:idx val="1"/>
        <c:txPr>
          <a:bodyPr rot="0" spcFirstLastPara="0" vertOverflow="ellipsis" vert="horz" wrap="square" anchor="ctr" anchorCtr="1"/>
          <a:lstStyle/>
          <a:p>
            <a:pPr>
              <a:defRPr lang="zh-CN"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ayout>
        <c:manualLayout>
          <c:xMode val="edge"/>
          <c:yMode val="edge"/>
          <c:x val="0"/>
          <c:y val="2.4458434990177053E-2"/>
          <c:w val="0.44665241895486724"/>
          <c:h val="0.16486429315383419"/>
        </c:manualLayout>
      </c:layout>
      <c:overlay val="1"/>
      <c:spPr>
        <a:noFill/>
        <a:ln>
          <a:noFill/>
        </a:ln>
        <a:effectLst/>
      </c:spPr>
      <c:txPr>
        <a:bodyPr rot="0" spcFirstLastPara="0" vertOverflow="ellipsis" vert="horz" wrap="square" anchor="ctr" anchorCtr="1"/>
        <a:lstStyle/>
        <a:p>
          <a:pPr>
            <a:defRPr lang="zh-CN"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
    <c:plotVisOnly val="1"/>
    <c:dispBlanksAs val="gap"/>
    <c:showDLblsOverMax val="0"/>
  </c:chart>
  <c:spPr>
    <a:noFill/>
    <a:ln w="9525" cap="flat" cmpd="sng" algn="ctr">
      <a:noFill/>
      <a:round/>
    </a:ln>
    <a:effectLst/>
  </c:spPr>
  <c:txPr>
    <a:bodyPr/>
    <a:lstStyle/>
    <a:p>
      <a:pPr>
        <a:defRPr lang="zh-CN"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89383215369098E-2"/>
          <c:y val="0.14678111587982801"/>
          <c:w val="0.91102123356926201"/>
          <c:h val="0.64901287553648102"/>
        </c:manualLayout>
      </c:layout>
      <c:barChart>
        <c:barDir val="col"/>
        <c:grouping val="clustered"/>
        <c:varyColors val="0"/>
        <c:ser>
          <c:idx val="0"/>
          <c:order val="0"/>
          <c:tx>
            <c:strRef>
              <c:f>Sheet1!$B$1</c:f>
              <c:strCache>
                <c:ptCount val="1"/>
                <c:pt idx="0">
                  <c:v>索卡佐利单抗</c:v>
                </c:pt>
              </c:strCache>
            </c:strRef>
          </c:tx>
          <c:spPr>
            <a:solidFill>
              <a:srgbClr val="2FA4BD"/>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2421690367993274"/>
                      <c:h val="0.12351973684210527"/>
                    </c:manualLayout>
                  </c15:layout>
                </c:ext>
                <c:ext xmlns:c16="http://schemas.microsoft.com/office/drawing/2014/chart" uri="{C3380CC4-5D6E-409C-BE32-E72D297353CC}">
                  <c16:uniqueId val="{00000002-F2FB-4877-A108-F1A7DCAA3688}"/>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PFS</c:v>
                </c:pt>
                <c:pt idx="1">
                  <c:v>OS</c:v>
                </c:pt>
              </c:strCache>
            </c:strRef>
          </c:cat>
          <c:val>
            <c:numRef>
              <c:f>Sheet1!$B$2:$B$3</c:f>
              <c:numCache>
                <c:formatCode>General</c:formatCode>
                <c:ptCount val="2"/>
                <c:pt idx="0">
                  <c:v>4.4400000000000004</c:v>
                </c:pt>
                <c:pt idx="1">
                  <c:v>14.72</c:v>
                </c:pt>
              </c:numCache>
            </c:numRef>
          </c:val>
          <c:extLst>
            <c:ext xmlns:c16="http://schemas.microsoft.com/office/drawing/2014/chart" uri="{C3380CC4-5D6E-409C-BE32-E72D297353CC}">
              <c16:uniqueId val="{00000000-F2FB-4877-A108-F1A7DCAA3688}"/>
            </c:ext>
          </c:extLst>
        </c:ser>
        <c:ser>
          <c:idx val="1"/>
          <c:order val="1"/>
          <c:tx>
            <c:strRef>
              <c:f>Sheet1!$C$1</c:f>
              <c:strCache>
                <c:ptCount val="1"/>
                <c:pt idx="0">
                  <c:v>帕博利珠单抗</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PFS</c:v>
                </c:pt>
                <c:pt idx="1">
                  <c:v>OS</c:v>
                </c:pt>
              </c:strCache>
            </c:strRef>
          </c:cat>
          <c:val>
            <c:numRef>
              <c:f>Sheet1!$C$2:$C$3</c:f>
              <c:numCache>
                <c:formatCode>General</c:formatCode>
                <c:ptCount val="2"/>
                <c:pt idx="0">
                  <c:v>2.1</c:v>
                </c:pt>
                <c:pt idx="1">
                  <c:v>9.4</c:v>
                </c:pt>
              </c:numCache>
            </c:numRef>
          </c:val>
          <c:extLst>
            <c:ext xmlns:c16="http://schemas.microsoft.com/office/drawing/2014/chart" uri="{C3380CC4-5D6E-409C-BE32-E72D297353CC}">
              <c16:uniqueId val="{00000001-F2FB-4877-A108-F1A7DCAA3688}"/>
            </c:ext>
          </c:extLst>
        </c:ser>
        <c:ser>
          <c:idx val="2"/>
          <c:order val="2"/>
          <c:tx>
            <c:strRef>
              <c:f>Sheet1!$D$1</c:f>
              <c:strCache>
                <c:ptCount val="1"/>
                <c:pt idx="0">
                  <c:v>贝伐珠单抗</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PFS</c:v>
                </c:pt>
                <c:pt idx="1">
                  <c:v>OS</c:v>
                </c:pt>
              </c:strCache>
            </c:strRef>
          </c:cat>
          <c:val>
            <c:numRef>
              <c:f>Sheet1!$D$2:$D$3</c:f>
              <c:numCache>
                <c:formatCode>General</c:formatCode>
                <c:ptCount val="2"/>
                <c:pt idx="0">
                  <c:v>3.4</c:v>
                </c:pt>
                <c:pt idx="1">
                  <c:v>7.29</c:v>
                </c:pt>
              </c:numCache>
            </c:numRef>
          </c:val>
          <c:extLst>
            <c:ext xmlns:c16="http://schemas.microsoft.com/office/drawing/2014/chart" uri="{C3380CC4-5D6E-409C-BE32-E72D297353CC}">
              <c16:uniqueId val="{00000000-7A76-4AE1-BC0F-CCF40FDC4098}"/>
            </c:ext>
          </c:extLst>
        </c:ser>
        <c:dLbls>
          <c:showLegendKey val="0"/>
          <c:showVal val="1"/>
          <c:showCatName val="0"/>
          <c:showSerName val="0"/>
          <c:showPercent val="0"/>
          <c:showBubbleSize val="0"/>
        </c:dLbls>
        <c:gapWidth val="246"/>
        <c:overlap val="-28"/>
        <c:axId val="747099515"/>
        <c:axId val="652325117"/>
      </c:barChart>
      <c:catAx>
        <c:axId val="74709951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652325117"/>
        <c:crosses val="autoZero"/>
        <c:auto val="1"/>
        <c:lblAlgn val="ctr"/>
        <c:lblOffset val="100"/>
        <c:noMultiLvlLbl val="0"/>
      </c:catAx>
      <c:valAx>
        <c:axId val="652325117"/>
        <c:scaling>
          <c:orientation val="minMax"/>
        </c:scaling>
        <c:delete val="1"/>
        <c:axPos val="l"/>
        <c:numFmt formatCode="General" sourceLinked="1"/>
        <c:majorTickMark val="none"/>
        <c:minorTickMark val="none"/>
        <c:tickLblPos val="nextTo"/>
        <c:crossAx val="74709951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lang="zh-CN" sz="14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Master" Target="../slideMasters/slideMaster1.xml"/><Relationship Id="rId4" Type="http://schemas.openxmlformats.org/officeDocument/2006/relationships/tags" Target="../tags/tag4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2024/7/12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2024/7/12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2024/7/12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2024/7/12</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2024/7/12</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2024/7/12</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2024/7/12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2024/7/12</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2024/7/12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矩形 17"/>
          <p:cNvSpPr/>
          <p:nvPr userDrawn="1">
            <p:custDataLst>
              <p:tags r:id="rId14"/>
            </p:custDataLst>
          </p:nvPr>
        </p:nvSpPr>
        <p:spPr>
          <a:xfrm>
            <a:off x="0" y="0"/>
            <a:ext cx="12192000" cy="6858000"/>
          </a:xfrm>
          <a:prstGeom prst="rect">
            <a:avLst/>
          </a:prstGeom>
          <a:gradFill flip="none" rotWithShape="1">
            <a:gsLst>
              <a:gs pos="49600">
                <a:srgbClr val="C7E4F4"/>
              </a:gs>
              <a:gs pos="0">
                <a:srgbClr val="BEDBEB"/>
              </a:gs>
              <a:gs pos="100000">
                <a:srgbClr val="D4E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custDataLst>
              <p:tags r:id="rId15"/>
            </p:custDataLst>
          </p:nvPr>
        </p:nvPicPr>
        <p:blipFill>
          <a:blip r:embed="rId20"/>
          <a:stretch>
            <a:fillRect/>
          </a:stretch>
        </p:blipFill>
        <p:spPr>
          <a:xfrm>
            <a:off x="4733" y="0"/>
            <a:ext cx="12182534" cy="6858000"/>
          </a:xfrm>
          <a:prstGeom prst="rect">
            <a:avLst/>
          </a:prstGeom>
        </p:spPr>
      </p:pic>
      <p:sp>
        <p:nvSpPr>
          <p:cNvPr id="17" name="矩形 16"/>
          <p:cNvSpPr/>
          <p:nvPr userDrawn="1">
            <p:custDataLst>
              <p:tags r:id="rId16"/>
            </p:custDataLst>
          </p:nvPr>
        </p:nvSpPr>
        <p:spPr>
          <a:xfrm>
            <a:off x="0" y="6438900"/>
            <a:ext cx="12192000" cy="442595"/>
          </a:xfrm>
          <a:prstGeom prst="rect">
            <a:avLst/>
          </a:prstGeom>
          <a:solidFill>
            <a:srgbClr val="0092D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userDrawn="1">
            <p:custDataLst>
              <p:tags r:id="rId17"/>
            </p:custDataLst>
          </p:nvPr>
        </p:nvSpPr>
        <p:spPr>
          <a:xfrm>
            <a:off x="2958465" y="6491605"/>
            <a:ext cx="6275070" cy="337185"/>
          </a:xfrm>
          <a:prstGeom prst="rect">
            <a:avLst/>
          </a:prstGeom>
          <a:noFill/>
        </p:spPr>
        <p:txBody>
          <a:bodyPr wrap="square" rtlCol="0">
            <a:spAutoFit/>
          </a:bodyPr>
          <a:lstStyle/>
          <a:p>
            <a:pPr algn="ctr"/>
            <a:r>
              <a:rPr lang="zh-CN" altLang="en-US" sz="1600">
                <a:solidFill>
                  <a:schemeClr val="bg1"/>
                </a:solidFill>
                <a:latin typeface="思源黑体 CN Bold" panose="020B0800000000000000" charset="-122"/>
                <a:ea typeface="思源黑体 CN Bold" panose="020B0800000000000000" charset="-122"/>
                <a:cs typeface="思源黑体 CN Bold" panose="020B0800000000000000" charset="-122"/>
              </a:rPr>
              <a:t>敬业</a:t>
            </a:r>
            <a:r>
              <a:rPr lang="en-US" altLang="zh-CN" sz="1600">
                <a:solidFill>
                  <a:schemeClr val="bg1"/>
                </a:solidFill>
                <a:latin typeface="思源黑体 CN Bold" panose="020B0800000000000000" charset="-122"/>
                <a:ea typeface="思源黑体 CN Bold" panose="020B0800000000000000" charset="-122"/>
                <a:cs typeface="思源黑体 CN Bold" panose="020B0800000000000000" charset="-122"/>
              </a:rPr>
              <a:t>DEDICATED · </a:t>
            </a:r>
            <a:r>
              <a:rPr lang="zh-CN" altLang="en-US" sz="1600">
                <a:solidFill>
                  <a:schemeClr val="bg1"/>
                </a:solidFill>
                <a:latin typeface="思源黑体 CN Bold" panose="020B0800000000000000" charset="-122"/>
                <a:ea typeface="思源黑体 CN Bold" panose="020B0800000000000000" charset="-122"/>
                <a:cs typeface="思源黑体 CN Bold" panose="020B0800000000000000" charset="-122"/>
              </a:rPr>
              <a:t>专业</a:t>
            </a:r>
            <a:r>
              <a:rPr lang="en-US" altLang="zh-CN" sz="1600">
                <a:solidFill>
                  <a:schemeClr val="bg1"/>
                </a:solidFill>
                <a:latin typeface="思源黑体 CN Bold" panose="020B0800000000000000" charset="-122"/>
                <a:ea typeface="思源黑体 CN Bold" panose="020B0800000000000000" charset="-122"/>
                <a:cs typeface="思源黑体 CN Bold" panose="020B0800000000000000" charset="-122"/>
              </a:rPr>
              <a:t>PROFESSIONAL · </a:t>
            </a:r>
            <a:r>
              <a:rPr lang="zh-CN" altLang="en-US" sz="1600">
                <a:solidFill>
                  <a:schemeClr val="bg1"/>
                </a:solidFill>
                <a:latin typeface="思源黑体 CN Bold" panose="020B0800000000000000" charset="-122"/>
                <a:ea typeface="思源黑体 CN Bold" panose="020B0800000000000000" charset="-122"/>
                <a:cs typeface="思源黑体 CN Bold" panose="020B0800000000000000" charset="-122"/>
              </a:rPr>
              <a:t>乐业</a:t>
            </a:r>
            <a:r>
              <a:rPr lang="en-US" altLang="zh-CN" sz="1600">
                <a:solidFill>
                  <a:schemeClr val="bg1"/>
                </a:solidFill>
                <a:latin typeface="思源黑体 CN Bold" panose="020B0800000000000000" charset="-122"/>
                <a:ea typeface="思源黑体 CN Bold" panose="020B0800000000000000" charset="-122"/>
                <a:cs typeface="思源黑体 CN Bold" panose="020B0800000000000000" charset="-122"/>
              </a:rPr>
              <a:t>ENTHUSIASM</a:t>
            </a:r>
          </a:p>
        </p:txBody>
      </p:sp>
      <p:grpSp>
        <p:nvGrpSpPr>
          <p:cNvPr id="50" name="组合 49"/>
          <p:cNvGrpSpPr/>
          <p:nvPr userDrawn="1"/>
        </p:nvGrpSpPr>
        <p:grpSpPr>
          <a:xfrm>
            <a:off x="10946765" y="324485"/>
            <a:ext cx="750570" cy="463550"/>
            <a:chOff x="3372" y="536"/>
            <a:chExt cx="12456" cy="7696"/>
          </a:xfrm>
        </p:grpSpPr>
        <p:pic>
          <p:nvPicPr>
            <p:cNvPr id="101" name="图片 100"/>
            <p:cNvPicPr/>
            <p:nvPr>
              <p:custDataLst>
                <p:tags r:id="rId18"/>
              </p:custDataLst>
            </p:nvPr>
          </p:nvPicPr>
          <p:blipFill>
            <a:blip r:embed="rId21"/>
            <a:stretch>
              <a:fillRect/>
            </a:stretch>
          </p:blipFill>
          <p:spPr>
            <a:xfrm>
              <a:off x="3372" y="536"/>
              <a:ext cx="12456" cy="6228"/>
            </a:xfrm>
            <a:prstGeom prst="rect">
              <a:avLst/>
            </a:prstGeom>
            <a:noFill/>
            <a:ln w="9525">
              <a:noFill/>
            </a:ln>
          </p:spPr>
        </p:pic>
        <p:pic>
          <p:nvPicPr>
            <p:cNvPr id="102" name="图片 101"/>
            <p:cNvPicPr/>
            <p:nvPr>
              <p:custDataLst>
                <p:tags r:id="rId19"/>
              </p:custDataLst>
            </p:nvPr>
          </p:nvPicPr>
          <p:blipFill>
            <a:blip r:embed="rId22"/>
            <a:stretch>
              <a:fillRect/>
            </a:stretch>
          </p:blipFill>
          <p:spPr>
            <a:xfrm>
              <a:off x="3527" y="6492"/>
              <a:ext cx="12234" cy="1741"/>
            </a:xfrm>
            <a:prstGeom prst="rect">
              <a:avLst/>
            </a:prstGeom>
            <a:noFill/>
            <a:ln w="9525">
              <a:noFill/>
            </a:ln>
          </p:spPr>
        </p:pic>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tags" Target="../tags/tag167.xml"/><Relationship Id="rId3" Type="http://schemas.openxmlformats.org/officeDocument/2006/relationships/tags" Target="../tags/tag152.xml"/><Relationship Id="rId21" Type="http://schemas.openxmlformats.org/officeDocument/2006/relationships/tags" Target="../tags/tag170.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5" Type="http://schemas.openxmlformats.org/officeDocument/2006/relationships/image" Target="../media/image12.svg"/><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tags" Target="../tags/tag169.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image" Target="../media/image11.png"/><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slideLayout" Target="../slideLayouts/slideLayout2.xml"/><Relationship Id="rId10" Type="http://schemas.openxmlformats.org/officeDocument/2006/relationships/tags" Target="../tags/tag159.xml"/><Relationship Id="rId19" Type="http://schemas.openxmlformats.org/officeDocument/2006/relationships/tags" Target="../tags/tag168.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tags" Target="../tags/tag17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2.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3" Type="http://schemas.openxmlformats.org/officeDocument/2006/relationships/tags" Target="../tags/tag5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tags" Target="../tags/tag71.xml"/><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26" Type="http://schemas.openxmlformats.org/officeDocument/2006/relationships/tags" Target="../tags/tag103.xml"/><Relationship Id="rId3" Type="http://schemas.openxmlformats.org/officeDocument/2006/relationships/tags" Target="../tags/tag80.xml"/><Relationship Id="rId21" Type="http://schemas.openxmlformats.org/officeDocument/2006/relationships/tags" Target="../tags/tag98.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tags" Target="../tags/tag102.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29" Type="http://schemas.openxmlformats.org/officeDocument/2006/relationships/tags" Target="../tags/tag106.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tags" Target="../tags/tag101.xml"/><Relationship Id="rId32" Type="http://schemas.openxmlformats.org/officeDocument/2006/relationships/slideLayout" Target="../slideLayouts/slideLayout2.xml"/><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tags" Target="../tags/tag100.xml"/><Relationship Id="rId28" Type="http://schemas.openxmlformats.org/officeDocument/2006/relationships/tags" Target="../tags/tag105.xml"/><Relationship Id="rId10" Type="http://schemas.openxmlformats.org/officeDocument/2006/relationships/tags" Target="../tags/tag87.xml"/><Relationship Id="rId19" Type="http://schemas.openxmlformats.org/officeDocument/2006/relationships/tags" Target="../tags/tag96.xml"/><Relationship Id="rId31" Type="http://schemas.openxmlformats.org/officeDocument/2006/relationships/tags" Target="../tags/tag108.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tags" Target="../tags/tag99.xml"/><Relationship Id="rId27" Type="http://schemas.openxmlformats.org/officeDocument/2006/relationships/tags" Target="../tags/tag104.xml"/><Relationship Id="rId30" Type="http://schemas.openxmlformats.org/officeDocument/2006/relationships/tags" Target="../tags/tag107.xml"/></Relationships>
</file>

<file path=ppt/slides/_rels/slide4.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slideLayout" Target="../slideLayouts/slideLayout2.xml"/><Relationship Id="rId4" Type="http://schemas.openxmlformats.org/officeDocument/2006/relationships/tags" Target="../tags/tag112.xml"/><Relationship Id="rId9" Type="http://schemas.openxmlformats.org/officeDocument/2006/relationships/tags" Target="../tags/tag117.xml"/></Relationships>
</file>

<file path=ppt/slides/_rels/slide5.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image" Target="../media/image6.png"/><Relationship Id="rId4" Type="http://schemas.openxmlformats.org/officeDocument/2006/relationships/tags" Target="../tags/tag125.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31.xml"/><Relationship Id="rId7" Type="http://schemas.openxmlformats.org/officeDocument/2006/relationships/chart" Target="../charts/chart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chart" Target="../charts/chart1.xml"/><Relationship Id="rId5" Type="http://schemas.openxmlformats.org/officeDocument/2006/relationships/slideLayout" Target="../slideLayouts/slideLayout2.xml"/><Relationship Id="rId4" Type="http://schemas.openxmlformats.org/officeDocument/2006/relationships/tags" Target="../tags/tag13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35.xml"/><Relationship Id="rId7"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s>
</file>

<file path=ppt/slides/_rels/slide9.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image" Target="../media/image9.png"/><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6226" y="1509395"/>
            <a:ext cx="7252214" cy="1015663"/>
          </a:xfrm>
          <a:prstGeom prst="rect">
            <a:avLst/>
          </a:prstGeom>
          <a:noFill/>
        </p:spPr>
        <p:txBody>
          <a:bodyPr wrap="square" rtlCol="0">
            <a:spAutoFit/>
          </a:bodyPr>
          <a:lstStyle/>
          <a:p>
            <a:pPr algn="dist"/>
            <a:r>
              <a:rPr lang="zh-CN" altLang="en-US" sz="6000" b="1" dirty="0">
                <a:latin typeface="Arial" panose="020B0604020202020204" pitchFamily="34" charset="0"/>
                <a:ea typeface="思源黑体 CN Bold" panose="020B0800000000000000" charset="-122"/>
              </a:rPr>
              <a:t>索卡佐利单抗注射液</a:t>
            </a:r>
          </a:p>
        </p:txBody>
      </p:sp>
      <p:sp>
        <p:nvSpPr>
          <p:cNvPr id="13" name="文本框 12"/>
          <p:cNvSpPr txBox="1"/>
          <p:nvPr/>
        </p:nvSpPr>
        <p:spPr>
          <a:xfrm>
            <a:off x="976393" y="4995862"/>
            <a:ext cx="5308170" cy="430374"/>
          </a:xfrm>
          <a:prstGeom prst="rect">
            <a:avLst/>
          </a:prstGeom>
          <a:noFill/>
        </p:spPr>
        <p:txBody>
          <a:bodyPr wrap="square" rtlCol="0" anchor="t">
            <a:spAutoFit/>
          </a:bodyPr>
          <a:lstStyle/>
          <a:p>
            <a:pPr indent="0" algn="just" fontAlgn="auto">
              <a:lnSpc>
                <a:spcPct val="120000"/>
              </a:lnSpc>
            </a:pPr>
            <a:r>
              <a:rPr lang="zh-CN" altLang="en-US" sz="2000" dirty="0">
                <a:solidFill>
                  <a:srgbClr val="000000"/>
                </a:solidFill>
                <a:latin typeface="+mn-ea"/>
                <a:sym typeface="+mn-ea"/>
              </a:rPr>
              <a:t>申报企业：兆科（广州）肿瘤药物有限公司</a:t>
            </a:r>
          </a:p>
        </p:txBody>
      </p:sp>
      <p:sp>
        <p:nvSpPr>
          <p:cNvPr id="4" name="矩形 3"/>
          <p:cNvSpPr/>
          <p:nvPr>
            <p:custDataLst>
              <p:tags r:id="rId2"/>
            </p:custDataLst>
          </p:nvPr>
        </p:nvSpPr>
        <p:spPr>
          <a:xfrm>
            <a:off x="669925" y="2816225"/>
            <a:ext cx="5749290" cy="1763524"/>
          </a:xfrm>
          <a:prstGeom prst="rect">
            <a:avLst/>
          </a:prstGeom>
          <a:solidFill>
            <a:srgbClr val="0092D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a:ln>
                  <a:noFill/>
                </a:ln>
                <a:solidFill>
                  <a:schemeClr val="bg1"/>
                </a:solidFill>
                <a:effectLst/>
                <a:uLnTx/>
                <a:uFillTx/>
                <a:latin typeface="+mn-ea"/>
                <a:cs typeface="+mn-cs"/>
                <a:sym typeface="Wingdings 2" panose="05020102010507070707" charset="0"/>
              </a:rPr>
              <a:t></a:t>
            </a:r>
            <a:r>
              <a:rPr kumimoji="0" lang="en-US" altLang="zh-CN" sz="1800" b="0" i="0" u="none" strike="noStrike" kern="1200" cap="none" spc="0" normalizeH="0" baseline="0" noProof="0" dirty="0">
                <a:ln>
                  <a:noFill/>
                </a:ln>
                <a:solidFill>
                  <a:schemeClr val="bg1"/>
                </a:solidFill>
                <a:effectLst/>
                <a:uLnTx/>
                <a:uFillTx/>
                <a:latin typeface="+mn-ea"/>
                <a:cs typeface="+mn-cs"/>
                <a:sym typeface="Wingdings 2" panose="05020102010507070707" charset="0"/>
              </a:rPr>
              <a:t>  </a:t>
            </a:r>
            <a:r>
              <a:rPr kumimoji="0" sz="1800" b="0" i="0" u="none" strike="noStrike" kern="1200" cap="none" spc="0" normalizeH="0" baseline="0" noProof="0" dirty="0">
                <a:ln>
                  <a:noFill/>
                </a:ln>
                <a:solidFill>
                  <a:schemeClr val="bg1"/>
                </a:solidFill>
                <a:effectLst/>
                <a:uLnTx/>
                <a:uFillTx/>
                <a:latin typeface="+mn-ea"/>
                <a:cs typeface="+mn-cs"/>
                <a:sym typeface="+mn-ea"/>
              </a:rPr>
              <a:t>201</a:t>
            </a:r>
            <a:r>
              <a:rPr kumimoji="0" lang="en-US" sz="1800" b="0" i="0" u="none" strike="noStrike" kern="1200" cap="none" spc="0" normalizeH="0" baseline="0" noProof="0" dirty="0">
                <a:ln>
                  <a:noFill/>
                </a:ln>
                <a:solidFill>
                  <a:schemeClr val="bg1"/>
                </a:solidFill>
                <a:effectLst/>
                <a:uLnTx/>
                <a:uFillTx/>
                <a:latin typeface="+mn-ea"/>
                <a:cs typeface="+mn-cs"/>
                <a:sym typeface="+mn-ea"/>
              </a:rPr>
              <a:t>9</a:t>
            </a:r>
            <a:r>
              <a:rPr kumimoji="0" sz="1800" b="0" i="0" u="none" strike="noStrike" kern="1200" cap="none" spc="0" normalizeH="0" baseline="0" noProof="0" dirty="0">
                <a:ln>
                  <a:noFill/>
                </a:ln>
                <a:solidFill>
                  <a:schemeClr val="bg1"/>
                </a:solidFill>
                <a:effectLst/>
                <a:uLnTx/>
                <a:uFillTx/>
                <a:latin typeface="+mn-ea"/>
                <a:cs typeface="+mn-cs"/>
                <a:sym typeface="+mn-ea"/>
              </a:rPr>
              <a:t>年1月1日至202</a:t>
            </a:r>
            <a:r>
              <a:rPr kumimoji="0" lang="en-US" sz="1800" b="0" i="0" u="none" strike="noStrike" kern="1200" cap="none" spc="0" normalizeH="0" baseline="0" noProof="0" dirty="0">
                <a:ln>
                  <a:noFill/>
                </a:ln>
                <a:solidFill>
                  <a:schemeClr val="bg1"/>
                </a:solidFill>
                <a:effectLst/>
                <a:uLnTx/>
                <a:uFillTx/>
                <a:latin typeface="+mn-ea"/>
                <a:cs typeface="+mn-cs"/>
                <a:sym typeface="+mn-ea"/>
              </a:rPr>
              <a:t>4</a:t>
            </a:r>
            <a:r>
              <a:rPr kumimoji="0" sz="1800" b="0" i="0" u="none" strike="noStrike" kern="1200" cap="none" spc="0" normalizeH="0" baseline="0" noProof="0" dirty="0">
                <a:ln>
                  <a:noFill/>
                </a:ln>
                <a:solidFill>
                  <a:schemeClr val="bg1"/>
                </a:solidFill>
                <a:effectLst/>
                <a:uLnTx/>
                <a:uFillTx/>
                <a:latin typeface="+mn-ea"/>
                <a:cs typeface="+mn-cs"/>
                <a:sym typeface="+mn-ea"/>
              </a:rPr>
              <a:t>年6月30日期间，经国</a:t>
            </a:r>
            <a:r>
              <a:rPr kumimoji="0" lang="zh-CN" sz="1800" b="0" i="0" u="none" strike="noStrike" kern="1200" cap="none" spc="0" normalizeH="0" baseline="0" noProof="0" dirty="0">
                <a:ln>
                  <a:noFill/>
                </a:ln>
                <a:solidFill>
                  <a:schemeClr val="bg1"/>
                </a:solidFill>
                <a:effectLst/>
                <a:uLnTx/>
                <a:uFillTx/>
                <a:latin typeface="+mn-ea"/>
                <a:cs typeface="+mn-cs"/>
                <a:sym typeface="+mn-ea"/>
              </a:rPr>
              <a:t>家</a:t>
            </a:r>
            <a:r>
              <a:rPr kumimoji="0" sz="1800" b="0" i="0" u="none" strike="noStrike" kern="1200" cap="none" spc="0" normalizeH="0" baseline="0" noProof="0" dirty="0">
                <a:ln>
                  <a:noFill/>
                </a:ln>
                <a:solidFill>
                  <a:schemeClr val="bg1"/>
                </a:solidFill>
                <a:effectLst/>
                <a:uLnTx/>
                <a:uFillTx/>
                <a:latin typeface="+mn-ea"/>
                <a:cs typeface="+mn-cs"/>
                <a:sym typeface="+mn-ea"/>
              </a:rPr>
              <a:t>药监部门批准上市的新通用名药品</a:t>
            </a:r>
          </a:p>
          <a:p>
            <a:pPr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defRPr/>
            </a:pPr>
            <a:endParaRPr lang="zh-CN" altLang="en-US" dirty="0">
              <a:solidFill>
                <a:schemeClr val="bg1"/>
              </a:solidFill>
              <a:latin typeface="+mn-ea"/>
              <a:sym typeface="+mn-ea"/>
            </a:endParaRPr>
          </a:p>
        </p:txBody>
      </p:sp>
      <p:pic>
        <p:nvPicPr>
          <p:cNvPr id="3" name="图片 2" descr="图形用户界面&#10;&#10;中度可信度描述已自动生成">
            <a:extLst>
              <a:ext uri="{FF2B5EF4-FFF2-40B4-BE49-F238E27FC236}">
                <a16:creationId xmlns:a16="http://schemas.microsoft.com/office/drawing/2014/main" id="{54435EE8-75BE-5533-F849-92D94DB42F95}"/>
              </a:ext>
            </a:extLst>
          </p:cNvPr>
          <p:cNvPicPr>
            <a:picLocks noChangeAspect="1"/>
          </p:cNvPicPr>
          <p:nvPr/>
        </p:nvPicPr>
        <p:blipFill rotWithShape="1">
          <a:blip r:embed="rId4">
            <a:extLst>
              <a:ext uri="{28A0092B-C50C-407E-A947-70E740481C1C}">
                <a14:useLocalDpi xmlns:a14="http://schemas.microsoft.com/office/drawing/2010/main" val="0"/>
              </a:ext>
            </a:extLst>
          </a:blip>
          <a:srcRect l="44933" t="40760" r="7911"/>
          <a:stretch/>
        </p:blipFill>
        <p:spPr>
          <a:xfrm>
            <a:off x="7099821" y="2639358"/>
            <a:ext cx="4495733" cy="317690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id="{899566B1-2786-DB93-59B1-467082F22185}"/>
              </a:ext>
            </a:extLst>
          </p:cNvPr>
          <p:cNvSpPr/>
          <p:nvPr>
            <p:custDataLst>
              <p:tags r:id="rId1"/>
            </p:custDataLst>
          </p:nvPr>
        </p:nvSpPr>
        <p:spPr>
          <a:xfrm>
            <a:off x="922520" y="3892317"/>
            <a:ext cx="10230485" cy="1080131"/>
          </a:xfrm>
          <a:prstGeom prst="roundRect">
            <a:avLst>
              <a:gd name="adj" fmla="val 5330"/>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4" name="圆角矩形 2">
            <a:extLst>
              <a:ext uri="{FF2B5EF4-FFF2-40B4-BE49-F238E27FC236}">
                <a16:creationId xmlns:a16="http://schemas.microsoft.com/office/drawing/2014/main" id="{70A81F25-69D6-ABD1-BCA8-5F592F7733F1}"/>
              </a:ext>
            </a:extLst>
          </p:cNvPr>
          <p:cNvSpPr/>
          <p:nvPr>
            <p:custDataLst>
              <p:tags r:id="rId2"/>
            </p:custDataLst>
          </p:nvPr>
        </p:nvSpPr>
        <p:spPr>
          <a:xfrm>
            <a:off x="930275" y="2381373"/>
            <a:ext cx="10383049" cy="1375820"/>
          </a:xfrm>
          <a:prstGeom prst="roundRect">
            <a:avLst>
              <a:gd name="adj" fmla="val 5330"/>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5" name="圆角矩形 1">
            <a:extLst>
              <a:ext uri="{FF2B5EF4-FFF2-40B4-BE49-F238E27FC236}">
                <a16:creationId xmlns:a16="http://schemas.microsoft.com/office/drawing/2014/main" id="{2AB81868-45CF-81EE-C550-470178E7D808}"/>
              </a:ext>
            </a:extLst>
          </p:cNvPr>
          <p:cNvSpPr/>
          <p:nvPr>
            <p:custDataLst>
              <p:tags r:id="rId3"/>
            </p:custDataLst>
          </p:nvPr>
        </p:nvSpPr>
        <p:spPr>
          <a:xfrm>
            <a:off x="907598" y="925906"/>
            <a:ext cx="10381462" cy="1278620"/>
          </a:xfrm>
          <a:prstGeom prst="roundRect">
            <a:avLst>
              <a:gd name="adj" fmla="val 5330"/>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6" name="椭圆 5">
            <a:extLst>
              <a:ext uri="{FF2B5EF4-FFF2-40B4-BE49-F238E27FC236}">
                <a16:creationId xmlns:a16="http://schemas.microsoft.com/office/drawing/2014/main" id="{088416AC-0DFD-EE8F-450E-314808A4D9F3}"/>
              </a:ext>
            </a:extLst>
          </p:cNvPr>
          <p:cNvSpPr/>
          <p:nvPr>
            <p:custDataLst>
              <p:tags r:id="rId4"/>
            </p:custDataLst>
          </p:nvPr>
        </p:nvSpPr>
        <p:spPr>
          <a:xfrm>
            <a:off x="598940" y="4143725"/>
            <a:ext cx="647358" cy="647358"/>
          </a:xfrm>
          <a:prstGeom prst="ellipse">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7" name="Freeform 17">
            <a:extLst>
              <a:ext uri="{FF2B5EF4-FFF2-40B4-BE49-F238E27FC236}">
                <a16:creationId xmlns:a16="http://schemas.microsoft.com/office/drawing/2014/main" id="{4C801F8C-9E91-0621-7357-A54F2D3363E8}"/>
              </a:ext>
            </a:extLst>
          </p:cNvPr>
          <p:cNvSpPr>
            <a:spLocks noChangeAspect="1" noEditPoints="1"/>
          </p:cNvSpPr>
          <p:nvPr>
            <p:custDataLst>
              <p:tags r:id="rId5"/>
            </p:custDataLst>
          </p:nvPr>
        </p:nvSpPr>
        <p:spPr bwMode="auto">
          <a:xfrm>
            <a:off x="804481" y="4286964"/>
            <a:ext cx="236274" cy="380760"/>
          </a:xfrm>
          <a:custGeom>
            <a:avLst/>
            <a:gdLst>
              <a:gd name="T0" fmla="*/ 139 w 152"/>
              <a:gd name="T1" fmla="*/ 0 h 244"/>
              <a:gd name="T2" fmla="*/ 150 w 152"/>
              <a:gd name="T3" fmla="*/ 9 h 244"/>
              <a:gd name="T4" fmla="*/ 152 w 152"/>
              <a:gd name="T5" fmla="*/ 17 h 244"/>
              <a:gd name="T6" fmla="*/ 152 w 152"/>
              <a:gd name="T7" fmla="*/ 141 h 244"/>
              <a:gd name="T8" fmla="*/ 152 w 152"/>
              <a:gd name="T9" fmla="*/ 227 h 244"/>
              <a:gd name="T10" fmla="*/ 135 w 152"/>
              <a:gd name="T11" fmla="*/ 244 h 244"/>
              <a:gd name="T12" fmla="*/ 17 w 152"/>
              <a:gd name="T13" fmla="*/ 244 h 244"/>
              <a:gd name="T14" fmla="*/ 0 w 152"/>
              <a:gd name="T15" fmla="*/ 227 h 244"/>
              <a:gd name="T16" fmla="*/ 0 w 152"/>
              <a:gd name="T17" fmla="*/ 19 h 244"/>
              <a:gd name="T18" fmla="*/ 12 w 152"/>
              <a:gd name="T19" fmla="*/ 0 h 244"/>
              <a:gd name="T20" fmla="*/ 139 w 152"/>
              <a:gd name="T21" fmla="*/ 0 h 244"/>
              <a:gd name="T22" fmla="*/ 137 w 152"/>
              <a:gd name="T23" fmla="*/ 206 h 244"/>
              <a:gd name="T24" fmla="*/ 137 w 152"/>
              <a:gd name="T25" fmla="*/ 39 h 244"/>
              <a:gd name="T26" fmla="*/ 15 w 152"/>
              <a:gd name="T27" fmla="*/ 39 h 244"/>
              <a:gd name="T28" fmla="*/ 15 w 152"/>
              <a:gd name="T29" fmla="*/ 206 h 244"/>
              <a:gd name="T30" fmla="*/ 137 w 152"/>
              <a:gd name="T31" fmla="*/ 206 h 244"/>
              <a:gd name="T32" fmla="*/ 76 w 152"/>
              <a:gd name="T33" fmla="*/ 16 h 244"/>
              <a:gd name="T34" fmla="*/ 52 w 152"/>
              <a:gd name="T35" fmla="*/ 16 h 244"/>
              <a:gd name="T36" fmla="*/ 49 w 152"/>
              <a:gd name="T37" fmla="*/ 16 h 244"/>
              <a:gd name="T38" fmla="*/ 45 w 152"/>
              <a:gd name="T39" fmla="*/ 19 h 244"/>
              <a:gd name="T40" fmla="*/ 49 w 152"/>
              <a:gd name="T41" fmla="*/ 23 h 244"/>
              <a:gd name="T42" fmla="*/ 51 w 152"/>
              <a:gd name="T43" fmla="*/ 23 h 244"/>
              <a:gd name="T44" fmla="*/ 101 w 152"/>
              <a:gd name="T45" fmla="*/ 23 h 244"/>
              <a:gd name="T46" fmla="*/ 103 w 152"/>
              <a:gd name="T47" fmla="*/ 23 h 244"/>
              <a:gd name="T48" fmla="*/ 106 w 152"/>
              <a:gd name="T49" fmla="*/ 19 h 244"/>
              <a:gd name="T50" fmla="*/ 103 w 152"/>
              <a:gd name="T51" fmla="*/ 16 h 244"/>
              <a:gd name="T52" fmla="*/ 101 w 152"/>
              <a:gd name="T53" fmla="*/ 16 h 244"/>
              <a:gd name="T54" fmla="*/ 76 w 152"/>
              <a:gd name="T55" fmla="*/ 16 h 244"/>
              <a:gd name="T56" fmla="*/ 87 w 152"/>
              <a:gd name="T57" fmla="*/ 225 h 244"/>
              <a:gd name="T58" fmla="*/ 76 w 152"/>
              <a:gd name="T59" fmla="*/ 214 h 244"/>
              <a:gd name="T60" fmla="*/ 64 w 152"/>
              <a:gd name="T61" fmla="*/ 225 h 244"/>
              <a:gd name="T62" fmla="*/ 76 w 152"/>
              <a:gd name="T63" fmla="*/ 237 h 244"/>
              <a:gd name="T64" fmla="*/ 87 w 152"/>
              <a:gd name="T65" fmla="*/ 22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8" name="椭圆 7">
            <a:extLst>
              <a:ext uri="{FF2B5EF4-FFF2-40B4-BE49-F238E27FC236}">
                <a16:creationId xmlns:a16="http://schemas.microsoft.com/office/drawing/2014/main" id="{9453849A-6083-3256-F7A3-AD5B83559758}"/>
              </a:ext>
            </a:extLst>
          </p:cNvPr>
          <p:cNvSpPr/>
          <p:nvPr>
            <p:custDataLst>
              <p:tags r:id="rId6"/>
            </p:custDataLst>
          </p:nvPr>
        </p:nvSpPr>
        <p:spPr>
          <a:xfrm>
            <a:off x="584017" y="1368571"/>
            <a:ext cx="647358" cy="647358"/>
          </a:xfrm>
          <a:prstGeom prst="ellipse">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9" name="椭圆 8">
            <a:extLst>
              <a:ext uri="{FF2B5EF4-FFF2-40B4-BE49-F238E27FC236}">
                <a16:creationId xmlns:a16="http://schemas.microsoft.com/office/drawing/2014/main" id="{7F291E83-78FE-3443-AE3C-355F37EBF2BB}"/>
              </a:ext>
            </a:extLst>
          </p:cNvPr>
          <p:cNvSpPr/>
          <p:nvPr>
            <p:custDataLst>
              <p:tags r:id="rId7"/>
            </p:custDataLst>
          </p:nvPr>
        </p:nvSpPr>
        <p:spPr>
          <a:xfrm>
            <a:off x="10920898" y="2649009"/>
            <a:ext cx="647358" cy="647358"/>
          </a:xfrm>
          <a:prstGeom prst="ellipse">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10" name="KSO_Shape">
            <a:extLst>
              <a:ext uri="{FF2B5EF4-FFF2-40B4-BE49-F238E27FC236}">
                <a16:creationId xmlns:a16="http://schemas.microsoft.com/office/drawing/2014/main" id="{D134A80F-DA03-8B58-EE71-9DD7C196C9FE}"/>
              </a:ext>
            </a:extLst>
          </p:cNvPr>
          <p:cNvSpPr>
            <a:spLocks noChangeAspect="1"/>
          </p:cNvSpPr>
          <p:nvPr>
            <p:custDataLst>
              <p:tags r:id="rId8"/>
            </p:custDataLst>
          </p:nvPr>
        </p:nvSpPr>
        <p:spPr bwMode="auto">
          <a:xfrm>
            <a:off x="11097525" y="2766974"/>
            <a:ext cx="335804" cy="347383"/>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ysClr val="window" lastClr="FFFFFF"/>
          </a:solidFill>
          <a:ln>
            <a:noFill/>
          </a:ln>
        </p:spPr>
        <p:txBody>
          <a:bodyPr/>
          <a:lstStyle/>
          <a:p>
            <a:endParaRPr lang="zh-CN" altLang="en-US" dirty="0">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11" name="文本框 10">
            <a:extLst>
              <a:ext uri="{FF2B5EF4-FFF2-40B4-BE49-F238E27FC236}">
                <a16:creationId xmlns:a16="http://schemas.microsoft.com/office/drawing/2014/main" id="{C479A2E0-099D-09A5-7D2A-60152DF5F3C9}"/>
              </a:ext>
            </a:extLst>
          </p:cNvPr>
          <p:cNvSpPr txBox="1"/>
          <p:nvPr>
            <p:custDataLst>
              <p:tags r:id="rId9"/>
            </p:custDataLst>
          </p:nvPr>
        </p:nvSpPr>
        <p:spPr>
          <a:xfrm>
            <a:off x="1231375" y="909321"/>
            <a:ext cx="5025390" cy="400685"/>
          </a:xfrm>
          <a:prstGeom prst="rect">
            <a:avLst/>
          </a:prstGeom>
          <a:noFill/>
        </p:spPr>
        <p:txBody>
          <a:bodyPr wrap="square" anchor="b" anchorCtr="0">
            <a:no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rPr>
              <a:t>所治疗疾病对公共健康的影响描述</a:t>
            </a:r>
          </a:p>
        </p:txBody>
      </p:sp>
      <p:sp>
        <p:nvSpPr>
          <p:cNvPr id="12" name="文本框 11">
            <a:extLst>
              <a:ext uri="{FF2B5EF4-FFF2-40B4-BE49-F238E27FC236}">
                <a16:creationId xmlns:a16="http://schemas.microsoft.com/office/drawing/2014/main" id="{BAFE6773-C1DA-5CE3-5972-A9450255D719}"/>
              </a:ext>
            </a:extLst>
          </p:cNvPr>
          <p:cNvSpPr txBox="1"/>
          <p:nvPr>
            <p:custDataLst>
              <p:tags r:id="rId10"/>
            </p:custDataLst>
          </p:nvPr>
        </p:nvSpPr>
        <p:spPr>
          <a:xfrm>
            <a:off x="1231447" y="1273251"/>
            <a:ext cx="10177617" cy="742678"/>
          </a:xfrm>
          <a:prstGeom prst="rect">
            <a:avLst/>
          </a:prstGeom>
        </p:spPr>
        <p:txBody>
          <a:bodyPr wrap="square">
            <a:noAutofit/>
          </a:bodyPr>
          <a:lstStyle>
            <a:defPPr>
              <a:defRPr lang="zh-CN"/>
            </a:defPPr>
            <a:lvl1pPr algn="ctr">
              <a:defRPr sz="1400">
                <a:solidFill>
                  <a:sysClr val="window" lastClr="FFFFFF"/>
                </a:solidFill>
              </a:defRPr>
            </a:lvl1pPr>
          </a:lstStyle>
          <a:p>
            <a:pPr algn="l"/>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宫颈癌是女性常见恶性肿瘤之一，目前中国无论是发病还是死亡人数（</a:t>
            </a:r>
            <a:r>
              <a:rPr lang="en-US" altLang="zh-CN" spc="150" dirty="0">
                <a:solidFill>
                  <a:schemeClr val="tx1"/>
                </a:solidFill>
                <a:latin typeface="微软雅黑" panose="020B0503020204020204" charset="-122"/>
                <a:ea typeface="微软雅黑" panose="020B0503020204020204" charset="-122"/>
                <a:sym typeface="Arial" panose="020B0604020202020204" pitchFamily="34" charset="0"/>
              </a:rPr>
              <a:t> 2022</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年新发病例</a:t>
            </a:r>
            <a:r>
              <a:rPr lang="en-US" altLang="zh-CN" spc="150" dirty="0">
                <a:solidFill>
                  <a:schemeClr val="tx1"/>
                </a:solidFill>
                <a:latin typeface="微软雅黑" panose="020B0503020204020204" charset="-122"/>
                <a:ea typeface="微软雅黑" panose="020B0503020204020204" charset="-122"/>
                <a:sym typeface="Arial" panose="020B0604020202020204" pitchFamily="34" charset="0"/>
              </a:rPr>
              <a:t>15.07</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万，死亡病例</a:t>
            </a:r>
            <a:r>
              <a:rPr lang="en-US" altLang="zh-CN" spc="150" dirty="0">
                <a:solidFill>
                  <a:schemeClr val="tx1"/>
                </a:solidFill>
                <a:latin typeface="微软雅黑" panose="020B0503020204020204" charset="-122"/>
                <a:ea typeface="微软雅黑" panose="020B0503020204020204" charset="-122"/>
                <a:sym typeface="Arial" panose="020B0604020202020204" pitchFamily="34" charset="0"/>
              </a:rPr>
              <a:t>5.57</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万），为世界第二大宫颈癌疾病负担国，发病率死亡率均呈上升趋势。</a:t>
            </a:r>
            <a:r>
              <a:rPr lang="zh-CN" altLang="en-US" b="1" spc="150" dirty="0">
                <a:solidFill>
                  <a:srgbClr val="2169D3"/>
                </a:solidFill>
                <a:latin typeface="微软雅黑" panose="020B0503020204020204" charset="-122"/>
                <a:ea typeface="微软雅黑" panose="020B0503020204020204" charset="-122"/>
                <a:sym typeface="Arial" panose="020B0604020202020204" pitchFamily="34" charset="0"/>
              </a:rPr>
              <a:t>宫颈癌</a:t>
            </a:r>
            <a:r>
              <a:rPr lang="en-US" altLang="zh-CN" b="1" spc="150" dirty="0">
                <a:solidFill>
                  <a:srgbClr val="2169D3"/>
                </a:solidFill>
                <a:latin typeface="微软雅黑" panose="020B0503020204020204" charset="-122"/>
                <a:ea typeface="微软雅黑" panose="020B0503020204020204" charset="-122"/>
                <a:sym typeface="Arial" panose="020B0604020202020204" pitchFamily="34" charset="0"/>
              </a:rPr>
              <a:t>PD-L1</a:t>
            </a:r>
            <a:r>
              <a:rPr lang="zh-CN" altLang="en-US" b="1" spc="150" dirty="0">
                <a:solidFill>
                  <a:srgbClr val="2169D3"/>
                </a:solidFill>
                <a:latin typeface="微软雅黑" panose="020B0503020204020204" charset="-122"/>
                <a:ea typeface="微软雅黑" panose="020B0503020204020204" charset="-122"/>
                <a:sym typeface="Arial" panose="020B0604020202020204" pitchFamily="34" charset="0"/>
              </a:rPr>
              <a:t>表达阴性患者高达</a:t>
            </a:r>
            <a:r>
              <a:rPr lang="en-US" altLang="zh-CN" b="1" spc="150" dirty="0">
                <a:solidFill>
                  <a:srgbClr val="2169D3"/>
                </a:solidFill>
                <a:latin typeface="微软雅黑" panose="020B0503020204020204" charset="-122"/>
                <a:ea typeface="微软雅黑" panose="020B0503020204020204" charset="-122"/>
                <a:sym typeface="Arial" panose="020B0604020202020204" pitchFamily="34" charset="0"/>
              </a:rPr>
              <a:t>42%</a:t>
            </a:r>
            <a:r>
              <a:rPr lang="zh-CN" altLang="en-US" b="1" spc="150" dirty="0">
                <a:solidFill>
                  <a:srgbClr val="2169D3"/>
                </a:solidFill>
                <a:latin typeface="微软雅黑" panose="020B0503020204020204" charset="-122"/>
                <a:ea typeface="微软雅黑" panose="020B0503020204020204" charset="-122"/>
                <a:sym typeface="Arial" panose="020B0604020202020204" pitchFamily="34" charset="0"/>
              </a:rPr>
              <a:t>，</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索卡佐利单抗是中国唯一获批宫颈癌适应症的</a:t>
            </a:r>
            <a:r>
              <a:rPr lang="en-US" altLang="zh-CN"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PD-L1</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单抗，其对</a:t>
            </a:r>
            <a:r>
              <a:rPr lang="en-US" altLang="zh-CN"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PD-L1</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阴性患者同样有效</a:t>
            </a:r>
            <a:r>
              <a:rPr lang="zh-CN" altLang="en-US" b="1" spc="150" dirty="0">
                <a:solidFill>
                  <a:srgbClr val="6096E6"/>
                </a:solidFill>
                <a:latin typeface="微软雅黑" panose="020B0503020204020204" charset="-122"/>
                <a:ea typeface="微软雅黑" panose="020B0503020204020204" charset="-122"/>
                <a:sym typeface="Arial" panose="020B0604020202020204" pitchFamily="34" charset="0"/>
              </a:rPr>
              <a:t>，</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其杰出疗效将改写该病治疗格局，成为宫颈癌新的标准疗法。</a:t>
            </a:r>
            <a:r>
              <a:rPr lang="en-US" altLang="zh-CN" spc="150" baseline="30000" dirty="0">
                <a:solidFill>
                  <a:schemeClr val="tx1"/>
                </a:solidFill>
                <a:latin typeface="微软雅黑" panose="020B0503020204020204" charset="-122"/>
                <a:ea typeface="微软雅黑" panose="020B0503020204020204" charset="-122"/>
                <a:sym typeface="Arial" panose="020B0604020202020204" pitchFamily="34" charset="0"/>
              </a:rPr>
              <a:t>1</a:t>
            </a:r>
            <a:endParaRPr lang="zh-CN" altLang="en-US" spc="150" baseline="300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13" name="文本框 12">
            <a:extLst>
              <a:ext uri="{FF2B5EF4-FFF2-40B4-BE49-F238E27FC236}">
                <a16:creationId xmlns:a16="http://schemas.microsoft.com/office/drawing/2014/main" id="{D6125776-6B9C-EE39-BCCB-4C039880A54C}"/>
              </a:ext>
            </a:extLst>
          </p:cNvPr>
          <p:cNvSpPr txBox="1"/>
          <p:nvPr>
            <p:custDataLst>
              <p:tags r:id="rId11"/>
            </p:custDataLst>
          </p:nvPr>
        </p:nvSpPr>
        <p:spPr>
          <a:xfrm>
            <a:off x="1319889" y="3731881"/>
            <a:ext cx="3720935" cy="539701"/>
          </a:xfrm>
          <a:prstGeom prst="rect">
            <a:avLst/>
          </a:prstGeom>
          <a:noFill/>
        </p:spPr>
        <p:txBody>
          <a:bodyPr wrap="square" anchor="b" anchorCtr="0">
            <a:norm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rPr>
              <a:t>弥补目录短板描述</a:t>
            </a:r>
          </a:p>
        </p:txBody>
      </p:sp>
      <p:sp>
        <p:nvSpPr>
          <p:cNvPr id="14" name="文本框 13">
            <a:extLst>
              <a:ext uri="{FF2B5EF4-FFF2-40B4-BE49-F238E27FC236}">
                <a16:creationId xmlns:a16="http://schemas.microsoft.com/office/drawing/2014/main" id="{B9FDC9BA-DC80-FA74-EB1C-546B79489840}"/>
              </a:ext>
            </a:extLst>
          </p:cNvPr>
          <p:cNvSpPr txBox="1"/>
          <p:nvPr>
            <p:custDataLst>
              <p:tags r:id="rId12"/>
            </p:custDataLst>
          </p:nvPr>
        </p:nvSpPr>
        <p:spPr>
          <a:xfrm>
            <a:off x="1369634" y="4242514"/>
            <a:ext cx="9703625" cy="828672"/>
          </a:xfrm>
          <a:prstGeom prst="rect">
            <a:avLst/>
          </a:prstGeom>
        </p:spPr>
        <p:txBody>
          <a:bodyPr wrap="square">
            <a:noAutofit/>
          </a:bodyPr>
          <a:lstStyle>
            <a:defPPr>
              <a:defRPr lang="zh-CN"/>
            </a:defPPr>
            <a:lvl1pPr algn="ctr">
              <a:defRPr sz="1400">
                <a:solidFill>
                  <a:sysClr val="window" lastClr="FFFFFF"/>
                </a:solidFill>
              </a:defRPr>
            </a:lvl1pPr>
          </a:lstStyle>
          <a:p>
            <a:pPr algn="l"/>
            <a:r>
              <a:rPr lang="zh-CN" altLang="en-US" spc="150" dirty="0">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索卡佐利单抗弥补了目录内无治疗既往含铂化疗治疗失败的复发或转移性宫颈癌药物的短板。是兆科肿瘤自主创新、具有完全自主知识产权的</a:t>
            </a:r>
            <a:r>
              <a:rPr lang="en-US" altLang="zh-CN" spc="150" dirty="0">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PD-L1</a:t>
            </a:r>
            <a:r>
              <a:rPr lang="zh-CN" altLang="en-US" spc="150" dirty="0">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单抗；</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是中国唯⼀获批宫颈癌适应症的</a:t>
            </a:r>
            <a:r>
              <a:rPr lang="en-US" altLang="zh-CN" spc="150" dirty="0">
                <a:solidFill>
                  <a:schemeClr val="tx1"/>
                </a:solidFill>
                <a:latin typeface="微软雅黑" panose="020B0503020204020204" charset="-122"/>
                <a:ea typeface="微软雅黑" panose="020B0503020204020204" charset="-122"/>
                <a:sym typeface="Arial" panose="020B0604020202020204" pitchFamily="34" charset="0"/>
              </a:rPr>
              <a:t>PD-L1</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单抗，其对</a:t>
            </a:r>
            <a:r>
              <a:rPr lang="en-US" altLang="zh-CN" spc="150" dirty="0">
                <a:solidFill>
                  <a:schemeClr val="tx1"/>
                </a:solidFill>
                <a:latin typeface="微软雅黑" panose="020B0503020204020204" charset="-122"/>
                <a:ea typeface="微软雅黑" panose="020B0503020204020204" charset="-122"/>
                <a:sym typeface="Arial" panose="020B0604020202020204" pitchFamily="34" charset="0"/>
              </a:rPr>
              <a:t>PD-L1</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阴性患者同样有效、</a:t>
            </a:r>
            <a:r>
              <a:rPr lang="zh-CN" altLang="en-US" b="1" spc="150"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填补了中国宫颈癌免疫治疗</a:t>
            </a:r>
            <a:r>
              <a:rPr lang="en-US" altLang="zh-CN" b="1" spc="150"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PD-L1</a:t>
            </a:r>
            <a:r>
              <a:rPr lang="zh-CN" altLang="en-US" b="1" spc="150"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单抗的空白。</a:t>
            </a:r>
            <a:endParaRPr lang="zh-CN" altLang="en-US" spc="150"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5" name="文本框 14">
            <a:extLst>
              <a:ext uri="{FF2B5EF4-FFF2-40B4-BE49-F238E27FC236}">
                <a16:creationId xmlns:a16="http://schemas.microsoft.com/office/drawing/2014/main" id="{BE1FFA78-E5D3-442D-D371-C4291F58E421}"/>
              </a:ext>
            </a:extLst>
          </p:cNvPr>
          <p:cNvSpPr txBox="1"/>
          <p:nvPr>
            <p:custDataLst>
              <p:tags r:id="rId13"/>
            </p:custDataLst>
          </p:nvPr>
        </p:nvSpPr>
        <p:spPr>
          <a:xfrm>
            <a:off x="1231375" y="2227273"/>
            <a:ext cx="3720935" cy="539701"/>
          </a:xfrm>
          <a:prstGeom prst="rect">
            <a:avLst/>
          </a:prstGeom>
          <a:noFill/>
        </p:spPr>
        <p:txBody>
          <a:bodyPr wrap="square" anchor="b" anchorCtr="0">
            <a:norm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符合“保基本”原则描述</a:t>
            </a:r>
          </a:p>
        </p:txBody>
      </p:sp>
      <p:sp>
        <p:nvSpPr>
          <p:cNvPr id="16" name="文本框 15">
            <a:extLst>
              <a:ext uri="{FF2B5EF4-FFF2-40B4-BE49-F238E27FC236}">
                <a16:creationId xmlns:a16="http://schemas.microsoft.com/office/drawing/2014/main" id="{58667AB3-043E-C8BE-C14C-7F69541642A7}"/>
              </a:ext>
            </a:extLst>
          </p:cNvPr>
          <p:cNvSpPr txBox="1"/>
          <p:nvPr>
            <p:custDataLst>
              <p:tags r:id="rId14"/>
            </p:custDataLst>
          </p:nvPr>
        </p:nvSpPr>
        <p:spPr>
          <a:xfrm>
            <a:off x="1065019" y="2696679"/>
            <a:ext cx="9720951" cy="940102"/>
          </a:xfrm>
          <a:prstGeom prst="rect">
            <a:avLst/>
          </a:prstGeom>
        </p:spPr>
        <p:txBody>
          <a:bodyPr wrap="square">
            <a:noAutofit/>
          </a:bodyPr>
          <a:lstStyle>
            <a:defPPr>
              <a:defRPr lang="zh-CN"/>
            </a:defPPr>
            <a:lvl1pPr algn="ctr">
              <a:defRPr sz="1400">
                <a:solidFill>
                  <a:sysClr val="window" lastClr="FFFFFF"/>
                </a:solidFill>
              </a:defRPr>
            </a:lvl1pPr>
          </a:lstStyle>
          <a:p>
            <a:pPr algn="l"/>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宫颈癌发病率与生活水平、卫生受教育程度相关，我国是世界宫颈癌第二高发国，且高发区主要集中在中西部经济欠发达地区，农村高于城市，山区高于平原。由于经治复发或转移性宫颈癌目前尚缺有效方案，</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索卡佐利单抗作为突破性疗法</a:t>
            </a:r>
            <a:r>
              <a:rPr lang="zh-CN" altLang="en-US" b="1" spc="150"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如纳入医保，可为这部分经济条件差的患者带来基本保障，且索卡佐利单抗对</a:t>
            </a:r>
            <a:r>
              <a:rPr lang="en-US" altLang="zh-CN" spc="150" dirty="0">
                <a:solidFill>
                  <a:schemeClr val="tx1"/>
                </a:solidFill>
                <a:latin typeface="微软雅黑" panose="020B0503020204020204" charset="-122"/>
                <a:ea typeface="微软雅黑" panose="020B0503020204020204" charset="-122"/>
                <a:sym typeface="Arial" panose="020B0604020202020204" pitchFamily="34" charset="0"/>
              </a:rPr>
              <a:t>PD-L1</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阴性患者同样有效，为女性健康水平提升，为世卫组织</a:t>
            </a:r>
            <a:r>
              <a:rPr lang="en-US" altLang="zh-CN" spc="150" dirty="0">
                <a:solidFill>
                  <a:schemeClr val="tx1"/>
                </a:solidFill>
                <a:latin typeface="微软雅黑" panose="020B0503020204020204" charset="-122"/>
                <a:ea typeface="微软雅黑" panose="020B0503020204020204" charset="-122"/>
                <a:sym typeface="Arial" panose="020B0604020202020204" pitchFamily="34" charset="0"/>
              </a:rPr>
              <a:t>《</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加速消除宫颈癌全球战略</a:t>
            </a:r>
            <a:r>
              <a:rPr lang="en-US" altLang="zh-CN" spc="150" dirty="0">
                <a:solidFill>
                  <a:schemeClr val="tx1"/>
                </a:solidFill>
                <a:latin typeface="微软雅黑" panose="020B0503020204020204" charset="-122"/>
                <a:ea typeface="微软雅黑" panose="020B0503020204020204" charset="-122"/>
                <a:sym typeface="Arial" panose="020B0604020202020204" pitchFamily="34" charset="0"/>
              </a:rPr>
              <a:t>》</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的达成贡献大国使命担当。</a:t>
            </a:r>
          </a:p>
        </p:txBody>
      </p:sp>
      <p:sp>
        <p:nvSpPr>
          <p:cNvPr id="17" name="圆角矩形 2">
            <a:extLst>
              <a:ext uri="{FF2B5EF4-FFF2-40B4-BE49-F238E27FC236}">
                <a16:creationId xmlns:a16="http://schemas.microsoft.com/office/drawing/2014/main" id="{E337F7FB-45D1-455C-39C2-89CC2DDD09D1}"/>
              </a:ext>
            </a:extLst>
          </p:cNvPr>
          <p:cNvSpPr/>
          <p:nvPr>
            <p:custDataLst>
              <p:tags r:id="rId15"/>
            </p:custDataLst>
          </p:nvPr>
        </p:nvSpPr>
        <p:spPr>
          <a:xfrm>
            <a:off x="908232" y="5175326"/>
            <a:ext cx="10230485" cy="948690"/>
          </a:xfrm>
          <a:prstGeom prst="roundRect">
            <a:avLst>
              <a:gd name="adj" fmla="val 5330"/>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18" name="文本框 17">
            <a:extLst>
              <a:ext uri="{FF2B5EF4-FFF2-40B4-BE49-F238E27FC236}">
                <a16:creationId xmlns:a16="http://schemas.microsoft.com/office/drawing/2014/main" id="{9D509F3C-E599-D912-6986-AA4A3ED5C98D}"/>
              </a:ext>
            </a:extLst>
          </p:cNvPr>
          <p:cNvSpPr txBox="1"/>
          <p:nvPr>
            <p:custDataLst>
              <p:tags r:id="rId16"/>
            </p:custDataLst>
          </p:nvPr>
        </p:nvSpPr>
        <p:spPr>
          <a:xfrm>
            <a:off x="1305107" y="5071186"/>
            <a:ext cx="3721100" cy="479425"/>
          </a:xfrm>
          <a:prstGeom prst="rect">
            <a:avLst/>
          </a:prstGeom>
          <a:noFill/>
        </p:spPr>
        <p:txBody>
          <a:bodyPr wrap="square" anchor="b" anchorCtr="0">
            <a:norm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rPr>
              <a:t>临床管理难度描述</a:t>
            </a:r>
          </a:p>
        </p:txBody>
      </p:sp>
      <p:sp>
        <p:nvSpPr>
          <p:cNvPr id="19" name="文本框 18">
            <a:extLst>
              <a:ext uri="{FF2B5EF4-FFF2-40B4-BE49-F238E27FC236}">
                <a16:creationId xmlns:a16="http://schemas.microsoft.com/office/drawing/2014/main" id="{A50B6C4D-8608-3BB6-BC4C-6FDD41FAB6A0}"/>
              </a:ext>
            </a:extLst>
          </p:cNvPr>
          <p:cNvSpPr txBox="1"/>
          <p:nvPr>
            <p:custDataLst>
              <p:tags r:id="rId17"/>
            </p:custDataLst>
          </p:nvPr>
        </p:nvSpPr>
        <p:spPr>
          <a:xfrm>
            <a:off x="1122045" y="5547915"/>
            <a:ext cx="9742070" cy="576101"/>
          </a:xfrm>
          <a:prstGeom prst="rect">
            <a:avLst/>
          </a:prstGeom>
        </p:spPr>
        <p:txBody>
          <a:bodyPr wrap="square">
            <a:normAutofit/>
          </a:bodyPr>
          <a:lstStyle>
            <a:defPPr>
              <a:defRPr lang="zh-CN"/>
            </a:defPPr>
            <a:lvl1pPr algn="ctr">
              <a:defRPr sz="1400">
                <a:solidFill>
                  <a:sysClr val="window" lastClr="FFFFFF"/>
                </a:solidFill>
              </a:defRPr>
            </a:lvl1pPr>
          </a:lstStyle>
          <a:p>
            <a:pPr algn="l"/>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使用索卡佐利单抗进行治疗的患者⼈群精确</a:t>
            </a:r>
            <a:r>
              <a:rPr lang="en-US" altLang="zh-CN"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既往含铂化疗治疗失败的复发或转移性宫颈癌患者。并且说明书规定的使用剂量明确、严格，不存在临床滥用风险，不会增加医保管理难度。</a:t>
            </a:r>
          </a:p>
        </p:txBody>
      </p:sp>
      <p:sp>
        <p:nvSpPr>
          <p:cNvPr id="20" name="椭圆 19">
            <a:extLst>
              <a:ext uri="{FF2B5EF4-FFF2-40B4-BE49-F238E27FC236}">
                <a16:creationId xmlns:a16="http://schemas.microsoft.com/office/drawing/2014/main" id="{1079FE65-96AD-4EA6-7C43-0B57576689F1}"/>
              </a:ext>
            </a:extLst>
          </p:cNvPr>
          <p:cNvSpPr/>
          <p:nvPr>
            <p:custDataLst>
              <p:tags r:id="rId18"/>
            </p:custDataLst>
          </p:nvPr>
        </p:nvSpPr>
        <p:spPr>
          <a:xfrm>
            <a:off x="10903977" y="5342062"/>
            <a:ext cx="647358" cy="647358"/>
          </a:xfrm>
          <a:prstGeom prst="ellipse">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21" name="KSO_Shape">
            <a:extLst>
              <a:ext uri="{FF2B5EF4-FFF2-40B4-BE49-F238E27FC236}">
                <a16:creationId xmlns:a16="http://schemas.microsoft.com/office/drawing/2014/main" id="{FBA7860C-D3C6-9CEA-264F-82B142D3766F}"/>
              </a:ext>
            </a:extLst>
          </p:cNvPr>
          <p:cNvSpPr>
            <a:spLocks noChangeAspect="1"/>
          </p:cNvSpPr>
          <p:nvPr>
            <p:custDataLst>
              <p:tags r:id="rId19"/>
            </p:custDataLst>
          </p:nvPr>
        </p:nvSpPr>
        <p:spPr>
          <a:xfrm>
            <a:off x="11043997" y="5494633"/>
            <a:ext cx="367318" cy="34221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ysClr val="window" lastClr="FFFFFF"/>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algn="ctr">
              <a:defRPr/>
            </a:pP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pic>
        <p:nvPicPr>
          <p:cNvPr id="22" name="图形 4">
            <a:extLst>
              <a:ext uri="{FF2B5EF4-FFF2-40B4-BE49-F238E27FC236}">
                <a16:creationId xmlns:a16="http://schemas.microsoft.com/office/drawing/2014/main" id="{96DCC9DE-6568-EFC6-C7A5-372D39B1DB8D}"/>
              </a:ext>
            </a:extLst>
          </p:cNvPr>
          <p:cNvPicPr>
            <a:picLocks noChangeAspect="1"/>
          </p:cNvPicPr>
          <p:nvPr>
            <p:custDataLst>
              <p:tags r:id="rId20"/>
            </p:custDataLst>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44122" y="1545444"/>
            <a:ext cx="527147" cy="413449"/>
          </a:xfrm>
          <a:prstGeom prst="rect">
            <a:avLst/>
          </a:prstGeom>
        </p:spPr>
      </p:pic>
      <p:sp>
        <p:nvSpPr>
          <p:cNvPr id="23" name="文本框 22">
            <a:extLst>
              <a:ext uri="{FF2B5EF4-FFF2-40B4-BE49-F238E27FC236}">
                <a16:creationId xmlns:a16="http://schemas.microsoft.com/office/drawing/2014/main" id="{8C1441CD-50CA-39D2-1546-2C19A017E5EF}"/>
              </a:ext>
            </a:extLst>
          </p:cNvPr>
          <p:cNvSpPr txBox="1"/>
          <p:nvPr/>
        </p:nvSpPr>
        <p:spPr>
          <a:xfrm>
            <a:off x="1122045" y="369570"/>
            <a:ext cx="1504918" cy="430530"/>
          </a:xfrm>
          <a:prstGeom prst="rect">
            <a:avLst/>
          </a:prstGeom>
          <a:noFill/>
        </p:spPr>
        <p:txBody>
          <a:bodyPr wrap="square" lIns="0" tIns="0" rIns="0" bIns="0" rtlCol="0">
            <a:spAutoFit/>
          </a:bodyPr>
          <a:lstStyle/>
          <a:p>
            <a:r>
              <a:rPr lang="zh-CN" altLang="en-US" sz="2800" b="1" dirty="0">
                <a:latin typeface="+mn-ea"/>
              </a:rPr>
              <a:t>公平性</a:t>
            </a:r>
            <a:r>
              <a:rPr lang="en-US" altLang="zh-CN" sz="2800" b="1" dirty="0">
                <a:latin typeface="+mn-ea"/>
              </a:rPr>
              <a:t>1</a:t>
            </a:r>
            <a:endParaRPr lang="zh-CN" altLang="en-US" sz="2800" b="1" dirty="0">
              <a:solidFill>
                <a:schemeClr val="tx1"/>
              </a:solidFill>
              <a:latin typeface="+mn-ea"/>
            </a:endParaRPr>
          </a:p>
        </p:txBody>
      </p:sp>
      <p:grpSp>
        <p:nvGrpSpPr>
          <p:cNvPr id="24" name="组合 23">
            <a:extLst>
              <a:ext uri="{FF2B5EF4-FFF2-40B4-BE49-F238E27FC236}">
                <a16:creationId xmlns:a16="http://schemas.microsoft.com/office/drawing/2014/main" id="{43DD6AF8-2A50-7A76-7864-83F4F0D6F851}"/>
              </a:ext>
            </a:extLst>
          </p:cNvPr>
          <p:cNvGrpSpPr/>
          <p:nvPr/>
        </p:nvGrpSpPr>
        <p:grpSpPr>
          <a:xfrm>
            <a:off x="495935" y="324485"/>
            <a:ext cx="443230" cy="521335"/>
            <a:chOff x="781" y="511"/>
            <a:chExt cx="698" cy="821"/>
          </a:xfrm>
        </p:grpSpPr>
        <p:sp>
          <p:nvSpPr>
            <p:cNvPr id="25" name="六边形 24">
              <a:extLst>
                <a:ext uri="{FF2B5EF4-FFF2-40B4-BE49-F238E27FC236}">
                  <a16:creationId xmlns:a16="http://schemas.microsoft.com/office/drawing/2014/main" id="{22AB63BA-7E8C-6AFF-991D-9D91B967FA1C}"/>
                </a:ext>
              </a:extLst>
            </p:cNvPr>
            <p:cNvSpPr/>
            <p:nvPr>
              <p:custDataLst>
                <p:tags r:id="rId21"/>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26" name="六边形 25">
              <a:extLst>
                <a:ext uri="{FF2B5EF4-FFF2-40B4-BE49-F238E27FC236}">
                  <a16:creationId xmlns:a16="http://schemas.microsoft.com/office/drawing/2014/main" id="{CD4C4257-B2B7-BCCD-A46A-DD3DBC6034BA}"/>
                </a:ext>
              </a:extLst>
            </p:cNvPr>
            <p:cNvSpPr/>
            <p:nvPr>
              <p:custDataLst>
                <p:tags r:id="rId22"/>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27" name="文本框 26">
              <a:extLst>
                <a:ext uri="{FF2B5EF4-FFF2-40B4-BE49-F238E27FC236}">
                  <a16:creationId xmlns:a16="http://schemas.microsoft.com/office/drawing/2014/main" id="{4AB0062F-053E-76CE-A136-374C4D90E095}"/>
                </a:ext>
              </a:extLst>
            </p:cNvPr>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05</a:t>
              </a:r>
            </a:p>
          </p:txBody>
        </p:sp>
      </p:grpSp>
      <p:sp>
        <p:nvSpPr>
          <p:cNvPr id="2" name="文本框 1">
            <a:extLst>
              <a:ext uri="{FF2B5EF4-FFF2-40B4-BE49-F238E27FC236}">
                <a16:creationId xmlns:a16="http://schemas.microsoft.com/office/drawing/2014/main" id="{96DC918C-DEB3-76E0-591C-18D3C9325257}"/>
              </a:ext>
            </a:extLst>
          </p:cNvPr>
          <p:cNvSpPr txBox="1"/>
          <p:nvPr/>
        </p:nvSpPr>
        <p:spPr>
          <a:xfrm>
            <a:off x="938848" y="6177298"/>
            <a:ext cx="4536633"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2024</a:t>
            </a:r>
            <a:r>
              <a:rPr lang="zh-CN" altLang="en-US"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年国家癌症中心癌症报告</a:t>
            </a:r>
            <a:endParaRPr lang="en-US" altLang="zh-CN" sz="800" baseline="300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 name="文本框 27">
            <a:extLst>
              <a:ext uri="{FF2B5EF4-FFF2-40B4-BE49-F238E27FC236}">
                <a16:creationId xmlns:a16="http://schemas.microsoft.com/office/drawing/2014/main" id="{BB811639-C965-26B8-3EBE-4B4F0C11DA73}"/>
              </a:ext>
            </a:extLst>
          </p:cNvPr>
          <p:cNvSpPr txBox="1"/>
          <p:nvPr/>
        </p:nvSpPr>
        <p:spPr>
          <a:xfrm>
            <a:off x="404888" y="6177298"/>
            <a:ext cx="641198" cy="2139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Arial" panose="020B0604020202020204" pitchFamily="34" charset="0"/>
                <a:ea typeface="思源黑体 CN Bold" panose="020B0800000000000000" charset="-122"/>
              </a:rPr>
              <a:t>数据来源</a:t>
            </a:r>
          </a:p>
        </p:txBody>
      </p:sp>
      <p:sp>
        <p:nvSpPr>
          <p:cNvPr id="29" name="文本框 28">
            <a:extLst>
              <a:ext uri="{FF2B5EF4-FFF2-40B4-BE49-F238E27FC236}">
                <a16:creationId xmlns:a16="http://schemas.microsoft.com/office/drawing/2014/main" id="{4B64916F-B8A5-E445-731D-92CD65A4C5A2}"/>
              </a:ext>
            </a:extLst>
          </p:cNvPr>
          <p:cNvSpPr txBox="1"/>
          <p:nvPr/>
        </p:nvSpPr>
        <p:spPr>
          <a:xfrm>
            <a:off x="385769" y="6175506"/>
            <a:ext cx="646416"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Tree>
    <p:extLst>
      <p:ext uri="{BB962C8B-B14F-4D97-AF65-F5344CB8AC3E}">
        <p14:creationId xmlns:p14="http://schemas.microsoft.com/office/powerpoint/2010/main" val="71526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58301" y="2921635"/>
            <a:ext cx="5453842" cy="1014730"/>
          </a:xfrm>
          <a:prstGeom prst="rect">
            <a:avLst/>
          </a:prstGeom>
          <a:noFill/>
        </p:spPr>
        <p:txBody>
          <a:bodyPr wrap="square" rtlCol="0">
            <a:spAutoFit/>
          </a:bodyPr>
          <a:lstStyle/>
          <a:p>
            <a:r>
              <a:rPr lang="zh-CN" altLang="en-US" sz="6000" b="1" dirty="0">
                <a:latin typeface="Arial" panose="020B0604020202020204" pitchFamily="34" charset="0"/>
                <a:ea typeface="思源黑体 CN Bold" panose="020B0800000000000000" charset="-122"/>
              </a:rPr>
              <a:t>谢 谢！</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custDataLst>
              <p:tags r:id="rId2"/>
            </p:custDataLst>
          </p:nvPr>
        </p:nvSpPr>
        <p:spPr>
          <a:xfrm rot="5400000" flipH="1" flipV="1">
            <a:off x="12364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2" name="六边形 81"/>
          <p:cNvSpPr/>
          <p:nvPr>
            <p:custDataLst>
              <p:tags r:id="rId3"/>
            </p:custDataLst>
          </p:nvPr>
        </p:nvSpPr>
        <p:spPr>
          <a:xfrm rot="5400000" flipH="1" flipV="1">
            <a:off x="12611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98" name="矩形 97"/>
          <p:cNvSpPr/>
          <p:nvPr>
            <p:custDataLst>
              <p:tags r:id="rId4"/>
            </p:custDataLst>
          </p:nvPr>
        </p:nvSpPr>
        <p:spPr>
          <a:xfrm>
            <a:off x="13132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01</a:t>
            </a:r>
          </a:p>
        </p:txBody>
      </p:sp>
      <p:sp>
        <p:nvSpPr>
          <p:cNvPr id="4" name="TextBox 5"/>
          <p:cNvSpPr txBox="1"/>
          <p:nvPr>
            <p:custDataLst>
              <p:tags r:id="rId5"/>
            </p:custDataLst>
          </p:nvPr>
        </p:nvSpPr>
        <p:spPr>
          <a:xfrm>
            <a:off x="2102200" y="298513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药物基本信息</a:t>
            </a:r>
          </a:p>
        </p:txBody>
      </p:sp>
      <p:sp>
        <p:nvSpPr>
          <p:cNvPr id="6" name="六边形 5"/>
          <p:cNvSpPr/>
          <p:nvPr>
            <p:custDataLst>
              <p:tags r:id="rId6"/>
            </p:custDataLst>
          </p:nvPr>
        </p:nvSpPr>
        <p:spPr>
          <a:xfrm rot="5400000" flipH="1" flipV="1">
            <a:off x="12364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7" name="六边形 6"/>
          <p:cNvSpPr/>
          <p:nvPr>
            <p:custDataLst>
              <p:tags r:id="rId7"/>
            </p:custDataLst>
          </p:nvPr>
        </p:nvSpPr>
        <p:spPr>
          <a:xfrm rot="5400000" flipH="1" flipV="1">
            <a:off x="12611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 name="矩形 7"/>
          <p:cNvSpPr/>
          <p:nvPr>
            <p:custDataLst>
              <p:tags r:id="rId8"/>
            </p:custDataLst>
          </p:nvPr>
        </p:nvSpPr>
        <p:spPr>
          <a:xfrm>
            <a:off x="1313838"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04</a:t>
            </a:r>
            <a:endParaRPr lang="zh-CN" altLang="en-US" sz="3200" dirty="0">
              <a:solidFill>
                <a:schemeClr val="bg1"/>
              </a:solidFill>
              <a:latin typeface="+mn-ea"/>
              <a:sym typeface="Segoe UI" panose="020B0502040204020203" pitchFamily="34" charset="0"/>
            </a:endParaRPr>
          </a:p>
        </p:txBody>
      </p:sp>
      <p:sp>
        <p:nvSpPr>
          <p:cNvPr id="9" name="TextBox 5"/>
          <p:cNvSpPr txBox="1"/>
          <p:nvPr>
            <p:custDataLst>
              <p:tags r:id="rId9"/>
            </p:custDataLst>
          </p:nvPr>
        </p:nvSpPr>
        <p:spPr>
          <a:xfrm>
            <a:off x="2094931" y="4385320"/>
            <a:ext cx="2339340" cy="523220"/>
          </a:xfrm>
          <a:prstGeom prst="rect">
            <a:avLst/>
          </a:prstGeom>
          <a:noFill/>
        </p:spPr>
        <p:txBody>
          <a:bodyPr wrap="square" rtlCol="0" anchor="ctr" anchorCtr="0">
            <a:spAutoFit/>
          </a:bodyPr>
          <a:lstStyle/>
          <a:p>
            <a:r>
              <a:rPr lang="zh-CN" altLang="en-US" sz="2800" b="1" dirty="0">
                <a:solidFill>
                  <a:schemeClr val="tx1"/>
                </a:solidFill>
                <a:latin typeface="+mn-ea"/>
              </a:rPr>
              <a:t>创新性</a:t>
            </a:r>
          </a:p>
        </p:txBody>
      </p:sp>
      <p:sp>
        <p:nvSpPr>
          <p:cNvPr id="16" name="六边形 15"/>
          <p:cNvSpPr/>
          <p:nvPr>
            <p:custDataLst>
              <p:tags r:id="rId10"/>
            </p:custDataLst>
          </p:nvPr>
        </p:nvSpPr>
        <p:spPr>
          <a:xfrm rot="5400000" flipH="1" flipV="1">
            <a:off x="47289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8" name="六边形 17"/>
          <p:cNvSpPr/>
          <p:nvPr>
            <p:custDataLst>
              <p:tags r:id="rId11"/>
            </p:custDataLst>
          </p:nvPr>
        </p:nvSpPr>
        <p:spPr>
          <a:xfrm rot="5400000" flipH="1" flipV="1">
            <a:off x="47536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9" name="矩形 18"/>
          <p:cNvSpPr/>
          <p:nvPr>
            <p:custDataLst>
              <p:tags r:id="rId12"/>
            </p:custDataLst>
          </p:nvPr>
        </p:nvSpPr>
        <p:spPr>
          <a:xfrm>
            <a:off x="48057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02</a:t>
            </a:r>
            <a:endParaRPr lang="zh-CN" altLang="en-US" sz="3200" dirty="0">
              <a:solidFill>
                <a:schemeClr val="bg1"/>
              </a:solidFill>
              <a:latin typeface="+mn-ea"/>
              <a:sym typeface="Segoe UI" panose="020B0502040204020203" pitchFamily="34" charset="0"/>
            </a:endParaRPr>
          </a:p>
        </p:txBody>
      </p:sp>
      <p:sp>
        <p:nvSpPr>
          <p:cNvPr id="20" name="TextBox 5"/>
          <p:cNvSpPr txBox="1"/>
          <p:nvPr>
            <p:custDataLst>
              <p:tags r:id="rId13"/>
            </p:custDataLst>
          </p:nvPr>
        </p:nvSpPr>
        <p:spPr>
          <a:xfrm>
            <a:off x="5587431" y="298513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安全性</a:t>
            </a:r>
          </a:p>
        </p:txBody>
      </p:sp>
      <p:sp>
        <p:nvSpPr>
          <p:cNvPr id="22" name="六边形 21"/>
          <p:cNvSpPr/>
          <p:nvPr>
            <p:custDataLst>
              <p:tags r:id="rId14"/>
            </p:custDataLst>
          </p:nvPr>
        </p:nvSpPr>
        <p:spPr>
          <a:xfrm rot="5400000" flipH="1" flipV="1">
            <a:off x="47289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3" name="六边形 22"/>
          <p:cNvSpPr/>
          <p:nvPr>
            <p:custDataLst>
              <p:tags r:id="rId15"/>
            </p:custDataLst>
          </p:nvPr>
        </p:nvSpPr>
        <p:spPr>
          <a:xfrm rot="5400000" flipH="1" flipV="1">
            <a:off x="47536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4" name="矩形 23"/>
          <p:cNvSpPr/>
          <p:nvPr>
            <p:custDataLst>
              <p:tags r:id="rId16"/>
            </p:custDataLst>
          </p:nvPr>
        </p:nvSpPr>
        <p:spPr>
          <a:xfrm>
            <a:off x="4805703"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05</a:t>
            </a:r>
            <a:endParaRPr lang="zh-CN" altLang="en-US" sz="3200" dirty="0">
              <a:solidFill>
                <a:schemeClr val="bg1"/>
              </a:solidFill>
              <a:latin typeface="+mn-ea"/>
              <a:sym typeface="Segoe UI" panose="020B0502040204020203" pitchFamily="34" charset="0"/>
            </a:endParaRPr>
          </a:p>
        </p:txBody>
      </p:sp>
      <p:sp>
        <p:nvSpPr>
          <p:cNvPr id="25" name="TextBox 5"/>
          <p:cNvSpPr txBox="1"/>
          <p:nvPr>
            <p:custDataLst>
              <p:tags r:id="rId17"/>
            </p:custDataLst>
          </p:nvPr>
        </p:nvSpPr>
        <p:spPr>
          <a:xfrm>
            <a:off x="5587431" y="438594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公平性</a:t>
            </a:r>
            <a:r>
              <a:rPr lang="en-US" altLang="zh-CN" sz="2800" b="1" dirty="0">
                <a:solidFill>
                  <a:schemeClr val="tx1"/>
                </a:solidFill>
                <a:latin typeface="+mn-ea"/>
              </a:rPr>
              <a:t>1</a:t>
            </a:r>
            <a:endParaRPr lang="zh-CN" altLang="en-US" sz="2800" b="1" dirty="0">
              <a:solidFill>
                <a:schemeClr val="tx1"/>
              </a:solidFill>
              <a:latin typeface="+mn-ea"/>
            </a:endParaRPr>
          </a:p>
        </p:txBody>
      </p:sp>
      <p:sp>
        <p:nvSpPr>
          <p:cNvPr id="32" name="六边形 31"/>
          <p:cNvSpPr/>
          <p:nvPr>
            <p:custDataLst>
              <p:tags r:id="rId18"/>
            </p:custDataLst>
          </p:nvPr>
        </p:nvSpPr>
        <p:spPr>
          <a:xfrm rot="5400000" flipH="1" flipV="1">
            <a:off x="8009255"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3" name="六边形 32"/>
          <p:cNvSpPr/>
          <p:nvPr>
            <p:custDataLst>
              <p:tags r:id="rId19"/>
            </p:custDataLst>
          </p:nvPr>
        </p:nvSpPr>
        <p:spPr>
          <a:xfrm rot="5400000" flipH="1" flipV="1">
            <a:off x="8034020"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4" name="矩形 33"/>
          <p:cNvSpPr/>
          <p:nvPr>
            <p:custDataLst>
              <p:tags r:id="rId20"/>
            </p:custDataLst>
          </p:nvPr>
        </p:nvSpPr>
        <p:spPr>
          <a:xfrm>
            <a:off x="8086047"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03</a:t>
            </a:r>
            <a:endParaRPr lang="zh-CN" altLang="en-US" sz="3200" dirty="0">
              <a:solidFill>
                <a:schemeClr val="bg1"/>
              </a:solidFill>
              <a:latin typeface="+mn-ea"/>
              <a:sym typeface="Segoe UI" panose="020B0502040204020203" pitchFamily="34" charset="0"/>
            </a:endParaRPr>
          </a:p>
        </p:txBody>
      </p:sp>
      <p:sp>
        <p:nvSpPr>
          <p:cNvPr id="35" name="TextBox 5"/>
          <p:cNvSpPr txBox="1"/>
          <p:nvPr>
            <p:custDataLst>
              <p:tags r:id="rId21"/>
            </p:custDataLst>
          </p:nvPr>
        </p:nvSpPr>
        <p:spPr>
          <a:xfrm>
            <a:off x="8867775" y="2985135"/>
            <a:ext cx="1370330" cy="521970"/>
          </a:xfrm>
          <a:prstGeom prst="rect">
            <a:avLst/>
          </a:prstGeom>
          <a:noFill/>
        </p:spPr>
        <p:txBody>
          <a:bodyPr wrap="square" rtlCol="0" anchor="ctr" anchorCtr="0">
            <a:spAutoFit/>
          </a:bodyPr>
          <a:lstStyle/>
          <a:p>
            <a:r>
              <a:rPr lang="zh-CN" altLang="en-US" sz="2800" b="1" dirty="0">
                <a:solidFill>
                  <a:schemeClr val="tx1"/>
                </a:solidFill>
                <a:latin typeface="+mn-ea"/>
              </a:rPr>
              <a:t>有效性</a:t>
            </a:r>
          </a:p>
        </p:txBody>
      </p:sp>
      <p:sp>
        <p:nvSpPr>
          <p:cNvPr id="46" name="文本框 45"/>
          <p:cNvSpPr txBox="1"/>
          <p:nvPr/>
        </p:nvSpPr>
        <p:spPr>
          <a:xfrm>
            <a:off x="6216650" y="1191260"/>
            <a:ext cx="1741805" cy="645160"/>
          </a:xfrm>
          <a:prstGeom prst="rect">
            <a:avLst/>
          </a:prstGeom>
          <a:noFill/>
        </p:spPr>
        <p:txBody>
          <a:bodyPr wrap="square" rtlCol="0" anchor="ctr" anchorCtr="0">
            <a:spAutoFit/>
          </a:bodyPr>
          <a:lstStyle/>
          <a:p>
            <a:r>
              <a:rPr lang="en-US" altLang="zh-CN" sz="3600">
                <a:solidFill>
                  <a:srgbClr val="0092D8"/>
                </a:solidFill>
                <a:latin typeface="Arial" panose="020B0604020202020204" pitchFamily="34" charset="0"/>
                <a:ea typeface="思源黑体 CN Bold" panose="020B0800000000000000" charset="-122"/>
              </a:rPr>
              <a:t>content</a:t>
            </a:r>
          </a:p>
        </p:txBody>
      </p:sp>
      <p:sp>
        <p:nvSpPr>
          <p:cNvPr id="42" name="文本框 41"/>
          <p:cNvSpPr txBox="1"/>
          <p:nvPr/>
        </p:nvSpPr>
        <p:spPr>
          <a:xfrm>
            <a:off x="4234180" y="1001395"/>
            <a:ext cx="1981835" cy="1014730"/>
          </a:xfrm>
          <a:prstGeom prst="rect">
            <a:avLst/>
          </a:prstGeom>
          <a:noFill/>
        </p:spPr>
        <p:txBody>
          <a:bodyPr wrap="square" rtlCol="0" anchor="ctr" anchorCtr="0">
            <a:spAutoFit/>
          </a:bodyPr>
          <a:lstStyle/>
          <a:p>
            <a:pPr algn="dist"/>
            <a:r>
              <a:rPr lang="zh-CN" altLang="en-US" sz="6000" b="1">
                <a:solidFill>
                  <a:srgbClr val="0092D8"/>
                </a:solidFill>
                <a:latin typeface="Arial" panose="020B0604020202020204" pitchFamily="34" charset="0"/>
                <a:ea typeface="思源黑体 CN Bold" panose="020B0800000000000000" charset="-122"/>
              </a:rPr>
              <a:t>目录</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圆角矩形 64"/>
          <p:cNvSpPr/>
          <p:nvPr userDrawn="1">
            <p:custDataLst>
              <p:tags r:id="rId2"/>
            </p:custDataLst>
          </p:nvPr>
        </p:nvSpPr>
        <p:spPr>
          <a:xfrm>
            <a:off x="512127" y="2549305"/>
            <a:ext cx="3244215" cy="1151890"/>
          </a:xfrm>
          <a:prstGeom prst="roundRect">
            <a:avLst>
              <a:gd name="adj" fmla="val 1345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userDrawn="1">
            <p:custDataLst>
              <p:tags r:id="rId3"/>
            </p:custDataLst>
          </p:nvPr>
        </p:nvSpPr>
        <p:spPr>
          <a:xfrm>
            <a:off x="3922077" y="2549305"/>
            <a:ext cx="3244215" cy="1151890"/>
          </a:xfrm>
          <a:prstGeom prst="roundRect">
            <a:avLst>
              <a:gd name="adj" fmla="val 12238"/>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495935" y="324485"/>
            <a:ext cx="443230" cy="521335"/>
            <a:chOff x="781" y="511"/>
            <a:chExt cx="698" cy="821"/>
          </a:xfrm>
        </p:grpSpPr>
        <p:sp>
          <p:nvSpPr>
            <p:cNvPr id="12" name="六边形 11"/>
            <p:cNvSpPr/>
            <p:nvPr>
              <p:custDataLst>
                <p:tags r:id="rId30"/>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3" name="六边形 12"/>
            <p:cNvSpPr/>
            <p:nvPr>
              <p:custDataLst>
                <p:tags r:id="rId31"/>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27" name="文本框 26"/>
            <p:cNvSpPr txBox="1"/>
            <p:nvPr/>
          </p:nvSpPr>
          <p:spPr>
            <a:xfrm>
              <a:off x="820" y="651"/>
              <a:ext cx="645" cy="581"/>
            </a:xfrm>
            <a:prstGeom prst="rect">
              <a:avLst/>
            </a:prstGeom>
            <a:noFill/>
          </p:spPr>
          <p:txBody>
            <a:bodyPr wrap="square" lIns="0" tIns="0" rIns="0" bIns="0" rtlCol="0">
              <a:spAutoFit/>
            </a:bodyPr>
            <a:lstStyle/>
            <a:p>
              <a:pPr algn="ctr"/>
              <a:r>
                <a:rPr lang="zh-CN" altLang="en-US" sz="2400" dirty="0">
                  <a:solidFill>
                    <a:schemeClr val="bg1"/>
                  </a:solidFill>
                  <a:latin typeface="Arial" panose="020B0604020202020204" pitchFamily="34" charset="0"/>
                  <a:ea typeface="思源黑体 CN Bold" panose="020B0800000000000000" charset="-122"/>
                </a:rPr>
                <a:t>01</a:t>
              </a:r>
            </a:p>
          </p:txBody>
        </p:sp>
      </p:grpSp>
      <p:sp>
        <p:nvSpPr>
          <p:cNvPr id="49" name="圆角矩形 48"/>
          <p:cNvSpPr/>
          <p:nvPr userDrawn="1">
            <p:custDataLst>
              <p:tags r:id="rId4"/>
            </p:custDataLst>
          </p:nvPr>
        </p:nvSpPr>
        <p:spPr>
          <a:xfrm>
            <a:off x="6206807" y="3846610"/>
            <a:ext cx="5506720" cy="2164714"/>
          </a:xfrm>
          <a:prstGeom prst="roundRect">
            <a:avLst>
              <a:gd name="adj" fmla="val 675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custDataLst>
              <p:tags r:id="rId5"/>
            </p:custDataLst>
          </p:nvPr>
        </p:nvSpPr>
        <p:spPr>
          <a:xfrm>
            <a:off x="6470374" y="4453543"/>
            <a:ext cx="4951688" cy="744050"/>
          </a:xfrm>
          <a:prstGeom prst="rect">
            <a:avLst/>
          </a:prstGeom>
          <a:noFill/>
        </p:spPr>
        <p:txBody>
          <a:bodyPr wrap="square">
            <a:spAutoFit/>
          </a:bodyPr>
          <a:lstStyle/>
          <a:p>
            <a:pPr marL="0" lvl="1" algn="just" fontAlgn="auto">
              <a:lnSpc>
                <a:spcPct val="150000"/>
              </a:lnSpc>
            </a:pPr>
            <a:r>
              <a:rPr lang="zh-CN" altLang="en-US" sz="1500" kern="0" dirty="0">
                <a:solidFill>
                  <a:schemeClr val="tx1"/>
                </a:solidFill>
                <a:latin typeface="+mn-ea"/>
                <a:cs typeface="思源黑体 CN Regular" panose="020B0500000000000000" charset="-122"/>
              </a:rPr>
              <a:t>本品采用静脉输注的给药方式，推荐剂量为</a:t>
            </a:r>
            <a:r>
              <a:rPr lang="en-US" altLang="zh-CN" sz="1500" kern="0" dirty="0">
                <a:solidFill>
                  <a:schemeClr val="tx1"/>
                </a:solidFill>
                <a:latin typeface="+mn-ea"/>
                <a:cs typeface="思源黑体 CN Regular" panose="020B0500000000000000" charset="-122"/>
              </a:rPr>
              <a:t>5mg/kg</a:t>
            </a:r>
            <a:r>
              <a:rPr lang="zh-CN" altLang="en-US" sz="1500" kern="0" dirty="0">
                <a:solidFill>
                  <a:schemeClr val="tx1"/>
                </a:solidFill>
                <a:latin typeface="+mn-ea"/>
                <a:cs typeface="思源黑体 CN Regular" panose="020B0500000000000000" charset="-122"/>
              </a:rPr>
              <a:t>，每</a:t>
            </a:r>
            <a:r>
              <a:rPr lang="en-US" altLang="zh-CN" sz="1500" kern="0" dirty="0">
                <a:solidFill>
                  <a:schemeClr val="tx1"/>
                </a:solidFill>
                <a:latin typeface="+mn-ea"/>
                <a:cs typeface="思源黑体 CN Regular" panose="020B0500000000000000" charset="-122"/>
              </a:rPr>
              <a:t>2</a:t>
            </a:r>
            <a:r>
              <a:rPr lang="zh-CN" altLang="en-US" sz="1500" kern="0" dirty="0">
                <a:solidFill>
                  <a:schemeClr val="tx1"/>
                </a:solidFill>
                <a:latin typeface="+mn-ea"/>
                <a:cs typeface="思源黑体 CN Regular" panose="020B0500000000000000" charset="-122"/>
              </a:rPr>
              <a:t>周给药一次，直至出现疾病进展或出现不可耐受的毒性</a:t>
            </a:r>
          </a:p>
        </p:txBody>
      </p:sp>
      <p:sp>
        <p:nvSpPr>
          <p:cNvPr id="51" name="圆角矩形 50"/>
          <p:cNvSpPr/>
          <p:nvPr/>
        </p:nvSpPr>
        <p:spPr>
          <a:xfrm>
            <a:off x="8336915" y="4015067"/>
            <a:ext cx="1247775" cy="36809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用法用量</a:t>
            </a:r>
          </a:p>
        </p:txBody>
      </p:sp>
      <p:sp>
        <p:nvSpPr>
          <p:cNvPr id="53" name="圆角矩形 52"/>
          <p:cNvSpPr/>
          <p:nvPr userDrawn="1">
            <p:custDataLst>
              <p:tags r:id="rId6"/>
            </p:custDataLst>
          </p:nvPr>
        </p:nvSpPr>
        <p:spPr>
          <a:xfrm>
            <a:off x="512760" y="1323755"/>
            <a:ext cx="1866647" cy="1080770"/>
          </a:xfrm>
          <a:prstGeom prst="roundRect">
            <a:avLst>
              <a:gd name="adj" fmla="val 11045"/>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custDataLst>
              <p:tags r:id="rId7"/>
            </p:custDataLst>
          </p:nvPr>
        </p:nvSpPr>
        <p:spPr>
          <a:xfrm>
            <a:off x="538107" y="1858791"/>
            <a:ext cx="1807003" cy="328936"/>
          </a:xfrm>
          <a:prstGeom prst="rect">
            <a:avLst/>
          </a:prstGeom>
          <a:noFill/>
        </p:spPr>
        <p:txBody>
          <a:bodyPr wrap="square">
            <a:spAutoFit/>
          </a:bodyPr>
          <a:lstStyle/>
          <a:p>
            <a:pPr marL="0" lvl="1" algn="ctr" fontAlgn="auto">
              <a:lnSpc>
                <a:spcPct val="120000"/>
              </a:lnSpc>
            </a:pPr>
            <a:r>
              <a:rPr lang="zh-CN" altLang="en-US" sz="1400" kern="0" dirty="0">
                <a:solidFill>
                  <a:schemeClr val="tx1"/>
                </a:solidFill>
                <a:latin typeface="+mn-ea"/>
              </a:rPr>
              <a:t>索卡佐利单抗注射液</a:t>
            </a:r>
          </a:p>
        </p:txBody>
      </p:sp>
      <p:sp>
        <p:nvSpPr>
          <p:cNvPr id="55" name="圆角矩形 54"/>
          <p:cNvSpPr/>
          <p:nvPr>
            <p:custDataLst>
              <p:tags r:id="rId8"/>
            </p:custDataLst>
          </p:nvPr>
        </p:nvSpPr>
        <p:spPr>
          <a:xfrm>
            <a:off x="831766" y="1436785"/>
            <a:ext cx="1247775" cy="36809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通用名称</a:t>
            </a:r>
          </a:p>
        </p:txBody>
      </p:sp>
      <p:sp>
        <p:nvSpPr>
          <p:cNvPr id="56" name="圆角矩形 55"/>
          <p:cNvSpPr/>
          <p:nvPr userDrawn="1">
            <p:custDataLst>
              <p:tags r:id="rId9"/>
            </p:custDataLst>
          </p:nvPr>
        </p:nvSpPr>
        <p:spPr>
          <a:xfrm>
            <a:off x="2569481" y="1323755"/>
            <a:ext cx="1784396" cy="1080135"/>
          </a:xfrm>
          <a:prstGeom prst="roundRect">
            <a:avLst>
              <a:gd name="adj" fmla="val 11405"/>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custDataLst>
              <p:tags r:id="rId10"/>
            </p:custDataLst>
          </p:nvPr>
        </p:nvSpPr>
        <p:spPr>
          <a:xfrm>
            <a:off x="2577747" y="1858791"/>
            <a:ext cx="1767467" cy="328936"/>
          </a:xfrm>
          <a:prstGeom prst="rect">
            <a:avLst/>
          </a:prstGeom>
          <a:noFill/>
        </p:spPr>
        <p:txBody>
          <a:bodyPr wrap="square">
            <a:spAutoFit/>
          </a:bodyPr>
          <a:lstStyle/>
          <a:p>
            <a:pPr marL="0" lvl="1" algn="ctr" fontAlgn="auto">
              <a:lnSpc>
                <a:spcPct val="120000"/>
              </a:lnSpc>
            </a:pPr>
            <a:r>
              <a:rPr lang="en-US" altLang="zh-CN" sz="1400" kern="0" dirty="0">
                <a:solidFill>
                  <a:schemeClr val="tx1"/>
                </a:solidFill>
                <a:latin typeface="+mn-ea"/>
              </a:rPr>
              <a:t>100mg</a:t>
            </a:r>
            <a:r>
              <a:rPr lang="zh-CN" altLang="en-US" sz="1400" kern="0" dirty="0">
                <a:solidFill>
                  <a:schemeClr val="tx1"/>
                </a:solidFill>
                <a:latin typeface="+mn-ea"/>
              </a:rPr>
              <a:t>（</a:t>
            </a:r>
            <a:r>
              <a:rPr lang="en-US" altLang="zh-CN" sz="1400" kern="0" dirty="0">
                <a:solidFill>
                  <a:schemeClr val="tx1"/>
                </a:solidFill>
                <a:latin typeface="+mn-ea"/>
              </a:rPr>
              <a:t>4ml</a:t>
            </a:r>
            <a:r>
              <a:rPr lang="zh-CN" altLang="en-US" sz="1400" kern="0" dirty="0">
                <a:solidFill>
                  <a:schemeClr val="tx1"/>
                </a:solidFill>
                <a:latin typeface="+mn-ea"/>
              </a:rPr>
              <a:t>）</a:t>
            </a:r>
            <a:r>
              <a:rPr lang="en-US" altLang="zh-CN" sz="1400" kern="0" dirty="0">
                <a:solidFill>
                  <a:schemeClr val="tx1"/>
                </a:solidFill>
                <a:latin typeface="+mn-ea"/>
              </a:rPr>
              <a:t>/</a:t>
            </a:r>
            <a:r>
              <a:rPr lang="zh-CN" altLang="en-US" sz="1400" kern="0" dirty="0">
                <a:solidFill>
                  <a:schemeClr val="tx1"/>
                </a:solidFill>
                <a:latin typeface="+mn-ea"/>
              </a:rPr>
              <a:t>瓶</a:t>
            </a:r>
          </a:p>
        </p:txBody>
      </p:sp>
      <p:sp>
        <p:nvSpPr>
          <p:cNvPr id="58" name="圆角矩形 57"/>
          <p:cNvSpPr/>
          <p:nvPr>
            <p:custDataLst>
              <p:tags r:id="rId11"/>
            </p:custDataLst>
          </p:nvPr>
        </p:nvSpPr>
        <p:spPr>
          <a:xfrm>
            <a:off x="2833921" y="1436785"/>
            <a:ext cx="1247775" cy="36809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注册规格</a:t>
            </a:r>
          </a:p>
        </p:txBody>
      </p:sp>
      <p:sp>
        <p:nvSpPr>
          <p:cNvPr id="59" name="圆角矩形 58"/>
          <p:cNvSpPr/>
          <p:nvPr userDrawn="1">
            <p:custDataLst>
              <p:tags r:id="rId12"/>
            </p:custDataLst>
          </p:nvPr>
        </p:nvSpPr>
        <p:spPr>
          <a:xfrm>
            <a:off x="4517073" y="1323756"/>
            <a:ext cx="2644249" cy="1070071"/>
          </a:xfrm>
          <a:prstGeom prst="roundRect">
            <a:avLst>
              <a:gd name="adj" fmla="val 1246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custDataLst>
              <p:tags r:id="rId13"/>
            </p:custDataLst>
          </p:nvPr>
        </p:nvSpPr>
        <p:spPr>
          <a:xfrm>
            <a:off x="5051019" y="1858791"/>
            <a:ext cx="1656715" cy="328936"/>
          </a:xfrm>
          <a:prstGeom prst="rect">
            <a:avLst/>
          </a:prstGeom>
          <a:noFill/>
        </p:spPr>
        <p:txBody>
          <a:bodyPr wrap="square">
            <a:spAutoFit/>
          </a:bodyPr>
          <a:lstStyle/>
          <a:p>
            <a:pPr marL="0" lvl="1" algn="ctr" fontAlgn="auto">
              <a:lnSpc>
                <a:spcPct val="120000"/>
              </a:lnSpc>
            </a:pPr>
            <a:r>
              <a:rPr lang="zh-CN" altLang="en-US" sz="1400" kern="0" dirty="0">
                <a:latin typeface="+mn-ea"/>
              </a:rPr>
              <a:t>20</a:t>
            </a:r>
            <a:r>
              <a:rPr lang="en-US" altLang="zh-CN" sz="1400" kern="0" dirty="0">
                <a:latin typeface="+mn-ea"/>
              </a:rPr>
              <a:t>23</a:t>
            </a:r>
            <a:r>
              <a:rPr lang="zh-CN" altLang="en-US" sz="1400" kern="0" dirty="0">
                <a:latin typeface="+mn-ea"/>
              </a:rPr>
              <a:t>年</a:t>
            </a:r>
            <a:r>
              <a:rPr lang="en-US" altLang="zh-CN" sz="1400" kern="0" dirty="0">
                <a:latin typeface="+mn-ea"/>
              </a:rPr>
              <a:t>12</a:t>
            </a:r>
            <a:r>
              <a:rPr lang="zh-CN" altLang="en-US" sz="1400" kern="0" dirty="0">
                <a:latin typeface="+mn-ea"/>
              </a:rPr>
              <a:t>月</a:t>
            </a:r>
            <a:r>
              <a:rPr lang="en-US" altLang="zh-CN" sz="1400" kern="0" dirty="0">
                <a:latin typeface="+mn-ea"/>
              </a:rPr>
              <a:t>19</a:t>
            </a:r>
            <a:r>
              <a:rPr lang="zh-CN" altLang="en-US" sz="1400" kern="0" dirty="0">
                <a:latin typeface="+mn-ea"/>
              </a:rPr>
              <a:t>日</a:t>
            </a:r>
          </a:p>
        </p:txBody>
      </p:sp>
      <p:sp>
        <p:nvSpPr>
          <p:cNvPr id="61" name="圆角矩形 60"/>
          <p:cNvSpPr/>
          <p:nvPr>
            <p:custDataLst>
              <p:tags r:id="rId14"/>
            </p:custDataLst>
          </p:nvPr>
        </p:nvSpPr>
        <p:spPr>
          <a:xfrm>
            <a:off x="4665815" y="1448215"/>
            <a:ext cx="2364105" cy="36809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中国大陆首次上市时间</a:t>
            </a:r>
          </a:p>
        </p:txBody>
      </p:sp>
      <p:sp>
        <p:nvSpPr>
          <p:cNvPr id="62" name="圆角矩形 61"/>
          <p:cNvSpPr/>
          <p:nvPr userDrawn="1">
            <p:custDataLst>
              <p:tags r:id="rId15"/>
            </p:custDataLst>
          </p:nvPr>
        </p:nvSpPr>
        <p:spPr>
          <a:xfrm>
            <a:off x="512762" y="3846610"/>
            <a:ext cx="5507356" cy="2262643"/>
          </a:xfrm>
          <a:prstGeom prst="roundRect">
            <a:avLst>
              <a:gd name="adj" fmla="val 817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custDataLst>
              <p:tags r:id="rId16"/>
            </p:custDataLst>
          </p:nvPr>
        </p:nvSpPr>
        <p:spPr>
          <a:xfrm>
            <a:off x="769937" y="4453543"/>
            <a:ext cx="4993640" cy="744050"/>
          </a:xfrm>
          <a:prstGeom prst="rect">
            <a:avLst/>
          </a:prstGeom>
          <a:noFill/>
        </p:spPr>
        <p:txBody>
          <a:bodyPr wrap="square">
            <a:spAutoFit/>
          </a:bodyPr>
          <a:lstStyle/>
          <a:p>
            <a:pPr algn="l">
              <a:lnSpc>
                <a:spcPct val="150000"/>
              </a:lnSpc>
            </a:pPr>
            <a:r>
              <a:rPr lang="zh-CN" altLang="en-US" sz="1500" kern="0" dirty="0">
                <a:solidFill>
                  <a:schemeClr val="tx1"/>
                </a:solidFill>
                <a:latin typeface="+mn-ea"/>
                <a:cs typeface="思源黑体 CN Regular" panose="020B0500000000000000" charset="-122"/>
              </a:rPr>
              <a:t>本品适用于既往接受含铂化疗治疗失败的复发或转移性宫颈癌患者的治疗。</a:t>
            </a:r>
            <a:endParaRPr lang="zh-CN" altLang="en-US" sz="1500" kern="0" dirty="0">
              <a:solidFill>
                <a:schemeClr val="tx1"/>
              </a:solidFill>
              <a:highlight>
                <a:srgbClr val="FFFF00"/>
              </a:highlight>
              <a:latin typeface="+mn-ea"/>
              <a:cs typeface="思源黑体 CN Regular" panose="020B0500000000000000" charset="-122"/>
            </a:endParaRPr>
          </a:p>
        </p:txBody>
      </p:sp>
      <p:sp>
        <p:nvSpPr>
          <p:cNvPr id="64" name="圆角矩形 63"/>
          <p:cNvSpPr/>
          <p:nvPr/>
        </p:nvSpPr>
        <p:spPr>
          <a:xfrm>
            <a:off x="2607310" y="4027397"/>
            <a:ext cx="1247775" cy="36809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适应症</a:t>
            </a:r>
          </a:p>
        </p:txBody>
      </p:sp>
      <p:sp>
        <p:nvSpPr>
          <p:cNvPr id="66" name="文本框 65"/>
          <p:cNvSpPr txBox="1"/>
          <p:nvPr>
            <p:custDataLst>
              <p:tags r:id="rId17"/>
            </p:custDataLst>
          </p:nvPr>
        </p:nvSpPr>
        <p:spPr>
          <a:xfrm>
            <a:off x="1146810" y="3201118"/>
            <a:ext cx="1974850" cy="328936"/>
          </a:xfrm>
          <a:prstGeom prst="rect">
            <a:avLst/>
          </a:prstGeom>
          <a:noFill/>
        </p:spPr>
        <p:txBody>
          <a:bodyPr wrap="square">
            <a:spAutoFit/>
          </a:bodyPr>
          <a:lstStyle/>
          <a:p>
            <a:pPr marL="0" lvl="1" algn="ctr" fontAlgn="auto">
              <a:lnSpc>
                <a:spcPct val="120000"/>
              </a:lnSpc>
            </a:pPr>
            <a:r>
              <a:rPr lang="zh-CN" altLang="en-US" sz="1400" kern="0" dirty="0">
                <a:solidFill>
                  <a:schemeClr val="tx1"/>
                </a:solidFill>
                <a:latin typeface="+mn-ea"/>
              </a:rPr>
              <a:t>无同通用名药品上市</a:t>
            </a:r>
          </a:p>
        </p:txBody>
      </p:sp>
      <p:sp>
        <p:nvSpPr>
          <p:cNvPr id="67" name="圆角矩形 66"/>
          <p:cNvSpPr/>
          <p:nvPr>
            <p:custDataLst>
              <p:tags r:id="rId18"/>
            </p:custDataLst>
          </p:nvPr>
        </p:nvSpPr>
        <p:spPr>
          <a:xfrm>
            <a:off x="952182" y="2669955"/>
            <a:ext cx="2364105" cy="5264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目前大陆地区同通用</a:t>
            </a:r>
          </a:p>
          <a:p>
            <a:pPr algn="ctr"/>
            <a:r>
              <a:rPr lang="zh-CN" altLang="en-US" sz="1600" b="1" dirty="0">
                <a:solidFill>
                  <a:schemeClr val="bg1"/>
                </a:solidFill>
                <a:latin typeface="微软雅黑" panose="020B0503020204020204" pitchFamily="34" charset="-122"/>
                <a:ea typeface="微软雅黑" panose="020B0503020204020204" pitchFamily="34" charset="-122"/>
              </a:rPr>
              <a:t>名称药品的上市情况</a:t>
            </a:r>
          </a:p>
        </p:txBody>
      </p:sp>
      <p:sp>
        <p:nvSpPr>
          <p:cNvPr id="68" name="圆角矩形 67"/>
          <p:cNvSpPr/>
          <p:nvPr userDrawn="1">
            <p:custDataLst>
              <p:tags r:id="rId19"/>
            </p:custDataLst>
          </p:nvPr>
        </p:nvSpPr>
        <p:spPr>
          <a:xfrm>
            <a:off x="7351395" y="1323755"/>
            <a:ext cx="1971040" cy="1080135"/>
          </a:xfrm>
          <a:prstGeom prst="roundRect">
            <a:avLst>
              <a:gd name="adj" fmla="val 11405"/>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custDataLst>
              <p:tags r:id="rId20"/>
            </p:custDataLst>
          </p:nvPr>
        </p:nvSpPr>
        <p:spPr>
          <a:xfrm>
            <a:off x="7456115" y="1858791"/>
            <a:ext cx="1656715" cy="331757"/>
          </a:xfrm>
          <a:prstGeom prst="rect">
            <a:avLst/>
          </a:prstGeom>
          <a:noFill/>
        </p:spPr>
        <p:txBody>
          <a:bodyPr wrap="square">
            <a:spAutoFit/>
          </a:bodyPr>
          <a:lstStyle/>
          <a:p>
            <a:pPr marL="0" lvl="1" algn="ctr" fontAlgn="auto">
              <a:lnSpc>
                <a:spcPct val="120000"/>
              </a:lnSpc>
            </a:pPr>
            <a:r>
              <a:rPr lang="zh-CN" altLang="en-US" sz="1400" kern="0" dirty="0">
                <a:latin typeface="+mn-ea"/>
              </a:rPr>
              <a:t>否</a:t>
            </a:r>
          </a:p>
        </p:txBody>
      </p:sp>
      <p:sp>
        <p:nvSpPr>
          <p:cNvPr id="70" name="圆角矩形 69"/>
          <p:cNvSpPr/>
          <p:nvPr>
            <p:custDataLst>
              <p:tags r:id="rId21"/>
            </p:custDataLst>
          </p:nvPr>
        </p:nvSpPr>
        <p:spPr>
          <a:xfrm>
            <a:off x="7529830" y="1436785"/>
            <a:ext cx="1614170" cy="36809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是否为OTC药</a:t>
            </a:r>
          </a:p>
        </p:txBody>
      </p:sp>
      <p:sp>
        <p:nvSpPr>
          <p:cNvPr id="71" name="圆角矩形 70"/>
          <p:cNvSpPr/>
          <p:nvPr userDrawn="1">
            <p:custDataLst>
              <p:tags r:id="rId22"/>
            </p:custDataLst>
          </p:nvPr>
        </p:nvSpPr>
        <p:spPr>
          <a:xfrm>
            <a:off x="9512508" y="1323755"/>
            <a:ext cx="2201019" cy="1070072"/>
          </a:xfrm>
          <a:prstGeom prst="roundRect">
            <a:avLst>
              <a:gd name="adj" fmla="val 11347"/>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custDataLst>
              <p:tags r:id="rId23"/>
            </p:custDataLst>
          </p:nvPr>
        </p:nvSpPr>
        <p:spPr>
          <a:xfrm>
            <a:off x="9490682" y="1858791"/>
            <a:ext cx="2244670" cy="328936"/>
          </a:xfrm>
          <a:prstGeom prst="rect">
            <a:avLst/>
          </a:prstGeom>
          <a:noFill/>
        </p:spPr>
        <p:txBody>
          <a:bodyPr wrap="square">
            <a:spAutoFit/>
          </a:bodyPr>
          <a:lstStyle/>
          <a:p>
            <a:pPr marL="0" lvl="1" algn="ctr" fontAlgn="auto">
              <a:lnSpc>
                <a:spcPct val="120000"/>
              </a:lnSpc>
            </a:pPr>
            <a:r>
              <a:rPr lang="zh-CN" altLang="en-US" sz="1400" kern="0" dirty="0">
                <a:latin typeface="+mn-ea"/>
              </a:rPr>
              <a:t>贝伐珠单抗注射液</a:t>
            </a:r>
            <a:endParaRPr lang="zh-CN" altLang="en-US" sz="1400" kern="0" dirty="0">
              <a:solidFill>
                <a:schemeClr val="tx1"/>
              </a:solidFill>
              <a:latin typeface="+mn-ea"/>
            </a:endParaRPr>
          </a:p>
        </p:txBody>
      </p:sp>
      <p:sp>
        <p:nvSpPr>
          <p:cNvPr id="73" name="圆角矩形 72"/>
          <p:cNvSpPr/>
          <p:nvPr>
            <p:custDataLst>
              <p:tags r:id="rId24"/>
            </p:custDataLst>
          </p:nvPr>
        </p:nvSpPr>
        <p:spPr>
          <a:xfrm>
            <a:off x="9730273" y="1431177"/>
            <a:ext cx="1754336" cy="36809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参照药品建议</a:t>
            </a:r>
          </a:p>
        </p:txBody>
      </p:sp>
      <p:sp>
        <p:nvSpPr>
          <p:cNvPr id="75" name="文本框 74"/>
          <p:cNvSpPr txBox="1"/>
          <p:nvPr>
            <p:custDataLst>
              <p:tags r:id="rId25"/>
            </p:custDataLst>
          </p:nvPr>
        </p:nvSpPr>
        <p:spPr>
          <a:xfrm>
            <a:off x="4391025" y="3201118"/>
            <a:ext cx="2335211" cy="328936"/>
          </a:xfrm>
          <a:prstGeom prst="rect">
            <a:avLst/>
          </a:prstGeom>
          <a:noFill/>
        </p:spPr>
        <p:txBody>
          <a:bodyPr wrap="square">
            <a:spAutoFit/>
          </a:bodyPr>
          <a:lstStyle/>
          <a:p>
            <a:pPr marL="0" lvl="1" algn="ctr" fontAlgn="auto">
              <a:lnSpc>
                <a:spcPct val="120000"/>
              </a:lnSpc>
            </a:pPr>
            <a:r>
              <a:rPr lang="zh-CN" altLang="en-US" sz="1400" kern="0" dirty="0">
                <a:latin typeface="+mn-ea"/>
              </a:rPr>
              <a:t>中国 </a:t>
            </a:r>
            <a:r>
              <a:rPr lang="en-US" altLang="zh-CN" sz="1400" kern="0" dirty="0">
                <a:latin typeface="+mn-ea"/>
              </a:rPr>
              <a:t>/ 2023</a:t>
            </a:r>
            <a:r>
              <a:rPr lang="zh-CN" altLang="en-US" sz="1400" kern="0" dirty="0">
                <a:solidFill>
                  <a:schemeClr val="tx1"/>
                </a:solidFill>
                <a:latin typeface="+mn-ea"/>
              </a:rPr>
              <a:t>年</a:t>
            </a:r>
            <a:r>
              <a:rPr lang="en-US" altLang="zh-CN" sz="1400" kern="0" dirty="0">
                <a:solidFill>
                  <a:schemeClr val="tx1"/>
                </a:solidFill>
                <a:latin typeface="+mn-ea"/>
              </a:rPr>
              <a:t>12</a:t>
            </a:r>
            <a:r>
              <a:rPr lang="zh-CN" altLang="en-US" sz="1400" kern="0" dirty="0">
                <a:solidFill>
                  <a:schemeClr val="tx1"/>
                </a:solidFill>
                <a:latin typeface="+mn-ea"/>
              </a:rPr>
              <a:t>月</a:t>
            </a:r>
          </a:p>
        </p:txBody>
      </p:sp>
      <p:sp>
        <p:nvSpPr>
          <p:cNvPr id="76" name="圆角矩形 75"/>
          <p:cNvSpPr/>
          <p:nvPr>
            <p:custDataLst>
              <p:tags r:id="rId26"/>
            </p:custDataLst>
          </p:nvPr>
        </p:nvSpPr>
        <p:spPr>
          <a:xfrm>
            <a:off x="4362132" y="2669955"/>
            <a:ext cx="2364105" cy="5264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全球首个上市国家</a:t>
            </a:r>
          </a:p>
          <a:p>
            <a:pPr algn="ctr"/>
            <a:r>
              <a:rPr lang="zh-CN" altLang="en-US" sz="1600" b="1" dirty="0">
                <a:solidFill>
                  <a:schemeClr val="bg1"/>
                </a:solidFill>
                <a:latin typeface="微软雅黑" panose="020B0503020204020204" pitchFamily="34" charset="-122"/>
                <a:ea typeface="微软雅黑" panose="020B0503020204020204" pitchFamily="34" charset="-122"/>
              </a:rPr>
              <a:t>/地区及上市时间</a:t>
            </a:r>
          </a:p>
        </p:txBody>
      </p:sp>
      <p:sp>
        <p:nvSpPr>
          <p:cNvPr id="77" name="圆角矩形 76"/>
          <p:cNvSpPr/>
          <p:nvPr userDrawn="1">
            <p:custDataLst>
              <p:tags r:id="rId27"/>
            </p:custDataLst>
          </p:nvPr>
        </p:nvSpPr>
        <p:spPr>
          <a:xfrm>
            <a:off x="7332027" y="2549305"/>
            <a:ext cx="4393565" cy="1151890"/>
          </a:xfrm>
          <a:prstGeom prst="roundRect">
            <a:avLst>
              <a:gd name="adj" fmla="val 1334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圆角矩形 78"/>
          <p:cNvSpPr/>
          <p:nvPr>
            <p:custDataLst>
              <p:tags r:id="rId28"/>
            </p:custDataLst>
          </p:nvPr>
        </p:nvSpPr>
        <p:spPr>
          <a:xfrm>
            <a:off x="7799069" y="2741666"/>
            <a:ext cx="3459480" cy="32956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医保药品分类与代码</a:t>
            </a:r>
          </a:p>
        </p:txBody>
      </p:sp>
      <p:sp>
        <p:nvSpPr>
          <p:cNvPr id="2" name="文本框 1">
            <a:extLst>
              <a:ext uri="{FF2B5EF4-FFF2-40B4-BE49-F238E27FC236}">
                <a16:creationId xmlns:a16="http://schemas.microsoft.com/office/drawing/2014/main" id="{2FE2C9B6-6BC4-9CAF-5929-57D555E687BF}"/>
              </a:ext>
            </a:extLst>
          </p:cNvPr>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药物基本信息</a:t>
            </a:r>
          </a:p>
        </p:txBody>
      </p:sp>
      <p:sp>
        <p:nvSpPr>
          <p:cNvPr id="3" name="文本框 2">
            <a:extLst>
              <a:ext uri="{FF2B5EF4-FFF2-40B4-BE49-F238E27FC236}">
                <a16:creationId xmlns:a16="http://schemas.microsoft.com/office/drawing/2014/main" id="{078B00E1-44A0-9FD2-B49C-4DC880E5A1AE}"/>
              </a:ext>
            </a:extLst>
          </p:cNvPr>
          <p:cNvSpPr txBox="1"/>
          <p:nvPr>
            <p:custDataLst>
              <p:tags r:id="rId29"/>
            </p:custDataLst>
          </p:nvPr>
        </p:nvSpPr>
        <p:spPr>
          <a:xfrm>
            <a:off x="7964453" y="3201118"/>
            <a:ext cx="3052457" cy="328936"/>
          </a:xfrm>
          <a:prstGeom prst="rect">
            <a:avLst/>
          </a:prstGeom>
          <a:noFill/>
        </p:spPr>
        <p:txBody>
          <a:bodyPr wrap="square">
            <a:spAutoFit/>
          </a:bodyPr>
          <a:lstStyle/>
          <a:p>
            <a:pPr marL="0" lvl="1" algn="ctr" fontAlgn="auto">
              <a:lnSpc>
                <a:spcPct val="120000"/>
              </a:lnSpc>
            </a:pPr>
            <a:r>
              <a:rPr lang="en-US" altLang="zh-CN" sz="1400" kern="0" dirty="0">
                <a:latin typeface="+mn-ea"/>
              </a:rPr>
              <a:t>XL01FFS298B002010183766</a:t>
            </a:r>
            <a:endParaRPr lang="zh-CN" altLang="en-US" sz="1400" kern="0" dirty="0">
              <a:solidFill>
                <a:schemeClr val="tx1"/>
              </a:solidFill>
              <a:latin typeface="+mn-ea"/>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935" y="324485"/>
            <a:ext cx="443230" cy="521335"/>
            <a:chOff x="781" y="511"/>
            <a:chExt cx="698" cy="821"/>
          </a:xfrm>
        </p:grpSpPr>
        <p:sp>
          <p:nvSpPr>
            <p:cNvPr id="4" name="六边形 3"/>
            <p:cNvSpPr/>
            <p:nvPr>
              <p:custDataLst>
                <p:tags r:id="rId8"/>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9"/>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zh-CN" altLang="en-US" sz="2400" dirty="0">
                  <a:solidFill>
                    <a:schemeClr val="bg1"/>
                  </a:solidFill>
                  <a:latin typeface="Arial" panose="020B0604020202020204" pitchFamily="34" charset="0"/>
                  <a:ea typeface="思源黑体 CN Bold" panose="020B0800000000000000" charset="-122"/>
                </a:rPr>
                <a:t>01</a:t>
              </a:r>
            </a:p>
          </p:txBody>
        </p:sp>
      </p:grpSp>
      <p:sp>
        <p:nvSpPr>
          <p:cNvPr id="8" name="文本框 7">
            <a:extLst>
              <a:ext uri="{FF2B5EF4-FFF2-40B4-BE49-F238E27FC236}">
                <a16:creationId xmlns:a16="http://schemas.microsoft.com/office/drawing/2014/main" id="{54A1640F-47A5-971C-F1A6-050DC135DF0A}"/>
              </a:ext>
            </a:extLst>
          </p:cNvPr>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药物基本信息</a:t>
            </a:r>
          </a:p>
        </p:txBody>
      </p:sp>
      <p:sp>
        <p:nvSpPr>
          <p:cNvPr id="9" name="圆角矩形 61">
            <a:extLst>
              <a:ext uri="{FF2B5EF4-FFF2-40B4-BE49-F238E27FC236}">
                <a16:creationId xmlns:a16="http://schemas.microsoft.com/office/drawing/2014/main" id="{9F215094-0D8B-049F-0049-3500882DF25F}"/>
              </a:ext>
            </a:extLst>
          </p:cNvPr>
          <p:cNvSpPr/>
          <p:nvPr>
            <p:custDataLst>
              <p:tags r:id="rId2"/>
            </p:custDataLst>
          </p:nvPr>
        </p:nvSpPr>
        <p:spPr>
          <a:xfrm>
            <a:off x="922338" y="968287"/>
            <a:ext cx="10460356" cy="1300442"/>
          </a:xfrm>
          <a:prstGeom prst="roundRect">
            <a:avLst>
              <a:gd name="adj" fmla="val 817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590046F9-00EB-7C45-F281-30C5AC25698C}"/>
              </a:ext>
            </a:extLst>
          </p:cNvPr>
          <p:cNvSpPr txBox="1"/>
          <p:nvPr>
            <p:custDataLst>
              <p:tags r:id="rId3"/>
            </p:custDataLst>
          </p:nvPr>
        </p:nvSpPr>
        <p:spPr>
          <a:xfrm>
            <a:off x="922338" y="1400357"/>
            <a:ext cx="10314304" cy="846001"/>
          </a:xfrm>
          <a:prstGeom prst="rect">
            <a:avLst/>
          </a:prstGeom>
          <a:noFill/>
        </p:spPr>
        <p:txBody>
          <a:bodyPr wrap="square">
            <a:spAutoFit/>
          </a:bodyPr>
          <a:lstStyle/>
          <a:p>
            <a:pPr marL="285750" lvl="1" indent="-285750" algn="just">
              <a:lnSpc>
                <a:spcPct val="120000"/>
              </a:lnSpc>
              <a:buFont typeface="Wingdings" panose="05000000000000000000" charset="0"/>
              <a:buChar char="Ø"/>
            </a:pPr>
            <a:r>
              <a:rPr lang="zh-CN" altLang="en-US" sz="1400" b="1" kern="0" dirty="0">
                <a:latin typeface="+mn-ea"/>
                <a:cs typeface="思源黑体 CN Regular" panose="020B0500000000000000" charset="-122"/>
              </a:rPr>
              <a:t>参照药品</a:t>
            </a:r>
            <a:r>
              <a:rPr lang="zh-CN" altLang="en-US" sz="1400" b="1" kern="0" dirty="0">
                <a:solidFill>
                  <a:schemeClr val="tx1"/>
                </a:solidFill>
                <a:latin typeface="+mn-ea"/>
                <a:cs typeface="思源黑体 CN Regular" panose="020B0500000000000000" charset="-122"/>
              </a:rPr>
              <a:t>：贝伐珠单抗注射液</a:t>
            </a:r>
            <a:endParaRPr lang="en-US" altLang="zh-CN" sz="1400" b="1" kern="0" dirty="0">
              <a:latin typeface="+mn-ea"/>
              <a:cs typeface="思源黑体 CN Regular" panose="020B0500000000000000" charset="-122"/>
            </a:endParaRPr>
          </a:p>
          <a:p>
            <a:pPr marL="285750" lvl="1" indent="-285750" algn="just">
              <a:lnSpc>
                <a:spcPct val="120000"/>
              </a:lnSpc>
              <a:buFont typeface="Wingdings" panose="05000000000000000000" charset="0"/>
              <a:buChar char="Ø"/>
            </a:pPr>
            <a:r>
              <a:rPr lang="zh-CN" altLang="en-US" sz="1400" kern="0" dirty="0">
                <a:latin typeface="+mn-ea"/>
                <a:cs typeface="思源黑体 CN Regular" panose="020B0500000000000000" charset="-122"/>
              </a:rPr>
              <a:t>索卡佐利单抗为目前国内</a:t>
            </a:r>
            <a:r>
              <a:rPr lang="zh-CN" altLang="en-US" sz="1400" b="1" kern="0" dirty="0">
                <a:solidFill>
                  <a:srgbClr val="C00000"/>
                </a:solidFill>
                <a:latin typeface="+mn-ea"/>
                <a:cs typeface="思源黑体 CN Regular" panose="020B0500000000000000" charset="-122"/>
              </a:rPr>
              <a:t>唯⼀具</a:t>
            </a:r>
            <a:r>
              <a:rPr lang="en-US" altLang="zh-CN" sz="1400" b="1" kern="0" dirty="0">
                <a:solidFill>
                  <a:srgbClr val="C00000"/>
                </a:solidFill>
                <a:latin typeface="+mn-ea"/>
                <a:cs typeface="思源黑体 CN Regular" panose="020B0500000000000000" charset="-122"/>
              </a:rPr>
              <a:t>ADCC</a:t>
            </a:r>
            <a:r>
              <a:rPr lang="zh-CN" altLang="en-US" sz="1400" b="1" kern="0" dirty="0">
                <a:solidFill>
                  <a:srgbClr val="C00000"/>
                </a:solidFill>
                <a:latin typeface="+mn-ea"/>
                <a:cs typeface="思源黑体 CN Regular" panose="020B0500000000000000" charset="-122"/>
              </a:rPr>
              <a:t>效应的</a:t>
            </a:r>
            <a:r>
              <a:rPr lang="en-US" altLang="zh-CN" sz="1400" b="1" kern="0" dirty="0">
                <a:solidFill>
                  <a:srgbClr val="C00000"/>
                </a:solidFill>
                <a:latin typeface="+mn-ea"/>
                <a:cs typeface="思源黑体 CN Regular" panose="020B0500000000000000" charset="-122"/>
              </a:rPr>
              <a:t>PD-L1</a:t>
            </a:r>
            <a:r>
              <a:rPr lang="zh-CN" altLang="en-US" sz="1400" b="1" kern="0" dirty="0">
                <a:solidFill>
                  <a:srgbClr val="C00000"/>
                </a:solidFill>
                <a:latin typeface="+mn-ea"/>
                <a:cs typeface="思源黑体 CN Regular" panose="020B0500000000000000" charset="-122"/>
              </a:rPr>
              <a:t>，无完全符合标准的参照药品</a:t>
            </a:r>
            <a:r>
              <a:rPr lang="zh-CN" altLang="en-US" sz="1400" kern="0" dirty="0">
                <a:solidFill>
                  <a:schemeClr val="tx1"/>
                </a:solidFill>
                <a:latin typeface="+mn-ea"/>
                <a:cs typeface="思源黑体 CN Regular" panose="020B0500000000000000" charset="-122"/>
              </a:rPr>
              <a:t>；贝伐珠单抗注射液系国家医保药品目录乙类药品，具复发转移性宫颈癌适应症，为指南推荐用药，故建议为索卡佐利单抗的参照药品。</a:t>
            </a:r>
            <a:endParaRPr lang="zh-CN" altLang="en-US" sz="1400" kern="0" dirty="0">
              <a:latin typeface="+mn-ea"/>
            </a:endParaRPr>
          </a:p>
        </p:txBody>
      </p:sp>
      <p:sp>
        <p:nvSpPr>
          <p:cNvPr id="11" name="圆角矩形 63">
            <a:extLst>
              <a:ext uri="{FF2B5EF4-FFF2-40B4-BE49-F238E27FC236}">
                <a16:creationId xmlns:a16="http://schemas.microsoft.com/office/drawing/2014/main" id="{4AB14172-324B-E3F9-236A-62F8529A6EDB}"/>
              </a:ext>
            </a:extLst>
          </p:cNvPr>
          <p:cNvSpPr/>
          <p:nvPr/>
        </p:nvSpPr>
        <p:spPr>
          <a:xfrm>
            <a:off x="1105535" y="1033687"/>
            <a:ext cx="1589267" cy="354986"/>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参照药品建议</a:t>
            </a:r>
          </a:p>
        </p:txBody>
      </p:sp>
      <p:sp>
        <p:nvSpPr>
          <p:cNvPr id="12" name="圆角矩形 61">
            <a:extLst>
              <a:ext uri="{FF2B5EF4-FFF2-40B4-BE49-F238E27FC236}">
                <a16:creationId xmlns:a16="http://schemas.microsoft.com/office/drawing/2014/main" id="{E9EA3944-77EB-D845-EB77-CE136020D82E}"/>
              </a:ext>
            </a:extLst>
          </p:cNvPr>
          <p:cNvSpPr/>
          <p:nvPr>
            <p:custDataLst>
              <p:tags r:id="rId4"/>
            </p:custDataLst>
          </p:nvPr>
        </p:nvSpPr>
        <p:spPr>
          <a:xfrm>
            <a:off x="898721" y="2376327"/>
            <a:ext cx="10508064" cy="1657683"/>
          </a:xfrm>
          <a:prstGeom prst="roundRect">
            <a:avLst>
              <a:gd name="adj" fmla="val 817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8D585A6B-A320-409D-4E79-D62F35143B16}"/>
              </a:ext>
            </a:extLst>
          </p:cNvPr>
          <p:cNvSpPr txBox="1"/>
          <p:nvPr>
            <p:custDataLst>
              <p:tags r:id="rId5"/>
            </p:custDataLst>
          </p:nvPr>
        </p:nvSpPr>
        <p:spPr>
          <a:xfrm>
            <a:off x="922338" y="2843618"/>
            <a:ext cx="10370941" cy="1140697"/>
          </a:xfrm>
          <a:prstGeom prst="rect">
            <a:avLst/>
          </a:prstGeom>
          <a:noFill/>
        </p:spPr>
        <p:txBody>
          <a:bodyPr wrap="square">
            <a:spAutoFit/>
          </a:bodyPr>
          <a:lstStyle/>
          <a:p>
            <a:pPr marL="285750" lvl="1" indent="-285750" algn="just" fontAlgn="auto">
              <a:lnSpc>
                <a:spcPct val="120000"/>
              </a:lnSpc>
              <a:buFont typeface="Wingdings" panose="05000000000000000000" charset="0"/>
              <a:buChar char="Ø"/>
            </a:pPr>
            <a:r>
              <a:rPr lang="zh-CN" altLang="en-US" sz="1400" kern="0" dirty="0">
                <a:solidFill>
                  <a:schemeClr val="tx1"/>
                </a:solidFill>
                <a:latin typeface="+mn-ea"/>
                <a:cs typeface="思源黑体 CN Regular" panose="020B0500000000000000" charset="-122"/>
              </a:rPr>
              <a:t>宫颈癌是女性生殖系统最常见的恶性肿瘤，</a:t>
            </a:r>
            <a:r>
              <a:rPr lang="en-US" altLang="zh-CN" sz="1400" kern="0" dirty="0">
                <a:solidFill>
                  <a:schemeClr val="tx1"/>
                </a:solidFill>
                <a:latin typeface="+mn-ea"/>
                <a:cs typeface="思源黑体 CN Regular" panose="020B0500000000000000" charset="-122"/>
              </a:rPr>
              <a:t>2024</a:t>
            </a:r>
            <a:r>
              <a:rPr lang="zh-CN" altLang="en-US" sz="1400" kern="0" dirty="0">
                <a:solidFill>
                  <a:schemeClr val="tx1"/>
                </a:solidFill>
                <a:latin typeface="+mn-ea"/>
                <a:cs typeface="思源黑体 CN Regular" panose="020B0500000000000000" charset="-122"/>
              </a:rPr>
              <a:t>年国家癌症中心癌症报告显示，宫颈癌发病率在我国女性恶性肿瘤中居第五位，死亡率在我国女性恶性肿瘤中居第六位，</a:t>
            </a:r>
            <a:r>
              <a:rPr lang="en-US" altLang="zh-CN" sz="1400" kern="0" dirty="0">
                <a:solidFill>
                  <a:schemeClr val="tx1"/>
                </a:solidFill>
                <a:latin typeface="+mn-ea"/>
                <a:cs typeface="思源黑体 CN Regular" panose="020B0500000000000000" charset="-122"/>
              </a:rPr>
              <a:t>2022</a:t>
            </a:r>
            <a:r>
              <a:rPr lang="zh-CN" altLang="en-US" sz="1400" kern="0" dirty="0">
                <a:solidFill>
                  <a:schemeClr val="tx1"/>
                </a:solidFill>
                <a:latin typeface="+mn-ea"/>
                <a:cs typeface="思源黑体 CN Regular" panose="020B0500000000000000" charset="-122"/>
              </a:rPr>
              <a:t>年我国宫颈癌新发病例逾</a:t>
            </a:r>
            <a:r>
              <a:rPr lang="en-US" altLang="zh-CN" sz="1400" kern="0" dirty="0">
                <a:solidFill>
                  <a:schemeClr val="tx1"/>
                </a:solidFill>
                <a:latin typeface="+mn-ea"/>
                <a:cs typeface="思源黑体 CN Regular" panose="020B0500000000000000" charset="-122"/>
              </a:rPr>
              <a:t>15.07</a:t>
            </a:r>
            <a:r>
              <a:rPr lang="zh-CN" altLang="en-US" sz="1400" kern="0" dirty="0">
                <a:solidFill>
                  <a:schemeClr val="tx1"/>
                </a:solidFill>
                <a:latin typeface="+mn-ea"/>
                <a:cs typeface="思源黑体 CN Regular" panose="020B0500000000000000" charset="-122"/>
              </a:rPr>
              <a:t>万例，尽管宫颈癌筛查不断普及，但是我国宫颈癌发病率及死亡率均呈上升趋势。复发转移性宫颈癌患者容易对一线化疗药物耐药，预后差，</a:t>
            </a:r>
            <a:r>
              <a:rPr lang="en-US" altLang="zh-CN" sz="1400" kern="0" dirty="0">
                <a:solidFill>
                  <a:schemeClr val="tx1"/>
                </a:solidFill>
                <a:latin typeface="+mn-ea"/>
                <a:cs typeface="思源黑体 CN Regular" panose="020B0500000000000000" charset="-122"/>
              </a:rPr>
              <a:t>5</a:t>
            </a:r>
            <a:r>
              <a:rPr lang="zh-CN" altLang="en-US" sz="1400" kern="0" dirty="0">
                <a:solidFill>
                  <a:schemeClr val="tx1"/>
                </a:solidFill>
                <a:latin typeface="+mn-ea"/>
                <a:cs typeface="思源黑体 CN Regular" panose="020B0500000000000000" charset="-122"/>
              </a:rPr>
              <a:t>年总生存率（</a:t>
            </a:r>
            <a:r>
              <a:rPr lang="en-US" altLang="zh-CN" sz="1400" kern="0" dirty="0">
                <a:solidFill>
                  <a:schemeClr val="tx1"/>
                </a:solidFill>
                <a:latin typeface="+mn-ea"/>
                <a:cs typeface="思源黑体 CN Regular" panose="020B0500000000000000" charset="-122"/>
              </a:rPr>
              <a:t>OS</a:t>
            </a:r>
            <a:r>
              <a:rPr lang="zh-CN" altLang="en-US" sz="1400" kern="0" dirty="0">
                <a:solidFill>
                  <a:schemeClr val="tx1"/>
                </a:solidFill>
                <a:latin typeface="+mn-ea"/>
                <a:cs typeface="思源黑体 CN Regular" panose="020B0500000000000000" charset="-122"/>
              </a:rPr>
              <a:t>）不到</a:t>
            </a:r>
            <a:r>
              <a:rPr lang="en-US" altLang="zh-CN" sz="1400" kern="0" dirty="0">
                <a:solidFill>
                  <a:schemeClr val="tx1"/>
                </a:solidFill>
                <a:latin typeface="+mn-ea"/>
                <a:cs typeface="思源黑体 CN Regular" panose="020B0500000000000000" charset="-122"/>
              </a:rPr>
              <a:t>17%</a:t>
            </a:r>
            <a:r>
              <a:rPr lang="zh-CN" altLang="en-US" sz="1400" kern="0" dirty="0">
                <a:solidFill>
                  <a:schemeClr val="tx1"/>
                </a:solidFill>
                <a:latin typeface="+mn-ea"/>
                <a:cs typeface="思源黑体 CN Regular" panose="020B0500000000000000" charset="-122"/>
              </a:rPr>
              <a:t>，复发转移宫颈癌二线治疗目前尚无标准化治疗方案。</a:t>
            </a:r>
            <a:endParaRPr lang="zh-CN" altLang="en-US" sz="1400" kern="0" dirty="0">
              <a:latin typeface="+mn-ea"/>
            </a:endParaRPr>
          </a:p>
        </p:txBody>
      </p:sp>
      <p:sp>
        <p:nvSpPr>
          <p:cNvPr id="15" name="圆角矩形 63">
            <a:extLst>
              <a:ext uri="{FF2B5EF4-FFF2-40B4-BE49-F238E27FC236}">
                <a16:creationId xmlns:a16="http://schemas.microsoft.com/office/drawing/2014/main" id="{F0FE9105-4365-4E1D-F308-99C5CAC78915}"/>
              </a:ext>
            </a:extLst>
          </p:cNvPr>
          <p:cNvSpPr/>
          <p:nvPr/>
        </p:nvSpPr>
        <p:spPr>
          <a:xfrm>
            <a:off x="1138434" y="2467592"/>
            <a:ext cx="1608725" cy="351923"/>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基本疾病情况</a:t>
            </a:r>
          </a:p>
        </p:txBody>
      </p:sp>
      <p:sp>
        <p:nvSpPr>
          <p:cNvPr id="16" name="圆角矩形 61">
            <a:extLst>
              <a:ext uri="{FF2B5EF4-FFF2-40B4-BE49-F238E27FC236}">
                <a16:creationId xmlns:a16="http://schemas.microsoft.com/office/drawing/2014/main" id="{6630628F-0CB3-F24B-1F2D-DF3E5E727737}"/>
              </a:ext>
            </a:extLst>
          </p:cNvPr>
          <p:cNvSpPr/>
          <p:nvPr>
            <p:custDataLst>
              <p:tags r:id="rId6"/>
            </p:custDataLst>
          </p:nvPr>
        </p:nvSpPr>
        <p:spPr>
          <a:xfrm>
            <a:off x="898720" y="4141608"/>
            <a:ext cx="10508064" cy="1827034"/>
          </a:xfrm>
          <a:prstGeom prst="roundRect">
            <a:avLst>
              <a:gd name="adj" fmla="val 817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791FB0F1-492A-32EC-820F-C6FBBC64E38A}"/>
              </a:ext>
            </a:extLst>
          </p:cNvPr>
          <p:cNvSpPr txBox="1"/>
          <p:nvPr>
            <p:custDataLst>
              <p:tags r:id="rId7"/>
            </p:custDataLst>
          </p:nvPr>
        </p:nvSpPr>
        <p:spPr>
          <a:xfrm>
            <a:off x="946428" y="4669825"/>
            <a:ext cx="10346852" cy="1298817"/>
          </a:xfrm>
          <a:prstGeom prst="rect">
            <a:avLst/>
          </a:prstGeom>
          <a:noFill/>
        </p:spPr>
        <p:txBody>
          <a:bodyPr wrap="square">
            <a:spAutoFit/>
          </a:bodyPr>
          <a:lstStyle/>
          <a:p>
            <a:pPr marL="285750" lvl="1" indent="-285750" algn="just" fontAlgn="auto">
              <a:lnSpc>
                <a:spcPct val="120000"/>
              </a:lnSpc>
              <a:buFont typeface="Wingdings" panose="05000000000000000000" charset="0"/>
              <a:buChar char="Ø"/>
            </a:pPr>
            <a:r>
              <a:rPr lang="zh-CN" altLang="en-US" sz="1400" kern="0" dirty="0">
                <a:latin typeface="+mn-ea"/>
                <a:cs typeface="思源黑体 CN Regular" panose="020B0500000000000000" charset="-122"/>
              </a:rPr>
              <a:t>复发转移宫颈癌二线治疗，目前尚无标准化治疗方案。现有治疗方案治疗获益有限，</a:t>
            </a:r>
            <a:r>
              <a:rPr lang="en-US" altLang="zh-CN" sz="1400" kern="0" dirty="0">
                <a:latin typeface="+mn-ea"/>
                <a:cs typeface="思源黑体 CN Regular" panose="020B0500000000000000" charset="-122"/>
              </a:rPr>
              <a:t>OS</a:t>
            </a:r>
            <a:r>
              <a:rPr lang="zh-CN" altLang="en-US" sz="1400" kern="0" dirty="0">
                <a:latin typeface="+mn-ea"/>
                <a:cs typeface="思源黑体 CN Regular" panose="020B0500000000000000" charset="-122"/>
              </a:rPr>
              <a:t>仅</a:t>
            </a:r>
            <a:r>
              <a:rPr lang="en-US" altLang="zh-CN" sz="1400" kern="0" dirty="0">
                <a:latin typeface="+mn-ea"/>
                <a:cs typeface="思源黑体 CN Regular" panose="020B0500000000000000" charset="-122"/>
              </a:rPr>
              <a:t>7</a:t>
            </a:r>
            <a:r>
              <a:rPr lang="zh-CN" altLang="en-US" sz="1400" kern="0" dirty="0">
                <a:latin typeface="+mn-ea"/>
                <a:cs typeface="思源黑体 CN Regular" panose="020B0500000000000000" charset="-122"/>
              </a:rPr>
              <a:t>个月左右。</a:t>
            </a:r>
            <a:r>
              <a:rPr lang="en-US" altLang="zh-CN" sz="1400" kern="0" baseline="30000" dirty="0">
                <a:latin typeface="+mn-ea"/>
                <a:cs typeface="思源黑体 CN Regular" panose="020B0500000000000000" charset="-122"/>
              </a:rPr>
              <a:t>1</a:t>
            </a:r>
          </a:p>
          <a:p>
            <a:pPr marL="285750" lvl="1" indent="-285750" algn="just" fontAlgn="auto">
              <a:lnSpc>
                <a:spcPct val="120000"/>
              </a:lnSpc>
              <a:buClr>
                <a:schemeClr val="tx1"/>
              </a:buClr>
              <a:buFont typeface="Wingdings" panose="05000000000000000000" charset="0"/>
              <a:buChar char="Ø"/>
            </a:pPr>
            <a:r>
              <a:rPr lang="zh-CN" altLang="en-US" sz="1400" kern="0" dirty="0">
                <a:latin typeface="+mn-ea"/>
              </a:rPr>
              <a:t>宫颈癌</a:t>
            </a:r>
            <a:r>
              <a:rPr lang="en-US" altLang="zh-CN" sz="1400" kern="0" dirty="0">
                <a:latin typeface="+mn-ea"/>
              </a:rPr>
              <a:t>PD-L1</a:t>
            </a:r>
            <a:r>
              <a:rPr lang="zh-CN" altLang="en-US" sz="1400" kern="0" dirty="0">
                <a:latin typeface="+mn-ea"/>
              </a:rPr>
              <a:t>表达阴性患者高达</a:t>
            </a:r>
            <a:r>
              <a:rPr lang="en-US" altLang="zh-CN" sz="1400" kern="0" dirty="0">
                <a:latin typeface="+mn-ea"/>
              </a:rPr>
              <a:t>42%</a:t>
            </a:r>
            <a:r>
              <a:rPr lang="en-US" altLang="zh-CN" sz="1400" kern="0" baseline="30000" dirty="0">
                <a:latin typeface="+mn-ea"/>
              </a:rPr>
              <a:t>2</a:t>
            </a:r>
            <a:r>
              <a:rPr lang="zh-CN" altLang="en-US" sz="1400" kern="0" dirty="0">
                <a:latin typeface="+mn-ea"/>
              </a:rPr>
              <a:t>，</a:t>
            </a:r>
            <a:r>
              <a:rPr lang="zh-CN" altLang="en-US" sz="1400" b="1" kern="0" dirty="0">
                <a:solidFill>
                  <a:srgbClr val="C00000"/>
                </a:solidFill>
                <a:latin typeface="+mn-ea"/>
              </a:rPr>
              <a:t>目前绝大部分</a:t>
            </a:r>
            <a:r>
              <a:rPr lang="en-US" altLang="zh-CN" sz="1400" b="1" kern="0" dirty="0">
                <a:solidFill>
                  <a:srgbClr val="C00000"/>
                </a:solidFill>
                <a:latin typeface="+mn-ea"/>
              </a:rPr>
              <a:t>PD-1/PD-L1</a:t>
            </a:r>
            <a:r>
              <a:rPr lang="zh-CN" altLang="en-US" sz="1400" b="1" kern="0" dirty="0">
                <a:solidFill>
                  <a:srgbClr val="C00000"/>
                </a:solidFill>
                <a:latin typeface="+mn-ea"/>
              </a:rPr>
              <a:t>只对</a:t>
            </a:r>
            <a:r>
              <a:rPr lang="en-US" altLang="zh-CN" sz="1400" b="1" kern="0" dirty="0">
                <a:solidFill>
                  <a:srgbClr val="C00000"/>
                </a:solidFill>
                <a:latin typeface="+mn-ea"/>
              </a:rPr>
              <a:t>PD-L1</a:t>
            </a:r>
            <a:r>
              <a:rPr lang="zh-CN" altLang="en-US" sz="1400" b="1" kern="0" dirty="0">
                <a:solidFill>
                  <a:srgbClr val="C00000"/>
                </a:solidFill>
                <a:latin typeface="+mn-ea"/>
              </a:rPr>
              <a:t>表达阳性患者有效，</a:t>
            </a:r>
            <a:r>
              <a:rPr lang="en-US" altLang="zh-CN" sz="1400" b="1" kern="0" dirty="0">
                <a:solidFill>
                  <a:srgbClr val="C00000"/>
                </a:solidFill>
                <a:latin typeface="+mn-ea"/>
              </a:rPr>
              <a:t>PD-L1</a:t>
            </a:r>
            <a:r>
              <a:rPr lang="zh-CN" altLang="en-US" sz="1400" b="1" kern="0" dirty="0">
                <a:solidFill>
                  <a:srgbClr val="C00000"/>
                </a:solidFill>
                <a:latin typeface="+mn-ea"/>
              </a:rPr>
              <a:t>表达阴性患者亟需有效的免疫检查点抑制剂。</a:t>
            </a:r>
          </a:p>
          <a:p>
            <a:pPr marL="285750" indent="-285750">
              <a:buFont typeface="Wingdings" panose="05000000000000000000" pitchFamily="2" charset="2"/>
              <a:buChar char="Ø"/>
            </a:pPr>
            <a:r>
              <a:rPr lang="zh-CN" altLang="en-US" sz="1400" dirty="0">
                <a:latin typeface="Microsoft YaHei" panose="020B0503020204020204" pitchFamily="34" charset="-122"/>
                <a:ea typeface="Microsoft YaHei" panose="020B0503020204020204" pitchFamily="34" charset="-122"/>
              </a:rPr>
              <a:t>复发转移性宫颈癌患者基础情况差，</a:t>
            </a:r>
            <a:r>
              <a:rPr lang="zh-CN" altLang="en-US" sz="1400" b="1" dirty="0">
                <a:solidFill>
                  <a:srgbClr val="C00000"/>
                </a:solidFill>
                <a:latin typeface="Microsoft YaHei" panose="020B0503020204020204" pitchFamily="34" charset="-122"/>
                <a:ea typeface="Microsoft YaHei" panose="020B0503020204020204" pitchFamily="34" charset="-122"/>
              </a:rPr>
              <a:t>治疗引起的不良反应对患者整体获益及经济挑战大，亟需有效性和安全性兼顾的治疗方案</a:t>
            </a:r>
            <a:endParaRPr lang="en-US" altLang="zh-CN" sz="1400" b="1" dirty="0">
              <a:solidFill>
                <a:srgbClr val="C00000"/>
              </a:solidFill>
              <a:latin typeface="Microsoft YaHei" panose="020B0503020204020204" pitchFamily="34" charset="-122"/>
              <a:ea typeface="Microsoft YaHei" panose="020B0503020204020204" pitchFamily="34" charset="-122"/>
            </a:endParaRPr>
          </a:p>
          <a:p>
            <a:pPr marL="285750" indent="-285750">
              <a:buFont typeface="Wingdings" panose="05000000000000000000" pitchFamily="2" charset="2"/>
              <a:buChar char="Ø"/>
            </a:pPr>
            <a:r>
              <a:rPr lang="zh-CN" altLang="en-US" sz="1400" dirty="0">
                <a:latin typeface="Microsoft YaHei" panose="020B0503020204020204" pitchFamily="34" charset="-122"/>
                <a:ea typeface="Microsoft YaHei" panose="020B0503020204020204" pitchFamily="34" charset="-122"/>
              </a:rPr>
              <a:t>需要一个全人群均能获益、安全性高、患者可持续获益的免疫检查点抑制剂。</a:t>
            </a:r>
            <a:endParaRPr lang="en-US" altLang="zh-CN" sz="1400" dirty="0">
              <a:latin typeface="Microsoft YaHei" panose="020B0503020204020204" pitchFamily="34" charset="-122"/>
              <a:ea typeface="Microsoft YaHei" panose="020B0503020204020204" pitchFamily="34" charset="-122"/>
            </a:endParaRPr>
          </a:p>
        </p:txBody>
      </p:sp>
      <p:sp>
        <p:nvSpPr>
          <p:cNvPr id="21" name="圆角矩形 63">
            <a:extLst>
              <a:ext uri="{FF2B5EF4-FFF2-40B4-BE49-F238E27FC236}">
                <a16:creationId xmlns:a16="http://schemas.microsoft.com/office/drawing/2014/main" id="{EAE8F8ED-510A-8F44-19D2-DB60C2BDF2DF}"/>
              </a:ext>
            </a:extLst>
          </p:cNvPr>
          <p:cNvSpPr/>
          <p:nvPr/>
        </p:nvSpPr>
        <p:spPr>
          <a:xfrm>
            <a:off x="1059070" y="4216792"/>
            <a:ext cx="2094975" cy="422928"/>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未满足的治疗需求</a:t>
            </a:r>
          </a:p>
        </p:txBody>
      </p:sp>
      <p:sp>
        <p:nvSpPr>
          <p:cNvPr id="2" name="文本框 1">
            <a:extLst>
              <a:ext uri="{FF2B5EF4-FFF2-40B4-BE49-F238E27FC236}">
                <a16:creationId xmlns:a16="http://schemas.microsoft.com/office/drawing/2014/main" id="{BD899E83-9B42-9EFE-21F3-8CD327261323}"/>
              </a:ext>
            </a:extLst>
          </p:cNvPr>
          <p:cNvSpPr txBox="1"/>
          <p:nvPr/>
        </p:nvSpPr>
        <p:spPr>
          <a:xfrm>
            <a:off x="385769" y="6141101"/>
            <a:ext cx="646416"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7" name="文本框 6">
            <a:extLst>
              <a:ext uri="{FF2B5EF4-FFF2-40B4-BE49-F238E27FC236}">
                <a16:creationId xmlns:a16="http://schemas.microsoft.com/office/drawing/2014/main" id="{47760880-3594-10D3-32DB-EF9CC559F5A3}"/>
              </a:ext>
            </a:extLst>
          </p:cNvPr>
          <p:cNvSpPr txBox="1"/>
          <p:nvPr/>
        </p:nvSpPr>
        <p:spPr>
          <a:xfrm>
            <a:off x="992686" y="6079546"/>
            <a:ext cx="5086804"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00" dirty="0">
                <a:latin typeface="仿宋" panose="02010609060101010101" pitchFamily="49" charset="-122"/>
                <a:ea typeface="仿宋" panose="02010609060101010101" pitchFamily="49" charset="-122"/>
              </a:rPr>
              <a:t>1. Clin Cancer Res (2022) 28 (23): 5098–5106.</a:t>
            </a:r>
          </a:p>
          <a:p>
            <a:r>
              <a:rPr lang="en-US" altLang="zh-CN" sz="800" dirty="0">
                <a:latin typeface="仿宋" panose="02010609060101010101" pitchFamily="49" charset="-122"/>
                <a:ea typeface="仿宋" panose="02010609060101010101" pitchFamily="49" charset="-122"/>
              </a:rPr>
              <a:t>2. Critical Reviews in Oncology / Hematology 189 (2023) 104084</a:t>
            </a:r>
            <a:endParaRPr lang="en-US" altLang="zh-CN" sz="800" b="0" i="0" u="none" strike="noStrike" baseline="0" dirty="0">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52">
            <a:extLst>
              <a:ext uri="{FF2B5EF4-FFF2-40B4-BE49-F238E27FC236}">
                <a16:creationId xmlns:a16="http://schemas.microsoft.com/office/drawing/2014/main" id="{88ACE74F-C6E1-C421-FE1F-381A2978D0D9}"/>
              </a:ext>
            </a:extLst>
          </p:cNvPr>
          <p:cNvSpPr/>
          <p:nvPr>
            <p:custDataLst>
              <p:tags r:id="rId2"/>
            </p:custDataLst>
          </p:nvPr>
        </p:nvSpPr>
        <p:spPr>
          <a:xfrm>
            <a:off x="530837" y="1025811"/>
            <a:ext cx="11130326" cy="4820520"/>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3" name="组合 2"/>
          <p:cNvGrpSpPr/>
          <p:nvPr/>
        </p:nvGrpSpPr>
        <p:grpSpPr>
          <a:xfrm>
            <a:off x="495935" y="324485"/>
            <a:ext cx="443230" cy="521335"/>
            <a:chOff x="781" y="511"/>
            <a:chExt cx="698" cy="821"/>
          </a:xfrm>
        </p:grpSpPr>
        <p:sp>
          <p:nvSpPr>
            <p:cNvPr id="4" name="六边形 3"/>
            <p:cNvSpPr/>
            <p:nvPr>
              <p:custDataLst>
                <p:tags r:id="rId3"/>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5" name="六边形 4"/>
            <p:cNvSpPr/>
            <p:nvPr>
              <p:custDataLst>
                <p:tags r:id="rId4"/>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mn-ea"/>
                </a:rPr>
                <a:t>02</a:t>
              </a:r>
            </a:p>
          </p:txBody>
        </p:sp>
      </p:grpSp>
      <p:sp>
        <p:nvSpPr>
          <p:cNvPr id="10" name="文本框 9"/>
          <p:cNvSpPr txBox="1"/>
          <p:nvPr/>
        </p:nvSpPr>
        <p:spPr>
          <a:xfrm>
            <a:off x="973976" y="5870455"/>
            <a:ext cx="5086804" cy="5847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00" dirty="0">
                <a:latin typeface="仿宋" panose="02010609060101010101" pitchFamily="49" charset="-122"/>
                <a:ea typeface="仿宋" panose="02010609060101010101" pitchFamily="49" charset="-122"/>
              </a:rPr>
              <a:t>1.Clin Cancer Res (2022) 28 (23): 5098–5106.</a:t>
            </a:r>
            <a:endParaRPr lang="en-US" altLang="zh-CN" sz="800" b="0" i="0" u="none" strike="noStrike" baseline="0" dirty="0">
              <a:latin typeface="仿宋" panose="02010609060101010101" pitchFamily="49" charset="-122"/>
              <a:ea typeface="仿宋" panose="02010609060101010101" pitchFamily="49" charset="-122"/>
            </a:endParaRPr>
          </a:p>
          <a:p>
            <a:r>
              <a:rPr lang="en-US" altLang="zh-CN" sz="800" b="0" i="0" u="none" strike="noStrike" baseline="0" dirty="0">
                <a:latin typeface="仿宋" panose="02010609060101010101" pitchFamily="49" charset="-122"/>
                <a:ea typeface="仿宋" panose="02010609060101010101" pitchFamily="49" charset="-122"/>
              </a:rPr>
              <a:t>2.Keynote-158: J Clin Oncol. 2019 Jun 10;37(17):1470-1478. </a:t>
            </a:r>
            <a:r>
              <a:rPr lang="en-US" altLang="zh-CN" sz="800" b="0" i="0" u="none" strike="noStrike" baseline="0" dirty="0" err="1">
                <a:latin typeface="仿宋" panose="02010609060101010101" pitchFamily="49" charset="-122"/>
                <a:ea typeface="仿宋" panose="02010609060101010101" pitchFamily="49" charset="-122"/>
              </a:rPr>
              <a:t>doi</a:t>
            </a:r>
            <a:r>
              <a:rPr lang="en-US" altLang="zh-CN" sz="800" b="0" i="0" u="none" strike="noStrike" baseline="0" dirty="0">
                <a:latin typeface="仿宋" panose="02010609060101010101" pitchFamily="49" charset="-122"/>
                <a:ea typeface="仿宋" panose="02010609060101010101" pitchFamily="49" charset="-122"/>
              </a:rPr>
              <a:t>: 10.1200/JCO.18.01265</a:t>
            </a:r>
          </a:p>
          <a:p>
            <a:r>
              <a:rPr lang="en-US" altLang="zh-CN" sz="800" dirty="0">
                <a:latin typeface="仿宋" panose="02010609060101010101" pitchFamily="49" charset="-122"/>
                <a:ea typeface="仿宋" panose="02010609060101010101" pitchFamily="49" charset="-122"/>
              </a:rPr>
              <a:t>3.</a:t>
            </a:r>
            <a:r>
              <a:rPr lang="en-US" altLang="zh-CN" sz="800" b="0" i="0" u="none" strike="noStrike" baseline="0" dirty="0">
                <a:latin typeface="仿宋" panose="02010609060101010101" pitchFamily="49" charset="-122"/>
                <a:ea typeface="仿宋" panose="02010609060101010101" pitchFamily="49" charset="-122"/>
              </a:rPr>
              <a:t>Lancet Oncol. 2023 Oct;24(10):1134-1146. </a:t>
            </a:r>
          </a:p>
          <a:p>
            <a:r>
              <a:rPr lang="en-US" altLang="zh-CN" sz="800" dirty="0">
                <a:latin typeface="仿宋" panose="02010609060101010101" pitchFamily="49" charset="-122"/>
                <a:ea typeface="仿宋" panose="02010609060101010101" pitchFamily="49" charset="-122"/>
              </a:rPr>
              <a:t>4.</a:t>
            </a:r>
            <a:r>
              <a:rPr lang="zh-CN" altLang="en-US" sz="800" dirty="0">
                <a:latin typeface="仿宋" panose="02010609060101010101" pitchFamily="49" charset="-122"/>
                <a:ea typeface="仿宋" panose="02010609060101010101" pitchFamily="49" charset="-122"/>
              </a:rPr>
              <a:t>赛帕利单抗</a:t>
            </a:r>
            <a:r>
              <a:rPr lang="en-US" altLang="zh-CN" sz="800" dirty="0">
                <a:latin typeface="仿宋" panose="02010609060101010101" pitchFamily="49" charset="-122"/>
                <a:ea typeface="仿宋" panose="02010609060101010101" pitchFamily="49" charset="-122"/>
              </a:rPr>
              <a:t>2022 ESMO ASIA Oral</a:t>
            </a:r>
            <a:endParaRPr lang="en-US" altLang="zh-CN" sz="800" b="0" i="0" u="none" strike="noStrike" baseline="0" dirty="0">
              <a:latin typeface="仿宋" panose="02010609060101010101" pitchFamily="49" charset="-122"/>
              <a:ea typeface="仿宋" panose="02010609060101010101" pitchFamily="49" charset="-122"/>
            </a:endParaRPr>
          </a:p>
        </p:txBody>
      </p:sp>
      <p:sp>
        <p:nvSpPr>
          <p:cNvPr id="11" name="文本框 10"/>
          <p:cNvSpPr txBox="1"/>
          <p:nvPr/>
        </p:nvSpPr>
        <p:spPr>
          <a:xfrm>
            <a:off x="385769" y="5950408"/>
            <a:ext cx="646416"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15" name="文本框 14">
            <a:extLst>
              <a:ext uri="{FF2B5EF4-FFF2-40B4-BE49-F238E27FC236}">
                <a16:creationId xmlns:a16="http://schemas.microsoft.com/office/drawing/2014/main" id="{C6E4E818-6E85-16A1-09A6-A2B79BE0E5A6}"/>
              </a:ext>
            </a:extLst>
          </p:cNvPr>
          <p:cNvSpPr txBox="1"/>
          <p:nvPr/>
        </p:nvSpPr>
        <p:spPr>
          <a:xfrm>
            <a:off x="727125" y="4145623"/>
            <a:ext cx="10737749" cy="1600438"/>
          </a:xfrm>
          <a:prstGeom prst="rect">
            <a:avLst/>
          </a:prstGeom>
          <a:noFill/>
        </p:spPr>
        <p:txBody>
          <a:bodyPr wrap="square">
            <a:spAutoFit/>
          </a:bodyPr>
          <a:lstStyle/>
          <a:p>
            <a:r>
              <a:rPr lang="zh-CN" altLang="en-US" sz="1400" b="1" dirty="0">
                <a:latin typeface="微软雅黑" panose="020B0503020204020204" pitchFamily="34" charset="-122"/>
                <a:ea typeface="微软雅黑" panose="020B0503020204020204" pitchFamily="34" charset="-122"/>
              </a:rPr>
              <a:t>①与其他免疫检查点抑制剂相比，索卡佐利单抗治疗宫颈癌</a:t>
            </a:r>
            <a:r>
              <a:rPr lang="zh-CN" altLang="en-US" sz="1400" b="1" dirty="0">
                <a:solidFill>
                  <a:srgbClr val="C00000"/>
                </a:solidFill>
                <a:latin typeface="微软雅黑" panose="020B0503020204020204" pitchFamily="34" charset="-122"/>
                <a:ea typeface="微软雅黑" panose="020B0503020204020204" pitchFamily="34" charset="-122"/>
              </a:rPr>
              <a:t>不良反应发生率及严重不良反应发生率更低，安全性更佳。</a:t>
            </a:r>
            <a:endParaRPr lang="en-US" altLang="zh-CN" sz="1400" b="1" dirty="0">
              <a:solidFill>
                <a:srgbClr val="C00000"/>
              </a:solidFill>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②严重不良反应尤其≥</a:t>
            </a:r>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级</a:t>
            </a:r>
            <a:r>
              <a:rPr lang="en-US" altLang="zh-CN" sz="1400" b="1" dirty="0" err="1">
                <a:latin typeface="微软雅黑" panose="020B0503020204020204" pitchFamily="34" charset="-122"/>
                <a:ea typeface="微软雅黑" panose="020B0503020204020204" pitchFamily="34" charset="-122"/>
              </a:rPr>
              <a:t>irAE</a:t>
            </a:r>
            <a:r>
              <a:rPr lang="zh-CN" altLang="en-US" sz="1400" b="1" dirty="0">
                <a:latin typeface="微软雅黑" panose="020B0503020204020204" pitchFamily="34" charset="-122"/>
                <a:ea typeface="微软雅黑" panose="020B0503020204020204" pitchFamily="34" charset="-122"/>
              </a:rPr>
              <a:t>需住院治疗， </a:t>
            </a:r>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级和</a:t>
            </a:r>
            <a:r>
              <a:rPr lang="en-US" altLang="zh-CN" sz="1400" b="1" dirty="0">
                <a:latin typeface="微软雅黑" panose="020B0503020204020204" pitchFamily="34" charset="-122"/>
                <a:ea typeface="微软雅黑" panose="020B0503020204020204" pitchFamily="34" charset="-122"/>
              </a:rPr>
              <a:t>5</a:t>
            </a:r>
            <a:r>
              <a:rPr lang="zh-CN" altLang="en-US" sz="1400" b="1" dirty="0">
                <a:latin typeface="微软雅黑" panose="020B0503020204020204" pitchFamily="34" charset="-122"/>
                <a:ea typeface="微软雅黑" panose="020B0503020204020204" pitchFamily="34" charset="-122"/>
              </a:rPr>
              <a:t>级</a:t>
            </a:r>
            <a:r>
              <a:rPr lang="en-US" altLang="zh-CN" sz="1400" b="1" dirty="0" err="1">
                <a:latin typeface="微软雅黑" panose="020B0503020204020204" pitchFamily="34" charset="-122"/>
                <a:ea typeface="微软雅黑" panose="020B0503020204020204" pitchFamily="34" charset="-122"/>
              </a:rPr>
              <a:t>irAE</a:t>
            </a:r>
            <a:r>
              <a:rPr lang="zh-CN" altLang="en-US" sz="1400" b="1" dirty="0">
                <a:latin typeface="微软雅黑" panose="020B0503020204020204" pitchFamily="34" charset="-122"/>
                <a:ea typeface="微软雅黑" panose="020B0503020204020204" pitchFamily="34" charset="-122"/>
              </a:rPr>
              <a:t>需考虑</a:t>
            </a:r>
            <a:r>
              <a:rPr lang="en-US" altLang="zh-CN" sz="1400" b="1" dirty="0">
                <a:latin typeface="微软雅黑" panose="020B0503020204020204" pitchFamily="34" charset="-122"/>
                <a:ea typeface="微软雅黑" panose="020B0503020204020204" pitchFamily="34" charset="-122"/>
              </a:rPr>
              <a:t>ICU</a:t>
            </a:r>
            <a:r>
              <a:rPr lang="zh-CN" altLang="en-US" sz="1400" b="1" dirty="0">
                <a:latin typeface="微软雅黑" panose="020B0503020204020204" pitchFamily="34" charset="-122"/>
                <a:ea typeface="微软雅黑" panose="020B0503020204020204" pitchFamily="34" charset="-122"/>
              </a:rPr>
              <a:t>治疗，</a:t>
            </a:r>
            <a:r>
              <a:rPr lang="zh-CN" altLang="en-US" sz="1400" b="1" dirty="0">
                <a:solidFill>
                  <a:srgbClr val="C00000"/>
                </a:solidFill>
                <a:latin typeface="微软雅黑" panose="020B0503020204020204" pitchFamily="34" charset="-122"/>
                <a:ea typeface="微软雅黑" panose="020B0503020204020204" pitchFamily="34" charset="-122"/>
              </a:rPr>
              <a:t>对患者生命造成威胁，且大幅增加医疗成本；索卡佐利单抗安全性良好，≥</a:t>
            </a:r>
            <a:r>
              <a:rPr lang="en-US" altLang="zh-CN" sz="1400" b="1" dirty="0">
                <a:solidFill>
                  <a:srgbClr val="C00000"/>
                </a:solidFill>
                <a:latin typeface="微软雅黑" panose="020B0503020204020204" pitchFamily="34" charset="-122"/>
                <a:ea typeface="微软雅黑" panose="020B0503020204020204" pitchFamily="34" charset="-122"/>
              </a:rPr>
              <a:t>3</a:t>
            </a:r>
            <a:r>
              <a:rPr lang="zh-CN" altLang="en-US" sz="1400" b="1" dirty="0">
                <a:solidFill>
                  <a:srgbClr val="C00000"/>
                </a:solidFill>
                <a:latin typeface="微软雅黑" panose="020B0503020204020204" pitchFamily="34" charset="-122"/>
                <a:ea typeface="微软雅黑" panose="020B0503020204020204" pitchFamily="34" charset="-122"/>
              </a:rPr>
              <a:t>级</a:t>
            </a:r>
            <a:r>
              <a:rPr lang="en-US" altLang="zh-CN" sz="1400" b="1" dirty="0" err="1">
                <a:solidFill>
                  <a:srgbClr val="C00000"/>
                </a:solidFill>
                <a:latin typeface="微软雅黑" panose="020B0503020204020204" pitchFamily="34" charset="-122"/>
                <a:ea typeface="微软雅黑" panose="020B0503020204020204" pitchFamily="34" charset="-122"/>
              </a:rPr>
              <a:t>irAE</a:t>
            </a:r>
            <a:r>
              <a:rPr lang="zh-CN" altLang="en-US" sz="1400" b="1" dirty="0">
                <a:solidFill>
                  <a:srgbClr val="C00000"/>
                </a:solidFill>
                <a:latin typeface="微软雅黑" panose="020B0503020204020204" pitchFamily="34" charset="-122"/>
                <a:ea typeface="微软雅黑" panose="020B0503020204020204" pitchFamily="34" charset="-122"/>
              </a:rPr>
              <a:t>发生率仅</a:t>
            </a:r>
            <a:r>
              <a:rPr lang="en-US" altLang="zh-CN" sz="1400" b="1" dirty="0">
                <a:solidFill>
                  <a:srgbClr val="C00000"/>
                </a:solidFill>
                <a:latin typeface="微软雅黑" panose="020B0503020204020204" pitchFamily="34" charset="-122"/>
                <a:ea typeface="微软雅黑" panose="020B0503020204020204" pitchFamily="34" charset="-122"/>
              </a:rPr>
              <a:t>2.9%</a:t>
            </a:r>
            <a:r>
              <a:rPr lang="zh-CN" altLang="en-US" sz="1400" b="1" dirty="0">
                <a:solidFill>
                  <a:srgbClr val="C00000"/>
                </a:solidFill>
                <a:latin typeface="微软雅黑" panose="020B0503020204020204" pitchFamily="34" charset="-122"/>
                <a:ea typeface="微软雅黑" panose="020B0503020204020204" pitchFamily="34" charset="-122"/>
              </a:rPr>
              <a:t>（且均为</a:t>
            </a:r>
            <a:r>
              <a:rPr lang="en-US" altLang="zh-CN" sz="1400" b="1" dirty="0">
                <a:solidFill>
                  <a:srgbClr val="C00000"/>
                </a:solidFill>
                <a:latin typeface="微软雅黑" panose="020B0503020204020204" pitchFamily="34" charset="-122"/>
                <a:ea typeface="微软雅黑" panose="020B0503020204020204" pitchFamily="34" charset="-122"/>
              </a:rPr>
              <a:t>3</a:t>
            </a:r>
            <a:r>
              <a:rPr lang="zh-CN" altLang="en-US" sz="1400" b="1" dirty="0">
                <a:solidFill>
                  <a:srgbClr val="C00000"/>
                </a:solidFill>
                <a:latin typeface="微软雅黑" panose="020B0503020204020204" pitchFamily="34" charset="-122"/>
                <a:ea typeface="微软雅黑" panose="020B0503020204020204" pitchFamily="34" charset="-122"/>
              </a:rPr>
              <a:t>级，没有</a:t>
            </a:r>
            <a:r>
              <a:rPr lang="en-US" altLang="zh-CN" sz="1400" b="1" dirty="0">
                <a:solidFill>
                  <a:srgbClr val="C00000"/>
                </a:solidFill>
                <a:latin typeface="微软雅黑" panose="020B0503020204020204" pitchFamily="34" charset="-122"/>
                <a:ea typeface="微软雅黑" panose="020B0503020204020204" pitchFamily="34" charset="-122"/>
              </a:rPr>
              <a:t>4</a:t>
            </a:r>
            <a:r>
              <a:rPr lang="zh-CN" altLang="en-US" sz="1400" b="1" dirty="0">
                <a:solidFill>
                  <a:srgbClr val="C00000"/>
                </a:solidFill>
                <a:latin typeface="微软雅黑" panose="020B0503020204020204" pitchFamily="34" charset="-122"/>
                <a:ea typeface="微软雅黑" panose="020B0503020204020204" pitchFamily="34" charset="-122"/>
              </a:rPr>
              <a:t>级</a:t>
            </a:r>
            <a:r>
              <a:rPr lang="en-US" altLang="zh-CN" sz="1400" b="1" dirty="0">
                <a:solidFill>
                  <a:srgbClr val="C00000"/>
                </a:solidFill>
                <a:latin typeface="微软雅黑" panose="020B0503020204020204" pitchFamily="34" charset="-122"/>
                <a:ea typeface="微软雅黑" panose="020B0503020204020204" pitchFamily="34" charset="-122"/>
              </a:rPr>
              <a:t>5</a:t>
            </a:r>
            <a:r>
              <a:rPr lang="zh-CN" altLang="en-US" sz="1400" b="1" dirty="0">
                <a:solidFill>
                  <a:srgbClr val="C00000"/>
                </a:solidFill>
                <a:latin typeface="微软雅黑" panose="020B0503020204020204" pitchFamily="34" charset="-122"/>
                <a:ea typeface="微软雅黑" panose="020B0503020204020204" pitchFamily="34" charset="-122"/>
              </a:rPr>
              <a:t>级）。</a:t>
            </a:r>
            <a:endParaRPr lang="en-US" altLang="zh-CN" sz="1400" b="1" dirty="0">
              <a:solidFill>
                <a:srgbClr val="C00000"/>
              </a:solidFill>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③索卡佐利单抗安全性小结：</a:t>
            </a:r>
            <a:endParaRPr lang="en-US" altLang="zh-CN" sz="1400" b="1" dirty="0">
              <a:latin typeface="微软雅黑" panose="020B0503020204020204" pitchFamily="34" charset="-122"/>
              <a:ea typeface="微软雅黑" panose="020B0503020204020204" pitchFamily="34" charset="-122"/>
            </a:endParaRPr>
          </a:p>
          <a:p>
            <a:pPr marL="742950" lvl="1" indent="-285750">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rPr>
              <a:t>索卡佐利单抗治疗晚期宫颈癌 </a:t>
            </a:r>
            <a:r>
              <a:rPr lang="en-US" altLang="zh-CN" sz="1400" b="1" dirty="0">
                <a:solidFill>
                  <a:srgbClr val="C00000"/>
                </a:solidFill>
                <a:latin typeface="微软雅黑" panose="020B0503020204020204" pitchFamily="34" charset="-122"/>
                <a:ea typeface="微软雅黑" panose="020B0503020204020204" pitchFamily="34" charset="-122"/>
              </a:rPr>
              <a:t>CTCAE 4-5</a:t>
            </a:r>
            <a:r>
              <a:rPr lang="zh-CN" altLang="en-US" sz="1400" b="1" dirty="0">
                <a:solidFill>
                  <a:srgbClr val="C00000"/>
                </a:solidFill>
                <a:latin typeface="微软雅黑" panose="020B0503020204020204" pitchFamily="34" charset="-122"/>
                <a:ea typeface="微软雅黑" panose="020B0503020204020204" pitchFamily="34" charset="-122"/>
              </a:rPr>
              <a:t>级的药物相关不良反应发生率 </a:t>
            </a:r>
            <a:r>
              <a:rPr lang="en-US" altLang="zh-CN" sz="1400" b="1" dirty="0">
                <a:solidFill>
                  <a:srgbClr val="C00000"/>
                </a:solidFill>
                <a:latin typeface="微软雅黑" panose="020B0503020204020204" pitchFamily="34" charset="-122"/>
                <a:ea typeface="微软雅黑" panose="020B0503020204020204" pitchFamily="34" charset="-122"/>
              </a:rPr>
              <a:t>0</a:t>
            </a:r>
          </a:p>
          <a:p>
            <a:pPr marL="742950" lvl="1" indent="-285750">
              <a:buFont typeface="Wingdings" panose="05000000000000000000" pitchFamily="2" charset="2"/>
              <a:buChar char="Ø"/>
            </a:pP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索卡佐利单抗治疗晚期宫颈癌 </a:t>
            </a:r>
            <a:r>
              <a:rPr lang="en-US" altLang="zh-CN" sz="1400" b="1" dirty="0">
                <a:solidFill>
                  <a:srgbClr val="C00000"/>
                </a:solidFill>
                <a:latin typeface="微软雅黑" panose="020B0503020204020204" pitchFamily="34" charset="-122"/>
                <a:ea typeface="微软雅黑" panose="020B0503020204020204" pitchFamily="34" charset="-122"/>
              </a:rPr>
              <a:t>CTCAE 3</a:t>
            </a:r>
            <a:r>
              <a:rPr lang="zh-CN" altLang="en-US" sz="1400" b="1" dirty="0">
                <a:solidFill>
                  <a:srgbClr val="C00000"/>
                </a:solidFill>
                <a:latin typeface="微软雅黑" panose="020B0503020204020204" pitchFamily="34" charset="-122"/>
                <a:ea typeface="微软雅黑" panose="020B0503020204020204" pitchFamily="34" charset="-122"/>
              </a:rPr>
              <a:t>级的药物相关不良反应为</a:t>
            </a:r>
            <a:r>
              <a:rPr lang="en-US" altLang="zh-CN" sz="1400" b="1" dirty="0">
                <a:solidFill>
                  <a:srgbClr val="C00000"/>
                </a:solidFill>
                <a:latin typeface="微软雅黑" panose="020B0503020204020204" pitchFamily="34" charset="-122"/>
                <a:ea typeface="微软雅黑" panose="020B0503020204020204" pitchFamily="34" charset="-122"/>
              </a:rPr>
              <a:t>7.7%</a:t>
            </a:r>
            <a:r>
              <a:rPr lang="zh-CN" altLang="en-US" sz="1400" b="1" dirty="0">
                <a:solidFill>
                  <a:srgbClr val="C00000"/>
                </a:solidFill>
                <a:latin typeface="微软雅黑" panose="020B0503020204020204" pitchFamily="34" charset="-122"/>
                <a:ea typeface="微软雅黑" panose="020B0503020204020204" pitchFamily="34" charset="-122"/>
              </a:rPr>
              <a:t>（</a:t>
            </a:r>
            <a:r>
              <a:rPr lang="en-US" altLang="zh-CN" sz="1400" b="1" dirty="0">
                <a:solidFill>
                  <a:srgbClr val="C00000"/>
                </a:solidFill>
                <a:latin typeface="微软雅黑" panose="020B0503020204020204" pitchFamily="34" charset="-122"/>
                <a:ea typeface="微软雅黑" panose="020B0503020204020204" pitchFamily="34" charset="-122"/>
              </a:rPr>
              <a:t>8</a:t>
            </a:r>
            <a:r>
              <a:rPr lang="zh-CN" altLang="en-US" sz="1400" b="1" dirty="0">
                <a:solidFill>
                  <a:srgbClr val="C00000"/>
                </a:solidFill>
                <a:latin typeface="微软雅黑" panose="020B0503020204020204" pitchFamily="34" charset="-122"/>
                <a:ea typeface="微软雅黑" panose="020B0503020204020204" pitchFamily="34" charset="-122"/>
              </a:rPr>
              <a:t>例）</a:t>
            </a:r>
            <a:endParaRPr lang="en-US" altLang="zh-CN" sz="1400" b="1" dirty="0">
              <a:solidFill>
                <a:srgbClr val="C00000"/>
              </a:solidFill>
              <a:latin typeface="微软雅黑" panose="020B0503020204020204" pitchFamily="34" charset="-122"/>
              <a:ea typeface="微软雅黑" panose="020B0503020204020204" pitchFamily="34" charset="-122"/>
            </a:endParaRPr>
          </a:p>
          <a:p>
            <a:pPr marL="742950" lvl="1" indent="-285750">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rPr>
              <a:t>索卡佐利单抗治疗晚期宫颈癌 </a:t>
            </a:r>
            <a:r>
              <a:rPr lang="en-US" altLang="zh-CN" sz="1400" b="1" dirty="0" err="1">
                <a:solidFill>
                  <a:srgbClr val="C00000"/>
                </a:solidFill>
                <a:latin typeface="微软雅黑" panose="020B0503020204020204" pitchFamily="34" charset="-122"/>
                <a:ea typeface="微软雅黑" panose="020B0503020204020204" pitchFamily="34" charset="-122"/>
              </a:rPr>
              <a:t>irAE</a:t>
            </a:r>
            <a:r>
              <a:rPr lang="zh-CN" altLang="en-US" sz="1400" b="1" dirty="0">
                <a:solidFill>
                  <a:srgbClr val="C00000"/>
                </a:solidFill>
                <a:latin typeface="微软雅黑" panose="020B0503020204020204" pitchFamily="34" charset="-122"/>
                <a:ea typeface="微软雅黑" panose="020B0503020204020204" pitchFamily="34" charset="-122"/>
              </a:rPr>
              <a:t>绝大多数为</a:t>
            </a:r>
            <a:r>
              <a:rPr lang="en-US" altLang="zh-CN" sz="1400" b="1" dirty="0">
                <a:solidFill>
                  <a:srgbClr val="C00000"/>
                </a:solidFill>
                <a:latin typeface="微软雅黑" panose="020B0503020204020204" pitchFamily="34" charset="-122"/>
                <a:ea typeface="微软雅黑" panose="020B0503020204020204" pitchFamily="34" charset="-122"/>
              </a:rPr>
              <a:t>1</a:t>
            </a:r>
            <a:r>
              <a:rPr lang="zh-CN" altLang="en-US" sz="1400" b="1" dirty="0">
                <a:solidFill>
                  <a:srgbClr val="C00000"/>
                </a:solidFill>
                <a:latin typeface="微软雅黑" panose="020B0503020204020204" pitchFamily="34" charset="-122"/>
                <a:ea typeface="微软雅黑" panose="020B0503020204020204" pitchFamily="34" charset="-122"/>
              </a:rPr>
              <a:t>级或者</a:t>
            </a:r>
            <a:r>
              <a:rPr lang="en-US" altLang="zh-CN" sz="1400" b="1" dirty="0">
                <a:solidFill>
                  <a:srgbClr val="C00000"/>
                </a:solidFill>
                <a:latin typeface="微软雅黑" panose="020B0503020204020204" pitchFamily="34" charset="-122"/>
                <a:ea typeface="微软雅黑" panose="020B0503020204020204" pitchFamily="34" charset="-122"/>
              </a:rPr>
              <a:t>2</a:t>
            </a:r>
            <a:r>
              <a:rPr lang="zh-CN" altLang="en-US" sz="1400" b="1" dirty="0">
                <a:solidFill>
                  <a:srgbClr val="C00000"/>
                </a:solidFill>
                <a:latin typeface="微软雅黑" panose="020B0503020204020204" pitchFamily="34" charset="-122"/>
                <a:ea typeface="微软雅黑" panose="020B0503020204020204" pitchFamily="34" charset="-122"/>
              </a:rPr>
              <a:t>级，未出现</a:t>
            </a:r>
            <a:r>
              <a:rPr lang="en-US" altLang="zh-CN" sz="1400" b="1" dirty="0">
                <a:solidFill>
                  <a:srgbClr val="C00000"/>
                </a:solidFill>
                <a:latin typeface="微软雅黑" panose="020B0503020204020204" pitchFamily="34" charset="-122"/>
                <a:ea typeface="微软雅黑" panose="020B0503020204020204" pitchFamily="34" charset="-122"/>
              </a:rPr>
              <a:t>CTCAE 4</a:t>
            </a:r>
            <a:r>
              <a:rPr lang="zh-CN" altLang="en-US" sz="1400" b="1" dirty="0">
                <a:solidFill>
                  <a:srgbClr val="C00000"/>
                </a:solidFill>
                <a:latin typeface="微软雅黑" panose="020B0503020204020204" pitchFamily="34" charset="-122"/>
                <a:ea typeface="微软雅黑" panose="020B0503020204020204" pitchFamily="34" charset="-122"/>
              </a:rPr>
              <a:t>级和</a:t>
            </a:r>
            <a:r>
              <a:rPr lang="en-US" altLang="zh-CN" sz="1400" b="1" dirty="0">
                <a:solidFill>
                  <a:srgbClr val="C00000"/>
                </a:solidFill>
                <a:latin typeface="微软雅黑" panose="020B0503020204020204" pitchFamily="34" charset="-122"/>
                <a:ea typeface="微软雅黑" panose="020B0503020204020204" pitchFamily="34" charset="-122"/>
              </a:rPr>
              <a:t>5</a:t>
            </a:r>
            <a:r>
              <a:rPr lang="zh-CN" altLang="en-US" sz="1400" b="1" dirty="0">
                <a:solidFill>
                  <a:srgbClr val="C00000"/>
                </a:solidFill>
                <a:latin typeface="微软雅黑" panose="020B0503020204020204" pitchFamily="34" charset="-122"/>
                <a:ea typeface="微软雅黑" panose="020B0503020204020204" pitchFamily="34" charset="-122"/>
              </a:rPr>
              <a:t>级的不良反应，</a:t>
            </a:r>
            <a:r>
              <a:rPr lang="en-US" altLang="zh-CN" sz="1400" b="1" dirty="0">
                <a:solidFill>
                  <a:srgbClr val="C00000"/>
                </a:solidFill>
                <a:latin typeface="微软雅黑" panose="020B0503020204020204" pitchFamily="34" charset="-122"/>
                <a:ea typeface="微软雅黑" panose="020B0503020204020204" pitchFamily="34" charset="-122"/>
              </a:rPr>
              <a:t>3</a:t>
            </a:r>
            <a:r>
              <a:rPr lang="zh-CN" altLang="en-US" sz="1400" b="1" dirty="0">
                <a:solidFill>
                  <a:srgbClr val="C00000"/>
                </a:solidFill>
                <a:latin typeface="微软雅黑" panose="020B0503020204020204" pitchFamily="34" charset="-122"/>
                <a:ea typeface="微软雅黑" panose="020B0503020204020204" pitchFamily="34" charset="-122"/>
              </a:rPr>
              <a:t>级</a:t>
            </a:r>
            <a:r>
              <a:rPr lang="en-US" altLang="zh-CN" sz="1400" b="1" dirty="0" err="1">
                <a:solidFill>
                  <a:srgbClr val="C00000"/>
                </a:solidFill>
                <a:latin typeface="微软雅黑" panose="020B0503020204020204" pitchFamily="34" charset="-122"/>
                <a:ea typeface="微软雅黑" panose="020B0503020204020204" pitchFamily="34" charset="-122"/>
              </a:rPr>
              <a:t>irAE</a:t>
            </a:r>
            <a:r>
              <a:rPr lang="zh-CN" altLang="en-US" sz="1400" b="1" dirty="0">
                <a:solidFill>
                  <a:srgbClr val="C00000"/>
                </a:solidFill>
                <a:latin typeface="微软雅黑" panose="020B0503020204020204" pitchFamily="34" charset="-122"/>
                <a:ea typeface="微软雅黑" panose="020B0503020204020204" pitchFamily="34" charset="-122"/>
              </a:rPr>
              <a:t>发生率</a:t>
            </a:r>
            <a:r>
              <a:rPr lang="en-US" altLang="zh-CN" sz="1400" b="1" dirty="0">
                <a:solidFill>
                  <a:srgbClr val="C00000"/>
                </a:solidFill>
                <a:latin typeface="微软雅黑" panose="020B0503020204020204" pitchFamily="34" charset="-122"/>
                <a:ea typeface="微软雅黑" panose="020B0503020204020204" pitchFamily="34" charset="-122"/>
              </a:rPr>
              <a:t>2.9%</a:t>
            </a:r>
            <a:r>
              <a:rPr lang="zh-CN" altLang="en-US" sz="1400" b="1" dirty="0">
                <a:solidFill>
                  <a:srgbClr val="C00000"/>
                </a:solidFill>
                <a:latin typeface="微软雅黑" panose="020B0503020204020204" pitchFamily="34" charset="-122"/>
                <a:ea typeface="微软雅黑" panose="020B0503020204020204" pitchFamily="34" charset="-122"/>
              </a:rPr>
              <a:t>（</a:t>
            </a:r>
            <a:r>
              <a:rPr lang="en-US" altLang="zh-CN" sz="1400" b="1" dirty="0">
                <a:solidFill>
                  <a:srgbClr val="C00000"/>
                </a:solidFill>
                <a:latin typeface="微软雅黑" panose="020B0503020204020204" pitchFamily="34" charset="-122"/>
                <a:ea typeface="微软雅黑" panose="020B0503020204020204" pitchFamily="34" charset="-122"/>
              </a:rPr>
              <a:t>3</a:t>
            </a:r>
            <a:r>
              <a:rPr lang="zh-CN" altLang="en-US" sz="1400" b="1" dirty="0">
                <a:solidFill>
                  <a:srgbClr val="C00000"/>
                </a:solidFill>
                <a:latin typeface="微软雅黑" panose="020B0503020204020204" pitchFamily="34" charset="-122"/>
                <a:ea typeface="微软雅黑" panose="020B0503020204020204" pitchFamily="34" charset="-122"/>
              </a:rPr>
              <a:t>例）</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2A36574E-0A5F-C7E5-D242-8510D85243FA}"/>
              </a:ext>
            </a:extLst>
          </p:cNvPr>
          <p:cNvSpPr txBox="1"/>
          <p:nvPr/>
        </p:nvSpPr>
        <p:spPr>
          <a:xfrm>
            <a:off x="1061599" y="1172741"/>
            <a:ext cx="5788436" cy="400110"/>
          </a:xfrm>
          <a:prstGeom prst="rect">
            <a:avLst/>
          </a:prstGeom>
          <a:noFill/>
        </p:spPr>
        <p:txBody>
          <a:bodyPr wrap="square">
            <a:spAutoFit/>
          </a:bodyPr>
          <a:lstStyle/>
          <a:p>
            <a:r>
              <a:rPr lang="zh-CN" altLang="en-US" sz="2000" b="1" i="0" u="none" strike="noStrike" baseline="0" dirty="0">
                <a:latin typeface="MicrosoftYaHei-Bold"/>
              </a:rPr>
              <a:t>索卡佐利单抗治疗晚期宫颈癌患者安全性良好可控 </a:t>
            </a:r>
            <a:endParaRPr lang="zh-CN" altLang="en-US" sz="2000" dirty="0"/>
          </a:p>
        </p:txBody>
      </p:sp>
      <p:graphicFrame>
        <p:nvGraphicFramePr>
          <p:cNvPr id="9" name="表格 8">
            <a:extLst>
              <a:ext uri="{FF2B5EF4-FFF2-40B4-BE49-F238E27FC236}">
                <a16:creationId xmlns:a16="http://schemas.microsoft.com/office/drawing/2014/main" id="{63AA5E85-0E97-10B3-B0C0-00F554AA050F}"/>
              </a:ext>
            </a:extLst>
          </p:cNvPr>
          <p:cNvGraphicFramePr>
            <a:graphicFrameLocks noGrp="1"/>
          </p:cNvGraphicFramePr>
          <p:nvPr>
            <p:extLst>
              <p:ext uri="{D42A27DB-BD31-4B8C-83A1-F6EECF244321}">
                <p14:modId xmlns:p14="http://schemas.microsoft.com/office/powerpoint/2010/main" val="3537208408"/>
              </p:ext>
            </p:extLst>
          </p:nvPr>
        </p:nvGraphicFramePr>
        <p:xfrm>
          <a:off x="1530619" y="1601041"/>
          <a:ext cx="8875189" cy="2444313"/>
        </p:xfrm>
        <a:graphic>
          <a:graphicData uri="http://schemas.openxmlformats.org/drawingml/2006/table">
            <a:tbl>
              <a:tblPr firstRow="1" bandRow="1"/>
              <a:tblGrid>
                <a:gridCol w="1834836">
                  <a:extLst>
                    <a:ext uri="{9D8B030D-6E8A-4147-A177-3AD203B41FA5}">
                      <a16:colId xmlns:a16="http://schemas.microsoft.com/office/drawing/2014/main" val="2205007749"/>
                    </a:ext>
                  </a:extLst>
                </a:gridCol>
                <a:gridCol w="1863346">
                  <a:extLst>
                    <a:ext uri="{9D8B030D-6E8A-4147-A177-3AD203B41FA5}">
                      <a16:colId xmlns:a16="http://schemas.microsoft.com/office/drawing/2014/main" val="298668501"/>
                    </a:ext>
                  </a:extLst>
                </a:gridCol>
                <a:gridCol w="1725669">
                  <a:extLst>
                    <a:ext uri="{9D8B030D-6E8A-4147-A177-3AD203B41FA5}">
                      <a16:colId xmlns:a16="http://schemas.microsoft.com/office/drawing/2014/main" val="4139127292"/>
                    </a:ext>
                  </a:extLst>
                </a:gridCol>
                <a:gridCol w="1725669">
                  <a:extLst>
                    <a:ext uri="{9D8B030D-6E8A-4147-A177-3AD203B41FA5}">
                      <a16:colId xmlns:a16="http://schemas.microsoft.com/office/drawing/2014/main" val="4047107896"/>
                    </a:ext>
                  </a:extLst>
                </a:gridCol>
                <a:gridCol w="1725669">
                  <a:extLst>
                    <a:ext uri="{9D8B030D-6E8A-4147-A177-3AD203B41FA5}">
                      <a16:colId xmlns:a16="http://schemas.microsoft.com/office/drawing/2014/main" val="4242864971"/>
                    </a:ext>
                  </a:extLst>
                </a:gridCol>
              </a:tblGrid>
              <a:tr h="429129">
                <a:tc>
                  <a:txBody>
                    <a:bodyPr/>
                    <a:lstStyle/>
                    <a:p>
                      <a:pPr marL="0" algn="ctr" defTabSz="914400" rtl="0" eaLnBrk="1" latinLnBrk="0" hangingPunct="1">
                        <a:lnSpc>
                          <a:spcPct val="120000"/>
                        </a:lnSpc>
                        <a:spcBef>
                          <a:spcPts val="0"/>
                        </a:spcBef>
                        <a:spcAft>
                          <a:spcPts val="0"/>
                        </a:spcAft>
                        <a:buClrTx/>
                        <a:buSzTx/>
                        <a:buFontTx/>
                      </a:pPr>
                      <a:r>
                        <a:rPr lang="zh-CN" altLang="en-US" sz="1400" b="1" kern="1200" spc="120" dirty="0">
                          <a:solidFill>
                            <a:schemeClr val="bg1"/>
                          </a:solidFill>
                          <a:latin typeface="微软雅黑" panose="020B0503020204020204" pitchFamily="34" charset="-122"/>
                          <a:ea typeface="微软雅黑" panose="020B0503020204020204" pitchFamily="34" charset="-122"/>
                          <a:cs typeface="+mn-cs"/>
                        </a:rPr>
                        <a:t>发生率</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A4BD"/>
                    </a:solidFill>
                  </a:tcPr>
                </a:tc>
                <a:tc>
                  <a:txBody>
                    <a:bodyPr/>
                    <a:lstStyle/>
                    <a:p>
                      <a:pPr marL="0" algn="ctr" defTabSz="914400" rtl="0" eaLnBrk="1" latinLnBrk="0" hangingPunct="1">
                        <a:lnSpc>
                          <a:spcPct val="120000"/>
                        </a:lnSpc>
                        <a:spcBef>
                          <a:spcPts val="0"/>
                        </a:spcBef>
                        <a:spcAft>
                          <a:spcPts val="0"/>
                        </a:spcAft>
                        <a:buClrTx/>
                        <a:buSzTx/>
                        <a:buFontTx/>
                      </a:pPr>
                      <a:r>
                        <a:rPr lang="zh-CN" altLang="en-US" sz="1200" b="1" kern="1200" spc="120" dirty="0">
                          <a:solidFill>
                            <a:schemeClr val="bg1"/>
                          </a:solidFill>
                          <a:latin typeface="微软雅黑" panose="020B0503020204020204" pitchFamily="34" charset="-122"/>
                          <a:ea typeface="微软雅黑" panose="020B0503020204020204" pitchFamily="34" charset="-122"/>
                          <a:cs typeface="+mn-cs"/>
                        </a:rPr>
                        <a:t>索卡佐利单抗</a:t>
                      </a:r>
                      <a:r>
                        <a:rPr lang="en-US" altLang="zh-CN" sz="1200" b="1" kern="1200" spc="120" baseline="30000" dirty="0">
                          <a:solidFill>
                            <a:schemeClr val="bg1"/>
                          </a:solidFill>
                          <a:latin typeface="微软雅黑" panose="020B0503020204020204" pitchFamily="34" charset="-122"/>
                          <a:ea typeface="微软雅黑" panose="020B0503020204020204" pitchFamily="34" charset="-122"/>
                          <a:cs typeface="+mn-cs"/>
                        </a:rPr>
                        <a:t>1</a:t>
                      </a:r>
                    </a:p>
                    <a:p>
                      <a:pPr marL="0" algn="ctr" defTabSz="914400" rtl="0" eaLnBrk="1" latinLnBrk="0" hangingPunct="1">
                        <a:lnSpc>
                          <a:spcPct val="120000"/>
                        </a:lnSpc>
                        <a:spcBef>
                          <a:spcPts val="0"/>
                        </a:spcBef>
                        <a:spcAft>
                          <a:spcPts val="0"/>
                        </a:spcAft>
                        <a:buClrTx/>
                        <a:buSzTx/>
                        <a:buFontTx/>
                      </a:pPr>
                      <a:r>
                        <a:rPr lang="zh-CN" altLang="en-US" sz="1200" b="1" kern="1200" spc="120" baseline="0" dirty="0">
                          <a:solidFill>
                            <a:schemeClr val="bg1"/>
                          </a:solidFill>
                          <a:latin typeface="微软雅黑" panose="020B0503020204020204" pitchFamily="34" charset="-122"/>
                          <a:ea typeface="微软雅黑" panose="020B0503020204020204" pitchFamily="34" charset="-122"/>
                          <a:cs typeface="+mn-cs"/>
                        </a:rPr>
                        <a:t>（</a:t>
                      </a:r>
                      <a:r>
                        <a:rPr lang="en-US" altLang="zh-CN" sz="1200" b="1" kern="1200" spc="120" baseline="0" dirty="0">
                          <a:solidFill>
                            <a:schemeClr val="bg1"/>
                          </a:solidFill>
                          <a:latin typeface="微软雅黑" panose="020B0503020204020204" pitchFamily="34" charset="-122"/>
                          <a:ea typeface="微软雅黑" panose="020B0503020204020204" pitchFamily="34" charset="-122"/>
                          <a:cs typeface="+mn-cs"/>
                        </a:rPr>
                        <a:t>n=104</a:t>
                      </a:r>
                      <a:r>
                        <a:rPr lang="zh-CN" altLang="en-US" sz="1200" b="1" kern="1200" spc="120" baseline="0" dirty="0">
                          <a:solidFill>
                            <a:schemeClr val="bg1"/>
                          </a:solidFill>
                          <a:latin typeface="微软雅黑" panose="020B0503020204020204" pitchFamily="34" charset="-122"/>
                          <a:ea typeface="微软雅黑" panose="020B0503020204020204" pitchFamily="34" charset="-122"/>
                          <a:cs typeface="+mn-cs"/>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A4BD"/>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b="1" kern="1200" spc="120" dirty="0">
                          <a:solidFill>
                            <a:schemeClr val="bg1"/>
                          </a:solidFill>
                          <a:latin typeface="微软雅黑" panose="020B0503020204020204" pitchFamily="34" charset="-122"/>
                          <a:ea typeface="微软雅黑" panose="020B0503020204020204" pitchFamily="34" charset="-122"/>
                          <a:cs typeface="+mn-cs"/>
                        </a:rPr>
                        <a:t>帕博利珠单抗</a:t>
                      </a:r>
                      <a:r>
                        <a:rPr lang="en-US" altLang="zh-CN" sz="1200" b="1" kern="1200" spc="120" baseline="30000" dirty="0">
                          <a:solidFill>
                            <a:schemeClr val="bg1"/>
                          </a:solidFill>
                          <a:latin typeface="微软雅黑" panose="020B0503020204020204" pitchFamily="34" charset="-122"/>
                          <a:ea typeface="微软雅黑" panose="020B0503020204020204" pitchFamily="34" charset="-122"/>
                          <a:cs typeface="+mn-cs"/>
                        </a:rPr>
                        <a:t>2</a:t>
                      </a:r>
                    </a:p>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b="1" kern="1200" spc="120" baseline="0" dirty="0">
                          <a:solidFill>
                            <a:schemeClr val="bg1"/>
                          </a:solidFill>
                          <a:latin typeface="微软雅黑" panose="020B0503020204020204" pitchFamily="34" charset="-122"/>
                          <a:ea typeface="微软雅黑" panose="020B0503020204020204" pitchFamily="34" charset="-122"/>
                          <a:cs typeface="+mn-cs"/>
                        </a:rPr>
                        <a:t>（</a:t>
                      </a:r>
                      <a:r>
                        <a:rPr lang="en-US" altLang="zh-CN" sz="1200" b="1" kern="1200" spc="120" baseline="0" dirty="0">
                          <a:solidFill>
                            <a:schemeClr val="bg1"/>
                          </a:solidFill>
                          <a:latin typeface="微软雅黑" panose="020B0503020204020204" pitchFamily="34" charset="-122"/>
                          <a:ea typeface="微软雅黑" panose="020B0503020204020204" pitchFamily="34" charset="-122"/>
                          <a:cs typeface="+mn-cs"/>
                        </a:rPr>
                        <a:t>n=98</a:t>
                      </a:r>
                      <a:r>
                        <a:rPr lang="zh-CN" altLang="en-US" sz="1200" b="1" kern="1200" spc="120" baseline="0" dirty="0">
                          <a:solidFill>
                            <a:schemeClr val="bg1"/>
                          </a:solidFill>
                          <a:latin typeface="微软雅黑" panose="020B0503020204020204" pitchFamily="34" charset="-122"/>
                          <a:ea typeface="微软雅黑" panose="020B0503020204020204" pitchFamily="34" charset="-122"/>
                          <a:cs typeface="+mn-cs"/>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A4BD"/>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b="1" kern="1200" spc="120" dirty="0">
                          <a:solidFill>
                            <a:schemeClr val="bg1"/>
                          </a:solidFill>
                          <a:latin typeface="微软雅黑" panose="020B0503020204020204" pitchFamily="34" charset="-122"/>
                          <a:ea typeface="微软雅黑" panose="020B0503020204020204" pitchFamily="34" charset="-122"/>
                          <a:cs typeface="+mn-cs"/>
                        </a:rPr>
                        <a:t>卡度尼利单抗</a:t>
                      </a:r>
                      <a:r>
                        <a:rPr lang="en-US" altLang="zh-CN" sz="1200" b="1" kern="1200" spc="120" baseline="30000" dirty="0">
                          <a:solidFill>
                            <a:schemeClr val="bg1"/>
                          </a:solidFill>
                          <a:latin typeface="微软雅黑" panose="020B0503020204020204" pitchFamily="34" charset="-122"/>
                          <a:ea typeface="微软雅黑" panose="020B0503020204020204" pitchFamily="34" charset="-122"/>
                          <a:cs typeface="+mn-cs"/>
                        </a:rPr>
                        <a:t>3</a:t>
                      </a:r>
                    </a:p>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b="1" kern="1200" spc="120" baseline="0" dirty="0">
                          <a:solidFill>
                            <a:schemeClr val="bg1"/>
                          </a:solidFill>
                          <a:latin typeface="微软雅黑" panose="020B0503020204020204" pitchFamily="34" charset="-122"/>
                          <a:ea typeface="微软雅黑" panose="020B0503020204020204" pitchFamily="34" charset="-122"/>
                          <a:cs typeface="+mn-cs"/>
                        </a:rPr>
                        <a:t>（</a:t>
                      </a:r>
                      <a:r>
                        <a:rPr lang="en-US" altLang="zh-CN" sz="1200" b="1" kern="1200" spc="120" baseline="0" dirty="0">
                          <a:solidFill>
                            <a:schemeClr val="bg1"/>
                          </a:solidFill>
                          <a:latin typeface="微软雅黑" panose="020B0503020204020204" pitchFamily="34" charset="-122"/>
                          <a:ea typeface="微软雅黑" panose="020B0503020204020204" pitchFamily="34" charset="-122"/>
                          <a:cs typeface="+mn-cs"/>
                        </a:rPr>
                        <a:t>n=111</a:t>
                      </a:r>
                      <a:r>
                        <a:rPr lang="zh-CN" altLang="en-US" sz="1200" b="1" kern="1200" spc="120" baseline="0" dirty="0">
                          <a:solidFill>
                            <a:schemeClr val="bg1"/>
                          </a:solidFill>
                          <a:latin typeface="微软雅黑" panose="020B0503020204020204" pitchFamily="34" charset="-122"/>
                          <a:ea typeface="微软雅黑" panose="020B0503020204020204" pitchFamily="34" charset="-122"/>
                          <a:cs typeface="+mn-cs"/>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A4BD"/>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b="1" kern="1200" spc="120" dirty="0">
                          <a:solidFill>
                            <a:schemeClr val="bg1"/>
                          </a:solidFill>
                          <a:latin typeface="微软雅黑" panose="020B0503020204020204" pitchFamily="34" charset="-122"/>
                          <a:ea typeface="微软雅黑" panose="020B0503020204020204" pitchFamily="34" charset="-122"/>
                          <a:cs typeface="+mn-cs"/>
                        </a:rPr>
                        <a:t>赛帕利单抗</a:t>
                      </a:r>
                      <a:r>
                        <a:rPr lang="en-US" altLang="zh-CN" sz="1200" b="1" kern="1200" spc="120" baseline="30000" dirty="0">
                          <a:solidFill>
                            <a:schemeClr val="bg1"/>
                          </a:solidFill>
                          <a:latin typeface="微软雅黑" panose="020B0503020204020204" pitchFamily="34" charset="-122"/>
                          <a:ea typeface="微软雅黑" panose="020B0503020204020204" pitchFamily="34" charset="-122"/>
                          <a:cs typeface="+mn-cs"/>
                        </a:rPr>
                        <a:t>4</a:t>
                      </a:r>
                      <a:r>
                        <a:rPr lang="zh-CN" altLang="en-US" sz="1200" b="1" kern="1200" spc="120" baseline="0" dirty="0">
                          <a:solidFill>
                            <a:schemeClr val="bg1"/>
                          </a:solidFill>
                          <a:latin typeface="微软雅黑" panose="020B0503020204020204" pitchFamily="34" charset="-122"/>
                          <a:ea typeface="微软雅黑" panose="020B0503020204020204" pitchFamily="34" charset="-122"/>
                          <a:cs typeface="+mn-cs"/>
                        </a:rPr>
                        <a:t>（</a:t>
                      </a:r>
                      <a:r>
                        <a:rPr lang="en-US" altLang="zh-CN" sz="1200" b="1" kern="1200" spc="120" baseline="0" dirty="0">
                          <a:solidFill>
                            <a:schemeClr val="bg1"/>
                          </a:solidFill>
                          <a:latin typeface="微软雅黑" panose="020B0503020204020204" pitchFamily="34" charset="-122"/>
                          <a:ea typeface="微软雅黑" panose="020B0503020204020204" pitchFamily="34" charset="-122"/>
                          <a:cs typeface="+mn-cs"/>
                        </a:rPr>
                        <a:t>n=105</a:t>
                      </a:r>
                      <a:r>
                        <a:rPr lang="zh-CN" altLang="en-US" sz="1200" b="1" kern="1200" spc="120" baseline="0" dirty="0">
                          <a:solidFill>
                            <a:schemeClr val="bg1"/>
                          </a:solidFill>
                          <a:latin typeface="微软雅黑" panose="020B0503020204020204" pitchFamily="34" charset="-122"/>
                          <a:ea typeface="微软雅黑" panose="020B0503020204020204" pitchFamily="34" charset="-122"/>
                          <a:cs typeface="+mn-cs"/>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A4BD"/>
                    </a:solidFill>
                  </a:tcPr>
                </a:tc>
                <a:extLst>
                  <a:ext uri="{0D108BD9-81ED-4DB2-BD59-A6C34878D82A}">
                    <a16:rowId xmlns:a16="http://schemas.microsoft.com/office/drawing/2014/main" val="2393400126"/>
                  </a:ext>
                </a:extLst>
              </a:tr>
              <a:tr h="602244">
                <a:tc>
                  <a:txBody>
                    <a:bodyPr/>
                    <a:lstStyle/>
                    <a:p>
                      <a:pPr marL="0" algn="ctr" defTabSz="914400" rtl="0" eaLnBrk="1" latinLnBrk="0" hangingPunct="1">
                        <a:lnSpc>
                          <a:spcPct val="150000"/>
                        </a:lnSpc>
                        <a:spcAft>
                          <a:spcPts val="0"/>
                        </a:spcAft>
                        <a:buClrTx/>
                        <a:buSzTx/>
                        <a:buFontTx/>
                      </a:pPr>
                      <a:r>
                        <a:rPr lang="zh-CN" altLang="en-US" sz="1400" b="1" kern="1200" spc="-50" dirty="0">
                          <a:solidFill>
                            <a:srgbClr val="002060"/>
                          </a:solidFill>
                          <a:latin typeface="微软雅黑" panose="020B0503020204020204" pitchFamily="34" charset="-122"/>
                          <a:ea typeface="微软雅黑" panose="020B0503020204020204" pitchFamily="34" charset="-122"/>
                          <a:cs typeface="+mn-cs"/>
                        </a:rPr>
                        <a:t>治疗相关不良事件（</a:t>
                      </a:r>
                      <a:r>
                        <a:rPr lang="en-US" sz="1400" b="1" kern="1200" spc="-50" dirty="0">
                          <a:solidFill>
                            <a:srgbClr val="002060"/>
                          </a:solidFill>
                          <a:latin typeface="微软雅黑" panose="020B0503020204020204" pitchFamily="34" charset="-122"/>
                          <a:ea typeface="微软雅黑" panose="020B0503020204020204" pitchFamily="34" charset="-122"/>
                          <a:cs typeface="+mn-cs"/>
                        </a:rPr>
                        <a:t>TRAEs</a:t>
                      </a:r>
                      <a:r>
                        <a:rPr lang="zh-CN" altLang="en-US" sz="1400" b="1" kern="1200" spc="-50" dirty="0">
                          <a:solidFill>
                            <a:srgbClr val="002060"/>
                          </a:solidFill>
                          <a:latin typeface="微软雅黑" panose="020B0503020204020204" pitchFamily="34" charset="-122"/>
                          <a:ea typeface="微软雅黑" panose="020B0503020204020204" pitchFamily="34" charset="-122"/>
                          <a:cs typeface="+mn-cs"/>
                        </a:rPr>
                        <a:t>）</a:t>
                      </a:r>
                      <a:r>
                        <a:rPr lang="en-US" sz="1400" b="1" kern="1200" spc="-50" dirty="0">
                          <a:solidFill>
                            <a:srgbClr val="002060"/>
                          </a:solidFill>
                          <a:latin typeface="微软雅黑" panose="020B0503020204020204" pitchFamily="34" charset="-122"/>
                          <a:ea typeface="微软雅黑" panose="020B0503020204020204" pitchFamily="34" charset="-122"/>
                          <a:cs typeface="+mn-cs"/>
                        </a:rPr>
                        <a:t>,%</a:t>
                      </a:r>
                      <a:endParaRPr lang="zh-CN" altLang="en-US" sz="1400" b="1"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63.5%</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65.3%</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98.2%</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78.1%</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35505"/>
                  </a:ext>
                </a:extLst>
              </a:tr>
              <a:tr h="503495">
                <a:tc>
                  <a:txBody>
                    <a:bodyPr/>
                    <a:lstStyle/>
                    <a:p>
                      <a:pPr marL="0" algn="ctr" defTabSz="914400" rtl="0" eaLnBrk="1" latinLnBrk="0" hangingPunct="1">
                        <a:lnSpc>
                          <a:spcPct val="150000"/>
                        </a:lnSpc>
                        <a:spcAft>
                          <a:spcPts val="0"/>
                        </a:spcAft>
                        <a:buClrTx/>
                        <a:buSzTx/>
                        <a:buFontTx/>
                      </a:pPr>
                      <a:r>
                        <a:rPr lang="en-US" sz="1400" b="1" kern="1200" spc="-50" dirty="0">
                          <a:solidFill>
                            <a:srgbClr val="002060"/>
                          </a:solidFill>
                          <a:latin typeface="微软雅黑" panose="020B0503020204020204" pitchFamily="34" charset="-122"/>
                          <a:ea typeface="微软雅黑" panose="020B0503020204020204" pitchFamily="34" charset="-122"/>
                          <a:cs typeface="+mn-cs"/>
                        </a:rPr>
                        <a:t> </a:t>
                      </a:r>
                      <a:r>
                        <a:rPr lang="zh-CN" altLang="en-US" sz="1400" b="1" kern="1200" spc="-50" dirty="0">
                          <a:solidFill>
                            <a:srgbClr val="002060"/>
                          </a:solidFill>
                          <a:latin typeface="微软雅黑" panose="020B0503020204020204" pitchFamily="34" charset="-122"/>
                          <a:ea typeface="微软雅黑" panose="020B0503020204020204" pitchFamily="34" charset="-122"/>
                          <a:cs typeface="+mn-cs"/>
                        </a:rPr>
                        <a:t>≥</a:t>
                      </a:r>
                      <a:r>
                        <a:rPr lang="en-US" sz="1400" b="1" kern="1200" spc="-50" dirty="0">
                          <a:solidFill>
                            <a:srgbClr val="002060"/>
                          </a:solidFill>
                          <a:latin typeface="微软雅黑" panose="020B0503020204020204" pitchFamily="34" charset="-122"/>
                          <a:ea typeface="微软雅黑" panose="020B0503020204020204" pitchFamily="34" charset="-122"/>
                          <a:cs typeface="+mn-cs"/>
                        </a:rPr>
                        <a:t>3</a:t>
                      </a:r>
                      <a:r>
                        <a:rPr lang="zh-CN" altLang="en-US" sz="1400" b="1" kern="1200" spc="-50" dirty="0">
                          <a:solidFill>
                            <a:srgbClr val="002060"/>
                          </a:solidFill>
                          <a:latin typeface="微软雅黑" panose="020B0503020204020204" pitchFamily="34" charset="-122"/>
                          <a:ea typeface="微软雅黑" panose="020B0503020204020204" pitchFamily="34" charset="-122"/>
                          <a:cs typeface="+mn-cs"/>
                        </a:rPr>
                        <a:t>级</a:t>
                      </a:r>
                      <a:r>
                        <a:rPr lang="en-US" sz="1400" b="1" kern="1200" spc="-50" dirty="0">
                          <a:solidFill>
                            <a:srgbClr val="002060"/>
                          </a:solidFill>
                          <a:latin typeface="微软雅黑" panose="020B0503020204020204" pitchFamily="34" charset="-122"/>
                          <a:ea typeface="微软雅黑" panose="020B0503020204020204" pitchFamily="34" charset="-122"/>
                          <a:cs typeface="+mn-cs"/>
                        </a:rPr>
                        <a:t>TRAEs</a:t>
                      </a:r>
                      <a:r>
                        <a:rPr lang="zh-CN" altLang="en-US" sz="1400" b="1" kern="1200" spc="-50" dirty="0">
                          <a:solidFill>
                            <a:srgbClr val="002060"/>
                          </a:solidFill>
                          <a:latin typeface="微软雅黑" panose="020B0503020204020204" pitchFamily="34" charset="-122"/>
                          <a:ea typeface="微软雅黑" panose="020B0503020204020204" pitchFamily="34" charset="-122"/>
                          <a:cs typeface="+mn-cs"/>
                        </a:rPr>
                        <a:t>发生率</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1" kern="1200" spc="-50" dirty="0">
                          <a:solidFill>
                            <a:srgbClr val="C00000"/>
                          </a:solidFill>
                          <a:latin typeface="微软雅黑" panose="020B0503020204020204" pitchFamily="34" charset="-122"/>
                          <a:ea typeface="微软雅黑" panose="020B0503020204020204" pitchFamily="34" charset="-122"/>
                          <a:cs typeface="+mn-cs"/>
                        </a:rPr>
                        <a:t>7.7%</a:t>
                      </a:r>
                      <a:r>
                        <a:rPr lang="zh-CN" altLang="en-US" sz="1400" b="1" kern="1200" spc="-50" dirty="0">
                          <a:solidFill>
                            <a:srgbClr val="C00000"/>
                          </a:solidFill>
                          <a:latin typeface="微软雅黑" panose="020B0503020204020204" pitchFamily="34" charset="-122"/>
                          <a:ea typeface="微软雅黑" panose="020B0503020204020204" pitchFamily="34" charset="-122"/>
                          <a:cs typeface="+mn-cs"/>
                        </a:rPr>
                        <a:t>（均为</a:t>
                      </a:r>
                      <a:r>
                        <a:rPr lang="en-US" altLang="zh-CN" sz="1400" b="1" kern="1200" spc="-50" dirty="0">
                          <a:solidFill>
                            <a:srgbClr val="C00000"/>
                          </a:solidFill>
                          <a:latin typeface="微软雅黑" panose="020B0503020204020204" pitchFamily="34" charset="-122"/>
                          <a:ea typeface="微软雅黑" panose="020B0503020204020204" pitchFamily="34" charset="-122"/>
                          <a:cs typeface="+mn-cs"/>
                        </a:rPr>
                        <a:t>3</a:t>
                      </a:r>
                      <a:r>
                        <a:rPr lang="zh-CN" altLang="en-US" sz="1400" b="1" kern="1200" spc="-50" dirty="0">
                          <a:solidFill>
                            <a:srgbClr val="C00000"/>
                          </a:solidFill>
                          <a:latin typeface="微软雅黑" panose="020B0503020204020204" pitchFamily="34" charset="-122"/>
                          <a:ea typeface="微软雅黑" panose="020B0503020204020204" pitchFamily="34" charset="-122"/>
                          <a:cs typeface="+mn-cs"/>
                        </a:rPr>
                        <a:t>级）</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12.2%</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44.1%</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28.6%</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0677778"/>
                  </a:ext>
                </a:extLst>
              </a:tr>
              <a:tr h="449245">
                <a:tc>
                  <a:txBody>
                    <a:bodyPr/>
                    <a:lstStyle/>
                    <a:p>
                      <a:pPr marL="0" algn="ctr" defTabSz="914400" rtl="0" eaLnBrk="1" latinLnBrk="0" hangingPunct="1">
                        <a:lnSpc>
                          <a:spcPct val="150000"/>
                        </a:lnSpc>
                        <a:spcAft>
                          <a:spcPts val="0"/>
                        </a:spcAft>
                        <a:buClrTx/>
                        <a:buSzTx/>
                        <a:buFontTx/>
                      </a:pPr>
                      <a:r>
                        <a:rPr lang="en-US" sz="1400" b="1" kern="1200" spc="-50" dirty="0" err="1">
                          <a:solidFill>
                            <a:srgbClr val="002060"/>
                          </a:solidFill>
                          <a:latin typeface="微软雅黑" panose="020B0503020204020204" pitchFamily="34" charset="-122"/>
                          <a:ea typeface="微软雅黑" panose="020B0503020204020204" pitchFamily="34" charset="-122"/>
                          <a:cs typeface="+mn-cs"/>
                        </a:rPr>
                        <a:t>irAE</a:t>
                      </a:r>
                      <a:r>
                        <a:rPr lang="zh-CN" altLang="en-US" sz="1400" b="1" kern="1200" spc="-50" dirty="0">
                          <a:solidFill>
                            <a:srgbClr val="002060"/>
                          </a:solidFill>
                          <a:latin typeface="微软雅黑" panose="020B0503020204020204" pitchFamily="34" charset="-122"/>
                          <a:ea typeface="微软雅黑" panose="020B0503020204020204" pitchFamily="34" charset="-122"/>
                          <a:cs typeface="+mn-cs"/>
                        </a:rPr>
                        <a:t>发生率</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38.5%</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25.5%</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55.0%</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45.7%</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461010"/>
                  </a:ext>
                </a:extLst>
              </a:tr>
              <a:tr h="449855">
                <a:tc>
                  <a:txBody>
                    <a:bodyPr/>
                    <a:lstStyle/>
                    <a:p>
                      <a:pPr marL="0" algn="ctr" defTabSz="914400" rtl="0" eaLnBrk="1" latinLnBrk="0" hangingPunct="1">
                        <a:lnSpc>
                          <a:spcPct val="150000"/>
                        </a:lnSpc>
                        <a:spcAft>
                          <a:spcPts val="0"/>
                        </a:spcAft>
                        <a:buClrTx/>
                        <a:buSzTx/>
                        <a:buFontTx/>
                      </a:pPr>
                      <a:r>
                        <a:rPr lang="zh-CN" altLang="en-US" sz="1400" b="1" kern="1200" spc="-50" dirty="0">
                          <a:solidFill>
                            <a:srgbClr val="002060"/>
                          </a:solidFill>
                          <a:latin typeface="微软雅黑" panose="020B0503020204020204" pitchFamily="34" charset="-122"/>
                          <a:ea typeface="微软雅黑" panose="020B0503020204020204" pitchFamily="34" charset="-122"/>
                          <a:cs typeface="+mn-cs"/>
                        </a:rPr>
                        <a:t>≥</a:t>
                      </a:r>
                      <a:r>
                        <a:rPr lang="en-US" sz="1400" b="1" kern="1200" spc="-50" dirty="0">
                          <a:solidFill>
                            <a:srgbClr val="002060"/>
                          </a:solidFill>
                          <a:latin typeface="微软雅黑" panose="020B0503020204020204" pitchFamily="34" charset="-122"/>
                          <a:ea typeface="微软雅黑" panose="020B0503020204020204" pitchFamily="34" charset="-122"/>
                          <a:cs typeface="+mn-cs"/>
                        </a:rPr>
                        <a:t>3</a:t>
                      </a:r>
                      <a:r>
                        <a:rPr lang="zh-CN" altLang="en-US" sz="1400" b="1" kern="1200" spc="-50" dirty="0">
                          <a:solidFill>
                            <a:srgbClr val="002060"/>
                          </a:solidFill>
                          <a:latin typeface="微软雅黑" panose="020B0503020204020204" pitchFamily="34" charset="-122"/>
                          <a:ea typeface="微软雅黑" panose="020B0503020204020204" pitchFamily="34" charset="-122"/>
                          <a:cs typeface="+mn-cs"/>
                        </a:rPr>
                        <a:t>级</a:t>
                      </a:r>
                      <a:r>
                        <a:rPr lang="en-US" sz="1400" b="1" kern="1200" spc="-50" dirty="0" err="1">
                          <a:solidFill>
                            <a:srgbClr val="002060"/>
                          </a:solidFill>
                          <a:latin typeface="微软雅黑" panose="020B0503020204020204" pitchFamily="34" charset="-122"/>
                          <a:ea typeface="微软雅黑" panose="020B0503020204020204" pitchFamily="34" charset="-122"/>
                          <a:cs typeface="+mn-cs"/>
                        </a:rPr>
                        <a:t>irAE</a:t>
                      </a:r>
                      <a:r>
                        <a:rPr lang="en-US" sz="1400" b="1" kern="1200" spc="-50" dirty="0">
                          <a:solidFill>
                            <a:srgbClr val="002060"/>
                          </a:solidFill>
                          <a:latin typeface="微软雅黑" panose="020B0503020204020204" pitchFamily="34" charset="-122"/>
                          <a:ea typeface="微软雅黑" panose="020B0503020204020204" pitchFamily="34" charset="-122"/>
                          <a:cs typeface="+mn-cs"/>
                        </a:rPr>
                        <a:t> </a:t>
                      </a:r>
                      <a:r>
                        <a:rPr lang="zh-CN" altLang="en-US" sz="1400" b="1" kern="1200" spc="-50" dirty="0">
                          <a:solidFill>
                            <a:srgbClr val="002060"/>
                          </a:solidFill>
                          <a:latin typeface="微软雅黑" panose="020B0503020204020204" pitchFamily="34" charset="-122"/>
                          <a:ea typeface="微软雅黑" panose="020B0503020204020204" pitchFamily="34" charset="-122"/>
                          <a:cs typeface="+mn-cs"/>
                        </a:rPr>
                        <a:t>发生率</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1" kern="1200" spc="-50" dirty="0">
                          <a:solidFill>
                            <a:srgbClr val="C00000"/>
                          </a:solidFill>
                          <a:latin typeface="微软雅黑" panose="020B0503020204020204" pitchFamily="34" charset="-122"/>
                          <a:ea typeface="微软雅黑" panose="020B0503020204020204" pitchFamily="34" charset="-122"/>
                          <a:cs typeface="+mn-cs"/>
                        </a:rPr>
                        <a:t>2.9%</a:t>
                      </a:r>
                      <a:r>
                        <a:rPr lang="zh-CN" altLang="en-US" sz="1400" b="1" kern="1200" spc="-50" dirty="0">
                          <a:solidFill>
                            <a:srgbClr val="C00000"/>
                          </a:solidFill>
                          <a:latin typeface="微软雅黑" panose="020B0503020204020204" pitchFamily="34" charset="-122"/>
                          <a:ea typeface="微软雅黑" panose="020B0503020204020204" pitchFamily="34" charset="-122"/>
                          <a:cs typeface="+mn-cs"/>
                        </a:rPr>
                        <a:t>（均为</a:t>
                      </a:r>
                      <a:r>
                        <a:rPr lang="en-US" altLang="zh-CN" sz="1400" b="1" kern="1200" spc="-50" dirty="0">
                          <a:solidFill>
                            <a:srgbClr val="C00000"/>
                          </a:solidFill>
                          <a:latin typeface="微软雅黑" panose="020B0503020204020204" pitchFamily="34" charset="-122"/>
                          <a:ea typeface="微软雅黑" panose="020B0503020204020204" pitchFamily="34" charset="-122"/>
                          <a:cs typeface="+mn-cs"/>
                        </a:rPr>
                        <a:t>3</a:t>
                      </a:r>
                      <a:r>
                        <a:rPr lang="zh-CN" altLang="en-US" sz="1400" b="1" kern="1200" spc="-50" dirty="0">
                          <a:solidFill>
                            <a:srgbClr val="C00000"/>
                          </a:solidFill>
                          <a:latin typeface="微软雅黑" panose="020B0503020204020204" pitchFamily="34" charset="-122"/>
                          <a:ea typeface="微软雅黑" panose="020B0503020204020204" pitchFamily="34" charset="-122"/>
                          <a:cs typeface="+mn-cs"/>
                        </a:rPr>
                        <a:t>级）</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5.1%</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13.5%</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gn="ctr" defTabSz="914400" rtl="0" eaLnBrk="1" fontAlgn="auto" latinLnBrk="0" hangingPunct="1">
                        <a:lnSpc>
                          <a:spcPct val="150000"/>
                        </a:lnSpc>
                        <a:spcBef>
                          <a:spcPts val="0"/>
                        </a:spcBef>
                        <a:spcAft>
                          <a:spcPts val="0"/>
                        </a:spcAft>
                        <a:buClrTx/>
                        <a:buSzTx/>
                        <a:buFontTx/>
                        <a:buNone/>
                      </a:pPr>
                      <a:r>
                        <a:rPr lang="en-US" sz="1400" b="0" kern="1200" spc="-50" dirty="0">
                          <a:solidFill>
                            <a:srgbClr val="002060"/>
                          </a:solidFill>
                          <a:latin typeface="微软雅黑" panose="020B0503020204020204" pitchFamily="34" charset="-122"/>
                          <a:ea typeface="微软雅黑" panose="020B0503020204020204" pitchFamily="34" charset="-122"/>
                          <a:cs typeface="+mn-cs"/>
                        </a:rPr>
                        <a:t>10.5%</a:t>
                      </a:r>
                      <a:endParaRPr lang="zh-CN" altLang="en-US" sz="1400" b="0" kern="1200" spc="-50" dirty="0">
                        <a:solidFill>
                          <a:srgbClr val="002060"/>
                        </a:solidFill>
                        <a:latin typeface="微软雅黑" panose="020B0503020204020204" pitchFamily="34" charset="-122"/>
                        <a:ea typeface="微软雅黑" panose="020B0503020204020204" pitchFamily="34" charset="-122"/>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312050"/>
                  </a:ext>
                </a:extLst>
              </a:tr>
            </a:tbl>
          </a:graphicData>
        </a:graphic>
      </p:graphicFrame>
      <p:sp>
        <p:nvSpPr>
          <p:cNvPr id="7" name="文本框 6">
            <a:extLst>
              <a:ext uri="{FF2B5EF4-FFF2-40B4-BE49-F238E27FC236}">
                <a16:creationId xmlns:a16="http://schemas.microsoft.com/office/drawing/2014/main" id="{9A224179-F85E-616B-F5C6-21C9A5C19D30}"/>
              </a:ext>
            </a:extLst>
          </p:cNvPr>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安全性</a:t>
            </a:r>
            <a:endParaRPr lang="zh-CN" altLang="en-US" sz="2800" b="1" dirty="0">
              <a:solidFill>
                <a:schemeClr val="tx1"/>
              </a:solidFill>
              <a:latin typeface="+mn-ea"/>
            </a:endParaRPr>
          </a:p>
        </p:txBody>
      </p:sp>
    </p:spTree>
    <p:custDataLst>
      <p:tags r:id="rId1"/>
    </p:custDataLst>
    <p:extLst>
      <p:ext uri="{BB962C8B-B14F-4D97-AF65-F5344CB8AC3E}">
        <p14:creationId xmlns:p14="http://schemas.microsoft.com/office/powerpoint/2010/main" val="382474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935" y="324485"/>
            <a:ext cx="443230" cy="521335"/>
            <a:chOff x="781" y="511"/>
            <a:chExt cx="698" cy="821"/>
          </a:xfrm>
        </p:grpSpPr>
        <p:sp>
          <p:nvSpPr>
            <p:cNvPr id="4" name="六边形 3"/>
            <p:cNvSpPr/>
            <p:nvPr>
              <p:custDataLst>
                <p:tags r:id="rId6"/>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7"/>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7" name="圆角矩形 52"/>
          <p:cNvSpPr/>
          <p:nvPr>
            <p:custDataLst>
              <p:tags r:id="rId2"/>
            </p:custDataLst>
          </p:nvPr>
        </p:nvSpPr>
        <p:spPr>
          <a:xfrm>
            <a:off x="520700" y="993900"/>
            <a:ext cx="10888980" cy="949952"/>
          </a:xfrm>
          <a:prstGeom prst="roundRect">
            <a:avLst>
              <a:gd name="adj" fmla="val 11045"/>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84018800-6B4E-71E5-35BB-26C33344CF66}"/>
              </a:ext>
            </a:extLst>
          </p:cNvPr>
          <p:cNvSpPr txBox="1"/>
          <p:nvPr/>
        </p:nvSpPr>
        <p:spPr>
          <a:xfrm>
            <a:off x="311393" y="6154234"/>
            <a:ext cx="641198"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2" name="圆角矩形 46">
            <a:extLst>
              <a:ext uri="{FF2B5EF4-FFF2-40B4-BE49-F238E27FC236}">
                <a16:creationId xmlns:a16="http://schemas.microsoft.com/office/drawing/2014/main" id="{4F72F521-FAA5-863B-F45F-0B60CAF729D5}"/>
              </a:ext>
            </a:extLst>
          </p:cNvPr>
          <p:cNvSpPr/>
          <p:nvPr/>
        </p:nvSpPr>
        <p:spPr>
          <a:xfrm>
            <a:off x="523104" y="5118061"/>
            <a:ext cx="10888980" cy="977202"/>
          </a:xfrm>
          <a:prstGeom prst="roundRect">
            <a:avLst>
              <a:gd name="adj" fmla="val 5089"/>
            </a:avLst>
          </a:prstGeom>
          <a:solidFill>
            <a:sysClr val="window" lastClr="FFFFFF"/>
          </a:solidFill>
          <a:ln w="3175" cap="flat" cmpd="sng" algn="ctr">
            <a:solidFill>
              <a:srgbClr val="2FA4B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 name="圆角矩形 43">
            <a:extLst>
              <a:ext uri="{FF2B5EF4-FFF2-40B4-BE49-F238E27FC236}">
                <a16:creationId xmlns:a16="http://schemas.microsoft.com/office/drawing/2014/main" id="{2EF37D9C-6BCF-6398-3F20-562B2703D598}"/>
              </a:ext>
            </a:extLst>
          </p:cNvPr>
          <p:cNvSpPr/>
          <p:nvPr/>
        </p:nvSpPr>
        <p:spPr>
          <a:xfrm>
            <a:off x="6203744" y="2071647"/>
            <a:ext cx="5214510" cy="2918618"/>
          </a:xfrm>
          <a:prstGeom prst="roundRect">
            <a:avLst>
              <a:gd name="adj" fmla="val 5089"/>
            </a:avLst>
          </a:prstGeom>
          <a:solidFill>
            <a:sysClr val="window" lastClr="FFFFFF"/>
          </a:solidFill>
          <a:ln w="3175" cap="flat" cmpd="sng" algn="ctr">
            <a:solidFill>
              <a:srgbClr val="2FA4B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圆角矩形 41">
            <a:extLst>
              <a:ext uri="{FF2B5EF4-FFF2-40B4-BE49-F238E27FC236}">
                <a16:creationId xmlns:a16="http://schemas.microsoft.com/office/drawing/2014/main" id="{A9D2F9F2-18C1-5888-183D-1B425B1F8BEA}"/>
              </a:ext>
            </a:extLst>
          </p:cNvPr>
          <p:cNvSpPr/>
          <p:nvPr/>
        </p:nvSpPr>
        <p:spPr>
          <a:xfrm>
            <a:off x="520700" y="2071647"/>
            <a:ext cx="5545773" cy="2918618"/>
          </a:xfrm>
          <a:prstGeom prst="roundRect">
            <a:avLst>
              <a:gd name="adj" fmla="val 5089"/>
            </a:avLst>
          </a:prstGeom>
          <a:solidFill>
            <a:sysClr val="window" lastClr="FFFFFF"/>
          </a:solidFill>
          <a:ln w="3175" cap="flat" cmpd="sng" algn="ctr">
            <a:solidFill>
              <a:srgbClr val="2FA4B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文本框 11">
            <a:extLst>
              <a:ext uri="{FF2B5EF4-FFF2-40B4-BE49-F238E27FC236}">
                <a16:creationId xmlns:a16="http://schemas.microsoft.com/office/drawing/2014/main" id="{B98F04A8-41D8-9BEE-7657-20D9CAB52C22}"/>
              </a:ext>
            </a:extLst>
          </p:cNvPr>
          <p:cNvSpPr txBox="1"/>
          <p:nvPr/>
        </p:nvSpPr>
        <p:spPr>
          <a:xfrm>
            <a:off x="649398" y="1072407"/>
            <a:ext cx="10714245" cy="777457"/>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索卡佐利单抗具有双重杀伤能力，覆盖全患者群：</a:t>
            </a:r>
            <a:endPar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R="0" lvl="0" algn="l" defTabSz="914400" rtl="0" eaLnBrk="1" fontAlgn="auto" latinLnBrk="0" hangingPunct="1">
              <a:lnSpc>
                <a:spcPct val="130000"/>
              </a:lnSpc>
              <a:spcBef>
                <a:spcPts val="0"/>
              </a:spcBef>
              <a:spcAft>
                <a:spcPts val="0"/>
              </a:spcAft>
              <a:buClrTx/>
              <a:buSzTx/>
              <a:tabLst/>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①有效阻断</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PD-1/PD-L1</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下游通路； </a:t>
            </a:r>
            <a:r>
              <a:rPr lang="zh-CN" altLang="en-US"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②</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Fc</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段未经修饰，具有细胞介导细胞毒作用（</a:t>
            </a:r>
            <a:r>
              <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ADCC</a:t>
            </a: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en-US" altLang="zh-CN"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1</a:t>
            </a:r>
            <a:endParaRPr kumimoji="0" lang="zh-CN" altLang="en-US"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8" name="文本框 17">
            <a:extLst>
              <a:ext uri="{FF2B5EF4-FFF2-40B4-BE49-F238E27FC236}">
                <a16:creationId xmlns:a16="http://schemas.microsoft.com/office/drawing/2014/main" id="{33CD6B5C-E23A-7F52-A3B8-511B8EFDF1D6}"/>
              </a:ext>
            </a:extLst>
          </p:cNvPr>
          <p:cNvSpPr txBox="1"/>
          <p:nvPr/>
        </p:nvSpPr>
        <p:spPr>
          <a:xfrm>
            <a:off x="9545320" y="4198197"/>
            <a:ext cx="1746512" cy="307777"/>
          </a:xfrm>
          <a:prstGeom prst="rect">
            <a:avLst/>
          </a:prstGeom>
          <a:noFill/>
        </p:spPr>
        <p:txBody>
          <a:bodyPr wrap="square">
            <a:spAutoFit/>
          </a:bodyPr>
          <a:lstStyle/>
          <a:p>
            <a:pPr algn="ctr"/>
            <a:r>
              <a:rPr lang="en-US" altLang="zh-CN" sz="1400" b="1" dirty="0">
                <a:solidFill>
                  <a:srgbClr val="2FA4BD"/>
                </a:solidFill>
                <a:latin typeface="微软雅黑" panose="020B0503020204020204" pitchFamily="34" charset="-122"/>
                <a:cs typeface="微软雅黑" panose="020B0503020204020204" pitchFamily="34" charset="-122"/>
              </a:rPr>
              <a:t>ADCC</a:t>
            </a:r>
            <a:r>
              <a:rPr lang="zh-CN" altLang="en-US" sz="1400" b="1" dirty="0">
                <a:solidFill>
                  <a:srgbClr val="2FA4BD"/>
                </a:solidFill>
                <a:latin typeface="微软雅黑" panose="020B0503020204020204" pitchFamily="34" charset="-122"/>
                <a:cs typeface="微软雅黑" panose="020B0503020204020204" pitchFamily="34" charset="-122"/>
              </a:rPr>
              <a:t>作用机制</a:t>
            </a:r>
          </a:p>
        </p:txBody>
      </p:sp>
      <p:pic>
        <p:nvPicPr>
          <p:cNvPr id="19" name="图片 18">
            <a:extLst>
              <a:ext uri="{FF2B5EF4-FFF2-40B4-BE49-F238E27FC236}">
                <a16:creationId xmlns:a16="http://schemas.microsoft.com/office/drawing/2014/main" id="{E289A4F3-A285-2DA4-8715-8742BCB48140}"/>
              </a:ext>
            </a:extLst>
          </p:cNvPr>
          <p:cNvPicPr>
            <a:picLocks noChangeAspect="1"/>
          </p:cNvPicPr>
          <p:nvPr>
            <p:custDataLst>
              <p:tags r:id="rId3"/>
            </p:custDataLst>
          </p:nvPr>
        </p:nvPicPr>
        <p:blipFill>
          <a:blip r:embed="rId9" cstate="email"/>
          <a:stretch>
            <a:fillRect/>
          </a:stretch>
        </p:blipFill>
        <p:spPr>
          <a:xfrm>
            <a:off x="9430012" y="2452433"/>
            <a:ext cx="1861820" cy="1640840"/>
          </a:xfrm>
          <a:prstGeom prst="rect">
            <a:avLst/>
          </a:prstGeom>
        </p:spPr>
      </p:pic>
      <p:sp>
        <p:nvSpPr>
          <p:cNvPr id="20" name="文本框 19">
            <a:extLst>
              <a:ext uri="{FF2B5EF4-FFF2-40B4-BE49-F238E27FC236}">
                <a16:creationId xmlns:a16="http://schemas.microsoft.com/office/drawing/2014/main" id="{C2440981-51C8-4031-0811-9B4454562505}"/>
              </a:ext>
            </a:extLst>
          </p:cNvPr>
          <p:cNvSpPr txBox="1"/>
          <p:nvPr>
            <p:custDataLst>
              <p:tags r:id="rId4"/>
            </p:custDataLst>
          </p:nvPr>
        </p:nvSpPr>
        <p:spPr>
          <a:xfrm>
            <a:off x="657971" y="2138439"/>
            <a:ext cx="3395348" cy="2790330"/>
          </a:xfrm>
          <a:prstGeom prst="rect">
            <a:avLst/>
          </a:prstGeom>
          <a:noFill/>
          <a:ln w="9525">
            <a:noFill/>
            <a:prstDash val="dash"/>
          </a:ln>
        </p:spPr>
        <p:txBody>
          <a:bodyPr wrap="square" rtlCol="0">
            <a:noAutofit/>
          </a:bodyPr>
          <a:lstStyle>
            <a:defPPr>
              <a:defRPr lang="zh-CN"/>
            </a:defPPr>
            <a:lvl1pPr>
              <a:lnSpc>
                <a:spcPct val="150000"/>
              </a:lnSpc>
              <a:defRPr sz="1400">
                <a:solidFill>
                  <a:srgbClr val="002060"/>
                </a:solidFill>
                <a:latin typeface="微软雅黑" panose="020B0503020204020204" pitchFamily="34" charset="-122"/>
                <a:ea typeface="微软雅黑" panose="020B0503020204020204" pitchFamily="34" charset="-122"/>
              </a:defRPr>
            </a:lvl1pPr>
          </a:lstStyle>
          <a:p>
            <a:pPr marL="171450" marR="0" lvl="0" indent="-171450" defTabSz="914400" eaLnBrk="1" fontAlgn="auto" latinLnBrk="0" hangingPunct="1">
              <a:lnSpc>
                <a:spcPts val="1700"/>
              </a:lnSpc>
              <a:spcBef>
                <a:spcPts val="0"/>
              </a:spcBef>
              <a:spcAft>
                <a:spcPts val="600"/>
              </a:spcAft>
              <a:buClr>
                <a:srgbClr val="2FA4BD"/>
              </a:buClr>
              <a:buSzTx/>
              <a:buFont typeface="Wingdings" panose="05000000000000000000" charset="0"/>
              <a:buChar char=""/>
              <a:tabLst/>
              <a:defRPr/>
            </a:pPr>
            <a:r>
              <a:rPr kumimoji="0" lang="zh-CN" altLang="en-US" sz="1600" b="1"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sym typeface="+mn-ea"/>
              </a:rPr>
              <a:t>关于</a:t>
            </a:r>
            <a:r>
              <a:rPr kumimoji="0" lang="en-US" altLang="zh-CN" sz="1600" b="1"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sym typeface="+mn-ea"/>
              </a:rPr>
              <a:t>Fc</a:t>
            </a:r>
            <a:r>
              <a:rPr kumimoji="0" lang="zh-CN" altLang="en-US" sz="1600" b="1"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sym typeface="+mn-ea"/>
              </a:rPr>
              <a:t>段</a:t>
            </a:r>
          </a:p>
          <a:p>
            <a:pPr marR="0" lvl="0" defTabSz="914400" eaLnBrk="1" fontAlgn="auto" latinLnBrk="0" hangingPunct="1">
              <a:lnSpc>
                <a:spcPts val="1700"/>
              </a:lnSpc>
              <a:spcBef>
                <a:spcPts val="0"/>
              </a:spcBef>
              <a:spcAft>
                <a:spcPts val="0"/>
              </a:spcAft>
              <a:buClr>
                <a:srgbClr val="2FA4BD"/>
              </a:buClr>
              <a:buSzTx/>
              <a:buFont typeface="Wingdings" panose="05000000000000000000" charset="0"/>
              <a:buChar char=""/>
              <a:tabLst/>
              <a:defRPr/>
            </a:pP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 Fc</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段功能：介导抗体效应功能，召集</a:t>
            </a: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NK</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细胞、巨噬细胞等免疫细胞前来助阵，歼灭被结合的靶细胞，如</a:t>
            </a: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ADCC</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效应、</a:t>
            </a: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CDC</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效应。</a:t>
            </a:r>
            <a:endPar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endParaRPr>
          </a:p>
          <a:p>
            <a:pPr marR="0" lvl="0" defTabSz="914400" eaLnBrk="1" fontAlgn="auto" latinLnBrk="0" hangingPunct="1">
              <a:lnSpc>
                <a:spcPts val="1700"/>
              </a:lnSpc>
              <a:spcBef>
                <a:spcPts val="0"/>
              </a:spcBef>
              <a:spcAft>
                <a:spcPts val="0"/>
              </a:spcAft>
              <a:buClr>
                <a:srgbClr val="2FA4BD"/>
              </a:buClr>
              <a:buSzTx/>
              <a:buFont typeface="Wingdings" panose="05000000000000000000" charset="0"/>
              <a:buChar char=""/>
              <a:tabLst/>
              <a:defRPr/>
            </a:pP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 PD-1</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的靶细胞是</a:t>
            </a: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T</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细胞，因此，对</a:t>
            </a: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PD-1</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抑制剂，需要去除</a:t>
            </a: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Fc</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段功能（敲掉</a:t>
            </a: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改造），以避免</a:t>
            </a: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T</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细胞被前来助阵的免疫细胞杀伤。</a:t>
            </a:r>
            <a:endPar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endParaRPr>
          </a:p>
          <a:p>
            <a:pPr marR="0" lvl="0" defTabSz="914400" eaLnBrk="1" fontAlgn="auto" latinLnBrk="0" hangingPunct="1">
              <a:lnSpc>
                <a:spcPts val="1700"/>
              </a:lnSpc>
              <a:spcBef>
                <a:spcPts val="0"/>
              </a:spcBef>
              <a:spcAft>
                <a:spcPts val="0"/>
              </a:spcAft>
              <a:buClr>
                <a:srgbClr val="2FA4BD"/>
              </a:buClr>
              <a:buSzTx/>
              <a:buFont typeface="Wingdings" panose="05000000000000000000" charset="0"/>
              <a:buChar char=""/>
              <a:tabLst/>
              <a:defRPr/>
            </a:pP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 PD-L1</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的靶细胞是肿瘤细胞，通过</a:t>
            </a: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Fc</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段的功能，唤来</a:t>
            </a:r>
            <a:r>
              <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NK</a:t>
            </a:r>
            <a:r>
              <a:rPr kumimoji="0" lang="zh-CN" altLang="en-US"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细胞、巨噬细胞等协助杀伤肿瘤细胞。</a:t>
            </a:r>
            <a:endParaRPr kumimoji="0" lang="en-US" altLang="zh-CN"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endParaRPr>
          </a:p>
        </p:txBody>
      </p:sp>
      <p:sp>
        <p:nvSpPr>
          <p:cNvPr id="27" name="文字方塊 14">
            <a:extLst>
              <a:ext uri="{FF2B5EF4-FFF2-40B4-BE49-F238E27FC236}">
                <a16:creationId xmlns:a16="http://schemas.microsoft.com/office/drawing/2014/main" id="{AD59BA8E-92C0-6B81-4FCD-5AB2DD1FCEA2}"/>
              </a:ext>
            </a:extLst>
          </p:cNvPr>
          <p:cNvSpPr txBox="1"/>
          <p:nvPr/>
        </p:nvSpPr>
        <p:spPr>
          <a:xfrm>
            <a:off x="744784" y="5209885"/>
            <a:ext cx="10445620" cy="798142"/>
          </a:xfrm>
          <a:prstGeom prst="rect">
            <a:avLst/>
          </a:prstGeom>
          <a:noFill/>
        </p:spPr>
        <p:txBody>
          <a:bodyPr wrap="square">
            <a:noAutofit/>
          </a:bodyPr>
          <a:lstStyle/>
          <a:p>
            <a:pPr>
              <a:lnSpc>
                <a:spcPct val="150000"/>
              </a:lnSpc>
            </a:pPr>
            <a:r>
              <a:rPr lang="zh-CN" altLang="en-US" sz="1500" dirty="0">
                <a:latin typeface="微软雅黑" panose="020B0503020204020204" pitchFamily="34" charset="-122"/>
                <a:ea typeface="微软雅黑" panose="020B0503020204020204" pitchFamily="34" charset="-122"/>
              </a:rPr>
              <a:t>索卡佐利单抗保留了完整</a:t>
            </a:r>
            <a:r>
              <a:rPr lang="en-US" altLang="zh-CN" sz="1500" dirty="0">
                <a:latin typeface="微软雅黑" panose="020B0503020204020204" pitchFamily="34" charset="-122"/>
                <a:ea typeface="微软雅黑" panose="020B0503020204020204" pitchFamily="34" charset="-122"/>
              </a:rPr>
              <a:t>Fc</a:t>
            </a:r>
            <a:r>
              <a:rPr lang="zh-CN" altLang="en-US" sz="1500" dirty="0">
                <a:latin typeface="微软雅黑" panose="020B0503020204020204" pitchFamily="34" charset="-122"/>
                <a:ea typeface="微软雅黑" panose="020B0503020204020204" pitchFamily="34" charset="-122"/>
              </a:rPr>
              <a:t>端，抗体依赖的细胞介导的细胞毒性（</a:t>
            </a:r>
            <a:r>
              <a:rPr lang="en-US" altLang="zh-CN" sz="1500" dirty="0">
                <a:latin typeface="微软雅黑" panose="020B0503020204020204" pitchFamily="34" charset="-122"/>
                <a:ea typeface="微软雅黑" panose="020B0503020204020204" pitchFamily="34" charset="-122"/>
              </a:rPr>
              <a:t>ADCC</a:t>
            </a:r>
            <a:r>
              <a:rPr lang="zh-CN" altLang="en-US" sz="1500" dirty="0">
                <a:latin typeface="微软雅黑" panose="020B0503020204020204" pitchFamily="34" charset="-122"/>
                <a:ea typeface="微软雅黑" panose="020B0503020204020204" pitchFamily="34" charset="-122"/>
              </a:rPr>
              <a:t>）作用作为次要作用机制，</a:t>
            </a:r>
            <a:r>
              <a:rPr lang="en-US" altLang="zh-CN"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Fc</a:t>
            </a:r>
            <a:r>
              <a:rPr lang="zh-CN" altLang="en-US"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段</a:t>
            </a: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rPr>
              <a:t>与免疫细胞如</a:t>
            </a:r>
            <a:r>
              <a:rPr lang="en-US" altLang="zh-CN" sz="1500" dirty="0">
                <a:latin typeface="微软雅黑" panose="020B0503020204020204" pitchFamily="34" charset="-122"/>
                <a:ea typeface="微软雅黑" panose="020B0503020204020204" pitchFamily="34" charset="-122"/>
                <a:cs typeface="微软雅黑" panose="020B0503020204020204" pitchFamily="34" charset="-122"/>
              </a:rPr>
              <a:t>NK</a:t>
            </a: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rPr>
              <a:t>细胞结合，促进免疫细胞对肿瘤细胞的直接杀伤作用，</a:t>
            </a:r>
            <a:r>
              <a:rPr lang="zh-CN" altLang="en-US"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进一步增加抗体抑制肿瘤生长的能力。</a:t>
            </a:r>
          </a:p>
        </p:txBody>
      </p:sp>
      <p:sp>
        <p:nvSpPr>
          <p:cNvPr id="8" name="文本框 7">
            <a:extLst>
              <a:ext uri="{FF2B5EF4-FFF2-40B4-BE49-F238E27FC236}">
                <a16:creationId xmlns:a16="http://schemas.microsoft.com/office/drawing/2014/main" id="{0CE688C2-D2E9-611D-45E1-87A2C7B2CAE1}"/>
              </a:ext>
            </a:extLst>
          </p:cNvPr>
          <p:cNvSpPr txBox="1"/>
          <p:nvPr/>
        </p:nvSpPr>
        <p:spPr>
          <a:xfrm>
            <a:off x="930275" y="6162740"/>
            <a:ext cx="5086804"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00" dirty="0">
                <a:latin typeface="仿宋" panose="02010609060101010101" pitchFamily="49" charset="-122"/>
                <a:ea typeface="仿宋" panose="02010609060101010101" pitchFamily="49" charset="-122"/>
              </a:rPr>
              <a:t>1.Clin Cancer Res (2022) 28 (23): 5098–5106.</a:t>
            </a:r>
            <a:endParaRPr lang="en-US" altLang="zh-CN" sz="800" b="0" i="0" u="none" strike="noStrike" baseline="0" dirty="0">
              <a:latin typeface="仿宋" panose="02010609060101010101" pitchFamily="49" charset="-122"/>
              <a:ea typeface="仿宋" panose="02010609060101010101" pitchFamily="49" charset="-122"/>
            </a:endParaRPr>
          </a:p>
        </p:txBody>
      </p:sp>
      <p:pic>
        <p:nvPicPr>
          <p:cNvPr id="14" name="图片 13" descr="图片包含 游戏机, 动物, 烟, 空气&#10;&#10;描述已自动生成">
            <a:extLst>
              <a:ext uri="{FF2B5EF4-FFF2-40B4-BE49-F238E27FC236}">
                <a16:creationId xmlns:a16="http://schemas.microsoft.com/office/drawing/2014/main" id="{278FEB1C-D8A7-5BD6-607F-2A3E6E68C5F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099" t="11483" r="13327" b="10413"/>
          <a:stretch/>
        </p:blipFill>
        <p:spPr>
          <a:xfrm>
            <a:off x="4068465" y="2220631"/>
            <a:ext cx="1998008" cy="2534326"/>
          </a:xfrm>
          <a:prstGeom prst="rect">
            <a:avLst/>
          </a:prstGeom>
        </p:spPr>
      </p:pic>
      <p:sp>
        <p:nvSpPr>
          <p:cNvPr id="15" name="文本框 14">
            <a:extLst>
              <a:ext uri="{FF2B5EF4-FFF2-40B4-BE49-F238E27FC236}">
                <a16:creationId xmlns:a16="http://schemas.microsoft.com/office/drawing/2014/main" id="{89E27DE5-F8D4-B13D-3991-2816F7CCCD41}"/>
              </a:ext>
            </a:extLst>
          </p:cNvPr>
          <p:cNvSpPr txBox="1"/>
          <p:nvPr/>
        </p:nvSpPr>
        <p:spPr>
          <a:xfrm>
            <a:off x="4157778" y="3376107"/>
            <a:ext cx="1804236" cy="1133240"/>
          </a:xfrm>
          <a:prstGeom prst="rect">
            <a:avLst/>
          </a:prstGeom>
          <a:noFill/>
          <a:ln w="28575">
            <a:solidFill>
              <a:srgbClr val="FF0000"/>
            </a:solidFill>
          </a:ln>
        </p:spPr>
        <p:txBody>
          <a:bodyPr wrap="square" rtlCol="0">
            <a:spAutoFit/>
          </a:bodyPr>
          <a:lstStyle/>
          <a:p>
            <a:endParaRPr lang="zh-CN" altLang="en-US" dirty="0"/>
          </a:p>
        </p:txBody>
      </p:sp>
      <p:sp>
        <p:nvSpPr>
          <p:cNvPr id="16" name="文本框 15">
            <a:extLst>
              <a:ext uri="{FF2B5EF4-FFF2-40B4-BE49-F238E27FC236}">
                <a16:creationId xmlns:a16="http://schemas.microsoft.com/office/drawing/2014/main" id="{F3FCC9F0-975C-ADCB-6872-F652E4163011}"/>
              </a:ext>
            </a:extLst>
          </p:cNvPr>
          <p:cNvSpPr txBox="1"/>
          <p:nvPr/>
        </p:nvSpPr>
        <p:spPr>
          <a:xfrm>
            <a:off x="5264971" y="3828865"/>
            <a:ext cx="698790" cy="369332"/>
          </a:xfrm>
          <a:prstGeom prst="rect">
            <a:avLst/>
          </a:prstGeom>
          <a:noFill/>
        </p:spPr>
        <p:txBody>
          <a:bodyPr wrap="square" rtlCol="0">
            <a:spAutoFit/>
          </a:bodyPr>
          <a:lstStyle/>
          <a:p>
            <a:r>
              <a:rPr lang="en-US" altLang="zh-CN" dirty="0">
                <a:solidFill>
                  <a:srgbClr val="C00000"/>
                </a:solidFill>
              </a:rPr>
              <a:t>Fc</a:t>
            </a:r>
            <a:r>
              <a:rPr lang="zh-CN" altLang="en-US" dirty="0">
                <a:solidFill>
                  <a:srgbClr val="C00000"/>
                </a:solidFill>
              </a:rPr>
              <a:t>段</a:t>
            </a:r>
          </a:p>
        </p:txBody>
      </p:sp>
      <p:sp>
        <p:nvSpPr>
          <p:cNvPr id="21" name="文本框 20">
            <a:extLst>
              <a:ext uri="{FF2B5EF4-FFF2-40B4-BE49-F238E27FC236}">
                <a16:creationId xmlns:a16="http://schemas.microsoft.com/office/drawing/2014/main" id="{B74ED55A-EA75-3AA0-BF57-4168ED3C0976}"/>
              </a:ext>
            </a:extLst>
          </p:cNvPr>
          <p:cNvSpPr txBox="1"/>
          <p:nvPr>
            <p:custDataLst>
              <p:tags r:id="rId5"/>
            </p:custDataLst>
          </p:nvPr>
        </p:nvSpPr>
        <p:spPr>
          <a:xfrm>
            <a:off x="6336236" y="2138439"/>
            <a:ext cx="2967355" cy="2698710"/>
          </a:xfrm>
          <a:prstGeom prst="rect">
            <a:avLst/>
          </a:prstGeom>
          <a:noFill/>
          <a:ln w="9525">
            <a:noFill/>
            <a:prstDash val="dash"/>
          </a:ln>
        </p:spPr>
        <p:txBody>
          <a:bodyPr wrap="square" rtlCol="0">
            <a:noAutofit/>
          </a:bodyPr>
          <a:lstStyle/>
          <a:p>
            <a:pPr>
              <a:lnSpc>
                <a:spcPts val="1800"/>
              </a:lnSpc>
              <a:buClr>
                <a:srgbClr val="2FA4BD"/>
              </a:buClr>
              <a:buFont typeface="Wingdings" panose="05000000000000000000" charset="0"/>
              <a:buChar char=""/>
            </a:pPr>
            <a:r>
              <a:rPr lang="zh-CN" altLang="en-US" sz="1400" dirty="0">
                <a:solidFill>
                  <a:prstClr val="black"/>
                </a:solidFill>
                <a:latin typeface="微软雅黑" panose="020B0503020204020204" pitchFamily="34" charset="-122"/>
                <a:ea typeface="微软雅黑" panose="020B0503020204020204" pitchFamily="34" charset="-122"/>
                <a:sym typeface="+mn-ea"/>
              </a:rPr>
              <a:t> 抗体依赖的细胞毒性作用（</a:t>
            </a:r>
            <a:r>
              <a:rPr lang="en-US" altLang="zh-CN" sz="1400" dirty="0">
                <a:solidFill>
                  <a:prstClr val="black"/>
                </a:solidFill>
                <a:latin typeface="微软雅黑" panose="020B0503020204020204" pitchFamily="34" charset="-122"/>
                <a:ea typeface="微软雅黑" panose="020B0503020204020204" pitchFamily="34" charset="-122"/>
                <a:sym typeface="+mn-ea"/>
              </a:rPr>
              <a:t>ADCC</a:t>
            </a:r>
            <a:r>
              <a:rPr lang="zh-CN" altLang="en-US" sz="1400" dirty="0">
                <a:solidFill>
                  <a:prstClr val="black"/>
                </a:solidFill>
                <a:latin typeface="微软雅黑" panose="020B0503020204020204" pitchFamily="34" charset="-122"/>
                <a:ea typeface="微软雅黑" panose="020B0503020204020204" pitchFamily="34" charset="-122"/>
                <a:sym typeface="+mn-ea"/>
              </a:rPr>
              <a:t>）：</a:t>
            </a:r>
            <a:r>
              <a:rPr lang="en-US" altLang="zh-CN" sz="1400" dirty="0">
                <a:solidFill>
                  <a:prstClr val="black"/>
                </a:solidFill>
                <a:latin typeface="微软雅黑" panose="020B0503020204020204" pitchFamily="34" charset="-122"/>
                <a:ea typeface="微软雅黑" panose="020B0503020204020204" pitchFamily="34" charset="-122"/>
                <a:sym typeface="+mn-ea"/>
              </a:rPr>
              <a:t>NK</a:t>
            </a:r>
            <a:r>
              <a:rPr lang="zh-CN" altLang="en-US" sz="1400" dirty="0">
                <a:solidFill>
                  <a:prstClr val="black"/>
                </a:solidFill>
                <a:latin typeface="微软雅黑" panose="020B0503020204020204" pitchFamily="34" charset="-122"/>
                <a:ea typeface="微软雅黑" panose="020B0503020204020204" pitchFamily="34" charset="-122"/>
                <a:sym typeface="+mn-ea"/>
              </a:rPr>
              <a:t>细胞为主的免疫效应细胞通过</a:t>
            </a:r>
            <a:r>
              <a:rPr lang="en-US" altLang="zh-CN" sz="1400" dirty="0">
                <a:solidFill>
                  <a:prstClr val="black"/>
                </a:solidFill>
                <a:latin typeface="微软雅黑" panose="020B0503020204020204" pitchFamily="34" charset="-122"/>
                <a:ea typeface="微软雅黑" panose="020B0503020204020204" pitchFamily="34" charset="-122"/>
                <a:sym typeface="+mn-ea"/>
              </a:rPr>
              <a:t>PD-L1</a:t>
            </a:r>
            <a:r>
              <a:rPr lang="zh-CN" altLang="en-US" sz="1400" dirty="0">
                <a:solidFill>
                  <a:prstClr val="black"/>
                </a:solidFill>
                <a:latin typeface="微软雅黑" panose="020B0503020204020204" pitchFamily="34" charset="-122"/>
                <a:ea typeface="微软雅黑" panose="020B0503020204020204" pitchFamily="34" charset="-122"/>
                <a:sym typeface="+mn-ea"/>
              </a:rPr>
              <a:t>间接识别靶细胞，释放诸如穿孔素、颗粒酶等细胞毒性物质。破坏肿瘤细胞膜，使水和电解质迅速进入胞内，导致细胞崩解破坏，诱导细胞凋亡从而产生</a:t>
            </a:r>
            <a:r>
              <a:rPr lang="en-US" altLang="zh-CN" sz="1400" dirty="0">
                <a:solidFill>
                  <a:prstClr val="black"/>
                </a:solidFill>
                <a:latin typeface="微软雅黑" panose="020B0503020204020204" pitchFamily="34" charset="-122"/>
                <a:ea typeface="微软雅黑" panose="020B0503020204020204" pitchFamily="34" charset="-122"/>
                <a:sym typeface="+mn-ea"/>
              </a:rPr>
              <a:t>ADCC</a:t>
            </a:r>
            <a:r>
              <a:rPr lang="zh-CN" altLang="en-US" sz="1400" dirty="0">
                <a:solidFill>
                  <a:prstClr val="black"/>
                </a:solidFill>
                <a:latin typeface="微软雅黑" panose="020B0503020204020204" pitchFamily="34" charset="-122"/>
                <a:ea typeface="微软雅黑" panose="020B0503020204020204" pitchFamily="34" charset="-122"/>
                <a:sym typeface="+mn-ea"/>
              </a:rPr>
              <a:t>效应。</a:t>
            </a:r>
          </a:p>
          <a:p>
            <a:pPr>
              <a:lnSpc>
                <a:spcPts val="1800"/>
              </a:lnSpc>
              <a:buClr>
                <a:srgbClr val="2FA4BD"/>
              </a:buClr>
              <a:buFont typeface="Wingdings" panose="05000000000000000000" charset="0"/>
              <a:buChar char=""/>
            </a:pPr>
            <a:r>
              <a:rPr lang="zh-CN" altLang="en-US" sz="1400" dirty="0">
                <a:solidFill>
                  <a:prstClr val="black"/>
                </a:solidFill>
                <a:latin typeface="微软雅黑" panose="020B0503020204020204" pitchFamily="34" charset="-122"/>
                <a:ea typeface="微软雅黑" panose="020B0503020204020204" pitchFamily="34" charset="-122"/>
                <a:sym typeface="+mn-ea"/>
              </a:rPr>
              <a:t> 已上市代表药物：</a:t>
            </a:r>
            <a:endParaRPr lang="en-US" altLang="zh-CN" sz="1400" dirty="0">
              <a:solidFill>
                <a:prstClr val="black"/>
              </a:solidFill>
              <a:latin typeface="微软雅黑" panose="020B0503020204020204" pitchFamily="34" charset="-122"/>
              <a:ea typeface="微软雅黑" panose="020B0503020204020204" pitchFamily="34" charset="-122"/>
              <a:sym typeface="+mn-ea"/>
            </a:endParaRPr>
          </a:p>
          <a:p>
            <a:pPr>
              <a:lnSpc>
                <a:spcPts val="1800"/>
              </a:lnSpc>
              <a:buClr>
                <a:srgbClr val="2FA4BD"/>
              </a:buClr>
            </a:pPr>
            <a:r>
              <a:rPr lang="en-US" altLang="zh-CN" sz="1400" dirty="0">
                <a:solidFill>
                  <a:prstClr val="black"/>
                </a:solidFill>
                <a:latin typeface="微软雅黑" panose="020B0503020204020204" pitchFamily="34" charset="-122"/>
                <a:ea typeface="微软雅黑" panose="020B0503020204020204" pitchFamily="34" charset="-122"/>
                <a:sym typeface="+mn-ea"/>
              </a:rPr>
              <a:t>   </a:t>
            </a:r>
            <a:r>
              <a:rPr lang="zh-CN" altLang="en-US" sz="1400" dirty="0">
                <a:solidFill>
                  <a:prstClr val="black"/>
                </a:solidFill>
                <a:latin typeface="微软雅黑" panose="020B0503020204020204" pitchFamily="34" charset="-122"/>
                <a:ea typeface="微软雅黑" panose="020B0503020204020204" pitchFamily="34" charset="-122"/>
                <a:sym typeface="+mn-ea"/>
              </a:rPr>
              <a:t>曲妥珠单抗和阿伦珠单抗，均为</a:t>
            </a:r>
            <a:endParaRPr lang="en-US" altLang="zh-CN" sz="1400" dirty="0">
              <a:solidFill>
                <a:prstClr val="black"/>
              </a:solidFill>
              <a:latin typeface="微软雅黑" panose="020B0503020204020204" pitchFamily="34" charset="-122"/>
              <a:ea typeface="微软雅黑" panose="020B0503020204020204" pitchFamily="34" charset="-122"/>
              <a:sym typeface="+mn-ea"/>
            </a:endParaRPr>
          </a:p>
          <a:p>
            <a:pPr>
              <a:lnSpc>
                <a:spcPts val="1800"/>
              </a:lnSpc>
              <a:buClr>
                <a:srgbClr val="2FA4BD"/>
              </a:buClr>
            </a:pPr>
            <a:r>
              <a:rPr lang="en-US" altLang="zh-CN" sz="1400" dirty="0">
                <a:solidFill>
                  <a:prstClr val="black"/>
                </a:solidFill>
                <a:latin typeface="微软雅黑" panose="020B0503020204020204" pitchFamily="34" charset="-122"/>
                <a:ea typeface="微软雅黑" panose="020B0503020204020204" pitchFamily="34" charset="-122"/>
                <a:sym typeface="+mn-ea"/>
              </a:rPr>
              <a:t>  【</a:t>
            </a:r>
            <a:r>
              <a:rPr lang="zh-CN" altLang="en-US" sz="1400" dirty="0">
                <a:solidFill>
                  <a:prstClr val="black"/>
                </a:solidFill>
                <a:latin typeface="微软雅黑" panose="020B0503020204020204" pitchFamily="34" charset="-122"/>
                <a:ea typeface="微软雅黑" panose="020B0503020204020204" pitchFamily="34" charset="-122"/>
                <a:sym typeface="+mn-ea"/>
              </a:rPr>
              <a:t>非</a:t>
            </a:r>
            <a:r>
              <a:rPr lang="en-US" altLang="zh-CN" sz="1400" dirty="0">
                <a:solidFill>
                  <a:prstClr val="black"/>
                </a:solidFill>
                <a:latin typeface="微软雅黑" panose="020B0503020204020204" pitchFamily="34" charset="-122"/>
                <a:ea typeface="微软雅黑" panose="020B0503020204020204" pitchFamily="34" charset="-122"/>
                <a:sym typeface="+mn-ea"/>
              </a:rPr>
              <a:t>PD-</a:t>
            </a:r>
            <a:r>
              <a:rPr lang="zh-CN" altLang="en-US" sz="1400" dirty="0">
                <a:solidFill>
                  <a:prstClr val="black"/>
                </a:solidFill>
                <a:latin typeface="微软雅黑" panose="020B0503020204020204" pitchFamily="34" charset="-122"/>
                <a:ea typeface="微软雅黑" panose="020B0503020204020204" pitchFamily="34" charset="-122"/>
                <a:sym typeface="+mn-ea"/>
              </a:rPr>
              <a:t>（</a:t>
            </a:r>
            <a:r>
              <a:rPr lang="en-US" altLang="zh-CN" sz="1400" dirty="0">
                <a:solidFill>
                  <a:prstClr val="black"/>
                </a:solidFill>
                <a:latin typeface="微软雅黑" panose="020B0503020204020204" pitchFamily="34" charset="-122"/>
                <a:ea typeface="微软雅黑" panose="020B0503020204020204" pitchFamily="34" charset="-122"/>
                <a:sym typeface="+mn-ea"/>
              </a:rPr>
              <a:t>L</a:t>
            </a:r>
            <a:r>
              <a:rPr lang="zh-CN" altLang="en-US" sz="1400" dirty="0">
                <a:solidFill>
                  <a:prstClr val="black"/>
                </a:solidFill>
                <a:latin typeface="微软雅黑" panose="020B0503020204020204" pitchFamily="34" charset="-122"/>
                <a:ea typeface="微软雅黑" panose="020B0503020204020204" pitchFamily="34" charset="-122"/>
                <a:sym typeface="+mn-ea"/>
              </a:rPr>
              <a:t>）</a:t>
            </a:r>
            <a:r>
              <a:rPr lang="en-US" altLang="zh-CN" sz="1400" dirty="0">
                <a:solidFill>
                  <a:prstClr val="black"/>
                </a:solidFill>
                <a:latin typeface="微软雅黑" panose="020B0503020204020204" pitchFamily="34" charset="-122"/>
                <a:ea typeface="微软雅黑" panose="020B0503020204020204" pitchFamily="34" charset="-122"/>
                <a:sym typeface="+mn-ea"/>
              </a:rPr>
              <a:t>1</a:t>
            </a:r>
            <a:r>
              <a:rPr lang="zh-CN" altLang="en-US" sz="1400" dirty="0">
                <a:solidFill>
                  <a:prstClr val="black"/>
                </a:solidFill>
                <a:latin typeface="微软雅黑" panose="020B0503020204020204" pitchFamily="34" charset="-122"/>
                <a:ea typeface="微软雅黑" panose="020B0503020204020204" pitchFamily="34" charset="-122"/>
                <a:sym typeface="+mn-ea"/>
              </a:rPr>
              <a:t>制剂</a:t>
            </a:r>
            <a:r>
              <a:rPr lang="en-US" altLang="zh-CN" sz="1400" dirty="0">
                <a:solidFill>
                  <a:prstClr val="black"/>
                </a:solidFill>
                <a:latin typeface="微软雅黑" panose="020B0503020204020204" pitchFamily="34" charset="-122"/>
                <a:ea typeface="微软雅黑" panose="020B0503020204020204" pitchFamily="34" charset="-122"/>
                <a:sym typeface="+mn-ea"/>
              </a:rPr>
              <a:t>】</a:t>
            </a:r>
            <a:endParaRPr lang="en-US" altLang="zh-CN" sz="1400"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en-US" altLang="zh-CN" sz="1100" dirty="0">
              <a:solidFill>
                <a:prstClr val="black"/>
              </a:solidFill>
              <a:latin typeface="微软雅黑" panose="020B0503020204020204" pitchFamily="34" charset="-122"/>
            </a:endParaRPr>
          </a:p>
        </p:txBody>
      </p:sp>
      <p:sp>
        <p:nvSpPr>
          <p:cNvPr id="13" name="文本框 12">
            <a:extLst>
              <a:ext uri="{FF2B5EF4-FFF2-40B4-BE49-F238E27FC236}">
                <a16:creationId xmlns:a16="http://schemas.microsoft.com/office/drawing/2014/main" id="{DCDDF7C4-F156-A257-DEF9-CBE495F6F8F1}"/>
              </a:ext>
            </a:extLst>
          </p:cNvPr>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lang="en-US" altLang="zh-CN" sz="2800" b="1" dirty="0">
                <a:latin typeface="+mn-ea"/>
              </a:rPr>
              <a:t>1/3</a:t>
            </a:r>
            <a:r>
              <a:rPr lang="zh-CN" altLang="en-US" sz="2800" b="1" dirty="0">
                <a:latin typeface="+mn-ea"/>
              </a:rPr>
              <a:t>）</a:t>
            </a:r>
            <a:endParaRPr lang="zh-CN" altLang="en-US" sz="2800" b="1" dirty="0">
              <a:solidFill>
                <a:schemeClr val="tx1"/>
              </a:solidFill>
              <a:latin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52"/>
          <p:cNvSpPr/>
          <p:nvPr>
            <p:custDataLst>
              <p:tags r:id="rId1"/>
            </p:custDataLst>
          </p:nvPr>
        </p:nvSpPr>
        <p:spPr>
          <a:xfrm>
            <a:off x="319899" y="909321"/>
            <a:ext cx="11552200" cy="5283591"/>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 name="文本框 6"/>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lang="en-US" altLang="zh-CN" sz="2800" b="1" dirty="0">
                <a:latin typeface="+mn-ea"/>
              </a:rPr>
              <a:t>2/3</a:t>
            </a:r>
            <a:r>
              <a:rPr lang="zh-CN" altLang="en-US" sz="2800" b="1" dirty="0">
                <a:latin typeface="+mn-ea"/>
              </a:rPr>
              <a:t>）</a:t>
            </a:r>
            <a:endParaRPr lang="zh-CN" altLang="en-US" sz="2800" b="1" dirty="0">
              <a:solidFill>
                <a:schemeClr val="tx1"/>
              </a:solidFill>
              <a:latin typeface="+mn-ea"/>
            </a:endParaRPr>
          </a:p>
        </p:txBody>
      </p:sp>
      <p:grpSp>
        <p:nvGrpSpPr>
          <p:cNvPr id="8" name="组合 7"/>
          <p:cNvGrpSpPr/>
          <p:nvPr/>
        </p:nvGrpSpPr>
        <p:grpSpPr>
          <a:xfrm>
            <a:off x="495935" y="324485"/>
            <a:ext cx="443230" cy="521335"/>
            <a:chOff x="781" y="511"/>
            <a:chExt cx="698" cy="821"/>
          </a:xfrm>
        </p:grpSpPr>
        <p:sp>
          <p:nvSpPr>
            <p:cNvPr id="9" name="六边形 8"/>
            <p:cNvSpPr/>
            <p:nvPr>
              <p:custDataLst>
                <p:tags r:id="rId3"/>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0" name="六边形 9"/>
            <p:cNvSpPr/>
            <p:nvPr>
              <p:custDataLst>
                <p:tags r:id="rId4"/>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1" name="文本框 10"/>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graphicFrame>
        <p:nvGraphicFramePr>
          <p:cNvPr id="2" name="表格 1">
            <a:extLst>
              <a:ext uri="{FF2B5EF4-FFF2-40B4-BE49-F238E27FC236}">
                <a16:creationId xmlns:a16="http://schemas.microsoft.com/office/drawing/2014/main" id="{5D93965F-66F2-C32A-A192-0ECB2368B7D1}"/>
              </a:ext>
            </a:extLst>
          </p:cNvPr>
          <p:cNvGraphicFramePr>
            <a:graphicFrameLocks noGrp="1"/>
          </p:cNvGraphicFramePr>
          <p:nvPr>
            <p:custDataLst>
              <p:tags r:id="rId2"/>
            </p:custDataLst>
            <p:extLst>
              <p:ext uri="{D42A27DB-BD31-4B8C-83A1-F6EECF244321}">
                <p14:modId xmlns:p14="http://schemas.microsoft.com/office/powerpoint/2010/main" val="81078539"/>
              </p:ext>
            </p:extLst>
          </p:nvPr>
        </p:nvGraphicFramePr>
        <p:xfrm>
          <a:off x="675413" y="2612929"/>
          <a:ext cx="5496380" cy="3366075"/>
        </p:xfrm>
        <a:graphic>
          <a:graphicData uri="http://schemas.openxmlformats.org/drawingml/2006/table">
            <a:tbl>
              <a:tblPr firstRow="1" firstCol="1">
                <a:effectLst/>
              </a:tblPr>
              <a:tblGrid>
                <a:gridCol w="1369341">
                  <a:extLst>
                    <a:ext uri="{9D8B030D-6E8A-4147-A177-3AD203B41FA5}">
                      <a16:colId xmlns:a16="http://schemas.microsoft.com/office/drawing/2014/main" val="20000"/>
                    </a:ext>
                  </a:extLst>
                </a:gridCol>
                <a:gridCol w="1478481">
                  <a:extLst>
                    <a:ext uri="{9D8B030D-6E8A-4147-A177-3AD203B41FA5}">
                      <a16:colId xmlns:a16="http://schemas.microsoft.com/office/drawing/2014/main" val="20001"/>
                    </a:ext>
                  </a:extLst>
                </a:gridCol>
                <a:gridCol w="1383093">
                  <a:extLst>
                    <a:ext uri="{9D8B030D-6E8A-4147-A177-3AD203B41FA5}">
                      <a16:colId xmlns:a16="http://schemas.microsoft.com/office/drawing/2014/main" val="20002"/>
                    </a:ext>
                  </a:extLst>
                </a:gridCol>
                <a:gridCol w="1265465">
                  <a:extLst>
                    <a:ext uri="{9D8B030D-6E8A-4147-A177-3AD203B41FA5}">
                      <a16:colId xmlns:a16="http://schemas.microsoft.com/office/drawing/2014/main" val="1862559103"/>
                    </a:ext>
                  </a:extLst>
                </a:gridCol>
              </a:tblGrid>
              <a:tr h="425975">
                <a:tc>
                  <a:txBody>
                    <a:bodyPr/>
                    <a:lstStyle/>
                    <a:p>
                      <a:pPr algn="ctr">
                        <a:lnSpc>
                          <a:spcPct val="120000"/>
                        </a:lnSpc>
                        <a:spcBef>
                          <a:spcPts val="0"/>
                        </a:spcBef>
                        <a:spcAft>
                          <a:spcPts val="0"/>
                        </a:spcAft>
                      </a:pPr>
                      <a:endParaRPr lang="zh-TW" altLang="en-US" sz="1600" kern="1200" spc="12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marL="177800" marR="177800" marT="6350" marB="6350" anchor="ctr">
                    <a:lnL w="12700" cap="flat" cmpd="sng" algn="ctr">
                      <a:solidFill>
                        <a:schemeClr val="tx1"/>
                      </a:solidFill>
                      <a:prstDash val="solid"/>
                      <a:round/>
                      <a:headEnd type="none" w="med" len="med"/>
                      <a:tailEnd type="none" w="med" len="med"/>
                    </a:lnL>
                    <a:lnR w="6350">
                      <a:solidFill>
                        <a:schemeClr val="bg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A4BD"/>
                    </a:solidFill>
                  </a:tcPr>
                </a:tc>
                <a:tc>
                  <a:txBody>
                    <a:bodyPr/>
                    <a:lstStyle/>
                    <a:p>
                      <a:pPr marL="0" algn="ctr" defTabSz="914400" rtl="0" eaLnBrk="1" latinLnBrk="0" hangingPunct="1">
                        <a:lnSpc>
                          <a:spcPct val="120000"/>
                        </a:lnSpc>
                        <a:spcBef>
                          <a:spcPts val="0"/>
                        </a:spcBef>
                        <a:spcAft>
                          <a:spcPts val="0"/>
                        </a:spcAft>
                      </a:pPr>
                      <a:r>
                        <a:rPr lang="zh-CN" altLang="en-US" sz="1200" b="1" i="0" u="none" strike="noStrike" kern="1200" baseline="0" dirty="0">
                          <a:solidFill>
                            <a:srgbClr val="FFFFFF"/>
                          </a:solidFill>
                          <a:latin typeface="MicrosoftYaHei-Bold"/>
                          <a:ea typeface="+mn-ea"/>
                          <a:cs typeface="+mn-cs"/>
                        </a:rPr>
                        <a:t>索卡佐利单抗</a:t>
                      </a:r>
                      <a:r>
                        <a:rPr lang="en-US" altLang="zh-CN" sz="1200" b="1" i="0" u="none" strike="noStrike" baseline="40000" dirty="0">
                          <a:solidFill>
                            <a:srgbClr val="FFFFFF"/>
                          </a:solidFill>
                          <a:latin typeface="+mn-ea"/>
                          <a:ea typeface="+mn-ea"/>
                        </a:rPr>
                        <a:t>1</a:t>
                      </a:r>
                      <a:endParaRPr lang="en-US" altLang="zh-CN" sz="1200" b="1" i="0" u="none" strike="noStrike" kern="1200" baseline="0" dirty="0">
                        <a:solidFill>
                          <a:srgbClr val="FFFFFF"/>
                        </a:solidFill>
                        <a:latin typeface="MicrosoftYaHei-Bold"/>
                        <a:ea typeface="+mn-ea"/>
                        <a:cs typeface="+mn-cs"/>
                      </a:endParaRPr>
                    </a:p>
                    <a:p>
                      <a:pPr marL="0" algn="ctr" defTabSz="914400" rtl="0" eaLnBrk="1" latinLnBrk="0" hangingPunct="1">
                        <a:lnSpc>
                          <a:spcPct val="120000"/>
                        </a:lnSpc>
                        <a:spcBef>
                          <a:spcPts val="0"/>
                        </a:spcBef>
                        <a:spcAft>
                          <a:spcPts val="0"/>
                        </a:spcAft>
                      </a:pPr>
                      <a:r>
                        <a:rPr lang="zh-CN" altLang="en-US" sz="1200" b="1" i="0" u="none" strike="noStrike" kern="1200" baseline="0" dirty="0">
                          <a:solidFill>
                            <a:srgbClr val="FFFFFF"/>
                          </a:solidFill>
                          <a:latin typeface="MicrosoftYaHei-Bold"/>
                          <a:ea typeface="+mn-ea"/>
                          <a:cs typeface="+mn-cs"/>
                        </a:rPr>
                        <a:t>（</a:t>
                      </a:r>
                      <a:r>
                        <a:rPr lang="en-US" altLang="zh-CN" sz="1200" b="1" i="0" u="none" strike="noStrike" kern="1200" baseline="0" dirty="0">
                          <a:solidFill>
                            <a:srgbClr val="FFFFFF"/>
                          </a:solidFill>
                          <a:latin typeface="MicrosoftYaHei-Bold"/>
                          <a:ea typeface="+mn-ea"/>
                          <a:cs typeface="+mn-cs"/>
                        </a:rPr>
                        <a:t>N=91</a:t>
                      </a:r>
                      <a:r>
                        <a:rPr lang="zh-CN" altLang="en-US" sz="1200" b="1" i="0" u="none" strike="noStrike" kern="1200" baseline="0" dirty="0">
                          <a:solidFill>
                            <a:srgbClr val="FFFFFF"/>
                          </a:solidFill>
                          <a:latin typeface="MicrosoftYaHei-Bold"/>
                          <a:ea typeface="+mn-ea"/>
                          <a:cs typeface="+mn-cs"/>
                        </a:rPr>
                        <a:t>）</a:t>
                      </a:r>
                    </a:p>
                  </a:txBody>
                  <a:tcPr marL="177800" marR="177800" marT="6350" marB="6350" anchor="ctr">
                    <a:lnL w="6350">
                      <a:solidFill>
                        <a:schemeClr val="bg1"/>
                      </a:solidFill>
                      <a:prstDash val="solid"/>
                    </a:lnL>
                    <a:lnR w="6350">
                      <a:solidFill>
                        <a:schemeClr val="bg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A4BD"/>
                    </a:solidFill>
                  </a:tcPr>
                </a:tc>
                <a:tc>
                  <a:txBody>
                    <a:bodyPr/>
                    <a:lstStyle/>
                    <a:p>
                      <a:pPr marL="0" algn="ctr" defTabSz="914400" rtl="0" eaLnBrk="1" latinLnBrk="0" hangingPunct="1">
                        <a:lnSpc>
                          <a:spcPct val="120000"/>
                        </a:lnSpc>
                        <a:spcBef>
                          <a:spcPts val="0"/>
                        </a:spcBef>
                        <a:spcAft>
                          <a:spcPts val="0"/>
                        </a:spcAft>
                      </a:pPr>
                      <a:r>
                        <a:rPr lang="zh-CN" altLang="en-US" sz="1200" b="1" i="0" u="none" strike="noStrike" kern="1200" baseline="0" dirty="0">
                          <a:solidFill>
                            <a:srgbClr val="FFFFFF"/>
                          </a:solidFill>
                          <a:latin typeface="MicrosoftYaHei-Bold"/>
                          <a:ea typeface="+mn-ea"/>
                          <a:cs typeface="+mn-cs"/>
                        </a:rPr>
                        <a:t>帕博利珠单抗</a:t>
                      </a:r>
                      <a:r>
                        <a:rPr lang="en-US" altLang="zh-CN" sz="1200" b="1" i="0" u="none" strike="noStrike" baseline="40000" dirty="0">
                          <a:solidFill>
                            <a:srgbClr val="FFFFFF"/>
                          </a:solidFill>
                          <a:latin typeface="+mn-ea"/>
                          <a:ea typeface="+mn-ea"/>
                        </a:rPr>
                        <a:t>2</a:t>
                      </a:r>
                      <a:endParaRPr lang="en-US" altLang="zh-CN" sz="1200" b="1" i="0" u="none" strike="noStrike" kern="1200" baseline="0" dirty="0">
                        <a:solidFill>
                          <a:srgbClr val="FFFFFF"/>
                        </a:solidFill>
                        <a:latin typeface="MicrosoftYaHei-Bold"/>
                        <a:ea typeface="+mn-ea"/>
                        <a:cs typeface="+mn-cs"/>
                      </a:endParaRPr>
                    </a:p>
                    <a:p>
                      <a:pPr marL="0" algn="ctr" defTabSz="914400" rtl="0" eaLnBrk="1" latinLnBrk="0" hangingPunct="1">
                        <a:lnSpc>
                          <a:spcPct val="120000"/>
                        </a:lnSpc>
                        <a:spcBef>
                          <a:spcPts val="0"/>
                        </a:spcBef>
                        <a:spcAft>
                          <a:spcPts val="0"/>
                        </a:spcAft>
                      </a:pPr>
                      <a:r>
                        <a:rPr lang="en-US" altLang="zh-CN" sz="1200" b="1" i="0" u="none" strike="noStrike" kern="1200" baseline="0" dirty="0">
                          <a:solidFill>
                            <a:srgbClr val="FFFFFF"/>
                          </a:solidFill>
                          <a:latin typeface="MicrosoftYaHei-Bold"/>
                          <a:ea typeface="+mn-ea"/>
                          <a:cs typeface="+mn-cs"/>
                        </a:rPr>
                        <a:t>(N=95)</a:t>
                      </a:r>
                      <a:endParaRPr lang="zh-CN" altLang="en-US" sz="1200" b="1" i="0" u="none" strike="noStrike" kern="1200" baseline="0" dirty="0">
                        <a:solidFill>
                          <a:srgbClr val="FFFFFF"/>
                        </a:solidFill>
                        <a:latin typeface="MicrosoftYaHei-Bold"/>
                        <a:ea typeface="+mn-ea"/>
                        <a:cs typeface="+mn-cs"/>
                      </a:endParaRPr>
                    </a:p>
                  </a:txBody>
                  <a:tcPr marL="177800" marR="177800" marT="6350" marB="6350" anchor="ctr">
                    <a:lnL w="6350">
                      <a:solidFill>
                        <a:schemeClr val="bg1"/>
                      </a:solidFill>
                      <a:prstDash val="soli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A4BD"/>
                    </a:solidFill>
                  </a:tcPr>
                </a:tc>
                <a:tc>
                  <a:txBody>
                    <a:bodyPr/>
                    <a:lstStyle/>
                    <a:p>
                      <a:pPr algn="l"/>
                      <a:r>
                        <a:rPr lang="zh-CN" altLang="en-US" sz="1200" b="1" i="0" u="none" strike="noStrike" baseline="0" dirty="0">
                          <a:solidFill>
                            <a:srgbClr val="FFFFFF"/>
                          </a:solidFill>
                          <a:latin typeface="MicrosoftYaHei-Bold"/>
                        </a:rPr>
                        <a:t>贝伐珠单抗</a:t>
                      </a:r>
                      <a:r>
                        <a:rPr lang="en-US" altLang="zh-CN" sz="1200" b="1" i="0" u="none" strike="noStrike" baseline="40000" dirty="0">
                          <a:solidFill>
                            <a:srgbClr val="FFFFFF"/>
                          </a:solidFill>
                          <a:latin typeface="+mn-ea"/>
                          <a:ea typeface="+mn-ea"/>
                        </a:rPr>
                        <a:t>3</a:t>
                      </a:r>
                    </a:p>
                    <a:p>
                      <a:pPr algn="l"/>
                      <a:r>
                        <a:rPr lang="zh-CN" altLang="en-US" sz="1200" b="1" i="0" u="none" strike="noStrike" baseline="0" dirty="0">
                          <a:solidFill>
                            <a:srgbClr val="FFFFFF"/>
                          </a:solidFill>
                          <a:latin typeface="MicrosoftYaHei-Bold"/>
                        </a:rPr>
                        <a:t>（</a:t>
                      </a:r>
                      <a:r>
                        <a:rPr lang="en-US" altLang="zh-CN" sz="1200" b="1" i="0" u="none" strike="noStrike" baseline="0" dirty="0">
                          <a:solidFill>
                            <a:srgbClr val="FFFFFF"/>
                          </a:solidFill>
                          <a:latin typeface="MicrosoftYaHei-Bold"/>
                        </a:rPr>
                        <a:t>N=46</a:t>
                      </a:r>
                      <a:r>
                        <a:rPr lang="zh-CN" altLang="en-US" sz="1200" b="1" i="0" u="none" strike="noStrike" baseline="0" dirty="0">
                          <a:solidFill>
                            <a:srgbClr val="FFFFFF"/>
                          </a:solidFill>
                          <a:latin typeface="MicrosoftYaHei-Bold"/>
                        </a:rPr>
                        <a:t>）</a:t>
                      </a:r>
                      <a:endParaRPr lang="zh-CN" altLang="en-US" sz="1200" kern="1200" spc="120" dirty="0">
                        <a:solidFill>
                          <a:schemeClr val="bg1"/>
                        </a:solidFill>
                        <a:latin typeface="微软雅黑" panose="020B0503020204020204" pitchFamily="34" charset="-122"/>
                        <a:ea typeface="微软雅黑" panose="020B0503020204020204" pitchFamily="34" charset="-122"/>
                      </a:endParaRPr>
                    </a:p>
                  </a:txBody>
                  <a:tcPr marL="177800" marR="177800" marT="6350" marB="6350" anchor="ctr">
                    <a:lnL w="6350">
                      <a:solidFill>
                        <a:schemeClr val="bg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A4BD"/>
                    </a:solidFill>
                  </a:tcPr>
                </a:tc>
                <a:extLst>
                  <a:ext uri="{0D108BD9-81ED-4DB2-BD59-A6C34878D82A}">
                    <a16:rowId xmlns:a16="http://schemas.microsoft.com/office/drawing/2014/main" val="10000"/>
                  </a:ext>
                </a:extLst>
              </a:tr>
              <a:tr h="282662">
                <a:tc>
                  <a:txBody>
                    <a:bodyPr/>
                    <a:lstStyle/>
                    <a:p>
                      <a:pPr algn="ctr">
                        <a:lnSpc>
                          <a:spcPct val="110000"/>
                        </a:lnSpc>
                        <a:spcBef>
                          <a:spcPts val="0"/>
                        </a:spcBef>
                        <a:spcAft>
                          <a:spcPts val="0"/>
                        </a:spcAft>
                      </a:pPr>
                      <a:r>
                        <a:rPr lang="en-US" sz="1100" kern="1200" spc="120" dirty="0">
                          <a:solidFill>
                            <a:schemeClr val="tx1"/>
                          </a:solidFill>
                          <a:latin typeface="微软雅黑" panose="020B0503020204020204" pitchFamily="34" charset="-122"/>
                          <a:ea typeface="微软雅黑" panose="020B0503020204020204" pitchFamily="34" charset="-122"/>
                        </a:rPr>
                        <a:t>ORR%</a:t>
                      </a:r>
                    </a:p>
                  </a:txBody>
                  <a:tcPr anchor="ctr">
                    <a:lnL w="12700" cap="flat" cmpd="sng" algn="ctr">
                      <a:solidFill>
                        <a:schemeClr val="tx1"/>
                      </a:solidFill>
                      <a:prstDash val="solid"/>
                      <a:round/>
                      <a:headEnd type="none" w="med" len="med"/>
                      <a:tailEnd type="none" w="med" len="med"/>
                    </a:lnL>
                    <a:lnR w="6350">
                      <a:solidFill>
                        <a:schemeClr val="bg1"/>
                      </a:solidFill>
                      <a:prstDash val="solid"/>
                    </a:lnR>
                    <a:lnT w="12700" cap="flat" cmpd="sng" algn="ctr">
                      <a:solidFill>
                        <a:schemeClr val="tx1"/>
                      </a:solidFill>
                      <a:prstDash val="solid"/>
                      <a:round/>
                      <a:headEnd type="none" w="med" len="med"/>
                      <a:tailEnd type="none" w="med" len="med"/>
                    </a:lnT>
                    <a:lnB w="6350">
                      <a:solidFill>
                        <a:schemeClr val="bg1"/>
                      </a:solidFill>
                      <a:prstDash val="solid"/>
                    </a:lnB>
                    <a:lnTlToBr>
                      <a:noFill/>
                    </a:lnTlToBr>
                    <a:lnBlToTr>
                      <a:noFill/>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kern="1200" spc="120" dirty="0">
                          <a:solidFill>
                            <a:schemeClr val="tx1"/>
                          </a:solidFill>
                          <a:effectLst/>
                          <a:latin typeface="微软雅黑" panose="020B0503020204020204" pitchFamily="34" charset="-122"/>
                          <a:ea typeface="微软雅黑" panose="020B0503020204020204" pitchFamily="34" charset="-122"/>
                        </a:rPr>
                        <a:t>15.4%</a:t>
                      </a:r>
                    </a:p>
                  </a:txBody>
                  <a:tcPr anchor="ctr">
                    <a:lnL w="6350">
                      <a:solidFill>
                        <a:schemeClr val="bg1"/>
                      </a:solidFill>
                      <a:prstDash val="solid"/>
                    </a:lnL>
                    <a:lnR w="6350">
                      <a:solidFill>
                        <a:schemeClr val="bg1"/>
                      </a:solidFill>
                      <a:prstDash val="solid"/>
                    </a:lnR>
                    <a:lnT w="12700" cap="flat" cmpd="sng" algn="ctr">
                      <a:solidFill>
                        <a:schemeClr val="tx1"/>
                      </a:solidFill>
                      <a:prstDash val="solid"/>
                      <a:round/>
                      <a:headEnd type="none" w="med" len="med"/>
                      <a:tailEnd type="none" w="med" len="med"/>
                    </a:lnT>
                    <a:lnB w="6350">
                      <a:solidFill>
                        <a:schemeClr val="bg1"/>
                      </a:solidFill>
                      <a:prstDash val="solid"/>
                    </a:lnB>
                    <a:lnTlToBr>
                      <a:noFill/>
                    </a:lnTlToBr>
                    <a:lnBlToTr>
                      <a:noFill/>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kern="1200" spc="120" dirty="0">
                          <a:solidFill>
                            <a:schemeClr val="tx1"/>
                          </a:solidFill>
                          <a:latin typeface="微软雅黑" panose="020B0503020204020204" pitchFamily="34" charset="-122"/>
                          <a:ea typeface="微软雅黑" panose="020B0503020204020204" pitchFamily="34" charset="-122"/>
                        </a:rPr>
                        <a:t>12.2%</a:t>
                      </a:r>
                    </a:p>
                  </a:txBody>
                  <a:tcPr anchor="ctr">
                    <a:lnL w="6350">
                      <a:solidFill>
                        <a:schemeClr val="bg1"/>
                      </a:solidFill>
                      <a:prstDash val="soli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a:solidFill>
                        <a:schemeClr val="bg1"/>
                      </a:solidFill>
                      <a:prstDash val="solid"/>
                    </a:lnB>
                    <a:lnTlToBr>
                      <a:noFill/>
                    </a:lnTlToBr>
                    <a:lnBlToTr>
                      <a:noFill/>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kern="1200" spc="120" dirty="0">
                          <a:solidFill>
                            <a:schemeClr val="tx1"/>
                          </a:solidFill>
                          <a:latin typeface="微软雅黑" panose="020B0503020204020204" pitchFamily="34" charset="-122"/>
                          <a:ea typeface="微软雅黑" panose="020B0503020204020204" pitchFamily="34" charset="-122"/>
                        </a:rPr>
                        <a:t>10.9%</a:t>
                      </a:r>
                    </a:p>
                  </a:txBody>
                  <a:tcPr anchor="ctr">
                    <a:lnL w="6350">
                      <a:solidFill>
                        <a:schemeClr val="bg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0435">
                <a:tc>
                  <a:txBody>
                    <a:bodyPr/>
                    <a:lstStyle/>
                    <a:p>
                      <a:pPr algn="ctr">
                        <a:lnSpc>
                          <a:spcPct val="110000"/>
                        </a:lnSpc>
                        <a:spcBef>
                          <a:spcPts val="0"/>
                        </a:spcBef>
                        <a:spcAft>
                          <a:spcPts val="0"/>
                        </a:spcAft>
                      </a:pPr>
                      <a:r>
                        <a:rPr lang="en-US" altLang="zh-TW" sz="1100" kern="12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PD-L1</a:t>
                      </a:r>
                      <a:r>
                        <a:rPr lang="zh-CN" altLang="en-US" sz="1100" kern="12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表达阳性</a:t>
                      </a:r>
                    </a:p>
                  </a:txBody>
                  <a:tcPr anchor="ctr">
                    <a:lnL w="12700" cap="flat" cmpd="sng" algn="ctr">
                      <a:solidFill>
                        <a:schemeClr val="tx1"/>
                      </a:solidFill>
                      <a:prstDash val="solid"/>
                      <a:round/>
                      <a:headEnd type="none" w="med" len="med"/>
                      <a:tailEnd type="none" w="med" len="med"/>
                    </a:lnL>
                    <a:lnR w="6350">
                      <a:solidFill>
                        <a:schemeClr val="bg1"/>
                      </a:solidFill>
                      <a:prstDash val="solid"/>
                    </a:lnR>
                    <a:lnT w="6350">
                      <a:solidFill>
                        <a:schemeClr val="bg1"/>
                      </a:solidFill>
                      <a:prstDash val="solid"/>
                    </a:lnT>
                    <a:lnB w="6350">
                      <a:solidFill>
                        <a:schemeClr val="bg1"/>
                      </a:solidFill>
                      <a:prstDash val="solid"/>
                    </a:lnB>
                    <a:lnTlToBr>
                      <a:noFill/>
                    </a:lnTlToBr>
                    <a:lnBlToTr>
                      <a:noFill/>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kern="1200" spc="120" dirty="0">
                          <a:solidFill>
                            <a:schemeClr val="tx1"/>
                          </a:solidFill>
                          <a:latin typeface="微软雅黑" panose="020B0503020204020204" pitchFamily="34" charset="-122"/>
                          <a:ea typeface="微软雅黑" panose="020B0503020204020204" pitchFamily="34" charset="-122"/>
                        </a:rPr>
                        <a:t>16.7%</a:t>
                      </a:r>
                    </a:p>
                  </a:txBody>
                  <a:tcPr anchor="ctr">
                    <a:lnL w="6350">
                      <a:solidFill>
                        <a:schemeClr val="bg1"/>
                      </a:solidFill>
                      <a:prstDash val="solid"/>
                    </a:lnL>
                    <a:lnR w="6350">
                      <a:solidFill>
                        <a:schemeClr val="bg1"/>
                      </a:solidFill>
                      <a:prstDash val="solid"/>
                    </a:lnR>
                    <a:lnT w="6350">
                      <a:solidFill>
                        <a:schemeClr val="bg1"/>
                      </a:solidFill>
                      <a:prstDash val="solid"/>
                    </a:lnT>
                    <a:lnB w="6350">
                      <a:solidFill>
                        <a:schemeClr val="bg1"/>
                      </a:solidFill>
                      <a:prstDash val="solid"/>
                    </a:lnB>
                    <a:lnTlToBr>
                      <a:noFill/>
                    </a:lnTlToBr>
                    <a:lnBlToTr>
                      <a:noFill/>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kern="1200" spc="120" dirty="0">
                          <a:solidFill>
                            <a:schemeClr val="tx1"/>
                          </a:solidFill>
                          <a:latin typeface="微软雅黑" panose="020B0503020204020204" pitchFamily="34" charset="-122"/>
                          <a:ea typeface="微软雅黑" panose="020B0503020204020204" pitchFamily="34" charset="-122"/>
                        </a:rPr>
                        <a:t>14.3%</a:t>
                      </a:r>
                    </a:p>
                  </a:txBody>
                  <a:tcPr anchor="ctr">
                    <a:lnL w="6350">
                      <a:solidFill>
                        <a:schemeClr val="bg1"/>
                      </a:solidFill>
                      <a:prstDash val="solid"/>
                    </a:lnL>
                    <a:lnR w="6350" cap="flat" cmpd="sng" algn="ctr">
                      <a:solidFill>
                        <a:schemeClr val="bg1"/>
                      </a:solidFill>
                      <a:prstDash val="solid"/>
                      <a:round/>
                      <a:headEnd type="none" w="med" len="med"/>
                      <a:tailEnd type="none" w="med" len="med"/>
                    </a:lnR>
                    <a:lnT w="6350">
                      <a:solidFill>
                        <a:schemeClr val="bg1"/>
                      </a:solidFill>
                      <a:prstDash val="solid"/>
                    </a:lnT>
                    <a:lnB w="6350">
                      <a:solidFill>
                        <a:schemeClr val="bg1"/>
                      </a:solidFill>
                      <a:prstDash val="solid"/>
                    </a:lnB>
                    <a:lnTlToBr>
                      <a:noFill/>
                    </a:lnTlToBr>
                    <a:lnBlToTr>
                      <a:noFill/>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kern="1200" spc="120" dirty="0">
                          <a:solidFill>
                            <a:schemeClr val="tx1"/>
                          </a:solidFill>
                          <a:latin typeface="微软雅黑" panose="020B0503020204020204" pitchFamily="34" charset="-122"/>
                          <a:ea typeface="微软雅黑" panose="020B0503020204020204" pitchFamily="34" charset="-122"/>
                        </a:rPr>
                        <a:t>/</a:t>
                      </a:r>
                    </a:p>
                  </a:txBody>
                  <a:tcPr anchor="ctr">
                    <a:lnL w="6350">
                      <a:solidFill>
                        <a:schemeClr val="bg1"/>
                      </a:solidFill>
                      <a:prstDash val="soli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77855">
                <a:tc>
                  <a:txBody>
                    <a:bodyPr/>
                    <a:lstStyle/>
                    <a:p>
                      <a:pPr algn="ctr">
                        <a:lnSpc>
                          <a:spcPct val="110000"/>
                        </a:lnSpc>
                        <a:spcBef>
                          <a:spcPts val="0"/>
                        </a:spcBef>
                        <a:spcAft>
                          <a:spcPts val="0"/>
                        </a:spcAft>
                      </a:pPr>
                      <a:r>
                        <a:rPr lang="en-US" altLang="zh-TW" sz="1100" b="1" kern="1200"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PD-L1</a:t>
                      </a:r>
                      <a:r>
                        <a:rPr lang="zh-TW" altLang="en-US" sz="1100" b="1" kern="1200"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表达</a:t>
                      </a:r>
                      <a:r>
                        <a:rPr lang="zh-CN" altLang="en-US" sz="1100" b="1" kern="1200"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阴</a:t>
                      </a:r>
                      <a:r>
                        <a:rPr lang="zh-TW" altLang="en-US" sz="1100" b="1" kern="1200"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性</a:t>
                      </a:r>
                    </a:p>
                  </a:txBody>
                  <a:tcPr anchor="ctr">
                    <a:lnL w="12700" cap="flat" cmpd="sng" algn="ctr">
                      <a:solidFill>
                        <a:schemeClr val="tx1"/>
                      </a:solidFill>
                      <a:prstDash val="solid"/>
                      <a:round/>
                      <a:headEnd type="none" w="med" len="med"/>
                      <a:tailEnd type="none" w="med" len="med"/>
                    </a:lnL>
                    <a:lnR w="6350">
                      <a:solidFill>
                        <a:schemeClr val="bg1"/>
                      </a:solidFill>
                      <a:prstDash val="solid"/>
                    </a:lnR>
                    <a:lnT w="6350">
                      <a:solidFill>
                        <a:schemeClr val="bg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b="1" kern="1200" spc="120" dirty="0">
                          <a:solidFill>
                            <a:srgbClr val="FF0000"/>
                          </a:solidFill>
                          <a:latin typeface="微软雅黑" panose="020B0503020204020204" pitchFamily="34" charset="-122"/>
                          <a:ea typeface="微软雅黑" panose="020B0503020204020204" pitchFamily="34" charset="-122"/>
                        </a:rPr>
                        <a:t>17.9%</a:t>
                      </a:r>
                    </a:p>
                  </a:txBody>
                  <a:tcPr anchor="ctr">
                    <a:lnL w="6350">
                      <a:solidFill>
                        <a:schemeClr val="bg1"/>
                      </a:solidFill>
                      <a:prstDash val="solid"/>
                    </a:lnL>
                    <a:lnR w="6350">
                      <a:solidFill>
                        <a:schemeClr val="bg1"/>
                      </a:solidFill>
                      <a:prstDash val="solid"/>
                    </a:lnR>
                    <a:lnT w="6350">
                      <a:solidFill>
                        <a:schemeClr val="bg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b="1" kern="1200" spc="120" dirty="0">
                          <a:solidFill>
                            <a:srgbClr val="FF0000"/>
                          </a:solidFill>
                          <a:latin typeface="微软雅黑" panose="020B0503020204020204" pitchFamily="34" charset="-122"/>
                          <a:ea typeface="微软雅黑" panose="020B0503020204020204" pitchFamily="34" charset="-122"/>
                        </a:rPr>
                        <a:t>0</a:t>
                      </a:r>
                    </a:p>
                  </a:txBody>
                  <a:tcPr anchor="ctr">
                    <a:lnL w="6350">
                      <a:solidFill>
                        <a:schemeClr val="bg1"/>
                      </a:solidFill>
                      <a:prstDash val="solid"/>
                    </a:lnL>
                    <a:lnR w="6350" cap="flat" cmpd="sng" algn="ctr">
                      <a:solidFill>
                        <a:schemeClr val="bg1"/>
                      </a:solidFill>
                      <a:prstDash val="solid"/>
                      <a:round/>
                      <a:headEnd type="none" w="med" len="med"/>
                      <a:tailEnd type="none" w="med" len="med"/>
                    </a:lnR>
                    <a:lnT w="6350">
                      <a:solidFill>
                        <a:schemeClr val="bg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b="1" kern="1200" spc="120" dirty="0">
                          <a:solidFill>
                            <a:srgbClr val="FF0000"/>
                          </a:solidFill>
                          <a:latin typeface="微软雅黑" panose="020B0503020204020204" pitchFamily="34" charset="-122"/>
                          <a:ea typeface="微软雅黑" panose="020B0503020204020204" pitchFamily="34" charset="-122"/>
                        </a:rPr>
                        <a:t>/</a:t>
                      </a:r>
                    </a:p>
                  </a:txBody>
                  <a:tcPr anchor="ctr">
                    <a:lnL w="6350">
                      <a:solidFill>
                        <a:schemeClr val="bg1"/>
                      </a:solidFill>
                      <a:prstDash val="soli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9958">
                <a:tc>
                  <a:txBody>
                    <a:bodyPr/>
                    <a:lstStyle/>
                    <a:p>
                      <a:pPr algn="ctr">
                        <a:lnSpc>
                          <a:spcPct val="110000"/>
                        </a:lnSpc>
                        <a:spcBef>
                          <a:spcPts val="0"/>
                        </a:spcBef>
                        <a:spcAft>
                          <a:spcPts val="0"/>
                        </a:spcAft>
                      </a:pPr>
                      <a:r>
                        <a:rPr lang="en-US" altLang="zh-CN" sz="1100" spc="120" dirty="0" err="1">
                          <a:solidFill>
                            <a:schemeClr val="tx1"/>
                          </a:solidFill>
                          <a:latin typeface="微软雅黑" panose="020B0503020204020204" pitchFamily="34" charset="-122"/>
                          <a:ea typeface="微软雅黑" panose="020B0503020204020204" pitchFamily="34" charset="-122"/>
                        </a:rPr>
                        <a:t>PFS,m</a:t>
                      </a:r>
                    </a:p>
                  </a:txBody>
                  <a:tcPr anchor="ctr">
                    <a:lnL w="12700" cap="flat" cmpd="sng" algn="ctr">
                      <a:solidFill>
                        <a:schemeClr val="tx1"/>
                      </a:solidFill>
                      <a:prstDash val="solid"/>
                      <a:round/>
                      <a:headEnd type="none" w="med" len="med"/>
                      <a:tailEnd type="none" w="med" len="med"/>
                    </a:lnL>
                    <a:lnR w="6350">
                      <a:solidFill>
                        <a:schemeClr val="bg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kern="0" spc="120" dirty="0">
                          <a:effectLst/>
                          <a:latin typeface="微软雅黑" panose="020B0503020204020204" pitchFamily="34" charset="-122"/>
                          <a:ea typeface="微软雅黑" panose="020B0503020204020204" pitchFamily="34" charset="-122"/>
                        </a:rPr>
                        <a:t>4.44</a:t>
                      </a:r>
                    </a:p>
                  </a:txBody>
                  <a:tcPr anchor="ctr">
                    <a:lnL w="6350">
                      <a:solidFill>
                        <a:schemeClr val="bg1"/>
                      </a:solidFill>
                      <a:prstDash val="solid"/>
                    </a:lnL>
                    <a:lnR w="6350">
                      <a:solidFill>
                        <a:schemeClr val="bg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kern="1200" spc="120" dirty="0">
                          <a:latin typeface="微软雅黑" panose="020B0503020204020204" pitchFamily="34" charset="-122"/>
                          <a:ea typeface="微软雅黑" panose="020B0503020204020204" pitchFamily="34" charset="-122"/>
                        </a:rPr>
                        <a:t>2.1</a:t>
                      </a:r>
                    </a:p>
                  </a:txBody>
                  <a:tcPr anchor="ctr">
                    <a:lnL w="6350">
                      <a:solidFill>
                        <a:schemeClr val="bg1"/>
                      </a:solidFill>
                      <a:prstDash val="soli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kern="1200" spc="120" dirty="0">
                          <a:latin typeface="微软雅黑" panose="020B0503020204020204" pitchFamily="34" charset="-122"/>
                          <a:ea typeface="微软雅黑" panose="020B0503020204020204" pitchFamily="34" charset="-122"/>
                        </a:rPr>
                        <a:t>3.4</a:t>
                      </a:r>
                    </a:p>
                  </a:txBody>
                  <a:tcPr anchor="ctr">
                    <a:lnL w="6350">
                      <a:solidFill>
                        <a:schemeClr val="bg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4510">
                <a:tc>
                  <a:txBody>
                    <a:bodyPr/>
                    <a:lstStyle/>
                    <a:p>
                      <a:pPr algn="ctr">
                        <a:lnSpc>
                          <a:spcPct val="110000"/>
                        </a:lnSpc>
                        <a:spcBef>
                          <a:spcPts val="0"/>
                        </a:spcBef>
                        <a:spcAft>
                          <a:spcPts val="0"/>
                        </a:spcAft>
                      </a:pPr>
                      <a:r>
                        <a:rPr lang="en-US" altLang="zh-TW" sz="1100" kern="100" cap="all" spc="120" dirty="0">
                          <a:solidFill>
                            <a:schemeClr val="tx1"/>
                          </a:solidFill>
                          <a:effectLst/>
                          <a:latin typeface="微软雅黑" panose="020B0503020204020204" pitchFamily="34" charset="-122"/>
                          <a:ea typeface="微软雅黑" panose="020B0503020204020204" pitchFamily="34" charset="-122"/>
                        </a:rPr>
                        <a:t>DCR,%</a:t>
                      </a:r>
                    </a:p>
                  </a:txBody>
                  <a:tcPr anchor="ctr">
                    <a:lnL w="12700" cap="flat" cmpd="sng" algn="ctr">
                      <a:solidFill>
                        <a:schemeClr val="tx1"/>
                      </a:solidFill>
                      <a:prstDash val="solid"/>
                      <a:round/>
                      <a:headEnd type="none" w="med" len="med"/>
                      <a:tailEnd type="none" w="med" len="med"/>
                    </a:lnL>
                    <a:lnR w="6350">
                      <a:solidFill>
                        <a:schemeClr val="bg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r>
                        <a:rPr lang="it-IT" altLang="zh-CN" sz="1100" kern="1200" spc="120" dirty="0">
                          <a:latin typeface="微软雅黑" panose="020B0503020204020204" pitchFamily="34" charset="-122"/>
                          <a:ea typeface="微软雅黑" panose="020B0503020204020204" pitchFamily="34" charset="-122"/>
                        </a:rPr>
                        <a:t>4</a:t>
                      </a:r>
                      <a:r>
                        <a:rPr lang="en-US" altLang="it-IT" sz="1100" kern="1200" spc="120" dirty="0">
                          <a:latin typeface="微软雅黑" panose="020B0503020204020204" pitchFamily="34" charset="-122"/>
                          <a:ea typeface="微软雅黑" panose="020B0503020204020204" pitchFamily="34" charset="-122"/>
                        </a:rPr>
                        <a:t>9</a:t>
                      </a:r>
                      <a:r>
                        <a:rPr lang="it-IT" altLang="zh-CN" sz="1100" kern="1200" spc="120" dirty="0">
                          <a:latin typeface="微软雅黑" panose="020B0503020204020204" pitchFamily="34" charset="-122"/>
                          <a:ea typeface="微软雅黑" panose="020B0503020204020204" pitchFamily="34" charset="-122"/>
                        </a:rPr>
                        <a:t>.</a:t>
                      </a:r>
                      <a:r>
                        <a:rPr lang="en-US" altLang="it-IT" sz="1100" kern="1200" spc="120" dirty="0">
                          <a:latin typeface="微软雅黑" panose="020B0503020204020204" pitchFamily="34" charset="-122"/>
                          <a:ea typeface="微软雅黑" panose="020B0503020204020204" pitchFamily="34" charset="-122"/>
                        </a:rPr>
                        <a:t>5</a:t>
                      </a:r>
                      <a:r>
                        <a:rPr lang="it-IT" altLang="zh-CN" sz="1100" kern="1200" spc="120" dirty="0">
                          <a:latin typeface="微软雅黑" panose="020B0503020204020204" pitchFamily="34" charset="-122"/>
                          <a:ea typeface="微软雅黑" panose="020B0503020204020204" pitchFamily="34" charset="-122"/>
                        </a:rPr>
                        <a:t>%</a:t>
                      </a:r>
                    </a:p>
                  </a:txBody>
                  <a:tcPr anchor="ctr">
                    <a:lnL w="6350">
                      <a:solidFill>
                        <a:schemeClr val="bg1"/>
                      </a:solidFill>
                      <a:prstDash val="solid"/>
                    </a:lnL>
                    <a:lnR w="6350">
                      <a:solidFill>
                        <a:schemeClr val="bg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kern="1200" spc="120" dirty="0">
                          <a:latin typeface="微软雅黑" panose="020B0503020204020204" pitchFamily="34" charset="-122"/>
                          <a:ea typeface="微软雅黑" panose="020B0503020204020204" pitchFamily="34" charset="-122"/>
                        </a:rPr>
                        <a:t>30.6%</a:t>
                      </a:r>
                    </a:p>
                  </a:txBody>
                  <a:tcPr anchor="ctr">
                    <a:lnL w="6350">
                      <a:solidFill>
                        <a:schemeClr val="bg1"/>
                      </a:solidFill>
                      <a:prstDash val="soli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endParaRPr lang="en-US" altLang="zh-TW" sz="1100" kern="1200" spc="120" dirty="0">
                        <a:latin typeface="微软雅黑" panose="020B0503020204020204" pitchFamily="34" charset="-122"/>
                        <a:ea typeface="微软雅黑" panose="020B0503020204020204" pitchFamily="34" charset="-122"/>
                      </a:endParaRPr>
                    </a:p>
                  </a:txBody>
                  <a:tcPr anchor="ctr">
                    <a:lnL w="6350">
                      <a:solidFill>
                        <a:schemeClr val="bg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69432">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kern="1200" spc="120" dirty="0" err="1">
                          <a:solidFill>
                            <a:schemeClr val="tx1"/>
                          </a:solidFill>
                          <a:effectLst/>
                          <a:latin typeface="微软雅黑" panose="020B0503020204020204" pitchFamily="34" charset="-122"/>
                          <a:ea typeface="微软雅黑" panose="020B0503020204020204" pitchFamily="34" charset="-122"/>
                        </a:rPr>
                        <a:t>DOR,m</a:t>
                      </a:r>
                    </a:p>
                  </a:txBody>
                  <a:tcPr anchor="ctr">
                    <a:lnL w="12700" cap="flat" cmpd="sng" algn="ctr">
                      <a:solidFill>
                        <a:schemeClr val="tx1"/>
                      </a:solidFill>
                      <a:prstDash val="solid"/>
                      <a:round/>
                      <a:headEnd type="none" w="med" len="med"/>
                      <a:tailEnd type="none" w="med" len="med"/>
                    </a:lnL>
                    <a:lnR w="6350">
                      <a:solidFill>
                        <a:schemeClr val="bg1"/>
                      </a:solidFill>
                      <a:prstDash val="solid"/>
                    </a:lnR>
                    <a:lnT w="12700" cap="flat" cmpd="sng" algn="ctr">
                      <a:solidFill>
                        <a:schemeClr val="tx1"/>
                      </a:solidFill>
                      <a:prstDash val="solid"/>
                      <a:round/>
                      <a:headEnd type="none" w="med" len="med"/>
                      <a:tailEnd type="none" w="med" len="med"/>
                    </a:lnT>
                    <a:lnB w="6350">
                      <a:solidFill>
                        <a:schemeClr val="bg1"/>
                      </a:solidFill>
                      <a:prstDash val="solid"/>
                    </a:lnB>
                    <a:lnTlToBr>
                      <a:noFill/>
                    </a:lnTlToBr>
                    <a:lnBlToTr>
                      <a:noFill/>
                    </a:lnBlToTr>
                    <a:solidFill>
                      <a:schemeClr val="bg1"/>
                    </a:solidFill>
                  </a:tcPr>
                </a:tc>
                <a:tc>
                  <a:txBody>
                    <a:bodyPr/>
                    <a:lstStyle/>
                    <a:p>
                      <a:pPr algn="ctr">
                        <a:lnSpc>
                          <a:spcPct val="110000"/>
                        </a:lnSpc>
                        <a:spcBef>
                          <a:spcPts val="0"/>
                        </a:spcBef>
                        <a:spcAft>
                          <a:spcPts val="0"/>
                        </a:spcAft>
                      </a:pPr>
                      <a:r>
                        <a:rPr lang="fr-FR" altLang="zh-CN" sz="1100" b="1" kern="1200" spc="120" dirty="0">
                          <a:solidFill>
                            <a:srgbClr val="FF0000"/>
                          </a:solidFill>
                          <a:latin typeface="微软雅黑" panose="020B0503020204020204" pitchFamily="34" charset="-122"/>
                          <a:ea typeface="微软雅黑" panose="020B0503020204020204" pitchFamily="34" charset="-122"/>
                        </a:rPr>
                        <a:t>20.11</a:t>
                      </a:r>
                    </a:p>
                  </a:txBody>
                  <a:tcPr anchor="ctr">
                    <a:lnL w="6350">
                      <a:solidFill>
                        <a:schemeClr val="bg1"/>
                      </a:solidFill>
                      <a:prstDash val="solid"/>
                    </a:lnL>
                    <a:lnR w="6350">
                      <a:solidFill>
                        <a:schemeClr val="bg1"/>
                      </a:solidFill>
                      <a:prstDash val="solid"/>
                    </a:lnR>
                    <a:lnT w="12700" cap="flat" cmpd="sng" algn="ctr">
                      <a:solidFill>
                        <a:schemeClr val="tx1"/>
                      </a:solidFill>
                      <a:prstDash val="solid"/>
                      <a:round/>
                      <a:headEnd type="none" w="med" len="med"/>
                      <a:tailEnd type="none" w="med" len="med"/>
                    </a:lnT>
                    <a:lnB w="6350">
                      <a:solidFill>
                        <a:schemeClr val="bg1"/>
                      </a:solidFill>
                      <a:prstDash val="soli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kern="1200" spc="120" dirty="0">
                          <a:latin typeface="微软雅黑" panose="020B0503020204020204" pitchFamily="34" charset="-122"/>
                          <a:ea typeface="微软雅黑" panose="020B0503020204020204" pitchFamily="34" charset="-122"/>
                        </a:rPr>
                        <a:t>NR</a:t>
                      </a:r>
                    </a:p>
                  </a:txBody>
                  <a:tcPr anchor="ctr">
                    <a:lnL w="6350">
                      <a:solidFill>
                        <a:schemeClr val="bg1"/>
                      </a:solidFill>
                      <a:prstDash val="soli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a:solidFill>
                        <a:schemeClr val="bg1"/>
                      </a:solidFill>
                      <a:prstDash val="soli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kern="1200" spc="120" dirty="0">
                          <a:latin typeface="微软雅黑" panose="020B0503020204020204" pitchFamily="34" charset="-122"/>
                          <a:ea typeface="微软雅黑" panose="020B0503020204020204" pitchFamily="34" charset="-122"/>
                        </a:rPr>
                        <a:t>6.21</a:t>
                      </a:r>
                    </a:p>
                  </a:txBody>
                  <a:tcPr anchor="ctr">
                    <a:lnL w="6350">
                      <a:solidFill>
                        <a:schemeClr val="bg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68090">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b="0" kern="100" cap="all" spc="12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100" b="0" kern="100" cap="all" spc="12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个月</a:t>
                      </a:r>
                      <a:r>
                        <a:rPr lang="en-US" altLang="zh-CN" sz="1100" b="0" kern="100" cap="all" spc="12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DOR</a:t>
                      </a:r>
                      <a:r>
                        <a:rPr lang="zh-CN" altLang="en-US" sz="1100" b="0" kern="100" cap="all" spc="12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率</a:t>
                      </a:r>
                      <a:r>
                        <a:rPr lang="en-US" altLang="zh-CN" sz="1100" b="0" kern="100" cap="all" spc="12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r>
                        <a:rPr lang="it-IT" altLang="zh-TW" sz="1100" kern="1200" spc="120" dirty="0">
                          <a:latin typeface="微软雅黑" panose="020B0503020204020204" pitchFamily="34" charset="-122"/>
                          <a:ea typeface="微软雅黑" panose="020B0503020204020204" pitchFamily="34" charset="-122"/>
                        </a:rPr>
                        <a:t>88.5%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kern="1200" spc="120" dirty="0">
                          <a:latin typeface="微软雅黑" panose="020B0503020204020204" pitchFamily="34" charset="-122"/>
                          <a:ea typeface="微软雅黑" panose="020B0503020204020204" pitchFamily="34" charset="-122"/>
                        </a:rPr>
                        <a:t>79.5%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endParaRPr lang="en-US" altLang="zh-TW" sz="1100" kern="1200" spc="120" dirty="0">
                        <a:latin typeface="微软雅黑" panose="020B0503020204020204" pitchFamily="34" charset="-122"/>
                        <a:ea typeface="微软雅黑" panose="020B0503020204020204" pitchFamily="34" charset="-122"/>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40583">
                <a:tc>
                  <a:txBody>
                    <a:bodyPr/>
                    <a:lstStyle/>
                    <a:p>
                      <a:pPr algn="ctr">
                        <a:lnSpc>
                          <a:spcPct val="110000"/>
                        </a:lnSpc>
                        <a:spcBef>
                          <a:spcPts val="0"/>
                        </a:spcBef>
                        <a:spcAft>
                          <a:spcPts val="0"/>
                        </a:spcAft>
                      </a:pPr>
                      <a:r>
                        <a:rPr lang="en-US" altLang="zh-CN" sz="1100" b="0" spc="120" dirty="0" err="1">
                          <a:solidFill>
                            <a:schemeClr val="tx1"/>
                          </a:solidFill>
                          <a:latin typeface="微软雅黑" panose="020B0503020204020204" pitchFamily="34" charset="-122"/>
                          <a:ea typeface="微软雅黑" panose="020B0503020204020204" pitchFamily="34" charset="-122"/>
                        </a:rPr>
                        <a:t>OS,m</a:t>
                      </a: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a:solidFill>
                        <a:schemeClr val="bg1"/>
                      </a:solidFill>
                      <a:prstDash val="solid"/>
                    </a:lnB>
                    <a:lnTlToBr>
                      <a:noFill/>
                    </a:lnTlToBr>
                    <a:lnBlToTr>
                      <a:noFill/>
                    </a:lnBlToTr>
                    <a:solidFill>
                      <a:schemeClr val="bg1"/>
                    </a:solidFill>
                  </a:tcPr>
                </a:tc>
                <a:tc>
                  <a:txBody>
                    <a:bodyPr/>
                    <a:lstStyle/>
                    <a:p>
                      <a:pPr algn="ctr">
                        <a:lnSpc>
                          <a:spcPct val="110000"/>
                        </a:lnSpc>
                        <a:spcBef>
                          <a:spcPts val="0"/>
                        </a:spcBef>
                        <a:spcAft>
                          <a:spcPts val="0"/>
                        </a:spcAft>
                      </a:pPr>
                      <a:r>
                        <a:rPr lang="fr-FR" altLang="zh-CN" sz="1100" kern="1200" spc="120" dirty="0">
                          <a:latin typeface="微软雅黑" panose="020B0503020204020204" pitchFamily="34" charset="-122"/>
                          <a:ea typeface="微软雅黑" panose="020B0503020204020204" pitchFamily="34" charset="-122"/>
                        </a:rPr>
                        <a:t>14.72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a:solidFill>
                        <a:schemeClr val="bg1"/>
                      </a:solidFill>
                      <a:prstDash val="soli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kern="1200" spc="120" dirty="0">
                          <a:latin typeface="微软雅黑" panose="020B0503020204020204" pitchFamily="34" charset="-122"/>
                          <a:ea typeface="微软雅黑" panose="020B0503020204020204" pitchFamily="34" charset="-122"/>
                        </a:rPr>
                        <a:t>9.4</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a:solidFill>
                        <a:schemeClr val="bg1"/>
                      </a:solidFill>
                      <a:prstDash val="soli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kern="1200" spc="120" dirty="0">
                          <a:latin typeface="微软雅黑" panose="020B0503020204020204" pitchFamily="34" charset="-122"/>
                          <a:ea typeface="微软雅黑" panose="020B0503020204020204" pitchFamily="34" charset="-122"/>
                        </a:rPr>
                        <a:t>7.29</a:t>
                      </a: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46987">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kern="12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PD-L1</a:t>
                      </a:r>
                      <a:r>
                        <a:rPr lang="zh-CN" altLang="en-US" sz="1100" kern="12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表达阳性</a:t>
                      </a:r>
                    </a:p>
                  </a:txBody>
                  <a:tcPr anchor="ctr">
                    <a:lnL w="12700" cap="flat" cmpd="sng" algn="ctr">
                      <a:solidFill>
                        <a:schemeClr val="tx1"/>
                      </a:solidFill>
                      <a:prstDash val="solid"/>
                      <a:round/>
                      <a:headEnd type="none" w="med" len="med"/>
                      <a:tailEnd type="none" w="med" len="med"/>
                    </a:lnL>
                    <a:lnR w="6350">
                      <a:solidFill>
                        <a:schemeClr val="bg1"/>
                      </a:solidFill>
                      <a:prstDash val="solid"/>
                    </a:lnR>
                    <a:lnT w="6350">
                      <a:solidFill>
                        <a:schemeClr val="bg1"/>
                      </a:solidFill>
                      <a:prstDash val="solid"/>
                    </a:lnT>
                    <a:lnB w="6350">
                      <a:solidFill>
                        <a:schemeClr val="bg1"/>
                      </a:solidFill>
                      <a:prstDash val="solid"/>
                    </a:lnB>
                    <a:lnTlToBr>
                      <a:noFill/>
                    </a:lnTlToBr>
                    <a:lnBlToTr>
                      <a:noFill/>
                    </a:lnBlToTr>
                    <a:solidFill>
                      <a:schemeClr val="bg1"/>
                    </a:solidFill>
                  </a:tcPr>
                </a:tc>
                <a:tc>
                  <a:txBody>
                    <a:bodyPr/>
                    <a:lstStyle/>
                    <a:p>
                      <a:pPr algn="ctr">
                        <a:lnSpc>
                          <a:spcPct val="110000"/>
                        </a:lnSpc>
                        <a:spcBef>
                          <a:spcPts val="0"/>
                        </a:spcBef>
                        <a:spcAft>
                          <a:spcPts val="0"/>
                        </a:spcAft>
                      </a:pPr>
                      <a:r>
                        <a:rPr lang="it-IT" altLang="zh-TW" sz="1100" kern="1200" spc="120" dirty="0">
                          <a:latin typeface="微软雅黑" panose="020B0503020204020204" pitchFamily="34" charset="-122"/>
                          <a:ea typeface="微软雅黑" panose="020B0503020204020204" pitchFamily="34" charset="-122"/>
                        </a:rPr>
                        <a:t>16.82</a:t>
                      </a:r>
                    </a:p>
                  </a:txBody>
                  <a:tcPr anchor="ctr">
                    <a:lnL w="6350">
                      <a:solidFill>
                        <a:schemeClr val="bg1"/>
                      </a:solidFill>
                      <a:prstDash val="solid"/>
                    </a:lnL>
                    <a:lnR w="6350">
                      <a:solidFill>
                        <a:schemeClr val="bg1"/>
                      </a:solidFill>
                      <a:prstDash val="solid"/>
                    </a:lnR>
                    <a:lnT w="6350">
                      <a:solidFill>
                        <a:schemeClr val="bg1"/>
                      </a:solidFill>
                      <a:prstDash val="solid"/>
                    </a:lnT>
                    <a:lnB w="6350">
                      <a:solidFill>
                        <a:schemeClr val="bg1"/>
                      </a:solidFill>
                      <a:prstDash val="soli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kern="1200" spc="120" dirty="0">
                          <a:latin typeface="微软雅黑" panose="020B0503020204020204" pitchFamily="34" charset="-122"/>
                          <a:ea typeface="微软雅黑" panose="020B0503020204020204" pitchFamily="34" charset="-122"/>
                        </a:rPr>
                        <a:t>11</a:t>
                      </a:r>
                    </a:p>
                  </a:txBody>
                  <a:tcPr anchor="ctr">
                    <a:lnL w="6350">
                      <a:solidFill>
                        <a:schemeClr val="bg1"/>
                      </a:solidFill>
                      <a:prstDash val="solid"/>
                    </a:lnL>
                    <a:lnR w="6350" cap="flat" cmpd="sng" algn="ctr">
                      <a:solidFill>
                        <a:schemeClr val="bg1"/>
                      </a:solidFill>
                      <a:prstDash val="solid"/>
                      <a:round/>
                      <a:headEnd type="none" w="med" len="med"/>
                      <a:tailEnd type="none" w="med" len="med"/>
                    </a:lnR>
                    <a:lnT w="6350">
                      <a:solidFill>
                        <a:schemeClr val="bg1"/>
                      </a:solidFill>
                      <a:prstDash val="solid"/>
                    </a:lnT>
                    <a:lnB w="6350">
                      <a:solidFill>
                        <a:schemeClr val="bg1"/>
                      </a:solidFill>
                      <a:prstDash val="soli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kern="1200" spc="120" dirty="0">
                          <a:latin typeface="微软雅黑" panose="020B0503020204020204" pitchFamily="34" charset="-122"/>
                          <a:ea typeface="微软雅黑" panose="020B0503020204020204" pitchFamily="34" charset="-122"/>
                        </a:rPr>
                        <a:t>/</a:t>
                      </a:r>
                    </a:p>
                  </a:txBody>
                  <a:tcPr anchor="ctr">
                    <a:lnL w="6350">
                      <a:solidFill>
                        <a:schemeClr val="bg1"/>
                      </a:solidFill>
                      <a:prstDash val="soli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44929">
                <a:tc>
                  <a:txBody>
                    <a:bodyPr/>
                    <a:lstStyle/>
                    <a:p>
                      <a:pPr marL="0" marR="0" lvl="0" indent="0" algn="ctr" defTabSz="914400" rtl="0" eaLnBrk="1" fontAlgn="auto" latinLnBrk="0" hangingPunct="1">
                        <a:lnSpc>
                          <a:spcPct val="110000"/>
                        </a:lnSpc>
                        <a:spcBef>
                          <a:spcPts val="0"/>
                        </a:spcBef>
                        <a:spcAft>
                          <a:spcPts val="0"/>
                        </a:spcAft>
                        <a:buClrTx/>
                        <a:buSzTx/>
                        <a:buFontTx/>
                        <a:buNone/>
                        <a:defRPr/>
                      </a:pPr>
                      <a:r>
                        <a:rPr lang="en-US" altLang="zh-CN" sz="1100" b="1" kern="1200"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PD-L1</a:t>
                      </a:r>
                      <a:r>
                        <a:rPr lang="zh-CN" altLang="en-US" sz="1100" b="1" kern="1200"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表达阴性</a:t>
                      </a:r>
                    </a:p>
                  </a:txBody>
                  <a:tcPr anchor="ctr">
                    <a:lnL w="12700" cap="flat" cmpd="sng" algn="ctr">
                      <a:solidFill>
                        <a:schemeClr val="tx1"/>
                      </a:solidFill>
                      <a:prstDash val="solid"/>
                      <a:round/>
                      <a:headEnd type="none" w="med" len="med"/>
                      <a:tailEnd type="none" w="med" len="med"/>
                    </a:lnL>
                    <a:lnR w="6350">
                      <a:solidFill>
                        <a:schemeClr val="bg1"/>
                      </a:solidFill>
                      <a:prstDash val="solid"/>
                    </a:lnR>
                    <a:lnT w="6350">
                      <a:solidFill>
                        <a:schemeClr val="bg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r>
                        <a:rPr lang="it-IT" altLang="zh-TW" sz="1100" b="1" kern="1200" spc="120" dirty="0">
                          <a:solidFill>
                            <a:srgbClr val="FF0000"/>
                          </a:solidFill>
                          <a:latin typeface="微软雅黑" panose="020B0503020204020204" pitchFamily="34" charset="-122"/>
                          <a:ea typeface="微软雅黑" panose="020B0503020204020204" pitchFamily="34" charset="-122"/>
                        </a:rPr>
                        <a:t>17.61</a:t>
                      </a:r>
                    </a:p>
                  </a:txBody>
                  <a:tcPr anchor="ctr">
                    <a:lnL w="6350">
                      <a:solidFill>
                        <a:schemeClr val="bg1"/>
                      </a:solidFill>
                      <a:prstDash val="solid"/>
                    </a:lnL>
                    <a:lnR w="6350">
                      <a:solidFill>
                        <a:schemeClr val="bg1"/>
                      </a:solidFill>
                      <a:prstDash val="solid"/>
                    </a:lnR>
                    <a:lnT w="6350">
                      <a:solidFill>
                        <a:schemeClr val="bg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b="1" kern="1200" spc="120" dirty="0">
                          <a:solidFill>
                            <a:srgbClr val="FF0000"/>
                          </a:solidFill>
                          <a:latin typeface="微软雅黑" panose="020B0503020204020204" pitchFamily="34" charset="-122"/>
                          <a:ea typeface="微软雅黑" panose="020B0503020204020204" pitchFamily="34" charset="-122"/>
                        </a:rPr>
                        <a:t>/</a:t>
                      </a:r>
                    </a:p>
                  </a:txBody>
                  <a:tcPr anchor="ctr">
                    <a:lnL w="6350">
                      <a:solidFill>
                        <a:schemeClr val="bg1"/>
                      </a:solidFill>
                      <a:prstDash val="solid"/>
                    </a:lnL>
                    <a:lnR w="6350" cap="flat" cmpd="sng" algn="ctr">
                      <a:solidFill>
                        <a:schemeClr val="bg1"/>
                      </a:solidFill>
                      <a:prstDash val="solid"/>
                      <a:round/>
                      <a:headEnd type="none" w="med" len="med"/>
                      <a:tailEnd type="none" w="med" len="med"/>
                    </a:lnR>
                    <a:lnT w="6350">
                      <a:solidFill>
                        <a:schemeClr val="bg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ct val="110000"/>
                        </a:lnSpc>
                        <a:spcBef>
                          <a:spcPts val="0"/>
                        </a:spcBef>
                        <a:spcAft>
                          <a:spcPts val="0"/>
                        </a:spcAft>
                      </a:pPr>
                      <a:r>
                        <a:rPr lang="en-US" altLang="zh-TW" sz="1100" b="1" kern="1200" spc="120" dirty="0">
                          <a:solidFill>
                            <a:srgbClr val="FF0000"/>
                          </a:solidFill>
                          <a:latin typeface="微软雅黑" panose="020B0503020204020204" pitchFamily="34" charset="-122"/>
                          <a:ea typeface="微软雅黑" panose="020B0503020204020204" pitchFamily="34" charset="-122"/>
                        </a:rPr>
                        <a:t>/</a:t>
                      </a:r>
                    </a:p>
                  </a:txBody>
                  <a:tcPr anchor="ctr">
                    <a:lnL w="6350">
                      <a:solidFill>
                        <a:schemeClr val="bg1"/>
                      </a:solidFill>
                      <a:prstDash val="soli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graphicFrame>
        <p:nvGraphicFramePr>
          <p:cNvPr id="6" name="图表 5">
            <a:extLst>
              <a:ext uri="{FF2B5EF4-FFF2-40B4-BE49-F238E27FC236}">
                <a16:creationId xmlns:a16="http://schemas.microsoft.com/office/drawing/2014/main" id="{48B0E202-B871-2C30-315E-9CB3D888148C}"/>
              </a:ext>
            </a:extLst>
          </p:cNvPr>
          <p:cNvGraphicFramePr/>
          <p:nvPr>
            <p:extLst>
              <p:ext uri="{D42A27DB-BD31-4B8C-83A1-F6EECF244321}">
                <p14:modId xmlns:p14="http://schemas.microsoft.com/office/powerpoint/2010/main" val="168024612"/>
              </p:ext>
            </p:extLst>
          </p:nvPr>
        </p:nvGraphicFramePr>
        <p:xfrm>
          <a:off x="6408964" y="2535496"/>
          <a:ext cx="2772375" cy="32240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图表 13">
            <a:extLst>
              <a:ext uri="{FF2B5EF4-FFF2-40B4-BE49-F238E27FC236}">
                <a16:creationId xmlns:a16="http://schemas.microsoft.com/office/drawing/2014/main" id="{DBAA5076-1C3A-863F-E7E5-553AB1D5E39F}"/>
              </a:ext>
            </a:extLst>
          </p:cNvPr>
          <p:cNvGraphicFramePr/>
          <p:nvPr>
            <p:extLst>
              <p:ext uri="{D42A27DB-BD31-4B8C-83A1-F6EECF244321}">
                <p14:modId xmlns:p14="http://schemas.microsoft.com/office/powerpoint/2010/main" val="3323566413"/>
              </p:ext>
            </p:extLst>
          </p:nvPr>
        </p:nvGraphicFramePr>
        <p:xfrm>
          <a:off x="9181339" y="2891410"/>
          <a:ext cx="2435588" cy="3088640"/>
        </p:xfrm>
        <a:graphic>
          <a:graphicData uri="http://schemas.openxmlformats.org/drawingml/2006/chart">
            <c:chart xmlns:c="http://schemas.openxmlformats.org/drawingml/2006/chart" xmlns:r="http://schemas.openxmlformats.org/officeDocument/2006/relationships" r:id="rId7"/>
          </a:graphicData>
        </a:graphic>
      </p:graphicFrame>
      <p:sp>
        <p:nvSpPr>
          <p:cNvPr id="18" name="文本框 17">
            <a:extLst>
              <a:ext uri="{FF2B5EF4-FFF2-40B4-BE49-F238E27FC236}">
                <a16:creationId xmlns:a16="http://schemas.microsoft.com/office/drawing/2014/main" id="{69A21CF4-E281-7214-BBCE-E3BA55A3BFB7}"/>
              </a:ext>
            </a:extLst>
          </p:cNvPr>
          <p:cNvSpPr txBox="1"/>
          <p:nvPr/>
        </p:nvSpPr>
        <p:spPr>
          <a:xfrm>
            <a:off x="6661522" y="5759578"/>
            <a:ext cx="5039633" cy="316369"/>
          </a:xfrm>
          <a:prstGeom prst="rect">
            <a:avLst/>
          </a:prstGeom>
          <a:noFill/>
        </p:spPr>
        <p:txBody>
          <a:bodyPr wrap="square" rtlCol="0">
            <a:spAutoFit/>
          </a:bodyPr>
          <a:lstStyle/>
          <a:p>
            <a:pPr>
              <a:lnSpc>
                <a:spcPct val="150000"/>
              </a:lnSpc>
            </a:pPr>
            <a:r>
              <a:rPr lang="en-US" altLang="zh-CN" sz="1100" dirty="0">
                <a:solidFill>
                  <a:srgbClr val="2FA4BD"/>
                </a:solidFill>
                <a:latin typeface="微软雅黑" panose="020B0503020204020204" pitchFamily="34" charset="-122"/>
                <a:ea typeface="微软雅黑" panose="020B0503020204020204" pitchFamily="34" charset="-122"/>
                <a:cs typeface="微软雅黑" panose="020B0503020204020204" pitchFamily="34" charset="-122"/>
              </a:rPr>
              <a:t>ORR</a:t>
            </a:r>
            <a:r>
              <a:rPr lang="zh-CN" altLang="en-US" sz="1100" dirty="0">
                <a:solidFill>
                  <a:srgbClr val="2FA4BD"/>
                </a:solidFill>
                <a:latin typeface="微软雅黑" panose="020B0503020204020204" pitchFamily="34" charset="-122"/>
                <a:ea typeface="微软雅黑" panose="020B0503020204020204" pitchFamily="34" charset="-122"/>
                <a:cs typeface="微软雅黑" panose="020B0503020204020204" pitchFamily="34" charset="-122"/>
              </a:rPr>
              <a:t>：客观缓解率，</a:t>
            </a:r>
            <a:r>
              <a:rPr lang="en-US" altLang="zh-CN" sz="1100" dirty="0">
                <a:solidFill>
                  <a:srgbClr val="2FA4BD"/>
                </a:solidFill>
                <a:latin typeface="微软雅黑" panose="020B0503020204020204" pitchFamily="34" charset="-122"/>
                <a:ea typeface="微软雅黑" panose="020B0503020204020204" pitchFamily="34" charset="-122"/>
                <a:cs typeface="微软雅黑" panose="020B0503020204020204" pitchFamily="34" charset="-122"/>
              </a:rPr>
              <a:t>DCR</a:t>
            </a:r>
            <a:r>
              <a:rPr lang="zh-CN" altLang="en-US" sz="1100" dirty="0">
                <a:solidFill>
                  <a:srgbClr val="2FA4BD"/>
                </a:solidFill>
                <a:latin typeface="微软雅黑" panose="020B0503020204020204" pitchFamily="34" charset="-122"/>
                <a:ea typeface="微软雅黑" panose="020B0503020204020204" pitchFamily="34" charset="-122"/>
                <a:cs typeface="微软雅黑" panose="020B0503020204020204" pitchFamily="34" charset="-122"/>
              </a:rPr>
              <a:t>：疾病控制率，</a:t>
            </a:r>
            <a:r>
              <a:rPr lang="en-US" altLang="zh-CN" sz="1100" dirty="0">
                <a:solidFill>
                  <a:srgbClr val="2FA4BD"/>
                </a:solidFill>
                <a:latin typeface="微软雅黑" panose="020B0503020204020204" pitchFamily="34" charset="-122"/>
                <a:ea typeface="微软雅黑" panose="020B0503020204020204" pitchFamily="34" charset="-122"/>
                <a:cs typeface="微软雅黑" panose="020B0503020204020204" pitchFamily="34" charset="-122"/>
              </a:rPr>
              <a:t>PFS</a:t>
            </a:r>
            <a:r>
              <a:rPr lang="zh-CN" altLang="en-US" sz="1100" dirty="0">
                <a:solidFill>
                  <a:srgbClr val="2FA4BD"/>
                </a:solidFill>
                <a:latin typeface="微软雅黑" panose="020B0503020204020204" pitchFamily="34" charset="-122"/>
                <a:ea typeface="微软雅黑" panose="020B0503020204020204" pitchFamily="34" charset="-122"/>
                <a:cs typeface="微软雅黑" panose="020B0503020204020204" pitchFamily="34" charset="-122"/>
              </a:rPr>
              <a:t>：无进展生存期，</a:t>
            </a:r>
            <a:r>
              <a:rPr lang="en-US" altLang="zh-CN" sz="1100" dirty="0">
                <a:solidFill>
                  <a:srgbClr val="2FA4BD"/>
                </a:solidFill>
                <a:latin typeface="微软雅黑" panose="020B0503020204020204" pitchFamily="34" charset="-122"/>
                <a:ea typeface="微软雅黑" panose="020B0503020204020204" pitchFamily="34" charset="-122"/>
                <a:cs typeface="微软雅黑" panose="020B0503020204020204" pitchFamily="34" charset="-122"/>
              </a:rPr>
              <a:t>OS</a:t>
            </a:r>
            <a:r>
              <a:rPr lang="zh-CN" altLang="en-US" sz="1100" dirty="0">
                <a:solidFill>
                  <a:srgbClr val="2FA4BD"/>
                </a:solidFill>
                <a:latin typeface="微软雅黑" panose="020B0503020204020204" pitchFamily="34" charset="-122"/>
                <a:ea typeface="微软雅黑" panose="020B0503020204020204" pitchFamily="34" charset="-122"/>
                <a:cs typeface="微软雅黑" panose="020B0503020204020204" pitchFamily="34" charset="-122"/>
              </a:rPr>
              <a:t>：总生存期</a:t>
            </a:r>
          </a:p>
        </p:txBody>
      </p:sp>
      <p:sp>
        <p:nvSpPr>
          <p:cNvPr id="20" name="文本框 19">
            <a:extLst>
              <a:ext uri="{FF2B5EF4-FFF2-40B4-BE49-F238E27FC236}">
                <a16:creationId xmlns:a16="http://schemas.microsoft.com/office/drawing/2014/main" id="{9BDD53D5-B073-59A4-87CC-0F8594D48946}"/>
              </a:ext>
            </a:extLst>
          </p:cNvPr>
          <p:cNvSpPr txBox="1"/>
          <p:nvPr/>
        </p:nvSpPr>
        <p:spPr>
          <a:xfrm>
            <a:off x="381235" y="1020641"/>
            <a:ext cx="11319920" cy="1477328"/>
          </a:xfrm>
          <a:prstGeom prst="rect">
            <a:avLst/>
          </a:prstGeom>
          <a:noFill/>
        </p:spPr>
        <p:txBody>
          <a:bodyPr wrap="square" rtlCol="0">
            <a:spAutoFit/>
          </a:bodyPr>
          <a:lstStyle/>
          <a:p>
            <a:pPr marL="171450" indent="-171450">
              <a:spcAft>
                <a:spcPts val="600"/>
              </a:spcAft>
              <a:buFont typeface="Wingdings" panose="05000000000000000000" pitchFamily="2" charset="2"/>
              <a:buChar char="u"/>
            </a:pPr>
            <a:r>
              <a:rPr lang="zh-CN" altLang="en-US" sz="1600" b="1" dirty="0"/>
              <a:t>索卡佐利单抗是目前</a:t>
            </a:r>
            <a:r>
              <a:rPr lang="zh-CN" altLang="en-US" sz="1600" b="1" dirty="0">
                <a:solidFill>
                  <a:srgbClr val="C00000"/>
                </a:solidFill>
              </a:rPr>
              <a:t>唯一</a:t>
            </a:r>
            <a:r>
              <a:rPr lang="zh-CN" altLang="en-US" sz="1600" b="1" dirty="0"/>
              <a:t>获</a:t>
            </a:r>
            <a:r>
              <a:rPr lang="en-US" altLang="zh-CN" sz="1600" b="1" dirty="0"/>
              <a:t>NMPA</a:t>
            </a:r>
            <a:r>
              <a:rPr lang="zh-CN" altLang="en-US" sz="1600" b="1" dirty="0"/>
              <a:t>批准用于治疗既往含铂化疗治疗失败的复发</a:t>
            </a:r>
            <a:r>
              <a:rPr lang="en-US" altLang="zh-CN" sz="1600" b="1" dirty="0"/>
              <a:t>/</a:t>
            </a:r>
            <a:r>
              <a:rPr lang="zh-CN" altLang="en-US" sz="1600" b="1" dirty="0"/>
              <a:t>转移性宫颈癌的</a:t>
            </a:r>
            <a:r>
              <a:rPr lang="en-US" altLang="zh-CN" sz="1600" b="1" dirty="0">
                <a:solidFill>
                  <a:srgbClr val="C00000"/>
                </a:solidFill>
              </a:rPr>
              <a:t>PD-L1</a:t>
            </a:r>
            <a:r>
              <a:rPr lang="zh-CN" altLang="en-US" sz="1600" b="1" dirty="0"/>
              <a:t>。</a:t>
            </a:r>
          </a:p>
          <a:p>
            <a:pPr marL="171450" indent="-171450">
              <a:spcAft>
                <a:spcPts val="600"/>
              </a:spcAft>
              <a:buFont typeface="Wingdings" panose="05000000000000000000" pitchFamily="2" charset="2"/>
              <a:buChar char="u"/>
            </a:pPr>
            <a:r>
              <a:rPr lang="zh-CN" altLang="en-US" sz="1600" b="1" dirty="0"/>
              <a:t>索卡佐利单抗治疗复发</a:t>
            </a:r>
            <a:r>
              <a:rPr lang="en-US" altLang="zh-CN" sz="1600" b="1" dirty="0"/>
              <a:t>/</a:t>
            </a:r>
            <a:r>
              <a:rPr lang="zh-CN" altLang="en-US" sz="1600" b="1" dirty="0"/>
              <a:t>转移性宫颈癌</a:t>
            </a:r>
            <a:r>
              <a:rPr lang="zh-CN" altLang="en-US" sz="1600" b="1" dirty="0">
                <a:solidFill>
                  <a:srgbClr val="C00000"/>
                </a:solidFill>
              </a:rPr>
              <a:t>疗效显著优于帕博利珠单抗及贝伐珠单抗，无论在</a:t>
            </a:r>
            <a:r>
              <a:rPr lang="en-US" altLang="zh-CN" sz="1600" b="1" dirty="0">
                <a:solidFill>
                  <a:srgbClr val="C00000"/>
                </a:solidFill>
              </a:rPr>
              <a:t>PD-L1</a:t>
            </a:r>
            <a:r>
              <a:rPr lang="zh-CN" altLang="en-US" sz="1600" b="1" dirty="0">
                <a:solidFill>
                  <a:srgbClr val="C00000"/>
                </a:solidFill>
              </a:rPr>
              <a:t>表达阳性还是阴性的人群中，索卡佐利单抗的治疗均展示出显著的抗肿瘤效果。</a:t>
            </a:r>
          </a:p>
          <a:p>
            <a:pPr marL="171450" indent="-171450">
              <a:spcAft>
                <a:spcPts val="600"/>
              </a:spcAft>
              <a:buFont typeface="Wingdings" panose="05000000000000000000" pitchFamily="2" charset="2"/>
              <a:buChar char="u"/>
            </a:pPr>
            <a:r>
              <a:rPr lang="en-US" altLang="zh-CN" sz="1600" b="1" dirty="0"/>
              <a:t>《</a:t>
            </a:r>
            <a:r>
              <a:rPr lang="zh-CN" altLang="en-US" sz="1600" b="1" dirty="0"/>
              <a:t>中国临床肿瘤学会（</a:t>
            </a:r>
            <a:r>
              <a:rPr lang="en-US" altLang="zh-CN" sz="1600" b="1" dirty="0"/>
              <a:t>CSCO</a:t>
            </a:r>
            <a:r>
              <a:rPr lang="zh-CN" altLang="en-US" sz="1600" b="1" dirty="0"/>
              <a:t>）宫颈癌诊疗指南</a:t>
            </a:r>
            <a:r>
              <a:rPr lang="en-US" altLang="zh-CN" sz="1600" b="1" dirty="0"/>
              <a:t>》</a:t>
            </a:r>
            <a:r>
              <a:rPr lang="zh-CN" altLang="en-US" sz="1600" b="1" dirty="0"/>
              <a:t>将帕博利珠单抗作为</a:t>
            </a:r>
            <a:r>
              <a:rPr lang="en-US" altLang="zh-CN" sz="1600" b="1" dirty="0"/>
              <a:t>PDL-1</a:t>
            </a:r>
            <a:r>
              <a:rPr lang="zh-CN" altLang="en-US" sz="1600" b="1" dirty="0"/>
              <a:t>阳性人群的二级推荐，将贝伐珠单抗或化疗（白蛋白紫杉醇等）作为全人群二级推荐</a:t>
            </a:r>
            <a:r>
              <a:rPr lang="en-US" altLang="zh-CN" sz="1600" b="1" i="0" u="none" strike="noStrike" baseline="40000" dirty="0">
                <a:latin typeface="+mn-ea"/>
                <a:ea typeface="+mn-ea"/>
              </a:rPr>
              <a:t>4</a:t>
            </a:r>
            <a:r>
              <a:rPr lang="zh-CN" altLang="en-US" sz="1600" b="1" i="0" u="none" strike="noStrike" dirty="0">
                <a:latin typeface="+mn-ea"/>
                <a:ea typeface="+mn-ea"/>
              </a:rPr>
              <a:t>。</a:t>
            </a:r>
            <a:endParaRPr lang="zh-CN" altLang="en-US" sz="1600" b="1" dirty="0"/>
          </a:p>
        </p:txBody>
      </p:sp>
      <p:sp>
        <p:nvSpPr>
          <p:cNvPr id="3" name="文本框 2">
            <a:extLst>
              <a:ext uri="{FF2B5EF4-FFF2-40B4-BE49-F238E27FC236}">
                <a16:creationId xmlns:a16="http://schemas.microsoft.com/office/drawing/2014/main" id="{D2AA0028-F350-CAD4-A921-C41E302583F6}"/>
              </a:ext>
            </a:extLst>
          </p:cNvPr>
          <p:cNvSpPr txBox="1"/>
          <p:nvPr/>
        </p:nvSpPr>
        <p:spPr>
          <a:xfrm>
            <a:off x="2012973" y="2565006"/>
            <a:ext cx="1477737" cy="3447145"/>
          </a:xfrm>
          <a:prstGeom prst="rect">
            <a:avLst/>
          </a:prstGeom>
          <a:noFill/>
          <a:ln w="19050">
            <a:solidFill>
              <a:srgbClr val="FF0000"/>
            </a:solidFill>
          </a:ln>
        </p:spPr>
        <p:txBody>
          <a:bodyPr wrap="square" rtlCol="0">
            <a:spAutoFit/>
          </a:bodyPr>
          <a:lstStyle/>
          <a:p>
            <a:endParaRPr lang="zh-CN" altLang="en-US" dirty="0"/>
          </a:p>
        </p:txBody>
      </p:sp>
      <p:pic>
        <p:nvPicPr>
          <p:cNvPr id="5" name="图片 4">
            <a:extLst>
              <a:ext uri="{FF2B5EF4-FFF2-40B4-BE49-F238E27FC236}">
                <a16:creationId xmlns:a16="http://schemas.microsoft.com/office/drawing/2014/main" id="{D478A61C-6CB4-2C18-6E2C-EDB8A7085843}"/>
              </a:ext>
            </a:extLst>
          </p:cNvPr>
          <p:cNvPicPr>
            <a:picLocks noChangeAspect="1"/>
          </p:cNvPicPr>
          <p:nvPr/>
        </p:nvPicPr>
        <p:blipFill>
          <a:blip r:embed="rId8"/>
          <a:stretch>
            <a:fillRect/>
          </a:stretch>
        </p:blipFill>
        <p:spPr>
          <a:xfrm>
            <a:off x="0" y="6266911"/>
            <a:ext cx="12192000" cy="600075"/>
          </a:xfrm>
          <a:prstGeom prst="rect">
            <a:avLst/>
          </a:prstGeom>
        </p:spPr>
      </p:pic>
      <p:sp>
        <p:nvSpPr>
          <p:cNvPr id="12" name="文本框 11"/>
          <p:cNvSpPr txBox="1"/>
          <p:nvPr/>
        </p:nvSpPr>
        <p:spPr>
          <a:xfrm>
            <a:off x="790510" y="6192912"/>
            <a:ext cx="10464023" cy="5847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dirty="0">
                <a:solidFill>
                  <a:prstClr val="black"/>
                </a:solidFill>
                <a:cs typeface="Arial" panose="020B0604020202020204" pitchFamily="34" charset="0"/>
              </a:rPr>
              <a:t>Clin Cancer Res (2022) 28 (23): 5098–5106.</a:t>
            </a:r>
          </a:p>
          <a:p>
            <a:pPr marL="228600" indent="-228600">
              <a:buFont typeface="+mj-lt"/>
              <a:buAutoNum type="arabicPeriod"/>
            </a:pPr>
            <a:r>
              <a:rPr lang="en-US" altLang="zh-CN" sz="800" dirty="0">
                <a:solidFill>
                  <a:prstClr val="black"/>
                </a:solidFill>
                <a:cs typeface="Arial" panose="020B0604020202020204" pitchFamily="34" charset="0"/>
              </a:rPr>
              <a:t>Keynote-158: J Clin Oncol. 2019 Jun 10;37(17):1470-1478. </a:t>
            </a:r>
            <a:r>
              <a:rPr lang="en-US" altLang="zh-CN" sz="800" dirty="0" err="1">
                <a:solidFill>
                  <a:prstClr val="black"/>
                </a:solidFill>
                <a:cs typeface="Arial" panose="020B0604020202020204" pitchFamily="34" charset="0"/>
              </a:rPr>
              <a:t>doi</a:t>
            </a:r>
            <a:r>
              <a:rPr lang="en-US" altLang="zh-CN" sz="800" dirty="0">
                <a:solidFill>
                  <a:prstClr val="black"/>
                </a:solidFill>
                <a:cs typeface="Arial" panose="020B0604020202020204" pitchFamily="34" charset="0"/>
              </a:rPr>
              <a:t>: 10.1200/JCO.18.01265</a:t>
            </a:r>
          </a:p>
          <a:p>
            <a:pPr marL="228600" indent="-228600">
              <a:buFont typeface="+mj-lt"/>
              <a:buAutoNum type="arabicPeriod"/>
            </a:pPr>
            <a:r>
              <a:rPr lang="en-US" altLang="zh-CN" sz="800" dirty="0">
                <a:solidFill>
                  <a:prstClr val="black"/>
                </a:solidFill>
                <a:cs typeface="Times New Roman" panose="02020603050405020304" pitchFamily="18" charset="0"/>
              </a:rPr>
              <a:t>J Clin Oncol 27:1069-1074. © 2009 by American Society of Clinical Oncology</a:t>
            </a:r>
          </a:p>
          <a:p>
            <a:pPr marL="228600" indent="-228600">
              <a:buFont typeface="+mj-lt"/>
              <a:buAutoNum type="arabicPeriod"/>
            </a:pPr>
            <a:r>
              <a:rPr lang="en-US" altLang="zh-CN" sz="800" dirty="0">
                <a:solidFill>
                  <a:prstClr val="black"/>
                </a:solidFill>
                <a:cs typeface="Times New Roman" panose="02020603050405020304" pitchFamily="18" charset="0"/>
              </a:rPr>
              <a:t>《</a:t>
            </a:r>
            <a:r>
              <a:rPr lang="zh-CN" altLang="en-US" sz="800" dirty="0">
                <a:solidFill>
                  <a:prstClr val="black"/>
                </a:solidFill>
                <a:cs typeface="Times New Roman" panose="02020603050405020304" pitchFamily="18" charset="0"/>
              </a:rPr>
              <a:t>中国临床肿瘤学会（</a:t>
            </a:r>
            <a:r>
              <a:rPr lang="en-US" altLang="zh-CN" sz="800" dirty="0">
                <a:solidFill>
                  <a:prstClr val="black"/>
                </a:solidFill>
                <a:cs typeface="Times New Roman" panose="02020603050405020304" pitchFamily="18" charset="0"/>
              </a:rPr>
              <a:t>CSCO</a:t>
            </a:r>
            <a:r>
              <a:rPr lang="zh-CN" altLang="en-US" sz="800" dirty="0">
                <a:solidFill>
                  <a:prstClr val="black"/>
                </a:solidFill>
                <a:cs typeface="Times New Roman" panose="02020603050405020304" pitchFamily="18" charset="0"/>
              </a:rPr>
              <a:t>）宫颈癌诊疗指南</a:t>
            </a:r>
            <a:r>
              <a:rPr lang="en-US" altLang="zh-CN" sz="800" dirty="0">
                <a:solidFill>
                  <a:prstClr val="black"/>
                </a:solidFill>
                <a:cs typeface="Times New Roman" panose="02020603050405020304" pitchFamily="18" charset="0"/>
              </a:rPr>
              <a:t>》2023</a:t>
            </a:r>
            <a:r>
              <a:rPr lang="zh-CN" altLang="en-US" sz="800" dirty="0">
                <a:solidFill>
                  <a:prstClr val="black"/>
                </a:solidFill>
                <a:cs typeface="Times New Roman" panose="02020603050405020304" pitchFamily="18" charset="0"/>
              </a:rPr>
              <a:t>版</a:t>
            </a:r>
            <a:endParaRPr lang="en-US" altLang="zh-CN" sz="800" dirty="0">
              <a:solidFill>
                <a:prstClr val="black"/>
              </a:solidFill>
              <a:cs typeface="Times New Roman" panose="02020603050405020304" pitchFamily="18" charset="0"/>
            </a:endParaRPr>
          </a:p>
        </p:txBody>
      </p:sp>
      <p:sp>
        <p:nvSpPr>
          <p:cNvPr id="13" name="文本框 12"/>
          <p:cNvSpPr txBox="1"/>
          <p:nvPr/>
        </p:nvSpPr>
        <p:spPr>
          <a:xfrm>
            <a:off x="197505" y="6286184"/>
            <a:ext cx="666483"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52">
            <a:extLst>
              <a:ext uri="{FF2B5EF4-FFF2-40B4-BE49-F238E27FC236}">
                <a16:creationId xmlns:a16="http://schemas.microsoft.com/office/drawing/2014/main" id="{F8B5A4EF-5FFF-23BD-73CF-81BAD62121F4}"/>
              </a:ext>
            </a:extLst>
          </p:cNvPr>
          <p:cNvSpPr/>
          <p:nvPr>
            <p:custDataLst>
              <p:tags r:id="rId1"/>
            </p:custDataLst>
          </p:nvPr>
        </p:nvSpPr>
        <p:spPr>
          <a:xfrm>
            <a:off x="353683" y="4287372"/>
            <a:ext cx="11366185" cy="1294516"/>
          </a:xfrm>
          <a:prstGeom prst="roundRect">
            <a:avLst>
              <a:gd name="adj" fmla="val 11045"/>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kumimoji="0" lang="zh-CN" altLang="en-US" sz="2800" b="1" i="0" u="none" strike="noStrike" kern="1200" cap="none" spc="0" normalizeH="0" baseline="0" noProof="0" dirty="0">
                <a:ln>
                  <a:noFill/>
                </a:ln>
                <a:solidFill>
                  <a:prstClr val="black"/>
                </a:solidFill>
                <a:effectLst/>
                <a:uLnTx/>
                <a:uFillTx/>
                <a:latin typeface="+mn-ea"/>
                <a:cs typeface="+mn-cs"/>
              </a:rPr>
              <a:t>（</a:t>
            </a:r>
            <a:r>
              <a:rPr kumimoji="0" lang="en-US" altLang="zh-CN" sz="2800" b="1" i="0" u="none" strike="noStrike" kern="1200" cap="none" spc="0" normalizeH="0" baseline="0" noProof="0" dirty="0">
                <a:ln>
                  <a:noFill/>
                </a:ln>
                <a:solidFill>
                  <a:prstClr val="black"/>
                </a:solidFill>
                <a:effectLst/>
                <a:uLnTx/>
                <a:uFillTx/>
                <a:latin typeface="+mn-ea"/>
                <a:cs typeface="+mn-cs"/>
              </a:rPr>
              <a:t>3/3</a:t>
            </a:r>
            <a:r>
              <a:rPr kumimoji="0" lang="zh-CN" altLang="en-US" sz="2800" b="1" i="0" u="none" strike="noStrike" kern="1200" cap="none" spc="0" normalizeH="0" baseline="0" noProof="0" dirty="0">
                <a:ln>
                  <a:noFill/>
                </a:ln>
                <a:solidFill>
                  <a:prstClr val="black"/>
                </a:solidFill>
                <a:effectLst/>
                <a:uLnTx/>
                <a:uFillTx/>
                <a:latin typeface="+mn-ea"/>
                <a:cs typeface="+mn-cs"/>
              </a:rPr>
              <a:t>）</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5"/>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6"/>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7" name="文本框 6"/>
          <p:cNvSpPr txBox="1"/>
          <p:nvPr/>
        </p:nvSpPr>
        <p:spPr>
          <a:xfrm>
            <a:off x="938848" y="6044506"/>
            <a:ext cx="4536633"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妇科肿瘤免疫检查点抑制剂临床应用指南（</a:t>
            </a:r>
            <a:r>
              <a:rPr lang="en-US" altLang="zh-CN"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2023</a:t>
            </a:r>
            <a:r>
              <a:rPr lang="zh-CN" altLang="en-US"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年版</a:t>
            </a:r>
            <a:r>
              <a:rPr lang="en-US" altLang="zh-CN" sz="8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a:t>
            </a:r>
            <a:endParaRPr lang="en-US" altLang="zh-CN" sz="800" baseline="300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 name="文本框 7"/>
          <p:cNvSpPr txBox="1"/>
          <p:nvPr/>
        </p:nvSpPr>
        <p:spPr>
          <a:xfrm>
            <a:off x="404888" y="6044506"/>
            <a:ext cx="641198" cy="2139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Arial" panose="020B0604020202020204" pitchFamily="34" charset="0"/>
                <a:ea typeface="思源黑体 CN Bold" panose="020B0800000000000000" charset="-122"/>
              </a:rPr>
              <a:t>数据来源</a:t>
            </a:r>
          </a:p>
        </p:txBody>
      </p:sp>
      <p:sp>
        <p:nvSpPr>
          <p:cNvPr id="10" name="圆角矩形 52"/>
          <p:cNvSpPr/>
          <p:nvPr>
            <p:custDataLst>
              <p:tags r:id="rId2"/>
            </p:custDataLst>
          </p:nvPr>
        </p:nvSpPr>
        <p:spPr>
          <a:xfrm>
            <a:off x="353684" y="1145157"/>
            <a:ext cx="7561628" cy="2960497"/>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custDataLst>
              <p:tags r:id="rId3"/>
            </p:custDataLst>
          </p:nvPr>
        </p:nvSpPr>
        <p:spPr>
          <a:xfrm>
            <a:off x="472131" y="4446447"/>
            <a:ext cx="11136773" cy="953723"/>
          </a:xfrm>
          <a:prstGeom prst="rect">
            <a:avLst/>
          </a:prstGeom>
          <a:noFill/>
        </p:spPr>
        <p:txBody>
          <a:bodyPr wrap="square">
            <a:spAutoFit/>
          </a:bodyPr>
          <a:lstStyle/>
          <a:p>
            <a:pPr marL="0" lvl="1" fontAlgn="auto">
              <a:lnSpc>
                <a:spcPct val="120000"/>
              </a:lnSpc>
            </a:pPr>
            <a:r>
              <a:rPr lang="zh-CN" altLang="en-US" sz="1600" b="1" kern="0" dirty="0">
                <a:latin typeface="+mn-ea"/>
              </a:rPr>
              <a:t>   索卡佐利单抗的临床疗效和安全性目前已获得中国临床肿瘤协会的认可，于</a:t>
            </a:r>
            <a:r>
              <a:rPr lang="en-US" altLang="zh-CN" sz="1600" b="1" kern="0" dirty="0">
                <a:latin typeface="+mn-ea"/>
              </a:rPr>
              <a:t>2024</a:t>
            </a:r>
            <a:r>
              <a:rPr lang="zh-CN" altLang="en-US" sz="1600" b="1" kern="0" dirty="0">
                <a:latin typeface="+mn-ea"/>
              </a:rPr>
              <a:t>年</a:t>
            </a:r>
            <a:r>
              <a:rPr lang="en-US" altLang="zh-CN" sz="1600" b="1" kern="0" dirty="0">
                <a:latin typeface="+mn-ea"/>
              </a:rPr>
              <a:t>4</a:t>
            </a:r>
            <a:r>
              <a:rPr lang="zh-CN" altLang="en-US" sz="1600" b="1" kern="0" dirty="0">
                <a:latin typeface="+mn-ea"/>
              </a:rPr>
              <a:t>月</a:t>
            </a:r>
            <a:r>
              <a:rPr lang="en-US" altLang="zh-CN" sz="1600" b="1" kern="0" dirty="0">
                <a:latin typeface="+mn-ea"/>
              </a:rPr>
              <a:t>26</a:t>
            </a:r>
            <a:r>
              <a:rPr lang="zh-CN" altLang="en-US" sz="1600" b="1" kern="0" dirty="0">
                <a:latin typeface="+mn-ea"/>
              </a:rPr>
              <a:t>日</a:t>
            </a:r>
            <a:r>
              <a:rPr lang="en-US" altLang="zh-CN" sz="1600" b="1" kern="0" dirty="0">
                <a:latin typeface="+mn-ea"/>
              </a:rPr>
              <a:t>-27</a:t>
            </a:r>
            <a:r>
              <a:rPr lang="zh-CN" altLang="en-US" sz="1600" b="1" kern="0" dirty="0">
                <a:latin typeface="+mn-ea"/>
              </a:rPr>
              <a:t>日在济南召开的</a:t>
            </a:r>
            <a:r>
              <a:rPr lang="en-US" altLang="zh-CN" sz="1600" b="1" kern="0" dirty="0">
                <a:latin typeface="+mn-ea"/>
              </a:rPr>
              <a:t>CSCO</a:t>
            </a:r>
            <a:r>
              <a:rPr lang="zh-CN" altLang="en-US" sz="1600" b="1" kern="0" dirty="0">
                <a:latin typeface="+mn-ea"/>
              </a:rPr>
              <a:t>指南更新会已披露，索卡佐利单抗将收录于</a:t>
            </a:r>
            <a:r>
              <a:rPr lang="en-US" altLang="zh-CN" sz="1600" b="1" kern="0" dirty="0">
                <a:latin typeface="+mn-ea"/>
              </a:rPr>
              <a:t>《</a:t>
            </a:r>
            <a:r>
              <a:rPr lang="zh-CN" altLang="en-US" sz="1600" b="1" kern="0" dirty="0">
                <a:latin typeface="+mn-ea"/>
              </a:rPr>
              <a:t>中国临床肿瘤学会（</a:t>
            </a:r>
            <a:r>
              <a:rPr lang="en-US" altLang="zh-CN" sz="1600" b="1" kern="0" dirty="0">
                <a:latin typeface="+mn-ea"/>
              </a:rPr>
              <a:t>CSCO</a:t>
            </a:r>
            <a:r>
              <a:rPr lang="zh-CN" altLang="en-US" sz="1600" b="1" kern="0" dirty="0">
                <a:latin typeface="+mn-ea"/>
              </a:rPr>
              <a:t>）宫颈癌诊疗指南</a:t>
            </a:r>
            <a:r>
              <a:rPr lang="en-US" altLang="zh-CN" sz="1600" b="1" kern="0" dirty="0">
                <a:latin typeface="+mn-ea"/>
              </a:rPr>
              <a:t>2024》</a:t>
            </a:r>
            <a:r>
              <a:rPr lang="zh-CN" altLang="en-US" sz="1600" b="1" kern="0" dirty="0">
                <a:latin typeface="+mn-ea"/>
              </a:rPr>
              <a:t>，预计指南更新正式发布时间为</a:t>
            </a:r>
            <a:r>
              <a:rPr lang="en-US" altLang="zh-CN" sz="1600" b="1" kern="0" dirty="0">
                <a:latin typeface="+mn-ea"/>
              </a:rPr>
              <a:t>2024</a:t>
            </a:r>
            <a:r>
              <a:rPr lang="zh-CN" altLang="en-US" sz="1600" b="1" kern="0" dirty="0">
                <a:latin typeface="+mn-ea"/>
              </a:rPr>
              <a:t>年</a:t>
            </a:r>
            <a:r>
              <a:rPr lang="en-US" altLang="zh-CN" sz="1600" b="1" kern="0" dirty="0">
                <a:latin typeface="+mn-ea"/>
              </a:rPr>
              <a:t>9</a:t>
            </a:r>
            <a:r>
              <a:rPr lang="zh-CN" altLang="en-US" sz="1600" b="1" kern="0" dirty="0">
                <a:latin typeface="+mn-ea"/>
              </a:rPr>
              <a:t>月。</a:t>
            </a:r>
            <a:endParaRPr lang="zh-CN" altLang="en-US" sz="1600" b="1" kern="0" dirty="0">
              <a:solidFill>
                <a:schemeClr val="tx1"/>
              </a:solidFill>
              <a:latin typeface="+mn-ea"/>
            </a:endParaRPr>
          </a:p>
        </p:txBody>
      </p:sp>
      <p:graphicFrame>
        <p:nvGraphicFramePr>
          <p:cNvPr id="12" name="表格 11"/>
          <p:cNvGraphicFramePr>
            <a:graphicFrameLocks noGrp="1"/>
          </p:cNvGraphicFramePr>
          <p:nvPr>
            <p:extLst>
              <p:ext uri="{D42A27DB-BD31-4B8C-83A1-F6EECF244321}">
                <p14:modId xmlns:p14="http://schemas.microsoft.com/office/powerpoint/2010/main" val="2951084931"/>
              </p:ext>
            </p:extLst>
          </p:nvPr>
        </p:nvGraphicFramePr>
        <p:xfrm>
          <a:off x="378766" y="2286000"/>
          <a:ext cx="7470125" cy="1406127"/>
        </p:xfrm>
        <a:graphic>
          <a:graphicData uri="http://schemas.openxmlformats.org/drawingml/2006/table">
            <a:tbl>
              <a:tblPr firstRow="1" bandRow="1"/>
              <a:tblGrid>
                <a:gridCol w="1474527">
                  <a:extLst>
                    <a:ext uri="{9D8B030D-6E8A-4147-A177-3AD203B41FA5}">
                      <a16:colId xmlns:a16="http://schemas.microsoft.com/office/drawing/2014/main" val="20000"/>
                    </a:ext>
                  </a:extLst>
                </a:gridCol>
                <a:gridCol w="4294414">
                  <a:extLst>
                    <a:ext uri="{9D8B030D-6E8A-4147-A177-3AD203B41FA5}">
                      <a16:colId xmlns:a16="http://schemas.microsoft.com/office/drawing/2014/main" val="20001"/>
                    </a:ext>
                  </a:extLst>
                </a:gridCol>
                <a:gridCol w="1701184">
                  <a:extLst>
                    <a:ext uri="{9D8B030D-6E8A-4147-A177-3AD203B41FA5}">
                      <a16:colId xmlns:a16="http://schemas.microsoft.com/office/drawing/2014/main" val="20002"/>
                    </a:ext>
                  </a:extLst>
                </a:gridCol>
              </a:tblGrid>
              <a:tr h="480843">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rPr>
                        <a:t>机构</a:t>
                      </a:r>
                    </a:p>
                  </a:txBody>
                  <a:tcPr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rPr>
                        <a:t>名称</a:t>
                      </a:r>
                    </a:p>
                  </a:txBody>
                  <a:tcPr anchor="ctr">
                    <a:lnL>
                      <a:noFill/>
                    </a:lnL>
                    <a:lnR>
                      <a:noFill/>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rPr>
                        <a:t>推荐等级</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评价</a:t>
                      </a:r>
                    </a:p>
                  </a:txBody>
                  <a:tcPr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extLst>
                  <a:ext uri="{0D108BD9-81ED-4DB2-BD59-A6C34878D82A}">
                    <a16:rowId xmlns:a16="http://schemas.microsoft.com/office/drawing/2014/main" val="10000"/>
                  </a:ext>
                </a:extLst>
              </a:tr>
              <a:tr h="925284">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0" dirty="0">
                          <a:solidFill>
                            <a:schemeClr val="tx1"/>
                          </a:solidFill>
                          <a:latin typeface="+mn-ea"/>
                          <a:ea typeface="+mn-ea"/>
                        </a:rPr>
                        <a:t>中华医学会</a:t>
                      </a: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0" dirty="0">
                          <a:solidFill>
                            <a:schemeClr val="tx1"/>
                          </a:solidFill>
                          <a:latin typeface="+mn-ea"/>
                          <a:ea typeface="+mn-ea"/>
                        </a:rPr>
                        <a:t>《</a:t>
                      </a:r>
                      <a:r>
                        <a:rPr lang="zh-CN" altLang="en-US" sz="1600" b="0" dirty="0">
                          <a:solidFill>
                            <a:schemeClr val="tx1"/>
                          </a:solidFill>
                          <a:latin typeface="+mn-ea"/>
                          <a:ea typeface="+mn-ea"/>
                        </a:rPr>
                        <a:t>妇科肿瘤免疫检查点抑制剂临床应用指南</a:t>
                      </a:r>
                      <a:r>
                        <a:rPr lang="en-US" altLang="zh-CN" sz="1600" b="0" dirty="0">
                          <a:solidFill>
                            <a:schemeClr val="tx1"/>
                          </a:solidFill>
                          <a:latin typeface="+mn-ea"/>
                          <a:ea typeface="+mn-ea"/>
                        </a:rPr>
                        <a:t>》</a:t>
                      </a:r>
                    </a:p>
                    <a:p>
                      <a:pPr algn="ctr"/>
                      <a:r>
                        <a:rPr lang="zh-CN" altLang="en-US" sz="1600" b="0" dirty="0">
                          <a:solidFill>
                            <a:schemeClr val="tx1"/>
                          </a:solidFill>
                          <a:latin typeface="+mn-ea"/>
                          <a:ea typeface="+mn-ea"/>
                        </a:rPr>
                        <a:t>（</a:t>
                      </a:r>
                      <a:r>
                        <a:rPr lang="en-US" altLang="zh-CN" sz="1600" b="0" dirty="0">
                          <a:solidFill>
                            <a:schemeClr val="tx1"/>
                          </a:solidFill>
                          <a:latin typeface="+mn-ea"/>
                          <a:ea typeface="+mn-ea"/>
                        </a:rPr>
                        <a:t>2023.V2)</a:t>
                      </a:r>
                      <a:r>
                        <a:rPr lang="en-US" altLang="zh-CN" sz="1600" b="0" baseline="30000" dirty="0">
                          <a:solidFill>
                            <a:schemeClr val="tx1"/>
                          </a:solidFill>
                          <a:latin typeface="+mn-ea"/>
                          <a:ea typeface="+mn-ea"/>
                        </a:rPr>
                        <a:t>1</a:t>
                      </a:r>
                      <a:endParaRPr lang="zh-CN" altLang="en-US" sz="1600" b="0" dirty="0">
                        <a:solidFill>
                          <a:schemeClr val="tx1"/>
                        </a:solidFill>
                        <a:latin typeface="+mn-ea"/>
                        <a:ea typeface="+mn-ea"/>
                      </a:endParaRPr>
                    </a:p>
                  </a:txBody>
                  <a:tcPr anchor="ct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0" kern="1200" dirty="0">
                          <a:solidFill>
                            <a:schemeClr val="tx1"/>
                          </a:solidFill>
                          <a:latin typeface="+mn-ea"/>
                          <a:ea typeface="+mn-ea"/>
                        </a:rPr>
                        <a:t>2A</a:t>
                      </a:r>
                      <a:r>
                        <a:rPr lang="zh-CN" altLang="en-US" sz="1600" b="0" kern="1200" dirty="0">
                          <a:solidFill>
                            <a:schemeClr val="tx1"/>
                          </a:solidFill>
                          <a:latin typeface="+mn-ea"/>
                          <a:ea typeface="+mn-ea"/>
                        </a:rPr>
                        <a:t>类证据</a:t>
                      </a:r>
                      <a:endParaRPr lang="tr-TR" altLang="zh-CN" sz="16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9" name="MH_SubTitle_3">
            <a:extLst>
              <a:ext uri="{FF2B5EF4-FFF2-40B4-BE49-F238E27FC236}">
                <a16:creationId xmlns:a16="http://schemas.microsoft.com/office/drawing/2014/main" id="{6B46FACF-959E-3F4B-920E-4B9119610581}"/>
              </a:ext>
            </a:extLst>
          </p:cNvPr>
          <p:cNvSpPr/>
          <p:nvPr>
            <p:custDataLst>
              <p:tags r:id="rId4"/>
            </p:custDataLst>
          </p:nvPr>
        </p:nvSpPr>
        <p:spPr>
          <a:xfrm>
            <a:off x="8110330" y="1179537"/>
            <a:ext cx="3609539" cy="588876"/>
          </a:xfrm>
          <a:prstGeom prst="rect">
            <a:avLst/>
          </a:prstGeom>
          <a:solidFill>
            <a:schemeClr val="bg1">
              <a:lumMod val="75000"/>
              <a:alpha val="32000"/>
            </a:schemeClr>
          </a:solidFill>
        </p:spPr>
        <p:txBody>
          <a:bodyPr lIns="20250" tIns="20250" rIns="20250" bIns="20250" anchor="ctr">
            <a:normAutofit/>
          </a:bodyPr>
          <a:lstStyle/>
          <a:p>
            <a:pPr algn="ctr" defTabSz="685800">
              <a:defRPr/>
            </a:pPr>
            <a:r>
              <a:rPr lang="zh-CN" altLang="en-US" sz="1400" b="1" dirty="0">
                <a:solidFill>
                  <a:prstClr val="black"/>
                </a:solidFill>
                <a:latin typeface="Microsoft YaHei" panose="020B0503020204020204" pitchFamily="34" charset="-122"/>
                <a:ea typeface="Microsoft YaHei" panose="020B0503020204020204" pitchFamily="34" charset="-122"/>
              </a:rPr>
              <a:t>妇科肿瘤免疫检查点抑制剂临床应用指南</a:t>
            </a:r>
            <a:r>
              <a:rPr lang="zh-CN" altLang="en-US" sz="1200" b="1" dirty="0">
                <a:solidFill>
                  <a:prstClr val="black"/>
                </a:solidFill>
                <a:latin typeface="Microsoft YaHei" panose="020B0503020204020204" pitchFamily="34" charset="-122"/>
                <a:ea typeface="Microsoft YaHei" panose="020B0503020204020204" pitchFamily="34" charset="-122"/>
              </a:rPr>
              <a:t>（</a:t>
            </a:r>
            <a:r>
              <a:rPr lang="en-US" altLang="zh-CN" sz="1200" b="1" dirty="0">
                <a:solidFill>
                  <a:prstClr val="black"/>
                </a:solidFill>
                <a:latin typeface="Microsoft YaHei" panose="020B0503020204020204" pitchFamily="34" charset="-122"/>
                <a:ea typeface="Microsoft YaHei" panose="020B0503020204020204" pitchFamily="34" charset="-122"/>
              </a:rPr>
              <a:t>2023</a:t>
            </a:r>
            <a:r>
              <a:rPr lang="zh-CN" altLang="en-US" sz="1200" b="1" dirty="0">
                <a:solidFill>
                  <a:prstClr val="black"/>
                </a:solidFill>
                <a:latin typeface="Microsoft YaHei" panose="020B0503020204020204" pitchFamily="34" charset="-122"/>
                <a:ea typeface="Microsoft YaHei" panose="020B0503020204020204" pitchFamily="34" charset="-122"/>
              </a:rPr>
              <a:t>年版</a:t>
            </a:r>
            <a:r>
              <a:rPr lang="en-US" altLang="zh-CN" sz="1200" b="1" dirty="0">
                <a:solidFill>
                  <a:prstClr val="black"/>
                </a:solidFill>
                <a:latin typeface="Microsoft YaHei" panose="020B0503020204020204" pitchFamily="34" charset="-122"/>
                <a:ea typeface="Microsoft YaHei" panose="020B0503020204020204" pitchFamily="34" charset="-122"/>
              </a:rPr>
              <a:t>)</a:t>
            </a:r>
            <a:r>
              <a:rPr lang="en-US" altLang="zh-CN" sz="1200" b="1" baseline="30000" dirty="0">
                <a:solidFill>
                  <a:prstClr val="black"/>
                </a:solidFill>
                <a:latin typeface="Microsoft YaHei" panose="020B0503020204020204" pitchFamily="34" charset="-122"/>
                <a:ea typeface="Microsoft YaHei" panose="020B0503020204020204" pitchFamily="34" charset="-122"/>
              </a:rPr>
              <a:t>1</a:t>
            </a:r>
          </a:p>
        </p:txBody>
      </p:sp>
      <p:sp>
        <p:nvSpPr>
          <p:cNvPr id="17" name="同侧圆角矩形 27">
            <a:extLst>
              <a:ext uri="{FF2B5EF4-FFF2-40B4-BE49-F238E27FC236}">
                <a16:creationId xmlns:a16="http://schemas.microsoft.com/office/drawing/2014/main" id="{6E708ACD-D993-73AC-B071-BDEFB93C8B64}"/>
              </a:ext>
            </a:extLst>
          </p:cNvPr>
          <p:cNvSpPr/>
          <p:nvPr/>
        </p:nvSpPr>
        <p:spPr>
          <a:xfrm rot="10800000">
            <a:off x="8110330" y="1680583"/>
            <a:ext cx="3609540" cy="2425070"/>
          </a:xfrm>
          <a:prstGeom prst="round2SameRect">
            <a:avLst>
              <a:gd name="adj1" fmla="val 6362"/>
              <a:gd name="adj2" fmla="val 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Microsoft YaHei" panose="020B0503020204020204" pitchFamily="34" charset="-122"/>
              <a:ea typeface="Microsoft YaHei" panose="020B0503020204020204" pitchFamily="34" charset="-122"/>
            </a:endParaRPr>
          </a:p>
        </p:txBody>
      </p:sp>
      <p:sp>
        <p:nvSpPr>
          <p:cNvPr id="18" name="矩形 17">
            <a:extLst>
              <a:ext uri="{FF2B5EF4-FFF2-40B4-BE49-F238E27FC236}">
                <a16:creationId xmlns:a16="http://schemas.microsoft.com/office/drawing/2014/main" id="{964C55F3-8D07-62E0-DFED-84EB686EED0E}"/>
              </a:ext>
            </a:extLst>
          </p:cNvPr>
          <p:cNvSpPr/>
          <p:nvPr/>
        </p:nvSpPr>
        <p:spPr>
          <a:xfrm>
            <a:off x="8209722" y="1737881"/>
            <a:ext cx="3510146" cy="1185324"/>
          </a:xfrm>
          <a:prstGeom prst="rect">
            <a:avLst/>
          </a:prstGeom>
        </p:spPr>
        <p:txBody>
          <a:bodyPr wrap="square">
            <a:spAutoFit/>
          </a:bodyPr>
          <a:lstStyle/>
          <a:p>
            <a:pPr eaLnBrk="1" fontAlgn="auto" hangingPunct="1">
              <a:lnSpc>
                <a:spcPct val="130000"/>
              </a:lnSpc>
            </a:pPr>
            <a:r>
              <a:rPr lang="zh-CN" altLang="en-US" sz="1400" b="1" noProof="1">
                <a:solidFill>
                  <a:schemeClr val="bg1"/>
                </a:solidFill>
                <a:latin typeface="微软雅黑" panose="020B0503020204020204" pitchFamily="34" charset="-122"/>
                <a:ea typeface="微软雅黑" panose="020B0503020204020204" pitchFamily="34" charset="-122"/>
              </a:rPr>
              <a:t>推荐</a:t>
            </a:r>
            <a:r>
              <a:rPr lang="zh-CN" altLang="en-US" sz="1400" b="1" noProof="1">
                <a:solidFill>
                  <a:srgbClr val="FFFF00"/>
                </a:solidFill>
                <a:latin typeface="微软雅黑" panose="020B0503020204020204" pitchFamily="34" charset="-122"/>
                <a:ea typeface="微软雅黑" panose="020B0503020204020204" pitchFamily="34" charset="-122"/>
              </a:rPr>
              <a:t>索卡佐利单抗</a:t>
            </a:r>
            <a:r>
              <a:rPr lang="zh-CN" altLang="en-US" sz="1400" b="1" noProof="1">
                <a:solidFill>
                  <a:schemeClr val="bg1"/>
                </a:solidFill>
                <a:latin typeface="微软雅黑" panose="020B0503020204020204" pitchFamily="34" charset="-122"/>
                <a:ea typeface="微软雅黑" panose="020B0503020204020204" pitchFamily="34" charset="-122"/>
              </a:rPr>
              <a:t>用于治疗既往经一线含铂方案化疗失败或不能耐受的复发</a:t>
            </a:r>
            <a:r>
              <a:rPr lang="en-US" altLang="zh-CN" sz="1400" b="1" noProof="1">
                <a:solidFill>
                  <a:schemeClr val="bg1"/>
                </a:solidFill>
                <a:latin typeface="微软雅黑" panose="020B0503020204020204" pitchFamily="34" charset="-122"/>
                <a:ea typeface="微软雅黑" panose="020B0503020204020204" pitchFamily="34" charset="-122"/>
              </a:rPr>
              <a:t>/</a:t>
            </a:r>
            <a:r>
              <a:rPr lang="zh-CN" altLang="en-US" sz="1400" b="1" noProof="1">
                <a:solidFill>
                  <a:schemeClr val="bg1"/>
                </a:solidFill>
                <a:latin typeface="微软雅黑" panose="020B0503020204020204" pitchFamily="34" charset="-122"/>
                <a:ea typeface="微软雅黑" panose="020B0503020204020204" pitchFamily="34" charset="-122"/>
              </a:rPr>
              <a:t>转移性子宫颈癌患者</a:t>
            </a:r>
            <a:r>
              <a:rPr lang="en-US" altLang="zh-CN" sz="1400" b="1" noProof="1">
                <a:solidFill>
                  <a:schemeClr val="bg1"/>
                </a:solidFill>
                <a:latin typeface="微软雅黑" panose="020B0503020204020204" pitchFamily="34" charset="-122"/>
                <a:ea typeface="微软雅黑" panose="020B0503020204020204" pitchFamily="34" charset="-122"/>
              </a:rPr>
              <a:t>(</a:t>
            </a:r>
            <a:r>
              <a:rPr lang="zh-CN" altLang="en-US" sz="1400" b="1" noProof="1">
                <a:solidFill>
                  <a:schemeClr val="bg1"/>
                </a:solidFill>
                <a:latin typeface="微软雅黑" panose="020B0503020204020204" pitchFamily="34" charset="-122"/>
                <a:ea typeface="微软雅黑" panose="020B0503020204020204" pitchFamily="34" charset="-122"/>
              </a:rPr>
              <a:t>无论 </a:t>
            </a:r>
            <a:r>
              <a:rPr lang="en-US" altLang="zh-CN" sz="1400" b="1" noProof="1">
                <a:solidFill>
                  <a:schemeClr val="bg1"/>
                </a:solidFill>
                <a:latin typeface="微软雅黑" panose="020B0503020204020204" pitchFamily="34" charset="-122"/>
                <a:ea typeface="微软雅黑" panose="020B0503020204020204" pitchFamily="34" charset="-122"/>
              </a:rPr>
              <a:t>PD-L1 </a:t>
            </a:r>
            <a:r>
              <a:rPr lang="zh-CN" altLang="en-US" sz="1400" b="1" noProof="1">
                <a:solidFill>
                  <a:schemeClr val="bg1"/>
                </a:solidFill>
                <a:latin typeface="微软雅黑" panose="020B0503020204020204" pitchFamily="34" charset="-122"/>
                <a:ea typeface="微软雅黑" panose="020B0503020204020204" pitchFamily="34" charset="-122"/>
              </a:rPr>
              <a:t>表达状态</a:t>
            </a:r>
            <a:r>
              <a:rPr lang="en-US" altLang="zh-CN" sz="1400" b="1" noProof="1">
                <a:solidFill>
                  <a:schemeClr val="bg1"/>
                </a:solidFill>
                <a:latin typeface="微软雅黑" panose="020B0503020204020204" pitchFamily="34" charset="-122"/>
                <a:ea typeface="微软雅黑" panose="020B0503020204020204" pitchFamily="34" charset="-122"/>
              </a:rPr>
              <a:t>)</a:t>
            </a:r>
            <a:r>
              <a:rPr lang="zh-CN" altLang="en-US" sz="1400" b="1" noProof="1">
                <a:solidFill>
                  <a:schemeClr val="bg1"/>
                </a:solidFill>
                <a:latin typeface="微软雅黑" panose="020B0503020204020204" pitchFamily="34" charset="-122"/>
                <a:ea typeface="微软雅黑" panose="020B0503020204020204" pitchFamily="34" charset="-122"/>
              </a:rPr>
              <a:t>（</a:t>
            </a:r>
            <a:r>
              <a:rPr lang="en-US" altLang="zh-CN" sz="1400" b="1" noProof="1">
                <a:solidFill>
                  <a:schemeClr val="bg1"/>
                </a:solidFill>
                <a:latin typeface="微软雅黑" panose="020B0503020204020204" pitchFamily="34" charset="-122"/>
                <a:ea typeface="微软雅黑" panose="020B0503020204020204" pitchFamily="34" charset="-122"/>
              </a:rPr>
              <a:t>2A</a:t>
            </a:r>
            <a:r>
              <a:rPr lang="zh-CN" altLang="en-US" sz="1400" b="1" noProof="1">
                <a:solidFill>
                  <a:schemeClr val="bg1"/>
                </a:solidFill>
                <a:latin typeface="微软雅黑" panose="020B0503020204020204" pitchFamily="34" charset="-122"/>
                <a:ea typeface="微软雅黑" panose="020B0503020204020204" pitchFamily="34" charset="-122"/>
              </a:rPr>
              <a:t>类）</a:t>
            </a:r>
            <a:endParaRPr lang="en-US" altLang="zh-CN" sz="1400" b="1" noProof="1">
              <a:solidFill>
                <a:schemeClr val="bg1"/>
              </a:solidFill>
              <a:latin typeface="微软雅黑" panose="020B0503020204020204" pitchFamily="34" charset="-122"/>
              <a:ea typeface="微软雅黑" panose="020B0503020204020204" pitchFamily="34" charset="-122"/>
            </a:endParaRPr>
          </a:p>
        </p:txBody>
      </p:sp>
      <p:pic>
        <p:nvPicPr>
          <p:cNvPr id="25" name="Picture 2">
            <a:extLst>
              <a:ext uri="{FF2B5EF4-FFF2-40B4-BE49-F238E27FC236}">
                <a16:creationId xmlns:a16="http://schemas.microsoft.com/office/drawing/2014/main" id="{C08C5A6F-0EBB-1B2F-D35C-A05617144D62}"/>
              </a:ext>
            </a:extLst>
          </p:cNvPr>
          <p:cNvPicPr>
            <a:picLocks noChangeAspect="1" noChangeArrowheads="1"/>
          </p:cNvPicPr>
          <p:nvPr/>
        </p:nvPicPr>
        <p:blipFill rotWithShape="1">
          <a:blip r:embed="rId8" cstate="email"/>
          <a:srcRect/>
          <a:stretch>
            <a:fillRect/>
          </a:stretch>
        </p:blipFill>
        <p:spPr bwMode="auto">
          <a:xfrm>
            <a:off x="9309887" y="2829966"/>
            <a:ext cx="1210424" cy="1104830"/>
          </a:xfrm>
          <a:prstGeom prst="rect">
            <a:avLst/>
          </a:prstGeom>
          <a:noFill/>
          <a:effectLst/>
        </p:spPr>
      </p:pic>
      <p:sp>
        <p:nvSpPr>
          <p:cNvPr id="27" name="文本框 26">
            <a:extLst>
              <a:ext uri="{FF2B5EF4-FFF2-40B4-BE49-F238E27FC236}">
                <a16:creationId xmlns:a16="http://schemas.microsoft.com/office/drawing/2014/main" id="{51BE659B-309C-817C-2859-5E9F8F889563}"/>
              </a:ext>
            </a:extLst>
          </p:cNvPr>
          <p:cNvSpPr txBox="1"/>
          <p:nvPr/>
        </p:nvSpPr>
        <p:spPr>
          <a:xfrm>
            <a:off x="378767" y="1354477"/>
            <a:ext cx="7536545" cy="657809"/>
          </a:xfrm>
          <a:prstGeom prst="rect">
            <a:avLst/>
          </a:prstGeom>
          <a:noFill/>
        </p:spPr>
        <p:txBody>
          <a:bodyPr wrap="square" rtlCol="0">
            <a:spAutoFit/>
          </a:bodyPr>
          <a:lstStyle/>
          <a:p>
            <a:pPr>
              <a:lnSpc>
                <a:spcPct val="120000"/>
              </a:lnSpc>
            </a:pPr>
            <a:r>
              <a:rPr lang="zh-CN" altLang="en-US" sz="1600" dirty="0"/>
              <a:t>   索卡佐利单抗的临床疗效和安全性得到中华医学会临床专家认可，相关数据在上市前已被收录在</a:t>
            </a:r>
            <a:r>
              <a:rPr lang="en-US" altLang="zh-CN" sz="1600" dirty="0"/>
              <a:t>《</a:t>
            </a:r>
            <a:r>
              <a:rPr lang="zh-CN" altLang="en-US" sz="1600" dirty="0"/>
              <a:t>妇科肿瘤免疫检查点抑制剂临床应用指南</a:t>
            </a:r>
            <a:r>
              <a:rPr lang="en-US" altLang="zh-CN" sz="1600" dirty="0"/>
              <a:t>》2023</a:t>
            </a:r>
            <a:r>
              <a:rPr lang="zh-CN" altLang="en-US" sz="1600" dirty="0"/>
              <a:t>版中。</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创新性</a:t>
            </a:r>
          </a:p>
        </p:txBody>
      </p:sp>
      <p:grpSp>
        <p:nvGrpSpPr>
          <p:cNvPr id="3" name="组合 2"/>
          <p:cNvGrpSpPr/>
          <p:nvPr/>
        </p:nvGrpSpPr>
        <p:grpSpPr>
          <a:xfrm>
            <a:off x="495935" y="324485"/>
            <a:ext cx="443230" cy="521335"/>
            <a:chOff x="781" y="511"/>
            <a:chExt cx="698" cy="821"/>
          </a:xfrm>
        </p:grpSpPr>
        <p:sp>
          <p:nvSpPr>
            <p:cNvPr id="4" name="六边形 3"/>
            <p:cNvSpPr/>
            <p:nvPr>
              <p:custDataLst>
                <p:tags r:id="rId10"/>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11"/>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04</a:t>
              </a:r>
            </a:p>
          </p:txBody>
        </p:sp>
      </p:grpSp>
      <p:sp>
        <p:nvSpPr>
          <p:cNvPr id="20" name="圆角矩形 52"/>
          <p:cNvSpPr/>
          <p:nvPr>
            <p:custDataLst>
              <p:tags r:id="rId1"/>
            </p:custDataLst>
          </p:nvPr>
        </p:nvSpPr>
        <p:spPr>
          <a:xfrm>
            <a:off x="520700" y="1106596"/>
            <a:ext cx="11047189" cy="2028489"/>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2"/>
            </p:custDataLst>
          </p:nvPr>
        </p:nvSpPr>
        <p:spPr>
          <a:xfrm>
            <a:off x="686586" y="1409049"/>
            <a:ext cx="5667331" cy="1249188"/>
          </a:xfrm>
          <a:prstGeom prst="rect">
            <a:avLst/>
          </a:prstGeom>
          <a:noFill/>
        </p:spPr>
        <p:txBody>
          <a:bodyPr wrap="square">
            <a:spAutoFit/>
          </a:bodyPr>
          <a:lstStyle/>
          <a:p>
            <a:pPr marL="0" lvl="1" algn="just" fontAlgn="auto">
              <a:lnSpc>
                <a:spcPct val="120000"/>
              </a:lnSpc>
            </a:pPr>
            <a:r>
              <a:rPr lang="zh-CN" altLang="en-US" sz="1600" b="1" kern="0" dirty="0">
                <a:solidFill>
                  <a:schemeClr val="tx1"/>
                </a:solidFill>
                <a:latin typeface="+mn-ea"/>
              </a:rPr>
              <a:t>创新程度：</a:t>
            </a:r>
            <a:endParaRPr lang="en-US" altLang="zh-CN" sz="1600" b="1" kern="0" dirty="0">
              <a:solidFill>
                <a:schemeClr val="tx1"/>
              </a:solidFill>
              <a:latin typeface="+mn-ea"/>
            </a:endParaRPr>
          </a:p>
          <a:p>
            <a:pPr marL="285750" lvl="1" indent="-285750" algn="just" fontAlgn="auto">
              <a:lnSpc>
                <a:spcPct val="120000"/>
              </a:lnSpc>
              <a:buFont typeface="Arial" panose="020B0604020202020204" pitchFamily="34" charset="0"/>
              <a:buChar char="•"/>
            </a:pPr>
            <a:r>
              <a:rPr lang="zh-CN" altLang="en-US" sz="1600" kern="0" dirty="0">
                <a:solidFill>
                  <a:schemeClr val="tx1"/>
                </a:solidFill>
                <a:latin typeface="+mn-ea"/>
              </a:rPr>
              <a:t>中国唯一具有</a:t>
            </a:r>
            <a:r>
              <a:rPr lang="en-US" altLang="zh-CN" sz="1600" kern="0" dirty="0">
                <a:solidFill>
                  <a:schemeClr val="tx1"/>
                </a:solidFill>
                <a:latin typeface="+mn-ea"/>
              </a:rPr>
              <a:t>ADCC</a:t>
            </a:r>
            <a:r>
              <a:rPr lang="zh-CN" altLang="en-US" sz="1600" kern="0" dirty="0">
                <a:latin typeface="+mn-ea"/>
              </a:rPr>
              <a:t>效应的</a:t>
            </a:r>
            <a:r>
              <a:rPr lang="en-US" altLang="zh-CN" sz="1600" kern="0" dirty="0">
                <a:latin typeface="+mn-ea"/>
              </a:rPr>
              <a:t>PD-1/PD-L1</a:t>
            </a:r>
            <a:endParaRPr lang="en-US" altLang="zh-CN" sz="1600" kern="0" dirty="0">
              <a:solidFill>
                <a:schemeClr val="tx1"/>
              </a:solidFill>
              <a:latin typeface="+mn-ea"/>
            </a:endParaRPr>
          </a:p>
          <a:p>
            <a:pPr marL="285750" lvl="1" indent="-285750" algn="just" fontAlgn="auto">
              <a:lnSpc>
                <a:spcPct val="120000"/>
              </a:lnSpc>
              <a:buFont typeface="Arial" panose="020B0604020202020204" pitchFamily="34" charset="0"/>
              <a:buChar char="•"/>
            </a:pPr>
            <a:r>
              <a:rPr lang="zh-CN" altLang="en-US" sz="1600" kern="0" dirty="0">
                <a:solidFill>
                  <a:schemeClr val="tx1"/>
                </a:solidFill>
                <a:latin typeface="+mn-ea"/>
              </a:rPr>
              <a:t>中国唯一具有宫颈癌适应症的</a:t>
            </a:r>
            <a:r>
              <a:rPr lang="en-US" altLang="zh-CN" sz="1600" kern="0" dirty="0">
                <a:solidFill>
                  <a:schemeClr val="tx1"/>
                </a:solidFill>
                <a:latin typeface="+mn-ea"/>
              </a:rPr>
              <a:t>PD-L1</a:t>
            </a:r>
            <a:r>
              <a:rPr lang="zh-CN" altLang="en-US" sz="1600" kern="0" dirty="0">
                <a:solidFill>
                  <a:schemeClr val="tx1"/>
                </a:solidFill>
                <a:latin typeface="+mn-ea"/>
              </a:rPr>
              <a:t>单抗</a:t>
            </a:r>
            <a:endParaRPr lang="en-US" altLang="zh-CN" sz="1600" kern="0" dirty="0">
              <a:solidFill>
                <a:schemeClr val="tx1"/>
              </a:solidFill>
              <a:latin typeface="+mn-ea"/>
            </a:endParaRPr>
          </a:p>
          <a:p>
            <a:pPr marL="285750" lvl="1" indent="-285750" algn="just">
              <a:lnSpc>
                <a:spcPct val="120000"/>
              </a:lnSpc>
              <a:buFont typeface="Arial" panose="020B0604020202020204" pitchFamily="34" charset="0"/>
              <a:buChar char="•"/>
            </a:pPr>
            <a:r>
              <a:rPr lang="zh-CN" altLang="en-US" sz="1600"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于</a:t>
            </a:r>
            <a:r>
              <a:rPr lang="en-US" altLang="zh-CN" sz="1600"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2021</a:t>
            </a:r>
            <a:r>
              <a:rPr lang="zh-CN" altLang="en-US" sz="1600"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年获</a:t>
            </a:r>
            <a:r>
              <a:rPr lang="en-US" altLang="zh-CN" sz="1600"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NMPA</a:t>
            </a:r>
            <a:r>
              <a:rPr lang="zh-CN" altLang="en-US" sz="1600"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批准纳入突破性治疗药物</a:t>
            </a:r>
          </a:p>
        </p:txBody>
      </p:sp>
      <p:sp>
        <p:nvSpPr>
          <p:cNvPr id="26" name="圆角矩形 52"/>
          <p:cNvSpPr/>
          <p:nvPr>
            <p:custDataLst>
              <p:tags r:id="rId3"/>
            </p:custDataLst>
          </p:nvPr>
        </p:nvSpPr>
        <p:spPr>
          <a:xfrm>
            <a:off x="496966" y="3430764"/>
            <a:ext cx="5263235" cy="2586315"/>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4"/>
            </p:custDataLst>
          </p:nvPr>
        </p:nvSpPr>
        <p:spPr>
          <a:xfrm>
            <a:off x="569578" y="3555347"/>
            <a:ext cx="5190623" cy="1749325"/>
          </a:xfrm>
          <a:prstGeom prst="rect">
            <a:avLst/>
          </a:prstGeom>
          <a:noFill/>
        </p:spPr>
        <p:txBody>
          <a:bodyPr wrap="square">
            <a:spAutoFit/>
          </a:bodyPr>
          <a:lstStyle/>
          <a:p>
            <a:pPr marL="0" lvl="1" fontAlgn="auto">
              <a:lnSpc>
                <a:spcPct val="120000"/>
              </a:lnSpc>
            </a:pPr>
            <a:r>
              <a:rPr lang="zh-CN" altLang="en-US" sz="1600" b="1" kern="0" dirty="0">
                <a:solidFill>
                  <a:schemeClr val="tx1"/>
                </a:solidFill>
                <a:latin typeface="+mn-ea"/>
              </a:rPr>
              <a:t>创新的应用方式：</a:t>
            </a:r>
            <a:endParaRPr lang="en-US" altLang="zh-CN" sz="1600" b="1" kern="0" dirty="0">
              <a:solidFill>
                <a:schemeClr val="tx1"/>
              </a:solidFill>
              <a:latin typeface="+mn-ea"/>
            </a:endParaRPr>
          </a:p>
          <a:p>
            <a:pPr marL="285750" lvl="1" indent="-285750" fontAlgn="auto">
              <a:lnSpc>
                <a:spcPct val="120000"/>
              </a:lnSpc>
              <a:buFont typeface="Arial" panose="020B0604020202020204" pitchFamily="34" charset="0"/>
              <a:buChar char="•"/>
            </a:pPr>
            <a:r>
              <a:rPr lang="zh-CN" altLang="en-US" sz="1500" kern="0" dirty="0">
                <a:solidFill>
                  <a:schemeClr val="tx1"/>
                </a:solidFill>
                <a:latin typeface="+mn-ea"/>
              </a:rPr>
              <a:t>索卡佐利单抗是唯一保留</a:t>
            </a:r>
            <a:r>
              <a:rPr lang="en-US" altLang="zh-CN" sz="1500" kern="0" dirty="0">
                <a:solidFill>
                  <a:schemeClr val="tx1"/>
                </a:solidFill>
                <a:latin typeface="+mn-ea"/>
              </a:rPr>
              <a:t>ADCC</a:t>
            </a:r>
            <a:r>
              <a:rPr lang="zh-CN" altLang="en-US" sz="1500" kern="0" dirty="0">
                <a:solidFill>
                  <a:schemeClr val="tx1"/>
                </a:solidFill>
                <a:latin typeface="+mn-ea"/>
              </a:rPr>
              <a:t>效应的</a:t>
            </a:r>
            <a:r>
              <a:rPr lang="en-US" altLang="zh-CN" sz="1500" kern="0" dirty="0">
                <a:solidFill>
                  <a:schemeClr val="tx1"/>
                </a:solidFill>
                <a:latin typeface="+mn-ea"/>
              </a:rPr>
              <a:t>PD-1/PD-L1</a:t>
            </a:r>
            <a:r>
              <a:rPr lang="zh-CN" altLang="en-US" sz="1500" kern="0" dirty="0">
                <a:solidFill>
                  <a:schemeClr val="tx1"/>
                </a:solidFill>
                <a:latin typeface="+mn-ea"/>
              </a:rPr>
              <a:t>单抗，具有双重</a:t>
            </a:r>
            <a:r>
              <a:rPr lang="zh-CN" altLang="en-US" sz="1500" kern="0" dirty="0">
                <a:latin typeface="+mn-ea"/>
              </a:rPr>
              <a:t>免疫</a:t>
            </a:r>
            <a:r>
              <a:rPr lang="zh-CN" altLang="en-US" sz="1500" kern="0" dirty="0">
                <a:solidFill>
                  <a:schemeClr val="tx1"/>
                </a:solidFill>
                <a:latin typeface="+mn-ea"/>
              </a:rPr>
              <a:t>机制</a:t>
            </a:r>
            <a:r>
              <a:rPr lang="zh-CN" altLang="en-US" sz="1500" kern="0" dirty="0">
                <a:latin typeface="+mn-ea"/>
              </a:rPr>
              <a:t>。</a:t>
            </a:r>
            <a:endParaRPr lang="en-US" altLang="zh-CN" sz="1500" kern="0" dirty="0">
              <a:solidFill>
                <a:schemeClr val="tx1"/>
              </a:solidFill>
              <a:latin typeface="+mn-ea"/>
            </a:endParaRPr>
          </a:p>
          <a:p>
            <a:pPr marL="285750" lvl="1" indent="-285750" fontAlgn="auto">
              <a:lnSpc>
                <a:spcPct val="120000"/>
              </a:lnSpc>
              <a:buFont typeface="Arial" panose="020B0604020202020204" pitchFamily="34" charset="0"/>
              <a:buChar char="•"/>
            </a:pPr>
            <a:r>
              <a:rPr lang="zh-CN" altLang="en-US" sz="1500" kern="0" dirty="0">
                <a:solidFill>
                  <a:schemeClr val="tx1"/>
                </a:solidFill>
                <a:latin typeface="+mn-ea"/>
              </a:rPr>
              <a:t>对比其他</a:t>
            </a:r>
            <a:r>
              <a:rPr lang="en-US" altLang="zh-CN" sz="1500" kern="0" dirty="0">
                <a:solidFill>
                  <a:schemeClr val="tx1"/>
                </a:solidFill>
                <a:latin typeface="+mn-ea"/>
              </a:rPr>
              <a:t>PD-1/PD-L1,</a:t>
            </a:r>
            <a:r>
              <a:rPr lang="zh-CN" altLang="en-US" sz="1500" kern="0" dirty="0">
                <a:solidFill>
                  <a:schemeClr val="tx1"/>
                </a:solidFill>
                <a:latin typeface="+mn-ea"/>
              </a:rPr>
              <a:t>索卡佐利单抗增加了杀伤肿瘤细胞的作用机制（</a:t>
            </a:r>
            <a:r>
              <a:rPr lang="en-US" altLang="zh-CN" sz="1500" kern="0" dirty="0">
                <a:solidFill>
                  <a:schemeClr val="tx1"/>
                </a:solidFill>
                <a:latin typeface="+mn-ea"/>
              </a:rPr>
              <a:t>ADCC</a:t>
            </a:r>
            <a:r>
              <a:rPr lang="zh-CN" altLang="en-US" sz="1500" kern="0" dirty="0">
                <a:solidFill>
                  <a:schemeClr val="tx1"/>
                </a:solidFill>
                <a:latin typeface="+mn-ea"/>
              </a:rPr>
              <a:t>效应），达到疗效所需剂量更低，安全性更高。</a:t>
            </a:r>
            <a:endParaRPr lang="en-US" altLang="zh-CN" sz="1500" kern="0" dirty="0">
              <a:solidFill>
                <a:schemeClr val="tx1"/>
              </a:solidFill>
              <a:latin typeface="+mn-ea"/>
            </a:endParaRPr>
          </a:p>
        </p:txBody>
      </p:sp>
      <p:sp>
        <p:nvSpPr>
          <p:cNvPr id="8" name="圆角矩形 52">
            <a:extLst>
              <a:ext uri="{FF2B5EF4-FFF2-40B4-BE49-F238E27FC236}">
                <a16:creationId xmlns:a16="http://schemas.microsoft.com/office/drawing/2014/main" id="{0DB7D684-0E82-1608-4C0B-56C919BFE0EA}"/>
              </a:ext>
            </a:extLst>
          </p:cNvPr>
          <p:cNvSpPr/>
          <p:nvPr>
            <p:custDataLst>
              <p:tags r:id="rId5"/>
            </p:custDataLst>
          </p:nvPr>
        </p:nvSpPr>
        <p:spPr>
          <a:xfrm>
            <a:off x="6017079" y="3429000"/>
            <a:ext cx="5523595" cy="2586315"/>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9C5475F-1B7D-B0DF-0D39-843FA396821D}"/>
              </a:ext>
            </a:extLst>
          </p:cNvPr>
          <p:cNvSpPr txBox="1"/>
          <p:nvPr>
            <p:custDataLst>
              <p:tags r:id="rId6"/>
            </p:custDataLst>
          </p:nvPr>
        </p:nvSpPr>
        <p:spPr>
          <a:xfrm>
            <a:off x="6210778" y="3476754"/>
            <a:ext cx="5190623" cy="2580322"/>
          </a:xfrm>
          <a:prstGeom prst="rect">
            <a:avLst/>
          </a:prstGeom>
          <a:noFill/>
        </p:spPr>
        <p:txBody>
          <a:bodyPr wrap="square">
            <a:spAutoFit/>
          </a:bodyPr>
          <a:lstStyle/>
          <a:p>
            <a:pPr marL="0" lvl="1" fontAlgn="auto">
              <a:lnSpc>
                <a:spcPct val="120000"/>
              </a:lnSpc>
            </a:pPr>
            <a:r>
              <a:rPr lang="zh-CN" altLang="en-US" sz="1600" b="1" kern="0" dirty="0">
                <a:solidFill>
                  <a:schemeClr val="tx1"/>
                </a:solidFill>
                <a:latin typeface="+mn-ea"/>
              </a:rPr>
              <a:t>该创新带来的疗效或安全性方面的优势：</a:t>
            </a:r>
            <a:endParaRPr lang="en-US" altLang="zh-CN" sz="1600" b="1" kern="0" dirty="0">
              <a:solidFill>
                <a:schemeClr val="tx1"/>
              </a:solidFill>
              <a:latin typeface="+mn-ea"/>
            </a:endParaRPr>
          </a:p>
          <a:p>
            <a:pPr marL="285750" lvl="1" indent="-285750" fontAlgn="auto">
              <a:lnSpc>
                <a:spcPct val="120000"/>
              </a:lnSpc>
              <a:buFont typeface="Arial" panose="020B0604020202020204" pitchFamily="34" charset="0"/>
              <a:buChar char="•"/>
            </a:pPr>
            <a:r>
              <a:rPr lang="zh-CN" altLang="en-US" sz="1500" kern="0" dirty="0">
                <a:latin typeface="+mn-ea"/>
              </a:rPr>
              <a:t>索卡佐利单抗</a:t>
            </a:r>
            <a:r>
              <a:rPr lang="zh-CN" altLang="en-US" sz="1500" kern="0" dirty="0">
                <a:solidFill>
                  <a:schemeClr val="tx1"/>
                </a:solidFill>
                <a:latin typeface="+mn-ea"/>
              </a:rPr>
              <a:t>双重机制，进一步增加抗体抑制肿瘤生长的能力。</a:t>
            </a:r>
            <a:endParaRPr lang="en-US" altLang="zh-CN" sz="1500" kern="0" dirty="0">
              <a:solidFill>
                <a:schemeClr val="tx1"/>
              </a:solidFill>
              <a:latin typeface="+mn-ea"/>
            </a:endParaRPr>
          </a:p>
          <a:p>
            <a:pPr marL="285750" lvl="1" indent="-285750" fontAlgn="auto">
              <a:lnSpc>
                <a:spcPct val="120000"/>
              </a:lnSpc>
              <a:buFont typeface="Arial" panose="020B0604020202020204" pitchFamily="34" charset="0"/>
              <a:buChar char="•"/>
            </a:pPr>
            <a:r>
              <a:rPr kumimoji="0" lang="zh-CN" altLang="en-US" sz="1500" b="0" i="0" u="none" strike="noStrike" kern="0" cap="none" spc="0" normalizeH="0" baseline="0" noProof="0" dirty="0">
                <a:ln>
                  <a:noFill/>
                </a:ln>
                <a:solidFill>
                  <a:prstClr val="black"/>
                </a:solidFill>
                <a:effectLst/>
                <a:uLnTx/>
                <a:uFillTx/>
                <a:latin typeface="微软雅黑"/>
                <a:ea typeface="微软雅黑"/>
                <a:cs typeface="+mn-cs"/>
              </a:rPr>
              <a:t>宫颈癌</a:t>
            </a:r>
            <a:r>
              <a:rPr kumimoji="0" lang="en-US" altLang="zh-CN" sz="1500" b="0" i="0" u="none" strike="noStrike" kern="0" cap="none" spc="0" normalizeH="0" baseline="0" noProof="0" dirty="0">
                <a:ln>
                  <a:noFill/>
                </a:ln>
                <a:solidFill>
                  <a:prstClr val="black"/>
                </a:solidFill>
                <a:effectLst/>
                <a:uLnTx/>
                <a:uFillTx/>
                <a:latin typeface="微软雅黑"/>
                <a:ea typeface="微软雅黑"/>
                <a:cs typeface="+mn-cs"/>
              </a:rPr>
              <a:t>PD-L1</a:t>
            </a:r>
            <a:r>
              <a:rPr kumimoji="0" lang="zh-CN" altLang="en-US" sz="1500" b="0" i="0" u="none" strike="noStrike" kern="0" cap="none" spc="0" normalizeH="0" baseline="0" noProof="0" dirty="0">
                <a:ln>
                  <a:noFill/>
                </a:ln>
                <a:solidFill>
                  <a:prstClr val="black"/>
                </a:solidFill>
                <a:effectLst/>
                <a:uLnTx/>
                <a:uFillTx/>
                <a:latin typeface="微软雅黑"/>
                <a:ea typeface="微软雅黑"/>
                <a:cs typeface="+mn-cs"/>
              </a:rPr>
              <a:t>表达阴性患者高达</a:t>
            </a:r>
            <a:r>
              <a:rPr kumimoji="0" lang="en-US" altLang="zh-CN" sz="1500" b="0" i="0" u="none" strike="noStrike" kern="0" cap="none" spc="0" normalizeH="0" baseline="0" noProof="0" dirty="0">
                <a:ln>
                  <a:noFill/>
                </a:ln>
                <a:solidFill>
                  <a:prstClr val="black"/>
                </a:solidFill>
                <a:effectLst/>
                <a:uLnTx/>
                <a:uFillTx/>
                <a:latin typeface="微软雅黑"/>
                <a:ea typeface="微软雅黑"/>
                <a:cs typeface="+mn-cs"/>
              </a:rPr>
              <a:t>42%</a:t>
            </a:r>
            <a:r>
              <a:rPr kumimoji="0" lang="en-US" altLang="zh-CN" sz="1500" b="0" i="0" u="none" strike="noStrike" kern="0" cap="none" spc="0" normalizeH="0" baseline="30000" noProof="0" dirty="0">
                <a:ln>
                  <a:noFill/>
                </a:ln>
                <a:solidFill>
                  <a:prstClr val="black"/>
                </a:solidFill>
                <a:effectLst/>
                <a:uLnTx/>
                <a:uFillTx/>
                <a:latin typeface="微软雅黑"/>
                <a:ea typeface="微软雅黑"/>
                <a:cs typeface="+mn-cs"/>
              </a:rPr>
              <a:t>1</a:t>
            </a:r>
            <a:r>
              <a:rPr kumimoji="0" lang="zh-CN" altLang="en-US" sz="1500" b="0" i="0" u="none" strike="noStrike" kern="0" cap="none" spc="0" normalizeH="0" baseline="0" noProof="0" dirty="0">
                <a:ln>
                  <a:noFill/>
                </a:ln>
                <a:solidFill>
                  <a:prstClr val="black"/>
                </a:solidFill>
                <a:effectLst/>
                <a:uLnTx/>
                <a:uFillTx/>
                <a:latin typeface="微软雅黑"/>
                <a:ea typeface="微软雅黑"/>
                <a:cs typeface="+mn-cs"/>
              </a:rPr>
              <a:t>， 索卡佐利单抗对</a:t>
            </a:r>
            <a:r>
              <a:rPr lang="en-US" altLang="zh-CN" sz="1500" kern="0" dirty="0">
                <a:solidFill>
                  <a:schemeClr val="tx1"/>
                </a:solidFill>
                <a:latin typeface="+mn-ea"/>
              </a:rPr>
              <a:t>PD-L1</a:t>
            </a:r>
            <a:r>
              <a:rPr lang="zh-CN" altLang="en-US" sz="1500" kern="0" dirty="0">
                <a:solidFill>
                  <a:schemeClr val="tx1"/>
                </a:solidFill>
                <a:latin typeface="+mn-ea"/>
              </a:rPr>
              <a:t>阴性患者同样有效，获批复发转移宫颈癌二线治疗全人群适应症</a:t>
            </a:r>
            <a:r>
              <a:rPr lang="zh-CN" altLang="en-US" sz="1500" kern="0" dirty="0">
                <a:latin typeface="+mn-ea"/>
              </a:rPr>
              <a:t>。</a:t>
            </a:r>
            <a:endParaRPr lang="en-US" altLang="zh-CN" sz="1500" kern="0" dirty="0">
              <a:solidFill>
                <a:schemeClr val="tx1"/>
              </a:solidFill>
              <a:latin typeface="+mn-ea"/>
            </a:endParaRPr>
          </a:p>
          <a:p>
            <a:pPr marL="285750" lvl="1" indent="-285750" fontAlgn="auto">
              <a:lnSpc>
                <a:spcPct val="120000"/>
              </a:lnSpc>
              <a:buFont typeface="Arial" panose="020B0604020202020204" pitchFamily="34" charset="0"/>
              <a:buChar char="•"/>
            </a:pPr>
            <a:r>
              <a:rPr lang="zh-CN" altLang="en-US" sz="1500" kern="0" dirty="0">
                <a:solidFill>
                  <a:schemeClr val="tx1"/>
                </a:solidFill>
                <a:latin typeface="+mn-ea"/>
              </a:rPr>
              <a:t>在索卡佐利单抗上市研究</a:t>
            </a:r>
            <a:r>
              <a:rPr lang="en-US" altLang="zh-CN" sz="1500" kern="0" dirty="0">
                <a:solidFill>
                  <a:schemeClr val="tx1"/>
                </a:solidFill>
                <a:latin typeface="+mn-ea"/>
              </a:rPr>
              <a:t>104</a:t>
            </a:r>
            <a:r>
              <a:rPr lang="zh-CN" altLang="en-US" sz="1500" kern="0" dirty="0">
                <a:solidFill>
                  <a:schemeClr val="tx1"/>
                </a:solidFill>
                <a:latin typeface="+mn-ea"/>
              </a:rPr>
              <a:t>例受试者中，仅</a:t>
            </a:r>
            <a:r>
              <a:rPr lang="en-US" altLang="zh-CN" sz="1500" kern="0" dirty="0">
                <a:solidFill>
                  <a:schemeClr val="tx1"/>
                </a:solidFill>
                <a:latin typeface="+mn-ea"/>
              </a:rPr>
              <a:t>3</a:t>
            </a:r>
            <a:r>
              <a:rPr lang="zh-CN" altLang="en-US" sz="1500" kern="0" dirty="0">
                <a:solidFill>
                  <a:schemeClr val="tx1"/>
                </a:solidFill>
                <a:latin typeface="+mn-ea"/>
              </a:rPr>
              <a:t>例（</a:t>
            </a:r>
            <a:r>
              <a:rPr lang="en-US" altLang="zh-CN" sz="1500" kern="0" dirty="0">
                <a:solidFill>
                  <a:schemeClr val="tx1"/>
                </a:solidFill>
                <a:latin typeface="+mn-ea"/>
              </a:rPr>
              <a:t>2.9%</a:t>
            </a:r>
            <a:r>
              <a:rPr lang="zh-CN" altLang="en-US" sz="1500" kern="0" dirty="0">
                <a:solidFill>
                  <a:schemeClr val="tx1"/>
                </a:solidFill>
                <a:latin typeface="+mn-ea"/>
              </a:rPr>
              <a:t>）受试者发生</a:t>
            </a:r>
            <a:r>
              <a:rPr lang="en-US" altLang="zh-CN" sz="1500" kern="0" dirty="0">
                <a:solidFill>
                  <a:schemeClr val="tx1"/>
                </a:solidFill>
                <a:latin typeface="+mn-ea"/>
              </a:rPr>
              <a:t>3</a:t>
            </a:r>
            <a:r>
              <a:rPr lang="zh-CN" altLang="en-US" sz="1500" kern="0" dirty="0">
                <a:solidFill>
                  <a:schemeClr val="tx1"/>
                </a:solidFill>
                <a:latin typeface="+mn-ea"/>
              </a:rPr>
              <a:t>级</a:t>
            </a:r>
            <a:r>
              <a:rPr lang="en-US" altLang="zh-CN" sz="1500" kern="0" dirty="0" err="1">
                <a:solidFill>
                  <a:schemeClr val="tx1"/>
                </a:solidFill>
                <a:latin typeface="+mn-ea"/>
              </a:rPr>
              <a:t>irAE</a:t>
            </a:r>
            <a:r>
              <a:rPr lang="zh-CN" altLang="en-US" sz="1500" kern="0" dirty="0">
                <a:solidFill>
                  <a:schemeClr val="tx1"/>
                </a:solidFill>
                <a:latin typeface="+mn-ea"/>
              </a:rPr>
              <a:t>，</a:t>
            </a:r>
            <a:r>
              <a:rPr lang="en-US" altLang="zh-CN" sz="1500" kern="0" dirty="0">
                <a:solidFill>
                  <a:schemeClr val="tx1"/>
                </a:solidFill>
                <a:latin typeface="+mn-ea"/>
              </a:rPr>
              <a:t>4</a:t>
            </a:r>
            <a:r>
              <a:rPr lang="zh-CN" altLang="en-US" sz="1500" kern="0" dirty="0">
                <a:solidFill>
                  <a:schemeClr val="tx1"/>
                </a:solidFill>
                <a:latin typeface="+mn-ea"/>
              </a:rPr>
              <a:t>级、</a:t>
            </a:r>
            <a:r>
              <a:rPr lang="en-US" altLang="zh-CN" sz="1500" kern="0" dirty="0">
                <a:solidFill>
                  <a:schemeClr val="tx1"/>
                </a:solidFill>
                <a:latin typeface="+mn-ea"/>
              </a:rPr>
              <a:t>5</a:t>
            </a:r>
            <a:r>
              <a:rPr lang="zh-CN" altLang="en-US" sz="1500" kern="0" dirty="0">
                <a:solidFill>
                  <a:schemeClr val="tx1"/>
                </a:solidFill>
                <a:latin typeface="+mn-ea"/>
              </a:rPr>
              <a:t>级</a:t>
            </a:r>
            <a:r>
              <a:rPr lang="en-US" altLang="zh-CN" sz="1500" kern="0" dirty="0" err="1">
                <a:solidFill>
                  <a:schemeClr val="tx1"/>
                </a:solidFill>
                <a:latin typeface="+mn-ea"/>
              </a:rPr>
              <a:t>irAE</a:t>
            </a:r>
            <a:r>
              <a:rPr lang="zh-CN" altLang="en-US" sz="1500" kern="0" dirty="0">
                <a:solidFill>
                  <a:schemeClr val="tx1"/>
                </a:solidFill>
                <a:latin typeface="+mn-ea"/>
              </a:rPr>
              <a:t>发生率为</a:t>
            </a:r>
            <a:r>
              <a:rPr lang="en-US" altLang="zh-CN" sz="1500" kern="0" dirty="0">
                <a:solidFill>
                  <a:schemeClr val="tx1"/>
                </a:solidFill>
                <a:latin typeface="+mn-ea"/>
              </a:rPr>
              <a:t>0</a:t>
            </a:r>
            <a:r>
              <a:rPr lang="zh-CN" altLang="en-US" sz="1500" kern="0" dirty="0">
                <a:solidFill>
                  <a:schemeClr val="tx1"/>
                </a:solidFill>
                <a:latin typeface="+mn-ea"/>
              </a:rPr>
              <a:t>。</a:t>
            </a:r>
            <a:r>
              <a:rPr lang="zh-CN" altLang="en-US" sz="1500" b="1" kern="0" dirty="0">
                <a:solidFill>
                  <a:srgbClr val="C00000"/>
                </a:solidFill>
                <a:latin typeface="+mn-ea"/>
              </a:rPr>
              <a:t>索卡佐利单抗高效低毒，让患者能更好获益。</a:t>
            </a:r>
          </a:p>
        </p:txBody>
      </p:sp>
      <p:pic>
        <p:nvPicPr>
          <p:cNvPr id="7" name="圖片 4">
            <a:extLst>
              <a:ext uri="{FF2B5EF4-FFF2-40B4-BE49-F238E27FC236}">
                <a16:creationId xmlns:a16="http://schemas.microsoft.com/office/drawing/2014/main" id="{0DA91B46-DB6F-D8C2-84AD-0235183C8F90}"/>
              </a:ext>
            </a:extLst>
          </p:cNvPr>
          <p:cNvPicPr>
            <a:picLocks noGrp="1" noChangeAspect="1"/>
          </p:cNvPicPr>
          <p:nvPr>
            <p:custDataLst>
              <p:tags r:id="rId7"/>
            </p:custDataLst>
          </p:nvPr>
        </p:nvPicPr>
        <p:blipFill>
          <a:blip r:embed="rId13"/>
          <a:stretch>
            <a:fillRect/>
          </a:stretch>
        </p:blipFill>
        <p:spPr>
          <a:xfrm>
            <a:off x="6992988" y="1205875"/>
            <a:ext cx="4243979" cy="1513708"/>
          </a:xfrm>
          <a:prstGeom prst="rect">
            <a:avLst/>
          </a:prstGeom>
          <a:effectLst>
            <a:glow rad="228600">
              <a:srgbClr val="288E98">
                <a:alpha val="40000"/>
              </a:srgbClr>
            </a:glow>
          </a:effectLst>
        </p:spPr>
      </p:pic>
      <p:sp>
        <p:nvSpPr>
          <p:cNvPr id="12" name="文本框 11">
            <a:extLst>
              <a:ext uri="{FF2B5EF4-FFF2-40B4-BE49-F238E27FC236}">
                <a16:creationId xmlns:a16="http://schemas.microsoft.com/office/drawing/2014/main" id="{D45BA42A-89B5-CFE0-17F9-05A5825EEC87}"/>
              </a:ext>
            </a:extLst>
          </p:cNvPr>
          <p:cNvSpPr txBox="1"/>
          <p:nvPr/>
        </p:nvSpPr>
        <p:spPr>
          <a:xfrm>
            <a:off x="7220394" y="2810748"/>
            <a:ext cx="4331239" cy="276999"/>
          </a:xfrm>
          <a:prstGeom prst="rect">
            <a:avLst/>
          </a:prstGeom>
          <a:noFill/>
        </p:spPr>
        <p:txBody>
          <a:bodyPr wrap="square" rtlCol="0" anchor="t">
            <a:spAutoFit/>
          </a:bodyPr>
          <a:lstStyle/>
          <a:p>
            <a:pPr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200" b="1"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索卡佐利单抗于</a:t>
            </a:r>
            <a:r>
              <a:rPr lang="en-US" altLang="zh-CN" sz="1200" b="1"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2021</a:t>
            </a:r>
            <a:r>
              <a:rPr lang="zh-CN" altLang="en-US" sz="1200" b="1"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年获</a:t>
            </a:r>
            <a:r>
              <a:rPr lang="en-US" altLang="zh-CN" sz="1200" b="1"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NMPA</a:t>
            </a:r>
            <a:r>
              <a:rPr lang="zh-CN" altLang="en-US" sz="1200" b="1"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批准纳入突破性治疗药物</a:t>
            </a:r>
          </a:p>
        </p:txBody>
      </p:sp>
      <p:grpSp>
        <p:nvGrpSpPr>
          <p:cNvPr id="18" name="组合 17">
            <a:extLst>
              <a:ext uri="{FF2B5EF4-FFF2-40B4-BE49-F238E27FC236}">
                <a16:creationId xmlns:a16="http://schemas.microsoft.com/office/drawing/2014/main" id="{F95E2AEB-0550-E3FC-C079-5DFB53B401C8}"/>
              </a:ext>
            </a:extLst>
          </p:cNvPr>
          <p:cNvGrpSpPr/>
          <p:nvPr/>
        </p:nvGrpSpPr>
        <p:grpSpPr>
          <a:xfrm>
            <a:off x="6992988" y="2788185"/>
            <a:ext cx="227406" cy="261655"/>
            <a:chOff x="4900" y="2617"/>
            <a:chExt cx="1530" cy="1530"/>
          </a:xfrm>
        </p:grpSpPr>
        <p:sp>
          <p:nvSpPr>
            <p:cNvPr id="19" name="椭圆 18">
              <a:extLst>
                <a:ext uri="{FF2B5EF4-FFF2-40B4-BE49-F238E27FC236}">
                  <a16:creationId xmlns:a16="http://schemas.microsoft.com/office/drawing/2014/main" id="{6DEB472E-918D-EA2E-0EEE-9AD9D711FD97}"/>
                </a:ext>
              </a:extLst>
            </p:cNvPr>
            <p:cNvSpPr/>
            <p:nvPr>
              <p:custDataLst>
                <p:tags r:id="rId8"/>
              </p:custDataLst>
            </p:nvPr>
          </p:nvSpPr>
          <p:spPr>
            <a:xfrm>
              <a:off x="4900" y="2617"/>
              <a:ext cx="1530" cy="1530"/>
            </a:xfrm>
            <a:prstGeom prst="ellipse">
              <a:avLst/>
            </a:prstGeom>
            <a:solidFill>
              <a:srgbClr val="2FA4B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2" name="图片 21" descr="路径 1">
              <a:extLst>
                <a:ext uri="{FF2B5EF4-FFF2-40B4-BE49-F238E27FC236}">
                  <a16:creationId xmlns:a16="http://schemas.microsoft.com/office/drawing/2014/main" id="{BA4E7231-B338-E507-F192-5218DEFECD6B}"/>
                </a:ext>
              </a:extLst>
            </p:cNvPr>
            <p:cNvPicPr>
              <a:picLocks noChangeAspect="1"/>
            </p:cNvPicPr>
            <p:nvPr>
              <p:custDataLst>
                <p:tags r:id="rId9"/>
              </p:custDataLst>
            </p:nvPr>
          </p:nvPicPr>
          <p:blipFill>
            <a:blip r:embed="rId14" cstate="email"/>
            <a:stretch>
              <a:fillRect/>
            </a:stretch>
          </p:blipFill>
          <p:spPr>
            <a:xfrm>
              <a:off x="5236" y="3015"/>
              <a:ext cx="858" cy="786"/>
            </a:xfrm>
            <a:prstGeom prst="rect">
              <a:avLst/>
            </a:prstGeom>
          </p:spPr>
        </p:pic>
      </p:grpSp>
      <p:sp>
        <p:nvSpPr>
          <p:cNvPr id="9" name="文本框 8">
            <a:extLst>
              <a:ext uri="{FF2B5EF4-FFF2-40B4-BE49-F238E27FC236}">
                <a16:creationId xmlns:a16="http://schemas.microsoft.com/office/drawing/2014/main" id="{508502AA-22ED-9CA7-4C19-337B62FC7292}"/>
              </a:ext>
            </a:extLst>
          </p:cNvPr>
          <p:cNvSpPr txBox="1"/>
          <p:nvPr/>
        </p:nvSpPr>
        <p:spPr>
          <a:xfrm>
            <a:off x="385769" y="6175506"/>
            <a:ext cx="646416"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11" name="文本框 10">
            <a:extLst>
              <a:ext uri="{FF2B5EF4-FFF2-40B4-BE49-F238E27FC236}">
                <a16:creationId xmlns:a16="http://schemas.microsoft.com/office/drawing/2014/main" id="{881C39A2-E613-AE08-90D4-8FB7FBD48A83}"/>
              </a:ext>
            </a:extLst>
          </p:cNvPr>
          <p:cNvSpPr txBox="1"/>
          <p:nvPr/>
        </p:nvSpPr>
        <p:spPr>
          <a:xfrm>
            <a:off x="930275" y="6162740"/>
            <a:ext cx="5086804"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00" dirty="0">
                <a:latin typeface="仿宋" panose="02010609060101010101" pitchFamily="49" charset="-122"/>
                <a:ea typeface="仿宋" panose="02010609060101010101" pitchFamily="49" charset="-122"/>
              </a:rPr>
              <a:t>1. Critical Reviews in Oncology / Hematology 189 (2023) 104084</a:t>
            </a:r>
            <a:endParaRPr lang="en-US" altLang="zh-CN" sz="800" b="0" i="0" u="none" strike="noStrike" baseline="0" dirty="0">
              <a:latin typeface="仿宋" panose="02010609060101010101" pitchFamily="49" charset="-122"/>
              <a:ea typeface="仿宋" panose="02010609060101010101" pitchFamily="49"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mQ1N2JjYTQ2NzEyM2I1ODg5N2Y4MTRlYzFmZThlOGMifQ=="/>
  <p:tag name="KSO_WPP_MARK_KEY" val="b9089247-c82e-4044-bac9-9f74b74f9f43"/>
  <p:tag name="FULLTEXTBEAUTIFYED"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TABLE_ENDDRAG_ORIGIN_RECT" val="371*330"/>
  <p:tag name="TABLE_ENDDRAG_RECT" val="534*150*371*330"/>
  <p:tag name="TABLE_AUTOADJUST_FLAG" val="1"/>
  <p:tag name="KSO_WM_UNIT_TABLE_BEAUTIFY" val="smartTable{e1cda1b6-15b6-4507-887d-7ce25c7c8cf0}"/>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MH" val="20161220150454"/>
  <p:tag name="MH_LIBRARY" val="GRAPHIC"/>
  <p:tag name="MH_TYPE" val="SubTitle"/>
  <p:tag name="MH_ORDER" val="3"/>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3_2"/>
  <p:tag name="KSO_WM_UNIT_ID" val="diagram20170847_4*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2_2"/>
  <p:tag name="KSO_WM_UNIT_ID" val="diagram20170847_4*l_h_i*1_2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1"/>
  <p:tag name="KSO_WM_UNIT_ID" val="diagram20170847_4*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3_1"/>
  <p:tag name="KSO_WM_UNIT_ID" val="diagram20170847_4*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3_1"/>
  <p:tag name="KSO_WM_UNIT_ID" val="diagram20170847_4*l_h_x*1_3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92*57"/>
  <p:tag name="KSO_WM_UNIT_FILL_FORE_SCHEMECOLOR_INDEX" val="14"/>
  <p:tag name="KSO_WM_UNIT_FILL_TYPE" val="1"/>
  <p:tag name="KSO_WM_UNIT_TEXT_FILL_FORE_SCHEMECOLOR_INDEX" val="13"/>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2"/>
  <p:tag name="KSO_WM_UNIT_ID" val="diagram20170847_4*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2_1"/>
  <p:tag name="KSO_WM_UNIT_ID" val="diagram20170847_4*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2_1"/>
  <p:tag name="KSO_WM_UNIT_ID" val="diagram20170847_4*l_h_x*1_2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84*81"/>
  <p:tag name="KSO_WM_UNIT_FILL_FORE_SCHEMECOLOR_INDEX" val="14"/>
  <p:tag name="KSO_WM_UNIT_FILL_TYPE" val="1"/>
  <p:tag name="KSO_WM_UNIT_TEXT_FILL_FORE_SCHEMECOLOR_INDEX" val="14"/>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1_1"/>
  <p:tag name="KSO_WM_UNIT_LAYERLEVEL" val="1_1_1"/>
  <p:tag name="KSO_WM_UNIT_HIGHLIGHT" val="0"/>
  <p:tag name="KSO_WM_UNIT_COMPATIBLE" val="0"/>
  <p:tag name="KSO_WM_DIAGRAM_GROUP_CODE" val="l1-1"/>
  <p:tag name="KSO_WM_UNIT_ID" val="diagram20170847_4*l_h_a*1_1_1"/>
  <p:tag name="KSO_WM_UNIT_ISCONTENTSTITLE" val="0"/>
  <p:tag name="KSO_WM_UNIT_NOCLEAR" val="0"/>
  <p:tag name="KSO_WM_UNIT_DIAGRAM_ISNUMVISUAL" val="0"/>
  <p:tag name="KSO_WM_UNIT_DIAGRAM_ISREFERUNIT" val="0"/>
  <p:tag name="KSO_WM_UNIT_VALUE" val="13"/>
  <p:tag name="KSO_WM_UNIT_PRESET_TEXT" val="单击此处添加标题"/>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1_1"/>
  <p:tag name="KSO_WM_UNIT_LAYERLEVEL" val="1_1_1"/>
  <p:tag name="KSO_WM_UNIT_VALUE" val="51"/>
  <p:tag name="KSO_WM_UNIT_HIGHLIGHT" val="0"/>
  <p:tag name="KSO_WM_UNIT_COMPATIBLE" val="0"/>
  <p:tag name="KSO_WM_DIAGRAM_GROUP_CODE" val="l1-1"/>
  <p:tag name="KSO_WM_UNIT_ID" val="diagram20170847_4*l_h_f*1_1_1"/>
  <p:tag name="KSO_WM_UNIT_NOCLEAR" val="0"/>
  <p:tag name="KSO_WM_UNIT_DIAGRAM_ISNUMVISUAL" val="0"/>
  <p:tag name="KSO_WM_UNIT_DIAGRAM_ISREFERUNIT" val="0"/>
  <p:tag name="KSO_WM_UNIT_PRESET_TEXT" val="单击此处添加文本具体内容，简明扼要的阐述您的观点。"/>
  <p:tag name="KSO_WM_UNIT_ISCONTENTSTITLE" val="0"/>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3_1"/>
  <p:tag name="KSO_WM_UNIT_LAYERLEVEL" val="1_1_1"/>
  <p:tag name="KSO_WM_UNIT_VALUE" val="13"/>
  <p:tag name="KSO_WM_UNIT_HIGHLIGHT" val="0"/>
  <p:tag name="KSO_WM_UNIT_COMPATIBLE" val="0"/>
  <p:tag name="KSO_WM_DIAGRAM_GROUP_CODE" val="l1-1"/>
  <p:tag name="KSO_WM_UNIT_ID" val="diagram20170847_4*l_h_a*1_3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3_1"/>
  <p:tag name="KSO_WM_UNIT_LAYERLEVEL" val="1_1_1"/>
  <p:tag name="KSO_WM_UNIT_HIGHLIGHT" val="0"/>
  <p:tag name="KSO_WM_UNIT_COMPATIBLE" val="0"/>
  <p:tag name="KSO_WM_DIAGRAM_GROUP_CODE" val="l1-1"/>
  <p:tag name="KSO_WM_UNIT_ID" val="diagram20170847_4*l_h_f*1_3_1"/>
  <p:tag name="KSO_WM_UNIT_NOCLEAR" val="0"/>
  <p:tag name="KSO_WM_UNIT_DIAGRAM_ISNUMVISUAL" val="0"/>
  <p:tag name="KSO_WM_UNIT_DIAGRAM_ISREFERUNIT" val="0"/>
  <p:tag name="KSO_WM_UNIT_ISCONTENTSTITLE" val="0"/>
  <p:tag name="KSO_WM_UNIT_VALUE" val="51"/>
  <p:tag name="KSO_WM_UNIT_PRESET_TEXT" val="单击此处添加文本具体内容，简明扼要的阐述您的观点。"/>
  <p:tag name="KSO_WM_UNIT_TEXT_FILL_FORE_SCHEMECOLOR_INDEX" val="13"/>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2_1"/>
  <p:tag name="KSO_WM_UNIT_LAYERLEVEL" val="1_1_1"/>
  <p:tag name="KSO_WM_UNIT_HIGHLIGHT" val="0"/>
  <p:tag name="KSO_WM_UNIT_COMPATIBLE" val="0"/>
  <p:tag name="KSO_WM_DIAGRAM_GROUP_CODE" val="l1-1"/>
  <p:tag name="KSO_WM_UNIT_ID" val="diagram20170847_4*l_h_a*1_2_1"/>
  <p:tag name="KSO_WM_UNIT_ISCONTENTSTITLE" val="0"/>
  <p:tag name="KSO_WM_UNIT_NOCLEAR" val="0"/>
  <p:tag name="KSO_WM_UNIT_DIAGRAM_ISNUMVISUAL" val="0"/>
  <p:tag name="KSO_WM_UNIT_DIAGRAM_ISREFERUNIT" val="0"/>
  <p:tag name="KSO_WM_UNIT_VALUE" val="13"/>
  <p:tag name="KSO_WM_UNIT_PRESET_TEXT" val="单击此处添加标题"/>
  <p:tag name="KSO_WM_UNIT_TEXT_FILL_FORE_SCHEMECOLOR_INDEX" val="13"/>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2_1"/>
  <p:tag name="KSO_WM_UNIT_LAYERLEVEL" val="1_1_1"/>
  <p:tag name="KSO_WM_UNIT_VALUE" val="51"/>
  <p:tag name="KSO_WM_UNIT_HIGHLIGHT" val="0"/>
  <p:tag name="KSO_WM_UNIT_COMPATIBLE" val="0"/>
  <p:tag name="KSO_WM_DIAGRAM_GROUP_CODE" val="l1-1"/>
  <p:tag name="KSO_WM_UNIT_ID" val="diagram20170847_4*l_h_f*1_2_1"/>
  <p:tag name="KSO_WM_UNIT_NOCLEAR" val="0"/>
  <p:tag name="KSO_WM_UNIT_DIAGRAM_ISNUMVISUAL" val="0"/>
  <p:tag name="KSO_WM_UNIT_DIAGRAM_ISREFERUNIT" val="0"/>
  <p:tag name="KSO_WM_UNIT_PRESET_TEXT" val="单击此处添加文本具体内容，简明扼要的阐述您的观点。"/>
  <p:tag name="KSO_WM_UNIT_ISCONTENTSTITLE" val="0"/>
  <p:tag name="KSO_WM_UNIT_TEXT_FILL_FORE_SCHEMECOLOR_INDEX" val="13"/>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4_2"/>
  <p:tag name="KSO_WM_UNIT_ID" val="diagram20170847_4*l_h_i*1_4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4_1"/>
  <p:tag name="KSO_WM_UNIT_LAYERLEVEL" val="1_1_1"/>
  <p:tag name="KSO_WM_UNIT_VALUE" val="34"/>
  <p:tag name="KSO_WM_UNIT_HIGHLIGHT" val="0"/>
  <p:tag name="KSO_WM_UNIT_COMPATIBLE" val="0"/>
  <p:tag name="KSO_WM_DIAGRAM_GROUP_CODE" val="l1-1"/>
  <p:tag name="KSO_WM_UNIT_ID" val="diagram20170847_4*l_h_a*1_4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4_1"/>
  <p:tag name="KSO_WM_UNIT_LAYERLEVEL" val="1_1_1"/>
  <p:tag name="KSO_WM_UNIT_VALUE" val="85"/>
  <p:tag name="KSO_WM_UNIT_HIGHLIGHT" val="0"/>
  <p:tag name="KSO_WM_UNIT_COMPATIBLE" val="0"/>
  <p:tag name="KSO_WM_DIAGRAM_GROUP_CODE" val="l1-1"/>
  <p:tag name="KSO_WM_UNIT_ID" val="diagram20170847_4*l_h_f*1_4_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4_1"/>
  <p:tag name="KSO_WM_UNIT_ID" val="diagram20170847_4*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4_1"/>
  <p:tag name="KSO_WM_UNIT_ID" val="diagram20170847_4*l_h_x*1_4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83*89"/>
  <p:tag name="KSO_WM_UNIT_FILL_FORE_SCHEMECOLOR_INDEX" val="14"/>
  <p:tag name="KSO_WM_UNIT_FILL_TYPE" val="1"/>
  <p:tag name="KSO_WM_UNIT_TEXT_FILL_FORE_SCHEMECOLOR_INDEX" val="14"/>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70847_4*l_h_x*1_1_1"/>
  <p:tag name="KSO_WM_TEMPLATE_CATEGORY" val="diagram"/>
  <p:tag name="KSO_WM_TEMPLATE_INDEX" val="20170847"/>
  <p:tag name="KSO_WM_UNIT_LAYERLEVEL" val="1_1_1"/>
  <p:tag name="KSO_WM_TAG_VERSION" val="1.0"/>
  <p:tag name="KSO_WM_BEAUTIFY_FLAG" val="#wm#"/>
  <p:tag name="KSO_WM_UNIT_VALUE" val="100*127"/>
  <p:tag name="KSO_WM_UNIT_TYPE" val="l_h_x"/>
  <p:tag name="KSO_WM_UNIT_INDEX" val="1_1_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e42fc92-25df-4848-b6e7-3d46f8d419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文件" ma:contentTypeID="0x0101007750BBF0B596624CA31B972731EF2679" ma:contentTypeVersion="15" ma:contentTypeDescription="建立新的文件。" ma:contentTypeScope="" ma:versionID="3e173d66f100e83e927a25c330f7aa27">
  <xsd:schema xmlns:xsd="http://www.w3.org/2001/XMLSchema" xmlns:xs="http://www.w3.org/2001/XMLSchema" xmlns:p="http://schemas.microsoft.com/office/2006/metadata/properties" xmlns:ns3="9e42fc92-25df-4848-b6e7-3d46f8d419dc" xmlns:ns4="c1c4dcfa-19d1-47ed-91aa-81c69c66b5bd" targetNamespace="http://schemas.microsoft.com/office/2006/metadata/properties" ma:root="true" ma:fieldsID="db050d5585cecb832d3d06c9837574ae" ns3:_="" ns4:_="">
    <xsd:import namespace="9e42fc92-25df-4848-b6e7-3d46f8d419dc"/>
    <xsd:import namespace="c1c4dcfa-19d1-47ed-91aa-81c69c66b5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earchProperties" minOccurs="0"/>
                <xsd:element ref="ns3:MediaServiceSystemTags" minOccurs="0"/>
                <xsd:element ref="ns3:MediaLengthInSecond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2fc92-25df-4848-b6e7-3d46f8d419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c4dcfa-19d1-47ed-91aa-81c69c66b5bd" elementFormDefault="qualified">
    <xsd:import namespace="http://schemas.microsoft.com/office/2006/documentManagement/types"/>
    <xsd:import namespace="http://schemas.microsoft.com/office/infopath/2007/PartnerControls"/>
    <xsd:element name="SharedWithUsers" ma:index="20"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用詳細資料" ma:internalName="SharedWithDetails" ma:readOnly="true">
      <xsd:simpleType>
        <xsd:restriction base="dms:Note">
          <xsd:maxLength value="255"/>
        </xsd:restriction>
      </xsd:simpleType>
    </xsd:element>
    <xsd:element name="SharingHintHash" ma:index="22" nillable="true" ma:displayName="共用提示雜湊"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714A66-0206-4ADC-A1C6-719ED2F11A62}">
  <ds:schemaRefs>
    <ds:schemaRef ds:uri="http://schemas.microsoft.com/sharepoint/v3/contenttype/forms"/>
  </ds:schemaRefs>
</ds:datastoreItem>
</file>

<file path=customXml/itemProps2.xml><?xml version="1.0" encoding="utf-8"?>
<ds:datastoreItem xmlns:ds="http://schemas.openxmlformats.org/officeDocument/2006/customXml" ds:itemID="{A37B0BF5-BF61-48F2-A546-0EACC96D0A61}">
  <ds:schemaRefs>
    <ds:schemaRef ds:uri="9e42fc92-25df-4848-b6e7-3d46f8d419dc"/>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c1c4dcfa-19d1-47ed-91aa-81c69c66b5bd"/>
    <ds:schemaRef ds:uri="http://schemas.microsoft.com/office/2006/metadata/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D258FEE0-EA20-420B-8734-E063F5056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42fc92-25df-4848-b6e7-3d46f8d419dc"/>
    <ds:schemaRef ds:uri="c1c4dcfa-19d1-47ed-91aa-81c69c66b5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3686</TotalTime>
  <Words>2312</Words>
  <Application>Microsoft Office PowerPoint</Application>
  <PresentationFormat>宽屏</PresentationFormat>
  <Paragraphs>222</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微软雅黑</vt:lpstr>
      <vt:lpstr>思源黑体 CN Bold</vt:lpstr>
      <vt:lpstr>微软雅黑</vt:lpstr>
      <vt:lpstr>等线</vt:lpstr>
      <vt:lpstr>Wingdings</vt:lpstr>
      <vt:lpstr>MicrosoftYaHei-Bold</vt:lpstr>
      <vt:lpstr>仿宋</vt:lpstr>
      <vt:lpstr>Times New Roman</vt:lpstr>
      <vt:lpstr>Arial</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杜毅思</dc:creator>
  <cp:lastModifiedBy>李真凤</cp:lastModifiedBy>
  <cp:revision>398</cp:revision>
  <dcterms:created xsi:type="dcterms:W3CDTF">2019-06-19T02:08:00Z</dcterms:created>
  <dcterms:modified xsi:type="dcterms:W3CDTF">2024-07-12T02:50:18Z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4CAAB3BB9DE149BAA09BE762034CEA86_13</vt:lpwstr>
  </property>
  <property fmtid="{D5CDD505-2E9C-101B-9397-08002B2CF9AE}" pid="4" name="ContentTypeId">
    <vt:lpwstr>0x0101007750BBF0B596624CA31B972731EF2679</vt:lpwstr>
  </property>
</Properties>
</file>