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3"/>
  </p:notesMasterIdLst>
  <p:sldIdLst>
    <p:sldId id="256" r:id="rId3"/>
    <p:sldId id="281" r:id="rId4"/>
    <p:sldId id="302" r:id="rId5"/>
    <p:sldId id="272" r:id="rId6"/>
    <p:sldId id="313" r:id="rId7"/>
    <p:sldId id="279" r:id="rId8"/>
    <p:sldId id="280" r:id="rId9"/>
    <p:sldId id="282" r:id="rId10"/>
    <p:sldId id="297" r:id="rId11"/>
    <p:sldId id="298" r:id="rId12"/>
  </p:sldIdLst>
  <p:sldSz cx="12192000" cy="6858000"/>
  <p:notesSz cx="6858000" cy="9144000"/>
  <p:custDataLst>
    <p:tags r:id="rId17"/>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055" userDrawn="1">
          <p15:clr>
            <a:srgbClr val="A4A3A4"/>
          </p15:clr>
        </p15:guide>
        <p15:guide id="2" pos="386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F7F7F"/>
    <a:srgbClr val="404040"/>
    <a:srgbClr val="CF152D"/>
    <a:srgbClr val="F8EEEB"/>
    <a:srgbClr val="FFFFFF"/>
    <a:srgbClr val="EA0A2A"/>
    <a:srgbClr val="DCDCDC"/>
    <a:srgbClr val="F0F0F0"/>
    <a:srgbClr val="E6E6E6"/>
    <a:srgbClr val="C8C8C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99" d="100"/>
          <a:sy n="99" d="100"/>
        </p:scale>
        <p:origin x="84" y="582"/>
      </p:cViewPr>
      <p:guideLst>
        <p:guide orient="horz" pos="2055"/>
        <p:guide pos="3865"/>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7" Type="http://schemas.openxmlformats.org/officeDocument/2006/relationships/tags" Target="tags/tag140.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notesMaster" Target="notesMasters/notesMaster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endParaRPr lang="zh-CN" altLang="en-US" dirty="0"/>
          </a:p>
        </p:txBody>
      </p:sp>
      <p:sp>
        <p:nvSpPr>
          <p:cNvPr id="3" name="副标题 2"/>
          <p:cNvSpPr>
            <a:spLocks noGrp="1"/>
          </p:cNvSpPr>
          <p:nvPr>
            <p:ph type="subTitle" idx="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3.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9" Type="http://schemas.openxmlformats.org/officeDocument/2006/relationships/tags" Target="../tags/tag135.xml"/><Relationship Id="rId8" Type="http://schemas.openxmlformats.org/officeDocument/2006/relationships/tags" Target="../tags/tag134.xml"/><Relationship Id="rId7" Type="http://schemas.openxmlformats.org/officeDocument/2006/relationships/tags" Target="../tags/tag133.xml"/><Relationship Id="rId6" Type="http://schemas.openxmlformats.org/officeDocument/2006/relationships/tags" Target="../tags/tag132.xml"/><Relationship Id="rId5" Type="http://schemas.openxmlformats.org/officeDocument/2006/relationships/tags" Target="../tags/tag131.xml"/><Relationship Id="rId4" Type="http://schemas.openxmlformats.org/officeDocument/2006/relationships/tags" Target="../tags/tag130.xml"/><Relationship Id="rId3" Type="http://schemas.openxmlformats.org/officeDocument/2006/relationships/tags" Target="../tags/tag129.xml"/><Relationship Id="rId2" Type="http://schemas.openxmlformats.org/officeDocument/2006/relationships/tags" Target="../tags/tag128.xml"/><Relationship Id="rId14" Type="http://schemas.openxmlformats.org/officeDocument/2006/relationships/slideLayout" Target="../slideLayouts/slideLayout2.xml"/><Relationship Id="rId13" Type="http://schemas.openxmlformats.org/officeDocument/2006/relationships/tags" Target="../tags/tag139.xml"/><Relationship Id="rId12" Type="http://schemas.openxmlformats.org/officeDocument/2006/relationships/tags" Target="../tags/tag138.xml"/><Relationship Id="rId11" Type="http://schemas.openxmlformats.org/officeDocument/2006/relationships/tags" Target="../tags/tag137.xml"/><Relationship Id="rId10" Type="http://schemas.openxmlformats.org/officeDocument/2006/relationships/tags" Target="../tags/tag136.xml"/><Relationship Id="rId1" Type="http://schemas.openxmlformats.org/officeDocument/2006/relationships/tags" Target="../tags/tag127.xml"/></Relationships>
</file>

<file path=ppt/slides/_rels/slide2.xml.rels><?xml version="1.0" encoding="UTF-8" standalone="yes"?>
<Relationships xmlns="http://schemas.openxmlformats.org/package/2006/relationships"><Relationship Id="rId9" Type="http://schemas.openxmlformats.org/officeDocument/2006/relationships/tags" Target="../tags/tag71.xml"/><Relationship Id="rId8" Type="http://schemas.openxmlformats.org/officeDocument/2006/relationships/tags" Target="../tags/tag70.xml"/><Relationship Id="rId7" Type="http://schemas.openxmlformats.org/officeDocument/2006/relationships/tags" Target="../tags/tag69.xml"/><Relationship Id="rId6" Type="http://schemas.openxmlformats.org/officeDocument/2006/relationships/tags" Target="../tags/tag68.xml"/><Relationship Id="rId5" Type="http://schemas.openxmlformats.org/officeDocument/2006/relationships/tags" Target="../tags/tag67.xml"/><Relationship Id="rId4" Type="http://schemas.openxmlformats.org/officeDocument/2006/relationships/tags" Target="../tags/tag66.xml"/><Relationship Id="rId3" Type="http://schemas.openxmlformats.org/officeDocument/2006/relationships/tags" Target="../tags/tag65.xml"/><Relationship Id="rId2" Type="http://schemas.openxmlformats.org/officeDocument/2006/relationships/tags" Target="../tags/tag64.xml"/><Relationship Id="rId18" Type="http://schemas.openxmlformats.org/officeDocument/2006/relationships/slideLayout" Target="../slideLayouts/slideLayout2.xml"/><Relationship Id="rId17" Type="http://schemas.openxmlformats.org/officeDocument/2006/relationships/tags" Target="../tags/tag79.xml"/><Relationship Id="rId16" Type="http://schemas.openxmlformats.org/officeDocument/2006/relationships/tags" Target="../tags/tag78.xml"/><Relationship Id="rId15" Type="http://schemas.openxmlformats.org/officeDocument/2006/relationships/tags" Target="../tags/tag77.xml"/><Relationship Id="rId14" Type="http://schemas.openxmlformats.org/officeDocument/2006/relationships/tags" Target="../tags/tag76.xml"/><Relationship Id="rId13" Type="http://schemas.openxmlformats.org/officeDocument/2006/relationships/tags" Target="../tags/tag75.xml"/><Relationship Id="rId12" Type="http://schemas.openxmlformats.org/officeDocument/2006/relationships/tags" Target="../tags/tag74.xml"/><Relationship Id="rId11" Type="http://schemas.openxmlformats.org/officeDocument/2006/relationships/tags" Target="../tags/tag73.xml"/><Relationship Id="rId10" Type="http://schemas.openxmlformats.org/officeDocument/2006/relationships/tags" Target="../tags/tag72.xml"/><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1.xml"/><Relationship Id="rId1" Type="http://schemas.openxmlformats.org/officeDocument/2006/relationships/tags" Target="../tags/tag80.xml"/></Relationships>
</file>

<file path=ppt/slides/_rels/slide4.xml.rels><?xml version="1.0" encoding="UTF-8" standalone="yes"?>
<Relationships xmlns="http://schemas.openxmlformats.org/package/2006/relationships"><Relationship Id="rId9" Type="http://schemas.openxmlformats.org/officeDocument/2006/relationships/tags" Target="../tags/tag90.xml"/><Relationship Id="rId8" Type="http://schemas.openxmlformats.org/officeDocument/2006/relationships/tags" Target="../tags/tag89.xml"/><Relationship Id="rId7" Type="http://schemas.openxmlformats.org/officeDocument/2006/relationships/tags" Target="../tags/tag88.xml"/><Relationship Id="rId6" Type="http://schemas.openxmlformats.org/officeDocument/2006/relationships/tags" Target="../tags/tag87.xml"/><Relationship Id="rId5" Type="http://schemas.openxmlformats.org/officeDocument/2006/relationships/tags" Target="../tags/tag86.xml"/><Relationship Id="rId4" Type="http://schemas.openxmlformats.org/officeDocument/2006/relationships/tags" Target="../tags/tag85.xml"/><Relationship Id="rId3" Type="http://schemas.openxmlformats.org/officeDocument/2006/relationships/tags" Target="../tags/tag84.xml"/><Relationship Id="rId2" Type="http://schemas.openxmlformats.org/officeDocument/2006/relationships/tags" Target="../tags/tag83.xml"/><Relationship Id="rId14" Type="http://schemas.openxmlformats.org/officeDocument/2006/relationships/slideLayout" Target="../slideLayouts/slideLayout2.xml"/><Relationship Id="rId13" Type="http://schemas.openxmlformats.org/officeDocument/2006/relationships/tags" Target="../tags/tag94.xml"/><Relationship Id="rId12" Type="http://schemas.openxmlformats.org/officeDocument/2006/relationships/tags" Target="../tags/tag93.xml"/><Relationship Id="rId11" Type="http://schemas.openxmlformats.org/officeDocument/2006/relationships/tags" Target="../tags/tag92.xml"/><Relationship Id="rId10" Type="http://schemas.openxmlformats.org/officeDocument/2006/relationships/tags" Target="../tags/tag91.xml"/><Relationship Id="rId1" Type="http://schemas.openxmlformats.org/officeDocument/2006/relationships/tags" Target="../tags/tag82.xml"/></Relationships>
</file>

<file path=ppt/slides/_rels/slide5.xml.rels><?xml version="1.0" encoding="UTF-8" standalone="yes"?>
<Relationships xmlns="http://schemas.openxmlformats.org/package/2006/relationships"><Relationship Id="rId9" Type="http://schemas.openxmlformats.org/officeDocument/2006/relationships/tags" Target="../tags/tag103.xml"/><Relationship Id="rId8" Type="http://schemas.openxmlformats.org/officeDocument/2006/relationships/tags" Target="../tags/tag102.xml"/><Relationship Id="rId7" Type="http://schemas.openxmlformats.org/officeDocument/2006/relationships/tags" Target="../tags/tag101.xml"/><Relationship Id="rId6" Type="http://schemas.openxmlformats.org/officeDocument/2006/relationships/tags" Target="../tags/tag100.xml"/><Relationship Id="rId5" Type="http://schemas.openxmlformats.org/officeDocument/2006/relationships/tags" Target="../tags/tag99.xml"/><Relationship Id="rId4" Type="http://schemas.openxmlformats.org/officeDocument/2006/relationships/tags" Target="../tags/tag98.xml"/><Relationship Id="rId3" Type="http://schemas.openxmlformats.org/officeDocument/2006/relationships/tags" Target="../tags/tag97.xml"/><Relationship Id="rId2" Type="http://schemas.openxmlformats.org/officeDocument/2006/relationships/tags" Target="../tags/tag96.xml"/><Relationship Id="rId14" Type="http://schemas.openxmlformats.org/officeDocument/2006/relationships/slideLayout" Target="../slideLayouts/slideLayout2.xml"/><Relationship Id="rId13" Type="http://schemas.openxmlformats.org/officeDocument/2006/relationships/tags" Target="../tags/tag107.xml"/><Relationship Id="rId12" Type="http://schemas.openxmlformats.org/officeDocument/2006/relationships/tags" Target="../tags/tag106.xml"/><Relationship Id="rId11" Type="http://schemas.openxmlformats.org/officeDocument/2006/relationships/tags" Target="../tags/tag105.xml"/><Relationship Id="rId10" Type="http://schemas.openxmlformats.org/officeDocument/2006/relationships/tags" Target="../tags/tag104.xml"/><Relationship Id="rId1" Type="http://schemas.openxmlformats.org/officeDocument/2006/relationships/tags" Target="../tags/tag95.xml"/></Relationships>
</file>

<file path=ppt/slides/_rels/slide6.xml.rels><?xml version="1.0" encoding="UTF-8" standalone="yes"?>
<Relationships xmlns="http://schemas.openxmlformats.org/package/2006/relationships"><Relationship Id="rId9" Type="http://schemas.openxmlformats.org/officeDocument/2006/relationships/tags" Target="../tags/tag116.xml"/><Relationship Id="rId8" Type="http://schemas.openxmlformats.org/officeDocument/2006/relationships/tags" Target="../tags/tag115.xml"/><Relationship Id="rId7" Type="http://schemas.openxmlformats.org/officeDocument/2006/relationships/tags" Target="../tags/tag114.xml"/><Relationship Id="rId6" Type="http://schemas.openxmlformats.org/officeDocument/2006/relationships/tags" Target="../tags/tag113.xml"/><Relationship Id="rId5" Type="http://schemas.openxmlformats.org/officeDocument/2006/relationships/tags" Target="../tags/tag112.xml"/><Relationship Id="rId4" Type="http://schemas.openxmlformats.org/officeDocument/2006/relationships/tags" Target="../tags/tag111.xml"/><Relationship Id="rId3" Type="http://schemas.openxmlformats.org/officeDocument/2006/relationships/tags" Target="../tags/tag110.xml"/><Relationship Id="rId2" Type="http://schemas.openxmlformats.org/officeDocument/2006/relationships/tags" Target="../tags/tag109.xml"/><Relationship Id="rId14" Type="http://schemas.openxmlformats.org/officeDocument/2006/relationships/slideLayout" Target="../slideLayouts/slideLayout2.xml"/><Relationship Id="rId13" Type="http://schemas.openxmlformats.org/officeDocument/2006/relationships/tags" Target="../tags/tag120.xml"/><Relationship Id="rId12" Type="http://schemas.openxmlformats.org/officeDocument/2006/relationships/tags" Target="../tags/tag119.xml"/><Relationship Id="rId11" Type="http://schemas.openxmlformats.org/officeDocument/2006/relationships/tags" Target="../tags/tag118.xml"/><Relationship Id="rId10" Type="http://schemas.openxmlformats.org/officeDocument/2006/relationships/tags" Target="../tags/tag117.xml"/><Relationship Id="rId1" Type="http://schemas.openxmlformats.org/officeDocument/2006/relationships/tags" Target="../tags/tag108.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1.xml"/></Relationships>
</file>

<file path=ppt/slides/_rels/slide8.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124.xml"/><Relationship Id="rId2" Type="http://schemas.openxmlformats.org/officeDocument/2006/relationships/tags" Target="../tags/tag123.xml"/><Relationship Id="rId1" Type="http://schemas.openxmlformats.org/officeDocument/2006/relationships/tags" Target="../tags/tag122.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6.xml"/><Relationship Id="rId1" Type="http://schemas.openxmlformats.org/officeDocument/2006/relationships/tags" Target="../tags/tag12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19100" y="567055"/>
            <a:ext cx="11444605" cy="927100"/>
          </a:xfrm>
        </p:spPr>
        <p:txBody>
          <a:bodyPr>
            <a:normAutofit lnSpcReduction="20000"/>
          </a:bodyPr>
          <a:p>
            <a:pPr algn="ctr">
              <a:lnSpc>
                <a:spcPct val="100000"/>
              </a:lnSpc>
              <a:spcBef>
                <a:spcPts val="200"/>
              </a:spcBef>
            </a:pPr>
            <a:r>
              <a:rPr lang="zh-CN" altLang="en-US" sz="20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目录外药品符合申报条件为：</a:t>
            </a:r>
            <a:endParaRPr lang="en-US" altLang="zh-CN" sz="20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a:p>
            <a:pPr algn="ctr">
              <a:lnSpc>
                <a:spcPct val="100000"/>
              </a:lnSpc>
              <a:spcBef>
                <a:spcPts val="200"/>
              </a:spcBef>
            </a:pPr>
            <a:r>
              <a:rPr sz="20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20</a:t>
            </a:r>
            <a:r>
              <a:rPr lang="en-US" sz="20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1</a:t>
            </a:r>
            <a:r>
              <a:rPr sz="20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9 年1月1日至 2024年6月30日</a:t>
            </a:r>
            <a:r>
              <a:rPr lang="zh-CN" altLang="en-US" sz="20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期间，经国家药监部门批准上市的新通用名药品</a:t>
            </a:r>
            <a:endParaRPr lang="zh-CN" altLang="en-US" sz="20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p:txBody>
      </p:sp>
      <p:sp>
        <p:nvSpPr>
          <p:cNvPr id="23" name="圆角矩形 22"/>
          <p:cNvSpPr/>
          <p:nvPr/>
        </p:nvSpPr>
        <p:spPr>
          <a:xfrm>
            <a:off x="1869123" y="2175510"/>
            <a:ext cx="8453755" cy="3015615"/>
          </a:xfrm>
          <a:prstGeom prst="roundRect">
            <a:avLst/>
          </a:prstGeom>
          <a:noFill/>
          <a:ln w="19050">
            <a:solidFill>
              <a:srgbClr val="CF152D"/>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ln>
                <a:solidFill>
                  <a:srgbClr val="CF152D"/>
                </a:solidFill>
              </a:ln>
            </a:endParaRPr>
          </a:p>
        </p:txBody>
      </p:sp>
      <p:sp>
        <p:nvSpPr>
          <p:cNvPr id="26" name="矩形 25"/>
          <p:cNvSpPr/>
          <p:nvPr/>
        </p:nvSpPr>
        <p:spPr>
          <a:xfrm>
            <a:off x="3111183" y="1583690"/>
            <a:ext cx="5969635" cy="1249680"/>
          </a:xfrm>
          <a:prstGeom prst="rect">
            <a:avLst/>
          </a:prstGeom>
          <a:solidFill>
            <a:schemeClr val="bg1"/>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8" name="object 4"/>
          <p:cNvSpPr txBox="1"/>
          <p:nvPr/>
        </p:nvSpPr>
        <p:spPr>
          <a:xfrm>
            <a:off x="3059430" y="1715135"/>
            <a:ext cx="6073775" cy="935990"/>
          </a:xfrm>
          <a:prstGeom prst="rect">
            <a:avLst/>
          </a:prstGeom>
        </p:spPr>
        <p:txBody>
          <a:bodyPr vert="horz" wrap="square" lIns="0" tIns="12700" rIns="0" bIns="0" rtlCol="0">
            <a:spAutoFit/>
          </a:bodyPr>
          <a:p>
            <a:pPr marL="12700" algn="ctr">
              <a:lnSpc>
                <a:spcPct val="100000"/>
              </a:lnSpc>
              <a:spcBef>
                <a:spcPts val="100"/>
              </a:spcBef>
            </a:pPr>
            <a:r>
              <a:rPr sz="6000" spc="-10" dirty="0">
                <a:solidFill>
                  <a:srgbClr val="CF152D"/>
                </a:solidFill>
                <a:latin typeface="微软雅黑" panose="020B0503020204020204" charset="-122"/>
                <a:cs typeface="微软雅黑" panose="020B0503020204020204" charset="-122"/>
              </a:rPr>
              <a:t>利伐沙班颗粒剂</a:t>
            </a:r>
            <a:endParaRPr sz="6000" spc="-10" dirty="0">
              <a:solidFill>
                <a:srgbClr val="CF152D"/>
              </a:solidFill>
              <a:latin typeface="微软雅黑" panose="020B0503020204020204" charset="-122"/>
              <a:cs typeface="微软雅黑" panose="020B0503020204020204" charset="-122"/>
            </a:endParaRPr>
          </a:p>
        </p:txBody>
      </p:sp>
      <p:sp>
        <p:nvSpPr>
          <p:cNvPr id="10" name="文本框 9"/>
          <p:cNvSpPr txBox="1"/>
          <p:nvPr/>
        </p:nvSpPr>
        <p:spPr>
          <a:xfrm>
            <a:off x="2621280" y="2844800"/>
            <a:ext cx="7515860" cy="2009775"/>
          </a:xfrm>
          <a:prstGeom prst="rect">
            <a:avLst/>
          </a:prstGeom>
          <a:noFill/>
        </p:spPr>
        <p:txBody>
          <a:bodyPr wrap="square" rtlCol="0">
            <a:spAutoFit/>
          </a:bodyPr>
          <a:p>
            <a:pPr indent="0" fontAlgn="auto">
              <a:lnSpc>
                <a:spcPct val="130000"/>
              </a:lnSpc>
            </a:pPr>
            <a:r>
              <a:rPr lang="zh-CN" altLang="en-US" sz="2400">
                <a:solidFill>
                  <a:srgbClr val="404040"/>
                </a:solidFill>
                <a:latin typeface="微软雅黑 Light" panose="020B0502040204020203" charset="-122"/>
                <a:ea typeface="微软雅黑 Light" panose="020B0502040204020203" charset="-122"/>
                <a:cs typeface="微软雅黑 Light" panose="020B0502040204020203" charset="-122"/>
              </a:rPr>
              <a:t>双规格（颗粒剂中唯一一家）：10mg、15mg</a:t>
            </a:r>
            <a:endParaRPr lang="zh-CN" altLang="en-US" sz="2400">
              <a:solidFill>
                <a:srgbClr val="404040"/>
              </a:solidFill>
              <a:latin typeface="微软雅黑 Light" panose="020B0502040204020203" charset="-122"/>
              <a:ea typeface="微软雅黑 Light" panose="020B0502040204020203" charset="-122"/>
              <a:cs typeface="微软雅黑 Light" panose="020B0502040204020203" charset="-122"/>
            </a:endParaRPr>
          </a:p>
          <a:p>
            <a:pPr indent="0" fontAlgn="auto">
              <a:lnSpc>
                <a:spcPct val="130000"/>
              </a:lnSpc>
            </a:pPr>
            <a:r>
              <a:rPr lang="zh-CN" altLang="en-US" sz="2400">
                <a:solidFill>
                  <a:srgbClr val="404040"/>
                </a:solidFill>
                <a:latin typeface="微软雅黑 Light" panose="020B0502040204020203" charset="-122"/>
                <a:ea typeface="微软雅黑 Light" panose="020B0502040204020203" charset="-122"/>
                <a:cs typeface="微软雅黑 Light" panose="020B0502040204020203" charset="-122"/>
              </a:rPr>
              <a:t>双人群：成人和儿童</a:t>
            </a:r>
            <a:endParaRPr lang="zh-CN" altLang="en-US" sz="2400">
              <a:solidFill>
                <a:srgbClr val="404040"/>
              </a:solidFill>
              <a:latin typeface="微软雅黑 Light" panose="020B0502040204020203" charset="-122"/>
              <a:ea typeface="微软雅黑 Light" panose="020B0502040204020203" charset="-122"/>
              <a:cs typeface="微软雅黑 Light" panose="020B0502040204020203" charset="-122"/>
            </a:endParaRPr>
          </a:p>
          <a:p>
            <a:pPr indent="0" fontAlgn="auto">
              <a:lnSpc>
                <a:spcPct val="130000"/>
              </a:lnSpc>
            </a:pPr>
            <a:r>
              <a:rPr lang="zh-CN" altLang="en-US" sz="2400">
                <a:solidFill>
                  <a:srgbClr val="404040"/>
                </a:solidFill>
                <a:latin typeface="微软雅黑 Light" panose="020B0502040204020203" charset="-122"/>
                <a:ea typeface="微软雅黑 Light" panose="020B0502040204020203" charset="-122"/>
                <a:cs typeface="微软雅黑 Light" panose="020B0502040204020203" charset="-122"/>
              </a:rPr>
              <a:t>批准文号：国药准字H20243981</a:t>
            </a:r>
            <a:r>
              <a:rPr lang="en-US" altLang="zh-CN" sz="2400">
                <a:solidFill>
                  <a:srgbClr val="404040"/>
                </a:solidFill>
                <a:latin typeface="微软雅黑 Light" panose="020B0502040204020203" charset="-122"/>
                <a:ea typeface="微软雅黑 Light" panose="020B0502040204020203" charset="-122"/>
                <a:cs typeface="微软雅黑 Light" panose="020B0502040204020203" charset="-122"/>
              </a:rPr>
              <a:t> </a:t>
            </a:r>
            <a:r>
              <a:rPr lang="zh-CN" altLang="en-US" sz="2400">
                <a:solidFill>
                  <a:srgbClr val="404040"/>
                </a:solidFill>
                <a:latin typeface="微软雅黑 Light" panose="020B0502040204020203" charset="-122"/>
                <a:ea typeface="微软雅黑 Light" panose="020B0502040204020203" charset="-122"/>
                <a:cs typeface="微软雅黑 Light" panose="020B0502040204020203" charset="-122"/>
              </a:rPr>
              <a:t> 国药准字H20243982</a:t>
            </a:r>
            <a:endParaRPr lang="zh-CN" altLang="en-US" sz="2400">
              <a:solidFill>
                <a:srgbClr val="404040"/>
              </a:solidFill>
              <a:latin typeface="微软雅黑 Light" panose="020B0502040204020203" charset="-122"/>
              <a:ea typeface="微软雅黑 Light" panose="020B0502040204020203" charset="-122"/>
              <a:cs typeface="微软雅黑 Light" panose="020B0502040204020203" charset="-122"/>
            </a:endParaRPr>
          </a:p>
          <a:p>
            <a:pPr indent="0" fontAlgn="auto">
              <a:lnSpc>
                <a:spcPct val="130000"/>
              </a:lnSpc>
            </a:pPr>
            <a:r>
              <a:rPr lang="zh-CN" altLang="en-US" sz="2400">
                <a:solidFill>
                  <a:srgbClr val="404040"/>
                </a:solidFill>
                <a:latin typeface="微软雅黑 Light" panose="020B0502040204020203" charset="-122"/>
                <a:ea typeface="微软雅黑 Light" panose="020B0502040204020203" charset="-122"/>
                <a:cs typeface="微软雅黑 Light" panose="020B0502040204020203" charset="-122"/>
              </a:rPr>
              <a:t>批准上市时间：2024年6月11日</a:t>
            </a:r>
            <a:endParaRPr lang="zh-CN" altLang="en-US" sz="2400">
              <a:solidFill>
                <a:srgbClr val="404040"/>
              </a:solidFill>
              <a:latin typeface="微软雅黑 Light" panose="020B0502040204020203" charset="-122"/>
              <a:ea typeface="微软雅黑 Light" panose="020B0502040204020203" charset="-122"/>
              <a:cs typeface="微软雅黑 Light" panose="020B0502040204020203" charset="-122"/>
            </a:endParaRPr>
          </a:p>
        </p:txBody>
      </p:sp>
      <p:sp>
        <p:nvSpPr>
          <p:cNvPr id="13" name="椭圆 12"/>
          <p:cNvSpPr/>
          <p:nvPr/>
        </p:nvSpPr>
        <p:spPr>
          <a:xfrm>
            <a:off x="2487295" y="3136265"/>
            <a:ext cx="83185" cy="83185"/>
          </a:xfrm>
          <a:prstGeom prst="ellipse">
            <a:avLst/>
          </a:prstGeom>
          <a:solidFill>
            <a:srgbClr val="404040"/>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4" name="椭圆 13"/>
          <p:cNvSpPr/>
          <p:nvPr/>
        </p:nvSpPr>
        <p:spPr>
          <a:xfrm>
            <a:off x="2487295" y="3605530"/>
            <a:ext cx="83185" cy="83185"/>
          </a:xfrm>
          <a:prstGeom prst="ellipse">
            <a:avLst/>
          </a:prstGeom>
          <a:solidFill>
            <a:srgbClr val="404040"/>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5" name="椭圆 14"/>
          <p:cNvSpPr/>
          <p:nvPr/>
        </p:nvSpPr>
        <p:spPr>
          <a:xfrm>
            <a:off x="2487295" y="4074795"/>
            <a:ext cx="83185" cy="83185"/>
          </a:xfrm>
          <a:prstGeom prst="ellipse">
            <a:avLst/>
          </a:prstGeom>
          <a:solidFill>
            <a:srgbClr val="404040"/>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6" name="椭圆 15"/>
          <p:cNvSpPr/>
          <p:nvPr/>
        </p:nvSpPr>
        <p:spPr>
          <a:xfrm>
            <a:off x="2487295" y="4544060"/>
            <a:ext cx="83185" cy="83185"/>
          </a:xfrm>
          <a:prstGeom prst="ellipse">
            <a:avLst/>
          </a:prstGeom>
          <a:solidFill>
            <a:srgbClr val="404040"/>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9" name="object 4"/>
          <p:cNvSpPr txBox="1"/>
          <p:nvPr/>
        </p:nvSpPr>
        <p:spPr>
          <a:xfrm>
            <a:off x="3059113" y="5610225"/>
            <a:ext cx="6073775" cy="381635"/>
          </a:xfrm>
          <a:prstGeom prst="rect">
            <a:avLst/>
          </a:prstGeom>
        </p:spPr>
        <p:txBody>
          <a:bodyPr vert="horz" wrap="square" lIns="0" tIns="12700" rIns="0" bIns="0" rtlCol="0">
            <a:spAutoFit/>
          </a:bodyPr>
          <a:p>
            <a:pPr marL="12700" algn="ctr">
              <a:lnSpc>
                <a:spcPct val="100000"/>
              </a:lnSpc>
              <a:spcBef>
                <a:spcPts val="100"/>
              </a:spcBef>
            </a:pPr>
            <a:r>
              <a:rPr sz="2400" spc="-10" dirty="0">
                <a:solidFill>
                  <a:srgbClr val="404040"/>
                </a:solidFill>
                <a:latin typeface="微软雅黑 Light" panose="020B0502040204020203" charset="-122"/>
                <a:ea typeface="微软雅黑 Light" panose="020B0502040204020203" charset="-122"/>
                <a:cs typeface="微软雅黑" panose="020B0503020204020204" charset="-122"/>
              </a:rPr>
              <a:t>申报企业：浙江恒研医药科技有限公司</a:t>
            </a:r>
            <a:endParaRPr sz="2400" spc="-10" dirty="0">
              <a:solidFill>
                <a:srgbClr val="404040"/>
              </a:solidFill>
              <a:latin typeface="微软雅黑 Light" panose="020B0502040204020203" charset="-122"/>
              <a:ea typeface="微软雅黑 Light" panose="020B0502040204020203" charset="-122"/>
              <a:cs typeface="微软雅黑" panose="020B0503020204020204" charset="-122"/>
            </a:endParaRPr>
          </a:p>
        </p:txBody>
      </p:sp>
      <p:pic>
        <p:nvPicPr>
          <p:cNvPr id="2" name="图片 1" descr="利伐沙班医保国谈-05"/>
          <p:cNvPicPr>
            <a:picLocks noChangeAspect="1"/>
          </p:cNvPicPr>
          <p:nvPr/>
        </p:nvPicPr>
        <p:blipFill>
          <a:blip r:embed="rId1"/>
          <a:stretch>
            <a:fillRect/>
          </a:stretch>
        </p:blipFill>
        <p:spPr>
          <a:xfrm>
            <a:off x="0" y="5984875"/>
            <a:ext cx="12191365" cy="902335"/>
          </a:xfrm>
          <a:prstGeom prst="rect">
            <a:avLst/>
          </a:prstGeom>
        </p:spPr>
      </p:pic>
    </p:spTree>
    <p:custDataLst>
      <p:tags r:id="rId2"/>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cxnSp>
        <p:nvCxnSpPr>
          <p:cNvPr id="4" name="直接连接符 3"/>
          <p:cNvCxnSpPr/>
          <p:nvPr/>
        </p:nvCxnSpPr>
        <p:spPr>
          <a:xfrm>
            <a:off x="571818" y="935990"/>
            <a:ext cx="11058525" cy="0"/>
          </a:xfrm>
          <a:prstGeom prst="line">
            <a:avLst/>
          </a:prstGeom>
          <a:ln w="19050" cap="rnd">
            <a:solidFill>
              <a:srgbClr val="404040"/>
            </a:solidFill>
            <a:prstDash val="sysDot"/>
            <a:round/>
          </a:ln>
        </p:spPr>
        <p:style>
          <a:lnRef idx="0">
            <a:srgbClr val="FFFFFF"/>
          </a:lnRef>
          <a:fillRef idx="0">
            <a:srgbClr val="FFFFFF"/>
          </a:fillRef>
          <a:effectRef idx="0">
            <a:srgbClr val="FFFFFF"/>
          </a:effectRef>
          <a:fontRef idx="minor">
            <a:schemeClr val="tx1"/>
          </a:fontRef>
        </p:style>
      </p:cxnSp>
      <p:sp>
        <p:nvSpPr>
          <p:cNvPr id="5" name="object 4"/>
          <p:cNvSpPr txBox="1"/>
          <p:nvPr/>
        </p:nvSpPr>
        <p:spPr>
          <a:xfrm>
            <a:off x="510540" y="364490"/>
            <a:ext cx="3007360" cy="504825"/>
          </a:xfrm>
          <a:prstGeom prst="rect">
            <a:avLst/>
          </a:prstGeom>
        </p:spPr>
        <p:txBody>
          <a:bodyPr vert="horz" wrap="square" lIns="0" tIns="12700" rIns="0" bIns="0" rtlCol="0">
            <a:spAutoFit/>
          </a:bodyPr>
          <a:p>
            <a:pPr marL="12700" algn="l">
              <a:lnSpc>
                <a:spcPct val="100000"/>
              </a:lnSpc>
              <a:spcBef>
                <a:spcPts val="100"/>
              </a:spcBef>
            </a:pPr>
            <a:r>
              <a:rPr lang="zh-CN" altLang="en-US" sz="3200" spc="-10" dirty="0">
                <a:solidFill>
                  <a:srgbClr val="CF152D"/>
                </a:solidFill>
                <a:latin typeface="微软雅黑 Light" panose="020B0502040204020203" charset="-122"/>
                <a:ea typeface="微软雅黑 Light" panose="020B0502040204020203" charset="-122"/>
                <a:cs typeface="微软雅黑" panose="020B0503020204020204" charset="-122"/>
              </a:rPr>
              <a:t>公平性</a:t>
            </a:r>
            <a:endParaRPr lang="zh-CN" altLang="en-US" sz="3200" spc="-10" dirty="0">
              <a:solidFill>
                <a:srgbClr val="CF152D"/>
              </a:solidFill>
              <a:latin typeface="微软雅黑 Light" panose="020B0502040204020203" charset="-122"/>
              <a:ea typeface="微软雅黑 Light" panose="020B0502040204020203" charset="-122"/>
              <a:cs typeface="微软雅黑" panose="020B0503020204020204" charset="-122"/>
            </a:endParaRPr>
          </a:p>
        </p:txBody>
      </p:sp>
      <p:cxnSp>
        <p:nvCxnSpPr>
          <p:cNvPr id="6" name="直接连接符 5"/>
          <p:cNvCxnSpPr/>
          <p:nvPr/>
        </p:nvCxnSpPr>
        <p:spPr>
          <a:xfrm>
            <a:off x="552133" y="935990"/>
            <a:ext cx="1517650" cy="0"/>
          </a:xfrm>
          <a:prstGeom prst="line">
            <a:avLst/>
          </a:prstGeom>
          <a:ln w="38100">
            <a:solidFill>
              <a:srgbClr val="404040"/>
            </a:solidFill>
          </a:ln>
        </p:spPr>
        <p:style>
          <a:lnRef idx="2">
            <a:schemeClr val="accent1"/>
          </a:lnRef>
          <a:fillRef idx="0">
            <a:srgbClr val="FFFFFF"/>
          </a:fillRef>
          <a:effectRef idx="0">
            <a:srgbClr val="FFFFFF"/>
          </a:effectRef>
          <a:fontRef idx="minor">
            <a:schemeClr val="tx1"/>
          </a:fontRef>
        </p:style>
      </p:cxnSp>
      <p:sp>
        <p:nvSpPr>
          <p:cNvPr id="7" name="object 4"/>
          <p:cNvSpPr txBox="1"/>
          <p:nvPr/>
        </p:nvSpPr>
        <p:spPr>
          <a:xfrm>
            <a:off x="5160645" y="356870"/>
            <a:ext cx="6638925" cy="504825"/>
          </a:xfrm>
          <a:prstGeom prst="rect">
            <a:avLst/>
          </a:prstGeom>
        </p:spPr>
        <p:txBody>
          <a:bodyPr vert="horz" wrap="square" lIns="0" tIns="12700" rIns="0" bIns="0" rtlCol="0">
            <a:spAutoFit/>
          </a:bodyPr>
          <a:p>
            <a:pPr algn="l"/>
            <a:r>
              <a:rPr lang="zh-CN" altLang="en-US" sz="1600" b="1" i="1" dirty="0">
                <a:solidFill>
                  <a:srgbClr val="404040"/>
                </a:solidFill>
                <a:latin typeface="Arial" panose="020B0604020202020204" pitchFamily="34" charset="0"/>
                <a:ea typeface="微软雅黑" panose="020B0503020204020204" charset="-122"/>
                <a:sym typeface="Arial" panose="020B0604020202020204" pitchFamily="34" charset="0"/>
              </a:rPr>
              <a:t>利伐沙班 </a:t>
            </a:r>
            <a:r>
              <a:rPr lang="en-US" altLang="zh-CN" sz="1600" dirty="0">
                <a:solidFill>
                  <a:srgbClr val="404040"/>
                </a:solidFill>
                <a:latin typeface="Arial" panose="020B0604020202020204" pitchFamily="34" charset="0"/>
                <a:ea typeface="微软雅黑" panose="020B0503020204020204" charset="-122"/>
                <a:sym typeface="Arial" panose="020B0604020202020204" pitchFamily="34" charset="0"/>
              </a:rPr>
              <a:t>: </a:t>
            </a:r>
            <a:r>
              <a:rPr sz="1600" b="1" dirty="0">
                <a:solidFill>
                  <a:srgbClr val="404040"/>
                </a:solidFill>
                <a:latin typeface="Arial" panose="020B0604020202020204" pitchFamily="34" charset="0"/>
                <a:ea typeface="微软雅黑" panose="020B0503020204020204" charset="-122"/>
                <a:sym typeface="Arial" panose="020B0604020202020204" pitchFamily="34" charset="0"/>
              </a:rPr>
              <a:t>拥有最多适应症的NOACs</a:t>
            </a:r>
            <a:endParaRPr sz="1600" b="1" dirty="0">
              <a:solidFill>
                <a:srgbClr val="404040"/>
              </a:solidFill>
              <a:latin typeface="Arial" panose="020B0604020202020204" pitchFamily="34" charset="0"/>
              <a:ea typeface="微软雅黑" panose="020B0503020204020204" charset="-122"/>
              <a:sym typeface="Arial" panose="020B0604020202020204" pitchFamily="34" charset="0"/>
            </a:endParaRPr>
          </a:p>
          <a:p>
            <a:pPr algn="l"/>
            <a:r>
              <a:rPr lang="en-US" altLang="zh-CN" sz="1600" dirty="0">
                <a:solidFill>
                  <a:srgbClr val="404040"/>
                </a:solidFill>
                <a:latin typeface="Arial" panose="020B0604020202020204" pitchFamily="34" charset="0"/>
                <a:ea typeface="微软雅黑" panose="020B0503020204020204" charset="-122"/>
                <a:sym typeface="Arial" panose="020B0604020202020204" pitchFamily="34" charset="0"/>
              </a:rPr>
              <a:t>                 </a:t>
            </a:r>
            <a:r>
              <a:rPr sz="1600" b="1" dirty="0">
                <a:solidFill>
                  <a:srgbClr val="404040"/>
                </a:solidFill>
                <a:latin typeface="Arial" panose="020B0604020202020204" pitchFamily="34" charset="0"/>
                <a:ea typeface="微软雅黑" panose="020B0503020204020204" charset="-122"/>
                <a:sym typeface="Arial" panose="020B0604020202020204" pitchFamily="34" charset="0"/>
              </a:rPr>
              <a:t>中国唯一拥有儿童VTE治疗及预防复发适应</a:t>
            </a:r>
            <a:r>
              <a:rPr lang="zh-CN" sz="1600" b="1" dirty="0">
                <a:solidFill>
                  <a:srgbClr val="404040"/>
                </a:solidFill>
                <a:latin typeface="Arial" panose="020B0604020202020204" pitchFamily="34" charset="0"/>
                <a:ea typeface="微软雅黑" panose="020B0503020204020204" charset="-122"/>
                <a:sym typeface="Arial" panose="020B0604020202020204" pitchFamily="34" charset="0"/>
              </a:rPr>
              <a:t>症</a:t>
            </a:r>
            <a:r>
              <a:rPr sz="1600" b="1" dirty="0">
                <a:solidFill>
                  <a:srgbClr val="404040"/>
                </a:solidFill>
                <a:latin typeface="Arial" panose="020B0604020202020204" pitchFamily="34" charset="0"/>
                <a:ea typeface="微软雅黑" panose="020B0503020204020204" charset="-122"/>
                <a:sym typeface="Arial" panose="020B0604020202020204" pitchFamily="34" charset="0"/>
              </a:rPr>
              <a:t>的口服抗凝药物。</a:t>
            </a:r>
            <a:endParaRPr sz="1600" b="1" spc="-10" dirty="0">
              <a:solidFill>
                <a:srgbClr val="404040"/>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p:txBody>
      </p:sp>
      <p:sp>
        <p:nvSpPr>
          <p:cNvPr id="12" name="文本框 11"/>
          <p:cNvSpPr txBox="1"/>
          <p:nvPr>
            <p:custDataLst>
              <p:tags r:id="rId1"/>
            </p:custDataLst>
          </p:nvPr>
        </p:nvSpPr>
        <p:spPr>
          <a:xfrm>
            <a:off x="492760" y="1252855"/>
            <a:ext cx="4205605" cy="349250"/>
          </a:xfrm>
          <a:prstGeom prst="rect">
            <a:avLst/>
          </a:prstGeom>
          <a:noFill/>
        </p:spPr>
        <p:txBody>
          <a:bodyPr wrap="square" rtlCol="0">
            <a:spAutoFit/>
          </a:bodyPr>
          <a:p>
            <a:pPr algn="l" eaLnBrk="1" hangingPunct="1">
              <a:lnSpc>
                <a:spcPct val="120000"/>
              </a:lnSpc>
              <a:spcBef>
                <a:spcPct val="0"/>
              </a:spcBef>
              <a:buFontTx/>
              <a:buNone/>
            </a:pPr>
            <a:r>
              <a:rPr sz="1400" b="1" dirty="0">
                <a:solidFill>
                  <a:srgbClr val="CF152D"/>
                </a:solidFill>
                <a:latin typeface="Arial" panose="020B0604020202020204" pitchFamily="34" charset="0"/>
                <a:ea typeface="微软雅黑" panose="020B0503020204020204" charset="-122"/>
                <a:sym typeface="Arial" panose="020B0604020202020204" pitchFamily="34" charset="0"/>
              </a:rPr>
              <a:t>优化医保目录结构</a:t>
            </a:r>
            <a:endParaRPr sz="1400" b="1" dirty="0">
              <a:solidFill>
                <a:srgbClr val="CF152D"/>
              </a:solidFill>
              <a:latin typeface="Arial" panose="020B0604020202020204" pitchFamily="34" charset="0"/>
              <a:ea typeface="微软雅黑" panose="020B0503020204020204" charset="-122"/>
              <a:sym typeface="Arial" panose="020B0604020202020204" pitchFamily="34" charset="0"/>
            </a:endParaRPr>
          </a:p>
        </p:txBody>
      </p:sp>
      <p:cxnSp>
        <p:nvCxnSpPr>
          <p:cNvPr id="8" name="直接连接符 7"/>
          <p:cNvCxnSpPr/>
          <p:nvPr>
            <p:custDataLst>
              <p:tags r:id="rId2"/>
            </p:custDataLst>
          </p:nvPr>
        </p:nvCxnSpPr>
        <p:spPr>
          <a:xfrm>
            <a:off x="570230" y="1587500"/>
            <a:ext cx="1414780" cy="0"/>
          </a:xfrm>
          <a:prstGeom prst="line">
            <a:avLst/>
          </a:prstGeom>
          <a:ln w="28575">
            <a:solidFill>
              <a:srgbClr val="C00000"/>
            </a:solidFill>
          </a:ln>
        </p:spPr>
        <p:style>
          <a:lnRef idx="2">
            <a:schemeClr val="accent1"/>
          </a:lnRef>
          <a:fillRef idx="0">
            <a:srgbClr val="FFFFFF"/>
          </a:fillRef>
          <a:effectRef idx="0">
            <a:srgbClr val="FFFFFF"/>
          </a:effectRef>
          <a:fontRef idx="minor">
            <a:schemeClr val="tx1"/>
          </a:fontRef>
        </p:style>
      </p:cxnSp>
      <p:sp>
        <p:nvSpPr>
          <p:cNvPr id="16" name="文本框 15"/>
          <p:cNvSpPr txBox="1"/>
          <p:nvPr>
            <p:custDataLst>
              <p:tags r:id="rId3"/>
            </p:custDataLst>
          </p:nvPr>
        </p:nvSpPr>
        <p:spPr>
          <a:xfrm>
            <a:off x="521970" y="1631950"/>
            <a:ext cx="11125835" cy="885825"/>
          </a:xfrm>
          <a:prstGeom prst="rect">
            <a:avLst/>
          </a:prstGeom>
          <a:noFill/>
        </p:spPr>
        <p:txBody>
          <a:bodyPr wrap="square" rtlCol="0">
            <a:noAutofit/>
          </a:bodyPr>
          <a:p>
            <a:pPr algn="l" eaLnBrk="1" hangingPunct="1">
              <a:lnSpc>
                <a:spcPct val="120000"/>
              </a:lnSpc>
              <a:spcBef>
                <a:spcPct val="0"/>
              </a:spcBef>
              <a:buFontTx/>
              <a:buNone/>
            </a:pPr>
            <a:r>
              <a:rPr lang="zh-CN" altLang="en-US" sz="1400" dirty="0">
                <a:ln>
                  <a:noFill/>
                </a:ln>
                <a:solidFill>
                  <a:srgbClr val="FF000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在新型抗凝药中，利伐沙班具有不可替代的优势：口服、每日服药一次，</a:t>
            </a:r>
            <a:r>
              <a:rPr lang="zh-CN"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且是</a:t>
            </a:r>
            <a:r>
              <a:rPr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唯一批准用于儿童静脉血栓用药，故需要多剂型充分满足不同人群，不同适应症的多种临床需求。目前仅片剂进入医保目录，而且集采的中标品种均无适应症可用于儿童静脉血栓的治疗及预防，</a:t>
            </a:r>
            <a:r>
              <a:rPr sz="1400" b="1"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这就意味着儿童无法享受到实惠的医保报销政策。</a:t>
            </a:r>
            <a:endParaRPr sz="1400" b="1"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p:txBody>
      </p:sp>
      <p:sp>
        <p:nvSpPr>
          <p:cNvPr id="35" name="文本框 34"/>
          <p:cNvSpPr txBox="1"/>
          <p:nvPr>
            <p:custDataLst>
              <p:tags r:id="rId4"/>
            </p:custDataLst>
          </p:nvPr>
        </p:nvSpPr>
        <p:spPr>
          <a:xfrm>
            <a:off x="492760" y="2673985"/>
            <a:ext cx="4205605" cy="349250"/>
          </a:xfrm>
          <a:prstGeom prst="rect">
            <a:avLst/>
          </a:prstGeom>
          <a:noFill/>
        </p:spPr>
        <p:txBody>
          <a:bodyPr wrap="square" rtlCol="0">
            <a:spAutoFit/>
          </a:bodyPr>
          <a:p>
            <a:pPr algn="l" eaLnBrk="1" hangingPunct="1">
              <a:lnSpc>
                <a:spcPct val="120000"/>
              </a:lnSpc>
              <a:spcBef>
                <a:spcPct val="0"/>
              </a:spcBef>
              <a:buFontTx/>
              <a:buNone/>
            </a:pPr>
            <a:r>
              <a:rPr sz="1400" b="1" dirty="0">
                <a:solidFill>
                  <a:srgbClr val="CF152D"/>
                </a:solidFill>
                <a:latin typeface="Arial" panose="020B0604020202020204" pitchFamily="34" charset="0"/>
                <a:ea typeface="微软雅黑" panose="020B0503020204020204" charset="-122"/>
                <a:sym typeface="Arial" panose="020B0604020202020204" pitchFamily="34" charset="0"/>
              </a:rPr>
              <a:t>不增加临床管理难度</a:t>
            </a:r>
            <a:endParaRPr sz="1400" b="1" dirty="0">
              <a:solidFill>
                <a:srgbClr val="CF152D"/>
              </a:solidFill>
              <a:latin typeface="Arial" panose="020B0604020202020204" pitchFamily="34" charset="0"/>
              <a:ea typeface="微软雅黑" panose="020B0503020204020204" charset="-122"/>
              <a:sym typeface="Arial" panose="020B0604020202020204" pitchFamily="34" charset="0"/>
            </a:endParaRPr>
          </a:p>
        </p:txBody>
      </p:sp>
      <p:cxnSp>
        <p:nvCxnSpPr>
          <p:cNvPr id="36" name="直接连接符 35"/>
          <p:cNvCxnSpPr/>
          <p:nvPr>
            <p:custDataLst>
              <p:tags r:id="rId5"/>
            </p:custDataLst>
          </p:nvPr>
        </p:nvCxnSpPr>
        <p:spPr>
          <a:xfrm>
            <a:off x="570230" y="3008630"/>
            <a:ext cx="1662430" cy="0"/>
          </a:xfrm>
          <a:prstGeom prst="line">
            <a:avLst/>
          </a:prstGeom>
          <a:ln w="28575">
            <a:solidFill>
              <a:srgbClr val="C00000"/>
            </a:solidFill>
          </a:ln>
        </p:spPr>
        <p:style>
          <a:lnRef idx="2">
            <a:schemeClr val="accent1"/>
          </a:lnRef>
          <a:fillRef idx="0">
            <a:srgbClr val="FFFFFF"/>
          </a:fillRef>
          <a:effectRef idx="0">
            <a:srgbClr val="FFFFFF"/>
          </a:effectRef>
          <a:fontRef idx="minor">
            <a:schemeClr val="tx1"/>
          </a:fontRef>
        </p:style>
      </p:cxnSp>
      <p:sp>
        <p:nvSpPr>
          <p:cNvPr id="37" name="文本框 36"/>
          <p:cNvSpPr txBox="1"/>
          <p:nvPr>
            <p:custDataLst>
              <p:tags r:id="rId6"/>
            </p:custDataLst>
          </p:nvPr>
        </p:nvSpPr>
        <p:spPr>
          <a:xfrm>
            <a:off x="521970" y="3053080"/>
            <a:ext cx="11125835" cy="958850"/>
          </a:xfrm>
          <a:prstGeom prst="rect">
            <a:avLst/>
          </a:prstGeom>
          <a:noFill/>
        </p:spPr>
        <p:txBody>
          <a:bodyPr wrap="square" rtlCol="0">
            <a:noAutofit/>
          </a:bodyPr>
          <a:p>
            <a:pPr indent="0" latinLnBrk="1">
              <a:lnSpc>
                <a:spcPct val="125000"/>
              </a:lnSpc>
              <a:buFont typeface="Wingdings" panose="05000000000000000000" pitchFamily="2" charset="2"/>
              <a:buNone/>
            </a:pPr>
            <a:r>
              <a:rPr lang="zh-CN" altLang="en-US" sz="1400" dirty="0">
                <a:ln>
                  <a:noFill/>
                </a:ln>
                <a:solidFill>
                  <a:srgbClr val="FF000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不会影响凝血酶对止血系统的正常调节功能</a:t>
            </a:r>
            <a:r>
              <a:rPr 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      </a:t>
            </a:r>
            <a:r>
              <a:rPr lang="zh-CN" altLang="en-US" sz="1400" dirty="0">
                <a:ln>
                  <a:noFill/>
                </a:ln>
                <a:solidFill>
                  <a:srgbClr val="FF000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无需进行常规凝血功能的监测</a:t>
            </a:r>
            <a:r>
              <a:rPr 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      </a:t>
            </a:r>
            <a:r>
              <a:rPr lang="zh-CN" altLang="en-US" sz="1400" dirty="0">
                <a:ln>
                  <a:noFill/>
                </a:ln>
                <a:solidFill>
                  <a:srgbClr val="FF000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治疗窗宽，安全性高、不良反应少</a:t>
            </a:r>
            <a:endParaRPr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a:p>
            <a:pPr indent="0" latinLnBrk="1">
              <a:lnSpc>
                <a:spcPct val="125000"/>
              </a:lnSpc>
              <a:buFont typeface="Wingdings" panose="05000000000000000000" pitchFamily="2" charset="2"/>
              <a:buNone/>
            </a:pPr>
            <a:r>
              <a:rPr lang="zh-CN" altLang="en-US" sz="1400" dirty="0">
                <a:ln>
                  <a:noFill/>
                </a:ln>
                <a:solidFill>
                  <a:srgbClr val="FF000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不易受食物、体重、种族、年龄、性别、脏器功能的影响，药效预测性良好，大多无需调整剂量</a:t>
            </a:r>
            <a:endParaRPr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a:p>
            <a:pPr indent="0" latinLnBrk="1">
              <a:lnSpc>
                <a:spcPct val="125000"/>
              </a:lnSpc>
              <a:buFont typeface="Wingdings" panose="05000000000000000000" pitchFamily="2" charset="2"/>
              <a:buNone/>
            </a:pPr>
            <a:r>
              <a:rPr sz="1400" b="1"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以上都大大减少了相关医疗服务的难度及费用</a:t>
            </a:r>
            <a:endParaRPr sz="1400" b="1"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p:txBody>
      </p:sp>
      <p:sp>
        <p:nvSpPr>
          <p:cNvPr id="44" name="文本框 43"/>
          <p:cNvSpPr txBox="1"/>
          <p:nvPr>
            <p:custDataLst>
              <p:tags r:id="rId7"/>
            </p:custDataLst>
          </p:nvPr>
        </p:nvSpPr>
        <p:spPr>
          <a:xfrm>
            <a:off x="492760" y="4093845"/>
            <a:ext cx="4205605" cy="349250"/>
          </a:xfrm>
          <a:prstGeom prst="rect">
            <a:avLst/>
          </a:prstGeom>
          <a:noFill/>
        </p:spPr>
        <p:txBody>
          <a:bodyPr wrap="square" rtlCol="0">
            <a:spAutoFit/>
          </a:bodyPr>
          <a:p>
            <a:pPr algn="l" eaLnBrk="1" hangingPunct="1">
              <a:lnSpc>
                <a:spcPct val="120000"/>
              </a:lnSpc>
              <a:spcBef>
                <a:spcPct val="0"/>
              </a:spcBef>
              <a:buFontTx/>
              <a:buNone/>
            </a:pPr>
            <a:r>
              <a:rPr sz="1400" b="1" dirty="0">
                <a:solidFill>
                  <a:srgbClr val="CF152D"/>
                </a:solidFill>
                <a:latin typeface="Arial" panose="020B0604020202020204" pitchFamily="34" charset="0"/>
                <a:ea typeface="微软雅黑" panose="020B0503020204020204" charset="-122"/>
                <a:sym typeface="Arial" panose="020B0604020202020204" pitchFamily="34" charset="0"/>
              </a:rPr>
              <a:t>公众健康影响显著</a:t>
            </a:r>
            <a:endParaRPr sz="1400" b="1" dirty="0">
              <a:solidFill>
                <a:srgbClr val="CF152D"/>
              </a:solidFill>
              <a:latin typeface="Arial" panose="020B0604020202020204" pitchFamily="34" charset="0"/>
              <a:ea typeface="微软雅黑" panose="020B0503020204020204" charset="-122"/>
              <a:sym typeface="Arial" panose="020B0604020202020204" pitchFamily="34" charset="0"/>
            </a:endParaRPr>
          </a:p>
        </p:txBody>
      </p:sp>
      <p:cxnSp>
        <p:nvCxnSpPr>
          <p:cNvPr id="45" name="直接连接符 44"/>
          <p:cNvCxnSpPr/>
          <p:nvPr>
            <p:custDataLst>
              <p:tags r:id="rId8"/>
            </p:custDataLst>
          </p:nvPr>
        </p:nvCxnSpPr>
        <p:spPr>
          <a:xfrm>
            <a:off x="570230" y="4428490"/>
            <a:ext cx="1624330" cy="0"/>
          </a:xfrm>
          <a:prstGeom prst="line">
            <a:avLst/>
          </a:prstGeom>
          <a:ln w="28575">
            <a:solidFill>
              <a:srgbClr val="C00000"/>
            </a:solidFill>
          </a:ln>
        </p:spPr>
        <p:style>
          <a:lnRef idx="2">
            <a:schemeClr val="accent1"/>
          </a:lnRef>
          <a:fillRef idx="0">
            <a:srgbClr val="FFFFFF"/>
          </a:fillRef>
          <a:effectRef idx="0">
            <a:srgbClr val="FFFFFF"/>
          </a:effectRef>
          <a:fontRef idx="minor">
            <a:schemeClr val="tx1"/>
          </a:fontRef>
        </p:style>
      </p:cxnSp>
      <p:sp>
        <p:nvSpPr>
          <p:cNvPr id="46" name="文本框 45"/>
          <p:cNvSpPr txBox="1"/>
          <p:nvPr>
            <p:custDataLst>
              <p:tags r:id="rId9"/>
            </p:custDataLst>
          </p:nvPr>
        </p:nvSpPr>
        <p:spPr>
          <a:xfrm>
            <a:off x="521970" y="4472940"/>
            <a:ext cx="11125835" cy="612140"/>
          </a:xfrm>
          <a:prstGeom prst="rect">
            <a:avLst/>
          </a:prstGeom>
          <a:noFill/>
        </p:spPr>
        <p:txBody>
          <a:bodyPr wrap="square" rtlCol="0">
            <a:noAutofit/>
          </a:bodyPr>
          <a:p>
            <a:pPr indent="0" latinLnBrk="1">
              <a:lnSpc>
                <a:spcPct val="125000"/>
              </a:lnSpc>
              <a:buFont typeface="Wingdings" panose="05000000000000000000" pitchFamily="2" charset="2"/>
              <a:buNone/>
            </a:pPr>
            <a:r>
              <a:rPr lang="zh-CN" altLang="en-US" sz="1400" dirty="0">
                <a:ln>
                  <a:noFill/>
                </a:ln>
                <a:solidFill>
                  <a:srgbClr val="FF000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儿童静脉血栓相对成人其发病率低，但危害深远，近年来其发病率逐渐上升。儿童临床药物研究常由于伦理问题而难以开展，目前被批准用于儿童的抗凝药物极少，在新型口服抗凝药物中，中国唯一批准了利伐沙班用于儿童VTE的治疗和预防。这对于保证儿童健康具有重要意义。</a:t>
            </a:r>
            <a:endPar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p:txBody>
      </p:sp>
      <p:sp>
        <p:nvSpPr>
          <p:cNvPr id="51" name="文本框 50"/>
          <p:cNvSpPr txBox="1"/>
          <p:nvPr>
            <p:custDataLst>
              <p:tags r:id="rId10"/>
            </p:custDataLst>
          </p:nvPr>
        </p:nvSpPr>
        <p:spPr>
          <a:xfrm>
            <a:off x="492760" y="5274310"/>
            <a:ext cx="4205605" cy="349250"/>
          </a:xfrm>
          <a:prstGeom prst="rect">
            <a:avLst/>
          </a:prstGeom>
          <a:noFill/>
        </p:spPr>
        <p:txBody>
          <a:bodyPr wrap="square" rtlCol="0">
            <a:spAutoFit/>
          </a:bodyPr>
          <a:p>
            <a:pPr algn="l" eaLnBrk="1" hangingPunct="1">
              <a:lnSpc>
                <a:spcPct val="120000"/>
              </a:lnSpc>
              <a:spcBef>
                <a:spcPct val="0"/>
              </a:spcBef>
              <a:buFontTx/>
              <a:buNone/>
            </a:pPr>
            <a:r>
              <a:rPr sz="1400" b="1" dirty="0">
                <a:solidFill>
                  <a:srgbClr val="CF152D"/>
                </a:solidFill>
                <a:latin typeface="Arial" panose="020B0604020202020204" pitchFamily="34" charset="0"/>
                <a:ea typeface="微软雅黑" panose="020B0503020204020204" charset="-122"/>
                <a:sym typeface="Arial" panose="020B0604020202020204" pitchFamily="34" charset="0"/>
              </a:rPr>
              <a:t>符合“保基本”原则</a:t>
            </a:r>
            <a:endParaRPr sz="1400" b="1" dirty="0">
              <a:solidFill>
                <a:srgbClr val="CF152D"/>
              </a:solidFill>
              <a:latin typeface="Arial" panose="020B0604020202020204" pitchFamily="34" charset="0"/>
              <a:ea typeface="微软雅黑" panose="020B0503020204020204" charset="-122"/>
              <a:sym typeface="Arial" panose="020B0604020202020204" pitchFamily="34" charset="0"/>
            </a:endParaRPr>
          </a:p>
        </p:txBody>
      </p:sp>
      <p:cxnSp>
        <p:nvCxnSpPr>
          <p:cNvPr id="52" name="直接连接符 51"/>
          <p:cNvCxnSpPr/>
          <p:nvPr>
            <p:custDataLst>
              <p:tags r:id="rId11"/>
            </p:custDataLst>
          </p:nvPr>
        </p:nvCxnSpPr>
        <p:spPr>
          <a:xfrm>
            <a:off x="570230" y="5608955"/>
            <a:ext cx="1662430" cy="0"/>
          </a:xfrm>
          <a:prstGeom prst="line">
            <a:avLst/>
          </a:prstGeom>
          <a:ln w="28575">
            <a:solidFill>
              <a:srgbClr val="C00000"/>
            </a:solidFill>
          </a:ln>
        </p:spPr>
        <p:style>
          <a:lnRef idx="2">
            <a:schemeClr val="accent1"/>
          </a:lnRef>
          <a:fillRef idx="0">
            <a:srgbClr val="FFFFFF"/>
          </a:fillRef>
          <a:effectRef idx="0">
            <a:srgbClr val="FFFFFF"/>
          </a:effectRef>
          <a:fontRef idx="minor">
            <a:schemeClr val="tx1"/>
          </a:fontRef>
        </p:style>
      </p:cxnSp>
      <p:sp>
        <p:nvSpPr>
          <p:cNvPr id="53" name="文本框 52"/>
          <p:cNvSpPr txBox="1"/>
          <p:nvPr>
            <p:custDataLst>
              <p:tags r:id="rId12"/>
            </p:custDataLst>
          </p:nvPr>
        </p:nvSpPr>
        <p:spPr>
          <a:xfrm>
            <a:off x="521970" y="5653405"/>
            <a:ext cx="11125835" cy="711200"/>
          </a:xfrm>
          <a:prstGeom prst="rect">
            <a:avLst/>
          </a:prstGeom>
          <a:noFill/>
        </p:spPr>
        <p:txBody>
          <a:bodyPr wrap="square" rtlCol="0">
            <a:noAutofit/>
          </a:bodyPr>
          <a:p>
            <a:pPr algn="l" eaLnBrk="1" hangingPunct="1">
              <a:lnSpc>
                <a:spcPct val="120000"/>
              </a:lnSpc>
              <a:spcBef>
                <a:spcPct val="0"/>
              </a:spcBef>
              <a:buFontTx/>
              <a:buNone/>
            </a:pPr>
            <a:r>
              <a:rPr lang="zh-CN" altLang="en-US" sz="1400" dirty="0">
                <a:ln>
                  <a:noFill/>
                </a:ln>
                <a:solidFill>
                  <a:srgbClr val="FF000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患者人群保障广泛，还可保障儿童、管饲人群等多种人群患者的用药需求</a:t>
            </a:r>
            <a:endParaRPr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a:p>
            <a:pPr algn="l" eaLnBrk="1" hangingPunct="1">
              <a:lnSpc>
                <a:spcPct val="120000"/>
              </a:lnSpc>
              <a:spcBef>
                <a:spcPct val="0"/>
              </a:spcBef>
              <a:buFontTx/>
              <a:buNone/>
            </a:pPr>
            <a:r>
              <a:rPr lang="zh-CN" altLang="en-US" sz="1400" dirty="0">
                <a:ln>
                  <a:noFill/>
                </a:ln>
                <a:solidFill>
                  <a:srgbClr val="FF000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本产品</a:t>
            </a:r>
            <a:r>
              <a:rPr sz="1400" b="1"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疗程费用适宜</a:t>
            </a:r>
            <a:r>
              <a:rPr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，在参保人承受范围内，</a:t>
            </a:r>
            <a:r>
              <a:rPr sz="1400" b="1" dirty="0">
                <a:solidFill>
                  <a:srgbClr val="FF000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与参照药品相比具备经济优势</a:t>
            </a:r>
            <a:endParaRPr sz="1400" b="1" dirty="0">
              <a:solidFill>
                <a:srgbClr val="FF000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p:txBody>
      </p:sp>
    </p:spTree>
    <p:custDataLst>
      <p:tags r:id="rId13"/>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3" name="图片 2" descr="利伐沙班医保国谈-05"/>
          <p:cNvPicPr>
            <a:picLocks noChangeAspect="1"/>
          </p:cNvPicPr>
          <p:nvPr/>
        </p:nvPicPr>
        <p:blipFill>
          <a:blip r:embed="rId1"/>
          <a:stretch>
            <a:fillRect/>
          </a:stretch>
        </p:blipFill>
        <p:spPr>
          <a:xfrm>
            <a:off x="0" y="5984875"/>
            <a:ext cx="12191365" cy="902335"/>
          </a:xfrm>
          <a:prstGeom prst="rect">
            <a:avLst/>
          </a:prstGeom>
        </p:spPr>
      </p:pic>
      <p:grpSp>
        <p:nvGrpSpPr>
          <p:cNvPr id="25" name="iṧḷíḍé"/>
          <p:cNvGrpSpPr/>
          <p:nvPr/>
        </p:nvGrpSpPr>
        <p:grpSpPr>
          <a:xfrm>
            <a:off x="444519" y="3025756"/>
            <a:ext cx="3370411" cy="1037958"/>
            <a:chOff x="-592440" y="3263631"/>
            <a:chExt cx="3370411" cy="1037958"/>
          </a:xfrm>
        </p:grpSpPr>
        <p:sp>
          <p:nvSpPr>
            <p:cNvPr id="58" name="îṧlíḋè"/>
            <p:cNvSpPr txBox="1"/>
            <p:nvPr/>
          </p:nvSpPr>
          <p:spPr>
            <a:xfrm>
              <a:off x="-592440" y="3263631"/>
              <a:ext cx="3370411" cy="1037958"/>
            </a:xfrm>
            <a:prstGeom prst="rect">
              <a:avLst/>
            </a:prstGeom>
            <a:noFill/>
            <a:ln w="3175">
              <a:noFill/>
            </a:ln>
          </p:spPr>
          <p:txBody>
            <a:bodyPr wrap="square" lIns="91440" tIns="45720" rIns="91440" bIns="45720">
              <a:normAutofit fontScale="92500" lnSpcReduction="20000"/>
            </a:bodyPr>
            <a:lstStyle/>
            <a:p>
              <a:pPr algn="r"/>
              <a:br>
                <a:rPr lang="zh-CN" altLang="en-US" sz="2400" b="1" dirty="0">
                  <a:solidFill>
                    <a:srgbClr val="7F7F7F"/>
                  </a:solidFill>
                  <a:latin typeface="Arial" panose="020B0604020202020204" pitchFamily="34" charset="0"/>
                  <a:ea typeface="微软雅黑" panose="020B0503020204020204" charset="-122"/>
                  <a:sym typeface="Arial" panose="020B0604020202020204" pitchFamily="34" charset="0"/>
                </a:rPr>
              </a:br>
              <a:r>
                <a:rPr lang="en-US" altLang="zh-CN" sz="3500" b="1" dirty="0">
                  <a:solidFill>
                    <a:srgbClr val="7F7F7F"/>
                  </a:solidFill>
                  <a:latin typeface="Arial" panose="020B0604020202020204" pitchFamily="34" charset="0"/>
                  <a:ea typeface="微软雅黑" panose="020B0503020204020204" charset="-122"/>
                  <a:sym typeface="Arial" panose="020B0604020202020204" pitchFamily="34" charset="0"/>
                </a:rPr>
                <a:t>CONTENTS</a:t>
              </a:r>
              <a:br>
                <a:rPr lang="zh-CN" altLang="en-US" sz="2400" b="1" dirty="0">
                  <a:solidFill>
                    <a:srgbClr val="7F7F7F"/>
                  </a:solidFill>
                  <a:latin typeface="Arial" panose="020B0604020202020204" pitchFamily="34" charset="0"/>
                  <a:ea typeface="微软雅黑" panose="020B0503020204020204" charset="-122"/>
                  <a:sym typeface="Arial" panose="020B0604020202020204" pitchFamily="34" charset="0"/>
                </a:rPr>
              </a:br>
              <a:endParaRPr lang="zh-CN" altLang="en-US" sz="2400" b="1" dirty="0">
                <a:solidFill>
                  <a:srgbClr val="7F7F7F"/>
                </a:solidFill>
                <a:latin typeface="Arial" panose="020B0604020202020204" pitchFamily="34" charset="0"/>
                <a:ea typeface="微软雅黑" panose="020B0503020204020204" charset="-122"/>
                <a:sym typeface="Arial" panose="020B0604020202020204" pitchFamily="34" charset="0"/>
              </a:endParaRPr>
            </a:p>
          </p:txBody>
        </p:sp>
        <p:cxnSp>
          <p:nvCxnSpPr>
            <p:cNvPr id="56" name="直接连接符 55"/>
            <p:cNvCxnSpPr/>
            <p:nvPr/>
          </p:nvCxnSpPr>
          <p:spPr>
            <a:xfrm>
              <a:off x="2309919" y="3566045"/>
              <a:ext cx="46805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51" name="iSļíḋè"/>
          <p:cNvSpPr/>
          <p:nvPr>
            <p:custDataLst>
              <p:tags r:id="rId2"/>
            </p:custDataLst>
          </p:nvPr>
        </p:nvSpPr>
        <p:spPr>
          <a:xfrm>
            <a:off x="5219465" y="4813552"/>
            <a:ext cx="624349" cy="624349"/>
          </a:xfrm>
          <a:prstGeom prst="diamond">
            <a:avLst/>
          </a:prstGeom>
          <a:solidFill>
            <a:srgbClr val="CF152D"/>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anchor="ctr">
            <a:normAutofit/>
          </a:bodyPr>
          <a:lstStyle/>
          <a:p>
            <a:pPr algn="ctr"/>
            <a:r>
              <a:rPr lang="en-US" altLang="zh-CN">
                <a:solidFill>
                  <a:schemeClr val="bg1"/>
                </a:solidFill>
                <a:latin typeface="Arial" panose="020B0604020202020204" pitchFamily="34" charset="0"/>
                <a:ea typeface="微软雅黑" panose="020B0503020204020204" charset="-122"/>
                <a:sym typeface="Arial" panose="020B0604020202020204" pitchFamily="34" charset="0"/>
              </a:rPr>
              <a:t>05</a:t>
            </a:r>
            <a:endParaRPr lang="en-US" altLang="zh-CN">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47" name="isliḑè"/>
          <p:cNvSpPr/>
          <p:nvPr>
            <p:custDataLst>
              <p:tags r:id="rId3"/>
            </p:custDataLst>
          </p:nvPr>
        </p:nvSpPr>
        <p:spPr>
          <a:xfrm>
            <a:off x="5224904" y="3846524"/>
            <a:ext cx="624349" cy="624349"/>
          </a:xfrm>
          <a:prstGeom prst="diamond">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anchor="ctr">
            <a:normAutofit/>
          </a:bodyPr>
          <a:lstStyle/>
          <a:p>
            <a:pPr algn="ctr"/>
            <a:r>
              <a:rPr lang="en-US" altLang="zh-CN">
                <a:solidFill>
                  <a:schemeClr val="bg1"/>
                </a:solidFill>
                <a:latin typeface="Arial" panose="020B0604020202020204" pitchFamily="34" charset="0"/>
                <a:ea typeface="微软雅黑" panose="020B0503020204020204" charset="-122"/>
                <a:sym typeface="Arial" panose="020B0604020202020204" pitchFamily="34" charset="0"/>
              </a:rPr>
              <a:t>04</a:t>
            </a:r>
            <a:endParaRPr lang="en-US" altLang="zh-CN">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43" name="ïśļîḋe"/>
          <p:cNvSpPr/>
          <p:nvPr>
            <p:custDataLst>
              <p:tags r:id="rId4"/>
            </p:custDataLst>
          </p:nvPr>
        </p:nvSpPr>
        <p:spPr>
          <a:xfrm>
            <a:off x="5224904" y="2879496"/>
            <a:ext cx="624349" cy="624349"/>
          </a:xfrm>
          <a:prstGeom prst="diamond">
            <a:avLst/>
          </a:prstGeom>
          <a:solidFill>
            <a:srgbClr val="CF152D"/>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anchor="ctr">
            <a:normAutofit/>
          </a:bodyPr>
          <a:lstStyle/>
          <a:p>
            <a:pPr algn="ctr"/>
            <a:r>
              <a:rPr lang="en-US" altLang="zh-CN">
                <a:solidFill>
                  <a:schemeClr val="bg1"/>
                </a:solidFill>
                <a:latin typeface="Arial" panose="020B0604020202020204" pitchFamily="34" charset="0"/>
                <a:ea typeface="微软雅黑" panose="020B0503020204020204" charset="-122"/>
                <a:sym typeface="Arial" panose="020B0604020202020204" pitchFamily="34" charset="0"/>
              </a:rPr>
              <a:t>03</a:t>
            </a:r>
            <a:endParaRPr lang="en-US" altLang="zh-CN">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39" name="ïşľiḑè"/>
          <p:cNvSpPr/>
          <p:nvPr>
            <p:custDataLst>
              <p:tags r:id="rId5"/>
            </p:custDataLst>
          </p:nvPr>
        </p:nvSpPr>
        <p:spPr>
          <a:xfrm>
            <a:off x="5224904" y="1912469"/>
            <a:ext cx="624349" cy="624349"/>
          </a:xfrm>
          <a:prstGeom prst="diamond">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anchor="ctr">
            <a:normAutofit/>
          </a:bodyPr>
          <a:lstStyle/>
          <a:p>
            <a:pPr algn="ctr"/>
            <a:r>
              <a:rPr lang="en-US" altLang="zh-CN" dirty="0">
                <a:solidFill>
                  <a:schemeClr val="bg1"/>
                </a:solidFill>
                <a:latin typeface="Arial" panose="020B0604020202020204" pitchFamily="34" charset="0"/>
                <a:ea typeface="微软雅黑" panose="020B0503020204020204" charset="-122"/>
                <a:sym typeface="Arial" panose="020B0604020202020204" pitchFamily="34" charset="0"/>
              </a:rPr>
              <a:t>02</a:t>
            </a:r>
            <a:endParaRPr lang="en-US" altLang="zh-CN" dirty="0">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35" name="íṡḻidè"/>
          <p:cNvSpPr/>
          <p:nvPr>
            <p:custDataLst>
              <p:tags r:id="rId6"/>
            </p:custDataLst>
          </p:nvPr>
        </p:nvSpPr>
        <p:spPr>
          <a:xfrm>
            <a:off x="5224780" y="945515"/>
            <a:ext cx="624205" cy="624205"/>
          </a:xfrm>
          <a:prstGeom prst="diamond">
            <a:avLst/>
          </a:prstGeom>
          <a:solidFill>
            <a:srgbClr val="CF152D"/>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anchor="ctr">
            <a:normAutofit/>
          </a:bodyPr>
          <a:lstStyle/>
          <a:p>
            <a:pPr algn="ctr"/>
            <a:r>
              <a:rPr lang="en-US" altLang="zh-CN" dirty="0">
                <a:solidFill>
                  <a:schemeClr val="bg1"/>
                </a:solidFill>
                <a:latin typeface="Arial" panose="020B0604020202020204" pitchFamily="34" charset="0"/>
                <a:ea typeface="微软雅黑" panose="020B0503020204020204" charset="-122"/>
                <a:sym typeface="Arial" panose="020B0604020202020204" pitchFamily="34" charset="0"/>
              </a:rPr>
              <a:t>01</a:t>
            </a:r>
            <a:endParaRPr lang="en-US" altLang="zh-CN" dirty="0">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37" name="iSļiḓe"/>
          <p:cNvSpPr txBox="1"/>
          <p:nvPr>
            <p:custDataLst>
              <p:tags r:id="rId7"/>
            </p:custDataLst>
          </p:nvPr>
        </p:nvSpPr>
        <p:spPr>
          <a:xfrm>
            <a:off x="5962650" y="911225"/>
            <a:ext cx="3811270" cy="624205"/>
          </a:xfrm>
          <a:prstGeom prst="rect">
            <a:avLst/>
          </a:prstGeom>
          <a:noFill/>
        </p:spPr>
        <p:txBody>
          <a:bodyPr wrap="none" lIns="91440" tIns="45720" rIns="91440" bIns="45720" anchor="b" anchorCtr="0">
            <a:noAutofit/>
          </a:bodyPr>
          <a:lstStyle/>
          <a:p>
            <a:r>
              <a:rPr lang="zh-CN" altLang="en-US" sz="3200" b="1" dirty="0">
                <a:solidFill>
                  <a:srgbClr val="CF152D"/>
                </a:solidFill>
                <a:latin typeface="Arial" panose="020B0604020202020204" pitchFamily="34" charset="0"/>
                <a:ea typeface="微软雅黑" panose="020B0503020204020204" charset="-122"/>
                <a:sym typeface="Arial" panose="020B0604020202020204" pitchFamily="34" charset="0"/>
              </a:rPr>
              <a:t>药品基本信息</a:t>
            </a:r>
            <a:endParaRPr lang="zh-CN" altLang="en-US" sz="3200" b="1" dirty="0">
              <a:solidFill>
                <a:srgbClr val="CF152D"/>
              </a:solidFill>
              <a:latin typeface="Arial" panose="020B0604020202020204" pitchFamily="34" charset="0"/>
              <a:ea typeface="微软雅黑" panose="020B0503020204020204" charset="-122"/>
              <a:sym typeface="Arial" panose="020B0604020202020204" pitchFamily="34" charset="0"/>
            </a:endParaRPr>
          </a:p>
        </p:txBody>
      </p:sp>
      <p:cxnSp>
        <p:nvCxnSpPr>
          <p:cNvPr id="31" name="直接连接符 30"/>
          <p:cNvCxnSpPr/>
          <p:nvPr>
            <p:custDataLst>
              <p:tags r:id="rId8"/>
            </p:custDataLst>
          </p:nvPr>
        </p:nvCxnSpPr>
        <p:spPr>
          <a:xfrm>
            <a:off x="5962650" y="1697335"/>
            <a:ext cx="3524250" cy="0"/>
          </a:xfrm>
          <a:prstGeom prst="line">
            <a:avLst/>
          </a:prstGeom>
          <a:ln w="317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custDataLst>
              <p:tags r:id="rId9"/>
            </p:custDataLst>
          </p:nvPr>
        </p:nvCxnSpPr>
        <p:spPr>
          <a:xfrm>
            <a:off x="5962650" y="2687935"/>
            <a:ext cx="3524250" cy="0"/>
          </a:xfrm>
          <a:prstGeom prst="line">
            <a:avLst/>
          </a:prstGeom>
          <a:ln w="317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3" name="直接连接符 32"/>
          <p:cNvCxnSpPr/>
          <p:nvPr>
            <p:custDataLst>
              <p:tags r:id="rId10"/>
            </p:custDataLst>
          </p:nvPr>
        </p:nvCxnSpPr>
        <p:spPr>
          <a:xfrm>
            <a:off x="5962650" y="3678535"/>
            <a:ext cx="3524250" cy="0"/>
          </a:xfrm>
          <a:prstGeom prst="line">
            <a:avLst/>
          </a:prstGeom>
          <a:ln w="317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4" name="直接连接符 33"/>
          <p:cNvCxnSpPr/>
          <p:nvPr>
            <p:custDataLst>
              <p:tags r:id="rId11"/>
            </p:custDataLst>
          </p:nvPr>
        </p:nvCxnSpPr>
        <p:spPr>
          <a:xfrm>
            <a:off x="5962650" y="4669135"/>
            <a:ext cx="3524250" cy="0"/>
          </a:xfrm>
          <a:prstGeom prst="line">
            <a:avLst/>
          </a:prstGeom>
          <a:ln w="317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60" name="文本框 59"/>
          <p:cNvSpPr txBox="1"/>
          <p:nvPr/>
        </p:nvSpPr>
        <p:spPr>
          <a:xfrm>
            <a:off x="1301390" y="2209733"/>
            <a:ext cx="2513540" cy="1015663"/>
          </a:xfrm>
          <a:prstGeom prst="rect">
            <a:avLst/>
          </a:prstGeom>
          <a:noFill/>
        </p:spPr>
        <p:txBody>
          <a:bodyPr wrap="square" rtlCol="0">
            <a:spAutoFit/>
          </a:bodyPr>
          <a:lstStyle/>
          <a:p>
            <a:pPr algn="dist"/>
            <a:r>
              <a:rPr kumimoji="1" lang="zh-CN" altLang="en-US" sz="6000" b="1" dirty="0">
                <a:solidFill>
                  <a:srgbClr val="7F7F7F"/>
                </a:solidFill>
                <a:latin typeface="Arial" panose="020B0604020202020204" pitchFamily="34" charset="0"/>
                <a:ea typeface="微软雅黑" panose="020B0503020204020204" charset="-122"/>
                <a:sym typeface="Arial" panose="020B0604020202020204" pitchFamily="34" charset="0"/>
              </a:rPr>
              <a:t>目录</a:t>
            </a:r>
            <a:endParaRPr kumimoji="1" lang="zh-CN" altLang="en-US" sz="6000" b="1" dirty="0">
              <a:solidFill>
                <a:srgbClr val="7F7F7F"/>
              </a:solidFill>
              <a:latin typeface="Arial" panose="020B0604020202020204" pitchFamily="34" charset="0"/>
              <a:ea typeface="微软雅黑" panose="020B0503020204020204" charset="-122"/>
              <a:sym typeface="Arial" panose="020B0604020202020204" pitchFamily="34" charset="0"/>
            </a:endParaRPr>
          </a:p>
        </p:txBody>
      </p:sp>
      <p:cxnSp>
        <p:nvCxnSpPr>
          <p:cNvPr id="61" name="直接连接符 60"/>
          <p:cNvCxnSpPr/>
          <p:nvPr>
            <p:custDataLst>
              <p:tags r:id="rId12"/>
            </p:custDataLst>
          </p:nvPr>
        </p:nvCxnSpPr>
        <p:spPr>
          <a:xfrm>
            <a:off x="5962650" y="5585622"/>
            <a:ext cx="3524250" cy="0"/>
          </a:xfrm>
          <a:prstGeom prst="line">
            <a:avLst/>
          </a:prstGeom>
          <a:ln w="317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62" name="iSļiḓe"/>
          <p:cNvSpPr txBox="1"/>
          <p:nvPr>
            <p:custDataLst>
              <p:tags r:id="rId13"/>
            </p:custDataLst>
          </p:nvPr>
        </p:nvSpPr>
        <p:spPr>
          <a:xfrm>
            <a:off x="5962650" y="1850746"/>
            <a:ext cx="3811189" cy="624349"/>
          </a:xfrm>
          <a:prstGeom prst="rect">
            <a:avLst/>
          </a:prstGeom>
          <a:noFill/>
        </p:spPr>
        <p:txBody>
          <a:bodyPr wrap="none" lIns="91440" tIns="45720" rIns="91440" bIns="45720" anchor="b" anchorCtr="0">
            <a:noAutofit/>
          </a:bodyPr>
          <a:lstStyle/>
          <a:p>
            <a:r>
              <a:rPr lang="zh-CN" altLang="en-US" sz="3200" b="1" dirty="0">
                <a:solidFill>
                  <a:srgbClr val="CF152D"/>
                </a:solidFill>
                <a:latin typeface="Arial" panose="020B0604020202020204" pitchFamily="34" charset="0"/>
                <a:ea typeface="微软雅黑" panose="020B0503020204020204" charset="-122"/>
                <a:sym typeface="Arial" panose="020B0604020202020204" pitchFamily="34" charset="0"/>
              </a:rPr>
              <a:t>安全性</a:t>
            </a:r>
            <a:endParaRPr lang="zh-CN" altLang="en-US" sz="3200" b="1" dirty="0">
              <a:solidFill>
                <a:srgbClr val="CF152D"/>
              </a:solidFill>
              <a:latin typeface="Arial" panose="020B0604020202020204" pitchFamily="34" charset="0"/>
              <a:ea typeface="微软雅黑" panose="020B0503020204020204" charset="-122"/>
              <a:sym typeface="Arial" panose="020B0604020202020204" pitchFamily="34" charset="0"/>
            </a:endParaRPr>
          </a:p>
        </p:txBody>
      </p:sp>
      <p:sp>
        <p:nvSpPr>
          <p:cNvPr id="63" name="iSļiḓe"/>
          <p:cNvSpPr txBox="1"/>
          <p:nvPr>
            <p:custDataLst>
              <p:tags r:id="rId14"/>
            </p:custDataLst>
          </p:nvPr>
        </p:nvSpPr>
        <p:spPr>
          <a:xfrm>
            <a:off x="5962649" y="2841345"/>
            <a:ext cx="3811189" cy="624349"/>
          </a:xfrm>
          <a:prstGeom prst="rect">
            <a:avLst/>
          </a:prstGeom>
          <a:noFill/>
        </p:spPr>
        <p:txBody>
          <a:bodyPr wrap="none" lIns="91440" tIns="45720" rIns="91440" bIns="45720" anchor="b" anchorCtr="0">
            <a:noAutofit/>
          </a:bodyPr>
          <a:lstStyle/>
          <a:p>
            <a:r>
              <a:rPr lang="zh-CN" altLang="en-US" sz="3200" b="1" dirty="0">
                <a:solidFill>
                  <a:srgbClr val="CF152D"/>
                </a:solidFill>
                <a:latin typeface="Arial" panose="020B0604020202020204" pitchFamily="34" charset="0"/>
                <a:ea typeface="微软雅黑" panose="020B0503020204020204" charset="-122"/>
                <a:sym typeface="Arial" panose="020B0604020202020204" pitchFamily="34" charset="0"/>
              </a:rPr>
              <a:t>有效性</a:t>
            </a:r>
            <a:endParaRPr lang="zh-CN" altLang="en-US" sz="3200" b="1" dirty="0">
              <a:solidFill>
                <a:srgbClr val="CF152D"/>
              </a:solidFill>
              <a:latin typeface="Arial" panose="020B0604020202020204" pitchFamily="34" charset="0"/>
              <a:ea typeface="微软雅黑" panose="020B0503020204020204" charset="-122"/>
              <a:sym typeface="Arial" panose="020B0604020202020204" pitchFamily="34" charset="0"/>
            </a:endParaRPr>
          </a:p>
        </p:txBody>
      </p:sp>
      <p:sp>
        <p:nvSpPr>
          <p:cNvPr id="64" name="iSļiḓe"/>
          <p:cNvSpPr txBox="1"/>
          <p:nvPr>
            <p:custDataLst>
              <p:tags r:id="rId15"/>
            </p:custDataLst>
          </p:nvPr>
        </p:nvSpPr>
        <p:spPr>
          <a:xfrm>
            <a:off x="5962648" y="3821539"/>
            <a:ext cx="3811189" cy="624349"/>
          </a:xfrm>
          <a:prstGeom prst="rect">
            <a:avLst/>
          </a:prstGeom>
          <a:noFill/>
        </p:spPr>
        <p:txBody>
          <a:bodyPr wrap="none" lIns="91440" tIns="45720" rIns="91440" bIns="45720" anchor="b" anchorCtr="0">
            <a:noAutofit/>
          </a:bodyPr>
          <a:lstStyle/>
          <a:p>
            <a:r>
              <a:rPr lang="zh-CN" altLang="en-US" sz="3200" b="1" dirty="0">
                <a:solidFill>
                  <a:srgbClr val="CF152D"/>
                </a:solidFill>
                <a:latin typeface="Arial" panose="020B0604020202020204" pitchFamily="34" charset="0"/>
                <a:ea typeface="微软雅黑" panose="020B0503020204020204" charset="-122"/>
                <a:sym typeface="Arial" panose="020B0604020202020204" pitchFamily="34" charset="0"/>
              </a:rPr>
              <a:t>创新性</a:t>
            </a:r>
            <a:endParaRPr lang="zh-CN" altLang="en-US" sz="3200" b="1" dirty="0">
              <a:solidFill>
                <a:srgbClr val="CF152D"/>
              </a:solidFill>
              <a:latin typeface="Arial" panose="020B0604020202020204" pitchFamily="34" charset="0"/>
              <a:ea typeface="微软雅黑" panose="020B0503020204020204" charset="-122"/>
              <a:sym typeface="Arial" panose="020B0604020202020204" pitchFamily="34" charset="0"/>
            </a:endParaRPr>
          </a:p>
        </p:txBody>
      </p:sp>
      <p:sp>
        <p:nvSpPr>
          <p:cNvPr id="65" name="iSļiḓe"/>
          <p:cNvSpPr txBox="1"/>
          <p:nvPr>
            <p:custDataLst>
              <p:tags r:id="rId16"/>
            </p:custDataLst>
          </p:nvPr>
        </p:nvSpPr>
        <p:spPr>
          <a:xfrm>
            <a:off x="5962648" y="4813551"/>
            <a:ext cx="3811189" cy="624349"/>
          </a:xfrm>
          <a:prstGeom prst="rect">
            <a:avLst/>
          </a:prstGeom>
          <a:noFill/>
        </p:spPr>
        <p:txBody>
          <a:bodyPr wrap="none" lIns="91440" tIns="45720" rIns="91440" bIns="45720" anchor="b" anchorCtr="0">
            <a:noAutofit/>
          </a:bodyPr>
          <a:lstStyle/>
          <a:p>
            <a:r>
              <a:rPr lang="zh-CN" altLang="en-US" sz="3200" b="1" dirty="0">
                <a:solidFill>
                  <a:srgbClr val="CF152D"/>
                </a:solidFill>
                <a:latin typeface="Arial" panose="020B0604020202020204" pitchFamily="34" charset="0"/>
                <a:ea typeface="微软雅黑" panose="020B0503020204020204" charset="-122"/>
                <a:sym typeface="Arial" panose="020B0604020202020204" pitchFamily="34" charset="0"/>
              </a:rPr>
              <a:t>公平性</a:t>
            </a:r>
            <a:endParaRPr lang="zh-CN" altLang="en-US" sz="3200" b="1" dirty="0">
              <a:solidFill>
                <a:srgbClr val="CF152D"/>
              </a:solidFill>
              <a:latin typeface="Arial" panose="020B0604020202020204" pitchFamily="34" charset="0"/>
              <a:ea typeface="微软雅黑" panose="020B0503020204020204" charset="-122"/>
              <a:sym typeface="Arial" panose="020B0604020202020204" pitchFamily="34" charset="0"/>
            </a:endParaRPr>
          </a:p>
        </p:txBody>
      </p:sp>
    </p:spTree>
    <p:custDataLst>
      <p:tags r:id="rId17"/>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cxnSp>
        <p:nvCxnSpPr>
          <p:cNvPr id="2" name="直接连接符 1"/>
          <p:cNvCxnSpPr/>
          <p:nvPr/>
        </p:nvCxnSpPr>
        <p:spPr>
          <a:xfrm>
            <a:off x="571818" y="935990"/>
            <a:ext cx="11058525" cy="0"/>
          </a:xfrm>
          <a:prstGeom prst="line">
            <a:avLst/>
          </a:prstGeom>
          <a:ln w="19050" cap="rnd">
            <a:solidFill>
              <a:srgbClr val="404040"/>
            </a:solidFill>
            <a:prstDash val="sysDot"/>
            <a:round/>
          </a:ln>
        </p:spPr>
        <p:style>
          <a:lnRef idx="0">
            <a:srgbClr val="FFFFFF"/>
          </a:lnRef>
          <a:fillRef idx="0">
            <a:srgbClr val="FFFFFF"/>
          </a:fillRef>
          <a:effectRef idx="0">
            <a:srgbClr val="FFFFFF"/>
          </a:effectRef>
          <a:fontRef idx="minor">
            <a:schemeClr val="tx1"/>
          </a:fontRef>
        </p:style>
      </p:cxnSp>
      <p:sp>
        <p:nvSpPr>
          <p:cNvPr id="3" name="object 4"/>
          <p:cNvSpPr txBox="1"/>
          <p:nvPr/>
        </p:nvSpPr>
        <p:spPr>
          <a:xfrm>
            <a:off x="510540" y="364490"/>
            <a:ext cx="3007360" cy="504825"/>
          </a:xfrm>
          <a:prstGeom prst="rect">
            <a:avLst/>
          </a:prstGeom>
        </p:spPr>
        <p:txBody>
          <a:bodyPr vert="horz" wrap="square" lIns="0" tIns="12700" rIns="0" bIns="0" rtlCol="0">
            <a:spAutoFit/>
          </a:bodyPr>
          <a:p>
            <a:pPr marL="12700" algn="l">
              <a:lnSpc>
                <a:spcPct val="100000"/>
              </a:lnSpc>
              <a:spcBef>
                <a:spcPts val="100"/>
              </a:spcBef>
            </a:pPr>
            <a:r>
              <a:rPr sz="3200" spc="-10" dirty="0">
                <a:solidFill>
                  <a:srgbClr val="CF152D"/>
                </a:solidFill>
                <a:latin typeface="微软雅黑 Light" panose="020B0502040204020203" charset="-122"/>
                <a:ea typeface="微软雅黑 Light" panose="020B0502040204020203" charset="-122"/>
                <a:cs typeface="微软雅黑" panose="020B0503020204020204" charset="-122"/>
              </a:rPr>
              <a:t>药品基本信息</a:t>
            </a:r>
            <a:endParaRPr sz="3200" spc="-10" dirty="0">
              <a:solidFill>
                <a:srgbClr val="CF152D"/>
              </a:solidFill>
              <a:latin typeface="微软雅黑 Light" panose="020B0502040204020203" charset="-122"/>
              <a:ea typeface="微软雅黑 Light" panose="020B0502040204020203" charset="-122"/>
              <a:cs typeface="微软雅黑" panose="020B0503020204020204" charset="-122"/>
            </a:endParaRPr>
          </a:p>
        </p:txBody>
      </p:sp>
      <p:cxnSp>
        <p:nvCxnSpPr>
          <p:cNvPr id="4" name="直接连接符 3"/>
          <p:cNvCxnSpPr/>
          <p:nvPr/>
        </p:nvCxnSpPr>
        <p:spPr>
          <a:xfrm>
            <a:off x="552133" y="935990"/>
            <a:ext cx="1517650" cy="0"/>
          </a:xfrm>
          <a:prstGeom prst="line">
            <a:avLst/>
          </a:prstGeom>
          <a:ln w="38100">
            <a:solidFill>
              <a:srgbClr val="404040"/>
            </a:solidFill>
          </a:ln>
        </p:spPr>
        <p:style>
          <a:lnRef idx="2">
            <a:schemeClr val="accent1"/>
          </a:lnRef>
          <a:fillRef idx="0">
            <a:srgbClr val="FFFFFF"/>
          </a:fillRef>
          <a:effectRef idx="0">
            <a:srgbClr val="FFFFFF"/>
          </a:effectRef>
          <a:fontRef idx="minor">
            <a:schemeClr val="tx1"/>
          </a:fontRef>
        </p:style>
      </p:cxnSp>
      <p:graphicFrame>
        <p:nvGraphicFramePr>
          <p:cNvPr id="5" name="表格 4"/>
          <p:cNvGraphicFramePr/>
          <p:nvPr>
            <p:custDataLst>
              <p:tags r:id="rId1"/>
            </p:custDataLst>
          </p:nvPr>
        </p:nvGraphicFramePr>
        <p:xfrm>
          <a:off x="552450" y="1113790"/>
          <a:ext cx="11097895" cy="3942080"/>
        </p:xfrm>
        <a:graphic>
          <a:graphicData uri="http://schemas.openxmlformats.org/drawingml/2006/table">
            <a:tbl>
              <a:tblPr firstRow="1" bandRow="1">
                <a:tableStyleId>{5940675A-B579-460E-94D1-54222C63F5DA}</a:tableStyleId>
              </a:tblPr>
              <a:tblGrid>
                <a:gridCol w="1782445"/>
                <a:gridCol w="1657985"/>
                <a:gridCol w="2169795"/>
                <a:gridCol w="5487670"/>
              </a:tblGrid>
              <a:tr h="0">
                <a:tc>
                  <a:txBody>
                    <a:bodyPr/>
                    <a:p>
                      <a:pPr algn="l">
                        <a:buNone/>
                      </a:pPr>
                      <a:r>
                        <a:rPr lang="zh-CN" altLang="en-US" sz="800" b="1" dirty="0">
                          <a:solidFill>
                            <a:srgbClr val="CF152D"/>
                          </a:solidFill>
                          <a:latin typeface="微软雅黑" panose="020B0503020204020204" charset="-122"/>
                          <a:ea typeface="微软雅黑" panose="020B0503020204020204" charset="-122"/>
                          <a:sym typeface="Arial" panose="020B0604020202020204" pitchFamily="34" charset="0"/>
                        </a:rPr>
                        <a:t>通用名称</a:t>
                      </a:r>
                      <a:endParaRPr lang="zh-CN" altLang="en-US" sz="800" b="1" dirty="0">
                        <a:solidFill>
                          <a:srgbClr val="CF152D"/>
                        </a:solidFill>
                        <a:latin typeface="微软雅黑" panose="020B0503020204020204" charset="-122"/>
                        <a:ea typeface="微软雅黑" panose="020B0503020204020204" charset="-122"/>
                        <a:sym typeface="Arial" panose="020B0604020202020204" pitchFamily="34" charset="0"/>
                      </a:endParaRPr>
                    </a:p>
                  </a:txBody>
                  <a:tcPr anchor="ctr" anchorCtr="0">
                    <a:lnL w="19050" cmpd="sng">
                      <a:solidFill>
                        <a:srgbClr val="C00000"/>
                      </a:solidFill>
                      <a:prstDash val="solid"/>
                    </a:lnL>
                    <a:lnR w="12700" cmpd="sng">
                      <a:solidFill>
                        <a:srgbClr val="C00000"/>
                      </a:solidFill>
                      <a:prstDash val="sysDot"/>
                    </a:lnR>
                    <a:lnT w="19050" cmpd="sng">
                      <a:solidFill>
                        <a:srgbClr val="C00000"/>
                      </a:solidFill>
                      <a:prstDash val="solid"/>
                    </a:lnT>
                    <a:lnB w="12700" cmpd="sng">
                      <a:solidFill>
                        <a:srgbClr val="C00000"/>
                      </a:solidFill>
                      <a:prstDash val="sysDot"/>
                    </a:lnB>
                  </a:tcPr>
                </a:tc>
                <a:tc>
                  <a:txBody>
                    <a:bodyPr/>
                    <a:p>
                      <a:pPr algn="l">
                        <a:buNone/>
                      </a:pPr>
                      <a:r>
                        <a:rPr lang="zh-CN" altLang="en-US" sz="800" dirty="0">
                          <a:solidFill>
                            <a:srgbClr val="404040"/>
                          </a:solidFill>
                          <a:latin typeface="Arial" panose="020B0604020202020204" pitchFamily="34" charset="0"/>
                          <a:ea typeface="微软雅黑" panose="020B0503020204020204" charset="-122"/>
                          <a:sym typeface="Arial" panose="020B0604020202020204" pitchFamily="34" charset="0"/>
                        </a:rPr>
                        <a:t>利伐沙班颗粒剂</a:t>
                      </a:r>
                      <a:endParaRPr lang="zh-CN" altLang="en-US" sz="800" dirty="0">
                        <a:solidFill>
                          <a:srgbClr val="404040"/>
                        </a:solidFill>
                        <a:latin typeface="Arial" panose="020B0604020202020204" pitchFamily="34" charset="0"/>
                        <a:ea typeface="微软雅黑" panose="020B0503020204020204" charset="-122"/>
                        <a:sym typeface="Arial" panose="020B0604020202020204" pitchFamily="34" charset="0"/>
                      </a:endParaRPr>
                    </a:p>
                  </a:txBody>
                  <a:tcPr anchor="ctr" anchorCtr="0">
                    <a:lnL w="12700" cmpd="sng">
                      <a:solidFill>
                        <a:srgbClr val="C00000"/>
                      </a:solidFill>
                      <a:prstDash val="sysDot"/>
                    </a:lnL>
                    <a:lnR w="12700" cmpd="sng">
                      <a:solidFill>
                        <a:srgbClr val="C00000"/>
                      </a:solidFill>
                      <a:prstDash val="sysDot"/>
                    </a:lnR>
                    <a:lnT w="19050" cmpd="sng">
                      <a:solidFill>
                        <a:srgbClr val="C00000"/>
                      </a:solidFill>
                      <a:prstDash val="solid"/>
                    </a:lnT>
                    <a:lnB w="12700" cmpd="sng">
                      <a:solidFill>
                        <a:srgbClr val="C00000"/>
                      </a:solidFill>
                      <a:prstDash val="sysDot"/>
                    </a:lnB>
                  </a:tcPr>
                </a:tc>
                <a:tc>
                  <a:txBody>
                    <a:bodyPr/>
                    <a:p>
                      <a:pPr marL="0" indent="0" algn="l">
                        <a:buFont typeface="Wingdings" panose="05000000000000000000" pitchFamily="2" charset="2"/>
                        <a:buNone/>
                      </a:pPr>
                      <a:r>
                        <a:rPr lang="zh-CN" altLang="en-US" sz="800" b="1" dirty="0">
                          <a:solidFill>
                            <a:srgbClr val="C00000"/>
                          </a:solidFill>
                          <a:latin typeface="Arial" panose="020B0604020202020204" pitchFamily="34" charset="0"/>
                          <a:ea typeface="微软雅黑" panose="020B0503020204020204" charset="-122"/>
                          <a:sym typeface="Arial" panose="020B0604020202020204" pitchFamily="34" charset="0"/>
                        </a:rPr>
                        <a:t>注册规格</a:t>
                      </a:r>
                      <a:endParaRPr lang="zh-CN" altLang="en-US" sz="800" b="1" dirty="0">
                        <a:solidFill>
                          <a:srgbClr val="C00000"/>
                        </a:solidFill>
                        <a:latin typeface="Arial" panose="020B0604020202020204" pitchFamily="34" charset="0"/>
                        <a:ea typeface="微软雅黑" panose="020B0503020204020204" charset="-122"/>
                        <a:sym typeface="Arial" panose="020B0604020202020204" pitchFamily="34" charset="0"/>
                      </a:endParaRPr>
                    </a:p>
                  </a:txBody>
                  <a:tcPr anchor="ctr" anchorCtr="0">
                    <a:lnL w="12700" cmpd="sng">
                      <a:solidFill>
                        <a:srgbClr val="C00000"/>
                      </a:solidFill>
                      <a:prstDash val="sysDot"/>
                    </a:lnL>
                    <a:lnR w="12700" cmpd="sng">
                      <a:solidFill>
                        <a:srgbClr val="C00000"/>
                      </a:solidFill>
                      <a:prstDash val="sysDot"/>
                    </a:lnR>
                    <a:lnT w="19050" cmpd="sng">
                      <a:solidFill>
                        <a:srgbClr val="C00000"/>
                      </a:solidFill>
                      <a:prstDash val="solid"/>
                    </a:lnT>
                    <a:lnB w="12700" cmpd="sng">
                      <a:solidFill>
                        <a:srgbClr val="C00000"/>
                      </a:solidFill>
                      <a:prstDash val="sysDot"/>
                    </a:lnB>
                  </a:tcPr>
                </a:tc>
                <a:tc>
                  <a:txBody>
                    <a:bodyPr/>
                    <a:p>
                      <a:pPr algn="l"/>
                      <a:r>
                        <a:rPr lang="en-US" sz="800" dirty="0">
                          <a:latin typeface="Arial" panose="020B0604020202020204" pitchFamily="34" charset="0"/>
                          <a:ea typeface="微软雅黑" panose="020B0503020204020204" charset="-122"/>
                          <a:sym typeface="Arial" panose="020B0604020202020204" pitchFamily="34" charset="0"/>
                        </a:rPr>
                        <a:t>10mg</a:t>
                      </a:r>
                      <a:r>
                        <a:rPr lang="zh-CN" altLang="en-US" sz="800" dirty="0">
                          <a:latin typeface="Arial" panose="020B0604020202020204" pitchFamily="34" charset="0"/>
                          <a:ea typeface="微软雅黑" panose="020B0503020204020204" charset="-122"/>
                          <a:sym typeface="Arial" panose="020B0604020202020204" pitchFamily="34" charset="0"/>
                        </a:rPr>
                        <a:t>、</a:t>
                      </a:r>
                      <a:r>
                        <a:rPr lang="en-US" altLang="zh-CN" sz="800" dirty="0">
                          <a:latin typeface="Arial" panose="020B0604020202020204" pitchFamily="34" charset="0"/>
                          <a:ea typeface="微软雅黑" panose="020B0503020204020204" charset="-122"/>
                          <a:sym typeface="Arial" panose="020B0604020202020204" pitchFamily="34" charset="0"/>
                        </a:rPr>
                        <a:t>15mg</a:t>
                      </a:r>
                      <a:endParaRPr lang="zh-CN" altLang="en-US" sz="800" dirty="0">
                        <a:latin typeface="Arial" panose="020B0604020202020204" pitchFamily="34" charset="0"/>
                        <a:ea typeface="微软雅黑" panose="020B0503020204020204" charset="-122"/>
                        <a:sym typeface="Arial" panose="020B0604020202020204" pitchFamily="34" charset="0"/>
                      </a:endParaRPr>
                    </a:p>
                  </a:txBody>
                  <a:tcPr anchor="ctr" anchorCtr="0">
                    <a:lnL w="12700" cmpd="sng">
                      <a:solidFill>
                        <a:srgbClr val="C00000"/>
                      </a:solidFill>
                      <a:prstDash val="sysDot"/>
                    </a:lnL>
                    <a:lnR w="19050" cmpd="sng">
                      <a:solidFill>
                        <a:srgbClr val="C00000"/>
                      </a:solidFill>
                      <a:prstDash val="solid"/>
                    </a:lnR>
                    <a:lnT w="19050" cmpd="sng">
                      <a:solidFill>
                        <a:srgbClr val="C00000"/>
                      </a:solidFill>
                      <a:prstDash val="solid"/>
                    </a:lnT>
                    <a:lnB w="12700" cmpd="sng">
                      <a:solidFill>
                        <a:srgbClr val="C00000"/>
                      </a:solidFill>
                      <a:prstDash val="sysDot"/>
                    </a:lnB>
                  </a:tcPr>
                </a:tc>
              </a:tr>
              <a:tr h="0">
                <a:tc>
                  <a:txBody>
                    <a:bodyPr/>
                    <a:p>
                      <a:pPr algn="l">
                        <a:buNone/>
                      </a:pPr>
                      <a:r>
                        <a:rPr lang="zh-CN" altLang="zh-CN" sz="800" b="1" kern="100" dirty="0">
                          <a:solidFill>
                            <a:srgbClr val="C00000"/>
                          </a:solidFill>
                          <a:effectLst/>
                          <a:latin typeface="Arial" panose="020B0604020202020204" pitchFamily="34" charset="0"/>
                          <a:ea typeface="微软雅黑" panose="020B0503020204020204" charset="-122"/>
                          <a:sym typeface="Arial" panose="020B0604020202020204" pitchFamily="34" charset="0"/>
                        </a:rPr>
                        <a:t>中国大陆首次上市时间</a:t>
                      </a:r>
                      <a:endParaRPr lang="zh-CN" altLang="zh-CN" sz="800" b="1" kern="100" dirty="0">
                        <a:solidFill>
                          <a:srgbClr val="C00000"/>
                        </a:solidFill>
                        <a:effectLst/>
                        <a:latin typeface="Arial" panose="020B0604020202020204" pitchFamily="34" charset="0"/>
                        <a:ea typeface="微软雅黑" panose="020B0503020204020204" charset="-122"/>
                        <a:sym typeface="Arial" panose="020B0604020202020204" pitchFamily="34" charset="0"/>
                      </a:endParaRPr>
                    </a:p>
                  </a:txBody>
                  <a:tcPr anchor="ctr" anchorCtr="0">
                    <a:lnL w="19050" cmpd="sng">
                      <a:solidFill>
                        <a:srgbClr val="C00000"/>
                      </a:solidFill>
                      <a:prstDash val="solid"/>
                    </a:lnL>
                    <a:lnR w="12700" cmpd="sng">
                      <a:solidFill>
                        <a:srgbClr val="C00000"/>
                      </a:solidFill>
                      <a:prstDash val="sysDot"/>
                    </a:lnR>
                    <a:lnT w="12700" cmpd="sng">
                      <a:solidFill>
                        <a:srgbClr val="C00000"/>
                      </a:solidFill>
                      <a:prstDash val="sysDot"/>
                    </a:lnT>
                    <a:lnB w="12700" cmpd="sng">
                      <a:solidFill>
                        <a:srgbClr val="C00000"/>
                      </a:solidFill>
                      <a:prstDash val="sysDot"/>
                    </a:lnB>
                  </a:tcPr>
                </a:tc>
                <a:tc>
                  <a:txBody>
                    <a:bodyPr/>
                    <a:p>
                      <a:pPr algn="l">
                        <a:buNone/>
                      </a:pPr>
                      <a:r>
                        <a:rPr lang="en-US" altLang="zh-CN" sz="800" dirty="0">
                          <a:latin typeface="Arial" panose="020B0604020202020204" pitchFamily="34" charset="0"/>
                          <a:ea typeface="微软雅黑" panose="020B0503020204020204" charset="-122"/>
                          <a:sym typeface="Arial" panose="020B0604020202020204" pitchFamily="34" charset="0"/>
                        </a:rPr>
                        <a:t>2009</a:t>
                      </a:r>
                      <a:r>
                        <a:rPr lang="zh-CN" altLang="en-US" sz="800" dirty="0">
                          <a:latin typeface="Arial" panose="020B0604020202020204" pitchFamily="34" charset="0"/>
                          <a:ea typeface="微软雅黑" panose="020B0503020204020204" charset="-122"/>
                          <a:sym typeface="Arial" panose="020B0604020202020204" pitchFamily="34" charset="0"/>
                        </a:rPr>
                        <a:t>年</a:t>
                      </a:r>
                      <a:r>
                        <a:rPr lang="en-US" altLang="zh-CN" sz="800" dirty="0">
                          <a:latin typeface="Arial" panose="020B0604020202020204" pitchFamily="34" charset="0"/>
                          <a:ea typeface="微软雅黑" panose="020B0503020204020204" charset="-122"/>
                          <a:sym typeface="Arial" panose="020B0604020202020204" pitchFamily="34" charset="0"/>
                        </a:rPr>
                        <a:t>6</a:t>
                      </a:r>
                      <a:r>
                        <a:rPr lang="zh-CN" altLang="en-US" sz="800" dirty="0">
                          <a:latin typeface="Arial" panose="020B0604020202020204" pitchFamily="34" charset="0"/>
                          <a:ea typeface="微软雅黑" panose="020B0503020204020204" charset="-122"/>
                          <a:sym typeface="Arial" panose="020B0604020202020204" pitchFamily="34" charset="0"/>
                        </a:rPr>
                        <a:t>月</a:t>
                      </a:r>
                      <a:endParaRPr lang="zh-CN" altLang="en-US" sz="800" dirty="0">
                        <a:latin typeface="Arial" panose="020B0604020202020204" pitchFamily="34" charset="0"/>
                        <a:ea typeface="微软雅黑" panose="020B0503020204020204" charset="-122"/>
                        <a:sym typeface="Arial" panose="020B0604020202020204" pitchFamily="34" charset="0"/>
                      </a:endParaRPr>
                    </a:p>
                  </a:txBody>
                  <a:tcPr anchor="ctr" anchorCtr="0">
                    <a:lnL w="12700" cmpd="sng">
                      <a:solidFill>
                        <a:srgbClr val="C00000"/>
                      </a:solidFill>
                      <a:prstDash val="sysDot"/>
                    </a:lnL>
                    <a:lnR w="12700" cmpd="sng">
                      <a:solidFill>
                        <a:srgbClr val="C00000"/>
                      </a:solidFill>
                      <a:prstDash val="sysDot"/>
                    </a:lnR>
                    <a:lnT w="12700" cmpd="sng">
                      <a:solidFill>
                        <a:srgbClr val="C00000"/>
                      </a:solidFill>
                      <a:prstDash val="sysDot"/>
                    </a:lnT>
                    <a:lnB w="12700" cmpd="sng">
                      <a:solidFill>
                        <a:srgbClr val="C00000"/>
                      </a:solidFill>
                      <a:prstDash val="sysDot"/>
                    </a:lnB>
                  </a:tcPr>
                </a:tc>
                <a:tc>
                  <a:txBody>
                    <a:bodyPr/>
                    <a:p>
                      <a:pPr algn="l">
                        <a:buNone/>
                      </a:pPr>
                      <a:r>
                        <a:rPr lang="zh-CN" altLang="en-US" sz="800" b="1" dirty="0">
                          <a:solidFill>
                            <a:srgbClr val="C00000"/>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是否为</a:t>
                      </a:r>
                      <a:r>
                        <a:rPr lang="en-US" altLang="zh-CN" sz="800" b="1" dirty="0">
                          <a:solidFill>
                            <a:srgbClr val="C00000"/>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OTC</a:t>
                      </a:r>
                      <a:endParaRPr lang="en-US" altLang="zh-CN" sz="800" b="1" dirty="0">
                        <a:solidFill>
                          <a:srgbClr val="C00000"/>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a:txBody>
                  <a:tcPr anchor="ctr" anchorCtr="0">
                    <a:lnL w="12700" cmpd="sng">
                      <a:solidFill>
                        <a:srgbClr val="C00000"/>
                      </a:solidFill>
                      <a:prstDash val="sysDot"/>
                    </a:lnL>
                    <a:lnR w="12700" cmpd="sng">
                      <a:solidFill>
                        <a:srgbClr val="C00000"/>
                      </a:solidFill>
                      <a:prstDash val="sysDot"/>
                    </a:lnR>
                    <a:lnT w="12700" cmpd="sng">
                      <a:solidFill>
                        <a:srgbClr val="C00000"/>
                      </a:solidFill>
                      <a:prstDash val="sysDot"/>
                    </a:lnT>
                    <a:lnB w="12700" cmpd="sng">
                      <a:solidFill>
                        <a:srgbClr val="C00000"/>
                      </a:solidFill>
                      <a:prstDash val="sysDot"/>
                    </a:lnB>
                  </a:tcPr>
                </a:tc>
                <a:tc>
                  <a:txBody>
                    <a:bodyPr/>
                    <a:p>
                      <a:pPr algn="l">
                        <a:buNone/>
                      </a:pPr>
                      <a:r>
                        <a:rPr lang="zh-CN" altLang="en-US" sz="800" dirty="0">
                          <a:latin typeface="Arial" panose="020B0604020202020204" pitchFamily="34" charset="0"/>
                          <a:ea typeface="微软雅黑" panose="020B0503020204020204" charset="-122"/>
                          <a:sym typeface="Arial" panose="020B0604020202020204" pitchFamily="34" charset="0"/>
                        </a:rPr>
                        <a:t>否</a:t>
                      </a:r>
                      <a:endParaRPr lang="zh-CN" altLang="en-US" sz="800" dirty="0">
                        <a:latin typeface="Arial" panose="020B0604020202020204" pitchFamily="34" charset="0"/>
                        <a:ea typeface="微软雅黑" panose="020B0503020204020204" charset="-122"/>
                        <a:sym typeface="Arial" panose="020B0604020202020204" pitchFamily="34" charset="0"/>
                      </a:endParaRPr>
                    </a:p>
                  </a:txBody>
                  <a:tcPr anchor="ctr" anchorCtr="0">
                    <a:lnL w="12700" cmpd="sng">
                      <a:solidFill>
                        <a:srgbClr val="C00000"/>
                      </a:solidFill>
                      <a:prstDash val="sysDot"/>
                    </a:lnL>
                    <a:lnR w="19050" cmpd="sng">
                      <a:solidFill>
                        <a:srgbClr val="C00000"/>
                      </a:solidFill>
                      <a:prstDash val="solid"/>
                    </a:lnR>
                    <a:lnT w="12700" cmpd="sng">
                      <a:solidFill>
                        <a:srgbClr val="C00000"/>
                      </a:solidFill>
                      <a:prstDash val="sysDot"/>
                    </a:lnT>
                    <a:lnB w="12700" cmpd="sng">
                      <a:solidFill>
                        <a:srgbClr val="C00000"/>
                      </a:solidFill>
                      <a:prstDash val="sysDot"/>
                    </a:lnB>
                  </a:tcPr>
                </a:tc>
              </a:tr>
              <a:tr h="0">
                <a:tc>
                  <a:txBody>
                    <a:bodyPr/>
                    <a:p>
                      <a:pPr algn="l">
                        <a:buNone/>
                      </a:pPr>
                      <a:r>
                        <a:rPr lang="zh-CN" altLang="en-US" sz="800" b="1" dirty="0">
                          <a:solidFill>
                            <a:srgbClr val="C00000"/>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全球首个上市国家</a:t>
                      </a:r>
                      <a:r>
                        <a:rPr lang="en-US" altLang="zh-CN" sz="800" b="1" dirty="0">
                          <a:solidFill>
                            <a:srgbClr val="C00000"/>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a:t>
                      </a:r>
                      <a:r>
                        <a:rPr lang="zh-CN" altLang="en-US" sz="800" b="1" dirty="0">
                          <a:solidFill>
                            <a:srgbClr val="C00000"/>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地区及上市时间</a:t>
                      </a:r>
                      <a:endParaRPr lang="zh-CN" altLang="en-US" sz="800" b="1" dirty="0">
                        <a:solidFill>
                          <a:srgbClr val="C00000"/>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a:txBody>
                  <a:tcPr anchor="ctr" anchorCtr="0">
                    <a:lnL w="19050" cmpd="sng">
                      <a:solidFill>
                        <a:srgbClr val="C00000"/>
                      </a:solidFill>
                      <a:prstDash val="solid"/>
                    </a:lnL>
                    <a:lnR w="12700" cmpd="sng">
                      <a:solidFill>
                        <a:srgbClr val="C00000"/>
                      </a:solidFill>
                      <a:prstDash val="sysDot"/>
                    </a:lnR>
                    <a:lnT w="12700" cmpd="sng">
                      <a:solidFill>
                        <a:srgbClr val="C00000"/>
                      </a:solidFill>
                      <a:prstDash val="sysDot"/>
                    </a:lnT>
                    <a:lnB w="12700" cmpd="sng">
                      <a:solidFill>
                        <a:srgbClr val="C00000"/>
                      </a:solidFill>
                      <a:prstDash val="sysDot"/>
                    </a:lnB>
                  </a:tcPr>
                </a:tc>
                <a:tc>
                  <a:txBody>
                    <a:bodyPr/>
                    <a:p>
                      <a:pPr algn="l">
                        <a:buNone/>
                      </a:pPr>
                      <a:r>
                        <a:rPr lang="zh-CN" altLang="en-US" sz="800" dirty="0">
                          <a:latin typeface="Arial" panose="020B0604020202020204" pitchFamily="34" charset="0"/>
                          <a:ea typeface="微软雅黑" panose="020B0503020204020204" charset="-122"/>
                          <a:sym typeface="Arial" panose="020B0604020202020204" pitchFamily="34" charset="0"/>
                        </a:rPr>
                        <a:t>2008年</a:t>
                      </a:r>
                      <a:r>
                        <a:rPr lang="en-US" altLang="zh-CN" sz="800" dirty="0">
                          <a:latin typeface="Arial" panose="020B0604020202020204" pitchFamily="34" charset="0"/>
                          <a:ea typeface="微软雅黑" panose="020B0503020204020204" charset="-122"/>
                          <a:sym typeface="Arial" panose="020B0604020202020204" pitchFamily="34" charset="0"/>
                        </a:rPr>
                        <a:t>9</a:t>
                      </a:r>
                      <a:r>
                        <a:rPr lang="zh-CN" altLang="en-US" sz="800" dirty="0">
                          <a:latin typeface="Arial" panose="020B0604020202020204" pitchFamily="34" charset="0"/>
                          <a:ea typeface="微软雅黑" panose="020B0503020204020204" charset="-122"/>
                          <a:sym typeface="Arial" panose="020B0604020202020204" pitchFamily="34" charset="0"/>
                        </a:rPr>
                        <a:t>月在欧盟上市（片剂）</a:t>
                      </a:r>
                      <a:endParaRPr lang="zh-CN" altLang="en-US" sz="800" dirty="0">
                        <a:latin typeface="Arial" panose="020B0604020202020204" pitchFamily="34" charset="0"/>
                        <a:ea typeface="微软雅黑" panose="020B0503020204020204" charset="-122"/>
                        <a:sym typeface="Arial" panose="020B0604020202020204" pitchFamily="34" charset="0"/>
                      </a:endParaRPr>
                    </a:p>
                    <a:p>
                      <a:pPr algn="l">
                        <a:buNone/>
                      </a:pPr>
                      <a:r>
                        <a:rPr lang="en-US" altLang="zh-CN" sz="800" dirty="0">
                          <a:latin typeface="Arial" panose="020B0604020202020204" pitchFamily="34" charset="0"/>
                          <a:ea typeface="微软雅黑" panose="020B0503020204020204" charset="-122"/>
                          <a:sym typeface="Arial" panose="020B0604020202020204" pitchFamily="34" charset="0"/>
                        </a:rPr>
                        <a:t>2012</a:t>
                      </a:r>
                      <a:r>
                        <a:rPr lang="zh-CN" altLang="en-US" sz="800" dirty="0">
                          <a:latin typeface="Arial" panose="020B0604020202020204" pitchFamily="34" charset="0"/>
                          <a:ea typeface="微软雅黑" panose="020B0503020204020204" charset="-122"/>
                          <a:sym typeface="Arial" panose="020B0604020202020204" pitchFamily="34" charset="0"/>
                        </a:rPr>
                        <a:t>年</a:t>
                      </a:r>
                      <a:r>
                        <a:rPr lang="en-US" altLang="zh-CN" sz="800" dirty="0">
                          <a:latin typeface="Arial" panose="020B0604020202020204" pitchFamily="34" charset="0"/>
                          <a:ea typeface="微软雅黑" panose="020B0503020204020204" charset="-122"/>
                          <a:sym typeface="Arial" panose="020B0604020202020204" pitchFamily="34" charset="0"/>
                        </a:rPr>
                        <a:t>4</a:t>
                      </a:r>
                      <a:r>
                        <a:rPr lang="zh-CN" altLang="en-US" sz="800" dirty="0">
                          <a:latin typeface="Arial" panose="020B0604020202020204" pitchFamily="34" charset="0"/>
                          <a:ea typeface="微软雅黑" panose="020B0503020204020204" charset="-122"/>
                          <a:sym typeface="Arial" panose="020B0604020202020204" pitchFamily="34" charset="0"/>
                        </a:rPr>
                        <a:t>月日本上市（细粒剂）</a:t>
                      </a:r>
                      <a:endParaRPr lang="zh-CN" altLang="en-US" sz="800" dirty="0">
                        <a:latin typeface="Arial" panose="020B0604020202020204" pitchFamily="34" charset="0"/>
                        <a:ea typeface="微软雅黑" panose="020B0503020204020204" charset="-122"/>
                        <a:sym typeface="Arial" panose="020B0604020202020204" pitchFamily="34" charset="0"/>
                      </a:endParaRPr>
                    </a:p>
                  </a:txBody>
                  <a:tcPr anchor="ctr" anchorCtr="0">
                    <a:lnL w="12700" cmpd="sng">
                      <a:solidFill>
                        <a:srgbClr val="C00000"/>
                      </a:solidFill>
                      <a:prstDash val="sysDot"/>
                    </a:lnL>
                    <a:lnR w="12700" cmpd="sng">
                      <a:solidFill>
                        <a:srgbClr val="C00000"/>
                      </a:solidFill>
                      <a:prstDash val="sysDot"/>
                    </a:lnR>
                    <a:lnT w="12700" cmpd="sng">
                      <a:solidFill>
                        <a:srgbClr val="C00000"/>
                      </a:solidFill>
                      <a:prstDash val="sysDot"/>
                    </a:lnT>
                    <a:lnB w="12700" cmpd="sng">
                      <a:solidFill>
                        <a:srgbClr val="C00000"/>
                      </a:solidFill>
                      <a:prstDash val="sysDot"/>
                    </a:lnB>
                  </a:tcPr>
                </a:tc>
                <a:tc>
                  <a:txBody>
                    <a:bodyPr/>
                    <a:p>
                      <a:pPr algn="l">
                        <a:buNone/>
                      </a:pPr>
                      <a:r>
                        <a:rPr lang="zh-CN" altLang="en-US" sz="800" b="1" dirty="0">
                          <a:solidFill>
                            <a:srgbClr val="C00000"/>
                          </a:solidFill>
                          <a:latin typeface="Arial" panose="020B0604020202020204" pitchFamily="34" charset="0"/>
                          <a:ea typeface="微软雅黑" panose="020B0503020204020204" charset="-122"/>
                          <a:sym typeface="Arial" panose="020B0604020202020204" pitchFamily="34" charset="0"/>
                        </a:rPr>
                        <a:t>目前大陆地通用名药品的上市情况</a:t>
                      </a:r>
                      <a:endParaRPr lang="zh-CN" altLang="en-US" sz="800" b="1" dirty="0">
                        <a:solidFill>
                          <a:srgbClr val="C00000"/>
                        </a:solidFill>
                        <a:latin typeface="Arial" panose="020B0604020202020204" pitchFamily="34" charset="0"/>
                        <a:ea typeface="微软雅黑" panose="020B0503020204020204" charset="-122"/>
                        <a:sym typeface="Arial" panose="020B0604020202020204" pitchFamily="34" charset="0"/>
                      </a:endParaRPr>
                    </a:p>
                  </a:txBody>
                  <a:tcPr anchor="ctr" anchorCtr="0">
                    <a:lnL w="12700" cmpd="sng">
                      <a:solidFill>
                        <a:srgbClr val="C00000"/>
                      </a:solidFill>
                      <a:prstDash val="sysDot"/>
                    </a:lnL>
                    <a:lnR w="12700" cmpd="sng">
                      <a:solidFill>
                        <a:srgbClr val="C00000"/>
                      </a:solidFill>
                      <a:prstDash val="sysDot"/>
                    </a:lnR>
                    <a:lnT w="12700" cmpd="sng">
                      <a:solidFill>
                        <a:srgbClr val="C00000"/>
                      </a:solidFill>
                      <a:prstDash val="sysDot"/>
                    </a:lnT>
                    <a:lnB w="12700" cmpd="sng">
                      <a:solidFill>
                        <a:srgbClr val="C00000"/>
                      </a:solidFill>
                      <a:prstDash val="sysDot"/>
                    </a:lnB>
                  </a:tcPr>
                </a:tc>
                <a:tc>
                  <a:txBody>
                    <a:bodyPr/>
                    <a:p>
                      <a:pPr algn="l">
                        <a:buClrTx/>
                        <a:buSzTx/>
                        <a:buFontTx/>
                      </a:pPr>
                      <a:r>
                        <a:rPr lang="zh-CN" altLang="en-US" sz="800" dirty="0">
                          <a:latin typeface="Arial" panose="020B0604020202020204" pitchFamily="34" charset="0"/>
                          <a:ea typeface="微软雅黑" panose="020B0503020204020204" charset="-122"/>
                          <a:sym typeface="Arial" panose="020B0604020202020204" pitchFamily="34" charset="0"/>
                        </a:rPr>
                        <a:t>江西施美药业股份有限公司：</a:t>
                      </a:r>
                      <a:r>
                        <a:rPr lang="en-US" altLang="zh-CN" sz="800" dirty="0">
                          <a:latin typeface="Arial" panose="020B0604020202020204" pitchFamily="34" charset="0"/>
                          <a:ea typeface="微软雅黑" panose="020B0503020204020204" charset="-122"/>
                          <a:sym typeface="Arial" panose="020B0604020202020204" pitchFamily="34" charset="0"/>
                        </a:rPr>
                        <a:t>15mg               </a:t>
                      </a:r>
                      <a:endParaRPr lang="en-US" altLang="zh-CN" sz="800" dirty="0">
                        <a:latin typeface="Arial" panose="020B0604020202020204" pitchFamily="34" charset="0"/>
                        <a:ea typeface="微软雅黑" panose="020B0503020204020204" charset="-122"/>
                        <a:sym typeface="Arial" panose="020B0604020202020204" pitchFamily="34" charset="0"/>
                      </a:endParaRPr>
                    </a:p>
                    <a:p>
                      <a:pPr algn="l">
                        <a:buClrTx/>
                        <a:buSzTx/>
                        <a:buFontTx/>
                      </a:pPr>
                      <a:r>
                        <a:rPr lang="en-US" altLang="zh-CN" sz="800" dirty="0">
                          <a:latin typeface="Arial" panose="020B0604020202020204" pitchFamily="34" charset="0"/>
                          <a:ea typeface="微软雅黑" panose="020B0503020204020204" charset="-122"/>
                          <a:sym typeface="Arial" panose="020B0604020202020204" pitchFamily="34" charset="0"/>
                        </a:rPr>
                        <a:t>浙江恒研医药科技有限公司</a:t>
                      </a:r>
                      <a:r>
                        <a:rPr lang="zh-CN" altLang="zh-CN" sz="800" dirty="0">
                          <a:latin typeface="Arial" panose="020B0604020202020204" pitchFamily="34" charset="0"/>
                          <a:ea typeface="微软雅黑" panose="020B0503020204020204" charset="-122"/>
                          <a:sym typeface="Arial" panose="020B0604020202020204" pitchFamily="34" charset="0"/>
                        </a:rPr>
                        <a:t>：</a:t>
                      </a:r>
                      <a:r>
                        <a:rPr lang="en-US" altLang="zh-CN" sz="800" dirty="0">
                          <a:latin typeface="Arial" panose="020B0604020202020204" pitchFamily="34" charset="0"/>
                          <a:ea typeface="微软雅黑" panose="020B0503020204020204" charset="-122"/>
                          <a:sym typeface="Arial" panose="020B0604020202020204" pitchFamily="34" charset="0"/>
                        </a:rPr>
                        <a:t>10mg</a:t>
                      </a:r>
                      <a:r>
                        <a:rPr lang="zh-CN" altLang="en-US" sz="800" dirty="0">
                          <a:latin typeface="Arial" panose="020B0604020202020204" pitchFamily="34" charset="0"/>
                          <a:ea typeface="微软雅黑" panose="020B0503020204020204" charset="-122"/>
                          <a:sym typeface="Arial" panose="020B0604020202020204" pitchFamily="34" charset="0"/>
                        </a:rPr>
                        <a:t>、</a:t>
                      </a:r>
                      <a:r>
                        <a:rPr lang="en-US" altLang="zh-CN" sz="800" dirty="0">
                          <a:latin typeface="Arial" panose="020B0604020202020204" pitchFamily="34" charset="0"/>
                          <a:ea typeface="微软雅黑" panose="020B0503020204020204" charset="-122"/>
                          <a:sym typeface="Arial" panose="020B0604020202020204" pitchFamily="34" charset="0"/>
                        </a:rPr>
                        <a:t>15mg</a:t>
                      </a:r>
                      <a:endParaRPr lang="zh-CN" altLang="en-US" sz="800" dirty="0">
                        <a:latin typeface="Arial" panose="020B0604020202020204" pitchFamily="34" charset="0"/>
                        <a:ea typeface="微软雅黑" panose="020B0503020204020204" charset="-122"/>
                        <a:sym typeface="Arial" panose="020B0604020202020204" pitchFamily="34" charset="0"/>
                      </a:endParaRPr>
                    </a:p>
                  </a:txBody>
                  <a:tcPr anchor="ctr" anchorCtr="0">
                    <a:lnL w="12700" cmpd="sng">
                      <a:solidFill>
                        <a:srgbClr val="C00000"/>
                      </a:solidFill>
                      <a:prstDash val="sysDot"/>
                    </a:lnL>
                    <a:lnR w="19050" cmpd="sng">
                      <a:solidFill>
                        <a:srgbClr val="C00000"/>
                      </a:solidFill>
                      <a:prstDash val="solid"/>
                    </a:lnR>
                    <a:lnT w="12700" cmpd="sng">
                      <a:solidFill>
                        <a:srgbClr val="C00000"/>
                      </a:solidFill>
                      <a:prstDash val="sysDot"/>
                    </a:lnT>
                    <a:lnB w="12700" cmpd="sng">
                      <a:solidFill>
                        <a:srgbClr val="C00000"/>
                      </a:solidFill>
                      <a:prstDash val="sysDot"/>
                    </a:lnB>
                  </a:tcPr>
                </a:tc>
              </a:tr>
              <a:tr h="162560">
                <a:tc>
                  <a:txBody>
                    <a:bodyPr/>
                    <a:p>
                      <a:pPr algn="l">
                        <a:buNone/>
                      </a:pPr>
                      <a:r>
                        <a:rPr lang="zh-CN" altLang="en-US" sz="800" b="1" dirty="0">
                          <a:solidFill>
                            <a:srgbClr val="C00000"/>
                          </a:solidFill>
                          <a:latin typeface="Arial" panose="020B0604020202020204" pitchFamily="34" charset="0"/>
                          <a:ea typeface="微软雅黑" panose="020B0503020204020204" charset="-122"/>
                          <a:sym typeface="Arial" panose="020B0604020202020204" pitchFamily="34" charset="0"/>
                        </a:rPr>
                        <a:t>适应症</a:t>
                      </a:r>
                      <a:endParaRPr lang="zh-CN" altLang="en-US" sz="800" b="1" dirty="0">
                        <a:solidFill>
                          <a:srgbClr val="C00000"/>
                        </a:solidFill>
                        <a:latin typeface="Arial" panose="020B0604020202020204" pitchFamily="34" charset="0"/>
                        <a:ea typeface="微软雅黑" panose="020B0503020204020204" charset="-122"/>
                        <a:sym typeface="Arial" panose="020B0604020202020204" pitchFamily="34" charset="0"/>
                      </a:endParaRPr>
                    </a:p>
                  </a:txBody>
                  <a:tcPr anchor="ctr" anchorCtr="0">
                    <a:lnL w="19050" cmpd="sng">
                      <a:solidFill>
                        <a:srgbClr val="C00000"/>
                      </a:solidFill>
                      <a:prstDash val="solid"/>
                    </a:lnL>
                    <a:lnR w="12700" cmpd="sng">
                      <a:solidFill>
                        <a:srgbClr val="C00000"/>
                      </a:solidFill>
                      <a:prstDash val="sysDot"/>
                    </a:lnR>
                    <a:lnT w="12700" cmpd="sng">
                      <a:solidFill>
                        <a:srgbClr val="C00000"/>
                      </a:solidFill>
                      <a:prstDash val="sysDot"/>
                    </a:lnT>
                    <a:lnB w="12700" cmpd="sng">
                      <a:solidFill>
                        <a:srgbClr val="C00000"/>
                      </a:solidFill>
                      <a:prstDash val="sysDot"/>
                    </a:lnB>
                  </a:tcPr>
                </a:tc>
                <a:tc gridSpan="3">
                  <a:txBody>
                    <a:bodyPr/>
                    <a:p>
                      <a:pPr algn="l" latinLnBrk="1">
                        <a:lnSpc>
                          <a:spcPct val="114000"/>
                        </a:lnSpc>
                      </a:pPr>
                      <a:r>
                        <a:rPr lang="zh-CN" altLang="en-US" sz="800" dirty="0">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成人 </a:t>
                      </a:r>
                      <a:endParaRPr lang="zh-CN" altLang="en-US" sz="800" b="0" dirty="0">
                        <a:solidFill>
                          <a:schemeClr val="tx1"/>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a:p>
                      <a:pPr algn="l" latinLnBrk="1">
                        <a:lnSpc>
                          <a:spcPct val="114000"/>
                        </a:lnSpc>
                      </a:pPr>
                      <a:r>
                        <a:rPr lang="zh-CN" altLang="en-US" sz="800" dirty="0">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1. 用于择期髋关节或膝关节置换手术成年患者，以预防静脉血栓形成（VTE）。</a:t>
                      </a:r>
                      <a:endParaRPr lang="zh-CN" altLang="en-US" sz="800" b="0" dirty="0">
                        <a:solidFill>
                          <a:schemeClr val="tx1"/>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a:p>
                      <a:pPr algn="l" latinLnBrk="1">
                        <a:lnSpc>
                          <a:spcPct val="114000"/>
                        </a:lnSpc>
                      </a:pPr>
                      <a:r>
                        <a:rPr lang="zh-CN" altLang="en-US" sz="800" dirty="0">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2. 用于治疗成人深静脉血栓形成（DVT）和肺栓塞（PE）；在完成至少6个月初始治疗后DVT和/或PE复发风险持续存在的患者中，用于降低DVT和/或PE复发的风险。（血流动力学不稳定PE患者参见【注意事项】）</a:t>
                      </a:r>
                      <a:endParaRPr lang="zh-CN" altLang="en-US" sz="800" b="0" dirty="0">
                        <a:solidFill>
                          <a:schemeClr val="tx1"/>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a:p>
                      <a:pPr algn="l" latinLnBrk="1">
                        <a:lnSpc>
                          <a:spcPct val="114000"/>
                        </a:lnSpc>
                      </a:pPr>
                      <a:r>
                        <a:rPr lang="zh-CN" altLang="en-US" sz="800" dirty="0">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3. 用于具有一种或多种危险因素（例如：充血性心力衰竭、高血压、年龄≥75岁、糖尿病、卒中或短暂性脑缺血发作病史）的非瓣膜性房颤成年患者，以降低卒中和体循环栓塞的风险。</a:t>
                      </a:r>
                      <a:endParaRPr lang="zh-CN" altLang="en-US" sz="800" b="0" dirty="0">
                        <a:solidFill>
                          <a:schemeClr val="tx1"/>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a:p>
                      <a:pPr algn="l" latinLnBrk="1">
                        <a:lnSpc>
                          <a:spcPct val="114000"/>
                        </a:lnSpc>
                      </a:pPr>
                      <a:r>
                        <a:rPr lang="zh-CN" altLang="en-US" sz="800" dirty="0">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 在使用华法林治疗控制良好的条件下，与华法林相比，利伐沙班在降低卒中及体循环栓塞风险方面相对有效性的数据有限。</a:t>
                      </a:r>
                      <a:endParaRPr lang="zh-CN" altLang="en-US" sz="800" b="0" dirty="0">
                        <a:solidFill>
                          <a:schemeClr val="tx1"/>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a:p>
                      <a:pPr algn="l" latinLnBrk="1">
                        <a:lnSpc>
                          <a:spcPct val="114000"/>
                        </a:lnSpc>
                      </a:pPr>
                      <a:r>
                        <a:rPr lang="zh-CN" altLang="en-US" sz="800" dirty="0">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儿科人群</a:t>
                      </a:r>
                      <a:endParaRPr lang="zh-CN" altLang="en-US" sz="800" b="0" dirty="0">
                        <a:solidFill>
                          <a:schemeClr val="tx1"/>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a:p>
                      <a:pPr algn="l" latinLnBrk="1">
                        <a:lnSpc>
                          <a:spcPct val="114000"/>
                        </a:lnSpc>
                      </a:pPr>
                      <a:r>
                        <a:rPr lang="zh-CN" altLang="en-US" sz="800" dirty="0">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用于18岁以下且体重为30 kg-50 kg及50kg以上的儿童和青少年静脉血栓栓塞症（VTE）患者经过初始非口服抗凝治疗至少 5 天后的 VTE 治疗及预防 VTE 复发。</a:t>
                      </a:r>
                      <a:endParaRPr lang="zh-CN" altLang="en-US" sz="800" dirty="0">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a:txBody>
                  <a:tcPr anchor="ctr" anchorCtr="0">
                    <a:lnL w="12700" cmpd="sng">
                      <a:solidFill>
                        <a:srgbClr val="C00000"/>
                      </a:solidFill>
                      <a:prstDash val="sysDot"/>
                    </a:lnL>
                    <a:lnR w="19050" cmpd="sng">
                      <a:solidFill>
                        <a:srgbClr val="C00000"/>
                      </a:solidFill>
                      <a:prstDash val="solid"/>
                    </a:lnR>
                    <a:lnT w="12700" cmpd="sng">
                      <a:solidFill>
                        <a:srgbClr val="C00000"/>
                      </a:solidFill>
                      <a:prstDash val="sysDot"/>
                    </a:lnT>
                    <a:lnB w="12700" cmpd="sng">
                      <a:solidFill>
                        <a:srgbClr val="C00000"/>
                      </a:solidFill>
                      <a:prstDash val="sysDot"/>
                    </a:lnB>
                  </a:tcPr>
                </a:tc>
                <a:tc hMerge="1">
                  <a:tcPr>
                    <a:lnL w="12700" cmpd="sng">
                      <a:solidFill>
                        <a:srgbClr val="C00000"/>
                      </a:solidFill>
                      <a:prstDash val="sysDot"/>
                    </a:lnL>
                    <a:lnR w="12700" cmpd="sng">
                      <a:solidFill>
                        <a:srgbClr val="C00000"/>
                      </a:solidFill>
                      <a:prstDash val="sysDot"/>
                    </a:lnR>
                    <a:lnT w="12700" cmpd="sng">
                      <a:solidFill>
                        <a:srgbClr val="C00000"/>
                      </a:solidFill>
                      <a:prstDash val="sysDot"/>
                    </a:lnT>
                    <a:lnB w="12700" cmpd="sng">
                      <a:solidFill>
                        <a:srgbClr val="C00000"/>
                      </a:solidFill>
                      <a:prstDash val="sysDot"/>
                    </a:lnB>
                  </a:tcPr>
                </a:tc>
                <a:tc hMerge="1">
                  <a:tcPr>
                    <a:lnL w="12700" cmpd="sng">
                      <a:solidFill>
                        <a:srgbClr val="C00000"/>
                      </a:solidFill>
                      <a:prstDash val="sysDot"/>
                    </a:lnL>
                    <a:lnR w="19050" cmpd="sng">
                      <a:solidFill>
                        <a:srgbClr val="C00000"/>
                      </a:solidFill>
                      <a:prstDash val="solid"/>
                    </a:lnR>
                    <a:lnT w="12700" cmpd="sng">
                      <a:solidFill>
                        <a:srgbClr val="C00000"/>
                      </a:solidFill>
                      <a:prstDash val="sysDot"/>
                    </a:lnT>
                    <a:lnB w="12700" cmpd="sng">
                      <a:solidFill>
                        <a:srgbClr val="C00000"/>
                      </a:solidFill>
                      <a:prstDash val="sysDot"/>
                    </a:lnB>
                  </a:tcPr>
                </a:tc>
              </a:tr>
              <a:tr h="0">
                <a:tc rowSpan="7">
                  <a:txBody>
                    <a:bodyPr/>
                    <a:p>
                      <a:pPr algn="l">
                        <a:buNone/>
                      </a:pPr>
                      <a:r>
                        <a:rPr lang="zh-CN" altLang="en-US" sz="800" b="1" dirty="0">
                          <a:solidFill>
                            <a:srgbClr val="C00000"/>
                          </a:solidFill>
                          <a:latin typeface="Arial" panose="020B0604020202020204" pitchFamily="34" charset="0"/>
                          <a:ea typeface="微软雅黑" panose="020B0503020204020204" charset="-122"/>
                          <a:sym typeface="Arial" panose="020B0604020202020204" pitchFamily="34" charset="0"/>
                        </a:rPr>
                        <a:t>用法用量</a:t>
                      </a:r>
                      <a:endParaRPr lang="zh-CN" altLang="en-US" sz="800" b="1" dirty="0">
                        <a:solidFill>
                          <a:srgbClr val="C00000"/>
                        </a:solidFill>
                        <a:latin typeface="Arial" panose="020B0604020202020204" pitchFamily="34" charset="0"/>
                        <a:ea typeface="微软雅黑" panose="020B0503020204020204" charset="-122"/>
                        <a:sym typeface="Arial" panose="020B0604020202020204" pitchFamily="34" charset="0"/>
                      </a:endParaRPr>
                    </a:p>
                  </a:txBody>
                  <a:tcPr anchor="ctr" anchorCtr="0">
                    <a:lnL w="19050" cmpd="sng">
                      <a:solidFill>
                        <a:srgbClr val="C00000"/>
                      </a:solidFill>
                      <a:prstDash val="solid"/>
                    </a:lnL>
                    <a:lnR w="12700" cmpd="sng">
                      <a:solidFill>
                        <a:srgbClr val="C00000"/>
                      </a:solidFill>
                      <a:prstDash val="sysDot"/>
                    </a:lnR>
                    <a:lnT w="12700" cmpd="sng">
                      <a:solidFill>
                        <a:srgbClr val="C00000"/>
                      </a:solidFill>
                      <a:prstDash val="sysDot"/>
                    </a:lnT>
                    <a:lnB w="19050" cmpd="sng">
                      <a:solidFill>
                        <a:srgbClr val="C00000"/>
                      </a:solidFill>
                      <a:prstDash val="solid"/>
                    </a:lnB>
                  </a:tcPr>
                </a:tc>
                <a:tc>
                  <a:txBody>
                    <a:bodyPr/>
                    <a:p>
                      <a:pPr algn="l">
                        <a:buNone/>
                      </a:pPr>
                      <a:r>
                        <a:rPr lang="zh-CN" altLang="en-US" sz="800" b="1" dirty="0">
                          <a:solidFill>
                            <a:srgbClr val="C00000"/>
                          </a:solidFill>
                          <a:latin typeface="Arial" panose="020B0604020202020204" pitchFamily="34" charset="0"/>
                          <a:ea typeface="微软雅黑" panose="020B0503020204020204" charset="-122"/>
                          <a:sym typeface="Arial" panose="020B0604020202020204" pitchFamily="34" charset="0"/>
                        </a:rPr>
                        <a:t>患者</a:t>
                      </a:r>
                      <a:endParaRPr lang="zh-CN" altLang="en-US" sz="800" b="1" dirty="0">
                        <a:solidFill>
                          <a:srgbClr val="C00000"/>
                        </a:solidFill>
                        <a:latin typeface="Arial" panose="020B0604020202020204" pitchFamily="34" charset="0"/>
                        <a:ea typeface="微软雅黑" panose="020B0503020204020204" charset="-122"/>
                        <a:sym typeface="Arial" panose="020B0604020202020204" pitchFamily="34" charset="0"/>
                      </a:endParaRPr>
                    </a:p>
                  </a:txBody>
                  <a:tcPr anchor="ctr" anchorCtr="0">
                    <a:lnL w="12700" cmpd="sng">
                      <a:solidFill>
                        <a:srgbClr val="C00000"/>
                      </a:solidFill>
                      <a:prstDash val="sysDot"/>
                    </a:lnL>
                    <a:lnR w="12700" cmpd="sng">
                      <a:solidFill>
                        <a:srgbClr val="C00000"/>
                      </a:solidFill>
                      <a:prstDash val="sysDot"/>
                    </a:lnR>
                    <a:lnT w="12700" cmpd="sng">
                      <a:solidFill>
                        <a:srgbClr val="C00000"/>
                      </a:solidFill>
                      <a:prstDash val="sysDot"/>
                    </a:lnT>
                    <a:lnB w="12700" cmpd="sng">
                      <a:solidFill>
                        <a:srgbClr val="C00000"/>
                      </a:solidFill>
                      <a:prstDash val="sysDot"/>
                    </a:lnB>
                  </a:tcPr>
                </a:tc>
                <a:tc>
                  <a:txBody>
                    <a:bodyPr/>
                    <a:p>
                      <a:pPr algn="l">
                        <a:buNone/>
                      </a:pPr>
                      <a:r>
                        <a:rPr lang="zh-CN" altLang="en-US" sz="800" b="1" dirty="0">
                          <a:solidFill>
                            <a:srgbClr val="C00000"/>
                          </a:solidFill>
                          <a:latin typeface="Arial" panose="020B0604020202020204" pitchFamily="34" charset="0"/>
                          <a:ea typeface="微软雅黑" panose="020B0503020204020204" charset="-122"/>
                          <a:sym typeface="Arial" panose="020B0604020202020204" pitchFamily="34" charset="0"/>
                        </a:rPr>
                        <a:t>适应症</a:t>
                      </a:r>
                      <a:endParaRPr lang="zh-CN" altLang="en-US" sz="800" b="1" dirty="0">
                        <a:solidFill>
                          <a:srgbClr val="C00000"/>
                        </a:solidFill>
                        <a:latin typeface="Arial" panose="020B0604020202020204" pitchFamily="34" charset="0"/>
                        <a:ea typeface="微软雅黑" panose="020B0503020204020204" charset="-122"/>
                        <a:sym typeface="Arial" panose="020B0604020202020204" pitchFamily="34" charset="0"/>
                      </a:endParaRPr>
                    </a:p>
                  </a:txBody>
                  <a:tcPr anchor="ctr" anchorCtr="0">
                    <a:lnL w="12700" cmpd="sng">
                      <a:solidFill>
                        <a:srgbClr val="C00000"/>
                      </a:solidFill>
                      <a:prstDash val="sysDot"/>
                    </a:lnL>
                    <a:lnR w="12700" cmpd="sng">
                      <a:solidFill>
                        <a:srgbClr val="C00000"/>
                      </a:solidFill>
                      <a:prstDash val="sysDot"/>
                    </a:lnR>
                    <a:lnT w="12700" cmpd="sng">
                      <a:solidFill>
                        <a:srgbClr val="C00000"/>
                      </a:solidFill>
                      <a:prstDash val="sysDot"/>
                    </a:lnT>
                    <a:lnB w="12700" cmpd="sng">
                      <a:solidFill>
                        <a:srgbClr val="C00000"/>
                      </a:solidFill>
                      <a:prstDash val="sysDot"/>
                    </a:lnB>
                  </a:tcPr>
                </a:tc>
                <a:tc>
                  <a:txBody>
                    <a:bodyPr/>
                    <a:p>
                      <a:pPr algn="l">
                        <a:buNone/>
                      </a:pPr>
                      <a:r>
                        <a:rPr lang="zh-CN" altLang="en-US" sz="800" b="1" dirty="0">
                          <a:solidFill>
                            <a:srgbClr val="C00000"/>
                          </a:solidFill>
                          <a:latin typeface="Arial" panose="020B0604020202020204" pitchFamily="34" charset="0"/>
                          <a:ea typeface="微软雅黑" panose="020B0503020204020204" charset="-122"/>
                          <a:sym typeface="Arial" panose="020B0604020202020204" pitchFamily="34" charset="0"/>
                        </a:rPr>
                        <a:t>用法用量</a:t>
                      </a:r>
                      <a:endParaRPr lang="zh-CN" altLang="en-US" sz="800" b="1" dirty="0">
                        <a:solidFill>
                          <a:srgbClr val="C00000"/>
                        </a:solidFill>
                        <a:latin typeface="Arial" panose="020B0604020202020204" pitchFamily="34" charset="0"/>
                        <a:ea typeface="微软雅黑" panose="020B0503020204020204" charset="-122"/>
                        <a:sym typeface="Arial" panose="020B0604020202020204" pitchFamily="34" charset="0"/>
                      </a:endParaRPr>
                    </a:p>
                  </a:txBody>
                  <a:tcPr anchor="ctr" anchorCtr="0">
                    <a:lnL w="12700" cmpd="sng">
                      <a:solidFill>
                        <a:srgbClr val="C00000"/>
                      </a:solidFill>
                      <a:prstDash val="sysDot"/>
                    </a:lnL>
                    <a:lnR w="19050" cmpd="sng">
                      <a:solidFill>
                        <a:srgbClr val="C00000"/>
                      </a:solidFill>
                      <a:prstDash val="solid"/>
                    </a:lnR>
                    <a:lnT w="12700" cmpd="sng">
                      <a:solidFill>
                        <a:srgbClr val="C00000"/>
                      </a:solidFill>
                      <a:prstDash val="sysDot"/>
                    </a:lnT>
                    <a:lnB w="12700" cmpd="sng">
                      <a:solidFill>
                        <a:srgbClr val="C00000"/>
                      </a:solidFill>
                      <a:prstDash val="sysDot"/>
                    </a:lnB>
                  </a:tcPr>
                </a:tc>
              </a:tr>
              <a:tr h="0">
                <a:tc vMerge="1">
                  <a:tcPr>
                    <a:lnL w="19050" cmpd="sng">
                      <a:solidFill>
                        <a:srgbClr val="C00000"/>
                      </a:solidFill>
                      <a:prstDash val="solid"/>
                    </a:lnL>
                    <a:lnR w="12700" cmpd="sng">
                      <a:solidFill>
                        <a:srgbClr val="C00000"/>
                      </a:solidFill>
                      <a:prstDash val="sysDot"/>
                    </a:lnR>
                    <a:lnT w="12700" cmpd="sng">
                      <a:solidFill>
                        <a:srgbClr val="C00000"/>
                      </a:solidFill>
                      <a:prstDash val="sysDot"/>
                    </a:lnT>
                    <a:lnB w="12700" cmpd="sng">
                      <a:solidFill>
                        <a:srgbClr val="C00000"/>
                      </a:solidFill>
                      <a:prstDash val="sysDot"/>
                    </a:lnB>
                  </a:tcPr>
                </a:tc>
                <a:tc rowSpan="5">
                  <a:txBody>
                    <a:bodyPr/>
                    <a:p>
                      <a:pPr algn="l">
                        <a:buNone/>
                      </a:pPr>
                      <a:r>
                        <a:rPr lang="zh-CN" altLang="en-US" sz="800" b="1" dirty="0">
                          <a:solidFill>
                            <a:srgbClr val="C00000"/>
                          </a:solidFill>
                          <a:latin typeface="Arial" panose="020B0604020202020204" pitchFamily="34" charset="0"/>
                          <a:ea typeface="微软雅黑" panose="020B0503020204020204" charset="-122"/>
                          <a:sym typeface="Arial" panose="020B0604020202020204" pitchFamily="34" charset="0"/>
                        </a:rPr>
                        <a:t>成人</a:t>
                      </a:r>
                      <a:endParaRPr lang="zh-CN" altLang="en-US" sz="800" b="1" dirty="0">
                        <a:solidFill>
                          <a:srgbClr val="C00000"/>
                        </a:solidFill>
                        <a:latin typeface="Arial" panose="020B0604020202020204" pitchFamily="34" charset="0"/>
                        <a:ea typeface="微软雅黑" panose="020B0503020204020204" charset="-122"/>
                        <a:sym typeface="Arial" panose="020B0604020202020204" pitchFamily="34" charset="0"/>
                      </a:endParaRPr>
                    </a:p>
                  </a:txBody>
                  <a:tcPr anchor="ctr" anchorCtr="0">
                    <a:lnL w="12700" cmpd="sng">
                      <a:solidFill>
                        <a:srgbClr val="C00000"/>
                      </a:solidFill>
                      <a:prstDash val="sysDot"/>
                    </a:lnL>
                    <a:lnR w="12700" cmpd="sng">
                      <a:solidFill>
                        <a:srgbClr val="C00000"/>
                      </a:solidFill>
                      <a:prstDash val="sysDot"/>
                    </a:lnR>
                    <a:lnT w="12700" cmpd="sng">
                      <a:solidFill>
                        <a:srgbClr val="C00000"/>
                      </a:solidFill>
                      <a:prstDash val="sysDot"/>
                    </a:lnT>
                    <a:lnB w="12700" cmpd="sng">
                      <a:solidFill>
                        <a:srgbClr val="C00000"/>
                      </a:solidFill>
                      <a:prstDash val="sysDot"/>
                    </a:lnB>
                  </a:tcPr>
                </a:tc>
                <a:tc>
                  <a:txBody>
                    <a:bodyPr/>
                    <a:p>
                      <a:pPr algn="l">
                        <a:buNone/>
                      </a:pPr>
                      <a:r>
                        <a:rPr lang="zh-CN" sz="800">
                          <a:solidFill>
                            <a:srgbClr val="000000"/>
                          </a:solidFill>
                          <a:latin typeface="微软雅黑 Light" panose="020B0502040204020203" charset="-122"/>
                          <a:ea typeface="微软雅黑 Light" panose="020B0502040204020203" charset="-122"/>
                          <a:cs typeface="微软雅黑 Light" panose="020B0502040204020203" charset="-122"/>
                          <a:sym typeface="+mn-ea"/>
                        </a:rPr>
                        <a:t>预防择期髋关节或膝关节置换手术成年患者的静脉血栓形成</a:t>
                      </a:r>
                      <a:endParaRPr lang="zh-CN" sz="800">
                        <a:solidFill>
                          <a:srgbClr val="000000"/>
                        </a:solidFill>
                        <a:latin typeface="微软雅黑 Light" panose="020B0502040204020203" charset="-122"/>
                        <a:ea typeface="微软雅黑 Light" panose="020B0502040204020203" charset="-122"/>
                        <a:cs typeface="微软雅黑 Light" panose="020B0502040204020203" charset="-122"/>
                        <a:sym typeface="+mn-ea"/>
                      </a:endParaRPr>
                    </a:p>
                  </a:txBody>
                  <a:tcPr anchor="ctr" anchorCtr="0">
                    <a:lnL w="12700" cmpd="sng">
                      <a:solidFill>
                        <a:srgbClr val="C00000"/>
                      </a:solidFill>
                      <a:prstDash val="sysDot"/>
                    </a:lnL>
                    <a:lnR w="12700" cmpd="sng">
                      <a:solidFill>
                        <a:srgbClr val="C00000"/>
                      </a:solidFill>
                      <a:prstDash val="sysDot"/>
                    </a:lnR>
                    <a:lnT w="12700" cmpd="sng">
                      <a:solidFill>
                        <a:srgbClr val="C00000"/>
                      </a:solidFill>
                      <a:prstDash val="sysDot"/>
                    </a:lnT>
                    <a:lnB w="12700" cmpd="sng">
                      <a:solidFill>
                        <a:srgbClr val="C00000"/>
                      </a:solidFill>
                      <a:prstDash val="sysDot"/>
                    </a:lnB>
                  </a:tcPr>
                </a:tc>
                <a:tc>
                  <a:txBody>
                    <a:bodyPr/>
                    <a:p>
                      <a:pPr indent="0" algn="l">
                        <a:buNone/>
                      </a:pPr>
                      <a:r>
                        <a:rPr lang="zh-CN" sz="800">
                          <a:solidFill>
                            <a:srgbClr val="000000"/>
                          </a:solidFill>
                          <a:latin typeface="微软雅黑 Light" panose="020B0502040204020203" charset="-122"/>
                          <a:ea typeface="微软雅黑 Light" panose="020B0502040204020203" charset="-122"/>
                          <a:cs typeface="微软雅黑 Light" panose="020B0502040204020203" charset="-122"/>
                          <a:sym typeface="+mn-ea"/>
                        </a:rPr>
                        <a:t>10mg/天</a:t>
                      </a:r>
                      <a:endParaRPr lang="zh-CN" sz="800" b="0">
                        <a:solidFill>
                          <a:srgbClr val="000000"/>
                        </a:solidFill>
                        <a:latin typeface="微软雅黑 Light" panose="020B0502040204020203" charset="-122"/>
                        <a:ea typeface="微软雅黑 Light" panose="020B0502040204020203" charset="-122"/>
                        <a:cs typeface="微软雅黑 Light" panose="020B0502040204020203" charset="-122"/>
                      </a:endParaRPr>
                    </a:p>
                    <a:p>
                      <a:pPr indent="0" algn="l">
                        <a:buNone/>
                      </a:pPr>
                      <a:r>
                        <a:rPr lang="zh-CN" sz="800">
                          <a:solidFill>
                            <a:srgbClr val="000000"/>
                          </a:solidFill>
                          <a:latin typeface="微软雅黑 Light" panose="020B0502040204020203" charset="-122"/>
                          <a:ea typeface="微软雅黑 Light" panose="020B0502040204020203" charset="-122"/>
                          <a:cs typeface="微软雅黑 Light" panose="020B0502040204020203" charset="-122"/>
                          <a:sym typeface="+mn-ea"/>
                        </a:rPr>
                        <a:t>接受髋关节大手术的患者，推荐疗程为 35 天</a:t>
                      </a:r>
                      <a:endParaRPr lang="zh-CN" sz="800" b="0">
                        <a:solidFill>
                          <a:srgbClr val="000000"/>
                        </a:solidFill>
                        <a:latin typeface="微软雅黑 Light" panose="020B0502040204020203" charset="-122"/>
                        <a:ea typeface="微软雅黑 Light" panose="020B0502040204020203" charset="-122"/>
                        <a:cs typeface="微软雅黑 Light" panose="020B0502040204020203" charset="-122"/>
                      </a:endParaRPr>
                    </a:p>
                    <a:p>
                      <a:pPr indent="0" algn="l">
                        <a:buNone/>
                      </a:pPr>
                      <a:r>
                        <a:rPr lang="zh-CN" sz="800">
                          <a:solidFill>
                            <a:srgbClr val="000000"/>
                          </a:solidFill>
                          <a:latin typeface="微软雅黑 Light" panose="020B0502040204020203" charset="-122"/>
                          <a:ea typeface="微软雅黑 Light" panose="020B0502040204020203" charset="-122"/>
                          <a:cs typeface="微软雅黑 Light" panose="020B0502040204020203" charset="-122"/>
                          <a:sym typeface="+mn-ea"/>
                        </a:rPr>
                        <a:t>接受膝关节大手术的患者，推荐疗程为 12 天</a:t>
                      </a:r>
                      <a:endParaRPr lang="zh-CN" altLang="en-US" sz="800">
                        <a:solidFill>
                          <a:srgbClr val="000000"/>
                        </a:solidFill>
                        <a:latin typeface="微软雅黑 Light" panose="020B0502040204020203" charset="-122"/>
                        <a:ea typeface="微软雅黑 Light" panose="020B0502040204020203" charset="-122"/>
                        <a:cs typeface="微软雅黑 Light" panose="020B0502040204020203" charset="-122"/>
                      </a:endParaRPr>
                    </a:p>
                  </a:txBody>
                  <a:tcPr anchor="ctr" anchorCtr="0">
                    <a:lnL w="12700" cmpd="sng">
                      <a:solidFill>
                        <a:srgbClr val="C00000"/>
                      </a:solidFill>
                      <a:prstDash val="sysDot"/>
                    </a:lnL>
                    <a:lnR w="19050" cmpd="sng">
                      <a:solidFill>
                        <a:srgbClr val="C00000"/>
                      </a:solidFill>
                      <a:prstDash val="solid"/>
                    </a:lnR>
                    <a:lnT w="12700" cmpd="sng">
                      <a:solidFill>
                        <a:srgbClr val="C00000"/>
                      </a:solidFill>
                      <a:prstDash val="sysDot"/>
                    </a:lnT>
                    <a:lnB w="12700" cmpd="sng">
                      <a:solidFill>
                        <a:srgbClr val="C00000"/>
                      </a:solidFill>
                      <a:prstDash val="sysDot"/>
                    </a:lnB>
                  </a:tcPr>
                </a:tc>
              </a:tr>
              <a:tr h="0">
                <a:tc vMerge="1">
                  <a:tcPr>
                    <a:lnL w="19050" cmpd="sng">
                      <a:solidFill>
                        <a:srgbClr val="C00000"/>
                      </a:solidFill>
                      <a:prstDash val="solid"/>
                    </a:lnL>
                    <a:lnR w="12700" cmpd="sng">
                      <a:solidFill>
                        <a:srgbClr val="C00000"/>
                      </a:solidFill>
                      <a:prstDash val="sysDot"/>
                    </a:lnR>
                    <a:lnT w="12700" cmpd="sng">
                      <a:solidFill>
                        <a:srgbClr val="C00000"/>
                      </a:solidFill>
                      <a:prstDash val="sysDot"/>
                    </a:lnT>
                    <a:lnB w="12700" cmpd="sng">
                      <a:solidFill>
                        <a:srgbClr val="C00000"/>
                      </a:solidFill>
                      <a:prstDash val="sysDot"/>
                    </a:lnB>
                  </a:tcPr>
                </a:tc>
                <a:tc vMerge="1">
                  <a:tcPr>
                    <a:lnL w="12700" cmpd="sng">
                      <a:solidFill>
                        <a:srgbClr val="C00000"/>
                      </a:solidFill>
                      <a:prstDash val="sysDot"/>
                    </a:lnL>
                    <a:lnR w="12700" cmpd="sng">
                      <a:solidFill>
                        <a:srgbClr val="C00000"/>
                      </a:solidFill>
                      <a:prstDash val="sysDot"/>
                    </a:lnR>
                    <a:lnT w="12700" cmpd="sng">
                      <a:solidFill>
                        <a:srgbClr val="C00000"/>
                      </a:solidFill>
                      <a:prstDash val="sysDot"/>
                    </a:lnT>
                    <a:lnB w="12700" cmpd="sng">
                      <a:solidFill>
                        <a:srgbClr val="C00000"/>
                      </a:solidFill>
                      <a:prstDash val="sysDot"/>
                    </a:lnB>
                  </a:tcPr>
                </a:tc>
                <a:tc rowSpan="3">
                  <a:txBody>
                    <a:bodyPr/>
                    <a:p>
                      <a:pPr algn="l">
                        <a:buNone/>
                      </a:pPr>
                      <a:r>
                        <a:rPr lang="zh-CN" sz="800">
                          <a:solidFill>
                            <a:srgbClr val="000000"/>
                          </a:solidFill>
                          <a:latin typeface="微软雅黑 Light" panose="020B0502040204020203" charset="-122"/>
                          <a:ea typeface="微软雅黑 Light" panose="020B0502040204020203" charset="-122"/>
                          <a:cs typeface="微软雅黑 Light" panose="020B0502040204020203" charset="-122"/>
                          <a:sym typeface="+mn-ea"/>
                        </a:rPr>
                        <a:t>治疗和降低 DVT 和 PE</a:t>
                      </a:r>
                      <a:r>
                        <a:rPr lang="zh-CN" sz="800">
                          <a:solidFill>
                            <a:srgbClr val="000000"/>
                          </a:solidFill>
                          <a:latin typeface="微软雅黑 Light" panose="020B0502040204020203" charset="-122"/>
                          <a:ea typeface="微软雅黑 Light" panose="020B0502040204020203" charset="-122"/>
                          <a:cs typeface="微软雅黑 Light" panose="020B0502040204020203" charset="-122"/>
                          <a:sym typeface="+mn-ea"/>
                        </a:rPr>
                        <a:t>复发的风险</a:t>
                      </a:r>
                      <a:endParaRPr lang="zh-CN" sz="800">
                        <a:solidFill>
                          <a:srgbClr val="000000"/>
                        </a:solidFill>
                        <a:latin typeface="微软雅黑 Light" panose="020B0502040204020203" charset="-122"/>
                        <a:ea typeface="微软雅黑 Light" panose="020B0502040204020203" charset="-122"/>
                        <a:cs typeface="微软雅黑 Light" panose="020B0502040204020203" charset="-122"/>
                        <a:sym typeface="+mn-ea"/>
                      </a:endParaRPr>
                    </a:p>
                  </a:txBody>
                  <a:tcPr anchor="ctr" anchorCtr="0">
                    <a:lnL w="12700" cmpd="sng">
                      <a:solidFill>
                        <a:srgbClr val="C00000"/>
                      </a:solidFill>
                      <a:prstDash val="sysDot"/>
                    </a:lnL>
                    <a:lnR w="12700" cmpd="sng">
                      <a:solidFill>
                        <a:srgbClr val="C00000"/>
                      </a:solidFill>
                      <a:prstDash val="sysDot"/>
                    </a:lnR>
                    <a:lnT w="12700" cmpd="sng">
                      <a:solidFill>
                        <a:srgbClr val="C00000"/>
                      </a:solidFill>
                      <a:prstDash val="sysDot"/>
                    </a:lnT>
                    <a:lnB w="12700" cmpd="sng">
                      <a:solidFill>
                        <a:srgbClr val="C00000"/>
                      </a:solidFill>
                      <a:prstDash val="sysDot"/>
                    </a:lnB>
                  </a:tcPr>
                </a:tc>
                <a:tc>
                  <a:txBody>
                    <a:bodyPr/>
                    <a:p>
                      <a:pPr algn="l">
                        <a:buNone/>
                      </a:pPr>
                      <a:r>
                        <a:rPr lang="zh-CN" sz="800">
                          <a:solidFill>
                            <a:srgbClr val="000000"/>
                          </a:solidFill>
                          <a:latin typeface="微软雅黑 Light" panose="020B0502040204020203" charset="-122"/>
                          <a:ea typeface="微软雅黑 Light" panose="020B0502040204020203" charset="-122"/>
                          <a:cs typeface="微软雅黑 Light" panose="020B0502040204020203" charset="-122"/>
                          <a:sym typeface="+mn-ea"/>
                        </a:rPr>
                        <a:t>第 1 天-第 21 天，15 mg，每日两次</a:t>
                      </a:r>
                      <a:endParaRPr lang="zh-CN" altLang="en-US" sz="800">
                        <a:solidFill>
                          <a:srgbClr val="000000"/>
                        </a:solidFill>
                        <a:latin typeface="微软雅黑 Light" panose="020B0502040204020203" charset="-122"/>
                        <a:ea typeface="微软雅黑 Light" panose="020B0502040204020203" charset="-122"/>
                        <a:cs typeface="微软雅黑 Light" panose="020B0502040204020203" charset="-122"/>
                        <a:sym typeface="+mn-ea"/>
                      </a:endParaRPr>
                    </a:p>
                  </a:txBody>
                  <a:tcPr anchor="ctr" anchorCtr="0">
                    <a:lnL w="12700" cmpd="sng">
                      <a:solidFill>
                        <a:srgbClr val="C00000"/>
                      </a:solidFill>
                      <a:prstDash val="sysDot"/>
                    </a:lnL>
                    <a:lnR w="19050" cmpd="sng">
                      <a:solidFill>
                        <a:srgbClr val="C00000"/>
                      </a:solidFill>
                      <a:prstDash val="solid"/>
                    </a:lnR>
                    <a:lnT w="12700" cmpd="sng">
                      <a:solidFill>
                        <a:srgbClr val="C00000"/>
                      </a:solidFill>
                      <a:prstDash val="sysDot"/>
                    </a:lnT>
                    <a:lnB w="12700" cmpd="sng">
                      <a:solidFill>
                        <a:srgbClr val="C00000"/>
                      </a:solidFill>
                      <a:prstDash val="sysDot"/>
                    </a:lnB>
                  </a:tcPr>
                </a:tc>
              </a:tr>
              <a:tr h="0">
                <a:tc vMerge="1">
                  <a:tcPr>
                    <a:lnL w="19050" cmpd="sng">
                      <a:solidFill>
                        <a:srgbClr val="C00000"/>
                      </a:solidFill>
                      <a:prstDash val="solid"/>
                    </a:lnL>
                    <a:lnR w="12700" cmpd="sng">
                      <a:solidFill>
                        <a:srgbClr val="C00000"/>
                      </a:solidFill>
                      <a:prstDash val="sysDot"/>
                    </a:lnR>
                    <a:lnT w="12700" cmpd="sng">
                      <a:solidFill>
                        <a:srgbClr val="C00000"/>
                      </a:solidFill>
                      <a:prstDash val="sysDot"/>
                    </a:lnT>
                    <a:lnB w="12700" cmpd="sng">
                      <a:solidFill>
                        <a:srgbClr val="C00000"/>
                      </a:solidFill>
                      <a:prstDash val="sysDot"/>
                    </a:lnB>
                  </a:tcPr>
                </a:tc>
                <a:tc vMerge="1">
                  <a:tcPr>
                    <a:lnL w="12700" cmpd="sng">
                      <a:solidFill>
                        <a:srgbClr val="C00000"/>
                      </a:solidFill>
                      <a:prstDash val="sysDot"/>
                    </a:lnL>
                    <a:lnR w="12700" cmpd="sng">
                      <a:solidFill>
                        <a:srgbClr val="C00000"/>
                      </a:solidFill>
                      <a:prstDash val="sysDot"/>
                    </a:lnR>
                    <a:lnT w="12700" cmpd="sng">
                      <a:solidFill>
                        <a:srgbClr val="C00000"/>
                      </a:solidFill>
                      <a:prstDash val="sysDot"/>
                    </a:lnT>
                    <a:lnB w="12700" cmpd="sng">
                      <a:solidFill>
                        <a:srgbClr val="C00000"/>
                      </a:solidFill>
                      <a:prstDash val="sysDot"/>
                    </a:lnB>
                  </a:tcPr>
                </a:tc>
                <a:tc vMerge="1">
                  <a:tcPr>
                    <a:lnL w="12700" cmpd="sng">
                      <a:solidFill>
                        <a:srgbClr val="C00000"/>
                      </a:solidFill>
                      <a:prstDash val="sysDot"/>
                    </a:lnL>
                    <a:lnR w="12700" cmpd="sng">
                      <a:solidFill>
                        <a:srgbClr val="C00000"/>
                      </a:solidFill>
                      <a:prstDash val="sysDot"/>
                    </a:lnR>
                    <a:lnT w="12700" cmpd="sng">
                      <a:solidFill>
                        <a:srgbClr val="C00000"/>
                      </a:solidFill>
                      <a:prstDash val="sysDot"/>
                    </a:lnT>
                    <a:lnB w="12700" cmpd="sng">
                      <a:solidFill>
                        <a:srgbClr val="C00000"/>
                      </a:solidFill>
                      <a:prstDash val="sysDot"/>
                    </a:lnB>
                  </a:tcPr>
                </a:tc>
                <a:tc>
                  <a:txBody>
                    <a:bodyPr/>
                    <a:p>
                      <a:pPr algn="l">
                        <a:buNone/>
                      </a:pPr>
                      <a:r>
                        <a:rPr lang="zh-CN" sz="800">
                          <a:solidFill>
                            <a:srgbClr val="000000"/>
                          </a:solidFill>
                          <a:latin typeface="微软雅黑 Light" panose="020B0502040204020203" charset="-122"/>
                          <a:ea typeface="微软雅黑 Light" panose="020B0502040204020203" charset="-122"/>
                          <a:cs typeface="微软雅黑 Light" panose="020B0502040204020203" charset="-122"/>
                          <a:sym typeface="+mn-ea"/>
                        </a:rPr>
                        <a:t>从第 22 天起，20 mg，每日一次</a:t>
                      </a:r>
                      <a:endParaRPr lang="zh-CN" sz="800">
                        <a:solidFill>
                          <a:srgbClr val="000000"/>
                        </a:solidFill>
                        <a:latin typeface="微软雅黑 Light" panose="020B0502040204020203" charset="-122"/>
                        <a:ea typeface="微软雅黑 Light" panose="020B0502040204020203" charset="-122"/>
                        <a:cs typeface="微软雅黑 Light" panose="020B0502040204020203" charset="-122"/>
                        <a:sym typeface="+mn-ea"/>
                      </a:endParaRPr>
                    </a:p>
                  </a:txBody>
                  <a:tcPr anchor="ctr" anchorCtr="0">
                    <a:lnL w="12700" cmpd="sng">
                      <a:solidFill>
                        <a:srgbClr val="C00000"/>
                      </a:solidFill>
                      <a:prstDash val="sysDot"/>
                    </a:lnL>
                    <a:lnR w="19050" cmpd="sng">
                      <a:solidFill>
                        <a:srgbClr val="C00000"/>
                      </a:solidFill>
                      <a:prstDash val="solid"/>
                    </a:lnR>
                    <a:lnT w="12700" cmpd="sng">
                      <a:solidFill>
                        <a:srgbClr val="C00000"/>
                      </a:solidFill>
                      <a:prstDash val="sysDot"/>
                    </a:lnT>
                    <a:lnB w="12700" cmpd="sng">
                      <a:solidFill>
                        <a:srgbClr val="C00000"/>
                      </a:solidFill>
                      <a:prstDash val="sysDot"/>
                    </a:lnB>
                  </a:tcPr>
                </a:tc>
              </a:tr>
              <a:tr h="0">
                <a:tc vMerge="1">
                  <a:tcPr>
                    <a:lnL w="19050" cmpd="sng">
                      <a:solidFill>
                        <a:srgbClr val="C00000"/>
                      </a:solidFill>
                      <a:prstDash val="solid"/>
                    </a:lnL>
                    <a:lnR w="12700" cmpd="sng">
                      <a:solidFill>
                        <a:srgbClr val="C00000"/>
                      </a:solidFill>
                      <a:prstDash val="sysDot"/>
                    </a:lnR>
                    <a:lnT w="12700" cmpd="sng">
                      <a:solidFill>
                        <a:srgbClr val="C00000"/>
                      </a:solidFill>
                      <a:prstDash val="sysDot"/>
                    </a:lnT>
                    <a:lnB w="12700" cmpd="sng">
                      <a:solidFill>
                        <a:srgbClr val="C00000"/>
                      </a:solidFill>
                      <a:prstDash val="sysDot"/>
                    </a:lnB>
                  </a:tcPr>
                </a:tc>
                <a:tc vMerge="1">
                  <a:tcPr>
                    <a:lnL w="12700" cmpd="sng">
                      <a:solidFill>
                        <a:srgbClr val="C00000"/>
                      </a:solidFill>
                      <a:prstDash val="sysDot"/>
                    </a:lnL>
                    <a:lnR w="12700" cmpd="sng">
                      <a:solidFill>
                        <a:srgbClr val="C00000"/>
                      </a:solidFill>
                      <a:prstDash val="sysDot"/>
                    </a:lnR>
                    <a:lnT w="12700" cmpd="sng">
                      <a:solidFill>
                        <a:srgbClr val="C00000"/>
                      </a:solidFill>
                      <a:prstDash val="sysDot"/>
                    </a:lnT>
                    <a:lnB w="12700" cmpd="sng">
                      <a:solidFill>
                        <a:srgbClr val="C00000"/>
                      </a:solidFill>
                      <a:prstDash val="sysDot"/>
                    </a:lnB>
                  </a:tcPr>
                </a:tc>
                <a:tc vMerge="1">
                  <a:tcPr anchor="ctr" anchorCtr="0">
                    <a:lnL w="12700" cmpd="sng">
                      <a:solidFill>
                        <a:srgbClr val="C00000"/>
                      </a:solidFill>
                      <a:prstDash val="sysDot"/>
                    </a:lnL>
                    <a:lnR w="12700" cmpd="sng">
                      <a:solidFill>
                        <a:srgbClr val="C00000"/>
                      </a:solidFill>
                      <a:prstDash val="sysDot"/>
                    </a:lnR>
                    <a:lnT w="12700" cmpd="sng">
                      <a:solidFill>
                        <a:srgbClr val="C00000"/>
                      </a:solidFill>
                      <a:prstDash val="sysDot"/>
                    </a:lnT>
                    <a:lnB w="12700" cmpd="sng">
                      <a:solidFill>
                        <a:srgbClr val="C00000"/>
                      </a:solidFill>
                      <a:prstDash val="sysDot"/>
                    </a:lnB>
                  </a:tcPr>
                </a:tc>
                <a:tc>
                  <a:txBody>
                    <a:bodyPr/>
                    <a:p>
                      <a:pPr indent="0" algn="l">
                        <a:buNone/>
                      </a:pPr>
                      <a:r>
                        <a:rPr lang="zh-CN" sz="800">
                          <a:solidFill>
                            <a:srgbClr val="000000"/>
                          </a:solidFill>
                          <a:latin typeface="微软雅黑 Light" panose="020B0502040204020203" charset="-122"/>
                          <a:ea typeface="微软雅黑 Light" panose="020B0502040204020203" charset="-122"/>
                          <a:cs typeface="微软雅黑 Light" panose="020B0502040204020203" charset="-122"/>
                          <a:sym typeface="+mn-ea"/>
                        </a:rPr>
                        <a:t>对于完成至少 6 个月标准抗凝治疗后持续存在 DVT 和/或 PE 风险的患者10 mg 每日一次，或20 mg 每日一次</a:t>
                      </a:r>
                      <a:endParaRPr lang="zh-CN" sz="800">
                        <a:solidFill>
                          <a:srgbClr val="000000"/>
                        </a:solidFill>
                        <a:latin typeface="微软雅黑 Light" panose="020B0502040204020203" charset="-122"/>
                        <a:ea typeface="微软雅黑 Light" panose="020B0502040204020203" charset="-122"/>
                        <a:cs typeface="微软雅黑 Light" panose="020B0502040204020203" charset="-122"/>
                        <a:sym typeface="+mn-ea"/>
                      </a:endParaRPr>
                    </a:p>
                  </a:txBody>
                  <a:tcPr anchor="ctr" anchorCtr="0">
                    <a:lnL w="12700" cmpd="sng">
                      <a:solidFill>
                        <a:srgbClr val="C00000"/>
                      </a:solidFill>
                      <a:prstDash val="sysDot"/>
                    </a:lnL>
                    <a:lnR w="19050" cmpd="sng">
                      <a:solidFill>
                        <a:srgbClr val="C00000"/>
                      </a:solidFill>
                      <a:prstDash val="solid"/>
                    </a:lnR>
                    <a:lnT w="12700" cmpd="sng">
                      <a:solidFill>
                        <a:srgbClr val="C00000"/>
                      </a:solidFill>
                      <a:prstDash val="sysDot"/>
                    </a:lnT>
                    <a:lnB w="12700" cmpd="sng">
                      <a:solidFill>
                        <a:srgbClr val="C00000"/>
                      </a:solidFill>
                      <a:prstDash val="sysDot"/>
                    </a:lnB>
                  </a:tcPr>
                </a:tc>
              </a:tr>
              <a:tr h="0">
                <a:tc vMerge="1">
                  <a:tcPr>
                    <a:lnL w="19050" cmpd="sng">
                      <a:solidFill>
                        <a:srgbClr val="C00000"/>
                      </a:solidFill>
                      <a:prstDash val="solid"/>
                    </a:lnL>
                    <a:lnR w="12700" cmpd="sng">
                      <a:solidFill>
                        <a:srgbClr val="C00000"/>
                      </a:solidFill>
                      <a:prstDash val="sysDot"/>
                    </a:lnR>
                    <a:lnT w="12700" cmpd="sng">
                      <a:solidFill>
                        <a:srgbClr val="C00000"/>
                      </a:solidFill>
                      <a:prstDash val="sysDot"/>
                    </a:lnT>
                    <a:lnB w="12700" cmpd="sng">
                      <a:solidFill>
                        <a:srgbClr val="C00000"/>
                      </a:solidFill>
                      <a:prstDash val="sysDot"/>
                    </a:lnB>
                  </a:tcPr>
                </a:tc>
                <a:tc vMerge="1">
                  <a:tcPr>
                    <a:lnL w="12700" cmpd="sng">
                      <a:solidFill>
                        <a:srgbClr val="C00000"/>
                      </a:solidFill>
                      <a:prstDash val="sysDot"/>
                    </a:lnL>
                    <a:lnR w="12700" cmpd="sng">
                      <a:solidFill>
                        <a:srgbClr val="C00000"/>
                      </a:solidFill>
                      <a:prstDash val="sysDot"/>
                    </a:lnR>
                    <a:lnT w="12700" cmpd="sng">
                      <a:solidFill>
                        <a:srgbClr val="C00000"/>
                      </a:solidFill>
                      <a:prstDash val="sysDot"/>
                    </a:lnT>
                    <a:lnB w="12700" cmpd="sng">
                      <a:solidFill>
                        <a:srgbClr val="C00000"/>
                      </a:solidFill>
                      <a:prstDash val="sysDot"/>
                    </a:lnB>
                  </a:tcPr>
                </a:tc>
                <a:tc>
                  <a:txBody>
                    <a:bodyPr/>
                    <a:p>
                      <a:pPr algn="l">
                        <a:buNone/>
                      </a:pPr>
                      <a:r>
                        <a:rPr lang="zh-CN" sz="800">
                          <a:solidFill>
                            <a:srgbClr val="000000"/>
                          </a:solidFill>
                          <a:latin typeface="微软雅黑 Light" panose="020B0502040204020203" charset="-122"/>
                          <a:ea typeface="微软雅黑 Light" panose="020B0502040204020203" charset="-122"/>
                          <a:cs typeface="微软雅黑 Light" panose="020B0502040204020203" charset="-122"/>
                          <a:sym typeface="+mn-ea"/>
                        </a:rPr>
                        <a:t>非瓣膜性房颤成年患者，降低卒中和体循环栓塞的风险</a:t>
                      </a:r>
                      <a:endParaRPr lang="zh-CN" sz="800">
                        <a:solidFill>
                          <a:srgbClr val="000000"/>
                        </a:solidFill>
                        <a:latin typeface="微软雅黑 Light" panose="020B0502040204020203" charset="-122"/>
                        <a:ea typeface="微软雅黑 Light" panose="020B0502040204020203" charset="-122"/>
                        <a:cs typeface="微软雅黑 Light" panose="020B0502040204020203" charset="-122"/>
                        <a:sym typeface="+mn-ea"/>
                      </a:endParaRPr>
                    </a:p>
                  </a:txBody>
                  <a:tcPr anchor="ctr" anchorCtr="0">
                    <a:lnL w="12700" cmpd="sng">
                      <a:solidFill>
                        <a:srgbClr val="C00000"/>
                      </a:solidFill>
                      <a:prstDash val="sysDot"/>
                    </a:lnL>
                    <a:lnR w="12700" cmpd="sng">
                      <a:solidFill>
                        <a:srgbClr val="C00000"/>
                      </a:solidFill>
                      <a:prstDash val="sysDot"/>
                    </a:lnR>
                    <a:lnT w="12700" cmpd="sng">
                      <a:solidFill>
                        <a:srgbClr val="C00000"/>
                      </a:solidFill>
                      <a:prstDash val="sysDot"/>
                    </a:lnT>
                    <a:lnB w="12700" cmpd="sng">
                      <a:solidFill>
                        <a:srgbClr val="C00000"/>
                      </a:solidFill>
                      <a:prstDash val="sysDot"/>
                    </a:lnB>
                  </a:tcPr>
                </a:tc>
                <a:tc>
                  <a:txBody>
                    <a:bodyPr/>
                    <a:p>
                      <a:pPr algn="l">
                        <a:buNone/>
                      </a:pPr>
                      <a:r>
                        <a:rPr lang="zh-CN" sz="800">
                          <a:solidFill>
                            <a:srgbClr val="000000"/>
                          </a:solidFill>
                          <a:latin typeface="微软雅黑 Light" panose="020B0502040204020203" charset="-122"/>
                          <a:ea typeface="微软雅黑 Light" panose="020B0502040204020203" charset="-122"/>
                          <a:cs typeface="微软雅黑 Light" panose="020B0502040204020203" charset="-122"/>
                          <a:sym typeface="+mn-ea"/>
                        </a:rPr>
                        <a:t>20mg 每日一次</a:t>
                      </a:r>
                      <a:endParaRPr lang="zh-CN" sz="800">
                        <a:solidFill>
                          <a:srgbClr val="000000"/>
                        </a:solidFill>
                        <a:latin typeface="微软雅黑 Light" panose="020B0502040204020203" charset="-122"/>
                        <a:ea typeface="微软雅黑 Light" panose="020B0502040204020203" charset="-122"/>
                        <a:cs typeface="微软雅黑 Light" panose="020B0502040204020203" charset="-122"/>
                        <a:sym typeface="+mn-ea"/>
                      </a:endParaRPr>
                    </a:p>
                    <a:p>
                      <a:pPr algn="l">
                        <a:buNone/>
                      </a:pPr>
                      <a:r>
                        <a:rPr lang="zh-CN" sz="800">
                          <a:solidFill>
                            <a:srgbClr val="000000"/>
                          </a:solidFill>
                          <a:latin typeface="微软雅黑 Light" panose="020B0502040204020203" charset="-122"/>
                          <a:ea typeface="微软雅黑 Light" panose="020B0502040204020203" charset="-122"/>
                          <a:cs typeface="微软雅黑 Light" panose="020B0502040204020203" charset="-122"/>
                          <a:sym typeface="+mn-ea"/>
                        </a:rPr>
                        <a:t>15mg 每日一次（低体重和高龄（&gt;75岁）</a:t>
                      </a:r>
                      <a:endParaRPr lang="zh-CN" sz="800">
                        <a:solidFill>
                          <a:srgbClr val="000000"/>
                        </a:solidFill>
                        <a:latin typeface="微软雅黑 Light" panose="020B0502040204020203" charset="-122"/>
                        <a:ea typeface="微软雅黑 Light" panose="020B0502040204020203" charset="-122"/>
                        <a:cs typeface="微软雅黑 Light" panose="020B0502040204020203" charset="-122"/>
                        <a:sym typeface="+mn-ea"/>
                      </a:endParaRPr>
                    </a:p>
                  </a:txBody>
                  <a:tcPr anchor="ctr" anchorCtr="0">
                    <a:lnL w="12700" cmpd="sng">
                      <a:solidFill>
                        <a:srgbClr val="C00000"/>
                      </a:solidFill>
                      <a:prstDash val="sysDot"/>
                    </a:lnL>
                    <a:lnR w="19050" cmpd="sng">
                      <a:solidFill>
                        <a:srgbClr val="C00000"/>
                      </a:solidFill>
                      <a:prstDash val="solid"/>
                    </a:lnR>
                    <a:lnT w="12700" cmpd="sng">
                      <a:solidFill>
                        <a:srgbClr val="C00000"/>
                      </a:solidFill>
                      <a:prstDash val="sysDot"/>
                    </a:lnT>
                    <a:lnB w="12700" cmpd="sng">
                      <a:solidFill>
                        <a:srgbClr val="C00000"/>
                      </a:solidFill>
                      <a:prstDash val="sysDot"/>
                    </a:lnB>
                  </a:tcPr>
                </a:tc>
              </a:tr>
              <a:tr h="0">
                <a:tc vMerge="1">
                  <a:tcPr>
                    <a:lnL w="19050" cmpd="sng">
                      <a:solidFill>
                        <a:srgbClr val="C00000"/>
                      </a:solidFill>
                      <a:prstDash val="solid"/>
                    </a:lnL>
                    <a:lnR w="12700" cmpd="sng">
                      <a:solidFill>
                        <a:srgbClr val="C00000"/>
                      </a:solidFill>
                      <a:prstDash val="sysDot"/>
                    </a:lnR>
                    <a:lnT w="12700" cmpd="sng">
                      <a:solidFill>
                        <a:srgbClr val="C00000"/>
                      </a:solidFill>
                      <a:prstDash val="sysDot"/>
                    </a:lnT>
                    <a:lnB w="19050" cmpd="sng">
                      <a:solidFill>
                        <a:srgbClr val="C00000"/>
                      </a:solidFill>
                      <a:prstDash val="solid"/>
                    </a:lnB>
                  </a:tcPr>
                </a:tc>
                <a:tc>
                  <a:txBody>
                    <a:bodyPr/>
                    <a:p>
                      <a:pPr algn="l">
                        <a:buNone/>
                      </a:pPr>
                      <a:r>
                        <a:rPr lang="zh-CN" altLang="en-US" sz="800" b="1" dirty="0">
                          <a:solidFill>
                            <a:srgbClr val="C00000"/>
                          </a:solidFill>
                          <a:latin typeface="Arial" panose="020B0604020202020204" pitchFamily="34" charset="0"/>
                          <a:ea typeface="微软雅黑" panose="020B0503020204020204" charset="-122"/>
                          <a:sym typeface="Arial" panose="020B0604020202020204" pitchFamily="34" charset="0"/>
                        </a:rPr>
                        <a:t>儿童</a:t>
                      </a:r>
                      <a:endParaRPr lang="zh-CN" altLang="en-US" sz="800" b="1" dirty="0">
                        <a:solidFill>
                          <a:srgbClr val="C00000"/>
                        </a:solidFill>
                        <a:latin typeface="Arial" panose="020B0604020202020204" pitchFamily="34" charset="0"/>
                        <a:ea typeface="微软雅黑" panose="020B0503020204020204" charset="-122"/>
                        <a:sym typeface="Arial" panose="020B0604020202020204" pitchFamily="34" charset="0"/>
                      </a:endParaRPr>
                    </a:p>
                  </a:txBody>
                  <a:tcPr anchor="ctr" anchorCtr="0">
                    <a:lnL w="12700" cmpd="sng">
                      <a:solidFill>
                        <a:srgbClr val="C00000"/>
                      </a:solidFill>
                      <a:prstDash val="sysDot"/>
                    </a:lnL>
                    <a:lnR w="12700" cmpd="sng">
                      <a:solidFill>
                        <a:srgbClr val="C00000"/>
                      </a:solidFill>
                      <a:prstDash val="sysDot"/>
                    </a:lnR>
                    <a:lnT w="12700" cmpd="sng">
                      <a:solidFill>
                        <a:srgbClr val="C00000"/>
                      </a:solidFill>
                      <a:prstDash val="sysDot"/>
                    </a:lnT>
                    <a:lnB w="19050" cmpd="sng">
                      <a:solidFill>
                        <a:srgbClr val="C00000"/>
                      </a:solidFill>
                      <a:prstDash val="solid"/>
                    </a:lnB>
                  </a:tcPr>
                </a:tc>
                <a:tc>
                  <a:txBody>
                    <a:bodyPr/>
                    <a:p>
                      <a:pPr algn="l">
                        <a:buNone/>
                      </a:pPr>
                      <a:r>
                        <a:rPr lang="zh-CN" sz="800">
                          <a:solidFill>
                            <a:srgbClr val="000000"/>
                          </a:solidFill>
                          <a:latin typeface="微软雅黑 Light" panose="020B0502040204020203" charset="-122"/>
                          <a:ea typeface="微软雅黑 Light" panose="020B0502040204020203" charset="-122"/>
                          <a:cs typeface="微软雅黑 Light" panose="020B0502040204020203" charset="-122"/>
                          <a:sym typeface="+mn-ea"/>
                        </a:rPr>
                        <a:t>VTE 及预防 VTE 复发</a:t>
                      </a:r>
                      <a:endParaRPr lang="zh-CN" sz="800">
                        <a:solidFill>
                          <a:srgbClr val="000000"/>
                        </a:solidFill>
                        <a:latin typeface="微软雅黑 Light" panose="020B0502040204020203" charset="-122"/>
                        <a:ea typeface="微软雅黑 Light" panose="020B0502040204020203" charset="-122"/>
                        <a:cs typeface="微软雅黑 Light" panose="020B0502040204020203" charset="-122"/>
                        <a:sym typeface="+mn-ea"/>
                      </a:endParaRPr>
                    </a:p>
                  </a:txBody>
                  <a:tcPr anchor="ctr" anchorCtr="0">
                    <a:lnL w="12700" cmpd="sng">
                      <a:solidFill>
                        <a:srgbClr val="C00000"/>
                      </a:solidFill>
                      <a:prstDash val="sysDot"/>
                    </a:lnL>
                    <a:lnR w="12700" cmpd="sng">
                      <a:solidFill>
                        <a:srgbClr val="C00000"/>
                      </a:solidFill>
                      <a:prstDash val="sysDot"/>
                    </a:lnR>
                    <a:lnT w="12700" cmpd="sng">
                      <a:solidFill>
                        <a:srgbClr val="C00000"/>
                      </a:solidFill>
                      <a:prstDash val="sysDot"/>
                    </a:lnT>
                    <a:lnB w="19050" cmpd="sng">
                      <a:solidFill>
                        <a:srgbClr val="C00000"/>
                      </a:solidFill>
                      <a:prstDash val="solid"/>
                    </a:lnB>
                  </a:tcPr>
                </a:tc>
                <a:tc>
                  <a:txBody>
                    <a:bodyPr/>
                    <a:p>
                      <a:pPr algn="l">
                        <a:buNone/>
                      </a:pPr>
                      <a:r>
                        <a:rPr lang="zh-CN" sz="800">
                          <a:solidFill>
                            <a:srgbClr val="000000"/>
                          </a:solidFill>
                          <a:latin typeface="微软雅黑 Light" panose="020B0502040204020203" charset="-122"/>
                          <a:ea typeface="微软雅黑 Light" panose="020B0502040204020203" charset="-122"/>
                          <a:cs typeface="微软雅黑 Light" panose="020B0502040204020203" charset="-122"/>
                          <a:sym typeface="+mn-ea"/>
                        </a:rPr>
                        <a:t>体重 30-50 kg：15 mg ，每日给药一次</a:t>
                      </a:r>
                      <a:endParaRPr lang="zh-CN" sz="800">
                        <a:solidFill>
                          <a:srgbClr val="000000"/>
                        </a:solidFill>
                        <a:latin typeface="微软雅黑 Light" panose="020B0502040204020203" charset="-122"/>
                        <a:ea typeface="微软雅黑 Light" panose="020B0502040204020203" charset="-122"/>
                        <a:cs typeface="微软雅黑 Light" panose="020B0502040204020203" charset="-122"/>
                        <a:sym typeface="+mn-ea"/>
                      </a:endParaRPr>
                    </a:p>
                    <a:p>
                      <a:pPr algn="l">
                        <a:buNone/>
                      </a:pPr>
                      <a:r>
                        <a:rPr lang="zh-CN" sz="800">
                          <a:solidFill>
                            <a:srgbClr val="000000"/>
                          </a:solidFill>
                          <a:latin typeface="微软雅黑 Light" panose="020B0502040204020203" charset="-122"/>
                          <a:ea typeface="微软雅黑 Light" panose="020B0502040204020203" charset="-122"/>
                          <a:cs typeface="微软雅黑 Light" panose="020B0502040204020203" charset="-122"/>
                          <a:sym typeface="+mn-ea"/>
                        </a:rPr>
                        <a:t>体重≥50 kg：20 mg， 每日给药一次</a:t>
                      </a:r>
                      <a:endParaRPr lang="zh-CN" sz="800">
                        <a:solidFill>
                          <a:srgbClr val="000000"/>
                        </a:solidFill>
                        <a:latin typeface="微软雅黑 Light" panose="020B0502040204020203" charset="-122"/>
                        <a:ea typeface="微软雅黑 Light" panose="020B0502040204020203" charset="-122"/>
                        <a:cs typeface="微软雅黑 Light" panose="020B0502040204020203" charset="-122"/>
                        <a:sym typeface="+mn-ea"/>
                      </a:endParaRPr>
                    </a:p>
                  </a:txBody>
                  <a:tcPr anchor="ctr" anchorCtr="0">
                    <a:lnL w="12700" cmpd="sng">
                      <a:solidFill>
                        <a:srgbClr val="C00000"/>
                      </a:solidFill>
                      <a:prstDash val="sysDot"/>
                    </a:lnL>
                    <a:lnR w="19050" cmpd="sng">
                      <a:solidFill>
                        <a:srgbClr val="C00000"/>
                      </a:solidFill>
                      <a:prstDash val="solid"/>
                    </a:lnR>
                    <a:lnT w="12700" cmpd="sng">
                      <a:solidFill>
                        <a:srgbClr val="C00000"/>
                      </a:solidFill>
                      <a:prstDash val="sysDot"/>
                    </a:lnT>
                    <a:lnB w="19050" cmpd="sng">
                      <a:solidFill>
                        <a:srgbClr val="C00000"/>
                      </a:solidFill>
                      <a:prstDash val="solid"/>
                    </a:lnB>
                  </a:tcPr>
                </a:tc>
              </a:tr>
            </a:tbl>
          </a:graphicData>
        </a:graphic>
      </p:graphicFrame>
      <p:sp>
        <p:nvSpPr>
          <p:cNvPr id="9" name="object 4"/>
          <p:cNvSpPr txBox="1"/>
          <p:nvPr/>
        </p:nvSpPr>
        <p:spPr>
          <a:xfrm>
            <a:off x="5160645" y="356870"/>
            <a:ext cx="6638925" cy="504825"/>
          </a:xfrm>
          <a:prstGeom prst="rect">
            <a:avLst/>
          </a:prstGeom>
        </p:spPr>
        <p:txBody>
          <a:bodyPr vert="horz" wrap="square" lIns="0" tIns="12700" rIns="0" bIns="0" rtlCol="0">
            <a:spAutoFit/>
          </a:bodyPr>
          <a:p>
            <a:pPr algn="l"/>
            <a:r>
              <a:rPr lang="zh-CN" altLang="en-US" sz="1600" b="1" i="1" dirty="0">
                <a:solidFill>
                  <a:srgbClr val="404040"/>
                </a:solidFill>
                <a:latin typeface="Arial" panose="020B0604020202020204" pitchFamily="34" charset="0"/>
                <a:ea typeface="微软雅黑" panose="020B0503020204020204" charset="-122"/>
                <a:sym typeface="Arial" panose="020B0604020202020204" pitchFamily="34" charset="0"/>
              </a:rPr>
              <a:t>利伐沙班 </a:t>
            </a:r>
            <a:r>
              <a:rPr lang="en-US" altLang="zh-CN" sz="1600" dirty="0">
                <a:solidFill>
                  <a:srgbClr val="404040"/>
                </a:solidFill>
                <a:latin typeface="Arial" panose="020B0604020202020204" pitchFamily="34" charset="0"/>
                <a:ea typeface="微软雅黑" panose="020B0503020204020204" charset="-122"/>
                <a:sym typeface="Arial" panose="020B0604020202020204" pitchFamily="34" charset="0"/>
              </a:rPr>
              <a:t>: </a:t>
            </a:r>
            <a:r>
              <a:rPr sz="1600" b="1" dirty="0">
                <a:solidFill>
                  <a:srgbClr val="404040"/>
                </a:solidFill>
                <a:latin typeface="Arial" panose="020B0604020202020204" pitchFamily="34" charset="0"/>
                <a:ea typeface="微软雅黑" panose="020B0503020204020204" charset="-122"/>
                <a:sym typeface="Arial" panose="020B0604020202020204" pitchFamily="34" charset="0"/>
              </a:rPr>
              <a:t>拥有最多适应症的NOACs</a:t>
            </a:r>
            <a:endParaRPr sz="1600" b="1" dirty="0">
              <a:solidFill>
                <a:srgbClr val="404040"/>
              </a:solidFill>
              <a:latin typeface="Arial" panose="020B0604020202020204" pitchFamily="34" charset="0"/>
              <a:ea typeface="微软雅黑" panose="020B0503020204020204" charset="-122"/>
              <a:sym typeface="Arial" panose="020B0604020202020204" pitchFamily="34" charset="0"/>
            </a:endParaRPr>
          </a:p>
          <a:p>
            <a:pPr algn="l"/>
            <a:r>
              <a:rPr lang="en-US" altLang="zh-CN" sz="1600" dirty="0">
                <a:solidFill>
                  <a:srgbClr val="404040"/>
                </a:solidFill>
                <a:latin typeface="Arial" panose="020B0604020202020204" pitchFamily="34" charset="0"/>
                <a:ea typeface="微软雅黑" panose="020B0503020204020204" charset="-122"/>
                <a:sym typeface="Arial" panose="020B0604020202020204" pitchFamily="34" charset="0"/>
              </a:rPr>
              <a:t>                 </a:t>
            </a:r>
            <a:r>
              <a:rPr sz="1600" b="1" dirty="0">
                <a:solidFill>
                  <a:srgbClr val="404040"/>
                </a:solidFill>
                <a:latin typeface="Arial" panose="020B0604020202020204" pitchFamily="34" charset="0"/>
                <a:ea typeface="微软雅黑" panose="020B0503020204020204" charset="-122"/>
                <a:sym typeface="Arial" panose="020B0604020202020204" pitchFamily="34" charset="0"/>
              </a:rPr>
              <a:t>中国唯一拥有儿童VTE治疗及预防复发适应</a:t>
            </a:r>
            <a:r>
              <a:rPr lang="zh-CN" sz="1600" b="1" dirty="0">
                <a:solidFill>
                  <a:srgbClr val="404040"/>
                </a:solidFill>
                <a:latin typeface="Arial" panose="020B0604020202020204" pitchFamily="34" charset="0"/>
                <a:ea typeface="微软雅黑" panose="020B0503020204020204" charset="-122"/>
                <a:sym typeface="Arial" panose="020B0604020202020204" pitchFamily="34" charset="0"/>
              </a:rPr>
              <a:t>症</a:t>
            </a:r>
            <a:r>
              <a:rPr sz="1600" b="1" dirty="0">
                <a:solidFill>
                  <a:srgbClr val="404040"/>
                </a:solidFill>
                <a:latin typeface="Arial" panose="020B0604020202020204" pitchFamily="34" charset="0"/>
                <a:ea typeface="微软雅黑" panose="020B0503020204020204" charset="-122"/>
                <a:sym typeface="Arial" panose="020B0604020202020204" pitchFamily="34" charset="0"/>
              </a:rPr>
              <a:t>的口服抗凝药物。</a:t>
            </a:r>
            <a:endParaRPr sz="1600" b="1" spc="-10" dirty="0">
              <a:solidFill>
                <a:srgbClr val="404040"/>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p:txBody>
      </p:sp>
      <p:sp>
        <p:nvSpPr>
          <p:cNvPr id="12" name="文本框 11"/>
          <p:cNvSpPr txBox="1"/>
          <p:nvPr/>
        </p:nvSpPr>
        <p:spPr>
          <a:xfrm>
            <a:off x="424180" y="4990465"/>
            <a:ext cx="1358265" cy="349250"/>
          </a:xfrm>
          <a:prstGeom prst="rect">
            <a:avLst/>
          </a:prstGeom>
          <a:noFill/>
        </p:spPr>
        <p:txBody>
          <a:bodyPr wrap="square" rtlCol="0">
            <a:spAutoFit/>
          </a:bodyPr>
          <a:p>
            <a:pPr algn="l" eaLnBrk="1" hangingPunct="1">
              <a:lnSpc>
                <a:spcPct val="120000"/>
              </a:lnSpc>
              <a:spcBef>
                <a:spcPct val="0"/>
              </a:spcBef>
              <a:buFontTx/>
              <a:buNone/>
            </a:pPr>
            <a:r>
              <a:rPr lang="zh-CN" altLang="en-US" sz="1400" b="1" dirty="0">
                <a:solidFill>
                  <a:srgbClr val="CF152D"/>
                </a:solidFill>
                <a:latin typeface="Arial" panose="020B0604020202020204" pitchFamily="34" charset="0"/>
                <a:ea typeface="微软雅黑" panose="020B0503020204020204" charset="-122"/>
                <a:sym typeface="Arial" panose="020B0604020202020204" pitchFamily="34" charset="0"/>
              </a:rPr>
              <a:t>疾病基本情况</a:t>
            </a:r>
            <a:endParaRPr lang="zh-CN" altLang="en-US" sz="1400" b="1" dirty="0">
              <a:solidFill>
                <a:srgbClr val="CF152D"/>
              </a:solidFill>
              <a:latin typeface="Arial" panose="020B0604020202020204" pitchFamily="34" charset="0"/>
              <a:ea typeface="微软雅黑" panose="020B0503020204020204" charset="-122"/>
              <a:sym typeface="Arial" panose="020B0604020202020204" pitchFamily="34" charset="0"/>
            </a:endParaRPr>
          </a:p>
        </p:txBody>
      </p:sp>
      <p:cxnSp>
        <p:nvCxnSpPr>
          <p:cNvPr id="13" name="直接连接符 12"/>
          <p:cNvCxnSpPr/>
          <p:nvPr/>
        </p:nvCxnSpPr>
        <p:spPr>
          <a:xfrm>
            <a:off x="501650" y="5355590"/>
            <a:ext cx="1114425" cy="0"/>
          </a:xfrm>
          <a:prstGeom prst="line">
            <a:avLst/>
          </a:prstGeom>
          <a:ln w="28575">
            <a:solidFill>
              <a:srgbClr val="C00000"/>
            </a:solidFill>
          </a:ln>
        </p:spPr>
        <p:style>
          <a:lnRef idx="2">
            <a:schemeClr val="accent1"/>
          </a:lnRef>
          <a:fillRef idx="0">
            <a:srgbClr val="FFFFFF"/>
          </a:fillRef>
          <a:effectRef idx="0">
            <a:srgbClr val="FFFFFF"/>
          </a:effectRef>
          <a:fontRef idx="minor">
            <a:schemeClr val="tx1"/>
          </a:fontRef>
        </p:style>
      </p:cxnSp>
      <p:sp>
        <p:nvSpPr>
          <p:cNvPr id="16" name="文本框 15"/>
          <p:cNvSpPr txBox="1"/>
          <p:nvPr/>
        </p:nvSpPr>
        <p:spPr>
          <a:xfrm>
            <a:off x="435610" y="5367655"/>
            <a:ext cx="11288395" cy="892810"/>
          </a:xfrm>
          <a:prstGeom prst="rect">
            <a:avLst/>
          </a:prstGeom>
          <a:noFill/>
        </p:spPr>
        <p:txBody>
          <a:bodyPr wrap="square" rtlCol="0">
            <a:noAutofit/>
          </a:bodyPr>
          <a:p>
            <a:pPr algn="l" eaLnBrk="1" hangingPunct="1">
              <a:lnSpc>
                <a:spcPct val="120000"/>
              </a:lnSpc>
              <a:spcBef>
                <a:spcPct val="0"/>
              </a:spcBef>
              <a:buFontTx/>
              <a:buNone/>
            </a:pPr>
            <a:r>
              <a:rPr lang="zh-CN" altLang="en-US" sz="1200" dirty="0">
                <a:ln>
                  <a:noFill/>
                </a:ln>
                <a:solidFill>
                  <a:srgbClr val="FF000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lang="zh-CN" altLang="en-US" sz="12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在世界范围内，VTE仍然是导致死亡的第三位血管疾病。</a:t>
            </a:r>
            <a:r>
              <a:rPr lang="zh-CN" altLang="en-US" sz="12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对2007年至2016年我国90家医院数据分析，十年来我国VTE的住院率从3.2/10万人上升到17.5/10万人，其中DVT住院率从3.2/10万人上升到10.5/10万人，PTE的住院率从1.2/10万人增加到7.1/10万人。</a:t>
            </a:r>
            <a:endParaRPr lang="zh-CN" altLang="en-US" sz="12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a:p>
            <a:pPr algn="l" eaLnBrk="1" hangingPunct="1">
              <a:lnSpc>
                <a:spcPct val="120000"/>
              </a:lnSpc>
              <a:spcBef>
                <a:spcPct val="0"/>
              </a:spcBef>
              <a:buFontTx/>
              <a:buNone/>
            </a:pPr>
            <a:r>
              <a:rPr lang="zh-CN" altLang="en-US" sz="1200" dirty="0">
                <a:ln>
                  <a:noFill/>
                </a:ln>
                <a:solidFill>
                  <a:srgbClr val="FF000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lang="zh-CN" altLang="en-US" sz="1200">
                <a:solidFill>
                  <a:srgbClr val="404040"/>
                </a:solidFill>
                <a:latin typeface="微软雅黑 Light" panose="020B0502040204020203" charset="-122"/>
                <a:ea typeface="微软雅黑 Light" panose="020B0502040204020203" charset="-122"/>
                <a:cs typeface="微软雅黑 Light" panose="020B0502040204020203" charset="-122"/>
                <a:sym typeface="+mn-ea"/>
              </a:rPr>
              <a:t>在我国，外科住院患者VTE的风险分别为低危13.9%，中危32.7%和高危53.4%；内科患者分别为低危63.4%和高危36.6%；而采取了合理预防措施的比例在外科仅为9.3%，内科为6.0%。</a:t>
            </a:r>
            <a:endParaRPr lang="zh-CN" altLang="en-US" sz="12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p:txBody>
      </p:sp>
      <p:sp>
        <p:nvSpPr>
          <p:cNvPr id="22" name="矩形 21"/>
          <p:cNvSpPr/>
          <p:nvPr/>
        </p:nvSpPr>
        <p:spPr>
          <a:xfrm>
            <a:off x="563880" y="6426200"/>
            <a:ext cx="842010" cy="194945"/>
          </a:xfrm>
          <a:prstGeom prst="rect">
            <a:avLst/>
          </a:prstGeom>
          <a:noFill/>
          <a:ln w="3175">
            <a:solidFill>
              <a:srgbClr val="C00000"/>
            </a:solidFill>
          </a:ln>
          <a:extLst>
            <a:ext uri="{909E8E84-426E-40DD-AFC4-6F175D3DCCD1}">
              <a14:hiddenFill xmlns:a14="http://schemas.microsoft.com/office/drawing/2010/main">
                <a:solidFill>
                  <a:srgbClr val="CF152D"/>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sz="1000" spc="-10" dirty="0">
                <a:solidFill>
                  <a:srgbClr val="C00000"/>
                </a:solidFill>
                <a:latin typeface="微软雅黑" panose="020B0503020204020204" charset="-122"/>
                <a:ea typeface="微软雅黑" panose="020B0503020204020204" charset="-122"/>
                <a:cs typeface="微软雅黑" panose="020B0503020204020204" charset="-122"/>
                <a:sym typeface="+mn-ea"/>
              </a:rPr>
              <a:t>高发生率</a:t>
            </a:r>
            <a:endParaRPr lang="zh-CN" altLang="en-US" sz="1000" spc="-10" dirty="0">
              <a:solidFill>
                <a:srgbClr val="C00000"/>
              </a:solidFill>
              <a:latin typeface="微软雅黑" panose="020B0503020204020204" charset="-122"/>
              <a:ea typeface="微软雅黑" panose="020B0503020204020204" charset="-122"/>
              <a:cs typeface="微软雅黑" panose="020B0503020204020204" charset="-122"/>
              <a:sym typeface="+mn-ea"/>
            </a:endParaRPr>
          </a:p>
        </p:txBody>
      </p:sp>
      <p:sp>
        <p:nvSpPr>
          <p:cNvPr id="25" name="矩形 24"/>
          <p:cNvSpPr/>
          <p:nvPr/>
        </p:nvSpPr>
        <p:spPr>
          <a:xfrm>
            <a:off x="1501140" y="6426200"/>
            <a:ext cx="842010" cy="194945"/>
          </a:xfrm>
          <a:prstGeom prst="rect">
            <a:avLst/>
          </a:prstGeom>
          <a:noFill/>
          <a:ln w="3175">
            <a:solidFill>
              <a:srgbClr val="C00000"/>
            </a:solidFill>
          </a:ln>
          <a:extLst>
            <a:ext uri="{909E8E84-426E-40DD-AFC4-6F175D3DCCD1}">
              <a14:hiddenFill xmlns:a14="http://schemas.microsoft.com/office/drawing/2010/main">
                <a:solidFill>
                  <a:srgbClr val="CF152D"/>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sz="1000" spc="-10" dirty="0">
                <a:solidFill>
                  <a:srgbClr val="C00000"/>
                </a:solidFill>
                <a:latin typeface="微软雅黑" panose="020B0503020204020204" charset="-122"/>
                <a:ea typeface="微软雅黑" panose="020B0503020204020204" charset="-122"/>
                <a:cs typeface="微软雅黑" panose="020B0503020204020204" charset="-122"/>
                <a:sym typeface="+mn-ea"/>
              </a:rPr>
              <a:t>高死亡率</a:t>
            </a:r>
            <a:endParaRPr lang="zh-CN" altLang="en-US" sz="1000" spc="-10" dirty="0">
              <a:solidFill>
                <a:srgbClr val="C00000"/>
              </a:solidFill>
              <a:latin typeface="微软雅黑" panose="020B0503020204020204" charset="-122"/>
              <a:ea typeface="微软雅黑" panose="020B0503020204020204" charset="-122"/>
              <a:cs typeface="微软雅黑" panose="020B0503020204020204" charset="-122"/>
              <a:sym typeface="+mn-ea"/>
            </a:endParaRPr>
          </a:p>
        </p:txBody>
      </p:sp>
      <p:sp>
        <p:nvSpPr>
          <p:cNvPr id="26" name="矩形 25"/>
          <p:cNvSpPr/>
          <p:nvPr/>
        </p:nvSpPr>
        <p:spPr>
          <a:xfrm>
            <a:off x="2438400" y="6426200"/>
            <a:ext cx="842010" cy="194945"/>
          </a:xfrm>
          <a:prstGeom prst="rect">
            <a:avLst/>
          </a:prstGeom>
          <a:noFill/>
          <a:ln w="3175">
            <a:solidFill>
              <a:srgbClr val="C00000"/>
            </a:solidFill>
          </a:ln>
          <a:extLst>
            <a:ext uri="{909E8E84-426E-40DD-AFC4-6F175D3DCCD1}">
              <a14:hiddenFill xmlns:a14="http://schemas.microsoft.com/office/drawing/2010/main">
                <a:solidFill>
                  <a:srgbClr val="CF152D"/>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sz="1000" spc="-10" dirty="0">
                <a:solidFill>
                  <a:srgbClr val="C00000"/>
                </a:solidFill>
                <a:latin typeface="微软雅黑" panose="020B0503020204020204" charset="-122"/>
                <a:ea typeface="微软雅黑" panose="020B0503020204020204" charset="-122"/>
                <a:cs typeface="微软雅黑" panose="020B0503020204020204" charset="-122"/>
                <a:sym typeface="+mn-ea"/>
              </a:rPr>
              <a:t>高复发率</a:t>
            </a:r>
            <a:endParaRPr lang="zh-CN" altLang="en-US" sz="1000" spc="-10" dirty="0">
              <a:solidFill>
                <a:srgbClr val="C00000"/>
              </a:solidFill>
              <a:latin typeface="微软雅黑" panose="020B0503020204020204" charset="-122"/>
              <a:ea typeface="微软雅黑" panose="020B0503020204020204" charset="-122"/>
              <a:cs typeface="微软雅黑" panose="020B0503020204020204" charset="-122"/>
              <a:sym typeface="+mn-ea"/>
            </a:endParaRPr>
          </a:p>
        </p:txBody>
      </p:sp>
      <p:sp>
        <p:nvSpPr>
          <p:cNvPr id="27" name="矩形 26"/>
          <p:cNvSpPr/>
          <p:nvPr/>
        </p:nvSpPr>
        <p:spPr>
          <a:xfrm>
            <a:off x="3375660" y="6426200"/>
            <a:ext cx="842010" cy="194945"/>
          </a:xfrm>
          <a:prstGeom prst="rect">
            <a:avLst/>
          </a:prstGeom>
          <a:noFill/>
          <a:ln w="3175">
            <a:solidFill>
              <a:srgbClr val="C00000"/>
            </a:solidFill>
          </a:ln>
          <a:extLst>
            <a:ext uri="{909E8E84-426E-40DD-AFC4-6F175D3DCCD1}">
              <a14:hiddenFill xmlns:a14="http://schemas.microsoft.com/office/drawing/2010/main">
                <a:solidFill>
                  <a:srgbClr val="CF152D"/>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sz="1000" spc="-10" dirty="0">
                <a:solidFill>
                  <a:srgbClr val="C00000"/>
                </a:solidFill>
                <a:latin typeface="微软雅黑" panose="020B0503020204020204" charset="-122"/>
                <a:ea typeface="微软雅黑" panose="020B0503020204020204" charset="-122"/>
                <a:cs typeface="微软雅黑" panose="020B0503020204020204" charset="-122"/>
                <a:sym typeface="+mn-ea"/>
              </a:rPr>
              <a:t>高治疗费</a:t>
            </a:r>
            <a:endParaRPr lang="zh-CN" sz="1000" spc="-10" dirty="0">
              <a:solidFill>
                <a:srgbClr val="C00000"/>
              </a:solidFill>
              <a:latin typeface="微软雅黑" panose="020B0503020204020204" charset="-122"/>
              <a:ea typeface="微软雅黑" panose="020B0503020204020204" charset="-122"/>
              <a:cs typeface="微软雅黑" panose="020B0503020204020204" charset="-122"/>
              <a:sym typeface="+mn-ea"/>
            </a:endParaRPr>
          </a:p>
        </p:txBody>
      </p:sp>
      <p:sp>
        <p:nvSpPr>
          <p:cNvPr id="34" name="文本框 33"/>
          <p:cNvSpPr txBox="1"/>
          <p:nvPr/>
        </p:nvSpPr>
        <p:spPr>
          <a:xfrm>
            <a:off x="5576570" y="6210300"/>
            <a:ext cx="6402705" cy="572770"/>
          </a:xfrm>
          <a:prstGeom prst="rect">
            <a:avLst/>
          </a:prstGeom>
          <a:noFill/>
        </p:spPr>
        <p:txBody>
          <a:bodyPr wrap="square" rtlCol="0">
            <a:noAutofit/>
          </a:bodyPr>
          <a:p>
            <a:pPr algn="l"/>
            <a:r>
              <a:rPr lang="en-US" altLang="zh-CN" sz="800">
                <a:latin typeface="微软雅黑 Light" panose="020B0502040204020203" charset="-122"/>
                <a:ea typeface="微软雅黑 Light" panose="020B0502040204020203" charset="-122"/>
                <a:cs typeface="微软雅黑 Light" panose="020B0502040204020203" charset="-122"/>
                <a:sym typeface="+mn-ea"/>
              </a:rPr>
              <a:t>1</a:t>
            </a:r>
            <a:r>
              <a:rPr lang="zh-CN" altLang="en-US" sz="800">
                <a:latin typeface="微软雅黑 Light" panose="020B0502040204020203" charset="-122"/>
                <a:ea typeface="微软雅黑 Light" panose="020B0502040204020203" charset="-122"/>
                <a:cs typeface="微软雅黑 Light" panose="020B0502040204020203" charset="-122"/>
                <a:sym typeface="+mn-ea"/>
              </a:rPr>
              <a:t>、«静脉血栓栓塞症机械预防中国专家共识»，中华医学杂志</a:t>
            </a:r>
            <a:r>
              <a:rPr lang="en-US" altLang="zh-CN" sz="800">
                <a:latin typeface="微软雅黑 Light" panose="020B0502040204020203" charset="-122"/>
                <a:ea typeface="微软雅黑 Light" panose="020B0502040204020203" charset="-122"/>
                <a:cs typeface="微软雅黑 Light" panose="020B0502040204020203" charset="-122"/>
                <a:sym typeface="+mn-ea"/>
              </a:rPr>
              <a:t>2020</a:t>
            </a:r>
            <a:r>
              <a:rPr lang="zh-CN" altLang="en-US" sz="800">
                <a:latin typeface="微软雅黑 Light" panose="020B0502040204020203" charset="-122"/>
                <a:ea typeface="微软雅黑 Light" panose="020B0502040204020203" charset="-122"/>
                <a:cs typeface="微软雅黑 Light" panose="020B0502040204020203" charset="-122"/>
                <a:sym typeface="+mn-ea"/>
              </a:rPr>
              <a:t>年</a:t>
            </a:r>
            <a:r>
              <a:rPr lang="en-US" altLang="zh-CN" sz="800">
                <a:latin typeface="微软雅黑 Light" panose="020B0502040204020203" charset="-122"/>
                <a:ea typeface="微软雅黑 Light" panose="020B0502040204020203" charset="-122"/>
                <a:cs typeface="微软雅黑 Light" panose="020B0502040204020203" charset="-122"/>
                <a:sym typeface="+mn-ea"/>
              </a:rPr>
              <a:t>2</a:t>
            </a:r>
            <a:r>
              <a:rPr lang="zh-CN" altLang="en-US" sz="800">
                <a:latin typeface="微软雅黑 Light" panose="020B0502040204020203" charset="-122"/>
                <a:ea typeface="微软雅黑 Light" panose="020B0502040204020203" charset="-122"/>
                <a:cs typeface="微软雅黑 Light" panose="020B0502040204020203" charset="-122"/>
                <a:sym typeface="+mn-ea"/>
              </a:rPr>
              <a:t>月</a:t>
            </a:r>
            <a:r>
              <a:rPr lang="en-US" altLang="zh-CN" sz="800">
                <a:latin typeface="微软雅黑 Light" panose="020B0502040204020203" charset="-122"/>
                <a:ea typeface="微软雅黑 Light" panose="020B0502040204020203" charset="-122"/>
                <a:cs typeface="微软雅黑 Light" panose="020B0502040204020203" charset="-122"/>
                <a:sym typeface="+mn-ea"/>
              </a:rPr>
              <a:t>25</a:t>
            </a:r>
            <a:r>
              <a:rPr lang="zh-CN" altLang="en-US" sz="800">
                <a:latin typeface="微软雅黑 Light" panose="020B0502040204020203" charset="-122"/>
                <a:ea typeface="微软雅黑 Light" panose="020B0502040204020203" charset="-122"/>
                <a:cs typeface="微软雅黑 Light" panose="020B0502040204020203" charset="-122"/>
                <a:sym typeface="+mn-ea"/>
              </a:rPr>
              <a:t>日第</a:t>
            </a:r>
            <a:r>
              <a:rPr lang="en-US" altLang="zh-CN" sz="800">
                <a:latin typeface="微软雅黑 Light" panose="020B0502040204020203" charset="-122"/>
                <a:ea typeface="微软雅黑 Light" panose="020B0502040204020203" charset="-122"/>
                <a:cs typeface="微软雅黑 Light" panose="020B0502040204020203" charset="-122"/>
                <a:sym typeface="+mn-ea"/>
              </a:rPr>
              <a:t>100</a:t>
            </a:r>
            <a:r>
              <a:rPr lang="zh-CN" altLang="en-US" sz="800">
                <a:latin typeface="微软雅黑 Light" panose="020B0502040204020203" charset="-122"/>
                <a:ea typeface="微软雅黑 Light" panose="020B0502040204020203" charset="-122"/>
                <a:cs typeface="微软雅黑 Light" panose="020B0502040204020203" charset="-122"/>
                <a:sym typeface="+mn-ea"/>
              </a:rPr>
              <a:t>卷第</a:t>
            </a:r>
            <a:r>
              <a:rPr lang="en-US" altLang="zh-CN" sz="800">
                <a:latin typeface="微软雅黑 Light" panose="020B0502040204020203" charset="-122"/>
                <a:ea typeface="微软雅黑 Light" panose="020B0502040204020203" charset="-122"/>
                <a:cs typeface="微软雅黑 Light" panose="020B0502040204020203" charset="-122"/>
                <a:sym typeface="+mn-ea"/>
              </a:rPr>
              <a:t>7</a:t>
            </a:r>
            <a:r>
              <a:rPr lang="zh-CN" altLang="en-US" sz="800">
                <a:latin typeface="微软雅黑 Light" panose="020B0502040204020203" charset="-122"/>
                <a:ea typeface="微软雅黑 Light" panose="020B0502040204020203" charset="-122"/>
                <a:cs typeface="微软雅黑 Light" panose="020B0502040204020203" charset="-122"/>
                <a:sym typeface="+mn-ea"/>
              </a:rPr>
              <a:t>期</a:t>
            </a:r>
            <a:endParaRPr lang="zh-CN" altLang="en-US" sz="800">
              <a:latin typeface="微软雅黑 Light" panose="020B0502040204020203" charset="-122"/>
              <a:ea typeface="微软雅黑 Light" panose="020B0502040204020203" charset="-122"/>
              <a:cs typeface="微软雅黑 Light" panose="020B0502040204020203" charset="-122"/>
            </a:endParaRPr>
          </a:p>
          <a:p>
            <a:pPr algn="l"/>
            <a:r>
              <a:rPr lang="en-US" altLang="zh-CN" sz="800">
                <a:latin typeface="微软雅黑 Light" panose="020B0502040204020203" charset="-122"/>
                <a:ea typeface="微软雅黑 Light" panose="020B0502040204020203" charset="-122"/>
                <a:cs typeface="微软雅黑 Light" panose="020B0502040204020203" charset="-122"/>
                <a:sym typeface="+mn-ea"/>
              </a:rPr>
              <a:t>2</a:t>
            </a:r>
            <a:r>
              <a:rPr lang="zh-CN" altLang="en-US" sz="800">
                <a:latin typeface="微软雅黑 Light" panose="020B0502040204020203" charset="-122"/>
                <a:ea typeface="微软雅黑 Light" panose="020B0502040204020203" charset="-122"/>
                <a:cs typeface="微软雅黑 Light" panose="020B0502040204020203" charset="-122"/>
                <a:sym typeface="+mn-ea"/>
              </a:rPr>
              <a:t>、</a:t>
            </a:r>
            <a:r>
              <a:rPr lang="zh-CN" altLang="en-US" sz="800">
                <a:latin typeface="微软雅黑 Light" panose="020B0502040204020203" charset="-122"/>
                <a:ea typeface="微软雅黑 Light" panose="020B0502040204020203" charset="-122"/>
                <a:cs typeface="微软雅黑 Light" panose="020B0502040204020203" charset="-122"/>
                <a:sym typeface="+mn-ea"/>
              </a:rPr>
              <a:t>«儿童血栓性疾病防治药学实践指南</a:t>
            </a:r>
            <a:r>
              <a:rPr lang="zh-CN" altLang="en-US" sz="800">
                <a:latin typeface="微软雅黑 Light" panose="020B0502040204020203" charset="-122"/>
                <a:ea typeface="微软雅黑 Light" panose="020B0502040204020203" charset="-122"/>
                <a:cs typeface="微软雅黑 Light" panose="020B0502040204020203" charset="-122"/>
                <a:sym typeface="+mn-ea"/>
              </a:rPr>
              <a:t>»，《医药导报》网络首发论文</a:t>
            </a:r>
            <a:endParaRPr lang="zh-CN" altLang="en-US" sz="800">
              <a:latin typeface="微软雅黑 Light" panose="020B0502040204020203" charset="-122"/>
              <a:ea typeface="微软雅黑 Light" panose="020B0502040204020203" charset="-122"/>
              <a:cs typeface="微软雅黑 Light" panose="020B0502040204020203" charset="-122"/>
              <a:sym typeface="+mn-ea"/>
            </a:endParaRPr>
          </a:p>
          <a:p>
            <a:pPr algn="l"/>
            <a:r>
              <a:rPr lang="en-US" altLang="zh-CN" sz="800">
                <a:latin typeface="微软雅黑 Light" panose="020B0502040204020203" charset="-122"/>
                <a:ea typeface="微软雅黑 Light" panose="020B0502040204020203" charset="-122"/>
                <a:cs typeface="微软雅黑 Light" panose="020B0502040204020203" charset="-122"/>
                <a:sym typeface="+mn-ea"/>
              </a:rPr>
              <a:t>3</a:t>
            </a:r>
            <a:r>
              <a:rPr lang="zh-CN" altLang="en-US" sz="800">
                <a:latin typeface="微软雅黑 Light" panose="020B0502040204020203" charset="-122"/>
                <a:ea typeface="微软雅黑 Light" panose="020B0502040204020203" charset="-122"/>
                <a:cs typeface="微软雅黑 Light" panose="020B0502040204020203" charset="-122"/>
                <a:sym typeface="+mn-ea"/>
              </a:rPr>
              <a:t>、2021 中国静脉血栓栓塞症防治抗凝药物的选用与药学监护指南，中国临床药理学杂志，第 37 卷 第 21 期 2021 年 11 月( 总第 347 期)</a:t>
            </a:r>
            <a:endParaRPr lang="zh-CN" altLang="en-US" sz="8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p:txBody>
      </p:sp>
    </p:spTree>
    <p:custDataLst>
      <p:tags r:id="rId2"/>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cxnSp>
        <p:nvCxnSpPr>
          <p:cNvPr id="2" name="直接连接符 1"/>
          <p:cNvCxnSpPr/>
          <p:nvPr/>
        </p:nvCxnSpPr>
        <p:spPr>
          <a:xfrm>
            <a:off x="571818" y="935990"/>
            <a:ext cx="11058525" cy="0"/>
          </a:xfrm>
          <a:prstGeom prst="line">
            <a:avLst/>
          </a:prstGeom>
          <a:ln w="19050" cap="rnd">
            <a:solidFill>
              <a:srgbClr val="404040"/>
            </a:solidFill>
            <a:prstDash val="sysDot"/>
            <a:round/>
          </a:ln>
        </p:spPr>
        <p:style>
          <a:lnRef idx="0">
            <a:srgbClr val="FFFFFF"/>
          </a:lnRef>
          <a:fillRef idx="0">
            <a:srgbClr val="FFFFFF"/>
          </a:fillRef>
          <a:effectRef idx="0">
            <a:srgbClr val="FFFFFF"/>
          </a:effectRef>
          <a:fontRef idx="minor">
            <a:schemeClr val="tx1"/>
          </a:fontRef>
        </p:style>
      </p:cxnSp>
      <p:sp>
        <p:nvSpPr>
          <p:cNvPr id="3" name="object 4"/>
          <p:cNvSpPr txBox="1"/>
          <p:nvPr/>
        </p:nvSpPr>
        <p:spPr>
          <a:xfrm>
            <a:off x="510540" y="364490"/>
            <a:ext cx="3007360" cy="504825"/>
          </a:xfrm>
          <a:prstGeom prst="rect">
            <a:avLst/>
          </a:prstGeom>
        </p:spPr>
        <p:txBody>
          <a:bodyPr vert="horz" wrap="square" lIns="0" tIns="12700" rIns="0" bIns="0" rtlCol="0">
            <a:spAutoFit/>
          </a:bodyPr>
          <a:p>
            <a:pPr marL="12700" algn="l">
              <a:lnSpc>
                <a:spcPct val="100000"/>
              </a:lnSpc>
              <a:spcBef>
                <a:spcPts val="100"/>
              </a:spcBef>
            </a:pPr>
            <a:r>
              <a:rPr sz="3200" spc="-10" dirty="0">
                <a:solidFill>
                  <a:srgbClr val="CF152D"/>
                </a:solidFill>
                <a:latin typeface="微软雅黑 Light" panose="020B0502040204020203" charset="-122"/>
                <a:ea typeface="微软雅黑 Light" panose="020B0502040204020203" charset="-122"/>
                <a:cs typeface="微软雅黑" panose="020B0503020204020204" charset="-122"/>
              </a:rPr>
              <a:t>药品基本信息</a:t>
            </a:r>
            <a:endParaRPr sz="3200" spc="-10" dirty="0">
              <a:solidFill>
                <a:srgbClr val="CF152D"/>
              </a:solidFill>
              <a:latin typeface="微软雅黑 Light" panose="020B0502040204020203" charset="-122"/>
              <a:ea typeface="微软雅黑 Light" panose="020B0502040204020203" charset="-122"/>
              <a:cs typeface="微软雅黑" panose="020B0503020204020204" charset="-122"/>
            </a:endParaRPr>
          </a:p>
        </p:txBody>
      </p:sp>
      <p:cxnSp>
        <p:nvCxnSpPr>
          <p:cNvPr id="5" name="直接连接符 4"/>
          <p:cNvCxnSpPr/>
          <p:nvPr/>
        </p:nvCxnSpPr>
        <p:spPr>
          <a:xfrm>
            <a:off x="552133" y="935990"/>
            <a:ext cx="1517650" cy="0"/>
          </a:xfrm>
          <a:prstGeom prst="line">
            <a:avLst/>
          </a:prstGeom>
          <a:ln w="38100">
            <a:solidFill>
              <a:srgbClr val="404040"/>
            </a:solidFill>
          </a:ln>
        </p:spPr>
        <p:style>
          <a:lnRef idx="2">
            <a:schemeClr val="accent1"/>
          </a:lnRef>
          <a:fillRef idx="0">
            <a:srgbClr val="FFFFFF"/>
          </a:fillRef>
          <a:effectRef idx="0">
            <a:srgbClr val="FFFFFF"/>
          </a:effectRef>
          <a:fontRef idx="minor">
            <a:schemeClr val="tx1"/>
          </a:fontRef>
        </p:style>
      </p:cxnSp>
      <p:sp>
        <p:nvSpPr>
          <p:cNvPr id="4" name="object 4"/>
          <p:cNvSpPr txBox="1"/>
          <p:nvPr/>
        </p:nvSpPr>
        <p:spPr>
          <a:xfrm>
            <a:off x="5160645" y="356870"/>
            <a:ext cx="6638925" cy="504825"/>
          </a:xfrm>
          <a:prstGeom prst="rect">
            <a:avLst/>
          </a:prstGeom>
        </p:spPr>
        <p:txBody>
          <a:bodyPr vert="horz" wrap="square" lIns="0" tIns="12700" rIns="0" bIns="0" rtlCol="0">
            <a:spAutoFit/>
          </a:bodyPr>
          <a:p>
            <a:pPr algn="l"/>
            <a:r>
              <a:rPr lang="zh-CN" altLang="en-US" sz="1600" b="1" i="1" dirty="0">
                <a:solidFill>
                  <a:srgbClr val="404040"/>
                </a:solidFill>
                <a:latin typeface="Arial" panose="020B0604020202020204" pitchFamily="34" charset="0"/>
                <a:ea typeface="微软雅黑" panose="020B0503020204020204" charset="-122"/>
                <a:sym typeface="Arial" panose="020B0604020202020204" pitchFamily="34" charset="0"/>
              </a:rPr>
              <a:t>利伐沙班 </a:t>
            </a:r>
            <a:r>
              <a:rPr lang="en-US" altLang="zh-CN" sz="1600" dirty="0">
                <a:solidFill>
                  <a:srgbClr val="404040"/>
                </a:solidFill>
                <a:latin typeface="Arial" panose="020B0604020202020204" pitchFamily="34" charset="0"/>
                <a:ea typeface="微软雅黑" panose="020B0503020204020204" charset="-122"/>
                <a:sym typeface="Arial" panose="020B0604020202020204" pitchFamily="34" charset="0"/>
              </a:rPr>
              <a:t>: </a:t>
            </a:r>
            <a:r>
              <a:rPr sz="1600" b="1" dirty="0">
                <a:solidFill>
                  <a:srgbClr val="404040"/>
                </a:solidFill>
                <a:latin typeface="Arial" panose="020B0604020202020204" pitchFamily="34" charset="0"/>
                <a:ea typeface="微软雅黑" panose="020B0503020204020204" charset="-122"/>
                <a:sym typeface="Arial" panose="020B0604020202020204" pitchFamily="34" charset="0"/>
              </a:rPr>
              <a:t>拥有最多适应症的NOACs</a:t>
            </a:r>
            <a:endParaRPr sz="1600" b="1" dirty="0">
              <a:solidFill>
                <a:srgbClr val="404040"/>
              </a:solidFill>
              <a:latin typeface="Arial" panose="020B0604020202020204" pitchFamily="34" charset="0"/>
              <a:ea typeface="微软雅黑" panose="020B0503020204020204" charset="-122"/>
              <a:sym typeface="Arial" panose="020B0604020202020204" pitchFamily="34" charset="0"/>
            </a:endParaRPr>
          </a:p>
          <a:p>
            <a:pPr algn="l"/>
            <a:r>
              <a:rPr lang="en-US" altLang="zh-CN" sz="1600" dirty="0">
                <a:solidFill>
                  <a:srgbClr val="404040"/>
                </a:solidFill>
                <a:latin typeface="Arial" panose="020B0604020202020204" pitchFamily="34" charset="0"/>
                <a:ea typeface="微软雅黑" panose="020B0503020204020204" charset="-122"/>
                <a:sym typeface="Arial" panose="020B0604020202020204" pitchFamily="34" charset="0"/>
              </a:rPr>
              <a:t>                 </a:t>
            </a:r>
            <a:r>
              <a:rPr sz="1600" b="1" dirty="0">
                <a:solidFill>
                  <a:srgbClr val="404040"/>
                </a:solidFill>
                <a:latin typeface="Arial" panose="020B0604020202020204" pitchFamily="34" charset="0"/>
                <a:ea typeface="微软雅黑" panose="020B0503020204020204" charset="-122"/>
                <a:sym typeface="Arial" panose="020B0604020202020204" pitchFamily="34" charset="0"/>
              </a:rPr>
              <a:t>中国唯一拥有儿童VTE治疗及预防复发适应</a:t>
            </a:r>
            <a:r>
              <a:rPr lang="zh-CN" sz="1600" b="1" dirty="0">
                <a:solidFill>
                  <a:srgbClr val="404040"/>
                </a:solidFill>
                <a:latin typeface="Arial" panose="020B0604020202020204" pitchFamily="34" charset="0"/>
                <a:ea typeface="微软雅黑" panose="020B0503020204020204" charset="-122"/>
                <a:sym typeface="Arial" panose="020B0604020202020204" pitchFamily="34" charset="0"/>
              </a:rPr>
              <a:t>症</a:t>
            </a:r>
            <a:r>
              <a:rPr sz="1600" b="1" dirty="0">
                <a:solidFill>
                  <a:srgbClr val="404040"/>
                </a:solidFill>
                <a:latin typeface="Arial" panose="020B0604020202020204" pitchFamily="34" charset="0"/>
                <a:ea typeface="微软雅黑" panose="020B0503020204020204" charset="-122"/>
                <a:sym typeface="Arial" panose="020B0604020202020204" pitchFamily="34" charset="0"/>
              </a:rPr>
              <a:t>的口服抗凝药物。</a:t>
            </a:r>
            <a:endParaRPr sz="1600" b="1" spc="-10" dirty="0">
              <a:solidFill>
                <a:srgbClr val="404040"/>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p:txBody>
      </p:sp>
      <p:sp>
        <p:nvSpPr>
          <p:cNvPr id="12" name="文本框 11"/>
          <p:cNvSpPr txBox="1"/>
          <p:nvPr>
            <p:custDataLst>
              <p:tags r:id="rId1"/>
            </p:custDataLst>
          </p:nvPr>
        </p:nvSpPr>
        <p:spPr>
          <a:xfrm>
            <a:off x="492760" y="1029335"/>
            <a:ext cx="4205605" cy="607695"/>
          </a:xfrm>
          <a:prstGeom prst="rect">
            <a:avLst/>
          </a:prstGeom>
          <a:noFill/>
        </p:spPr>
        <p:txBody>
          <a:bodyPr wrap="square" rtlCol="0">
            <a:spAutoFit/>
          </a:bodyPr>
          <a:p>
            <a:pPr algn="l" eaLnBrk="1" hangingPunct="1">
              <a:lnSpc>
                <a:spcPct val="120000"/>
              </a:lnSpc>
              <a:spcBef>
                <a:spcPct val="0"/>
              </a:spcBef>
              <a:buFontTx/>
              <a:buNone/>
            </a:pPr>
            <a:r>
              <a:rPr lang="zh-CN" altLang="en-US" sz="1400" b="1" dirty="0">
                <a:solidFill>
                  <a:srgbClr val="CF152D"/>
                </a:solidFill>
                <a:latin typeface="Arial" panose="020B0604020202020204" pitchFamily="34" charset="0"/>
                <a:ea typeface="微软雅黑" panose="020B0503020204020204" charset="-122"/>
                <a:sym typeface="Arial" panose="020B0604020202020204" pitchFamily="34" charset="0"/>
              </a:rPr>
              <a:t>参照品1：</a:t>
            </a:r>
            <a:r>
              <a:rPr lang="zh-CN" altLang="en-US" sz="1400" b="1" dirty="0">
                <a:solidFill>
                  <a:srgbClr val="CF152D"/>
                </a:solidFill>
                <a:latin typeface="Arial" panose="020B0604020202020204" pitchFamily="34" charset="0"/>
                <a:ea typeface="微软雅黑" panose="020B0503020204020204" charset="-122"/>
                <a:sym typeface="Arial" panose="020B0604020202020204" pitchFamily="34" charset="0"/>
              </a:rPr>
              <a:t>利伐沙班片（</a:t>
            </a:r>
            <a:r>
              <a:rPr lang="en-US" altLang="zh-CN" sz="1400" b="1" dirty="0">
                <a:solidFill>
                  <a:srgbClr val="CF152D"/>
                </a:solidFill>
                <a:latin typeface="Arial" panose="020B0604020202020204" pitchFamily="34" charset="0"/>
                <a:ea typeface="微软雅黑" panose="020B0503020204020204" charset="-122"/>
                <a:sym typeface="Arial" panose="020B0604020202020204" pitchFamily="34" charset="0"/>
              </a:rPr>
              <a:t>10mg</a:t>
            </a:r>
            <a:r>
              <a:rPr lang="zh-CN" altLang="en-US" sz="1400" b="1" dirty="0">
                <a:solidFill>
                  <a:srgbClr val="CF152D"/>
                </a:solidFill>
                <a:latin typeface="Arial" panose="020B0604020202020204" pitchFamily="34" charset="0"/>
                <a:ea typeface="微软雅黑" panose="020B0503020204020204" charset="-122"/>
                <a:sym typeface="Arial" panose="020B0604020202020204" pitchFamily="34" charset="0"/>
              </a:rPr>
              <a:t>、</a:t>
            </a:r>
            <a:r>
              <a:rPr lang="en-US" altLang="zh-CN" sz="1400" b="1" dirty="0">
                <a:solidFill>
                  <a:srgbClr val="CF152D"/>
                </a:solidFill>
                <a:latin typeface="Arial" panose="020B0604020202020204" pitchFamily="34" charset="0"/>
                <a:ea typeface="微软雅黑" panose="020B0503020204020204" charset="-122"/>
                <a:sym typeface="Arial" panose="020B0604020202020204" pitchFamily="34" charset="0"/>
              </a:rPr>
              <a:t>15mg</a:t>
            </a:r>
            <a:r>
              <a:rPr lang="zh-CN" altLang="en-US" sz="1400" b="1" dirty="0">
                <a:solidFill>
                  <a:srgbClr val="CF152D"/>
                </a:solidFill>
                <a:latin typeface="Arial" panose="020B0604020202020204" pitchFamily="34" charset="0"/>
                <a:ea typeface="微软雅黑" panose="020B0503020204020204" charset="-122"/>
                <a:sym typeface="Arial" panose="020B0604020202020204" pitchFamily="34" charset="0"/>
              </a:rPr>
              <a:t>）</a:t>
            </a:r>
            <a:endParaRPr lang="zh-CN" altLang="en-US" sz="1400" b="1" dirty="0">
              <a:solidFill>
                <a:srgbClr val="CF152D"/>
              </a:solidFill>
              <a:latin typeface="Arial" panose="020B0604020202020204" pitchFamily="34" charset="0"/>
              <a:ea typeface="微软雅黑" panose="020B0503020204020204" charset="-122"/>
              <a:sym typeface="Arial" panose="020B0604020202020204" pitchFamily="34" charset="0"/>
            </a:endParaRPr>
          </a:p>
          <a:p>
            <a:pPr algn="l" eaLnBrk="1" hangingPunct="1">
              <a:lnSpc>
                <a:spcPct val="120000"/>
              </a:lnSpc>
              <a:spcBef>
                <a:spcPct val="0"/>
              </a:spcBef>
              <a:buFontTx/>
              <a:buNone/>
            </a:pPr>
            <a:endParaRPr lang="zh-CN" altLang="en-US" sz="1400" b="1" dirty="0">
              <a:solidFill>
                <a:srgbClr val="CF152D"/>
              </a:solidFill>
              <a:latin typeface="Arial" panose="020B0604020202020204" pitchFamily="34" charset="0"/>
              <a:ea typeface="微软雅黑" panose="020B0503020204020204" charset="-122"/>
              <a:sym typeface="Arial" panose="020B0604020202020204" pitchFamily="34" charset="0"/>
            </a:endParaRPr>
          </a:p>
        </p:txBody>
      </p:sp>
      <p:cxnSp>
        <p:nvCxnSpPr>
          <p:cNvPr id="7" name="直接连接符 6"/>
          <p:cNvCxnSpPr/>
          <p:nvPr>
            <p:custDataLst>
              <p:tags r:id="rId2"/>
            </p:custDataLst>
          </p:nvPr>
        </p:nvCxnSpPr>
        <p:spPr>
          <a:xfrm>
            <a:off x="570230" y="1363980"/>
            <a:ext cx="3053080" cy="0"/>
          </a:xfrm>
          <a:prstGeom prst="line">
            <a:avLst/>
          </a:prstGeom>
          <a:ln w="28575">
            <a:solidFill>
              <a:srgbClr val="C00000"/>
            </a:solidFill>
          </a:ln>
        </p:spPr>
        <p:style>
          <a:lnRef idx="2">
            <a:schemeClr val="accent1"/>
          </a:lnRef>
          <a:fillRef idx="0">
            <a:srgbClr val="FFFFFF"/>
          </a:fillRef>
          <a:effectRef idx="0">
            <a:srgbClr val="FFFFFF"/>
          </a:effectRef>
          <a:fontRef idx="minor">
            <a:schemeClr val="tx1"/>
          </a:fontRef>
        </p:style>
      </p:cxnSp>
      <p:sp>
        <p:nvSpPr>
          <p:cNvPr id="16" name="文本框 15"/>
          <p:cNvSpPr txBox="1"/>
          <p:nvPr>
            <p:custDataLst>
              <p:tags r:id="rId3"/>
            </p:custDataLst>
          </p:nvPr>
        </p:nvSpPr>
        <p:spPr>
          <a:xfrm>
            <a:off x="483870" y="1408430"/>
            <a:ext cx="11125835" cy="337185"/>
          </a:xfrm>
          <a:prstGeom prst="rect">
            <a:avLst/>
          </a:prstGeom>
          <a:noFill/>
        </p:spPr>
        <p:txBody>
          <a:bodyPr wrap="square" rtlCol="0">
            <a:noAutofit/>
          </a:bodyPr>
          <a:p>
            <a:pPr algn="l" eaLnBrk="1" hangingPunct="1">
              <a:lnSpc>
                <a:spcPct val="120000"/>
              </a:lnSpc>
              <a:spcBef>
                <a:spcPct val="0"/>
              </a:spcBef>
              <a:buFontTx/>
              <a:buNone/>
            </a:pPr>
            <a:r>
              <a:rPr lang="zh-CN" altLang="en-US" sz="1400" dirty="0">
                <a:ln>
                  <a:noFill/>
                </a:ln>
                <a:solidFill>
                  <a:srgbClr val="FF000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两者适应症有相似之处</a:t>
            </a:r>
            <a:r>
              <a:rPr lang="en-US" altLang="zh-CN"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          </a:t>
            </a:r>
            <a:r>
              <a:rPr lang="zh-CN" altLang="en-US" sz="1400" dirty="0">
                <a:ln>
                  <a:noFill/>
                </a:ln>
                <a:solidFill>
                  <a:srgbClr val="FF000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国家医保目录内已收录利伐沙班片</a:t>
            </a:r>
            <a:r>
              <a:rPr lang="en-US" altLang="zh-CN"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           </a:t>
            </a:r>
            <a:r>
              <a:rPr lang="zh-CN" altLang="en-US" sz="1400" dirty="0">
                <a:ln>
                  <a:noFill/>
                </a:ln>
                <a:solidFill>
                  <a:srgbClr val="FF000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两者药理作用相似</a:t>
            </a:r>
            <a:endPar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p:txBody>
      </p:sp>
      <p:sp>
        <p:nvSpPr>
          <p:cNvPr id="35" name="文本框 34"/>
          <p:cNvSpPr txBox="1"/>
          <p:nvPr>
            <p:custDataLst>
              <p:tags r:id="rId4"/>
            </p:custDataLst>
          </p:nvPr>
        </p:nvSpPr>
        <p:spPr>
          <a:xfrm>
            <a:off x="492760" y="1750695"/>
            <a:ext cx="4205605" cy="349250"/>
          </a:xfrm>
          <a:prstGeom prst="rect">
            <a:avLst/>
          </a:prstGeom>
          <a:noFill/>
        </p:spPr>
        <p:txBody>
          <a:bodyPr wrap="square" rtlCol="0">
            <a:spAutoFit/>
          </a:bodyPr>
          <a:p>
            <a:pPr algn="l" eaLnBrk="1" hangingPunct="1">
              <a:lnSpc>
                <a:spcPct val="120000"/>
              </a:lnSpc>
              <a:spcBef>
                <a:spcPct val="0"/>
              </a:spcBef>
              <a:buFontTx/>
              <a:buNone/>
            </a:pPr>
            <a:r>
              <a:rPr sz="1400" b="1" dirty="0">
                <a:solidFill>
                  <a:srgbClr val="CF152D"/>
                </a:solidFill>
                <a:latin typeface="Arial" panose="020B0604020202020204" pitchFamily="34" charset="0"/>
                <a:ea typeface="微软雅黑" panose="020B0503020204020204" charset="-122"/>
                <a:sym typeface="Arial" panose="020B0604020202020204" pitchFamily="34" charset="0"/>
              </a:rPr>
              <a:t>可填补未满足需求</a:t>
            </a:r>
            <a:endParaRPr sz="1400" b="1" dirty="0">
              <a:solidFill>
                <a:srgbClr val="CF152D"/>
              </a:solidFill>
              <a:latin typeface="Arial" panose="020B0604020202020204" pitchFamily="34" charset="0"/>
              <a:ea typeface="微软雅黑" panose="020B0503020204020204" charset="-122"/>
              <a:sym typeface="Arial" panose="020B0604020202020204" pitchFamily="34" charset="0"/>
            </a:endParaRPr>
          </a:p>
        </p:txBody>
      </p:sp>
      <p:cxnSp>
        <p:nvCxnSpPr>
          <p:cNvPr id="36" name="直接连接符 35"/>
          <p:cNvCxnSpPr/>
          <p:nvPr>
            <p:custDataLst>
              <p:tags r:id="rId5"/>
            </p:custDataLst>
          </p:nvPr>
        </p:nvCxnSpPr>
        <p:spPr>
          <a:xfrm>
            <a:off x="570230" y="2085340"/>
            <a:ext cx="1471930" cy="0"/>
          </a:xfrm>
          <a:prstGeom prst="line">
            <a:avLst/>
          </a:prstGeom>
          <a:ln w="28575">
            <a:solidFill>
              <a:srgbClr val="C00000"/>
            </a:solidFill>
          </a:ln>
        </p:spPr>
        <p:style>
          <a:lnRef idx="2">
            <a:schemeClr val="accent1"/>
          </a:lnRef>
          <a:fillRef idx="0">
            <a:srgbClr val="FFFFFF"/>
          </a:fillRef>
          <a:effectRef idx="0">
            <a:srgbClr val="FFFFFF"/>
          </a:effectRef>
          <a:fontRef idx="minor">
            <a:schemeClr val="tx1"/>
          </a:fontRef>
        </p:style>
      </p:cxnSp>
      <p:sp>
        <p:nvSpPr>
          <p:cNvPr id="37" name="文本框 36"/>
          <p:cNvSpPr txBox="1"/>
          <p:nvPr>
            <p:custDataLst>
              <p:tags r:id="rId6"/>
            </p:custDataLst>
          </p:nvPr>
        </p:nvSpPr>
        <p:spPr>
          <a:xfrm>
            <a:off x="483870" y="2129790"/>
            <a:ext cx="11125835" cy="1473835"/>
          </a:xfrm>
          <a:prstGeom prst="rect">
            <a:avLst/>
          </a:prstGeom>
          <a:noFill/>
        </p:spPr>
        <p:txBody>
          <a:bodyPr wrap="square" rtlCol="0">
            <a:noAutofit/>
          </a:bodyPr>
          <a:p>
            <a:pPr indent="0" latinLnBrk="1">
              <a:lnSpc>
                <a:spcPct val="125000"/>
              </a:lnSpc>
              <a:buFont typeface="Wingdings" panose="05000000000000000000" pitchFamily="2" charset="2"/>
              <a:buNone/>
            </a:pPr>
            <a:r>
              <a:rPr lang="zh-CN" altLang="en-US" sz="1400" dirty="0">
                <a:ln>
                  <a:noFill/>
                </a:ln>
                <a:solidFill>
                  <a:srgbClr val="FF000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利伐沙班颗粒因“符合儿童生理特征的儿童用药品新品种、剂型和规格 ”纳入优先审评审批程序。用于成人和18岁以下青少年患者开始标准抗凝治疗后的静脉血栓栓塞(VTE)的治疗及预防VTE的复发及非瓣膜性房颤。利伐沙班片（国产）不用于</a:t>
            </a:r>
            <a:r>
              <a:rPr lang="en-US" altLang="zh-CN"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30kg</a:t>
            </a:r>
            <a:r>
              <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以下，</a:t>
            </a:r>
            <a:r>
              <a:rPr lang="en-US" altLang="zh-CN"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18</a:t>
            </a:r>
            <a:r>
              <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岁以下儿童</a:t>
            </a:r>
            <a:r>
              <a:rPr lang="en-US" altLang="zh-CN"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VTE</a:t>
            </a:r>
            <a:r>
              <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的治疗及预防。</a:t>
            </a:r>
            <a:endPar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a:p>
            <a:pPr indent="0" latinLnBrk="1">
              <a:lnSpc>
                <a:spcPct val="125000"/>
              </a:lnSpc>
              <a:buFont typeface="Wingdings" panose="05000000000000000000" pitchFamily="2" charset="2"/>
              <a:buNone/>
            </a:pPr>
            <a:r>
              <a:rPr lang="zh-CN" altLang="en-US" sz="1400" dirty="0">
                <a:ln>
                  <a:noFill/>
                </a:ln>
                <a:solidFill>
                  <a:srgbClr val="FF000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利伐沙班颗粒适合管饲群体（鼻胃管或胃饲管给药）</a:t>
            </a:r>
            <a:r>
              <a:rPr lang="en-US" altLang="zh-CN"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 </a:t>
            </a:r>
            <a:r>
              <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以及吞咽困难患者以及神志昏迷者服用。片剂碾碎后管饲，一方面会因为颗粒粒度不均匀容易堵管，另外也会因为给药剂量不精准而造成减量疗效不佳或过量发生出血。</a:t>
            </a:r>
            <a:endPar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p:txBody>
      </p:sp>
      <p:sp>
        <p:nvSpPr>
          <p:cNvPr id="44" name="文本框 43"/>
          <p:cNvSpPr txBox="1"/>
          <p:nvPr>
            <p:custDataLst>
              <p:tags r:id="rId7"/>
            </p:custDataLst>
          </p:nvPr>
        </p:nvSpPr>
        <p:spPr>
          <a:xfrm>
            <a:off x="492760" y="3590290"/>
            <a:ext cx="4205605" cy="349250"/>
          </a:xfrm>
          <a:prstGeom prst="rect">
            <a:avLst/>
          </a:prstGeom>
          <a:noFill/>
        </p:spPr>
        <p:txBody>
          <a:bodyPr wrap="square" rtlCol="0">
            <a:spAutoFit/>
          </a:bodyPr>
          <a:p>
            <a:pPr algn="l" eaLnBrk="1" hangingPunct="1">
              <a:lnSpc>
                <a:spcPct val="120000"/>
              </a:lnSpc>
              <a:spcBef>
                <a:spcPct val="0"/>
              </a:spcBef>
              <a:buFontTx/>
              <a:buNone/>
            </a:pPr>
            <a:r>
              <a:rPr sz="1400" b="1" dirty="0">
                <a:solidFill>
                  <a:srgbClr val="CF152D"/>
                </a:solidFill>
                <a:latin typeface="Arial" panose="020B0604020202020204" pitchFamily="34" charset="0"/>
                <a:ea typeface="微软雅黑" panose="020B0503020204020204" charset="-122"/>
                <a:sym typeface="Arial" panose="020B0604020202020204" pitchFamily="34" charset="0"/>
              </a:rPr>
              <a:t>与参照品相比的优势</a:t>
            </a:r>
            <a:endParaRPr sz="1400" b="1" dirty="0">
              <a:solidFill>
                <a:srgbClr val="CF152D"/>
              </a:solidFill>
              <a:latin typeface="Arial" panose="020B0604020202020204" pitchFamily="34" charset="0"/>
              <a:ea typeface="微软雅黑" panose="020B0503020204020204" charset="-122"/>
              <a:sym typeface="Arial" panose="020B0604020202020204" pitchFamily="34" charset="0"/>
            </a:endParaRPr>
          </a:p>
        </p:txBody>
      </p:sp>
      <p:cxnSp>
        <p:nvCxnSpPr>
          <p:cNvPr id="45" name="直接连接符 44"/>
          <p:cNvCxnSpPr/>
          <p:nvPr>
            <p:custDataLst>
              <p:tags r:id="rId8"/>
            </p:custDataLst>
          </p:nvPr>
        </p:nvCxnSpPr>
        <p:spPr>
          <a:xfrm>
            <a:off x="552450" y="3938270"/>
            <a:ext cx="1624330" cy="0"/>
          </a:xfrm>
          <a:prstGeom prst="line">
            <a:avLst/>
          </a:prstGeom>
          <a:ln w="28575">
            <a:solidFill>
              <a:srgbClr val="C00000"/>
            </a:solidFill>
          </a:ln>
        </p:spPr>
        <p:style>
          <a:lnRef idx="2">
            <a:schemeClr val="accent1"/>
          </a:lnRef>
          <a:fillRef idx="0">
            <a:srgbClr val="FFFFFF"/>
          </a:fillRef>
          <a:effectRef idx="0">
            <a:srgbClr val="FFFFFF"/>
          </a:effectRef>
          <a:fontRef idx="minor">
            <a:schemeClr val="tx1"/>
          </a:fontRef>
        </p:style>
      </p:cxnSp>
      <p:sp>
        <p:nvSpPr>
          <p:cNvPr id="46" name="文本框 45"/>
          <p:cNvSpPr txBox="1"/>
          <p:nvPr>
            <p:custDataLst>
              <p:tags r:id="rId9"/>
            </p:custDataLst>
          </p:nvPr>
        </p:nvSpPr>
        <p:spPr>
          <a:xfrm>
            <a:off x="483870" y="3969385"/>
            <a:ext cx="11268710" cy="1767840"/>
          </a:xfrm>
          <a:prstGeom prst="rect">
            <a:avLst/>
          </a:prstGeom>
          <a:noFill/>
        </p:spPr>
        <p:txBody>
          <a:bodyPr wrap="square" rtlCol="0">
            <a:noAutofit/>
          </a:bodyPr>
          <a:p>
            <a:pPr indent="0" latinLnBrk="1">
              <a:lnSpc>
                <a:spcPct val="125000"/>
              </a:lnSpc>
              <a:buFont typeface="Wingdings" panose="05000000000000000000" pitchFamily="2" charset="2"/>
              <a:buNone/>
            </a:pPr>
            <a:r>
              <a:rPr lang="zh-CN" altLang="en-US" sz="1400" dirty="0">
                <a:ln>
                  <a:noFill/>
                </a:ln>
                <a:solidFill>
                  <a:srgbClr val="FF000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我司颗粒剂参比制剂为仅在日本上市的利伐沙班细粒剂，相比传统颗粒剂，颗粒细度更小，更易吸收，即使是儿童鼻饲，也不会堵管。</a:t>
            </a:r>
            <a:endPar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a:p>
            <a:pPr indent="0" latinLnBrk="1">
              <a:lnSpc>
                <a:spcPct val="125000"/>
              </a:lnSpc>
              <a:buFont typeface="Wingdings" panose="05000000000000000000" pitchFamily="2" charset="2"/>
              <a:buNone/>
            </a:pPr>
            <a:r>
              <a:rPr lang="zh-CN" altLang="en-US" sz="1400" dirty="0">
                <a:ln>
                  <a:noFill/>
                </a:ln>
                <a:solidFill>
                  <a:srgbClr val="FF000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相比片剂，利伐沙班颗粒增加了片剂没有的临床适应群体，填补了没有满足的临床需求：</a:t>
            </a:r>
            <a:endPar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a:p>
            <a:pPr indent="0" latinLnBrk="1">
              <a:lnSpc>
                <a:spcPct val="125000"/>
              </a:lnSpc>
              <a:buFont typeface="Wingdings" panose="05000000000000000000" pitchFamily="2" charset="2"/>
              <a:buNone/>
            </a:pPr>
            <a:r>
              <a:rPr lang="zh-CN" altLang="en-US" sz="1400" dirty="0">
                <a:ln>
                  <a:noFill/>
                </a:ln>
                <a:solidFill>
                  <a:srgbClr val="FF000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lang="en-US" altLang="zh-CN"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1</a:t>
            </a:r>
            <a:r>
              <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a:t>
            </a:r>
            <a:r>
              <a:rPr lang="en-US" altLang="zh-CN"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 </a:t>
            </a:r>
            <a:r>
              <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满足了低龄儿童的治疗需求：利伐沙班颗粒剂更方便于儿童尤其是低龄儿童服用，依从性较好。</a:t>
            </a:r>
            <a:endPar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a:p>
            <a:pPr indent="0" latinLnBrk="1">
              <a:lnSpc>
                <a:spcPct val="125000"/>
              </a:lnSpc>
              <a:buFont typeface="Wingdings" panose="05000000000000000000" pitchFamily="2" charset="2"/>
              <a:buNone/>
            </a:pPr>
            <a:r>
              <a:rPr lang="en-US" altLang="zh-CN"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   2</a:t>
            </a:r>
            <a:r>
              <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、针对以下特殊人群，利伐沙班颗粒更方便通过鼻</a:t>
            </a:r>
            <a:r>
              <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胃</a:t>
            </a:r>
            <a:r>
              <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管或胃饲管给药，而片剂需要碾碎，依从性降低：</a:t>
            </a:r>
            <a:endPar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a:p>
            <a:pPr indent="0" latinLnBrk="1">
              <a:lnSpc>
                <a:spcPct val="125000"/>
              </a:lnSpc>
              <a:buFont typeface="Wingdings" panose="05000000000000000000" pitchFamily="2" charset="2"/>
              <a:buNone/>
            </a:pPr>
            <a:r>
              <a:rPr lang="en-US" altLang="zh-CN"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      1</a:t>
            </a:r>
            <a:r>
              <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）吞咽困难者：脑梗死后遗症；脑干病变；帕金森病人；老年性痴呆的病人；长期卧床，无法正常进食者。</a:t>
            </a:r>
            <a:endPar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a:p>
            <a:pPr indent="0" latinLnBrk="1">
              <a:lnSpc>
                <a:spcPct val="125000"/>
              </a:lnSpc>
              <a:buFont typeface="Wingdings" panose="05000000000000000000" pitchFamily="2" charset="2"/>
              <a:buNone/>
            </a:pPr>
            <a:r>
              <a:rPr lang="en-US" altLang="zh-CN"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      2</a:t>
            </a:r>
            <a:r>
              <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）不能张口者：如破伤风；神志昏迷者；口腔颌面手术者；耳鼻咽喉手术者；拒绝进食者（如精神病病人）或病情危重的婴幼儿。</a:t>
            </a:r>
            <a:endPar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a:p>
            <a:pPr indent="0" latinLnBrk="1">
              <a:lnSpc>
                <a:spcPct val="125000"/>
              </a:lnSpc>
              <a:buFont typeface="Wingdings" panose="05000000000000000000" pitchFamily="2" charset="2"/>
              <a:buNone/>
            </a:pPr>
            <a:r>
              <a:rPr lang="en-US" altLang="zh-CN"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      </a:t>
            </a:r>
            <a:r>
              <a:rPr 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3</a:t>
            </a:r>
            <a:r>
              <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）需要饲管给药的患者</a:t>
            </a:r>
            <a:r>
              <a:rPr lang="zh-CN"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：如慢性呼吸衰竭患者，需要长期机械通气者等，目前随着进入老龄化社会，依赖管饲患者人群数量逐年上升。</a:t>
            </a:r>
            <a:endPar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p:txBody>
      </p:sp>
      <p:sp>
        <p:nvSpPr>
          <p:cNvPr id="51" name="文本框 50"/>
          <p:cNvSpPr txBox="1"/>
          <p:nvPr>
            <p:custDataLst>
              <p:tags r:id="rId10"/>
            </p:custDataLst>
          </p:nvPr>
        </p:nvSpPr>
        <p:spPr>
          <a:xfrm>
            <a:off x="492760" y="5964555"/>
            <a:ext cx="4205605" cy="349250"/>
          </a:xfrm>
          <a:prstGeom prst="rect">
            <a:avLst/>
          </a:prstGeom>
          <a:noFill/>
        </p:spPr>
        <p:txBody>
          <a:bodyPr wrap="square" rtlCol="0">
            <a:spAutoFit/>
          </a:bodyPr>
          <a:p>
            <a:pPr algn="l" eaLnBrk="1" hangingPunct="1">
              <a:lnSpc>
                <a:spcPct val="120000"/>
              </a:lnSpc>
              <a:spcBef>
                <a:spcPct val="0"/>
              </a:spcBef>
              <a:buFontTx/>
              <a:buNone/>
            </a:pPr>
            <a:r>
              <a:rPr sz="1400" b="1" dirty="0">
                <a:solidFill>
                  <a:srgbClr val="CF152D"/>
                </a:solidFill>
                <a:latin typeface="Arial" panose="020B0604020202020204" pitchFamily="34" charset="0"/>
                <a:ea typeface="微软雅黑" panose="020B0503020204020204" charset="-122"/>
                <a:sym typeface="Arial" panose="020B0604020202020204" pitchFamily="34" charset="0"/>
              </a:rPr>
              <a:t>与参照品相比的不足</a:t>
            </a:r>
            <a:endParaRPr sz="1400" b="1" dirty="0">
              <a:solidFill>
                <a:srgbClr val="CF152D"/>
              </a:solidFill>
              <a:latin typeface="Arial" panose="020B0604020202020204" pitchFamily="34" charset="0"/>
              <a:ea typeface="微软雅黑" panose="020B0503020204020204" charset="-122"/>
              <a:sym typeface="Arial" panose="020B0604020202020204" pitchFamily="34" charset="0"/>
            </a:endParaRPr>
          </a:p>
        </p:txBody>
      </p:sp>
      <p:cxnSp>
        <p:nvCxnSpPr>
          <p:cNvPr id="52" name="直接连接符 51"/>
          <p:cNvCxnSpPr/>
          <p:nvPr>
            <p:custDataLst>
              <p:tags r:id="rId11"/>
            </p:custDataLst>
          </p:nvPr>
        </p:nvCxnSpPr>
        <p:spPr>
          <a:xfrm>
            <a:off x="570230" y="6267450"/>
            <a:ext cx="1662430" cy="0"/>
          </a:xfrm>
          <a:prstGeom prst="line">
            <a:avLst/>
          </a:prstGeom>
          <a:ln w="28575">
            <a:solidFill>
              <a:srgbClr val="C00000"/>
            </a:solidFill>
          </a:ln>
        </p:spPr>
        <p:style>
          <a:lnRef idx="2">
            <a:schemeClr val="accent1"/>
          </a:lnRef>
          <a:fillRef idx="0">
            <a:srgbClr val="FFFFFF"/>
          </a:fillRef>
          <a:effectRef idx="0">
            <a:srgbClr val="FFFFFF"/>
          </a:effectRef>
          <a:fontRef idx="minor">
            <a:schemeClr val="tx1"/>
          </a:fontRef>
        </p:style>
      </p:cxnSp>
      <p:sp>
        <p:nvSpPr>
          <p:cNvPr id="53" name="文本框 52"/>
          <p:cNvSpPr txBox="1"/>
          <p:nvPr>
            <p:custDataLst>
              <p:tags r:id="rId12"/>
            </p:custDataLst>
          </p:nvPr>
        </p:nvSpPr>
        <p:spPr>
          <a:xfrm>
            <a:off x="483870" y="6247130"/>
            <a:ext cx="11125835" cy="337185"/>
          </a:xfrm>
          <a:prstGeom prst="rect">
            <a:avLst/>
          </a:prstGeom>
          <a:noFill/>
        </p:spPr>
        <p:txBody>
          <a:bodyPr wrap="square" rtlCol="0">
            <a:noAutofit/>
          </a:bodyPr>
          <a:p>
            <a:pPr algn="l" eaLnBrk="1" hangingPunct="1">
              <a:lnSpc>
                <a:spcPct val="120000"/>
              </a:lnSpc>
              <a:spcBef>
                <a:spcPct val="0"/>
              </a:spcBef>
              <a:buFontTx/>
              <a:buNone/>
            </a:pPr>
            <a:r>
              <a:rPr lang="zh-CN" altLang="en-US" sz="1400" dirty="0">
                <a:ln>
                  <a:noFill/>
                </a:ln>
                <a:solidFill>
                  <a:srgbClr val="FF000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利伐沙班颗粒剂与片剂主要为剂型上的区别，为不同的患者人群提供更多更方便的选择，其有效性和安全性均相同。</a:t>
            </a:r>
            <a:endParaRPr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p:txBody>
      </p:sp>
      <p:sp>
        <p:nvSpPr>
          <p:cNvPr id="34" name="文本框 33"/>
          <p:cNvSpPr txBox="1"/>
          <p:nvPr/>
        </p:nvSpPr>
        <p:spPr>
          <a:xfrm>
            <a:off x="9794240" y="6313805"/>
            <a:ext cx="1986915" cy="433070"/>
          </a:xfrm>
          <a:prstGeom prst="rect">
            <a:avLst/>
          </a:prstGeom>
          <a:noFill/>
        </p:spPr>
        <p:txBody>
          <a:bodyPr wrap="square" rtlCol="0">
            <a:noAutofit/>
          </a:bodyPr>
          <a:p>
            <a:pPr algn="l"/>
            <a:r>
              <a:rPr lang="zh-CN" altLang="en-US" sz="1000">
                <a:latin typeface="微软雅黑 Light" panose="020B0502040204020203" charset="-122"/>
                <a:ea typeface="微软雅黑 Light" panose="020B0502040204020203" charset="-122"/>
                <a:cs typeface="微软雅黑 Light" panose="020B0502040204020203" charset="-122"/>
                <a:sym typeface="+mn-ea"/>
              </a:rPr>
              <a:t>参考文献：</a:t>
            </a:r>
            <a:endParaRPr lang="zh-CN" altLang="en-US" sz="1000">
              <a:latin typeface="微软雅黑 Light" panose="020B0502040204020203" charset="-122"/>
              <a:ea typeface="微软雅黑 Light" panose="020B0502040204020203" charset="-122"/>
              <a:cs typeface="微软雅黑 Light" panose="020B0502040204020203" charset="-122"/>
              <a:sym typeface="+mn-ea"/>
            </a:endParaRPr>
          </a:p>
          <a:p>
            <a:pPr algn="l"/>
            <a:r>
              <a:rPr sz="1000">
                <a:latin typeface="微软雅黑 Light" panose="020B0502040204020203" charset="-122"/>
                <a:ea typeface="微软雅黑 Light" panose="020B0502040204020203" charset="-122"/>
                <a:cs typeface="微软雅黑 Light" panose="020B0502040204020203" charset="-122"/>
                <a:sym typeface="+mn-ea"/>
              </a:rPr>
              <a:t>1.利伐沙班片（</a:t>
            </a:r>
            <a:r>
              <a:rPr lang="zh-CN" sz="1000">
                <a:latin typeface="微软雅黑 Light" panose="020B0502040204020203" charset="-122"/>
                <a:ea typeface="微软雅黑 Light" panose="020B0502040204020203" charset="-122"/>
                <a:cs typeface="微软雅黑 Light" panose="020B0502040204020203" charset="-122"/>
                <a:sym typeface="+mn-ea"/>
              </a:rPr>
              <a:t>国产</a:t>
            </a:r>
            <a:r>
              <a:rPr sz="1000">
                <a:latin typeface="微软雅黑 Light" panose="020B0502040204020203" charset="-122"/>
                <a:ea typeface="微软雅黑 Light" panose="020B0502040204020203" charset="-122"/>
                <a:cs typeface="微软雅黑 Light" panose="020B0502040204020203" charset="-122"/>
                <a:sym typeface="+mn-ea"/>
              </a:rPr>
              <a:t>）说明书</a:t>
            </a:r>
            <a:endParaRPr sz="1000">
              <a:latin typeface="微软雅黑 Light" panose="020B0502040204020203" charset="-122"/>
              <a:ea typeface="微软雅黑 Light" panose="020B0502040204020203" charset="-122"/>
              <a:cs typeface="微软雅黑 Light" panose="020B0502040204020203" charset="-122"/>
              <a:sym typeface="+mn-ea"/>
            </a:endParaRPr>
          </a:p>
          <a:p>
            <a:pPr algn="l"/>
            <a:r>
              <a:rPr sz="1000">
                <a:latin typeface="微软雅黑 Light" panose="020B0502040204020203" charset="-122"/>
                <a:ea typeface="微软雅黑 Light" panose="020B0502040204020203" charset="-122"/>
                <a:cs typeface="微软雅黑 Light" panose="020B0502040204020203" charset="-122"/>
                <a:sym typeface="+mn-ea"/>
              </a:rPr>
              <a:t>2.利伐沙班颗粒（我司）说明书</a:t>
            </a:r>
            <a:endParaRPr sz="1000">
              <a:latin typeface="微软雅黑 Light" panose="020B0502040204020203" charset="-122"/>
              <a:ea typeface="微软雅黑 Light" panose="020B0502040204020203" charset="-122"/>
              <a:cs typeface="微软雅黑 Light" panose="020B0502040204020203" charset="-122"/>
              <a:sym typeface="+mn-ea"/>
            </a:endParaRPr>
          </a:p>
        </p:txBody>
      </p:sp>
    </p:spTree>
    <p:custDataLst>
      <p:tags r:id="rId13"/>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cxnSp>
        <p:nvCxnSpPr>
          <p:cNvPr id="2" name="直接连接符 1"/>
          <p:cNvCxnSpPr/>
          <p:nvPr/>
        </p:nvCxnSpPr>
        <p:spPr>
          <a:xfrm>
            <a:off x="571818" y="935990"/>
            <a:ext cx="11058525" cy="0"/>
          </a:xfrm>
          <a:prstGeom prst="line">
            <a:avLst/>
          </a:prstGeom>
          <a:ln w="19050" cap="rnd">
            <a:solidFill>
              <a:srgbClr val="404040"/>
            </a:solidFill>
            <a:prstDash val="sysDot"/>
            <a:round/>
          </a:ln>
        </p:spPr>
        <p:style>
          <a:lnRef idx="0">
            <a:srgbClr val="FFFFFF"/>
          </a:lnRef>
          <a:fillRef idx="0">
            <a:srgbClr val="FFFFFF"/>
          </a:fillRef>
          <a:effectRef idx="0">
            <a:srgbClr val="FFFFFF"/>
          </a:effectRef>
          <a:fontRef idx="minor">
            <a:schemeClr val="tx1"/>
          </a:fontRef>
        </p:style>
      </p:cxnSp>
      <p:sp>
        <p:nvSpPr>
          <p:cNvPr id="3" name="object 4"/>
          <p:cNvSpPr txBox="1"/>
          <p:nvPr/>
        </p:nvSpPr>
        <p:spPr>
          <a:xfrm>
            <a:off x="510540" y="364490"/>
            <a:ext cx="3007360" cy="504825"/>
          </a:xfrm>
          <a:prstGeom prst="rect">
            <a:avLst/>
          </a:prstGeom>
        </p:spPr>
        <p:txBody>
          <a:bodyPr vert="horz" wrap="square" lIns="0" tIns="12700" rIns="0" bIns="0" rtlCol="0">
            <a:spAutoFit/>
          </a:bodyPr>
          <a:p>
            <a:pPr marL="12700" algn="l">
              <a:lnSpc>
                <a:spcPct val="100000"/>
              </a:lnSpc>
              <a:spcBef>
                <a:spcPts val="100"/>
              </a:spcBef>
            </a:pPr>
            <a:r>
              <a:rPr sz="3200" spc="-10" dirty="0">
                <a:solidFill>
                  <a:srgbClr val="CF152D"/>
                </a:solidFill>
                <a:latin typeface="微软雅黑 Light" panose="020B0502040204020203" charset="-122"/>
                <a:ea typeface="微软雅黑 Light" panose="020B0502040204020203" charset="-122"/>
                <a:cs typeface="微软雅黑" panose="020B0503020204020204" charset="-122"/>
              </a:rPr>
              <a:t>药品基本信息</a:t>
            </a:r>
            <a:endParaRPr sz="3200" spc="-10" dirty="0">
              <a:solidFill>
                <a:srgbClr val="CF152D"/>
              </a:solidFill>
              <a:latin typeface="微软雅黑 Light" panose="020B0502040204020203" charset="-122"/>
              <a:ea typeface="微软雅黑 Light" panose="020B0502040204020203" charset="-122"/>
              <a:cs typeface="微软雅黑" panose="020B0503020204020204" charset="-122"/>
            </a:endParaRPr>
          </a:p>
        </p:txBody>
      </p:sp>
      <p:cxnSp>
        <p:nvCxnSpPr>
          <p:cNvPr id="5" name="直接连接符 4"/>
          <p:cNvCxnSpPr/>
          <p:nvPr/>
        </p:nvCxnSpPr>
        <p:spPr>
          <a:xfrm>
            <a:off x="552133" y="935990"/>
            <a:ext cx="1517650" cy="0"/>
          </a:xfrm>
          <a:prstGeom prst="line">
            <a:avLst/>
          </a:prstGeom>
          <a:ln w="38100">
            <a:solidFill>
              <a:srgbClr val="404040"/>
            </a:solidFill>
          </a:ln>
        </p:spPr>
        <p:style>
          <a:lnRef idx="2">
            <a:schemeClr val="accent1"/>
          </a:lnRef>
          <a:fillRef idx="0">
            <a:srgbClr val="FFFFFF"/>
          </a:fillRef>
          <a:effectRef idx="0">
            <a:srgbClr val="FFFFFF"/>
          </a:effectRef>
          <a:fontRef idx="minor">
            <a:schemeClr val="tx1"/>
          </a:fontRef>
        </p:style>
      </p:cxnSp>
      <p:sp>
        <p:nvSpPr>
          <p:cNvPr id="4" name="object 4"/>
          <p:cNvSpPr txBox="1"/>
          <p:nvPr/>
        </p:nvSpPr>
        <p:spPr>
          <a:xfrm>
            <a:off x="5160645" y="356870"/>
            <a:ext cx="6638925" cy="504825"/>
          </a:xfrm>
          <a:prstGeom prst="rect">
            <a:avLst/>
          </a:prstGeom>
        </p:spPr>
        <p:txBody>
          <a:bodyPr vert="horz" wrap="square" lIns="0" tIns="12700" rIns="0" bIns="0" rtlCol="0">
            <a:spAutoFit/>
          </a:bodyPr>
          <a:p>
            <a:pPr algn="l"/>
            <a:r>
              <a:rPr lang="zh-CN" altLang="en-US" sz="1600" b="1" i="1" dirty="0">
                <a:solidFill>
                  <a:srgbClr val="404040"/>
                </a:solidFill>
                <a:latin typeface="Arial" panose="020B0604020202020204" pitchFamily="34" charset="0"/>
                <a:ea typeface="微软雅黑" panose="020B0503020204020204" charset="-122"/>
                <a:sym typeface="Arial" panose="020B0604020202020204" pitchFamily="34" charset="0"/>
              </a:rPr>
              <a:t>利伐沙班 </a:t>
            </a:r>
            <a:r>
              <a:rPr lang="en-US" altLang="zh-CN" sz="1600" dirty="0">
                <a:solidFill>
                  <a:srgbClr val="404040"/>
                </a:solidFill>
                <a:latin typeface="Arial" panose="020B0604020202020204" pitchFamily="34" charset="0"/>
                <a:ea typeface="微软雅黑" panose="020B0503020204020204" charset="-122"/>
                <a:sym typeface="Arial" panose="020B0604020202020204" pitchFamily="34" charset="0"/>
              </a:rPr>
              <a:t>: </a:t>
            </a:r>
            <a:r>
              <a:rPr sz="1600" b="1" dirty="0">
                <a:solidFill>
                  <a:srgbClr val="404040"/>
                </a:solidFill>
                <a:latin typeface="Arial" panose="020B0604020202020204" pitchFamily="34" charset="0"/>
                <a:ea typeface="微软雅黑" panose="020B0503020204020204" charset="-122"/>
                <a:sym typeface="Arial" panose="020B0604020202020204" pitchFamily="34" charset="0"/>
              </a:rPr>
              <a:t>拥有最多适应症的NOACs</a:t>
            </a:r>
            <a:endParaRPr sz="1600" b="1" dirty="0">
              <a:solidFill>
                <a:srgbClr val="404040"/>
              </a:solidFill>
              <a:latin typeface="Arial" panose="020B0604020202020204" pitchFamily="34" charset="0"/>
              <a:ea typeface="微软雅黑" panose="020B0503020204020204" charset="-122"/>
              <a:sym typeface="Arial" panose="020B0604020202020204" pitchFamily="34" charset="0"/>
            </a:endParaRPr>
          </a:p>
          <a:p>
            <a:pPr algn="l"/>
            <a:r>
              <a:rPr lang="en-US" altLang="zh-CN" sz="1600" dirty="0">
                <a:solidFill>
                  <a:srgbClr val="404040"/>
                </a:solidFill>
                <a:latin typeface="Arial" panose="020B0604020202020204" pitchFamily="34" charset="0"/>
                <a:ea typeface="微软雅黑" panose="020B0503020204020204" charset="-122"/>
                <a:sym typeface="Arial" panose="020B0604020202020204" pitchFamily="34" charset="0"/>
              </a:rPr>
              <a:t>                 </a:t>
            </a:r>
            <a:r>
              <a:rPr sz="1600" b="1" dirty="0">
                <a:solidFill>
                  <a:srgbClr val="404040"/>
                </a:solidFill>
                <a:latin typeface="Arial" panose="020B0604020202020204" pitchFamily="34" charset="0"/>
                <a:ea typeface="微软雅黑" panose="020B0503020204020204" charset="-122"/>
                <a:sym typeface="Arial" panose="020B0604020202020204" pitchFamily="34" charset="0"/>
              </a:rPr>
              <a:t>中国唯一拥有儿童VTE治疗及预防复发适应</a:t>
            </a:r>
            <a:r>
              <a:rPr lang="zh-CN" sz="1600" b="1" dirty="0">
                <a:solidFill>
                  <a:srgbClr val="404040"/>
                </a:solidFill>
                <a:latin typeface="Arial" panose="020B0604020202020204" pitchFamily="34" charset="0"/>
                <a:ea typeface="微软雅黑" panose="020B0503020204020204" charset="-122"/>
                <a:sym typeface="Arial" panose="020B0604020202020204" pitchFamily="34" charset="0"/>
              </a:rPr>
              <a:t>症</a:t>
            </a:r>
            <a:r>
              <a:rPr sz="1600" b="1" dirty="0">
                <a:solidFill>
                  <a:srgbClr val="404040"/>
                </a:solidFill>
                <a:latin typeface="Arial" panose="020B0604020202020204" pitchFamily="34" charset="0"/>
                <a:ea typeface="微软雅黑" panose="020B0503020204020204" charset="-122"/>
                <a:sym typeface="Arial" panose="020B0604020202020204" pitchFamily="34" charset="0"/>
              </a:rPr>
              <a:t>的口服抗凝药物。</a:t>
            </a:r>
            <a:endParaRPr sz="1600" b="1" spc="-10" dirty="0">
              <a:solidFill>
                <a:srgbClr val="404040"/>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p:txBody>
      </p:sp>
      <p:sp>
        <p:nvSpPr>
          <p:cNvPr id="12" name="文本框 11"/>
          <p:cNvSpPr txBox="1"/>
          <p:nvPr>
            <p:custDataLst>
              <p:tags r:id="rId1"/>
            </p:custDataLst>
          </p:nvPr>
        </p:nvSpPr>
        <p:spPr>
          <a:xfrm>
            <a:off x="492760" y="1141095"/>
            <a:ext cx="4205605" cy="349250"/>
          </a:xfrm>
          <a:prstGeom prst="rect">
            <a:avLst/>
          </a:prstGeom>
          <a:noFill/>
        </p:spPr>
        <p:txBody>
          <a:bodyPr wrap="square" rtlCol="0">
            <a:spAutoFit/>
          </a:bodyPr>
          <a:p>
            <a:pPr algn="l" eaLnBrk="1" hangingPunct="1">
              <a:lnSpc>
                <a:spcPct val="120000"/>
              </a:lnSpc>
              <a:spcBef>
                <a:spcPct val="0"/>
              </a:spcBef>
              <a:buFontTx/>
              <a:buNone/>
            </a:pPr>
            <a:r>
              <a:rPr lang="zh-CN" altLang="en-US" sz="1400" b="1" dirty="0">
                <a:solidFill>
                  <a:srgbClr val="CF152D"/>
                </a:solidFill>
                <a:latin typeface="Arial" panose="020B0604020202020204" pitchFamily="34" charset="0"/>
                <a:ea typeface="微软雅黑" panose="020B0503020204020204" charset="-122"/>
                <a:sym typeface="Arial" panose="020B0604020202020204" pitchFamily="34" charset="0"/>
              </a:rPr>
              <a:t>参照品</a:t>
            </a:r>
            <a:r>
              <a:rPr lang="en-US" altLang="zh-CN" sz="1400" b="1" dirty="0">
                <a:solidFill>
                  <a:srgbClr val="CF152D"/>
                </a:solidFill>
                <a:latin typeface="Arial" panose="020B0604020202020204" pitchFamily="34" charset="0"/>
                <a:ea typeface="微软雅黑" panose="020B0503020204020204" charset="-122"/>
                <a:sym typeface="Arial" panose="020B0604020202020204" pitchFamily="34" charset="0"/>
              </a:rPr>
              <a:t>2</a:t>
            </a:r>
            <a:r>
              <a:rPr lang="zh-CN" altLang="en-US" sz="1400" b="1" dirty="0">
                <a:solidFill>
                  <a:srgbClr val="CF152D"/>
                </a:solidFill>
                <a:latin typeface="Arial" panose="020B0604020202020204" pitchFamily="34" charset="0"/>
                <a:ea typeface="微软雅黑" panose="020B0503020204020204" charset="-122"/>
                <a:sym typeface="Arial" panose="020B0604020202020204" pitchFamily="34" charset="0"/>
              </a:rPr>
              <a:t>：</a:t>
            </a:r>
            <a:r>
              <a:rPr sz="1400" b="1" dirty="0">
                <a:solidFill>
                  <a:srgbClr val="CF152D"/>
                </a:solidFill>
                <a:latin typeface="Arial" panose="020B0604020202020204" pitchFamily="34" charset="0"/>
                <a:ea typeface="微软雅黑" panose="020B0503020204020204" charset="-122"/>
                <a:sym typeface="Arial" panose="020B0604020202020204" pitchFamily="34" charset="0"/>
              </a:rPr>
              <a:t>利伐沙班干混悬剂（51.7mg、103.4mg）</a:t>
            </a:r>
            <a:endParaRPr sz="1400" b="1" dirty="0">
              <a:solidFill>
                <a:srgbClr val="CF152D"/>
              </a:solidFill>
              <a:latin typeface="Arial" panose="020B0604020202020204" pitchFamily="34" charset="0"/>
              <a:ea typeface="微软雅黑" panose="020B0503020204020204" charset="-122"/>
              <a:sym typeface="Arial" panose="020B0604020202020204" pitchFamily="34" charset="0"/>
            </a:endParaRPr>
          </a:p>
        </p:txBody>
      </p:sp>
      <p:cxnSp>
        <p:nvCxnSpPr>
          <p:cNvPr id="7" name="直接连接符 6"/>
          <p:cNvCxnSpPr/>
          <p:nvPr>
            <p:custDataLst>
              <p:tags r:id="rId2"/>
            </p:custDataLst>
          </p:nvPr>
        </p:nvCxnSpPr>
        <p:spPr>
          <a:xfrm>
            <a:off x="570230" y="1475740"/>
            <a:ext cx="4034155" cy="0"/>
          </a:xfrm>
          <a:prstGeom prst="line">
            <a:avLst/>
          </a:prstGeom>
          <a:ln w="28575">
            <a:solidFill>
              <a:srgbClr val="C00000"/>
            </a:solidFill>
          </a:ln>
        </p:spPr>
        <p:style>
          <a:lnRef idx="2">
            <a:schemeClr val="accent1"/>
          </a:lnRef>
          <a:fillRef idx="0">
            <a:srgbClr val="FFFFFF"/>
          </a:fillRef>
          <a:effectRef idx="0">
            <a:srgbClr val="FFFFFF"/>
          </a:effectRef>
          <a:fontRef idx="minor">
            <a:schemeClr val="tx1"/>
          </a:fontRef>
        </p:style>
      </p:cxnSp>
      <p:sp>
        <p:nvSpPr>
          <p:cNvPr id="16" name="文本框 15"/>
          <p:cNvSpPr txBox="1"/>
          <p:nvPr>
            <p:custDataLst>
              <p:tags r:id="rId3"/>
            </p:custDataLst>
          </p:nvPr>
        </p:nvSpPr>
        <p:spPr>
          <a:xfrm>
            <a:off x="493395" y="1520190"/>
            <a:ext cx="11125835" cy="337185"/>
          </a:xfrm>
          <a:prstGeom prst="rect">
            <a:avLst/>
          </a:prstGeom>
          <a:noFill/>
          <a:ln>
            <a:noFill/>
          </a:ln>
        </p:spPr>
        <p:txBody>
          <a:bodyPr wrap="square" rtlCol="0">
            <a:noAutofit/>
          </a:bodyPr>
          <a:p>
            <a:pPr algn="l" eaLnBrk="1" hangingPunct="1">
              <a:lnSpc>
                <a:spcPct val="120000"/>
              </a:lnSpc>
              <a:spcBef>
                <a:spcPct val="0"/>
              </a:spcBef>
              <a:buFontTx/>
              <a:buNone/>
            </a:pPr>
            <a:r>
              <a:rPr lang="zh-CN" altLang="en-US" sz="1400" dirty="0">
                <a:ln>
                  <a:noFill/>
                </a:ln>
                <a:solidFill>
                  <a:srgbClr val="FF000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患者人群有部分重合之处</a:t>
            </a:r>
            <a:r>
              <a:rPr 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                             </a:t>
            </a:r>
            <a:r>
              <a:rPr lang="zh-CN" altLang="en-US" sz="1400" dirty="0">
                <a:ln>
                  <a:noFill/>
                </a:ln>
                <a:solidFill>
                  <a:srgbClr val="FF000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2022年获批，至今国内未上市销售、无法满足临床需求</a:t>
            </a:r>
            <a:endParaRPr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p:txBody>
      </p:sp>
      <p:sp>
        <p:nvSpPr>
          <p:cNvPr id="35" name="文本框 34"/>
          <p:cNvSpPr txBox="1"/>
          <p:nvPr>
            <p:custDataLst>
              <p:tags r:id="rId4"/>
            </p:custDataLst>
          </p:nvPr>
        </p:nvSpPr>
        <p:spPr>
          <a:xfrm>
            <a:off x="492760" y="1928495"/>
            <a:ext cx="4205605" cy="349250"/>
          </a:xfrm>
          <a:prstGeom prst="rect">
            <a:avLst/>
          </a:prstGeom>
          <a:noFill/>
        </p:spPr>
        <p:txBody>
          <a:bodyPr wrap="square" rtlCol="0">
            <a:spAutoFit/>
          </a:bodyPr>
          <a:p>
            <a:pPr algn="l" eaLnBrk="1" hangingPunct="1">
              <a:lnSpc>
                <a:spcPct val="120000"/>
              </a:lnSpc>
              <a:spcBef>
                <a:spcPct val="0"/>
              </a:spcBef>
              <a:buFontTx/>
              <a:buNone/>
            </a:pPr>
            <a:r>
              <a:rPr sz="1400" b="1" dirty="0">
                <a:solidFill>
                  <a:srgbClr val="CF152D"/>
                </a:solidFill>
                <a:latin typeface="Arial" panose="020B0604020202020204" pitchFamily="34" charset="0"/>
                <a:ea typeface="微软雅黑" panose="020B0503020204020204" charset="-122"/>
                <a:sym typeface="Arial" panose="020B0604020202020204" pitchFamily="34" charset="0"/>
              </a:rPr>
              <a:t>可填补未满足需求</a:t>
            </a:r>
            <a:endParaRPr sz="1400" b="1" dirty="0">
              <a:solidFill>
                <a:srgbClr val="CF152D"/>
              </a:solidFill>
              <a:latin typeface="Arial" panose="020B0604020202020204" pitchFamily="34" charset="0"/>
              <a:ea typeface="微软雅黑" panose="020B0503020204020204" charset="-122"/>
              <a:sym typeface="Arial" panose="020B0604020202020204" pitchFamily="34" charset="0"/>
            </a:endParaRPr>
          </a:p>
        </p:txBody>
      </p:sp>
      <p:cxnSp>
        <p:nvCxnSpPr>
          <p:cNvPr id="36" name="直接连接符 35"/>
          <p:cNvCxnSpPr/>
          <p:nvPr>
            <p:custDataLst>
              <p:tags r:id="rId5"/>
            </p:custDataLst>
          </p:nvPr>
        </p:nvCxnSpPr>
        <p:spPr>
          <a:xfrm>
            <a:off x="570230" y="2263140"/>
            <a:ext cx="1471930" cy="0"/>
          </a:xfrm>
          <a:prstGeom prst="line">
            <a:avLst/>
          </a:prstGeom>
          <a:ln w="28575">
            <a:solidFill>
              <a:srgbClr val="C00000"/>
            </a:solidFill>
          </a:ln>
        </p:spPr>
        <p:style>
          <a:lnRef idx="2">
            <a:schemeClr val="accent1"/>
          </a:lnRef>
          <a:fillRef idx="0">
            <a:srgbClr val="FFFFFF"/>
          </a:fillRef>
          <a:effectRef idx="0">
            <a:srgbClr val="FFFFFF"/>
          </a:effectRef>
          <a:fontRef idx="minor">
            <a:schemeClr val="tx1"/>
          </a:fontRef>
        </p:style>
      </p:cxnSp>
      <p:sp>
        <p:nvSpPr>
          <p:cNvPr id="37" name="文本框 36"/>
          <p:cNvSpPr txBox="1"/>
          <p:nvPr>
            <p:custDataLst>
              <p:tags r:id="rId6"/>
            </p:custDataLst>
          </p:nvPr>
        </p:nvSpPr>
        <p:spPr>
          <a:xfrm>
            <a:off x="493395" y="2307590"/>
            <a:ext cx="11125835" cy="1908810"/>
          </a:xfrm>
          <a:prstGeom prst="rect">
            <a:avLst/>
          </a:prstGeom>
          <a:noFill/>
        </p:spPr>
        <p:txBody>
          <a:bodyPr wrap="square" rtlCol="0">
            <a:noAutofit/>
          </a:bodyPr>
          <a:p>
            <a:pPr indent="0" latinLnBrk="1">
              <a:lnSpc>
                <a:spcPct val="125000"/>
              </a:lnSpc>
              <a:buFont typeface="Wingdings" panose="05000000000000000000" pitchFamily="2" charset="2"/>
              <a:buNone/>
            </a:pPr>
            <a:r>
              <a:rPr lang="zh-CN" altLang="en-US" sz="1400" dirty="0">
                <a:ln>
                  <a:noFill/>
                </a:ln>
                <a:solidFill>
                  <a:srgbClr val="FF000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利伐沙班干混悬剂仅用于足月新生儿、婴幼儿、儿童和18岁以下青少年静脉血栓栓塞症(VTE)患者</a:t>
            </a:r>
            <a:r>
              <a:rPr lang="zh-CN"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a:t>
            </a:r>
            <a:r>
              <a:rPr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经过初始非口服抗凝治疗至少5天后的VTE的治疗及预防VTE复发，无成人应用。而《儿童血栓性疾病防治药学实践指南》指出：新生儿时 VTE 风险最高，随后下降，约13 岁再次上升，16 岁时达到与成人相同的水平。已经确定了儿童 VTE 的两个峰值：新生儿期（20%）和 11~18 岁（50%），&lt;2 岁患者建议使用 LMWH 而非其他抗凝药物（推荐强度及证据质量：1B）。LMWH 优于 NOAC</a:t>
            </a:r>
            <a:r>
              <a:rPr 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s</a:t>
            </a:r>
            <a:r>
              <a:rPr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 是因为LMWH 在该年龄段患者中的使用经验更丰富，且有效性及安全性十分明确。相比之下，NOAC</a:t>
            </a:r>
            <a:r>
              <a:rPr 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s</a:t>
            </a:r>
            <a:r>
              <a:rPr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 在此类患者中的有效性及安全性仍不确定，因为 2 岁以下患者在儿童 NOAC</a:t>
            </a:r>
            <a:r>
              <a:rPr 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s</a:t>
            </a:r>
            <a:r>
              <a:rPr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 试验中的占比不足。故利伐沙班主要针对的用药人群是成人及儿童（&gt;2岁儿童，非新生儿、非婴幼儿），而颗粒剂</a:t>
            </a:r>
            <a:r>
              <a:rPr lang="zh-CN"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完全</a:t>
            </a:r>
            <a:r>
              <a:rPr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能满足这两类人群需求。干混悬剂服用方式较为繁琐，对稀释后的混悬液有储存条件（＜30℃，勿冷冻）及使用时间的限制（室温下，可使用14天）。</a:t>
            </a:r>
            <a:endParaRPr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p:txBody>
      </p:sp>
      <p:sp>
        <p:nvSpPr>
          <p:cNvPr id="44" name="文本框 43"/>
          <p:cNvSpPr txBox="1"/>
          <p:nvPr>
            <p:custDataLst>
              <p:tags r:id="rId7"/>
            </p:custDataLst>
          </p:nvPr>
        </p:nvSpPr>
        <p:spPr>
          <a:xfrm>
            <a:off x="492760" y="4281805"/>
            <a:ext cx="4205605" cy="349250"/>
          </a:xfrm>
          <a:prstGeom prst="rect">
            <a:avLst/>
          </a:prstGeom>
          <a:noFill/>
        </p:spPr>
        <p:txBody>
          <a:bodyPr wrap="square" rtlCol="0">
            <a:spAutoFit/>
          </a:bodyPr>
          <a:p>
            <a:pPr algn="l" eaLnBrk="1" hangingPunct="1">
              <a:lnSpc>
                <a:spcPct val="120000"/>
              </a:lnSpc>
              <a:spcBef>
                <a:spcPct val="0"/>
              </a:spcBef>
              <a:buFontTx/>
              <a:buNone/>
            </a:pPr>
            <a:r>
              <a:rPr sz="1400" b="1" dirty="0">
                <a:solidFill>
                  <a:srgbClr val="CF152D"/>
                </a:solidFill>
                <a:latin typeface="Arial" panose="020B0604020202020204" pitchFamily="34" charset="0"/>
                <a:ea typeface="微软雅黑" panose="020B0503020204020204" charset="-122"/>
                <a:sym typeface="Arial" panose="020B0604020202020204" pitchFamily="34" charset="0"/>
              </a:rPr>
              <a:t>与参照品相比的优势</a:t>
            </a:r>
            <a:endParaRPr sz="1400" b="1" dirty="0">
              <a:solidFill>
                <a:srgbClr val="CF152D"/>
              </a:solidFill>
              <a:latin typeface="Arial" panose="020B0604020202020204" pitchFamily="34" charset="0"/>
              <a:ea typeface="微软雅黑" panose="020B0503020204020204" charset="-122"/>
              <a:sym typeface="Arial" panose="020B0604020202020204" pitchFamily="34" charset="0"/>
            </a:endParaRPr>
          </a:p>
        </p:txBody>
      </p:sp>
      <p:cxnSp>
        <p:nvCxnSpPr>
          <p:cNvPr id="45" name="直接连接符 44"/>
          <p:cNvCxnSpPr/>
          <p:nvPr>
            <p:custDataLst>
              <p:tags r:id="rId8"/>
            </p:custDataLst>
          </p:nvPr>
        </p:nvCxnSpPr>
        <p:spPr>
          <a:xfrm>
            <a:off x="570230" y="4616450"/>
            <a:ext cx="1624330" cy="0"/>
          </a:xfrm>
          <a:prstGeom prst="line">
            <a:avLst/>
          </a:prstGeom>
          <a:ln w="28575">
            <a:solidFill>
              <a:srgbClr val="C00000"/>
            </a:solidFill>
          </a:ln>
        </p:spPr>
        <p:style>
          <a:lnRef idx="2">
            <a:schemeClr val="accent1"/>
          </a:lnRef>
          <a:fillRef idx="0">
            <a:srgbClr val="FFFFFF"/>
          </a:fillRef>
          <a:effectRef idx="0">
            <a:srgbClr val="FFFFFF"/>
          </a:effectRef>
          <a:fontRef idx="minor">
            <a:schemeClr val="tx1"/>
          </a:fontRef>
        </p:style>
      </p:cxnSp>
      <p:sp>
        <p:nvSpPr>
          <p:cNvPr id="46" name="文本框 45"/>
          <p:cNvSpPr txBox="1"/>
          <p:nvPr>
            <p:custDataLst>
              <p:tags r:id="rId9"/>
            </p:custDataLst>
          </p:nvPr>
        </p:nvSpPr>
        <p:spPr>
          <a:xfrm>
            <a:off x="493395" y="4660900"/>
            <a:ext cx="11125835" cy="1150620"/>
          </a:xfrm>
          <a:prstGeom prst="rect">
            <a:avLst/>
          </a:prstGeom>
          <a:noFill/>
        </p:spPr>
        <p:txBody>
          <a:bodyPr wrap="square" rtlCol="0">
            <a:noAutofit/>
          </a:bodyPr>
          <a:p>
            <a:pPr indent="0" latinLnBrk="1">
              <a:lnSpc>
                <a:spcPct val="125000"/>
              </a:lnSpc>
              <a:buFont typeface="Wingdings" panose="05000000000000000000" pitchFamily="2" charset="2"/>
              <a:buNone/>
            </a:pPr>
            <a:r>
              <a:rPr lang="zh-CN" altLang="en-US" sz="1400" dirty="0">
                <a:ln>
                  <a:noFill/>
                </a:ln>
                <a:solidFill>
                  <a:srgbClr val="FF000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相比干混悬剂，利伐沙班颗粒剂具有更广适应症群体。</a:t>
            </a:r>
            <a:endPar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a:p>
            <a:pPr indent="0" latinLnBrk="1">
              <a:lnSpc>
                <a:spcPct val="125000"/>
              </a:lnSpc>
              <a:buFont typeface="Wingdings" panose="05000000000000000000" pitchFamily="2" charset="2"/>
              <a:buNone/>
            </a:pPr>
            <a:r>
              <a:rPr lang="zh-CN" altLang="en-US" sz="1400" dirty="0">
                <a:ln>
                  <a:noFill/>
                </a:ln>
                <a:solidFill>
                  <a:srgbClr val="FF000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由于干混悬剂的给药装置及使用过程较颗粒剂复杂，处理不当易造成污染，增加用药风险。</a:t>
            </a:r>
            <a:endPar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a:p>
            <a:pPr indent="0" latinLnBrk="1">
              <a:lnSpc>
                <a:spcPct val="125000"/>
              </a:lnSpc>
              <a:buFont typeface="Wingdings" panose="05000000000000000000" pitchFamily="2" charset="2"/>
              <a:buNone/>
            </a:pPr>
            <a:r>
              <a:rPr lang="zh-CN" altLang="en-US" sz="1400" dirty="0">
                <a:ln>
                  <a:noFill/>
                </a:ln>
                <a:solidFill>
                  <a:srgbClr val="FF000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目前干混悬剂仅在国外上市，价格高，在国内也没有上市销售。美国地区售价：$609.27/155ml（折算为$3.93/ml，按1美元≈7.261人民币，则51.7mg售价为1475元) (具体见https://www.drugs.com/price-guide/xarelto）</a:t>
            </a:r>
            <a:endPar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a:p>
            <a:pPr indent="0" latinLnBrk="1">
              <a:lnSpc>
                <a:spcPct val="125000"/>
              </a:lnSpc>
              <a:buFont typeface="Wingdings" panose="05000000000000000000" pitchFamily="2" charset="2"/>
              <a:buNone/>
            </a:pPr>
            <a:endPar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a:p>
            <a:pPr indent="0" latinLnBrk="1">
              <a:lnSpc>
                <a:spcPct val="125000"/>
              </a:lnSpc>
              <a:buFont typeface="Wingdings" panose="05000000000000000000" pitchFamily="2" charset="2"/>
              <a:buNone/>
            </a:pPr>
            <a:endPar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a:p>
            <a:pPr indent="0" latinLnBrk="1">
              <a:lnSpc>
                <a:spcPct val="125000"/>
              </a:lnSpc>
              <a:buFont typeface="Wingdings" panose="05000000000000000000" pitchFamily="2" charset="2"/>
              <a:buNone/>
            </a:pPr>
            <a:endPar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a:p>
            <a:pPr indent="0" latinLnBrk="1">
              <a:lnSpc>
                <a:spcPct val="125000"/>
              </a:lnSpc>
              <a:buFont typeface="Wingdings" panose="05000000000000000000" pitchFamily="2" charset="2"/>
              <a:buNone/>
            </a:pPr>
            <a:endPar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a:p>
            <a:pPr indent="0" latinLnBrk="1">
              <a:lnSpc>
                <a:spcPct val="125000"/>
              </a:lnSpc>
              <a:buFont typeface="Wingdings" panose="05000000000000000000" pitchFamily="2" charset="2"/>
              <a:buNone/>
            </a:pPr>
            <a:endPar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a:p>
            <a:pPr indent="0" latinLnBrk="1">
              <a:lnSpc>
                <a:spcPct val="125000"/>
              </a:lnSpc>
              <a:buFont typeface="Wingdings" panose="05000000000000000000" pitchFamily="2" charset="2"/>
              <a:buNone/>
            </a:pPr>
            <a:endPar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p:txBody>
      </p:sp>
      <p:sp>
        <p:nvSpPr>
          <p:cNvPr id="51" name="文本框 50"/>
          <p:cNvSpPr txBox="1"/>
          <p:nvPr>
            <p:custDataLst>
              <p:tags r:id="rId10"/>
            </p:custDataLst>
          </p:nvPr>
        </p:nvSpPr>
        <p:spPr>
          <a:xfrm>
            <a:off x="492760" y="5868035"/>
            <a:ext cx="4205605" cy="349250"/>
          </a:xfrm>
          <a:prstGeom prst="rect">
            <a:avLst/>
          </a:prstGeom>
          <a:noFill/>
        </p:spPr>
        <p:txBody>
          <a:bodyPr wrap="square" rtlCol="0">
            <a:spAutoFit/>
          </a:bodyPr>
          <a:p>
            <a:pPr algn="l" eaLnBrk="1" hangingPunct="1">
              <a:lnSpc>
                <a:spcPct val="120000"/>
              </a:lnSpc>
              <a:spcBef>
                <a:spcPct val="0"/>
              </a:spcBef>
              <a:buFontTx/>
              <a:buNone/>
            </a:pPr>
            <a:r>
              <a:rPr sz="1400" b="1" dirty="0">
                <a:solidFill>
                  <a:srgbClr val="CF152D"/>
                </a:solidFill>
                <a:latin typeface="Arial" panose="020B0604020202020204" pitchFamily="34" charset="0"/>
                <a:ea typeface="微软雅黑" panose="020B0503020204020204" charset="-122"/>
                <a:sym typeface="Arial" panose="020B0604020202020204" pitchFamily="34" charset="0"/>
              </a:rPr>
              <a:t>与参照品相比的不足</a:t>
            </a:r>
            <a:endParaRPr sz="1400" b="1" dirty="0">
              <a:solidFill>
                <a:srgbClr val="CF152D"/>
              </a:solidFill>
              <a:latin typeface="Arial" panose="020B0604020202020204" pitchFamily="34" charset="0"/>
              <a:ea typeface="微软雅黑" panose="020B0503020204020204" charset="-122"/>
              <a:sym typeface="Arial" panose="020B0604020202020204" pitchFamily="34" charset="0"/>
            </a:endParaRPr>
          </a:p>
        </p:txBody>
      </p:sp>
      <p:cxnSp>
        <p:nvCxnSpPr>
          <p:cNvPr id="52" name="直接连接符 51"/>
          <p:cNvCxnSpPr/>
          <p:nvPr>
            <p:custDataLst>
              <p:tags r:id="rId11"/>
            </p:custDataLst>
          </p:nvPr>
        </p:nvCxnSpPr>
        <p:spPr>
          <a:xfrm>
            <a:off x="570230" y="6202680"/>
            <a:ext cx="1576705" cy="0"/>
          </a:xfrm>
          <a:prstGeom prst="line">
            <a:avLst/>
          </a:prstGeom>
          <a:ln w="28575">
            <a:solidFill>
              <a:srgbClr val="C00000"/>
            </a:solidFill>
          </a:ln>
        </p:spPr>
        <p:style>
          <a:lnRef idx="2">
            <a:schemeClr val="accent1"/>
          </a:lnRef>
          <a:fillRef idx="0">
            <a:srgbClr val="FFFFFF"/>
          </a:fillRef>
          <a:effectRef idx="0">
            <a:srgbClr val="FFFFFF"/>
          </a:effectRef>
          <a:fontRef idx="minor">
            <a:schemeClr val="tx1"/>
          </a:fontRef>
        </p:style>
      </p:cxnSp>
      <p:sp>
        <p:nvSpPr>
          <p:cNvPr id="53" name="文本框 52"/>
          <p:cNvSpPr txBox="1"/>
          <p:nvPr>
            <p:custDataLst>
              <p:tags r:id="rId12"/>
            </p:custDataLst>
          </p:nvPr>
        </p:nvSpPr>
        <p:spPr>
          <a:xfrm>
            <a:off x="493395" y="6247130"/>
            <a:ext cx="11125835" cy="337185"/>
          </a:xfrm>
          <a:prstGeom prst="rect">
            <a:avLst/>
          </a:prstGeom>
          <a:noFill/>
        </p:spPr>
        <p:txBody>
          <a:bodyPr wrap="square" rtlCol="0">
            <a:noAutofit/>
          </a:bodyPr>
          <a:p>
            <a:pPr algn="l" eaLnBrk="1" hangingPunct="1">
              <a:lnSpc>
                <a:spcPct val="120000"/>
              </a:lnSpc>
              <a:spcBef>
                <a:spcPct val="0"/>
              </a:spcBef>
              <a:buFontTx/>
              <a:buNone/>
            </a:pPr>
            <a:r>
              <a:rPr lang="zh-CN" altLang="en-US" sz="1400" dirty="0">
                <a:ln>
                  <a:noFill/>
                </a:ln>
                <a:solidFill>
                  <a:srgbClr val="FF000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利伐沙班干混悬剂适应症可用于足月新生儿、婴幼儿静脉血栓栓塞症患者。</a:t>
            </a:r>
            <a:endParaRPr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p:txBody>
      </p:sp>
      <p:sp>
        <p:nvSpPr>
          <p:cNvPr id="34" name="文本框 33"/>
          <p:cNvSpPr txBox="1"/>
          <p:nvPr/>
        </p:nvSpPr>
        <p:spPr>
          <a:xfrm>
            <a:off x="8700770" y="6151245"/>
            <a:ext cx="4788535" cy="433070"/>
          </a:xfrm>
          <a:prstGeom prst="rect">
            <a:avLst/>
          </a:prstGeom>
          <a:noFill/>
        </p:spPr>
        <p:txBody>
          <a:bodyPr wrap="square" rtlCol="0">
            <a:noAutofit/>
          </a:bodyPr>
          <a:p>
            <a:pPr algn="l"/>
            <a:r>
              <a:rPr lang="zh-CN" altLang="en-US" sz="1000">
                <a:latin typeface="微软雅黑 Light" panose="020B0502040204020203" charset="-122"/>
                <a:ea typeface="微软雅黑 Light" panose="020B0502040204020203" charset="-122"/>
                <a:cs typeface="微软雅黑 Light" panose="020B0502040204020203" charset="-122"/>
                <a:sym typeface="+mn-ea"/>
              </a:rPr>
              <a:t>参考文献：</a:t>
            </a:r>
            <a:endParaRPr lang="zh-CN" altLang="en-US" sz="1000">
              <a:latin typeface="微软雅黑 Light" panose="020B0502040204020203" charset="-122"/>
              <a:ea typeface="微软雅黑 Light" panose="020B0502040204020203" charset="-122"/>
              <a:cs typeface="微软雅黑 Light" panose="020B0502040204020203" charset="-122"/>
              <a:sym typeface="+mn-ea"/>
            </a:endParaRPr>
          </a:p>
          <a:p>
            <a:pPr algn="l"/>
            <a:r>
              <a:rPr sz="1000">
                <a:latin typeface="微软雅黑 Light" panose="020B0502040204020203" charset="-122"/>
                <a:ea typeface="微软雅黑 Light" panose="020B0502040204020203" charset="-122"/>
                <a:cs typeface="微软雅黑 Light" panose="020B0502040204020203" charset="-122"/>
                <a:sym typeface="+mn-ea"/>
              </a:rPr>
              <a:t>1.利伐沙班</a:t>
            </a:r>
            <a:r>
              <a:rPr lang="zh-CN" sz="1000">
                <a:latin typeface="微软雅黑 Light" panose="020B0502040204020203" charset="-122"/>
                <a:ea typeface="微软雅黑 Light" panose="020B0502040204020203" charset="-122"/>
                <a:cs typeface="微软雅黑 Light" panose="020B0502040204020203" charset="-122"/>
                <a:sym typeface="+mn-ea"/>
              </a:rPr>
              <a:t>干混悬剂</a:t>
            </a:r>
            <a:r>
              <a:rPr sz="1000">
                <a:latin typeface="微软雅黑 Light" panose="020B0502040204020203" charset="-122"/>
                <a:ea typeface="微软雅黑 Light" panose="020B0502040204020203" charset="-122"/>
                <a:cs typeface="微软雅黑 Light" panose="020B0502040204020203" charset="-122"/>
                <a:sym typeface="+mn-ea"/>
              </a:rPr>
              <a:t>（拜瑞妥）说明书</a:t>
            </a:r>
            <a:endParaRPr sz="1000">
              <a:latin typeface="微软雅黑 Light" panose="020B0502040204020203" charset="-122"/>
              <a:ea typeface="微软雅黑 Light" panose="020B0502040204020203" charset="-122"/>
              <a:cs typeface="微软雅黑 Light" panose="020B0502040204020203" charset="-122"/>
              <a:sym typeface="+mn-ea"/>
            </a:endParaRPr>
          </a:p>
          <a:p>
            <a:pPr algn="l"/>
            <a:r>
              <a:rPr sz="1000">
                <a:latin typeface="微软雅黑 Light" panose="020B0502040204020203" charset="-122"/>
                <a:ea typeface="微软雅黑 Light" panose="020B0502040204020203" charset="-122"/>
                <a:cs typeface="微软雅黑 Light" panose="020B0502040204020203" charset="-122"/>
                <a:sym typeface="+mn-ea"/>
              </a:rPr>
              <a:t>2.利伐沙班颗粒（我司）说明书</a:t>
            </a:r>
            <a:endParaRPr sz="1000">
              <a:latin typeface="微软雅黑 Light" panose="020B0502040204020203" charset="-122"/>
              <a:ea typeface="微软雅黑 Light" panose="020B0502040204020203" charset="-122"/>
              <a:cs typeface="微软雅黑 Light" panose="020B0502040204020203" charset="-122"/>
              <a:sym typeface="+mn-ea"/>
            </a:endParaRPr>
          </a:p>
          <a:p>
            <a:pPr algn="l"/>
            <a:r>
              <a:rPr lang="en-US" sz="1000">
                <a:latin typeface="微软雅黑 Light" panose="020B0502040204020203" charset="-122"/>
                <a:ea typeface="微软雅黑 Light" panose="020B0502040204020203" charset="-122"/>
                <a:cs typeface="微软雅黑 Light" panose="020B0502040204020203" charset="-122"/>
                <a:sym typeface="+mn-ea"/>
              </a:rPr>
              <a:t>3</a:t>
            </a:r>
            <a:r>
              <a:rPr lang="zh-CN" altLang="en-US" sz="1000">
                <a:latin typeface="微软雅黑 Light" panose="020B0502040204020203" charset="-122"/>
                <a:ea typeface="微软雅黑 Light" panose="020B0502040204020203" charset="-122"/>
                <a:cs typeface="微软雅黑 Light" panose="020B0502040204020203" charset="-122"/>
                <a:sym typeface="+mn-ea"/>
              </a:rPr>
              <a:t>、</a:t>
            </a:r>
            <a:r>
              <a:rPr sz="10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《儿童血栓性疾病防治药学实践指南》</a:t>
            </a:r>
            <a:r>
              <a:rPr lang="zh-CN" sz="10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，医药导报</a:t>
            </a:r>
            <a:endParaRPr lang="zh-CN" sz="10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p:txBody>
      </p:sp>
    </p:spTree>
    <p:custDataLst>
      <p:tags r:id="rId13"/>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cxnSp>
        <p:nvCxnSpPr>
          <p:cNvPr id="4" name="直接连接符 3"/>
          <p:cNvCxnSpPr/>
          <p:nvPr/>
        </p:nvCxnSpPr>
        <p:spPr>
          <a:xfrm>
            <a:off x="571818" y="935990"/>
            <a:ext cx="11058525" cy="0"/>
          </a:xfrm>
          <a:prstGeom prst="line">
            <a:avLst/>
          </a:prstGeom>
          <a:ln w="19050" cap="rnd">
            <a:solidFill>
              <a:srgbClr val="404040"/>
            </a:solidFill>
            <a:prstDash val="sysDot"/>
            <a:round/>
          </a:ln>
        </p:spPr>
        <p:style>
          <a:lnRef idx="0">
            <a:srgbClr val="FFFFFF"/>
          </a:lnRef>
          <a:fillRef idx="0">
            <a:srgbClr val="FFFFFF"/>
          </a:fillRef>
          <a:effectRef idx="0">
            <a:srgbClr val="FFFFFF"/>
          </a:effectRef>
          <a:fontRef idx="minor">
            <a:schemeClr val="tx1"/>
          </a:fontRef>
        </p:style>
      </p:cxnSp>
      <p:sp>
        <p:nvSpPr>
          <p:cNvPr id="5" name="object 4"/>
          <p:cNvSpPr txBox="1"/>
          <p:nvPr/>
        </p:nvSpPr>
        <p:spPr>
          <a:xfrm>
            <a:off x="510540" y="364490"/>
            <a:ext cx="3007360" cy="504825"/>
          </a:xfrm>
          <a:prstGeom prst="rect">
            <a:avLst/>
          </a:prstGeom>
        </p:spPr>
        <p:txBody>
          <a:bodyPr vert="horz" wrap="square" lIns="0" tIns="12700" rIns="0" bIns="0" rtlCol="0">
            <a:spAutoFit/>
          </a:bodyPr>
          <a:p>
            <a:pPr marL="12700" algn="l">
              <a:lnSpc>
                <a:spcPct val="100000"/>
              </a:lnSpc>
              <a:spcBef>
                <a:spcPts val="100"/>
              </a:spcBef>
            </a:pPr>
            <a:r>
              <a:rPr lang="zh-CN" altLang="en-US" sz="3200" spc="-10" dirty="0">
                <a:solidFill>
                  <a:srgbClr val="CF152D"/>
                </a:solidFill>
                <a:latin typeface="微软雅黑 Light" panose="020B0502040204020203" charset="-122"/>
                <a:ea typeface="微软雅黑 Light" panose="020B0502040204020203" charset="-122"/>
                <a:cs typeface="微软雅黑" panose="020B0503020204020204" charset="-122"/>
              </a:rPr>
              <a:t>安全性</a:t>
            </a:r>
            <a:endParaRPr lang="zh-CN" altLang="en-US" sz="3200" spc="-10" dirty="0">
              <a:solidFill>
                <a:srgbClr val="CF152D"/>
              </a:solidFill>
              <a:latin typeface="微软雅黑 Light" panose="020B0502040204020203" charset="-122"/>
              <a:ea typeface="微软雅黑 Light" panose="020B0502040204020203" charset="-122"/>
              <a:cs typeface="微软雅黑" panose="020B0503020204020204" charset="-122"/>
            </a:endParaRPr>
          </a:p>
        </p:txBody>
      </p:sp>
      <p:cxnSp>
        <p:nvCxnSpPr>
          <p:cNvPr id="6" name="直接连接符 5"/>
          <p:cNvCxnSpPr/>
          <p:nvPr/>
        </p:nvCxnSpPr>
        <p:spPr>
          <a:xfrm>
            <a:off x="552133" y="935990"/>
            <a:ext cx="1517650" cy="0"/>
          </a:xfrm>
          <a:prstGeom prst="line">
            <a:avLst/>
          </a:prstGeom>
          <a:ln w="38100">
            <a:solidFill>
              <a:srgbClr val="404040"/>
            </a:solidFill>
          </a:ln>
        </p:spPr>
        <p:style>
          <a:lnRef idx="2">
            <a:schemeClr val="accent1"/>
          </a:lnRef>
          <a:fillRef idx="0">
            <a:srgbClr val="FFFFFF"/>
          </a:fillRef>
          <a:effectRef idx="0">
            <a:srgbClr val="FFFFFF"/>
          </a:effectRef>
          <a:fontRef idx="minor">
            <a:schemeClr val="tx1"/>
          </a:fontRef>
        </p:style>
      </p:cxnSp>
      <p:sp>
        <p:nvSpPr>
          <p:cNvPr id="7" name="object 4"/>
          <p:cNvSpPr txBox="1"/>
          <p:nvPr/>
        </p:nvSpPr>
        <p:spPr>
          <a:xfrm>
            <a:off x="5160645" y="356870"/>
            <a:ext cx="6638925" cy="504825"/>
          </a:xfrm>
          <a:prstGeom prst="rect">
            <a:avLst/>
          </a:prstGeom>
        </p:spPr>
        <p:txBody>
          <a:bodyPr vert="horz" wrap="square" lIns="0" tIns="12700" rIns="0" bIns="0" rtlCol="0">
            <a:spAutoFit/>
          </a:bodyPr>
          <a:p>
            <a:pPr algn="l"/>
            <a:r>
              <a:rPr lang="zh-CN" altLang="en-US" sz="1600" b="1" i="1" dirty="0">
                <a:solidFill>
                  <a:srgbClr val="404040"/>
                </a:solidFill>
                <a:latin typeface="Arial" panose="020B0604020202020204" pitchFamily="34" charset="0"/>
                <a:ea typeface="微软雅黑" panose="020B0503020204020204" charset="-122"/>
                <a:sym typeface="Arial" panose="020B0604020202020204" pitchFamily="34" charset="0"/>
              </a:rPr>
              <a:t>利伐沙班 </a:t>
            </a:r>
            <a:r>
              <a:rPr lang="en-US" altLang="zh-CN" sz="1600" dirty="0">
                <a:solidFill>
                  <a:srgbClr val="404040"/>
                </a:solidFill>
                <a:latin typeface="Arial" panose="020B0604020202020204" pitchFamily="34" charset="0"/>
                <a:ea typeface="微软雅黑" panose="020B0503020204020204" charset="-122"/>
                <a:sym typeface="Arial" panose="020B0604020202020204" pitchFamily="34" charset="0"/>
              </a:rPr>
              <a:t>: </a:t>
            </a:r>
            <a:r>
              <a:rPr sz="1600" b="1" dirty="0">
                <a:solidFill>
                  <a:srgbClr val="404040"/>
                </a:solidFill>
                <a:latin typeface="Arial" panose="020B0604020202020204" pitchFamily="34" charset="0"/>
                <a:ea typeface="微软雅黑" panose="020B0503020204020204" charset="-122"/>
                <a:sym typeface="Arial" panose="020B0604020202020204" pitchFamily="34" charset="0"/>
              </a:rPr>
              <a:t>拥有最多适应症的NOACs</a:t>
            </a:r>
            <a:endParaRPr sz="1600" b="1" dirty="0">
              <a:solidFill>
                <a:srgbClr val="404040"/>
              </a:solidFill>
              <a:latin typeface="Arial" panose="020B0604020202020204" pitchFamily="34" charset="0"/>
              <a:ea typeface="微软雅黑" panose="020B0503020204020204" charset="-122"/>
              <a:sym typeface="Arial" panose="020B0604020202020204" pitchFamily="34" charset="0"/>
            </a:endParaRPr>
          </a:p>
          <a:p>
            <a:pPr algn="l"/>
            <a:r>
              <a:rPr lang="en-US" altLang="zh-CN" sz="1600" dirty="0">
                <a:solidFill>
                  <a:srgbClr val="404040"/>
                </a:solidFill>
                <a:latin typeface="Arial" panose="020B0604020202020204" pitchFamily="34" charset="0"/>
                <a:ea typeface="微软雅黑" panose="020B0503020204020204" charset="-122"/>
                <a:sym typeface="Arial" panose="020B0604020202020204" pitchFamily="34" charset="0"/>
              </a:rPr>
              <a:t>                 </a:t>
            </a:r>
            <a:r>
              <a:rPr sz="1600" b="1" dirty="0">
                <a:solidFill>
                  <a:srgbClr val="404040"/>
                </a:solidFill>
                <a:latin typeface="Arial" panose="020B0604020202020204" pitchFamily="34" charset="0"/>
                <a:ea typeface="微软雅黑" panose="020B0503020204020204" charset="-122"/>
                <a:sym typeface="Arial" panose="020B0604020202020204" pitchFamily="34" charset="0"/>
              </a:rPr>
              <a:t>中国唯一拥有儿童VTE治疗及预防复发适应</a:t>
            </a:r>
            <a:r>
              <a:rPr lang="zh-CN" sz="1600" b="1" dirty="0">
                <a:solidFill>
                  <a:srgbClr val="404040"/>
                </a:solidFill>
                <a:latin typeface="Arial" panose="020B0604020202020204" pitchFamily="34" charset="0"/>
                <a:ea typeface="微软雅黑" panose="020B0503020204020204" charset="-122"/>
                <a:sym typeface="Arial" panose="020B0604020202020204" pitchFamily="34" charset="0"/>
              </a:rPr>
              <a:t>症</a:t>
            </a:r>
            <a:r>
              <a:rPr sz="1600" b="1" dirty="0">
                <a:solidFill>
                  <a:srgbClr val="404040"/>
                </a:solidFill>
                <a:latin typeface="Arial" panose="020B0604020202020204" pitchFamily="34" charset="0"/>
                <a:ea typeface="微软雅黑" panose="020B0503020204020204" charset="-122"/>
                <a:sym typeface="Arial" panose="020B0604020202020204" pitchFamily="34" charset="0"/>
              </a:rPr>
              <a:t>的口服抗凝药物。</a:t>
            </a:r>
            <a:endParaRPr sz="1600" b="1" spc="-10" dirty="0">
              <a:solidFill>
                <a:srgbClr val="404040"/>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p:txBody>
      </p:sp>
      <p:grpSp>
        <p:nvGrpSpPr>
          <p:cNvPr id="10" name="组合 9"/>
          <p:cNvGrpSpPr/>
          <p:nvPr/>
        </p:nvGrpSpPr>
        <p:grpSpPr>
          <a:xfrm>
            <a:off x="552450" y="1079500"/>
            <a:ext cx="4205605" cy="349250"/>
            <a:chOff x="776" y="1697"/>
            <a:chExt cx="6623" cy="550"/>
          </a:xfrm>
        </p:grpSpPr>
        <p:sp>
          <p:nvSpPr>
            <p:cNvPr id="12" name="文本框 11"/>
            <p:cNvSpPr txBox="1"/>
            <p:nvPr>
              <p:custDataLst>
                <p:tags r:id="rId1"/>
              </p:custDataLst>
            </p:nvPr>
          </p:nvSpPr>
          <p:spPr>
            <a:xfrm>
              <a:off x="776" y="1697"/>
              <a:ext cx="6623" cy="550"/>
            </a:xfrm>
            <a:prstGeom prst="rect">
              <a:avLst/>
            </a:prstGeom>
            <a:noFill/>
          </p:spPr>
          <p:txBody>
            <a:bodyPr wrap="square" rtlCol="0">
              <a:spAutoFit/>
            </a:bodyPr>
            <a:p>
              <a:pPr algn="l" eaLnBrk="1" hangingPunct="1">
                <a:lnSpc>
                  <a:spcPct val="120000"/>
                </a:lnSpc>
                <a:spcBef>
                  <a:spcPct val="0"/>
                </a:spcBef>
                <a:buFontTx/>
                <a:buNone/>
              </a:pPr>
              <a:r>
                <a:rPr sz="1400" b="1" dirty="0">
                  <a:solidFill>
                    <a:srgbClr val="CF152D"/>
                  </a:solidFill>
                  <a:latin typeface="Arial" panose="020B0604020202020204" pitchFamily="34" charset="0"/>
                  <a:ea typeface="微软雅黑" panose="020B0503020204020204" charset="-122"/>
                  <a:sym typeface="Arial" panose="020B0604020202020204" pitchFamily="34" charset="0"/>
                </a:rPr>
                <a:t>药品说明书收载的安全性信息</a:t>
              </a:r>
              <a:r>
                <a:rPr sz="8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lang="en-US" sz="8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1</a:t>
              </a:r>
              <a:r>
                <a:rPr sz="8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endParaRPr sz="800" b="1" dirty="0">
                <a:solidFill>
                  <a:srgbClr val="CF152D"/>
                </a:solidFill>
                <a:latin typeface="Arial" panose="020B0604020202020204" pitchFamily="34" charset="0"/>
                <a:ea typeface="微软雅黑" panose="020B0503020204020204" charset="-122"/>
                <a:sym typeface="Arial" panose="020B0604020202020204" pitchFamily="34" charset="0"/>
              </a:endParaRPr>
            </a:p>
          </p:txBody>
        </p:sp>
        <p:cxnSp>
          <p:nvCxnSpPr>
            <p:cNvPr id="8" name="直接连接符 7"/>
            <p:cNvCxnSpPr/>
            <p:nvPr>
              <p:custDataLst>
                <p:tags r:id="rId2"/>
              </p:custDataLst>
            </p:nvPr>
          </p:nvCxnSpPr>
          <p:spPr>
            <a:xfrm>
              <a:off x="898" y="2224"/>
              <a:ext cx="4013" cy="0"/>
            </a:xfrm>
            <a:prstGeom prst="line">
              <a:avLst/>
            </a:prstGeom>
            <a:ln w="28575">
              <a:solidFill>
                <a:srgbClr val="C00000"/>
              </a:solidFill>
            </a:ln>
          </p:spPr>
          <p:style>
            <a:lnRef idx="2">
              <a:schemeClr val="accent1"/>
            </a:lnRef>
            <a:fillRef idx="0">
              <a:srgbClr val="FFFFFF"/>
            </a:fillRef>
            <a:effectRef idx="0">
              <a:srgbClr val="FFFFFF"/>
            </a:effectRef>
            <a:fontRef idx="minor">
              <a:schemeClr val="tx1"/>
            </a:fontRef>
          </p:style>
        </p:cxnSp>
      </p:grpSp>
      <p:sp>
        <p:nvSpPr>
          <p:cNvPr id="16" name="文本框 15"/>
          <p:cNvSpPr txBox="1"/>
          <p:nvPr>
            <p:custDataLst>
              <p:tags r:id="rId3"/>
            </p:custDataLst>
          </p:nvPr>
        </p:nvSpPr>
        <p:spPr>
          <a:xfrm>
            <a:off x="492760" y="1456690"/>
            <a:ext cx="4410710" cy="1232535"/>
          </a:xfrm>
          <a:prstGeom prst="rect">
            <a:avLst/>
          </a:prstGeom>
          <a:noFill/>
        </p:spPr>
        <p:txBody>
          <a:bodyPr wrap="square" rtlCol="0">
            <a:noAutofit/>
          </a:bodyPr>
          <a:p>
            <a:pPr algn="l" eaLnBrk="1" hangingPunct="1">
              <a:lnSpc>
                <a:spcPct val="120000"/>
              </a:lnSpc>
              <a:spcBef>
                <a:spcPct val="0"/>
              </a:spcBef>
              <a:buFontTx/>
              <a:buNone/>
            </a:pPr>
            <a:r>
              <a:rPr lang="zh-CN" altLang="en-US" sz="1400" dirty="0">
                <a:ln>
                  <a:noFill/>
                </a:ln>
                <a:solidFill>
                  <a:srgbClr val="FF000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上市后报告不良反应：</a:t>
            </a:r>
            <a:endParaRPr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a:p>
            <a:pPr indent="0" latinLnBrk="1">
              <a:lnSpc>
                <a:spcPct val="125000"/>
              </a:lnSpc>
              <a:buFont typeface="Wingdings" panose="05000000000000000000" pitchFamily="2" charset="2"/>
              <a:buNone/>
            </a:pPr>
            <a:r>
              <a:rPr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血液及淋巴系统疾病：粒细胞缺乏症、血小板减少</a:t>
            </a:r>
            <a:endParaRPr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a:p>
            <a:pPr indent="0" latinLnBrk="1">
              <a:lnSpc>
                <a:spcPct val="125000"/>
              </a:lnSpc>
              <a:buFont typeface="Wingdings" panose="05000000000000000000" pitchFamily="2" charset="2"/>
              <a:buNone/>
            </a:pPr>
            <a:r>
              <a:rPr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胃肠道疾病：腹膜后出血</a:t>
            </a:r>
            <a:endParaRPr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a:p>
            <a:pPr indent="0" latinLnBrk="1">
              <a:lnSpc>
                <a:spcPct val="125000"/>
              </a:lnSpc>
              <a:buFont typeface="Wingdings" panose="05000000000000000000" pitchFamily="2" charset="2"/>
              <a:buNone/>
            </a:pPr>
            <a:r>
              <a:rPr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肝胆疾病：黄疸、胆汁淤积、肝炎（含肝细胞损伤）</a:t>
            </a:r>
            <a:endParaRPr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a:p>
            <a:pPr algn="l" eaLnBrk="1" hangingPunct="1">
              <a:lnSpc>
                <a:spcPct val="120000"/>
              </a:lnSpc>
              <a:spcBef>
                <a:spcPct val="0"/>
              </a:spcBef>
              <a:buFontTx/>
              <a:buNone/>
            </a:pPr>
            <a:endParaRPr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p:txBody>
      </p:sp>
      <p:sp>
        <p:nvSpPr>
          <p:cNvPr id="35" name="文本框 34"/>
          <p:cNvSpPr txBox="1"/>
          <p:nvPr>
            <p:custDataLst>
              <p:tags r:id="rId4"/>
            </p:custDataLst>
          </p:nvPr>
        </p:nvSpPr>
        <p:spPr>
          <a:xfrm>
            <a:off x="492760" y="4021455"/>
            <a:ext cx="4205605" cy="349250"/>
          </a:xfrm>
          <a:prstGeom prst="rect">
            <a:avLst/>
          </a:prstGeom>
          <a:noFill/>
        </p:spPr>
        <p:txBody>
          <a:bodyPr wrap="square" rtlCol="0">
            <a:spAutoFit/>
          </a:bodyPr>
          <a:p>
            <a:pPr algn="l" eaLnBrk="1" hangingPunct="1">
              <a:lnSpc>
                <a:spcPct val="120000"/>
              </a:lnSpc>
              <a:spcBef>
                <a:spcPct val="0"/>
              </a:spcBef>
              <a:buFontTx/>
              <a:buNone/>
            </a:pPr>
            <a:r>
              <a:rPr sz="1400" b="1" dirty="0">
                <a:solidFill>
                  <a:srgbClr val="CF152D"/>
                </a:solidFill>
                <a:latin typeface="Arial" panose="020B0604020202020204" pitchFamily="34" charset="0"/>
                <a:ea typeface="微软雅黑" panose="020B0503020204020204" charset="-122"/>
                <a:sym typeface="Arial" panose="020B0604020202020204" pitchFamily="34" charset="0"/>
              </a:rPr>
              <a:t>与目录内同类药品安全性方面的优势</a:t>
            </a:r>
            <a:r>
              <a:rPr sz="8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lang="en-US" sz="8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3</a:t>
            </a:r>
            <a:r>
              <a:rPr sz="8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endParaRPr sz="800" b="1" dirty="0">
              <a:solidFill>
                <a:srgbClr val="CF152D"/>
              </a:solidFill>
              <a:latin typeface="Arial" panose="020B0604020202020204" pitchFamily="34" charset="0"/>
              <a:ea typeface="微软雅黑" panose="020B0503020204020204" charset="-122"/>
              <a:sym typeface="Arial" panose="020B0604020202020204" pitchFamily="34" charset="0"/>
            </a:endParaRPr>
          </a:p>
        </p:txBody>
      </p:sp>
      <p:cxnSp>
        <p:nvCxnSpPr>
          <p:cNvPr id="36" name="直接连接符 35"/>
          <p:cNvCxnSpPr/>
          <p:nvPr>
            <p:custDataLst>
              <p:tags r:id="rId5"/>
            </p:custDataLst>
          </p:nvPr>
        </p:nvCxnSpPr>
        <p:spPr>
          <a:xfrm>
            <a:off x="570230" y="4356100"/>
            <a:ext cx="3153410" cy="0"/>
          </a:xfrm>
          <a:prstGeom prst="line">
            <a:avLst/>
          </a:prstGeom>
          <a:ln w="28575">
            <a:solidFill>
              <a:srgbClr val="C00000"/>
            </a:solidFill>
          </a:ln>
        </p:spPr>
        <p:style>
          <a:lnRef idx="2">
            <a:schemeClr val="accent1"/>
          </a:lnRef>
          <a:fillRef idx="0">
            <a:srgbClr val="FFFFFF"/>
          </a:fillRef>
          <a:effectRef idx="0">
            <a:srgbClr val="FFFFFF"/>
          </a:effectRef>
          <a:fontRef idx="minor">
            <a:schemeClr val="tx1"/>
          </a:fontRef>
        </p:style>
      </p:cxnSp>
      <p:sp>
        <p:nvSpPr>
          <p:cNvPr id="37" name="文本框 36"/>
          <p:cNvSpPr txBox="1"/>
          <p:nvPr>
            <p:custDataLst>
              <p:tags r:id="rId6"/>
            </p:custDataLst>
          </p:nvPr>
        </p:nvSpPr>
        <p:spPr>
          <a:xfrm>
            <a:off x="492760" y="4400550"/>
            <a:ext cx="11288395" cy="1515745"/>
          </a:xfrm>
          <a:prstGeom prst="rect">
            <a:avLst/>
          </a:prstGeom>
          <a:noFill/>
        </p:spPr>
        <p:txBody>
          <a:bodyPr wrap="square" rtlCol="0">
            <a:noAutofit/>
          </a:bodyPr>
          <a:p>
            <a:pPr indent="0" latinLnBrk="1">
              <a:lnSpc>
                <a:spcPct val="125000"/>
              </a:lnSpc>
              <a:buFont typeface="Wingdings" panose="05000000000000000000" pitchFamily="2" charset="2"/>
              <a:buNone/>
            </a:pPr>
            <a:r>
              <a:rPr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1)与依诺肝素相比（RECORD试验）：利伐沙班可显著降低症状性VTE和死亡的发生率，并且在达到有效的同时并未显著增加大出血发生风险。在临床试验中，利伐沙班均显示良好的耐受性，出血事件发生率较低，不引起心率、 血压以及心电图的明显改变，转氨酶升高的发生率与对照组相似。</a:t>
            </a:r>
            <a:endParaRPr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a:p>
            <a:pPr indent="0" latinLnBrk="1">
              <a:lnSpc>
                <a:spcPct val="125000"/>
              </a:lnSpc>
              <a:buFont typeface="Wingdings" panose="05000000000000000000" pitchFamily="2" charset="2"/>
              <a:buNone/>
            </a:pPr>
            <a:r>
              <a:rPr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2)与华法</a:t>
            </a:r>
            <a:r>
              <a:rPr lang="zh-CN"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林</a:t>
            </a:r>
            <a:r>
              <a:rPr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相比（ROCKET-AF研究）：对于房颤患者预防卒中和全身性栓塞而言，利伐沙班不劣于华法林，在大出血的风险方面没有显著的组间差异，但是利伐沙班组更少发生颅 内出血和致死性出血。该研究预示利伐沙班可成为房颤抗凝治疗的重要选择。</a:t>
            </a:r>
            <a:r>
              <a:rPr sz="8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 </a:t>
            </a:r>
            <a:endParaRPr sz="8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p:txBody>
      </p:sp>
      <p:sp>
        <p:nvSpPr>
          <p:cNvPr id="51" name="文本框 50"/>
          <p:cNvSpPr txBox="1"/>
          <p:nvPr>
            <p:custDataLst>
              <p:tags r:id="rId7"/>
            </p:custDataLst>
          </p:nvPr>
        </p:nvSpPr>
        <p:spPr>
          <a:xfrm>
            <a:off x="492760" y="5951220"/>
            <a:ext cx="4205605" cy="349250"/>
          </a:xfrm>
          <a:prstGeom prst="rect">
            <a:avLst/>
          </a:prstGeom>
          <a:noFill/>
        </p:spPr>
        <p:txBody>
          <a:bodyPr wrap="square" rtlCol="0">
            <a:spAutoFit/>
          </a:bodyPr>
          <a:p>
            <a:pPr algn="l" eaLnBrk="1" hangingPunct="1">
              <a:lnSpc>
                <a:spcPct val="120000"/>
              </a:lnSpc>
              <a:spcBef>
                <a:spcPct val="0"/>
              </a:spcBef>
              <a:buFontTx/>
              <a:buNone/>
            </a:pPr>
            <a:r>
              <a:rPr sz="1400" b="1" dirty="0">
                <a:solidFill>
                  <a:srgbClr val="CF152D"/>
                </a:solidFill>
                <a:latin typeface="Arial" panose="020B0604020202020204" pitchFamily="34" charset="0"/>
                <a:ea typeface="微软雅黑" panose="020B0503020204020204" charset="-122"/>
                <a:sym typeface="Arial" panose="020B0604020202020204" pitchFamily="34" charset="0"/>
              </a:rPr>
              <a:t>与目录内同类药品安全性方面的不足</a:t>
            </a:r>
            <a:r>
              <a:rPr sz="8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lang="en-US" sz="8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1</a:t>
            </a:r>
            <a:r>
              <a:rPr sz="8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endParaRPr sz="800" b="1" dirty="0">
              <a:solidFill>
                <a:srgbClr val="CF152D"/>
              </a:solidFill>
              <a:latin typeface="Arial" panose="020B0604020202020204" pitchFamily="34" charset="0"/>
              <a:ea typeface="微软雅黑" panose="020B0503020204020204" charset="-122"/>
              <a:sym typeface="Arial" panose="020B0604020202020204" pitchFamily="34" charset="0"/>
            </a:endParaRPr>
          </a:p>
        </p:txBody>
      </p:sp>
      <p:cxnSp>
        <p:nvCxnSpPr>
          <p:cNvPr id="52" name="直接连接符 51"/>
          <p:cNvCxnSpPr/>
          <p:nvPr>
            <p:custDataLst>
              <p:tags r:id="rId8"/>
            </p:custDataLst>
          </p:nvPr>
        </p:nvCxnSpPr>
        <p:spPr>
          <a:xfrm>
            <a:off x="596265" y="6285865"/>
            <a:ext cx="3007995" cy="0"/>
          </a:xfrm>
          <a:prstGeom prst="line">
            <a:avLst/>
          </a:prstGeom>
          <a:ln w="28575">
            <a:solidFill>
              <a:srgbClr val="C00000"/>
            </a:solidFill>
          </a:ln>
        </p:spPr>
        <p:style>
          <a:lnRef idx="2">
            <a:schemeClr val="accent1"/>
          </a:lnRef>
          <a:fillRef idx="0">
            <a:srgbClr val="FFFFFF"/>
          </a:fillRef>
          <a:effectRef idx="0">
            <a:srgbClr val="FFFFFF"/>
          </a:effectRef>
          <a:fontRef idx="minor">
            <a:schemeClr val="tx1"/>
          </a:fontRef>
        </p:style>
      </p:cxnSp>
      <p:sp>
        <p:nvSpPr>
          <p:cNvPr id="53" name="文本框 52"/>
          <p:cNvSpPr txBox="1"/>
          <p:nvPr>
            <p:custDataLst>
              <p:tags r:id="rId9"/>
            </p:custDataLst>
          </p:nvPr>
        </p:nvSpPr>
        <p:spPr>
          <a:xfrm>
            <a:off x="492760" y="6330315"/>
            <a:ext cx="7487920" cy="337185"/>
          </a:xfrm>
          <a:prstGeom prst="rect">
            <a:avLst/>
          </a:prstGeom>
          <a:noFill/>
        </p:spPr>
        <p:txBody>
          <a:bodyPr wrap="square" rtlCol="0">
            <a:noAutofit/>
          </a:bodyPr>
          <a:p>
            <a:pPr algn="l" eaLnBrk="1" hangingPunct="1">
              <a:lnSpc>
                <a:spcPct val="120000"/>
              </a:lnSpc>
              <a:spcBef>
                <a:spcPct val="0"/>
              </a:spcBef>
              <a:buFontTx/>
              <a:buNone/>
            </a:pPr>
            <a:r>
              <a:rPr lang="zh-CN" altLang="en-US" sz="1400" dirty="0">
                <a:ln>
                  <a:noFill/>
                </a:ln>
                <a:solidFill>
                  <a:srgbClr val="FF000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利伐沙班禁用于中度肝功能不全患者，其他 NOACs 禁用于重度肝功能不全患者。</a:t>
            </a:r>
            <a:endParaRPr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p:txBody>
      </p:sp>
      <p:sp>
        <p:nvSpPr>
          <p:cNvPr id="11" name="文本框 10"/>
          <p:cNvSpPr txBox="1"/>
          <p:nvPr>
            <p:custDataLst>
              <p:tags r:id="rId10"/>
            </p:custDataLst>
          </p:nvPr>
        </p:nvSpPr>
        <p:spPr>
          <a:xfrm>
            <a:off x="5382895" y="1508760"/>
            <a:ext cx="6247765" cy="1049020"/>
          </a:xfrm>
          <a:prstGeom prst="rect">
            <a:avLst/>
          </a:prstGeom>
          <a:noFill/>
        </p:spPr>
        <p:txBody>
          <a:bodyPr wrap="square" rtlCol="0">
            <a:noAutofit/>
          </a:bodyPr>
          <a:p>
            <a:pPr algn="l" eaLnBrk="1" hangingPunct="1">
              <a:lnSpc>
                <a:spcPct val="120000"/>
              </a:lnSpc>
              <a:spcBef>
                <a:spcPct val="0"/>
              </a:spcBef>
              <a:buFontTx/>
              <a:buNone/>
            </a:pPr>
            <a:r>
              <a:rPr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免疫系统疾病：超敏反应、过敏反应、过敏性休克、血管性水肿</a:t>
            </a:r>
            <a:endParaRPr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a:p>
            <a:pPr algn="l" eaLnBrk="1" hangingPunct="1">
              <a:lnSpc>
                <a:spcPct val="120000"/>
              </a:lnSpc>
              <a:spcBef>
                <a:spcPct val="0"/>
              </a:spcBef>
              <a:buFontTx/>
              <a:buNone/>
            </a:pPr>
            <a:r>
              <a:rPr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神经系统疾病：脑出血、硬膜下血肿、硬膜外血肿、轻偏瘫</a:t>
            </a:r>
            <a:endParaRPr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a:p>
            <a:pPr algn="l" eaLnBrk="1" hangingPunct="1">
              <a:lnSpc>
                <a:spcPct val="120000"/>
              </a:lnSpc>
              <a:spcBef>
                <a:spcPct val="0"/>
              </a:spcBef>
              <a:buFontTx/>
              <a:buNone/>
            </a:pPr>
            <a:r>
              <a:rPr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皮肤及皮下组织疾病：Stevens-Johnson 综合征，药物反应伴嗜酸粒细胞增多</a:t>
            </a:r>
            <a:r>
              <a:rPr 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   </a:t>
            </a:r>
            <a:endParaRPr 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a:p>
            <a:pPr algn="l" eaLnBrk="1" hangingPunct="1">
              <a:lnSpc>
                <a:spcPct val="120000"/>
              </a:lnSpc>
              <a:spcBef>
                <a:spcPct val="0"/>
              </a:spcBef>
              <a:buFontTx/>
              <a:buNone/>
            </a:pPr>
            <a:r>
              <a:rPr 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                    </a:t>
            </a:r>
            <a:r>
              <a:rPr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和全身性症状（DRESS）</a:t>
            </a:r>
            <a:endParaRPr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p:txBody>
      </p:sp>
      <p:sp>
        <p:nvSpPr>
          <p:cNvPr id="20" name="文本框 19"/>
          <p:cNvSpPr txBox="1"/>
          <p:nvPr/>
        </p:nvSpPr>
        <p:spPr>
          <a:xfrm>
            <a:off x="10156825" y="6066790"/>
            <a:ext cx="1910715" cy="263525"/>
          </a:xfrm>
          <a:prstGeom prst="rect">
            <a:avLst/>
          </a:prstGeom>
          <a:noFill/>
        </p:spPr>
        <p:txBody>
          <a:bodyPr wrap="square" rtlCol="0">
            <a:noAutofit/>
          </a:bodyPr>
          <a:p>
            <a:pPr algn="r"/>
            <a:endParaRPr sz="1000">
              <a:latin typeface="微软雅黑 Light" panose="020B0502040204020203" charset="-122"/>
              <a:ea typeface="微软雅黑 Light" panose="020B0502040204020203" charset="-122"/>
              <a:cs typeface="微软雅黑 Light" panose="020B0502040204020203" charset="-122"/>
              <a:sym typeface="+mn-ea"/>
            </a:endParaRPr>
          </a:p>
        </p:txBody>
      </p:sp>
      <p:sp>
        <p:nvSpPr>
          <p:cNvPr id="21" name="文本框 20"/>
          <p:cNvSpPr txBox="1"/>
          <p:nvPr/>
        </p:nvSpPr>
        <p:spPr>
          <a:xfrm>
            <a:off x="6842760" y="6155055"/>
            <a:ext cx="5349240" cy="467360"/>
          </a:xfrm>
          <a:prstGeom prst="rect">
            <a:avLst/>
          </a:prstGeom>
          <a:noFill/>
        </p:spPr>
        <p:txBody>
          <a:bodyPr wrap="square" rtlCol="0">
            <a:noAutofit/>
          </a:bodyPr>
          <a:p>
            <a:pPr algn="r"/>
            <a:r>
              <a:rPr lang="zh-CN" sz="1000">
                <a:latin typeface="微软雅黑 Light" panose="020B0502040204020203" charset="-122"/>
                <a:ea typeface="微软雅黑 Light" panose="020B0502040204020203" charset="-122"/>
                <a:cs typeface="微软雅黑 Light" panose="020B0502040204020203" charset="-122"/>
                <a:sym typeface="+mn-ea"/>
              </a:rPr>
              <a:t>参考文献：</a:t>
            </a:r>
            <a:endParaRPr lang="zh-CN" sz="1000">
              <a:latin typeface="微软雅黑 Light" panose="020B0502040204020203" charset="-122"/>
              <a:ea typeface="微软雅黑 Light" panose="020B0502040204020203" charset="-122"/>
              <a:cs typeface="微软雅黑 Light" panose="020B0502040204020203" charset="-122"/>
              <a:sym typeface="+mn-ea"/>
            </a:endParaRPr>
          </a:p>
          <a:p>
            <a:pPr algn="r"/>
            <a:r>
              <a:rPr lang="en-US" sz="1000">
                <a:latin typeface="微软雅黑 Light" panose="020B0502040204020203" charset="-122"/>
                <a:ea typeface="微软雅黑 Light" panose="020B0502040204020203" charset="-122"/>
                <a:cs typeface="微软雅黑 Light" panose="020B0502040204020203" charset="-122"/>
                <a:sym typeface="+mn-ea"/>
              </a:rPr>
              <a:t>1</a:t>
            </a:r>
            <a:r>
              <a:rPr lang="zh-CN" altLang="en-US" sz="1000">
                <a:latin typeface="微软雅黑 Light" panose="020B0502040204020203" charset="-122"/>
                <a:ea typeface="微软雅黑 Light" panose="020B0502040204020203" charset="-122"/>
                <a:cs typeface="微软雅黑 Light" panose="020B0502040204020203" charset="-122"/>
                <a:sym typeface="+mn-ea"/>
              </a:rPr>
              <a:t>、</a:t>
            </a:r>
            <a:r>
              <a:rPr sz="1000">
                <a:latin typeface="微软雅黑 Light" panose="020B0502040204020203" charset="-122"/>
                <a:ea typeface="微软雅黑 Light" panose="020B0502040204020203" charset="-122"/>
                <a:cs typeface="微软雅黑 Light" panose="020B0502040204020203" charset="-122"/>
                <a:sym typeface="+mn-ea"/>
              </a:rPr>
              <a:t>利伐沙班颗粒（我司）说明书</a:t>
            </a:r>
            <a:endParaRPr sz="1000">
              <a:latin typeface="微软雅黑 Light" panose="020B0502040204020203" charset="-122"/>
              <a:ea typeface="微软雅黑 Light" panose="020B0502040204020203" charset="-122"/>
              <a:cs typeface="微软雅黑 Light" panose="020B0502040204020203" charset="-122"/>
              <a:sym typeface="+mn-ea"/>
            </a:endParaRPr>
          </a:p>
          <a:p>
            <a:pPr algn="r"/>
            <a:r>
              <a:rPr lang="en-US" sz="1000">
                <a:latin typeface="微软雅黑 Light" panose="020B0502040204020203" charset="-122"/>
                <a:ea typeface="微软雅黑 Light" panose="020B0502040204020203" charset="-122"/>
                <a:cs typeface="微软雅黑 Light" panose="020B0502040204020203" charset="-122"/>
                <a:sym typeface="+mn-ea"/>
              </a:rPr>
              <a:t>2</a:t>
            </a:r>
            <a:r>
              <a:rPr lang="zh-CN" altLang="en-US" sz="1000">
                <a:latin typeface="微软雅黑 Light" panose="020B0502040204020203" charset="-122"/>
                <a:ea typeface="微软雅黑 Light" panose="020B0502040204020203" charset="-122"/>
                <a:cs typeface="微软雅黑 Light" panose="020B0502040204020203" charset="-122"/>
                <a:sym typeface="+mn-ea"/>
              </a:rPr>
              <a:t>、</a:t>
            </a:r>
            <a:r>
              <a:rPr lang="zh-CN" altLang="en-US" sz="1000">
                <a:latin typeface="Arial" panose="020B0604020202020204" pitchFamily="34" charset="0"/>
                <a:ea typeface="微软雅黑 Light" panose="020B0502040204020203" charset="-122"/>
                <a:cs typeface="Arial" panose="020B0604020202020204" pitchFamily="34" charset="0"/>
                <a:sym typeface="+mn-ea"/>
              </a:rPr>
              <a:t>«利伐沙班致出血不良反应的国内外文献分析</a:t>
            </a:r>
            <a:r>
              <a:rPr lang="zh-CN" altLang="en-US" sz="1000">
                <a:latin typeface="宋体" panose="02010600030101010101" pitchFamily="2" charset="-122"/>
                <a:ea typeface="宋体" panose="02010600030101010101" pitchFamily="2" charset="-122"/>
                <a:cs typeface="Arial" panose="020B0604020202020204" pitchFamily="34" charset="0"/>
                <a:sym typeface="+mn-ea"/>
              </a:rPr>
              <a:t>»，中国新药杂志 2021 年第 30 卷第 21 期</a:t>
            </a:r>
            <a:endParaRPr lang="zh-CN" altLang="en-US" sz="1000">
              <a:latin typeface="宋体" panose="02010600030101010101" pitchFamily="2" charset="-122"/>
              <a:ea typeface="宋体" panose="02010600030101010101" pitchFamily="2" charset="-122"/>
              <a:cs typeface="Arial" panose="020B0604020202020204" pitchFamily="34" charset="0"/>
              <a:sym typeface="+mn-ea"/>
            </a:endParaRPr>
          </a:p>
          <a:p>
            <a:pPr algn="r"/>
            <a:r>
              <a:rPr lang="en-US" sz="1000">
                <a:latin typeface="微软雅黑 Light" panose="020B0502040204020203" charset="-122"/>
                <a:ea typeface="微软雅黑 Light" panose="020B0502040204020203" charset="-122"/>
                <a:cs typeface="微软雅黑 Light" panose="020B0502040204020203" charset="-122"/>
                <a:sym typeface="+mn-ea"/>
              </a:rPr>
              <a:t>3</a:t>
            </a:r>
            <a:r>
              <a:rPr lang="zh-CN" altLang="en-US" sz="1000">
                <a:latin typeface="微软雅黑 Light" panose="020B0502040204020203" charset="-122"/>
                <a:ea typeface="微软雅黑 Light" panose="020B0502040204020203" charset="-122"/>
                <a:cs typeface="微软雅黑 Light" panose="020B0502040204020203" charset="-122"/>
                <a:sym typeface="+mn-ea"/>
              </a:rPr>
              <a:t>、</a:t>
            </a:r>
            <a:r>
              <a:rPr sz="1000">
                <a:latin typeface="微软雅黑 Light" panose="020B0502040204020203" charset="-122"/>
                <a:ea typeface="微软雅黑 Light" panose="020B0502040204020203" charset="-122"/>
                <a:cs typeface="微软雅黑 Light" panose="020B0502040204020203" charset="-122"/>
                <a:sym typeface="+mn-ea"/>
              </a:rPr>
              <a:t>«新型口服抗凝药物达比加群</a:t>
            </a:r>
            <a:r>
              <a:rPr lang="zh-CN" sz="1000">
                <a:latin typeface="微软雅黑 Light" panose="020B0502040204020203" charset="-122"/>
                <a:ea typeface="微软雅黑 Light" panose="020B0502040204020203" charset="-122"/>
                <a:cs typeface="微软雅黑 Light" panose="020B0502040204020203" charset="-122"/>
                <a:sym typeface="+mn-ea"/>
              </a:rPr>
              <a:t>酯</a:t>
            </a:r>
            <a:r>
              <a:rPr sz="1000">
                <a:latin typeface="微软雅黑 Light" panose="020B0502040204020203" charset="-122"/>
                <a:ea typeface="微软雅黑 Light" panose="020B0502040204020203" charset="-122"/>
                <a:cs typeface="微软雅黑 Light" panose="020B0502040204020203" charset="-122"/>
                <a:sym typeface="+mn-ea"/>
              </a:rPr>
              <a:t>及利伐沙班的研究进展与临床应用评价»</a:t>
            </a:r>
            <a:endParaRPr sz="1000">
              <a:latin typeface="微软雅黑 Light" panose="020B0502040204020203" charset="-122"/>
              <a:ea typeface="微软雅黑 Light" panose="020B0502040204020203" charset="-122"/>
              <a:cs typeface="微软雅黑 Light" panose="020B0502040204020203" charset="-122"/>
              <a:sym typeface="+mn-ea"/>
            </a:endParaRPr>
          </a:p>
        </p:txBody>
      </p:sp>
      <p:sp>
        <p:nvSpPr>
          <p:cNvPr id="3" name="文本框 2"/>
          <p:cNvSpPr txBox="1"/>
          <p:nvPr>
            <p:custDataLst>
              <p:tags r:id="rId11"/>
            </p:custDataLst>
          </p:nvPr>
        </p:nvSpPr>
        <p:spPr>
          <a:xfrm>
            <a:off x="570230" y="2557780"/>
            <a:ext cx="4205605" cy="349250"/>
          </a:xfrm>
          <a:prstGeom prst="rect">
            <a:avLst/>
          </a:prstGeom>
          <a:noFill/>
        </p:spPr>
        <p:txBody>
          <a:bodyPr wrap="square" rtlCol="0">
            <a:spAutoFit/>
          </a:bodyPr>
          <a:p>
            <a:pPr algn="l" eaLnBrk="1" hangingPunct="1">
              <a:lnSpc>
                <a:spcPct val="120000"/>
              </a:lnSpc>
              <a:spcBef>
                <a:spcPct val="0"/>
              </a:spcBef>
              <a:buFontTx/>
              <a:buNone/>
            </a:pPr>
            <a:r>
              <a:rPr sz="1400" b="1" dirty="0">
                <a:solidFill>
                  <a:srgbClr val="CF152D"/>
                </a:solidFill>
                <a:latin typeface="Arial" panose="020B0604020202020204" pitchFamily="34" charset="0"/>
                <a:ea typeface="微软雅黑" panose="020B0503020204020204" charset="-122"/>
                <a:sym typeface="+mn-ea"/>
              </a:rPr>
              <a:t>在国内外不良反应发生情况</a:t>
            </a:r>
            <a:r>
              <a:rPr sz="8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lang="en-US" sz="8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2</a:t>
            </a:r>
            <a:r>
              <a:rPr sz="8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endParaRPr sz="800" b="1" dirty="0">
              <a:solidFill>
                <a:srgbClr val="CF152D"/>
              </a:solidFill>
              <a:latin typeface="Arial" panose="020B0604020202020204" pitchFamily="34" charset="0"/>
              <a:ea typeface="微软雅黑" panose="020B0503020204020204" charset="-122"/>
              <a:sym typeface="Arial" panose="020B0604020202020204" pitchFamily="34" charset="0"/>
            </a:endParaRPr>
          </a:p>
        </p:txBody>
      </p:sp>
      <p:cxnSp>
        <p:nvCxnSpPr>
          <p:cNvPr id="9" name="直接连接符 8"/>
          <p:cNvCxnSpPr/>
          <p:nvPr>
            <p:custDataLst>
              <p:tags r:id="rId12"/>
            </p:custDataLst>
          </p:nvPr>
        </p:nvCxnSpPr>
        <p:spPr>
          <a:xfrm>
            <a:off x="647700" y="2892425"/>
            <a:ext cx="2548255" cy="0"/>
          </a:xfrm>
          <a:prstGeom prst="line">
            <a:avLst/>
          </a:prstGeom>
          <a:ln w="28575">
            <a:solidFill>
              <a:srgbClr val="C00000"/>
            </a:solidFill>
          </a:ln>
        </p:spPr>
        <p:style>
          <a:lnRef idx="2">
            <a:schemeClr val="accent1"/>
          </a:lnRef>
          <a:fillRef idx="0">
            <a:srgbClr val="FFFFFF"/>
          </a:fillRef>
          <a:effectRef idx="0">
            <a:srgbClr val="FFFFFF"/>
          </a:effectRef>
          <a:fontRef idx="minor">
            <a:schemeClr val="tx1"/>
          </a:fontRef>
        </p:style>
      </p:cxnSp>
      <p:sp>
        <p:nvSpPr>
          <p:cNvPr id="13" name="文本框 12"/>
          <p:cNvSpPr txBox="1"/>
          <p:nvPr/>
        </p:nvSpPr>
        <p:spPr>
          <a:xfrm>
            <a:off x="492760" y="2924175"/>
            <a:ext cx="10821035" cy="1168400"/>
          </a:xfrm>
          <a:prstGeom prst="rect">
            <a:avLst/>
          </a:prstGeom>
        </p:spPr>
        <p:txBody>
          <a:bodyPr wrap="square">
            <a:spAutoFit/>
          </a:bodyPr>
          <a:p>
            <a:pPr algn="l" latinLnBrk="1">
              <a:lnSpc>
                <a:spcPct val="125000"/>
              </a:lnSpc>
              <a:buClrTx/>
              <a:buSzTx/>
              <a:buNone/>
            </a:pPr>
            <a:r>
              <a:rPr lang="zh-CN" altLang="en-US" sz="1400" dirty="0">
                <a:ln>
                  <a:noFill/>
                </a:ln>
                <a:solidFill>
                  <a:srgbClr val="FF000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sz="1400" dirty="0">
                <a:solidFill>
                  <a:srgbClr val="404040"/>
                </a:solidFill>
                <a:latin typeface="微软雅黑 Light" panose="020B0502040204020203" charset="-122"/>
                <a:ea typeface="微软雅黑 Light" panose="020B0502040204020203" charset="-122"/>
                <a:cs typeface="微软雅黑 Light" panose="020B0502040204020203" charset="-122"/>
              </a:rPr>
              <a:t>使用利伐沙班时最常见的不良反应为出血。</a:t>
            </a:r>
            <a:endParaRPr sz="1400" dirty="0">
              <a:solidFill>
                <a:srgbClr val="404040"/>
              </a:solidFill>
              <a:latin typeface="微软雅黑 Light" panose="020B0502040204020203" charset="-122"/>
              <a:ea typeface="微软雅黑 Light" panose="020B0502040204020203" charset="-122"/>
              <a:cs typeface="微软雅黑 Light" panose="020B0502040204020203" charset="-122"/>
            </a:endParaRPr>
          </a:p>
          <a:p>
            <a:pPr algn="l" latinLnBrk="1">
              <a:lnSpc>
                <a:spcPct val="125000"/>
              </a:lnSpc>
              <a:buClrTx/>
              <a:buSzTx/>
              <a:buNone/>
            </a:pPr>
            <a:r>
              <a:rPr sz="1400" dirty="0">
                <a:solidFill>
                  <a:srgbClr val="404040"/>
                </a:solidFill>
                <a:latin typeface="微软雅黑 Light" panose="020B0502040204020203" charset="-122"/>
                <a:ea typeface="微软雅黑 Light" panose="020B0502040204020203" charset="-122"/>
                <a:cs typeface="微软雅黑 Light" panose="020B0502040204020203" charset="-122"/>
              </a:rPr>
              <a:t>检索利伐沙班上市以来国内外关于利伐沙班致出血不良反应的有效文献报道共 51 篇,涉及 59 例患者;患者年龄分布以 60 岁以上居多(51 例,86. 44% );出血多发生在用药后 30 d 内(27 例,45. 76% );以脑出血多见(15 例,25. 42% );目前以常规治疗最为普遍(26 例,44. 07% );从治疗转归情况来看,1 ~ 7 d 停止出血病例最多(29 例,49. 15% );死亡病例共 6 例。</a:t>
            </a:r>
            <a:endParaRPr sz="1400" dirty="0">
              <a:solidFill>
                <a:srgbClr val="404040"/>
              </a:solidFill>
              <a:latin typeface="微软雅黑 Light" panose="020B0502040204020203" charset="-122"/>
              <a:ea typeface="微软雅黑 Light" panose="020B0502040204020203" charset="-122"/>
              <a:cs typeface="微软雅黑 Light" panose="020B0502040204020203" charset="-122"/>
            </a:endParaRPr>
          </a:p>
        </p:txBody>
      </p:sp>
    </p:spTree>
    <p:custDataLst>
      <p:tags r:id="rId13"/>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cxnSp>
        <p:nvCxnSpPr>
          <p:cNvPr id="4" name="直接连接符 3"/>
          <p:cNvCxnSpPr/>
          <p:nvPr/>
        </p:nvCxnSpPr>
        <p:spPr>
          <a:xfrm>
            <a:off x="571818" y="935990"/>
            <a:ext cx="11058525" cy="0"/>
          </a:xfrm>
          <a:prstGeom prst="line">
            <a:avLst/>
          </a:prstGeom>
          <a:ln w="19050" cap="rnd">
            <a:solidFill>
              <a:srgbClr val="404040"/>
            </a:solidFill>
            <a:prstDash val="sysDot"/>
            <a:round/>
          </a:ln>
        </p:spPr>
        <p:style>
          <a:lnRef idx="0">
            <a:srgbClr val="FFFFFF"/>
          </a:lnRef>
          <a:fillRef idx="0">
            <a:srgbClr val="FFFFFF"/>
          </a:fillRef>
          <a:effectRef idx="0">
            <a:srgbClr val="FFFFFF"/>
          </a:effectRef>
          <a:fontRef idx="minor">
            <a:schemeClr val="tx1"/>
          </a:fontRef>
        </p:style>
      </p:cxnSp>
      <p:sp>
        <p:nvSpPr>
          <p:cNvPr id="5" name="object 4"/>
          <p:cNvSpPr txBox="1"/>
          <p:nvPr/>
        </p:nvSpPr>
        <p:spPr>
          <a:xfrm>
            <a:off x="510540" y="364490"/>
            <a:ext cx="3007360" cy="504825"/>
          </a:xfrm>
          <a:prstGeom prst="rect">
            <a:avLst/>
          </a:prstGeom>
        </p:spPr>
        <p:txBody>
          <a:bodyPr vert="horz" wrap="square" lIns="0" tIns="12700" rIns="0" bIns="0" rtlCol="0">
            <a:spAutoFit/>
          </a:bodyPr>
          <a:p>
            <a:pPr marL="12700" algn="l">
              <a:lnSpc>
                <a:spcPct val="100000"/>
              </a:lnSpc>
              <a:spcBef>
                <a:spcPts val="100"/>
              </a:spcBef>
            </a:pPr>
            <a:r>
              <a:rPr lang="zh-CN" altLang="en-US" sz="3200" spc="-10" dirty="0">
                <a:solidFill>
                  <a:srgbClr val="CF152D"/>
                </a:solidFill>
                <a:latin typeface="微软雅黑 Light" panose="020B0502040204020203" charset="-122"/>
                <a:ea typeface="微软雅黑 Light" panose="020B0502040204020203" charset="-122"/>
                <a:cs typeface="微软雅黑" panose="020B0503020204020204" charset="-122"/>
              </a:rPr>
              <a:t>有效性</a:t>
            </a:r>
            <a:endParaRPr lang="zh-CN" altLang="en-US" sz="3200" spc="-10" dirty="0">
              <a:solidFill>
                <a:srgbClr val="CF152D"/>
              </a:solidFill>
              <a:latin typeface="微软雅黑 Light" panose="020B0502040204020203" charset="-122"/>
              <a:ea typeface="微软雅黑 Light" panose="020B0502040204020203" charset="-122"/>
              <a:cs typeface="微软雅黑" panose="020B0503020204020204" charset="-122"/>
            </a:endParaRPr>
          </a:p>
        </p:txBody>
      </p:sp>
      <p:cxnSp>
        <p:nvCxnSpPr>
          <p:cNvPr id="6" name="直接连接符 5"/>
          <p:cNvCxnSpPr/>
          <p:nvPr/>
        </p:nvCxnSpPr>
        <p:spPr>
          <a:xfrm>
            <a:off x="552133" y="935990"/>
            <a:ext cx="1517650" cy="0"/>
          </a:xfrm>
          <a:prstGeom prst="line">
            <a:avLst/>
          </a:prstGeom>
          <a:ln w="38100">
            <a:solidFill>
              <a:srgbClr val="404040"/>
            </a:solidFill>
          </a:ln>
        </p:spPr>
        <p:style>
          <a:lnRef idx="2">
            <a:schemeClr val="accent1"/>
          </a:lnRef>
          <a:fillRef idx="0">
            <a:srgbClr val="FFFFFF"/>
          </a:fillRef>
          <a:effectRef idx="0">
            <a:srgbClr val="FFFFFF"/>
          </a:effectRef>
          <a:fontRef idx="minor">
            <a:schemeClr val="tx1"/>
          </a:fontRef>
        </p:style>
      </p:cxnSp>
      <p:sp>
        <p:nvSpPr>
          <p:cNvPr id="7" name="object 4"/>
          <p:cNvSpPr txBox="1"/>
          <p:nvPr/>
        </p:nvSpPr>
        <p:spPr>
          <a:xfrm>
            <a:off x="5160645" y="356870"/>
            <a:ext cx="6638925" cy="504825"/>
          </a:xfrm>
          <a:prstGeom prst="rect">
            <a:avLst/>
          </a:prstGeom>
        </p:spPr>
        <p:txBody>
          <a:bodyPr vert="horz" wrap="square" lIns="0" tIns="12700" rIns="0" bIns="0" rtlCol="0">
            <a:spAutoFit/>
          </a:bodyPr>
          <a:p>
            <a:pPr algn="l"/>
            <a:r>
              <a:rPr lang="zh-CN" altLang="en-US" sz="1600" b="1" i="1" dirty="0">
                <a:solidFill>
                  <a:srgbClr val="404040"/>
                </a:solidFill>
                <a:latin typeface="Arial" panose="020B0604020202020204" pitchFamily="34" charset="0"/>
                <a:ea typeface="微软雅黑" panose="020B0503020204020204" charset="-122"/>
                <a:sym typeface="Arial" panose="020B0604020202020204" pitchFamily="34" charset="0"/>
              </a:rPr>
              <a:t>利伐沙班 </a:t>
            </a:r>
            <a:r>
              <a:rPr lang="en-US" altLang="zh-CN" sz="1600" dirty="0">
                <a:solidFill>
                  <a:srgbClr val="404040"/>
                </a:solidFill>
                <a:latin typeface="Arial" panose="020B0604020202020204" pitchFamily="34" charset="0"/>
                <a:ea typeface="微软雅黑" panose="020B0503020204020204" charset="-122"/>
                <a:sym typeface="Arial" panose="020B0604020202020204" pitchFamily="34" charset="0"/>
              </a:rPr>
              <a:t>: </a:t>
            </a:r>
            <a:r>
              <a:rPr sz="1600" b="1" dirty="0">
                <a:solidFill>
                  <a:srgbClr val="404040"/>
                </a:solidFill>
                <a:latin typeface="Arial" panose="020B0604020202020204" pitchFamily="34" charset="0"/>
                <a:ea typeface="微软雅黑" panose="020B0503020204020204" charset="-122"/>
                <a:sym typeface="Arial" panose="020B0604020202020204" pitchFamily="34" charset="0"/>
              </a:rPr>
              <a:t>拥有最多适应症的NOACs</a:t>
            </a:r>
            <a:endParaRPr sz="1600" b="1" dirty="0">
              <a:solidFill>
                <a:srgbClr val="404040"/>
              </a:solidFill>
              <a:latin typeface="Arial" panose="020B0604020202020204" pitchFamily="34" charset="0"/>
              <a:ea typeface="微软雅黑" panose="020B0503020204020204" charset="-122"/>
              <a:sym typeface="Arial" panose="020B0604020202020204" pitchFamily="34" charset="0"/>
            </a:endParaRPr>
          </a:p>
          <a:p>
            <a:pPr algn="l"/>
            <a:r>
              <a:rPr lang="en-US" altLang="zh-CN" sz="1600" dirty="0">
                <a:solidFill>
                  <a:srgbClr val="404040"/>
                </a:solidFill>
                <a:latin typeface="Arial" panose="020B0604020202020204" pitchFamily="34" charset="0"/>
                <a:ea typeface="微软雅黑" panose="020B0503020204020204" charset="-122"/>
                <a:sym typeface="Arial" panose="020B0604020202020204" pitchFamily="34" charset="0"/>
              </a:rPr>
              <a:t>                 </a:t>
            </a:r>
            <a:r>
              <a:rPr sz="1600" b="1" dirty="0">
                <a:solidFill>
                  <a:srgbClr val="404040"/>
                </a:solidFill>
                <a:latin typeface="Arial" panose="020B0604020202020204" pitchFamily="34" charset="0"/>
                <a:ea typeface="微软雅黑" panose="020B0503020204020204" charset="-122"/>
                <a:sym typeface="Arial" panose="020B0604020202020204" pitchFamily="34" charset="0"/>
              </a:rPr>
              <a:t>中国唯一拥有儿童VTE治疗及预防复发适应</a:t>
            </a:r>
            <a:r>
              <a:rPr lang="zh-CN" sz="1600" b="1" dirty="0">
                <a:solidFill>
                  <a:srgbClr val="404040"/>
                </a:solidFill>
                <a:latin typeface="Arial" panose="020B0604020202020204" pitchFamily="34" charset="0"/>
                <a:ea typeface="微软雅黑" panose="020B0503020204020204" charset="-122"/>
                <a:sym typeface="Arial" panose="020B0604020202020204" pitchFamily="34" charset="0"/>
              </a:rPr>
              <a:t>症</a:t>
            </a:r>
            <a:r>
              <a:rPr sz="1600" b="1" dirty="0">
                <a:solidFill>
                  <a:srgbClr val="404040"/>
                </a:solidFill>
                <a:latin typeface="Arial" panose="020B0604020202020204" pitchFamily="34" charset="0"/>
                <a:ea typeface="微软雅黑" panose="020B0503020204020204" charset="-122"/>
                <a:sym typeface="Arial" panose="020B0604020202020204" pitchFamily="34" charset="0"/>
              </a:rPr>
              <a:t>的口服抗凝药物。</a:t>
            </a:r>
            <a:endParaRPr sz="1600" b="1" spc="-10" dirty="0">
              <a:solidFill>
                <a:srgbClr val="404040"/>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p:txBody>
      </p:sp>
      <p:sp>
        <p:nvSpPr>
          <p:cNvPr id="9" name="文本框 8"/>
          <p:cNvSpPr txBox="1"/>
          <p:nvPr/>
        </p:nvSpPr>
        <p:spPr>
          <a:xfrm>
            <a:off x="492760" y="1153795"/>
            <a:ext cx="2814320" cy="349250"/>
          </a:xfrm>
          <a:prstGeom prst="rect">
            <a:avLst/>
          </a:prstGeom>
          <a:noFill/>
        </p:spPr>
        <p:txBody>
          <a:bodyPr wrap="square" rtlCol="0">
            <a:spAutoFit/>
          </a:bodyPr>
          <a:p>
            <a:pPr algn="l" eaLnBrk="1" hangingPunct="1">
              <a:lnSpc>
                <a:spcPct val="120000"/>
              </a:lnSpc>
              <a:spcBef>
                <a:spcPct val="0"/>
              </a:spcBef>
              <a:buFontTx/>
              <a:buNone/>
            </a:pPr>
            <a:r>
              <a:rPr lang="zh-CN" altLang="en-US" sz="1400" b="1" dirty="0">
                <a:solidFill>
                  <a:srgbClr val="CF152D"/>
                </a:solidFill>
                <a:latin typeface="Arial" panose="020B0604020202020204" pitchFamily="34" charset="0"/>
                <a:ea typeface="微软雅黑" panose="020B0503020204020204" charset="-122"/>
                <a:sym typeface="Arial" panose="020B0604020202020204" pitchFamily="34" charset="0"/>
              </a:rPr>
              <a:t>与对照药品疗效方面优势和不足</a:t>
            </a:r>
            <a:endParaRPr lang="zh-CN" altLang="en-US" sz="1400" b="1" dirty="0">
              <a:solidFill>
                <a:srgbClr val="CF152D"/>
              </a:solidFill>
              <a:latin typeface="Arial" panose="020B0604020202020204" pitchFamily="34" charset="0"/>
              <a:ea typeface="微软雅黑" panose="020B0503020204020204" charset="-122"/>
              <a:sym typeface="Arial" panose="020B0604020202020204" pitchFamily="34" charset="0"/>
            </a:endParaRPr>
          </a:p>
        </p:txBody>
      </p:sp>
      <p:cxnSp>
        <p:nvCxnSpPr>
          <p:cNvPr id="10" name="直接连接符 9"/>
          <p:cNvCxnSpPr/>
          <p:nvPr/>
        </p:nvCxnSpPr>
        <p:spPr>
          <a:xfrm>
            <a:off x="570230" y="1488440"/>
            <a:ext cx="2592070" cy="0"/>
          </a:xfrm>
          <a:prstGeom prst="line">
            <a:avLst/>
          </a:prstGeom>
          <a:ln w="28575">
            <a:solidFill>
              <a:srgbClr val="C00000"/>
            </a:solidFill>
          </a:ln>
        </p:spPr>
        <p:style>
          <a:lnRef idx="2">
            <a:schemeClr val="accent1"/>
          </a:lnRef>
          <a:fillRef idx="0">
            <a:srgbClr val="FFFFFF"/>
          </a:fillRef>
          <a:effectRef idx="0">
            <a:srgbClr val="FFFFFF"/>
          </a:effectRef>
          <a:fontRef idx="minor">
            <a:schemeClr val="tx1"/>
          </a:fontRef>
        </p:style>
      </p:cxnSp>
      <p:sp>
        <p:nvSpPr>
          <p:cNvPr id="13" name="文本框 12"/>
          <p:cNvSpPr txBox="1"/>
          <p:nvPr/>
        </p:nvSpPr>
        <p:spPr>
          <a:xfrm>
            <a:off x="492760" y="1532890"/>
            <a:ext cx="11288395" cy="360045"/>
          </a:xfrm>
          <a:prstGeom prst="rect">
            <a:avLst/>
          </a:prstGeom>
          <a:noFill/>
        </p:spPr>
        <p:txBody>
          <a:bodyPr wrap="square" rtlCol="0">
            <a:noAutofit/>
          </a:bodyPr>
          <a:p>
            <a:pPr algn="l" eaLnBrk="1" hangingPunct="1">
              <a:lnSpc>
                <a:spcPct val="120000"/>
              </a:lnSpc>
              <a:spcBef>
                <a:spcPct val="0"/>
              </a:spcBef>
              <a:buFontTx/>
              <a:buNone/>
            </a:pPr>
            <a:r>
              <a:rPr lang="zh-CN" altLang="en-US" sz="1400" dirty="0">
                <a:ln>
                  <a:noFill/>
                </a:ln>
                <a:solidFill>
                  <a:srgbClr val="FF000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与利伐沙班片剂无疗效方面的差异</a:t>
            </a:r>
            <a:endPar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p:txBody>
      </p:sp>
      <p:grpSp>
        <p:nvGrpSpPr>
          <p:cNvPr id="42" name="组合 41"/>
          <p:cNvGrpSpPr/>
          <p:nvPr/>
        </p:nvGrpSpPr>
        <p:grpSpPr>
          <a:xfrm>
            <a:off x="492760" y="2028825"/>
            <a:ext cx="11288395" cy="1028065"/>
            <a:chOff x="776" y="3351"/>
            <a:chExt cx="17777" cy="1619"/>
          </a:xfrm>
        </p:grpSpPr>
        <p:sp>
          <p:nvSpPr>
            <p:cNvPr id="24" name="文本框 23"/>
            <p:cNvSpPr txBox="1"/>
            <p:nvPr/>
          </p:nvSpPr>
          <p:spPr>
            <a:xfrm>
              <a:off x="776" y="3351"/>
              <a:ext cx="5076" cy="550"/>
            </a:xfrm>
            <a:prstGeom prst="rect">
              <a:avLst/>
            </a:prstGeom>
            <a:noFill/>
          </p:spPr>
          <p:txBody>
            <a:bodyPr wrap="square" rtlCol="0">
              <a:spAutoFit/>
            </a:bodyPr>
            <a:p>
              <a:pPr algn="l" eaLnBrk="1" hangingPunct="1">
                <a:lnSpc>
                  <a:spcPct val="120000"/>
                </a:lnSpc>
                <a:spcBef>
                  <a:spcPct val="0"/>
                </a:spcBef>
                <a:buFontTx/>
                <a:buNone/>
              </a:pPr>
              <a:r>
                <a:rPr lang="zh-CN" altLang="en-US" sz="1400" b="1" dirty="0">
                  <a:solidFill>
                    <a:srgbClr val="CF152D"/>
                  </a:solidFill>
                  <a:latin typeface="Arial" panose="020B0604020202020204" pitchFamily="34" charset="0"/>
                  <a:ea typeface="微软雅黑" panose="020B0503020204020204" charset="-122"/>
                  <a:sym typeface="Arial" panose="020B0604020202020204" pitchFamily="34" charset="0"/>
                </a:rPr>
                <a:t>与同治疗领域药品疗效方面不足</a:t>
              </a:r>
              <a:r>
                <a:rPr sz="8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lang="en-US" sz="8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1</a:t>
              </a:r>
              <a:r>
                <a:rPr sz="8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endParaRPr lang="zh-CN" altLang="en-US" sz="800" b="1" dirty="0">
                <a:solidFill>
                  <a:srgbClr val="CF152D"/>
                </a:solidFill>
                <a:latin typeface="Arial" panose="020B0604020202020204" pitchFamily="34" charset="0"/>
                <a:ea typeface="微软雅黑" panose="020B0503020204020204" charset="-122"/>
                <a:sym typeface="Arial" panose="020B0604020202020204" pitchFamily="34" charset="0"/>
              </a:endParaRPr>
            </a:p>
          </p:txBody>
        </p:sp>
        <p:cxnSp>
          <p:nvCxnSpPr>
            <p:cNvPr id="28" name="直接连接符 27"/>
            <p:cNvCxnSpPr/>
            <p:nvPr/>
          </p:nvCxnSpPr>
          <p:spPr>
            <a:xfrm>
              <a:off x="898" y="3878"/>
              <a:ext cx="4399" cy="0"/>
            </a:xfrm>
            <a:prstGeom prst="line">
              <a:avLst/>
            </a:prstGeom>
            <a:ln w="28575">
              <a:solidFill>
                <a:srgbClr val="C00000"/>
              </a:solidFill>
            </a:ln>
          </p:spPr>
          <p:style>
            <a:lnRef idx="2">
              <a:schemeClr val="accent1"/>
            </a:lnRef>
            <a:fillRef idx="0">
              <a:srgbClr val="FFFFFF"/>
            </a:fillRef>
            <a:effectRef idx="0">
              <a:srgbClr val="FFFFFF"/>
            </a:effectRef>
            <a:fontRef idx="minor">
              <a:schemeClr val="tx1"/>
            </a:fontRef>
          </p:style>
        </p:cxnSp>
        <p:sp>
          <p:nvSpPr>
            <p:cNvPr id="33" name="文本框 32"/>
            <p:cNvSpPr txBox="1"/>
            <p:nvPr/>
          </p:nvSpPr>
          <p:spPr>
            <a:xfrm>
              <a:off x="776" y="3948"/>
              <a:ext cx="17777" cy="1022"/>
            </a:xfrm>
            <a:prstGeom prst="rect">
              <a:avLst/>
            </a:prstGeom>
            <a:noFill/>
          </p:spPr>
          <p:txBody>
            <a:bodyPr wrap="square" rtlCol="0">
              <a:noAutofit/>
            </a:bodyPr>
            <a:p>
              <a:pPr algn="l" eaLnBrk="1" hangingPunct="1">
                <a:lnSpc>
                  <a:spcPct val="120000"/>
                </a:lnSpc>
                <a:spcBef>
                  <a:spcPct val="0"/>
                </a:spcBef>
                <a:buFontTx/>
                <a:buNone/>
              </a:pPr>
              <a:r>
                <a:rPr lang="zh-CN" altLang="en-US" sz="1400" dirty="0">
                  <a:ln>
                    <a:noFill/>
                  </a:ln>
                  <a:solidFill>
                    <a:srgbClr val="FF000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对于非瓣膜性房颤成年患者， 在使用华法林治疗控制良好的条件下，与华法林相比，利伐沙班在降低卒中及体循环栓塞风险方面相对有效性的数据有限。</a:t>
              </a:r>
              <a:endPar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p:txBody>
        </p:sp>
      </p:grpSp>
      <p:sp>
        <p:nvSpPr>
          <p:cNvPr id="38" name="文本框 37"/>
          <p:cNvSpPr txBox="1"/>
          <p:nvPr/>
        </p:nvSpPr>
        <p:spPr>
          <a:xfrm>
            <a:off x="492760" y="3178175"/>
            <a:ext cx="3025775" cy="349250"/>
          </a:xfrm>
          <a:prstGeom prst="rect">
            <a:avLst/>
          </a:prstGeom>
          <a:noFill/>
        </p:spPr>
        <p:txBody>
          <a:bodyPr wrap="square" rtlCol="0">
            <a:spAutoFit/>
          </a:bodyPr>
          <a:p>
            <a:pPr algn="l" eaLnBrk="1" hangingPunct="1">
              <a:lnSpc>
                <a:spcPct val="120000"/>
              </a:lnSpc>
              <a:spcBef>
                <a:spcPct val="0"/>
              </a:spcBef>
              <a:buFontTx/>
              <a:buNone/>
            </a:pPr>
            <a:r>
              <a:rPr lang="zh-CN" altLang="en-US" sz="1400" b="1" dirty="0">
                <a:solidFill>
                  <a:srgbClr val="CF152D"/>
                </a:solidFill>
                <a:latin typeface="Arial" panose="020B0604020202020204" pitchFamily="34" charset="0"/>
                <a:ea typeface="微软雅黑" panose="020B0503020204020204" charset="-122"/>
                <a:sym typeface="Arial" panose="020B0604020202020204" pitchFamily="34" charset="0"/>
              </a:rPr>
              <a:t>与同治疗领域药品疗效方面优势</a:t>
            </a:r>
            <a:r>
              <a:rPr sz="8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lang="en-US" sz="8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2</a:t>
            </a:r>
            <a:r>
              <a:rPr sz="8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endParaRPr lang="zh-CN" altLang="en-US" sz="800" b="1" dirty="0">
              <a:solidFill>
                <a:srgbClr val="CF152D"/>
              </a:solidFill>
              <a:latin typeface="Arial" panose="020B0604020202020204" pitchFamily="34" charset="0"/>
              <a:ea typeface="微软雅黑" panose="020B0503020204020204" charset="-122"/>
              <a:sym typeface="Arial" panose="020B0604020202020204" pitchFamily="34" charset="0"/>
            </a:endParaRPr>
          </a:p>
        </p:txBody>
      </p:sp>
      <p:cxnSp>
        <p:nvCxnSpPr>
          <p:cNvPr id="39" name="直接连接符 38"/>
          <p:cNvCxnSpPr/>
          <p:nvPr/>
        </p:nvCxnSpPr>
        <p:spPr>
          <a:xfrm>
            <a:off x="570230" y="3512820"/>
            <a:ext cx="2766060" cy="0"/>
          </a:xfrm>
          <a:prstGeom prst="line">
            <a:avLst/>
          </a:prstGeom>
          <a:ln w="28575">
            <a:solidFill>
              <a:srgbClr val="C00000"/>
            </a:solidFill>
          </a:ln>
        </p:spPr>
        <p:style>
          <a:lnRef idx="2">
            <a:schemeClr val="accent1"/>
          </a:lnRef>
          <a:fillRef idx="0">
            <a:srgbClr val="FFFFFF"/>
          </a:fillRef>
          <a:effectRef idx="0">
            <a:srgbClr val="FFFFFF"/>
          </a:effectRef>
          <a:fontRef idx="minor">
            <a:schemeClr val="tx1"/>
          </a:fontRef>
        </p:style>
      </p:cxnSp>
      <p:sp>
        <p:nvSpPr>
          <p:cNvPr id="40" name="文本框 39"/>
          <p:cNvSpPr txBox="1"/>
          <p:nvPr/>
        </p:nvSpPr>
        <p:spPr>
          <a:xfrm>
            <a:off x="492760" y="3557270"/>
            <a:ext cx="11288395" cy="3007995"/>
          </a:xfrm>
          <a:prstGeom prst="rect">
            <a:avLst/>
          </a:prstGeom>
          <a:noFill/>
        </p:spPr>
        <p:txBody>
          <a:bodyPr wrap="square" rtlCol="0">
            <a:noAutofit/>
          </a:bodyPr>
          <a:p>
            <a:pPr algn="l" eaLnBrk="1" hangingPunct="1">
              <a:lnSpc>
                <a:spcPct val="120000"/>
              </a:lnSpc>
              <a:spcBef>
                <a:spcPct val="0"/>
              </a:spcBef>
              <a:buFontTx/>
              <a:buNone/>
            </a:pPr>
            <a:r>
              <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1）与传统口服抗凝药（华法林）比较：</a:t>
            </a:r>
            <a:endPar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a:p>
            <a:pPr algn="l" eaLnBrk="1" hangingPunct="1">
              <a:lnSpc>
                <a:spcPct val="120000"/>
              </a:lnSpc>
              <a:spcBef>
                <a:spcPct val="0"/>
              </a:spcBef>
              <a:buFontTx/>
              <a:buNone/>
            </a:pPr>
            <a:r>
              <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   华法林：起效缓慢、治疗窗窄、个体差异大、</a:t>
            </a:r>
            <a:r>
              <a:rPr lang="zh-CN" altLang="en-US" sz="1400" b="1"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需要定期监测凝血指标</a:t>
            </a:r>
            <a:r>
              <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、药物之间或药物与食物之间相互作用多等多种原因，临床使用受到制约。</a:t>
            </a:r>
            <a:endPar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a:p>
            <a:pPr algn="l" eaLnBrk="1" hangingPunct="1">
              <a:lnSpc>
                <a:spcPct val="120000"/>
              </a:lnSpc>
              <a:spcBef>
                <a:spcPct val="0"/>
              </a:spcBef>
              <a:buFontTx/>
              <a:buNone/>
            </a:pPr>
            <a:r>
              <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   利伐沙班：单靶点、高选择性，起效快、半衰期长、治疗窗宽、</a:t>
            </a:r>
            <a:r>
              <a:rPr lang="zh-CN" altLang="en-US" sz="1400" b="1"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无需定期监测凝血指标</a:t>
            </a:r>
            <a:r>
              <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、药效不受年龄、性别、体重、药物和食物影响，依从性较好。</a:t>
            </a:r>
            <a:endPar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a:p>
            <a:pPr algn="l" eaLnBrk="1" hangingPunct="1">
              <a:lnSpc>
                <a:spcPct val="120000"/>
              </a:lnSpc>
              <a:spcBef>
                <a:spcPct val="0"/>
              </a:spcBef>
              <a:buFontTx/>
              <a:buNone/>
            </a:pPr>
            <a:endPar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a:p>
            <a:pPr algn="l" eaLnBrk="1" hangingPunct="1">
              <a:lnSpc>
                <a:spcPct val="120000"/>
              </a:lnSpc>
              <a:spcBef>
                <a:spcPct val="0"/>
              </a:spcBef>
              <a:buFontTx/>
              <a:buNone/>
            </a:pPr>
            <a:r>
              <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2）与其他新型口服抗凝药（阿哌沙班、 艾多沙班、达比加群酯）比较：</a:t>
            </a:r>
            <a:endPar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a:p>
            <a:pPr algn="l" eaLnBrk="1" hangingPunct="1">
              <a:lnSpc>
                <a:spcPct val="120000"/>
              </a:lnSpc>
              <a:spcBef>
                <a:spcPct val="0"/>
              </a:spcBef>
              <a:buFontTx/>
              <a:buNone/>
            </a:pPr>
            <a:r>
              <a:rPr lang="en-US" altLang="zh-CN" sz="1400" b="1"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   </a:t>
            </a:r>
            <a:r>
              <a:rPr lang="zh-CN" altLang="en-US" sz="1400" b="1"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利伐沙班拥有更广的临床适应症</a:t>
            </a:r>
            <a:r>
              <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，可以满足更广泛临床需求，在我国被批准用于</a:t>
            </a:r>
            <a:r>
              <a:rPr lang="en-US" altLang="zh-CN"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a</a:t>
            </a:r>
            <a:r>
              <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、非瓣膜性房颤卒中预防。</a:t>
            </a:r>
            <a:r>
              <a:rPr lang="en-US" altLang="zh-CN"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b</a:t>
            </a:r>
            <a:r>
              <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、深静脉血栓与肺栓塞治疗与预防。</a:t>
            </a:r>
            <a:r>
              <a:rPr lang="en-US" altLang="zh-CN"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c</a:t>
            </a:r>
            <a:r>
              <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、髋膝关节置换术后抗凝，在美国和欧盟还获批用于冠状动脉疾病和外周动脉疾病的预防。</a:t>
            </a:r>
            <a:endPar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a:p>
            <a:pPr algn="l" eaLnBrk="1" hangingPunct="1">
              <a:lnSpc>
                <a:spcPct val="120000"/>
              </a:lnSpc>
              <a:spcBef>
                <a:spcPct val="0"/>
              </a:spcBef>
              <a:buFontTx/>
              <a:buNone/>
            </a:pPr>
            <a:r>
              <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 </a:t>
            </a:r>
            <a:r>
              <a:rPr lang="en-US" altLang="zh-CN"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  </a:t>
            </a:r>
            <a:r>
              <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阿哌沙班在我国仅批准用于髋膝关节术后抗凝。</a:t>
            </a:r>
            <a:endPar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a:p>
            <a:pPr algn="l" eaLnBrk="1" hangingPunct="1">
              <a:lnSpc>
                <a:spcPct val="120000"/>
              </a:lnSpc>
              <a:spcBef>
                <a:spcPct val="0"/>
              </a:spcBef>
              <a:buFontTx/>
              <a:buNone/>
            </a:pPr>
            <a:r>
              <a:rPr lang="en-US" altLang="zh-CN"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   </a:t>
            </a:r>
            <a:r>
              <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艾多沙班、达比加群酯在我国被批准用于</a:t>
            </a:r>
            <a:r>
              <a:rPr lang="en-US" altLang="zh-CN"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a</a:t>
            </a:r>
            <a:r>
              <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a:t>
            </a:r>
            <a:r>
              <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非瓣膜性房颤卒中预防。</a:t>
            </a:r>
            <a:r>
              <a:rPr lang="en-US" altLang="zh-CN"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b</a:t>
            </a:r>
            <a:r>
              <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a:t>
            </a:r>
            <a:r>
              <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深静脉血栓与肺栓塞治疗与预防。</a:t>
            </a:r>
            <a:endPar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p:txBody>
      </p:sp>
      <p:sp>
        <p:nvSpPr>
          <p:cNvPr id="2" name="文本框 1"/>
          <p:cNvSpPr txBox="1"/>
          <p:nvPr/>
        </p:nvSpPr>
        <p:spPr>
          <a:xfrm>
            <a:off x="5918835" y="6304915"/>
            <a:ext cx="6096000" cy="553085"/>
          </a:xfrm>
          <a:prstGeom prst="rect">
            <a:avLst/>
          </a:prstGeom>
          <a:noFill/>
        </p:spPr>
        <p:txBody>
          <a:bodyPr wrap="square" rtlCol="0" anchor="t">
            <a:spAutoFit/>
          </a:bodyPr>
          <a:p>
            <a:pPr algn="r"/>
            <a:r>
              <a:rPr lang="zh-CN" sz="1000">
                <a:latin typeface="微软雅黑 Light" panose="020B0502040204020203" charset="-122"/>
                <a:ea typeface="微软雅黑 Light" panose="020B0502040204020203" charset="-122"/>
                <a:cs typeface="微软雅黑 Light" panose="020B0502040204020203" charset="-122"/>
                <a:sym typeface="+mn-ea"/>
              </a:rPr>
              <a:t>参考文献：</a:t>
            </a:r>
            <a:endParaRPr lang="zh-CN" sz="1000">
              <a:latin typeface="微软雅黑 Light" panose="020B0502040204020203" charset="-122"/>
              <a:ea typeface="微软雅黑 Light" panose="020B0502040204020203" charset="-122"/>
              <a:cs typeface="微软雅黑 Light" panose="020B0502040204020203" charset="-122"/>
              <a:sym typeface="+mn-ea"/>
            </a:endParaRPr>
          </a:p>
          <a:p>
            <a:pPr algn="r"/>
            <a:r>
              <a:rPr lang="en-US" altLang="zh-CN" sz="1000">
                <a:latin typeface="微软雅黑 Light" panose="020B0502040204020203" charset="-122"/>
                <a:ea typeface="微软雅黑 Light" panose="020B0502040204020203" charset="-122"/>
                <a:cs typeface="微软雅黑 Light" panose="020B0502040204020203" charset="-122"/>
                <a:sym typeface="+mn-ea"/>
              </a:rPr>
              <a:t>1</a:t>
            </a:r>
            <a:r>
              <a:rPr lang="zh-CN" altLang="en-US" sz="1000">
                <a:latin typeface="微软雅黑 Light" panose="020B0502040204020203" charset="-122"/>
                <a:ea typeface="微软雅黑 Light" panose="020B0502040204020203" charset="-122"/>
                <a:cs typeface="微软雅黑 Light" panose="020B0502040204020203" charset="-122"/>
                <a:sym typeface="+mn-ea"/>
              </a:rPr>
              <a:t>、</a:t>
            </a:r>
            <a:r>
              <a:rPr lang="zh-CN" altLang="en-US" sz="10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利伐沙班颗粒（我司）说明书</a:t>
            </a:r>
            <a:endParaRPr lang="zh-CN" sz="1000">
              <a:latin typeface="微软雅黑 Light" panose="020B0502040204020203" charset="-122"/>
              <a:ea typeface="微软雅黑 Light" panose="020B0502040204020203" charset="-122"/>
              <a:cs typeface="微软雅黑 Light" panose="020B0502040204020203" charset="-122"/>
              <a:sym typeface="+mn-ea"/>
            </a:endParaRPr>
          </a:p>
          <a:p>
            <a:pPr algn="r"/>
            <a:r>
              <a:rPr lang="en-US" altLang="zh-CN" sz="1000">
                <a:latin typeface="微软雅黑 Light" panose="020B0502040204020203" charset="-122"/>
                <a:ea typeface="微软雅黑 Light" panose="020B0502040204020203" charset="-122"/>
                <a:cs typeface="微软雅黑 Light" panose="020B0502040204020203" charset="-122"/>
                <a:sym typeface="+mn-ea"/>
              </a:rPr>
              <a:t>2</a:t>
            </a:r>
            <a:r>
              <a:rPr lang="zh-CN" altLang="en-US" sz="1000">
                <a:latin typeface="微软雅黑 Light" panose="020B0502040204020203" charset="-122"/>
                <a:ea typeface="微软雅黑 Light" panose="020B0502040204020203" charset="-122"/>
                <a:cs typeface="微软雅黑 Light" panose="020B0502040204020203" charset="-122"/>
                <a:sym typeface="+mn-ea"/>
              </a:rPr>
              <a:t>、</a:t>
            </a:r>
            <a:r>
              <a:rPr lang="zh-CN" altLang="en-US" sz="1000">
                <a:latin typeface="Arial" panose="020B0604020202020204" pitchFamily="34" charset="0"/>
                <a:ea typeface="微软雅黑 Light" panose="020B0502040204020203" charset="-122"/>
                <a:cs typeface="Arial" panose="020B0604020202020204" pitchFamily="34" charset="0"/>
                <a:sym typeface="+mn-ea"/>
              </a:rPr>
              <a:t>«</a:t>
            </a:r>
            <a:r>
              <a:rPr lang="zh-CN" altLang="en-US" sz="1000">
                <a:latin typeface="微软雅黑 Light" panose="020B0502040204020203" charset="-122"/>
                <a:ea typeface="微软雅黑 Light" panose="020B0502040204020203" charset="-122"/>
                <a:cs typeface="微软雅黑 Light" panose="020B0502040204020203" charset="-122"/>
                <a:sym typeface="+mn-ea"/>
              </a:rPr>
              <a:t>我国已上市新型抗凝药物的特点及临床应用进展</a:t>
            </a:r>
            <a:r>
              <a:rPr lang="zh-CN" altLang="en-US" sz="1000">
                <a:latin typeface="宋体" panose="02010600030101010101" pitchFamily="2" charset="-122"/>
                <a:ea typeface="宋体" panose="02010600030101010101" pitchFamily="2" charset="-122"/>
                <a:cs typeface="微软雅黑 Light" panose="020B0502040204020203" charset="-122"/>
                <a:sym typeface="+mn-ea"/>
              </a:rPr>
              <a:t>»</a:t>
            </a:r>
            <a:r>
              <a:rPr lang="zh-CN" altLang="en-US" sz="1000">
                <a:latin typeface="微软雅黑 Light" panose="020B0502040204020203" charset="-122"/>
                <a:ea typeface="微软雅黑 Light" panose="020B0502040204020203" charset="-122"/>
                <a:cs typeface="微软雅黑 Light" panose="020B0502040204020203" charset="-122"/>
                <a:sym typeface="+mn-ea"/>
              </a:rPr>
              <a:t>，临床药物治疗杂志，2017 年 1 月第15卷 第1期</a:t>
            </a:r>
            <a:endParaRPr lang="zh-CN" altLang="en-US" sz="1000">
              <a:latin typeface="微软雅黑 Light" panose="020B0502040204020203" charset="-122"/>
              <a:ea typeface="微软雅黑 Light" panose="020B0502040204020203" charset="-122"/>
              <a:cs typeface="微软雅黑 Light" panose="020B0502040204020203" charset="-122"/>
              <a:sym typeface="+mn-ea"/>
            </a:endParaRPr>
          </a:p>
        </p:txBody>
      </p:sp>
    </p:spTree>
    <p:custDataLst>
      <p:tags r:id="rId1"/>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cxnSp>
        <p:nvCxnSpPr>
          <p:cNvPr id="4" name="直接连接符 3"/>
          <p:cNvCxnSpPr/>
          <p:nvPr/>
        </p:nvCxnSpPr>
        <p:spPr>
          <a:xfrm>
            <a:off x="571818" y="935990"/>
            <a:ext cx="11058525" cy="0"/>
          </a:xfrm>
          <a:prstGeom prst="line">
            <a:avLst/>
          </a:prstGeom>
          <a:ln w="19050" cap="rnd">
            <a:solidFill>
              <a:srgbClr val="404040"/>
            </a:solidFill>
            <a:prstDash val="sysDot"/>
            <a:round/>
          </a:ln>
        </p:spPr>
        <p:style>
          <a:lnRef idx="0">
            <a:srgbClr val="FFFFFF"/>
          </a:lnRef>
          <a:fillRef idx="0">
            <a:srgbClr val="FFFFFF"/>
          </a:fillRef>
          <a:effectRef idx="0">
            <a:srgbClr val="FFFFFF"/>
          </a:effectRef>
          <a:fontRef idx="minor">
            <a:schemeClr val="tx1"/>
          </a:fontRef>
        </p:style>
      </p:cxnSp>
      <p:sp>
        <p:nvSpPr>
          <p:cNvPr id="5" name="object 4"/>
          <p:cNvSpPr txBox="1"/>
          <p:nvPr/>
        </p:nvSpPr>
        <p:spPr>
          <a:xfrm>
            <a:off x="510540" y="364490"/>
            <a:ext cx="3007360" cy="504825"/>
          </a:xfrm>
          <a:prstGeom prst="rect">
            <a:avLst/>
          </a:prstGeom>
        </p:spPr>
        <p:txBody>
          <a:bodyPr vert="horz" wrap="square" lIns="0" tIns="12700" rIns="0" bIns="0" rtlCol="0">
            <a:spAutoFit/>
          </a:bodyPr>
          <a:p>
            <a:pPr marL="12700" algn="l">
              <a:lnSpc>
                <a:spcPct val="100000"/>
              </a:lnSpc>
              <a:spcBef>
                <a:spcPts val="100"/>
              </a:spcBef>
            </a:pPr>
            <a:r>
              <a:rPr lang="zh-CN" altLang="en-US" sz="3200" spc="-10" dirty="0">
                <a:solidFill>
                  <a:srgbClr val="CF152D"/>
                </a:solidFill>
                <a:latin typeface="微软雅黑 Light" panose="020B0502040204020203" charset="-122"/>
                <a:ea typeface="微软雅黑 Light" panose="020B0502040204020203" charset="-122"/>
                <a:cs typeface="微软雅黑" panose="020B0503020204020204" charset="-122"/>
              </a:rPr>
              <a:t>有效性</a:t>
            </a:r>
            <a:endParaRPr lang="zh-CN" altLang="en-US" sz="3200" spc="-10" dirty="0">
              <a:solidFill>
                <a:srgbClr val="CF152D"/>
              </a:solidFill>
              <a:latin typeface="微软雅黑 Light" panose="020B0502040204020203" charset="-122"/>
              <a:ea typeface="微软雅黑 Light" panose="020B0502040204020203" charset="-122"/>
              <a:cs typeface="微软雅黑" panose="020B0503020204020204" charset="-122"/>
            </a:endParaRPr>
          </a:p>
        </p:txBody>
      </p:sp>
      <p:cxnSp>
        <p:nvCxnSpPr>
          <p:cNvPr id="6" name="直接连接符 5"/>
          <p:cNvCxnSpPr/>
          <p:nvPr/>
        </p:nvCxnSpPr>
        <p:spPr>
          <a:xfrm>
            <a:off x="552133" y="935990"/>
            <a:ext cx="1517650" cy="0"/>
          </a:xfrm>
          <a:prstGeom prst="line">
            <a:avLst/>
          </a:prstGeom>
          <a:ln w="38100">
            <a:solidFill>
              <a:srgbClr val="404040"/>
            </a:solidFill>
          </a:ln>
        </p:spPr>
        <p:style>
          <a:lnRef idx="2">
            <a:schemeClr val="accent1"/>
          </a:lnRef>
          <a:fillRef idx="0">
            <a:srgbClr val="FFFFFF"/>
          </a:fillRef>
          <a:effectRef idx="0">
            <a:srgbClr val="FFFFFF"/>
          </a:effectRef>
          <a:fontRef idx="minor">
            <a:schemeClr val="tx1"/>
          </a:fontRef>
        </p:style>
      </p:cxnSp>
      <p:sp>
        <p:nvSpPr>
          <p:cNvPr id="7" name="object 4"/>
          <p:cNvSpPr txBox="1"/>
          <p:nvPr/>
        </p:nvSpPr>
        <p:spPr>
          <a:xfrm>
            <a:off x="5160645" y="356870"/>
            <a:ext cx="6638925" cy="504825"/>
          </a:xfrm>
          <a:prstGeom prst="rect">
            <a:avLst/>
          </a:prstGeom>
        </p:spPr>
        <p:txBody>
          <a:bodyPr vert="horz" wrap="square" lIns="0" tIns="12700" rIns="0" bIns="0" rtlCol="0">
            <a:spAutoFit/>
          </a:bodyPr>
          <a:p>
            <a:pPr algn="l"/>
            <a:r>
              <a:rPr lang="zh-CN" altLang="en-US" sz="1600" b="1" i="1" dirty="0">
                <a:solidFill>
                  <a:srgbClr val="404040"/>
                </a:solidFill>
                <a:latin typeface="Arial" panose="020B0604020202020204" pitchFamily="34" charset="0"/>
                <a:ea typeface="微软雅黑" panose="020B0503020204020204" charset="-122"/>
                <a:sym typeface="Arial" panose="020B0604020202020204" pitchFamily="34" charset="0"/>
              </a:rPr>
              <a:t>利伐沙班 </a:t>
            </a:r>
            <a:r>
              <a:rPr lang="en-US" altLang="zh-CN" sz="1600" dirty="0">
                <a:solidFill>
                  <a:srgbClr val="404040"/>
                </a:solidFill>
                <a:latin typeface="Arial" panose="020B0604020202020204" pitchFamily="34" charset="0"/>
                <a:ea typeface="微软雅黑" panose="020B0503020204020204" charset="-122"/>
                <a:sym typeface="Arial" panose="020B0604020202020204" pitchFamily="34" charset="0"/>
              </a:rPr>
              <a:t>: </a:t>
            </a:r>
            <a:r>
              <a:rPr sz="1600" b="1" dirty="0">
                <a:solidFill>
                  <a:srgbClr val="404040"/>
                </a:solidFill>
                <a:latin typeface="Arial" panose="020B0604020202020204" pitchFamily="34" charset="0"/>
                <a:ea typeface="微软雅黑" panose="020B0503020204020204" charset="-122"/>
                <a:sym typeface="Arial" panose="020B0604020202020204" pitchFamily="34" charset="0"/>
              </a:rPr>
              <a:t>拥有最多适应症的NOACs</a:t>
            </a:r>
            <a:endParaRPr sz="1600" b="1" dirty="0">
              <a:solidFill>
                <a:srgbClr val="404040"/>
              </a:solidFill>
              <a:latin typeface="Arial" panose="020B0604020202020204" pitchFamily="34" charset="0"/>
              <a:ea typeface="微软雅黑" panose="020B0503020204020204" charset="-122"/>
              <a:sym typeface="Arial" panose="020B0604020202020204" pitchFamily="34" charset="0"/>
            </a:endParaRPr>
          </a:p>
          <a:p>
            <a:pPr algn="l"/>
            <a:r>
              <a:rPr lang="en-US" altLang="zh-CN" sz="1600" dirty="0">
                <a:solidFill>
                  <a:srgbClr val="404040"/>
                </a:solidFill>
                <a:latin typeface="Arial" panose="020B0604020202020204" pitchFamily="34" charset="0"/>
                <a:ea typeface="微软雅黑" panose="020B0503020204020204" charset="-122"/>
                <a:sym typeface="Arial" panose="020B0604020202020204" pitchFamily="34" charset="0"/>
              </a:rPr>
              <a:t>                 </a:t>
            </a:r>
            <a:r>
              <a:rPr sz="1600" b="1" dirty="0">
                <a:solidFill>
                  <a:srgbClr val="404040"/>
                </a:solidFill>
                <a:latin typeface="Arial" panose="020B0604020202020204" pitchFamily="34" charset="0"/>
                <a:ea typeface="微软雅黑" panose="020B0503020204020204" charset="-122"/>
                <a:sym typeface="Arial" panose="020B0604020202020204" pitchFamily="34" charset="0"/>
              </a:rPr>
              <a:t>中国唯一拥有儿童VTE治疗及预防复发适应</a:t>
            </a:r>
            <a:r>
              <a:rPr lang="zh-CN" sz="1600" b="1" dirty="0">
                <a:solidFill>
                  <a:srgbClr val="404040"/>
                </a:solidFill>
                <a:latin typeface="Arial" panose="020B0604020202020204" pitchFamily="34" charset="0"/>
                <a:ea typeface="微软雅黑" panose="020B0503020204020204" charset="-122"/>
                <a:sym typeface="Arial" panose="020B0604020202020204" pitchFamily="34" charset="0"/>
              </a:rPr>
              <a:t>症</a:t>
            </a:r>
            <a:r>
              <a:rPr sz="1600" b="1" dirty="0">
                <a:solidFill>
                  <a:srgbClr val="404040"/>
                </a:solidFill>
                <a:latin typeface="Arial" panose="020B0604020202020204" pitchFamily="34" charset="0"/>
                <a:ea typeface="微软雅黑" panose="020B0503020204020204" charset="-122"/>
                <a:sym typeface="Arial" panose="020B0604020202020204" pitchFamily="34" charset="0"/>
              </a:rPr>
              <a:t>的口服抗凝药物。</a:t>
            </a:r>
            <a:endParaRPr sz="1600" b="1" spc="-10" dirty="0">
              <a:solidFill>
                <a:srgbClr val="404040"/>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p:txBody>
      </p:sp>
      <p:graphicFrame>
        <p:nvGraphicFramePr>
          <p:cNvPr id="2" name="表格 1"/>
          <p:cNvGraphicFramePr/>
          <p:nvPr>
            <p:custDataLst>
              <p:tags r:id="rId1"/>
            </p:custDataLst>
          </p:nvPr>
        </p:nvGraphicFramePr>
        <p:xfrm>
          <a:off x="571500" y="1165860"/>
          <a:ext cx="11060430" cy="3190875"/>
        </p:xfrm>
        <a:graphic>
          <a:graphicData uri="http://schemas.openxmlformats.org/drawingml/2006/table">
            <a:tbl>
              <a:tblPr firstRow="1" bandRow="1">
                <a:tableStyleId>{5940675A-B579-460E-94D1-54222C63F5DA}</a:tableStyleId>
              </a:tblPr>
              <a:tblGrid>
                <a:gridCol w="1843405"/>
                <a:gridCol w="2062480"/>
                <a:gridCol w="1757680"/>
                <a:gridCol w="1900555"/>
                <a:gridCol w="1814830"/>
                <a:gridCol w="1681480"/>
              </a:tblGrid>
              <a:tr h="361315">
                <a:tc>
                  <a:txBody>
                    <a:bodyPr/>
                    <a:p>
                      <a:pPr indent="0" algn="l">
                        <a:buNone/>
                      </a:pPr>
                      <a:endParaRPr lang="en-US" altLang="en-US" sz="1200" b="1">
                        <a:latin typeface="微软雅黑 Light" panose="020B0502040204020203" charset="-122"/>
                        <a:ea typeface="微软雅黑 Light" panose="020B0502040204020203" charset="-122"/>
                        <a:cs typeface="Times New Roman" panose="02020603050405020304" pitchFamily="18" charset="0"/>
                      </a:endParaRPr>
                    </a:p>
                  </a:txBody>
                  <a:tcPr marL="68580" marR="68580" marT="0" marB="0" vert="horz" anchor="ctr" anchorCtr="0">
                    <a:lnL w="19050" cmpd="sng">
                      <a:solidFill>
                        <a:srgbClr val="C00000"/>
                      </a:solidFill>
                      <a:prstDash val="solid"/>
                    </a:lnL>
                    <a:lnR w="9525" cmpd="sng">
                      <a:solidFill>
                        <a:srgbClr val="C00000"/>
                      </a:solidFill>
                      <a:prstDash val="sysDot"/>
                    </a:lnR>
                    <a:lnT w="19050" cmpd="sng">
                      <a:solidFill>
                        <a:srgbClr val="C00000"/>
                      </a:solidFill>
                      <a:prstDash val="solid"/>
                    </a:lnT>
                    <a:lnB w="9525" cmpd="sng">
                      <a:solidFill>
                        <a:srgbClr val="C00000"/>
                      </a:solidFill>
                      <a:prstDash val="sysDot"/>
                    </a:lnB>
                  </a:tcPr>
                </a:tc>
                <a:tc>
                  <a:txBody>
                    <a:bodyPr/>
                    <a:p>
                      <a:pPr indent="0" algn="l">
                        <a:buNone/>
                      </a:pPr>
                      <a:r>
                        <a:rPr lang="en-US" sz="1200" b="1">
                          <a:solidFill>
                            <a:srgbClr val="404040"/>
                          </a:solidFill>
                          <a:latin typeface="微软雅黑 Light" panose="020B0502040204020203" charset="-122"/>
                          <a:ea typeface="微软雅黑 Light" panose="020B0502040204020203" charset="-122"/>
                          <a:cs typeface="宋体" panose="02010600030101010101" pitchFamily="2" charset="-122"/>
                        </a:rPr>
                        <a:t>华法林</a:t>
                      </a:r>
                      <a:endParaRPr lang="en-US" altLang="en-US" sz="1200" b="1">
                        <a:solidFill>
                          <a:srgbClr val="404040"/>
                        </a:solidFill>
                        <a:latin typeface="微软雅黑 Light" panose="020B0502040204020203" charset="-122"/>
                        <a:ea typeface="微软雅黑 Light" panose="020B0502040204020203" charset="-122"/>
                        <a:cs typeface="宋体" panose="02010600030101010101" pitchFamily="2" charset="-122"/>
                      </a:endParaRPr>
                    </a:p>
                  </a:txBody>
                  <a:tcPr marL="68580" marR="68580" marT="0" marB="0" vert="horz" anchor="ctr" anchorCtr="0">
                    <a:lnL w="9525" cmpd="sng">
                      <a:solidFill>
                        <a:srgbClr val="C00000"/>
                      </a:solidFill>
                      <a:prstDash val="sysDot"/>
                    </a:lnL>
                    <a:lnR w="9525" cmpd="sng">
                      <a:solidFill>
                        <a:srgbClr val="C00000"/>
                      </a:solidFill>
                      <a:prstDash val="sysDot"/>
                    </a:lnR>
                    <a:lnT w="19050" cmpd="sng">
                      <a:solidFill>
                        <a:srgbClr val="C00000"/>
                      </a:solidFill>
                      <a:prstDash val="solid"/>
                    </a:lnT>
                    <a:lnB w="9525" cmpd="sng">
                      <a:solidFill>
                        <a:srgbClr val="C00000"/>
                      </a:solidFill>
                      <a:prstDash val="sysDot"/>
                    </a:lnB>
                  </a:tcPr>
                </a:tc>
                <a:tc>
                  <a:txBody>
                    <a:bodyPr/>
                    <a:p>
                      <a:pPr indent="0" algn="l">
                        <a:buNone/>
                      </a:pPr>
                      <a:r>
                        <a:rPr lang="en-US" sz="1200" b="1">
                          <a:solidFill>
                            <a:srgbClr val="404040"/>
                          </a:solidFill>
                          <a:latin typeface="微软雅黑 Light" panose="020B0502040204020203" charset="-122"/>
                          <a:ea typeface="微软雅黑 Light" panose="020B0502040204020203" charset="-122"/>
                          <a:cs typeface="宋体" panose="02010600030101010101" pitchFamily="2" charset="-122"/>
                        </a:rPr>
                        <a:t>达比加群</a:t>
                      </a:r>
                      <a:endParaRPr lang="en-US" altLang="en-US" sz="1200" b="1">
                        <a:solidFill>
                          <a:srgbClr val="404040"/>
                        </a:solidFill>
                        <a:latin typeface="微软雅黑 Light" panose="020B0502040204020203" charset="-122"/>
                        <a:ea typeface="微软雅黑 Light" panose="020B0502040204020203" charset="-122"/>
                        <a:cs typeface="宋体" panose="02010600030101010101" pitchFamily="2" charset="-122"/>
                      </a:endParaRPr>
                    </a:p>
                  </a:txBody>
                  <a:tcPr marL="68580" marR="68580" marT="0" marB="0" vert="horz" anchor="ctr" anchorCtr="0">
                    <a:lnL w="9525" cmpd="sng">
                      <a:solidFill>
                        <a:srgbClr val="C00000"/>
                      </a:solidFill>
                      <a:prstDash val="sysDot"/>
                    </a:lnL>
                    <a:lnR w="9525" cmpd="sng">
                      <a:solidFill>
                        <a:srgbClr val="C00000"/>
                      </a:solidFill>
                      <a:prstDash val="sysDot"/>
                    </a:lnR>
                    <a:lnT w="19050" cmpd="sng">
                      <a:solidFill>
                        <a:srgbClr val="C00000"/>
                      </a:solidFill>
                      <a:prstDash val="solid"/>
                    </a:lnT>
                    <a:lnB w="9525" cmpd="sng">
                      <a:solidFill>
                        <a:srgbClr val="C00000"/>
                      </a:solidFill>
                      <a:prstDash val="sysDot"/>
                    </a:lnB>
                  </a:tcPr>
                </a:tc>
                <a:tc>
                  <a:txBody>
                    <a:bodyPr/>
                    <a:p>
                      <a:pPr indent="0" algn="l">
                        <a:buNone/>
                      </a:pPr>
                      <a:r>
                        <a:rPr lang="en-US" sz="1200" b="1">
                          <a:solidFill>
                            <a:srgbClr val="404040"/>
                          </a:solidFill>
                          <a:latin typeface="微软雅黑 Light" panose="020B0502040204020203" charset="-122"/>
                          <a:ea typeface="微软雅黑 Light" panose="020B0502040204020203" charset="-122"/>
                          <a:cs typeface="宋体" panose="02010600030101010101" pitchFamily="2" charset="-122"/>
                        </a:rPr>
                        <a:t>利伐沙班</a:t>
                      </a:r>
                      <a:endParaRPr lang="en-US" altLang="en-US" sz="1200" b="1">
                        <a:solidFill>
                          <a:srgbClr val="404040"/>
                        </a:solidFill>
                        <a:latin typeface="微软雅黑 Light" panose="020B0502040204020203" charset="-122"/>
                        <a:ea typeface="微软雅黑 Light" panose="020B0502040204020203" charset="-122"/>
                        <a:cs typeface="宋体" panose="02010600030101010101" pitchFamily="2" charset="-122"/>
                      </a:endParaRPr>
                    </a:p>
                  </a:txBody>
                  <a:tcPr marL="68580" marR="68580" marT="0" marB="0" vert="horz" anchor="ctr" anchorCtr="0">
                    <a:lnL w="9525" cmpd="sng">
                      <a:solidFill>
                        <a:srgbClr val="C00000"/>
                      </a:solidFill>
                      <a:prstDash val="sysDot"/>
                    </a:lnL>
                    <a:lnR w="9525" cmpd="sng">
                      <a:solidFill>
                        <a:srgbClr val="C00000"/>
                      </a:solidFill>
                      <a:prstDash val="sysDot"/>
                    </a:lnR>
                    <a:lnT w="19050" cmpd="sng">
                      <a:solidFill>
                        <a:srgbClr val="C00000"/>
                      </a:solidFill>
                      <a:prstDash val="solid"/>
                    </a:lnT>
                    <a:lnB w="9525" cmpd="sng">
                      <a:solidFill>
                        <a:srgbClr val="C00000"/>
                      </a:solidFill>
                      <a:prstDash val="sysDot"/>
                    </a:lnB>
                  </a:tcPr>
                </a:tc>
                <a:tc>
                  <a:txBody>
                    <a:bodyPr/>
                    <a:p>
                      <a:pPr indent="0" algn="l">
                        <a:buNone/>
                      </a:pPr>
                      <a:r>
                        <a:rPr lang="en-US" sz="1200" b="1">
                          <a:solidFill>
                            <a:srgbClr val="404040"/>
                          </a:solidFill>
                          <a:latin typeface="微软雅黑 Light" panose="020B0502040204020203" charset="-122"/>
                          <a:ea typeface="微软雅黑 Light" panose="020B0502040204020203" charset="-122"/>
                          <a:cs typeface="宋体" panose="02010600030101010101" pitchFamily="2" charset="-122"/>
                        </a:rPr>
                        <a:t>阿哌沙班</a:t>
                      </a:r>
                      <a:endParaRPr lang="en-US" altLang="en-US" sz="1200" b="1">
                        <a:solidFill>
                          <a:srgbClr val="404040"/>
                        </a:solidFill>
                        <a:latin typeface="微软雅黑 Light" panose="020B0502040204020203" charset="-122"/>
                        <a:ea typeface="微软雅黑 Light" panose="020B0502040204020203" charset="-122"/>
                        <a:cs typeface="宋体" panose="02010600030101010101" pitchFamily="2" charset="-122"/>
                      </a:endParaRPr>
                    </a:p>
                  </a:txBody>
                  <a:tcPr marL="68580" marR="68580" marT="0" marB="0" vert="horz" anchor="ctr" anchorCtr="0">
                    <a:lnL w="9525" cmpd="sng">
                      <a:solidFill>
                        <a:srgbClr val="C00000"/>
                      </a:solidFill>
                      <a:prstDash val="sysDot"/>
                    </a:lnL>
                    <a:lnR w="9525" cmpd="sng">
                      <a:solidFill>
                        <a:srgbClr val="C00000"/>
                      </a:solidFill>
                      <a:prstDash val="sysDot"/>
                    </a:lnR>
                    <a:lnT w="19050" cmpd="sng">
                      <a:solidFill>
                        <a:srgbClr val="C00000"/>
                      </a:solidFill>
                      <a:prstDash val="solid"/>
                    </a:lnT>
                    <a:lnB w="9525" cmpd="sng">
                      <a:solidFill>
                        <a:srgbClr val="C00000"/>
                      </a:solidFill>
                      <a:prstDash val="sysDot"/>
                    </a:lnB>
                  </a:tcPr>
                </a:tc>
                <a:tc>
                  <a:txBody>
                    <a:bodyPr/>
                    <a:p>
                      <a:pPr indent="0" algn="l">
                        <a:buNone/>
                      </a:pPr>
                      <a:r>
                        <a:rPr lang="en-US" sz="1200" b="1">
                          <a:solidFill>
                            <a:srgbClr val="404040"/>
                          </a:solidFill>
                          <a:latin typeface="微软雅黑 Light" panose="020B0502040204020203" charset="-122"/>
                          <a:ea typeface="微软雅黑 Light" panose="020B0502040204020203" charset="-122"/>
                          <a:cs typeface="宋体" panose="02010600030101010101" pitchFamily="2" charset="-122"/>
                        </a:rPr>
                        <a:t>艾多沙班</a:t>
                      </a:r>
                      <a:endParaRPr lang="en-US" altLang="en-US" sz="1200" b="1">
                        <a:solidFill>
                          <a:srgbClr val="404040"/>
                        </a:solidFill>
                        <a:latin typeface="微软雅黑 Light" panose="020B0502040204020203" charset="-122"/>
                        <a:ea typeface="微软雅黑 Light" panose="020B0502040204020203" charset="-122"/>
                        <a:cs typeface="宋体" panose="02010600030101010101" pitchFamily="2" charset="-122"/>
                      </a:endParaRPr>
                    </a:p>
                  </a:txBody>
                  <a:tcPr marL="68580" marR="68580" marT="0" marB="0" vert="horz" anchor="ctr" anchorCtr="0">
                    <a:lnL w="9525" cmpd="sng">
                      <a:solidFill>
                        <a:srgbClr val="C00000"/>
                      </a:solidFill>
                      <a:prstDash val="sysDot"/>
                    </a:lnL>
                    <a:lnR w="19050" cmpd="sng">
                      <a:solidFill>
                        <a:srgbClr val="C00000"/>
                      </a:solidFill>
                      <a:prstDash val="solid"/>
                    </a:lnR>
                    <a:lnT w="19050" cmpd="sng">
                      <a:solidFill>
                        <a:srgbClr val="C00000"/>
                      </a:solidFill>
                      <a:prstDash val="solid"/>
                    </a:lnT>
                    <a:lnB w="9525" cmpd="sng">
                      <a:solidFill>
                        <a:srgbClr val="C00000"/>
                      </a:solidFill>
                      <a:prstDash val="sysDot"/>
                    </a:lnB>
                  </a:tcPr>
                </a:tc>
              </a:tr>
              <a:tr h="314960">
                <a:tc>
                  <a:txBody>
                    <a:bodyPr/>
                    <a:p>
                      <a:pPr indent="0" algn="l">
                        <a:buNone/>
                      </a:pPr>
                      <a:r>
                        <a:rPr lang="en-US" sz="1200" b="1">
                          <a:solidFill>
                            <a:srgbClr val="404040"/>
                          </a:solidFill>
                          <a:latin typeface="微软雅黑 Light" panose="020B0502040204020203" charset="-122"/>
                          <a:ea typeface="微软雅黑 Light" panose="020B0502040204020203" charset="-122"/>
                          <a:cs typeface="宋体" panose="02010600030101010101" pitchFamily="2" charset="-122"/>
                        </a:rPr>
                        <a:t>前体药物</a:t>
                      </a:r>
                      <a:endParaRPr lang="en-US" altLang="en-US" sz="1200" b="1">
                        <a:solidFill>
                          <a:srgbClr val="404040"/>
                        </a:solidFill>
                        <a:latin typeface="微软雅黑 Light" panose="020B0502040204020203" charset="-122"/>
                        <a:ea typeface="微软雅黑 Light" panose="020B0502040204020203" charset="-122"/>
                        <a:cs typeface="宋体" panose="02010600030101010101" pitchFamily="2" charset="-122"/>
                      </a:endParaRPr>
                    </a:p>
                  </a:txBody>
                  <a:tcPr marL="68580" marR="68580" marT="0" marB="0" vert="horz" anchor="ctr" anchorCtr="0">
                    <a:lnL w="19050" cmpd="sng">
                      <a:solidFill>
                        <a:srgbClr val="C00000"/>
                      </a:solidFill>
                      <a:prstDash val="solid"/>
                    </a:lnL>
                    <a:lnR w="9525" cmpd="sng">
                      <a:solidFill>
                        <a:srgbClr val="C00000"/>
                      </a:solidFill>
                      <a:prstDash val="sysDot"/>
                    </a:lnR>
                    <a:lnT w="9525" cmpd="sng">
                      <a:solidFill>
                        <a:srgbClr val="C00000"/>
                      </a:solidFill>
                      <a:prstDash val="sysDot"/>
                    </a:lnT>
                    <a:lnB w="9525" cmpd="sng">
                      <a:solidFill>
                        <a:srgbClr val="C00000"/>
                      </a:solidFill>
                      <a:prstDash val="sysDot"/>
                    </a:lnB>
                  </a:tcPr>
                </a:tc>
                <a:tc>
                  <a:txBody>
                    <a:bodyPr/>
                    <a:p>
                      <a:pPr indent="0" algn="l">
                        <a:buNone/>
                      </a:pPr>
                      <a:r>
                        <a:rPr lang="en-US" sz="1200" b="0">
                          <a:solidFill>
                            <a:srgbClr val="404040"/>
                          </a:solidFill>
                          <a:latin typeface="微软雅黑 Light" panose="020B0502040204020203" charset="-122"/>
                          <a:ea typeface="微软雅黑 Light" panose="020B0502040204020203" charset="-122"/>
                          <a:cs typeface="宋体" panose="02010600030101010101" pitchFamily="2" charset="-122"/>
                        </a:rPr>
                        <a:t>否</a:t>
                      </a:r>
                      <a:endParaRPr lang="en-US" altLang="en-US" sz="1200" b="0">
                        <a:solidFill>
                          <a:srgbClr val="404040"/>
                        </a:solidFill>
                        <a:latin typeface="微软雅黑 Light" panose="020B0502040204020203" charset="-122"/>
                        <a:ea typeface="微软雅黑 Light" panose="020B0502040204020203" charset="-122"/>
                        <a:cs typeface="宋体" panose="02010600030101010101" pitchFamily="2" charset="-122"/>
                      </a:endParaRPr>
                    </a:p>
                  </a:txBody>
                  <a:tcPr marL="68580" marR="68580" marT="0" marB="0" vert="horz" anchor="ctr" anchorCtr="0">
                    <a:lnL w="9525" cmpd="sng">
                      <a:solidFill>
                        <a:srgbClr val="C00000"/>
                      </a:solidFill>
                      <a:prstDash val="sysDot"/>
                    </a:lnL>
                    <a:lnR w="9525" cmpd="sng">
                      <a:solidFill>
                        <a:srgbClr val="C00000"/>
                      </a:solidFill>
                      <a:prstDash val="sysDot"/>
                    </a:lnR>
                    <a:lnT w="9525" cmpd="sng">
                      <a:solidFill>
                        <a:srgbClr val="C00000"/>
                      </a:solidFill>
                      <a:prstDash val="sysDot"/>
                    </a:lnT>
                    <a:lnB w="9525" cmpd="sng">
                      <a:solidFill>
                        <a:srgbClr val="C00000"/>
                      </a:solidFill>
                      <a:prstDash val="sysDot"/>
                    </a:lnB>
                  </a:tcPr>
                </a:tc>
                <a:tc>
                  <a:txBody>
                    <a:bodyPr/>
                    <a:p>
                      <a:pPr indent="0" algn="l">
                        <a:buNone/>
                      </a:pPr>
                      <a:r>
                        <a:rPr lang="en-US" sz="1200" b="0">
                          <a:solidFill>
                            <a:srgbClr val="404040"/>
                          </a:solidFill>
                          <a:latin typeface="微软雅黑 Light" panose="020B0502040204020203" charset="-122"/>
                          <a:ea typeface="微软雅黑 Light" panose="020B0502040204020203" charset="-122"/>
                          <a:cs typeface="宋体" panose="02010600030101010101" pitchFamily="2" charset="-122"/>
                        </a:rPr>
                        <a:t>是</a:t>
                      </a:r>
                      <a:endParaRPr lang="en-US" altLang="en-US" sz="1200" b="0">
                        <a:solidFill>
                          <a:srgbClr val="404040"/>
                        </a:solidFill>
                        <a:latin typeface="微软雅黑 Light" panose="020B0502040204020203" charset="-122"/>
                        <a:ea typeface="微软雅黑 Light" panose="020B0502040204020203" charset="-122"/>
                        <a:cs typeface="宋体" panose="02010600030101010101" pitchFamily="2" charset="-122"/>
                      </a:endParaRPr>
                    </a:p>
                  </a:txBody>
                  <a:tcPr marL="68580" marR="68580" marT="0" marB="0" vert="horz" anchor="ctr" anchorCtr="0">
                    <a:lnL w="9525" cmpd="sng">
                      <a:solidFill>
                        <a:srgbClr val="C00000"/>
                      </a:solidFill>
                      <a:prstDash val="sysDot"/>
                    </a:lnL>
                    <a:lnR w="9525" cmpd="sng">
                      <a:solidFill>
                        <a:srgbClr val="C00000"/>
                      </a:solidFill>
                      <a:prstDash val="sysDot"/>
                    </a:lnR>
                    <a:lnT w="9525" cmpd="sng">
                      <a:solidFill>
                        <a:srgbClr val="C00000"/>
                      </a:solidFill>
                      <a:prstDash val="sysDot"/>
                    </a:lnT>
                    <a:lnB w="9525" cmpd="sng">
                      <a:solidFill>
                        <a:srgbClr val="C00000"/>
                      </a:solidFill>
                      <a:prstDash val="sysDot"/>
                    </a:lnB>
                  </a:tcPr>
                </a:tc>
                <a:tc>
                  <a:txBody>
                    <a:bodyPr/>
                    <a:p>
                      <a:pPr indent="0" algn="l">
                        <a:buNone/>
                      </a:pPr>
                      <a:r>
                        <a:rPr lang="en-US" sz="1200" b="0">
                          <a:solidFill>
                            <a:srgbClr val="404040"/>
                          </a:solidFill>
                          <a:latin typeface="微软雅黑 Light" panose="020B0502040204020203" charset="-122"/>
                          <a:ea typeface="微软雅黑 Light" panose="020B0502040204020203" charset="-122"/>
                          <a:cs typeface="宋体" panose="02010600030101010101" pitchFamily="2" charset="-122"/>
                        </a:rPr>
                        <a:t>否</a:t>
                      </a:r>
                      <a:endParaRPr lang="en-US" altLang="en-US" sz="1200" b="0">
                        <a:solidFill>
                          <a:srgbClr val="404040"/>
                        </a:solidFill>
                        <a:latin typeface="微软雅黑 Light" panose="020B0502040204020203" charset="-122"/>
                        <a:ea typeface="微软雅黑 Light" panose="020B0502040204020203" charset="-122"/>
                        <a:cs typeface="宋体" panose="02010600030101010101" pitchFamily="2" charset="-122"/>
                      </a:endParaRPr>
                    </a:p>
                  </a:txBody>
                  <a:tcPr marL="68580" marR="68580" marT="0" marB="0" vert="horz" anchor="ctr" anchorCtr="0">
                    <a:lnL w="9525" cmpd="sng">
                      <a:solidFill>
                        <a:srgbClr val="C00000"/>
                      </a:solidFill>
                      <a:prstDash val="sysDot"/>
                    </a:lnL>
                    <a:lnR w="9525" cmpd="sng">
                      <a:solidFill>
                        <a:srgbClr val="C00000"/>
                      </a:solidFill>
                      <a:prstDash val="sysDot"/>
                    </a:lnR>
                    <a:lnT w="9525" cmpd="sng">
                      <a:solidFill>
                        <a:srgbClr val="C00000"/>
                      </a:solidFill>
                      <a:prstDash val="sysDot"/>
                    </a:lnT>
                    <a:lnB w="9525" cmpd="sng">
                      <a:solidFill>
                        <a:srgbClr val="C00000"/>
                      </a:solidFill>
                      <a:prstDash val="sysDot"/>
                    </a:lnB>
                  </a:tcPr>
                </a:tc>
                <a:tc>
                  <a:txBody>
                    <a:bodyPr/>
                    <a:p>
                      <a:pPr indent="0" algn="l">
                        <a:buNone/>
                      </a:pPr>
                      <a:r>
                        <a:rPr lang="en-US" sz="1200" b="0">
                          <a:solidFill>
                            <a:srgbClr val="404040"/>
                          </a:solidFill>
                          <a:latin typeface="微软雅黑 Light" panose="020B0502040204020203" charset="-122"/>
                          <a:ea typeface="微软雅黑 Light" panose="020B0502040204020203" charset="-122"/>
                          <a:cs typeface="宋体" panose="02010600030101010101" pitchFamily="2" charset="-122"/>
                        </a:rPr>
                        <a:t>否</a:t>
                      </a:r>
                      <a:endParaRPr lang="en-US" altLang="en-US" sz="1200" b="0">
                        <a:solidFill>
                          <a:srgbClr val="404040"/>
                        </a:solidFill>
                        <a:latin typeface="微软雅黑 Light" panose="020B0502040204020203" charset="-122"/>
                        <a:ea typeface="微软雅黑 Light" panose="020B0502040204020203" charset="-122"/>
                        <a:cs typeface="宋体" panose="02010600030101010101" pitchFamily="2" charset="-122"/>
                      </a:endParaRPr>
                    </a:p>
                  </a:txBody>
                  <a:tcPr marL="68580" marR="68580" marT="0" marB="0" vert="horz" anchor="ctr" anchorCtr="0">
                    <a:lnL w="9525" cmpd="sng">
                      <a:solidFill>
                        <a:srgbClr val="C00000"/>
                      </a:solidFill>
                      <a:prstDash val="sysDot"/>
                    </a:lnL>
                    <a:lnR w="9525" cmpd="sng">
                      <a:solidFill>
                        <a:srgbClr val="C00000"/>
                      </a:solidFill>
                      <a:prstDash val="sysDot"/>
                    </a:lnR>
                    <a:lnT w="9525" cmpd="sng">
                      <a:solidFill>
                        <a:srgbClr val="C00000"/>
                      </a:solidFill>
                      <a:prstDash val="sysDot"/>
                    </a:lnT>
                    <a:lnB w="9525" cmpd="sng">
                      <a:solidFill>
                        <a:srgbClr val="C00000"/>
                      </a:solidFill>
                      <a:prstDash val="sysDot"/>
                    </a:lnB>
                  </a:tcPr>
                </a:tc>
                <a:tc>
                  <a:txBody>
                    <a:bodyPr/>
                    <a:p>
                      <a:pPr indent="0" algn="l">
                        <a:buNone/>
                      </a:pPr>
                      <a:r>
                        <a:rPr lang="en-US" sz="1200" b="0">
                          <a:solidFill>
                            <a:srgbClr val="404040"/>
                          </a:solidFill>
                          <a:latin typeface="微软雅黑 Light" panose="020B0502040204020203" charset="-122"/>
                          <a:ea typeface="微软雅黑 Light" panose="020B0502040204020203" charset="-122"/>
                          <a:cs typeface="宋体" panose="02010600030101010101" pitchFamily="2" charset="-122"/>
                        </a:rPr>
                        <a:t>否</a:t>
                      </a:r>
                      <a:endParaRPr lang="en-US" altLang="en-US" sz="1200" b="0">
                        <a:solidFill>
                          <a:srgbClr val="404040"/>
                        </a:solidFill>
                        <a:latin typeface="微软雅黑 Light" panose="020B0502040204020203" charset="-122"/>
                        <a:ea typeface="微软雅黑 Light" panose="020B0502040204020203" charset="-122"/>
                        <a:cs typeface="宋体" panose="02010600030101010101" pitchFamily="2" charset="-122"/>
                      </a:endParaRPr>
                    </a:p>
                  </a:txBody>
                  <a:tcPr marL="68580" marR="68580" marT="0" marB="0" vert="horz" anchor="ctr" anchorCtr="0">
                    <a:lnL w="9525" cmpd="sng">
                      <a:solidFill>
                        <a:srgbClr val="C00000"/>
                      </a:solidFill>
                      <a:prstDash val="sysDot"/>
                    </a:lnL>
                    <a:lnR w="19050" cmpd="sng">
                      <a:solidFill>
                        <a:srgbClr val="C00000"/>
                      </a:solidFill>
                      <a:prstDash val="solid"/>
                    </a:lnR>
                    <a:lnT w="9525" cmpd="sng">
                      <a:solidFill>
                        <a:srgbClr val="C00000"/>
                      </a:solidFill>
                      <a:prstDash val="sysDot"/>
                    </a:lnT>
                    <a:lnB w="9525" cmpd="sng">
                      <a:solidFill>
                        <a:srgbClr val="C00000"/>
                      </a:solidFill>
                      <a:prstDash val="sysDot"/>
                    </a:lnB>
                  </a:tcPr>
                </a:tc>
              </a:tr>
              <a:tr h="298450">
                <a:tc>
                  <a:txBody>
                    <a:bodyPr/>
                    <a:p>
                      <a:pPr indent="0" algn="l">
                        <a:buNone/>
                      </a:pPr>
                      <a:r>
                        <a:rPr lang="en-US" sz="1200" b="1">
                          <a:solidFill>
                            <a:srgbClr val="404040"/>
                          </a:solidFill>
                          <a:latin typeface="微软雅黑 Light" panose="020B0502040204020203" charset="-122"/>
                          <a:ea typeface="微软雅黑 Light" panose="020B0502040204020203" charset="-122"/>
                          <a:cs typeface="宋体" panose="02010600030101010101" pitchFamily="2" charset="-122"/>
                        </a:rPr>
                        <a:t>生物利用度</a:t>
                      </a:r>
                      <a:endParaRPr lang="en-US" altLang="en-US" sz="1200" b="1">
                        <a:solidFill>
                          <a:srgbClr val="404040"/>
                        </a:solidFill>
                        <a:latin typeface="微软雅黑 Light" panose="020B0502040204020203" charset="-122"/>
                        <a:ea typeface="微软雅黑 Light" panose="020B0502040204020203" charset="-122"/>
                        <a:cs typeface="宋体" panose="02010600030101010101" pitchFamily="2" charset="-122"/>
                      </a:endParaRPr>
                    </a:p>
                  </a:txBody>
                  <a:tcPr marL="68580" marR="68580" marT="0" marB="0" vert="horz" anchor="ctr" anchorCtr="0">
                    <a:lnL w="19050" cmpd="sng">
                      <a:solidFill>
                        <a:srgbClr val="C00000"/>
                      </a:solidFill>
                      <a:prstDash val="solid"/>
                    </a:lnL>
                    <a:lnR w="9525" cmpd="sng">
                      <a:solidFill>
                        <a:srgbClr val="C00000"/>
                      </a:solidFill>
                      <a:prstDash val="sysDot"/>
                    </a:lnR>
                    <a:lnT w="9525" cmpd="sng">
                      <a:solidFill>
                        <a:srgbClr val="C00000"/>
                      </a:solidFill>
                      <a:prstDash val="sysDot"/>
                    </a:lnT>
                    <a:lnB w="9525" cmpd="sng">
                      <a:solidFill>
                        <a:srgbClr val="C00000"/>
                      </a:solidFill>
                      <a:prstDash val="sysDot"/>
                    </a:lnB>
                  </a:tcPr>
                </a:tc>
                <a:tc>
                  <a:txBody>
                    <a:bodyPr/>
                    <a:p>
                      <a:pPr indent="0" algn="l">
                        <a:buNone/>
                      </a:pPr>
                      <a:r>
                        <a:rPr lang="en-US" sz="1200" b="0">
                          <a:solidFill>
                            <a:srgbClr val="404040"/>
                          </a:solidFill>
                          <a:latin typeface="微软雅黑 Light" panose="020B0502040204020203" charset="-122"/>
                          <a:ea typeface="微软雅黑 Light" panose="020B0502040204020203" charset="-122"/>
                          <a:cs typeface="Times New Roman" panose="02020603050405020304" pitchFamily="18" charset="0"/>
                        </a:rPr>
                        <a:t>~</a:t>
                      </a:r>
                      <a:r>
                        <a:rPr lang="en-US" sz="1200" b="0">
                          <a:solidFill>
                            <a:srgbClr val="404040"/>
                          </a:solidFill>
                          <a:latin typeface="微软雅黑 Light" panose="020B0502040204020203" charset="-122"/>
                          <a:ea typeface="微软雅黑 Light" panose="020B0502040204020203" charset="-122"/>
                          <a:cs typeface="宋体" panose="02010600030101010101" pitchFamily="2" charset="-122"/>
                        </a:rPr>
                        <a:t>100%</a:t>
                      </a:r>
                      <a:endParaRPr lang="en-US" altLang="en-US" sz="1200" b="0">
                        <a:solidFill>
                          <a:srgbClr val="404040"/>
                        </a:solidFill>
                        <a:latin typeface="微软雅黑 Light" panose="020B0502040204020203" charset="-122"/>
                        <a:ea typeface="微软雅黑 Light" panose="020B0502040204020203" charset="-122"/>
                        <a:cs typeface="宋体" panose="02010600030101010101" pitchFamily="2" charset="-122"/>
                      </a:endParaRPr>
                    </a:p>
                  </a:txBody>
                  <a:tcPr marL="68580" marR="68580" marT="0" marB="0" vert="horz" anchor="ctr" anchorCtr="0">
                    <a:lnL w="9525" cmpd="sng">
                      <a:solidFill>
                        <a:srgbClr val="C00000"/>
                      </a:solidFill>
                      <a:prstDash val="sysDot"/>
                    </a:lnL>
                    <a:lnR w="9525" cmpd="sng">
                      <a:solidFill>
                        <a:srgbClr val="C00000"/>
                      </a:solidFill>
                      <a:prstDash val="sysDot"/>
                    </a:lnR>
                    <a:lnT w="9525" cmpd="sng">
                      <a:solidFill>
                        <a:srgbClr val="C00000"/>
                      </a:solidFill>
                      <a:prstDash val="sysDot"/>
                    </a:lnT>
                    <a:lnB w="9525" cmpd="sng">
                      <a:solidFill>
                        <a:srgbClr val="C00000"/>
                      </a:solidFill>
                      <a:prstDash val="sysDot"/>
                    </a:lnB>
                  </a:tcPr>
                </a:tc>
                <a:tc>
                  <a:txBody>
                    <a:bodyPr/>
                    <a:p>
                      <a:pPr indent="0" algn="l">
                        <a:buNone/>
                      </a:pPr>
                      <a:r>
                        <a:rPr lang="en-US" sz="1200" b="0">
                          <a:solidFill>
                            <a:srgbClr val="404040"/>
                          </a:solidFill>
                          <a:latin typeface="微软雅黑 Light" panose="020B0502040204020203" charset="-122"/>
                          <a:ea typeface="微软雅黑 Light" panose="020B0502040204020203" charset="-122"/>
                          <a:cs typeface="宋体" panose="02010600030101010101" pitchFamily="2" charset="-122"/>
                        </a:rPr>
                        <a:t>3</a:t>
                      </a:r>
                      <a:r>
                        <a:rPr lang="en-US" sz="1200" b="0">
                          <a:solidFill>
                            <a:srgbClr val="404040"/>
                          </a:solidFill>
                          <a:latin typeface="微软雅黑 Light" panose="020B0502040204020203" charset="-122"/>
                          <a:ea typeface="微软雅黑 Light" panose="020B0502040204020203" charset="-122"/>
                          <a:cs typeface="Times New Roman" panose="02020603050405020304" pitchFamily="18" charset="0"/>
                        </a:rPr>
                        <a:t>~</a:t>
                      </a:r>
                      <a:r>
                        <a:rPr lang="en-US" sz="1200" b="0">
                          <a:solidFill>
                            <a:srgbClr val="404040"/>
                          </a:solidFill>
                          <a:latin typeface="微软雅黑 Light" panose="020B0502040204020203" charset="-122"/>
                          <a:ea typeface="微软雅黑 Light" panose="020B0502040204020203" charset="-122"/>
                          <a:cs typeface="宋体" panose="02010600030101010101" pitchFamily="2" charset="-122"/>
                        </a:rPr>
                        <a:t>7%</a:t>
                      </a:r>
                      <a:endParaRPr lang="en-US" altLang="en-US" sz="1200" b="0">
                        <a:solidFill>
                          <a:srgbClr val="404040"/>
                        </a:solidFill>
                        <a:latin typeface="微软雅黑 Light" panose="020B0502040204020203" charset="-122"/>
                        <a:ea typeface="微软雅黑 Light" panose="020B0502040204020203" charset="-122"/>
                        <a:cs typeface="宋体" panose="02010600030101010101" pitchFamily="2" charset="-122"/>
                      </a:endParaRPr>
                    </a:p>
                  </a:txBody>
                  <a:tcPr marL="68580" marR="68580" marT="0" marB="0" vert="horz" anchor="ctr" anchorCtr="0">
                    <a:lnL w="9525" cmpd="sng">
                      <a:solidFill>
                        <a:srgbClr val="C00000"/>
                      </a:solidFill>
                      <a:prstDash val="sysDot"/>
                    </a:lnL>
                    <a:lnR w="9525" cmpd="sng">
                      <a:solidFill>
                        <a:srgbClr val="C00000"/>
                      </a:solidFill>
                      <a:prstDash val="sysDot"/>
                    </a:lnR>
                    <a:lnT w="9525" cmpd="sng">
                      <a:solidFill>
                        <a:srgbClr val="C00000"/>
                      </a:solidFill>
                      <a:prstDash val="sysDot"/>
                    </a:lnT>
                    <a:lnB w="9525" cmpd="sng">
                      <a:solidFill>
                        <a:srgbClr val="C00000"/>
                      </a:solidFill>
                      <a:prstDash val="sysDot"/>
                    </a:lnB>
                  </a:tcPr>
                </a:tc>
                <a:tc>
                  <a:txBody>
                    <a:bodyPr/>
                    <a:p>
                      <a:pPr indent="0" algn="l">
                        <a:buNone/>
                      </a:pPr>
                      <a:r>
                        <a:rPr lang="en-US" sz="1200" b="0">
                          <a:solidFill>
                            <a:srgbClr val="404040"/>
                          </a:solidFill>
                          <a:latin typeface="微软雅黑 Light" panose="020B0502040204020203" charset="-122"/>
                          <a:ea typeface="微软雅黑 Light" panose="020B0502040204020203" charset="-122"/>
                          <a:cs typeface="微软雅黑 Light" panose="020B0502040204020203" charset="-122"/>
                        </a:rPr>
                        <a:t>66%~100%（食物）</a:t>
                      </a:r>
                      <a:endParaRPr lang="en-US" altLang="en-US" sz="1200" b="0">
                        <a:solidFill>
                          <a:srgbClr val="404040"/>
                        </a:solidFill>
                        <a:latin typeface="微软雅黑 Light" panose="020B0502040204020203" charset="-122"/>
                        <a:ea typeface="微软雅黑 Light" panose="020B0502040204020203" charset="-122"/>
                        <a:cs typeface="微软雅黑 Light" panose="020B0502040204020203" charset="-122"/>
                      </a:endParaRPr>
                    </a:p>
                  </a:txBody>
                  <a:tcPr marL="68580" marR="68580" marT="0" marB="0" vert="horz" anchor="ctr" anchorCtr="0">
                    <a:lnL w="9525" cmpd="sng">
                      <a:solidFill>
                        <a:srgbClr val="C00000"/>
                      </a:solidFill>
                      <a:prstDash val="sysDot"/>
                    </a:lnL>
                    <a:lnR w="9525" cmpd="sng">
                      <a:solidFill>
                        <a:srgbClr val="C00000"/>
                      </a:solidFill>
                      <a:prstDash val="sysDot"/>
                    </a:lnR>
                    <a:lnT w="9525" cmpd="sng">
                      <a:solidFill>
                        <a:srgbClr val="C00000"/>
                      </a:solidFill>
                      <a:prstDash val="sysDot"/>
                    </a:lnT>
                    <a:lnB w="9525" cmpd="sng">
                      <a:solidFill>
                        <a:srgbClr val="C00000"/>
                      </a:solidFill>
                      <a:prstDash val="sysDot"/>
                    </a:lnB>
                  </a:tcPr>
                </a:tc>
                <a:tc>
                  <a:txBody>
                    <a:bodyPr/>
                    <a:p>
                      <a:pPr indent="0" algn="l">
                        <a:buNone/>
                      </a:pPr>
                      <a:r>
                        <a:rPr lang="en-US" sz="1200" b="0">
                          <a:solidFill>
                            <a:srgbClr val="404040"/>
                          </a:solidFill>
                          <a:latin typeface="微软雅黑 Light" panose="020B0502040204020203" charset="-122"/>
                          <a:ea typeface="微软雅黑 Light" panose="020B0502040204020203" charset="-122"/>
                          <a:cs typeface="宋体" panose="02010600030101010101" pitchFamily="2" charset="-122"/>
                        </a:rPr>
                        <a:t>50%</a:t>
                      </a:r>
                      <a:endParaRPr lang="en-US" altLang="en-US" sz="1200" b="0">
                        <a:solidFill>
                          <a:srgbClr val="404040"/>
                        </a:solidFill>
                        <a:latin typeface="微软雅黑 Light" panose="020B0502040204020203" charset="-122"/>
                        <a:ea typeface="微软雅黑 Light" panose="020B0502040204020203" charset="-122"/>
                        <a:cs typeface="宋体" panose="02010600030101010101" pitchFamily="2" charset="-122"/>
                      </a:endParaRPr>
                    </a:p>
                  </a:txBody>
                  <a:tcPr marL="68580" marR="68580" marT="0" marB="0" vert="horz" anchor="ctr" anchorCtr="0">
                    <a:lnL w="9525" cmpd="sng">
                      <a:solidFill>
                        <a:srgbClr val="C00000"/>
                      </a:solidFill>
                      <a:prstDash val="sysDot"/>
                    </a:lnL>
                    <a:lnR w="9525" cmpd="sng">
                      <a:solidFill>
                        <a:srgbClr val="C00000"/>
                      </a:solidFill>
                      <a:prstDash val="sysDot"/>
                    </a:lnR>
                    <a:lnT w="9525" cmpd="sng">
                      <a:solidFill>
                        <a:srgbClr val="C00000"/>
                      </a:solidFill>
                      <a:prstDash val="sysDot"/>
                    </a:lnT>
                    <a:lnB w="9525" cmpd="sng">
                      <a:solidFill>
                        <a:srgbClr val="C00000"/>
                      </a:solidFill>
                      <a:prstDash val="sysDot"/>
                    </a:lnB>
                  </a:tcPr>
                </a:tc>
                <a:tc>
                  <a:txBody>
                    <a:bodyPr/>
                    <a:p>
                      <a:pPr indent="0" algn="l">
                        <a:buNone/>
                      </a:pPr>
                      <a:r>
                        <a:rPr lang="en-US" sz="1200" b="0">
                          <a:solidFill>
                            <a:srgbClr val="404040"/>
                          </a:solidFill>
                          <a:latin typeface="微软雅黑 Light" panose="020B0502040204020203" charset="-122"/>
                          <a:ea typeface="微软雅黑 Light" panose="020B0502040204020203" charset="-122"/>
                          <a:cs typeface="宋体" panose="02010600030101010101" pitchFamily="2" charset="-122"/>
                        </a:rPr>
                        <a:t>62%</a:t>
                      </a:r>
                      <a:endParaRPr lang="en-US" altLang="en-US" sz="1200" b="0">
                        <a:solidFill>
                          <a:srgbClr val="404040"/>
                        </a:solidFill>
                        <a:latin typeface="微软雅黑 Light" panose="020B0502040204020203" charset="-122"/>
                        <a:ea typeface="微软雅黑 Light" panose="020B0502040204020203" charset="-122"/>
                        <a:cs typeface="宋体" panose="02010600030101010101" pitchFamily="2" charset="-122"/>
                      </a:endParaRPr>
                    </a:p>
                  </a:txBody>
                  <a:tcPr marL="68580" marR="68580" marT="0" marB="0" vert="horz" anchor="ctr" anchorCtr="0">
                    <a:lnL w="9525" cmpd="sng">
                      <a:solidFill>
                        <a:srgbClr val="C00000"/>
                      </a:solidFill>
                      <a:prstDash val="sysDot"/>
                    </a:lnL>
                    <a:lnR w="19050" cmpd="sng">
                      <a:solidFill>
                        <a:srgbClr val="C00000"/>
                      </a:solidFill>
                      <a:prstDash val="solid"/>
                    </a:lnR>
                    <a:lnT w="9525" cmpd="sng">
                      <a:solidFill>
                        <a:srgbClr val="C00000"/>
                      </a:solidFill>
                      <a:prstDash val="sysDot"/>
                    </a:lnT>
                    <a:lnB w="9525" cmpd="sng">
                      <a:solidFill>
                        <a:srgbClr val="C00000"/>
                      </a:solidFill>
                      <a:prstDash val="sysDot"/>
                    </a:lnB>
                  </a:tcPr>
                </a:tc>
              </a:tr>
              <a:tr h="304165">
                <a:tc>
                  <a:txBody>
                    <a:bodyPr/>
                    <a:p>
                      <a:pPr indent="0" algn="l">
                        <a:buNone/>
                      </a:pPr>
                      <a:r>
                        <a:rPr lang="en-US" sz="1200" b="1">
                          <a:solidFill>
                            <a:srgbClr val="404040"/>
                          </a:solidFill>
                          <a:latin typeface="微软雅黑 Light" panose="020B0502040204020203" charset="-122"/>
                          <a:ea typeface="微软雅黑 Light" panose="020B0502040204020203" charset="-122"/>
                          <a:cs typeface="微软雅黑 Light" panose="020B0502040204020203" charset="-122"/>
                        </a:rPr>
                        <a:t>达峰时间（h）</a:t>
                      </a:r>
                      <a:endParaRPr lang="en-US" altLang="en-US" sz="1200" b="1">
                        <a:solidFill>
                          <a:srgbClr val="404040"/>
                        </a:solidFill>
                        <a:latin typeface="微软雅黑 Light" panose="020B0502040204020203" charset="-122"/>
                        <a:ea typeface="微软雅黑 Light" panose="020B0502040204020203" charset="-122"/>
                        <a:cs typeface="微软雅黑 Light" panose="020B0502040204020203" charset="-122"/>
                      </a:endParaRPr>
                    </a:p>
                  </a:txBody>
                  <a:tcPr marL="68580" marR="68580" marT="0" marB="0" vert="horz" anchor="ctr" anchorCtr="0">
                    <a:lnL w="19050" cmpd="sng">
                      <a:solidFill>
                        <a:srgbClr val="C00000"/>
                      </a:solidFill>
                      <a:prstDash val="solid"/>
                    </a:lnL>
                    <a:lnR w="9525" cmpd="sng">
                      <a:solidFill>
                        <a:srgbClr val="C00000"/>
                      </a:solidFill>
                      <a:prstDash val="sysDot"/>
                    </a:lnR>
                    <a:lnT w="9525" cmpd="sng">
                      <a:solidFill>
                        <a:srgbClr val="C00000"/>
                      </a:solidFill>
                      <a:prstDash val="sysDot"/>
                    </a:lnT>
                    <a:lnB w="9525" cmpd="sng">
                      <a:solidFill>
                        <a:srgbClr val="C00000"/>
                      </a:solidFill>
                      <a:prstDash val="sysDot"/>
                    </a:lnB>
                  </a:tcPr>
                </a:tc>
                <a:tc>
                  <a:txBody>
                    <a:bodyPr/>
                    <a:p>
                      <a:pPr indent="0" algn="l">
                        <a:buNone/>
                      </a:pPr>
                      <a:r>
                        <a:rPr lang="en-US" sz="1200" b="0">
                          <a:solidFill>
                            <a:srgbClr val="404040"/>
                          </a:solidFill>
                          <a:latin typeface="微软雅黑 Light" panose="020B0502040204020203" charset="-122"/>
                          <a:ea typeface="微软雅黑 Light" panose="020B0502040204020203" charset="-122"/>
                          <a:cs typeface="宋体" panose="02010600030101010101" pitchFamily="2" charset="-122"/>
                        </a:rPr>
                        <a:t>4</a:t>
                      </a:r>
                      <a:endParaRPr lang="en-US" altLang="en-US" sz="1200" b="0">
                        <a:solidFill>
                          <a:srgbClr val="404040"/>
                        </a:solidFill>
                        <a:latin typeface="微软雅黑 Light" panose="020B0502040204020203" charset="-122"/>
                        <a:ea typeface="微软雅黑 Light" panose="020B0502040204020203" charset="-122"/>
                        <a:cs typeface="宋体" panose="02010600030101010101" pitchFamily="2" charset="-122"/>
                      </a:endParaRPr>
                    </a:p>
                  </a:txBody>
                  <a:tcPr marL="68580" marR="68580" marT="0" marB="0" vert="horz" anchor="ctr" anchorCtr="0">
                    <a:lnL w="9525" cmpd="sng">
                      <a:solidFill>
                        <a:srgbClr val="C00000"/>
                      </a:solidFill>
                      <a:prstDash val="sysDot"/>
                    </a:lnL>
                    <a:lnR w="9525" cmpd="sng">
                      <a:solidFill>
                        <a:srgbClr val="C00000"/>
                      </a:solidFill>
                      <a:prstDash val="sysDot"/>
                    </a:lnR>
                    <a:lnT w="9525" cmpd="sng">
                      <a:solidFill>
                        <a:srgbClr val="C00000"/>
                      </a:solidFill>
                      <a:prstDash val="sysDot"/>
                    </a:lnT>
                    <a:lnB w="9525" cmpd="sng">
                      <a:solidFill>
                        <a:srgbClr val="C00000"/>
                      </a:solidFill>
                      <a:prstDash val="sysDot"/>
                    </a:lnB>
                  </a:tcPr>
                </a:tc>
                <a:tc>
                  <a:txBody>
                    <a:bodyPr/>
                    <a:p>
                      <a:pPr indent="0" algn="l">
                        <a:buNone/>
                      </a:pPr>
                      <a:r>
                        <a:rPr lang="en-US" sz="1200" b="0">
                          <a:solidFill>
                            <a:srgbClr val="404040"/>
                          </a:solidFill>
                          <a:latin typeface="微软雅黑 Light" panose="020B0502040204020203" charset="-122"/>
                          <a:ea typeface="微软雅黑 Light" panose="020B0502040204020203" charset="-122"/>
                          <a:cs typeface="宋体" panose="02010600030101010101" pitchFamily="2" charset="-122"/>
                        </a:rPr>
                        <a:t>1</a:t>
                      </a:r>
                      <a:r>
                        <a:rPr lang="en-US" sz="1200" b="0">
                          <a:solidFill>
                            <a:srgbClr val="404040"/>
                          </a:solidFill>
                          <a:latin typeface="微软雅黑 Light" panose="020B0502040204020203" charset="-122"/>
                          <a:ea typeface="微软雅黑 Light" panose="020B0502040204020203" charset="-122"/>
                          <a:cs typeface="Times New Roman" panose="02020603050405020304" pitchFamily="18" charset="0"/>
                        </a:rPr>
                        <a:t>~</a:t>
                      </a:r>
                      <a:r>
                        <a:rPr lang="en-US" sz="1200" b="0">
                          <a:solidFill>
                            <a:srgbClr val="404040"/>
                          </a:solidFill>
                          <a:latin typeface="微软雅黑 Light" panose="020B0502040204020203" charset="-122"/>
                          <a:ea typeface="微软雅黑 Light" panose="020B0502040204020203" charset="-122"/>
                          <a:cs typeface="宋体" panose="02010600030101010101" pitchFamily="2" charset="-122"/>
                        </a:rPr>
                        <a:t>3</a:t>
                      </a:r>
                      <a:endParaRPr lang="en-US" altLang="en-US" sz="1200" b="0">
                        <a:solidFill>
                          <a:srgbClr val="404040"/>
                        </a:solidFill>
                        <a:latin typeface="微软雅黑 Light" panose="020B0502040204020203" charset="-122"/>
                        <a:ea typeface="微软雅黑 Light" panose="020B0502040204020203" charset="-122"/>
                        <a:cs typeface="宋体" panose="02010600030101010101" pitchFamily="2" charset="-122"/>
                      </a:endParaRPr>
                    </a:p>
                  </a:txBody>
                  <a:tcPr marL="68580" marR="68580" marT="0" marB="0" vert="horz" anchor="ctr" anchorCtr="0">
                    <a:lnL w="9525" cmpd="sng">
                      <a:solidFill>
                        <a:srgbClr val="C00000"/>
                      </a:solidFill>
                      <a:prstDash val="sysDot"/>
                    </a:lnL>
                    <a:lnR w="9525" cmpd="sng">
                      <a:solidFill>
                        <a:srgbClr val="C00000"/>
                      </a:solidFill>
                      <a:prstDash val="sysDot"/>
                    </a:lnR>
                    <a:lnT w="9525" cmpd="sng">
                      <a:solidFill>
                        <a:srgbClr val="C00000"/>
                      </a:solidFill>
                      <a:prstDash val="sysDot"/>
                    </a:lnT>
                    <a:lnB w="9525" cmpd="sng">
                      <a:solidFill>
                        <a:srgbClr val="C00000"/>
                      </a:solidFill>
                      <a:prstDash val="sysDot"/>
                    </a:lnB>
                  </a:tcPr>
                </a:tc>
                <a:tc>
                  <a:txBody>
                    <a:bodyPr/>
                    <a:p>
                      <a:pPr indent="0" algn="l">
                        <a:buNone/>
                      </a:pPr>
                      <a:r>
                        <a:rPr lang="en-US" sz="1200" b="0">
                          <a:solidFill>
                            <a:srgbClr val="404040"/>
                          </a:solidFill>
                          <a:latin typeface="微软雅黑 Light" panose="020B0502040204020203" charset="-122"/>
                          <a:ea typeface="微软雅黑 Light" panose="020B0502040204020203" charset="-122"/>
                          <a:cs typeface="宋体" panose="02010600030101010101" pitchFamily="2" charset="-122"/>
                        </a:rPr>
                        <a:t>2</a:t>
                      </a:r>
                      <a:r>
                        <a:rPr lang="en-US" sz="1200" b="0">
                          <a:solidFill>
                            <a:srgbClr val="404040"/>
                          </a:solidFill>
                          <a:latin typeface="微软雅黑 Light" panose="020B0502040204020203" charset="-122"/>
                          <a:ea typeface="微软雅黑 Light" panose="020B0502040204020203" charset="-122"/>
                          <a:cs typeface="Times New Roman" panose="02020603050405020304" pitchFamily="18" charset="0"/>
                        </a:rPr>
                        <a:t>~</a:t>
                      </a:r>
                      <a:r>
                        <a:rPr lang="en-US" sz="1200" b="0">
                          <a:solidFill>
                            <a:srgbClr val="404040"/>
                          </a:solidFill>
                          <a:latin typeface="微软雅黑 Light" panose="020B0502040204020203" charset="-122"/>
                          <a:ea typeface="微软雅黑 Light" panose="020B0502040204020203" charset="-122"/>
                          <a:cs typeface="宋体" panose="02010600030101010101" pitchFamily="2" charset="-122"/>
                        </a:rPr>
                        <a:t>4</a:t>
                      </a:r>
                      <a:endParaRPr lang="en-US" altLang="en-US" sz="1200" b="0">
                        <a:solidFill>
                          <a:srgbClr val="404040"/>
                        </a:solidFill>
                        <a:latin typeface="微软雅黑 Light" panose="020B0502040204020203" charset="-122"/>
                        <a:ea typeface="微软雅黑 Light" panose="020B0502040204020203" charset="-122"/>
                        <a:cs typeface="宋体" panose="02010600030101010101" pitchFamily="2" charset="-122"/>
                      </a:endParaRPr>
                    </a:p>
                  </a:txBody>
                  <a:tcPr marL="68580" marR="68580" marT="0" marB="0" vert="horz" anchor="ctr" anchorCtr="0">
                    <a:lnL w="9525" cmpd="sng">
                      <a:solidFill>
                        <a:srgbClr val="C00000"/>
                      </a:solidFill>
                      <a:prstDash val="sysDot"/>
                    </a:lnL>
                    <a:lnR w="9525" cmpd="sng">
                      <a:solidFill>
                        <a:srgbClr val="C00000"/>
                      </a:solidFill>
                      <a:prstDash val="sysDot"/>
                    </a:lnR>
                    <a:lnT w="9525" cmpd="sng">
                      <a:solidFill>
                        <a:srgbClr val="C00000"/>
                      </a:solidFill>
                      <a:prstDash val="sysDot"/>
                    </a:lnT>
                    <a:lnB w="9525" cmpd="sng">
                      <a:solidFill>
                        <a:srgbClr val="C00000"/>
                      </a:solidFill>
                      <a:prstDash val="sysDot"/>
                    </a:lnB>
                  </a:tcPr>
                </a:tc>
                <a:tc>
                  <a:txBody>
                    <a:bodyPr/>
                    <a:p>
                      <a:pPr indent="0" algn="l">
                        <a:buNone/>
                      </a:pPr>
                      <a:r>
                        <a:rPr lang="en-US" sz="1200" b="0">
                          <a:solidFill>
                            <a:srgbClr val="404040"/>
                          </a:solidFill>
                          <a:latin typeface="微软雅黑 Light" panose="020B0502040204020203" charset="-122"/>
                          <a:ea typeface="微软雅黑 Light" panose="020B0502040204020203" charset="-122"/>
                          <a:cs typeface="宋体" panose="02010600030101010101" pitchFamily="2" charset="-122"/>
                        </a:rPr>
                        <a:t>3</a:t>
                      </a:r>
                      <a:r>
                        <a:rPr lang="en-US" sz="1200" b="0">
                          <a:solidFill>
                            <a:srgbClr val="404040"/>
                          </a:solidFill>
                          <a:latin typeface="微软雅黑 Light" panose="020B0502040204020203" charset="-122"/>
                          <a:ea typeface="微软雅黑 Light" panose="020B0502040204020203" charset="-122"/>
                          <a:cs typeface="Times New Roman" panose="02020603050405020304" pitchFamily="18" charset="0"/>
                        </a:rPr>
                        <a:t>~</a:t>
                      </a:r>
                      <a:r>
                        <a:rPr lang="en-US" sz="1200" b="0">
                          <a:solidFill>
                            <a:srgbClr val="404040"/>
                          </a:solidFill>
                          <a:latin typeface="微软雅黑 Light" panose="020B0502040204020203" charset="-122"/>
                          <a:ea typeface="微软雅黑 Light" panose="020B0502040204020203" charset="-122"/>
                          <a:cs typeface="宋体" panose="02010600030101010101" pitchFamily="2" charset="-122"/>
                        </a:rPr>
                        <a:t>4</a:t>
                      </a:r>
                      <a:endParaRPr lang="en-US" altLang="en-US" sz="1200" b="0">
                        <a:solidFill>
                          <a:srgbClr val="404040"/>
                        </a:solidFill>
                        <a:latin typeface="微软雅黑 Light" panose="020B0502040204020203" charset="-122"/>
                        <a:ea typeface="微软雅黑 Light" panose="020B0502040204020203" charset="-122"/>
                        <a:cs typeface="宋体" panose="02010600030101010101" pitchFamily="2" charset="-122"/>
                      </a:endParaRPr>
                    </a:p>
                  </a:txBody>
                  <a:tcPr marL="68580" marR="68580" marT="0" marB="0" vert="horz" anchor="ctr" anchorCtr="0">
                    <a:lnL w="9525" cmpd="sng">
                      <a:solidFill>
                        <a:srgbClr val="C00000"/>
                      </a:solidFill>
                      <a:prstDash val="sysDot"/>
                    </a:lnL>
                    <a:lnR w="9525" cmpd="sng">
                      <a:solidFill>
                        <a:srgbClr val="C00000"/>
                      </a:solidFill>
                      <a:prstDash val="sysDot"/>
                    </a:lnR>
                    <a:lnT w="9525" cmpd="sng">
                      <a:solidFill>
                        <a:srgbClr val="C00000"/>
                      </a:solidFill>
                      <a:prstDash val="sysDot"/>
                    </a:lnT>
                    <a:lnB w="9525" cmpd="sng">
                      <a:solidFill>
                        <a:srgbClr val="C00000"/>
                      </a:solidFill>
                      <a:prstDash val="sysDot"/>
                    </a:lnB>
                  </a:tcPr>
                </a:tc>
                <a:tc>
                  <a:txBody>
                    <a:bodyPr/>
                    <a:p>
                      <a:pPr indent="0" algn="l">
                        <a:buNone/>
                      </a:pPr>
                      <a:r>
                        <a:rPr lang="en-US" sz="1200" b="0">
                          <a:solidFill>
                            <a:srgbClr val="404040"/>
                          </a:solidFill>
                          <a:latin typeface="微软雅黑 Light" panose="020B0502040204020203" charset="-122"/>
                          <a:ea typeface="微软雅黑 Light" panose="020B0502040204020203" charset="-122"/>
                          <a:cs typeface="宋体" panose="02010600030101010101" pitchFamily="2" charset="-122"/>
                        </a:rPr>
                        <a:t>1</a:t>
                      </a:r>
                      <a:r>
                        <a:rPr lang="en-US" sz="1200" b="0">
                          <a:solidFill>
                            <a:srgbClr val="404040"/>
                          </a:solidFill>
                          <a:latin typeface="微软雅黑 Light" panose="020B0502040204020203" charset="-122"/>
                          <a:ea typeface="微软雅黑 Light" panose="020B0502040204020203" charset="-122"/>
                          <a:cs typeface="Times New Roman" panose="02020603050405020304" pitchFamily="18" charset="0"/>
                        </a:rPr>
                        <a:t>~</a:t>
                      </a:r>
                      <a:r>
                        <a:rPr lang="en-US" sz="1200" b="0">
                          <a:solidFill>
                            <a:srgbClr val="404040"/>
                          </a:solidFill>
                          <a:latin typeface="微软雅黑 Light" panose="020B0502040204020203" charset="-122"/>
                          <a:ea typeface="微软雅黑 Light" panose="020B0502040204020203" charset="-122"/>
                          <a:cs typeface="宋体" panose="02010600030101010101" pitchFamily="2" charset="-122"/>
                        </a:rPr>
                        <a:t>2</a:t>
                      </a:r>
                      <a:endParaRPr lang="en-US" altLang="en-US" sz="1200" b="0">
                        <a:solidFill>
                          <a:srgbClr val="404040"/>
                        </a:solidFill>
                        <a:latin typeface="微软雅黑 Light" panose="020B0502040204020203" charset="-122"/>
                        <a:ea typeface="微软雅黑 Light" panose="020B0502040204020203" charset="-122"/>
                        <a:cs typeface="宋体" panose="02010600030101010101" pitchFamily="2" charset="-122"/>
                      </a:endParaRPr>
                    </a:p>
                  </a:txBody>
                  <a:tcPr marL="68580" marR="68580" marT="0" marB="0" vert="horz" anchor="ctr" anchorCtr="0">
                    <a:lnL w="9525" cmpd="sng">
                      <a:solidFill>
                        <a:srgbClr val="C00000"/>
                      </a:solidFill>
                      <a:prstDash val="sysDot"/>
                    </a:lnL>
                    <a:lnR w="19050" cmpd="sng">
                      <a:solidFill>
                        <a:srgbClr val="C00000"/>
                      </a:solidFill>
                      <a:prstDash val="solid"/>
                    </a:lnR>
                    <a:lnT w="9525" cmpd="sng">
                      <a:solidFill>
                        <a:srgbClr val="C00000"/>
                      </a:solidFill>
                      <a:prstDash val="sysDot"/>
                    </a:lnT>
                    <a:lnB w="9525" cmpd="sng">
                      <a:solidFill>
                        <a:srgbClr val="C00000"/>
                      </a:solidFill>
                      <a:prstDash val="sysDot"/>
                    </a:lnB>
                  </a:tcPr>
                </a:tc>
              </a:tr>
              <a:tr h="483235">
                <a:tc>
                  <a:txBody>
                    <a:bodyPr/>
                    <a:p>
                      <a:pPr indent="0" algn="l">
                        <a:buNone/>
                      </a:pPr>
                      <a:r>
                        <a:rPr lang="en-US" sz="1200" b="1">
                          <a:solidFill>
                            <a:srgbClr val="404040"/>
                          </a:solidFill>
                          <a:latin typeface="微软雅黑 Light" panose="020B0502040204020203" charset="-122"/>
                          <a:ea typeface="微软雅黑 Light" panose="020B0502040204020203" charset="-122"/>
                          <a:cs typeface="宋体" panose="02010600030101010101" pitchFamily="2" charset="-122"/>
                        </a:rPr>
                        <a:t>食物对吸收影响</a:t>
                      </a:r>
                      <a:endParaRPr lang="en-US" altLang="en-US" sz="1200" b="1">
                        <a:solidFill>
                          <a:srgbClr val="404040"/>
                        </a:solidFill>
                        <a:latin typeface="微软雅黑 Light" panose="020B0502040204020203" charset="-122"/>
                        <a:ea typeface="微软雅黑 Light" panose="020B0502040204020203" charset="-122"/>
                        <a:cs typeface="宋体" panose="02010600030101010101" pitchFamily="2" charset="-122"/>
                      </a:endParaRPr>
                    </a:p>
                  </a:txBody>
                  <a:tcPr marL="68580" marR="68580" marT="0" marB="0" vert="horz" anchor="ctr" anchorCtr="0">
                    <a:lnL w="19050" cmpd="sng">
                      <a:solidFill>
                        <a:srgbClr val="C00000"/>
                      </a:solidFill>
                      <a:prstDash val="solid"/>
                    </a:lnL>
                    <a:lnR w="9525" cmpd="sng">
                      <a:solidFill>
                        <a:srgbClr val="C00000"/>
                      </a:solidFill>
                      <a:prstDash val="sysDot"/>
                    </a:lnR>
                    <a:lnT w="9525" cmpd="sng">
                      <a:solidFill>
                        <a:srgbClr val="C00000"/>
                      </a:solidFill>
                      <a:prstDash val="sysDot"/>
                    </a:lnT>
                    <a:lnB w="9525" cmpd="sng">
                      <a:solidFill>
                        <a:srgbClr val="C00000"/>
                      </a:solidFill>
                      <a:prstDash val="sysDot"/>
                    </a:lnB>
                  </a:tcPr>
                </a:tc>
                <a:tc>
                  <a:txBody>
                    <a:bodyPr/>
                    <a:p>
                      <a:pPr indent="0" algn="l">
                        <a:buNone/>
                      </a:pPr>
                      <a:r>
                        <a:rPr lang="zh-CN" altLang="en-US" sz="1200" b="0">
                          <a:solidFill>
                            <a:srgbClr val="404040"/>
                          </a:solidFill>
                          <a:latin typeface="微软雅黑 Light" panose="020B0502040204020203" charset="-122"/>
                          <a:ea typeface="微软雅黑 Light" panose="020B0502040204020203" charset="-122"/>
                          <a:cs typeface="宋体" panose="02010600030101010101" pitchFamily="2" charset="-122"/>
                        </a:rPr>
                        <a:t>导致吸收延迟</a:t>
                      </a:r>
                      <a:endParaRPr lang="zh-CN" altLang="en-US" sz="1200" b="0">
                        <a:solidFill>
                          <a:srgbClr val="404040"/>
                        </a:solidFill>
                        <a:latin typeface="微软雅黑 Light" panose="020B0502040204020203" charset="-122"/>
                        <a:ea typeface="微软雅黑 Light" panose="020B0502040204020203" charset="-122"/>
                        <a:cs typeface="宋体" panose="02010600030101010101" pitchFamily="2" charset="-122"/>
                      </a:endParaRPr>
                    </a:p>
                  </a:txBody>
                  <a:tcPr marL="68580" marR="68580" marT="0" marB="0" vert="horz" anchor="ctr" anchorCtr="0">
                    <a:lnL w="9525" cmpd="sng">
                      <a:solidFill>
                        <a:srgbClr val="C00000"/>
                      </a:solidFill>
                      <a:prstDash val="sysDot"/>
                    </a:lnL>
                    <a:lnR w="9525" cmpd="sng">
                      <a:solidFill>
                        <a:srgbClr val="C00000"/>
                      </a:solidFill>
                      <a:prstDash val="sysDot"/>
                    </a:lnR>
                    <a:lnT w="9525" cmpd="sng">
                      <a:solidFill>
                        <a:srgbClr val="C00000"/>
                      </a:solidFill>
                      <a:prstDash val="sysDot"/>
                    </a:lnT>
                    <a:lnB w="9525" cmpd="sng">
                      <a:solidFill>
                        <a:srgbClr val="C00000"/>
                      </a:solidFill>
                      <a:prstDash val="sysDot"/>
                    </a:lnB>
                  </a:tcPr>
                </a:tc>
                <a:tc>
                  <a:txBody>
                    <a:bodyPr/>
                    <a:p>
                      <a:pPr indent="0" algn="l">
                        <a:buNone/>
                      </a:pPr>
                      <a:r>
                        <a:rPr lang="en-US" sz="1200" b="0">
                          <a:solidFill>
                            <a:srgbClr val="404040"/>
                          </a:solidFill>
                          <a:latin typeface="微软雅黑 Light" panose="020B0502040204020203" charset="-122"/>
                          <a:ea typeface="微软雅黑 Light" panose="020B0502040204020203" charset="-122"/>
                          <a:cs typeface="微软雅黑 Light" panose="020B0502040204020203" charset="-122"/>
                        </a:rPr>
                        <a:t>进食使达峰时间延后2小时</a:t>
                      </a:r>
                      <a:endParaRPr lang="en-US" altLang="en-US" sz="1200" b="0">
                        <a:solidFill>
                          <a:srgbClr val="404040"/>
                        </a:solidFill>
                        <a:latin typeface="微软雅黑 Light" panose="020B0502040204020203" charset="-122"/>
                        <a:ea typeface="微软雅黑 Light" panose="020B0502040204020203" charset="-122"/>
                        <a:cs typeface="微软雅黑 Light" panose="020B0502040204020203" charset="-122"/>
                      </a:endParaRPr>
                    </a:p>
                  </a:txBody>
                  <a:tcPr marL="68580" marR="68580" marT="0" marB="0" vert="horz" anchor="ctr" anchorCtr="0">
                    <a:lnL w="9525" cmpd="sng">
                      <a:solidFill>
                        <a:srgbClr val="C00000"/>
                      </a:solidFill>
                      <a:prstDash val="sysDot"/>
                    </a:lnL>
                    <a:lnR w="9525" cmpd="sng">
                      <a:solidFill>
                        <a:srgbClr val="C00000"/>
                      </a:solidFill>
                      <a:prstDash val="sysDot"/>
                    </a:lnR>
                    <a:lnT w="9525" cmpd="sng">
                      <a:solidFill>
                        <a:srgbClr val="C00000"/>
                      </a:solidFill>
                      <a:prstDash val="sysDot"/>
                    </a:lnT>
                    <a:lnB w="9525" cmpd="sng">
                      <a:solidFill>
                        <a:srgbClr val="C00000"/>
                      </a:solidFill>
                      <a:prstDash val="sysDot"/>
                    </a:lnB>
                  </a:tcPr>
                </a:tc>
                <a:tc>
                  <a:txBody>
                    <a:bodyPr/>
                    <a:p>
                      <a:pPr indent="0" algn="l">
                        <a:buNone/>
                      </a:pPr>
                      <a:r>
                        <a:rPr lang="en-US" sz="1200" b="0">
                          <a:solidFill>
                            <a:srgbClr val="404040"/>
                          </a:solidFill>
                          <a:latin typeface="微软雅黑 Light" panose="020B0502040204020203" charset="-122"/>
                          <a:ea typeface="微软雅黑 Light" panose="020B0502040204020203" charset="-122"/>
                          <a:cs typeface="微软雅黑 Light" panose="020B0502040204020203" charset="-122"/>
                        </a:rPr>
                        <a:t>增加39%</a:t>
                      </a:r>
                      <a:endParaRPr lang="en-US" altLang="en-US" sz="1200" b="0">
                        <a:solidFill>
                          <a:srgbClr val="404040"/>
                        </a:solidFill>
                        <a:latin typeface="微软雅黑 Light" panose="020B0502040204020203" charset="-122"/>
                        <a:ea typeface="微软雅黑 Light" panose="020B0502040204020203" charset="-122"/>
                        <a:cs typeface="微软雅黑 Light" panose="020B0502040204020203" charset="-122"/>
                      </a:endParaRPr>
                    </a:p>
                  </a:txBody>
                  <a:tcPr marL="68580" marR="68580" marT="0" marB="0" vert="horz" anchor="ctr" anchorCtr="0">
                    <a:lnL w="9525" cmpd="sng">
                      <a:solidFill>
                        <a:srgbClr val="C00000"/>
                      </a:solidFill>
                      <a:prstDash val="sysDot"/>
                    </a:lnL>
                    <a:lnR w="9525" cmpd="sng">
                      <a:solidFill>
                        <a:srgbClr val="C00000"/>
                      </a:solidFill>
                      <a:prstDash val="sysDot"/>
                    </a:lnR>
                    <a:lnT w="9525" cmpd="sng">
                      <a:solidFill>
                        <a:srgbClr val="C00000"/>
                      </a:solidFill>
                      <a:prstDash val="sysDot"/>
                    </a:lnT>
                    <a:lnB w="9525" cmpd="sng">
                      <a:solidFill>
                        <a:srgbClr val="C00000"/>
                      </a:solidFill>
                      <a:prstDash val="sysDot"/>
                    </a:lnB>
                  </a:tcPr>
                </a:tc>
                <a:tc>
                  <a:txBody>
                    <a:bodyPr/>
                    <a:p>
                      <a:pPr indent="0" algn="l">
                        <a:buNone/>
                      </a:pPr>
                      <a:r>
                        <a:rPr lang="en-US" sz="1200" b="0">
                          <a:solidFill>
                            <a:srgbClr val="404040"/>
                          </a:solidFill>
                          <a:latin typeface="微软雅黑 Light" panose="020B0502040204020203" charset="-122"/>
                          <a:ea typeface="微软雅黑 Light" panose="020B0502040204020203" charset="-122"/>
                          <a:cs typeface="宋体" panose="02010600030101010101" pitchFamily="2" charset="-122"/>
                        </a:rPr>
                        <a:t>无</a:t>
                      </a:r>
                      <a:endParaRPr lang="en-US" altLang="en-US" sz="1200" b="0">
                        <a:solidFill>
                          <a:srgbClr val="404040"/>
                        </a:solidFill>
                        <a:latin typeface="微软雅黑 Light" panose="020B0502040204020203" charset="-122"/>
                        <a:ea typeface="微软雅黑 Light" panose="020B0502040204020203" charset="-122"/>
                        <a:cs typeface="宋体" panose="02010600030101010101" pitchFamily="2" charset="-122"/>
                      </a:endParaRPr>
                    </a:p>
                  </a:txBody>
                  <a:tcPr marL="68580" marR="68580" marT="0" marB="0" vert="horz" anchor="ctr" anchorCtr="0">
                    <a:lnL w="9525" cmpd="sng">
                      <a:solidFill>
                        <a:srgbClr val="C00000"/>
                      </a:solidFill>
                      <a:prstDash val="sysDot"/>
                    </a:lnL>
                    <a:lnR w="9525" cmpd="sng">
                      <a:solidFill>
                        <a:srgbClr val="C00000"/>
                      </a:solidFill>
                      <a:prstDash val="sysDot"/>
                    </a:lnR>
                    <a:lnT w="9525" cmpd="sng">
                      <a:solidFill>
                        <a:srgbClr val="C00000"/>
                      </a:solidFill>
                      <a:prstDash val="sysDot"/>
                    </a:lnT>
                    <a:lnB w="9525" cmpd="sng">
                      <a:solidFill>
                        <a:srgbClr val="C00000"/>
                      </a:solidFill>
                      <a:prstDash val="sysDot"/>
                    </a:lnB>
                  </a:tcPr>
                </a:tc>
                <a:tc>
                  <a:txBody>
                    <a:bodyPr/>
                    <a:p>
                      <a:pPr indent="0" algn="l">
                        <a:buNone/>
                      </a:pPr>
                      <a:r>
                        <a:rPr lang="en-US" sz="1200" b="0">
                          <a:solidFill>
                            <a:srgbClr val="404040"/>
                          </a:solidFill>
                          <a:latin typeface="微软雅黑 Light" panose="020B0502040204020203" charset="-122"/>
                          <a:ea typeface="微软雅黑 Light" panose="020B0502040204020203" charset="-122"/>
                          <a:cs typeface="微软雅黑 Light" panose="020B0502040204020203" charset="-122"/>
                        </a:rPr>
                        <a:t>增加6~22%</a:t>
                      </a:r>
                      <a:endParaRPr lang="en-US" altLang="en-US" sz="1200" b="0">
                        <a:solidFill>
                          <a:srgbClr val="404040"/>
                        </a:solidFill>
                        <a:latin typeface="微软雅黑 Light" panose="020B0502040204020203" charset="-122"/>
                        <a:ea typeface="微软雅黑 Light" panose="020B0502040204020203" charset="-122"/>
                        <a:cs typeface="微软雅黑 Light" panose="020B0502040204020203" charset="-122"/>
                      </a:endParaRPr>
                    </a:p>
                  </a:txBody>
                  <a:tcPr marL="68580" marR="68580" marT="0" marB="0" vert="horz" anchor="ctr" anchorCtr="0">
                    <a:lnL w="9525" cmpd="sng">
                      <a:solidFill>
                        <a:srgbClr val="C00000"/>
                      </a:solidFill>
                      <a:prstDash val="sysDot"/>
                    </a:lnL>
                    <a:lnR w="19050" cmpd="sng">
                      <a:solidFill>
                        <a:srgbClr val="C00000"/>
                      </a:solidFill>
                      <a:prstDash val="solid"/>
                    </a:lnR>
                    <a:lnT w="9525" cmpd="sng">
                      <a:solidFill>
                        <a:srgbClr val="C00000"/>
                      </a:solidFill>
                      <a:prstDash val="sysDot"/>
                    </a:lnT>
                    <a:lnB w="9525" cmpd="sng">
                      <a:solidFill>
                        <a:srgbClr val="C00000"/>
                      </a:solidFill>
                      <a:prstDash val="sysDot"/>
                    </a:lnB>
                  </a:tcPr>
                </a:tc>
              </a:tr>
              <a:tr h="503555">
                <a:tc>
                  <a:txBody>
                    <a:bodyPr/>
                    <a:p>
                      <a:pPr indent="0" algn="l">
                        <a:buNone/>
                      </a:pPr>
                      <a:r>
                        <a:rPr lang="en-US" sz="1200" b="1">
                          <a:solidFill>
                            <a:srgbClr val="404040"/>
                          </a:solidFill>
                          <a:latin typeface="微软雅黑 Light" panose="020B0502040204020203" charset="-122"/>
                          <a:ea typeface="微软雅黑 Light" panose="020B0502040204020203" charset="-122"/>
                          <a:cs typeface="微软雅黑 Light" panose="020B0502040204020203" charset="-122"/>
                        </a:rPr>
                        <a:t>半衰期（h）</a:t>
                      </a:r>
                      <a:endParaRPr lang="en-US" altLang="en-US" sz="1200" b="1">
                        <a:solidFill>
                          <a:srgbClr val="404040"/>
                        </a:solidFill>
                        <a:latin typeface="微软雅黑 Light" panose="020B0502040204020203" charset="-122"/>
                        <a:ea typeface="微软雅黑 Light" panose="020B0502040204020203" charset="-122"/>
                        <a:cs typeface="微软雅黑 Light" panose="020B0502040204020203" charset="-122"/>
                      </a:endParaRPr>
                    </a:p>
                  </a:txBody>
                  <a:tcPr marL="68580" marR="68580" marT="0" marB="0" vert="horz" anchor="ctr" anchorCtr="0">
                    <a:lnL w="19050" cmpd="sng">
                      <a:solidFill>
                        <a:srgbClr val="C00000"/>
                      </a:solidFill>
                      <a:prstDash val="solid"/>
                    </a:lnL>
                    <a:lnR w="9525" cmpd="sng">
                      <a:solidFill>
                        <a:srgbClr val="C00000"/>
                      </a:solidFill>
                      <a:prstDash val="sysDot"/>
                    </a:lnR>
                    <a:lnT w="9525" cmpd="sng">
                      <a:solidFill>
                        <a:srgbClr val="C00000"/>
                      </a:solidFill>
                      <a:prstDash val="sysDot"/>
                    </a:lnT>
                    <a:lnB w="9525" cmpd="sng">
                      <a:solidFill>
                        <a:srgbClr val="C00000"/>
                      </a:solidFill>
                      <a:prstDash val="sysDot"/>
                    </a:lnB>
                  </a:tcPr>
                </a:tc>
                <a:tc>
                  <a:txBody>
                    <a:bodyPr/>
                    <a:p>
                      <a:pPr indent="0" algn="l">
                        <a:buNone/>
                      </a:pPr>
                      <a:r>
                        <a:rPr lang="en-US" sz="1200" b="0">
                          <a:solidFill>
                            <a:srgbClr val="404040"/>
                          </a:solidFill>
                          <a:latin typeface="微软雅黑 Light" panose="020B0502040204020203" charset="-122"/>
                          <a:ea typeface="微软雅黑 Light" panose="020B0502040204020203" charset="-122"/>
                          <a:cs typeface="宋体" panose="02010600030101010101" pitchFamily="2" charset="-122"/>
                        </a:rPr>
                        <a:t>0</a:t>
                      </a:r>
                      <a:r>
                        <a:rPr lang="en-US" sz="1200" b="0">
                          <a:solidFill>
                            <a:srgbClr val="404040"/>
                          </a:solidFill>
                          <a:latin typeface="微软雅黑 Light" panose="020B0502040204020203" charset="-122"/>
                          <a:ea typeface="微软雅黑 Light" panose="020B0502040204020203" charset="-122"/>
                          <a:cs typeface="Times New Roman" panose="02020603050405020304" pitchFamily="18" charset="0"/>
                        </a:rPr>
                        <a:t>~</a:t>
                      </a:r>
                      <a:r>
                        <a:rPr lang="en-US" sz="1200" b="0">
                          <a:solidFill>
                            <a:srgbClr val="404040"/>
                          </a:solidFill>
                          <a:latin typeface="微软雅黑 Light" panose="020B0502040204020203" charset="-122"/>
                          <a:ea typeface="微软雅黑 Light" panose="020B0502040204020203" charset="-122"/>
                          <a:cs typeface="宋体" panose="02010600030101010101" pitchFamily="2" charset="-122"/>
                        </a:rPr>
                        <a:t>60</a:t>
                      </a:r>
                      <a:endParaRPr lang="en-US" altLang="en-US" sz="1200" b="0">
                        <a:solidFill>
                          <a:srgbClr val="404040"/>
                        </a:solidFill>
                        <a:latin typeface="微软雅黑 Light" panose="020B0502040204020203" charset="-122"/>
                        <a:ea typeface="微软雅黑 Light" panose="020B0502040204020203" charset="-122"/>
                        <a:cs typeface="宋体" panose="02010600030101010101" pitchFamily="2" charset="-122"/>
                      </a:endParaRPr>
                    </a:p>
                  </a:txBody>
                  <a:tcPr marL="68580" marR="68580" marT="0" marB="0" vert="horz" anchor="ctr" anchorCtr="0">
                    <a:lnL w="9525" cmpd="sng">
                      <a:solidFill>
                        <a:srgbClr val="C00000"/>
                      </a:solidFill>
                      <a:prstDash val="sysDot"/>
                    </a:lnL>
                    <a:lnR w="9525" cmpd="sng">
                      <a:solidFill>
                        <a:srgbClr val="C00000"/>
                      </a:solidFill>
                      <a:prstDash val="sysDot"/>
                    </a:lnR>
                    <a:lnT w="9525" cmpd="sng">
                      <a:solidFill>
                        <a:srgbClr val="C00000"/>
                      </a:solidFill>
                      <a:prstDash val="sysDot"/>
                    </a:lnT>
                    <a:lnB w="9525" cmpd="sng">
                      <a:solidFill>
                        <a:srgbClr val="C00000"/>
                      </a:solidFill>
                      <a:prstDash val="sysDot"/>
                    </a:lnB>
                  </a:tcPr>
                </a:tc>
                <a:tc>
                  <a:txBody>
                    <a:bodyPr/>
                    <a:p>
                      <a:pPr indent="0" algn="l">
                        <a:buNone/>
                      </a:pPr>
                      <a:r>
                        <a:rPr lang="en-US" sz="1200" b="0">
                          <a:solidFill>
                            <a:srgbClr val="404040"/>
                          </a:solidFill>
                          <a:latin typeface="微软雅黑 Light" panose="020B0502040204020203" charset="-122"/>
                          <a:ea typeface="微软雅黑 Light" panose="020B0502040204020203" charset="-122"/>
                          <a:cs typeface="宋体" panose="02010600030101010101" pitchFamily="2" charset="-122"/>
                        </a:rPr>
                        <a:t>12</a:t>
                      </a:r>
                      <a:r>
                        <a:rPr lang="en-US" sz="1200" b="0">
                          <a:solidFill>
                            <a:srgbClr val="404040"/>
                          </a:solidFill>
                          <a:latin typeface="微软雅黑 Light" panose="020B0502040204020203" charset="-122"/>
                          <a:ea typeface="微软雅黑 Light" panose="020B0502040204020203" charset="-122"/>
                          <a:cs typeface="Times New Roman" panose="02020603050405020304" pitchFamily="18" charset="0"/>
                        </a:rPr>
                        <a:t>~</a:t>
                      </a:r>
                      <a:r>
                        <a:rPr lang="en-US" sz="1200" b="0">
                          <a:solidFill>
                            <a:srgbClr val="404040"/>
                          </a:solidFill>
                          <a:latin typeface="微软雅黑 Light" panose="020B0502040204020203" charset="-122"/>
                          <a:ea typeface="微软雅黑 Light" panose="020B0502040204020203" charset="-122"/>
                          <a:cs typeface="宋体" panose="02010600030101010101" pitchFamily="2" charset="-122"/>
                        </a:rPr>
                        <a:t>17</a:t>
                      </a:r>
                      <a:endParaRPr lang="en-US" altLang="en-US" sz="1200" b="0">
                        <a:solidFill>
                          <a:srgbClr val="404040"/>
                        </a:solidFill>
                        <a:latin typeface="微软雅黑 Light" panose="020B0502040204020203" charset="-122"/>
                        <a:ea typeface="微软雅黑 Light" panose="020B0502040204020203" charset="-122"/>
                        <a:cs typeface="宋体" panose="02010600030101010101" pitchFamily="2" charset="-122"/>
                      </a:endParaRPr>
                    </a:p>
                  </a:txBody>
                  <a:tcPr marL="68580" marR="68580" marT="0" marB="0" vert="horz" anchor="ctr" anchorCtr="0">
                    <a:lnL w="9525" cmpd="sng">
                      <a:solidFill>
                        <a:srgbClr val="C00000"/>
                      </a:solidFill>
                      <a:prstDash val="sysDot"/>
                    </a:lnL>
                    <a:lnR w="9525" cmpd="sng">
                      <a:solidFill>
                        <a:srgbClr val="C00000"/>
                      </a:solidFill>
                      <a:prstDash val="sysDot"/>
                    </a:lnR>
                    <a:lnT w="9525" cmpd="sng">
                      <a:solidFill>
                        <a:srgbClr val="C00000"/>
                      </a:solidFill>
                      <a:prstDash val="sysDot"/>
                    </a:lnT>
                    <a:lnB w="9525" cmpd="sng">
                      <a:solidFill>
                        <a:srgbClr val="C00000"/>
                      </a:solidFill>
                      <a:prstDash val="sysDot"/>
                    </a:lnB>
                  </a:tcPr>
                </a:tc>
                <a:tc>
                  <a:txBody>
                    <a:bodyPr/>
                    <a:p>
                      <a:pPr indent="0" algn="l">
                        <a:buNone/>
                      </a:pPr>
                      <a:r>
                        <a:rPr lang="en-US" sz="1200" b="0">
                          <a:solidFill>
                            <a:srgbClr val="404040"/>
                          </a:solidFill>
                          <a:latin typeface="微软雅黑 Light" panose="020B0502040204020203" charset="-122"/>
                          <a:ea typeface="微软雅黑 Light" panose="020B0502040204020203" charset="-122"/>
                          <a:cs typeface="微软雅黑 Light" panose="020B0502040204020203" charset="-122"/>
                        </a:rPr>
                        <a:t>5~9（年轻人）11~13（老年人）</a:t>
                      </a:r>
                      <a:endParaRPr lang="en-US" altLang="en-US" sz="1200" b="0">
                        <a:solidFill>
                          <a:srgbClr val="404040"/>
                        </a:solidFill>
                        <a:latin typeface="微软雅黑 Light" panose="020B0502040204020203" charset="-122"/>
                        <a:ea typeface="微软雅黑 Light" panose="020B0502040204020203" charset="-122"/>
                        <a:cs typeface="微软雅黑 Light" panose="020B0502040204020203" charset="-122"/>
                      </a:endParaRPr>
                    </a:p>
                  </a:txBody>
                  <a:tcPr marL="68580" marR="68580" marT="0" marB="0" vert="horz" anchor="ctr" anchorCtr="0">
                    <a:lnL w="9525" cmpd="sng">
                      <a:solidFill>
                        <a:srgbClr val="C00000"/>
                      </a:solidFill>
                      <a:prstDash val="sysDot"/>
                    </a:lnL>
                    <a:lnR w="9525" cmpd="sng">
                      <a:solidFill>
                        <a:srgbClr val="C00000"/>
                      </a:solidFill>
                      <a:prstDash val="sysDot"/>
                    </a:lnR>
                    <a:lnT w="9525" cmpd="sng">
                      <a:solidFill>
                        <a:srgbClr val="C00000"/>
                      </a:solidFill>
                      <a:prstDash val="sysDot"/>
                    </a:lnT>
                    <a:lnB w="9525" cmpd="sng">
                      <a:solidFill>
                        <a:srgbClr val="C00000"/>
                      </a:solidFill>
                      <a:prstDash val="sysDot"/>
                    </a:lnB>
                  </a:tcPr>
                </a:tc>
                <a:tc>
                  <a:txBody>
                    <a:bodyPr/>
                    <a:p>
                      <a:pPr indent="0" algn="l">
                        <a:buNone/>
                      </a:pPr>
                      <a:r>
                        <a:rPr lang="en-US" sz="1200" b="0">
                          <a:solidFill>
                            <a:srgbClr val="404040"/>
                          </a:solidFill>
                          <a:latin typeface="微软雅黑 Light" panose="020B0502040204020203" charset="-122"/>
                          <a:ea typeface="微软雅黑 Light" panose="020B0502040204020203" charset="-122"/>
                          <a:cs typeface="宋体" panose="02010600030101010101" pitchFamily="2" charset="-122"/>
                        </a:rPr>
                        <a:t>9</a:t>
                      </a:r>
                      <a:r>
                        <a:rPr lang="en-US" sz="1200" b="0">
                          <a:solidFill>
                            <a:srgbClr val="404040"/>
                          </a:solidFill>
                          <a:latin typeface="微软雅黑 Light" panose="020B0502040204020203" charset="-122"/>
                          <a:ea typeface="微软雅黑 Light" panose="020B0502040204020203" charset="-122"/>
                          <a:cs typeface="Times New Roman" panose="02020603050405020304" pitchFamily="18" charset="0"/>
                        </a:rPr>
                        <a:t>~</a:t>
                      </a:r>
                      <a:r>
                        <a:rPr lang="en-US" sz="1200" b="0">
                          <a:solidFill>
                            <a:srgbClr val="404040"/>
                          </a:solidFill>
                          <a:latin typeface="微软雅黑 Light" panose="020B0502040204020203" charset="-122"/>
                          <a:ea typeface="微软雅黑 Light" panose="020B0502040204020203" charset="-122"/>
                          <a:cs typeface="宋体" panose="02010600030101010101" pitchFamily="2" charset="-122"/>
                        </a:rPr>
                        <a:t>14</a:t>
                      </a:r>
                      <a:endParaRPr lang="en-US" altLang="en-US" sz="1200" b="0">
                        <a:solidFill>
                          <a:srgbClr val="404040"/>
                        </a:solidFill>
                        <a:latin typeface="微软雅黑 Light" panose="020B0502040204020203" charset="-122"/>
                        <a:ea typeface="微软雅黑 Light" panose="020B0502040204020203" charset="-122"/>
                        <a:cs typeface="宋体" panose="02010600030101010101" pitchFamily="2" charset="-122"/>
                      </a:endParaRPr>
                    </a:p>
                  </a:txBody>
                  <a:tcPr marL="68580" marR="68580" marT="0" marB="0" vert="horz" anchor="ctr" anchorCtr="0">
                    <a:lnL w="9525" cmpd="sng">
                      <a:solidFill>
                        <a:srgbClr val="C00000"/>
                      </a:solidFill>
                      <a:prstDash val="sysDot"/>
                    </a:lnL>
                    <a:lnR w="9525" cmpd="sng">
                      <a:solidFill>
                        <a:srgbClr val="C00000"/>
                      </a:solidFill>
                      <a:prstDash val="sysDot"/>
                    </a:lnR>
                    <a:lnT w="9525" cmpd="sng">
                      <a:solidFill>
                        <a:srgbClr val="C00000"/>
                      </a:solidFill>
                      <a:prstDash val="sysDot"/>
                    </a:lnT>
                    <a:lnB w="9525" cmpd="sng">
                      <a:solidFill>
                        <a:srgbClr val="C00000"/>
                      </a:solidFill>
                      <a:prstDash val="sysDot"/>
                    </a:lnB>
                  </a:tcPr>
                </a:tc>
                <a:tc>
                  <a:txBody>
                    <a:bodyPr/>
                    <a:p>
                      <a:pPr indent="0" algn="l">
                        <a:buNone/>
                      </a:pPr>
                      <a:r>
                        <a:rPr lang="en-US" sz="1200" b="0">
                          <a:solidFill>
                            <a:srgbClr val="404040"/>
                          </a:solidFill>
                          <a:latin typeface="微软雅黑 Light" panose="020B0502040204020203" charset="-122"/>
                          <a:ea typeface="微软雅黑 Light" panose="020B0502040204020203" charset="-122"/>
                          <a:cs typeface="宋体" panose="02010600030101010101" pitchFamily="2" charset="-122"/>
                        </a:rPr>
                        <a:t>10</a:t>
                      </a:r>
                      <a:r>
                        <a:rPr lang="en-US" sz="1200" b="0">
                          <a:solidFill>
                            <a:srgbClr val="404040"/>
                          </a:solidFill>
                          <a:latin typeface="微软雅黑 Light" panose="020B0502040204020203" charset="-122"/>
                          <a:ea typeface="微软雅黑 Light" panose="020B0502040204020203" charset="-122"/>
                          <a:cs typeface="Times New Roman" panose="02020603050405020304" pitchFamily="18" charset="0"/>
                        </a:rPr>
                        <a:t>~</a:t>
                      </a:r>
                      <a:r>
                        <a:rPr lang="en-US" sz="1200" b="0">
                          <a:solidFill>
                            <a:srgbClr val="404040"/>
                          </a:solidFill>
                          <a:latin typeface="微软雅黑 Light" panose="020B0502040204020203" charset="-122"/>
                          <a:ea typeface="微软雅黑 Light" panose="020B0502040204020203" charset="-122"/>
                          <a:cs typeface="宋体" panose="02010600030101010101" pitchFamily="2" charset="-122"/>
                        </a:rPr>
                        <a:t>14</a:t>
                      </a:r>
                      <a:endParaRPr lang="en-US" altLang="en-US" sz="1200" b="0">
                        <a:solidFill>
                          <a:srgbClr val="404040"/>
                        </a:solidFill>
                        <a:latin typeface="微软雅黑 Light" panose="020B0502040204020203" charset="-122"/>
                        <a:ea typeface="微软雅黑 Light" panose="020B0502040204020203" charset="-122"/>
                        <a:cs typeface="宋体" panose="02010600030101010101" pitchFamily="2" charset="-122"/>
                      </a:endParaRPr>
                    </a:p>
                  </a:txBody>
                  <a:tcPr marL="68580" marR="68580" marT="0" marB="0" vert="horz" anchor="ctr" anchorCtr="0">
                    <a:lnL w="9525" cmpd="sng">
                      <a:solidFill>
                        <a:srgbClr val="C00000"/>
                      </a:solidFill>
                      <a:prstDash val="sysDot"/>
                    </a:lnL>
                    <a:lnR w="19050" cmpd="sng">
                      <a:solidFill>
                        <a:srgbClr val="C00000"/>
                      </a:solidFill>
                      <a:prstDash val="solid"/>
                    </a:lnR>
                    <a:lnT w="9525" cmpd="sng">
                      <a:solidFill>
                        <a:srgbClr val="C00000"/>
                      </a:solidFill>
                      <a:prstDash val="sysDot"/>
                    </a:lnT>
                    <a:lnB w="9525" cmpd="sng">
                      <a:solidFill>
                        <a:srgbClr val="C00000"/>
                      </a:solidFill>
                      <a:prstDash val="sysDot"/>
                    </a:lnB>
                  </a:tcPr>
                </a:tc>
              </a:tr>
              <a:tr h="303530">
                <a:tc>
                  <a:txBody>
                    <a:bodyPr/>
                    <a:p>
                      <a:pPr indent="0" algn="l">
                        <a:buNone/>
                      </a:pPr>
                      <a:r>
                        <a:rPr lang="en-US" sz="1200" b="1">
                          <a:solidFill>
                            <a:srgbClr val="404040"/>
                          </a:solidFill>
                          <a:latin typeface="微软雅黑 Light" panose="020B0502040204020203" charset="-122"/>
                          <a:ea typeface="微软雅黑 Light" panose="020B0502040204020203" charset="-122"/>
                          <a:cs typeface="宋体" panose="02010600030101010101" pitchFamily="2" charset="-122"/>
                        </a:rPr>
                        <a:t>肾清除率</a:t>
                      </a:r>
                      <a:endParaRPr lang="en-US" altLang="en-US" sz="1200" b="1">
                        <a:solidFill>
                          <a:srgbClr val="404040"/>
                        </a:solidFill>
                        <a:latin typeface="微软雅黑 Light" panose="020B0502040204020203" charset="-122"/>
                        <a:ea typeface="微软雅黑 Light" panose="020B0502040204020203" charset="-122"/>
                        <a:cs typeface="宋体" panose="02010600030101010101" pitchFamily="2" charset="-122"/>
                      </a:endParaRPr>
                    </a:p>
                  </a:txBody>
                  <a:tcPr marL="68580" marR="68580" marT="0" marB="0" vert="horz" anchor="ctr" anchorCtr="0">
                    <a:lnL w="19050" cmpd="sng">
                      <a:solidFill>
                        <a:srgbClr val="C00000"/>
                      </a:solidFill>
                      <a:prstDash val="solid"/>
                    </a:lnL>
                    <a:lnR w="9525" cmpd="sng">
                      <a:solidFill>
                        <a:srgbClr val="C00000"/>
                      </a:solidFill>
                      <a:prstDash val="sysDot"/>
                    </a:lnR>
                    <a:lnT w="9525" cmpd="sng">
                      <a:solidFill>
                        <a:srgbClr val="C00000"/>
                      </a:solidFill>
                      <a:prstDash val="sysDot"/>
                    </a:lnT>
                    <a:lnB w="9525" cmpd="sng">
                      <a:solidFill>
                        <a:srgbClr val="C00000"/>
                      </a:solidFill>
                      <a:prstDash val="sysDot"/>
                    </a:lnB>
                  </a:tcPr>
                </a:tc>
                <a:tc>
                  <a:txBody>
                    <a:bodyPr/>
                    <a:p>
                      <a:pPr indent="0" algn="l">
                        <a:buNone/>
                      </a:pPr>
                      <a:r>
                        <a:rPr lang="en-US" sz="1200" b="0">
                          <a:solidFill>
                            <a:srgbClr val="404040"/>
                          </a:solidFill>
                          <a:latin typeface="微软雅黑 Light" panose="020B0502040204020203" charset="-122"/>
                          <a:ea typeface="微软雅黑 Light" panose="020B0502040204020203" charset="-122"/>
                          <a:cs typeface="宋体" panose="02010600030101010101" pitchFamily="2" charset="-122"/>
                        </a:rPr>
                        <a:t>92%</a:t>
                      </a:r>
                      <a:endParaRPr lang="en-US" altLang="en-US" sz="1200" b="0">
                        <a:solidFill>
                          <a:srgbClr val="404040"/>
                        </a:solidFill>
                        <a:latin typeface="微软雅黑 Light" panose="020B0502040204020203" charset="-122"/>
                        <a:ea typeface="微软雅黑 Light" panose="020B0502040204020203" charset="-122"/>
                        <a:cs typeface="宋体" panose="02010600030101010101" pitchFamily="2" charset="-122"/>
                      </a:endParaRPr>
                    </a:p>
                  </a:txBody>
                  <a:tcPr marL="68580" marR="68580" marT="0" marB="0" vert="horz" anchor="ctr" anchorCtr="0">
                    <a:lnL w="9525" cmpd="sng">
                      <a:solidFill>
                        <a:srgbClr val="C00000"/>
                      </a:solidFill>
                      <a:prstDash val="sysDot"/>
                    </a:lnL>
                    <a:lnR w="9525" cmpd="sng">
                      <a:solidFill>
                        <a:srgbClr val="C00000"/>
                      </a:solidFill>
                      <a:prstDash val="sysDot"/>
                    </a:lnR>
                    <a:lnT w="9525" cmpd="sng">
                      <a:solidFill>
                        <a:srgbClr val="C00000"/>
                      </a:solidFill>
                      <a:prstDash val="sysDot"/>
                    </a:lnT>
                    <a:lnB w="9525" cmpd="sng">
                      <a:solidFill>
                        <a:srgbClr val="C00000"/>
                      </a:solidFill>
                      <a:prstDash val="sysDot"/>
                    </a:lnB>
                  </a:tcPr>
                </a:tc>
                <a:tc>
                  <a:txBody>
                    <a:bodyPr/>
                    <a:p>
                      <a:pPr indent="0" algn="l">
                        <a:buNone/>
                      </a:pPr>
                      <a:r>
                        <a:rPr lang="en-US" sz="1200" b="0">
                          <a:solidFill>
                            <a:srgbClr val="404040"/>
                          </a:solidFill>
                          <a:latin typeface="微软雅黑 Light" panose="020B0502040204020203" charset="-122"/>
                          <a:ea typeface="微软雅黑 Light" panose="020B0502040204020203" charset="-122"/>
                          <a:cs typeface="宋体" panose="02010600030101010101" pitchFamily="2" charset="-122"/>
                        </a:rPr>
                        <a:t>80%</a:t>
                      </a:r>
                      <a:endParaRPr lang="en-US" altLang="en-US" sz="1200" b="0">
                        <a:solidFill>
                          <a:srgbClr val="404040"/>
                        </a:solidFill>
                        <a:latin typeface="微软雅黑 Light" panose="020B0502040204020203" charset="-122"/>
                        <a:ea typeface="微软雅黑 Light" panose="020B0502040204020203" charset="-122"/>
                        <a:cs typeface="宋体" panose="02010600030101010101" pitchFamily="2" charset="-122"/>
                      </a:endParaRPr>
                    </a:p>
                  </a:txBody>
                  <a:tcPr marL="68580" marR="68580" marT="0" marB="0" vert="horz" anchor="ctr" anchorCtr="0">
                    <a:lnL w="9525" cmpd="sng">
                      <a:solidFill>
                        <a:srgbClr val="C00000"/>
                      </a:solidFill>
                      <a:prstDash val="sysDot"/>
                    </a:lnL>
                    <a:lnR w="9525" cmpd="sng">
                      <a:solidFill>
                        <a:srgbClr val="C00000"/>
                      </a:solidFill>
                      <a:prstDash val="sysDot"/>
                    </a:lnR>
                    <a:lnT w="9525" cmpd="sng">
                      <a:solidFill>
                        <a:srgbClr val="C00000"/>
                      </a:solidFill>
                      <a:prstDash val="sysDot"/>
                    </a:lnT>
                    <a:lnB w="9525" cmpd="sng">
                      <a:solidFill>
                        <a:srgbClr val="C00000"/>
                      </a:solidFill>
                      <a:prstDash val="sysDot"/>
                    </a:lnB>
                  </a:tcPr>
                </a:tc>
                <a:tc>
                  <a:txBody>
                    <a:bodyPr/>
                    <a:p>
                      <a:pPr indent="0" algn="l">
                        <a:buNone/>
                      </a:pPr>
                      <a:r>
                        <a:rPr lang="en-US" sz="1200" b="0">
                          <a:solidFill>
                            <a:srgbClr val="404040"/>
                          </a:solidFill>
                          <a:latin typeface="微软雅黑 Light" panose="020B0502040204020203" charset="-122"/>
                          <a:ea typeface="微软雅黑 Light" panose="020B0502040204020203" charset="-122"/>
                          <a:cs typeface="宋体" panose="02010600030101010101" pitchFamily="2" charset="-122"/>
                        </a:rPr>
                        <a:t>33%</a:t>
                      </a:r>
                      <a:endParaRPr lang="en-US" altLang="en-US" sz="1200" b="0">
                        <a:solidFill>
                          <a:srgbClr val="404040"/>
                        </a:solidFill>
                        <a:latin typeface="微软雅黑 Light" panose="020B0502040204020203" charset="-122"/>
                        <a:ea typeface="微软雅黑 Light" panose="020B0502040204020203" charset="-122"/>
                        <a:cs typeface="宋体" panose="02010600030101010101" pitchFamily="2" charset="-122"/>
                      </a:endParaRPr>
                    </a:p>
                  </a:txBody>
                  <a:tcPr marL="68580" marR="68580" marT="0" marB="0" vert="horz" anchor="ctr" anchorCtr="0">
                    <a:lnL w="9525" cmpd="sng">
                      <a:solidFill>
                        <a:srgbClr val="C00000"/>
                      </a:solidFill>
                      <a:prstDash val="sysDot"/>
                    </a:lnL>
                    <a:lnR w="9525" cmpd="sng">
                      <a:solidFill>
                        <a:srgbClr val="C00000"/>
                      </a:solidFill>
                      <a:prstDash val="sysDot"/>
                    </a:lnR>
                    <a:lnT w="9525" cmpd="sng">
                      <a:solidFill>
                        <a:srgbClr val="C00000"/>
                      </a:solidFill>
                      <a:prstDash val="sysDot"/>
                    </a:lnT>
                    <a:lnB w="9525" cmpd="sng">
                      <a:solidFill>
                        <a:srgbClr val="C00000"/>
                      </a:solidFill>
                      <a:prstDash val="sysDot"/>
                    </a:lnB>
                  </a:tcPr>
                </a:tc>
                <a:tc>
                  <a:txBody>
                    <a:bodyPr/>
                    <a:p>
                      <a:pPr indent="0" algn="l">
                        <a:buNone/>
                      </a:pPr>
                      <a:r>
                        <a:rPr lang="en-US" sz="1200" b="0">
                          <a:solidFill>
                            <a:srgbClr val="404040"/>
                          </a:solidFill>
                          <a:latin typeface="微软雅黑 Light" panose="020B0502040204020203" charset="-122"/>
                          <a:ea typeface="微软雅黑 Light" panose="020B0502040204020203" charset="-122"/>
                          <a:cs typeface="宋体" panose="02010600030101010101" pitchFamily="2" charset="-122"/>
                        </a:rPr>
                        <a:t>27%</a:t>
                      </a:r>
                      <a:endParaRPr lang="en-US" altLang="en-US" sz="1200" b="0">
                        <a:solidFill>
                          <a:srgbClr val="404040"/>
                        </a:solidFill>
                        <a:latin typeface="微软雅黑 Light" panose="020B0502040204020203" charset="-122"/>
                        <a:ea typeface="微软雅黑 Light" panose="020B0502040204020203" charset="-122"/>
                        <a:cs typeface="宋体" panose="02010600030101010101" pitchFamily="2" charset="-122"/>
                      </a:endParaRPr>
                    </a:p>
                  </a:txBody>
                  <a:tcPr marL="68580" marR="68580" marT="0" marB="0" vert="horz" anchor="ctr" anchorCtr="0">
                    <a:lnL w="9525" cmpd="sng">
                      <a:solidFill>
                        <a:srgbClr val="C00000"/>
                      </a:solidFill>
                      <a:prstDash val="sysDot"/>
                    </a:lnL>
                    <a:lnR w="9525" cmpd="sng">
                      <a:solidFill>
                        <a:srgbClr val="C00000"/>
                      </a:solidFill>
                      <a:prstDash val="sysDot"/>
                    </a:lnR>
                    <a:lnT w="9525" cmpd="sng">
                      <a:solidFill>
                        <a:srgbClr val="C00000"/>
                      </a:solidFill>
                      <a:prstDash val="sysDot"/>
                    </a:lnT>
                    <a:lnB w="9525" cmpd="sng">
                      <a:solidFill>
                        <a:srgbClr val="C00000"/>
                      </a:solidFill>
                      <a:prstDash val="sysDot"/>
                    </a:lnB>
                  </a:tcPr>
                </a:tc>
                <a:tc>
                  <a:txBody>
                    <a:bodyPr/>
                    <a:p>
                      <a:pPr indent="0" algn="l">
                        <a:buNone/>
                      </a:pPr>
                      <a:r>
                        <a:rPr lang="en-US" sz="1200" b="0">
                          <a:solidFill>
                            <a:srgbClr val="404040"/>
                          </a:solidFill>
                          <a:latin typeface="微软雅黑 Light" panose="020B0502040204020203" charset="-122"/>
                          <a:ea typeface="微软雅黑 Light" panose="020B0502040204020203" charset="-122"/>
                          <a:cs typeface="宋体" panose="02010600030101010101" pitchFamily="2" charset="-122"/>
                        </a:rPr>
                        <a:t>50%</a:t>
                      </a:r>
                      <a:endParaRPr lang="en-US" altLang="en-US" sz="1200" b="0">
                        <a:solidFill>
                          <a:srgbClr val="404040"/>
                        </a:solidFill>
                        <a:latin typeface="微软雅黑 Light" panose="020B0502040204020203" charset="-122"/>
                        <a:ea typeface="微软雅黑 Light" panose="020B0502040204020203" charset="-122"/>
                        <a:cs typeface="宋体" panose="02010600030101010101" pitchFamily="2" charset="-122"/>
                      </a:endParaRPr>
                    </a:p>
                  </a:txBody>
                  <a:tcPr marL="68580" marR="68580" marT="0" marB="0" vert="horz" anchor="ctr" anchorCtr="0">
                    <a:lnL w="9525" cmpd="sng">
                      <a:solidFill>
                        <a:srgbClr val="C00000"/>
                      </a:solidFill>
                      <a:prstDash val="sysDot"/>
                    </a:lnL>
                    <a:lnR w="19050" cmpd="sng">
                      <a:solidFill>
                        <a:srgbClr val="C00000"/>
                      </a:solidFill>
                      <a:prstDash val="solid"/>
                    </a:lnR>
                    <a:lnT w="9525" cmpd="sng">
                      <a:solidFill>
                        <a:srgbClr val="C00000"/>
                      </a:solidFill>
                      <a:prstDash val="sysDot"/>
                    </a:lnT>
                    <a:lnB w="9525" cmpd="sng">
                      <a:solidFill>
                        <a:srgbClr val="C00000"/>
                      </a:solidFill>
                      <a:prstDash val="sysDot"/>
                    </a:lnB>
                  </a:tcPr>
                </a:tc>
              </a:tr>
              <a:tr h="308610">
                <a:tc>
                  <a:txBody>
                    <a:bodyPr/>
                    <a:p>
                      <a:pPr indent="0" algn="l">
                        <a:buNone/>
                      </a:pPr>
                      <a:r>
                        <a:rPr lang="en-US" sz="1200" b="1">
                          <a:solidFill>
                            <a:srgbClr val="404040"/>
                          </a:solidFill>
                          <a:latin typeface="微软雅黑 Light" panose="020B0502040204020203" charset="-122"/>
                          <a:ea typeface="微软雅黑 Light" panose="020B0502040204020203" charset="-122"/>
                          <a:cs typeface="宋体" panose="02010600030101010101" pitchFamily="2" charset="-122"/>
                        </a:rPr>
                        <a:t>给药方式</a:t>
                      </a:r>
                      <a:endParaRPr lang="en-US" altLang="en-US" sz="1200" b="1">
                        <a:solidFill>
                          <a:srgbClr val="404040"/>
                        </a:solidFill>
                        <a:latin typeface="微软雅黑 Light" panose="020B0502040204020203" charset="-122"/>
                        <a:ea typeface="微软雅黑 Light" panose="020B0502040204020203" charset="-122"/>
                        <a:cs typeface="宋体" panose="02010600030101010101" pitchFamily="2" charset="-122"/>
                      </a:endParaRPr>
                    </a:p>
                  </a:txBody>
                  <a:tcPr marL="68580" marR="68580" marT="0" marB="0" vert="horz" anchor="ctr" anchorCtr="0">
                    <a:lnL w="19050" cmpd="sng">
                      <a:solidFill>
                        <a:srgbClr val="C00000"/>
                      </a:solidFill>
                      <a:prstDash val="solid"/>
                    </a:lnL>
                    <a:lnR w="9525" cmpd="sng">
                      <a:solidFill>
                        <a:srgbClr val="C00000"/>
                      </a:solidFill>
                      <a:prstDash val="sysDot"/>
                    </a:lnR>
                    <a:lnT w="9525" cmpd="sng">
                      <a:solidFill>
                        <a:srgbClr val="C00000"/>
                      </a:solidFill>
                      <a:prstDash val="sysDot"/>
                    </a:lnT>
                    <a:lnB w="9525" cmpd="sng">
                      <a:solidFill>
                        <a:srgbClr val="C00000"/>
                      </a:solidFill>
                      <a:prstDash val="sysDot"/>
                    </a:lnB>
                  </a:tcPr>
                </a:tc>
                <a:tc>
                  <a:txBody>
                    <a:bodyPr/>
                    <a:p>
                      <a:pPr indent="0" algn="l">
                        <a:buNone/>
                      </a:pPr>
                      <a:r>
                        <a:rPr lang="en-US" sz="1200" b="0">
                          <a:solidFill>
                            <a:srgbClr val="404040"/>
                          </a:solidFill>
                          <a:latin typeface="微软雅黑 Light" panose="020B0502040204020203" charset="-122"/>
                          <a:ea typeface="微软雅黑 Light" panose="020B0502040204020203" charset="-122"/>
                          <a:cs typeface="微软雅黑 Light" panose="020B0502040204020203" charset="-122"/>
                        </a:rPr>
                        <a:t>每日1次（2）</a:t>
                      </a:r>
                      <a:endParaRPr lang="en-US" altLang="en-US" sz="1200" b="0">
                        <a:solidFill>
                          <a:srgbClr val="404040"/>
                        </a:solidFill>
                        <a:latin typeface="微软雅黑 Light" panose="020B0502040204020203" charset="-122"/>
                        <a:ea typeface="微软雅黑 Light" panose="020B0502040204020203" charset="-122"/>
                        <a:cs typeface="微软雅黑 Light" panose="020B0502040204020203" charset="-122"/>
                      </a:endParaRPr>
                    </a:p>
                  </a:txBody>
                  <a:tcPr marL="68580" marR="68580" marT="0" marB="0" vert="horz" anchor="ctr" anchorCtr="0">
                    <a:lnL w="9525" cmpd="sng">
                      <a:solidFill>
                        <a:srgbClr val="C00000"/>
                      </a:solidFill>
                      <a:prstDash val="sysDot"/>
                    </a:lnL>
                    <a:lnR w="9525" cmpd="sng">
                      <a:solidFill>
                        <a:srgbClr val="C00000"/>
                      </a:solidFill>
                      <a:prstDash val="sysDot"/>
                    </a:lnR>
                    <a:lnT w="9525" cmpd="sng">
                      <a:solidFill>
                        <a:srgbClr val="C00000"/>
                      </a:solidFill>
                      <a:prstDash val="sysDot"/>
                    </a:lnT>
                    <a:lnB w="9525" cmpd="sng">
                      <a:solidFill>
                        <a:srgbClr val="C00000"/>
                      </a:solidFill>
                      <a:prstDash val="sysDot"/>
                    </a:lnB>
                  </a:tcPr>
                </a:tc>
                <a:tc>
                  <a:txBody>
                    <a:bodyPr/>
                    <a:p>
                      <a:pPr indent="0" algn="l">
                        <a:buNone/>
                      </a:pPr>
                      <a:r>
                        <a:rPr lang="en-US" sz="1200" b="0">
                          <a:solidFill>
                            <a:srgbClr val="404040"/>
                          </a:solidFill>
                          <a:latin typeface="微软雅黑 Light" panose="020B0502040204020203" charset="-122"/>
                          <a:ea typeface="微软雅黑 Light" panose="020B0502040204020203" charset="-122"/>
                          <a:cs typeface="微软雅黑 Light" panose="020B0502040204020203" charset="-122"/>
                        </a:rPr>
                        <a:t>每日2次（1.5）</a:t>
                      </a:r>
                      <a:endParaRPr lang="en-US" altLang="en-US" sz="1200" b="0">
                        <a:solidFill>
                          <a:srgbClr val="404040"/>
                        </a:solidFill>
                        <a:latin typeface="微软雅黑 Light" panose="020B0502040204020203" charset="-122"/>
                        <a:ea typeface="微软雅黑 Light" panose="020B0502040204020203" charset="-122"/>
                        <a:cs typeface="微软雅黑 Light" panose="020B0502040204020203" charset="-122"/>
                      </a:endParaRPr>
                    </a:p>
                  </a:txBody>
                  <a:tcPr marL="68580" marR="68580" marT="0" marB="0" vert="horz" anchor="ctr" anchorCtr="0">
                    <a:lnL w="9525" cmpd="sng">
                      <a:solidFill>
                        <a:srgbClr val="C00000"/>
                      </a:solidFill>
                      <a:prstDash val="sysDot"/>
                    </a:lnL>
                    <a:lnR w="9525" cmpd="sng">
                      <a:solidFill>
                        <a:srgbClr val="C00000"/>
                      </a:solidFill>
                      <a:prstDash val="sysDot"/>
                    </a:lnR>
                    <a:lnT w="9525" cmpd="sng">
                      <a:solidFill>
                        <a:srgbClr val="C00000"/>
                      </a:solidFill>
                      <a:prstDash val="sysDot"/>
                    </a:lnT>
                    <a:lnB w="9525" cmpd="sng">
                      <a:solidFill>
                        <a:srgbClr val="C00000"/>
                      </a:solidFill>
                      <a:prstDash val="sysDot"/>
                    </a:lnB>
                  </a:tcPr>
                </a:tc>
                <a:tc>
                  <a:txBody>
                    <a:bodyPr/>
                    <a:p>
                      <a:pPr indent="0" algn="l">
                        <a:buNone/>
                      </a:pPr>
                      <a:r>
                        <a:rPr lang="en-US" sz="1200" b="0">
                          <a:solidFill>
                            <a:srgbClr val="404040"/>
                          </a:solidFill>
                          <a:latin typeface="微软雅黑 Light" panose="020B0502040204020203" charset="-122"/>
                          <a:ea typeface="微软雅黑 Light" panose="020B0502040204020203" charset="-122"/>
                          <a:cs typeface="微软雅黑 Light" panose="020B0502040204020203" charset="-122"/>
                        </a:rPr>
                        <a:t>每日一次（2）</a:t>
                      </a:r>
                      <a:endParaRPr lang="en-US" altLang="en-US" sz="1200" b="0">
                        <a:solidFill>
                          <a:srgbClr val="404040"/>
                        </a:solidFill>
                        <a:latin typeface="微软雅黑 Light" panose="020B0502040204020203" charset="-122"/>
                        <a:ea typeface="微软雅黑 Light" panose="020B0502040204020203" charset="-122"/>
                        <a:cs typeface="微软雅黑 Light" panose="020B0502040204020203" charset="-122"/>
                      </a:endParaRPr>
                    </a:p>
                  </a:txBody>
                  <a:tcPr marL="68580" marR="68580" marT="0" marB="0" vert="horz" anchor="ctr" anchorCtr="0">
                    <a:lnL w="9525" cmpd="sng">
                      <a:solidFill>
                        <a:srgbClr val="C00000"/>
                      </a:solidFill>
                      <a:prstDash val="sysDot"/>
                    </a:lnL>
                    <a:lnR w="9525" cmpd="sng">
                      <a:solidFill>
                        <a:srgbClr val="C00000"/>
                      </a:solidFill>
                      <a:prstDash val="sysDot"/>
                    </a:lnR>
                    <a:lnT w="9525" cmpd="sng">
                      <a:solidFill>
                        <a:srgbClr val="C00000"/>
                      </a:solidFill>
                      <a:prstDash val="sysDot"/>
                    </a:lnT>
                    <a:lnB w="9525" cmpd="sng">
                      <a:solidFill>
                        <a:srgbClr val="C00000"/>
                      </a:solidFill>
                      <a:prstDash val="sysDot"/>
                    </a:lnB>
                  </a:tcPr>
                </a:tc>
                <a:tc>
                  <a:txBody>
                    <a:bodyPr/>
                    <a:p>
                      <a:pPr indent="0" algn="l">
                        <a:buNone/>
                      </a:pPr>
                      <a:r>
                        <a:rPr lang="en-US" sz="1200" b="0">
                          <a:solidFill>
                            <a:srgbClr val="404040"/>
                          </a:solidFill>
                          <a:latin typeface="微软雅黑 Light" panose="020B0502040204020203" charset="-122"/>
                          <a:ea typeface="微软雅黑 Light" panose="020B0502040204020203" charset="-122"/>
                          <a:cs typeface="微软雅黑 Light" panose="020B0502040204020203" charset="-122"/>
                        </a:rPr>
                        <a:t>每日2次（1.5）</a:t>
                      </a:r>
                      <a:endParaRPr lang="en-US" altLang="en-US" sz="1200" b="0">
                        <a:solidFill>
                          <a:srgbClr val="404040"/>
                        </a:solidFill>
                        <a:latin typeface="微软雅黑 Light" panose="020B0502040204020203" charset="-122"/>
                        <a:ea typeface="微软雅黑 Light" panose="020B0502040204020203" charset="-122"/>
                        <a:cs typeface="微软雅黑 Light" panose="020B0502040204020203" charset="-122"/>
                      </a:endParaRPr>
                    </a:p>
                  </a:txBody>
                  <a:tcPr marL="68580" marR="68580" marT="0" marB="0" vert="horz" anchor="ctr" anchorCtr="0">
                    <a:lnL w="9525" cmpd="sng">
                      <a:solidFill>
                        <a:srgbClr val="C00000"/>
                      </a:solidFill>
                      <a:prstDash val="sysDot"/>
                    </a:lnL>
                    <a:lnR w="9525" cmpd="sng">
                      <a:solidFill>
                        <a:srgbClr val="C00000"/>
                      </a:solidFill>
                      <a:prstDash val="sysDot"/>
                    </a:lnR>
                    <a:lnT w="9525" cmpd="sng">
                      <a:solidFill>
                        <a:srgbClr val="C00000"/>
                      </a:solidFill>
                      <a:prstDash val="sysDot"/>
                    </a:lnT>
                    <a:lnB w="9525" cmpd="sng">
                      <a:solidFill>
                        <a:srgbClr val="C00000"/>
                      </a:solidFill>
                      <a:prstDash val="sysDot"/>
                    </a:lnB>
                  </a:tcPr>
                </a:tc>
                <a:tc>
                  <a:txBody>
                    <a:bodyPr/>
                    <a:p>
                      <a:pPr indent="0" algn="l">
                        <a:buNone/>
                      </a:pPr>
                      <a:r>
                        <a:rPr lang="en-US" sz="1200" b="0">
                          <a:solidFill>
                            <a:srgbClr val="404040"/>
                          </a:solidFill>
                          <a:latin typeface="微软雅黑 Light" panose="020B0502040204020203" charset="-122"/>
                          <a:ea typeface="微软雅黑 Light" panose="020B0502040204020203" charset="-122"/>
                          <a:cs typeface="微软雅黑 Light" panose="020B0502040204020203" charset="-122"/>
                        </a:rPr>
                        <a:t>每日一次（2）</a:t>
                      </a:r>
                      <a:endParaRPr lang="en-US" altLang="en-US" sz="1200" b="0">
                        <a:solidFill>
                          <a:srgbClr val="404040"/>
                        </a:solidFill>
                        <a:latin typeface="微软雅黑 Light" panose="020B0502040204020203" charset="-122"/>
                        <a:ea typeface="微软雅黑 Light" panose="020B0502040204020203" charset="-122"/>
                        <a:cs typeface="微软雅黑 Light" panose="020B0502040204020203" charset="-122"/>
                      </a:endParaRPr>
                    </a:p>
                  </a:txBody>
                  <a:tcPr marL="68580" marR="68580" marT="0" marB="0" vert="horz" anchor="ctr" anchorCtr="0">
                    <a:lnL w="9525" cmpd="sng">
                      <a:solidFill>
                        <a:srgbClr val="C00000"/>
                      </a:solidFill>
                      <a:prstDash val="sysDot"/>
                    </a:lnL>
                    <a:lnR w="19050" cmpd="sng">
                      <a:solidFill>
                        <a:srgbClr val="C00000"/>
                      </a:solidFill>
                      <a:prstDash val="solid"/>
                    </a:lnR>
                    <a:lnT w="9525" cmpd="sng">
                      <a:solidFill>
                        <a:srgbClr val="C00000"/>
                      </a:solidFill>
                      <a:prstDash val="sysDot"/>
                    </a:lnT>
                    <a:lnB w="9525" cmpd="sng">
                      <a:solidFill>
                        <a:srgbClr val="C00000"/>
                      </a:solidFill>
                      <a:prstDash val="sysDot"/>
                    </a:lnB>
                  </a:tcPr>
                </a:tc>
              </a:tr>
              <a:tr h="313055">
                <a:tc>
                  <a:txBody>
                    <a:bodyPr/>
                    <a:p>
                      <a:pPr indent="0" algn="l">
                        <a:buNone/>
                      </a:pPr>
                      <a:r>
                        <a:rPr lang="en-US" sz="1200" b="1">
                          <a:solidFill>
                            <a:srgbClr val="404040"/>
                          </a:solidFill>
                          <a:latin typeface="微软雅黑 Light" panose="020B0502040204020203" charset="-122"/>
                          <a:ea typeface="微软雅黑 Light" panose="020B0502040204020203" charset="-122"/>
                          <a:cs typeface="宋体" panose="02010600030101010101" pitchFamily="2" charset="-122"/>
                        </a:rPr>
                        <a:t>服用方便性</a:t>
                      </a:r>
                      <a:endParaRPr lang="en-US" altLang="en-US" sz="1200" b="1">
                        <a:solidFill>
                          <a:srgbClr val="404040"/>
                        </a:solidFill>
                        <a:latin typeface="微软雅黑 Light" panose="020B0502040204020203" charset="-122"/>
                        <a:ea typeface="微软雅黑 Light" panose="020B0502040204020203" charset="-122"/>
                        <a:cs typeface="宋体" panose="02010600030101010101" pitchFamily="2" charset="-122"/>
                      </a:endParaRPr>
                    </a:p>
                  </a:txBody>
                  <a:tcPr marL="68580" marR="68580" marT="0" marB="0" vert="horz" anchor="ctr" anchorCtr="0">
                    <a:lnL w="19050" cmpd="sng">
                      <a:solidFill>
                        <a:srgbClr val="C00000"/>
                      </a:solidFill>
                      <a:prstDash val="solid"/>
                    </a:lnL>
                    <a:lnR w="9525" cmpd="sng">
                      <a:solidFill>
                        <a:srgbClr val="C00000"/>
                      </a:solidFill>
                      <a:prstDash val="sysDot"/>
                    </a:lnR>
                    <a:lnT w="9525" cmpd="sng">
                      <a:solidFill>
                        <a:srgbClr val="C00000"/>
                      </a:solidFill>
                      <a:prstDash val="sysDot"/>
                    </a:lnT>
                    <a:lnB w="19050" cmpd="sng">
                      <a:solidFill>
                        <a:srgbClr val="C00000"/>
                      </a:solidFill>
                      <a:prstDash val="solid"/>
                    </a:lnB>
                  </a:tcPr>
                </a:tc>
                <a:tc>
                  <a:txBody>
                    <a:bodyPr/>
                    <a:p>
                      <a:pPr indent="0" algn="l">
                        <a:buNone/>
                      </a:pPr>
                      <a:r>
                        <a:rPr lang="en-US" sz="1200" b="1">
                          <a:solidFill>
                            <a:srgbClr val="404040"/>
                          </a:solidFill>
                          <a:latin typeface="微软雅黑 Light" panose="020B0502040204020203" charset="-122"/>
                          <a:ea typeface="微软雅黑 Light" panose="020B0502040204020203" charset="-122"/>
                          <a:cs typeface="宋体" panose="02010600030101010101" pitchFamily="2" charset="-122"/>
                        </a:rPr>
                        <a:t>需定期监测，调整剂量</a:t>
                      </a:r>
                      <a:endParaRPr lang="en-US" altLang="en-US" sz="1200" b="1">
                        <a:solidFill>
                          <a:srgbClr val="404040"/>
                        </a:solidFill>
                        <a:latin typeface="微软雅黑 Light" panose="020B0502040204020203" charset="-122"/>
                        <a:ea typeface="微软雅黑 Light" panose="020B0502040204020203" charset="-122"/>
                        <a:cs typeface="宋体" panose="02010600030101010101" pitchFamily="2" charset="-122"/>
                      </a:endParaRPr>
                    </a:p>
                  </a:txBody>
                  <a:tcPr marL="68580" marR="68580" marT="0" marB="0" vert="horz" anchor="ctr" anchorCtr="0">
                    <a:lnL w="9525" cmpd="sng">
                      <a:solidFill>
                        <a:srgbClr val="C00000"/>
                      </a:solidFill>
                      <a:prstDash val="sysDot"/>
                    </a:lnL>
                    <a:lnR w="9525" cmpd="sng">
                      <a:solidFill>
                        <a:srgbClr val="C00000"/>
                      </a:solidFill>
                      <a:prstDash val="sysDot"/>
                    </a:lnR>
                    <a:lnT w="9525" cmpd="sng">
                      <a:solidFill>
                        <a:srgbClr val="C00000"/>
                      </a:solidFill>
                      <a:prstDash val="sysDot"/>
                    </a:lnT>
                    <a:lnB w="19050" cmpd="sng">
                      <a:solidFill>
                        <a:srgbClr val="C00000"/>
                      </a:solidFill>
                      <a:prstDash val="solid"/>
                    </a:lnB>
                  </a:tcPr>
                </a:tc>
                <a:tc>
                  <a:txBody>
                    <a:bodyPr/>
                    <a:p>
                      <a:pPr indent="0" algn="l">
                        <a:buNone/>
                      </a:pPr>
                      <a:r>
                        <a:rPr lang="en-US" sz="1200" b="0">
                          <a:solidFill>
                            <a:srgbClr val="404040"/>
                          </a:solidFill>
                          <a:latin typeface="微软雅黑 Light" panose="020B0502040204020203" charset="-122"/>
                          <a:ea typeface="微软雅黑 Light" panose="020B0502040204020203" charset="-122"/>
                          <a:cs typeface="宋体" panose="02010600030101010101" pitchFamily="2" charset="-122"/>
                        </a:rPr>
                        <a:t>无需监测固定剂量</a:t>
                      </a:r>
                      <a:endParaRPr lang="en-US" altLang="en-US" sz="1200" b="0">
                        <a:solidFill>
                          <a:srgbClr val="404040"/>
                        </a:solidFill>
                        <a:latin typeface="微软雅黑 Light" panose="020B0502040204020203" charset="-122"/>
                        <a:ea typeface="微软雅黑 Light" panose="020B0502040204020203" charset="-122"/>
                        <a:cs typeface="宋体" panose="02010600030101010101" pitchFamily="2" charset="-122"/>
                      </a:endParaRPr>
                    </a:p>
                  </a:txBody>
                  <a:tcPr marL="68580" marR="68580" marT="0" marB="0" vert="horz" anchor="ctr" anchorCtr="0">
                    <a:lnL w="9525" cmpd="sng">
                      <a:solidFill>
                        <a:srgbClr val="C00000"/>
                      </a:solidFill>
                      <a:prstDash val="sysDot"/>
                    </a:lnL>
                    <a:lnR w="9525" cmpd="sng">
                      <a:solidFill>
                        <a:srgbClr val="C00000"/>
                      </a:solidFill>
                      <a:prstDash val="sysDot"/>
                    </a:lnR>
                    <a:lnT w="9525" cmpd="sng">
                      <a:solidFill>
                        <a:srgbClr val="C00000"/>
                      </a:solidFill>
                      <a:prstDash val="sysDot"/>
                    </a:lnT>
                    <a:lnB w="19050" cmpd="sng">
                      <a:solidFill>
                        <a:srgbClr val="C00000"/>
                      </a:solidFill>
                      <a:prstDash val="solid"/>
                    </a:lnB>
                  </a:tcPr>
                </a:tc>
                <a:tc>
                  <a:txBody>
                    <a:bodyPr/>
                    <a:p>
                      <a:pPr indent="0" algn="l">
                        <a:buNone/>
                      </a:pPr>
                      <a:r>
                        <a:rPr lang="en-US" sz="1200" b="0">
                          <a:solidFill>
                            <a:srgbClr val="404040"/>
                          </a:solidFill>
                          <a:latin typeface="微软雅黑 Light" panose="020B0502040204020203" charset="-122"/>
                          <a:ea typeface="微软雅黑 Light" panose="020B0502040204020203" charset="-122"/>
                          <a:cs typeface="宋体" panose="02010600030101010101" pitchFamily="2" charset="-122"/>
                        </a:rPr>
                        <a:t>无需监测固定剂量</a:t>
                      </a:r>
                      <a:endParaRPr lang="en-US" altLang="en-US" sz="1200" b="0">
                        <a:solidFill>
                          <a:srgbClr val="404040"/>
                        </a:solidFill>
                        <a:latin typeface="微软雅黑 Light" panose="020B0502040204020203" charset="-122"/>
                        <a:ea typeface="微软雅黑 Light" panose="020B0502040204020203" charset="-122"/>
                        <a:cs typeface="宋体" panose="02010600030101010101" pitchFamily="2" charset="-122"/>
                      </a:endParaRPr>
                    </a:p>
                  </a:txBody>
                  <a:tcPr marL="68580" marR="68580" marT="0" marB="0" vert="horz" anchor="ctr" anchorCtr="0">
                    <a:lnL w="9525" cmpd="sng">
                      <a:solidFill>
                        <a:srgbClr val="C00000"/>
                      </a:solidFill>
                      <a:prstDash val="sysDot"/>
                    </a:lnL>
                    <a:lnR w="9525" cmpd="sng">
                      <a:solidFill>
                        <a:srgbClr val="C00000"/>
                      </a:solidFill>
                      <a:prstDash val="sysDot"/>
                    </a:lnR>
                    <a:lnT w="9525" cmpd="sng">
                      <a:solidFill>
                        <a:srgbClr val="C00000"/>
                      </a:solidFill>
                      <a:prstDash val="sysDot"/>
                    </a:lnT>
                    <a:lnB w="19050" cmpd="sng">
                      <a:solidFill>
                        <a:srgbClr val="C00000"/>
                      </a:solidFill>
                      <a:prstDash val="solid"/>
                    </a:lnB>
                  </a:tcPr>
                </a:tc>
                <a:tc>
                  <a:txBody>
                    <a:bodyPr/>
                    <a:p>
                      <a:pPr indent="0" algn="l">
                        <a:buNone/>
                      </a:pPr>
                      <a:r>
                        <a:rPr lang="en-US" sz="1200" b="0">
                          <a:solidFill>
                            <a:srgbClr val="404040"/>
                          </a:solidFill>
                          <a:latin typeface="微软雅黑 Light" panose="020B0502040204020203" charset="-122"/>
                          <a:ea typeface="微软雅黑 Light" panose="020B0502040204020203" charset="-122"/>
                          <a:cs typeface="宋体" panose="02010600030101010101" pitchFamily="2" charset="-122"/>
                        </a:rPr>
                        <a:t>无需监测固定剂量</a:t>
                      </a:r>
                      <a:endParaRPr lang="en-US" altLang="en-US" sz="1200" b="0">
                        <a:solidFill>
                          <a:srgbClr val="404040"/>
                        </a:solidFill>
                        <a:latin typeface="微软雅黑 Light" panose="020B0502040204020203" charset="-122"/>
                        <a:ea typeface="微软雅黑 Light" panose="020B0502040204020203" charset="-122"/>
                        <a:cs typeface="宋体" panose="02010600030101010101" pitchFamily="2" charset="-122"/>
                      </a:endParaRPr>
                    </a:p>
                  </a:txBody>
                  <a:tcPr marL="68580" marR="68580" marT="0" marB="0" vert="horz" anchor="ctr" anchorCtr="0">
                    <a:lnL w="9525" cmpd="sng">
                      <a:solidFill>
                        <a:srgbClr val="C00000"/>
                      </a:solidFill>
                      <a:prstDash val="sysDot"/>
                    </a:lnL>
                    <a:lnR w="9525" cmpd="sng">
                      <a:solidFill>
                        <a:srgbClr val="C00000"/>
                      </a:solidFill>
                      <a:prstDash val="sysDot"/>
                    </a:lnR>
                    <a:lnT w="9525" cmpd="sng">
                      <a:solidFill>
                        <a:srgbClr val="C00000"/>
                      </a:solidFill>
                      <a:prstDash val="sysDot"/>
                    </a:lnT>
                    <a:lnB w="19050" cmpd="sng">
                      <a:solidFill>
                        <a:srgbClr val="C00000"/>
                      </a:solidFill>
                      <a:prstDash val="solid"/>
                    </a:lnB>
                  </a:tcPr>
                </a:tc>
                <a:tc>
                  <a:txBody>
                    <a:bodyPr/>
                    <a:p>
                      <a:pPr indent="0" algn="l">
                        <a:buNone/>
                      </a:pPr>
                      <a:r>
                        <a:rPr lang="en-US" sz="1200" b="0">
                          <a:solidFill>
                            <a:srgbClr val="404040"/>
                          </a:solidFill>
                          <a:latin typeface="微软雅黑 Light" panose="020B0502040204020203" charset="-122"/>
                          <a:ea typeface="微软雅黑 Light" panose="020B0502040204020203" charset="-122"/>
                          <a:cs typeface="宋体" panose="02010600030101010101" pitchFamily="2" charset="-122"/>
                        </a:rPr>
                        <a:t>无需监测固定剂量</a:t>
                      </a:r>
                      <a:endParaRPr lang="en-US" altLang="en-US" sz="1200" b="0">
                        <a:solidFill>
                          <a:srgbClr val="404040"/>
                        </a:solidFill>
                        <a:latin typeface="微软雅黑 Light" panose="020B0502040204020203" charset="-122"/>
                        <a:ea typeface="微软雅黑 Light" panose="020B0502040204020203" charset="-122"/>
                        <a:cs typeface="宋体" panose="02010600030101010101" pitchFamily="2" charset="-122"/>
                      </a:endParaRPr>
                    </a:p>
                  </a:txBody>
                  <a:tcPr marL="68580" marR="68580" marT="0" marB="0" vert="horz" anchor="ctr" anchorCtr="0">
                    <a:lnL w="9525" cmpd="sng">
                      <a:solidFill>
                        <a:srgbClr val="C00000"/>
                      </a:solidFill>
                      <a:prstDash val="sysDot"/>
                    </a:lnL>
                    <a:lnR w="19050" cmpd="sng">
                      <a:solidFill>
                        <a:srgbClr val="C00000"/>
                      </a:solidFill>
                      <a:prstDash val="solid"/>
                    </a:lnR>
                    <a:lnT w="9525" cmpd="sng">
                      <a:solidFill>
                        <a:srgbClr val="C00000"/>
                      </a:solidFill>
                      <a:prstDash val="sysDot"/>
                    </a:lnT>
                    <a:lnB w="19050" cmpd="sng">
                      <a:solidFill>
                        <a:srgbClr val="C00000"/>
                      </a:solidFill>
                      <a:prstDash val="solid"/>
                    </a:lnB>
                  </a:tcPr>
                </a:tc>
              </a:tr>
            </a:tbl>
          </a:graphicData>
        </a:graphic>
      </p:graphicFrame>
      <p:sp>
        <p:nvSpPr>
          <p:cNvPr id="3" name="文本框 2"/>
          <p:cNvSpPr txBox="1"/>
          <p:nvPr/>
        </p:nvSpPr>
        <p:spPr>
          <a:xfrm>
            <a:off x="431800" y="4377690"/>
            <a:ext cx="11288395" cy="252730"/>
          </a:xfrm>
          <a:prstGeom prst="rect">
            <a:avLst/>
          </a:prstGeom>
          <a:noFill/>
        </p:spPr>
        <p:txBody>
          <a:bodyPr wrap="square" rtlCol="0">
            <a:noAutofit/>
          </a:bodyPr>
          <a:p>
            <a:pPr algn="r"/>
            <a:r>
              <a:rPr lang="zh-CN" sz="1000">
                <a:latin typeface="微软雅黑 Light" panose="020B0502040204020203" charset="-122"/>
                <a:ea typeface="微软雅黑 Light" panose="020B0502040204020203" charset="-122"/>
                <a:cs typeface="微软雅黑 Light" panose="020B0502040204020203" charset="-122"/>
                <a:sym typeface="+mn-ea"/>
              </a:rPr>
              <a:t>参考文献：</a:t>
            </a:r>
            <a:r>
              <a:rPr sz="1000">
                <a:latin typeface="微软雅黑 Light" panose="020B0502040204020203" charset="-122"/>
                <a:ea typeface="微软雅黑 Light" panose="020B0502040204020203" charset="-122"/>
                <a:cs typeface="微软雅黑 Light" panose="020B0502040204020203" charset="-122"/>
                <a:sym typeface="+mn-ea"/>
              </a:rPr>
              <a:t>基于《中国医疗机构药品评价与遴选快速指南( 第二版) 》的口服抗凝药物临床综合评价，医药导报 2024 年 2 月第 43 卷第 2 期</a:t>
            </a:r>
            <a:endParaRPr sz="1000">
              <a:latin typeface="微软雅黑 Light" panose="020B0502040204020203" charset="-122"/>
              <a:ea typeface="微软雅黑 Light" panose="020B0502040204020203" charset="-122"/>
              <a:cs typeface="微软雅黑 Light" panose="020B0502040204020203" charset="-122"/>
              <a:sym typeface="+mn-ea"/>
            </a:endParaRPr>
          </a:p>
        </p:txBody>
      </p:sp>
      <p:graphicFrame>
        <p:nvGraphicFramePr>
          <p:cNvPr id="9" name="表格 8"/>
          <p:cNvGraphicFramePr/>
          <p:nvPr>
            <p:custDataLst>
              <p:tags r:id="rId2"/>
            </p:custDataLst>
          </p:nvPr>
        </p:nvGraphicFramePr>
        <p:xfrm>
          <a:off x="552450" y="4889500"/>
          <a:ext cx="11060430" cy="1844040"/>
        </p:xfrm>
        <a:graphic>
          <a:graphicData uri="http://schemas.openxmlformats.org/drawingml/2006/table">
            <a:tbl>
              <a:tblPr firstRow="1" bandRow="1">
                <a:tableStyleId>{5940675A-B579-460E-94D1-54222C63F5DA}</a:tableStyleId>
              </a:tblPr>
              <a:tblGrid>
                <a:gridCol w="5530215"/>
                <a:gridCol w="5530215"/>
              </a:tblGrid>
              <a:tr h="285750">
                <a:tc>
                  <a:txBody>
                    <a:bodyPr/>
                    <a:p>
                      <a:pPr indent="0" algn="l">
                        <a:buNone/>
                      </a:pPr>
                      <a:r>
                        <a:rPr lang="zh-CN" altLang="en-US" sz="1200" b="0">
                          <a:solidFill>
                            <a:srgbClr val="404040"/>
                          </a:solidFill>
                          <a:latin typeface="微软雅黑 Light" panose="020B0502040204020203" charset="-122"/>
                          <a:ea typeface="微软雅黑 Light" panose="020B0502040204020203" charset="-122"/>
                          <a:cs typeface="微软雅黑 Light" panose="020B0502040204020203" charset="-122"/>
                        </a:rPr>
                        <a:t>指南</a:t>
                      </a:r>
                      <a:endParaRPr lang="zh-CN" altLang="en-US" sz="1200" b="0">
                        <a:solidFill>
                          <a:srgbClr val="404040"/>
                        </a:solidFill>
                        <a:latin typeface="微软雅黑 Light" panose="020B0502040204020203" charset="-122"/>
                        <a:ea typeface="微软雅黑 Light" panose="020B0502040204020203" charset="-122"/>
                        <a:cs typeface="微软雅黑 Light" panose="020B0502040204020203" charset="-122"/>
                      </a:endParaRPr>
                    </a:p>
                  </a:txBody>
                  <a:tcPr marL="68580" marR="68580" marT="0" marB="0" vert="horz" anchor="ctr" anchorCtr="0"/>
                </a:tc>
                <a:tc>
                  <a:txBody>
                    <a:bodyPr/>
                    <a:p>
                      <a:pPr indent="0" algn="l">
                        <a:buNone/>
                      </a:pPr>
                      <a:r>
                        <a:rPr lang="zh-CN" altLang="en-US" sz="1200" b="0">
                          <a:solidFill>
                            <a:srgbClr val="404040"/>
                          </a:solidFill>
                          <a:latin typeface="微软雅黑 Light" panose="020B0502040204020203" charset="-122"/>
                          <a:ea typeface="微软雅黑 Light" panose="020B0502040204020203" charset="-122"/>
                          <a:cs typeface="微软雅黑 Light" panose="020B0502040204020203" charset="-122"/>
                        </a:rPr>
                        <a:t>出处</a:t>
                      </a:r>
                      <a:endParaRPr lang="zh-CN" altLang="en-US" sz="1200" b="0">
                        <a:solidFill>
                          <a:srgbClr val="404040"/>
                        </a:solidFill>
                        <a:latin typeface="微软雅黑 Light" panose="020B0502040204020203" charset="-122"/>
                        <a:ea typeface="微软雅黑 Light" panose="020B0502040204020203" charset="-122"/>
                        <a:cs typeface="微软雅黑 Light" panose="020B0502040204020203" charset="-122"/>
                      </a:endParaRPr>
                    </a:p>
                  </a:txBody>
                  <a:tcPr marL="68580" marR="68580" marT="0" marB="0" vert="horz" anchor="ctr" anchorCtr="0"/>
                </a:tc>
              </a:tr>
              <a:tr h="285750">
                <a:tc>
                  <a:txBody>
                    <a:bodyPr/>
                    <a:p>
                      <a:pPr indent="0" algn="l">
                        <a:buNone/>
                      </a:pPr>
                      <a:r>
                        <a:rPr lang="en-US" sz="1200" b="0">
                          <a:solidFill>
                            <a:srgbClr val="404040"/>
                          </a:solidFill>
                          <a:latin typeface="微软雅黑 Light" panose="020B0502040204020203" charset="-122"/>
                          <a:ea typeface="微软雅黑 Light" panose="020B0502040204020203" charset="-122"/>
                          <a:cs typeface="微软雅黑 Light" panose="020B0502040204020203" charset="-122"/>
                        </a:rPr>
                        <a:t>常见静脉疾病诊治规范（2022年版）</a:t>
                      </a:r>
                      <a:endParaRPr lang="en-US" altLang="en-US" sz="1200" b="0">
                        <a:solidFill>
                          <a:srgbClr val="404040"/>
                        </a:solidFill>
                        <a:latin typeface="微软雅黑 Light" panose="020B0502040204020203" charset="-122"/>
                        <a:ea typeface="微软雅黑 Light" panose="020B0502040204020203" charset="-122"/>
                        <a:cs typeface="微软雅黑 Light" panose="020B0502040204020203" charset="-122"/>
                      </a:endParaRPr>
                    </a:p>
                  </a:txBody>
                  <a:tcPr marL="68580" marR="68580" marT="0" marB="0" vert="horz" anchor="ctr" anchorCtr="0"/>
                </a:tc>
                <a:tc>
                  <a:txBody>
                    <a:bodyPr/>
                    <a:p>
                      <a:pPr indent="0" algn="l">
                        <a:buNone/>
                      </a:pPr>
                      <a:r>
                        <a:rPr lang="en-US" sz="1200" b="0">
                          <a:solidFill>
                            <a:srgbClr val="404040"/>
                          </a:solidFill>
                          <a:latin typeface="微软雅黑 Light" panose="020B0502040204020203" charset="-122"/>
                          <a:ea typeface="微软雅黑 Light" panose="020B0502040204020203" charset="-122"/>
                          <a:cs typeface="微软雅黑 Light" panose="020B0502040204020203" charset="-122"/>
                        </a:rPr>
                        <a:t>中华血管外科杂志 2022 年2 月第 7 卷第 1 期</a:t>
                      </a:r>
                      <a:endParaRPr lang="en-US" altLang="en-US" sz="1200" b="0">
                        <a:solidFill>
                          <a:srgbClr val="404040"/>
                        </a:solidFill>
                        <a:latin typeface="微软雅黑 Light" panose="020B0502040204020203" charset="-122"/>
                        <a:ea typeface="微软雅黑 Light" panose="020B0502040204020203" charset="-122"/>
                        <a:cs typeface="微软雅黑 Light" panose="020B0502040204020203" charset="-122"/>
                      </a:endParaRPr>
                    </a:p>
                  </a:txBody>
                  <a:tcPr marL="68580" marR="68580" marT="0" marB="0" vert="horz" anchor="ctr" anchorCtr="0"/>
                </a:tc>
              </a:tr>
              <a:tr h="323850">
                <a:tc>
                  <a:txBody>
                    <a:bodyPr/>
                    <a:p>
                      <a:pPr indent="0" algn="l">
                        <a:buNone/>
                      </a:pPr>
                      <a:r>
                        <a:rPr lang="en-US" sz="1200" b="0">
                          <a:solidFill>
                            <a:srgbClr val="404040"/>
                          </a:solidFill>
                          <a:latin typeface="微软雅黑 Light" panose="020B0502040204020203" charset="-122"/>
                          <a:ea typeface="微软雅黑 Light" panose="020B0502040204020203" charset="-122"/>
                          <a:cs typeface="微软雅黑 Light" panose="020B0502040204020203" charset="-122"/>
                        </a:rPr>
                        <a:t>2021 中国静脉血栓栓塞症防治抗凝药物的选用与药学监护指南</a:t>
                      </a:r>
                      <a:endParaRPr lang="en-US" altLang="en-US" sz="1200" b="0">
                        <a:solidFill>
                          <a:srgbClr val="404040"/>
                        </a:solidFill>
                        <a:latin typeface="微软雅黑 Light" panose="020B0502040204020203" charset="-122"/>
                        <a:ea typeface="微软雅黑 Light" panose="020B0502040204020203" charset="-122"/>
                        <a:cs typeface="微软雅黑 Light" panose="020B0502040204020203" charset="-122"/>
                      </a:endParaRPr>
                    </a:p>
                  </a:txBody>
                  <a:tcPr marL="68580" marR="68580" marT="0" marB="0" vert="horz" anchor="ctr" anchorCtr="0"/>
                </a:tc>
                <a:tc>
                  <a:txBody>
                    <a:bodyPr/>
                    <a:p>
                      <a:pPr indent="0" algn="l">
                        <a:buNone/>
                      </a:pPr>
                      <a:r>
                        <a:rPr lang="en-US" sz="1200" b="0">
                          <a:solidFill>
                            <a:srgbClr val="404040"/>
                          </a:solidFill>
                          <a:latin typeface="微软雅黑 Light" panose="020B0502040204020203" charset="-122"/>
                          <a:ea typeface="微软雅黑 Light" panose="020B0502040204020203" charset="-122"/>
                          <a:cs typeface="微软雅黑 Light" panose="020B0502040204020203" charset="-122"/>
                        </a:rPr>
                        <a:t>中国临床药理学杂志，第 37 卷 第 21 期 2021 年 11 月( 总第 347 期)</a:t>
                      </a:r>
                      <a:endParaRPr lang="en-US" altLang="en-US" sz="1200" b="0">
                        <a:solidFill>
                          <a:srgbClr val="404040"/>
                        </a:solidFill>
                        <a:latin typeface="微软雅黑 Light" panose="020B0502040204020203" charset="-122"/>
                        <a:ea typeface="微软雅黑 Light" panose="020B0502040204020203" charset="-122"/>
                        <a:cs typeface="微软雅黑 Light" panose="020B0502040204020203" charset="-122"/>
                      </a:endParaRPr>
                    </a:p>
                  </a:txBody>
                  <a:tcPr marL="68580" marR="68580" marT="0" marB="0" vert="horz" anchor="ctr" anchorCtr="0"/>
                </a:tc>
              </a:tr>
              <a:tr h="300990">
                <a:tc>
                  <a:txBody>
                    <a:bodyPr/>
                    <a:p>
                      <a:pPr indent="0" algn="l">
                        <a:buNone/>
                      </a:pPr>
                      <a:r>
                        <a:rPr lang="en-US" sz="1200" b="0">
                          <a:solidFill>
                            <a:srgbClr val="404040"/>
                          </a:solidFill>
                          <a:latin typeface="微软雅黑 Light" panose="020B0502040204020203" charset="-122"/>
                          <a:ea typeface="微软雅黑 Light" panose="020B0502040204020203" charset="-122"/>
                          <a:cs typeface="宋体" panose="02010600030101010101" pitchFamily="2" charset="-122"/>
                        </a:rPr>
                        <a:t>骨科大手术加速康复围手术期静脉血栓栓塞症防治专家共识</a:t>
                      </a:r>
                      <a:endParaRPr lang="en-US" altLang="en-US" sz="1200" b="0">
                        <a:solidFill>
                          <a:srgbClr val="404040"/>
                        </a:solidFill>
                        <a:latin typeface="微软雅黑 Light" panose="020B0502040204020203" charset="-122"/>
                        <a:ea typeface="微软雅黑 Light" panose="020B0502040204020203" charset="-122"/>
                        <a:cs typeface="宋体" panose="02010600030101010101" pitchFamily="2" charset="-122"/>
                      </a:endParaRPr>
                    </a:p>
                  </a:txBody>
                  <a:tcPr marL="68580" marR="68580" marT="0" marB="0" vert="horz" anchor="ctr" anchorCtr="0"/>
                </a:tc>
                <a:tc>
                  <a:txBody>
                    <a:bodyPr/>
                    <a:p>
                      <a:pPr indent="0" algn="l">
                        <a:buNone/>
                      </a:pPr>
                      <a:r>
                        <a:rPr lang="en-US" sz="1200" b="0">
                          <a:solidFill>
                            <a:srgbClr val="404040"/>
                          </a:solidFill>
                          <a:latin typeface="微软雅黑 Light" panose="020B0502040204020203" charset="-122"/>
                          <a:ea typeface="微软雅黑 Light" panose="020B0502040204020203" charset="-122"/>
                          <a:cs typeface="微软雅黑 Light" panose="020B0502040204020203" charset="-122"/>
                        </a:rPr>
                        <a:t>《中华骨与关节外科杂志》2022年10月 第15卷 第10期</a:t>
                      </a:r>
                      <a:endParaRPr lang="en-US" altLang="en-US" sz="1200" b="0">
                        <a:solidFill>
                          <a:srgbClr val="404040"/>
                        </a:solidFill>
                        <a:latin typeface="微软雅黑 Light" panose="020B0502040204020203" charset="-122"/>
                        <a:ea typeface="微软雅黑 Light" panose="020B0502040204020203" charset="-122"/>
                        <a:cs typeface="微软雅黑 Light" panose="020B0502040204020203" charset="-122"/>
                      </a:endParaRPr>
                    </a:p>
                  </a:txBody>
                  <a:tcPr marL="68580" marR="68580" marT="0" marB="0" vert="horz" anchor="ctr" anchorCtr="0"/>
                </a:tc>
              </a:tr>
              <a:tr h="323850">
                <a:tc>
                  <a:txBody>
                    <a:bodyPr/>
                    <a:p>
                      <a:pPr indent="0" algn="l">
                        <a:buNone/>
                      </a:pPr>
                      <a:r>
                        <a:rPr lang="en-US" sz="1200" b="0">
                          <a:solidFill>
                            <a:srgbClr val="404040"/>
                          </a:solidFill>
                          <a:latin typeface="微软雅黑 Light" panose="020B0502040204020203" charset="-122"/>
                          <a:ea typeface="微软雅黑 Light" panose="020B0502040204020203" charset="-122"/>
                          <a:cs typeface="微软雅黑 Light" panose="020B0502040204020203" charset="-122"/>
                        </a:rPr>
                        <a:t>利伐沙班临床应用中国专家建议——深静脉血栓形成治疗分册</a:t>
                      </a:r>
                      <a:endParaRPr lang="en-US" altLang="en-US" sz="1200" b="0">
                        <a:solidFill>
                          <a:srgbClr val="404040"/>
                        </a:solidFill>
                        <a:latin typeface="微软雅黑 Light" panose="020B0502040204020203" charset="-122"/>
                        <a:ea typeface="微软雅黑 Light" panose="020B0502040204020203" charset="-122"/>
                        <a:cs typeface="微软雅黑 Light" panose="020B0502040204020203" charset="-122"/>
                      </a:endParaRPr>
                    </a:p>
                  </a:txBody>
                  <a:tcPr marL="68580" marR="68580" marT="0" marB="0" vert="horz" anchor="ctr" anchorCtr="0"/>
                </a:tc>
                <a:tc>
                  <a:txBody>
                    <a:bodyPr/>
                    <a:p>
                      <a:pPr indent="0" algn="l">
                        <a:buNone/>
                      </a:pPr>
                      <a:r>
                        <a:rPr lang="en-US" sz="1200" b="0">
                          <a:solidFill>
                            <a:srgbClr val="404040"/>
                          </a:solidFill>
                          <a:latin typeface="微软雅黑 Light" panose="020B0502040204020203" charset="-122"/>
                          <a:ea typeface="微软雅黑 Light" panose="020B0502040204020203" charset="-122"/>
                          <a:cs typeface="微软雅黑 Light" panose="020B0502040204020203" charset="-122"/>
                        </a:rPr>
                        <a:t>中国血管外科杂志 电子版 2013 年 12 月第 5 卷第 4 期</a:t>
                      </a:r>
                      <a:endParaRPr lang="en-US" altLang="en-US" sz="1200" b="0">
                        <a:solidFill>
                          <a:srgbClr val="404040"/>
                        </a:solidFill>
                        <a:latin typeface="微软雅黑 Light" panose="020B0502040204020203" charset="-122"/>
                        <a:ea typeface="微软雅黑 Light" panose="020B0502040204020203" charset="-122"/>
                        <a:cs typeface="微软雅黑 Light" panose="020B0502040204020203" charset="-122"/>
                      </a:endParaRPr>
                    </a:p>
                  </a:txBody>
                  <a:tcPr marL="68580" marR="68580" marT="0" marB="0" vert="horz" anchor="ctr" anchorCtr="0"/>
                </a:tc>
              </a:tr>
              <a:tr h="323850">
                <a:tc>
                  <a:txBody>
                    <a:bodyPr/>
                    <a:p>
                      <a:pPr indent="0" algn="l">
                        <a:buNone/>
                      </a:pPr>
                      <a:r>
                        <a:rPr lang="en-US" sz="1200" b="0">
                          <a:solidFill>
                            <a:srgbClr val="404040"/>
                          </a:solidFill>
                          <a:latin typeface="微软雅黑 Light" panose="020B0502040204020203" charset="-122"/>
                          <a:ea typeface="微软雅黑 Light" panose="020B0502040204020203" charset="-122"/>
                          <a:cs typeface="微软雅黑 Light" panose="020B0502040204020203" charset="-122"/>
                        </a:rPr>
                        <a:t>利伐沙班临床应用中国专家建议——非瓣膜病心房颤动卒中预防分册</a:t>
                      </a:r>
                      <a:endParaRPr lang="en-US" altLang="en-US" sz="1200" b="0">
                        <a:solidFill>
                          <a:srgbClr val="404040"/>
                        </a:solidFill>
                        <a:latin typeface="微软雅黑 Light" panose="020B0502040204020203" charset="-122"/>
                        <a:ea typeface="微软雅黑 Light" panose="020B0502040204020203" charset="-122"/>
                        <a:cs typeface="微软雅黑 Light" panose="020B0502040204020203" charset="-122"/>
                      </a:endParaRPr>
                    </a:p>
                  </a:txBody>
                  <a:tcPr marL="68580" marR="68580" marT="0" marB="0" vert="horz" anchor="ctr" anchorCtr="0"/>
                </a:tc>
                <a:tc>
                  <a:txBody>
                    <a:bodyPr/>
                    <a:p>
                      <a:pPr indent="0" algn="l">
                        <a:buNone/>
                      </a:pPr>
                      <a:r>
                        <a:rPr lang="en-US" sz="1200" b="0">
                          <a:solidFill>
                            <a:srgbClr val="404040"/>
                          </a:solidFill>
                          <a:latin typeface="微软雅黑 Light" panose="020B0502040204020203" charset="-122"/>
                          <a:ea typeface="微软雅黑 Light" panose="020B0502040204020203" charset="-122"/>
                          <a:cs typeface="微软雅黑 Light" panose="020B0502040204020203" charset="-122"/>
                        </a:rPr>
                        <a:t>中华内科杂志2013年10月第52卷第10期</a:t>
                      </a:r>
                      <a:endParaRPr lang="en-US" altLang="en-US" sz="1200" b="0">
                        <a:solidFill>
                          <a:srgbClr val="404040"/>
                        </a:solidFill>
                        <a:latin typeface="微软雅黑 Light" panose="020B0502040204020203" charset="-122"/>
                        <a:ea typeface="微软雅黑 Light" panose="020B0502040204020203" charset="-122"/>
                        <a:cs typeface="微软雅黑 Light" panose="020B0502040204020203" charset="-122"/>
                      </a:endParaRPr>
                    </a:p>
                  </a:txBody>
                  <a:tcPr marL="68580" marR="68580" marT="0" marB="0" vert="horz" anchor="ctr" anchorCtr="0"/>
                </a:tc>
              </a:tr>
            </a:tbl>
          </a:graphicData>
        </a:graphic>
      </p:graphicFrame>
      <p:sp>
        <p:nvSpPr>
          <p:cNvPr id="38" name="文本框 37"/>
          <p:cNvSpPr txBox="1"/>
          <p:nvPr/>
        </p:nvSpPr>
        <p:spPr>
          <a:xfrm>
            <a:off x="492760" y="4455795"/>
            <a:ext cx="2814320" cy="349250"/>
          </a:xfrm>
          <a:prstGeom prst="rect">
            <a:avLst/>
          </a:prstGeom>
          <a:noFill/>
        </p:spPr>
        <p:txBody>
          <a:bodyPr wrap="square" rtlCol="0">
            <a:spAutoFit/>
          </a:bodyPr>
          <a:p>
            <a:pPr>
              <a:lnSpc>
                <a:spcPct val="120000"/>
              </a:lnSpc>
              <a:spcBef>
                <a:spcPct val="0"/>
              </a:spcBef>
              <a:buFontTx/>
              <a:buNone/>
            </a:pPr>
            <a:r>
              <a:rPr lang="zh-CN" altLang="en-US" sz="1400" b="1" dirty="0">
                <a:solidFill>
                  <a:srgbClr val="CF152D"/>
                </a:solidFill>
                <a:latin typeface="Arial" panose="020B0604020202020204" pitchFamily="34" charset="0"/>
                <a:ea typeface="微软雅黑" panose="020B0503020204020204" charset="-122"/>
                <a:sym typeface="Arial" panose="020B0604020202020204" pitchFamily="34" charset="0"/>
              </a:rPr>
              <a:t>指南推荐</a:t>
            </a:r>
            <a:endParaRPr lang="zh-CN" altLang="en-US" sz="1400" b="1" dirty="0">
              <a:solidFill>
                <a:srgbClr val="CF152D"/>
              </a:solidFill>
              <a:latin typeface="Arial" panose="020B0604020202020204" pitchFamily="34" charset="0"/>
              <a:ea typeface="微软雅黑" panose="020B0503020204020204" charset="-122"/>
              <a:sym typeface="Arial" panose="020B0604020202020204" pitchFamily="34" charset="0"/>
            </a:endParaRPr>
          </a:p>
        </p:txBody>
      </p:sp>
      <p:cxnSp>
        <p:nvCxnSpPr>
          <p:cNvPr id="39" name="直接连接符 38"/>
          <p:cNvCxnSpPr/>
          <p:nvPr/>
        </p:nvCxnSpPr>
        <p:spPr>
          <a:xfrm>
            <a:off x="570230" y="4790440"/>
            <a:ext cx="727710" cy="0"/>
          </a:xfrm>
          <a:prstGeom prst="line">
            <a:avLst/>
          </a:prstGeom>
          <a:ln w="28575">
            <a:solidFill>
              <a:srgbClr val="C00000"/>
            </a:solidFill>
          </a:ln>
        </p:spPr>
        <p:style>
          <a:lnRef idx="2">
            <a:schemeClr val="accent1"/>
          </a:lnRef>
          <a:fillRef idx="0">
            <a:srgbClr val="FFFFFF"/>
          </a:fillRef>
          <a:effectRef idx="0">
            <a:srgbClr val="FFFFFF"/>
          </a:effectRef>
          <a:fontRef idx="minor">
            <a:schemeClr val="tx1"/>
          </a:fontRef>
        </p:style>
      </p:cxnSp>
    </p:spTree>
    <p:custDataLst>
      <p:tags r:id="rId3"/>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cxnSp>
        <p:nvCxnSpPr>
          <p:cNvPr id="4" name="直接连接符 3"/>
          <p:cNvCxnSpPr/>
          <p:nvPr/>
        </p:nvCxnSpPr>
        <p:spPr>
          <a:xfrm>
            <a:off x="571818" y="935990"/>
            <a:ext cx="11058525" cy="0"/>
          </a:xfrm>
          <a:prstGeom prst="line">
            <a:avLst/>
          </a:prstGeom>
          <a:ln w="19050" cap="rnd">
            <a:solidFill>
              <a:srgbClr val="404040"/>
            </a:solidFill>
            <a:prstDash val="sysDot"/>
            <a:round/>
          </a:ln>
        </p:spPr>
        <p:style>
          <a:lnRef idx="0">
            <a:srgbClr val="FFFFFF"/>
          </a:lnRef>
          <a:fillRef idx="0">
            <a:srgbClr val="FFFFFF"/>
          </a:fillRef>
          <a:effectRef idx="0">
            <a:srgbClr val="FFFFFF"/>
          </a:effectRef>
          <a:fontRef idx="minor">
            <a:schemeClr val="tx1"/>
          </a:fontRef>
        </p:style>
      </p:cxnSp>
      <p:sp>
        <p:nvSpPr>
          <p:cNvPr id="5" name="object 4"/>
          <p:cNvSpPr txBox="1"/>
          <p:nvPr/>
        </p:nvSpPr>
        <p:spPr>
          <a:xfrm>
            <a:off x="510540" y="364490"/>
            <a:ext cx="3007360" cy="504825"/>
          </a:xfrm>
          <a:prstGeom prst="rect">
            <a:avLst/>
          </a:prstGeom>
        </p:spPr>
        <p:txBody>
          <a:bodyPr vert="horz" wrap="square" lIns="0" tIns="12700" rIns="0" bIns="0" rtlCol="0">
            <a:spAutoFit/>
          </a:bodyPr>
          <a:p>
            <a:pPr marL="12700" algn="l">
              <a:lnSpc>
                <a:spcPct val="100000"/>
              </a:lnSpc>
              <a:spcBef>
                <a:spcPts val="100"/>
              </a:spcBef>
            </a:pPr>
            <a:r>
              <a:rPr lang="zh-CN" altLang="en-US" sz="3200" spc="-10" dirty="0">
                <a:solidFill>
                  <a:srgbClr val="CF152D"/>
                </a:solidFill>
                <a:latin typeface="微软雅黑 Light" panose="020B0502040204020203" charset="-122"/>
                <a:ea typeface="微软雅黑 Light" panose="020B0502040204020203" charset="-122"/>
                <a:cs typeface="微软雅黑" panose="020B0503020204020204" charset="-122"/>
              </a:rPr>
              <a:t>创新性</a:t>
            </a:r>
            <a:endParaRPr lang="zh-CN" altLang="en-US" sz="3200" spc="-10" dirty="0">
              <a:solidFill>
                <a:srgbClr val="CF152D"/>
              </a:solidFill>
              <a:latin typeface="微软雅黑 Light" panose="020B0502040204020203" charset="-122"/>
              <a:ea typeface="微软雅黑 Light" panose="020B0502040204020203" charset="-122"/>
              <a:cs typeface="微软雅黑" panose="020B0503020204020204" charset="-122"/>
            </a:endParaRPr>
          </a:p>
        </p:txBody>
      </p:sp>
      <p:cxnSp>
        <p:nvCxnSpPr>
          <p:cNvPr id="6" name="直接连接符 5"/>
          <p:cNvCxnSpPr/>
          <p:nvPr/>
        </p:nvCxnSpPr>
        <p:spPr>
          <a:xfrm>
            <a:off x="552133" y="935990"/>
            <a:ext cx="1517650" cy="0"/>
          </a:xfrm>
          <a:prstGeom prst="line">
            <a:avLst/>
          </a:prstGeom>
          <a:ln w="38100">
            <a:solidFill>
              <a:srgbClr val="404040"/>
            </a:solidFill>
          </a:ln>
        </p:spPr>
        <p:style>
          <a:lnRef idx="2">
            <a:schemeClr val="accent1"/>
          </a:lnRef>
          <a:fillRef idx="0">
            <a:srgbClr val="FFFFFF"/>
          </a:fillRef>
          <a:effectRef idx="0">
            <a:srgbClr val="FFFFFF"/>
          </a:effectRef>
          <a:fontRef idx="minor">
            <a:schemeClr val="tx1"/>
          </a:fontRef>
        </p:style>
      </p:cxnSp>
      <p:sp>
        <p:nvSpPr>
          <p:cNvPr id="7" name="object 4"/>
          <p:cNvSpPr txBox="1"/>
          <p:nvPr/>
        </p:nvSpPr>
        <p:spPr>
          <a:xfrm>
            <a:off x="5160645" y="356870"/>
            <a:ext cx="6638925" cy="504825"/>
          </a:xfrm>
          <a:prstGeom prst="rect">
            <a:avLst/>
          </a:prstGeom>
        </p:spPr>
        <p:txBody>
          <a:bodyPr vert="horz" wrap="square" lIns="0" tIns="12700" rIns="0" bIns="0" rtlCol="0">
            <a:spAutoFit/>
          </a:bodyPr>
          <a:p>
            <a:pPr algn="l"/>
            <a:r>
              <a:rPr lang="zh-CN" altLang="en-US" sz="1600" b="1" i="1" dirty="0">
                <a:solidFill>
                  <a:srgbClr val="404040"/>
                </a:solidFill>
                <a:latin typeface="Arial" panose="020B0604020202020204" pitchFamily="34" charset="0"/>
                <a:ea typeface="微软雅黑" panose="020B0503020204020204" charset="-122"/>
                <a:sym typeface="Arial" panose="020B0604020202020204" pitchFamily="34" charset="0"/>
              </a:rPr>
              <a:t>利伐沙班 </a:t>
            </a:r>
            <a:r>
              <a:rPr lang="en-US" altLang="zh-CN" sz="1600" dirty="0">
                <a:solidFill>
                  <a:srgbClr val="404040"/>
                </a:solidFill>
                <a:latin typeface="Arial" panose="020B0604020202020204" pitchFamily="34" charset="0"/>
                <a:ea typeface="微软雅黑" panose="020B0503020204020204" charset="-122"/>
                <a:sym typeface="Arial" panose="020B0604020202020204" pitchFamily="34" charset="0"/>
              </a:rPr>
              <a:t>: </a:t>
            </a:r>
            <a:r>
              <a:rPr sz="1600" b="1" dirty="0">
                <a:solidFill>
                  <a:srgbClr val="404040"/>
                </a:solidFill>
                <a:latin typeface="Arial" panose="020B0604020202020204" pitchFamily="34" charset="0"/>
                <a:ea typeface="微软雅黑" panose="020B0503020204020204" charset="-122"/>
                <a:sym typeface="Arial" panose="020B0604020202020204" pitchFamily="34" charset="0"/>
              </a:rPr>
              <a:t>拥有最多适应症的NOACs</a:t>
            </a:r>
            <a:endParaRPr sz="1600" b="1" dirty="0">
              <a:solidFill>
                <a:srgbClr val="404040"/>
              </a:solidFill>
              <a:latin typeface="Arial" panose="020B0604020202020204" pitchFamily="34" charset="0"/>
              <a:ea typeface="微软雅黑" panose="020B0503020204020204" charset="-122"/>
              <a:sym typeface="Arial" panose="020B0604020202020204" pitchFamily="34" charset="0"/>
            </a:endParaRPr>
          </a:p>
          <a:p>
            <a:pPr algn="l"/>
            <a:r>
              <a:rPr lang="en-US" altLang="zh-CN" sz="1600" dirty="0">
                <a:solidFill>
                  <a:srgbClr val="404040"/>
                </a:solidFill>
                <a:latin typeface="Arial" panose="020B0604020202020204" pitchFamily="34" charset="0"/>
                <a:ea typeface="微软雅黑" panose="020B0503020204020204" charset="-122"/>
                <a:sym typeface="Arial" panose="020B0604020202020204" pitchFamily="34" charset="0"/>
              </a:rPr>
              <a:t>                 </a:t>
            </a:r>
            <a:r>
              <a:rPr sz="1600" b="1" dirty="0">
                <a:solidFill>
                  <a:srgbClr val="404040"/>
                </a:solidFill>
                <a:latin typeface="Arial" panose="020B0604020202020204" pitchFamily="34" charset="0"/>
                <a:ea typeface="微软雅黑" panose="020B0503020204020204" charset="-122"/>
                <a:sym typeface="Arial" panose="020B0604020202020204" pitchFamily="34" charset="0"/>
              </a:rPr>
              <a:t>中国唯一拥有儿童VTE治疗及预防复发适应</a:t>
            </a:r>
            <a:r>
              <a:rPr lang="zh-CN" sz="1600" b="1" dirty="0">
                <a:solidFill>
                  <a:srgbClr val="404040"/>
                </a:solidFill>
                <a:latin typeface="Arial" panose="020B0604020202020204" pitchFamily="34" charset="0"/>
                <a:ea typeface="微软雅黑" panose="020B0503020204020204" charset="-122"/>
                <a:sym typeface="Arial" panose="020B0604020202020204" pitchFamily="34" charset="0"/>
              </a:rPr>
              <a:t>症</a:t>
            </a:r>
            <a:r>
              <a:rPr sz="1600" b="1" dirty="0">
                <a:solidFill>
                  <a:srgbClr val="404040"/>
                </a:solidFill>
                <a:latin typeface="Arial" panose="020B0604020202020204" pitchFamily="34" charset="0"/>
                <a:ea typeface="微软雅黑" panose="020B0503020204020204" charset="-122"/>
                <a:sym typeface="Arial" panose="020B0604020202020204" pitchFamily="34" charset="0"/>
              </a:rPr>
              <a:t>的口服抗凝药物。</a:t>
            </a:r>
            <a:endParaRPr sz="1600" b="1" spc="-10" dirty="0">
              <a:solidFill>
                <a:srgbClr val="404040"/>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p:txBody>
      </p:sp>
      <p:graphicFrame>
        <p:nvGraphicFramePr>
          <p:cNvPr id="8" name="表格 7"/>
          <p:cNvGraphicFramePr/>
          <p:nvPr>
            <p:custDataLst>
              <p:tags r:id="rId1"/>
            </p:custDataLst>
          </p:nvPr>
        </p:nvGraphicFramePr>
        <p:xfrm>
          <a:off x="571500" y="1188720"/>
          <a:ext cx="11059160" cy="1350010"/>
        </p:xfrm>
        <a:graphic>
          <a:graphicData uri="http://schemas.openxmlformats.org/drawingml/2006/table">
            <a:tbl>
              <a:tblPr firstRow="1" bandRow="1">
                <a:tableStyleId>{5940675A-B579-460E-94D1-54222C63F5DA}</a:tableStyleId>
              </a:tblPr>
              <a:tblGrid>
                <a:gridCol w="2951480"/>
                <a:gridCol w="8107680"/>
              </a:tblGrid>
              <a:tr h="385445">
                <a:tc>
                  <a:txBody>
                    <a:bodyPr/>
                    <a:p>
                      <a:pPr algn="l">
                        <a:buNone/>
                      </a:pPr>
                      <a:r>
                        <a:rPr lang="zh-CN" altLang="en-US" sz="1600" b="1">
                          <a:solidFill>
                            <a:srgbClr val="404040"/>
                          </a:solidFill>
                          <a:latin typeface="微软雅黑 Light" panose="020B0502040204020203" charset="-122"/>
                          <a:ea typeface="微软雅黑 Light" panose="020B0502040204020203" charset="-122"/>
                        </a:rPr>
                        <a:t>是否为自主知识产权的创新药</a:t>
                      </a:r>
                      <a:endParaRPr lang="zh-CN" altLang="en-US" sz="1600" b="1">
                        <a:solidFill>
                          <a:srgbClr val="404040"/>
                        </a:solidFill>
                        <a:latin typeface="微软雅黑 Light" panose="020B0502040204020203" charset="-122"/>
                        <a:ea typeface="微软雅黑 Light" panose="020B0502040204020203" charset="-122"/>
                      </a:endParaRPr>
                    </a:p>
                  </a:txBody>
                  <a:tcPr anchor="ctr" anchorCtr="0">
                    <a:lnL w="19050" cmpd="sng">
                      <a:solidFill>
                        <a:srgbClr val="C00000"/>
                      </a:solidFill>
                      <a:prstDash val="solid"/>
                    </a:lnL>
                    <a:lnR w="6350" cmpd="sng">
                      <a:solidFill>
                        <a:srgbClr val="C00000"/>
                      </a:solidFill>
                      <a:prstDash val="sysDot"/>
                    </a:lnR>
                    <a:lnT w="19050" cmpd="sng">
                      <a:solidFill>
                        <a:srgbClr val="C00000"/>
                      </a:solidFill>
                      <a:prstDash val="solid"/>
                    </a:lnT>
                    <a:lnB w="6350" cmpd="sng">
                      <a:solidFill>
                        <a:srgbClr val="C00000"/>
                      </a:solidFill>
                      <a:prstDash val="sysDot"/>
                    </a:lnB>
                  </a:tcPr>
                </a:tc>
                <a:tc>
                  <a:txBody>
                    <a:bodyPr/>
                    <a:p>
                      <a:pPr algn="l">
                        <a:buNone/>
                      </a:pPr>
                      <a:r>
                        <a:rPr lang="zh-CN" altLang="en-US" sz="1600" b="0">
                          <a:solidFill>
                            <a:srgbClr val="404040"/>
                          </a:solidFill>
                          <a:latin typeface="微软雅黑" panose="020B0503020204020204" charset="-122"/>
                          <a:ea typeface="微软雅黑" panose="020B0503020204020204" charset="-122"/>
                        </a:rPr>
                        <a:t>否</a:t>
                      </a:r>
                      <a:endParaRPr lang="zh-CN" altLang="en-US" sz="1600" b="0">
                        <a:solidFill>
                          <a:srgbClr val="404040"/>
                        </a:solidFill>
                        <a:latin typeface="微软雅黑" panose="020B0503020204020204" charset="-122"/>
                        <a:ea typeface="微软雅黑" panose="020B0503020204020204" charset="-122"/>
                      </a:endParaRPr>
                    </a:p>
                  </a:txBody>
                  <a:tcPr anchor="ctr" anchorCtr="0">
                    <a:lnL w="6350" cmpd="sng">
                      <a:solidFill>
                        <a:srgbClr val="C00000"/>
                      </a:solidFill>
                      <a:prstDash val="sysDot"/>
                    </a:lnL>
                    <a:lnR w="19050" cmpd="sng">
                      <a:solidFill>
                        <a:srgbClr val="C00000"/>
                      </a:solidFill>
                      <a:prstDash val="solid"/>
                    </a:lnR>
                    <a:lnT w="19050" cmpd="sng">
                      <a:solidFill>
                        <a:srgbClr val="C00000"/>
                      </a:solidFill>
                      <a:prstDash val="solid"/>
                    </a:lnT>
                    <a:lnB w="6350" cmpd="sng">
                      <a:solidFill>
                        <a:srgbClr val="C00000"/>
                      </a:solidFill>
                      <a:prstDash val="sysDot"/>
                    </a:lnB>
                  </a:tcPr>
                </a:tc>
              </a:tr>
              <a:tr h="385445">
                <a:tc>
                  <a:txBody>
                    <a:bodyPr/>
                    <a:p>
                      <a:pPr algn="l">
                        <a:buNone/>
                      </a:pPr>
                      <a:r>
                        <a:rPr lang="zh-CN" altLang="en-US" sz="1600" b="1">
                          <a:solidFill>
                            <a:srgbClr val="404040"/>
                          </a:solidFill>
                          <a:latin typeface="微软雅黑 Light" panose="020B0502040204020203" charset="-122"/>
                          <a:ea typeface="微软雅黑 Light" panose="020B0502040204020203" charset="-122"/>
                        </a:rPr>
                        <a:t>药品注册分类</a:t>
                      </a:r>
                      <a:endParaRPr lang="zh-CN" altLang="en-US" sz="1600" b="1">
                        <a:solidFill>
                          <a:srgbClr val="404040"/>
                        </a:solidFill>
                        <a:latin typeface="微软雅黑 Light" panose="020B0502040204020203" charset="-122"/>
                        <a:ea typeface="微软雅黑 Light" panose="020B0502040204020203" charset="-122"/>
                      </a:endParaRPr>
                    </a:p>
                  </a:txBody>
                  <a:tcPr anchor="ctr" anchorCtr="0">
                    <a:lnL w="19050" cmpd="sng">
                      <a:solidFill>
                        <a:srgbClr val="C00000"/>
                      </a:solidFill>
                      <a:prstDash val="solid"/>
                    </a:lnL>
                    <a:lnR w="6350" cmpd="sng">
                      <a:solidFill>
                        <a:srgbClr val="C00000"/>
                      </a:solidFill>
                      <a:prstDash val="sysDot"/>
                    </a:lnR>
                    <a:lnT w="6350" cmpd="sng">
                      <a:solidFill>
                        <a:srgbClr val="C00000"/>
                      </a:solidFill>
                      <a:prstDash val="sysDot"/>
                    </a:lnT>
                    <a:lnB w="6350" cmpd="sng">
                      <a:solidFill>
                        <a:srgbClr val="C00000"/>
                      </a:solidFill>
                      <a:prstDash val="sysDot"/>
                    </a:lnB>
                  </a:tcPr>
                </a:tc>
                <a:tc>
                  <a:txBody>
                    <a:bodyPr/>
                    <a:p>
                      <a:pPr algn="l">
                        <a:buNone/>
                      </a:pPr>
                      <a:r>
                        <a:rPr lang="zh-CN" altLang="en-US" sz="1600" b="0">
                          <a:solidFill>
                            <a:srgbClr val="404040"/>
                          </a:solidFill>
                          <a:latin typeface="微软雅黑" panose="020B0503020204020204" charset="-122"/>
                          <a:ea typeface="微软雅黑" panose="020B0503020204020204" charset="-122"/>
                          <a:cs typeface="微软雅黑" panose="020B0503020204020204" charset="-122"/>
                        </a:rPr>
                        <a:t>化学药品</a:t>
                      </a:r>
                      <a:r>
                        <a:rPr lang="en-US" altLang="zh-CN" sz="1600" b="0">
                          <a:solidFill>
                            <a:srgbClr val="404040"/>
                          </a:solidFill>
                          <a:latin typeface="微软雅黑" panose="020B0503020204020204" charset="-122"/>
                          <a:ea typeface="微软雅黑" panose="020B0503020204020204" charset="-122"/>
                          <a:cs typeface="微软雅黑" panose="020B0503020204020204" charset="-122"/>
                        </a:rPr>
                        <a:t>3</a:t>
                      </a:r>
                      <a:r>
                        <a:rPr lang="zh-CN" altLang="en-US" sz="1600" b="0">
                          <a:solidFill>
                            <a:srgbClr val="404040"/>
                          </a:solidFill>
                          <a:latin typeface="微软雅黑" panose="020B0503020204020204" charset="-122"/>
                          <a:ea typeface="微软雅黑" panose="020B0503020204020204" charset="-122"/>
                          <a:cs typeface="微软雅黑" panose="020B0503020204020204" charset="-122"/>
                        </a:rPr>
                        <a:t>类</a:t>
                      </a:r>
                      <a:endParaRPr lang="zh-CN" altLang="en-US" sz="1600" b="0">
                        <a:solidFill>
                          <a:srgbClr val="404040"/>
                        </a:solidFill>
                        <a:latin typeface="微软雅黑" panose="020B0503020204020204" charset="-122"/>
                        <a:ea typeface="微软雅黑" panose="020B0503020204020204" charset="-122"/>
                        <a:cs typeface="微软雅黑" panose="020B0503020204020204" charset="-122"/>
                      </a:endParaRPr>
                    </a:p>
                  </a:txBody>
                  <a:tcPr anchor="ctr" anchorCtr="0">
                    <a:lnL w="6350" cmpd="sng">
                      <a:solidFill>
                        <a:srgbClr val="C00000"/>
                      </a:solidFill>
                      <a:prstDash val="sysDot"/>
                    </a:lnL>
                    <a:lnR w="19050" cmpd="sng">
                      <a:solidFill>
                        <a:srgbClr val="C00000"/>
                      </a:solidFill>
                      <a:prstDash val="solid"/>
                    </a:lnR>
                    <a:lnT w="6350" cmpd="sng">
                      <a:solidFill>
                        <a:srgbClr val="C00000"/>
                      </a:solidFill>
                      <a:prstDash val="sysDot"/>
                    </a:lnT>
                    <a:lnB w="6350" cmpd="sng">
                      <a:solidFill>
                        <a:srgbClr val="C00000"/>
                      </a:solidFill>
                      <a:prstDash val="sysDot"/>
                    </a:lnB>
                  </a:tcPr>
                </a:tc>
              </a:tr>
              <a:tr h="385445">
                <a:tc>
                  <a:txBody>
                    <a:bodyPr/>
                    <a:p>
                      <a:pPr algn="l">
                        <a:buNone/>
                      </a:pPr>
                      <a:r>
                        <a:rPr lang="zh-CN" altLang="en-US" sz="1600" b="1">
                          <a:solidFill>
                            <a:srgbClr val="404040"/>
                          </a:solidFill>
                          <a:latin typeface="微软雅黑 Light" panose="020B0502040204020203" charset="-122"/>
                          <a:ea typeface="微软雅黑 Light" panose="020B0502040204020203" charset="-122"/>
                        </a:rPr>
                        <a:t>主要创新点</a:t>
                      </a:r>
                      <a:endParaRPr lang="zh-CN" altLang="en-US" sz="1600" b="1">
                        <a:solidFill>
                          <a:srgbClr val="404040"/>
                        </a:solidFill>
                        <a:latin typeface="微软雅黑 Light" panose="020B0502040204020203" charset="-122"/>
                        <a:ea typeface="微软雅黑 Light" panose="020B0502040204020203" charset="-122"/>
                      </a:endParaRPr>
                    </a:p>
                  </a:txBody>
                  <a:tcPr anchor="ctr" anchorCtr="0">
                    <a:lnL w="19050" cmpd="sng">
                      <a:solidFill>
                        <a:srgbClr val="C00000"/>
                      </a:solidFill>
                      <a:prstDash val="solid"/>
                    </a:lnL>
                    <a:lnR w="6350" cmpd="sng">
                      <a:solidFill>
                        <a:srgbClr val="C00000"/>
                      </a:solidFill>
                      <a:prstDash val="sysDot"/>
                    </a:lnR>
                    <a:lnT w="6350" cmpd="sng">
                      <a:solidFill>
                        <a:srgbClr val="C00000"/>
                      </a:solidFill>
                      <a:prstDash val="sysDot"/>
                    </a:lnT>
                    <a:lnB w="19050" cmpd="sng">
                      <a:solidFill>
                        <a:srgbClr val="C00000"/>
                      </a:solidFill>
                      <a:prstDash val="solid"/>
                    </a:lnB>
                  </a:tcPr>
                </a:tc>
                <a:tc>
                  <a:txBody>
                    <a:bodyPr/>
                    <a:p>
                      <a:pPr algn="l">
                        <a:buNone/>
                      </a:pPr>
                      <a:r>
                        <a:rPr lang="en-US" altLang="zh-CN" sz="1600" b="0">
                          <a:solidFill>
                            <a:srgbClr val="404040"/>
                          </a:solidFill>
                          <a:latin typeface="微软雅黑" panose="020B0503020204020204" charset="-122"/>
                          <a:ea typeface="微软雅黑" panose="020B0503020204020204" charset="-122"/>
                          <a:cs typeface="微软雅黑" panose="020B0503020204020204" charset="-122"/>
                        </a:rPr>
                        <a:t>1</a:t>
                      </a:r>
                      <a:r>
                        <a:rPr lang="zh-CN" altLang="en-US" sz="1600" b="0">
                          <a:solidFill>
                            <a:srgbClr val="404040"/>
                          </a:solidFill>
                          <a:latin typeface="微软雅黑" panose="020B0503020204020204" charset="-122"/>
                          <a:ea typeface="微软雅黑" panose="020B0503020204020204" charset="-122"/>
                          <a:cs typeface="微软雅黑" panose="020B0503020204020204" charset="-122"/>
                        </a:rPr>
                        <a:t>、满足了儿童和不能口服用药的成年患者的用药需求，填补了片剂无法满足的临床需求。</a:t>
                      </a:r>
                      <a:endParaRPr lang="zh-CN" altLang="en-US" sz="1600" b="0">
                        <a:solidFill>
                          <a:srgbClr val="404040"/>
                        </a:solidFill>
                        <a:latin typeface="微软雅黑" panose="020B0503020204020204" charset="-122"/>
                        <a:ea typeface="微软雅黑" panose="020B0503020204020204" charset="-122"/>
                        <a:cs typeface="微软雅黑" panose="020B0503020204020204" charset="-122"/>
                      </a:endParaRPr>
                    </a:p>
                    <a:p>
                      <a:pPr algn="l">
                        <a:buNone/>
                      </a:pPr>
                      <a:r>
                        <a:rPr lang="en-US" altLang="zh-CN" sz="1600" b="0">
                          <a:solidFill>
                            <a:srgbClr val="404040"/>
                          </a:solidFill>
                          <a:latin typeface="微软雅黑" panose="020B0503020204020204" charset="-122"/>
                          <a:ea typeface="微软雅黑" panose="020B0503020204020204" charset="-122"/>
                          <a:cs typeface="微软雅黑" panose="020B0503020204020204" charset="-122"/>
                        </a:rPr>
                        <a:t>2</a:t>
                      </a:r>
                      <a:r>
                        <a:rPr lang="zh-CN" altLang="en-US" sz="1600" b="0">
                          <a:solidFill>
                            <a:srgbClr val="404040"/>
                          </a:solidFill>
                          <a:latin typeface="微软雅黑" panose="020B0503020204020204" charset="-122"/>
                          <a:ea typeface="微软雅黑" panose="020B0503020204020204" charset="-122"/>
                          <a:cs typeface="微软雅黑" panose="020B0503020204020204" charset="-122"/>
                        </a:rPr>
                        <a:t>、双规格满足不同适应症，不同用法用量的需求。</a:t>
                      </a:r>
                      <a:endParaRPr lang="zh-CN" altLang="en-US" sz="1600" b="0">
                        <a:solidFill>
                          <a:srgbClr val="404040"/>
                        </a:solidFill>
                        <a:latin typeface="微软雅黑" panose="020B0503020204020204" charset="-122"/>
                        <a:ea typeface="微软雅黑" panose="020B0503020204020204" charset="-122"/>
                        <a:cs typeface="微软雅黑" panose="020B0503020204020204" charset="-122"/>
                      </a:endParaRPr>
                    </a:p>
                  </a:txBody>
                  <a:tcPr anchor="ctr" anchorCtr="0">
                    <a:lnL w="6350" cmpd="sng">
                      <a:solidFill>
                        <a:srgbClr val="C00000"/>
                      </a:solidFill>
                      <a:prstDash val="sysDot"/>
                    </a:lnL>
                    <a:lnR w="19050" cmpd="sng">
                      <a:solidFill>
                        <a:srgbClr val="C00000"/>
                      </a:solidFill>
                      <a:prstDash val="solid"/>
                    </a:lnR>
                    <a:lnT w="6350" cmpd="sng">
                      <a:solidFill>
                        <a:srgbClr val="C00000"/>
                      </a:solidFill>
                      <a:prstDash val="sysDot"/>
                    </a:lnT>
                    <a:lnB w="19050" cmpd="sng">
                      <a:solidFill>
                        <a:srgbClr val="C00000"/>
                      </a:solidFill>
                      <a:prstDash val="solid"/>
                    </a:lnB>
                  </a:tcPr>
                </a:tc>
              </a:tr>
            </a:tbl>
          </a:graphicData>
        </a:graphic>
      </p:graphicFrame>
      <p:sp>
        <p:nvSpPr>
          <p:cNvPr id="10" name="文本框 9"/>
          <p:cNvSpPr txBox="1"/>
          <p:nvPr/>
        </p:nvSpPr>
        <p:spPr>
          <a:xfrm>
            <a:off x="492760" y="2543810"/>
            <a:ext cx="3627120" cy="349250"/>
          </a:xfrm>
          <a:prstGeom prst="rect">
            <a:avLst/>
          </a:prstGeom>
          <a:noFill/>
        </p:spPr>
        <p:txBody>
          <a:bodyPr wrap="square" rtlCol="0">
            <a:spAutoFit/>
          </a:bodyPr>
          <a:p>
            <a:pPr algn="l" eaLnBrk="1" hangingPunct="1">
              <a:lnSpc>
                <a:spcPct val="120000"/>
              </a:lnSpc>
              <a:spcBef>
                <a:spcPct val="0"/>
              </a:spcBef>
              <a:buFontTx/>
              <a:buNone/>
            </a:pPr>
            <a:r>
              <a:rPr lang="zh-CN" altLang="en-US" sz="1400" b="1" dirty="0">
                <a:solidFill>
                  <a:srgbClr val="CF152D"/>
                </a:solidFill>
                <a:latin typeface="Arial" panose="020B0604020202020204" pitchFamily="34" charset="0"/>
                <a:ea typeface="微软雅黑" panose="020B0503020204020204" charset="-122"/>
                <a:sym typeface="Arial" panose="020B0604020202020204" pitchFamily="34" charset="0"/>
              </a:rPr>
              <a:t>该创新带来的疗效或安全性方面的优势：</a:t>
            </a:r>
            <a:endParaRPr lang="zh-CN" altLang="en-US" sz="1400" b="1" dirty="0">
              <a:solidFill>
                <a:srgbClr val="CF152D"/>
              </a:solidFill>
              <a:latin typeface="Arial" panose="020B0604020202020204" pitchFamily="34" charset="0"/>
              <a:ea typeface="微软雅黑" panose="020B0503020204020204" charset="-122"/>
              <a:sym typeface="Arial" panose="020B0604020202020204" pitchFamily="34" charset="0"/>
            </a:endParaRPr>
          </a:p>
        </p:txBody>
      </p:sp>
      <p:cxnSp>
        <p:nvCxnSpPr>
          <p:cNvPr id="11" name="直接连接符 10"/>
          <p:cNvCxnSpPr/>
          <p:nvPr/>
        </p:nvCxnSpPr>
        <p:spPr>
          <a:xfrm>
            <a:off x="570230" y="2878455"/>
            <a:ext cx="3103245" cy="0"/>
          </a:xfrm>
          <a:prstGeom prst="line">
            <a:avLst/>
          </a:prstGeom>
          <a:ln w="28575">
            <a:solidFill>
              <a:srgbClr val="C00000"/>
            </a:solidFill>
          </a:ln>
        </p:spPr>
        <p:style>
          <a:lnRef idx="2">
            <a:schemeClr val="accent1"/>
          </a:lnRef>
          <a:fillRef idx="0">
            <a:srgbClr val="FFFFFF"/>
          </a:fillRef>
          <a:effectRef idx="0">
            <a:srgbClr val="FFFFFF"/>
          </a:effectRef>
          <a:fontRef idx="minor">
            <a:schemeClr val="tx1"/>
          </a:fontRef>
        </p:style>
      </p:cxnSp>
      <p:sp>
        <p:nvSpPr>
          <p:cNvPr id="13" name="文本框 12"/>
          <p:cNvSpPr txBox="1"/>
          <p:nvPr/>
        </p:nvSpPr>
        <p:spPr>
          <a:xfrm>
            <a:off x="492760" y="2893060"/>
            <a:ext cx="11288395" cy="3115945"/>
          </a:xfrm>
          <a:prstGeom prst="rect">
            <a:avLst/>
          </a:prstGeom>
          <a:noFill/>
        </p:spPr>
        <p:txBody>
          <a:bodyPr wrap="square" rtlCol="0">
            <a:noAutofit/>
          </a:bodyPr>
          <a:p>
            <a:pPr algn="l" eaLnBrk="1" hangingPunct="1">
              <a:lnSpc>
                <a:spcPct val="120000"/>
              </a:lnSpc>
              <a:spcBef>
                <a:spcPct val="0"/>
              </a:spcBef>
              <a:buFontTx/>
              <a:buNone/>
            </a:pPr>
            <a:r>
              <a:rPr lang="zh-CN" altLang="en-US" sz="1400" dirty="0">
                <a:solidFill>
                  <a:srgbClr val="404040"/>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1、口服给药，安全便利，抗凝治疗药物主要通过非胃肠给药（注射）（低分子肝素、普通肝素、依诺肝素钠、磺达肝癸钠、比伐芦定、阿加曲班等）与口服给药（利伐沙班、达比加群酯、华法林）。而</a:t>
            </a:r>
            <a:r>
              <a:rPr lang="zh-CN" altLang="en-US" sz="1400" b="1" dirty="0">
                <a:solidFill>
                  <a:srgbClr val="404040"/>
                </a:solidFill>
                <a:latin typeface="Arial" panose="020B0604020202020204" pitchFamily="34" charset="0"/>
                <a:ea typeface="微软雅黑" panose="020B0503020204020204" charset="-122"/>
                <a:sym typeface="Arial" panose="020B0604020202020204" pitchFamily="34" charset="0"/>
              </a:rPr>
              <a:t>利伐沙班是目前</a:t>
            </a:r>
            <a:r>
              <a:rPr sz="1400" b="1" dirty="0">
                <a:solidFill>
                  <a:srgbClr val="404040"/>
                </a:solidFill>
                <a:latin typeface="Arial" panose="020B0604020202020204" pitchFamily="34" charset="0"/>
                <a:ea typeface="微软雅黑" panose="020B0503020204020204" charset="-122"/>
                <a:sym typeface="Arial" panose="020B0604020202020204" pitchFamily="34" charset="0"/>
              </a:rPr>
              <a:t>中国唯一拥有儿童VTE治疗及预防复发适应</a:t>
            </a:r>
            <a:r>
              <a:rPr lang="zh-CN" sz="1400" b="1" dirty="0">
                <a:solidFill>
                  <a:srgbClr val="404040"/>
                </a:solidFill>
                <a:latin typeface="Arial" panose="020B0604020202020204" pitchFamily="34" charset="0"/>
                <a:ea typeface="微软雅黑" panose="020B0503020204020204" charset="-122"/>
                <a:sym typeface="Arial" panose="020B0604020202020204" pitchFamily="34" charset="0"/>
              </a:rPr>
              <a:t>症</a:t>
            </a:r>
            <a:r>
              <a:rPr sz="1400" b="1" dirty="0">
                <a:solidFill>
                  <a:srgbClr val="404040"/>
                </a:solidFill>
                <a:latin typeface="Arial" panose="020B0604020202020204" pitchFamily="34" charset="0"/>
                <a:ea typeface="微软雅黑" panose="020B0503020204020204" charset="-122"/>
                <a:sym typeface="Arial" panose="020B0604020202020204" pitchFamily="34" charset="0"/>
              </a:rPr>
              <a:t>的口服抗凝药物。</a:t>
            </a:r>
            <a:endParaRPr sz="1400" b="1" spc="-10" dirty="0">
              <a:solidFill>
                <a:srgbClr val="404040"/>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a:p>
            <a:pPr algn="l" eaLnBrk="1" hangingPunct="1">
              <a:lnSpc>
                <a:spcPct val="120000"/>
              </a:lnSpc>
              <a:spcBef>
                <a:spcPct val="0"/>
              </a:spcBef>
              <a:buFontTx/>
              <a:buNone/>
            </a:pPr>
            <a:r>
              <a:rPr lang="zh-CN" altLang="en-US" sz="1400" b="1" i="1" dirty="0">
                <a:solidFill>
                  <a:srgbClr val="404040"/>
                </a:solidFill>
                <a:latin typeface="Arial" panose="020B0604020202020204" pitchFamily="34" charset="0"/>
                <a:ea typeface="微软雅黑" panose="020B0503020204020204" charset="-122"/>
                <a:sym typeface="Arial" panose="020B0604020202020204" pitchFamily="34" charset="0"/>
              </a:rPr>
              <a:t> </a:t>
            </a:r>
            <a:r>
              <a:rPr lang="zh-CN" altLang="en-US" sz="1400" dirty="0">
                <a:solidFill>
                  <a:srgbClr val="404040"/>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由于抗凝治疗是一个长期过程，一般都是三个月以上甚至更长，所以口服给药比注射给药具有更好的依从性，特别是儿童，注射给药既不便也存在一定的风险。</a:t>
            </a:r>
            <a:endParaRPr lang="zh-CN" altLang="en-US" sz="1400" dirty="0">
              <a:solidFill>
                <a:srgbClr val="404040"/>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a:p>
            <a:pPr algn="l" eaLnBrk="1" hangingPunct="1">
              <a:lnSpc>
                <a:spcPct val="120000"/>
              </a:lnSpc>
              <a:spcBef>
                <a:spcPct val="0"/>
              </a:spcBef>
              <a:buFontTx/>
              <a:buNone/>
            </a:pPr>
            <a:r>
              <a:rPr lang="zh-CN" altLang="en-US" sz="1400" dirty="0">
                <a:solidFill>
                  <a:srgbClr val="404040"/>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2、多规格便于用药剂量选择：</a:t>
            </a:r>
            <a:r>
              <a:rPr lang="zh-CN" alt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  </a:t>
            </a:r>
            <a:r>
              <a:rPr lang="zh-CN" altLang="en-US" sz="1400" b="1"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本产品具有10mg、15mg两个规格，便于临床治疗中剂量选择，可满足不同临床治疗的需求。</a:t>
            </a:r>
            <a:endParaRPr lang="zh-CN" altLang="en-US" sz="1400" dirty="0">
              <a:solidFill>
                <a:srgbClr val="404040"/>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a:p>
            <a:pPr algn="l" eaLnBrk="1" hangingPunct="1">
              <a:lnSpc>
                <a:spcPct val="120000"/>
              </a:lnSpc>
              <a:spcBef>
                <a:spcPct val="0"/>
              </a:spcBef>
              <a:buFontTx/>
              <a:buNone/>
            </a:pPr>
            <a:r>
              <a:rPr lang="zh-CN" altLang="en-US" sz="1400" dirty="0">
                <a:solidFill>
                  <a:srgbClr val="404040"/>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3、颗粒剂与现有片剂比较，颗粒具有以下优势：</a:t>
            </a:r>
            <a:endParaRPr lang="zh-CN" altLang="en-US" sz="1400" dirty="0">
              <a:solidFill>
                <a:srgbClr val="404040"/>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a:p>
            <a:pPr algn="l" eaLnBrk="1" hangingPunct="1">
              <a:lnSpc>
                <a:spcPct val="120000"/>
              </a:lnSpc>
              <a:spcBef>
                <a:spcPct val="0"/>
              </a:spcBef>
              <a:buFontTx/>
              <a:buNone/>
            </a:pPr>
            <a:r>
              <a:rPr lang="zh-CN" altLang="en-US" sz="1400" dirty="0">
                <a:solidFill>
                  <a:srgbClr val="404040"/>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1）我司利伐沙班颗粒剂的参比制剂为利伐沙班细粒剂（バイエル薬品株式会社，仅在日本上市），采用国内领先尖端品牌设备，保证粒径在105-500微米范围内，为细粒剂。粒度比传统颗粒剂更细小，更易吸收。既可以直接吞服也可以用温水兑付，比较方便。用细粒剂鼻饲不会堵管，如果儿童使用传统颗粒剂鼻饲会堵管。我司研发的该品种填补了国内该剂型空缺。</a:t>
            </a:r>
            <a:endParaRPr lang="zh-CN" altLang="en-US" sz="1400" dirty="0">
              <a:solidFill>
                <a:srgbClr val="404040"/>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a:p>
            <a:pPr algn="l" eaLnBrk="1" hangingPunct="1">
              <a:lnSpc>
                <a:spcPct val="120000"/>
              </a:lnSpc>
              <a:spcBef>
                <a:spcPct val="0"/>
              </a:spcBef>
              <a:buFontTx/>
              <a:buNone/>
            </a:pPr>
            <a:r>
              <a:rPr lang="zh-CN" altLang="en-US" sz="1400" dirty="0">
                <a:solidFill>
                  <a:srgbClr val="404040"/>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2）相比片剂，利伐沙班颗粒满足了需要管饲给药人群的特殊需求，如果片剂碾碎后鼻饲，容易堵管或因给药剂量不精准影响疗效及安全性。</a:t>
            </a:r>
            <a:endParaRPr lang="zh-CN" altLang="en-US" sz="1400" dirty="0">
              <a:solidFill>
                <a:srgbClr val="404040"/>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a:p>
            <a:pPr algn="l" eaLnBrk="1" hangingPunct="1">
              <a:lnSpc>
                <a:spcPct val="120000"/>
              </a:lnSpc>
              <a:spcBef>
                <a:spcPct val="0"/>
              </a:spcBef>
              <a:buFontTx/>
              <a:buNone/>
            </a:pPr>
            <a:r>
              <a:rPr lang="zh-CN" altLang="en-US" sz="1400" dirty="0">
                <a:solidFill>
                  <a:srgbClr val="404040"/>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3）相比利伐沙班干混悬剂，利伐沙班颗粒满足了成人抗凝的用药需求（注：利伐沙班干混悬剂仅限于儿童使用）</a:t>
            </a:r>
            <a:endParaRPr lang="zh-CN" altLang="en-US" sz="1400" dirty="0">
              <a:solidFill>
                <a:srgbClr val="404040"/>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a:p>
            <a:pPr algn="l" eaLnBrk="1" hangingPunct="1">
              <a:lnSpc>
                <a:spcPct val="120000"/>
              </a:lnSpc>
              <a:spcBef>
                <a:spcPct val="0"/>
              </a:spcBef>
              <a:buFontTx/>
              <a:buNone/>
            </a:pPr>
            <a:r>
              <a:rPr lang="zh-CN" altLang="en-US" sz="1400" dirty="0">
                <a:solidFill>
                  <a:srgbClr val="404040"/>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4）相比同类已上市的利伐沙班颗粒（江西施美制药：15mg），我司的利伐沙班颗粒有两个规格（10mg、15mg），更能满足临床基本需求，否则容易因为给药剂量的不合理影响其疗效及安全性。</a:t>
            </a:r>
            <a:endParaRPr lang="zh-CN" altLang="en-US" sz="1400" dirty="0">
              <a:solidFill>
                <a:srgbClr val="404040"/>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9" name="文本框 8"/>
          <p:cNvSpPr txBox="1"/>
          <p:nvPr/>
        </p:nvSpPr>
        <p:spPr>
          <a:xfrm>
            <a:off x="5450840" y="6363335"/>
            <a:ext cx="11288395" cy="836295"/>
          </a:xfrm>
          <a:prstGeom prst="rect">
            <a:avLst/>
          </a:prstGeom>
          <a:noFill/>
        </p:spPr>
        <p:txBody>
          <a:bodyPr wrap="square" rtlCol="0">
            <a:noAutofit/>
          </a:bodyPr>
          <a:p>
            <a:pPr algn="l"/>
            <a:r>
              <a:rPr lang="zh-CN" sz="1000">
                <a:latin typeface="微软雅黑 Light" panose="020B0502040204020203" charset="-122"/>
                <a:ea typeface="微软雅黑 Light" panose="020B0502040204020203" charset="-122"/>
                <a:cs typeface="微软雅黑 Light" panose="020B0502040204020203" charset="-122"/>
                <a:sym typeface="+mn-ea"/>
              </a:rPr>
              <a:t>参考文献：</a:t>
            </a:r>
            <a:endParaRPr lang="zh-CN" sz="1000">
              <a:latin typeface="微软雅黑 Light" panose="020B0502040204020203" charset="-122"/>
              <a:ea typeface="微软雅黑 Light" panose="020B0502040204020203" charset="-122"/>
              <a:cs typeface="微软雅黑 Light" panose="020B0502040204020203" charset="-122"/>
              <a:sym typeface="+mn-ea"/>
            </a:endParaRPr>
          </a:p>
          <a:p>
            <a:pPr algn="l"/>
            <a:r>
              <a:rPr lang="en-US" altLang="zh-CN" sz="1000">
                <a:latin typeface="微软雅黑 Light" panose="020B0502040204020203" charset="-122"/>
                <a:ea typeface="微软雅黑 Light" panose="020B0502040204020203" charset="-122"/>
                <a:cs typeface="微软雅黑 Light" panose="020B0502040204020203" charset="-122"/>
                <a:sym typeface="+mn-ea"/>
              </a:rPr>
              <a:t>1</a:t>
            </a:r>
            <a:r>
              <a:rPr lang="zh-CN" altLang="en-US" sz="1000">
                <a:latin typeface="微软雅黑 Light" panose="020B0502040204020203" charset="-122"/>
                <a:ea typeface="微软雅黑 Light" panose="020B0502040204020203" charset="-122"/>
                <a:cs typeface="微软雅黑 Light" panose="020B0502040204020203" charset="-122"/>
                <a:sym typeface="+mn-ea"/>
              </a:rPr>
              <a:t>）利伐沙班片剂（国产）</a:t>
            </a:r>
            <a:r>
              <a:rPr lang="en-US" altLang="zh-CN" sz="1000">
                <a:latin typeface="微软雅黑 Light" panose="020B0502040204020203" charset="-122"/>
                <a:ea typeface="微软雅黑 Light" panose="020B0502040204020203" charset="-122"/>
                <a:cs typeface="微软雅黑 Light" panose="020B0502040204020203" charset="-122"/>
                <a:sym typeface="+mn-ea"/>
              </a:rPr>
              <a:t>2</a:t>
            </a:r>
            <a:r>
              <a:rPr lang="zh-CN" altLang="en-US" sz="1000">
                <a:latin typeface="微软雅黑 Light" panose="020B0502040204020203" charset="-122"/>
                <a:ea typeface="微软雅黑 Light" panose="020B0502040204020203" charset="-122"/>
                <a:cs typeface="微软雅黑 Light" panose="020B0502040204020203" charset="-122"/>
                <a:sym typeface="+mn-ea"/>
              </a:rPr>
              <a:t>、利伐沙班片剂（进口）</a:t>
            </a:r>
            <a:r>
              <a:rPr lang="en-US" altLang="zh-CN" sz="1000">
                <a:latin typeface="微软雅黑 Light" panose="020B0502040204020203" charset="-122"/>
                <a:ea typeface="微软雅黑 Light" panose="020B0502040204020203" charset="-122"/>
                <a:cs typeface="微软雅黑 Light" panose="020B0502040204020203" charset="-122"/>
                <a:sym typeface="+mn-ea"/>
              </a:rPr>
              <a:t>3</a:t>
            </a:r>
            <a:r>
              <a:rPr lang="zh-CN" altLang="en-US" sz="1000">
                <a:latin typeface="微软雅黑 Light" panose="020B0502040204020203" charset="-122"/>
                <a:ea typeface="微软雅黑 Light" panose="020B0502040204020203" charset="-122"/>
                <a:cs typeface="微软雅黑 Light" panose="020B0502040204020203" charset="-122"/>
                <a:sym typeface="+mn-ea"/>
              </a:rPr>
              <a:t>、利伐沙班干混悬剂</a:t>
            </a:r>
            <a:r>
              <a:rPr lang="en-US" altLang="zh-CN" sz="1000">
                <a:latin typeface="微软雅黑 Light" panose="020B0502040204020203" charset="-122"/>
                <a:ea typeface="微软雅黑 Light" panose="020B0502040204020203" charset="-122"/>
                <a:cs typeface="微软雅黑 Light" panose="020B0502040204020203" charset="-122"/>
                <a:sym typeface="+mn-ea"/>
              </a:rPr>
              <a:t> 4</a:t>
            </a:r>
            <a:r>
              <a:rPr lang="zh-CN" altLang="en-US" sz="1000">
                <a:latin typeface="微软雅黑 Light" panose="020B0502040204020203" charset="-122"/>
                <a:ea typeface="微软雅黑 Light" panose="020B0502040204020203" charset="-122"/>
                <a:cs typeface="微软雅黑 Light" panose="020B0502040204020203" charset="-122"/>
                <a:sym typeface="+mn-ea"/>
              </a:rPr>
              <a:t>、</a:t>
            </a:r>
            <a:r>
              <a:rPr lang="zh-CN" altLang="en-US" sz="1000" dirty="0">
                <a:solidFill>
                  <a:srgbClr val="404040"/>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达比加群酯说明书</a:t>
            </a:r>
            <a:r>
              <a:rPr lang="en-US" altLang="zh-CN" sz="1000" dirty="0">
                <a:solidFill>
                  <a:srgbClr val="404040"/>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 5</a:t>
            </a:r>
            <a:r>
              <a:rPr lang="zh-CN" altLang="en-US" sz="1000" dirty="0">
                <a:solidFill>
                  <a:srgbClr val="404040"/>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、华法林说明书</a:t>
            </a:r>
            <a:endParaRPr lang="zh-CN" sz="1000">
              <a:latin typeface="微软雅黑 Light" panose="020B0502040204020203" charset="-122"/>
              <a:ea typeface="微软雅黑 Light" panose="020B0502040204020203" charset="-122"/>
              <a:cs typeface="微软雅黑 Light" panose="020B0502040204020203" charset="-122"/>
              <a:sym typeface="+mn-ea"/>
            </a:endParaRPr>
          </a:p>
          <a:p>
            <a:pPr algn="l"/>
            <a:endParaRPr sz="1000">
              <a:latin typeface="微软雅黑 Light" panose="020B0502040204020203" charset="-122"/>
              <a:ea typeface="微软雅黑 Light" panose="020B0502040204020203" charset="-122"/>
              <a:cs typeface="微软雅黑 Light" panose="020B0502040204020203" charset="-122"/>
              <a:sym typeface="+mn-ea"/>
            </a:endParaRPr>
          </a:p>
        </p:txBody>
      </p:sp>
    </p:spTree>
    <p:custDataLst>
      <p:tags r:id="rId2"/>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0.xml><?xml version="1.0" encoding="utf-8"?>
<p:tagLst xmlns:p="http://schemas.openxmlformats.org/presentationml/2006/main">
  <p:tag name="KSO_WM_DIAGRAM_VIRTUALLY_FRAME" val="{&quot;height&quot;:139,&quot;left&quot;:38.8,&quot;top&quot;:98.65,&quot;width&quot;:888.85}"/>
</p:tagLst>
</file>

<file path=ppt/tags/tag101.xml><?xml version="1.0" encoding="utf-8"?>
<p:tagLst xmlns:p="http://schemas.openxmlformats.org/presentationml/2006/main">
  <p:tag name="KSO_WM_DIAGRAM_VIRTUALLY_FRAME" val="{&quot;height&quot;:139,&quot;left&quot;:38.8,&quot;top&quot;:98.65,&quot;width&quot;:888.85}"/>
</p:tagLst>
</file>

<file path=ppt/tags/tag102.xml><?xml version="1.0" encoding="utf-8"?>
<p:tagLst xmlns:p="http://schemas.openxmlformats.org/presentationml/2006/main">
  <p:tag name="KSO_WM_DIAGRAM_VIRTUALLY_FRAME" val="{&quot;height&quot;:139,&quot;left&quot;:38.8,&quot;top&quot;:98.65,&quot;width&quot;:888.85}"/>
</p:tagLst>
</file>

<file path=ppt/tags/tag103.xml><?xml version="1.0" encoding="utf-8"?>
<p:tagLst xmlns:p="http://schemas.openxmlformats.org/presentationml/2006/main">
  <p:tag name="KSO_WM_DIAGRAM_VIRTUALLY_FRAME" val="{&quot;height&quot;:139,&quot;left&quot;:38.8,&quot;top&quot;:98.65,&quot;width&quot;:888.85}"/>
</p:tagLst>
</file>

<file path=ppt/tags/tag104.xml><?xml version="1.0" encoding="utf-8"?>
<p:tagLst xmlns:p="http://schemas.openxmlformats.org/presentationml/2006/main">
  <p:tag name="KSO_WM_DIAGRAM_VIRTUALLY_FRAME" val="{&quot;height&quot;:139,&quot;left&quot;:38.8,&quot;top&quot;:98.65,&quot;width&quot;:888.85}"/>
</p:tagLst>
</file>

<file path=ppt/tags/tag105.xml><?xml version="1.0" encoding="utf-8"?>
<p:tagLst xmlns:p="http://schemas.openxmlformats.org/presentationml/2006/main">
  <p:tag name="KSO_WM_DIAGRAM_VIRTUALLY_FRAME" val="{&quot;height&quot;:139,&quot;left&quot;:38.8,&quot;top&quot;:98.65,&quot;width&quot;:888.85}"/>
</p:tagLst>
</file>

<file path=ppt/tags/tag106.xml><?xml version="1.0" encoding="utf-8"?>
<p:tagLst xmlns:p="http://schemas.openxmlformats.org/presentationml/2006/main">
  <p:tag name="KSO_WM_DIAGRAM_VIRTUALLY_FRAME" val="{&quot;height&quot;:139,&quot;left&quot;:38.8,&quot;top&quot;:98.65,&quot;width&quot;:888.85}"/>
</p:tagLst>
</file>

<file path=ppt/tags/tag107.xml><?xml version="1.0" encoding="utf-8"?>
<p:tagLst xmlns:p="http://schemas.openxmlformats.org/presentationml/2006/main">
  <p:tag name="KSO_WM_BEAUTIFY_FLAG" val="#wm#"/>
  <p:tag name="KSO_WM_TEMPLATE_CATEGORY" val="custom"/>
  <p:tag name="KSO_WM_TEMPLATE_INDEX" val="20205081"/>
</p:tagLst>
</file>

<file path=ppt/tags/tag108.xml><?xml version="1.0" encoding="utf-8"?>
<p:tagLst xmlns:p="http://schemas.openxmlformats.org/presentationml/2006/main">
  <p:tag name="KSO_WM_DIAGRAM_VIRTUALLY_FRAME" val="{&quot;height&quot;:139,&quot;left&quot;:38.8,&quot;top&quot;:98.65,&quot;width&quot;:888.85}"/>
</p:tagLst>
</file>

<file path=ppt/tags/tag109.xml><?xml version="1.0" encoding="utf-8"?>
<p:tagLst xmlns:p="http://schemas.openxmlformats.org/presentationml/2006/main">
  <p:tag name="KSO_WM_DIAGRAM_VIRTUALLY_FRAME" val="{&quot;height&quot;:139,&quot;left&quot;:38.8,&quot;top&quot;:98.65,&quot;width&quot;:888.85}"/>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10.xml><?xml version="1.0" encoding="utf-8"?>
<p:tagLst xmlns:p="http://schemas.openxmlformats.org/presentationml/2006/main">
  <p:tag name="KSO_WM_DIAGRAM_VIRTUALLY_FRAME" val="{&quot;height&quot;:139,&quot;left&quot;:38.8,&quot;top&quot;:98.65,&quot;width&quot;:888.85}"/>
</p:tagLst>
</file>

<file path=ppt/tags/tag111.xml><?xml version="1.0" encoding="utf-8"?>
<p:tagLst xmlns:p="http://schemas.openxmlformats.org/presentationml/2006/main">
  <p:tag name="KSO_WM_DIAGRAM_VIRTUALLY_FRAME" val="{&quot;height&quot;:139,&quot;left&quot;:38.8,&quot;top&quot;:98.65,&quot;width&quot;:888.85}"/>
</p:tagLst>
</file>

<file path=ppt/tags/tag112.xml><?xml version="1.0" encoding="utf-8"?>
<p:tagLst xmlns:p="http://schemas.openxmlformats.org/presentationml/2006/main">
  <p:tag name="KSO_WM_DIAGRAM_VIRTUALLY_FRAME" val="{&quot;height&quot;:139,&quot;left&quot;:38.8,&quot;top&quot;:98.65,&quot;width&quot;:888.85}"/>
</p:tagLst>
</file>

<file path=ppt/tags/tag113.xml><?xml version="1.0" encoding="utf-8"?>
<p:tagLst xmlns:p="http://schemas.openxmlformats.org/presentationml/2006/main">
  <p:tag name="KSO_WM_DIAGRAM_VIRTUALLY_FRAME" val="{&quot;height&quot;:139,&quot;left&quot;:38.8,&quot;top&quot;:98.65,&quot;width&quot;:888.85}"/>
</p:tagLst>
</file>

<file path=ppt/tags/tag114.xml><?xml version="1.0" encoding="utf-8"?>
<p:tagLst xmlns:p="http://schemas.openxmlformats.org/presentationml/2006/main">
  <p:tag name="KSO_WM_DIAGRAM_VIRTUALLY_FRAME" val="{&quot;height&quot;:139,&quot;left&quot;:38.8,&quot;top&quot;:98.65,&quot;width&quot;:888.85}"/>
</p:tagLst>
</file>

<file path=ppt/tags/tag115.xml><?xml version="1.0" encoding="utf-8"?>
<p:tagLst xmlns:p="http://schemas.openxmlformats.org/presentationml/2006/main">
  <p:tag name="KSO_WM_DIAGRAM_VIRTUALLY_FRAME" val="{&quot;height&quot;:139,&quot;left&quot;:38.8,&quot;top&quot;:98.65,&quot;width&quot;:888.85}"/>
</p:tagLst>
</file>

<file path=ppt/tags/tag116.xml><?xml version="1.0" encoding="utf-8"?>
<p:tagLst xmlns:p="http://schemas.openxmlformats.org/presentationml/2006/main">
  <p:tag name="KSO_WM_DIAGRAM_VIRTUALLY_FRAME" val="{&quot;height&quot;:139,&quot;left&quot;:38.8,&quot;top&quot;:98.65,&quot;width&quot;:888.85}"/>
</p:tagLst>
</file>

<file path=ppt/tags/tag117.xml><?xml version="1.0" encoding="utf-8"?>
<p:tagLst xmlns:p="http://schemas.openxmlformats.org/presentationml/2006/main">
  <p:tag name="KSO_WM_DIAGRAM_VIRTUALLY_FRAME" val="{&quot;height&quot;:139,&quot;left&quot;:38.8,&quot;top&quot;:98.65,&quot;width&quot;:888.85}"/>
</p:tagLst>
</file>

<file path=ppt/tags/tag118.xml><?xml version="1.0" encoding="utf-8"?>
<p:tagLst xmlns:p="http://schemas.openxmlformats.org/presentationml/2006/main">
  <p:tag name="KSO_WM_DIAGRAM_VIRTUALLY_FRAME" val="{&quot;height&quot;:139,&quot;left&quot;:38.8,&quot;top&quot;:98.65,&quot;width&quot;:888.85}"/>
</p:tagLst>
</file>

<file path=ppt/tags/tag119.xml><?xml version="1.0" encoding="utf-8"?>
<p:tagLst xmlns:p="http://schemas.openxmlformats.org/presentationml/2006/main">
  <p:tag name="KSO_WM_DIAGRAM_VIRTUALLY_FRAME" val="{&quot;height&quot;:139,&quot;left&quot;:38.8,&quot;top&quot;:98.65,&quot;width&quot;:888.85}"/>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0.xml><?xml version="1.0" encoding="utf-8"?>
<p:tagLst xmlns:p="http://schemas.openxmlformats.org/presentationml/2006/main">
  <p:tag name="KSO_WM_BEAUTIFY_FLAG" val="#wm#"/>
  <p:tag name="KSO_WM_TEMPLATE_CATEGORY" val="custom"/>
  <p:tag name="KSO_WM_TEMPLATE_INDEX" val="20205081"/>
</p:tagLst>
</file>

<file path=ppt/tags/tag121.xml><?xml version="1.0" encoding="utf-8"?>
<p:tagLst xmlns:p="http://schemas.openxmlformats.org/presentationml/2006/main">
  <p:tag name="KSO_WM_BEAUTIFY_FLAG" val="#wm#"/>
  <p:tag name="KSO_WM_TEMPLATE_CATEGORY" val="custom"/>
  <p:tag name="KSO_WM_TEMPLATE_INDEX" val="20205081"/>
</p:tagLst>
</file>

<file path=ppt/tags/tag122.xml><?xml version="1.0" encoding="utf-8"?>
<p:tagLst xmlns:p="http://schemas.openxmlformats.org/presentationml/2006/main">
  <p:tag name="TABLE_ENDDRAG_ORIGIN_RECT" val="770*315"/>
  <p:tag name="TABLE_ENDDRAG_RECT" val="45*150*770*315"/>
</p:tagLst>
</file>

<file path=ppt/tags/tag123.xml><?xml version="1.0" encoding="utf-8"?>
<p:tagLst xmlns:p="http://schemas.openxmlformats.org/presentationml/2006/main">
  <p:tag name="TABLE_ENDDRAG_ORIGIN_RECT" val="870*136"/>
  <p:tag name="TABLE_ENDDRAG_RECT" val="45*391*870*136"/>
</p:tagLst>
</file>

<file path=ppt/tags/tag124.xml><?xml version="1.0" encoding="utf-8"?>
<p:tagLst xmlns:p="http://schemas.openxmlformats.org/presentationml/2006/main">
  <p:tag name="KSO_WM_BEAUTIFY_FLAG" val="#wm#"/>
  <p:tag name="KSO_WM_TEMPLATE_CATEGORY" val="custom"/>
  <p:tag name="KSO_WM_TEMPLATE_INDEX" val="20205081"/>
</p:tagLst>
</file>

<file path=ppt/tags/tag125.xml><?xml version="1.0" encoding="utf-8"?>
<p:tagLst xmlns:p="http://schemas.openxmlformats.org/presentationml/2006/main">
  <p:tag name="TABLE_ENDDRAG_ORIGIN_RECT" val="870*91"/>
  <p:tag name="TABLE_ENDDRAG_RECT" val="45*133*870*91"/>
</p:tagLst>
</file>

<file path=ppt/tags/tag126.xml><?xml version="1.0" encoding="utf-8"?>
<p:tagLst xmlns:p="http://schemas.openxmlformats.org/presentationml/2006/main">
  <p:tag name="KSO_WM_BEAUTIFY_FLAG" val="#wm#"/>
  <p:tag name="KSO_WM_TEMPLATE_CATEGORY" val="custom"/>
  <p:tag name="KSO_WM_TEMPLATE_INDEX" val="20205081"/>
</p:tagLst>
</file>

<file path=ppt/tags/tag127.xml><?xml version="1.0" encoding="utf-8"?>
<p:tagLst xmlns:p="http://schemas.openxmlformats.org/presentationml/2006/main">
  <p:tag name="KSO_WM_DIAGRAM_VIRTUALLY_FRAME" val="{&quot;height&quot;:139,&quot;left&quot;:38.8,&quot;top&quot;:98.65,&quot;width&quot;:888.85}"/>
</p:tagLst>
</file>

<file path=ppt/tags/tag128.xml><?xml version="1.0" encoding="utf-8"?>
<p:tagLst xmlns:p="http://schemas.openxmlformats.org/presentationml/2006/main">
  <p:tag name="KSO_WM_DIAGRAM_VIRTUALLY_FRAME" val="{&quot;height&quot;:139,&quot;left&quot;:38.8,&quot;top&quot;:98.65,&quot;width&quot;:888.85}"/>
</p:tagLst>
</file>

<file path=ppt/tags/tag129.xml><?xml version="1.0" encoding="utf-8"?>
<p:tagLst xmlns:p="http://schemas.openxmlformats.org/presentationml/2006/main">
  <p:tag name="KSO_WM_DIAGRAM_VIRTUALLY_FRAME" val="{&quot;height&quot;:139,&quot;left&quot;:38.8,&quot;top&quot;:98.65,&quot;width&quot;:888.85}"/>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0.xml><?xml version="1.0" encoding="utf-8"?>
<p:tagLst xmlns:p="http://schemas.openxmlformats.org/presentationml/2006/main">
  <p:tag name="KSO_WM_DIAGRAM_VIRTUALLY_FRAME" val="{&quot;height&quot;:139,&quot;left&quot;:38.8,&quot;top&quot;:98.65,&quot;width&quot;:888.85}"/>
</p:tagLst>
</file>

<file path=ppt/tags/tag131.xml><?xml version="1.0" encoding="utf-8"?>
<p:tagLst xmlns:p="http://schemas.openxmlformats.org/presentationml/2006/main">
  <p:tag name="KSO_WM_DIAGRAM_VIRTUALLY_FRAME" val="{&quot;height&quot;:139,&quot;left&quot;:38.8,&quot;top&quot;:98.65,&quot;width&quot;:888.85}"/>
</p:tagLst>
</file>

<file path=ppt/tags/tag132.xml><?xml version="1.0" encoding="utf-8"?>
<p:tagLst xmlns:p="http://schemas.openxmlformats.org/presentationml/2006/main">
  <p:tag name="KSO_WM_DIAGRAM_VIRTUALLY_FRAME" val="{&quot;height&quot;:139,&quot;left&quot;:38.8,&quot;top&quot;:98.65,&quot;width&quot;:888.85}"/>
</p:tagLst>
</file>

<file path=ppt/tags/tag133.xml><?xml version="1.0" encoding="utf-8"?>
<p:tagLst xmlns:p="http://schemas.openxmlformats.org/presentationml/2006/main">
  <p:tag name="KSO_WM_DIAGRAM_VIRTUALLY_FRAME" val="{&quot;height&quot;:139,&quot;left&quot;:38.8,&quot;top&quot;:98.65,&quot;width&quot;:888.85}"/>
</p:tagLst>
</file>

<file path=ppt/tags/tag134.xml><?xml version="1.0" encoding="utf-8"?>
<p:tagLst xmlns:p="http://schemas.openxmlformats.org/presentationml/2006/main">
  <p:tag name="KSO_WM_DIAGRAM_VIRTUALLY_FRAME" val="{&quot;height&quot;:139,&quot;left&quot;:38.8,&quot;top&quot;:98.65,&quot;width&quot;:888.85}"/>
</p:tagLst>
</file>

<file path=ppt/tags/tag135.xml><?xml version="1.0" encoding="utf-8"?>
<p:tagLst xmlns:p="http://schemas.openxmlformats.org/presentationml/2006/main">
  <p:tag name="KSO_WM_DIAGRAM_VIRTUALLY_FRAME" val="{&quot;height&quot;:139,&quot;left&quot;:38.8,&quot;top&quot;:98.65,&quot;width&quot;:888.85}"/>
</p:tagLst>
</file>

<file path=ppt/tags/tag136.xml><?xml version="1.0" encoding="utf-8"?>
<p:tagLst xmlns:p="http://schemas.openxmlformats.org/presentationml/2006/main">
  <p:tag name="KSO_WM_DIAGRAM_VIRTUALLY_FRAME" val="{&quot;height&quot;:139,&quot;left&quot;:38.8,&quot;top&quot;:98.65,&quot;width&quot;:888.85}"/>
</p:tagLst>
</file>

<file path=ppt/tags/tag137.xml><?xml version="1.0" encoding="utf-8"?>
<p:tagLst xmlns:p="http://schemas.openxmlformats.org/presentationml/2006/main">
  <p:tag name="KSO_WM_DIAGRAM_VIRTUALLY_FRAME" val="{&quot;height&quot;:139,&quot;left&quot;:38.8,&quot;top&quot;:98.65,&quot;width&quot;:888.85}"/>
</p:tagLst>
</file>

<file path=ppt/tags/tag138.xml><?xml version="1.0" encoding="utf-8"?>
<p:tagLst xmlns:p="http://schemas.openxmlformats.org/presentationml/2006/main">
  <p:tag name="KSO_WM_DIAGRAM_VIRTUALLY_FRAME" val="{&quot;height&quot;:139,&quot;left&quot;:38.8,&quot;top&quot;:98.65,&quot;width&quot;:888.85}"/>
</p:tagLst>
</file>

<file path=ppt/tags/tag139.xml><?xml version="1.0" encoding="utf-8"?>
<p:tagLst xmlns:p="http://schemas.openxmlformats.org/presentationml/2006/main">
  <p:tag name="KSO_WM_BEAUTIFY_FLAG" val="#wm#"/>
  <p:tag name="KSO_WM_TEMPLATE_CATEGORY" val="custom"/>
  <p:tag name="KSO_WM_TEMPLATE_INDEX" val="20205081"/>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0.xml><?xml version="1.0" encoding="utf-8"?>
<p:tagLst xmlns:p="http://schemas.openxmlformats.org/presentationml/2006/main">
  <p:tag name="commondata" val="eyJoZGlkIjoiMDdmYTgyYWJiNmE3M2NhMDZiYTRiZThjNWEyYzM4MTMifQ=="/>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4.xml><?xml version="1.0" encoding="utf-8"?>
<p:tagLst xmlns:p="http://schemas.openxmlformats.org/presentationml/2006/main">
  <p:tag name="KSO_WM_DIAGRAM_VIRTUALLY_FRAME" val="{&quot;height&quot;:368.0627559055118,&quot;left&quot;:410.9814960629921,&quot;top&quot;:89,&quot;width&quot;:358.61850393700786}"/>
</p:tagLst>
</file>

<file path=ppt/tags/tag65.xml><?xml version="1.0" encoding="utf-8"?>
<p:tagLst xmlns:p="http://schemas.openxmlformats.org/presentationml/2006/main">
  <p:tag name="KSO_WM_DIAGRAM_VIRTUALLY_FRAME" val="{&quot;height&quot;:368.0627559055118,&quot;left&quot;:410.9814960629921,&quot;top&quot;:89,&quot;width&quot;:358.61850393700786}"/>
</p:tagLst>
</file>

<file path=ppt/tags/tag66.xml><?xml version="1.0" encoding="utf-8"?>
<p:tagLst xmlns:p="http://schemas.openxmlformats.org/presentationml/2006/main">
  <p:tag name="KSO_WM_DIAGRAM_VIRTUALLY_FRAME" val="{&quot;height&quot;:368.0627559055118,&quot;left&quot;:410.9814960629921,&quot;top&quot;:89,&quot;width&quot;:358.61850393700786}"/>
</p:tagLst>
</file>

<file path=ppt/tags/tag67.xml><?xml version="1.0" encoding="utf-8"?>
<p:tagLst xmlns:p="http://schemas.openxmlformats.org/presentationml/2006/main">
  <p:tag name="KSO_WM_DIAGRAM_VIRTUALLY_FRAME" val="{&quot;height&quot;:368.0627559055118,&quot;left&quot;:410.9814960629921,&quot;top&quot;:89,&quot;width&quot;:358.61850393700786}"/>
</p:tagLst>
</file>

<file path=ppt/tags/tag68.xml><?xml version="1.0" encoding="utf-8"?>
<p:tagLst xmlns:p="http://schemas.openxmlformats.org/presentationml/2006/main">
  <p:tag name="KSO_WM_DIAGRAM_VIRTUALLY_FRAME" val="{&quot;height&quot;:368.0627559055118,&quot;left&quot;:410.9814960629921,&quot;top&quot;:89,&quot;width&quot;:358.61850393700786}"/>
</p:tagLst>
</file>

<file path=ppt/tags/tag69.xml><?xml version="1.0" encoding="utf-8"?>
<p:tagLst xmlns:p="http://schemas.openxmlformats.org/presentationml/2006/main">
  <p:tag name="KSO_WM_DIAGRAM_VIRTUALLY_FRAME" val="{&quot;height&quot;:368.0627559055118,&quot;left&quot;:410.9814960629921,&quot;top&quot;:89,&quot;width&quot;:358.61850393700786}"/>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DIAGRAM_VIRTUALLY_FRAME" val="{&quot;height&quot;:368.0627559055118,&quot;left&quot;:410.9814960629921,&quot;top&quot;:89,&quot;width&quot;:358.61850393700786}"/>
</p:tagLst>
</file>

<file path=ppt/tags/tag71.xml><?xml version="1.0" encoding="utf-8"?>
<p:tagLst xmlns:p="http://schemas.openxmlformats.org/presentationml/2006/main">
  <p:tag name="KSO_WM_DIAGRAM_VIRTUALLY_FRAME" val="{&quot;height&quot;:368.0627559055118,&quot;left&quot;:410.9814960629921,&quot;top&quot;:89,&quot;width&quot;:358.61850393700786}"/>
</p:tagLst>
</file>

<file path=ppt/tags/tag72.xml><?xml version="1.0" encoding="utf-8"?>
<p:tagLst xmlns:p="http://schemas.openxmlformats.org/presentationml/2006/main">
  <p:tag name="KSO_WM_DIAGRAM_VIRTUALLY_FRAME" val="{&quot;height&quot;:368.0627559055118,&quot;left&quot;:410.9814960629921,&quot;top&quot;:89,&quot;width&quot;:358.61850393700786}"/>
</p:tagLst>
</file>

<file path=ppt/tags/tag73.xml><?xml version="1.0" encoding="utf-8"?>
<p:tagLst xmlns:p="http://schemas.openxmlformats.org/presentationml/2006/main">
  <p:tag name="KSO_WM_DIAGRAM_VIRTUALLY_FRAME" val="{&quot;height&quot;:368.0627559055118,&quot;left&quot;:410.9814960629921,&quot;top&quot;:89,&quot;width&quot;:358.61850393700786}"/>
</p:tagLst>
</file>

<file path=ppt/tags/tag74.xml><?xml version="1.0" encoding="utf-8"?>
<p:tagLst xmlns:p="http://schemas.openxmlformats.org/presentationml/2006/main">
  <p:tag name="KSO_WM_DIAGRAM_VIRTUALLY_FRAME" val="{&quot;height&quot;:368.0627559055118,&quot;left&quot;:410.9814960629921,&quot;top&quot;:89,&quot;width&quot;:358.61850393700786}"/>
</p:tagLst>
</file>

<file path=ppt/tags/tag75.xml><?xml version="1.0" encoding="utf-8"?>
<p:tagLst xmlns:p="http://schemas.openxmlformats.org/presentationml/2006/main">
  <p:tag name="KSO_WM_DIAGRAM_VIRTUALLY_FRAME" val="{&quot;height&quot;:368.0627559055118,&quot;left&quot;:410.9814960629921,&quot;top&quot;:89,&quot;width&quot;:358.61850393700786}"/>
</p:tagLst>
</file>

<file path=ppt/tags/tag76.xml><?xml version="1.0" encoding="utf-8"?>
<p:tagLst xmlns:p="http://schemas.openxmlformats.org/presentationml/2006/main">
  <p:tag name="KSO_WM_DIAGRAM_VIRTUALLY_FRAME" val="{&quot;height&quot;:368.0627559055118,&quot;left&quot;:410.9814960629921,&quot;top&quot;:89,&quot;width&quot;:358.61850393700786}"/>
</p:tagLst>
</file>

<file path=ppt/tags/tag77.xml><?xml version="1.0" encoding="utf-8"?>
<p:tagLst xmlns:p="http://schemas.openxmlformats.org/presentationml/2006/main">
  <p:tag name="KSO_WM_DIAGRAM_VIRTUALLY_FRAME" val="{&quot;height&quot;:368.0627559055118,&quot;left&quot;:410.9814960629921,&quot;top&quot;:89,&quot;width&quot;:358.61850393700786}"/>
</p:tagLst>
</file>

<file path=ppt/tags/tag78.xml><?xml version="1.0" encoding="utf-8"?>
<p:tagLst xmlns:p="http://schemas.openxmlformats.org/presentationml/2006/main">
  <p:tag name="KSO_WM_DIAGRAM_VIRTUALLY_FRAME" val="{&quot;height&quot;:368.0627559055118,&quot;left&quot;:410.9814960629921,&quot;top&quot;:89,&quot;width&quot;:358.61850393700786}"/>
</p:tagLst>
</file>

<file path=ppt/tags/tag79.xml><?xml version="1.0" encoding="utf-8"?>
<p:tagLst xmlns:p="http://schemas.openxmlformats.org/presentationml/2006/main">
  <p:tag name="KSO_WM_BEAUTIFY_FLAG" val="#wm#"/>
  <p:tag name="KSO_WM_TEMPLATE_CATEGORY" val="custom"/>
  <p:tag name="KSO_WM_TEMPLATE_INDEX" val="20205081"/>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TABLE_ENDDRAG_ORIGIN_RECT" val="770*281"/>
  <p:tag name="TABLE_ENDDRAG_RECT" val="45*108*770*281"/>
</p:tagLst>
</file>

<file path=ppt/tags/tag81.xml><?xml version="1.0" encoding="utf-8"?>
<p:tagLst xmlns:p="http://schemas.openxmlformats.org/presentationml/2006/main">
  <p:tag name="KSO_WM_BEAUTIFY_FLAG" val="#wm#"/>
  <p:tag name="KSO_WM_TEMPLATE_CATEGORY" val="custom"/>
  <p:tag name="KSO_WM_TEMPLATE_INDEX" val="20205081"/>
</p:tagLst>
</file>

<file path=ppt/tags/tag82.xml><?xml version="1.0" encoding="utf-8"?>
<p:tagLst xmlns:p="http://schemas.openxmlformats.org/presentationml/2006/main">
  <p:tag name="KSO_WM_DIAGRAM_VIRTUALLY_FRAME" val="{&quot;height&quot;:139,&quot;left&quot;:38.8,&quot;top&quot;:98.65,&quot;width&quot;:888.85}"/>
</p:tagLst>
</file>

<file path=ppt/tags/tag83.xml><?xml version="1.0" encoding="utf-8"?>
<p:tagLst xmlns:p="http://schemas.openxmlformats.org/presentationml/2006/main">
  <p:tag name="KSO_WM_DIAGRAM_VIRTUALLY_FRAME" val="{&quot;height&quot;:139,&quot;left&quot;:38.8,&quot;top&quot;:98.65,&quot;width&quot;:888.85}"/>
</p:tagLst>
</file>

<file path=ppt/tags/tag84.xml><?xml version="1.0" encoding="utf-8"?>
<p:tagLst xmlns:p="http://schemas.openxmlformats.org/presentationml/2006/main">
  <p:tag name="KSO_WM_DIAGRAM_VIRTUALLY_FRAME" val="{&quot;height&quot;:139,&quot;left&quot;:38.8,&quot;top&quot;:98.65,&quot;width&quot;:888.85}"/>
</p:tagLst>
</file>

<file path=ppt/tags/tag85.xml><?xml version="1.0" encoding="utf-8"?>
<p:tagLst xmlns:p="http://schemas.openxmlformats.org/presentationml/2006/main">
  <p:tag name="KSO_WM_DIAGRAM_VIRTUALLY_FRAME" val="{&quot;height&quot;:139,&quot;left&quot;:38.8,&quot;top&quot;:98.65,&quot;width&quot;:888.85}"/>
</p:tagLst>
</file>

<file path=ppt/tags/tag86.xml><?xml version="1.0" encoding="utf-8"?>
<p:tagLst xmlns:p="http://schemas.openxmlformats.org/presentationml/2006/main">
  <p:tag name="KSO_WM_DIAGRAM_VIRTUALLY_FRAME" val="{&quot;height&quot;:139,&quot;left&quot;:38.8,&quot;top&quot;:98.65,&quot;width&quot;:888.85}"/>
</p:tagLst>
</file>

<file path=ppt/tags/tag87.xml><?xml version="1.0" encoding="utf-8"?>
<p:tagLst xmlns:p="http://schemas.openxmlformats.org/presentationml/2006/main">
  <p:tag name="KSO_WM_DIAGRAM_VIRTUALLY_FRAME" val="{&quot;height&quot;:139,&quot;left&quot;:38.8,&quot;top&quot;:98.65,&quot;width&quot;:888.85}"/>
</p:tagLst>
</file>

<file path=ppt/tags/tag88.xml><?xml version="1.0" encoding="utf-8"?>
<p:tagLst xmlns:p="http://schemas.openxmlformats.org/presentationml/2006/main">
  <p:tag name="KSO_WM_DIAGRAM_VIRTUALLY_FRAME" val="{&quot;height&quot;:139,&quot;left&quot;:38.8,&quot;top&quot;:98.65,&quot;width&quot;:888.85}"/>
</p:tagLst>
</file>

<file path=ppt/tags/tag89.xml><?xml version="1.0" encoding="utf-8"?>
<p:tagLst xmlns:p="http://schemas.openxmlformats.org/presentationml/2006/main">
  <p:tag name="KSO_WM_DIAGRAM_VIRTUALLY_FRAME" val="{&quot;height&quot;:139,&quot;left&quot;:38.8,&quot;top&quot;:98.65,&quot;width&quot;:888.85}"/>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0.xml><?xml version="1.0" encoding="utf-8"?>
<p:tagLst xmlns:p="http://schemas.openxmlformats.org/presentationml/2006/main">
  <p:tag name="KSO_WM_DIAGRAM_VIRTUALLY_FRAME" val="{&quot;height&quot;:139,&quot;left&quot;:38.8,&quot;top&quot;:98.65,&quot;width&quot;:888.85}"/>
</p:tagLst>
</file>

<file path=ppt/tags/tag91.xml><?xml version="1.0" encoding="utf-8"?>
<p:tagLst xmlns:p="http://schemas.openxmlformats.org/presentationml/2006/main">
  <p:tag name="KSO_WM_DIAGRAM_VIRTUALLY_FRAME" val="{&quot;height&quot;:139,&quot;left&quot;:38.8,&quot;top&quot;:98.65,&quot;width&quot;:888.85}"/>
</p:tagLst>
</file>

<file path=ppt/tags/tag92.xml><?xml version="1.0" encoding="utf-8"?>
<p:tagLst xmlns:p="http://schemas.openxmlformats.org/presentationml/2006/main">
  <p:tag name="KSO_WM_DIAGRAM_VIRTUALLY_FRAME" val="{&quot;height&quot;:139,&quot;left&quot;:38.8,&quot;top&quot;:98.65,&quot;width&quot;:888.85}"/>
</p:tagLst>
</file>

<file path=ppt/tags/tag93.xml><?xml version="1.0" encoding="utf-8"?>
<p:tagLst xmlns:p="http://schemas.openxmlformats.org/presentationml/2006/main">
  <p:tag name="KSO_WM_DIAGRAM_VIRTUALLY_FRAME" val="{&quot;height&quot;:139,&quot;left&quot;:38.8,&quot;top&quot;:98.65,&quot;width&quot;:888.85}"/>
</p:tagLst>
</file>

<file path=ppt/tags/tag94.xml><?xml version="1.0" encoding="utf-8"?>
<p:tagLst xmlns:p="http://schemas.openxmlformats.org/presentationml/2006/main">
  <p:tag name="KSO_WM_BEAUTIFY_FLAG" val="#wm#"/>
  <p:tag name="KSO_WM_TEMPLATE_CATEGORY" val="custom"/>
  <p:tag name="KSO_WM_TEMPLATE_INDEX" val="20205081"/>
</p:tagLst>
</file>

<file path=ppt/tags/tag95.xml><?xml version="1.0" encoding="utf-8"?>
<p:tagLst xmlns:p="http://schemas.openxmlformats.org/presentationml/2006/main">
  <p:tag name="KSO_WM_DIAGRAM_VIRTUALLY_FRAME" val="{&quot;height&quot;:139,&quot;left&quot;:38.8,&quot;top&quot;:98.65,&quot;width&quot;:888.85}"/>
</p:tagLst>
</file>

<file path=ppt/tags/tag96.xml><?xml version="1.0" encoding="utf-8"?>
<p:tagLst xmlns:p="http://schemas.openxmlformats.org/presentationml/2006/main">
  <p:tag name="KSO_WM_DIAGRAM_VIRTUALLY_FRAME" val="{&quot;height&quot;:139,&quot;left&quot;:38.8,&quot;top&quot;:98.65,&quot;width&quot;:888.85}"/>
</p:tagLst>
</file>

<file path=ppt/tags/tag97.xml><?xml version="1.0" encoding="utf-8"?>
<p:tagLst xmlns:p="http://schemas.openxmlformats.org/presentationml/2006/main">
  <p:tag name="KSO_WM_DIAGRAM_VIRTUALLY_FRAME" val="{&quot;height&quot;:139,&quot;left&quot;:38.8,&quot;top&quot;:98.65,&quot;width&quot;:888.85}"/>
</p:tagLst>
</file>

<file path=ppt/tags/tag98.xml><?xml version="1.0" encoding="utf-8"?>
<p:tagLst xmlns:p="http://schemas.openxmlformats.org/presentationml/2006/main">
  <p:tag name="KSO_WM_DIAGRAM_VIRTUALLY_FRAME" val="{&quot;height&quot;:139,&quot;left&quot;:38.8,&quot;top&quot;:98.65,&quot;width&quot;:888.85}"/>
</p:tagLst>
</file>

<file path=ppt/tags/tag99.xml><?xml version="1.0" encoding="utf-8"?>
<p:tagLst xmlns:p="http://schemas.openxmlformats.org/presentationml/2006/main">
  <p:tag name="KSO_WM_DIAGRAM_VIRTUALLY_FRAME" val="{&quot;height&quot;:139,&quot;left&quot;:38.8,&quot;top&quot;:98.65,&quot;width&quot;:888.85}"/>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7988</Words>
  <Application>WPS 演示</Application>
  <PresentationFormat>宽屏</PresentationFormat>
  <Paragraphs>498</Paragraphs>
  <Slides>10</Slides>
  <Notes>4</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10</vt:i4>
      </vt:variant>
    </vt:vector>
  </HeadingPairs>
  <TitlesOfParts>
    <vt:vector size="20" baseType="lpstr">
      <vt:lpstr>Arial</vt:lpstr>
      <vt:lpstr>宋体</vt:lpstr>
      <vt:lpstr>Wingdings</vt:lpstr>
      <vt:lpstr>Wingdings</vt:lpstr>
      <vt:lpstr>微软雅黑 Light</vt:lpstr>
      <vt:lpstr>微软雅黑</vt:lpstr>
      <vt:lpstr>Times New Roman</vt:lpstr>
      <vt:lpstr>Arial Unicode MS</vt:lpstr>
      <vt:lpstr>Calibri</vt:lpstr>
      <vt:lpstr>WPS</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zy</cp:lastModifiedBy>
  <cp:revision>222</cp:revision>
  <dcterms:created xsi:type="dcterms:W3CDTF">2019-06-19T02:08:00Z</dcterms:created>
  <dcterms:modified xsi:type="dcterms:W3CDTF">2024-07-14T01:39:06Z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2052-12.1.0.17147</vt:lpwstr>
  </property>
  <property fmtid="{D5CDD505-2E9C-101B-9397-08002B2CF9AE}" pid="3" name="ICV">
    <vt:lpwstr>06EB980AD177425CAD6D440BCE57F2EA_13</vt:lpwstr>
  </property>
</Properties>
</file>