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335" r:id="rId4"/>
    <p:sldId id="383" r:id="rId5"/>
    <p:sldId id="338" r:id="rId7"/>
    <p:sldId id="350" r:id="rId8"/>
    <p:sldId id="352" r:id="rId9"/>
    <p:sldId id="353" r:id="rId10"/>
    <p:sldId id="375" r:id="rId11"/>
    <p:sldId id="379" r:id="rId12"/>
    <p:sldId id="380" r:id="rId13"/>
    <p:sldId id="365" r:id="rId14"/>
    <p:sldId id="366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9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11776" initials="1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90"/>
    <a:srgbClr val="A4B224"/>
    <a:srgbClr val="FFFFFF"/>
    <a:srgbClr val="093D88"/>
    <a:srgbClr val="EA5504"/>
    <a:srgbClr val="0000FF"/>
    <a:srgbClr val="EE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63" autoAdjust="0"/>
  </p:normalViewPr>
  <p:slideViewPr>
    <p:cSldViewPr snapToGrid="0" showGuides="1">
      <p:cViewPr varScale="1">
        <p:scale>
          <a:sx n="164" d="100"/>
          <a:sy n="164" d="100"/>
        </p:scale>
        <p:origin x="96" y="144"/>
      </p:cViewPr>
      <p:guideLst>
        <p:guide orient="horz" pos="2280"/>
        <p:guide pos="3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39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chartUserShapes" Target="../drawings/drawing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治疗前后</a:t>
            </a:r>
            <a:r>
              <a:rPr lang="zh-CN" altLang="en-US" sz="1600" b="1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失眠严重程度比较</a:t>
            </a:r>
            <a:endParaRPr lang="zh-CN" altLang="en-US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/>
      <c:overlay val="0"/>
      <c:spPr>
        <a:solidFill>
          <a:srgbClr val="003B90"/>
        </a:solidFill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Sheet3!$I$8</c:f>
              <c:strCache>
                <c:ptCount val="1"/>
                <c:pt idx="0">
                  <c:v>治疗前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Sheet3!$H$9:$H$12</c:f>
              <c:strCache>
                <c:ptCount val="4"/>
                <c:pt idx="0">
                  <c:v>无失眠</c:v>
                </c:pt>
                <c:pt idx="1">
                  <c:v>亚临床失眠</c:v>
                </c:pt>
                <c:pt idx="2">
                  <c:v>中度失眠</c:v>
                </c:pt>
                <c:pt idx="3">
                  <c:v>重度失眠</c:v>
                </c:pt>
              </c:strCache>
            </c:strRef>
          </c:cat>
          <c:val>
            <c:numRef>
              <c:f>Sheet3!$I$9:$I$12</c:f>
              <c:numCache>
                <c:formatCode>0%</c:formatCode>
                <c:ptCount val="4"/>
                <c:pt idx="0">
                  <c:v>0.04</c:v>
                </c:pt>
                <c:pt idx="1">
                  <c:v>0.35</c:v>
                </c:pt>
                <c:pt idx="2">
                  <c:v>0.46</c:v>
                </c:pt>
                <c:pt idx="3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Sheet3!$J$8</c:f>
              <c:strCache>
                <c:ptCount val="1"/>
                <c:pt idx="0">
                  <c:v>治疗后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B9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3B9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3B9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3B9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Sheet3!$H$9:$H$12</c:f>
              <c:strCache>
                <c:ptCount val="4"/>
                <c:pt idx="0">
                  <c:v>无失眠</c:v>
                </c:pt>
                <c:pt idx="1">
                  <c:v>亚临床失眠</c:v>
                </c:pt>
                <c:pt idx="2">
                  <c:v>中度失眠</c:v>
                </c:pt>
                <c:pt idx="3">
                  <c:v>重度失眠</c:v>
                </c:pt>
              </c:strCache>
            </c:strRef>
          </c:cat>
          <c:val>
            <c:numRef>
              <c:f>Sheet3!$J$9:$J$12</c:f>
              <c:numCache>
                <c:formatCode>0%</c:formatCode>
                <c:ptCount val="4"/>
                <c:pt idx="0">
                  <c:v>0.17</c:v>
                </c:pt>
                <c:pt idx="1">
                  <c:v>0.48</c:v>
                </c:pt>
                <c:pt idx="2">
                  <c:v>0.27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0611903"/>
        <c:axId val="1720616895"/>
      </c:barChart>
      <c:catAx>
        <c:axId val="1720611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720616895"/>
        <c:crosses val="autoZero"/>
        <c:auto val="1"/>
        <c:lblAlgn val="ctr"/>
        <c:lblOffset val="100"/>
        <c:noMultiLvlLbl val="0"/>
      </c:catAx>
      <c:valAx>
        <c:axId val="1720616895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2061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12700"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lang="zh-CN"/>
      </a:pPr>
    </a:p>
  </c:txPr>
  <c:externalData r:id="rId1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小时睡眠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达标率比较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/>
      <c:overlay val="0"/>
      <c:spPr>
        <a:solidFill>
          <a:srgbClr val="003B90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379633904650203"/>
          <c:y val="0.193938266076843"/>
          <c:w val="0.924073219069959"/>
          <c:h val="0.5342948137632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3B9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0364754212145262"/>
                  <c:y val="0.02693472117337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Sheet4!$E$13:$E$14</c:f>
              <c:strCache>
                <c:ptCount val="2"/>
                <c:pt idx="0">
                  <c:v>地达西尼</c:v>
                </c:pt>
                <c:pt idx="1">
                  <c:v>咪达唑仑</c:v>
                </c:pt>
              </c:strCache>
            </c:strRef>
          </c:cat>
          <c:val>
            <c:numRef>
              <c:f>Sheet4!$F$13:$F$14</c:f>
              <c:numCache>
                <c:formatCode>0%</c:formatCode>
                <c:ptCount val="2"/>
                <c:pt idx="0">
                  <c:v>0.4332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1946687"/>
        <c:axId val="1551947935"/>
      </c:barChart>
      <c:catAx>
        <c:axId val="15519466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0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咪达唑仑</a:t>
                </a:r>
                <a:r>
                  <a:rPr lang="en-US" altLang="zh-CN" sz="1000" baseline="300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0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为文献数据</a:t>
                </a:r>
                <a:endPara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551947935"/>
        <c:crosses val="autoZero"/>
        <c:auto val="1"/>
        <c:lblAlgn val="ctr"/>
        <c:lblOffset val="100"/>
        <c:noMultiLvlLbl val="0"/>
      </c:catAx>
      <c:valAx>
        <c:axId val="15519479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5194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472C4">
        <a:lumMod val="20000"/>
        <a:lumOff val="80000"/>
      </a:srgb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0.27119</cdr:x>
      <cdr:y>0.43303</cdr:y>
    </cdr:from>
    <cdr:to>
      <cdr:x>0.48159</cdr:x>
      <cdr:y>0.68812</cdr:y>
    </cdr:to>
    <cdr:cxnSp>
      <cdr:nvCxnSpPr>
        <cdr:cNvPr id="2" name="直接箭头连接符 1"/>
        <cdr:cNvCxnSpPr/>
      </cdr:nvCxnSpPr>
      <cdr:spPr xmlns:a="http://schemas.openxmlformats.org/drawingml/2006/main">
        <a:xfrm xmlns:a="http://schemas.openxmlformats.org/drawingml/2006/main" flipV="1">
          <a:off x="958483" y="1144182"/>
          <a:ext cx="743619" cy="674014"/>
        </a:xfrm>
        <a:prstGeom xmlns:a="http://schemas.openxmlformats.org/drawingml/2006/main" prst="straightConnector1">
          <a:avLst/>
        </a:prstGeom>
        <a:ln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0.68661</cdr:x>
      <cdr:y>0.5252</cdr:y>
    </cdr:from>
    <cdr:to>
      <cdr:x>0.88958</cdr:x>
      <cdr:y>0.72006</cdr:y>
    </cdr:to>
    <cdr:cxnSp>
      <cdr:nvCxnSpPr>
        <cdr:cNvPr id="3" name="直接箭头连接符 2"/>
        <cdr:cNvCxnSpPr/>
      </cdr:nvCxnSpPr>
      <cdr:spPr xmlns:a="http://schemas.openxmlformats.org/drawingml/2006/main">
        <a:xfrm xmlns:a="http://schemas.openxmlformats.org/drawingml/2006/main">
          <a:off x="2426704" y="1387704"/>
          <a:ext cx="717359" cy="514871"/>
        </a:xfrm>
        <a:prstGeom xmlns:a="http://schemas.openxmlformats.org/drawingml/2006/main" prst="straightConnector1">
          <a:avLst/>
        </a:prstGeom>
        <a:ln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0.09884</cdr:x>
      <cdr:y>0.19865</cdr:y>
    </cdr:from>
    <cdr:to>
      <cdr:x>0.16864</cdr:x>
      <cdr:y>0.65393</cdr:y>
    </cdr:to>
    <cdr:sp>
      <cdr:nvSpPr>
        <cdr:cNvPr id="4" name="矩形 3"/>
        <cdr:cNvSpPr/>
      </cdr:nvSpPr>
      <cdr:spPr xmlns:a="http://schemas.openxmlformats.org/drawingml/2006/main">
        <a:xfrm xmlns:a="http://schemas.openxmlformats.org/drawingml/2006/main">
          <a:off x="349321" y="524879"/>
          <a:ext cx="246702" cy="120298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eaVert" wrap="square" lIns="45720" tIns="45720" rIns="45720" bIns="45720" rtlCol="0" anchor="t" anchorCtr="0">
          <a:normAutofit/>
        </a:bodyPr>
        <a:lstStyle/>
        <a:p>
          <a:r>
            <a:rPr lang="zh-CN" altLang="en-US" sz="9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失眠程度患者比例</a:t>
          </a:r>
          <a:endParaRPr lang="zh-CN" altLang="en-US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t="93758"/>
          <a:stretch>
            <a:fillRect/>
          </a:stretch>
        </p:blipFill>
        <p:spPr>
          <a:xfrm>
            <a:off x="0" y="6427488"/>
            <a:ext cx="12192000" cy="427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 cstate="print"/>
          <a:srcRect t="93758"/>
          <a:stretch>
            <a:fillRect/>
          </a:stretch>
        </p:blipFill>
        <p:spPr>
          <a:xfrm>
            <a:off x="0" y="6427488"/>
            <a:ext cx="12192000" cy="427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tags" Target="../tags/tag2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tags" Target="../tags/tag4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3"/>
          <p:cNvPicPr>
            <a:picLocks noGrp="1"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t="94192"/>
          <a:stretch>
            <a:fillRect/>
          </a:stretch>
        </p:blipFill>
        <p:spPr>
          <a:xfrm>
            <a:off x="1270" y="6457315"/>
            <a:ext cx="12189460" cy="398145"/>
          </a:xfrm>
          <a:prstGeom prst="rect">
            <a:avLst/>
          </a:prstGeom>
        </p:spPr>
      </p:pic>
      <p:sp>
        <p:nvSpPr>
          <p:cNvPr id="9" name="流程图: 延期 8"/>
          <p:cNvSpPr/>
          <p:nvPr userDrawn="1"/>
        </p:nvSpPr>
        <p:spPr>
          <a:xfrm>
            <a:off x="0" y="489585"/>
            <a:ext cx="717550" cy="395605"/>
          </a:xfrm>
          <a:prstGeom prst="flowChartDelay">
            <a:avLst/>
          </a:prstGeom>
          <a:solidFill>
            <a:srgbClr val="093D88"/>
          </a:solidFill>
          <a:ln>
            <a:solidFill>
              <a:srgbClr val="093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内容占位符 3"/>
          <p:cNvPicPr>
            <a:picLocks noGrp="1"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/>
          <a:srcRect t="94192"/>
          <a:stretch>
            <a:fillRect/>
          </a:stretch>
        </p:blipFill>
        <p:spPr>
          <a:xfrm>
            <a:off x="1270" y="6457315"/>
            <a:ext cx="12189460" cy="398145"/>
          </a:xfrm>
          <a:prstGeom prst="rect">
            <a:avLst/>
          </a:prstGeom>
        </p:spPr>
      </p:pic>
      <p:sp>
        <p:nvSpPr>
          <p:cNvPr id="9" name="流程图: 延期 8"/>
          <p:cNvSpPr/>
          <p:nvPr userDrawn="1"/>
        </p:nvSpPr>
        <p:spPr>
          <a:xfrm>
            <a:off x="0" y="489585"/>
            <a:ext cx="717550" cy="395605"/>
          </a:xfrm>
          <a:prstGeom prst="flowChartDelay">
            <a:avLst/>
          </a:prstGeom>
          <a:solidFill>
            <a:srgbClr val="093D88"/>
          </a:solidFill>
          <a:ln>
            <a:solidFill>
              <a:srgbClr val="093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1" Type="http://schemas.openxmlformats.org/officeDocument/2006/relationships/notesSlide" Target="../notesSlides/notesSlide10.xml"/><Relationship Id="rId20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9" Type="http://schemas.openxmlformats.org/officeDocument/2006/relationships/image" Target="../media/image5.png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594475" y="1386205"/>
            <a:ext cx="4964430" cy="3227070"/>
            <a:chOff x="10385" y="2399"/>
            <a:chExt cx="7818" cy="5082"/>
          </a:xfrm>
        </p:grpSpPr>
        <p:grpSp>
          <p:nvGrpSpPr>
            <p:cNvPr id="24" name="组合 23"/>
            <p:cNvGrpSpPr/>
            <p:nvPr/>
          </p:nvGrpSpPr>
          <p:grpSpPr>
            <a:xfrm>
              <a:off x="10385" y="3421"/>
              <a:ext cx="7818" cy="4060"/>
              <a:chOff x="10385" y="3421"/>
              <a:chExt cx="7818" cy="406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0385" y="5982"/>
                <a:ext cx="7263" cy="419"/>
              </a:xfrm>
              <a:prstGeom prst="rect">
                <a:avLst/>
              </a:prstGeom>
              <a:gradFill>
                <a:gsLst>
                  <a:gs pos="0">
                    <a:srgbClr val="003B90"/>
                  </a:gs>
                  <a:gs pos="100000">
                    <a:srgbClr val="FAFAFE">
                      <a:alpha val="0"/>
                    </a:srgbClr>
                  </a:gs>
                </a:gsLst>
                <a:lin ang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0385" y="3421"/>
                <a:ext cx="7730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Heavy" panose="00020600040101010101" pitchFamily="18" charset="-122"/>
                  </a:rPr>
                  <a:t>地达西尼</a:t>
                </a:r>
                <a:r>
                  <a:rPr lang="zh-CN" altLang="en-US" sz="6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Heavy" panose="00020600040101010101" pitchFamily="18" charset="-122"/>
                  </a:rPr>
                  <a:t>胶囊</a:t>
                </a:r>
                <a:endPara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Heavy" panose="00020600040101010101" pitchFamily="18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385" y="6697"/>
                <a:ext cx="7818" cy="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b="1" spc="1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思源黑体 CN Normal" panose="020B0400000000000000" pitchFamily="34" charset="-122"/>
                  </a:rPr>
                  <a:t>浙江京新药业股份有限公司</a:t>
                </a:r>
                <a:endParaRPr lang="zh-CN" altLang="en-US" sz="2400" b="1" spc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0385" y="5017"/>
                <a:ext cx="3860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b="1" kern="1800" spc="600" dirty="0" smtClean="0">
                    <a:solidFill>
                      <a:schemeClr val="accent5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京诺宁</a:t>
                </a:r>
                <a:r>
                  <a:rPr lang="en-US" altLang="zh-CN" sz="2000" b="1" kern="1800" spc="600" baseline="30000" dirty="0" smtClean="0">
                    <a:solidFill>
                      <a:schemeClr val="accent5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®</a:t>
                </a:r>
                <a:endParaRPr lang="en-US" altLang="zh-CN" sz="2000" b="1" kern="1800" spc="600" baseline="30000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flipH="1">
              <a:off x="10684" y="2399"/>
              <a:ext cx="2693" cy="1111"/>
              <a:chOff x="9637" y="1551"/>
              <a:chExt cx="3908" cy="1612"/>
            </a:xfrm>
            <a:gradFill flip="none" rotWithShape="1">
              <a:gsLst>
                <a:gs pos="100000">
                  <a:srgbClr val="5693E0">
                    <a:alpha val="0"/>
                  </a:srgbClr>
                </a:gs>
                <a:gs pos="0">
                  <a:srgbClr val="003B90"/>
                </a:gs>
              </a:gsLst>
              <a:lin ang="10800000" scaled="1"/>
              <a:tileRect/>
            </a:gradFill>
          </p:grpSpPr>
          <p:grpSp>
            <p:nvGrpSpPr>
              <p:cNvPr id="43" name="组合 42"/>
              <p:cNvGrpSpPr/>
              <p:nvPr/>
            </p:nvGrpSpPr>
            <p:grpSpPr>
              <a:xfrm>
                <a:off x="9637" y="1551"/>
                <a:ext cx="170" cy="1613"/>
                <a:chOff x="9637" y="951"/>
                <a:chExt cx="170" cy="1613"/>
              </a:xfrm>
              <a:grpFill/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9637" y="951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9637" y="1432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9637" y="1913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9637" y="2394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10171" y="1551"/>
                <a:ext cx="170" cy="1613"/>
                <a:chOff x="9637" y="951"/>
                <a:chExt cx="170" cy="1613"/>
              </a:xfrm>
              <a:grpFill/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9637" y="951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9637" y="1432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637" y="1913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9637" y="2394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10705" y="1551"/>
                <a:ext cx="170" cy="1613"/>
                <a:chOff x="9637" y="951"/>
                <a:chExt cx="170" cy="1613"/>
              </a:xfrm>
              <a:grpFill/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9637" y="951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9637" y="1432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9637" y="1913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9637" y="2394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11239" y="1551"/>
                <a:ext cx="170" cy="1613"/>
                <a:chOff x="9637" y="951"/>
                <a:chExt cx="170" cy="1613"/>
              </a:xfrm>
              <a:grpFill/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9637" y="951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9637" y="1432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9637" y="1913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9637" y="2394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11773" y="1551"/>
                <a:ext cx="170" cy="1613"/>
                <a:chOff x="9637" y="951"/>
                <a:chExt cx="170" cy="1613"/>
              </a:xfrm>
              <a:grpFill/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9637" y="951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9637" y="1432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9637" y="1913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9637" y="2394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12307" y="1551"/>
                <a:ext cx="170" cy="1613"/>
                <a:chOff x="9637" y="951"/>
                <a:chExt cx="170" cy="1613"/>
              </a:xfrm>
              <a:grpFill/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9637" y="951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9637" y="1432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9637" y="1913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9637" y="2394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>
                <a:off x="12841" y="1551"/>
                <a:ext cx="170" cy="1613"/>
                <a:chOff x="9637" y="951"/>
                <a:chExt cx="170" cy="1613"/>
              </a:xfrm>
              <a:grpFill/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9637" y="951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9637" y="1432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9637" y="1913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9637" y="2394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77"/>
              <p:cNvGrpSpPr/>
              <p:nvPr/>
            </p:nvGrpSpPr>
            <p:grpSpPr>
              <a:xfrm>
                <a:off x="13375" y="1551"/>
                <a:ext cx="170" cy="1613"/>
                <a:chOff x="9637" y="951"/>
                <a:chExt cx="170" cy="1613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9637" y="951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9637" y="1432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9637" y="1913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9637" y="2394"/>
                  <a:ext cx="170" cy="1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9965055" y="27686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453"/>
            <a:ext cx="12192000" cy="68634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635" y="4602480"/>
            <a:ext cx="12192635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276597"/>
            <a:ext cx="11747500" cy="6226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22250" y="27686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2"/>
            </p:custDataLst>
          </p:nvPr>
        </p:nvSpPr>
        <p:spPr>
          <a:xfrm>
            <a:off x="1060669" y="860532"/>
            <a:ext cx="702178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/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安全性好、依赖成瘾潜力小、药物相互作用风险低</a:t>
            </a:r>
            <a:endParaRPr lang="zh-CN" altLang="en-US" sz="2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87680" y="663575"/>
            <a:ext cx="483870" cy="694690"/>
            <a:chOff x="768" y="913"/>
            <a:chExt cx="762" cy="1094"/>
          </a:xfrm>
        </p:grpSpPr>
        <p:sp>
          <p:nvSpPr>
            <p:cNvPr id="56" name="椭圆 55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61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1341120" y="5035550"/>
            <a:ext cx="10083165" cy="1198880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安全性好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：无严重不良反应，疲劳、嗜睡、记忆认知、注意力、警觉性下降等不良反应少。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依赖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成瘾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潜力小：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“部分激动”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机制不易出现耐受，上市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前临床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研究及上市至今尚未发现依赖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成瘾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问题。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药物相互作用风险低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独特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FMO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代谢途径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，不同于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其他失眠药因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P450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代谢可能发生药物相互作用。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72057" y="1395576"/>
            <a:ext cx="3289736" cy="504496"/>
          </a:xfrm>
          <a:prstGeom prst="roundRect">
            <a:avLst/>
          </a:prstGeom>
          <a:solidFill>
            <a:srgbClr val="003B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  <a:sym typeface="+mn-ea"/>
              </a:rPr>
              <a:t>药品说明书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收载的安全性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信息</a:t>
            </a:r>
            <a:endParaRPr kumimoji="1" lang="zh-CN" altLang="en-US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1066800" y="3329160"/>
            <a:ext cx="2401614" cy="488731"/>
          </a:xfrm>
          <a:prstGeom prst="roundRect">
            <a:avLst/>
          </a:prstGeom>
          <a:solidFill>
            <a:srgbClr val="003B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  <a:sym typeface="+mn-ea"/>
              </a:rPr>
              <a:t>上市后首年监测数据</a:t>
            </a:r>
            <a:endParaRPr lang="zh-CN" altLang="en-US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1083848" y="4471005"/>
            <a:ext cx="1870841" cy="483477"/>
          </a:xfrm>
          <a:prstGeom prst="roundRect">
            <a:avLst/>
          </a:prstGeom>
          <a:solidFill>
            <a:srgbClr val="003B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主要安全性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优势</a:t>
            </a:r>
            <a:endParaRPr lang="zh-CN" altLang="en-US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8993" y="3949591"/>
            <a:ext cx="889175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地达西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尼胶囊于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获批上市，上市至今，尚未收到上市后安全性数据。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3468" y="1963136"/>
            <a:ext cx="10176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累计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833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名受试者参与了中国地达西尼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II/III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有效性安全性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临床研究，研究中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无严重不良反应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，所报告的不良反应严重程度均为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轻中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度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常见不良反应主要有头晕、眩晕、乏力、头痛、眼痛、血氧饱和度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低等。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III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期地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达西尼组不良反应发生率为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29.97%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，相比安慰剂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21.91%</a:t>
            </a:r>
            <a:r>
              <a:rPr lang="en-US" altLang="zh-CN" sz="16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统计学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差异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093" y="5051832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093" y="5420132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4093" y="5788432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17834" y="6555971"/>
            <a:ext cx="11484638" cy="232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地达西尼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III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期临床研究数据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453"/>
            <a:ext cx="12192000" cy="68634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635" y="4602480"/>
            <a:ext cx="12192635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193675"/>
            <a:ext cx="11747500" cy="6307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250" y="19304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55492" y="825056"/>
            <a:ext cx="9362563" cy="42989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 algn="l"/>
            <a:r>
              <a:rPr 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公平性（一）</a:t>
            </a:r>
            <a:endParaRPr lang="zh-CN" sz="2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87680" y="579755"/>
            <a:ext cx="483870" cy="694690"/>
            <a:chOff x="768" y="913"/>
            <a:chExt cx="762" cy="1094"/>
          </a:xfrm>
        </p:grpSpPr>
        <p:sp>
          <p:nvSpPr>
            <p:cNvPr id="55" name="椭圆 54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76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5" name="任意多边形: 形状 9"/>
          <p:cNvSpPr/>
          <p:nvPr>
            <p:custDataLst>
              <p:tags r:id="rId3"/>
            </p:custDataLst>
          </p:nvPr>
        </p:nvSpPr>
        <p:spPr bwMode="auto">
          <a:xfrm>
            <a:off x="6644005" y="1330325"/>
            <a:ext cx="4358005" cy="2387600"/>
          </a:xfrm>
          <a:custGeom>
            <a:avLst/>
            <a:gdLst>
              <a:gd name="T0" fmla="*/ 872 w 948"/>
              <a:gd name="T1" fmla="*/ 1260 h 1260"/>
              <a:gd name="T2" fmla="*/ 76 w 948"/>
              <a:gd name="T3" fmla="*/ 1260 h 1260"/>
              <a:gd name="T4" fmla="*/ 0 w 948"/>
              <a:gd name="T5" fmla="*/ 1184 h 1260"/>
              <a:gd name="T6" fmla="*/ 0 w 948"/>
              <a:gd name="T7" fmla="*/ 76 h 1260"/>
              <a:gd name="T8" fmla="*/ 76 w 948"/>
              <a:gd name="T9" fmla="*/ 0 h 1260"/>
              <a:gd name="T10" fmla="*/ 872 w 948"/>
              <a:gd name="T11" fmla="*/ 0 h 1260"/>
              <a:gd name="T12" fmla="*/ 948 w 948"/>
              <a:gd name="T13" fmla="*/ 76 h 1260"/>
              <a:gd name="T14" fmla="*/ 948 w 948"/>
              <a:gd name="T15" fmla="*/ 1184 h 1260"/>
              <a:gd name="T16" fmla="*/ 872 w 948"/>
              <a:gd name="T17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8" h="1260">
                <a:moveTo>
                  <a:pt x="872" y="1260"/>
                </a:moveTo>
                <a:cubicBezTo>
                  <a:pt x="76" y="1260"/>
                  <a:pt x="76" y="1260"/>
                  <a:pt x="76" y="1260"/>
                </a:cubicBezTo>
                <a:cubicBezTo>
                  <a:pt x="34" y="1260"/>
                  <a:pt x="0" y="1226"/>
                  <a:pt x="0" y="118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914" y="0"/>
                  <a:pt x="948" y="34"/>
                  <a:pt x="948" y="76"/>
                </a:cubicBezTo>
                <a:cubicBezTo>
                  <a:pt x="948" y="1184"/>
                  <a:pt x="948" y="1184"/>
                  <a:pt x="948" y="1184"/>
                </a:cubicBezTo>
                <a:cubicBezTo>
                  <a:pt x="948" y="1226"/>
                  <a:pt x="914" y="1260"/>
                  <a:pt x="872" y="1260"/>
                </a:cubicBezTo>
                <a:close/>
              </a:path>
            </a:pathLst>
          </a:custGeom>
          <a:solidFill>
            <a:srgbClr val="E9EE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: 形状 79"/>
          <p:cNvSpPr/>
          <p:nvPr>
            <p:custDataLst>
              <p:tags r:id="rId4"/>
            </p:custDataLst>
          </p:nvPr>
        </p:nvSpPr>
        <p:spPr bwMode="auto">
          <a:xfrm>
            <a:off x="6644005" y="1330960"/>
            <a:ext cx="4362450" cy="731520"/>
          </a:xfrm>
          <a:custGeom>
            <a:avLst/>
            <a:gdLst>
              <a:gd name="T0" fmla="*/ 948 w 948"/>
              <a:gd name="T1" fmla="*/ 336 h 336"/>
              <a:gd name="T2" fmla="*/ 0 w 948"/>
              <a:gd name="T3" fmla="*/ 336 h 336"/>
              <a:gd name="T4" fmla="*/ 0 w 948"/>
              <a:gd name="T5" fmla="*/ 76 h 336"/>
              <a:gd name="T6" fmla="*/ 76 w 948"/>
              <a:gd name="T7" fmla="*/ 0 h 336"/>
              <a:gd name="T8" fmla="*/ 872 w 948"/>
              <a:gd name="T9" fmla="*/ 0 h 336"/>
              <a:gd name="T10" fmla="*/ 948 w 948"/>
              <a:gd name="T11" fmla="*/ 76 h 336"/>
              <a:gd name="T12" fmla="*/ 948 w 94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8" h="336">
                <a:moveTo>
                  <a:pt x="948" y="336"/>
                </a:moveTo>
                <a:cubicBezTo>
                  <a:pt x="0" y="336"/>
                  <a:pt x="0" y="336"/>
                  <a:pt x="0" y="33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914" y="0"/>
                  <a:pt x="948" y="34"/>
                  <a:pt x="948" y="76"/>
                </a:cubicBezTo>
                <a:lnTo>
                  <a:pt x="948" y="336"/>
                </a:lnTo>
                <a:close/>
              </a:path>
            </a:pathLst>
          </a:custGeom>
          <a:solidFill>
            <a:srgbClr val="003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5"/>
            </p:custDataLst>
          </p:nvPr>
        </p:nvSpPr>
        <p:spPr>
          <a:xfrm>
            <a:off x="6995795" y="1527175"/>
            <a:ext cx="3770630" cy="36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FFFFFF"/>
                </a:solidFill>
              </a:rPr>
              <a:t>符合“保基本“原则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</p:txBody>
      </p:sp>
      <p:sp>
        <p:nvSpPr>
          <p:cNvPr id="47" name="矩形 46"/>
          <p:cNvSpPr/>
          <p:nvPr>
            <p:custDataLst>
              <p:tags r:id="rId6"/>
            </p:custDataLst>
          </p:nvPr>
        </p:nvSpPr>
        <p:spPr>
          <a:xfrm>
            <a:off x="6758940" y="2094865"/>
            <a:ext cx="4074160" cy="1510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171450" lvl="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可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迭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代同类失眠药物，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成为治疗失眠的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临床优选药物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ln w="3175">
                <a:noFill/>
              </a:ln>
              <a:solidFill>
                <a:schemeClr val="tx1"/>
              </a:solidFill>
              <a:latin typeface="+mn-ea"/>
              <a:cs typeface="阿里巴巴普惠体 2.0 55 Regular" panose="00020600040101010101" pitchFamily="18" charset="-122"/>
              <a:sym typeface="Arial" panose="020B0604020202020204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本品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疗效、安全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优势明显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，失眠指南一线推荐用药，</a:t>
            </a:r>
            <a:r>
              <a:rPr lang="zh-CN" altLang="en-US" sz="1400" b="1" dirty="0" smtClean="0">
                <a:ln w="3175">
                  <a:noFill/>
                </a:ln>
                <a:solidFill>
                  <a:srgbClr val="FF0000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日治疗费用可</a:t>
            </a:r>
            <a:r>
              <a:rPr lang="zh-CN" altLang="en-US" sz="1400" b="1" dirty="0">
                <a:ln w="3175">
                  <a:noFill/>
                </a:ln>
                <a:solidFill>
                  <a:srgbClr val="FF0000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控</a:t>
            </a:r>
            <a:r>
              <a:rPr lang="zh-CN" altLang="en-US" sz="1400" b="1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。</a:t>
            </a:r>
            <a:endParaRPr lang="zh-CN" altLang="en-US" sz="1400" b="1" dirty="0">
              <a:ln w="3175">
                <a:noFill/>
              </a:ln>
              <a:solidFill>
                <a:schemeClr val="tx1"/>
              </a:solidFill>
              <a:latin typeface="+mn-ea"/>
              <a:cs typeface="阿里巴巴普惠体 2.0 55 Regula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9"/>
          <p:cNvSpPr/>
          <p:nvPr>
            <p:custDataLst>
              <p:tags r:id="rId7"/>
            </p:custDataLst>
          </p:nvPr>
        </p:nvSpPr>
        <p:spPr bwMode="auto">
          <a:xfrm>
            <a:off x="1169670" y="1348740"/>
            <a:ext cx="4391660" cy="2387600"/>
          </a:xfrm>
          <a:custGeom>
            <a:avLst/>
            <a:gdLst>
              <a:gd name="T0" fmla="*/ 872 w 948"/>
              <a:gd name="T1" fmla="*/ 1260 h 1260"/>
              <a:gd name="T2" fmla="*/ 76 w 948"/>
              <a:gd name="T3" fmla="*/ 1260 h 1260"/>
              <a:gd name="T4" fmla="*/ 0 w 948"/>
              <a:gd name="T5" fmla="*/ 1184 h 1260"/>
              <a:gd name="T6" fmla="*/ 0 w 948"/>
              <a:gd name="T7" fmla="*/ 76 h 1260"/>
              <a:gd name="T8" fmla="*/ 76 w 948"/>
              <a:gd name="T9" fmla="*/ 0 h 1260"/>
              <a:gd name="T10" fmla="*/ 872 w 948"/>
              <a:gd name="T11" fmla="*/ 0 h 1260"/>
              <a:gd name="T12" fmla="*/ 948 w 948"/>
              <a:gd name="T13" fmla="*/ 76 h 1260"/>
              <a:gd name="T14" fmla="*/ 948 w 948"/>
              <a:gd name="T15" fmla="*/ 1184 h 1260"/>
              <a:gd name="T16" fmla="*/ 872 w 948"/>
              <a:gd name="T17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8" h="1260">
                <a:moveTo>
                  <a:pt x="872" y="1260"/>
                </a:moveTo>
                <a:cubicBezTo>
                  <a:pt x="76" y="1260"/>
                  <a:pt x="76" y="1260"/>
                  <a:pt x="76" y="1260"/>
                </a:cubicBezTo>
                <a:cubicBezTo>
                  <a:pt x="34" y="1260"/>
                  <a:pt x="0" y="1226"/>
                  <a:pt x="0" y="118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914" y="0"/>
                  <a:pt x="948" y="34"/>
                  <a:pt x="948" y="76"/>
                </a:cubicBezTo>
                <a:cubicBezTo>
                  <a:pt x="948" y="1184"/>
                  <a:pt x="948" y="1184"/>
                  <a:pt x="948" y="1184"/>
                </a:cubicBezTo>
                <a:cubicBezTo>
                  <a:pt x="948" y="1226"/>
                  <a:pt x="914" y="1260"/>
                  <a:pt x="872" y="1260"/>
                </a:cubicBezTo>
                <a:close/>
              </a:path>
            </a:pathLst>
          </a:custGeom>
          <a:solidFill>
            <a:srgbClr val="E9EE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任意多边形: 形状 84"/>
          <p:cNvSpPr/>
          <p:nvPr>
            <p:custDataLst>
              <p:tags r:id="rId8"/>
            </p:custDataLst>
          </p:nvPr>
        </p:nvSpPr>
        <p:spPr bwMode="auto">
          <a:xfrm>
            <a:off x="1169670" y="1349375"/>
            <a:ext cx="4392295" cy="723900"/>
          </a:xfrm>
          <a:custGeom>
            <a:avLst/>
            <a:gdLst>
              <a:gd name="T0" fmla="*/ 948 w 948"/>
              <a:gd name="T1" fmla="*/ 336 h 336"/>
              <a:gd name="T2" fmla="*/ 0 w 948"/>
              <a:gd name="T3" fmla="*/ 336 h 336"/>
              <a:gd name="T4" fmla="*/ 0 w 948"/>
              <a:gd name="T5" fmla="*/ 76 h 336"/>
              <a:gd name="T6" fmla="*/ 76 w 948"/>
              <a:gd name="T7" fmla="*/ 0 h 336"/>
              <a:gd name="T8" fmla="*/ 872 w 948"/>
              <a:gd name="T9" fmla="*/ 0 h 336"/>
              <a:gd name="T10" fmla="*/ 948 w 948"/>
              <a:gd name="T11" fmla="*/ 76 h 336"/>
              <a:gd name="T12" fmla="*/ 948 w 94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8" h="336">
                <a:moveTo>
                  <a:pt x="948" y="336"/>
                </a:moveTo>
                <a:cubicBezTo>
                  <a:pt x="0" y="336"/>
                  <a:pt x="0" y="336"/>
                  <a:pt x="0" y="33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914" y="0"/>
                  <a:pt x="948" y="34"/>
                  <a:pt x="948" y="76"/>
                </a:cubicBezTo>
                <a:lnTo>
                  <a:pt x="948" y="336"/>
                </a:lnTo>
                <a:close/>
              </a:path>
            </a:pathLst>
          </a:custGeom>
          <a:solidFill>
            <a:srgbClr val="003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9"/>
            </p:custDataLst>
          </p:nvPr>
        </p:nvSpPr>
        <p:spPr>
          <a:xfrm>
            <a:off x="1326515" y="2012315"/>
            <a:ext cx="4184015" cy="183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171450" lvl="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我国失眠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患病率为</a:t>
            </a:r>
            <a:r>
              <a:rPr lang="en-US" altLang="zh-CN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29.2%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，失眠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不但增加罹患各种健康问题的风险，而且加重共患疾病的病情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，个人和社会危害大。</a:t>
            </a:r>
            <a:endParaRPr lang="en-US" altLang="zh-CN" sz="1400" dirty="0" smtClean="0">
              <a:ln w="3175">
                <a:noFill/>
              </a:ln>
              <a:solidFill>
                <a:schemeClr val="tx1"/>
              </a:solidFill>
              <a:latin typeface="+mn-ea"/>
              <a:cs typeface="阿里巴巴普惠体 2.0 55 Regular" panose="00020600040101010101" pitchFamily="18" charset="-122"/>
              <a:sym typeface="Arial" panose="020B0604020202020204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改善失眠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患者</a:t>
            </a:r>
            <a:r>
              <a:rPr lang="zh-CN" altLang="en-US" sz="1400" b="1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日间功能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，实现“健康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中国</a:t>
            </a:r>
            <a:r>
              <a:rPr lang="en-US" altLang="zh-CN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2030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”睡眠目标。</a:t>
            </a:r>
            <a:endParaRPr lang="zh-CN" altLang="en-US" sz="1400" baseline="30000" dirty="0">
              <a:ln w="3175">
                <a:noFill/>
              </a:ln>
              <a:solidFill>
                <a:schemeClr val="tx1"/>
              </a:solidFill>
              <a:latin typeface="+mn-ea"/>
              <a:cs typeface="阿里巴巴普惠体 2.0 55 Regula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>
            <p:custDataLst>
              <p:tags r:id="rId10"/>
            </p:custDataLst>
          </p:nvPr>
        </p:nvSpPr>
        <p:spPr>
          <a:xfrm>
            <a:off x="1855470" y="1543685"/>
            <a:ext cx="301688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FFFFFF"/>
                </a:solidFill>
              </a:rPr>
              <a:t>对公共健康的影响</a:t>
            </a:r>
            <a:endParaRPr kumimoji="1"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7" name="任意多边形: 形状 9"/>
          <p:cNvSpPr/>
          <p:nvPr>
            <p:custDataLst>
              <p:tags r:id="rId11"/>
            </p:custDataLst>
          </p:nvPr>
        </p:nvSpPr>
        <p:spPr bwMode="auto">
          <a:xfrm>
            <a:off x="1197610" y="3888740"/>
            <a:ext cx="4391660" cy="2387600"/>
          </a:xfrm>
          <a:custGeom>
            <a:avLst/>
            <a:gdLst>
              <a:gd name="T0" fmla="*/ 872 w 948"/>
              <a:gd name="T1" fmla="*/ 1260 h 1260"/>
              <a:gd name="T2" fmla="*/ 76 w 948"/>
              <a:gd name="T3" fmla="*/ 1260 h 1260"/>
              <a:gd name="T4" fmla="*/ 0 w 948"/>
              <a:gd name="T5" fmla="*/ 1184 h 1260"/>
              <a:gd name="T6" fmla="*/ 0 w 948"/>
              <a:gd name="T7" fmla="*/ 76 h 1260"/>
              <a:gd name="T8" fmla="*/ 76 w 948"/>
              <a:gd name="T9" fmla="*/ 0 h 1260"/>
              <a:gd name="T10" fmla="*/ 872 w 948"/>
              <a:gd name="T11" fmla="*/ 0 h 1260"/>
              <a:gd name="T12" fmla="*/ 948 w 948"/>
              <a:gd name="T13" fmla="*/ 76 h 1260"/>
              <a:gd name="T14" fmla="*/ 948 w 948"/>
              <a:gd name="T15" fmla="*/ 1184 h 1260"/>
              <a:gd name="T16" fmla="*/ 872 w 948"/>
              <a:gd name="T17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8" h="1260">
                <a:moveTo>
                  <a:pt x="872" y="1260"/>
                </a:moveTo>
                <a:cubicBezTo>
                  <a:pt x="76" y="1260"/>
                  <a:pt x="76" y="1260"/>
                  <a:pt x="76" y="1260"/>
                </a:cubicBezTo>
                <a:cubicBezTo>
                  <a:pt x="34" y="1260"/>
                  <a:pt x="0" y="1226"/>
                  <a:pt x="0" y="118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914" y="0"/>
                  <a:pt x="948" y="34"/>
                  <a:pt x="948" y="76"/>
                </a:cubicBezTo>
                <a:cubicBezTo>
                  <a:pt x="948" y="1184"/>
                  <a:pt x="948" y="1184"/>
                  <a:pt x="948" y="1184"/>
                </a:cubicBezTo>
                <a:cubicBezTo>
                  <a:pt x="948" y="1226"/>
                  <a:pt x="914" y="1260"/>
                  <a:pt x="872" y="1260"/>
                </a:cubicBezTo>
                <a:close/>
              </a:path>
            </a:pathLst>
          </a:custGeom>
          <a:solidFill>
            <a:srgbClr val="E9EE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任意多边形: 形状 5"/>
          <p:cNvSpPr/>
          <p:nvPr>
            <p:custDataLst>
              <p:tags r:id="rId12"/>
            </p:custDataLst>
          </p:nvPr>
        </p:nvSpPr>
        <p:spPr bwMode="auto">
          <a:xfrm>
            <a:off x="1197610" y="3888740"/>
            <a:ext cx="4392295" cy="731520"/>
          </a:xfrm>
          <a:custGeom>
            <a:avLst/>
            <a:gdLst>
              <a:gd name="T0" fmla="*/ 948 w 948"/>
              <a:gd name="T1" fmla="*/ 336 h 336"/>
              <a:gd name="T2" fmla="*/ 0 w 948"/>
              <a:gd name="T3" fmla="*/ 336 h 336"/>
              <a:gd name="T4" fmla="*/ 0 w 948"/>
              <a:gd name="T5" fmla="*/ 76 h 336"/>
              <a:gd name="T6" fmla="*/ 76 w 948"/>
              <a:gd name="T7" fmla="*/ 0 h 336"/>
              <a:gd name="T8" fmla="*/ 872 w 948"/>
              <a:gd name="T9" fmla="*/ 0 h 336"/>
              <a:gd name="T10" fmla="*/ 948 w 948"/>
              <a:gd name="T11" fmla="*/ 76 h 336"/>
              <a:gd name="T12" fmla="*/ 948 w 94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8" h="336">
                <a:moveTo>
                  <a:pt x="948" y="336"/>
                </a:moveTo>
                <a:cubicBezTo>
                  <a:pt x="0" y="336"/>
                  <a:pt x="0" y="336"/>
                  <a:pt x="0" y="33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914" y="0"/>
                  <a:pt x="948" y="34"/>
                  <a:pt x="948" y="76"/>
                </a:cubicBezTo>
                <a:lnTo>
                  <a:pt x="948" y="336"/>
                </a:lnTo>
                <a:close/>
              </a:path>
            </a:pathLst>
          </a:custGeom>
          <a:solidFill>
            <a:srgbClr val="003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矩形 65"/>
          <p:cNvSpPr/>
          <p:nvPr>
            <p:custDataLst>
              <p:tags r:id="rId13"/>
            </p:custDataLst>
          </p:nvPr>
        </p:nvSpPr>
        <p:spPr>
          <a:xfrm>
            <a:off x="1551305" y="4084955"/>
            <a:ext cx="3796030" cy="36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FFFFFF"/>
                </a:solidFill>
              </a:rPr>
              <a:t>弥补目录短板</a:t>
            </a:r>
            <a:endParaRPr kumimoji="1"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67" name="矩形 66"/>
          <p:cNvSpPr/>
          <p:nvPr>
            <p:custDataLst>
              <p:tags r:id="rId14"/>
            </p:custDataLst>
          </p:nvPr>
        </p:nvSpPr>
        <p:spPr>
          <a:xfrm>
            <a:off x="1313180" y="4653280"/>
            <a:ext cx="4101465" cy="123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171450" lvl="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苯二氮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䓬受体</a:t>
            </a:r>
            <a:r>
              <a:rPr lang="zh-CN" altLang="en-US" sz="1600" b="1" dirty="0">
                <a:ln w="3175">
                  <a:noFill/>
                </a:ln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选择性</a:t>
            </a:r>
            <a:r>
              <a:rPr lang="zh-CN" altLang="en-US" sz="1600" b="1" dirty="0" smtClean="0">
                <a:ln w="3175">
                  <a:noFill/>
                </a:ln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部分</a:t>
            </a:r>
            <a:r>
              <a:rPr lang="zh-CN" altLang="en-US" sz="1600" b="1" dirty="0">
                <a:ln w="3175">
                  <a:noFill/>
                </a:ln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激动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活性机制的药物地达西尼属于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新型苯二氮䓬类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药物，弥补了当前抗失眠药物目录短板。</a:t>
            </a:r>
            <a:endParaRPr lang="zh-CN" altLang="en-US" sz="1400" dirty="0">
              <a:ln w="3175">
                <a:noFill/>
              </a:ln>
              <a:solidFill>
                <a:schemeClr val="tx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9" name="任意多边形: 形状 9"/>
          <p:cNvSpPr/>
          <p:nvPr>
            <p:custDataLst>
              <p:tags r:id="rId15"/>
            </p:custDataLst>
          </p:nvPr>
        </p:nvSpPr>
        <p:spPr bwMode="auto">
          <a:xfrm>
            <a:off x="6682740" y="3888740"/>
            <a:ext cx="4358005" cy="2387600"/>
          </a:xfrm>
          <a:custGeom>
            <a:avLst/>
            <a:gdLst>
              <a:gd name="T0" fmla="*/ 872 w 948"/>
              <a:gd name="T1" fmla="*/ 1260 h 1260"/>
              <a:gd name="T2" fmla="*/ 76 w 948"/>
              <a:gd name="T3" fmla="*/ 1260 h 1260"/>
              <a:gd name="T4" fmla="*/ 0 w 948"/>
              <a:gd name="T5" fmla="*/ 1184 h 1260"/>
              <a:gd name="T6" fmla="*/ 0 w 948"/>
              <a:gd name="T7" fmla="*/ 76 h 1260"/>
              <a:gd name="T8" fmla="*/ 76 w 948"/>
              <a:gd name="T9" fmla="*/ 0 h 1260"/>
              <a:gd name="T10" fmla="*/ 872 w 948"/>
              <a:gd name="T11" fmla="*/ 0 h 1260"/>
              <a:gd name="T12" fmla="*/ 948 w 948"/>
              <a:gd name="T13" fmla="*/ 76 h 1260"/>
              <a:gd name="T14" fmla="*/ 948 w 948"/>
              <a:gd name="T15" fmla="*/ 1184 h 1260"/>
              <a:gd name="T16" fmla="*/ 872 w 948"/>
              <a:gd name="T17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8" h="1260">
                <a:moveTo>
                  <a:pt x="872" y="1260"/>
                </a:moveTo>
                <a:cubicBezTo>
                  <a:pt x="76" y="1260"/>
                  <a:pt x="76" y="1260"/>
                  <a:pt x="76" y="1260"/>
                </a:cubicBezTo>
                <a:cubicBezTo>
                  <a:pt x="34" y="1260"/>
                  <a:pt x="0" y="1226"/>
                  <a:pt x="0" y="118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914" y="0"/>
                  <a:pt x="948" y="34"/>
                  <a:pt x="948" y="76"/>
                </a:cubicBezTo>
                <a:cubicBezTo>
                  <a:pt x="948" y="1184"/>
                  <a:pt x="948" y="1184"/>
                  <a:pt x="948" y="1184"/>
                </a:cubicBezTo>
                <a:cubicBezTo>
                  <a:pt x="948" y="1226"/>
                  <a:pt x="914" y="1260"/>
                  <a:pt x="872" y="1260"/>
                </a:cubicBezTo>
                <a:close/>
              </a:path>
            </a:pathLst>
          </a:custGeom>
          <a:solidFill>
            <a:srgbClr val="E9EE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任意多边形: 形状 10"/>
          <p:cNvSpPr/>
          <p:nvPr>
            <p:custDataLst>
              <p:tags r:id="rId16"/>
            </p:custDataLst>
          </p:nvPr>
        </p:nvSpPr>
        <p:spPr bwMode="auto">
          <a:xfrm>
            <a:off x="6682740" y="3888740"/>
            <a:ext cx="4358005" cy="731520"/>
          </a:xfrm>
          <a:custGeom>
            <a:avLst/>
            <a:gdLst>
              <a:gd name="T0" fmla="*/ 948 w 948"/>
              <a:gd name="T1" fmla="*/ 336 h 336"/>
              <a:gd name="T2" fmla="*/ 0 w 948"/>
              <a:gd name="T3" fmla="*/ 336 h 336"/>
              <a:gd name="T4" fmla="*/ 0 w 948"/>
              <a:gd name="T5" fmla="*/ 76 h 336"/>
              <a:gd name="T6" fmla="*/ 76 w 948"/>
              <a:gd name="T7" fmla="*/ 0 h 336"/>
              <a:gd name="T8" fmla="*/ 872 w 948"/>
              <a:gd name="T9" fmla="*/ 0 h 336"/>
              <a:gd name="T10" fmla="*/ 948 w 948"/>
              <a:gd name="T11" fmla="*/ 76 h 336"/>
              <a:gd name="T12" fmla="*/ 948 w 94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8" h="336">
                <a:moveTo>
                  <a:pt x="948" y="336"/>
                </a:moveTo>
                <a:cubicBezTo>
                  <a:pt x="0" y="336"/>
                  <a:pt x="0" y="336"/>
                  <a:pt x="0" y="33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872" y="0"/>
                  <a:pt x="872" y="0"/>
                  <a:pt x="872" y="0"/>
                </a:cubicBezTo>
                <a:cubicBezTo>
                  <a:pt x="914" y="0"/>
                  <a:pt x="948" y="34"/>
                  <a:pt x="948" y="76"/>
                </a:cubicBezTo>
                <a:lnTo>
                  <a:pt x="948" y="336"/>
                </a:lnTo>
                <a:close/>
              </a:path>
            </a:pathLst>
          </a:custGeom>
          <a:solidFill>
            <a:srgbClr val="003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矩形 70"/>
          <p:cNvSpPr/>
          <p:nvPr>
            <p:custDataLst>
              <p:tags r:id="rId17"/>
            </p:custDataLst>
          </p:nvPr>
        </p:nvSpPr>
        <p:spPr>
          <a:xfrm>
            <a:off x="6826885" y="4679315"/>
            <a:ext cx="4069080" cy="1187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171450" lvl="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精二类药物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，便于</a:t>
            </a: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临床管理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。</a:t>
            </a:r>
            <a:endParaRPr lang="en-US" altLang="zh-CN" sz="1400" dirty="0">
              <a:ln w="3175">
                <a:noFill/>
              </a:ln>
              <a:solidFill>
                <a:schemeClr val="tx1"/>
              </a:solidFill>
              <a:latin typeface="+mn-ea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适应症和用法用量明确</a:t>
            </a:r>
            <a:r>
              <a:rPr lang="zh-CN" altLang="en-US" sz="1400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，</a:t>
            </a:r>
            <a:r>
              <a:rPr lang="zh-CN" altLang="en-US" sz="14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临床</a:t>
            </a:r>
            <a:r>
              <a:rPr lang="zh-CN" altLang="en-US" sz="1400" b="1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滥用风险或超说明书用药</a:t>
            </a:r>
            <a:r>
              <a:rPr lang="zh-CN" altLang="en-US" sz="14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可能性很小</a:t>
            </a:r>
            <a:r>
              <a:rPr lang="zh-CN" altLang="en-US" sz="1400" b="1" dirty="0" smtClean="0">
                <a:ln w="3175">
                  <a:noFill/>
                </a:ln>
                <a:solidFill>
                  <a:schemeClr val="tx1"/>
                </a:solidFill>
                <a:latin typeface="+mn-ea"/>
                <a:cs typeface="阿里巴巴普惠体 2.0 55 Regular" panose="00020600040101010101" pitchFamily="18" charset="-122"/>
                <a:sym typeface="Arial" panose="020B0604020202020204" pitchFamily="34" charset="0"/>
              </a:rPr>
              <a:t>。</a:t>
            </a:r>
            <a:endParaRPr lang="zh-CN" altLang="en-US" sz="1400" b="1" dirty="0">
              <a:ln w="3175">
                <a:noFill/>
              </a:ln>
              <a:solidFill>
                <a:schemeClr val="tx1"/>
              </a:solidFill>
              <a:latin typeface="+mn-ea"/>
              <a:cs typeface="阿里巴巴普惠体 2.0 55 Regula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>
            <p:custDataLst>
              <p:tags r:id="rId18"/>
            </p:custDataLst>
          </p:nvPr>
        </p:nvSpPr>
        <p:spPr>
          <a:xfrm>
            <a:off x="6194425" y="4084955"/>
            <a:ext cx="5253990" cy="36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FFFFFF"/>
                </a:solidFill>
              </a:rPr>
              <a:t>临床管理难度</a:t>
            </a:r>
            <a:endParaRPr kumimoji="1" lang="zh-CN" altLang="en-US" b="1" dirty="0">
              <a:solidFill>
                <a:srgbClr val="FFFFFF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12193911" cy="6858000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6718935" y="3896995"/>
            <a:ext cx="2219325" cy="646430"/>
            <a:chOff x="10211" y="1474"/>
            <a:chExt cx="3495" cy="1018"/>
          </a:xfrm>
        </p:grpSpPr>
        <p:sp>
          <p:nvSpPr>
            <p:cNvPr id="114" name="文本框 113"/>
            <p:cNvSpPr txBox="1"/>
            <p:nvPr/>
          </p:nvSpPr>
          <p:spPr>
            <a:xfrm>
              <a:off x="11476" y="1475"/>
              <a:ext cx="2230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安全性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10211" y="1474"/>
              <a:ext cx="1128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6718522" y="1906270"/>
            <a:ext cx="2202815" cy="646430"/>
            <a:chOff x="10193" y="1475"/>
            <a:chExt cx="3469" cy="1018"/>
          </a:xfrm>
        </p:grpSpPr>
        <p:sp>
          <p:nvSpPr>
            <p:cNvPr id="134" name="文本框 133"/>
            <p:cNvSpPr txBox="1"/>
            <p:nvPr/>
          </p:nvSpPr>
          <p:spPr>
            <a:xfrm>
              <a:off x="11432" y="1489"/>
              <a:ext cx="2230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创新性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0193" y="1475"/>
              <a:ext cx="1271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696710" y="2923540"/>
            <a:ext cx="2231390" cy="646430"/>
            <a:chOff x="10176" y="1509"/>
            <a:chExt cx="3514" cy="1018"/>
          </a:xfrm>
        </p:grpSpPr>
        <p:sp>
          <p:nvSpPr>
            <p:cNvPr id="139" name="文本框 138"/>
            <p:cNvSpPr txBox="1"/>
            <p:nvPr/>
          </p:nvSpPr>
          <p:spPr>
            <a:xfrm>
              <a:off x="11460" y="1519"/>
              <a:ext cx="2230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有效性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10176" y="1509"/>
              <a:ext cx="1128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6696710" y="938530"/>
            <a:ext cx="3453130" cy="670560"/>
            <a:chOff x="10176" y="1518"/>
            <a:chExt cx="5438" cy="1056"/>
          </a:xfrm>
        </p:grpSpPr>
        <p:sp>
          <p:nvSpPr>
            <p:cNvPr id="144" name="文本框 143"/>
            <p:cNvSpPr txBox="1"/>
            <p:nvPr/>
          </p:nvSpPr>
          <p:spPr>
            <a:xfrm>
              <a:off x="11446" y="1518"/>
              <a:ext cx="4168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药品基本信息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0176" y="1556"/>
              <a:ext cx="1128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6696710" y="4881245"/>
            <a:ext cx="2231390" cy="646430"/>
            <a:chOff x="10176" y="1456"/>
            <a:chExt cx="3514" cy="1018"/>
          </a:xfrm>
        </p:grpSpPr>
        <p:sp>
          <p:nvSpPr>
            <p:cNvPr id="149" name="文本框 148"/>
            <p:cNvSpPr txBox="1"/>
            <p:nvPr/>
          </p:nvSpPr>
          <p:spPr>
            <a:xfrm>
              <a:off x="11460" y="1505"/>
              <a:ext cx="2230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公平性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0176" y="1456"/>
              <a:ext cx="1128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635" y="4602480"/>
            <a:ext cx="12193270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0190" y="193040"/>
            <a:ext cx="11747500" cy="62796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250" y="19304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2"/>
            </p:custDataLst>
          </p:nvPr>
        </p:nvSpPr>
        <p:spPr>
          <a:xfrm>
            <a:off x="1138554" y="765810"/>
            <a:ext cx="890137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首个自研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失眠</a:t>
            </a:r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类创新药，打破国内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无化学药新药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上市空白</a:t>
            </a:r>
            <a:endParaRPr lang="zh-CN" altLang="en-US" sz="2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9960" y="1436370"/>
            <a:ext cx="11746865" cy="217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0" algn="ctr" rotWithShape="0">
              <a:schemeClr val="bg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: 圆角 13"/>
          <p:cNvSpPr txBox="1"/>
          <p:nvPr/>
        </p:nvSpPr>
        <p:spPr>
          <a:xfrm>
            <a:off x="563880" y="1436370"/>
            <a:ext cx="4984750" cy="216852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通用名：</a:t>
            </a:r>
            <a:r>
              <a:rPr lang="zh-CN" altLang="en-US" sz="1800" b="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地达西尼胶囊</a:t>
            </a:r>
            <a:endParaRPr lang="zh-CN" altLang="en-US" sz="1800" b="0" dirty="0">
              <a:solidFill>
                <a:schemeClr val="tx1"/>
              </a:solidFill>
              <a:effectLst/>
              <a:sym typeface="思源黑体 CN Normal" panose="020B0400000000000000" pitchFamily="34" charset="-122"/>
            </a:endParaRPr>
          </a:p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注册规格：</a:t>
            </a:r>
            <a:r>
              <a:rPr lang="zh-CN" altLang="en-US" sz="1800" b="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2.5mg</a:t>
            </a:r>
            <a:endParaRPr lang="zh-CN" altLang="en-US" sz="1800" b="0" dirty="0">
              <a:solidFill>
                <a:schemeClr val="tx1"/>
              </a:solidFill>
              <a:effectLst/>
              <a:sym typeface="思源黑体 CN Normal" panose="020B0400000000000000" pitchFamily="34" charset="-122"/>
            </a:endParaRPr>
          </a:p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注册分类：</a:t>
            </a:r>
            <a:r>
              <a:rPr lang="en-US" altLang="zh-CN" sz="1800" dirty="0">
                <a:solidFill>
                  <a:srgbClr val="FF0000"/>
                </a:solidFill>
                <a:effectLst/>
                <a:sym typeface="思源黑体 CN Normal" panose="020B0400000000000000" pitchFamily="34" charset="-122"/>
              </a:rPr>
              <a:t>1</a:t>
            </a:r>
            <a:r>
              <a:rPr lang="zh-CN" altLang="en-US" sz="1800" dirty="0">
                <a:solidFill>
                  <a:srgbClr val="FF0000"/>
                </a:solidFill>
                <a:effectLst/>
                <a:sym typeface="思源黑体 CN Normal" panose="020B0400000000000000" pitchFamily="34" charset="-122"/>
              </a:rPr>
              <a:t>类新药</a:t>
            </a:r>
            <a:endParaRPr lang="zh-CN" altLang="en-US" sz="1800" dirty="0">
              <a:solidFill>
                <a:srgbClr val="FF0000"/>
              </a:solidFill>
              <a:effectLst/>
              <a:sym typeface="思源黑体 CN Normal" panose="020B0400000000000000" pitchFamily="34" charset="-122"/>
            </a:endParaRPr>
          </a:p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适应症：</a:t>
            </a:r>
            <a:r>
              <a:rPr lang="zh-CN" altLang="en-US" sz="1800" b="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适用于失眠患者的短期治疗</a:t>
            </a:r>
            <a:endParaRPr lang="zh-CN" altLang="en-US" sz="1800" b="0" dirty="0">
              <a:solidFill>
                <a:schemeClr val="tx1"/>
              </a:solidFill>
              <a:effectLst/>
              <a:sym typeface="思源黑体 CN Normal" panose="020B0400000000000000" pitchFamily="34" charset="-122"/>
            </a:endParaRPr>
          </a:p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用法用量：</a:t>
            </a:r>
            <a:r>
              <a:rPr lang="zh-CN" altLang="en-US" sz="1800" b="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临睡前口服给药，每次2.5mg</a:t>
            </a:r>
            <a:endParaRPr lang="zh-CN" altLang="en-US" sz="1800" b="0" dirty="0">
              <a:solidFill>
                <a:schemeClr val="tx1"/>
              </a:solidFill>
              <a:effectLst/>
              <a:sym typeface="思源黑体 CN Normal" panose="020B0400000000000000" pitchFamily="34" charset="-122"/>
            </a:endParaRPr>
          </a:p>
        </p:txBody>
      </p:sp>
      <p:sp>
        <p:nvSpPr>
          <p:cNvPr id="30" name="矩形: 圆角 13"/>
          <p:cNvSpPr txBox="1"/>
          <p:nvPr/>
        </p:nvSpPr>
        <p:spPr>
          <a:xfrm>
            <a:off x="6369685" y="1436370"/>
            <a:ext cx="4964430" cy="216852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中国获批时间：</a:t>
            </a:r>
            <a:r>
              <a:rPr lang="zh-CN" altLang="en-US" sz="1800" b="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2023年11月28日</a:t>
            </a:r>
            <a:endParaRPr lang="zh-CN" altLang="en-US" sz="1800" dirty="0">
              <a:solidFill>
                <a:schemeClr val="tx1"/>
              </a:solidFill>
              <a:effectLst/>
              <a:sym typeface="思源黑体 CN Normal" panose="020B0400000000000000" pitchFamily="34" charset="-122"/>
            </a:endParaRPr>
          </a:p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目前大陆地区同通用名药品上市情况：</a:t>
            </a:r>
            <a:r>
              <a:rPr lang="zh-CN" altLang="en-US" sz="1800" dirty="0">
                <a:solidFill>
                  <a:srgbClr val="FF0000"/>
                </a:solidFill>
                <a:effectLst/>
                <a:sym typeface="思源黑体 CN Normal" panose="020B0400000000000000" pitchFamily="34" charset="-122"/>
              </a:rPr>
              <a:t>独家</a:t>
            </a:r>
            <a:endParaRPr lang="zh-CN" altLang="en-US" sz="1800" b="0" dirty="0">
              <a:solidFill>
                <a:srgbClr val="FF0000"/>
              </a:solidFill>
              <a:effectLst/>
              <a:sym typeface="思源黑体 CN Normal" panose="020B0400000000000000" pitchFamily="34" charset="-122"/>
            </a:endParaRPr>
          </a:p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全球首个上市国家/地区及上市时间：</a:t>
            </a:r>
            <a:endParaRPr lang="zh-CN" altLang="en-US" sz="1800" dirty="0">
              <a:solidFill>
                <a:schemeClr val="tx1"/>
              </a:solidFill>
              <a:effectLst/>
              <a:sym typeface="思源黑体 CN Normal" panose="020B0400000000000000" pitchFamily="34" charset="-122"/>
            </a:endParaRPr>
          </a:p>
          <a:p>
            <a:pPr lvl="0" indent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sz="1800" dirty="0" smtClean="0">
                <a:solidFill>
                  <a:srgbClr val="FF0000"/>
                </a:solidFill>
                <a:effectLst/>
                <a:sym typeface="思源黑体 CN Normal" panose="020B0400000000000000" pitchFamily="34" charset="-122"/>
              </a:rPr>
              <a:t>      中国  </a:t>
            </a:r>
            <a:r>
              <a:rPr lang="zh-CN" altLang="en-US" sz="1800" dirty="0" smtClean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2023年11月</a:t>
            </a:r>
            <a:r>
              <a:rPr lang="en-US" altLang="zh-CN" sz="1800" dirty="0" smtClean="0">
                <a:solidFill>
                  <a:srgbClr val="FF0000"/>
                </a:solidFill>
                <a:effectLst/>
                <a:sym typeface="思源黑体 CN Normal" panose="020B0400000000000000" pitchFamily="34" charset="-122"/>
              </a:rPr>
              <a:t> </a:t>
            </a:r>
            <a:endParaRPr lang="zh-CN" altLang="en-US" sz="1800" dirty="0">
              <a:solidFill>
                <a:srgbClr val="FF0000"/>
              </a:solidFill>
              <a:effectLst/>
              <a:sym typeface="思源黑体 CN Normal" panose="020B0400000000000000" pitchFamily="34" charset="-122"/>
            </a:endParaRPr>
          </a:p>
          <a:p>
            <a:pPr marL="285750" lvl="0" indent="-28575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是否为OTC药品：</a:t>
            </a:r>
            <a:r>
              <a:rPr lang="zh-CN" altLang="en-US" sz="1800" b="0" dirty="0">
                <a:solidFill>
                  <a:schemeClr val="tx1"/>
                </a:solidFill>
                <a:effectLst/>
                <a:sym typeface="思源黑体 CN Normal" panose="020B0400000000000000" pitchFamily="34" charset="-122"/>
              </a:rPr>
              <a:t>否</a:t>
            </a:r>
            <a:endParaRPr lang="zh-CN" altLang="en-US" sz="1800" b="0" dirty="0">
              <a:solidFill>
                <a:schemeClr val="tx1"/>
              </a:solidFill>
              <a:effectLst/>
              <a:sym typeface="思源黑体 CN Normal" panose="020B0400000000000000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7129" y="6576288"/>
            <a:ext cx="11733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中国成人失眠诊断与治疗指南（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zh-CN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版</a:t>
            </a:r>
            <a:r>
              <a:rPr lang="zh-CN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） 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健康中国行动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zh-CN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87680" y="579755"/>
            <a:ext cx="483870" cy="694690"/>
            <a:chOff x="768" y="913"/>
            <a:chExt cx="762" cy="1094"/>
          </a:xfrm>
        </p:grpSpPr>
        <p:sp>
          <p:nvSpPr>
            <p:cNvPr id="6" name="椭圆 5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22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4" name="圆角矩形 3"/>
          <p:cNvSpPr/>
          <p:nvPr/>
        </p:nvSpPr>
        <p:spPr>
          <a:xfrm>
            <a:off x="517525" y="4002405"/>
            <a:ext cx="5153660" cy="2271395"/>
          </a:xfrm>
          <a:prstGeom prst="roundRect">
            <a:avLst>
              <a:gd name="adj" fmla="val 101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299200" y="4002405"/>
            <a:ext cx="5191125" cy="2259965"/>
          </a:xfrm>
          <a:prstGeom prst="roundRect">
            <a:avLst>
              <a:gd name="adj" fmla="val 10052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单角的矩形 11"/>
          <p:cNvSpPr/>
          <p:nvPr/>
        </p:nvSpPr>
        <p:spPr>
          <a:xfrm>
            <a:off x="6511290" y="3783965"/>
            <a:ext cx="2083435" cy="432435"/>
          </a:xfrm>
          <a:prstGeom prst="snip1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511290" y="4180205"/>
            <a:ext cx="4554220" cy="172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疗效需求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：现有药物无法同时满足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“入睡快”、“睡得好”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；且次日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“精神好”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安全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问题：当前的失眠药物普遍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存在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耐受、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依赖、成瘾、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药物相互作用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各种安全性问题。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12560" y="3820795"/>
            <a:ext cx="2030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Font typeface="Wingdings" panose="05000000000000000000" charset="0"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未满足的临床</a:t>
            </a:r>
            <a:r>
              <a:rPr lang="zh-CN" altLang="en-US" b="1" dirty="0" smtClean="0">
                <a:solidFill>
                  <a:schemeClr val="bg1"/>
                </a:solidFill>
              </a:rPr>
              <a:t>需求</a:t>
            </a:r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剪去单角的矩形 9"/>
          <p:cNvSpPr/>
          <p:nvPr/>
        </p:nvSpPr>
        <p:spPr>
          <a:xfrm>
            <a:off x="396875" y="3783965"/>
            <a:ext cx="2083435" cy="432435"/>
          </a:xfrm>
          <a:prstGeom prst="snip1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788035" y="4380865"/>
            <a:ext cx="4758055" cy="1780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中国成年人失眠患病率高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29.2%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长期的睡眠不足还会加大患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心脑血管疾病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、抑郁症、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糖尿病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和肥胖等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风险，严重者可引发恶性意外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事故</a:t>
            </a:r>
            <a:r>
              <a:rPr lang="en-US" altLang="zh-CN" sz="16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健康中国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2030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目标：实现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7-8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睡眠</a:t>
            </a:r>
            <a:r>
              <a:rPr lang="en-US" altLang="zh-CN" sz="16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3880" y="3810635"/>
            <a:ext cx="1715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Font typeface="Wingdings" panose="05000000000000000000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疾病基本情况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453"/>
            <a:ext cx="12192000" cy="686345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635" y="4602480"/>
            <a:ext cx="12192635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12945" y="6588760"/>
            <a:ext cx="7474585" cy="210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193964"/>
            <a:ext cx="11747500" cy="6283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250" y="19304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31890" y="6544638"/>
            <a:ext cx="11747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咪达唑仑片说明书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2.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临床药理学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教材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3</a:t>
            </a:r>
            <a:r>
              <a: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Lancet, 2022, 400(10347): </a:t>
            </a:r>
            <a:r>
              <a:rPr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170-184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中国成人失眠诊断与治疗指南</a:t>
            </a:r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（2023版）</a:t>
            </a:r>
            <a:endParaRPr sz="9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39947" y="790766"/>
            <a:ext cx="9362563" cy="42989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 algn="l"/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参照品选择：</a:t>
            </a:r>
            <a:r>
              <a:rPr lang="zh-CN" altLang="en-US" sz="22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咪达唑仑片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（失眠领域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年无化学药新药上市）</a:t>
            </a:r>
            <a:endParaRPr lang="zh-CN" altLang="en-US" sz="2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4574" y="1452731"/>
          <a:ext cx="5412435" cy="58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435"/>
              </a:tblGrid>
              <a:tr h="5882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参照品选择理由</a:t>
                      </a:r>
                      <a:endParaRPr lang="zh-CN" altLang="en-US" sz="1800" spc="80" dirty="0" smtClean="0">
                        <a:ln w="3175">
                          <a:noFill/>
                          <a:prstDash val="dash"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rgbClr val="003B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554687" y="1448286"/>
          <a:ext cx="5028655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655"/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对比参照品优势</a:t>
                      </a:r>
                      <a:endParaRPr lang="zh-CN" altLang="en-US" sz="1800" spc="80" dirty="0" smtClean="0">
                        <a:ln w="3175">
                          <a:noFill/>
                          <a:prstDash val="dash"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rgbClr val="003B90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84573" y="2519183"/>
            <a:ext cx="542802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结构、机制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分类相似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：同属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短效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二氮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䓬类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药物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7376" y="3168580"/>
          <a:ext cx="5232297" cy="174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317"/>
                <a:gridCol w="1124697"/>
                <a:gridCol w="1247585"/>
                <a:gridCol w="1835698"/>
              </a:tblGrid>
              <a:tr h="322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半衰期</a:t>
                      </a:r>
                      <a:r>
                        <a:rPr lang="en-US" altLang="zh-CN" sz="1200" b="1" baseline="30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（＜</a:t>
                      </a:r>
                      <a:r>
                        <a:rPr lang="en-US" altLang="zh-CN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6h</a:t>
                      </a:r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理由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地达西尼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苯二氮䓬类</a:t>
                      </a:r>
                      <a:endParaRPr lang="zh-CN" altLang="en-US" sz="12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短效（</a:t>
                      </a:r>
                      <a:r>
                        <a:rPr lang="en-US" altLang="zh-CN" sz="12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4h</a:t>
                      </a:r>
                      <a:r>
                        <a:rPr lang="zh-CN" altLang="en-US" sz="12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相似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咪达唑仑片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苯二氮䓬类</a:t>
                      </a:r>
                      <a:endParaRPr lang="zh-CN" altLang="en-US" sz="12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短效（</a:t>
                      </a:r>
                      <a:r>
                        <a:rPr lang="en-US" altLang="zh-CN" sz="12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2h</a:t>
                      </a:r>
                      <a:r>
                        <a:rPr lang="zh-CN" altLang="en-US" sz="12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相似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奥沙西泮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苯二氮䓬类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中短效（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5-12h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适应症主要为焦虑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2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三唑仑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苯二氮䓬类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短效（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2-3h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精一类管控，不用于失眠治疗</a:t>
                      </a:r>
                      <a:endParaRPr lang="zh-CN" altLang="en-US" sz="12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494849" y="5242152"/>
            <a:ext cx="4672987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咪达唑仑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国家医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保目录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内；</a:t>
            </a:r>
            <a:endParaRPr lang="zh-CN" altLang="en-US" sz="1600" dirty="0">
              <a:solidFill>
                <a:srgbClr val="FF0000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4505" y="5733143"/>
            <a:ext cx="542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疗效可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比：苯二氮䓬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类中咪达唑仑接近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地达西尼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疗效。</a:t>
            </a:r>
            <a:endParaRPr lang="zh-CN" altLang="en-US" sz="1600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554687" y="2010447"/>
            <a:ext cx="5047563" cy="83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尼能“同时”满足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失眠患者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个核心疗效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入睡快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、维持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合适睡眠时间且不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影响日间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功能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9745" y="4947751"/>
            <a:ext cx="464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二氮䓬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类药物半衰期分类：短效＜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6h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，中效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6-24h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，长效＞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t="4112" b="23311"/>
          <a:stretch>
            <a:fillRect/>
          </a:stretch>
        </p:blipFill>
        <p:spPr>
          <a:xfrm>
            <a:off x="6875722" y="2833659"/>
            <a:ext cx="4304665" cy="175958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84574" y="2043499"/>
            <a:ext cx="53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适应症完全相同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：失眠患者的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短期治疗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03687" y="4638276"/>
            <a:ext cx="5002997" cy="154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地达西尼未发现“顺行性遗忘”等风险；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依赖成瘾潜力低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：地达西尼因其“部分激动”机制不易出现耐受，依赖和成瘾；上市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临床研究及上市后实际临床应用中尚未发现耐受、依赖和成瘾问题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87680" y="579755"/>
            <a:ext cx="483870" cy="694690"/>
            <a:chOff x="768" y="913"/>
            <a:chExt cx="762" cy="1094"/>
          </a:xfrm>
        </p:grpSpPr>
        <p:sp>
          <p:nvSpPr>
            <p:cNvPr id="11" name="椭圆 10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22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453"/>
            <a:ext cx="12192000" cy="68634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35" y="4602480"/>
            <a:ext cx="12192635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193041"/>
            <a:ext cx="11747500" cy="6269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250" y="19304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19539" y="6555249"/>
            <a:ext cx="11697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地达西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尼电生理实验数据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2. SLEEP</a:t>
            </a:r>
            <a:r>
              <a: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2024, 47, 1–11.</a:t>
            </a:r>
            <a:endParaRPr sz="9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38372" y="845376"/>
            <a:ext cx="664190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 algn="l"/>
            <a:r>
              <a:rPr sz="2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创新性一：</a:t>
            </a:r>
            <a:r>
              <a:rPr sz="22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全球首个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获批的</a:t>
            </a:r>
            <a:r>
              <a:rPr sz="2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苯二氮䓬受体</a:t>
            </a:r>
            <a:r>
              <a:rPr sz="22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部分激动剂</a:t>
            </a:r>
            <a:endParaRPr sz="2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64877" y="2456859"/>
            <a:ext cx="4869456" cy="518921"/>
          </a:xfrm>
          <a:prstGeom prst="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表格 21"/>
          <p:cNvGraphicFramePr/>
          <p:nvPr>
            <p:custDataLst>
              <p:tags r:id="rId3"/>
            </p:custDataLst>
          </p:nvPr>
        </p:nvGraphicFramePr>
        <p:xfrm>
          <a:off x="792708" y="2461030"/>
          <a:ext cx="5056742" cy="3579222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547483"/>
                <a:gridCol w="1294582"/>
                <a:gridCol w="1214677"/>
              </a:tblGrid>
              <a:tr h="5459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机制特点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地达西尼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其他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B90"/>
                    </a:solidFill>
                  </a:tcPr>
                </a:tc>
              </a:tr>
              <a:tr h="6068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1" kern="1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GABA</a:t>
                      </a:r>
                      <a:r>
                        <a:rPr kumimoji="1" lang="en-US" altLang="zh-CN" sz="1600" b="1" kern="100" baseline="-250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1" lang="zh-CN" altLang="en-US" sz="1600" b="1" kern="1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受体</a:t>
                      </a:r>
                      <a:r>
                        <a:rPr kumimoji="1" lang="zh-CN" altLang="en-US" sz="1600" b="1" kern="1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各亚基效能</a:t>
                      </a:r>
                      <a:endParaRPr kumimoji="1" lang="en-US" altLang="zh-CN" sz="1600" b="1" kern="1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部分激动</a:t>
                      </a:r>
                      <a:r>
                        <a:rPr lang="en-US" altLang="zh-CN" sz="1600" b="1" baseline="300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 b="1" baseline="300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完全激动</a:t>
                      </a:r>
                      <a:endParaRPr lang="en-US" alt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194" marR="36194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6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0" kern="1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GABA</a:t>
                      </a:r>
                      <a:r>
                        <a:rPr lang="en-US" altLang="zh-CN" sz="1600" b="0" kern="10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en-US" altLang="zh-CN" sz="1600" b="0" kern="1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α1β2γ2</a:t>
                      </a:r>
                      <a:endParaRPr lang="en-US" altLang="zh-CN" sz="1600" b="0" kern="1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62%</a:t>
                      </a:r>
                      <a:endParaRPr lang="en-US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endParaRPr lang="en-US" alt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6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0" kern="1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GABA</a:t>
                      </a:r>
                      <a:r>
                        <a:rPr lang="en-US" altLang="zh-CN" sz="1600" b="0" kern="10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en-US" altLang="zh-CN" sz="1600" b="0" kern="1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α2β2γ2</a:t>
                      </a:r>
                      <a:endParaRPr kumimoji="1" lang="en-US" altLang="zh-CN" sz="1600" b="0" kern="1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31%</a:t>
                      </a:r>
                      <a:endParaRPr lang="en-US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36194" marR="36194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6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kern="1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GABA</a:t>
                      </a:r>
                      <a:r>
                        <a:rPr lang="en-US" altLang="zh-CN" sz="1600" b="0" kern="10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en-US" altLang="zh-CN" sz="1600" b="0" kern="1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α3β2γ2</a:t>
                      </a:r>
                      <a:endParaRPr kumimoji="1" lang="en-US" altLang="zh-CN" sz="1600" b="0" kern="1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41%</a:t>
                      </a:r>
                      <a:endParaRPr lang="en-US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36194" marR="36194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6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0" kern="1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GABA</a:t>
                      </a:r>
                      <a:r>
                        <a:rPr lang="en-US" altLang="zh-CN" sz="1600" b="0" kern="10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en-US" altLang="zh-CN" sz="1600" b="0" kern="1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α5β2γ2</a:t>
                      </a:r>
                      <a:endParaRPr kumimoji="1" lang="en-US" altLang="zh-CN" sz="1600" b="0" kern="1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69%</a:t>
                      </a:r>
                      <a:endParaRPr lang="en-US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36194" marR="36194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275563" y="2995669"/>
            <a:ext cx="51491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kumimoji="1" lang="zh-CN" altLang="en-US" b="1" kern="100" dirty="0" smtClean="0">
                <a:solidFill>
                  <a:srgbClr val="003B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疗效优势：</a:t>
            </a:r>
            <a:r>
              <a:rPr kumimoji="1" lang="zh-CN" altLang="en-US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适度激活靶点效能</a:t>
            </a:r>
            <a:r>
              <a:rPr kumimoji="1" lang="en-US" altLang="zh-CN" kern="100" baseline="30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kumimoji="1" lang="zh-CN" altLang="en-US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，使内源性</a:t>
            </a:r>
            <a:r>
              <a:rPr kumimoji="1" lang="en-US" altLang="zh-CN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GABA</a:t>
            </a:r>
            <a:r>
              <a:rPr kumimoji="1"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发挥适度中枢神经抑制作用</a:t>
            </a:r>
            <a:r>
              <a:rPr kumimoji="1" lang="zh-CN" altLang="en-US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，精准调节神经传递，保障符合</a:t>
            </a:r>
            <a:r>
              <a:rPr kumimoji="1"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生理节律的高效睡眠质量</a:t>
            </a:r>
            <a:r>
              <a:rPr kumimoji="1"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且</a:t>
            </a:r>
            <a:r>
              <a:rPr kumimoji="1" lang="zh-CN" altLang="en-US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不影响日间功能。</a:t>
            </a:r>
            <a:endParaRPr kumimoji="1" lang="en-US" altLang="zh-CN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>
                <a:solidFill>
                  <a:srgbClr val="003B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安全性优势：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避免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神经系统过度抑制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带来的镇静，嗜睡等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，</a:t>
            </a:r>
            <a:r>
              <a:rPr lang="zh-CN" altLang="en-US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避免</a:t>
            </a:r>
            <a:r>
              <a:rPr lang="zh-CN" altLang="en-US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完全激动带来的耐受性风险，</a:t>
            </a:r>
            <a:r>
              <a:rPr lang="zh-CN" altLang="en-US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依赖、成瘾性</a:t>
            </a:r>
            <a:r>
              <a:rPr lang="zh-CN" altLang="en-US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</a:t>
            </a:r>
            <a:r>
              <a:rPr lang="zh-CN" altLang="en-US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。</a:t>
            </a:r>
            <a:endPara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88997" y="3923257"/>
            <a:ext cx="329659" cy="769356"/>
            <a:chOff x="9085078" y="3305369"/>
            <a:chExt cx="329659" cy="769356"/>
          </a:xfrm>
        </p:grpSpPr>
        <p:sp>
          <p:nvSpPr>
            <p:cNvPr id="16" name="等腰三角形 15"/>
            <p:cNvSpPr/>
            <p:nvPr/>
          </p:nvSpPr>
          <p:spPr bwMode="gray">
            <a:xfrm rot="5400000">
              <a:off x="8922979" y="3582967"/>
              <a:ext cx="769356" cy="214160"/>
            </a:xfrm>
            <a:prstGeom prst="triangle">
              <a:avLst/>
            </a:prstGeom>
            <a:solidFill>
              <a:srgbClr val="EA5504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16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7" name="等腰三角形 16"/>
            <p:cNvSpPr/>
            <p:nvPr/>
          </p:nvSpPr>
          <p:spPr bwMode="gray">
            <a:xfrm rot="5400000">
              <a:off x="8807480" y="3582967"/>
              <a:ext cx="769356" cy="214160"/>
            </a:xfrm>
            <a:prstGeom prst="triangle">
              <a:avLst/>
            </a:prstGeom>
            <a:solidFill>
              <a:srgbClr val="EA5504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16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568966" y="2534224"/>
            <a:ext cx="4438406" cy="37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“部分激动”</a:t>
            </a:r>
            <a:r>
              <a:rPr lang="zh-CN" altLang="en-US" b="1" dirty="0" smtClean="0">
                <a:solidFill>
                  <a:schemeClr val="bg1"/>
                </a:solidFill>
              </a:rPr>
              <a:t>创新机制带来的优势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87680" y="579755"/>
            <a:ext cx="483870" cy="694690"/>
            <a:chOff x="768" y="913"/>
            <a:chExt cx="762" cy="1094"/>
          </a:xfrm>
        </p:grpSpPr>
        <p:sp>
          <p:nvSpPr>
            <p:cNvPr id="6" name="椭圆 5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9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222251" y="1469204"/>
            <a:ext cx="11747500" cy="678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国家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重大新药创制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”科技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重大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专项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类新药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（国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科发社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【2014】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453"/>
            <a:ext cx="12192000" cy="68634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35" y="4602480"/>
            <a:ext cx="12192635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6030" y="195209"/>
            <a:ext cx="11753534" cy="6287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250" y="19304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56856" y="6554911"/>
            <a:ext cx="113592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900" dirty="0">
                <a:latin typeface="+mn-ea"/>
                <a:cs typeface="Arial" panose="020B0604020202020204" pitchFamily="34" charset="0"/>
              </a:rPr>
              <a:t>1. Chem. Res. Toxicol. 2015, 28, 38−</a:t>
            </a:r>
            <a:r>
              <a:rPr sz="900" dirty="0" smtClean="0">
                <a:latin typeface="+mn-ea"/>
                <a:cs typeface="Arial" panose="020B0604020202020204" pitchFamily="34" charset="0"/>
              </a:rPr>
              <a:t>42</a:t>
            </a:r>
            <a:r>
              <a:rPr lang="en-US" sz="900" dirty="0">
                <a:latin typeface="+mn-ea"/>
                <a:cs typeface="Arial" panose="020B0604020202020204" pitchFamily="34" charset="0"/>
              </a:rPr>
              <a:t>.</a:t>
            </a:r>
            <a:endParaRPr sz="9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45890" y="788633"/>
            <a:ext cx="9362563" cy="42989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/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创新性二：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独特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代谢途径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，药物相互作用风险小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74205" y="3225397"/>
            <a:ext cx="5417359" cy="369332"/>
          </a:xfrm>
          <a:prstGeom prst="rect">
            <a:avLst/>
          </a:prstGeom>
          <a:solidFill>
            <a:srgbClr val="003B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CYP450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酶代谢的常见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965573" y="3731491"/>
            <a:ext cx="5453700" cy="2159785"/>
            <a:chOff x="2215821" y="3981877"/>
            <a:chExt cx="6054579" cy="2159785"/>
          </a:xfrm>
        </p:grpSpPr>
        <p:grpSp>
          <p:nvGrpSpPr>
            <p:cNvPr id="50" name="组合 49"/>
            <p:cNvGrpSpPr/>
            <p:nvPr/>
          </p:nvGrpSpPr>
          <p:grpSpPr>
            <a:xfrm>
              <a:off x="2215821" y="3981877"/>
              <a:ext cx="4580249" cy="2159785"/>
              <a:chOff x="2193787" y="3981878"/>
              <a:chExt cx="4580249" cy="2159785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2193787" y="3981878"/>
                <a:ext cx="1768402" cy="341745"/>
              </a:xfrm>
              <a:custGeom>
                <a:avLst/>
                <a:gdLst>
                  <a:gd name="connsiteX0" fmla="*/ 0 w 1396387"/>
                  <a:gd name="connsiteY0" fmla="*/ 0 h 345600"/>
                  <a:gd name="connsiteX1" fmla="*/ 1396387 w 1396387"/>
                  <a:gd name="connsiteY1" fmla="*/ 0 h 345600"/>
                  <a:gd name="connsiteX2" fmla="*/ 1396387 w 1396387"/>
                  <a:gd name="connsiteY2" fmla="*/ 345600 h 345600"/>
                  <a:gd name="connsiteX3" fmla="*/ 0 w 1396387"/>
                  <a:gd name="connsiteY3" fmla="*/ 345600 h 345600"/>
                  <a:gd name="connsiteX4" fmla="*/ 0 w 1396387"/>
                  <a:gd name="connsiteY4" fmla="*/ 0 h 3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387" h="345600">
                    <a:moveTo>
                      <a:pt x="0" y="0"/>
                    </a:moveTo>
                    <a:lnTo>
                      <a:pt x="1396387" y="0"/>
                    </a:lnTo>
                    <a:lnTo>
                      <a:pt x="1396387" y="345600"/>
                    </a:lnTo>
                    <a:lnTo>
                      <a:pt x="0" y="34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kern="1200" dirty="0" smtClean="0"/>
                  <a:t>镇静催眠</a:t>
                </a:r>
                <a:endParaRPr lang="zh-CN" altLang="en-US" sz="1400" b="1" kern="1200" dirty="0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2193788" y="4330008"/>
                <a:ext cx="1758147" cy="1811655"/>
              </a:xfrm>
              <a:custGeom>
                <a:avLst/>
                <a:gdLst>
                  <a:gd name="connsiteX0" fmla="*/ 0 w 1396387"/>
                  <a:gd name="connsiteY0" fmla="*/ 0 h 1811700"/>
                  <a:gd name="connsiteX1" fmla="*/ 1396387 w 1396387"/>
                  <a:gd name="connsiteY1" fmla="*/ 0 h 1811700"/>
                  <a:gd name="connsiteX2" fmla="*/ 1396387 w 1396387"/>
                  <a:gd name="connsiteY2" fmla="*/ 1811700 h 1811700"/>
                  <a:gd name="connsiteX3" fmla="*/ 0 w 1396387"/>
                  <a:gd name="connsiteY3" fmla="*/ 1811700 h 1811700"/>
                  <a:gd name="connsiteX4" fmla="*/ 0 w 1396387"/>
                  <a:gd name="connsiteY4" fmla="*/ 0 h 181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387" h="1811700">
                    <a:moveTo>
                      <a:pt x="0" y="0"/>
                    </a:moveTo>
                    <a:lnTo>
                      <a:pt x="1396387" y="0"/>
                    </a:lnTo>
                    <a:lnTo>
                      <a:pt x="1396387" y="1811700"/>
                    </a:lnTo>
                    <a:lnTo>
                      <a:pt x="0" y="18117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地西泮、咪达唑仑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艾司唑仑、阿普唑仑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氯硝西泮、三唑仑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唑吡坦、佐匹克隆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 右佐匹克隆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莱博雷生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dirty="0" smtClean="0"/>
                  <a:t>等。。。</a:t>
                </a:r>
                <a:endParaRPr lang="zh-CN" altLang="en-US" sz="1200" kern="1200" dirty="0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050411" y="3984568"/>
                <a:ext cx="1396387" cy="345600"/>
              </a:xfrm>
              <a:custGeom>
                <a:avLst/>
                <a:gdLst>
                  <a:gd name="connsiteX0" fmla="*/ 0 w 1396387"/>
                  <a:gd name="connsiteY0" fmla="*/ 0 h 345600"/>
                  <a:gd name="connsiteX1" fmla="*/ 1396387 w 1396387"/>
                  <a:gd name="connsiteY1" fmla="*/ 0 h 345600"/>
                  <a:gd name="connsiteX2" fmla="*/ 1396387 w 1396387"/>
                  <a:gd name="connsiteY2" fmla="*/ 345600 h 345600"/>
                  <a:gd name="connsiteX3" fmla="*/ 0 w 1396387"/>
                  <a:gd name="connsiteY3" fmla="*/ 345600 h 345600"/>
                  <a:gd name="connsiteX4" fmla="*/ 0 w 1396387"/>
                  <a:gd name="connsiteY4" fmla="*/ 0 h 3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387" h="345600">
                    <a:moveTo>
                      <a:pt x="0" y="0"/>
                    </a:moveTo>
                    <a:lnTo>
                      <a:pt x="1396387" y="0"/>
                    </a:lnTo>
                    <a:lnTo>
                      <a:pt x="1396387" y="345600"/>
                    </a:lnTo>
                    <a:lnTo>
                      <a:pt x="0" y="34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kern="1200" dirty="0" smtClean="0"/>
                  <a:t>抗抑郁药物</a:t>
                </a:r>
                <a:endParaRPr lang="zh-CN" altLang="en-US" sz="1400" b="1" kern="1200" dirty="0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4050624" y="4330008"/>
                <a:ext cx="1391927" cy="1811655"/>
              </a:xfrm>
              <a:custGeom>
                <a:avLst/>
                <a:gdLst>
                  <a:gd name="connsiteX0" fmla="*/ 0 w 1396387"/>
                  <a:gd name="connsiteY0" fmla="*/ 0 h 1811700"/>
                  <a:gd name="connsiteX1" fmla="*/ 1396387 w 1396387"/>
                  <a:gd name="connsiteY1" fmla="*/ 0 h 1811700"/>
                  <a:gd name="connsiteX2" fmla="*/ 1396387 w 1396387"/>
                  <a:gd name="connsiteY2" fmla="*/ 1811700 h 1811700"/>
                  <a:gd name="connsiteX3" fmla="*/ 0 w 1396387"/>
                  <a:gd name="connsiteY3" fmla="*/ 1811700 h 1811700"/>
                  <a:gd name="connsiteX4" fmla="*/ 0 w 1396387"/>
                  <a:gd name="connsiteY4" fmla="*/ 0 h 181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387" h="1811700">
                    <a:moveTo>
                      <a:pt x="0" y="0"/>
                    </a:moveTo>
                    <a:lnTo>
                      <a:pt x="1396387" y="0"/>
                    </a:lnTo>
                    <a:lnTo>
                      <a:pt x="1396387" y="1811700"/>
                    </a:lnTo>
                    <a:lnTo>
                      <a:pt x="0" y="18117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舍曲林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西酞普兰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帕罗西汀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文拉法辛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氟伏沙明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阿戈美拉汀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dirty="0" smtClean="0"/>
                  <a:t>等。。。</a:t>
                </a:r>
                <a:endParaRPr lang="zh-CN" altLang="en-US" sz="1200" kern="1200" dirty="0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5520798" y="3984568"/>
                <a:ext cx="1253139" cy="329819"/>
              </a:xfrm>
              <a:custGeom>
                <a:avLst/>
                <a:gdLst>
                  <a:gd name="connsiteX0" fmla="*/ 0 w 1396387"/>
                  <a:gd name="connsiteY0" fmla="*/ 0 h 345600"/>
                  <a:gd name="connsiteX1" fmla="*/ 1396387 w 1396387"/>
                  <a:gd name="connsiteY1" fmla="*/ 0 h 345600"/>
                  <a:gd name="connsiteX2" fmla="*/ 1396387 w 1396387"/>
                  <a:gd name="connsiteY2" fmla="*/ 345600 h 345600"/>
                  <a:gd name="connsiteX3" fmla="*/ 0 w 1396387"/>
                  <a:gd name="connsiteY3" fmla="*/ 345600 h 345600"/>
                  <a:gd name="connsiteX4" fmla="*/ 0 w 1396387"/>
                  <a:gd name="connsiteY4" fmla="*/ 0 h 3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387" h="345600">
                    <a:moveTo>
                      <a:pt x="0" y="0"/>
                    </a:moveTo>
                    <a:lnTo>
                      <a:pt x="1396387" y="0"/>
                    </a:lnTo>
                    <a:lnTo>
                      <a:pt x="1396387" y="345600"/>
                    </a:lnTo>
                    <a:lnTo>
                      <a:pt x="0" y="34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kern="1200" dirty="0" smtClean="0"/>
                  <a:t>抗精神病药</a:t>
                </a:r>
                <a:endParaRPr lang="zh-CN" altLang="en-US" sz="1400" b="1" kern="1200" dirty="0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5531053" y="4330008"/>
                <a:ext cx="1242983" cy="1811655"/>
              </a:xfrm>
              <a:custGeom>
                <a:avLst/>
                <a:gdLst>
                  <a:gd name="connsiteX0" fmla="*/ 0 w 1396387"/>
                  <a:gd name="connsiteY0" fmla="*/ 0 h 1811700"/>
                  <a:gd name="connsiteX1" fmla="*/ 1396387 w 1396387"/>
                  <a:gd name="connsiteY1" fmla="*/ 0 h 1811700"/>
                  <a:gd name="connsiteX2" fmla="*/ 1396387 w 1396387"/>
                  <a:gd name="connsiteY2" fmla="*/ 1811700 h 1811700"/>
                  <a:gd name="connsiteX3" fmla="*/ 0 w 1396387"/>
                  <a:gd name="connsiteY3" fmla="*/ 1811700 h 1811700"/>
                  <a:gd name="connsiteX4" fmla="*/ 0 w 1396387"/>
                  <a:gd name="connsiteY4" fmla="*/ 0 h 181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387" h="1811700">
                    <a:moveTo>
                      <a:pt x="0" y="0"/>
                    </a:moveTo>
                    <a:lnTo>
                      <a:pt x="1396387" y="0"/>
                    </a:lnTo>
                    <a:lnTo>
                      <a:pt x="1396387" y="1811700"/>
                    </a:lnTo>
                    <a:lnTo>
                      <a:pt x="0" y="18117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奥氮平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氯氮平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氟哌啶醇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kern="1200" dirty="0" smtClean="0"/>
                  <a:t>利培酮等</a:t>
                </a:r>
                <a:endParaRPr lang="en-US" altLang="zh-CN" sz="1200" kern="1200" dirty="0" smtClean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1200" dirty="0"/>
                  <a:t>等</a:t>
                </a:r>
                <a:r>
                  <a:rPr lang="zh-CN" altLang="en-US" sz="1200" dirty="0" smtClean="0"/>
                  <a:t>。。。</a:t>
                </a:r>
                <a:endParaRPr lang="zh-CN" altLang="en-US" sz="1200" kern="1200" dirty="0"/>
              </a:p>
            </p:txBody>
          </p:sp>
        </p:grpSp>
        <p:sp>
          <p:nvSpPr>
            <p:cNvPr id="57" name="任意多边形 56"/>
            <p:cNvSpPr/>
            <p:nvPr/>
          </p:nvSpPr>
          <p:spPr>
            <a:xfrm>
              <a:off x="6874013" y="3982730"/>
              <a:ext cx="1396387" cy="345600"/>
            </a:xfrm>
            <a:custGeom>
              <a:avLst/>
              <a:gdLst>
                <a:gd name="connsiteX0" fmla="*/ 0 w 1396387"/>
                <a:gd name="connsiteY0" fmla="*/ 0 h 345600"/>
                <a:gd name="connsiteX1" fmla="*/ 1396387 w 1396387"/>
                <a:gd name="connsiteY1" fmla="*/ 0 h 345600"/>
                <a:gd name="connsiteX2" fmla="*/ 1396387 w 1396387"/>
                <a:gd name="connsiteY2" fmla="*/ 345600 h 345600"/>
                <a:gd name="connsiteX3" fmla="*/ 0 w 1396387"/>
                <a:gd name="connsiteY3" fmla="*/ 345600 h 345600"/>
                <a:gd name="connsiteX4" fmla="*/ 0 w 1396387"/>
                <a:gd name="connsiteY4" fmla="*/ 0 h 3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87" h="345600">
                  <a:moveTo>
                    <a:pt x="0" y="0"/>
                  </a:moveTo>
                  <a:lnTo>
                    <a:pt x="1396387" y="0"/>
                  </a:lnTo>
                  <a:lnTo>
                    <a:pt x="1396387" y="345600"/>
                  </a:lnTo>
                  <a:lnTo>
                    <a:pt x="0" y="345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/>
                <a:t>心脑血管用药</a:t>
              </a:r>
              <a:endParaRPr lang="zh-CN" altLang="en-US" sz="1400" b="1" kern="1200" dirty="0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6874254" y="4328170"/>
              <a:ext cx="1390080" cy="1811655"/>
            </a:xfrm>
            <a:custGeom>
              <a:avLst/>
              <a:gdLst>
                <a:gd name="connsiteX0" fmla="*/ 0 w 1396387"/>
                <a:gd name="connsiteY0" fmla="*/ 0 h 1811700"/>
                <a:gd name="connsiteX1" fmla="*/ 1396387 w 1396387"/>
                <a:gd name="connsiteY1" fmla="*/ 0 h 1811700"/>
                <a:gd name="connsiteX2" fmla="*/ 1396387 w 1396387"/>
                <a:gd name="connsiteY2" fmla="*/ 1811700 h 1811700"/>
                <a:gd name="connsiteX3" fmla="*/ 0 w 1396387"/>
                <a:gd name="connsiteY3" fmla="*/ 1811700 h 1811700"/>
                <a:gd name="connsiteX4" fmla="*/ 0 w 1396387"/>
                <a:gd name="connsiteY4" fmla="*/ 0 h 181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87" h="1811700">
                  <a:moveTo>
                    <a:pt x="0" y="0"/>
                  </a:moveTo>
                  <a:lnTo>
                    <a:pt x="1396387" y="0"/>
                  </a:lnTo>
                  <a:lnTo>
                    <a:pt x="1396387" y="1811700"/>
                  </a:lnTo>
                  <a:lnTo>
                    <a:pt x="0" y="18117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dirty="0"/>
                <a:t>阿托伐他汀、辛伐他汀、非诺贝</a:t>
              </a:r>
              <a:r>
                <a:rPr lang="zh-CN" altLang="en-US" sz="1200" dirty="0" smtClean="0"/>
                <a:t>特等</a:t>
              </a:r>
              <a:endParaRPr lang="en-US" altLang="zh-CN" sz="1200" dirty="0" smtClean="0"/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dirty="0"/>
                <a:t>氨氯地平、硝苯地</a:t>
              </a:r>
              <a:r>
                <a:rPr lang="zh-CN" altLang="en-US" sz="1200" dirty="0" smtClean="0"/>
                <a:t>平等</a:t>
              </a:r>
              <a:endParaRPr lang="en-US" altLang="zh-CN" sz="1200" dirty="0" smtClean="0"/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dirty="0"/>
                <a:t>氯吡格</a:t>
              </a:r>
              <a:r>
                <a:rPr lang="zh-CN" altLang="en-US" sz="1200" dirty="0" smtClean="0"/>
                <a:t>雷</a:t>
              </a:r>
              <a:endParaRPr lang="en-US" altLang="zh-CN" sz="1200" dirty="0" smtClean="0"/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dirty="0" smtClean="0"/>
                <a:t>等。。。</a:t>
              </a:r>
              <a:endParaRPr lang="zh-CN" altLang="en-US" sz="1200" dirty="0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779490" y="3505606"/>
            <a:ext cx="4738255" cy="1860721"/>
          </a:xfrm>
          <a:prstGeom prst="rect">
            <a:avLst/>
          </a:prstGeom>
          <a:noFill/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rgbClr val="003B9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地达西尼</a:t>
            </a:r>
            <a:r>
              <a:rPr lang="en-US" altLang="zh-CN" b="1" dirty="0" smtClean="0">
                <a:solidFill>
                  <a:srgbClr val="003B9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FMO</a:t>
            </a:r>
            <a:r>
              <a:rPr lang="zh-CN" altLang="en-US" b="1" dirty="0" smtClean="0">
                <a:solidFill>
                  <a:srgbClr val="003B9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代谢途径的主要优势</a:t>
            </a:r>
            <a:r>
              <a:rPr lang="zh-CN" altLang="en-US" dirty="0" smtClean="0">
                <a:solidFill>
                  <a:srgbClr val="003B9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：</a:t>
            </a:r>
            <a:endParaRPr lang="en-US" altLang="zh-CN" dirty="0" smtClean="0">
              <a:solidFill>
                <a:srgbClr val="003B9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简化治疗方案</a:t>
            </a:r>
            <a:r>
              <a:rPr lang="zh-CN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：联合用药方案提高依从性</a:t>
            </a:r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提高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安全性</a:t>
            </a:r>
            <a:r>
              <a:rPr lang="zh-CN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：避免药物中毒、过量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或</a:t>
            </a:r>
            <a:r>
              <a:rPr lang="zh-CN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意外</a:t>
            </a:r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减少不良反应</a:t>
            </a:r>
            <a:r>
              <a:rPr lang="zh-CN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：减少相互作用带来的各种副作用</a:t>
            </a:r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62965" y="1275715"/>
            <a:ext cx="10941050" cy="1569720"/>
            <a:chOff x="1139" y="1682"/>
            <a:chExt cx="17230" cy="2472"/>
          </a:xfrm>
        </p:grpSpPr>
        <p:sp>
          <p:nvSpPr>
            <p:cNvPr id="61" name="文本框 60"/>
            <p:cNvSpPr txBox="1"/>
            <p:nvPr/>
          </p:nvSpPr>
          <p:spPr>
            <a:xfrm>
              <a:off x="1915" y="1682"/>
              <a:ext cx="16454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全球</a:t>
              </a:r>
              <a:r>
                <a:rPr lang="en-US" altLang="zh-C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90~95%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的化药通过 </a:t>
              </a:r>
              <a:r>
                <a:rPr lang="en-US" altLang="zh-C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CYP450 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酶代谢，仅不到</a:t>
              </a:r>
              <a:r>
                <a:rPr lang="en-US" altLang="zh-C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的药物通过</a:t>
              </a:r>
              <a:r>
                <a: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黄素单加氧酶（</a:t>
              </a:r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FMO</a:t>
              </a:r>
              <a:r>
                <a: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r>
                <a: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代谢</a:t>
              </a:r>
              <a:r>
                <a:rPr lang="en-US" altLang="zh-CN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。</a:t>
              </a:r>
              <a:endPara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地达西尼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是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唯一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通过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FMO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代谢的失眠药，基本不与其他药物发生相互作用；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其他失眠药由</a:t>
              </a:r>
              <a:r>
                <a:rPr lang="en-US" altLang="zh-C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CYP450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酶代谢。</a:t>
              </a:r>
              <a:endPara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失眠药常与抗抑郁、抗精神病等药物联用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，易</a:t>
              </a:r>
              <a:r>
                <a: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发生药物相互作用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，影响</a:t>
              </a:r>
              <a:r>
                <a: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药效和安全性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，甚至肝</a:t>
              </a:r>
              <a:r>
                <a: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肾</a:t>
              </a:r>
              <a:r>
                <a:rPr lang="zh-CN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受损、药物中毒。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139" y="1915"/>
              <a:ext cx="87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139" y="2695"/>
              <a:ext cx="87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39" y="3474"/>
              <a:ext cx="87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7680" y="579755"/>
            <a:ext cx="483870" cy="694690"/>
            <a:chOff x="768" y="913"/>
            <a:chExt cx="762" cy="1094"/>
          </a:xfrm>
        </p:grpSpPr>
        <p:sp>
          <p:nvSpPr>
            <p:cNvPr id="6" name="椭圆 5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22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6657654" y="3421294"/>
            <a:ext cx="4941870" cy="202400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618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635" y="4602480"/>
            <a:ext cx="12192635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192405"/>
            <a:ext cx="11747500" cy="63111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2250" y="19304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56854" y="6570980"/>
            <a:ext cx="11713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成人失眠诊断与治疗指南（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地达西尼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III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期临床研究 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3.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AASM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成人慢性失眠症药物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治疗指南</a:t>
            </a:r>
            <a:endParaRPr 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49647" y="763353"/>
            <a:ext cx="600184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 algn="l"/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地达西尼同时满足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“三大核心疗效”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需求</a:t>
            </a:r>
            <a:endParaRPr sz="2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1615" y="5677536"/>
            <a:ext cx="11748770" cy="795184"/>
          </a:xfrm>
          <a:prstGeom prst="rect">
            <a:avLst/>
          </a:prstGeom>
          <a:solidFill>
            <a:srgbClr val="003B90"/>
          </a:solidFill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7680" y="5677823"/>
            <a:ext cx="1119568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地达西尼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Ⅲ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期关键验证性临床，采用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多中心、随机、双盲、安慰剂平行对照设计，入组成年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545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例，以多导睡眠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PSG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、失眠相关量表、日间功能量表等测定各项客观和主观疗效指标，结果均显示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显著疗效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87680" y="579755"/>
            <a:ext cx="483870" cy="694690"/>
            <a:chOff x="768" y="913"/>
            <a:chExt cx="762" cy="1094"/>
          </a:xfrm>
        </p:grpSpPr>
        <p:sp>
          <p:nvSpPr>
            <p:cNvPr id="40" name="椭圆 39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47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917285" y="1842192"/>
            <a:ext cx="1853623" cy="2069465"/>
          </a:xfrm>
          <a:prstGeom prst="rect">
            <a:avLst/>
          </a:prstGeom>
          <a:solidFill>
            <a:srgbClr val="003B9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zh-CN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16467" y="1416521"/>
          <a:ext cx="10116912" cy="24794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63678"/>
                <a:gridCol w="2273176"/>
                <a:gridCol w="2404569"/>
                <a:gridCol w="1652579"/>
                <a:gridCol w="1922910"/>
              </a:tblGrid>
              <a:tr h="4386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三大核心疗效</a:t>
                      </a:r>
                      <a:r>
                        <a:rPr lang="en-US" altLang="zh-CN" sz="1800" baseline="30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800" baseline="300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治疗前后相比</a:t>
                      </a:r>
                      <a:r>
                        <a:rPr lang="en-US" altLang="zh-CN" sz="1800" baseline="30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zh-CN" altLang="en-US" sz="1800" baseline="300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与对照组相比</a:t>
                      </a:r>
                      <a:r>
                        <a:rPr lang="en-US" altLang="zh-CN" sz="1800" b="1" kern="1200" baseline="30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zh-CN" altLang="en-US" sz="1800" b="1" kern="1200" baseline="300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有效标准</a:t>
                      </a:r>
                      <a:r>
                        <a:rPr lang="en-US" altLang="zh-CN" sz="1800" b="1" kern="1200" baseline="30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zh-CN" altLang="en-US" sz="1800" b="1" kern="1200" baseline="300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机制特点</a:t>
                      </a:r>
                      <a:endParaRPr lang="zh-CN" altLang="en-US" sz="1800" b="1" kern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</a:tr>
              <a:tr h="67343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入睡起效快</a:t>
                      </a:r>
                      <a:endParaRPr lang="zh-CN" altLang="en-US" sz="18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-23.28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0.0001</a:t>
                      </a: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-10.37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P=0.0140</a:t>
                      </a: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较安慰剂</a:t>
                      </a:r>
                      <a:endParaRPr lang="en-US" altLang="zh-CN" sz="14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-10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 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达峰时间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小时  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99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延长总睡眠时间</a:t>
                      </a:r>
                      <a:endParaRPr lang="zh-CN" altLang="en-US" sz="18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71.09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0.0001</a:t>
                      </a: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+31.68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0.0001</a:t>
                      </a:r>
                      <a:r>
                        <a:rPr lang="zh-CN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较安慰剂</a:t>
                      </a:r>
                      <a:endParaRPr kumimoji="0" lang="en-US" altLang="zh-C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+20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 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半衰期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en-US" altLang="zh-CN" sz="16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部分激动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机制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98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zh-CN" altLang="en-US" sz="1800" b="1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不影响日间功能</a:t>
                      </a:r>
                      <a:endParaRPr lang="zh-CN" altLang="en-US" sz="1800" b="1" spc="80" dirty="0" smtClean="0">
                        <a:ln w="3175">
                          <a:noFill/>
                          <a:prstDash val="dash"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日间功能不受影响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对角圆角矩形 8"/>
          <p:cNvSpPr/>
          <p:nvPr/>
        </p:nvSpPr>
        <p:spPr>
          <a:xfrm>
            <a:off x="221615" y="4603115"/>
            <a:ext cx="8489315" cy="57531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6479" y="4679621"/>
            <a:ext cx="735681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潜在最大受益人群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需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联合用药改善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睡眠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日间需维持正常工作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139462" y="3989382"/>
            <a:ext cx="2908271" cy="1618594"/>
          </a:xfrm>
          <a:prstGeom prst="rect">
            <a:avLst/>
          </a:prstGeom>
          <a:solidFill>
            <a:schemeClr val="bg1"/>
          </a:solidFill>
          <a:ln>
            <a:solidFill>
              <a:srgbClr val="003B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192655" y="3996647"/>
            <a:ext cx="2740090" cy="1532727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inden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003B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 </a:t>
            </a:r>
            <a:r>
              <a:rPr lang="zh-CN" altLang="en-US" sz="1600" b="1" dirty="0" smtClean="0">
                <a:solidFill>
                  <a:srgbClr val="003B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上市</a:t>
            </a:r>
            <a:r>
              <a:rPr lang="zh-CN" altLang="en-US" sz="1600" b="1" dirty="0">
                <a:solidFill>
                  <a:srgbClr val="003B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技术审评</a:t>
            </a:r>
            <a:r>
              <a:rPr lang="zh-CN" altLang="en-US" sz="1600" b="1" dirty="0" smtClean="0">
                <a:solidFill>
                  <a:srgbClr val="003B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报告</a:t>
            </a:r>
            <a:endParaRPr lang="en-US" altLang="zh-CN" sz="1600" b="1" dirty="0" smtClean="0">
              <a:solidFill>
                <a:srgbClr val="003B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Ⅲ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期验证性临床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研究中的客观和主观监测指标上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均显示出疗效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P&lt;0.05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；失眠严重程度改善，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不影响日间功能。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07295" y="3901585"/>
            <a:ext cx="5404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疲劳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嗜睡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、注意力、警觉水平、记忆认知、焦虑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抑郁等量表评估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8996218" y="3011055"/>
            <a:ext cx="277091" cy="498764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左箭头 45"/>
          <p:cNvSpPr/>
          <p:nvPr/>
        </p:nvSpPr>
        <p:spPr>
          <a:xfrm>
            <a:off x="8963891" y="2068948"/>
            <a:ext cx="290945" cy="355600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53"/>
            <a:ext cx="12192000" cy="68634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35" y="4602480"/>
            <a:ext cx="12192635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00195" y="6489065"/>
            <a:ext cx="7887335" cy="31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6888" y="198451"/>
            <a:ext cx="11747500" cy="6227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2250" y="19304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36307" y="6509789"/>
            <a:ext cx="11751224" cy="232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地达西尼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III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期临床研究补充分析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Br. J. 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clin. Pharmac. (</a:t>
            </a:r>
            <a:r>
              <a: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1983), 16, 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145S-9S.  </a:t>
            </a:r>
            <a:r>
              <a: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Nat Aging. 2022 May;2(5):425-37.  4. </a:t>
            </a:r>
            <a:r>
              <a:rPr lang="nn-NO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JAMA Netw Open. 2021 Sep 1;4(9):e2122837.  5.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白天嗜睡的老年人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II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期临床研究</a:t>
            </a:r>
            <a:endParaRPr 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50356" y="770563"/>
            <a:ext cx="721006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地达西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尼</a:t>
            </a:r>
            <a:r>
              <a:rPr lang="en-US" altLang="zh-CN" sz="2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显著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改善失眠严重程度；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睡眠达标率高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87680" y="579755"/>
            <a:ext cx="483870" cy="694690"/>
            <a:chOff x="768" y="913"/>
            <a:chExt cx="762" cy="1094"/>
          </a:xfrm>
        </p:grpSpPr>
        <p:sp>
          <p:nvSpPr>
            <p:cNvPr id="40" name="椭圆 39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47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aphicFrame>
        <p:nvGraphicFramePr>
          <p:cNvPr id="36" name="图表 35"/>
          <p:cNvGraphicFramePr/>
          <p:nvPr/>
        </p:nvGraphicFramePr>
        <p:xfrm>
          <a:off x="965772" y="1272193"/>
          <a:ext cx="3534310" cy="264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6" name="图表 45"/>
          <p:cNvGraphicFramePr/>
          <p:nvPr/>
        </p:nvGraphicFramePr>
        <p:xfrm>
          <a:off x="4985769" y="1273996"/>
          <a:ext cx="3133617" cy="264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8137133" y="1271544"/>
            <a:ext cx="287676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是中年及以上人群的理想睡眠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睡眠时长是与全因死亡风险、心血管疾病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风险相关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最低点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中国目标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7-8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小时睡眠。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0" name="表格 4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37324" y="4756935"/>
          <a:ext cx="10261507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29"/>
                <a:gridCol w="2208944"/>
                <a:gridCol w="2066944"/>
                <a:gridCol w="2689990"/>
              </a:tblGrid>
              <a:tr h="304883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研究人群（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例）</a:t>
                      </a:r>
                      <a:endParaRPr lang="zh-CN" alt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主要终点：总睡眠时间（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2.5mg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组）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日间功能</a:t>
                      </a:r>
                      <a:endParaRPr lang="zh-CN" alt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</a:tr>
              <a:tr h="24945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</a:rPr>
                        <a:t>治疗前后对比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</a:rPr>
                        <a:t>与安慰剂对比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 v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白天嗜睡的老年原发性失眠患者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1.5mg</a:t>
                      </a:r>
                      <a:r>
                        <a:rPr lang="zh-CN" altLang="en-US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2.5mg</a:t>
                      </a:r>
                      <a:r>
                        <a:rPr lang="zh-CN" altLang="en-US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、安慰剂）</a:t>
                      </a:r>
                      <a:r>
                        <a:rPr lang="en-US" altLang="zh-CN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CN" altLang="en-US" sz="14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晚给药</a:t>
                      </a:r>
                      <a:endParaRPr lang="en-US" altLang="zh-CN" sz="1400" baseline="30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延长 </a:t>
                      </a: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分钟</a:t>
                      </a:r>
                      <a:endParaRPr lang="en-US" altLang="zh-CN" sz="14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0.0001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延长 </a:t>
                      </a: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56.4</a:t>
                      </a: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分钟</a:t>
                      </a:r>
                      <a:endParaRPr lang="en-US" altLang="zh-CN" sz="14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0.0001</a:t>
                      </a: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）</a:t>
                      </a: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睡眠质量有显著改善</a:t>
                      </a:r>
                      <a:endParaRPr lang="en-US" altLang="zh-CN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 smtClean="0">
                          <a:solidFill>
                            <a:srgbClr val="FF0000"/>
                          </a:solidFill>
                        </a:rPr>
                        <a:t>减少了白天嗜睡</a:t>
                      </a:r>
                      <a:endParaRPr lang="en-US" altLang="zh-CN" sz="14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早晨警觉性未受影响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" name="组合 50"/>
          <p:cNvGrpSpPr/>
          <p:nvPr/>
        </p:nvGrpSpPr>
        <p:grpSpPr>
          <a:xfrm>
            <a:off x="475694" y="3927418"/>
            <a:ext cx="483870" cy="694690"/>
            <a:chOff x="768" y="913"/>
            <a:chExt cx="762" cy="1094"/>
          </a:xfrm>
        </p:grpSpPr>
        <p:sp>
          <p:nvSpPr>
            <p:cNvPr id="52" name="椭圆 51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59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57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1" name="文本框 60"/>
          <p:cNvSpPr txBox="1"/>
          <p:nvPr>
            <p:custDataLst>
              <p:tags r:id="rId6"/>
            </p:custDataLst>
          </p:nvPr>
        </p:nvSpPr>
        <p:spPr>
          <a:xfrm>
            <a:off x="1007547" y="4262064"/>
            <a:ext cx="721006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特殊人群研究：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白天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嗜睡</a:t>
            </a:r>
            <a:r>
              <a:rPr lang="en-US" altLang="zh-CN" sz="2200" b="1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老年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患者安全有效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9965055" y="193040"/>
            <a:ext cx="2119630" cy="76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453"/>
            <a:ext cx="12192000" cy="68634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635" y="4602480"/>
            <a:ext cx="12192635" cy="226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1615" y="192404"/>
            <a:ext cx="11766550" cy="62905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250" y="193040"/>
            <a:ext cx="5418455" cy="261620"/>
            <a:chOff x="2" y="0"/>
            <a:chExt cx="8533" cy="412"/>
          </a:xfrm>
        </p:grpSpPr>
        <p:sp>
          <p:nvSpPr>
            <p:cNvPr id="21" name="Rectangle 3"/>
            <p:cNvSpPr/>
            <p:nvPr/>
          </p:nvSpPr>
          <p:spPr>
            <a:xfrm>
              <a:off x="2" y="0"/>
              <a:ext cx="2449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5580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4059" y="0"/>
              <a:ext cx="1434" cy="413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"/>
            <p:cNvSpPr/>
            <p:nvPr/>
          </p:nvSpPr>
          <p:spPr>
            <a:xfrm>
              <a:off x="2538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>
              <a:off x="7101" y="0"/>
              <a:ext cx="1434" cy="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67128" y="6554912"/>
            <a:ext cx="11567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900" dirty="0">
                <a:latin typeface="+mn-ea"/>
              </a:rPr>
              <a:t>1</a:t>
            </a:r>
            <a:r>
              <a:rPr sz="900" dirty="0" smtClean="0">
                <a:latin typeface="+mn-ea"/>
              </a:rPr>
              <a:t>.</a:t>
            </a:r>
            <a:r>
              <a:rPr lang="en-US" sz="900" dirty="0" smtClean="0">
                <a:latin typeface="+mn-ea"/>
              </a:rPr>
              <a:t> </a:t>
            </a:r>
            <a:r>
              <a:rPr lang="zh-CN" altLang="en-US" sz="900" dirty="0" smtClean="0">
                <a:latin typeface="+mn-ea"/>
              </a:rPr>
              <a:t>中国</a:t>
            </a:r>
            <a:r>
              <a:rPr lang="zh-CN" altLang="en-US" sz="900" dirty="0">
                <a:latin typeface="+mn-ea"/>
              </a:rPr>
              <a:t>成人失眠诊断与治疗指南（</a:t>
            </a:r>
            <a:r>
              <a:rPr lang="en-US" altLang="zh-CN" sz="900" dirty="0">
                <a:latin typeface="+mn-ea"/>
              </a:rPr>
              <a:t>2023</a:t>
            </a:r>
            <a:r>
              <a:rPr lang="zh-CN" altLang="en-US" sz="900" dirty="0">
                <a:latin typeface="+mn-ea"/>
              </a:rPr>
              <a:t>版</a:t>
            </a:r>
            <a:r>
              <a:rPr lang="zh-CN" altLang="en-US" sz="900" dirty="0" smtClean="0">
                <a:latin typeface="+mn-ea"/>
              </a:rPr>
              <a:t>） </a:t>
            </a:r>
            <a:r>
              <a:rPr lang="en-US" altLang="zh-CN" sz="900" dirty="0" smtClean="0">
                <a:latin typeface="+mn-ea"/>
              </a:rPr>
              <a:t> 2. </a:t>
            </a:r>
            <a:r>
              <a:rPr lang="zh-CN" altLang="en-US" sz="900" dirty="0" smtClean="0">
                <a:latin typeface="+mn-ea"/>
              </a:rPr>
              <a:t>基层</a:t>
            </a:r>
            <a:r>
              <a:rPr lang="zh-CN" altLang="en-US" sz="900" dirty="0">
                <a:latin typeface="+mn-ea"/>
              </a:rPr>
              <a:t>医疗机构失眠症诊断和</a:t>
            </a:r>
            <a:r>
              <a:rPr lang="zh-CN" altLang="en-US" sz="900" dirty="0" smtClean="0">
                <a:latin typeface="+mn-ea"/>
              </a:rPr>
              <a:t>治疗中国</a:t>
            </a:r>
            <a:r>
              <a:rPr lang="zh-CN" altLang="en-US" sz="900" dirty="0">
                <a:latin typeface="+mn-ea"/>
              </a:rPr>
              <a:t>专家</a:t>
            </a:r>
            <a:r>
              <a:rPr lang="zh-CN" altLang="en-US" sz="900" dirty="0" smtClean="0">
                <a:latin typeface="+mn-ea"/>
              </a:rPr>
              <a:t>共识</a:t>
            </a:r>
            <a:r>
              <a:rPr lang="en-US" altLang="zh-CN" sz="900" dirty="0" smtClean="0">
                <a:latin typeface="+mn-ea"/>
              </a:rPr>
              <a:t>2024. </a:t>
            </a:r>
            <a:endParaRPr lang="zh-CN" sz="900" dirty="0"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28973" y="680953"/>
            <a:ext cx="693819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/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权威指南推荐：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级证据，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级推荐</a:t>
            </a:r>
            <a:endParaRPr sz="2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96917" y="468918"/>
            <a:ext cx="483870" cy="694690"/>
            <a:chOff x="768" y="913"/>
            <a:chExt cx="762" cy="1094"/>
          </a:xfrm>
        </p:grpSpPr>
        <p:sp>
          <p:nvSpPr>
            <p:cNvPr id="59" name="椭圆 58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10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64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1156679" y="4093674"/>
            <a:ext cx="911415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lvl="0"/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最新专家共识：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级证据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级推荐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（该共识药物治疗推荐的最高等级）</a:t>
            </a:r>
            <a:endParaRPr sz="2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62143" y="3763159"/>
            <a:ext cx="483870" cy="694690"/>
            <a:chOff x="768" y="913"/>
            <a:chExt cx="762" cy="1094"/>
          </a:xfrm>
        </p:grpSpPr>
        <p:sp>
          <p:nvSpPr>
            <p:cNvPr id="33" name="椭圆 32"/>
            <p:cNvSpPr/>
            <p:nvPr/>
          </p:nvSpPr>
          <p:spPr>
            <a:xfrm>
              <a:off x="768" y="1245"/>
              <a:ext cx="763" cy="763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963" y="913"/>
              <a:ext cx="235" cy="235"/>
            </a:xfrm>
            <a:prstGeom prst="ellipse">
              <a:avLst/>
            </a:prstGeom>
            <a:solidFill>
              <a:srgbClr val="EA5504"/>
            </a:solidFill>
            <a:ln w="3175">
              <a:noFill/>
            </a:ln>
            <a:effectLst>
              <a:outerShdw blurRad="238252" dist="119126" dir="2700001" algn="tl" rotWithShape="0">
                <a:srgbClr val="E3BA9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530" tIns="61265" rIns="122530" bIns="61265" rtlCol="0" anchor="ctr"/>
            <a:lstStyle/>
            <a:p>
              <a:pPr algn="ctr"/>
              <a:endParaRPr lang="zh-CN" altLang="en-US" sz="24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394" y="1167"/>
              <a:ext cx="137" cy="137"/>
            </a:xfrm>
            <a:prstGeom prst="ellipse">
              <a:avLst/>
            </a:prstGeom>
            <a:solidFill>
              <a:srgbClr val="EA5504"/>
            </a:solidFill>
            <a:ln w="38100">
              <a:noFill/>
            </a:ln>
            <a:effectLst>
              <a:outerShdw blurRad="152400" dist="76200" dir="2700000" algn="tl" rotWithShape="0">
                <a:srgbClr val="20307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 rot="1140000">
              <a:off x="844" y="1470"/>
              <a:ext cx="347" cy="364"/>
              <a:chOff x="555" y="2683"/>
              <a:chExt cx="536" cy="560"/>
            </a:xfrm>
          </p:grpSpPr>
          <p:sp>
            <p:nvSpPr>
              <p:cNvPr id="40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4020000">
              <a:off x="1156" y="1473"/>
              <a:ext cx="328" cy="344"/>
              <a:chOff x="555" y="2683"/>
              <a:chExt cx="536" cy="560"/>
            </a:xfrm>
          </p:grpSpPr>
          <p:sp>
            <p:nvSpPr>
              <p:cNvPr id="38" name="íṣḷïḑè"/>
              <p:cNvSpPr/>
              <p:nvPr/>
            </p:nvSpPr>
            <p:spPr bwMode="auto">
              <a:xfrm>
                <a:off x="555" y="2683"/>
                <a:ext cx="536" cy="560"/>
              </a:xfrm>
              <a:custGeom>
                <a:avLst/>
                <a:gdLst>
                  <a:gd name="T0" fmla="*/ 22 w 236"/>
                  <a:gd name="T1" fmla="*/ 102 h 247"/>
                  <a:gd name="T2" fmla="*/ 26 w 236"/>
                  <a:gd name="T3" fmla="*/ 21 h 247"/>
                  <a:gd name="T4" fmla="*/ 107 w 236"/>
                  <a:gd name="T5" fmla="*/ 25 h 247"/>
                  <a:gd name="T6" fmla="*/ 214 w 236"/>
                  <a:gd name="T7" fmla="*/ 145 h 247"/>
                  <a:gd name="T8" fmla="*/ 210 w 236"/>
                  <a:gd name="T9" fmla="*/ 226 h 247"/>
                  <a:gd name="T10" fmla="*/ 129 w 236"/>
                  <a:gd name="T11" fmla="*/ 221 h 247"/>
                  <a:gd name="T12" fmla="*/ 22 w 236"/>
                  <a:gd name="T13" fmla="*/ 10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47">
                    <a:moveTo>
                      <a:pt x="22" y="102"/>
                    </a:moveTo>
                    <a:cubicBezTo>
                      <a:pt x="0" y="78"/>
                      <a:pt x="2" y="42"/>
                      <a:pt x="26" y="21"/>
                    </a:cubicBezTo>
                    <a:cubicBezTo>
                      <a:pt x="49" y="0"/>
                      <a:pt x="86" y="1"/>
                      <a:pt x="107" y="25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36" y="168"/>
                      <a:pt x="234" y="205"/>
                      <a:pt x="210" y="226"/>
                    </a:cubicBezTo>
                    <a:cubicBezTo>
                      <a:pt x="186" y="247"/>
                      <a:pt x="150" y="245"/>
                      <a:pt x="129" y="221"/>
                    </a:cubicBezTo>
                    <a:cubicBezTo>
                      <a:pt x="22" y="102"/>
                      <a:pt x="22" y="102"/>
                      <a:pt x="22" y="10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íş1iḓé"/>
              <p:cNvSpPr/>
              <p:nvPr/>
            </p:nvSpPr>
            <p:spPr bwMode="auto">
              <a:xfrm>
                <a:off x="759" y="2918"/>
                <a:ext cx="307" cy="289"/>
              </a:xfrm>
              <a:custGeom>
                <a:avLst/>
                <a:gdLst>
                  <a:gd name="T0" fmla="*/ 72 w 135"/>
                  <a:gd name="T1" fmla="*/ 0 h 128"/>
                  <a:gd name="T2" fmla="*/ 68 w 135"/>
                  <a:gd name="T3" fmla="*/ 3 h 128"/>
                  <a:gd name="T4" fmla="*/ 68 w 135"/>
                  <a:gd name="T5" fmla="*/ 3 h 128"/>
                  <a:gd name="T6" fmla="*/ 5 w 135"/>
                  <a:gd name="T7" fmla="*/ 58 h 128"/>
                  <a:gd name="T8" fmla="*/ 3 w 135"/>
                  <a:gd name="T9" fmla="*/ 64 h 128"/>
                  <a:gd name="T10" fmla="*/ 46 w 135"/>
                  <a:gd name="T11" fmla="*/ 112 h 128"/>
                  <a:gd name="T12" fmla="*/ 82 w 135"/>
                  <a:gd name="T13" fmla="*/ 128 h 128"/>
                  <a:gd name="T14" fmla="*/ 113 w 135"/>
                  <a:gd name="T15" fmla="*/ 115 h 128"/>
                  <a:gd name="T16" fmla="*/ 117 w 135"/>
                  <a:gd name="T17" fmla="*/ 48 h 128"/>
                  <a:gd name="T18" fmla="*/ 76 w 135"/>
                  <a:gd name="T19" fmla="*/ 3 h 128"/>
                  <a:gd name="T20" fmla="*/ 72 w 135"/>
                  <a:gd name="T2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8">
                    <a:moveTo>
                      <a:pt x="72" y="0"/>
                    </a:moveTo>
                    <a:cubicBezTo>
                      <a:pt x="70" y="0"/>
                      <a:pt x="69" y="1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7" y="23"/>
                      <a:pt x="31" y="46"/>
                      <a:pt x="5" y="58"/>
                    </a:cubicBezTo>
                    <a:cubicBezTo>
                      <a:pt x="3" y="59"/>
                      <a:pt x="0" y="60"/>
                      <a:pt x="3" y="64"/>
                    </a:cubicBezTo>
                    <a:cubicBezTo>
                      <a:pt x="6" y="68"/>
                      <a:pt x="46" y="112"/>
                      <a:pt x="46" y="112"/>
                    </a:cubicBezTo>
                    <a:cubicBezTo>
                      <a:pt x="56" y="122"/>
                      <a:pt x="69" y="128"/>
                      <a:pt x="82" y="128"/>
                    </a:cubicBezTo>
                    <a:cubicBezTo>
                      <a:pt x="93" y="128"/>
                      <a:pt x="104" y="124"/>
                      <a:pt x="113" y="115"/>
                    </a:cubicBezTo>
                    <a:cubicBezTo>
                      <a:pt x="133" y="98"/>
                      <a:pt x="135" y="68"/>
                      <a:pt x="117" y="48"/>
                    </a:cubicBezTo>
                    <a:cubicBezTo>
                      <a:pt x="117" y="48"/>
                      <a:pt x="78" y="5"/>
                      <a:pt x="76" y="3"/>
                    </a:cubicBezTo>
                    <a:cubicBezTo>
                      <a:pt x="75" y="1"/>
                      <a:pt x="73" y="0"/>
                      <a:pt x="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aphicFrame>
        <p:nvGraphicFramePr>
          <p:cNvPr id="44" name="表格 4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51635" y="1209964"/>
          <a:ext cx="10546080" cy="66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6080"/>
              </a:tblGrid>
              <a:tr h="663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中华医学会</a:t>
                      </a:r>
                      <a:r>
                        <a:rPr lang="en-US" altLang="zh-CN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《</a:t>
                      </a:r>
                      <a:r>
                        <a:rPr lang="zh-CN" altLang="en-US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中国成人失眠诊断与治疗指南（</a:t>
                      </a:r>
                      <a:r>
                        <a:rPr lang="en-US" altLang="zh-CN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2023</a:t>
                      </a:r>
                      <a:r>
                        <a:rPr lang="zh-CN" altLang="en-US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版）</a:t>
                      </a:r>
                      <a:r>
                        <a:rPr lang="en-US" altLang="zh-CN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》</a:t>
                      </a:r>
                      <a:endParaRPr lang="en-US" altLang="zh-CN" sz="2400" b="0" spc="80" dirty="0" smtClean="0">
                        <a:ln w="3175">
                          <a:noFill/>
                          <a:prstDash val="dash"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868218" y="2060734"/>
            <a:ext cx="10483273" cy="1661993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新型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苯二氮䓬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受体激动剂地达西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尼（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Dimdazenil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氨基丁酸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GABA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）受体的部分正向别构调节剂，选择性作用于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亚基，部分激动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GABA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受体，地达西尼达峰时间约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，半衰期约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4h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，适用于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入睡困难和睡眠维持困难，可以改善日间疲劳，不影响日间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功能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。地达西尼治疗失眠的研究显示，其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能缩短入睡时间和增加总睡眠时间，增加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期睡眠，改善日间思睡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（短期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应用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级证据，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级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推荐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地达西尼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首选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药物之一。”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28254" y="5344261"/>
            <a:ext cx="10483273" cy="55399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推荐意见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：建议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首选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短、中效的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BZRA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（含短效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地达西尼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）或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褪黑素受体激动剂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或者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表格 50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883963" y="4530436"/>
          <a:ext cx="10546080" cy="66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6080"/>
              </a:tblGrid>
              <a:tr h="663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中国睡眠研究会</a:t>
                      </a:r>
                      <a:r>
                        <a:rPr lang="en-US" altLang="zh-CN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《</a:t>
                      </a:r>
                      <a:r>
                        <a:rPr lang="zh-CN" altLang="en-US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基层医疗机构失眠症诊断和治疗中国专家共识</a:t>
                      </a:r>
                      <a:r>
                        <a:rPr lang="en-US" altLang="zh-CN" sz="2400" b="0" spc="80" dirty="0" smtClean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》</a:t>
                      </a:r>
                      <a:endParaRPr lang="en-US" altLang="zh-CN" sz="2400" b="0" spc="80" dirty="0" smtClean="0">
                        <a:ln w="3175">
                          <a:noFill/>
                          <a:prstDash val="dash"/>
                        </a:ln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679709" y="858982"/>
            <a:ext cx="191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月发布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785928" y="4188690"/>
            <a:ext cx="178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月发布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520816" y="314036"/>
            <a:ext cx="1347912" cy="3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TABLE_ENDDRAG_ORIGIN_RECT" val="377*269"/>
  <p:tag name="TABLE_ENDDRAG_RECT" val="52*132*377*269"/>
  <p:tag name="KSO_WM_UNIT_TABLE_BEAUTIFY" val="smartTable{a005d785-e3a1-43a3-a5fd-f2ab9783252e}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13.xml><?xml version="1.0" encoding="utf-8"?>
<p:tagLst xmlns:p="http://schemas.openxmlformats.org/presentationml/2006/main">
  <p:tag name="KSO_WM_UNIT_TABLE_BEAUTIFY" val="smartTable{b5392647-5f87-4c3d-91e1-151ed1373fcf}"/>
  <p:tag name="TABLE_ENDDRAG_ORIGIN_RECT" val="455*229"/>
  <p:tag name="TABLE_ENDDRAG_RECT" val="57*87*455*229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15.xml><?xml version="1.0" encoding="utf-8"?>
<p:tagLst xmlns:p="http://schemas.openxmlformats.org/presentationml/2006/main">
  <p:tag name="TABLE_ENDDRAG_ORIGIN_RECT" val="801*189"/>
  <p:tag name="TABLE_ENDDRAG_RECT" val="77*89*801*189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19.xml><?xml version="1.0" encoding="utf-8"?>
<p:tagLst xmlns:p="http://schemas.openxmlformats.org/presentationml/2006/main">
  <p:tag name="TABLE_ENDDRAG_ORIGIN_RECT" val="830*60"/>
  <p:tag name="TABLE_ENDDRAG_RECT" val="70*86*830*60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TABLE_ENDDRAG_ORIGIN_RECT" val="830*60"/>
  <p:tag name="TABLE_ENDDRAG_RECT" val="70*86*830*60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406.0025196850393,&quot;left&quot;:49.69937007874016,&quot;top&quot;:90.24456692913387,&quot;width&quot;:821.6877165354332}"/>
</p:tagLst>
</file>

<file path=ppt/tags/tag39.xml><?xml version="1.0" encoding="utf-8"?>
<p:tagLst xmlns:p="http://schemas.openxmlformats.org/presentationml/2006/main">
  <p:tag name="KSO_WPP_MARK_KEY" val="6862f4e2-2d6f-4d66-a869-fbfea2ae3576"/>
  <p:tag name="COMMONDATA" val="eyJoZGlkIjoiOGNhZTdlOWUyMzVmN2ExZWM5OGJkZmUzZDI0NDYxOWMifQ=="/>
  <p:tag name="commondata" val="eyJoZGlkIjoiZDI0ZjcwOWU3MGM4MzlhNzQzMjA2MmY5YTVkNjBkNW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ags/tag8.xml><?xml version="1.0" encoding="utf-8"?>
<p:tagLst xmlns:p="http://schemas.openxmlformats.org/presentationml/2006/main">
  <p:tag name="KSO_WM_UNIT_TABLE_BEAUTIFY" val="smartTable{4a94ae0f-908e-4ff9-8a14-afc4f693f266}"/>
  <p:tag name="TABLE_ENDDRAG_ORIGIN_RECT" val="367*76"/>
  <p:tag name="TABLE_ENDDRAG_RECT" val="72*259*367*76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4263947f9f84e0894b149f4760c72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88223b83d2048799750df44bb191ccd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d4054ed1e2fb7f9cb"/>
  <p:tag name="KSO_WM_TEMPLATE_ASSEMBLE_GROUPID" val="60656e7d4054ed1e2fb7f9cb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3952</Words>
  <Application>WPS 演示</Application>
  <PresentationFormat>宽屏</PresentationFormat>
  <Paragraphs>474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阿里巴巴普惠体 Heavy</vt:lpstr>
      <vt:lpstr>思源黑体 CN Normal</vt:lpstr>
      <vt:lpstr>Wingdings</vt:lpstr>
      <vt:lpstr>黑体</vt:lpstr>
      <vt:lpstr>思源黑体 CN Medium</vt:lpstr>
      <vt:lpstr>等线</vt:lpstr>
      <vt:lpstr>Times New Roman</vt:lpstr>
      <vt:lpstr>阿里巴巴普惠体 2.0 95 ExtraBold</vt:lpstr>
      <vt:lpstr>阿里巴巴普惠体 2.0 55 Regular</vt:lpstr>
      <vt:lpstr>Arial Unicode MS</vt:lpstr>
      <vt:lpstr>Calibri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陈丹</cp:lastModifiedBy>
  <cp:revision>950</cp:revision>
  <dcterms:created xsi:type="dcterms:W3CDTF">2024-06-30T04:19:00Z</dcterms:created>
  <dcterms:modified xsi:type="dcterms:W3CDTF">2024-07-13T06:42:24Z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BE6741796557432EAB9E8D8C6AAE3763_13</vt:lpwstr>
  </property>
  <property fmtid="{D5CDD505-2E9C-101B-9397-08002B2CF9AE}" pid="3" name="KSOProductBuildVer">
    <vt:lpwstr>2052-12.1.0.17133</vt:lpwstr>
  </property>
</Properties>
</file>