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ppt/drawings/drawing2.xml" ContentType="application/vnd.openxmlformats-officedocument.drawingml.chartshapes+xml"/>
  <Override PartName="/ppt/charts/chart5.xml" ContentType="application/vnd.openxmlformats-officedocument.drawingml.chart+xml"/>
  <Override PartName="/ppt/drawings/drawing3.xml" ContentType="application/vnd.openxmlformats-officedocument.drawingml.chartshapes+xml"/>
  <Override PartName="/ppt/charts/chart6.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147469113" r:id="rId2"/>
    <p:sldId id="256" r:id="rId3"/>
    <p:sldId id="2147469096" r:id="rId4"/>
    <p:sldId id="2147469138" r:id="rId5"/>
    <p:sldId id="2147469130" r:id="rId6"/>
    <p:sldId id="2147469124" r:id="rId7"/>
    <p:sldId id="2147469123" r:id="rId8"/>
    <p:sldId id="2147469136" r:id="rId9"/>
    <p:sldId id="2147469142" r:id="rId10"/>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D446B4B-5675-7862-C441-D45D6527D2FA}" name="Chen, Ying(Claire)" initials="CY" userId="S::chenyin6@merck.com::cbc4bd9c-aaec-406b-9b0f-9f6b98b77a10" providerId="AD"/>
  <p188:author id="{2FCF6868-8F60-3554-864A-A8A51D361B57}" name="Ning, Zhi Yuan" initials="NY" userId="S::ningzhi@merck.com::a8021010-e4a6-4373-bacf-c0cf1c94a8aa" providerId="AD"/>
  <p188:author id="{23A0AF8D-8641-4D22-7C40-E24C6513781D}" name="Hao, Li" initials="HL" userId="S::haoli5@merck.com::f9a4a23a-1690-42f0-aa7f-3f0b7160853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4E9A"/>
    <a:srgbClr val="CFC6E0"/>
    <a:srgbClr val="F9F8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98" autoAdjust="0"/>
    <p:restoredTop sz="94660"/>
  </p:normalViewPr>
  <p:slideViewPr>
    <p:cSldViewPr snapToGrid="0">
      <p:cViewPr varScale="1">
        <p:scale>
          <a:sx n="65" d="100"/>
          <a:sy n="65" d="100"/>
        </p:scale>
        <p:origin x="764"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8/10/relationships/authors" Target="author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u, Bing" userId="90a94cb0-8e9a-43a8-89bf-1b8017aa98de" providerId="ADAL" clId="{11E40BCC-03B8-4A41-A32B-AACC3FD44096}"/>
    <pc:docChg chg="custSel mod delSld modSld modMainMaster">
      <pc:chgData name="Yu, Bing" userId="90a94cb0-8e9a-43a8-89bf-1b8017aa98de" providerId="ADAL" clId="{11E40BCC-03B8-4A41-A32B-AACC3FD44096}" dt="2024-07-11T10:19:28.288" v="363" actId="14100"/>
      <pc:docMkLst>
        <pc:docMk/>
      </pc:docMkLst>
      <pc:sldChg chg="delSp modSp mod">
        <pc:chgData name="Yu, Bing" userId="90a94cb0-8e9a-43a8-89bf-1b8017aa98de" providerId="ADAL" clId="{11E40BCC-03B8-4A41-A32B-AACC3FD44096}" dt="2024-07-11T10:19:28.288" v="363" actId="14100"/>
        <pc:sldMkLst>
          <pc:docMk/>
          <pc:sldMk cId="1420842934" sldId="256"/>
        </pc:sldMkLst>
        <pc:spChg chg="mod">
          <ac:chgData name="Yu, Bing" userId="90a94cb0-8e9a-43a8-89bf-1b8017aa98de" providerId="ADAL" clId="{11E40BCC-03B8-4A41-A32B-AACC3FD44096}" dt="2024-07-11T10:15:41.113" v="162" actId="1038"/>
          <ac:spMkLst>
            <pc:docMk/>
            <pc:sldMk cId="1420842934" sldId="256"/>
            <ac:spMk id="3" creationId="{2B25D646-0368-1061-3D64-822CC852295F}"/>
          </ac:spMkLst>
        </pc:spChg>
        <pc:spChg chg="mod">
          <ac:chgData name="Yu, Bing" userId="90a94cb0-8e9a-43a8-89bf-1b8017aa98de" providerId="ADAL" clId="{11E40BCC-03B8-4A41-A32B-AACC3FD44096}" dt="2024-07-11T10:15:36.642" v="156" actId="1038"/>
          <ac:spMkLst>
            <pc:docMk/>
            <pc:sldMk cId="1420842934" sldId="256"/>
            <ac:spMk id="4" creationId="{A6916CA8-0335-2367-698B-4DF7F2DED4EF}"/>
          </ac:spMkLst>
        </pc:spChg>
        <pc:spChg chg="mod">
          <ac:chgData name="Yu, Bing" userId="90a94cb0-8e9a-43a8-89bf-1b8017aa98de" providerId="ADAL" clId="{11E40BCC-03B8-4A41-A32B-AACC3FD44096}" dt="2024-07-11T10:15:32.082" v="142" actId="1038"/>
          <ac:spMkLst>
            <pc:docMk/>
            <pc:sldMk cId="1420842934" sldId="256"/>
            <ac:spMk id="5" creationId="{38F243F8-0F6A-2658-2757-FC45305E044C}"/>
          </ac:spMkLst>
        </pc:spChg>
        <pc:spChg chg="del">
          <ac:chgData name="Yu, Bing" userId="90a94cb0-8e9a-43a8-89bf-1b8017aa98de" providerId="ADAL" clId="{11E40BCC-03B8-4A41-A32B-AACC3FD44096}" dt="2024-07-11T10:14:32.572" v="0" actId="478"/>
          <ac:spMkLst>
            <pc:docMk/>
            <pc:sldMk cId="1420842934" sldId="256"/>
            <ac:spMk id="6" creationId="{E428275C-8029-0301-6F9A-D0428DE073A5}"/>
          </ac:spMkLst>
        </pc:spChg>
        <pc:spChg chg="mod">
          <ac:chgData name="Yu, Bing" userId="90a94cb0-8e9a-43a8-89bf-1b8017aa98de" providerId="ADAL" clId="{11E40BCC-03B8-4A41-A32B-AACC3FD44096}" dt="2024-07-11T10:15:47.828" v="206" actId="1037"/>
          <ac:spMkLst>
            <pc:docMk/>
            <pc:sldMk cId="1420842934" sldId="256"/>
            <ac:spMk id="7" creationId="{4B8D4DA1-74BD-4F4B-E580-CF738F77ED2F}"/>
          </ac:spMkLst>
        </pc:spChg>
        <pc:spChg chg="mod">
          <ac:chgData name="Yu, Bing" userId="90a94cb0-8e9a-43a8-89bf-1b8017aa98de" providerId="ADAL" clId="{11E40BCC-03B8-4A41-A32B-AACC3FD44096}" dt="2024-07-11T10:16:04.939" v="293" actId="1037"/>
          <ac:spMkLst>
            <pc:docMk/>
            <pc:sldMk cId="1420842934" sldId="256"/>
            <ac:spMk id="8" creationId="{0291127F-FBF4-0727-F582-4507CB7541F0}"/>
          </ac:spMkLst>
        </pc:spChg>
        <pc:grpChg chg="mod">
          <ac:chgData name="Yu, Bing" userId="90a94cb0-8e9a-43a8-89bf-1b8017aa98de" providerId="ADAL" clId="{11E40BCC-03B8-4A41-A32B-AACC3FD44096}" dt="2024-07-11T10:19:28.288" v="363" actId="14100"/>
          <ac:grpSpMkLst>
            <pc:docMk/>
            <pc:sldMk cId="1420842934" sldId="256"/>
            <ac:grpSpMk id="54" creationId="{CBA1D39D-915E-8DCE-F3F0-4E34807C4CF1}"/>
          </ac:grpSpMkLst>
        </pc:grpChg>
        <pc:cxnChg chg="mod">
          <ac:chgData name="Yu, Bing" userId="90a94cb0-8e9a-43a8-89bf-1b8017aa98de" providerId="ADAL" clId="{11E40BCC-03B8-4A41-A32B-AACC3FD44096}" dt="2024-07-11T10:15:21.420" v="117" actId="1038"/>
          <ac:cxnSpMkLst>
            <pc:docMk/>
            <pc:sldMk cId="1420842934" sldId="256"/>
            <ac:cxnSpMk id="12" creationId="{0E4F9D5A-20F6-15E7-6D2F-46AA45B3CA18}"/>
          </ac:cxnSpMkLst>
        </pc:cxnChg>
        <pc:cxnChg chg="mod">
          <ac:chgData name="Yu, Bing" userId="90a94cb0-8e9a-43a8-89bf-1b8017aa98de" providerId="ADAL" clId="{11E40BCC-03B8-4A41-A32B-AACC3FD44096}" dt="2024-07-11T10:15:11.735" v="88" actId="1038"/>
          <ac:cxnSpMkLst>
            <pc:docMk/>
            <pc:sldMk cId="1420842934" sldId="256"/>
            <ac:cxnSpMk id="30" creationId="{3C671A96-651D-7753-E4A3-2B354682D7CF}"/>
          </ac:cxnSpMkLst>
        </pc:cxnChg>
        <pc:cxnChg chg="mod">
          <ac:chgData name="Yu, Bing" userId="90a94cb0-8e9a-43a8-89bf-1b8017aa98de" providerId="ADAL" clId="{11E40BCC-03B8-4A41-A32B-AACC3FD44096}" dt="2024-07-11T10:18:30.328" v="342" actId="1036"/>
          <ac:cxnSpMkLst>
            <pc:docMk/>
            <pc:sldMk cId="1420842934" sldId="256"/>
            <ac:cxnSpMk id="35" creationId="{DD924CB4-B9E0-DEC5-6BFA-06B3F08F5D52}"/>
          </ac:cxnSpMkLst>
        </pc:cxnChg>
        <pc:cxnChg chg="del">
          <ac:chgData name="Yu, Bing" userId="90a94cb0-8e9a-43a8-89bf-1b8017aa98de" providerId="ADAL" clId="{11E40BCC-03B8-4A41-A32B-AACC3FD44096}" dt="2024-07-11T10:14:37.565" v="1" actId="478"/>
          <ac:cxnSpMkLst>
            <pc:docMk/>
            <pc:sldMk cId="1420842934" sldId="256"/>
            <ac:cxnSpMk id="40" creationId="{FF1E5963-1527-9A80-360A-AB0C59F2D561}"/>
          </ac:cxnSpMkLst>
        </pc:cxnChg>
        <pc:cxnChg chg="mod">
          <ac:chgData name="Yu, Bing" userId="90a94cb0-8e9a-43a8-89bf-1b8017aa98de" providerId="ADAL" clId="{11E40BCC-03B8-4A41-A32B-AACC3FD44096}" dt="2024-07-11T10:19:01.153" v="352" actId="1036"/>
          <ac:cxnSpMkLst>
            <pc:docMk/>
            <pc:sldMk cId="1420842934" sldId="256"/>
            <ac:cxnSpMk id="45" creationId="{C551712C-88C3-022B-9113-55C1A5BDB80C}"/>
          </ac:cxnSpMkLst>
        </pc:cxnChg>
        <pc:cxnChg chg="mod">
          <ac:chgData name="Yu, Bing" userId="90a94cb0-8e9a-43a8-89bf-1b8017aa98de" providerId="ADAL" clId="{11E40BCC-03B8-4A41-A32B-AACC3FD44096}" dt="2024-07-11T10:19:12.264" v="359" actId="1035"/>
          <ac:cxnSpMkLst>
            <pc:docMk/>
            <pc:sldMk cId="1420842934" sldId="256"/>
            <ac:cxnSpMk id="50" creationId="{93C3195B-51BE-BCDD-5949-D8E064534B27}"/>
          </ac:cxnSpMkLst>
        </pc:cxnChg>
      </pc:sldChg>
      <pc:sldChg chg="del">
        <pc:chgData name="Yu, Bing" userId="90a94cb0-8e9a-43a8-89bf-1b8017aa98de" providerId="ADAL" clId="{11E40BCC-03B8-4A41-A32B-AACC3FD44096}" dt="2024-07-11T10:16:34.883" v="338" actId="47"/>
        <pc:sldMkLst>
          <pc:docMk/>
          <pc:sldMk cId="2296888727" sldId="2147469141"/>
        </pc:sldMkLst>
      </pc:sldChg>
      <pc:sldMasterChg chg="delSp mod">
        <pc:chgData name="Yu, Bing" userId="90a94cb0-8e9a-43a8-89bf-1b8017aa98de" providerId="ADAL" clId="{11E40BCC-03B8-4A41-A32B-AACC3FD44096}" dt="2024-07-11T10:16:47.252" v="339" actId="33475"/>
        <pc:sldMasterMkLst>
          <pc:docMk/>
          <pc:sldMasterMk cId="624382551" sldId="2147483648"/>
        </pc:sldMasterMkLst>
        <pc:spChg chg="del">
          <ac:chgData name="Yu, Bing" userId="90a94cb0-8e9a-43a8-89bf-1b8017aa98de" providerId="ADAL" clId="{11E40BCC-03B8-4A41-A32B-AACC3FD44096}" dt="2024-07-11T10:16:47.252" v="339" actId="33475"/>
          <ac:spMkLst>
            <pc:docMk/>
            <pc:sldMasterMk cId="624382551" sldId="2147483648"/>
            <ac:spMk id="3" creationId="{D428B910-4A8F-0A2B-2B86-32884F3C9E61}"/>
          </ac:spMkLst>
        </pc:spChg>
      </pc:sldMasterChg>
    </pc:docChg>
  </pc:docChgLst>
  <pc:docChgLst>
    <pc:chgData name="Yu, Bing" userId="90a94cb0-8e9a-43a8-89bf-1b8017aa98de" providerId="ADAL" clId="{CF5EC9E2-22A9-42C5-AD84-258CD9B2E6B7}"/>
    <pc:docChg chg="undo custSel addSld delSld modSld sldOrd">
      <pc:chgData name="Yu, Bing" userId="90a94cb0-8e9a-43a8-89bf-1b8017aa98de" providerId="ADAL" clId="{CF5EC9E2-22A9-42C5-AD84-258CD9B2E6B7}" dt="2024-07-05T15:14:37.025" v="186" actId="1036"/>
      <pc:docMkLst>
        <pc:docMk/>
      </pc:docMkLst>
      <pc:sldChg chg="modSp mod">
        <pc:chgData name="Yu, Bing" userId="90a94cb0-8e9a-43a8-89bf-1b8017aa98de" providerId="ADAL" clId="{CF5EC9E2-22A9-42C5-AD84-258CD9B2E6B7}" dt="2024-07-05T15:02:58.959" v="107" actId="1037"/>
        <pc:sldMkLst>
          <pc:docMk/>
          <pc:sldMk cId="1420842934" sldId="256"/>
        </pc:sldMkLst>
        <pc:spChg chg="mod">
          <ac:chgData name="Yu, Bing" userId="90a94cb0-8e9a-43a8-89bf-1b8017aa98de" providerId="ADAL" clId="{CF5EC9E2-22A9-42C5-AD84-258CD9B2E6B7}" dt="2024-07-05T15:02:58.959" v="107" actId="1037"/>
          <ac:spMkLst>
            <pc:docMk/>
            <pc:sldMk cId="1420842934" sldId="256"/>
            <ac:spMk id="24" creationId="{F5DC24E4-D8BD-DC91-2D43-B2ED93ED6A7A}"/>
          </ac:spMkLst>
        </pc:spChg>
      </pc:sldChg>
      <pc:sldChg chg="delSp modSp mod">
        <pc:chgData name="Yu, Bing" userId="90a94cb0-8e9a-43a8-89bf-1b8017aa98de" providerId="ADAL" clId="{CF5EC9E2-22A9-42C5-AD84-258CD9B2E6B7}" dt="2024-07-05T15:04:38.185" v="121" actId="1036"/>
        <pc:sldMkLst>
          <pc:docMk/>
          <pc:sldMk cId="4069056165" sldId="2147469096"/>
        </pc:sldMkLst>
        <pc:spChg chg="mod">
          <ac:chgData name="Yu, Bing" userId="90a94cb0-8e9a-43a8-89bf-1b8017aa98de" providerId="ADAL" clId="{CF5EC9E2-22A9-42C5-AD84-258CD9B2E6B7}" dt="2024-07-05T15:04:38.185" v="121" actId="1036"/>
          <ac:spMkLst>
            <pc:docMk/>
            <pc:sldMk cId="4069056165" sldId="2147469096"/>
            <ac:spMk id="5" creationId="{655F50C9-2D89-583C-26F1-11AD96B3EF45}"/>
          </ac:spMkLst>
        </pc:spChg>
        <pc:spChg chg="mod">
          <ac:chgData name="Yu, Bing" userId="90a94cb0-8e9a-43a8-89bf-1b8017aa98de" providerId="ADAL" clId="{CF5EC9E2-22A9-42C5-AD84-258CD9B2E6B7}" dt="2024-07-05T15:04:31.639" v="117" actId="404"/>
          <ac:spMkLst>
            <pc:docMk/>
            <pc:sldMk cId="4069056165" sldId="2147469096"/>
            <ac:spMk id="9" creationId="{C70F06B8-918A-EED1-6A20-339F275166A3}"/>
          </ac:spMkLst>
        </pc:spChg>
        <pc:grpChg chg="mod">
          <ac:chgData name="Yu, Bing" userId="90a94cb0-8e9a-43a8-89bf-1b8017aa98de" providerId="ADAL" clId="{CF5EC9E2-22A9-42C5-AD84-258CD9B2E6B7}" dt="2024-07-05T15:03:47.416" v="108" actId="1076"/>
          <ac:grpSpMkLst>
            <pc:docMk/>
            <pc:sldMk cId="4069056165" sldId="2147469096"/>
            <ac:grpSpMk id="47" creationId="{D9F200B7-86F0-73F0-A3B7-A8B65F7D8BBF}"/>
          </ac:grpSpMkLst>
        </pc:grpChg>
        <pc:picChg chg="del">
          <ac:chgData name="Yu, Bing" userId="90a94cb0-8e9a-43a8-89bf-1b8017aa98de" providerId="ADAL" clId="{CF5EC9E2-22A9-42C5-AD84-258CD9B2E6B7}" dt="2024-07-05T12:49:42.960" v="30" actId="478"/>
          <ac:picMkLst>
            <pc:docMk/>
            <pc:sldMk cId="4069056165" sldId="2147469096"/>
            <ac:picMk id="6" creationId="{E6618AE6-A095-4024-A304-EE19A70C7435}"/>
          </ac:picMkLst>
        </pc:picChg>
        <pc:picChg chg="del">
          <ac:chgData name="Yu, Bing" userId="90a94cb0-8e9a-43a8-89bf-1b8017aa98de" providerId="ADAL" clId="{CF5EC9E2-22A9-42C5-AD84-258CD9B2E6B7}" dt="2024-07-05T12:49:47.364" v="34" actId="478"/>
          <ac:picMkLst>
            <pc:docMk/>
            <pc:sldMk cId="4069056165" sldId="2147469096"/>
            <ac:picMk id="7" creationId="{68FD2237-A019-97B9-8BA8-946BEE8D49E4}"/>
          </ac:picMkLst>
        </pc:picChg>
        <pc:picChg chg="del">
          <ac:chgData name="Yu, Bing" userId="90a94cb0-8e9a-43a8-89bf-1b8017aa98de" providerId="ADAL" clId="{CF5EC9E2-22A9-42C5-AD84-258CD9B2E6B7}" dt="2024-07-05T12:49:44.754" v="31" actId="478"/>
          <ac:picMkLst>
            <pc:docMk/>
            <pc:sldMk cId="4069056165" sldId="2147469096"/>
            <ac:picMk id="8" creationId="{49030549-E131-3FDD-FD49-7A142FEA2E76}"/>
          </ac:picMkLst>
        </pc:picChg>
        <pc:picChg chg="del">
          <ac:chgData name="Yu, Bing" userId="90a94cb0-8e9a-43a8-89bf-1b8017aa98de" providerId="ADAL" clId="{CF5EC9E2-22A9-42C5-AD84-258CD9B2E6B7}" dt="2024-07-05T12:49:46.564" v="33" actId="478"/>
          <ac:picMkLst>
            <pc:docMk/>
            <pc:sldMk cId="4069056165" sldId="2147469096"/>
            <ac:picMk id="10" creationId="{20162F32-30C4-BF3D-9CD8-E9CD4F295C45}"/>
          </ac:picMkLst>
        </pc:picChg>
        <pc:picChg chg="del">
          <ac:chgData name="Yu, Bing" userId="90a94cb0-8e9a-43a8-89bf-1b8017aa98de" providerId="ADAL" clId="{CF5EC9E2-22A9-42C5-AD84-258CD9B2E6B7}" dt="2024-07-05T12:49:45.601" v="32" actId="478"/>
          <ac:picMkLst>
            <pc:docMk/>
            <pc:sldMk cId="4069056165" sldId="2147469096"/>
            <ac:picMk id="12" creationId="{7D4E5BBC-7A2D-CA2C-8D6E-38C38C1C1B25}"/>
          </ac:picMkLst>
        </pc:picChg>
      </pc:sldChg>
      <pc:sldChg chg="delSp modSp mod delCm">
        <pc:chgData name="Yu, Bing" userId="90a94cb0-8e9a-43a8-89bf-1b8017aa98de" providerId="ADAL" clId="{CF5EC9E2-22A9-42C5-AD84-258CD9B2E6B7}" dt="2024-07-05T15:09:30.666" v="159" actId="255"/>
        <pc:sldMkLst>
          <pc:docMk/>
          <pc:sldMk cId="380673384" sldId="2147469123"/>
        </pc:sldMkLst>
        <pc:spChg chg="mod">
          <ac:chgData name="Yu, Bing" userId="90a94cb0-8e9a-43a8-89bf-1b8017aa98de" providerId="ADAL" clId="{CF5EC9E2-22A9-42C5-AD84-258CD9B2E6B7}" dt="2024-07-05T15:09:30.666" v="159" actId="255"/>
          <ac:spMkLst>
            <pc:docMk/>
            <pc:sldMk cId="380673384" sldId="2147469123"/>
            <ac:spMk id="20" creationId="{BEF59F81-3132-02A4-FEF7-A45DE2DB3D3C}"/>
          </ac:spMkLst>
        </pc:spChg>
        <pc:picChg chg="del">
          <ac:chgData name="Yu, Bing" userId="90a94cb0-8e9a-43a8-89bf-1b8017aa98de" providerId="ADAL" clId="{CF5EC9E2-22A9-42C5-AD84-258CD9B2E6B7}" dt="2024-07-05T12:51:24.584" v="58" actId="478"/>
          <ac:picMkLst>
            <pc:docMk/>
            <pc:sldMk cId="380673384" sldId="2147469123"/>
            <ac:picMk id="6" creationId="{063D4443-25F7-9818-7AD5-6D3898293E57}"/>
          </ac:picMkLst>
        </pc:picChg>
        <pc:extLst>
          <p:ext xmlns:p="http://schemas.openxmlformats.org/presentationml/2006/main" uri="{D6D511B9-2390-475A-947B-AFAB55BFBCF1}">
            <pc226:cmChg xmlns:pc226="http://schemas.microsoft.com/office/powerpoint/2022/06/main/command" chg="del">
              <pc226:chgData name="Yu, Bing" userId="90a94cb0-8e9a-43a8-89bf-1b8017aa98de" providerId="ADAL" clId="{CF5EC9E2-22A9-42C5-AD84-258CD9B2E6B7}" dt="2024-07-05T12:51:17.057" v="55"/>
              <pc2:cmMkLst xmlns:pc2="http://schemas.microsoft.com/office/powerpoint/2019/9/main/command">
                <pc:docMk/>
                <pc:sldMk cId="380673384" sldId="2147469123"/>
                <pc2:cmMk id="{D1558D69-1EF1-4110-BCF0-9879E6B0482C}"/>
              </pc2:cmMkLst>
            </pc226:cmChg>
            <pc226:cmChg xmlns:pc226="http://schemas.microsoft.com/office/powerpoint/2022/06/main/command" chg="del">
              <pc226:chgData name="Yu, Bing" userId="90a94cb0-8e9a-43a8-89bf-1b8017aa98de" providerId="ADAL" clId="{CF5EC9E2-22A9-42C5-AD84-258CD9B2E6B7}" dt="2024-07-05T12:51:19.072" v="56"/>
              <pc2:cmMkLst xmlns:pc2="http://schemas.microsoft.com/office/powerpoint/2019/9/main/command">
                <pc:docMk/>
                <pc:sldMk cId="380673384" sldId="2147469123"/>
                <pc2:cmMk id="{F81F1C8E-614A-4BB1-971D-91A5AA18C43A}"/>
              </pc2:cmMkLst>
            </pc226:cmChg>
            <pc226:cmChg xmlns:pc226="http://schemas.microsoft.com/office/powerpoint/2022/06/main/command" chg="del">
              <pc226:chgData name="Yu, Bing" userId="90a94cb0-8e9a-43a8-89bf-1b8017aa98de" providerId="ADAL" clId="{CF5EC9E2-22A9-42C5-AD84-258CD9B2E6B7}" dt="2024-07-05T12:51:20.528" v="57"/>
              <pc2:cmMkLst xmlns:pc2="http://schemas.microsoft.com/office/powerpoint/2019/9/main/command">
                <pc:docMk/>
                <pc:sldMk cId="380673384" sldId="2147469123"/>
                <pc2:cmMk id="{B5F7EAF2-E2F1-4137-925E-37413550843B}"/>
              </pc2:cmMkLst>
            </pc226:cmChg>
          </p:ext>
        </pc:extLst>
      </pc:sldChg>
      <pc:sldChg chg="delSp mod delCm">
        <pc:chgData name="Yu, Bing" userId="90a94cb0-8e9a-43a8-89bf-1b8017aa98de" providerId="ADAL" clId="{CF5EC9E2-22A9-42C5-AD84-258CD9B2E6B7}" dt="2024-07-05T12:50:45.780" v="48"/>
        <pc:sldMkLst>
          <pc:docMk/>
          <pc:sldMk cId="1222148107" sldId="2147469124"/>
        </pc:sldMkLst>
        <pc:spChg chg="del">
          <ac:chgData name="Yu, Bing" userId="90a94cb0-8e9a-43a8-89bf-1b8017aa98de" providerId="ADAL" clId="{CF5EC9E2-22A9-42C5-AD84-258CD9B2E6B7}" dt="2024-07-05T12:50:20.329" v="42" actId="478"/>
          <ac:spMkLst>
            <pc:docMk/>
            <pc:sldMk cId="1222148107" sldId="2147469124"/>
            <ac:spMk id="6" creationId="{4C942F4C-2F04-2912-25DC-9C0092605AF1}"/>
          </ac:spMkLst>
        </pc:spChg>
        <pc:grpChg chg="del">
          <ac:chgData name="Yu, Bing" userId="90a94cb0-8e9a-43a8-89bf-1b8017aa98de" providerId="ADAL" clId="{CF5EC9E2-22A9-42C5-AD84-258CD9B2E6B7}" dt="2024-07-05T12:50:26.633" v="45" actId="478"/>
          <ac:grpSpMkLst>
            <pc:docMk/>
            <pc:sldMk cId="1222148107" sldId="2147469124"/>
            <ac:grpSpMk id="3" creationId="{8B2F8DB9-61DC-762D-A10D-BE7A3669713E}"/>
          </ac:grpSpMkLst>
        </pc:grpChg>
        <pc:picChg chg="del">
          <ac:chgData name="Yu, Bing" userId="90a94cb0-8e9a-43a8-89bf-1b8017aa98de" providerId="ADAL" clId="{CF5EC9E2-22A9-42C5-AD84-258CD9B2E6B7}" dt="2024-07-05T12:50:25.794" v="44" actId="478"/>
          <ac:picMkLst>
            <pc:docMk/>
            <pc:sldMk cId="1222148107" sldId="2147469124"/>
            <ac:picMk id="7" creationId="{BB56E123-A904-D5C5-6A3D-0558691F9049}"/>
          </ac:picMkLst>
        </pc:picChg>
        <pc:picChg chg="del">
          <ac:chgData name="Yu, Bing" userId="90a94cb0-8e9a-43a8-89bf-1b8017aa98de" providerId="ADAL" clId="{CF5EC9E2-22A9-42C5-AD84-258CD9B2E6B7}" dt="2024-07-05T12:50:21.825" v="43" actId="478"/>
          <ac:picMkLst>
            <pc:docMk/>
            <pc:sldMk cId="1222148107" sldId="2147469124"/>
            <ac:picMk id="30" creationId="{979AB5A4-8CD0-CE7C-B6D7-B569B540F773}"/>
          </ac:picMkLst>
        </pc:picChg>
        <pc:extLst>
          <p:ext xmlns:p="http://schemas.openxmlformats.org/presentationml/2006/main" uri="{D6D511B9-2390-475A-947B-AFAB55BFBCF1}">
            <pc226:cmChg xmlns:pc226="http://schemas.microsoft.com/office/powerpoint/2022/06/main/command" chg="del">
              <pc226:chgData name="Yu, Bing" userId="90a94cb0-8e9a-43a8-89bf-1b8017aa98de" providerId="ADAL" clId="{CF5EC9E2-22A9-42C5-AD84-258CD9B2E6B7}" dt="2024-07-05T12:50:45.780" v="48"/>
              <pc2:cmMkLst xmlns:pc2="http://schemas.microsoft.com/office/powerpoint/2019/9/main/command">
                <pc:docMk/>
                <pc:sldMk cId="1222148107" sldId="2147469124"/>
                <pc2:cmMk id="{424A0A1E-CA73-47B1-8A1B-CD4C5CB2B32A}"/>
              </pc2:cmMkLst>
            </pc226:cmChg>
            <pc226:cmChg xmlns:pc226="http://schemas.microsoft.com/office/powerpoint/2022/06/main/command" chg="del">
              <pc226:chgData name="Yu, Bing" userId="90a94cb0-8e9a-43a8-89bf-1b8017aa98de" providerId="ADAL" clId="{CF5EC9E2-22A9-42C5-AD84-258CD9B2E6B7}" dt="2024-07-05T12:50:41.643" v="46"/>
              <pc2:cmMkLst xmlns:pc2="http://schemas.microsoft.com/office/powerpoint/2019/9/main/command">
                <pc:docMk/>
                <pc:sldMk cId="1222148107" sldId="2147469124"/>
                <pc2:cmMk id="{900F5886-1CD0-4FEF-A420-CC3F7B285536}"/>
              </pc2:cmMkLst>
            </pc226:cmChg>
            <pc226:cmChg xmlns:pc226="http://schemas.microsoft.com/office/powerpoint/2022/06/main/command" chg="del">
              <pc226:chgData name="Yu, Bing" userId="90a94cb0-8e9a-43a8-89bf-1b8017aa98de" providerId="ADAL" clId="{CF5EC9E2-22A9-42C5-AD84-258CD9B2E6B7}" dt="2024-07-05T12:50:43.915" v="47"/>
              <pc2:cmMkLst xmlns:pc2="http://schemas.microsoft.com/office/powerpoint/2019/9/main/command">
                <pc:docMk/>
                <pc:sldMk cId="1222148107" sldId="2147469124"/>
                <pc2:cmMk id="{BEECEDC3-4127-4882-9040-1B78C0F711CF}"/>
              </pc2:cmMkLst>
            </pc226:cmChg>
          </p:ext>
        </pc:extLst>
      </pc:sldChg>
      <pc:sldChg chg="delSp mod delCm">
        <pc:chgData name="Yu, Bing" userId="90a94cb0-8e9a-43a8-89bf-1b8017aa98de" providerId="ADAL" clId="{CF5EC9E2-22A9-42C5-AD84-258CD9B2E6B7}" dt="2024-07-05T12:50:10.887" v="41" actId="478"/>
        <pc:sldMkLst>
          <pc:docMk/>
          <pc:sldMk cId="1918814884" sldId="2147469130"/>
        </pc:sldMkLst>
        <pc:grpChg chg="del">
          <ac:chgData name="Yu, Bing" userId="90a94cb0-8e9a-43a8-89bf-1b8017aa98de" providerId="ADAL" clId="{CF5EC9E2-22A9-42C5-AD84-258CD9B2E6B7}" dt="2024-07-05T12:50:10.887" v="41" actId="478"/>
          <ac:grpSpMkLst>
            <pc:docMk/>
            <pc:sldMk cId="1918814884" sldId="2147469130"/>
            <ac:grpSpMk id="462" creationId="{41F5DF57-B1A6-BCEA-23B5-5F806607852A}"/>
          </ac:grpSpMkLst>
        </pc:grpChg>
        <pc:picChg chg="del">
          <ac:chgData name="Yu, Bing" userId="90a94cb0-8e9a-43a8-89bf-1b8017aa98de" providerId="ADAL" clId="{CF5EC9E2-22A9-42C5-AD84-258CD9B2E6B7}" dt="2024-07-05T12:50:05.321" v="38" actId="478"/>
          <ac:picMkLst>
            <pc:docMk/>
            <pc:sldMk cId="1918814884" sldId="2147469130"/>
            <ac:picMk id="4" creationId="{D2C431C2-C95A-88CC-E174-6A04FF123268}"/>
          </ac:picMkLst>
        </pc:picChg>
        <pc:picChg chg="del">
          <ac:chgData name="Yu, Bing" userId="90a94cb0-8e9a-43a8-89bf-1b8017aa98de" providerId="ADAL" clId="{CF5EC9E2-22A9-42C5-AD84-258CD9B2E6B7}" dt="2024-07-05T12:50:06.122" v="39" actId="478"/>
          <ac:picMkLst>
            <pc:docMk/>
            <pc:sldMk cId="1918814884" sldId="2147469130"/>
            <ac:picMk id="5" creationId="{C03050EE-8197-3978-F975-14892EEC7E7C}"/>
          </ac:picMkLst>
        </pc:picChg>
        <pc:picChg chg="del">
          <ac:chgData name="Yu, Bing" userId="90a94cb0-8e9a-43a8-89bf-1b8017aa98de" providerId="ADAL" clId="{CF5EC9E2-22A9-42C5-AD84-258CD9B2E6B7}" dt="2024-07-05T12:50:06.864" v="40" actId="478"/>
          <ac:picMkLst>
            <pc:docMk/>
            <pc:sldMk cId="1918814884" sldId="2147469130"/>
            <ac:picMk id="8" creationId="{C134D74C-6C99-D569-EAB5-AED5A4569CFE}"/>
          </ac:picMkLst>
        </pc:picChg>
        <pc:extLst>
          <p:ext xmlns:p="http://schemas.openxmlformats.org/presentationml/2006/main" uri="{D6D511B9-2390-475A-947B-AFAB55BFBCF1}">
            <pc226:cmChg xmlns:pc226="http://schemas.microsoft.com/office/powerpoint/2022/06/main/command" chg="del">
              <pc226:chgData name="Yu, Bing" userId="90a94cb0-8e9a-43a8-89bf-1b8017aa98de" providerId="ADAL" clId="{CF5EC9E2-22A9-42C5-AD84-258CD9B2E6B7}" dt="2024-07-05T12:50:03.022" v="37"/>
              <pc2:cmMkLst xmlns:pc2="http://schemas.microsoft.com/office/powerpoint/2019/9/main/command">
                <pc:docMk/>
                <pc:sldMk cId="1918814884" sldId="2147469130"/>
                <pc2:cmMk id="{AC7B176A-043F-4E18-B438-6715C80DA0AB}"/>
              </pc2:cmMkLst>
            </pc226:cmChg>
            <pc226:cmChg xmlns:pc226="http://schemas.microsoft.com/office/powerpoint/2022/06/main/command" chg="del">
              <pc226:chgData name="Yu, Bing" userId="90a94cb0-8e9a-43a8-89bf-1b8017aa98de" providerId="ADAL" clId="{CF5EC9E2-22A9-42C5-AD84-258CD9B2E6B7}" dt="2024-07-05T12:50:01.401" v="36"/>
              <pc2:cmMkLst xmlns:pc2="http://schemas.microsoft.com/office/powerpoint/2019/9/main/command">
                <pc:docMk/>
                <pc:sldMk cId="1918814884" sldId="2147469130"/>
                <pc2:cmMk id="{F4AF0C70-C872-4D14-A490-A8F61A68D751}"/>
              </pc2:cmMkLst>
            </pc226:cmChg>
            <pc226:cmChg xmlns:pc226="http://schemas.microsoft.com/office/powerpoint/2022/06/main/command" chg="del">
              <pc226:chgData name="Yu, Bing" userId="90a94cb0-8e9a-43a8-89bf-1b8017aa98de" providerId="ADAL" clId="{CF5EC9E2-22A9-42C5-AD84-258CD9B2E6B7}" dt="2024-07-05T12:49:59.631" v="35"/>
              <pc2:cmMkLst xmlns:pc2="http://schemas.microsoft.com/office/powerpoint/2019/9/main/command">
                <pc:docMk/>
                <pc:sldMk cId="1918814884" sldId="2147469130"/>
                <pc2:cmMk id="{FEAE839B-12A9-4F54-AFCF-7BB2F4FC0C90}"/>
              </pc2:cmMkLst>
            </pc226:cmChg>
          </p:ext>
        </pc:extLst>
      </pc:sldChg>
      <pc:sldChg chg="modSp mod delCm">
        <pc:chgData name="Yu, Bing" userId="90a94cb0-8e9a-43a8-89bf-1b8017aa98de" providerId="ADAL" clId="{CF5EC9E2-22A9-42C5-AD84-258CD9B2E6B7}" dt="2024-07-05T15:13:31.763" v="173" actId="1036"/>
        <pc:sldMkLst>
          <pc:docMk/>
          <pc:sldMk cId="1537258271" sldId="2147469136"/>
        </pc:sldMkLst>
        <pc:spChg chg="mod">
          <ac:chgData name="Yu, Bing" userId="90a94cb0-8e9a-43a8-89bf-1b8017aa98de" providerId="ADAL" clId="{CF5EC9E2-22A9-42C5-AD84-258CD9B2E6B7}" dt="2024-07-05T15:13:31.763" v="173" actId="1036"/>
          <ac:spMkLst>
            <pc:docMk/>
            <pc:sldMk cId="1537258271" sldId="2147469136"/>
            <ac:spMk id="25" creationId="{065C593C-5206-15B1-4847-11EBF9CF1C38}"/>
          </ac:spMkLst>
        </pc:spChg>
        <pc:extLst>
          <p:ext xmlns:p="http://schemas.openxmlformats.org/presentationml/2006/main" uri="{D6D511B9-2390-475A-947B-AFAB55BFBCF1}">
            <pc226:cmChg xmlns:pc226="http://schemas.microsoft.com/office/powerpoint/2022/06/main/command" chg="del">
              <pc226:chgData name="Yu, Bing" userId="90a94cb0-8e9a-43a8-89bf-1b8017aa98de" providerId="ADAL" clId="{CF5EC9E2-22A9-42C5-AD84-258CD9B2E6B7}" dt="2024-07-05T12:51:38.120" v="60"/>
              <pc2:cmMkLst xmlns:pc2="http://schemas.microsoft.com/office/powerpoint/2019/9/main/command">
                <pc:docMk/>
                <pc:sldMk cId="1537258271" sldId="2147469136"/>
                <pc2:cmMk id="{51A79E06-8AEC-4672-8F08-9B2E4C68E215}"/>
              </pc2:cmMkLst>
            </pc226:cmChg>
            <pc226:cmChg xmlns:pc226="http://schemas.microsoft.com/office/powerpoint/2022/06/main/command" chg="del">
              <pc226:chgData name="Yu, Bing" userId="90a94cb0-8e9a-43a8-89bf-1b8017aa98de" providerId="ADAL" clId="{CF5EC9E2-22A9-42C5-AD84-258CD9B2E6B7}" dt="2024-07-05T12:51:41.174" v="62"/>
              <pc2:cmMkLst xmlns:pc2="http://schemas.microsoft.com/office/powerpoint/2019/9/main/command">
                <pc:docMk/>
                <pc:sldMk cId="1537258271" sldId="2147469136"/>
                <pc2:cmMk id="{1064BC0B-EB97-425F-B1B5-17A2E84F5F63}"/>
              </pc2:cmMkLst>
            </pc226:cmChg>
            <pc226:cmChg xmlns:pc226="http://schemas.microsoft.com/office/powerpoint/2022/06/main/command" chg="del">
              <pc226:chgData name="Yu, Bing" userId="90a94cb0-8e9a-43a8-89bf-1b8017aa98de" providerId="ADAL" clId="{CF5EC9E2-22A9-42C5-AD84-258CD9B2E6B7}" dt="2024-07-05T12:51:36.047" v="59"/>
              <pc2:cmMkLst xmlns:pc2="http://schemas.microsoft.com/office/powerpoint/2019/9/main/command">
                <pc:docMk/>
                <pc:sldMk cId="1537258271" sldId="2147469136"/>
                <pc2:cmMk id="{7EC78518-A27A-4B28-9F59-5AB7C22B9548}"/>
              </pc2:cmMkLst>
            </pc226:cmChg>
            <pc226:cmChg xmlns:pc226="http://schemas.microsoft.com/office/powerpoint/2022/06/main/command" chg="del">
              <pc226:chgData name="Yu, Bing" userId="90a94cb0-8e9a-43a8-89bf-1b8017aa98de" providerId="ADAL" clId="{CF5EC9E2-22A9-42C5-AD84-258CD9B2E6B7}" dt="2024-07-05T12:51:39.834" v="61"/>
              <pc2:cmMkLst xmlns:pc2="http://schemas.microsoft.com/office/powerpoint/2019/9/main/command">
                <pc:docMk/>
                <pc:sldMk cId="1537258271" sldId="2147469136"/>
                <pc2:cmMk id="{64AF0649-ABC8-40C1-B217-CC17FFEA7DE8}"/>
              </pc2:cmMkLst>
            </pc226:cmChg>
          </p:ext>
        </pc:extLst>
      </pc:sldChg>
      <pc:sldChg chg="addSp delSp modSp mod delCm modCm">
        <pc:chgData name="Yu, Bing" userId="90a94cb0-8e9a-43a8-89bf-1b8017aa98de" providerId="ADAL" clId="{CF5EC9E2-22A9-42C5-AD84-258CD9B2E6B7}" dt="2024-07-05T15:05:19.932" v="150" actId="1038"/>
        <pc:sldMkLst>
          <pc:docMk/>
          <pc:sldMk cId="492445549" sldId="2147469138"/>
        </pc:sldMkLst>
        <pc:spChg chg="add del">
          <ac:chgData name="Yu, Bing" userId="90a94cb0-8e9a-43a8-89bf-1b8017aa98de" providerId="ADAL" clId="{CF5EC9E2-22A9-42C5-AD84-258CD9B2E6B7}" dt="2024-07-05T12:47:54.723" v="9" actId="478"/>
          <ac:spMkLst>
            <pc:docMk/>
            <pc:sldMk cId="492445549" sldId="2147469138"/>
            <ac:spMk id="2" creationId="{6EB17CFD-B841-4748-8C82-4929176283DE}"/>
          </ac:spMkLst>
        </pc:spChg>
        <pc:spChg chg="del">
          <ac:chgData name="Yu, Bing" userId="90a94cb0-8e9a-43a8-89bf-1b8017aa98de" providerId="ADAL" clId="{CF5EC9E2-22A9-42C5-AD84-258CD9B2E6B7}" dt="2024-07-05T12:49:31.558" v="25" actId="478"/>
          <ac:spMkLst>
            <pc:docMk/>
            <pc:sldMk cId="492445549" sldId="2147469138"/>
            <ac:spMk id="12" creationId="{F3111A22-3DF8-2647-BABE-D991F4D1DFBC}"/>
          </ac:spMkLst>
        </pc:spChg>
        <pc:spChg chg="mod">
          <ac:chgData name="Yu, Bing" userId="90a94cb0-8e9a-43a8-89bf-1b8017aa98de" providerId="ADAL" clId="{CF5EC9E2-22A9-42C5-AD84-258CD9B2E6B7}" dt="2024-07-05T15:05:05.347" v="133" actId="404"/>
          <ac:spMkLst>
            <pc:docMk/>
            <pc:sldMk cId="492445549" sldId="2147469138"/>
            <ac:spMk id="16" creationId="{99BAC5F4-1963-AF00-FC64-6060987397C6}"/>
          </ac:spMkLst>
        </pc:spChg>
        <pc:spChg chg="mod">
          <ac:chgData name="Yu, Bing" userId="90a94cb0-8e9a-43a8-89bf-1b8017aa98de" providerId="ADAL" clId="{CF5EC9E2-22A9-42C5-AD84-258CD9B2E6B7}" dt="2024-07-05T15:05:11.273" v="139" actId="1035"/>
          <ac:spMkLst>
            <pc:docMk/>
            <pc:sldMk cId="492445549" sldId="2147469138"/>
            <ac:spMk id="23" creationId="{E7B9572C-EF02-A75C-AD3B-E87F9814504B}"/>
          </ac:spMkLst>
        </pc:spChg>
        <pc:spChg chg="add del mod">
          <ac:chgData name="Yu, Bing" userId="90a94cb0-8e9a-43a8-89bf-1b8017aa98de" providerId="ADAL" clId="{CF5EC9E2-22A9-42C5-AD84-258CD9B2E6B7}" dt="2024-07-05T12:47:54.723" v="9" actId="478"/>
          <ac:spMkLst>
            <pc:docMk/>
            <pc:sldMk cId="492445549" sldId="2147469138"/>
            <ac:spMk id="27" creationId="{BE0A5D4D-2271-F09E-6CDA-874207CDC07B}"/>
          </ac:spMkLst>
        </pc:spChg>
        <pc:spChg chg="del">
          <ac:chgData name="Yu, Bing" userId="90a94cb0-8e9a-43a8-89bf-1b8017aa98de" providerId="ADAL" clId="{CF5EC9E2-22A9-42C5-AD84-258CD9B2E6B7}" dt="2024-07-05T12:49:22.268" v="23" actId="478"/>
          <ac:spMkLst>
            <pc:docMk/>
            <pc:sldMk cId="492445549" sldId="2147469138"/>
            <ac:spMk id="230" creationId="{47473B68-CA36-43C1-051B-B1F5B237D9C6}"/>
          </ac:spMkLst>
        </pc:spChg>
        <pc:spChg chg="mod">
          <ac:chgData name="Yu, Bing" userId="90a94cb0-8e9a-43a8-89bf-1b8017aa98de" providerId="ADAL" clId="{CF5EC9E2-22A9-42C5-AD84-258CD9B2E6B7}" dt="2024-07-05T15:05:19.932" v="150" actId="1038"/>
          <ac:spMkLst>
            <pc:docMk/>
            <pc:sldMk cId="492445549" sldId="2147469138"/>
            <ac:spMk id="343" creationId="{D38E1F77-4841-D158-1C30-BF694B3717FD}"/>
          </ac:spMkLst>
        </pc:spChg>
        <pc:picChg chg="del">
          <ac:chgData name="Yu, Bing" userId="90a94cb0-8e9a-43a8-89bf-1b8017aa98de" providerId="ADAL" clId="{CF5EC9E2-22A9-42C5-AD84-258CD9B2E6B7}" dt="2024-07-05T12:49:19.098" v="22" actId="478"/>
          <ac:picMkLst>
            <pc:docMk/>
            <pc:sldMk cId="492445549" sldId="2147469138"/>
            <ac:picMk id="17" creationId="{9AC61040-557C-C0CA-D88F-4E6A64178BD4}"/>
          </ac:picMkLst>
        </pc:picChg>
        <pc:picChg chg="del">
          <ac:chgData name="Yu, Bing" userId="90a94cb0-8e9a-43a8-89bf-1b8017aa98de" providerId="ADAL" clId="{CF5EC9E2-22A9-42C5-AD84-258CD9B2E6B7}" dt="2024-07-05T12:49:36.770" v="27" actId="478"/>
          <ac:picMkLst>
            <pc:docMk/>
            <pc:sldMk cId="492445549" sldId="2147469138"/>
            <ac:picMk id="18" creationId="{B6E32160-5ADA-1DEF-399E-C67BE6CACFDE}"/>
          </ac:picMkLst>
        </pc:picChg>
        <pc:picChg chg="del">
          <ac:chgData name="Yu, Bing" userId="90a94cb0-8e9a-43a8-89bf-1b8017aa98de" providerId="ADAL" clId="{CF5EC9E2-22A9-42C5-AD84-258CD9B2E6B7}" dt="2024-07-05T12:49:24.448" v="24" actId="478"/>
          <ac:picMkLst>
            <pc:docMk/>
            <pc:sldMk cId="492445549" sldId="2147469138"/>
            <ac:picMk id="22" creationId="{5E7C47BF-B922-467C-B1ED-F02F6B3A52ED}"/>
          </ac:picMkLst>
        </pc:picChg>
        <pc:picChg chg="del">
          <ac:chgData name="Yu, Bing" userId="90a94cb0-8e9a-43a8-89bf-1b8017aa98de" providerId="ADAL" clId="{CF5EC9E2-22A9-42C5-AD84-258CD9B2E6B7}" dt="2024-07-05T12:49:38.639" v="29" actId="478"/>
          <ac:picMkLst>
            <pc:docMk/>
            <pc:sldMk cId="492445549" sldId="2147469138"/>
            <ac:picMk id="24" creationId="{2C5F9D3A-C1E1-306C-A5D2-4D2F226CD4DD}"/>
          </ac:picMkLst>
        </pc:picChg>
        <pc:picChg chg="del">
          <ac:chgData name="Yu, Bing" userId="90a94cb0-8e9a-43a8-89bf-1b8017aa98de" providerId="ADAL" clId="{CF5EC9E2-22A9-42C5-AD84-258CD9B2E6B7}" dt="2024-07-05T12:49:36.015" v="26" actId="478"/>
          <ac:picMkLst>
            <pc:docMk/>
            <pc:sldMk cId="492445549" sldId="2147469138"/>
            <ac:picMk id="25" creationId="{E3BBDC78-522F-16B5-826C-725C171DB994}"/>
          </ac:picMkLst>
        </pc:picChg>
        <pc:picChg chg="del">
          <ac:chgData name="Yu, Bing" userId="90a94cb0-8e9a-43a8-89bf-1b8017aa98de" providerId="ADAL" clId="{CF5EC9E2-22A9-42C5-AD84-258CD9B2E6B7}" dt="2024-07-05T12:49:37.860" v="28" actId="478"/>
          <ac:picMkLst>
            <pc:docMk/>
            <pc:sldMk cId="492445549" sldId="2147469138"/>
            <ac:picMk id="26" creationId="{9A35337C-2BC4-6D5B-592F-18A2E8D74CD4}"/>
          </ac:picMkLst>
        </pc:picChg>
        <pc:extLst>
          <p:ext xmlns:p="http://schemas.openxmlformats.org/presentationml/2006/main" uri="{D6D511B9-2390-475A-947B-AFAB55BFBCF1}">
            <pc226:cmChg xmlns:pc226="http://schemas.microsoft.com/office/powerpoint/2022/06/main/command" chg="del">
              <pc226:chgData name="Yu, Bing" userId="90a94cb0-8e9a-43a8-89bf-1b8017aa98de" providerId="ADAL" clId="{CF5EC9E2-22A9-42C5-AD84-258CD9B2E6B7}" dt="2024-07-05T12:49:06.390" v="18"/>
              <pc2:cmMkLst xmlns:pc2="http://schemas.microsoft.com/office/powerpoint/2019/9/main/command">
                <pc:docMk/>
                <pc:sldMk cId="492445549" sldId="2147469138"/>
                <pc2:cmMk id="{CAA72D38-8DEA-4376-940A-0B2793927A03}"/>
              </pc2:cmMkLst>
            </pc226:cmChg>
            <pc226:cmChg xmlns:pc226="http://schemas.microsoft.com/office/powerpoint/2022/06/main/command" chg="del">
              <pc226:chgData name="Yu, Bing" userId="90a94cb0-8e9a-43a8-89bf-1b8017aa98de" providerId="ADAL" clId="{CF5EC9E2-22A9-42C5-AD84-258CD9B2E6B7}" dt="2024-07-05T12:49:09.637" v="20"/>
              <pc2:cmMkLst xmlns:pc2="http://schemas.microsoft.com/office/powerpoint/2019/9/main/command">
                <pc:docMk/>
                <pc:sldMk cId="492445549" sldId="2147469138"/>
                <pc2:cmMk id="{ABFBC543-7884-4E1A-8B88-36D68C9FF111}"/>
              </pc2:cmMkLst>
            </pc226:cmChg>
            <pc226:cmChg xmlns:pc226="http://schemas.microsoft.com/office/powerpoint/2022/06/main/command" chg="del">
              <pc226:chgData name="Yu, Bing" userId="90a94cb0-8e9a-43a8-89bf-1b8017aa98de" providerId="ADAL" clId="{CF5EC9E2-22A9-42C5-AD84-258CD9B2E6B7}" dt="2024-07-05T12:49:07.876" v="19"/>
              <pc2:cmMkLst xmlns:pc2="http://schemas.microsoft.com/office/powerpoint/2019/9/main/command">
                <pc:docMk/>
                <pc:sldMk cId="492445549" sldId="2147469138"/>
                <pc2:cmMk id="{E3D54552-C781-491E-8369-AFF842904674}"/>
              </pc2:cmMkLst>
            </pc226:cmChg>
            <pc226:cmChg xmlns:pc226="http://schemas.microsoft.com/office/powerpoint/2022/06/main/command" chg="del">
              <pc226:chgData name="Yu, Bing" userId="90a94cb0-8e9a-43a8-89bf-1b8017aa98de" providerId="ADAL" clId="{CF5EC9E2-22A9-42C5-AD84-258CD9B2E6B7}" dt="2024-07-05T12:49:04.898" v="17"/>
              <pc2:cmMkLst xmlns:pc2="http://schemas.microsoft.com/office/powerpoint/2019/9/main/command">
                <pc:docMk/>
                <pc:sldMk cId="492445549" sldId="2147469138"/>
                <pc2:cmMk id="{CC4A006C-3BCB-4918-9230-5A896570BFDE}"/>
              </pc2:cmMkLst>
            </pc226:cmChg>
            <pc226:cmChg xmlns:pc226="http://schemas.microsoft.com/office/powerpoint/2022/06/main/command" chg="del mod">
              <pc226:chgData name="Yu, Bing" userId="90a94cb0-8e9a-43a8-89bf-1b8017aa98de" providerId="ADAL" clId="{CF5EC9E2-22A9-42C5-AD84-258CD9B2E6B7}" dt="2024-07-05T12:49:03.098" v="16"/>
              <pc2:cmMkLst xmlns:pc2="http://schemas.microsoft.com/office/powerpoint/2019/9/main/command">
                <pc:docMk/>
                <pc:sldMk cId="492445549" sldId="2147469138"/>
                <pc2:cmMk id="{30DE757F-E391-4277-B350-497F15C4E237}"/>
              </pc2:cmMkLst>
            </pc226:cmChg>
            <pc226:cmChg xmlns:pc226="http://schemas.microsoft.com/office/powerpoint/2022/06/main/command" chg="del">
              <pc226:chgData name="Yu, Bing" userId="90a94cb0-8e9a-43a8-89bf-1b8017aa98de" providerId="ADAL" clId="{CF5EC9E2-22A9-42C5-AD84-258CD9B2E6B7}" dt="2024-07-05T12:49:11.167" v="21"/>
              <pc2:cmMkLst xmlns:pc2="http://schemas.microsoft.com/office/powerpoint/2019/9/main/command">
                <pc:docMk/>
                <pc:sldMk cId="492445549" sldId="2147469138"/>
                <pc2:cmMk id="{F0B76FBC-8FA5-4B49-AFC9-1CF647893766}"/>
              </pc2:cmMkLst>
            </pc226:cmChg>
          </p:ext>
        </pc:extLst>
      </pc:sldChg>
      <pc:sldChg chg="del">
        <pc:chgData name="Yu, Bing" userId="90a94cb0-8e9a-43a8-89bf-1b8017aa98de" providerId="ADAL" clId="{CF5EC9E2-22A9-42C5-AD84-258CD9B2E6B7}" dt="2024-07-05T12:46:07.968" v="1" actId="47"/>
        <pc:sldMkLst>
          <pc:docMk/>
          <pc:sldMk cId="627288479" sldId="2147469139"/>
        </pc:sldMkLst>
      </pc:sldChg>
      <pc:sldChg chg="delSp modSp add del mod delCm">
        <pc:chgData name="Yu, Bing" userId="90a94cb0-8e9a-43a8-89bf-1b8017aa98de" providerId="ADAL" clId="{CF5EC9E2-22A9-42C5-AD84-258CD9B2E6B7}" dt="2024-07-05T15:11:43.083" v="161" actId="47"/>
        <pc:sldMkLst>
          <pc:docMk/>
          <pc:sldMk cId="1083443856" sldId="2147469140"/>
        </pc:sldMkLst>
        <pc:spChg chg="mod">
          <ac:chgData name="Yu, Bing" userId="90a94cb0-8e9a-43a8-89bf-1b8017aa98de" providerId="ADAL" clId="{CF5EC9E2-22A9-42C5-AD84-258CD9B2E6B7}" dt="2024-07-05T15:10:22.869" v="160" actId="20577"/>
          <ac:spMkLst>
            <pc:docMk/>
            <pc:sldMk cId="1083443856" sldId="2147469140"/>
            <ac:spMk id="6" creationId="{84CBEC9D-81C7-D012-20EB-414332D1356B}"/>
          </ac:spMkLst>
        </pc:spChg>
        <pc:spChg chg="del">
          <ac:chgData name="Yu, Bing" userId="90a94cb0-8e9a-43a8-89bf-1b8017aa98de" providerId="ADAL" clId="{CF5EC9E2-22A9-42C5-AD84-258CD9B2E6B7}" dt="2024-07-05T12:51:49.990" v="65" actId="478"/>
          <ac:spMkLst>
            <pc:docMk/>
            <pc:sldMk cId="1083443856" sldId="2147469140"/>
            <ac:spMk id="39" creationId="{6CFC7A8B-4DFF-8C53-952C-B3CD6CB4858F}"/>
          </ac:spMkLst>
        </pc:spChg>
        <pc:picChg chg="del">
          <ac:chgData name="Yu, Bing" userId="90a94cb0-8e9a-43a8-89bf-1b8017aa98de" providerId="ADAL" clId="{CF5EC9E2-22A9-42C5-AD84-258CD9B2E6B7}" dt="2024-07-05T12:51:49.226" v="64" actId="478"/>
          <ac:picMkLst>
            <pc:docMk/>
            <pc:sldMk cId="1083443856" sldId="2147469140"/>
            <ac:picMk id="9" creationId="{38788530-4A44-3143-4750-BF6D819D0BD7}"/>
          </ac:picMkLst>
        </pc:picChg>
        <pc:picChg chg="del">
          <ac:chgData name="Yu, Bing" userId="90a94cb0-8e9a-43a8-89bf-1b8017aa98de" providerId="ADAL" clId="{CF5EC9E2-22A9-42C5-AD84-258CD9B2E6B7}" dt="2024-07-05T12:51:48.170" v="63" actId="478"/>
          <ac:picMkLst>
            <pc:docMk/>
            <pc:sldMk cId="1083443856" sldId="2147469140"/>
            <ac:picMk id="10" creationId="{519186B7-6EAA-199C-7E04-AE9A03053F43}"/>
          </ac:picMkLst>
        </pc:picChg>
        <pc:extLst>
          <p:ext xmlns:p="http://schemas.openxmlformats.org/presentationml/2006/main" uri="{D6D511B9-2390-475A-947B-AFAB55BFBCF1}">
            <pc226:cmChg xmlns:pc226="http://schemas.microsoft.com/office/powerpoint/2022/06/main/command" chg="del">
              <pc226:chgData name="Yu, Bing" userId="90a94cb0-8e9a-43a8-89bf-1b8017aa98de" providerId="ADAL" clId="{CF5EC9E2-22A9-42C5-AD84-258CD9B2E6B7}" dt="2024-07-05T12:50:53.409" v="50"/>
              <pc2:cmMkLst xmlns:pc2="http://schemas.microsoft.com/office/powerpoint/2019/9/main/command">
                <pc:docMk/>
                <pc:sldMk cId="1083443856" sldId="2147469140"/>
                <pc2:cmMk id="{2973331A-55CE-4C2A-8C92-DCD3C32A359A}"/>
              </pc2:cmMkLst>
            </pc226:cmChg>
            <pc226:cmChg xmlns:pc226="http://schemas.microsoft.com/office/powerpoint/2022/06/main/command" chg="del">
              <pc226:chgData name="Yu, Bing" userId="90a94cb0-8e9a-43a8-89bf-1b8017aa98de" providerId="ADAL" clId="{CF5EC9E2-22A9-42C5-AD84-258CD9B2E6B7}" dt="2024-07-05T12:50:51.946" v="49"/>
              <pc2:cmMkLst xmlns:pc2="http://schemas.microsoft.com/office/powerpoint/2019/9/main/command">
                <pc:docMk/>
                <pc:sldMk cId="1083443856" sldId="2147469140"/>
                <pc2:cmMk id="{EE8C5C1F-88BA-4463-AD0C-54A4E51CE89E}"/>
              </pc2:cmMkLst>
            </pc226:cmChg>
            <pc226:cmChg xmlns:pc226="http://schemas.microsoft.com/office/powerpoint/2022/06/main/command" chg="del">
              <pc226:chgData name="Yu, Bing" userId="90a94cb0-8e9a-43a8-89bf-1b8017aa98de" providerId="ADAL" clId="{CF5EC9E2-22A9-42C5-AD84-258CD9B2E6B7}" dt="2024-07-05T12:51:00.038" v="54"/>
              <pc2:cmMkLst xmlns:pc2="http://schemas.microsoft.com/office/powerpoint/2019/9/main/command">
                <pc:docMk/>
                <pc:sldMk cId="1083443856" sldId="2147469140"/>
                <pc2:cmMk id="{CC602E5B-231F-4612-9D0F-4FDF995D6575}"/>
              </pc2:cmMkLst>
            </pc226:cmChg>
            <pc226:cmChg xmlns:pc226="http://schemas.microsoft.com/office/powerpoint/2022/06/main/command" chg="del">
              <pc226:chgData name="Yu, Bing" userId="90a94cb0-8e9a-43a8-89bf-1b8017aa98de" providerId="ADAL" clId="{CF5EC9E2-22A9-42C5-AD84-258CD9B2E6B7}" dt="2024-07-05T12:50:56.541" v="52"/>
              <pc2:cmMkLst xmlns:pc2="http://schemas.microsoft.com/office/powerpoint/2019/9/main/command">
                <pc:docMk/>
                <pc:sldMk cId="1083443856" sldId="2147469140"/>
                <pc2:cmMk id="{145C0274-34DC-45A9-A46C-C36838668081}"/>
              </pc2:cmMkLst>
            </pc226:cmChg>
            <pc226:cmChg xmlns:pc226="http://schemas.microsoft.com/office/powerpoint/2022/06/main/command" chg="del">
              <pc226:chgData name="Yu, Bing" userId="90a94cb0-8e9a-43a8-89bf-1b8017aa98de" providerId="ADAL" clId="{CF5EC9E2-22A9-42C5-AD84-258CD9B2E6B7}" dt="2024-07-05T12:50:54.996" v="51"/>
              <pc2:cmMkLst xmlns:pc2="http://schemas.microsoft.com/office/powerpoint/2019/9/main/command">
                <pc:docMk/>
                <pc:sldMk cId="1083443856" sldId="2147469140"/>
                <pc2:cmMk id="{06EFF383-37D5-4D8E-8826-51044EC6591B}"/>
              </pc2:cmMkLst>
            </pc226:cmChg>
            <pc226:cmChg xmlns:pc226="http://schemas.microsoft.com/office/powerpoint/2022/06/main/command" chg="del">
              <pc226:chgData name="Yu, Bing" userId="90a94cb0-8e9a-43a8-89bf-1b8017aa98de" providerId="ADAL" clId="{CF5EC9E2-22A9-42C5-AD84-258CD9B2E6B7}" dt="2024-07-05T12:50:58.211" v="53"/>
              <pc2:cmMkLst xmlns:pc2="http://schemas.microsoft.com/office/powerpoint/2019/9/main/command">
                <pc:docMk/>
                <pc:sldMk cId="1083443856" sldId="2147469140"/>
                <pc2:cmMk id="{074D6FAA-33AE-4E01-A310-F8E969330C51}"/>
              </pc2:cmMkLst>
            </pc226:cmChg>
          </p:ext>
        </pc:extLst>
      </pc:sldChg>
      <pc:sldChg chg="delSp modSp add mod ord delCm">
        <pc:chgData name="Yu, Bing" userId="90a94cb0-8e9a-43a8-89bf-1b8017aa98de" providerId="ADAL" clId="{CF5EC9E2-22A9-42C5-AD84-258CD9B2E6B7}" dt="2024-07-05T15:11:53" v="163" actId="20577"/>
        <pc:sldMkLst>
          <pc:docMk/>
          <pc:sldMk cId="2296888727" sldId="2147469141"/>
        </pc:sldMkLst>
        <pc:spChg chg="mod">
          <ac:chgData name="Yu, Bing" userId="90a94cb0-8e9a-43a8-89bf-1b8017aa98de" providerId="ADAL" clId="{CF5EC9E2-22A9-42C5-AD84-258CD9B2E6B7}" dt="2024-07-05T15:11:53" v="163" actId="20577"/>
          <ac:spMkLst>
            <pc:docMk/>
            <pc:sldMk cId="2296888727" sldId="2147469141"/>
            <ac:spMk id="6" creationId="{84CBEC9D-81C7-D012-20EB-414332D1356B}"/>
          </ac:spMkLst>
        </pc:spChg>
        <pc:spChg chg="del mod">
          <ac:chgData name="Yu, Bing" userId="90a94cb0-8e9a-43a8-89bf-1b8017aa98de" providerId="ADAL" clId="{CF5EC9E2-22A9-42C5-AD84-258CD9B2E6B7}" dt="2024-07-05T15:11:50.528" v="162" actId="478"/>
          <ac:spMkLst>
            <pc:docMk/>
            <pc:sldMk cId="2296888727" sldId="2147469141"/>
            <ac:spMk id="15" creationId="{0D9C2CF7-C7AA-A607-DAF6-21762A7D5DED}"/>
          </ac:spMkLst>
        </pc:spChg>
        <pc:spChg chg="del">
          <ac:chgData name="Yu, Bing" userId="90a94cb0-8e9a-43a8-89bf-1b8017aa98de" providerId="ADAL" clId="{CF5EC9E2-22A9-42C5-AD84-258CD9B2E6B7}" dt="2024-07-05T12:51:53.637" v="67" actId="478"/>
          <ac:spMkLst>
            <pc:docMk/>
            <pc:sldMk cId="2296888727" sldId="2147469141"/>
            <ac:spMk id="39" creationId="{6CFC7A8B-4DFF-8C53-952C-B3CD6CB4858F}"/>
          </ac:spMkLst>
        </pc:spChg>
        <pc:spChg chg="mod">
          <ac:chgData name="Yu, Bing" userId="90a94cb0-8e9a-43a8-89bf-1b8017aa98de" providerId="ADAL" clId="{CF5EC9E2-22A9-42C5-AD84-258CD9B2E6B7}" dt="2024-07-05T13:01:40.963" v="98" actId="20577"/>
          <ac:spMkLst>
            <pc:docMk/>
            <pc:sldMk cId="2296888727" sldId="2147469141"/>
            <ac:spMk id="47" creationId="{C7C65306-F7C0-DC0B-B0E5-6A41C50F9B02}"/>
          </ac:spMkLst>
        </pc:spChg>
        <pc:picChg chg="del">
          <ac:chgData name="Yu, Bing" userId="90a94cb0-8e9a-43a8-89bf-1b8017aa98de" providerId="ADAL" clId="{CF5EC9E2-22A9-42C5-AD84-258CD9B2E6B7}" dt="2024-07-05T12:51:52.781" v="66" actId="478"/>
          <ac:picMkLst>
            <pc:docMk/>
            <pc:sldMk cId="2296888727" sldId="2147469141"/>
            <ac:picMk id="9" creationId="{38788530-4A44-3143-4750-BF6D819D0BD7}"/>
          </ac:picMkLst>
        </pc:picChg>
        <pc:picChg chg="del">
          <ac:chgData name="Yu, Bing" userId="90a94cb0-8e9a-43a8-89bf-1b8017aa98de" providerId="ADAL" clId="{CF5EC9E2-22A9-42C5-AD84-258CD9B2E6B7}" dt="2024-07-05T12:51:54.631" v="68" actId="478"/>
          <ac:picMkLst>
            <pc:docMk/>
            <pc:sldMk cId="2296888727" sldId="2147469141"/>
            <ac:picMk id="10" creationId="{519186B7-6EAA-199C-7E04-AE9A03053F43}"/>
          </ac:picMkLst>
        </pc:picChg>
        <pc:extLst>
          <p:ext xmlns:p="http://schemas.openxmlformats.org/presentationml/2006/main" uri="{D6D511B9-2390-475A-947B-AFAB55BFBCF1}">
            <pc226:cmChg xmlns:pc226="http://schemas.microsoft.com/office/powerpoint/2022/06/main/command" chg="del">
              <pc226:chgData name="Yu, Bing" userId="90a94cb0-8e9a-43a8-89bf-1b8017aa98de" providerId="ADAL" clId="{CF5EC9E2-22A9-42C5-AD84-258CD9B2E6B7}" dt="2024-07-05T12:48:36.897" v="10"/>
              <pc2:cmMkLst xmlns:pc2="http://schemas.microsoft.com/office/powerpoint/2019/9/main/command">
                <pc:docMk/>
                <pc:sldMk cId="2296888727" sldId="2147469141"/>
                <pc2:cmMk id="{2973331A-55CE-4C2A-8C92-DCD3C32A359A}"/>
              </pc2:cmMkLst>
            </pc226:cmChg>
            <pc226:cmChg xmlns:pc226="http://schemas.microsoft.com/office/powerpoint/2022/06/main/command" chg="del">
              <pc226:chgData name="Yu, Bing" userId="90a94cb0-8e9a-43a8-89bf-1b8017aa98de" providerId="ADAL" clId="{CF5EC9E2-22A9-42C5-AD84-258CD9B2E6B7}" dt="2024-07-05T12:48:39.226" v="11"/>
              <pc2:cmMkLst xmlns:pc2="http://schemas.microsoft.com/office/powerpoint/2019/9/main/command">
                <pc:docMk/>
                <pc:sldMk cId="2296888727" sldId="2147469141"/>
                <pc2:cmMk id="{EE8C5C1F-88BA-4463-AD0C-54A4E51CE89E}"/>
              </pc2:cmMkLst>
            </pc226:cmChg>
            <pc226:cmChg xmlns:pc226="http://schemas.microsoft.com/office/powerpoint/2022/06/main/command" chg="del">
              <pc226:chgData name="Yu, Bing" userId="90a94cb0-8e9a-43a8-89bf-1b8017aa98de" providerId="ADAL" clId="{CF5EC9E2-22A9-42C5-AD84-258CD9B2E6B7}" dt="2024-07-05T12:48:47.318" v="15"/>
              <pc2:cmMkLst xmlns:pc2="http://schemas.microsoft.com/office/powerpoint/2019/9/main/command">
                <pc:docMk/>
                <pc:sldMk cId="2296888727" sldId="2147469141"/>
                <pc2:cmMk id="{CC602E5B-231F-4612-9D0F-4FDF995D6575}"/>
              </pc2:cmMkLst>
            </pc226:cmChg>
            <pc226:cmChg xmlns:pc226="http://schemas.microsoft.com/office/powerpoint/2022/06/main/command" chg="del">
              <pc226:chgData name="Yu, Bing" userId="90a94cb0-8e9a-43a8-89bf-1b8017aa98de" providerId="ADAL" clId="{CF5EC9E2-22A9-42C5-AD84-258CD9B2E6B7}" dt="2024-07-05T12:48:43.513" v="13"/>
              <pc2:cmMkLst xmlns:pc2="http://schemas.microsoft.com/office/powerpoint/2019/9/main/command">
                <pc:docMk/>
                <pc:sldMk cId="2296888727" sldId="2147469141"/>
                <pc2:cmMk id="{145C0274-34DC-45A9-A46C-C36838668081}"/>
              </pc2:cmMkLst>
            </pc226:cmChg>
            <pc226:cmChg xmlns:pc226="http://schemas.microsoft.com/office/powerpoint/2022/06/main/command" chg="del">
              <pc226:chgData name="Yu, Bing" userId="90a94cb0-8e9a-43a8-89bf-1b8017aa98de" providerId="ADAL" clId="{CF5EC9E2-22A9-42C5-AD84-258CD9B2E6B7}" dt="2024-07-05T12:48:41.498" v="12"/>
              <pc2:cmMkLst xmlns:pc2="http://schemas.microsoft.com/office/powerpoint/2019/9/main/command">
                <pc:docMk/>
                <pc:sldMk cId="2296888727" sldId="2147469141"/>
                <pc2:cmMk id="{06EFF383-37D5-4D8E-8826-51044EC6591B}"/>
              </pc2:cmMkLst>
            </pc226:cmChg>
            <pc226:cmChg xmlns:pc226="http://schemas.microsoft.com/office/powerpoint/2022/06/main/command" chg="del">
              <pc226:chgData name="Yu, Bing" userId="90a94cb0-8e9a-43a8-89bf-1b8017aa98de" providerId="ADAL" clId="{CF5EC9E2-22A9-42C5-AD84-258CD9B2E6B7}" dt="2024-07-05T12:48:45.501" v="14"/>
              <pc2:cmMkLst xmlns:pc2="http://schemas.microsoft.com/office/powerpoint/2019/9/main/command">
                <pc:docMk/>
                <pc:sldMk cId="2296888727" sldId="2147469141"/>
                <pc2:cmMk id="{074D6FAA-33AE-4E01-A310-F8E969330C51}"/>
              </pc2:cmMkLst>
            </pc226:cmChg>
          </p:ext>
        </pc:extLst>
      </pc:sldChg>
      <pc:sldChg chg="delSp modSp add mod delCm modNotesTx">
        <pc:chgData name="Yu, Bing" userId="90a94cb0-8e9a-43a8-89bf-1b8017aa98de" providerId="ADAL" clId="{CF5EC9E2-22A9-42C5-AD84-258CD9B2E6B7}" dt="2024-07-05T15:14:37.025" v="186" actId="1036"/>
        <pc:sldMkLst>
          <pc:docMk/>
          <pc:sldMk cId="232637348" sldId="2147469142"/>
        </pc:sldMkLst>
        <pc:spChg chg="mod">
          <ac:chgData name="Yu, Bing" userId="90a94cb0-8e9a-43a8-89bf-1b8017aa98de" providerId="ADAL" clId="{CF5EC9E2-22A9-42C5-AD84-258CD9B2E6B7}" dt="2024-07-05T15:14:37.025" v="186" actId="1036"/>
          <ac:spMkLst>
            <pc:docMk/>
            <pc:sldMk cId="232637348" sldId="2147469142"/>
            <ac:spMk id="2" creationId="{E5F69B73-EFCC-478B-F70A-6DF1BE0B8A3B}"/>
          </ac:spMkLst>
        </pc:spChg>
        <pc:spChg chg="del mod">
          <ac:chgData name="Yu, Bing" userId="90a94cb0-8e9a-43a8-89bf-1b8017aa98de" providerId="ADAL" clId="{CF5EC9E2-22A9-42C5-AD84-258CD9B2E6B7}" dt="2024-07-05T15:14:26.352" v="175" actId="478"/>
          <ac:spMkLst>
            <pc:docMk/>
            <pc:sldMk cId="232637348" sldId="2147469142"/>
            <ac:spMk id="3" creationId="{436483CD-BFEB-A7D3-CBAE-0E89FF2212D5}"/>
          </ac:spMkLst>
        </pc:spChg>
        <pc:extLst>
          <p:ext xmlns:p="http://schemas.openxmlformats.org/presentationml/2006/main" uri="{D6D511B9-2390-475A-947B-AFAB55BFBCF1}">
            <pc226:cmChg xmlns:pc226="http://schemas.microsoft.com/office/powerpoint/2022/06/main/command" chg="del">
              <pc226:chgData name="Yu, Bing" userId="90a94cb0-8e9a-43a8-89bf-1b8017aa98de" providerId="ADAL" clId="{CF5EC9E2-22A9-42C5-AD84-258CD9B2E6B7}" dt="2024-07-05T12:52:12.648" v="74"/>
              <pc2:cmMkLst xmlns:pc2="http://schemas.microsoft.com/office/powerpoint/2019/9/main/command">
                <pc:docMk/>
                <pc:sldMk cId="232637348" sldId="2147469142"/>
                <pc2:cmMk id="{AE0F3363-05EE-4CB0-8D9E-FD4C6FF08386}"/>
              </pc2:cmMkLst>
            </pc226:cmChg>
            <pc226:cmChg xmlns:pc226="http://schemas.microsoft.com/office/powerpoint/2022/06/main/command" chg="del">
              <pc226:chgData name="Yu, Bing" userId="90a94cb0-8e9a-43a8-89bf-1b8017aa98de" providerId="ADAL" clId="{CF5EC9E2-22A9-42C5-AD84-258CD9B2E6B7}" dt="2024-07-05T12:52:10.639" v="73"/>
              <pc2:cmMkLst xmlns:pc2="http://schemas.microsoft.com/office/powerpoint/2019/9/main/command">
                <pc:docMk/>
                <pc:sldMk cId="232637348" sldId="2147469142"/>
                <pc2:cmMk id="{2E054F83-3885-4A02-AA4A-1C2B0C330CB9}"/>
              </pc2:cmMkLst>
            </pc226:cmChg>
            <pc226:cmChg xmlns:pc226="http://schemas.microsoft.com/office/powerpoint/2022/06/main/command" chg="del">
              <pc226:chgData name="Yu, Bing" userId="90a94cb0-8e9a-43a8-89bf-1b8017aa98de" providerId="ADAL" clId="{CF5EC9E2-22A9-42C5-AD84-258CD9B2E6B7}" dt="2024-07-05T12:52:06.870" v="71"/>
              <pc2:cmMkLst xmlns:pc2="http://schemas.microsoft.com/office/powerpoint/2019/9/main/command">
                <pc:docMk/>
                <pc:sldMk cId="232637348" sldId="2147469142"/>
                <pc2:cmMk id="{C0B2BCA1-6D61-4B0C-9852-A0DCF572DCE5}"/>
              </pc2:cmMkLst>
            </pc226:cmChg>
            <pc226:cmChg xmlns:pc226="http://schemas.microsoft.com/office/powerpoint/2022/06/main/command" chg="del">
              <pc226:chgData name="Yu, Bing" userId="90a94cb0-8e9a-43a8-89bf-1b8017aa98de" providerId="ADAL" clId="{CF5EC9E2-22A9-42C5-AD84-258CD9B2E6B7}" dt="2024-07-05T12:52:05.245" v="70"/>
              <pc2:cmMkLst xmlns:pc2="http://schemas.microsoft.com/office/powerpoint/2019/9/main/command">
                <pc:docMk/>
                <pc:sldMk cId="232637348" sldId="2147469142"/>
                <pc2:cmMk id="{FF8CAAFE-76B7-4FC0-8634-A62508E8517A}"/>
              </pc2:cmMkLst>
            </pc226:cmChg>
            <pc226:cmChg xmlns:pc226="http://schemas.microsoft.com/office/powerpoint/2022/06/main/command" chg="del">
              <pc226:chgData name="Yu, Bing" userId="90a94cb0-8e9a-43a8-89bf-1b8017aa98de" providerId="ADAL" clId="{CF5EC9E2-22A9-42C5-AD84-258CD9B2E6B7}" dt="2024-07-05T12:52:08.458" v="72"/>
              <pc2:cmMkLst xmlns:pc2="http://schemas.microsoft.com/office/powerpoint/2019/9/main/command">
                <pc:docMk/>
                <pc:sldMk cId="232637348" sldId="2147469142"/>
                <pc2:cmMk id="{BC22F6FF-CBBF-4531-B100-80BDA71C41B2}"/>
              </pc2:cmMkLst>
            </pc226:cmChg>
          </p:ext>
        </pc:extLst>
      </pc:sldChg>
    </pc:docChg>
  </pc:docChgLst>
  <pc:docChgLst>
    <pc:chgData name="Hu, Xue" userId="b705685b-88d2-4eae-a369-da764440a623" providerId="ADAL" clId="{CDE4A77D-1969-408E-8A4E-401C407EBE98}"/>
    <pc:docChg chg="modSld">
      <pc:chgData name="Hu, Xue" userId="b705685b-88d2-4eae-a369-da764440a623" providerId="ADAL" clId="{CDE4A77D-1969-408E-8A4E-401C407EBE98}" dt="2024-07-07T03:58:44.194" v="153" actId="20577"/>
      <pc:docMkLst>
        <pc:docMk/>
      </pc:docMkLst>
      <pc:sldChg chg="modSp mod">
        <pc:chgData name="Hu, Xue" userId="b705685b-88d2-4eae-a369-da764440a623" providerId="ADAL" clId="{CDE4A77D-1969-408E-8A4E-401C407EBE98}" dt="2024-07-06T10:57:35.871" v="86" actId="1036"/>
        <pc:sldMkLst>
          <pc:docMk/>
          <pc:sldMk cId="1420842934" sldId="256"/>
        </pc:sldMkLst>
        <pc:spChg chg="mod">
          <ac:chgData name="Hu, Xue" userId="b705685b-88d2-4eae-a369-da764440a623" providerId="ADAL" clId="{CDE4A77D-1969-408E-8A4E-401C407EBE98}" dt="2024-07-06T10:57:35.871" v="86" actId="1036"/>
          <ac:spMkLst>
            <pc:docMk/>
            <pc:sldMk cId="1420842934" sldId="256"/>
            <ac:spMk id="24" creationId="{F5DC24E4-D8BD-DC91-2D43-B2ED93ED6A7A}"/>
          </ac:spMkLst>
        </pc:spChg>
      </pc:sldChg>
      <pc:sldChg chg="modSp mod">
        <pc:chgData name="Hu, Xue" userId="b705685b-88d2-4eae-a369-da764440a623" providerId="ADAL" clId="{CDE4A77D-1969-408E-8A4E-401C407EBE98}" dt="2024-07-06T13:18:05.477" v="114" actId="20577"/>
        <pc:sldMkLst>
          <pc:docMk/>
          <pc:sldMk cId="4069056165" sldId="2147469096"/>
        </pc:sldMkLst>
        <pc:spChg chg="mod">
          <ac:chgData name="Hu, Xue" userId="b705685b-88d2-4eae-a369-da764440a623" providerId="ADAL" clId="{CDE4A77D-1969-408E-8A4E-401C407EBE98}" dt="2024-07-06T13:18:05.477" v="114" actId="20577"/>
          <ac:spMkLst>
            <pc:docMk/>
            <pc:sldMk cId="4069056165" sldId="2147469096"/>
            <ac:spMk id="3" creationId="{C8844ABC-33BF-3A02-F3D9-5CB0B032DEDF}"/>
          </ac:spMkLst>
        </pc:spChg>
        <pc:spChg chg="mod">
          <ac:chgData name="Hu, Xue" userId="b705685b-88d2-4eae-a369-da764440a623" providerId="ADAL" clId="{CDE4A77D-1969-408E-8A4E-401C407EBE98}" dt="2024-07-06T10:57:13.688" v="73" actId="1036"/>
          <ac:spMkLst>
            <pc:docMk/>
            <pc:sldMk cId="4069056165" sldId="2147469096"/>
            <ac:spMk id="15" creationId="{39E99CCB-A540-D656-7CE7-CA5891D33DB7}"/>
          </ac:spMkLst>
        </pc:spChg>
      </pc:sldChg>
      <pc:sldChg chg="modSp mod">
        <pc:chgData name="Hu, Xue" userId="b705685b-88d2-4eae-a369-da764440a623" providerId="ADAL" clId="{CDE4A77D-1969-408E-8A4E-401C407EBE98}" dt="2024-07-06T16:47:32.052" v="149" actId="20577"/>
        <pc:sldMkLst>
          <pc:docMk/>
          <pc:sldMk cId="889473956" sldId="2147469113"/>
        </pc:sldMkLst>
        <pc:spChg chg="mod">
          <ac:chgData name="Hu, Xue" userId="b705685b-88d2-4eae-a369-da764440a623" providerId="ADAL" clId="{CDE4A77D-1969-408E-8A4E-401C407EBE98}" dt="2024-07-06T16:47:32.052" v="149" actId="20577"/>
          <ac:spMkLst>
            <pc:docMk/>
            <pc:sldMk cId="889473956" sldId="2147469113"/>
            <ac:spMk id="2" creationId="{D8590238-8E71-0382-411B-7761EF99B62D}"/>
          </ac:spMkLst>
        </pc:spChg>
      </pc:sldChg>
      <pc:sldChg chg="modSp mod">
        <pc:chgData name="Hu, Xue" userId="b705685b-88d2-4eae-a369-da764440a623" providerId="ADAL" clId="{CDE4A77D-1969-408E-8A4E-401C407EBE98}" dt="2024-07-07T03:58:44.194" v="153" actId="20577"/>
        <pc:sldMkLst>
          <pc:docMk/>
          <pc:sldMk cId="380673384" sldId="2147469123"/>
        </pc:sldMkLst>
        <pc:spChg chg="mod">
          <ac:chgData name="Hu, Xue" userId="b705685b-88d2-4eae-a369-da764440a623" providerId="ADAL" clId="{CDE4A77D-1969-408E-8A4E-401C407EBE98}" dt="2024-07-06T10:56:28.522" v="49" actId="1036"/>
          <ac:spMkLst>
            <pc:docMk/>
            <pc:sldMk cId="380673384" sldId="2147469123"/>
            <ac:spMk id="2" creationId="{3032CF06-DA31-A562-9B21-01BCE3EBEC1B}"/>
          </ac:spMkLst>
        </pc:spChg>
        <pc:graphicFrameChg chg="modGraphic">
          <ac:chgData name="Hu, Xue" userId="b705685b-88d2-4eae-a369-da764440a623" providerId="ADAL" clId="{CDE4A77D-1969-408E-8A4E-401C407EBE98}" dt="2024-07-07T03:58:44.194" v="153" actId="20577"/>
          <ac:graphicFrameMkLst>
            <pc:docMk/>
            <pc:sldMk cId="380673384" sldId="2147469123"/>
            <ac:graphicFrameMk id="5" creationId="{97553543-8483-3A05-B787-5766C854561F}"/>
          </ac:graphicFrameMkLst>
        </pc:graphicFrameChg>
      </pc:sldChg>
      <pc:sldChg chg="modSp mod">
        <pc:chgData name="Hu, Xue" userId="b705685b-88d2-4eae-a369-da764440a623" providerId="ADAL" clId="{CDE4A77D-1969-408E-8A4E-401C407EBE98}" dt="2024-07-06T11:01:14.053" v="92" actId="1036"/>
        <pc:sldMkLst>
          <pc:docMk/>
          <pc:sldMk cId="1222148107" sldId="2147469124"/>
        </pc:sldMkLst>
        <pc:spChg chg="mod">
          <ac:chgData name="Hu, Xue" userId="b705685b-88d2-4eae-a369-da764440a623" providerId="ADAL" clId="{CDE4A77D-1969-408E-8A4E-401C407EBE98}" dt="2024-07-06T11:01:14.053" v="92" actId="1036"/>
          <ac:spMkLst>
            <pc:docMk/>
            <pc:sldMk cId="1222148107" sldId="2147469124"/>
            <ac:spMk id="2" creationId="{82472969-2E1D-BDB0-27A2-A4FB06B5A0AB}"/>
          </ac:spMkLst>
        </pc:spChg>
      </pc:sldChg>
      <pc:sldChg chg="modSp mod">
        <pc:chgData name="Hu, Xue" userId="b705685b-88d2-4eae-a369-da764440a623" providerId="ADAL" clId="{CDE4A77D-1969-408E-8A4E-401C407EBE98}" dt="2024-07-06T10:57:58.123" v="88" actId="1036"/>
        <pc:sldMkLst>
          <pc:docMk/>
          <pc:sldMk cId="1918814884" sldId="2147469130"/>
        </pc:sldMkLst>
        <pc:spChg chg="mod">
          <ac:chgData name="Hu, Xue" userId="b705685b-88d2-4eae-a369-da764440a623" providerId="ADAL" clId="{CDE4A77D-1969-408E-8A4E-401C407EBE98}" dt="2024-07-06T10:57:58.123" v="88" actId="1036"/>
          <ac:spMkLst>
            <pc:docMk/>
            <pc:sldMk cId="1918814884" sldId="2147469130"/>
            <ac:spMk id="3" creationId="{8139A13A-AA24-38CF-69DE-3FADCFD1E769}"/>
          </ac:spMkLst>
        </pc:spChg>
      </pc:sldChg>
      <pc:sldChg chg="modSp mod">
        <pc:chgData name="Hu, Xue" userId="b705685b-88d2-4eae-a369-da764440a623" providerId="ADAL" clId="{CDE4A77D-1969-408E-8A4E-401C407EBE98}" dt="2024-07-06T10:56:11.249" v="38" actId="1036"/>
        <pc:sldMkLst>
          <pc:docMk/>
          <pc:sldMk cId="1537258271" sldId="2147469136"/>
        </pc:sldMkLst>
        <pc:spChg chg="mod">
          <ac:chgData name="Hu, Xue" userId="b705685b-88d2-4eae-a369-da764440a623" providerId="ADAL" clId="{CDE4A77D-1969-408E-8A4E-401C407EBE98}" dt="2024-07-06T10:56:11.249" v="38" actId="1036"/>
          <ac:spMkLst>
            <pc:docMk/>
            <pc:sldMk cId="1537258271" sldId="2147469136"/>
            <ac:spMk id="2" creationId="{3032CF06-DA31-A562-9B21-01BCE3EBEC1B}"/>
          </ac:spMkLst>
        </pc:spChg>
      </pc:sldChg>
      <pc:sldChg chg="modSp mod">
        <pc:chgData name="Hu, Xue" userId="b705685b-88d2-4eae-a369-da764440a623" providerId="ADAL" clId="{CDE4A77D-1969-408E-8A4E-401C407EBE98}" dt="2024-07-06T10:57:06.447" v="64" actId="1036"/>
        <pc:sldMkLst>
          <pc:docMk/>
          <pc:sldMk cId="492445549" sldId="2147469138"/>
        </pc:sldMkLst>
        <pc:spChg chg="mod">
          <ac:chgData name="Hu, Xue" userId="b705685b-88d2-4eae-a369-da764440a623" providerId="ADAL" clId="{CDE4A77D-1969-408E-8A4E-401C407EBE98}" dt="2024-07-06T10:57:06.447" v="64" actId="1036"/>
          <ac:spMkLst>
            <pc:docMk/>
            <pc:sldMk cId="492445549" sldId="2147469138"/>
            <ac:spMk id="2" creationId="{6EB17CFD-B841-4748-8C82-4929176283DE}"/>
          </ac:spMkLst>
        </pc:spChg>
      </pc:sldChg>
      <pc:sldChg chg="modSp mod">
        <pc:chgData name="Hu, Xue" userId="b705685b-88d2-4eae-a369-da764440a623" providerId="ADAL" clId="{CDE4A77D-1969-408E-8A4E-401C407EBE98}" dt="2024-07-06T10:56:19.278" v="39" actId="1035"/>
        <pc:sldMkLst>
          <pc:docMk/>
          <pc:sldMk cId="2296888727" sldId="2147469141"/>
        </pc:sldMkLst>
        <pc:spChg chg="mod">
          <ac:chgData name="Hu, Xue" userId="b705685b-88d2-4eae-a369-da764440a623" providerId="ADAL" clId="{CDE4A77D-1969-408E-8A4E-401C407EBE98}" dt="2024-07-06T10:56:19.278" v="39" actId="1035"/>
          <ac:spMkLst>
            <pc:docMk/>
            <pc:sldMk cId="2296888727" sldId="2147469141"/>
            <ac:spMk id="6" creationId="{84CBEC9D-81C7-D012-20EB-414332D1356B}"/>
          </ac:spMkLst>
        </pc:spChg>
      </pc:sldChg>
      <pc:sldChg chg="modSp mod">
        <pc:chgData name="Hu, Xue" userId="b705685b-88d2-4eae-a369-da764440a623" providerId="ADAL" clId="{CDE4A77D-1969-408E-8A4E-401C407EBE98}" dt="2024-07-06T14:55:03.746" v="131" actId="20577"/>
        <pc:sldMkLst>
          <pc:docMk/>
          <pc:sldMk cId="232637348" sldId="2147469142"/>
        </pc:sldMkLst>
        <pc:spChg chg="mod">
          <ac:chgData name="Hu, Xue" userId="b705685b-88d2-4eae-a369-da764440a623" providerId="ADAL" clId="{CDE4A77D-1969-408E-8A4E-401C407EBE98}" dt="2024-07-06T10:56:04.999" v="35" actId="1036"/>
          <ac:spMkLst>
            <pc:docMk/>
            <pc:sldMk cId="232637348" sldId="2147469142"/>
            <ac:spMk id="6" creationId="{D2CDEE7B-74BC-DFDA-8811-75DEAFE9BFD0}"/>
          </ac:spMkLst>
        </pc:spChg>
        <pc:spChg chg="mod">
          <ac:chgData name="Hu, Xue" userId="b705685b-88d2-4eae-a369-da764440a623" providerId="ADAL" clId="{CDE4A77D-1969-408E-8A4E-401C407EBE98}" dt="2024-07-06T13:22:20.158" v="118" actId="20577"/>
          <ac:spMkLst>
            <pc:docMk/>
            <pc:sldMk cId="232637348" sldId="2147469142"/>
            <ac:spMk id="7" creationId="{9CF38DFC-4707-E9CE-5A47-6E5C8642788A}"/>
          </ac:spMkLst>
        </pc:spChg>
        <pc:spChg chg="mod">
          <ac:chgData name="Hu, Xue" userId="b705685b-88d2-4eae-a369-da764440a623" providerId="ADAL" clId="{CDE4A77D-1969-408E-8A4E-401C407EBE98}" dt="2024-07-06T13:21:12.433" v="117" actId="2711"/>
          <ac:spMkLst>
            <pc:docMk/>
            <pc:sldMk cId="232637348" sldId="2147469142"/>
            <ac:spMk id="35" creationId="{14800FD4-E37D-2A8B-9446-4835F3D9E5BD}"/>
          </ac:spMkLst>
        </pc:spChg>
        <pc:spChg chg="mod">
          <ac:chgData name="Hu, Xue" userId="b705685b-88d2-4eae-a369-da764440a623" providerId="ADAL" clId="{CDE4A77D-1969-408E-8A4E-401C407EBE98}" dt="2024-07-06T13:20:30.320" v="115" actId="255"/>
          <ac:spMkLst>
            <pc:docMk/>
            <pc:sldMk cId="232637348" sldId="2147469142"/>
            <ac:spMk id="41" creationId="{0F8BEDD0-BF78-A48F-6CF3-EEFE8578EC72}"/>
          </ac:spMkLst>
        </pc:spChg>
        <pc:spChg chg="mod">
          <ac:chgData name="Hu, Xue" userId="b705685b-88d2-4eae-a369-da764440a623" providerId="ADAL" clId="{CDE4A77D-1969-408E-8A4E-401C407EBE98}" dt="2024-07-06T13:20:46.015" v="116" actId="255"/>
          <ac:spMkLst>
            <pc:docMk/>
            <pc:sldMk cId="232637348" sldId="2147469142"/>
            <ac:spMk id="47" creationId="{30717CD8-AD39-0916-7317-B46EE8A4D2B2}"/>
          </ac:spMkLst>
        </pc:spChg>
        <pc:spChg chg="mod">
          <ac:chgData name="Hu, Xue" userId="b705685b-88d2-4eae-a369-da764440a623" providerId="ADAL" clId="{CDE4A77D-1969-408E-8A4E-401C407EBE98}" dt="2024-07-06T13:22:22.497" v="119" actId="20577"/>
          <ac:spMkLst>
            <pc:docMk/>
            <pc:sldMk cId="232637348" sldId="2147469142"/>
            <ac:spMk id="87" creationId="{EBC994B9-18A3-7C02-836A-0DDD52B02FCE}"/>
          </ac:spMkLst>
        </pc:spChg>
        <pc:spChg chg="mod">
          <ac:chgData name="Hu, Xue" userId="b705685b-88d2-4eae-a369-da764440a623" providerId="ADAL" clId="{CDE4A77D-1969-408E-8A4E-401C407EBE98}" dt="2024-07-06T14:55:03.746" v="131" actId="20577"/>
          <ac:spMkLst>
            <pc:docMk/>
            <pc:sldMk cId="232637348" sldId="2147469142"/>
            <ac:spMk id="88" creationId="{65DD3727-CECA-C52B-6B3A-25117B9D6D00}"/>
          </ac:spMkLst>
        </pc:spChg>
      </pc:sldChg>
    </pc:docChg>
  </pc:docChgLst>
  <pc:docChgLst>
    <pc:chgData name="Hu, Xue" userId="b705685b-88d2-4eae-a369-da764440a623" providerId="ADAL" clId="{1C6EC363-ED31-4044-832A-A2E77AC7F367}"/>
    <pc:docChg chg="modSld">
      <pc:chgData name="Hu, Xue" userId="b705685b-88d2-4eae-a369-da764440a623" providerId="ADAL" clId="{1C6EC363-ED31-4044-832A-A2E77AC7F367}" dt="2024-07-08T04:05:53.123" v="19" actId="20577"/>
      <pc:docMkLst>
        <pc:docMk/>
      </pc:docMkLst>
      <pc:sldChg chg="modSp mod">
        <pc:chgData name="Hu, Xue" userId="b705685b-88d2-4eae-a369-da764440a623" providerId="ADAL" clId="{1C6EC363-ED31-4044-832A-A2E77AC7F367}" dt="2024-07-08T04:05:53.123" v="19" actId="20577"/>
        <pc:sldMkLst>
          <pc:docMk/>
          <pc:sldMk cId="380673384" sldId="2147469123"/>
        </pc:sldMkLst>
        <pc:spChg chg="mod">
          <ac:chgData name="Hu, Xue" userId="b705685b-88d2-4eae-a369-da764440a623" providerId="ADAL" clId="{1C6EC363-ED31-4044-832A-A2E77AC7F367}" dt="2024-07-08T04:05:53.123" v="19" actId="20577"/>
          <ac:spMkLst>
            <pc:docMk/>
            <pc:sldMk cId="380673384" sldId="2147469123"/>
            <ac:spMk id="12" creationId="{3FD9C0B7-AC11-4851-3752-21F850478193}"/>
          </ac:spMkLst>
        </pc:spChg>
        <pc:spChg chg="mod">
          <ac:chgData name="Hu, Xue" userId="b705685b-88d2-4eae-a369-da764440a623" providerId="ADAL" clId="{1C6EC363-ED31-4044-832A-A2E77AC7F367}" dt="2024-07-08T04:05:04.948" v="9" actId="20577"/>
          <ac:spMkLst>
            <pc:docMk/>
            <pc:sldMk cId="380673384" sldId="2147469123"/>
            <ac:spMk id="20" creationId="{BEF59F81-3132-02A4-FEF7-A45DE2DB3D3C}"/>
          </ac:spMkLst>
        </pc:spChg>
        <pc:graphicFrameChg chg="mod modGraphic">
          <ac:chgData name="Hu, Xue" userId="b705685b-88d2-4eae-a369-da764440a623" providerId="ADAL" clId="{1C6EC363-ED31-4044-832A-A2E77AC7F367}" dt="2024-07-08T04:04:57.680" v="7" actId="20577"/>
          <ac:graphicFrameMkLst>
            <pc:docMk/>
            <pc:sldMk cId="380673384" sldId="2147469123"/>
            <ac:graphicFrameMk id="5" creationId="{97553543-8483-3A05-B787-5766C854561F}"/>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94250983118434"/>
          <c:y val="9.5957567564778593E-2"/>
          <c:w val="0.62142261145184252"/>
          <c:h val="0.86574839794854863"/>
        </c:manualLayout>
      </c:layout>
      <c:barChart>
        <c:barDir val="col"/>
        <c:grouping val="clustered"/>
        <c:varyColors val="0"/>
        <c:ser>
          <c:idx val="0"/>
          <c:order val="0"/>
          <c:tx>
            <c:strRef>
              <c:f>Sheet1!$B$1</c:f>
              <c:strCache>
                <c:ptCount val="1"/>
                <c:pt idx="0">
                  <c:v>系列 1</c:v>
                </c:pt>
              </c:strCache>
            </c:strRef>
          </c:tx>
          <c:spPr>
            <a:solidFill>
              <a:srgbClr val="754E9A"/>
            </a:solidFill>
            <a:ln>
              <a:noFill/>
            </a:ln>
            <a:effectLst/>
          </c:spPr>
          <c:invertIfNegative val="0"/>
          <c:dPt>
            <c:idx val="0"/>
            <c:invertIfNegative val="0"/>
            <c:bubble3D val="0"/>
            <c:spPr>
              <a:solidFill>
                <a:schemeClr val="bg1">
                  <a:lumMod val="75000"/>
                </a:schemeClr>
              </a:solidFill>
              <a:ln>
                <a:noFill/>
              </a:ln>
              <a:effectLst/>
            </c:spPr>
            <c:extLst>
              <c:ext xmlns:c16="http://schemas.microsoft.com/office/drawing/2014/chart" uri="{C3380CC4-5D6E-409C-BE32-E72D297353CC}">
                <c16:uniqueId val="{00000003-E116-49DD-A58B-310ED03D2488}"/>
              </c:ext>
            </c:extLst>
          </c:dPt>
          <c:dLbls>
            <c:dLbl>
              <c:idx val="0"/>
              <c:showLegendKey val="0"/>
              <c:showVal val="1"/>
              <c:showCatName val="0"/>
              <c:showSerName val="0"/>
              <c:showPercent val="0"/>
              <c:showBubbleSize val="0"/>
              <c:extLst>
                <c:ext xmlns:c15="http://schemas.microsoft.com/office/drawing/2012/chart" uri="{CE6537A1-D6FC-4f65-9D91-7224C49458BB}">
                  <c15:layout>
                    <c:manualLayout>
                      <c:w val="0.25036797066903976"/>
                      <c:h val="0.14290429780912561"/>
                    </c:manualLayout>
                  </c15:layout>
                </c:ext>
                <c:ext xmlns:c16="http://schemas.microsoft.com/office/drawing/2014/chart" uri="{C3380CC4-5D6E-409C-BE32-E72D297353CC}">
                  <c16:uniqueId val="{00000003-E116-49DD-A58B-310ED03D2488}"/>
                </c:ext>
              </c:extLst>
            </c:dLbl>
            <c:dLbl>
              <c:idx val="1"/>
              <c:showLegendKey val="0"/>
              <c:showVal val="1"/>
              <c:showCatName val="0"/>
              <c:showSerName val="0"/>
              <c:showPercent val="0"/>
              <c:showBubbleSize val="0"/>
              <c:extLst>
                <c:ext xmlns:c15="http://schemas.microsoft.com/office/drawing/2012/chart" uri="{CE6537A1-D6FC-4f65-9D91-7224C49458BB}">
                  <c15:layout>
                    <c:manualLayout>
                      <c:w val="0.24010278121971465"/>
                      <c:h val="0.14290445937944155"/>
                    </c:manualLayout>
                  </c15:layout>
                </c:ext>
                <c:ext xmlns:c16="http://schemas.microsoft.com/office/drawing/2014/chart" uri="{C3380CC4-5D6E-409C-BE32-E72D297353CC}">
                  <c16:uniqueId val="{00000004-E116-49DD-A58B-310ED03D2488}"/>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安慰剂</c:v>
                </c:pt>
                <c:pt idx="1">
                  <c:v>艾托格列净5mg</c:v>
                </c:pt>
              </c:strCache>
            </c:strRef>
          </c:cat>
          <c:val>
            <c:numRef>
              <c:f>Sheet1!$B$2:$B$3</c:f>
              <c:numCache>
                <c:formatCode>General</c:formatCode>
                <c:ptCount val="2"/>
                <c:pt idx="0">
                  <c:v>-0.9</c:v>
                </c:pt>
                <c:pt idx="1">
                  <c:v>-2.7</c:v>
                </c:pt>
              </c:numCache>
            </c:numRef>
          </c:val>
          <c:extLst>
            <c:ext xmlns:c16="http://schemas.microsoft.com/office/drawing/2014/chart" uri="{C3380CC4-5D6E-409C-BE32-E72D297353CC}">
              <c16:uniqueId val="{00000000-E116-49DD-A58B-310ED03D2488}"/>
            </c:ext>
          </c:extLst>
        </c:ser>
        <c:dLbls>
          <c:showLegendKey val="0"/>
          <c:showVal val="0"/>
          <c:showCatName val="0"/>
          <c:showSerName val="0"/>
          <c:showPercent val="0"/>
          <c:showBubbleSize val="0"/>
        </c:dLbls>
        <c:gapWidth val="99"/>
        <c:overlap val="-27"/>
        <c:axId val="1606401712"/>
        <c:axId val="1606402064"/>
      </c:barChart>
      <c:catAx>
        <c:axId val="1606401712"/>
        <c:scaling>
          <c:orientation val="minMax"/>
        </c:scaling>
        <c:delete val="0"/>
        <c:axPos val="b"/>
        <c:numFmt formatCode="General" sourceLinked="1"/>
        <c:majorTickMark val="out"/>
        <c:minorTickMark val="none"/>
        <c:tickLblPos val="none"/>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en-US"/>
          </a:p>
        </c:txPr>
        <c:crossAx val="1606402064"/>
        <c:crosses val="autoZero"/>
        <c:auto val="1"/>
        <c:lblAlgn val="ctr"/>
        <c:lblOffset val="100"/>
        <c:noMultiLvlLbl val="0"/>
      </c:catAx>
      <c:valAx>
        <c:axId val="1606402064"/>
        <c:scaling>
          <c:orientation val="minMax"/>
        </c:scaling>
        <c:delete val="0"/>
        <c:axPos val="l"/>
        <c:numFmt formatCode="General" sourceLinked="1"/>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en-US"/>
          </a:p>
        </c:txPr>
        <c:crossAx val="1606401712"/>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ea typeface="微软雅黑" panose="020B0503020204020204" pitchFamily="34" charset="-122"/>
          <a:sym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94250983118434"/>
          <c:y val="9.5957567564778593E-2"/>
          <c:w val="0.62142261145184252"/>
          <c:h val="0.86574839794854863"/>
        </c:manualLayout>
      </c:layout>
      <c:barChart>
        <c:barDir val="col"/>
        <c:grouping val="clustered"/>
        <c:varyColors val="0"/>
        <c:ser>
          <c:idx val="0"/>
          <c:order val="0"/>
          <c:tx>
            <c:strRef>
              <c:f>Sheet1!$B$1</c:f>
              <c:strCache>
                <c:ptCount val="1"/>
                <c:pt idx="0">
                  <c:v>系列 1</c:v>
                </c:pt>
              </c:strCache>
            </c:strRef>
          </c:tx>
          <c:spPr>
            <a:solidFill>
              <a:srgbClr val="754E9A"/>
            </a:solidFill>
            <a:ln>
              <a:noFill/>
            </a:ln>
            <a:effectLst/>
          </c:spPr>
          <c:invertIfNegative val="0"/>
          <c:dPt>
            <c:idx val="0"/>
            <c:invertIfNegative val="0"/>
            <c:bubble3D val="0"/>
            <c:spPr>
              <a:solidFill>
                <a:schemeClr val="bg1">
                  <a:lumMod val="75000"/>
                </a:schemeClr>
              </a:solidFill>
              <a:ln>
                <a:noFill/>
              </a:ln>
              <a:effectLst/>
            </c:spPr>
            <c:extLst>
              <c:ext xmlns:c16="http://schemas.microsoft.com/office/drawing/2014/chart" uri="{C3380CC4-5D6E-409C-BE32-E72D297353CC}">
                <c16:uniqueId val="{00000003-E116-49DD-A58B-310ED03D2488}"/>
              </c:ext>
            </c:extLst>
          </c:dPt>
          <c:dLbls>
            <c:dLbl>
              <c:idx val="1"/>
              <c:showLegendKey val="0"/>
              <c:showVal val="1"/>
              <c:showCatName val="0"/>
              <c:showSerName val="0"/>
              <c:showPercent val="0"/>
              <c:showBubbleSize val="0"/>
              <c:extLst>
                <c:ext xmlns:c15="http://schemas.microsoft.com/office/drawing/2012/chart" uri="{CE6537A1-D6FC-4f65-9D91-7224C49458BB}">
                  <c15:layout>
                    <c:manualLayout>
                      <c:w val="0.22983759177038954"/>
                      <c:h val="0.14290445937944155"/>
                    </c:manualLayout>
                  </c15:layout>
                </c:ext>
                <c:ext xmlns:c16="http://schemas.microsoft.com/office/drawing/2014/chart" uri="{C3380CC4-5D6E-409C-BE32-E72D297353CC}">
                  <c16:uniqueId val="{00000002-5053-432B-8616-CB3AD9609FB5}"/>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安慰剂</c:v>
                </c:pt>
                <c:pt idx="1">
                  <c:v>艾托格列净5mg</c:v>
                </c:pt>
              </c:strCache>
            </c:strRef>
          </c:cat>
          <c:val>
            <c:numRef>
              <c:f>Sheet1!$B$2:$B$3</c:f>
              <c:numCache>
                <c:formatCode>General</c:formatCode>
                <c:ptCount val="2"/>
                <c:pt idx="0">
                  <c:v>1.2</c:v>
                </c:pt>
                <c:pt idx="1">
                  <c:v>-3.8</c:v>
                </c:pt>
              </c:numCache>
            </c:numRef>
          </c:val>
          <c:extLst>
            <c:ext xmlns:c16="http://schemas.microsoft.com/office/drawing/2014/chart" uri="{C3380CC4-5D6E-409C-BE32-E72D297353CC}">
              <c16:uniqueId val="{00000000-E116-49DD-A58B-310ED03D2488}"/>
            </c:ext>
          </c:extLst>
        </c:ser>
        <c:dLbls>
          <c:showLegendKey val="0"/>
          <c:showVal val="0"/>
          <c:showCatName val="0"/>
          <c:showSerName val="0"/>
          <c:showPercent val="0"/>
          <c:showBubbleSize val="0"/>
        </c:dLbls>
        <c:gapWidth val="99"/>
        <c:overlap val="-27"/>
        <c:axId val="1606401712"/>
        <c:axId val="1606402064"/>
      </c:barChart>
      <c:catAx>
        <c:axId val="1606401712"/>
        <c:scaling>
          <c:orientation val="minMax"/>
        </c:scaling>
        <c:delete val="0"/>
        <c:axPos val="b"/>
        <c:numFmt formatCode="General" sourceLinked="1"/>
        <c:majorTickMark val="out"/>
        <c:minorTickMark val="none"/>
        <c:tickLblPos val="none"/>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en-US"/>
          </a:p>
        </c:txPr>
        <c:crossAx val="1606402064"/>
        <c:crosses val="autoZero"/>
        <c:auto val="1"/>
        <c:lblAlgn val="ctr"/>
        <c:lblOffset val="100"/>
        <c:noMultiLvlLbl val="0"/>
      </c:catAx>
      <c:valAx>
        <c:axId val="1606402064"/>
        <c:scaling>
          <c:orientation val="minMax"/>
        </c:scaling>
        <c:delete val="0"/>
        <c:axPos val="l"/>
        <c:numFmt formatCode="General" sourceLinked="1"/>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en-US"/>
          </a:p>
        </c:txPr>
        <c:crossAx val="1606401712"/>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ea typeface="微软雅黑" panose="020B0503020204020204" pitchFamily="34" charset="-122"/>
          <a:sym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31844181167425833"/>
          <c:y val="0.19589418535459369"/>
          <c:w val="0.66859463161159693"/>
          <c:h val="0.685623568715785"/>
        </c:manualLayout>
      </c:layout>
      <c:barChart>
        <c:barDir val="col"/>
        <c:grouping val="clustered"/>
        <c:varyColors val="0"/>
        <c:ser>
          <c:idx val="2"/>
          <c:order val="0"/>
          <c:tx>
            <c:strRef>
              <c:f>Sheet1!$B$1</c:f>
              <c:strCache>
                <c:ptCount val="1"/>
                <c:pt idx="0">
                  <c:v>Placebo (n=61)</c:v>
                </c:pt>
              </c:strCache>
            </c:strRef>
          </c:tx>
          <c:spPr>
            <a:solidFill>
              <a:srgbClr val="7F7F7F"/>
            </a:solidFill>
            <a:ln>
              <a:noFill/>
            </a:ln>
            <a:effectLst/>
          </c:spPr>
          <c:invertIfNegative val="0"/>
          <c:dPt>
            <c:idx val="0"/>
            <c:invertIfNegative val="0"/>
            <c:bubble3D val="0"/>
            <c:extLst>
              <c:ext xmlns:c16="http://schemas.microsoft.com/office/drawing/2014/chart" uri="{C3380CC4-5D6E-409C-BE32-E72D297353CC}">
                <c16:uniqueId val="{00000000-9699-49C9-AFB4-776685F0DF04}"/>
              </c:ext>
            </c:extLst>
          </c:dPt>
          <c:cat>
            <c:strRef>
              <c:f>Sheet1!$A$2</c:f>
              <c:strCache>
                <c:ptCount val="1"/>
                <c:pt idx="0">
                  <c:v>&gt;9.0%</c:v>
                </c:pt>
              </c:strCache>
            </c:strRef>
          </c:cat>
          <c:val>
            <c:numRef>
              <c:f>Sheet1!$B$2</c:f>
              <c:numCache>
                <c:formatCode>General</c:formatCode>
                <c:ptCount val="1"/>
                <c:pt idx="0">
                  <c:v>0</c:v>
                </c:pt>
              </c:numCache>
            </c:numRef>
          </c:val>
          <c:extLst>
            <c:ext xmlns:c16="http://schemas.microsoft.com/office/drawing/2014/chart" uri="{C3380CC4-5D6E-409C-BE32-E72D297353CC}">
              <c16:uniqueId val="{00000001-9699-49C9-AFB4-776685F0DF04}"/>
            </c:ext>
          </c:extLst>
        </c:ser>
        <c:ser>
          <c:idx val="0"/>
          <c:order val="1"/>
          <c:tx>
            <c:strRef>
              <c:f>Sheet1!$C$1</c:f>
              <c:strCache>
                <c:ptCount val="1"/>
                <c:pt idx="0">
                  <c:v>Ertugliflozin 5 mg (n=74)</c:v>
                </c:pt>
              </c:strCache>
            </c:strRef>
          </c:tx>
          <c:spPr>
            <a:solidFill>
              <a:srgbClr val="754E9A"/>
            </a:solidFill>
          </c:spPr>
          <c:invertIfNegative val="0"/>
          <c:cat>
            <c:strRef>
              <c:f>Sheet1!$A$2</c:f>
              <c:strCache>
                <c:ptCount val="1"/>
                <c:pt idx="0">
                  <c:v>&gt;9.0%</c:v>
                </c:pt>
              </c:strCache>
            </c:strRef>
          </c:cat>
          <c:val>
            <c:numRef>
              <c:f>Sheet1!$C$2</c:f>
              <c:numCache>
                <c:formatCode>General</c:formatCode>
                <c:ptCount val="1"/>
                <c:pt idx="0">
                  <c:v>-0.7</c:v>
                </c:pt>
              </c:numCache>
            </c:numRef>
          </c:val>
          <c:extLst>
            <c:ext xmlns:c16="http://schemas.microsoft.com/office/drawing/2014/chart" uri="{C3380CC4-5D6E-409C-BE32-E72D297353CC}">
              <c16:uniqueId val="{00000002-9699-49C9-AFB4-776685F0DF04}"/>
            </c:ext>
          </c:extLst>
        </c:ser>
        <c:dLbls>
          <c:showLegendKey val="0"/>
          <c:showVal val="0"/>
          <c:showCatName val="0"/>
          <c:showSerName val="0"/>
          <c:showPercent val="0"/>
          <c:showBubbleSize val="0"/>
        </c:dLbls>
        <c:gapWidth val="320"/>
        <c:overlap val="-100"/>
        <c:axId val="1245589488"/>
        <c:axId val="1245566640"/>
      </c:barChart>
      <c:catAx>
        <c:axId val="1245589488"/>
        <c:scaling>
          <c:orientation val="minMax"/>
        </c:scaling>
        <c:delete val="0"/>
        <c:axPos val="b"/>
        <c:numFmt formatCode="General" sourceLinked="1"/>
        <c:majorTickMark val="none"/>
        <c:minorTickMark val="none"/>
        <c:tickLblPos val="none"/>
        <c:spPr>
          <a:ln w="6350">
            <a:solidFill>
              <a:schemeClr val="bg1">
                <a:lumMod val="65000"/>
              </a:schemeClr>
            </a:solidFill>
          </a:ln>
        </c:spPr>
        <c:crossAx val="1245566640"/>
        <c:crosses val="autoZero"/>
        <c:auto val="1"/>
        <c:lblAlgn val="ctr"/>
        <c:lblOffset val="100"/>
        <c:noMultiLvlLbl val="0"/>
      </c:catAx>
      <c:valAx>
        <c:axId val="1245566640"/>
        <c:scaling>
          <c:orientation val="minMax"/>
          <c:min val="-1.8"/>
        </c:scaling>
        <c:delete val="0"/>
        <c:axPos val="l"/>
        <c:title>
          <c:tx>
            <c:rich>
              <a:bodyPr rot="-5400000" vert="horz"/>
              <a:lstStyle/>
              <a:p>
                <a:pPr>
                  <a:defRPr sz="700" b="0">
                    <a:solidFill>
                      <a:schemeClr val="tx1"/>
                    </a:solidFill>
                  </a:defRPr>
                </a:pPr>
                <a:r>
                  <a:rPr lang="en-US" altLang="zh-CN" sz="700" b="0">
                    <a:solidFill>
                      <a:schemeClr val="tx1"/>
                    </a:solidFill>
                  </a:rPr>
                  <a:t>HbA</a:t>
                </a:r>
                <a:r>
                  <a:rPr lang="en-US" altLang="zh-CN" sz="700" b="0" baseline="-25000">
                    <a:solidFill>
                      <a:schemeClr val="tx1"/>
                    </a:solidFill>
                  </a:rPr>
                  <a:t>1c</a:t>
                </a:r>
                <a:r>
                  <a:rPr lang="zh-CN" sz="700" b="0">
                    <a:solidFill>
                      <a:schemeClr val="tx1"/>
                    </a:solidFill>
                  </a:rPr>
                  <a:t>较基线</a:t>
                </a:r>
                <a:r>
                  <a:rPr lang="en-US" sz="700" b="0">
                    <a:solidFill>
                      <a:schemeClr val="tx1"/>
                    </a:solidFill>
                  </a:rPr>
                  <a:t>LS</a:t>
                </a:r>
                <a:r>
                  <a:rPr lang="zh-CN" sz="700" b="0">
                    <a:solidFill>
                      <a:schemeClr val="tx1"/>
                    </a:solidFill>
                  </a:rPr>
                  <a:t>的平均变化</a:t>
                </a:r>
                <a:r>
                  <a:rPr lang="en-US" sz="700" b="0">
                    <a:solidFill>
                      <a:schemeClr val="tx1"/>
                    </a:solidFill>
                  </a:rPr>
                  <a:t> (%)</a:t>
                </a:r>
                <a:endParaRPr lang="zh-CN" sz="700" b="0">
                  <a:solidFill>
                    <a:schemeClr val="tx1"/>
                  </a:solidFill>
                </a:endParaRPr>
              </a:p>
            </c:rich>
          </c:tx>
          <c:layout>
            <c:manualLayout>
              <c:xMode val="edge"/>
              <c:yMode val="edge"/>
              <c:x val="2.4362164946534186E-2"/>
              <c:y val="0.31454062647075237"/>
            </c:manualLayout>
          </c:layout>
          <c:overlay val="0"/>
        </c:title>
        <c:numFmt formatCode="#,##0.0;\–#,##0.0" sourceLinked="0"/>
        <c:majorTickMark val="out"/>
        <c:minorTickMark val="none"/>
        <c:tickLblPos val="nextTo"/>
        <c:spPr>
          <a:noFill/>
          <a:ln w="6350">
            <a:solidFill>
              <a:schemeClr val="bg1">
                <a:lumMod val="65000"/>
              </a:schemeClr>
            </a:solidFill>
          </a:ln>
          <a:effectLst/>
        </c:spPr>
        <c:txPr>
          <a:bodyPr rot="-60000000" vert="horz"/>
          <a:lstStyle/>
          <a:p>
            <a:pPr>
              <a:defRPr sz="700" b="0">
                <a:solidFill>
                  <a:schemeClr val="tx1"/>
                </a:solidFill>
              </a:defRPr>
            </a:pPr>
            <a:endParaRPr lang="en-US"/>
          </a:p>
        </c:txPr>
        <c:crossAx val="1245589488"/>
        <c:crosses val="autoZero"/>
        <c:crossBetween val="between"/>
      </c:valAx>
      <c:spPr>
        <a:noFill/>
        <a:ln>
          <a:noFill/>
        </a:ln>
        <a:effectLst/>
      </c:spPr>
    </c:plotArea>
    <c:plotVisOnly val="1"/>
    <c:dispBlanksAs val="gap"/>
    <c:showDLblsOverMax val="0"/>
  </c:chart>
  <c:spPr>
    <a:noFill/>
    <a:ln>
      <a:noFill/>
    </a:ln>
    <a:effectLst/>
  </c:spPr>
  <c:txPr>
    <a:bodyPr/>
    <a:lstStyle/>
    <a:p>
      <a:pPr marL="0" algn="ctr" defTabSz="914400" rtl="0" eaLnBrk="1" latinLnBrk="0" hangingPunct="1">
        <a:defRPr lang="zh-CN" altLang="en-US" sz="1600" b="1" kern="1200">
          <a:solidFill>
            <a:srgbClr val="028AA8"/>
          </a:solidFill>
          <a:latin typeface="Arial" panose="020B0604020202020204" pitchFamily="34" charset="0"/>
          <a:ea typeface="微软雅黑" pitchFamily="34" charset="-122"/>
          <a:cs typeface="+mn-cs"/>
          <a:sym typeface="Arial" panose="020B0604020202020204" pitchFamily="34" charset="0"/>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31844181167425833"/>
          <c:y val="0.19589418535459369"/>
          <c:w val="0.66859463161159693"/>
          <c:h val="0.685623568715785"/>
        </c:manualLayout>
      </c:layout>
      <c:barChart>
        <c:barDir val="col"/>
        <c:grouping val="clustered"/>
        <c:varyColors val="0"/>
        <c:ser>
          <c:idx val="2"/>
          <c:order val="0"/>
          <c:tx>
            <c:strRef>
              <c:f>Sheet1!$B$1</c:f>
              <c:strCache>
                <c:ptCount val="1"/>
                <c:pt idx="0">
                  <c:v>Placebo (n=61)</c:v>
                </c:pt>
              </c:strCache>
            </c:strRef>
          </c:tx>
          <c:spPr>
            <a:solidFill>
              <a:srgbClr val="7F7F7F"/>
            </a:solidFill>
            <a:ln>
              <a:noFill/>
            </a:ln>
            <a:effectLst/>
          </c:spPr>
          <c:invertIfNegative val="0"/>
          <c:dPt>
            <c:idx val="0"/>
            <c:invertIfNegative val="0"/>
            <c:bubble3D val="0"/>
            <c:extLst>
              <c:ext xmlns:c16="http://schemas.microsoft.com/office/drawing/2014/chart" uri="{C3380CC4-5D6E-409C-BE32-E72D297353CC}">
                <c16:uniqueId val="{00000000-9699-49C9-AFB4-776685F0DF04}"/>
              </c:ext>
            </c:extLst>
          </c:dPt>
          <c:cat>
            <c:strRef>
              <c:f>Sheet1!$A$2</c:f>
              <c:strCache>
                <c:ptCount val="1"/>
                <c:pt idx="0">
                  <c:v>&gt;9.0%</c:v>
                </c:pt>
              </c:strCache>
            </c:strRef>
          </c:cat>
          <c:val>
            <c:numRef>
              <c:f>Sheet1!$B$2</c:f>
              <c:numCache>
                <c:formatCode>General</c:formatCode>
                <c:ptCount val="1"/>
                <c:pt idx="0">
                  <c:v>-0.3</c:v>
                </c:pt>
              </c:numCache>
            </c:numRef>
          </c:val>
          <c:extLst>
            <c:ext xmlns:c16="http://schemas.microsoft.com/office/drawing/2014/chart" uri="{C3380CC4-5D6E-409C-BE32-E72D297353CC}">
              <c16:uniqueId val="{00000001-9699-49C9-AFB4-776685F0DF04}"/>
            </c:ext>
          </c:extLst>
        </c:ser>
        <c:ser>
          <c:idx val="0"/>
          <c:order val="1"/>
          <c:tx>
            <c:strRef>
              <c:f>Sheet1!$C$1</c:f>
              <c:strCache>
                <c:ptCount val="1"/>
                <c:pt idx="0">
                  <c:v>Ertugliflozin 5 mg (n=74)</c:v>
                </c:pt>
              </c:strCache>
            </c:strRef>
          </c:tx>
          <c:spPr>
            <a:solidFill>
              <a:srgbClr val="754E9A"/>
            </a:solidFill>
          </c:spPr>
          <c:invertIfNegative val="0"/>
          <c:cat>
            <c:strRef>
              <c:f>Sheet1!$A$2</c:f>
              <c:strCache>
                <c:ptCount val="1"/>
                <c:pt idx="0">
                  <c:v>&gt;9.0%</c:v>
                </c:pt>
              </c:strCache>
            </c:strRef>
          </c:cat>
          <c:val>
            <c:numRef>
              <c:f>Sheet1!$C$2</c:f>
              <c:numCache>
                <c:formatCode>General</c:formatCode>
                <c:ptCount val="1"/>
                <c:pt idx="0">
                  <c:v>-1.6</c:v>
                </c:pt>
              </c:numCache>
            </c:numRef>
          </c:val>
          <c:extLst>
            <c:ext xmlns:c16="http://schemas.microsoft.com/office/drawing/2014/chart" uri="{C3380CC4-5D6E-409C-BE32-E72D297353CC}">
              <c16:uniqueId val="{00000002-9699-49C9-AFB4-776685F0DF04}"/>
            </c:ext>
          </c:extLst>
        </c:ser>
        <c:dLbls>
          <c:showLegendKey val="0"/>
          <c:showVal val="0"/>
          <c:showCatName val="0"/>
          <c:showSerName val="0"/>
          <c:showPercent val="0"/>
          <c:showBubbleSize val="0"/>
        </c:dLbls>
        <c:gapWidth val="320"/>
        <c:overlap val="-100"/>
        <c:axId val="1245589488"/>
        <c:axId val="1245566640"/>
      </c:barChart>
      <c:catAx>
        <c:axId val="1245589488"/>
        <c:scaling>
          <c:orientation val="minMax"/>
        </c:scaling>
        <c:delete val="0"/>
        <c:axPos val="b"/>
        <c:numFmt formatCode="General" sourceLinked="1"/>
        <c:majorTickMark val="none"/>
        <c:minorTickMark val="none"/>
        <c:tickLblPos val="none"/>
        <c:spPr>
          <a:ln w="6350">
            <a:solidFill>
              <a:schemeClr val="bg1">
                <a:lumMod val="65000"/>
              </a:schemeClr>
            </a:solidFill>
          </a:ln>
        </c:spPr>
        <c:crossAx val="1245566640"/>
        <c:crosses val="autoZero"/>
        <c:auto val="1"/>
        <c:lblAlgn val="ctr"/>
        <c:lblOffset val="100"/>
        <c:noMultiLvlLbl val="0"/>
      </c:catAx>
      <c:valAx>
        <c:axId val="1245566640"/>
        <c:scaling>
          <c:orientation val="minMax"/>
        </c:scaling>
        <c:delete val="0"/>
        <c:axPos val="l"/>
        <c:title>
          <c:tx>
            <c:rich>
              <a:bodyPr rot="-5400000" vert="horz"/>
              <a:lstStyle/>
              <a:p>
                <a:pPr>
                  <a:defRPr sz="700" b="0">
                    <a:solidFill>
                      <a:schemeClr val="tx1"/>
                    </a:solidFill>
                  </a:defRPr>
                </a:pPr>
                <a:r>
                  <a:rPr lang="en-US" altLang="zh-CN" sz="700" b="0">
                    <a:solidFill>
                      <a:schemeClr val="tx1"/>
                    </a:solidFill>
                  </a:rPr>
                  <a:t>HbA</a:t>
                </a:r>
                <a:r>
                  <a:rPr lang="en-US" altLang="zh-CN" sz="700" b="0" baseline="-25000">
                    <a:solidFill>
                      <a:schemeClr val="tx1"/>
                    </a:solidFill>
                  </a:rPr>
                  <a:t>1c</a:t>
                </a:r>
                <a:r>
                  <a:rPr lang="zh-CN" sz="700" b="0">
                    <a:solidFill>
                      <a:schemeClr val="tx1"/>
                    </a:solidFill>
                  </a:rPr>
                  <a:t>较基线</a:t>
                </a:r>
                <a:r>
                  <a:rPr lang="en-US" sz="700" b="0">
                    <a:solidFill>
                      <a:schemeClr val="tx1"/>
                    </a:solidFill>
                  </a:rPr>
                  <a:t>LS</a:t>
                </a:r>
                <a:r>
                  <a:rPr lang="zh-CN" sz="700" b="0">
                    <a:solidFill>
                      <a:schemeClr val="tx1"/>
                    </a:solidFill>
                  </a:rPr>
                  <a:t>的平均变化</a:t>
                </a:r>
                <a:r>
                  <a:rPr lang="en-US" sz="700" b="0">
                    <a:solidFill>
                      <a:schemeClr val="tx1"/>
                    </a:solidFill>
                  </a:rPr>
                  <a:t> (%)</a:t>
                </a:r>
                <a:endParaRPr lang="zh-CN" sz="700" b="0">
                  <a:solidFill>
                    <a:schemeClr val="tx1"/>
                  </a:solidFill>
                </a:endParaRPr>
              </a:p>
            </c:rich>
          </c:tx>
          <c:layout>
            <c:manualLayout>
              <c:xMode val="edge"/>
              <c:yMode val="edge"/>
              <c:x val="2.4362164946534186E-2"/>
              <c:y val="0.31454062647075237"/>
            </c:manualLayout>
          </c:layout>
          <c:overlay val="0"/>
        </c:title>
        <c:numFmt formatCode="#,##0.0;\–#,##0.0" sourceLinked="0"/>
        <c:majorTickMark val="out"/>
        <c:minorTickMark val="none"/>
        <c:tickLblPos val="nextTo"/>
        <c:spPr>
          <a:noFill/>
          <a:ln w="6350">
            <a:solidFill>
              <a:schemeClr val="bg1">
                <a:lumMod val="65000"/>
              </a:schemeClr>
            </a:solidFill>
          </a:ln>
          <a:effectLst/>
        </c:spPr>
        <c:txPr>
          <a:bodyPr rot="-60000000" vert="horz"/>
          <a:lstStyle/>
          <a:p>
            <a:pPr>
              <a:defRPr sz="700" b="0">
                <a:solidFill>
                  <a:schemeClr val="tx1"/>
                </a:solidFill>
              </a:defRPr>
            </a:pPr>
            <a:endParaRPr lang="en-US"/>
          </a:p>
        </c:txPr>
        <c:crossAx val="1245589488"/>
        <c:crosses val="autoZero"/>
        <c:crossBetween val="between"/>
      </c:valAx>
      <c:spPr>
        <a:noFill/>
        <a:ln>
          <a:noFill/>
        </a:ln>
        <a:effectLst/>
      </c:spPr>
    </c:plotArea>
    <c:plotVisOnly val="1"/>
    <c:dispBlanksAs val="gap"/>
    <c:showDLblsOverMax val="0"/>
  </c:chart>
  <c:spPr>
    <a:noFill/>
    <a:ln>
      <a:noFill/>
    </a:ln>
    <a:effectLst/>
  </c:spPr>
  <c:txPr>
    <a:bodyPr/>
    <a:lstStyle/>
    <a:p>
      <a:pPr marL="0" algn="ctr" defTabSz="914400" rtl="0" eaLnBrk="1" latinLnBrk="0" hangingPunct="1">
        <a:defRPr lang="zh-CN" altLang="en-US" sz="1600" b="1" kern="1200">
          <a:solidFill>
            <a:srgbClr val="028AA8"/>
          </a:solidFill>
          <a:latin typeface="Arial" panose="020B0604020202020204" pitchFamily="34" charset="0"/>
          <a:ea typeface="微软雅黑" pitchFamily="34" charset="-122"/>
          <a:cs typeface="+mn-cs"/>
          <a:sym typeface="Arial" panose="020B0604020202020204" pitchFamily="34" charset="0"/>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31844181167425833"/>
          <c:y val="0.19589418535459369"/>
          <c:w val="0.66859463161159693"/>
          <c:h val="0.685623568715785"/>
        </c:manualLayout>
      </c:layout>
      <c:barChart>
        <c:barDir val="col"/>
        <c:grouping val="clustered"/>
        <c:varyColors val="0"/>
        <c:ser>
          <c:idx val="2"/>
          <c:order val="0"/>
          <c:tx>
            <c:strRef>
              <c:f>Sheet1!$B$1</c:f>
              <c:strCache>
                <c:ptCount val="1"/>
                <c:pt idx="0">
                  <c:v>Placebo (n=61)</c:v>
                </c:pt>
              </c:strCache>
            </c:strRef>
          </c:tx>
          <c:spPr>
            <a:solidFill>
              <a:srgbClr val="7F7F7F"/>
            </a:solidFill>
            <a:ln>
              <a:noFill/>
            </a:ln>
            <a:effectLst/>
          </c:spPr>
          <c:invertIfNegative val="0"/>
          <c:dPt>
            <c:idx val="0"/>
            <c:invertIfNegative val="0"/>
            <c:bubble3D val="0"/>
            <c:extLst>
              <c:ext xmlns:c16="http://schemas.microsoft.com/office/drawing/2014/chart" uri="{C3380CC4-5D6E-409C-BE32-E72D297353CC}">
                <c16:uniqueId val="{00000000-9699-49C9-AFB4-776685F0DF04}"/>
              </c:ext>
            </c:extLst>
          </c:dPt>
          <c:cat>
            <c:strRef>
              <c:f>Sheet1!$A$2</c:f>
              <c:strCache>
                <c:ptCount val="1"/>
                <c:pt idx="0">
                  <c:v>&gt;9.0%</c:v>
                </c:pt>
              </c:strCache>
            </c:strRef>
          </c:cat>
          <c:val>
            <c:numRef>
              <c:f>Sheet1!$B$2</c:f>
              <c:numCache>
                <c:formatCode>General</c:formatCode>
                <c:ptCount val="1"/>
                <c:pt idx="0">
                  <c:v>-0.57999999999999996</c:v>
                </c:pt>
              </c:numCache>
            </c:numRef>
          </c:val>
          <c:extLst>
            <c:ext xmlns:c16="http://schemas.microsoft.com/office/drawing/2014/chart" uri="{C3380CC4-5D6E-409C-BE32-E72D297353CC}">
              <c16:uniqueId val="{00000001-9699-49C9-AFB4-776685F0DF04}"/>
            </c:ext>
          </c:extLst>
        </c:ser>
        <c:ser>
          <c:idx val="0"/>
          <c:order val="1"/>
          <c:tx>
            <c:strRef>
              <c:f>Sheet1!$C$1</c:f>
              <c:strCache>
                <c:ptCount val="1"/>
                <c:pt idx="0">
                  <c:v>Ertugliflozin 5 mg (n=74)</c:v>
                </c:pt>
              </c:strCache>
            </c:strRef>
          </c:tx>
          <c:spPr>
            <a:solidFill>
              <a:srgbClr val="754E9A"/>
            </a:solidFill>
          </c:spPr>
          <c:invertIfNegative val="0"/>
          <c:cat>
            <c:strRef>
              <c:f>Sheet1!$A$2</c:f>
              <c:strCache>
                <c:ptCount val="1"/>
                <c:pt idx="0">
                  <c:v>&gt;9.0%</c:v>
                </c:pt>
              </c:strCache>
            </c:strRef>
          </c:cat>
          <c:val>
            <c:numRef>
              <c:f>Sheet1!$C$2</c:f>
              <c:numCache>
                <c:formatCode>General</c:formatCode>
                <c:ptCount val="1"/>
                <c:pt idx="0">
                  <c:v>-2.17</c:v>
                </c:pt>
              </c:numCache>
            </c:numRef>
          </c:val>
          <c:extLst>
            <c:ext xmlns:c16="http://schemas.microsoft.com/office/drawing/2014/chart" uri="{C3380CC4-5D6E-409C-BE32-E72D297353CC}">
              <c16:uniqueId val="{00000002-9699-49C9-AFB4-776685F0DF04}"/>
            </c:ext>
          </c:extLst>
        </c:ser>
        <c:dLbls>
          <c:showLegendKey val="0"/>
          <c:showVal val="0"/>
          <c:showCatName val="0"/>
          <c:showSerName val="0"/>
          <c:showPercent val="0"/>
          <c:showBubbleSize val="0"/>
        </c:dLbls>
        <c:gapWidth val="320"/>
        <c:overlap val="-100"/>
        <c:axId val="1245589488"/>
        <c:axId val="1245566640"/>
      </c:barChart>
      <c:catAx>
        <c:axId val="1245589488"/>
        <c:scaling>
          <c:orientation val="minMax"/>
        </c:scaling>
        <c:delete val="0"/>
        <c:axPos val="b"/>
        <c:numFmt formatCode="General" sourceLinked="1"/>
        <c:majorTickMark val="none"/>
        <c:minorTickMark val="none"/>
        <c:tickLblPos val="none"/>
        <c:spPr>
          <a:ln w="6350">
            <a:solidFill>
              <a:schemeClr val="bg1">
                <a:lumMod val="65000"/>
              </a:schemeClr>
            </a:solidFill>
          </a:ln>
        </c:spPr>
        <c:crossAx val="1245566640"/>
        <c:crosses val="autoZero"/>
        <c:auto val="1"/>
        <c:lblAlgn val="ctr"/>
        <c:lblOffset val="100"/>
        <c:noMultiLvlLbl val="0"/>
      </c:catAx>
      <c:valAx>
        <c:axId val="1245566640"/>
        <c:scaling>
          <c:orientation val="minMax"/>
          <c:min val="-3"/>
        </c:scaling>
        <c:delete val="0"/>
        <c:axPos val="l"/>
        <c:title>
          <c:tx>
            <c:rich>
              <a:bodyPr rot="-5400000" vert="horz"/>
              <a:lstStyle/>
              <a:p>
                <a:pPr>
                  <a:defRPr sz="700" b="0">
                    <a:solidFill>
                      <a:schemeClr val="tx1"/>
                    </a:solidFill>
                  </a:defRPr>
                </a:pPr>
                <a:r>
                  <a:rPr lang="en-US" altLang="zh-CN" sz="700" b="0" baseline="0">
                    <a:solidFill>
                      <a:schemeClr val="tx1"/>
                    </a:solidFill>
                  </a:rPr>
                  <a:t>FPG</a:t>
                </a:r>
                <a:r>
                  <a:rPr lang="zh-CN" sz="700" b="0">
                    <a:solidFill>
                      <a:schemeClr val="tx1"/>
                    </a:solidFill>
                  </a:rPr>
                  <a:t>较基线</a:t>
                </a:r>
                <a:r>
                  <a:rPr lang="en-US" sz="700" b="0">
                    <a:solidFill>
                      <a:schemeClr val="tx1"/>
                    </a:solidFill>
                  </a:rPr>
                  <a:t>LS</a:t>
                </a:r>
                <a:r>
                  <a:rPr lang="zh-CN" sz="700" b="0">
                    <a:solidFill>
                      <a:schemeClr val="tx1"/>
                    </a:solidFill>
                  </a:rPr>
                  <a:t>的平均变化</a:t>
                </a:r>
                <a:r>
                  <a:rPr lang="en-US" sz="700" b="0">
                    <a:solidFill>
                      <a:schemeClr val="tx1"/>
                    </a:solidFill>
                  </a:rPr>
                  <a:t> (</a:t>
                </a:r>
                <a:r>
                  <a:rPr kumimoji="0" lang="en-US" altLang="zh-CN" sz="700" b="0" i="0" u="none" strike="noStrike" kern="0" cap="none" spc="0" normalizeH="0" baseline="0" noProof="0">
                    <a:ln>
                      <a:noFill/>
                    </a:ln>
                    <a:solidFill>
                      <a:prstClr val="black"/>
                    </a:solidFill>
                    <a:effectLst/>
                    <a:uLnTx/>
                    <a:uFillTx/>
                    <a:latin typeface="Arial" panose="020B0604020202020204" pitchFamily="34" charset="0"/>
                    <a:ea typeface="微软雅黑" pitchFamily="34" charset="-122"/>
                    <a:sym typeface="Arial" panose="020B0604020202020204" pitchFamily="34" charset="0"/>
                  </a:rPr>
                  <a:t>mmol/L</a:t>
                </a:r>
                <a:r>
                  <a:rPr lang="en-US" sz="700" b="0">
                    <a:solidFill>
                      <a:schemeClr val="tx1"/>
                    </a:solidFill>
                  </a:rPr>
                  <a:t>)</a:t>
                </a:r>
                <a:endParaRPr lang="zh-CN" sz="700" b="0">
                  <a:solidFill>
                    <a:schemeClr val="tx1"/>
                  </a:solidFill>
                </a:endParaRPr>
              </a:p>
            </c:rich>
          </c:tx>
          <c:layout>
            <c:manualLayout>
              <c:xMode val="edge"/>
              <c:yMode val="edge"/>
              <c:x val="0.11550919945154618"/>
              <c:y val="0.31454066129831693"/>
            </c:manualLayout>
          </c:layout>
          <c:overlay val="0"/>
        </c:title>
        <c:numFmt formatCode="#,##0.0;\–#,##0.0" sourceLinked="0"/>
        <c:majorTickMark val="out"/>
        <c:minorTickMark val="none"/>
        <c:tickLblPos val="nextTo"/>
        <c:spPr>
          <a:noFill/>
          <a:ln w="6350">
            <a:solidFill>
              <a:schemeClr val="bg1">
                <a:lumMod val="65000"/>
              </a:schemeClr>
            </a:solidFill>
          </a:ln>
          <a:effectLst/>
        </c:spPr>
        <c:txPr>
          <a:bodyPr rot="-60000000" vert="horz"/>
          <a:lstStyle/>
          <a:p>
            <a:pPr>
              <a:defRPr sz="700" b="0">
                <a:solidFill>
                  <a:schemeClr val="tx1"/>
                </a:solidFill>
              </a:defRPr>
            </a:pPr>
            <a:endParaRPr lang="en-US"/>
          </a:p>
        </c:txPr>
        <c:crossAx val="1245589488"/>
        <c:crosses val="autoZero"/>
        <c:crossBetween val="between"/>
      </c:valAx>
      <c:spPr>
        <a:noFill/>
        <a:ln>
          <a:noFill/>
        </a:ln>
        <a:effectLst/>
      </c:spPr>
    </c:plotArea>
    <c:plotVisOnly val="1"/>
    <c:dispBlanksAs val="gap"/>
    <c:showDLblsOverMax val="0"/>
  </c:chart>
  <c:spPr>
    <a:noFill/>
    <a:ln>
      <a:noFill/>
    </a:ln>
    <a:effectLst/>
  </c:spPr>
  <c:txPr>
    <a:bodyPr/>
    <a:lstStyle/>
    <a:p>
      <a:pPr marL="0" algn="ctr" defTabSz="914400" rtl="0" eaLnBrk="1" latinLnBrk="0" hangingPunct="1">
        <a:defRPr lang="zh-CN" altLang="en-US" sz="1600" b="1" kern="1200">
          <a:solidFill>
            <a:srgbClr val="028AA8"/>
          </a:solidFill>
          <a:latin typeface="Arial" panose="020B0604020202020204" pitchFamily="34" charset="0"/>
          <a:ea typeface="微软雅黑" pitchFamily="34" charset="-122"/>
          <a:cs typeface="+mn-cs"/>
          <a:sym typeface="Arial" panose="020B0604020202020204" pitchFamily="34" charset="0"/>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7887236769886075"/>
          <c:y val="0.13364871515905088"/>
          <c:w val="0.76272646927208565"/>
          <c:h val="0.61892104768935863"/>
        </c:manualLayout>
      </c:layout>
      <c:scatterChart>
        <c:scatterStyle val="lineMarker"/>
        <c:varyColors val="0"/>
        <c:ser>
          <c:idx val="0"/>
          <c:order val="0"/>
          <c:tx>
            <c:strRef>
              <c:f>Sheet1!$B$1</c:f>
              <c:strCache>
                <c:ptCount val="1"/>
                <c:pt idx="0">
                  <c:v>安慰剂/格列美脲</c:v>
                </c:pt>
              </c:strCache>
            </c:strRef>
          </c:tx>
          <c:spPr>
            <a:ln w="19050">
              <a:solidFill>
                <a:schemeClr val="bg1">
                  <a:lumMod val="50000"/>
                </a:schemeClr>
              </a:solidFill>
            </a:ln>
          </c:spPr>
          <c:marker>
            <c:symbol val="circle"/>
            <c:size val="7"/>
            <c:spPr>
              <a:solidFill>
                <a:schemeClr val="bg1"/>
              </a:solidFill>
              <a:ln w="19050">
                <a:solidFill>
                  <a:schemeClr val="bg1">
                    <a:lumMod val="50000"/>
                  </a:schemeClr>
                </a:solidFill>
              </a:ln>
            </c:spPr>
          </c:marker>
          <c:errBars>
            <c:errDir val="x"/>
            <c:errBarType val="both"/>
            <c:errValType val="fixedVal"/>
            <c:noEndCap val="1"/>
            <c:val val="0"/>
          </c:errBars>
          <c:errBars>
            <c:errDir val="y"/>
            <c:errBarType val="both"/>
            <c:errValType val="cust"/>
            <c:noEndCap val="0"/>
            <c:plus>
              <c:numRef>
                <c:f>Sheet1!$F$2:$F$12</c:f>
                <c:numCache>
                  <c:formatCode>General</c:formatCode>
                  <c:ptCount val="11"/>
                  <c:pt idx="1">
                    <c:v>0.04</c:v>
                  </c:pt>
                  <c:pt idx="2">
                    <c:v>0.06</c:v>
                  </c:pt>
                  <c:pt idx="3">
                    <c:v>7.0000000000000007E-2</c:v>
                  </c:pt>
                  <c:pt idx="4">
                    <c:v>0.08</c:v>
                  </c:pt>
                  <c:pt idx="5">
                    <c:v>7.0000000000000007E-2</c:v>
                  </c:pt>
                  <c:pt idx="6">
                    <c:v>0.08</c:v>
                  </c:pt>
                  <c:pt idx="7">
                    <c:v>0.09</c:v>
                  </c:pt>
                  <c:pt idx="8">
                    <c:v>0.09</c:v>
                  </c:pt>
                  <c:pt idx="9">
                    <c:v>0.1</c:v>
                  </c:pt>
                  <c:pt idx="10">
                    <c:v>0.09</c:v>
                  </c:pt>
                </c:numCache>
              </c:numRef>
            </c:plus>
            <c:minus>
              <c:numRef>
                <c:f>Sheet1!$F$2:$F$12</c:f>
                <c:numCache>
                  <c:formatCode>General</c:formatCode>
                  <c:ptCount val="11"/>
                  <c:pt idx="1">
                    <c:v>0.04</c:v>
                  </c:pt>
                  <c:pt idx="2">
                    <c:v>0.06</c:v>
                  </c:pt>
                  <c:pt idx="3">
                    <c:v>7.0000000000000007E-2</c:v>
                  </c:pt>
                  <c:pt idx="4">
                    <c:v>0.08</c:v>
                  </c:pt>
                  <c:pt idx="5">
                    <c:v>7.0000000000000007E-2</c:v>
                  </c:pt>
                  <c:pt idx="6">
                    <c:v>0.08</c:v>
                  </c:pt>
                  <c:pt idx="7">
                    <c:v>0.09</c:v>
                  </c:pt>
                  <c:pt idx="8">
                    <c:v>0.09</c:v>
                  </c:pt>
                  <c:pt idx="9">
                    <c:v>0.1</c:v>
                  </c:pt>
                  <c:pt idx="10">
                    <c:v>0.09</c:v>
                  </c:pt>
                </c:numCache>
              </c:numRef>
            </c:minus>
            <c:spPr>
              <a:ln w="19050">
                <a:solidFill>
                  <a:schemeClr val="bg1">
                    <a:lumMod val="50000"/>
                  </a:schemeClr>
                </a:solidFill>
              </a:ln>
            </c:spPr>
          </c:errBars>
          <c:xVal>
            <c:numRef>
              <c:f>Sheet1!$A$2:$A$12</c:f>
              <c:numCache>
                <c:formatCode>General</c:formatCode>
                <c:ptCount val="11"/>
                <c:pt idx="0">
                  <c:v>0</c:v>
                </c:pt>
                <c:pt idx="1">
                  <c:v>6</c:v>
                </c:pt>
                <c:pt idx="2">
                  <c:v>12</c:v>
                </c:pt>
                <c:pt idx="3">
                  <c:v>18</c:v>
                </c:pt>
                <c:pt idx="4">
                  <c:v>26</c:v>
                </c:pt>
                <c:pt idx="5">
                  <c:v>39</c:v>
                </c:pt>
                <c:pt idx="6">
                  <c:v>52</c:v>
                </c:pt>
                <c:pt idx="7">
                  <c:v>65</c:v>
                </c:pt>
                <c:pt idx="8">
                  <c:v>78</c:v>
                </c:pt>
                <c:pt idx="9">
                  <c:v>91</c:v>
                </c:pt>
                <c:pt idx="10">
                  <c:v>104</c:v>
                </c:pt>
              </c:numCache>
            </c:numRef>
          </c:xVal>
          <c:yVal>
            <c:numRef>
              <c:f>Sheet1!$B$2:$B$12</c:f>
              <c:numCache>
                <c:formatCode>General</c:formatCode>
                <c:ptCount val="11"/>
                <c:pt idx="0">
                  <c:v>0</c:v>
                </c:pt>
                <c:pt idx="1">
                  <c:v>-3.7999999999999999E-2</c:v>
                </c:pt>
                <c:pt idx="2">
                  <c:v>1.0999999999999999E-2</c:v>
                </c:pt>
                <c:pt idx="3">
                  <c:v>-0.108</c:v>
                </c:pt>
                <c:pt idx="4">
                  <c:v>-0.19</c:v>
                </c:pt>
                <c:pt idx="5">
                  <c:v>-0.77</c:v>
                </c:pt>
                <c:pt idx="6">
                  <c:v>-0.67800000000000005</c:v>
                </c:pt>
                <c:pt idx="7">
                  <c:v>-0.59</c:v>
                </c:pt>
                <c:pt idx="8">
                  <c:v>-0.59</c:v>
                </c:pt>
                <c:pt idx="9">
                  <c:v>-0.56799999999999995</c:v>
                </c:pt>
                <c:pt idx="10">
                  <c:v>-0.57799999999999996</c:v>
                </c:pt>
              </c:numCache>
            </c:numRef>
          </c:yVal>
          <c:smooth val="0"/>
          <c:extLst>
            <c:ext xmlns:c16="http://schemas.microsoft.com/office/drawing/2014/chart" uri="{C3380CC4-5D6E-409C-BE32-E72D297353CC}">
              <c16:uniqueId val="{00000000-0D78-4B7A-B8D2-1828855E3522}"/>
            </c:ext>
          </c:extLst>
        </c:ser>
        <c:ser>
          <c:idx val="1"/>
          <c:order val="1"/>
          <c:tx>
            <c:strRef>
              <c:f>Sheet1!$C$1</c:f>
              <c:strCache>
                <c:ptCount val="1"/>
                <c:pt idx="0">
                  <c:v>艾托格列净 5 mg</c:v>
                </c:pt>
              </c:strCache>
            </c:strRef>
          </c:tx>
          <c:spPr>
            <a:ln w="19050">
              <a:solidFill>
                <a:srgbClr val="744E9B"/>
              </a:solidFill>
            </a:ln>
          </c:spPr>
          <c:marker>
            <c:symbol val="circle"/>
            <c:size val="7"/>
            <c:spPr>
              <a:solidFill>
                <a:schemeClr val="bg1"/>
              </a:solidFill>
              <a:ln w="19050">
                <a:solidFill>
                  <a:srgbClr val="744E9B"/>
                </a:solidFill>
              </a:ln>
            </c:spPr>
          </c:marker>
          <c:errBars>
            <c:errDir val="x"/>
            <c:errBarType val="both"/>
            <c:errValType val="fixedVal"/>
            <c:noEndCap val="1"/>
            <c:val val="0"/>
          </c:errBars>
          <c:errBars>
            <c:errDir val="y"/>
            <c:errBarType val="both"/>
            <c:errValType val="cust"/>
            <c:noEndCap val="0"/>
            <c:plus>
              <c:numRef>
                <c:f>Sheet1!$G$2:$G$12</c:f>
                <c:numCache>
                  <c:formatCode>General</c:formatCode>
                  <c:ptCount val="11"/>
                  <c:pt idx="1">
                    <c:v>0.04</c:v>
                  </c:pt>
                  <c:pt idx="2">
                    <c:v>0.05</c:v>
                  </c:pt>
                  <c:pt idx="3">
                    <c:v>0.06</c:v>
                  </c:pt>
                  <c:pt idx="4">
                    <c:v>7.0000000000000007E-2</c:v>
                  </c:pt>
                  <c:pt idx="5">
                    <c:v>7.0000000000000007E-2</c:v>
                  </c:pt>
                  <c:pt idx="6">
                    <c:v>7.0000000000000007E-2</c:v>
                  </c:pt>
                  <c:pt idx="7">
                    <c:v>0.08</c:v>
                  </c:pt>
                  <c:pt idx="8">
                    <c:v>0.08</c:v>
                  </c:pt>
                  <c:pt idx="9">
                    <c:v>0.08</c:v>
                  </c:pt>
                  <c:pt idx="10">
                    <c:v>0.08</c:v>
                  </c:pt>
                </c:numCache>
              </c:numRef>
            </c:plus>
            <c:minus>
              <c:numRef>
                <c:f>Sheet1!$G$2:$G$12</c:f>
                <c:numCache>
                  <c:formatCode>General</c:formatCode>
                  <c:ptCount val="11"/>
                  <c:pt idx="1">
                    <c:v>0.04</c:v>
                  </c:pt>
                  <c:pt idx="2">
                    <c:v>0.05</c:v>
                  </c:pt>
                  <c:pt idx="3">
                    <c:v>0.06</c:v>
                  </c:pt>
                  <c:pt idx="4">
                    <c:v>7.0000000000000007E-2</c:v>
                  </c:pt>
                  <c:pt idx="5">
                    <c:v>7.0000000000000007E-2</c:v>
                  </c:pt>
                  <c:pt idx="6">
                    <c:v>7.0000000000000007E-2</c:v>
                  </c:pt>
                  <c:pt idx="7">
                    <c:v>0.08</c:v>
                  </c:pt>
                  <c:pt idx="8">
                    <c:v>0.08</c:v>
                  </c:pt>
                  <c:pt idx="9">
                    <c:v>0.08</c:v>
                  </c:pt>
                  <c:pt idx="10">
                    <c:v>0.08</c:v>
                  </c:pt>
                </c:numCache>
              </c:numRef>
            </c:minus>
            <c:spPr>
              <a:ln w="19050">
                <a:solidFill>
                  <a:srgbClr val="744E9B"/>
                </a:solidFill>
              </a:ln>
            </c:spPr>
          </c:errBars>
          <c:xVal>
            <c:numRef>
              <c:f>Sheet1!$A$2:$A$12</c:f>
              <c:numCache>
                <c:formatCode>General</c:formatCode>
                <c:ptCount val="11"/>
                <c:pt idx="0">
                  <c:v>0</c:v>
                </c:pt>
                <c:pt idx="1">
                  <c:v>6</c:v>
                </c:pt>
                <c:pt idx="2">
                  <c:v>12</c:v>
                </c:pt>
                <c:pt idx="3">
                  <c:v>18</c:v>
                </c:pt>
                <c:pt idx="4">
                  <c:v>26</c:v>
                </c:pt>
                <c:pt idx="5">
                  <c:v>39</c:v>
                </c:pt>
                <c:pt idx="6">
                  <c:v>52</c:v>
                </c:pt>
                <c:pt idx="7">
                  <c:v>65</c:v>
                </c:pt>
                <c:pt idx="8">
                  <c:v>78</c:v>
                </c:pt>
                <c:pt idx="9">
                  <c:v>91</c:v>
                </c:pt>
                <c:pt idx="10">
                  <c:v>104</c:v>
                </c:pt>
              </c:numCache>
            </c:numRef>
          </c:xVal>
          <c:yVal>
            <c:numRef>
              <c:f>Sheet1!$C$2:$C$12</c:f>
              <c:numCache>
                <c:formatCode>General</c:formatCode>
                <c:ptCount val="11"/>
                <c:pt idx="0">
                  <c:v>0</c:v>
                </c:pt>
                <c:pt idx="1">
                  <c:v>-0.505</c:v>
                </c:pt>
                <c:pt idx="2">
                  <c:v>-0.66</c:v>
                </c:pt>
                <c:pt idx="3">
                  <c:v>-0.64800000000000002</c:v>
                </c:pt>
                <c:pt idx="4">
                  <c:v>-0.73</c:v>
                </c:pt>
                <c:pt idx="5">
                  <c:v>-0.748</c:v>
                </c:pt>
                <c:pt idx="6">
                  <c:v>-0.72</c:v>
                </c:pt>
                <c:pt idx="7">
                  <c:v>-0.70799999999999996</c:v>
                </c:pt>
                <c:pt idx="8">
                  <c:v>-0.64</c:v>
                </c:pt>
                <c:pt idx="9">
                  <c:v>-0.64</c:v>
                </c:pt>
                <c:pt idx="10">
                  <c:v>-0.6</c:v>
                </c:pt>
              </c:numCache>
            </c:numRef>
          </c:yVal>
          <c:smooth val="0"/>
          <c:extLst>
            <c:ext xmlns:c16="http://schemas.microsoft.com/office/drawing/2014/chart" uri="{C3380CC4-5D6E-409C-BE32-E72D297353CC}">
              <c16:uniqueId val="{00000001-0D78-4B7A-B8D2-1828855E3522}"/>
            </c:ext>
          </c:extLst>
        </c:ser>
        <c:dLbls>
          <c:showLegendKey val="0"/>
          <c:showVal val="0"/>
          <c:showCatName val="0"/>
          <c:showSerName val="0"/>
          <c:showPercent val="0"/>
          <c:showBubbleSize val="0"/>
        </c:dLbls>
        <c:axId val="1245560112"/>
        <c:axId val="1245567728"/>
      </c:scatterChart>
      <c:valAx>
        <c:axId val="1245560112"/>
        <c:scaling>
          <c:orientation val="minMax"/>
          <c:max val="110"/>
          <c:min val="0"/>
        </c:scaling>
        <c:delete val="0"/>
        <c:axPos val="b"/>
        <c:title>
          <c:tx>
            <c:rich>
              <a:bodyPr/>
              <a:lstStyle/>
              <a:p>
                <a:pPr>
                  <a:defRPr sz="800" b="0"/>
                </a:pPr>
                <a:r>
                  <a:rPr lang="zh-CN" sz="800" b="0"/>
                  <a:t>时间 </a:t>
                </a:r>
                <a:r>
                  <a:rPr lang="en-US" sz="800" b="0"/>
                  <a:t>(</a:t>
                </a:r>
                <a:r>
                  <a:rPr lang="zh-CN" sz="800" b="0"/>
                  <a:t>周</a:t>
                </a:r>
                <a:r>
                  <a:rPr lang="en-US" sz="800" b="0"/>
                  <a:t>)</a:t>
                </a:r>
                <a:endParaRPr lang="zh-CN" sz="800" b="0"/>
              </a:p>
            </c:rich>
          </c:tx>
          <c:layout>
            <c:manualLayout>
              <c:xMode val="edge"/>
              <c:yMode val="edge"/>
              <c:x val="0.42589702541554408"/>
              <c:y val="0.83953006812765518"/>
            </c:manualLayout>
          </c:layout>
          <c:overlay val="0"/>
        </c:title>
        <c:numFmt formatCode="General" sourceLinked="1"/>
        <c:majorTickMark val="out"/>
        <c:minorTickMark val="none"/>
        <c:tickLblPos val="low"/>
        <c:spPr>
          <a:ln>
            <a:noFill/>
          </a:ln>
        </c:spPr>
        <c:txPr>
          <a:bodyPr/>
          <a:lstStyle/>
          <a:p>
            <a:pPr>
              <a:defRPr sz="700"/>
            </a:pPr>
            <a:endParaRPr lang="en-US"/>
          </a:p>
        </c:txPr>
        <c:crossAx val="1245567728"/>
        <c:crosses val="autoZero"/>
        <c:crossBetween val="midCat"/>
        <c:majorUnit val="26"/>
      </c:valAx>
      <c:valAx>
        <c:axId val="1245567728"/>
        <c:scaling>
          <c:orientation val="minMax"/>
          <c:max val="0.2"/>
          <c:min val="-1.2"/>
        </c:scaling>
        <c:delete val="0"/>
        <c:axPos val="l"/>
        <c:majorGridlines>
          <c:spPr>
            <a:ln>
              <a:solidFill>
                <a:schemeClr val="bg1">
                  <a:lumMod val="75000"/>
                </a:schemeClr>
              </a:solidFill>
            </a:ln>
          </c:spPr>
        </c:majorGridlines>
        <c:title>
          <c:tx>
            <c:rich>
              <a:bodyPr rot="-5400000" vert="horz"/>
              <a:lstStyle/>
              <a:p>
                <a:pPr>
                  <a:defRPr sz="700" b="0"/>
                </a:pPr>
                <a:r>
                  <a:rPr lang="en-US" sz="700" b="0"/>
                  <a:t>HbA</a:t>
                </a:r>
                <a:r>
                  <a:rPr lang="en-US" sz="700" b="0" baseline="-25000"/>
                  <a:t>1c</a:t>
                </a:r>
                <a:r>
                  <a:rPr lang="zh-CN" sz="700" b="0"/>
                  <a:t>较基线的平均</a:t>
                </a:r>
                <a:r>
                  <a:rPr lang="en-US" sz="700" b="0"/>
                  <a:t> (SE)</a:t>
                </a:r>
                <a:r>
                  <a:rPr lang="zh-CN" sz="700" b="0"/>
                  <a:t>变化 </a:t>
                </a:r>
                <a:r>
                  <a:rPr lang="en-US" sz="700" b="0"/>
                  <a:t>(%)</a:t>
                </a:r>
                <a:endParaRPr lang="zh-CN" sz="700" b="0"/>
              </a:p>
            </c:rich>
          </c:tx>
          <c:layout>
            <c:manualLayout>
              <c:xMode val="edge"/>
              <c:yMode val="edge"/>
              <c:x val="5.453674009476072E-2"/>
              <c:y val="0.21546018547300796"/>
            </c:manualLayout>
          </c:layout>
          <c:overlay val="0"/>
        </c:title>
        <c:numFmt formatCode="#,##0.0_ " sourceLinked="0"/>
        <c:majorTickMark val="out"/>
        <c:minorTickMark val="none"/>
        <c:tickLblPos val="nextTo"/>
        <c:spPr>
          <a:ln>
            <a:noFill/>
          </a:ln>
        </c:spPr>
        <c:txPr>
          <a:bodyPr/>
          <a:lstStyle/>
          <a:p>
            <a:pPr>
              <a:defRPr sz="700"/>
            </a:pPr>
            <a:endParaRPr lang="en-US"/>
          </a:p>
        </c:txPr>
        <c:crossAx val="1245560112"/>
        <c:crosses val="autoZero"/>
        <c:crossBetween val="midCat"/>
        <c:majorUnit val="0.30000000000000004"/>
      </c:valAx>
    </c:plotArea>
    <c:legend>
      <c:legendPos val="t"/>
      <c:layout>
        <c:manualLayout>
          <c:xMode val="edge"/>
          <c:yMode val="edge"/>
          <c:x val="0.51416727313566379"/>
          <c:y val="4.076155421559524E-3"/>
          <c:w val="0.46049716634819915"/>
          <c:h val="0.12044589930740664"/>
        </c:manualLayout>
      </c:layout>
      <c:overlay val="1"/>
      <c:spPr>
        <a:noFill/>
      </c:spPr>
      <c:txPr>
        <a:bodyPr/>
        <a:lstStyle/>
        <a:p>
          <a:pPr>
            <a:defRPr sz="900"/>
          </a:pPr>
          <a:endParaRPr lang="en-US"/>
        </a:p>
      </c:txPr>
    </c:legend>
    <c:plotVisOnly val="1"/>
    <c:dispBlanksAs val="gap"/>
    <c:showDLblsOverMax val="0"/>
  </c:chart>
  <c:txPr>
    <a:bodyPr/>
    <a:lstStyle/>
    <a:p>
      <a:pPr>
        <a:defRPr sz="1200">
          <a:solidFill>
            <a:schemeClr val="tx1">
              <a:lumMod val="75000"/>
              <a:lumOff val="25000"/>
            </a:schemeClr>
          </a:solidFill>
          <a:latin typeface="Arial" panose="020B0604020202020204" pitchFamily="34" charset="0"/>
          <a:ea typeface="微软雅黑" pitchFamily="34" charset="-122"/>
          <a:sym typeface="Arial" panose="020B0604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0.38691</cdr:x>
      <cdr:y>0.12806</cdr:y>
    </cdr:from>
    <cdr:to>
      <cdr:x>0.60004</cdr:x>
      <cdr:y>0.18094</cdr:y>
    </cdr:to>
    <cdr:sp macro="" textlink="">
      <cdr:nvSpPr>
        <cdr:cNvPr id="8" name="TextBox 48"/>
        <cdr:cNvSpPr txBox="1"/>
      </cdr:nvSpPr>
      <cdr:spPr>
        <a:xfrm xmlns:a="http://schemas.openxmlformats.org/drawingml/2006/main">
          <a:off x="623432" y="484428"/>
          <a:ext cx="343418" cy="20005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dirty="0">
              <a:ln>
                <a:noFill/>
              </a:ln>
              <a:solidFill>
                <a:srgbClr val="42434F"/>
              </a:solidFill>
              <a:effectLst/>
              <a:uLnTx/>
              <a:uFillTx/>
              <a:latin typeface="微软雅黑" panose="020B0503020204020204" pitchFamily="34" charset="-122"/>
              <a:ea typeface="微软雅黑" panose="020B0503020204020204" pitchFamily="34" charset="-122"/>
              <a:cs typeface="+mn-cs"/>
            </a:rPr>
            <a:t>8.2</a:t>
          </a:r>
        </a:p>
      </cdr:txBody>
    </cdr:sp>
  </cdr:relSizeAnchor>
  <cdr:relSizeAnchor xmlns:cdr="http://schemas.openxmlformats.org/drawingml/2006/chartDrawing">
    <cdr:from>
      <cdr:x>0.65415</cdr:x>
      <cdr:y>0.12806</cdr:y>
    </cdr:from>
    <cdr:to>
      <cdr:x>0.86367</cdr:x>
      <cdr:y>0.18094</cdr:y>
    </cdr:to>
    <cdr:sp macro="" textlink="">
      <cdr:nvSpPr>
        <cdr:cNvPr id="9" name="TextBox 49"/>
        <cdr:cNvSpPr txBox="1"/>
      </cdr:nvSpPr>
      <cdr:spPr>
        <a:xfrm xmlns:a="http://schemas.openxmlformats.org/drawingml/2006/main">
          <a:off x="1054039" y="484428"/>
          <a:ext cx="337601" cy="20005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dirty="0">
              <a:ln>
                <a:noFill/>
              </a:ln>
              <a:solidFill>
                <a:srgbClr val="42434F"/>
              </a:solidFill>
              <a:effectLst/>
              <a:uLnTx/>
              <a:uFillTx/>
              <a:latin typeface="微软雅黑" panose="020B0503020204020204" pitchFamily="34" charset="-122"/>
              <a:ea typeface="微软雅黑" panose="020B0503020204020204" pitchFamily="34" charset="-122"/>
              <a:cs typeface="+mn-cs"/>
            </a:rPr>
            <a:t>8.1</a:t>
          </a:r>
        </a:p>
      </cdr:txBody>
    </cdr:sp>
  </cdr:relSizeAnchor>
</c:userShapes>
</file>

<file path=ppt/drawings/drawing2.xml><?xml version="1.0" encoding="utf-8"?>
<c:userShapes xmlns:c="http://schemas.openxmlformats.org/drawingml/2006/chart">
  <cdr:relSizeAnchor xmlns:cdr="http://schemas.openxmlformats.org/drawingml/2006/chartDrawing">
    <cdr:from>
      <cdr:x>0.43342</cdr:x>
      <cdr:y>0.12806</cdr:y>
    </cdr:from>
    <cdr:to>
      <cdr:x>0.64655</cdr:x>
      <cdr:y>0.17746</cdr:y>
    </cdr:to>
    <cdr:sp macro="" textlink="">
      <cdr:nvSpPr>
        <cdr:cNvPr id="8" name="TextBox 48"/>
        <cdr:cNvSpPr txBox="1"/>
      </cdr:nvSpPr>
      <cdr:spPr>
        <a:xfrm xmlns:a="http://schemas.openxmlformats.org/drawingml/2006/main">
          <a:off x="698374" y="518617"/>
          <a:ext cx="343418" cy="20005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dirty="0">
              <a:ln>
                <a:noFill/>
              </a:ln>
              <a:solidFill>
                <a:srgbClr val="42434F"/>
              </a:solidFill>
              <a:effectLst/>
              <a:uLnTx/>
              <a:uFillTx/>
              <a:latin typeface="微软雅黑" panose="020B0503020204020204" pitchFamily="34" charset="-122"/>
              <a:ea typeface="微软雅黑" panose="020B0503020204020204" pitchFamily="34" charset="-122"/>
              <a:cs typeface="+mn-cs"/>
            </a:rPr>
            <a:t>9.5</a:t>
          </a:r>
        </a:p>
      </cdr:txBody>
    </cdr:sp>
  </cdr:relSizeAnchor>
  <cdr:relSizeAnchor xmlns:cdr="http://schemas.openxmlformats.org/drawingml/2006/chartDrawing">
    <cdr:from>
      <cdr:x>0.65415</cdr:x>
      <cdr:y>0.12806</cdr:y>
    </cdr:from>
    <cdr:to>
      <cdr:x>0.86367</cdr:x>
      <cdr:y>0.17746</cdr:y>
    </cdr:to>
    <cdr:sp macro="" textlink="">
      <cdr:nvSpPr>
        <cdr:cNvPr id="9" name="TextBox 49"/>
        <cdr:cNvSpPr txBox="1"/>
      </cdr:nvSpPr>
      <cdr:spPr>
        <a:xfrm xmlns:a="http://schemas.openxmlformats.org/drawingml/2006/main">
          <a:off x="1054038" y="518617"/>
          <a:ext cx="337602" cy="20005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xmlns:a="http://schemas.openxmlformats.org/drawingml/2006/main">
          <a:pPr lvl="0" algn="ctr" eaLnBrk="1" fontAlgn="auto" hangingPunct="1">
            <a:spcBef>
              <a:spcPts val="0"/>
            </a:spcBef>
            <a:spcAft>
              <a:spcPts val="0"/>
            </a:spcAft>
            <a:defRPr/>
          </a:pPr>
          <a:r>
            <a:rPr lang="en-US" altLang="zh-CN" sz="700" kern="0" dirty="0">
              <a:solidFill>
                <a:srgbClr val="42434F"/>
              </a:solidFill>
              <a:latin typeface="微软雅黑" panose="020B0503020204020204" pitchFamily="34" charset="-122"/>
              <a:ea typeface="微软雅黑" panose="020B0503020204020204" pitchFamily="34" charset="-122"/>
            </a:rPr>
            <a:t>9.5</a:t>
          </a:r>
        </a:p>
      </cdr:txBody>
    </cdr:sp>
  </cdr:relSizeAnchor>
</c:userShapes>
</file>

<file path=ppt/drawings/drawing3.xml><?xml version="1.0" encoding="utf-8"?>
<c:userShapes xmlns:c="http://schemas.openxmlformats.org/drawingml/2006/chart">
  <cdr:relSizeAnchor xmlns:cdr="http://schemas.openxmlformats.org/drawingml/2006/chartDrawing">
    <cdr:from>
      <cdr:x>0.4086</cdr:x>
      <cdr:y>0.12806</cdr:y>
    </cdr:from>
    <cdr:to>
      <cdr:x>0.67137</cdr:x>
      <cdr:y>0.18554</cdr:y>
    </cdr:to>
    <cdr:sp macro="" textlink="">
      <cdr:nvSpPr>
        <cdr:cNvPr id="8" name="TextBox 48"/>
        <cdr:cNvSpPr txBox="1"/>
      </cdr:nvSpPr>
      <cdr:spPr>
        <a:xfrm xmlns:a="http://schemas.openxmlformats.org/drawingml/2006/main">
          <a:off x="1195582" y="445684"/>
          <a:ext cx="768876" cy="20005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dirty="0">
              <a:ln>
                <a:noFill/>
              </a:ln>
              <a:solidFill>
                <a:srgbClr val="42434F"/>
              </a:solidFill>
              <a:effectLst/>
              <a:uLnTx/>
              <a:uFillTx/>
              <a:latin typeface="微软雅黑" panose="020B0503020204020204" pitchFamily="34" charset="-122"/>
              <a:ea typeface="微软雅黑" panose="020B0503020204020204" pitchFamily="34" charset="-122"/>
              <a:cs typeface="+mn-cs"/>
            </a:rPr>
            <a:t>9.19</a:t>
          </a:r>
        </a:p>
      </cdr:txBody>
    </cdr:sp>
  </cdr:relSizeAnchor>
  <cdr:relSizeAnchor xmlns:cdr="http://schemas.openxmlformats.org/drawingml/2006/chartDrawing">
    <cdr:from>
      <cdr:x>0.65415</cdr:x>
      <cdr:y>0.12806</cdr:y>
    </cdr:from>
    <cdr:to>
      <cdr:x>0.8835</cdr:x>
      <cdr:y>0.18554</cdr:y>
    </cdr:to>
    <cdr:sp macro="" textlink="">
      <cdr:nvSpPr>
        <cdr:cNvPr id="9" name="TextBox 49"/>
        <cdr:cNvSpPr txBox="1"/>
      </cdr:nvSpPr>
      <cdr:spPr>
        <a:xfrm xmlns:a="http://schemas.openxmlformats.org/drawingml/2006/main">
          <a:off x="2165758" y="445684"/>
          <a:ext cx="759330" cy="20005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xmlns:a="http://schemas.openxmlformats.org/drawingml/2006/main">
          <a:pPr lvl="0" algn="ctr" eaLnBrk="1" fontAlgn="auto" hangingPunct="1">
            <a:spcBef>
              <a:spcPts val="0"/>
            </a:spcBef>
            <a:spcAft>
              <a:spcPts val="0"/>
            </a:spcAft>
            <a:defRPr/>
          </a:pPr>
          <a:r>
            <a:rPr lang="en-US" altLang="zh-CN" sz="700" b="0" kern="0" dirty="0">
              <a:solidFill>
                <a:prstClr val="black"/>
              </a:solidFill>
              <a:sym typeface="Arial" panose="020B0604020202020204" pitchFamily="34" charset="0"/>
            </a:rPr>
            <a:t>9.76</a:t>
          </a:r>
          <a:endParaRPr lang="en-US" altLang="zh-CN" sz="700" b="0" kern="0" dirty="0">
            <a:solidFill>
              <a:srgbClr val="42434F"/>
            </a:solidFill>
            <a:latin typeface="微软雅黑" panose="020B0503020204020204" pitchFamily="34" charset="-122"/>
            <a:ea typeface="微软雅黑" panose="020B0503020204020204" pitchFamily="34" charset="-122"/>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US"/>
          </a:p>
        </p:txBody>
      </p:sp>
      <p:sp>
        <p:nvSpPr>
          <p:cNvPr id="3" name="日期占位符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3596FCCE-3E89-4677-B67B-806C048D56AA}" type="datetimeFigureOut">
              <a:rPr lang="en-US" smtClean="0"/>
              <a:t>7/11/2024</a:t>
            </a:fld>
            <a:endParaRPr 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en-US"/>
          </a:p>
        </p:txBody>
      </p:sp>
      <p:sp>
        <p:nvSpPr>
          <p:cNvPr id="5" name="备注占位符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6" name="页脚占位符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US"/>
          </a:p>
        </p:txBody>
      </p:sp>
      <p:sp>
        <p:nvSpPr>
          <p:cNvPr id="7" name="灯片编号占位符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54097001-CD30-4D7B-BC9F-8D5AA855030B}" type="slidenum">
              <a:rPr lang="en-US" smtClean="0"/>
              <a:t>‹#›</a:t>
            </a:fld>
            <a:endParaRPr lang="en-US"/>
          </a:p>
        </p:txBody>
      </p:sp>
    </p:spTree>
    <p:extLst>
      <p:ext uri="{BB962C8B-B14F-4D97-AF65-F5344CB8AC3E}">
        <p14:creationId xmlns:p14="http://schemas.microsoft.com/office/powerpoint/2010/main" val="966722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4097001-CD30-4D7B-BC9F-8D5AA855030B}" type="slidenum">
              <a:rPr lang="en-US" smtClean="0"/>
              <a:t>3</a:t>
            </a:fld>
            <a:endParaRPr lang="en-US"/>
          </a:p>
        </p:txBody>
      </p:sp>
    </p:spTree>
    <p:extLst>
      <p:ext uri="{BB962C8B-B14F-4D97-AF65-F5344CB8AC3E}">
        <p14:creationId xmlns:p14="http://schemas.microsoft.com/office/powerpoint/2010/main" val="3410056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8700AB1-0260-450F-B10B-5CEE53C82724}" type="slidenum">
              <a:rPr lang="zh-CN" altLang="en-US" smtClean="0"/>
              <a:t>9</a:t>
            </a:fld>
            <a:endParaRPr lang="zh-CN" altLang="en-US"/>
          </a:p>
        </p:txBody>
      </p:sp>
    </p:spTree>
    <p:extLst>
      <p:ext uri="{BB962C8B-B14F-4D97-AF65-F5344CB8AC3E}">
        <p14:creationId xmlns:p14="http://schemas.microsoft.com/office/powerpoint/2010/main" val="2874944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924430358"/>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7" name="内容占位符 3">
            <a:extLst>
              <a:ext uri="{FF2B5EF4-FFF2-40B4-BE49-F238E27FC236}">
                <a16:creationId xmlns:a16="http://schemas.microsoft.com/office/drawing/2014/main" id="{71D01A3F-5E84-4AF3-A4E5-0AFA10812D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850" y="6325903"/>
            <a:ext cx="1181100" cy="311292"/>
          </a:xfrm>
          <a:prstGeom prst="rect">
            <a:avLst/>
          </a:prstGeom>
        </p:spPr>
      </p:pic>
      <p:pic>
        <p:nvPicPr>
          <p:cNvPr id="8" name="图片 7">
            <a:extLst>
              <a:ext uri="{FF2B5EF4-FFF2-40B4-BE49-F238E27FC236}">
                <a16:creationId xmlns:a16="http://schemas.microsoft.com/office/drawing/2014/main" id="{33208D94-2ABC-4C23-88F3-5F7D8C35742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39475" y="304800"/>
            <a:ext cx="864675" cy="561975"/>
          </a:xfrm>
          <a:prstGeom prst="rect">
            <a:avLst/>
          </a:prstGeom>
        </p:spPr>
      </p:pic>
      <p:cxnSp>
        <p:nvCxnSpPr>
          <p:cNvPr id="10" name="直接连接符 9">
            <a:extLst>
              <a:ext uri="{FF2B5EF4-FFF2-40B4-BE49-F238E27FC236}">
                <a16:creationId xmlns:a16="http://schemas.microsoft.com/office/drawing/2014/main" id="{317F2E13-DB46-4D38-9D81-46884B356038}"/>
              </a:ext>
            </a:extLst>
          </p:cNvPr>
          <p:cNvCxnSpPr/>
          <p:nvPr userDrawn="1"/>
        </p:nvCxnSpPr>
        <p:spPr>
          <a:xfrm>
            <a:off x="419100" y="1190171"/>
            <a:ext cx="11366500" cy="0"/>
          </a:xfrm>
          <a:prstGeom prst="line">
            <a:avLst/>
          </a:prstGeom>
          <a:ln w="12700">
            <a:solidFill>
              <a:srgbClr val="874899"/>
            </a:solidFill>
          </a:ln>
        </p:spPr>
        <p:style>
          <a:lnRef idx="1">
            <a:schemeClr val="accent1"/>
          </a:lnRef>
          <a:fillRef idx="0">
            <a:schemeClr val="accent1"/>
          </a:fillRef>
          <a:effectRef idx="0">
            <a:schemeClr val="accent1"/>
          </a:effectRef>
          <a:fontRef idx="minor">
            <a:schemeClr val="tx1"/>
          </a:fontRef>
        </p:style>
      </p:cxnSp>
      <p:pic>
        <p:nvPicPr>
          <p:cNvPr id="6" name="图片 5">
            <a:extLst>
              <a:ext uri="{FF2B5EF4-FFF2-40B4-BE49-F238E27FC236}">
                <a16:creationId xmlns:a16="http://schemas.microsoft.com/office/drawing/2014/main" id="{99B65AA2-12D6-4369-B8A1-333DE52F7ED2}"/>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b="6069"/>
          <a:stretch/>
        </p:blipFill>
        <p:spPr>
          <a:xfrm flipH="1">
            <a:off x="7939041" y="4896169"/>
            <a:ext cx="4252957" cy="1961831"/>
          </a:xfrm>
          <a:prstGeom prst="rect">
            <a:avLst/>
          </a:prstGeom>
        </p:spPr>
      </p:pic>
      <p:sp>
        <p:nvSpPr>
          <p:cNvPr id="2" name="矩形 1"/>
          <p:cNvSpPr/>
          <p:nvPr userDrawn="1"/>
        </p:nvSpPr>
        <p:spPr>
          <a:xfrm>
            <a:off x="809625" y="6567488"/>
            <a:ext cx="842963" cy="128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标题 2">
            <a:extLst>
              <a:ext uri="{FF2B5EF4-FFF2-40B4-BE49-F238E27FC236}">
                <a16:creationId xmlns:a16="http://schemas.microsoft.com/office/drawing/2014/main" id="{DC052410-2E47-1525-49BC-57A6E720732C}"/>
              </a:ext>
            </a:extLst>
          </p:cNvPr>
          <p:cNvSpPr>
            <a:spLocks noGrp="1"/>
          </p:cNvSpPr>
          <p:nvPr>
            <p:ph type="title"/>
          </p:nvPr>
        </p:nvSpPr>
        <p:spPr>
          <a:xfrm>
            <a:off x="419100" y="603741"/>
            <a:ext cx="10515600" cy="424732"/>
          </a:xfrm>
          <a:prstGeom prst="rect">
            <a:avLst/>
          </a:prstGeom>
        </p:spPr>
        <p:txBody>
          <a:bodyPr vert="horz" lIns="91440" tIns="45720" rIns="91440" bIns="45720" rtlCol="0" anchor="b">
            <a:spAutoFit/>
          </a:bodyPr>
          <a:lstStyle>
            <a:lvl1pPr algn="l" defTabSz="914400" rtl="0" eaLnBrk="1" latinLnBrk="0" hangingPunct="1">
              <a:lnSpc>
                <a:spcPct val="90000"/>
              </a:lnSpc>
              <a:spcBef>
                <a:spcPct val="0"/>
              </a:spcBef>
              <a:buNone/>
              <a:defRPr sz="2400" b="1" kern="1200">
                <a:solidFill>
                  <a:srgbClr val="754E9A"/>
                </a:solidFill>
                <a:latin typeface="微软雅黑" panose="020B0503020204020204" pitchFamily="34" charset="-122"/>
                <a:ea typeface="微软雅黑" panose="020B0503020204020204" pitchFamily="34" charset="-122"/>
                <a:cs typeface="+mj-cs"/>
              </a:defRPr>
            </a:lvl1pPr>
          </a:lstStyle>
          <a:p>
            <a:r>
              <a:rPr lang="zh-CN" altLang="en-US"/>
              <a:t>单击此处编辑母版标题样式</a:t>
            </a:r>
          </a:p>
        </p:txBody>
      </p:sp>
    </p:spTree>
    <p:extLst>
      <p:ext uri="{BB962C8B-B14F-4D97-AF65-F5344CB8AC3E}">
        <p14:creationId xmlns:p14="http://schemas.microsoft.com/office/powerpoint/2010/main" val="10843288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guide id="4" pos="724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09190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2438255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chart" Target="../charts/chart5.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5D03DB8-8D80-FDC0-8137-366EC3D1BD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图片 5">
            <a:extLst>
              <a:ext uri="{FF2B5EF4-FFF2-40B4-BE49-F238E27FC236}">
                <a16:creationId xmlns:a16="http://schemas.microsoft.com/office/drawing/2014/main" id="{0CC0BF0A-6668-110A-8A0D-1EA7815637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8465" y="201744"/>
            <a:ext cx="1013330" cy="660439"/>
          </a:xfrm>
          <a:prstGeom prst="rect">
            <a:avLst/>
          </a:prstGeom>
        </p:spPr>
      </p:pic>
      <p:pic>
        <p:nvPicPr>
          <p:cNvPr id="7" name="图片 6">
            <a:extLst>
              <a:ext uri="{FF2B5EF4-FFF2-40B4-BE49-F238E27FC236}">
                <a16:creationId xmlns:a16="http://schemas.microsoft.com/office/drawing/2014/main" id="{F3B45B01-95DA-7D3B-FCE6-CE5A180531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2321" y="282445"/>
            <a:ext cx="1893439" cy="499036"/>
          </a:xfrm>
          <a:prstGeom prst="rect">
            <a:avLst/>
          </a:prstGeom>
        </p:spPr>
      </p:pic>
      <p:sp>
        <p:nvSpPr>
          <p:cNvPr id="2" name="文本框 1">
            <a:extLst>
              <a:ext uri="{FF2B5EF4-FFF2-40B4-BE49-F238E27FC236}">
                <a16:creationId xmlns:a16="http://schemas.microsoft.com/office/drawing/2014/main" id="{D8590238-8E71-0382-411B-7761EF99B62D}"/>
              </a:ext>
            </a:extLst>
          </p:cNvPr>
          <p:cNvSpPr txBox="1"/>
          <p:nvPr/>
        </p:nvSpPr>
        <p:spPr>
          <a:xfrm>
            <a:off x="4375456" y="1439353"/>
            <a:ext cx="7315200" cy="3201004"/>
          </a:xfrm>
          <a:prstGeom prst="rect">
            <a:avLst/>
          </a:prstGeom>
          <a:noFill/>
        </p:spPr>
        <p:txBody>
          <a:bodyPr wrap="square" rtlCol="0">
            <a:spAutoFit/>
          </a:bodyPr>
          <a:lstStyle/>
          <a:p>
            <a:pPr algn="ctr">
              <a:lnSpc>
                <a:spcPct val="150000"/>
              </a:lnSpc>
            </a:pPr>
            <a:r>
              <a:rPr lang="zh-CN" altLang="en-US" sz="5400" b="1" dirty="0">
                <a:solidFill>
                  <a:schemeClr val="bg1"/>
                </a:solidFill>
                <a:latin typeface="Arial" panose="020B0604020202020204" pitchFamily="34" charset="0"/>
                <a:ea typeface="微软雅黑" panose="020B0503020204020204" pitchFamily="34" charset="-122"/>
                <a:sym typeface="Arial" panose="020B0604020202020204" pitchFamily="34" charset="0"/>
              </a:rPr>
              <a:t>艾托格列净片</a:t>
            </a:r>
            <a:r>
              <a:rPr lang="zh-CN" altLang="en-US" sz="4800" b="1" dirty="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zh-CN" altLang="en-US" sz="4400" b="1" dirty="0">
                <a:solidFill>
                  <a:schemeClr val="bg1"/>
                </a:solidFill>
                <a:latin typeface="Arial" panose="020B0604020202020204" pitchFamily="34" charset="0"/>
                <a:ea typeface="微软雅黑" panose="020B0503020204020204" pitchFamily="34" charset="-122"/>
                <a:sym typeface="Arial" panose="020B0604020202020204" pitchFamily="34" charset="0"/>
              </a:rPr>
              <a:t>捷诺妥</a:t>
            </a:r>
            <a:r>
              <a:rPr lang="en-US" altLang="zh-CN" sz="4800" b="1" baseline="30000" dirty="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zh-CN" altLang="en-US" sz="4800" b="1" dirty="0">
                <a:solidFill>
                  <a:schemeClr val="bg1"/>
                </a:solidFill>
                <a:latin typeface="Arial" panose="020B0604020202020204" pitchFamily="34" charset="0"/>
                <a:ea typeface="微软雅黑" panose="020B0503020204020204" pitchFamily="34" charset="-122"/>
                <a:sym typeface="Arial" panose="020B0604020202020204" pitchFamily="34" charset="0"/>
              </a:rPr>
              <a:t>）</a:t>
            </a:r>
            <a:endParaRPr lang="en-US" altLang="zh-CN" sz="48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ctr">
              <a:lnSpc>
                <a:spcPct val="150000"/>
              </a:lnSpc>
            </a:pPr>
            <a:endParaRPr lang="en-US" altLang="zh-CN" sz="28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ctr">
              <a:lnSpc>
                <a:spcPct val="150000"/>
              </a:lnSpc>
            </a:pPr>
            <a:r>
              <a:rPr lang="en-US" altLang="zh-CN" sz="2800" b="1" dirty="0">
                <a:solidFill>
                  <a:schemeClr val="bg1"/>
                </a:solidFill>
                <a:latin typeface="Arial" panose="020B0604020202020204" pitchFamily="34" charset="0"/>
                <a:ea typeface="微软雅黑" panose="020B0503020204020204" pitchFamily="34" charset="-122"/>
                <a:sym typeface="Arial" panose="020B0604020202020204" pitchFamily="34" charset="0"/>
              </a:rPr>
              <a:t>2024</a:t>
            </a:r>
            <a:r>
              <a:rPr lang="zh-CN" alt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rPr>
              <a:t>年国家医保谈判续约</a:t>
            </a:r>
            <a:endParaRPr lang="en-US" altLang="zh-CN" sz="28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ctr">
              <a:lnSpc>
                <a:spcPct val="150000"/>
              </a:lnSpc>
            </a:pPr>
            <a:r>
              <a:rPr lang="zh-CN" alt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rPr>
              <a:t>申请医保支付范围同说明书适应症</a:t>
            </a:r>
          </a:p>
        </p:txBody>
      </p:sp>
      <p:sp>
        <p:nvSpPr>
          <p:cNvPr id="4" name="文本框 3">
            <a:extLst>
              <a:ext uri="{FF2B5EF4-FFF2-40B4-BE49-F238E27FC236}">
                <a16:creationId xmlns:a16="http://schemas.microsoft.com/office/drawing/2014/main" id="{5420A396-9F72-F3D8-EF16-B557130E9EA3}"/>
              </a:ext>
            </a:extLst>
          </p:cNvPr>
          <p:cNvSpPr txBox="1"/>
          <p:nvPr/>
        </p:nvSpPr>
        <p:spPr>
          <a:xfrm>
            <a:off x="8316835" y="6469035"/>
            <a:ext cx="384048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zh-CN" altLang="en-US" sz="1000" b="1" dirty="0">
                <a:solidFill>
                  <a:schemeClr val="bg1"/>
                </a:solidFill>
                <a:latin typeface="Microsoft YaHei"/>
                <a:ea typeface="Microsoft YaHei"/>
              </a:rPr>
              <a:t>仅供</a:t>
            </a:r>
            <a:r>
              <a:rPr lang="en-US" altLang="zh-CN" sz="1000" b="1" dirty="0">
                <a:solidFill>
                  <a:schemeClr val="bg1"/>
                </a:solidFill>
                <a:latin typeface="Microsoft YaHei"/>
                <a:ea typeface="Microsoft YaHei"/>
              </a:rPr>
              <a:t>2024</a:t>
            </a:r>
            <a:r>
              <a:rPr lang="zh-CN" altLang="en-US" sz="1000" b="1" dirty="0">
                <a:solidFill>
                  <a:schemeClr val="bg1"/>
                </a:solidFill>
                <a:latin typeface="Microsoft YaHei"/>
                <a:ea typeface="Microsoft YaHei"/>
              </a:rPr>
              <a:t>年国家医保药品目录续约使用，严禁用于产品推广目的</a:t>
            </a:r>
            <a:endParaRPr lang="en-US" altLang="zh-CN" sz="1000" b="1" dirty="0">
              <a:solidFill>
                <a:schemeClr val="bg1"/>
              </a:solidFill>
              <a:latin typeface="Microsoft YaHei"/>
              <a:ea typeface="Microsoft YaHei"/>
            </a:endParaRPr>
          </a:p>
        </p:txBody>
      </p:sp>
    </p:spTree>
    <p:extLst>
      <p:ext uri="{BB962C8B-B14F-4D97-AF65-F5344CB8AC3E}">
        <p14:creationId xmlns:p14="http://schemas.microsoft.com/office/powerpoint/2010/main" val="889473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组合 53">
            <a:extLst>
              <a:ext uri="{FF2B5EF4-FFF2-40B4-BE49-F238E27FC236}">
                <a16:creationId xmlns:a16="http://schemas.microsoft.com/office/drawing/2014/main" id="{CBA1D39D-915E-8DCE-F3F0-4E34807C4CF1}"/>
              </a:ext>
            </a:extLst>
          </p:cNvPr>
          <p:cNvGrpSpPr/>
          <p:nvPr/>
        </p:nvGrpSpPr>
        <p:grpSpPr>
          <a:xfrm>
            <a:off x="275299" y="2814042"/>
            <a:ext cx="11887200" cy="4043957"/>
            <a:chOff x="0" y="2814042"/>
            <a:chExt cx="12192000" cy="4043957"/>
          </a:xfrm>
        </p:grpSpPr>
        <p:sp>
          <p:nvSpPr>
            <p:cNvPr id="14" name="任意多边形: 形状 13">
              <a:extLst>
                <a:ext uri="{FF2B5EF4-FFF2-40B4-BE49-F238E27FC236}">
                  <a16:creationId xmlns:a16="http://schemas.microsoft.com/office/drawing/2014/main" id="{3B536D5A-0DB1-F33D-DD5A-6173460573CB}"/>
                </a:ext>
              </a:extLst>
            </p:cNvPr>
            <p:cNvSpPr/>
            <p:nvPr/>
          </p:nvSpPr>
          <p:spPr>
            <a:xfrm>
              <a:off x="0" y="2934778"/>
              <a:ext cx="12192000" cy="3923221"/>
            </a:xfrm>
            <a:custGeom>
              <a:avLst/>
              <a:gdLst>
                <a:gd name="connsiteX0" fmla="*/ 12192000 w 12192000"/>
                <a:gd name="connsiteY0" fmla="*/ 0 h 3799396"/>
                <a:gd name="connsiteX1" fmla="*/ 12192000 w 12192000"/>
                <a:gd name="connsiteY1" fmla="*/ 3799396 h 3799396"/>
                <a:gd name="connsiteX2" fmla="*/ 1 w 12192000"/>
                <a:gd name="connsiteY2" fmla="*/ 3799396 h 3799396"/>
                <a:gd name="connsiteX3" fmla="*/ 0 w 12192000"/>
                <a:gd name="connsiteY3" fmla="*/ 3070158 h 3799396"/>
                <a:gd name="connsiteX4" fmla="*/ 0 w 12192000"/>
                <a:gd name="connsiteY4" fmla="*/ 2705539 h 3799396"/>
                <a:gd name="connsiteX5" fmla="*/ 19947 w 12192000"/>
                <a:gd name="connsiteY5" fmla="*/ 2690095 h 3799396"/>
                <a:gd name="connsiteX6" fmla="*/ 4809512 w 12192000"/>
                <a:gd name="connsiteY6" fmla="*/ 1195309 h 3799396"/>
                <a:gd name="connsiteX7" fmla="*/ 9747229 w 12192000"/>
                <a:gd name="connsiteY7" fmla="*/ 1248376 h 3799396"/>
                <a:gd name="connsiteX8" fmla="*/ 12080728 w 12192000"/>
                <a:gd name="connsiteY8" fmla="*/ 85292 h 379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799396">
                  <a:moveTo>
                    <a:pt x="12192000" y="0"/>
                  </a:moveTo>
                  <a:lnTo>
                    <a:pt x="12192000" y="3799396"/>
                  </a:lnTo>
                  <a:lnTo>
                    <a:pt x="1" y="3799396"/>
                  </a:lnTo>
                  <a:lnTo>
                    <a:pt x="0" y="3070158"/>
                  </a:lnTo>
                  <a:lnTo>
                    <a:pt x="0" y="2705539"/>
                  </a:lnTo>
                  <a:lnTo>
                    <a:pt x="19947" y="2690095"/>
                  </a:lnTo>
                  <a:cubicBezTo>
                    <a:pt x="890232" y="2092211"/>
                    <a:pt x="3265672" y="1439125"/>
                    <a:pt x="4809512" y="1195309"/>
                  </a:cubicBezTo>
                  <a:cubicBezTo>
                    <a:pt x="6456275" y="935239"/>
                    <a:pt x="8640234" y="1464708"/>
                    <a:pt x="9747229" y="1248376"/>
                  </a:cubicBezTo>
                  <a:cubicBezTo>
                    <a:pt x="10715850" y="1059085"/>
                    <a:pt x="11415123" y="589693"/>
                    <a:pt x="12080728" y="85292"/>
                  </a:cubicBezTo>
                  <a:close/>
                </a:path>
              </a:pathLst>
            </a:custGeom>
            <a:gradFill>
              <a:gsLst>
                <a:gs pos="0">
                  <a:srgbClr val="754E9A">
                    <a:alpha val="0"/>
                  </a:srgbClr>
                </a:gs>
                <a:gs pos="37000">
                  <a:srgbClr val="754E9A"/>
                </a:gs>
                <a:gs pos="83000">
                  <a:srgbClr val="754E9A"/>
                </a:gs>
                <a:gs pos="100000">
                  <a:srgbClr val="754E9A"/>
                </a:gs>
              </a:gsLst>
              <a:lin ang="8100000" scaled="0"/>
            </a:gradFill>
            <a:ln w="25400">
              <a:noFill/>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cxnSp>
          <p:nvCxnSpPr>
            <p:cNvPr id="12" name="直接连接符 11">
              <a:extLst>
                <a:ext uri="{FF2B5EF4-FFF2-40B4-BE49-F238E27FC236}">
                  <a16:creationId xmlns:a16="http://schemas.microsoft.com/office/drawing/2014/main" id="{0E4F9D5A-20F6-15E7-6D2F-46AA45B3CA18}"/>
                </a:ext>
              </a:extLst>
            </p:cNvPr>
            <p:cNvCxnSpPr>
              <a:cxnSpLocks/>
            </p:cNvCxnSpPr>
            <p:nvPr/>
          </p:nvCxnSpPr>
          <p:spPr>
            <a:xfrm flipV="1">
              <a:off x="978670" y="4137019"/>
              <a:ext cx="0" cy="979442"/>
            </a:xfrm>
            <a:prstGeom prst="line">
              <a:avLst/>
            </a:prstGeom>
            <a:ln>
              <a:gradFill>
                <a:gsLst>
                  <a:gs pos="0">
                    <a:srgbClr val="754E9A">
                      <a:alpha val="0"/>
                    </a:srgbClr>
                  </a:gs>
                  <a:gs pos="100000">
                    <a:srgbClr val="002060"/>
                  </a:gs>
                </a:gsLst>
                <a:lin ang="5400000" scaled="1"/>
              </a:gradFill>
              <a:tailEnd type="oval"/>
            </a:ln>
          </p:spPr>
          <p:style>
            <a:lnRef idx="2">
              <a:schemeClr val="accent1"/>
            </a:lnRef>
            <a:fillRef idx="0">
              <a:schemeClr val="accent1"/>
            </a:fillRef>
            <a:effectRef idx="1">
              <a:schemeClr val="accent1"/>
            </a:effectRef>
            <a:fontRef idx="minor">
              <a:schemeClr val="tx1"/>
            </a:fontRef>
          </p:style>
        </p:cxnSp>
        <p:cxnSp>
          <p:nvCxnSpPr>
            <p:cNvPr id="30" name="直接连接符 29">
              <a:extLst>
                <a:ext uri="{FF2B5EF4-FFF2-40B4-BE49-F238E27FC236}">
                  <a16:creationId xmlns:a16="http://schemas.microsoft.com/office/drawing/2014/main" id="{3C671A96-651D-7753-E4A3-2B354682D7CF}"/>
                </a:ext>
              </a:extLst>
            </p:cNvPr>
            <p:cNvCxnSpPr>
              <a:cxnSpLocks/>
            </p:cNvCxnSpPr>
            <p:nvPr/>
          </p:nvCxnSpPr>
          <p:spPr>
            <a:xfrm flipV="1">
              <a:off x="2829998" y="3647298"/>
              <a:ext cx="0" cy="979442"/>
            </a:xfrm>
            <a:prstGeom prst="line">
              <a:avLst/>
            </a:prstGeom>
            <a:ln>
              <a:gradFill>
                <a:gsLst>
                  <a:gs pos="0">
                    <a:srgbClr val="754E9A">
                      <a:alpha val="0"/>
                    </a:srgbClr>
                  </a:gs>
                  <a:gs pos="100000">
                    <a:srgbClr val="002060"/>
                  </a:gs>
                </a:gsLst>
                <a:lin ang="5400000" scaled="1"/>
              </a:gradFill>
              <a:tailEnd type="oval"/>
            </a:ln>
          </p:spPr>
          <p:style>
            <a:lnRef idx="2">
              <a:schemeClr val="accent1"/>
            </a:lnRef>
            <a:fillRef idx="0">
              <a:schemeClr val="accent1"/>
            </a:fillRef>
            <a:effectRef idx="1">
              <a:schemeClr val="accent1"/>
            </a:effectRef>
            <a:fontRef idx="minor">
              <a:schemeClr val="tx1"/>
            </a:fontRef>
          </p:style>
        </p:cxnSp>
        <p:cxnSp>
          <p:nvCxnSpPr>
            <p:cNvPr id="35" name="直接连接符 34">
              <a:extLst>
                <a:ext uri="{FF2B5EF4-FFF2-40B4-BE49-F238E27FC236}">
                  <a16:creationId xmlns:a16="http://schemas.microsoft.com/office/drawing/2014/main" id="{DD924CB4-B9E0-DEC5-6BFA-06B3F08F5D52}"/>
                </a:ext>
              </a:extLst>
            </p:cNvPr>
            <p:cNvCxnSpPr>
              <a:cxnSpLocks/>
            </p:cNvCxnSpPr>
            <p:nvPr/>
          </p:nvCxnSpPr>
          <p:spPr>
            <a:xfrm flipV="1">
              <a:off x="4730494" y="3263358"/>
              <a:ext cx="0" cy="979442"/>
            </a:xfrm>
            <a:prstGeom prst="line">
              <a:avLst/>
            </a:prstGeom>
            <a:ln>
              <a:gradFill>
                <a:gsLst>
                  <a:gs pos="0">
                    <a:srgbClr val="754E9A">
                      <a:alpha val="0"/>
                    </a:srgbClr>
                  </a:gs>
                  <a:gs pos="100000">
                    <a:srgbClr val="002060"/>
                  </a:gs>
                </a:gsLst>
                <a:lin ang="5400000" scaled="1"/>
              </a:gradFill>
              <a:tailEnd type="oval"/>
            </a:ln>
          </p:spPr>
          <p:style>
            <a:lnRef idx="2">
              <a:schemeClr val="accent1"/>
            </a:lnRef>
            <a:fillRef idx="0">
              <a:schemeClr val="accent1"/>
            </a:fillRef>
            <a:effectRef idx="1">
              <a:schemeClr val="accent1"/>
            </a:effectRef>
            <a:fontRef idx="minor">
              <a:schemeClr val="tx1"/>
            </a:fontRef>
          </p:style>
        </p:cxnSp>
        <p:cxnSp>
          <p:nvCxnSpPr>
            <p:cNvPr id="45" name="直接连接符 44">
              <a:extLst>
                <a:ext uri="{FF2B5EF4-FFF2-40B4-BE49-F238E27FC236}">
                  <a16:creationId xmlns:a16="http://schemas.microsoft.com/office/drawing/2014/main" id="{C551712C-88C3-022B-9113-55C1A5BDB80C}"/>
                </a:ext>
              </a:extLst>
            </p:cNvPr>
            <p:cNvCxnSpPr>
              <a:cxnSpLocks/>
            </p:cNvCxnSpPr>
            <p:nvPr/>
          </p:nvCxnSpPr>
          <p:spPr>
            <a:xfrm flipV="1">
              <a:off x="6732171" y="2976015"/>
              <a:ext cx="0" cy="1097280"/>
            </a:xfrm>
            <a:prstGeom prst="line">
              <a:avLst/>
            </a:prstGeom>
            <a:ln>
              <a:gradFill>
                <a:gsLst>
                  <a:gs pos="0">
                    <a:srgbClr val="754E9A">
                      <a:alpha val="0"/>
                    </a:srgbClr>
                  </a:gs>
                  <a:gs pos="100000">
                    <a:srgbClr val="002060"/>
                  </a:gs>
                </a:gsLst>
                <a:lin ang="5400000" scaled="1"/>
              </a:gradFill>
              <a:tailEnd type="oval"/>
            </a:ln>
          </p:spPr>
          <p:style>
            <a:lnRef idx="2">
              <a:schemeClr val="accent1"/>
            </a:lnRef>
            <a:fillRef idx="0">
              <a:schemeClr val="accent1"/>
            </a:fillRef>
            <a:effectRef idx="1">
              <a:schemeClr val="accent1"/>
            </a:effectRef>
            <a:fontRef idx="minor">
              <a:schemeClr val="tx1"/>
            </a:fontRef>
          </p:style>
        </p:cxnSp>
        <p:cxnSp>
          <p:nvCxnSpPr>
            <p:cNvPr id="50" name="直接连接符 49">
              <a:extLst>
                <a:ext uri="{FF2B5EF4-FFF2-40B4-BE49-F238E27FC236}">
                  <a16:creationId xmlns:a16="http://schemas.microsoft.com/office/drawing/2014/main" id="{93C3195B-51BE-BCDD-5949-D8E064534B27}"/>
                </a:ext>
              </a:extLst>
            </p:cNvPr>
            <p:cNvCxnSpPr>
              <a:cxnSpLocks/>
            </p:cNvCxnSpPr>
            <p:nvPr/>
          </p:nvCxnSpPr>
          <p:spPr>
            <a:xfrm flipV="1">
              <a:off x="8740818" y="2814042"/>
              <a:ext cx="0" cy="1371600"/>
            </a:xfrm>
            <a:prstGeom prst="line">
              <a:avLst/>
            </a:prstGeom>
            <a:ln>
              <a:gradFill>
                <a:gsLst>
                  <a:gs pos="0">
                    <a:srgbClr val="754E9A">
                      <a:alpha val="0"/>
                    </a:srgbClr>
                  </a:gs>
                  <a:gs pos="100000">
                    <a:srgbClr val="002060"/>
                  </a:gs>
                </a:gsLst>
                <a:lin ang="5400000" scaled="1"/>
              </a:gradFill>
              <a:tailEnd type="oval"/>
            </a:ln>
          </p:spPr>
          <p:style>
            <a:lnRef idx="2">
              <a:schemeClr val="accent1"/>
            </a:lnRef>
            <a:fillRef idx="0">
              <a:schemeClr val="accent1"/>
            </a:fillRef>
            <a:effectRef idx="1">
              <a:schemeClr val="accent1"/>
            </a:effectRef>
            <a:fontRef idx="minor">
              <a:schemeClr val="tx1"/>
            </a:fontRef>
          </p:style>
        </p:cxnSp>
      </p:grpSp>
      <p:sp>
        <p:nvSpPr>
          <p:cNvPr id="2" name="PictureMisc">
            <a:extLst>
              <a:ext uri="{FF2B5EF4-FFF2-40B4-BE49-F238E27FC236}">
                <a16:creationId xmlns:a16="http://schemas.microsoft.com/office/drawing/2014/main" id="{F946D239-D119-2F34-B12E-E432F09713CB}"/>
              </a:ext>
            </a:extLst>
          </p:cNvPr>
          <p:cNvSpPr/>
          <p:nvPr/>
        </p:nvSpPr>
        <p:spPr>
          <a:xfrm>
            <a:off x="0" y="3058604"/>
            <a:ext cx="12192000" cy="3799396"/>
          </a:xfrm>
          <a:custGeom>
            <a:avLst/>
            <a:gdLst>
              <a:gd name="connsiteX0" fmla="*/ 12192000 w 12192000"/>
              <a:gd name="connsiteY0" fmla="*/ 0 h 3799396"/>
              <a:gd name="connsiteX1" fmla="*/ 12192000 w 12192000"/>
              <a:gd name="connsiteY1" fmla="*/ 3799396 h 3799396"/>
              <a:gd name="connsiteX2" fmla="*/ 1 w 12192000"/>
              <a:gd name="connsiteY2" fmla="*/ 3799396 h 3799396"/>
              <a:gd name="connsiteX3" fmla="*/ 0 w 12192000"/>
              <a:gd name="connsiteY3" fmla="*/ 3070158 h 3799396"/>
              <a:gd name="connsiteX4" fmla="*/ 0 w 12192000"/>
              <a:gd name="connsiteY4" fmla="*/ 2705539 h 3799396"/>
              <a:gd name="connsiteX5" fmla="*/ 19947 w 12192000"/>
              <a:gd name="connsiteY5" fmla="*/ 2690095 h 3799396"/>
              <a:gd name="connsiteX6" fmla="*/ 4809512 w 12192000"/>
              <a:gd name="connsiteY6" fmla="*/ 1195309 h 3799396"/>
              <a:gd name="connsiteX7" fmla="*/ 9747229 w 12192000"/>
              <a:gd name="connsiteY7" fmla="*/ 1248376 h 3799396"/>
              <a:gd name="connsiteX8" fmla="*/ 12080728 w 12192000"/>
              <a:gd name="connsiteY8" fmla="*/ 85292 h 379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799396">
                <a:moveTo>
                  <a:pt x="12192000" y="0"/>
                </a:moveTo>
                <a:lnTo>
                  <a:pt x="12192000" y="3799396"/>
                </a:lnTo>
                <a:lnTo>
                  <a:pt x="1" y="3799396"/>
                </a:lnTo>
                <a:lnTo>
                  <a:pt x="0" y="3070158"/>
                </a:lnTo>
                <a:lnTo>
                  <a:pt x="0" y="2705539"/>
                </a:lnTo>
                <a:lnTo>
                  <a:pt x="19947" y="2690095"/>
                </a:lnTo>
                <a:cubicBezTo>
                  <a:pt x="890232" y="2092211"/>
                  <a:pt x="3265672" y="1439125"/>
                  <a:pt x="4809512" y="1195309"/>
                </a:cubicBezTo>
                <a:cubicBezTo>
                  <a:pt x="6456275" y="935239"/>
                  <a:pt x="8640234" y="1464708"/>
                  <a:pt x="9747229" y="1248376"/>
                </a:cubicBezTo>
                <a:cubicBezTo>
                  <a:pt x="10715850" y="1059085"/>
                  <a:pt x="11415123" y="589693"/>
                  <a:pt x="12080728" y="85292"/>
                </a:cubicBezTo>
                <a:close/>
              </a:path>
            </a:pathLst>
          </a:custGeom>
          <a:blipFill>
            <a:blip r:embed="rId2" cstate="email">
              <a:extLst>
                <a:ext uri="{28A0092B-C50C-407E-A947-70E740481C1C}">
                  <a14:useLocalDpi xmlns:a14="http://schemas.microsoft.com/office/drawing/2010/main"/>
                </a:ext>
              </a:extLst>
            </a:blip>
            <a:stretch>
              <a:fillRect t="-191307" b="-190033"/>
            </a:stretch>
          </a:blipFill>
          <a:ln w="25400">
            <a:noFill/>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 name="Number1">
            <a:extLst>
              <a:ext uri="{FF2B5EF4-FFF2-40B4-BE49-F238E27FC236}">
                <a16:creationId xmlns:a16="http://schemas.microsoft.com/office/drawing/2014/main" id="{2B25D646-0368-1061-3D64-822CC852295F}"/>
              </a:ext>
            </a:extLst>
          </p:cNvPr>
          <p:cNvSpPr txBox="1"/>
          <p:nvPr/>
        </p:nvSpPr>
        <p:spPr>
          <a:xfrm>
            <a:off x="1024192" y="3683251"/>
            <a:ext cx="1743351" cy="411686"/>
          </a:xfrm>
          <a:prstGeom prst="roundRect">
            <a:avLst>
              <a:gd name="adj" fmla="val 50000"/>
            </a:avLst>
          </a:prstGeom>
          <a:gradFill flip="none" rotWithShape="1">
            <a:gsLst>
              <a:gs pos="0">
                <a:srgbClr val="754E9A">
                  <a:alpha val="70000"/>
                </a:srgbClr>
              </a:gs>
              <a:gs pos="50000">
                <a:srgbClr val="754E9A"/>
              </a:gs>
            </a:gsLst>
            <a:lin ang="2700000" scaled="1"/>
            <a:tileRect/>
          </a:gradFill>
          <a:ln w="38100">
            <a:solidFill>
              <a:schemeClr val="bg1"/>
            </a:solidFill>
          </a:ln>
          <a:effectLst>
            <a:outerShdw blurRad="50800" dist="50800" dir="5400000" algn="ctr" rotWithShape="0">
              <a:schemeClr val="accent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91440" tIns="45720" rIns="91440" bIns="45720" rtlCol="0" anchor="ctr" anchorCtr="0">
            <a:noAutofit/>
          </a:bodyPr>
          <a:lstStyle>
            <a:defPPr>
              <a:defRPr lang="en-US"/>
            </a:defPPr>
            <a:lvl1pPr algn="ctr">
              <a:defRPr kumimoji="1" sz="1400" b="1">
                <a:solidFill>
                  <a:srgbClr val="FFFFFF"/>
                </a:solidFill>
                <a:latin typeface="微软雅黑" panose="020B0503020204020204" pitchFamily="34" charset="-122"/>
                <a:ea typeface="微软雅黑" panose="020B0503020204020204"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a:latin typeface="Arial" panose="020B0604020202020204" pitchFamily="34" charset="0"/>
                <a:sym typeface="Arial" panose="020B0604020202020204" pitchFamily="34" charset="0"/>
              </a:rPr>
              <a:t>药品基本信息</a:t>
            </a:r>
          </a:p>
        </p:txBody>
      </p:sp>
      <p:sp>
        <p:nvSpPr>
          <p:cNvPr id="4" name="Number2">
            <a:extLst>
              <a:ext uri="{FF2B5EF4-FFF2-40B4-BE49-F238E27FC236}">
                <a16:creationId xmlns:a16="http://schemas.microsoft.com/office/drawing/2014/main" id="{A6916CA8-0335-2367-698B-4DF7F2DED4EF}"/>
              </a:ext>
            </a:extLst>
          </p:cNvPr>
          <p:cNvSpPr txBox="1"/>
          <p:nvPr/>
        </p:nvSpPr>
        <p:spPr>
          <a:xfrm>
            <a:off x="2944347" y="3193530"/>
            <a:ext cx="1743351" cy="411686"/>
          </a:xfrm>
          <a:prstGeom prst="roundRect">
            <a:avLst>
              <a:gd name="adj" fmla="val 50000"/>
            </a:avLst>
          </a:prstGeom>
          <a:gradFill flip="none" rotWithShape="1">
            <a:gsLst>
              <a:gs pos="0">
                <a:srgbClr val="754E9A">
                  <a:alpha val="70000"/>
                </a:srgbClr>
              </a:gs>
              <a:gs pos="50000">
                <a:srgbClr val="754E9A"/>
              </a:gs>
            </a:gsLst>
            <a:lin ang="2700000" scaled="1"/>
            <a:tileRect/>
          </a:gradFill>
          <a:ln w="38100">
            <a:solidFill>
              <a:schemeClr val="bg1"/>
            </a:solidFill>
          </a:ln>
          <a:effectLst>
            <a:outerShdw blurRad="50800" dist="50800" dir="5400000" algn="ctr" rotWithShape="0">
              <a:schemeClr val="accent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91440" tIns="45720" rIns="91440" bIns="45720" rtlCol="0" anchor="ctr" anchorCtr="0">
            <a:noAutofit/>
          </a:bodyPr>
          <a:lstStyle>
            <a:defPPr>
              <a:defRPr lang="en-US"/>
            </a:defPPr>
            <a:lvl1pPr algn="ctr">
              <a:defRPr kumimoji="1" sz="1400" b="1">
                <a:solidFill>
                  <a:srgbClr val="FFFFFF"/>
                </a:solidFill>
                <a:latin typeface="微软雅黑" panose="020B0503020204020204" pitchFamily="34" charset="-122"/>
                <a:ea typeface="微软雅黑" panose="020B0503020204020204"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a:latin typeface="Arial" panose="020B0604020202020204" pitchFamily="34" charset="0"/>
                <a:sym typeface="Arial" panose="020B0604020202020204" pitchFamily="34" charset="0"/>
              </a:rPr>
              <a:t>安全性</a:t>
            </a:r>
            <a:endParaRPr lang="en-US" altLang="zh-CN">
              <a:latin typeface="Arial" panose="020B0604020202020204" pitchFamily="34" charset="0"/>
              <a:sym typeface="Arial" panose="020B0604020202020204" pitchFamily="34" charset="0"/>
            </a:endParaRPr>
          </a:p>
        </p:txBody>
      </p:sp>
      <p:sp>
        <p:nvSpPr>
          <p:cNvPr id="5" name="Number3">
            <a:extLst>
              <a:ext uri="{FF2B5EF4-FFF2-40B4-BE49-F238E27FC236}">
                <a16:creationId xmlns:a16="http://schemas.microsoft.com/office/drawing/2014/main" id="{38F243F8-0F6A-2658-2757-FC45305E044C}"/>
              </a:ext>
            </a:extLst>
          </p:cNvPr>
          <p:cNvSpPr txBox="1"/>
          <p:nvPr/>
        </p:nvSpPr>
        <p:spPr>
          <a:xfrm>
            <a:off x="4893998" y="2809590"/>
            <a:ext cx="1743351" cy="411686"/>
          </a:xfrm>
          <a:prstGeom prst="roundRect">
            <a:avLst>
              <a:gd name="adj" fmla="val 50000"/>
            </a:avLst>
          </a:prstGeom>
          <a:gradFill flip="none" rotWithShape="1">
            <a:gsLst>
              <a:gs pos="0">
                <a:srgbClr val="754E9A">
                  <a:alpha val="70000"/>
                </a:srgbClr>
              </a:gs>
              <a:gs pos="50000">
                <a:srgbClr val="754E9A"/>
              </a:gs>
            </a:gsLst>
            <a:lin ang="2700000" scaled="1"/>
            <a:tileRect/>
          </a:gradFill>
          <a:ln w="38100">
            <a:solidFill>
              <a:schemeClr val="bg1"/>
            </a:solidFill>
          </a:ln>
          <a:effectLst>
            <a:outerShdw blurRad="50800" dist="50800" dir="5400000" algn="ctr" rotWithShape="0">
              <a:schemeClr val="accent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91440" tIns="45720" rIns="91440" bIns="45720" rtlCol="0" anchor="ctr" anchorCtr="0">
            <a:noAutofit/>
          </a:bodyPr>
          <a:lstStyle>
            <a:defPPr>
              <a:defRPr lang="en-US"/>
            </a:defPPr>
            <a:lvl1pPr algn="ctr">
              <a:defRPr kumimoji="1" sz="1400" b="1">
                <a:solidFill>
                  <a:srgbClr val="FFFFFF"/>
                </a:solidFill>
                <a:latin typeface="微软雅黑" panose="020B0503020204020204" pitchFamily="34" charset="-122"/>
                <a:ea typeface="微软雅黑" panose="020B0503020204020204"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a:latin typeface="Arial" panose="020B0604020202020204" pitchFamily="34" charset="0"/>
                <a:sym typeface="Arial" panose="020B0604020202020204" pitchFamily="34" charset="0"/>
              </a:rPr>
              <a:t>有效性</a:t>
            </a:r>
            <a:endParaRPr lang="en-US" altLang="zh-CN">
              <a:latin typeface="Arial" panose="020B0604020202020204" pitchFamily="34" charset="0"/>
              <a:sym typeface="Arial" panose="020B0604020202020204" pitchFamily="34" charset="0"/>
            </a:endParaRPr>
          </a:p>
        </p:txBody>
      </p:sp>
      <p:sp>
        <p:nvSpPr>
          <p:cNvPr id="7" name="Number5">
            <a:extLst>
              <a:ext uri="{FF2B5EF4-FFF2-40B4-BE49-F238E27FC236}">
                <a16:creationId xmlns:a16="http://schemas.microsoft.com/office/drawing/2014/main" id="{4B8D4DA1-74BD-4F4B-E580-CF738F77ED2F}"/>
              </a:ext>
            </a:extLst>
          </p:cNvPr>
          <p:cNvSpPr txBox="1"/>
          <p:nvPr/>
        </p:nvSpPr>
        <p:spPr>
          <a:xfrm>
            <a:off x="6876018" y="2522245"/>
            <a:ext cx="1743351" cy="411686"/>
          </a:xfrm>
          <a:prstGeom prst="roundRect">
            <a:avLst>
              <a:gd name="adj" fmla="val 50000"/>
            </a:avLst>
          </a:prstGeom>
          <a:gradFill flip="none" rotWithShape="1">
            <a:gsLst>
              <a:gs pos="0">
                <a:srgbClr val="754E9A">
                  <a:alpha val="70000"/>
                </a:srgbClr>
              </a:gs>
              <a:gs pos="50000">
                <a:srgbClr val="754E9A"/>
              </a:gs>
            </a:gsLst>
            <a:lin ang="2700000" scaled="1"/>
            <a:tileRect/>
          </a:gradFill>
          <a:ln w="38100">
            <a:solidFill>
              <a:schemeClr val="bg1"/>
            </a:solidFill>
          </a:ln>
          <a:effectLst>
            <a:outerShdw blurRad="50800" dist="50800" dir="5400000" algn="ctr" rotWithShape="0">
              <a:schemeClr val="accent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91440" tIns="45720" rIns="91440" bIns="45720" rtlCol="0" anchor="ctr" anchorCtr="0">
            <a:noAutofit/>
          </a:bodyPr>
          <a:lstStyle>
            <a:defPPr>
              <a:defRPr lang="en-US"/>
            </a:defPPr>
            <a:lvl1pPr algn="ctr">
              <a:defRPr kumimoji="1" sz="1400" b="1">
                <a:solidFill>
                  <a:srgbClr val="FFFFFF"/>
                </a:solidFill>
                <a:latin typeface="微软雅黑" panose="020B0503020204020204" pitchFamily="34" charset="-122"/>
                <a:ea typeface="微软雅黑" panose="020B0503020204020204"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a:latin typeface="Arial" panose="020B0604020202020204" pitchFamily="34" charset="0"/>
                <a:sym typeface="Arial" panose="020B0604020202020204" pitchFamily="34" charset="0"/>
              </a:rPr>
              <a:t>创新性</a:t>
            </a:r>
            <a:endParaRPr lang="en-US" altLang="zh-CN">
              <a:latin typeface="Arial" panose="020B0604020202020204" pitchFamily="34" charset="0"/>
              <a:sym typeface="Arial" panose="020B0604020202020204" pitchFamily="34" charset="0"/>
            </a:endParaRPr>
          </a:p>
        </p:txBody>
      </p:sp>
      <p:sp>
        <p:nvSpPr>
          <p:cNvPr id="8" name="Number6">
            <a:extLst>
              <a:ext uri="{FF2B5EF4-FFF2-40B4-BE49-F238E27FC236}">
                <a16:creationId xmlns:a16="http://schemas.microsoft.com/office/drawing/2014/main" id="{0291127F-FBF4-0727-F582-4507CB7541F0}"/>
              </a:ext>
            </a:extLst>
          </p:cNvPr>
          <p:cNvSpPr txBox="1"/>
          <p:nvPr/>
        </p:nvSpPr>
        <p:spPr>
          <a:xfrm>
            <a:off x="8874831" y="2311111"/>
            <a:ext cx="1743351" cy="411686"/>
          </a:xfrm>
          <a:prstGeom prst="roundRect">
            <a:avLst>
              <a:gd name="adj" fmla="val 50000"/>
            </a:avLst>
          </a:prstGeom>
          <a:gradFill flip="none" rotWithShape="1">
            <a:gsLst>
              <a:gs pos="0">
                <a:srgbClr val="754E9A">
                  <a:alpha val="70000"/>
                </a:srgbClr>
              </a:gs>
              <a:gs pos="50000">
                <a:srgbClr val="754E9A"/>
              </a:gs>
            </a:gsLst>
            <a:lin ang="2700000" scaled="1"/>
            <a:tileRect/>
          </a:gradFill>
          <a:ln w="38100">
            <a:solidFill>
              <a:schemeClr val="bg1"/>
            </a:solidFill>
          </a:ln>
          <a:effectLst>
            <a:outerShdw blurRad="50800" dist="50800" dir="5400000" algn="ctr" rotWithShape="0">
              <a:schemeClr val="accent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91440" tIns="45720" rIns="91440" bIns="45720" rtlCol="0" anchor="ctr" anchorCtr="0">
            <a:noAutofit/>
          </a:bodyPr>
          <a:lstStyle>
            <a:defPPr>
              <a:defRPr lang="en-US"/>
            </a:defPPr>
            <a:lvl1pPr algn="ctr">
              <a:defRPr kumimoji="1" sz="2400" b="1">
                <a:solidFill>
                  <a:srgbClr val="FFFFFF"/>
                </a:solidFill>
                <a:latin typeface="微软雅黑" panose="020B0503020204020204" pitchFamily="34" charset="-122"/>
                <a:ea typeface="微软雅黑" panose="020B0503020204020204"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1400">
                <a:latin typeface="Arial" panose="020B0604020202020204" pitchFamily="34" charset="0"/>
                <a:sym typeface="Arial" panose="020B0604020202020204" pitchFamily="34" charset="0"/>
              </a:rPr>
              <a:t>公平性</a:t>
            </a:r>
            <a:endParaRPr lang="en-US" altLang="zh-CN" sz="1400">
              <a:latin typeface="Arial" panose="020B0604020202020204" pitchFamily="34" charset="0"/>
              <a:sym typeface="Arial" panose="020B0604020202020204" pitchFamily="34" charset="0"/>
            </a:endParaRPr>
          </a:p>
        </p:txBody>
      </p:sp>
      <p:sp>
        <p:nvSpPr>
          <p:cNvPr id="24" name="标题 23">
            <a:extLst>
              <a:ext uri="{FF2B5EF4-FFF2-40B4-BE49-F238E27FC236}">
                <a16:creationId xmlns:a16="http://schemas.microsoft.com/office/drawing/2014/main" id="{F5DC24E4-D8BD-DC91-2D43-B2ED93ED6A7A}"/>
              </a:ext>
            </a:extLst>
          </p:cNvPr>
          <p:cNvSpPr>
            <a:spLocks noGrp="1"/>
          </p:cNvSpPr>
          <p:nvPr>
            <p:ph type="title"/>
          </p:nvPr>
        </p:nvSpPr>
        <p:spPr>
          <a:xfrm>
            <a:off x="392221" y="496265"/>
            <a:ext cx="10515600" cy="590931"/>
          </a:xfrm>
        </p:spPr>
        <p:txBody>
          <a:bodyPr/>
          <a:lstStyle/>
          <a:p>
            <a:r>
              <a:rPr lang="zh-CN" altLang="en-US" sz="3600" dirty="0">
                <a:latin typeface="Arial" panose="020B0604020202020204" pitchFamily="34" charset="0"/>
                <a:sym typeface="Arial" panose="020B0604020202020204" pitchFamily="34" charset="0"/>
              </a:rPr>
              <a:t>目录</a:t>
            </a:r>
          </a:p>
        </p:txBody>
      </p:sp>
      <p:sp>
        <p:nvSpPr>
          <p:cNvPr id="25" name="PictureMisc">
            <a:extLst>
              <a:ext uri="{FF2B5EF4-FFF2-40B4-BE49-F238E27FC236}">
                <a16:creationId xmlns:a16="http://schemas.microsoft.com/office/drawing/2014/main" id="{5BF4379A-C353-109A-31F8-A5FC2E147AF2}"/>
              </a:ext>
            </a:extLst>
          </p:cNvPr>
          <p:cNvSpPr/>
          <p:nvPr/>
        </p:nvSpPr>
        <p:spPr>
          <a:xfrm>
            <a:off x="4316" y="3049488"/>
            <a:ext cx="12192000" cy="3799396"/>
          </a:xfrm>
          <a:custGeom>
            <a:avLst/>
            <a:gdLst>
              <a:gd name="connsiteX0" fmla="*/ 12192000 w 12192000"/>
              <a:gd name="connsiteY0" fmla="*/ 0 h 3799396"/>
              <a:gd name="connsiteX1" fmla="*/ 12192000 w 12192000"/>
              <a:gd name="connsiteY1" fmla="*/ 3799396 h 3799396"/>
              <a:gd name="connsiteX2" fmla="*/ 1 w 12192000"/>
              <a:gd name="connsiteY2" fmla="*/ 3799396 h 3799396"/>
              <a:gd name="connsiteX3" fmla="*/ 0 w 12192000"/>
              <a:gd name="connsiteY3" fmla="*/ 3070158 h 3799396"/>
              <a:gd name="connsiteX4" fmla="*/ 0 w 12192000"/>
              <a:gd name="connsiteY4" fmla="*/ 2705539 h 3799396"/>
              <a:gd name="connsiteX5" fmla="*/ 19947 w 12192000"/>
              <a:gd name="connsiteY5" fmla="*/ 2690095 h 3799396"/>
              <a:gd name="connsiteX6" fmla="*/ 4809512 w 12192000"/>
              <a:gd name="connsiteY6" fmla="*/ 1195309 h 3799396"/>
              <a:gd name="connsiteX7" fmla="*/ 9747229 w 12192000"/>
              <a:gd name="connsiteY7" fmla="*/ 1248376 h 3799396"/>
              <a:gd name="connsiteX8" fmla="*/ 12080728 w 12192000"/>
              <a:gd name="connsiteY8" fmla="*/ 85292 h 379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799396">
                <a:moveTo>
                  <a:pt x="12192000" y="0"/>
                </a:moveTo>
                <a:lnTo>
                  <a:pt x="12192000" y="3799396"/>
                </a:lnTo>
                <a:lnTo>
                  <a:pt x="1" y="3799396"/>
                </a:lnTo>
                <a:lnTo>
                  <a:pt x="0" y="3070158"/>
                </a:lnTo>
                <a:lnTo>
                  <a:pt x="0" y="2705539"/>
                </a:lnTo>
                <a:lnTo>
                  <a:pt x="19947" y="2690095"/>
                </a:lnTo>
                <a:cubicBezTo>
                  <a:pt x="890232" y="2092211"/>
                  <a:pt x="3265672" y="1439125"/>
                  <a:pt x="4809512" y="1195309"/>
                </a:cubicBezTo>
                <a:cubicBezTo>
                  <a:pt x="6456275" y="935239"/>
                  <a:pt x="8640234" y="1464708"/>
                  <a:pt x="9747229" y="1248376"/>
                </a:cubicBezTo>
                <a:cubicBezTo>
                  <a:pt x="10715850" y="1059085"/>
                  <a:pt x="11415123" y="589693"/>
                  <a:pt x="12080728" y="85292"/>
                </a:cubicBezTo>
                <a:close/>
              </a:path>
            </a:pathLst>
          </a:custGeom>
          <a:solidFill>
            <a:schemeClr val="bg1">
              <a:alpha val="60000"/>
            </a:schemeClr>
          </a:solidFill>
          <a:ln w="25400">
            <a:noFill/>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1420842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组合 46">
            <a:extLst>
              <a:ext uri="{FF2B5EF4-FFF2-40B4-BE49-F238E27FC236}">
                <a16:creationId xmlns:a16="http://schemas.microsoft.com/office/drawing/2014/main" id="{D9F200B7-86F0-73F0-A3B7-A8B65F7D8BBF}"/>
              </a:ext>
            </a:extLst>
          </p:cNvPr>
          <p:cNvGrpSpPr/>
          <p:nvPr/>
        </p:nvGrpSpPr>
        <p:grpSpPr>
          <a:xfrm>
            <a:off x="431775" y="1462006"/>
            <a:ext cx="11096542" cy="4847652"/>
            <a:chOff x="485858" y="1502348"/>
            <a:chExt cx="11096542" cy="4574271"/>
          </a:xfrm>
        </p:grpSpPr>
        <p:sp>
          <p:nvSpPr>
            <p:cNvPr id="42" name="矩形: 剪去单角 41">
              <a:extLst>
                <a:ext uri="{FF2B5EF4-FFF2-40B4-BE49-F238E27FC236}">
                  <a16:creationId xmlns:a16="http://schemas.microsoft.com/office/drawing/2014/main" id="{E3D09273-EF60-BE70-AAD6-52A50E946E89}"/>
                </a:ext>
              </a:extLst>
            </p:cNvPr>
            <p:cNvSpPr/>
            <p:nvPr/>
          </p:nvSpPr>
          <p:spPr>
            <a:xfrm rot="21445303">
              <a:off x="485858" y="1502348"/>
              <a:ext cx="3553726" cy="4574271"/>
            </a:xfrm>
            <a:prstGeom prst="snip1Rect">
              <a:avLst>
                <a:gd name="adj" fmla="val 12844"/>
              </a:avLst>
            </a:prstGeom>
            <a:gradFill flip="none" rotWithShape="1">
              <a:gsLst>
                <a:gs pos="0">
                  <a:srgbClr val="754E9A">
                    <a:alpha val="20000"/>
                  </a:srgbClr>
                </a:gs>
                <a:gs pos="100000">
                  <a:srgbClr val="754E9A"/>
                </a:gs>
              </a:gsLst>
              <a:lin ang="16200000" scaled="1"/>
              <a:tileRect/>
            </a:gradFill>
            <a:ln w="12700">
              <a:noFill/>
            </a:ln>
            <a:effectLst>
              <a:outerShdw blurRad="127000" dist="63500" dir="2700000" algn="tl"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91440" tIns="45720" rIns="180000" bIns="45720" rtlCol="0" anchor="ctr">
              <a:noAutofit/>
            </a:bodyPr>
            <a:lstStyle/>
            <a:p>
              <a:pPr algn="ctr"/>
              <a:endParaRPr lang="zh-CN" altLang="en-US" sz="2400" b="1">
                <a:latin typeface="Arial" panose="020B0604020202020204" pitchFamily="34" charset="0"/>
                <a:ea typeface="微软雅黑" panose="020B0503020204020204" pitchFamily="34" charset="-122"/>
                <a:sym typeface="Arial" panose="020B0604020202020204" pitchFamily="34" charset="0"/>
              </a:endParaRPr>
            </a:p>
          </p:txBody>
        </p:sp>
        <p:sp>
          <p:nvSpPr>
            <p:cNvPr id="35" name="矩形: 圆角 34">
              <a:extLst>
                <a:ext uri="{FF2B5EF4-FFF2-40B4-BE49-F238E27FC236}">
                  <a16:creationId xmlns:a16="http://schemas.microsoft.com/office/drawing/2014/main" id="{D340D980-4A78-E986-61C2-814D2880CCD6}"/>
                </a:ext>
              </a:extLst>
            </p:cNvPr>
            <p:cNvSpPr/>
            <p:nvPr/>
          </p:nvSpPr>
          <p:spPr>
            <a:xfrm>
              <a:off x="609600" y="1690842"/>
              <a:ext cx="10972800" cy="4380111"/>
            </a:xfrm>
            <a:prstGeom prst="roundRect">
              <a:avLst>
                <a:gd name="adj" fmla="val 860"/>
              </a:avLst>
            </a:prstGeom>
            <a:solidFill>
              <a:schemeClr val="bg1"/>
            </a:solidFill>
            <a:ln w="19050" cap="rnd">
              <a:gradFill>
                <a:gsLst>
                  <a:gs pos="0">
                    <a:srgbClr val="CFC6E0"/>
                  </a:gs>
                  <a:gs pos="50000">
                    <a:schemeClr val="accent1">
                      <a:lumMod val="30000"/>
                      <a:lumOff val="70000"/>
                      <a:alpha val="0"/>
                    </a:schemeClr>
                  </a:gs>
                </a:gsLst>
                <a:lin ang="8100000" scaled="0"/>
              </a:gradFill>
              <a:prstDash val="solid"/>
              <a:round/>
            </a:ln>
            <a:effectLst>
              <a:outerShdw blurRad="254000" dist="127000" algn="ctr" rotWithShape="0">
                <a:schemeClr val="accent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normAutofit/>
            </a:bodyPr>
            <a:lstStyle/>
            <a:p>
              <a:pPr algn="ctr"/>
              <a:endParaRPr lang="zh-CN" altLang="en-US" sz="2400" b="1">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0" name="矩形: 圆角 19">
            <a:extLst>
              <a:ext uri="{FF2B5EF4-FFF2-40B4-BE49-F238E27FC236}">
                <a16:creationId xmlns:a16="http://schemas.microsoft.com/office/drawing/2014/main" id="{6805F313-A1F7-BA62-60F3-01A7EDDBA09D}"/>
              </a:ext>
            </a:extLst>
          </p:cNvPr>
          <p:cNvSpPr/>
          <p:nvPr/>
        </p:nvSpPr>
        <p:spPr>
          <a:xfrm>
            <a:off x="674424" y="4977277"/>
            <a:ext cx="10843152" cy="1299020"/>
          </a:xfrm>
          <a:prstGeom prst="roundRect">
            <a:avLst>
              <a:gd name="adj" fmla="val 6104"/>
            </a:avLst>
          </a:prstGeom>
          <a:solidFill>
            <a:srgbClr val="754E9A">
              <a:alpha val="10000"/>
            </a:srgbClr>
          </a:solidFill>
          <a:ln w="6350">
            <a:solidFill>
              <a:srgbClr val="754E9A"/>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圆角 15">
            <a:extLst>
              <a:ext uri="{FF2B5EF4-FFF2-40B4-BE49-F238E27FC236}">
                <a16:creationId xmlns:a16="http://schemas.microsoft.com/office/drawing/2014/main" id="{9A39911F-9853-F59F-40C1-AEAD02B015DF}"/>
              </a:ext>
            </a:extLst>
          </p:cNvPr>
          <p:cNvSpPr/>
          <p:nvPr/>
        </p:nvSpPr>
        <p:spPr>
          <a:xfrm>
            <a:off x="4861706" y="1760525"/>
            <a:ext cx="6655870" cy="3154233"/>
          </a:xfrm>
          <a:prstGeom prst="roundRect">
            <a:avLst>
              <a:gd name="adj" fmla="val 1894"/>
            </a:avLst>
          </a:prstGeom>
          <a:solidFill>
            <a:srgbClr val="754E9A">
              <a:alpha val="10000"/>
            </a:srgbClr>
          </a:solidFill>
          <a:ln w="6350">
            <a:solidFill>
              <a:srgbClr val="754E9A"/>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圆角 18">
            <a:extLst>
              <a:ext uri="{FF2B5EF4-FFF2-40B4-BE49-F238E27FC236}">
                <a16:creationId xmlns:a16="http://schemas.microsoft.com/office/drawing/2014/main" id="{F30F270B-30D6-AEE0-91DB-8433C158FA44}"/>
              </a:ext>
            </a:extLst>
          </p:cNvPr>
          <p:cNvSpPr/>
          <p:nvPr/>
        </p:nvSpPr>
        <p:spPr>
          <a:xfrm>
            <a:off x="663683" y="1760526"/>
            <a:ext cx="4142777" cy="3154232"/>
          </a:xfrm>
          <a:prstGeom prst="roundRect">
            <a:avLst>
              <a:gd name="adj" fmla="val 1404"/>
            </a:avLst>
          </a:prstGeom>
          <a:solidFill>
            <a:srgbClr val="754E9A">
              <a:alpha val="10000"/>
            </a:srgbClr>
          </a:solidFill>
          <a:ln w="6350">
            <a:solidFill>
              <a:srgbClr val="754E9A"/>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a:extLst>
              <a:ext uri="{FF2B5EF4-FFF2-40B4-BE49-F238E27FC236}">
                <a16:creationId xmlns:a16="http://schemas.microsoft.com/office/drawing/2014/main" id="{C8844ABC-33BF-3A02-F3D9-5CB0B032DEDF}"/>
              </a:ext>
            </a:extLst>
          </p:cNvPr>
          <p:cNvSpPr txBox="1"/>
          <p:nvPr/>
        </p:nvSpPr>
        <p:spPr>
          <a:xfrm>
            <a:off x="808672" y="1860756"/>
            <a:ext cx="4179311" cy="2657074"/>
          </a:xfrm>
          <a:prstGeom prst="rect">
            <a:avLst/>
          </a:prstGeom>
          <a:noFill/>
        </p:spPr>
        <p:txBody>
          <a:bodyPr wrap="square" lIns="0" tIns="0" rIns="0" bIns="0" rtlCol="0" anchor="t">
            <a:spAutoFit/>
          </a:bodyPr>
          <a:lstStyle/>
          <a:p>
            <a:pPr marL="171450" indent="-171450" algn="l">
              <a:lnSpc>
                <a:spcPct val="200000"/>
              </a:lnSpc>
              <a:buFont typeface="Wingdings" panose="05000000000000000000" pitchFamily="2" charset="2"/>
              <a:buChar char="p"/>
            </a:pPr>
            <a:r>
              <a:rPr lang="zh-CN" altLang="en-US" sz="1100" b="1" dirty="0">
                <a:latin typeface="Arial"/>
                <a:ea typeface="微软雅黑"/>
                <a:cs typeface="Arial"/>
                <a:sym typeface="Arial" panose="020B0604020202020204" pitchFamily="34" charset="0"/>
              </a:rPr>
              <a:t>通用名：</a:t>
            </a:r>
            <a:r>
              <a:rPr lang="zh-CN" altLang="en-US" sz="1100" dirty="0">
                <a:latin typeface="Arial"/>
                <a:ea typeface="微软雅黑"/>
                <a:cs typeface="Arial"/>
                <a:sym typeface="Arial" panose="020B0604020202020204" pitchFamily="34" charset="0"/>
              </a:rPr>
              <a:t>艾托格列净片</a:t>
            </a:r>
            <a:r>
              <a:rPr lang="en-US" altLang="zh-CN" sz="1100" baseline="30000" dirty="0">
                <a:latin typeface="Arial"/>
                <a:ea typeface="微软雅黑"/>
                <a:cs typeface="Arial"/>
                <a:sym typeface="Arial" panose="020B0604020202020204" pitchFamily="34" charset="0"/>
              </a:rPr>
              <a:t>1</a:t>
            </a:r>
          </a:p>
          <a:p>
            <a:pPr marL="171450" indent="-171450" algn="l">
              <a:lnSpc>
                <a:spcPct val="200000"/>
              </a:lnSpc>
              <a:buFont typeface="Wingdings" panose="05000000000000000000" pitchFamily="2" charset="2"/>
              <a:buChar char="p"/>
            </a:pPr>
            <a:r>
              <a:rPr lang="zh-CN" altLang="en-US" sz="1100" b="1" dirty="0">
                <a:latin typeface="Arial"/>
                <a:ea typeface="微软雅黑"/>
                <a:cs typeface="Arial"/>
                <a:sym typeface="Arial" panose="020B0604020202020204" pitchFamily="34" charset="0"/>
              </a:rPr>
              <a:t>注册规格：</a:t>
            </a:r>
            <a:r>
              <a:rPr lang="en-US" altLang="zh-CN" sz="1100" dirty="0">
                <a:latin typeface="Arial"/>
                <a:ea typeface="微软雅黑"/>
                <a:cs typeface="Arial"/>
                <a:sym typeface="Arial" panose="020B0604020202020204" pitchFamily="34" charset="0"/>
              </a:rPr>
              <a:t>5mg(</a:t>
            </a:r>
            <a:r>
              <a:rPr lang="zh-CN" altLang="en-US" sz="1100" dirty="0">
                <a:latin typeface="Arial"/>
                <a:ea typeface="微软雅黑"/>
                <a:cs typeface="Arial"/>
                <a:sym typeface="Arial" panose="020B0604020202020204" pitchFamily="34" charset="0"/>
              </a:rPr>
              <a:t>以艾托格列净计</a:t>
            </a:r>
            <a:r>
              <a:rPr lang="en-US" altLang="zh-CN" sz="1100" dirty="0">
                <a:latin typeface="Arial"/>
                <a:ea typeface="微软雅黑"/>
                <a:cs typeface="Arial"/>
                <a:sym typeface="Arial" panose="020B0604020202020204" pitchFamily="34" charset="0"/>
              </a:rPr>
              <a:t>) </a:t>
            </a:r>
            <a:r>
              <a:rPr lang="en-US" altLang="zh-CN" sz="1100" baseline="30000" dirty="0">
                <a:latin typeface="Arial"/>
                <a:ea typeface="微软雅黑"/>
                <a:cs typeface="Arial"/>
                <a:sym typeface="Arial" panose="020B0604020202020204" pitchFamily="34" charset="0"/>
              </a:rPr>
              <a:t>1</a:t>
            </a:r>
            <a:endParaRPr lang="en-US" altLang="zh-CN" sz="1100" baseline="30000" dirty="0">
              <a:latin typeface="Arial"/>
              <a:ea typeface="微软雅黑"/>
              <a:cs typeface="Arial"/>
            </a:endParaRPr>
          </a:p>
          <a:p>
            <a:pPr marL="171450" indent="-171450" algn="l">
              <a:lnSpc>
                <a:spcPct val="200000"/>
              </a:lnSpc>
              <a:buFont typeface="Wingdings" panose="05000000000000000000" pitchFamily="2" charset="2"/>
              <a:buChar char="p"/>
            </a:pPr>
            <a:r>
              <a:rPr lang="zh-CN" altLang="en-US" sz="1100" b="1" dirty="0">
                <a:latin typeface="Arial"/>
                <a:ea typeface="微软雅黑"/>
                <a:cs typeface="Arial"/>
                <a:sym typeface="Arial" panose="020B0604020202020204" pitchFamily="34" charset="0"/>
              </a:rPr>
              <a:t>中国境内首次上市时间：</a:t>
            </a:r>
            <a:r>
              <a:rPr lang="en-US" altLang="zh-CN" sz="1100" dirty="0">
                <a:latin typeface="Arial"/>
                <a:ea typeface="微软雅黑"/>
                <a:cs typeface="Arial"/>
                <a:sym typeface="Arial" panose="020B0604020202020204" pitchFamily="34" charset="0"/>
              </a:rPr>
              <a:t>2020</a:t>
            </a:r>
            <a:r>
              <a:rPr lang="zh-CN" altLang="en-US" sz="1100" dirty="0">
                <a:latin typeface="Arial"/>
                <a:ea typeface="微软雅黑"/>
                <a:cs typeface="Arial"/>
                <a:sym typeface="Arial" panose="020B0604020202020204" pitchFamily="34" charset="0"/>
              </a:rPr>
              <a:t>年</a:t>
            </a:r>
            <a:r>
              <a:rPr lang="en-US" altLang="zh-CN" sz="1100" dirty="0">
                <a:latin typeface="Arial"/>
                <a:ea typeface="微软雅黑"/>
                <a:cs typeface="Arial"/>
                <a:sym typeface="Arial" panose="020B0604020202020204" pitchFamily="34" charset="0"/>
              </a:rPr>
              <a:t>7</a:t>
            </a:r>
            <a:r>
              <a:rPr lang="zh-CN" altLang="en-US" sz="1100" dirty="0">
                <a:latin typeface="Arial"/>
                <a:ea typeface="微软雅黑"/>
                <a:cs typeface="Arial"/>
                <a:sym typeface="Arial" panose="020B0604020202020204" pitchFamily="34" charset="0"/>
              </a:rPr>
              <a:t>月</a:t>
            </a:r>
            <a:r>
              <a:rPr lang="en-US" altLang="zh-CN" sz="1100" dirty="0">
                <a:latin typeface="Arial"/>
                <a:ea typeface="微软雅黑"/>
                <a:cs typeface="Arial"/>
                <a:sym typeface="Arial" panose="020B0604020202020204" pitchFamily="34" charset="0"/>
              </a:rPr>
              <a:t> </a:t>
            </a:r>
            <a:r>
              <a:rPr lang="en-US" altLang="zh-CN" sz="1100" baseline="30000" dirty="0">
                <a:latin typeface="Arial"/>
                <a:ea typeface="微软雅黑"/>
                <a:cs typeface="Arial"/>
                <a:sym typeface="Arial" panose="020B0604020202020204" pitchFamily="34" charset="0"/>
              </a:rPr>
              <a:t>1</a:t>
            </a:r>
            <a:endParaRPr lang="en-US" altLang="zh-CN" sz="1100" baseline="30000" dirty="0">
              <a:latin typeface="Arial"/>
              <a:ea typeface="微软雅黑"/>
              <a:cs typeface="Arial"/>
            </a:endParaRPr>
          </a:p>
          <a:p>
            <a:pPr marL="171450" indent="-171450" algn="l">
              <a:lnSpc>
                <a:spcPct val="200000"/>
              </a:lnSpc>
              <a:buFont typeface="Wingdings" panose="05000000000000000000" pitchFamily="2" charset="2"/>
              <a:buChar char="p"/>
            </a:pPr>
            <a:r>
              <a:rPr lang="zh-CN" altLang="en-US" sz="1100" b="1" dirty="0">
                <a:latin typeface="Arial" panose="020B0604020202020204" pitchFamily="34" charset="0"/>
                <a:ea typeface="微软雅黑" panose="020B0503020204020204" pitchFamily="34" charset="-122"/>
                <a:sym typeface="Arial" panose="020B0604020202020204" pitchFamily="34" charset="0"/>
              </a:rPr>
              <a:t>目前大陆地区同通用名的上市情况：</a:t>
            </a:r>
            <a:r>
              <a:rPr lang="zh-CN" altLang="en-US" sz="1100" dirty="0">
                <a:latin typeface="Arial" panose="020B0604020202020204" pitchFamily="34" charset="0"/>
                <a:ea typeface="微软雅黑" panose="020B0503020204020204" pitchFamily="34" charset="-122"/>
                <a:sym typeface="Arial" panose="020B0604020202020204" pitchFamily="34" charset="0"/>
              </a:rPr>
              <a:t> 无</a:t>
            </a:r>
            <a:endParaRPr lang="en-US" altLang="zh-CN" sz="1100" dirty="0">
              <a:latin typeface="Arial" panose="020B0604020202020204" pitchFamily="34" charset="0"/>
              <a:ea typeface="微软雅黑" panose="020B0503020204020204" pitchFamily="34" charset="-122"/>
              <a:sym typeface="Arial" panose="020B0604020202020204" pitchFamily="34" charset="0"/>
            </a:endParaRPr>
          </a:p>
          <a:p>
            <a:pPr marL="171450" indent="-171450" algn="l">
              <a:lnSpc>
                <a:spcPct val="200000"/>
              </a:lnSpc>
              <a:buFont typeface="Wingdings" panose="05000000000000000000" pitchFamily="2" charset="2"/>
              <a:buChar char="p"/>
            </a:pPr>
            <a:r>
              <a:rPr lang="zh-CN" altLang="en-US" sz="1100" b="1" dirty="0">
                <a:latin typeface="Arial"/>
                <a:ea typeface="微软雅黑"/>
                <a:cs typeface="Arial"/>
                <a:sym typeface="Arial" panose="020B0604020202020204" pitchFamily="34" charset="0"/>
              </a:rPr>
              <a:t>全球首个上市的国家</a:t>
            </a:r>
            <a:r>
              <a:rPr lang="en-US" altLang="zh-CN" sz="1100" b="1" dirty="0">
                <a:latin typeface="Arial"/>
                <a:ea typeface="微软雅黑"/>
                <a:cs typeface="Arial"/>
                <a:sym typeface="Arial" panose="020B0604020202020204" pitchFamily="34" charset="0"/>
              </a:rPr>
              <a:t>/</a:t>
            </a:r>
            <a:r>
              <a:rPr lang="zh-CN" altLang="en-US" sz="1100" b="1" dirty="0">
                <a:latin typeface="Arial"/>
                <a:ea typeface="微软雅黑"/>
                <a:cs typeface="Arial"/>
                <a:sym typeface="Arial" panose="020B0604020202020204" pitchFamily="34" charset="0"/>
              </a:rPr>
              <a:t>地区上市时间</a:t>
            </a:r>
            <a:r>
              <a:rPr lang="zh-CN" altLang="en-US" sz="1100" dirty="0">
                <a:latin typeface="Arial"/>
                <a:ea typeface="微软雅黑"/>
                <a:cs typeface="Arial"/>
                <a:sym typeface="Arial" panose="020B0604020202020204" pitchFamily="34" charset="0"/>
              </a:rPr>
              <a:t>： 美国 </a:t>
            </a:r>
            <a:r>
              <a:rPr lang="en-US" altLang="zh-CN" sz="1100" dirty="0">
                <a:latin typeface="Arial"/>
                <a:ea typeface="微软雅黑"/>
                <a:cs typeface="Arial"/>
                <a:sym typeface="Arial" panose="020B0604020202020204" pitchFamily="34" charset="0"/>
              </a:rPr>
              <a:t>/ 2017</a:t>
            </a:r>
            <a:r>
              <a:rPr lang="zh-CN" altLang="en-US" sz="1100" dirty="0">
                <a:latin typeface="Arial"/>
                <a:ea typeface="微软雅黑"/>
                <a:cs typeface="Arial"/>
                <a:sym typeface="Arial" panose="020B0604020202020204" pitchFamily="34" charset="0"/>
              </a:rPr>
              <a:t>年</a:t>
            </a:r>
            <a:r>
              <a:rPr lang="en-US" altLang="zh-CN" sz="1100" dirty="0">
                <a:latin typeface="Arial"/>
                <a:ea typeface="微软雅黑"/>
                <a:cs typeface="Arial"/>
                <a:sym typeface="Arial" panose="020B0604020202020204" pitchFamily="34" charset="0"/>
              </a:rPr>
              <a:t>12</a:t>
            </a:r>
            <a:r>
              <a:rPr lang="zh-CN" altLang="en-US" sz="1100" dirty="0">
                <a:latin typeface="Arial"/>
                <a:ea typeface="微软雅黑"/>
                <a:cs typeface="Arial"/>
                <a:sym typeface="Arial" panose="020B0604020202020204" pitchFamily="34" charset="0"/>
              </a:rPr>
              <a:t>月</a:t>
            </a:r>
            <a:r>
              <a:rPr lang="en-US" altLang="zh-CN" sz="1100" baseline="30000" dirty="0">
                <a:latin typeface="Arial"/>
                <a:ea typeface="微软雅黑"/>
                <a:cs typeface="Arial"/>
                <a:sym typeface="Arial" panose="020B0604020202020204" pitchFamily="34" charset="0"/>
              </a:rPr>
              <a:t>2</a:t>
            </a:r>
            <a:endParaRPr lang="en-US" altLang="zh-CN" sz="1100" baseline="30000" dirty="0">
              <a:latin typeface="Arial"/>
              <a:ea typeface="微软雅黑"/>
              <a:cs typeface="Arial"/>
            </a:endParaRPr>
          </a:p>
          <a:p>
            <a:pPr marL="171450" indent="-171450" algn="l">
              <a:lnSpc>
                <a:spcPct val="200000"/>
              </a:lnSpc>
              <a:buFont typeface="Wingdings" panose="05000000000000000000" pitchFamily="2" charset="2"/>
              <a:buChar char="p"/>
            </a:pPr>
            <a:r>
              <a:rPr lang="zh-CN" altLang="en-US" sz="1100" b="1" dirty="0">
                <a:latin typeface="Arial"/>
                <a:ea typeface="微软雅黑"/>
                <a:cs typeface="Arial"/>
                <a:sym typeface="Arial" panose="020B0604020202020204" pitchFamily="34" charset="0"/>
              </a:rPr>
              <a:t>是否为</a:t>
            </a:r>
            <a:r>
              <a:rPr lang="en-US" altLang="zh-CN" sz="1100" b="1" dirty="0">
                <a:latin typeface="Arial"/>
                <a:ea typeface="微软雅黑"/>
                <a:cs typeface="Arial"/>
                <a:sym typeface="Arial" panose="020B0604020202020204" pitchFamily="34" charset="0"/>
              </a:rPr>
              <a:t>OTC</a:t>
            </a:r>
            <a:r>
              <a:rPr lang="zh-CN" altLang="en-US" sz="1100" b="1" dirty="0">
                <a:latin typeface="Arial"/>
                <a:ea typeface="微软雅黑"/>
                <a:cs typeface="Arial"/>
                <a:sym typeface="Arial" panose="020B0604020202020204" pitchFamily="34" charset="0"/>
              </a:rPr>
              <a:t>药品：</a:t>
            </a:r>
            <a:r>
              <a:rPr lang="zh-CN" altLang="en-US" sz="1100" dirty="0">
                <a:latin typeface="Arial"/>
                <a:ea typeface="微软雅黑"/>
                <a:cs typeface="Arial"/>
                <a:sym typeface="Arial" panose="020B0604020202020204" pitchFamily="34" charset="0"/>
              </a:rPr>
              <a:t>否</a:t>
            </a:r>
            <a:endParaRPr lang="en-US" altLang="zh-CN" sz="1100" dirty="0">
              <a:latin typeface="Arial"/>
              <a:ea typeface="微软雅黑"/>
              <a:cs typeface="Arial"/>
              <a:sym typeface="Arial" panose="020B0604020202020204" pitchFamily="34" charset="0"/>
            </a:endParaRPr>
          </a:p>
          <a:p>
            <a:pPr marL="171450" indent="-171450" algn="l">
              <a:lnSpc>
                <a:spcPct val="200000"/>
              </a:lnSpc>
              <a:buFont typeface="Wingdings" panose="05000000000000000000" pitchFamily="2" charset="2"/>
              <a:buChar char="p"/>
            </a:pPr>
            <a:r>
              <a:rPr lang="zh-CN" altLang="en-US" sz="1100" b="1" dirty="0">
                <a:latin typeface="Arial"/>
                <a:ea typeface="微软雅黑"/>
                <a:cs typeface="Arial"/>
                <a:sym typeface="Arial" panose="020B0604020202020204" pitchFamily="34" charset="0"/>
              </a:rPr>
              <a:t>产品类别：</a:t>
            </a:r>
            <a:r>
              <a:rPr lang="zh-CN" altLang="en-US" sz="1100" dirty="0">
                <a:latin typeface="Arial"/>
                <a:ea typeface="微软雅黑"/>
                <a:cs typeface="Arial"/>
                <a:sym typeface="Arial" panose="020B0604020202020204" pitchFamily="34" charset="0"/>
              </a:rPr>
              <a:t>化学药品</a:t>
            </a:r>
            <a:r>
              <a:rPr lang="en-US" altLang="zh-CN" sz="1100" dirty="0">
                <a:latin typeface="Arial"/>
                <a:ea typeface="微软雅黑"/>
                <a:cs typeface="Arial"/>
                <a:sym typeface="Arial" panose="020B0604020202020204" pitchFamily="34" charset="0"/>
              </a:rPr>
              <a:t>5.1</a:t>
            </a:r>
            <a:r>
              <a:rPr lang="zh-CN" altLang="en-US" sz="1100" dirty="0">
                <a:latin typeface="Arial"/>
                <a:ea typeface="微软雅黑"/>
                <a:cs typeface="Arial"/>
                <a:sym typeface="Arial" panose="020B0604020202020204" pitchFamily="34" charset="0"/>
              </a:rPr>
              <a:t>类</a:t>
            </a:r>
            <a:endParaRPr lang="en-US" altLang="zh-CN" sz="1100" baseline="30000" dirty="0">
              <a:latin typeface="Arial"/>
              <a:ea typeface="微软雅黑"/>
              <a:cs typeface="Arial"/>
              <a:sym typeface="Arial" panose="020B0604020202020204" pitchFamily="34" charset="0"/>
            </a:endParaRPr>
          </a:p>
          <a:p>
            <a:pPr marL="171450" indent="-171450" algn="l">
              <a:lnSpc>
                <a:spcPct val="200000"/>
              </a:lnSpc>
              <a:buFont typeface="Wingdings" panose="05000000000000000000" pitchFamily="2" charset="2"/>
              <a:buChar char="p"/>
            </a:pPr>
            <a:r>
              <a:rPr lang="zh-CN" altLang="en-US" sz="1100" b="1" dirty="0">
                <a:latin typeface="Arial" panose="020B0604020202020204" pitchFamily="34" charset="0"/>
                <a:ea typeface="微软雅黑" panose="020B0503020204020204" pitchFamily="34" charset="-122"/>
                <a:sym typeface="Arial" panose="020B0604020202020204" pitchFamily="34" charset="0"/>
              </a:rPr>
              <a:t>参照药品建议：</a:t>
            </a:r>
            <a:r>
              <a:rPr lang="zh-CN" altLang="en-US" sz="1100" dirty="0">
                <a:latin typeface="Arial" panose="020B0604020202020204" pitchFamily="34" charset="0"/>
                <a:ea typeface="微软雅黑" panose="020B0503020204020204" pitchFamily="34" charset="-122"/>
                <a:sym typeface="Arial" panose="020B0604020202020204" pitchFamily="34" charset="0"/>
              </a:rPr>
              <a:t>卡格列净</a:t>
            </a:r>
          </a:p>
        </p:txBody>
      </p:sp>
      <p:sp>
        <p:nvSpPr>
          <p:cNvPr id="2" name="文本框 1">
            <a:extLst>
              <a:ext uri="{FF2B5EF4-FFF2-40B4-BE49-F238E27FC236}">
                <a16:creationId xmlns:a16="http://schemas.microsoft.com/office/drawing/2014/main" id="{717CE7A8-09FC-9754-3F30-F6B8E5A37857}"/>
              </a:ext>
            </a:extLst>
          </p:cNvPr>
          <p:cNvSpPr txBox="1"/>
          <p:nvPr/>
        </p:nvSpPr>
        <p:spPr>
          <a:xfrm>
            <a:off x="808673" y="5227848"/>
            <a:ext cx="10688002" cy="879664"/>
          </a:xfrm>
          <a:prstGeom prst="rect">
            <a:avLst/>
          </a:prstGeom>
          <a:noFill/>
        </p:spPr>
        <p:txBody>
          <a:bodyPr wrap="square" lIns="0" tIns="0" rIns="0" bIns="0" rtlCol="0">
            <a:spAutoFit/>
          </a:bodyPr>
          <a:lstStyle/>
          <a:p>
            <a:pPr marL="171450" indent="-171450" algn="l">
              <a:lnSpc>
                <a:spcPct val="150000"/>
              </a:lnSpc>
              <a:buFont typeface="Wingdings" panose="05000000000000000000" pitchFamily="2" charset="2"/>
              <a:buChar char="p"/>
            </a:pPr>
            <a:r>
              <a:rPr lang="zh-CN" altLang="en-US" sz="1100" b="1">
                <a:latin typeface="Arial" panose="020B0604020202020204" pitchFamily="34" charset="0"/>
                <a:ea typeface="微软雅黑" panose="020B0503020204020204" pitchFamily="34" charset="-122"/>
                <a:sym typeface="Arial" panose="020B0604020202020204" pitchFamily="34" charset="0"/>
              </a:rPr>
              <a:t>疾病基本情况：</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zh-CN" altLang="en-US" sz="1100" b="1" i="0" u="none" strike="noStrike" kern="0" cap="none" spc="0" normalizeH="0" baseline="0" noProof="0">
                <a:ln>
                  <a:noFill/>
                </a:ln>
                <a:solidFill>
                  <a:srgbClr val="754E9A"/>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糖尿病已经成为我国严重的公共卫生问题。</a:t>
            </a:r>
            <a:r>
              <a:rPr kumimoji="0" lang="zh-CN" altLang="en-US" sz="11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既往流行病学调查显示，</a:t>
            </a:r>
            <a:r>
              <a:rPr kumimoji="0" lang="en-US" altLang="zh-CN" sz="11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t>
            </a:r>
            <a:r>
              <a:rPr kumimoji="0" lang="zh-CN" altLang="en-US" sz="11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我国约有</a:t>
            </a:r>
            <a:r>
              <a:rPr kumimoji="0" lang="en-US" altLang="zh-CN" sz="11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1.4</a:t>
            </a:r>
            <a:r>
              <a:rPr kumimoji="0" lang="zh-CN" altLang="en-US" sz="11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亿糖尿病患者</a:t>
            </a:r>
            <a:r>
              <a:rPr kumimoji="0" lang="en-US" altLang="zh-CN" sz="1100" b="0" i="0" u="none" strike="noStrike" kern="0" cap="none" spc="0" normalizeH="0" baseline="30000" noProof="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4</a:t>
            </a:r>
            <a:r>
              <a:rPr kumimoji="0" lang="zh-CN" altLang="en-US" sz="11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，患者人数居全球第一（占</a:t>
            </a:r>
            <a:r>
              <a:rPr kumimoji="0" lang="en-US" altLang="zh-CN" sz="11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1/4</a:t>
            </a:r>
            <a:r>
              <a:rPr kumimoji="0" lang="zh-CN" altLang="en-US" sz="11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kumimoji="0" lang="en-US" altLang="zh-CN" sz="1100" b="0" i="0" u="none" strike="noStrike" kern="0" cap="none" spc="0" normalizeH="0" baseline="30000" noProof="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5</a:t>
            </a:r>
            <a:r>
              <a:rPr kumimoji="0" lang="zh-CN" altLang="en-US" sz="11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；其中</a:t>
            </a:r>
            <a:r>
              <a:rPr kumimoji="0" lang="en-US" altLang="zh-CN" sz="11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90%</a:t>
            </a:r>
            <a:r>
              <a:rPr kumimoji="0" lang="zh-CN" altLang="en-US" sz="11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以上为</a:t>
            </a:r>
            <a:r>
              <a:rPr kumimoji="0" lang="en-US" altLang="zh-CN" sz="11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a:t>
            </a:r>
            <a:r>
              <a:rPr kumimoji="0" lang="zh-CN" altLang="en-US" sz="11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型糖尿病</a:t>
            </a:r>
            <a:r>
              <a:rPr kumimoji="0" lang="en-US" altLang="zh-CN" sz="1100" b="0" i="0" u="none" strike="noStrike" kern="0" cap="none" spc="0" normalizeH="0" baseline="30000" noProof="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6</a:t>
            </a:r>
            <a:r>
              <a:rPr kumimoji="0" lang="zh-CN" altLang="en-US" sz="11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。我国糖尿病患病率仍呈现上升趋势</a:t>
            </a:r>
            <a:r>
              <a:rPr kumimoji="0" lang="en-US" altLang="zh-CN" sz="1100" b="0" i="0" u="none" strike="noStrike" kern="0" cap="none" spc="0" normalizeH="0" baseline="30000" noProof="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6</a:t>
            </a:r>
            <a:r>
              <a:rPr kumimoji="0" lang="zh-CN" altLang="en-US" sz="11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，且大多数患者伴有多种合并症</a:t>
            </a:r>
            <a:r>
              <a:rPr kumimoji="0" lang="en-US" altLang="zh-CN" sz="1100" b="0" i="0" u="none" strike="noStrike" kern="0" cap="none" spc="0" normalizeH="0" baseline="30000" noProof="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7</a:t>
            </a:r>
            <a:r>
              <a:rPr kumimoji="0" lang="zh-CN" altLang="en-US" sz="11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，严重影响公众健康。</a:t>
            </a:r>
          </a:p>
        </p:txBody>
      </p:sp>
      <p:sp>
        <p:nvSpPr>
          <p:cNvPr id="15" name="标题 1">
            <a:extLst>
              <a:ext uri="{FF2B5EF4-FFF2-40B4-BE49-F238E27FC236}">
                <a16:creationId xmlns:a16="http://schemas.microsoft.com/office/drawing/2014/main" id="{39E99CCB-A540-D656-7CE7-CA5891D33DB7}"/>
              </a:ext>
            </a:extLst>
          </p:cNvPr>
          <p:cNvSpPr>
            <a:spLocks noGrp="1"/>
          </p:cNvSpPr>
          <p:nvPr>
            <p:ph type="title"/>
          </p:nvPr>
        </p:nvSpPr>
        <p:spPr>
          <a:xfrm>
            <a:off x="375556" y="607065"/>
            <a:ext cx="10515600" cy="480131"/>
          </a:xfrm>
        </p:spPr>
        <p:txBody>
          <a:bodyPr/>
          <a:lstStyle/>
          <a:p>
            <a:r>
              <a:rPr lang="zh-CN" altLang="en-US" sz="2800" b="1" dirty="0">
                <a:latin typeface="Arial" panose="020B0604020202020204" pitchFamily="34" charset="0"/>
                <a:sym typeface="Arial" panose="020B0604020202020204" pitchFamily="34" charset="0"/>
              </a:rPr>
              <a:t>药品基本信息</a:t>
            </a:r>
          </a:p>
        </p:txBody>
      </p:sp>
      <p:sp>
        <p:nvSpPr>
          <p:cNvPr id="4" name="灯片编号占位符 3">
            <a:extLst>
              <a:ext uri="{FF2B5EF4-FFF2-40B4-BE49-F238E27FC236}">
                <a16:creationId xmlns:a16="http://schemas.microsoft.com/office/drawing/2014/main" id="{4738CAFA-056A-449D-B7C2-4A83213B2B6A}"/>
              </a:ext>
            </a:extLst>
          </p:cNvPr>
          <p:cNvSpPr>
            <a:spLocks noGrp="1"/>
          </p:cNvSpPr>
          <p:nvPr>
            <p:ph type="sldNum" sz="quarter" idx="4294967295"/>
          </p:nvPr>
        </p:nvSpPr>
        <p:spPr>
          <a:xfrm>
            <a:off x="0" y="0"/>
            <a:ext cx="0" cy="0"/>
          </a:xfrm>
        </p:spPr>
        <p:txBody>
          <a:bodyPr/>
          <a:lstStyle/>
          <a:p>
            <a:r>
              <a:rPr lang="en-GB">
                <a:latin typeface="Arial" panose="020B0604020202020204" pitchFamily="34" charset="0"/>
                <a:ea typeface="微软雅黑" panose="020B0503020204020204" pitchFamily="34" charset="-122"/>
                <a:sym typeface="Arial" panose="020B0604020202020204" pitchFamily="34" charset="0"/>
              </a:rPr>
              <a:t> </a:t>
            </a:r>
          </a:p>
        </p:txBody>
      </p:sp>
      <p:sp>
        <p:nvSpPr>
          <p:cNvPr id="9" name="文本框 8">
            <a:extLst>
              <a:ext uri="{FF2B5EF4-FFF2-40B4-BE49-F238E27FC236}">
                <a16:creationId xmlns:a16="http://schemas.microsoft.com/office/drawing/2014/main" id="{C70F06B8-918A-EED1-6A20-339F275166A3}"/>
              </a:ext>
            </a:extLst>
          </p:cNvPr>
          <p:cNvSpPr txBox="1"/>
          <p:nvPr/>
        </p:nvSpPr>
        <p:spPr>
          <a:xfrm>
            <a:off x="1204157" y="6630848"/>
            <a:ext cx="10032804" cy="230832"/>
          </a:xfrm>
          <a:prstGeom prst="rect">
            <a:avLst/>
          </a:prstGeom>
          <a:noFill/>
        </p:spPr>
        <p:txBody>
          <a:bodyPr wrap="square" lIns="0" tIns="0" rIns="0" bIns="0" rtlCol="0" anchor="b">
            <a:spAutoFit/>
          </a:bodyPr>
          <a:lstStyle/>
          <a:p>
            <a:pPr algn="l"/>
            <a:r>
              <a:rPr lang="en-US" altLang="zh-CN" sz="500" dirty="0">
                <a:latin typeface="Arial" panose="020B0604020202020204" pitchFamily="34" charset="0"/>
                <a:ea typeface="微软雅黑" panose="020B0503020204020204" pitchFamily="34" charset="-122"/>
                <a:sym typeface="Arial" panose="020B0604020202020204" pitchFamily="34" charset="0"/>
              </a:rPr>
              <a:t>1. https://www.nmpa.gov.cn/datasearch/search-info.html?nmpa=aWQ9MTUxNDdlZDEyMzE2MjRmZmRlYmRlMzAyYzZlZTU0MTkmaXRlbUlkPWZmODA4MDgxODNjYWQ3NTAwMTg0MDg4NjY1NzExODAw 2.result.htmlhttps://www.accessdata.fda.gov/scripts/cder/daf/index.cfm. </a:t>
            </a:r>
          </a:p>
          <a:p>
            <a:r>
              <a:rPr lang="en-US" altLang="zh-CN" sz="500" dirty="0">
                <a:latin typeface="Arial" panose="020B0604020202020204" pitchFamily="34" charset="0"/>
                <a:ea typeface="微软雅黑" panose="020B0503020204020204" pitchFamily="34" charset="-122"/>
                <a:sym typeface="Arial" panose="020B0604020202020204" pitchFamily="34" charset="0"/>
              </a:rPr>
              <a:t>3.</a:t>
            </a:r>
            <a:r>
              <a:rPr lang="zh-CN" altLang="en-US" sz="500" dirty="0">
                <a:latin typeface="Arial" panose="020B0604020202020204" pitchFamily="34" charset="0"/>
                <a:ea typeface="微软雅黑" panose="020B0503020204020204" pitchFamily="34" charset="-122"/>
                <a:sym typeface="Arial" panose="020B0604020202020204" pitchFamily="34" charset="0"/>
              </a:rPr>
              <a:t>捷诺妥</a:t>
            </a:r>
            <a:r>
              <a:rPr lang="en-US" altLang="zh-CN" sz="500" dirty="0" err="1">
                <a:latin typeface="Arial" panose="020B0604020202020204" pitchFamily="34" charset="0"/>
                <a:ea typeface="微软雅黑" panose="020B0503020204020204" pitchFamily="34" charset="-122"/>
                <a:sym typeface="Arial" panose="020B0604020202020204" pitchFamily="34" charset="0"/>
              </a:rPr>
              <a:t>Steglatro</a:t>
            </a:r>
            <a:r>
              <a:rPr lang="en-US" altLang="zh-CN" sz="500" dirty="0">
                <a:latin typeface="Arial" panose="020B0604020202020204" pitchFamily="34" charset="0"/>
                <a:ea typeface="微软雅黑" panose="020B0503020204020204" pitchFamily="34" charset="-122"/>
                <a:sym typeface="Arial" panose="020B0604020202020204" pitchFamily="34" charset="0"/>
              </a:rPr>
              <a:t>-</a:t>
            </a:r>
            <a:r>
              <a:rPr lang="zh-CN" altLang="en-US" sz="500" dirty="0">
                <a:latin typeface="Arial" panose="020B0604020202020204" pitchFamily="34" charset="0"/>
                <a:ea typeface="微软雅黑" panose="020B0503020204020204" pitchFamily="34" charset="-122"/>
                <a:sym typeface="Arial" panose="020B0604020202020204" pitchFamily="34" charset="0"/>
              </a:rPr>
              <a:t>说明书</a:t>
            </a:r>
            <a:r>
              <a:rPr lang="en-US" altLang="zh-CN" sz="500" dirty="0">
                <a:latin typeface="Arial" panose="020B0604020202020204" pitchFamily="34" charset="0"/>
                <a:ea typeface="微软雅黑" panose="020B0503020204020204" pitchFamily="34" charset="-122"/>
                <a:sym typeface="Arial" panose="020B0604020202020204" pitchFamily="34" charset="0"/>
              </a:rPr>
              <a:t>-2023.7.25  4.</a:t>
            </a:r>
            <a:r>
              <a:rPr lang="zh-CN" altLang="en-US" sz="500" dirty="0">
                <a:latin typeface="Arial" panose="020B0604020202020204" pitchFamily="34" charset="0"/>
                <a:ea typeface="微软雅黑" panose="020B0503020204020204" pitchFamily="34" charset="-122"/>
                <a:sym typeface="Arial" panose="020B0604020202020204" pitchFamily="34" charset="0"/>
              </a:rPr>
              <a:t>中国糖尿病地图 </a:t>
            </a:r>
            <a:r>
              <a:rPr lang="en-US" altLang="zh-CN" sz="500" dirty="0">
                <a:latin typeface="Arial" panose="020B0604020202020204" pitchFamily="34" charset="0"/>
                <a:ea typeface="微软雅黑" panose="020B0503020204020204" pitchFamily="34" charset="-122"/>
                <a:sym typeface="Arial" panose="020B0604020202020204" pitchFamily="34" charset="0"/>
              </a:rPr>
              <a:t>/ </a:t>
            </a:r>
            <a:r>
              <a:rPr lang="zh-CN" altLang="en-US" sz="500" dirty="0">
                <a:latin typeface="Arial" panose="020B0604020202020204" pitchFamily="34" charset="0"/>
                <a:ea typeface="微软雅黑" panose="020B0503020204020204" pitchFamily="34" charset="-122"/>
                <a:sym typeface="Arial" panose="020B0604020202020204" pitchFamily="34" charset="0"/>
              </a:rPr>
              <a:t>吴静，郭立新主编</a:t>
            </a:r>
            <a:r>
              <a:rPr lang="en-US" altLang="zh-CN" sz="500" dirty="0">
                <a:latin typeface="Arial" panose="020B0604020202020204" pitchFamily="34" charset="0"/>
                <a:ea typeface="微软雅黑" panose="020B0503020204020204" pitchFamily="34" charset="-122"/>
                <a:sym typeface="Arial" panose="020B0604020202020204" pitchFamily="34" charset="0"/>
              </a:rPr>
              <a:t>.— </a:t>
            </a:r>
            <a:r>
              <a:rPr lang="zh-CN" altLang="en-US" sz="500" dirty="0">
                <a:latin typeface="Arial" panose="020B0604020202020204" pitchFamily="34" charset="0"/>
                <a:ea typeface="微软雅黑" panose="020B0503020204020204" pitchFamily="34" charset="-122"/>
                <a:sym typeface="Arial" panose="020B0604020202020204" pitchFamily="34" charset="0"/>
              </a:rPr>
              <a:t>北京：人民卫生出版社，</a:t>
            </a:r>
            <a:r>
              <a:rPr lang="en-US" altLang="zh-CN" sz="500" dirty="0">
                <a:latin typeface="Arial" panose="020B0604020202020204" pitchFamily="34" charset="0"/>
                <a:ea typeface="微软雅黑" panose="020B0503020204020204" pitchFamily="34" charset="-122"/>
                <a:sym typeface="Arial" panose="020B0604020202020204" pitchFamily="34" charset="0"/>
              </a:rPr>
              <a:t>2022.10. </a:t>
            </a:r>
            <a:r>
              <a:rPr lang="en-US" altLang="zh-CN" sz="500" dirty="0">
                <a:latin typeface="Arial" panose="020B0604020202020204" pitchFamily="34" charset="0"/>
                <a:ea typeface="微软雅黑" panose="020B0503020204020204" pitchFamily="34" charset="-122"/>
                <a:cs typeface="+mn-ea"/>
                <a:sym typeface="Arial" panose="020B0604020202020204" pitchFamily="34" charset="0"/>
              </a:rPr>
              <a:t>5. IDF Diabetes Atlas 10th edition (2021).  6. </a:t>
            </a:r>
            <a:r>
              <a:rPr lang="zh-CN" altLang="en-US" sz="500" dirty="0">
                <a:latin typeface="Arial" panose="020B0604020202020204" pitchFamily="34" charset="0"/>
                <a:ea typeface="微软雅黑" panose="020B0503020204020204" pitchFamily="34" charset="-122"/>
                <a:cs typeface="+mn-ea"/>
                <a:sym typeface="Arial" panose="020B0604020202020204" pitchFamily="34" charset="0"/>
              </a:rPr>
              <a:t>中国</a:t>
            </a:r>
            <a:r>
              <a:rPr lang="en-US" altLang="zh-CN" sz="500" dirty="0">
                <a:latin typeface="Arial" panose="020B0604020202020204" pitchFamily="34" charset="0"/>
                <a:ea typeface="微软雅黑" panose="020B0503020204020204" pitchFamily="34" charset="-122"/>
                <a:cs typeface="+mn-ea"/>
                <a:sym typeface="Arial" panose="020B0604020202020204" pitchFamily="34" charset="0"/>
              </a:rPr>
              <a:t>2</a:t>
            </a:r>
            <a:r>
              <a:rPr lang="zh-CN" altLang="en-US" sz="500" dirty="0">
                <a:latin typeface="Arial" panose="020B0604020202020204" pitchFamily="34" charset="0"/>
                <a:ea typeface="微软雅黑" panose="020B0503020204020204" pitchFamily="34" charset="-122"/>
                <a:cs typeface="+mn-ea"/>
                <a:sym typeface="Arial" panose="020B0604020202020204" pitchFamily="34" charset="0"/>
              </a:rPr>
              <a:t>型糖尿病防治指南 </a:t>
            </a:r>
            <a:r>
              <a:rPr lang="en-US" altLang="zh-CN" sz="500" dirty="0">
                <a:latin typeface="Arial" panose="020B0604020202020204" pitchFamily="34" charset="0"/>
                <a:ea typeface="微软雅黑" panose="020B0503020204020204" pitchFamily="34" charset="-122"/>
                <a:cs typeface="+mn-ea"/>
                <a:sym typeface="Arial" panose="020B0604020202020204" pitchFamily="34" charset="0"/>
              </a:rPr>
              <a:t>(2020</a:t>
            </a:r>
            <a:r>
              <a:rPr lang="zh-CN" altLang="en-US" sz="500" dirty="0">
                <a:latin typeface="Arial" panose="020B0604020202020204" pitchFamily="34" charset="0"/>
                <a:ea typeface="微软雅黑" panose="020B0503020204020204" pitchFamily="34" charset="-122"/>
                <a:cs typeface="+mn-ea"/>
                <a:sym typeface="Arial" panose="020B0604020202020204" pitchFamily="34" charset="0"/>
              </a:rPr>
              <a:t>年版</a:t>
            </a:r>
            <a:r>
              <a:rPr lang="en-US" altLang="zh-CN" sz="500" dirty="0">
                <a:latin typeface="Arial" panose="020B0604020202020204" pitchFamily="34" charset="0"/>
                <a:ea typeface="微软雅黑" panose="020B0503020204020204" pitchFamily="34" charset="-122"/>
                <a:cs typeface="+mn-ea"/>
                <a:sym typeface="Arial" panose="020B0604020202020204" pitchFamily="34" charset="0"/>
              </a:rPr>
              <a:t>).  7.</a:t>
            </a:r>
            <a:r>
              <a:rPr lang="zh-CN" altLang="en-US" sz="500" dirty="0">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500" dirty="0" err="1">
                <a:latin typeface="Arial" panose="020B0604020202020204" pitchFamily="34" charset="0"/>
                <a:ea typeface="微软雅黑" panose="020B0503020204020204" pitchFamily="34" charset="-122"/>
                <a:cs typeface="+mn-ea"/>
                <a:sym typeface="Arial" panose="020B0604020202020204" pitchFamily="34" charset="0"/>
              </a:rPr>
              <a:t>Meiping</a:t>
            </a:r>
            <a:r>
              <a:rPr lang="en-US" altLang="zh-CN" sz="500" dirty="0">
                <a:latin typeface="Arial" panose="020B0604020202020204" pitchFamily="34" charset="0"/>
                <a:ea typeface="微软雅黑" panose="020B0503020204020204" pitchFamily="34" charset="-122"/>
                <a:cs typeface="+mn-ea"/>
                <a:sym typeface="Arial" panose="020B0604020202020204" pitchFamily="34" charset="0"/>
              </a:rPr>
              <a:t> Sun, et al. BMJ Open. 2020;10(12):e035192. </a:t>
            </a:r>
          </a:p>
          <a:p>
            <a:r>
              <a:rPr lang="en-US" altLang="zh-CN" sz="500" dirty="0">
                <a:latin typeface="Arial" panose="020B0604020202020204" pitchFamily="34" charset="0"/>
                <a:ea typeface="微软雅黑" panose="020B0503020204020204" pitchFamily="34" charset="-122"/>
                <a:cs typeface="+mn-ea"/>
                <a:sym typeface="Arial" panose="020B0604020202020204" pitchFamily="34" charset="0"/>
              </a:rPr>
              <a:t>. </a:t>
            </a:r>
            <a:endParaRPr lang="zh-CN" altLang="en-US" sz="500" dirty="0">
              <a:latin typeface="微软雅黑" panose="020B0503020204020204" pitchFamily="34" charset="-122"/>
              <a:ea typeface="微软雅黑" panose="020B0503020204020204" pitchFamily="34" charset="-122"/>
            </a:endParaRPr>
          </a:p>
        </p:txBody>
      </p:sp>
      <p:sp>
        <p:nvSpPr>
          <p:cNvPr id="13" name="文本框 12">
            <a:extLst>
              <a:ext uri="{FF2B5EF4-FFF2-40B4-BE49-F238E27FC236}">
                <a16:creationId xmlns:a16="http://schemas.microsoft.com/office/drawing/2014/main" id="{FC0F1212-8622-3131-02C5-10672DD8A567}"/>
              </a:ext>
            </a:extLst>
          </p:cNvPr>
          <p:cNvSpPr txBox="1"/>
          <p:nvPr/>
        </p:nvSpPr>
        <p:spPr>
          <a:xfrm>
            <a:off x="4981074" y="1859994"/>
            <a:ext cx="5535092" cy="2657394"/>
          </a:xfrm>
          <a:prstGeom prst="rect">
            <a:avLst/>
          </a:prstGeom>
          <a:noFill/>
        </p:spPr>
        <p:txBody>
          <a:bodyPr wrap="square" lIns="0" tIns="0" rIns="0" bIns="0" rtlCol="0">
            <a:spAutoFit/>
          </a:bodyPr>
          <a:lstStyle/>
          <a:p>
            <a:pPr marL="171450" indent="-171450" algn="l">
              <a:lnSpc>
                <a:spcPct val="200000"/>
              </a:lnSpc>
              <a:buFont typeface="Wingdings" panose="05000000000000000000" pitchFamily="2" charset="2"/>
              <a:buChar char="p"/>
            </a:pPr>
            <a:r>
              <a:rPr lang="zh-CN" altLang="en-US" sz="1100" b="1">
                <a:latin typeface="Arial" panose="020B0604020202020204" pitchFamily="34" charset="0"/>
                <a:ea typeface="微软雅黑" panose="020B0503020204020204" pitchFamily="34" charset="-122"/>
                <a:sym typeface="Arial" panose="020B0604020202020204" pitchFamily="34" charset="0"/>
              </a:rPr>
              <a:t>适应症：</a:t>
            </a:r>
            <a:endParaRPr lang="en-US" altLang="zh-CN" sz="1100" b="1">
              <a:latin typeface="Arial" panose="020B0604020202020204" pitchFamily="34" charset="0"/>
              <a:ea typeface="微软雅黑" panose="020B0503020204020204" pitchFamily="34" charset="-122"/>
              <a:sym typeface="Arial" panose="020B0604020202020204" pitchFamily="34" charset="0"/>
            </a:endParaRPr>
          </a:p>
          <a:p>
            <a:pPr marL="172800" algn="l">
              <a:lnSpc>
                <a:spcPct val="200000"/>
              </a:lnSpc>
            </a:pPr>
            <a:r>
              <a:rPr lang="zh-CN" altLang="en-US" sz="1100">
                <a:latin typeface="Arial" panose="020B0604020202020204" pitchFamily="34" charset="0"/>
                <a:ea typeface="微软雅黑" panose="020B0503020204020204" pitchFamily="34" charset="-122"/>
                <a:sym typeface="Arial" panose="020B0604020202020204" pitchFamily="34" charset="0"/>
              </a:rPr>
              <a:t>在单独使用盐酸二甲双胍血糖控制不佳时，本品可与盐酸二甲双胍联合使用，配合饮食和运动改善成人 </a:t>
            </a:r>
            <a:r>
              <a:rPr lang="en-US" altLang="zh-CN" sz="1100">
                <a:latin typeface="Arial" panose="020B0604020202020204" pitchFamily="34" charset="0"/>
                <a:ea typeface="微软雅黑" panose="020B0503020204020204" pitchFamily="34" charset="-122"/>
                <a:sym typeface="Arial" panose="020B0604020202020204" pitchFamily="34" charset="0"/>
              </a:rPr>
              <a:t>2 </a:t>
            </a:r>
            <a:r>
              <a:rPr lang="zh-CN" altLang="en-US" sz="1100">
                <a:latin typeface="Arial" panose="020B0604020202020204" pitchFamily="34" charset="0"/>
                <a:ea typeface="微软雅黑" panose="020B0503020204020204" pitchFamily="34" charset="-122"/>
                <a:sym typeface="Arial" panose="020B0604020202020204" pitchFamily="34" charset="0"/>
              </a:rPr>
              <a:t>型糖尿病患者的血糖控制。用药限制：本品不建议用于 </a:t>
            </a:r>
            <a:r>
              <a:rPr lang="en-US" altLang="zh-CN" sz="1100">
                <a:latin typeface="Arial" panose="020B0604020202020204" pitchFamily="34" charset="0"/>
                <a:ea typeface="微软雅黑" panose="020B0503020204020204" pitchFamily="34" charset="-122"/>
                <a:sym typeface="Arial" panose="020B0604020202020204" pitchFamily="34" charset="0"/>
              </a:rPr>
              <a:t>1 </a:t>
            </a:r>
            <a:r>
              <a:rPr lang="zh-CN" altLang="en-US" sz="1100">
                <a:latin typeface="Arial" panose="020B0604020202020204" pitchFamily="34" charset="0"/>
                <a:ea typeface="微软雅黑" panose="020B0503020204020204" pitchFamily="34" charset="-122"/>
                <a:sym typeface="Arial" panose="020B0604020202020204" pitchFamily="34" charset="0"/>
              </a:rPr>
              <a:t>型糖尿病患者或者糖尿病酮症酸中毒的治疗</a:t>
            </a:r>
            <a:r>
              <a:rPr lang="en-US" altLang="zh-CN" sz="1100" baseline="30000">
                <a:latin typeface="Arial" panose="020B0604020202020204" pitchFamily="34" charset="0"/>
                <a:ea typeface="微软雅黑" panose="020B0503020204020204" pitchFamily="34" charset="-122"/>
                <a:sym typeface="Arial" panose="020B0604020202020204" pitchFamily="34" charset="0"/>
              </a:rPr>
              <a:t>3</a:t>
            </a:r>
          </a:p>
          <a:p>
            <a:pPr marL="171450" indent="-171450" algn="l">
              <a:lnSpc>
                <a:spcPct val="200000"/>
              </a:lnSpc>
              <a:buFont typeface="Wingdings" panose="05000000000000000000" pitchFamily="2" charset="2"/>
              <a:buChar char="p"/>
            </a:pPr>
            <a:r>
              <a:rPr lang="zh-CN" altLang="en-US" sz="1100" b="1">
                <a:latin typeface="Arial" panose="020B0604020202020204" pitchFamily="34" charset="0"/>
                <a:ea typeface="微软雅黑" panose="020B0503020204020204" pitchFamily="34" charset="-122"/>
                <a:sym typeface="Arial" panose="020B0604020202020204" pitchFamily="34" charset="0"/>
              </a:rPr>
              <a:t>用法用量：</a:t>
            </a:r>
            <a:endParaRPr lang="en-US" altLang="zh-CN" sz="1100" b="1">
              <a:latin typeface="Arial" panose="020B0604020202020204" pitchFamily="34" charset="0"/>
              <a:ea typeface="微软雅黑" panose="020B0503020204020204" pitchFamily="34" charset="-122"/>
              <a:sym typeface="Arial" panose="020B0604020202020204" pitchFamily="34" charset="0"/>
            </a:endParaRPr>
          </a:p>
          <a:p>
            <a:pPr marL="172800" algn="l">
              <a:lnSpc>
                <a:spcPct val="200000"/>
              </a:lnSpc>
            </a:pPr>
            <a:r>
              <a:rPr lang="zh-CN" altLang="en-US" sz="1100">
                <a:latin typeface="Arial" panose="020B0604020202020204" pitchFamily="34" charset="0"/>
                <a:ea typeface="微软雅黑" panose="020B0503020204020204" pitchFamily="34" charset="-122"/>
                <a:sym typeface="Arial" panose="020B0604020202020204" pitchFamily="34" charset="0"/>
              </a:rPr>
              <a:t>推荐起始剂量为 </a:t>
            </a:r>
            <a:r>
              <a:rPr lang="en-US" altLang="zh-CN" sz="1100">
                <a:latin typeface="Arial" panose="020B0604020202020204" pitchFamily="34" charset="0"/>
                <a:ea typeface="微软雅黑" panose="020B0503020204020204" pitchFamily="34" charset="-122"/>
                <a:sym typeface="Arial" panose="020B0604020202020204" pitchFamily="34" charset="0"/>
              </a:rPr>
              <a:t>5 mg</a:t>
            </a:r>
            <a:r>
              <a:rPr lang="zh-CN" altLang="en-US" sz="1100">
                <a:latin typeface="Arial" panose="020B0604020202020204" pitchFamily="34" charset="0"/>
                <a:ea typeface="微软雅黑" panose="020B0503020204020204" pitchFamily="34" charset="-122"/>
                <a:sym typeface="Arial" panose="020B0604020202020204" pitchFamily="34" charset="0"/>
              </a:rPr>
              <a:t>，每日一次，早晨服用，与食物一同或空腹服药。对于低血容量的患者，建议在开始艾托格列净治疗之前纠正这种情况</a:t>
            </a:r>
            <a:r>
              <a:rPr lang="en-US" altLang="zh-CN" sz="1100">
                <a:latin typeface="Arial" panose="020B0604020202020204" pitchFamily="34" charset="0"/>
                <a:ea typeface="微软雅黑" panose="020B0503020204020204" pitchFamily="34" charset="-122"/>
                <a:sym typeface="Arial" panose="020B0604020202020204" pitchFamily="34" charset="0"/>
              </a:rPr>
              <a:t>(</a:t>
            </a:r>
            <a:r>
              <a:rPr lang="zh-CN" altLang="en-US" sz="1100">
                <a:latin typeface="Arial" panose="020B0604020202020204" pitchFamily="34" charset="0"/>
                <a:ea typeface="微软雅黑" panose="020B0503020204020204" pitchFamily="34" charset="-122"/>
                <a:sym typeface="Arial" panose="020B0604020202020204" pitchFamily="34" charset="0"/>
              </a:rPr>
              <a:t>参见说明书中注意事项</a:t>
            </a:r>
            <a:r>
              <a:rPr lang="en-US" altLang="zh-CN" sz="1100">
                <a:latin typeface="Arial" panose="020B0604020202020204" pitchFamily="34" charset="0"/>
                <a:ea typeface="微软雅黑" panose="020B0503020204020204" pitchFamily="34" charset="-122"/>
                <a:sym typeface="Arial" panose="020B0604020202020204" pitchFamily="34" charset="0"/>
              </a:rPr>
              <a:t>)</a:t>
            </a:r>
            <a:r>
              <a:rPr lang="zh-CN" altLang="en-US" sz="1100">
                <a:latin typeface="Arial" panose="020B0604020202020204" pitchFamily="34" charset="0"/>
                <a:ea typeface="微软雅黑" panose="020B0503020204020204" pitchFamily="34" charset="-122"/>
                <a:sym typeface="Arial" panose="020B0604020202020204" pitchFamily="34" charset="0"/>
              </a:rPr>
              <a:t>。如果错过一次服药，患者应在想起后尽快服用。患者不得在同一天服用两次艾托格列净</a:t>
            </a:r>
            <a:r>
              <a:rPr lang="en-US" altLang="zh-CN" sz="1100" baseline="30000">
                <a:latin typeface="Arial" panose="020B0604020202020204" pitchFamily="34" charset="0"/>
                <a:ea typeface="微软雅黑" panose="020B0503020204020204" pitchFamily="34" charset="-122"/>
                <a:sym typeface="Arial" panose="020B0604020202020204" pitchFamily="34" charset="0"/>
              </a:rPr>
              <a:t>3</a:t>
            </a:r>
          </a:p>
        </p:txBody>
      </p:sp>
      <p:sp>
        <p:nvSpPr>
          <p:cNvPr id="22" name="iconfont-10187-1761501">
            <a:extLst>
              <a:ext uri="{FF2B5EF4-FFF2-40B4-BE49-F238E27FC236}">
                <a16:creationId xmlns:a16="http://schemas.microsoft.com/office/drawing/2014/main" id="{2E3ABB40-19CD-858A-3393-8A5CE5D60ED8}"/>
              </a:ext>
            </a:extLst>
          </p:cNvPr>
          <p:cNvSpPr/>
          <p:nvPr/>
        </p:nvSpPr>
        <p:spPr>
          <a:xfrm>
            <a:off x="10740017" y="1988355"/>
            <a:ext cx="465629" cy="523880"/>
          </a:xfrm>
          <a:custGeom>
            <a:avLst/>
            <a:gdLst>
              <a:gd name="T0" fmla="*/ 5440 w 10240"/>
              <a:gd name="T1" fmla="*/ 1600 h 11520"/>
              <a:gd name="T2" fmla="*/ 5120 w 10240"/>
              <a:gd name="T3" fmla="*/ 960 h 11520"/>
              <a:gd name="T4" fmla="*/ 4800 w 10240"/>
              <a:gd name="T5" fmla="*/ 1600 h 11520"/>
              <a:gd name="T6" fmla="*/ 4160 w 10240"/>
              <a:gd name="T7" fmla="*/ 1920 h 11520"/>
              <a:gd name="T8" fmla="*/ 4800 w 10240"/>
              <a:gd name="T9" fmla="*/ 2240 h 11520"/>
              <a:gd name="T10" fmla="*/ 5120 w 10240"/>
              <a:gd name="T11" fmla="*/ 2880 h 11520"/>
              <a:gd name="T12" fmla="*/ 5440 w 10240"/>
              <a:gd name="T13" fmla="*/ 2240 h 11520"/>
              <a:gd name="T14" fmla="*/ 6080 w 10240"/>
              <a:gd name="T15" fmla="*/ 1920 h 11520"/>
              <a:gd name="T16" fmla="*/ 7296 w 10240"/>
              <a:gd name="T17" fmla="*/ 6816 h 11520"/>
              <a:gd name="T18" fmla="*/ 8320 w 10240"/>
              <a:gd name="T19" fmla="*/ 832 h 11520"/>
              <a:gd name="T20" fmla="*/ 5120 w 10240"/>
              <a:gd name="T21" fmla="*/ 0 h 11520"/>
              <a:gd name="T22" fmla="*/ 1920 w 10240"/>
              <a:gd name="T23" fmla="*/ 832 h 11520"/>
              <a:gd name="T24" fmla="*/ 2976 w 10240"/>
              <a:gd name="T25" fmla="*/ 6816 h 11520"/>
              <a:gd name="T26" fmla="*/ 960 w 10240"/>
              <a:gd name="T27" fmla="*/ 11520 h 11520"/>
              <a:gd name="T28" fmla="*/ 10240 w 10240"/>
              <a:gd name="T29" fmla="*/ 10560 h 11520"/>
              <a:gd name="T30" fmla="*/ 5120 w 10240"/>
              <a:gd name="T31" fmla="*/ 10528 h 11520"/>
              <a:gd name="T32" fmla="*/ 2944 w 10240"/>
              <a:gd name="T33" fmla="*/ 8864 h 11520"/>
              <a:gd name="T34" fmla="*/ 5184 w 10240"/>
              <a:gd name="T35" fmla="*/ 10496 h 11520"/>
              <a:gd name="T36" fmla="*/ 3840 w 10240"/>
              <a:gd name="T37" fmla="*/ 7392 h 11520"/>
              <a:gd name="T38" fmla="*/ 5120 w 10240"/>
              <a:gd name="T39" fmla="*/ 7648 h 11520"/>
              <a:gd name="T40" fmla="*/ 5152 w 10240"/>
              <a:gd name="T41" fmla="*/ 9248 h 11520"/>
              <a:gd name="T42" fmla="*/ 5536 w 10240"/>
              <a:gd name="T43" fmla="*/ 9856 h 11520"/>
              <a:gd name="T44" fmla="*/ 7296 w 10240"/>
              <a:gd name="T45" fmla="*/ 8832 h 11520"/>
              <a:gd name="T46" fmla="*/ 5696 w 10240"/>
              <a:gd name="T47" fmla="*/ 10080 h 11520"/>
              <a:gd name="T48" fmla="*/ 2560 w 10240"/>
              <a:gd name="T49" fmla="*/ 4320 h 11520"/>
              <a:gd name="T50" fmla="*/ 6048 w 10240"/>
              <a:gd name="T51" fmla="*/ 3904 h 11520"/>
              <a:gd name="T52" fmla="*/ 6112 w 10240"/>
              <a:gd name="T53" fmla="*/ 3264 h 11520"/>
              <a:gd name="T54" fmla="*/ 2560 w 10240"/>
              <a:gd name="T55" fmla="*/ 3648 h 11520"/>
              <a:gd name="T56" fmla="*/ 5120 w 10240"/>
              <a:gd name="T57" fmla="*/ 640 h 11520"/>
              <a:gd name="T58" fmla="*/ 7680 w 10240"/>
              <a:gd name="T59" fmla="*/ 3648 h 11520"/>
              <a:gd name="T60" fmla="*/ 6944 w 10240"/>
              <a:gd name="T61" fmla="*/ 3744 h 11520"/>
              <a:gd name="T62" fmla="*/ 7712 w 10240"/>
              <a:gd name="T63" fmla="*/ 4320 h 11520"/>
              <a:gd name="T64" fmla="*/ 5152 w 10240"/>
              <a:gd name="T65" fmla="*/ 7040 h 11520"/>
              <a:gd name="T66" fmla="*/ 2592 w 10240"/>
              <a:gd name="T67" fmla="*/ 4384 h 11520"/>
              <a:gd name="T68" fmla="*/ 2560 w 10240"/>
              <a:gd name="T69" fmla="*/ 4320 h 11520"/>
              <a:gd name="T70" fmla="*/ 2784 w 10240"/>
              <a:gd name="T71" fmla="*/ 7552 h 11520"/>
              <a:gd name="T72" fmla="*/ 2592 w 10240"/>
              <a:gd name="T73" fmla="*/ 9344 h 11520"/>
              <a:gd name="T74" fmla="*/ 4576 w 10240"/>
              <a:gd name="T75" fmla="*/ 10848 h 11520"/>
              <a:gd name="T76" fmla="*/ 640 w 10240"/>
              <a:gd name="T77" fmla="*/ 10560 h 11520"/>
              <a:gd name="T78" fmla="*/ 6240 w 10240"/>
              <a:gd name="T79" fmla="*/ 10880 h 11520"/>
              <a:gd name="T80" fmla="*/ 6592 w 10240"/>
              <a:gd name="T81" fmla="*/ 10176 h 11520"/>
              <a:gd name="T82" fmla="*/ 7904 w 10240"/>
              <a:gd name="T83" fmla="*/ 8640 h 11520"/>
              <a:gd name="T84" fmla="*/ 9632 w 10240"/>
              <a:gd name="T85" fmla="*/ 10592 h 1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240" h="11520">
                <a:moveTo>
                  <a:pt x="5760" y="1600"/>
                </a:moveTo>
                <a:lnTo>
                  <a:pt x="5440" y="1600"/>
                </a:lnTo>
                <a:lnTo>
                  <a:pt x="5440" y="1280"/>
                </a:lnTo>
                <a:cubicBezTo>
                  <a:pt x="5440" y="1120"/>
                  <a:pt x="5280" y="960"/>
                  <a:pt x="5120" y="960"/>
                </a:cubicBezTo>
                <a:cubicBezTo>
                  <a:pt x="4960" y="960"/>
                  <a:pt x="4800" y="1120"/>
                  <a:pt x="4800" y="1280"/>
                </a:cubicBezTo>
                <a:lnTo>
                  <a:pt x="4800" y="1600"/>
                </a:lnTo>
                <a:lnTo>
                  <a:pt x="4480" y="1600"/>
                </a:lnTo>
                <a:cubicBezTo>
                  <a:pt x="4320" y="1600"/>
                  <a:pt x="4160" y="1760"/>
                  <a:pt x="4160" y="1920"/>
                </a:cubicBezTo>
                <a:cubicBezTo>
                  <a:pt x="4160" y="2080"/>
                  <a:pt x="4320" y="2240"/>
                  <a:pt x="4480" y="2240"/>
                </a:cubicBezTo>
                <a:lnTo>
                  <a:pt x="4800" y="2240"/>
                </a:lnTo>
                <a:lnTo>
                  <a:pt x="4800" y="2560"/>
                </a:lnTo>
                <a:cubicBezTo>
                  <a:pt x="4800" y="2720"/>
                  <a:pt x="4960" y="2880"/>
                  <a:pt x="5120" y="2880"/>
                </a:cubicBezTo>
                <a:cubicBezTo>
                  <a:pt x="5280" y="2880"/>
                  <a:pt x="5440" y="2720"/>
                  <a:pt x="5440" y="2560"/>
                </a:cubicBezTo>
                <a:lnTo>
                  <a:pt x="5440" y="2240"/>
                </a:lnTo>
                <a:lnTo>
                  <a:pt x="5760" y="2240"/>
                </a:lnTo>
                <a:cubicBezTo>
                  <a:pt x="5920" y="2240"/>
                  <a:pt x="6080" y="2080"/>
                  <a:pt x="6080" y="1920"/>
                </a:cubicBezTo>
                <a:cubicBezTo>
                  <a:pt x="6080" y="1760"/>
                  <a:pt x="5920" y="1600"/>
                  <a:pt x="5760" y="1600"/>
                </a:cubicBezTo>
                <a:close/>
                <a:moveTo>
                  <a:pt x="7296" y="6816"/>
                </a:moveTo>
                <a:cubicBezTo>
                  <a:pt x="7936" y="6240"/>
                  <a:pt x="8320" y="5408"/>
                  <a:pt x="8320" y="4480"/>
                </a:cubicBezTo>
                <a:lnTo>
                  <a:pt x="8320" y="832"/>
                </a:lnTo>
                <a:cubicBezTo>
                  <a:pt x="8320" y="704"/>
                  <a:pt x="8256" y="576"/>
                  <a:pt x="8128" y="544"/>
                </a:cubicBezTo>
                <a:cubicBezTo>
                  <a:pt x="7712" y="384"/>
                  <a:pt x="6592" y="0"/>
                  <a:pt x="5120" y="0"/>
                </a:cubicBezTo>
                <a:cubicBezTo>
                  <a:pt x="3648" y="0"/>
                  <a:pt x="2560" y="384"/>
                  <a:pt x="2112" y="544"/>
                </a:cubicBezTo>
                <a:cubicBezTo>
                  <a:pt x="1984" y="608"/>
                  <a:pt x="1920" y="704"/>
                  <a:pt x="1920" y="832"/>
                </a:cubicBezTo>
                <a:lnTo>
                  <a:pt x="1920" y="4352"/>
                </a:lnTo>
                <a:cubicBezTo>
                  <a:pt x="1920" y="5312"/>
                  <a:pt x="2336" y="6176"/>
                  <a:pt x="2976" y="6816"/>
                </a:cubicBezTo>
                <a:cubicBezTo>
                  <a:pt x="1280" y="7200"/>
                  <a:pt x="0" y="8736"/>
                  <a:pt x="0" y="10560"/>
                </a:cubicBezTo>
                <a:cubicBezTo>
                  <a:pt x="0" y="11104"/>
                  <a:pt x="416" y="11520"/>
                  <a:pt x="960" y="11520"/>
                </a:cubicBezTo>
                <a:lnTo>
                  <a:pt x="9280" y="11520"/>
                </a:lnTo>
                <a:cubicBezTo>
                  <a:pt x="9824" y="11520"/>
                  <a:pt x="10240" y="11104"/>
                  <a:pt x="10240" y="10560"/>
                </a:cubicBezTo>
                <a:cubicBezTo>
                  <a:pt x="10240" y="8736"/>
                  <a:pt x="8992" y="7232"/>
                  <a:pt x="7296" y="6816"/>
                </a:cubicBezTo>
                <a:close/>
                <a:moveTo>
                  <a:pt x="5120" y="10528"/>
                </a:moveTo>
                <a:lnTo>
                  <a:pt x="4032" y="9664"/>
                </a:lnTo>
                <a:lnTo>
                  <a:pt x="2944" y="8864"/>
                </a:lnTo>
                <a:lnTo>
                  <a:pt x="3360" y="7840"/>
                </a:lnTo>
                <a:lnTo>
                  <a:pt x="5184" y="10496"/>
                </a:lnTo>
                <a:lnTo>
                  <a:pt x="5120" y="10528"/>
                </a:lnTo>
                <a:close/>
                <a:moveTo>
                  <a:pt x="3840" y="7392"/>
                </a:moveTo>
                <a:cubicBezTo>
                  <a:pt x="4160" y="7552"/>
                  <a:pt x="4512" y="7648"/>
                  <a:pt x="4896" y="7648"/>
                </a:cubicBezTo>
                <a:lnTo>
                  <a:pt x="5120" y="7648"/>
                </a:lnTo>
                <a:cubicBezTo>
                  <a:pt x="5568" y="7648"/>
                  <a:pt x="6016" y="7552"/>
                  <a:pt x="6400" y="7360"/>
                </a:cubicBezTo>
                <a:lnTo>
                  <a:pt x="5152" y="9248"/>
                </a:lnTo>
                <a:lnTo>
                  <a:pt x="3840" y="7392"/>
                </a:lnTo>
                <a:close/>
                <a:moveTo>
                  <a:pt x="5536" y="9856"/>
                </a:moveTo>
                <a:lnTo>
                  <a:pt x="6880" y="7840"/>
                </a:lnTo>
                <a:lnTo>
                  <a:pt x="7296" y="8832"/>
                </a:lnTo>
                <a:lnTo>
                  <a:pt x="6208" y="9664"/>
                </a:lnTo>
                <a:lnTo>
                  <a:pt x="5696" y="10080"/>
                </a:lnTo>
                <a:lnTo>
                  <a:pt x="5536" y="9856"/>
                </a:lnTo>
                <a:close/>
                <a:moveTo>
                  <a:pt x="2560" y="4320"/>
                </a:moveTo>
                <a:cubicBezTo>
                  <a:pt x="3168" y="4096"/>
                  <a:pt x="4032" y="3840"/>
                  <a:pt x="5120" y="3840"/>
                </a:cubicBezTo>
                <a:cubicBezTo>
                  <a:pt x="5440" y="3840"/>
                  <a:pt x="5728" y="3872"/>
                  <a:pt x="6048" y="3904"/>
                </a:cubicBezTo>
                <a:cubicBezTo>
                  <a:pt x="6208" y="3936"/>
                  <a:pt x="6400" y="3808"/>
                  <a:pt x="6400" y="3616"/>
                </a:cubicBezTo>
                <a:cubicBezTo>
                  <a:pt x="6432" y="3456"/>
                  <a:pt x="6304" y="3264"/>
                  <a:pt x="6112" y="3264"/>
                </a:cubicBezTo>
                <a:cubicBezTo>
                  <a:pt x="5792" y="3232"/>
                  <a:pt x="5440" y="3200"/>
                  <a:pt x="5120" y="3200"/>
                </a:cubicBezTo>
                <a:cubicBezTo>
                  <a:pt x="4032" y="3200"/>
                  <a:pt x="3104" y="3456"/>
                  <a:pt x="2560" y="3648"/>
                </a:cubicBezTo>
                <a:lnTo>
                  <a:pt x="2560" y="1056"/>
                </a:lnTo>
                <a:cubicBezTo>
                  <a:pt x="3040" y="896"/>
                  <a:pt x="3936" y="640"/>
                  <a:pt x="5120" y="640"/>
                </a:cubicBezTo>
                <a:cubicBezTo>
                  <a:pt x="6304" y="640"/>
                  <a:pt x="7200" y="896"/>
                  <a:pt x="7680" y="1056"/>
                </a:cubicBezTo>
                <a:lnTo>
                  <a:pt x="7680" y="3648"/>
                </a:lnTo>
                <a:cubicBezTo>
                  <a:pt x="7584" y="3616"/>
                  <a:pt x="7456" y="3584"/>
                  <a:pt x="7328" y="3520"/>
                </a:cubicBezTo>
                <a:cubicBezTo>
                  <a:pt x="7168" y="3456"/>
                  <a:pt x="6976" y="3552"/>
                  <a:pt x="6944" y="3744"/>
                </a:cubicBezTo>
                <a:cubicBezTo>
                  <a:pt x="6880" y="3904"/>
                  <a:pt x="6976" y="4096"/>
                  <a:pt x="7168" y="4128"/>
                </a:cubicBezTo>
                <a:cubicBezTo>
                  <a:pt x="7360" y="4192"/>
                  <a:pt x="7552" y="4256"/>
                  <a:pt x="7712" y="4320"/>
                </a:cubicBezTo>
                <a:lnTo>
                  <a:pt x="7712" y="4480"/>
                </a:lnTo>
                <a:cubicBezTo>
                  <a:pt x="7712" y="5888"/>
                  <a:pt x="6560" y="7040"/>
                  <a:pt x="5152" y="7040"/>
                </a:cubicBezTo>
                <a:lnTo>
                  <a:pt x="4992" y="7040"/>
                </a:lnTo>
                <a:cubicBezTo>
                  <a:pt x="3648" y="6944"/>
                  <a:pt x="2592" y="5792"/>
                  <a:pt x="2592" y="4384"/>
                </a:cubicBezTo>
                <a:lnTo>
                  <a:pt x="2592" y="4320"/>
                </a:lnTo>
                <a:lnTo>
                  <a:pt x="2560" y="4320"/>
                </a:lnTo>
                <a:close/>
                <a:moveTo>
                  <a:pt x="640" y="10560"/>
                </a:moveTo>
                <a:cubicBezTo>
                  <a:pt x="640" y="9152"/>
                  <a:pt x="1536" y="7968"/>
                  <a:pt x="2784" y="7552"/>
                </a:cubicBezTo>
                <a:lnTo>
                  <a:pt x="2368" y="8608"/>
                </a:lnTo>
                <a:cubicBezTo>
                  <a:pt x="2272" y="8864"/>
                  <a:pt x="2336" y="9184"/>
                  <a:pt x="2592" y="9344"/>
                </a:cubicBezTo>
                <a:lnTo>
                  <a:pt x="3680" y="10144"/>
                </a:lnTo>
                <a:lnTo>
                  <a:pt x="4576" y="10848"/>
                </a:lnTo>
                <a:lnTo>
                  <a:pt x="960" y="10848"/>
                </a:lnTo>
                <a:cubicBezTo>
                  <a:pt x="768" y="10880"/>
                  <a:pt x="640" y="10752"/>
                  <a:pt x="640" y="10560"/>
                </a:cubicBezTo>
                <a:close/>
                <a:moveTo>
                  <a:pt x="9280" y="10880"/>
                </a:moveTo>
                <a:lnTo>
                  <a:pt x="6240" y="10880"/>
                </a:lnTo>
                <a:lnTo>
                  <a:pt x="6048" y="10592"/>
                </a:lnTo>
                <a:lnTo>
                  <a:pt x="6592" y="10176"/>
                </a:lnTo>
                <a:lnTo>
                  <a:pt x="7680" y="9376"/>
                </a:lnTo>
                <a:cubicBezTo>
                  <a:pt x="7904" y="9216"/>
                  <a:pt x="8000" y="8896"/>
                  <a:pt x="7904" y="8640"/>
                </a:cubicBezTo>
                <a:lnTo>
                  <a:pt x="7488" y="7584"/>
                </a:lnTo>
                <a:cubicBezTo>
                  <a:pt x="8736" y="8032"/>
                  <a:pt x="9632" y="9216"/>
                  <a:pt x="9632" y="10592"/>
                </a:cubicBezTo>
                <a:cubicBezTo>
                  <a:pt x="9600" y="10752"/>
                  <a:pt x="9472" y="10880"/>
                  <a:pt x="9280" y="10880"/>
                </a:cubicBezTo>
                <a:close/>
              </a:path>
            </a:pathLst>
          </a:custGeom>
          <a:solidFill>
            <a:srgbClr val="CFC6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组合 26">
            <a:extLst>
              <a:ext uri="{FF2B5EF4-FFF2-40B4-BE49-F238E27FC236}">
                <a16:creationId xmlns:a16="http://schemas.microsoft.com/office/drawing/2014/main" id="{4F20A27D-E7CA-3DD2-3968-44697B81FD67}"/>
              </a:ext>
            </a:extLst>
          </p:cNvPr>
          <p:cNvGrpSpPr/>
          <p:nvPr/>
        </p:nvGrpSpPr>
        <p:grpSpPr>
          <a:xfrm>
            <a:off x="4245868" y="1988355"/>
            <a:ext cx="425192" cy="351105"/>
            <a:chOff x="1379081" y="2058922"/>
            <a:chExt cx="566795" cy="468035"/>
          </a:xfrm>
          <a:solidFill>
            <a:srgbClr val="CFC6E0"/>
          </a:solidFill>
        </p:grpSpPr>
        <p:sp>
          <p:nvSpPr>
            <p:cNvPr id="28" name="Freeform 162">
              <a:extLst>
                <a:ext uri="{FF2B5EF4-FFF2-40B4-BE49-F238E27FC236}">
                  <a16:creationId xmlns:a16="http://schemas.microsoft.com/office/drawing/2014/main" id="{D52F2A4E-53DC-E444-217D-CF2E47A33920}"/>
                </a:ext>
              </a:extLst>
            </p:cNvPr>
            <p:cNvSpPr/>
            <p:nvPr/>
          </p:nvSpPr>
          <p:spPr bwMode="auto">
            <a:xfrm>
              <a:off x="1671066" y="2058922"/>
              <a:ext cx="154581" cy="141699"/>
            </a:xfrm>
            <a:custGeom>
              <a:avLst/>
              <a:gdLst>
                <a:gd name="T0" fmla="*/ 6 w 15"/>
                <a:gd name="T1" fmla="*/ 13 h 14"/>
                <a:gd name="T2" fmla="*/ 11 w 15"/>
                <a:gd name="T3" fmla="*/ 12 h 14"/>
                <a:gd name="T4" fmla="*/ 14 w 15"/>
                <a:gd name="T5" fmla="*/ 10 h 14"/>
                <a:gd name="T6" fmla="*/ 14 w 15"/>
                <a:gd name="T7" fmla="*/ 8 h 14"/>
                <a:gd name="T8" fmla="*/ 13 w 15"/>
                <a:gd name="T9" fmla="*/ 5 h 14"/>
                <a:gd name="T10" fmla="*/ 9 w 15"/>
                <a:gd name="T11" fmla="*/ 3 h 14"/>
                <a:gd name="T12" fmla="*/ 4 w 15"/>
                <a:gd name="T13" fmla="*/ 1 h 14"/>
                <a:gd name="T14" fmla="*/ 2 w 15"/>
                <a:gd name="T15" fmla="*/ 0 h 14"/>
                <a:gd name="T16" fmla="*/ 0 w 15"/>
                <a:gd name="T17" fmla="*/ 13 h 14"/>
                <a:gd name="T18" fmla="*/ 0 w 15"/>
                <a:gd name="T19" fmla="*/ 13 h 14"/>
                <a:gd name="T20" fmla="*/ 6 w 15"/>
                <a:gd name="T21"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4">
                  <a:moveTo>
                    <a:pt x="6" y="13"/>
                  </a:moveTo>
                  <a:cubicBezTo>
                    <a:pt x="8" y="13"/>
                    <a:pt x="10" y="13"/>
                    <a:pt x="11" y="12"/>
                  </a:cubicBezTo>
                  <a:cubicBezTo>
                    <a:pt x="12" y="12"/>
                    <a:pt x="13" y="11"/>
                    <a:pt x="14" y="10"/>
                  </a:cubicBezTo>
                  <a:cubicBezTo>
                    <a:pt x="14" y="9"/>
                    <a:pt x="15" y="8"/>
                    <a:pt x="14" y="8"/>
                  </a:cubicBezTo>
                  <a:cubicBezTo>
                    <a:pt x="14" y="7"/>
                    <a:pt x="14" y="6"/>
                    <a:pt x="13" y="5"/>
                  </a:cubicBezTo>
                  <a:cubicBezTo>
                    <a:pt x="12" y="4"/>
                    <a:pt x="11" y="3"/>
                    <a:pt x="9" y="3"/>
                  </a:cubicBezTo>
                  <a:cubicBezTo>
                    <a:pt x="8" y="2"/>
                    <a:pt x="6" y="1"/>
                    <a:pt x="4" y="1"/>
                  </a:cubicBezTo>
                  <a:cubicBezTo>
                    <a:pt x="4" y="1"/>
                    <a:pt x="3" y="0"/>
                    <a:pt x="2" y="0"/>
                  </a:cubicBezTo>
                  <a:cubicBezTo>
                    <a:pt x="0" y="13"/>
                    <a:pt x="0" y="13"/>
                    <a:pt x="0" y="13"/>
                  </a:cubicBezTo>
                  <a:cubicBezTo>
                    <a:pt x="0" y="13"/>
                    <a:pt x="0" y="13"/>
                    <a:pt x="0" y="13"/>
                  </a:cubicBezTo>
                  <a:cubicBezTo>
                    <a:pt x="2" y="14"/>
                    <a:pt x="4" y="14"/>
                    <a:pt x="6"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zh-CN" altLang="en-US" sz="1800">
                <a:solidFill>
                  <a:prstClr val="black"/>
                </a:solidFill>
                <a:latin typeface="微软雅黑"/>
                <a:ea typeface="微软雅黑"/>
              </a:endParaRPr>
            </a:p>
          </p:txBody>
        </p:sp>
        <p:sp>
          <p:nvSpPr>
            <p:cNvPr id="29" name="Freeform 163">
              <a:extLst>
                <a:ext uri="{FF2B5EF4-FFF2-40B4-BE49-F238E27FC236}">
                  <a16:creationId xmlns:a16="http://schemas.microsoft.com/office/drawing/2014/main" id="{75D449EB-9672-62F6-72CF-A579CC6AB273}"/>
                </a:ext>
              </a:extLst>
            </p:cNvPr>
            <p:cNvSpPr/>
            <p:nvPr/>
          </p:nvSpPr>
          <p:spPr bwMode="auto">
            <a:xfrm>
              <a:off x="1512192" y="2058922"/>
              <a:ext cx="150287" cy="128817"/>
            </a:xfrm>
            <a:custGeom>
              <a:avLst/>
              <a:gdLst>
                <a:gd name="T0" fmla="*/ 5 w 15"/>
                <a:gd name="T1" fmla="*/ 10 h 13"/>
                <a:gd name="T2" fmla="*/ 10 w 15"/>
                <a:gd name="T3" fmla="*/ 12 h 13"/>
                <a:gd name="T4" fmla="*/ 12 w 15"/>
                <a:gd name="T5" fmla="*/ 13 h 13"/>
                <a:gd name="T6" fmla="*/ 15 w 15"/>
                <a:gd name="T7" fmla="*/ 0 h 13"/>
                <a:gd name="T8" fmla="*/ 15 w 15"/>
                <a:gd name="T9" fmla="*/ 0 h 13"/>
                <a:gd name="T10" fmla="*/ 10 w 15"/>
                <a:gd name="T11" fmla="*/ 0 h 13"/>
                <a:gd name="T12" fmla="*/ 5 w 15"/>
                <a:gd name="T13" fmla="*/ 1 h 13"/>
                <a:gd name="T14" fmla="*/ 2 w 15"/>
                <a:gd name="T15" fmla="*/ 2 h 13"/>
                <a:gd name="T16" fmla="*/ 0 w 15"/>
                <a:gd name="T17" fmla="*/ 5 h 13"/>
                <a:gd name="T18" fmla="*/ 1 w 15"/>
                <a:gd name="T19" fmla="*/ 8 h 13"/>
                <a:gd name="T20" fmla="*/ 5 w 15"/>
                <a:gd name="T21"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3">
                  <a:moveTo>
                    <a:pt x="5" y="10"/>
                  </a:moveTo>
                  <a:cubicBezTo>
                    <a:pt x="6" y="11"/>
                    <a:pt x="8" y="12"/>
                    <a:pt x="10" y="12"/>
                  </a:cubicBezTo>
                  <a:cubicBezTo>
                    <a:pt x="11" y="13"/>
                    <a:pt x="12" y="13"/>
                    <a:pt x="12" y="13"/>
                  </a:cubicBezTo>
                  <a:cubicBezTo>
                    <a:pt x="15" y="0"/>
                    <a:pt x="15" y="0"/>
                    <a:pt x="15" y="0"/>
                  </a:cubicBezTo>
                  <a:cubicBezTo>
                    <a:pt x="15" y="0"/>
                    <a:pt x="15" y="0"/>
                    <a:pt x="15" y="0"/>
                  </a:cubicBezTo>
                  <a:cubicBezTo>
                    <a:pt x="13" y="0"/>
                    <a:pt x="11" y="0"/>
                    <a:pt x="10" y="0"/>
                  </a:cubicBezTo>
                  <a:cubicBezTo>
                    <a:pt x="8" y="0"/>
                    <a:pt x="6" y="0"/>
                    <a:pt x="5" y="1"/>
                  </a:cubicBezTo>
                  <a:cubicBezTo>
                    <a:pt x="4" y="1"/>
                    <a:pt x="3" y="2"/>
                    <a:pt x="2" y="2"/>
                  </a:cubicBezTo>
                  <a:cubicBezTo>
                    <a:pt x="1" y="3"/>
                    <a:pt x="1" y="4"/>
                    <a:pt x="0" y="5"/>
                  </a:cubicBezTo>
                  <a:cubicBezTo>
                    <a:pt x="0" y="6"/>
                    <a:pt x="1" y="7"/>
                    <a:pt x="1" y="8"/>
                  </a:cubicBezTo>
                  <a:cubicBezTo>
                    <a:pt x="2" y="9"/>
                    <a:pt x="3" y="9"/>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zh-CN" altLang="en-US" sz="1800">
                <a:solidFill>
                  <a:prstClr val="black"/>
                </a:solidFill>
                <a:latin typeface="微软雅黑"/>
                <a:ea typeface="微软雅黑"/>
              </a:endParaRPr>
            </a:p>
          </p:txBody>
        </p:sp>
        <p:sp>
          <p:nvSpPr>
            <p:cNvPr id="30" name="Freeform 164">
              <a:extLst>
                <a:ext uri="{FF2B5EF4-FFF2-40B4-BE49-F238E27FC236}">
                  <a16:creationId xmlns:a16="http://schemas.microsoft.com/office/drawing/2014/main" id="{FE42AD5F-73CD-E93B-32A7-5048ABF4979F}"/>
                </a:ext>
              </a:extLst>
            </p:cNvPr>
            <p:cNvSpPr/>
            <p:nvPr/>
          </p:nvSpPr>
          <p:spPr bwMode="auto">
            <a:xfrm>
              <a:off x="1396256" y="2380964"/>
              <a:ext cx="244753" cy="124523"/>
            </a:xfrm>
            <a:custGeom>
              <a:avLst/>
              <a:gdLst>
                <a:gd name="T0" fmla="*/ 22 w 24"/>
                <a:gd name="T1" fmla="*/ 0 h 12"/>
                <a:gd name="T2" fmla="*/ 22 w 24"/>
                <a:gd name="T3" fmla="*/ 0 h 12"/>
                <a:gd name="T4" fmla="*/ 22 w 24"/>
                <a:gd name="T5" fmla="*/ 0 h 12"/>
                <a:gd name="T6" fmla="*/ 21 w 24"/>
                <a:gd name="T7" fmla="*/ 1 h 12"/>
                <a:gd name="T8" fmla="*/ 15 w 24"/>
                <a:gd name="T9" fmla="*/ 4 h 12"/>
                <a:gd name="T10" fmla="*/ 9 w 24"/>
                <a:gd name="T11" fmla="*/ 6 h 12"/>
                <a:gd name="T12" fmla="*/ 6 w 24"/>
                <a:gd name="T13" fmla="*/ 6 h 12"/>
                <a:gd name="T14" fmla="*/ 6 w 24"/>
                <a:gd name="T15" fmla="*/ 6 h 12"/>
                <a:gd name="T16" fmla="*/ 3 w 24"/>
                <a:gd name="T17" fmla="*/ 6 h 12"/>
                <a:gd name="T18" fmla="*/ 0 w 24"/>
                <a:gd name="T19" fmla="*/ 5 h 12"/>
                <a:gd name="T20" fmla="*/ 0 w 24"/>
                <a:gd name="T21" fmla="*/ 5 h 12"/>
                <a:gd name="T22" fmla="*/ 2 w 24"/>
                <a:gd name="T23" fmla="*/ 8 h 12"/>
                <a:gd name="T24" fmla="*/ 3 w 24"/>
                <a:gd name="T25" fmla="*/ 10 h 12"/>
                <a:gd name="T26" fmla="*/ 6 w 24"/>
                <a:gd name="T27" fmla="*/ 11 h 12"/>
                <a:gd name="T28" fmla="*/ 9 w 24"/>
                <a:gd name="T29" fmla="*/ 12 h 12"/>
                <a:gd name="T30" fmla="*/ 12 w 24"/>
                <a:gd name="T31" fmla="*/ 12 h 12"/>
                <a:gd name="T32" fmla="*/ 18 w 24"/>
                <a:gd name="T33" fmla="*/ 10 h 12"/>
                <a:gd name="T34" fmla="*/ 23 w 24"/>
                <a:gd name="T35" fmla="*/ 7 h 12"/>
                <a:gd name="T36" fmla="*/ 24 w 24"/>
                <a:gd name="T37" fmla="*/ 6 h 12"/>
                <a:gd name="T38" fmla="*/ 23 w 24"/>
                <a:gd name="T39" fmla="*/ 5 h 12"/>
                <a:gd name="T40" fmla="*/ 22 w 24"/>
                <a:gd name="T4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 h="12">
                  <a:moveTo>
                    <a:pt x="22" y="0"/>
                  </a:moveTo>
                  <a:cubicBezTo>
                    <a:pt x="22" y="0"/>
                    <a:pt x="22" y="0"/>
                    <a:pt x="22" y="0"/>
                  </a:cubicBezTo>
                  <a:cubicBezTo>
                    <a:pt x="22" y="0"/>
                    <a:pt x="22" y="0"/>
                    <a:pt x="22" y="0"/>
                  </a:cubicBezTo>
                  <a:cubicBezTo>
                    <a:pt x="22" y="0"/>
                    <a:pt x="21" y="0"/>
                    <a:pt x="21" y="1"/>
                  </a:cubicBezTo>
                  <a:cubicBezTo>
                    <a:pt x="19" y="2"/>
                    <a:pt x="17" y="3"/>
                    <a:pt x="15" y="4"/>
                  </a:cubicBezTo>
                  <a:cubicBezTo>
                    <a:pt x="13" y="5"/>
                    <a:pt x="11" y="6"/>
                    <a:pt x="9" y="6"/>
                  </a:cubicBezTo>
                  <a:cubicBezTo>
                    <a:pt x="8" y="6"/>
                    <a:pt x="7" y="6"/>
                    <a:pt x="6" y="6"/>
                  </a:cubicBezTo>
                  <a:cubicBezTo>
                    <a:pt x="6" y="6"/>
                    <a:pt x="6" y="6"/>
                    <a:pt x="6" y="6"/>
                  </a:cubicBezTo>
                  <a:cubicBezTo>
                    <a:pt x="5" y="6"/>
                    <a:pt x="4" y="6"/>
                    <a:pt x="3" y="6"/>
                  </a:cubicBezTo>
                  <a:cubicBezTo>
                    <a:pt x="2" y="6"/>
                    <a:pt x="1" y="5"/>
                    <a:pt x="0" y="5"/>
                  </a:cubicBezTo>
                  <a:cubicBezTo>
                    <a:pt x="0" y="5"/>
                    <a:pt x="0" y="5"/>
                    <a:pt x="0" y="5"/>
                  </a:cubicBezTo>
                  <a:cubicBezTo>
                    <a:pt x="1" y="6"/>
                    <a:pt x="1" y="7"/>
                    <a:pt x="2" y="8"/>
                  </a:cubicBezTo>
                  <a:cubicBezTo>
                    <a:pt x="2" y="9"/>
                    <a:pt x="3" y="10"/>
                    <a:pt x="3" y="10"/>
                  </a:cubicBezTo>
                  <a:cubicBezTo>
                    <a:pt x="4" y="11"/>
                    <a:pt x="5" y="11"/>
                    <a:pt x="6" y="11"/>
                  </a:cubicBezTo>
                  <a:cubicBezTo>
                    <a:pt x="7" y="12"/>
                    <a:pt x="8" y="12"/>
                    <a:pt x="9" y="12"/>
                  </a:cubicBezTo>
                  <a:cubicBezTo>
                    <a:pt x="10" y="12"/>
                    <a:pt x="11" y="12"/>
                    <a:pt x="12" y="12"/>
                  </a:cubicBezTo>
                  <a:cubicBezTo>
                    <a:pt x="14" y="11"/>
                    <a:pt x="16" y="11"/>
                    <a:pt x="18" y="10"/>
                  </a:cubicBezTo>
                  <a:cubicBezTo>
                    <a:pt x="20" y="9"/>
                    <a:pt x="22" y="8"/>
                    <a:pt x="23" y="7"/>
                  </a:cubicBezTo>
                  <a:cubicBezTo>
                    <a:pt x="23" y="7"/>
                    <a:pt x="24" y="7"/>
                    <a:pt x="24" y="6"/>
                  </a:cubicBezTo>
                  <a:cubicBezTo>
                    <a:pt x="24" y="6"/>
                    <a:pt x="23" y="5"/>
                    <a:pt x="23" y="5"/>
                  </a:cubicBezTo>
                  <a:cubicBezTo>
                    <a:pt x="22" y="3"/>
                    <a:pt x="22" y="2"/>
                    <a:pt x="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zh-CN" altLang="en-US" sz="1800">
                <a:solidFill>
                  <a:prstClr val="black"/>
                </a:solidFill>
                <a:latin typeface="微软雅黑"/>
                <a:ea typeface="微软雅黑"/>
              </a:endParaRPr>
            </a:p>
          </p:txBody>
        </p:sp>
        <p:sp>
          <p:nvSpPr>
            <p:cNvPr id="31" name="Freeform 165">
              <a:extLst>
                <a:ext uri="{FF2B5EF4-FFF2-40B4-BE49-F238E27FC236}">
                  <a16:creationId xmlns:a16="http://schemas.microsoft.com/office/drawing/2014/main" id="{A78C82B2-0E62-3D94-7B04-5EC0446F9993}"/>
                </a:ext>
              </a:extLst>
            </p:cNvPr>
            <p:cNvSpPr/>
            <p:nvPr/>
          </p:nvSpPr>
          <p:spPr bwMode="auto">
            <a:xfrm>
              <a:off x="1379081" y="2282205"/>
              <a:ext cx="180344" cy="163168"/>
            </a:xfrm>
            <a:custGeom>
              <a:avLst/>
              <a:gdLst>
                <a:gd name="T0" fmla="*/ 6 w 18"/>
                <a:gd name="T1" fmla="*/ 15 h 16"/>
                <a:gd name="T2" fmla="*/ 11 w 18"/>
                <a:gd name="T3" fmla="*/ 15 h 16"/>
                <a:gd name="T4" fmla="*/ 17 w 18"/>
                <a:gd name="T5" fmla="*/ 13 h 16"/>
                <a:gd name="T6" fmla="*/ 18 w 18"/>
                <a:gd name="T7" fmla="*/ 13 h 16"/>
                <a:gd name="T8" fmla="*/ 7 w 18"/>
                <a:gd name="T9" fmla="*/ 0 h 16"/>
                <a:gd name="T10" fmla="*/ 6 w 18"/>
                <a:gd name="T11" fmla="*/ 0 h 16"/>
                <a:gd name="T12" fmla="*/ 2 w 18"/>
                <a:gd name="T13" fmla="*/ 3 h 16"/>
                <a:gd name="T14" fmla="*/ 0 w 18"/>
                <a:gd name="T15" fmla="*/ 7 h 16"/>
                <a:gd name="T16" fmla="*/ 0 w 18"/>
                <a:gd name="T17" fmla="*/ 11 h 16"/>
                <a:gd name="T18" fmla="*/ 2 w 18"/>
                <a:gd name="T19" fmla="*/ 14 h 16"/>
                <a:gd name="T20" fmla="*/ 6 w 18"/>
                <a:gd name="T21"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6">
                  <a:moveTo>
                    <a:pt x="6" y="15"/>
                  </a:moveTo>
                  <a:cubicBezTo>
                    <a:pt x="7" y="16"/>
                    <a:pt x="9" y="16"/>
                    <a:pt x="11" y="15"/>
                  </a:cubicBezTo>
                  <a:cubicBezTo>
                    <a:pt x="13" y="15"/>
                    <a:pt x="15" y="14"/>
                    <a:pt x="17" y="13"/>
                  </a:cubicBezTo>
                  <a:cubicBezTo>
                    <a:pt x="17" y="13"/>
                    <a:pt x="17" y="13"/>
                    <a:pt x="18" y="13"/>
                  </a:cubicBezTo>
                  <a:cubicBezTo>
                    <a:pt x="7" y="0"/>
                    <a:pt x="7" y="0"/>
                    <a:pt x="7" y="0"/>
                  </a:cubicBezTo>
                  <a:cubicBezTo>
                    <a:pt x="6" y="0"/>
                    <a:pt x="6" y="0"/>
                    <a:pt x="6" y="0"/>
                  </a:cubicBezTo>
                  <a:cubicBezTo>
                    <a:pt x="5" y="1"/>
                    <a:pt x="3" y="2"/>
                    <a:pt x="2" y="3"/>
                  </a:cubicBezTo>
                  <a:cubicBezTo>
                    <a:pt x="1" y="5"/>
                    <a:pt x="1" y="6"/>
                    <a:pt x="0" y="7"/>
                  </a:cubicBezTo>
                  <a:cubicBezTo>
                    <a:pt x="0" y="9"/>
                    <a:pt x="0" y="10"/>
                    <a:pt x="0" y="11"/>
                  </a:cubicBezTo>
                  <a:cubicBezTo>
                    <a:pt x="0" y="12"/>
                    <a:pt x="1" y="13"/>
                    <a:pt x="2" y="14"/>
                  </a:cubicBezTo>
                  <a:cubicBezTo>
                    <a:pt x="3" y="14"/>
                    <a:pt x="4" y="15"/>
                    <a:pt x="6"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zh-CN" altLang="en-US" sz="1800">
                <a:solidFill>
                  <a:prstClr val="black"/>
                </a:solidFill>
                <a:latin typeface="微软雅黑"/>
                <a:ea typeface="微软雅黑"/>
              </a:endParaRPr>
            </a:p>
          </p:txBody>
        </p:sp>
        <p:sp>
          <p:nvSpPr>
            <p:cNvPr id="32" name="Freeform 166">
              <a:extLst>
                <a:ext uri="{FF2B5EF4-FFF2-40B4-BE49-F238E27FC236}">
                  <a16:creationId xmlns:a16="http://schemas.microsoft.com/office/drawing/2014/main" id="{E7BB5322-F6E4-78AD-1860-EAE5F7D7391B}"/>
                </a:ext>
              </a:extLst>
            </p:cNvPr>
            <p:cNvSpPr/>
            <p:nvPr/>
          </p:nvSpPr>
          <p:spPr bwMode="auto">
            <a:xfrm>
              <a:off x="1632421" y="2350907"/>
              <a:ext cx="296279" cy="176050"/>
            </a:xfrm>
            <a:custGeom>
              <a:avLst/>
              <a:gdLst>
                <a:gd name="T0" fmla="*/ 22 w 29"/>
                <a:gd name="T1" fmla="*/ 11 h 17"/>
                <a:gd name="T2" fmla="*/ 18 w 29"/>
                <a:gd name="T3" fmla="*/ 12 h 17"/>
                <a:gd name="T4" fmla="*/ 18 w 29"/>
                <a:gd name="T5" fmla="*/ 12 h 17"/>
                <a:gd name="T6" fmla="*/ 16 w 29"/>
                <a:gd name="T7" fmla="*/ 12 h 17"/>
                <a:gd name="T8" fmla="*/ 10 w 29"/>
                <a:gd name="T9" fmla="*/ 10 h 17"/>
                <a:gd name="T10" fmla="*/ 4 w 29"/>
                <a:gd name="T11" fmla="*/ 7 h 17"/>
                <a:gd name="T12" fmla="*/ 1 w 29"/>
                <a:gd name="T13" fmla="*/ 2 h 17"/>
                <a:gd name="T14" fmla="*/ 0 w 29"/>
                <a:gd name="T15" fmla="*/ 0 h 17"/>
                <a:gd name="T16" fmla="*/ 0 w 29"/>
                <a:gd name="T17" fmla="*/ 2 h 17"/>
                <a:gd name="T18" fmla="*/ 0 w 29"/>
                <a:gd name="T19" fmla="*/ 2 h 17"/>
                <a:gd name="T20" fmla="*/ 0 w 29"/>
                <a:gd name="T21" fmla="*/ 3 h 17"/>
                <a:gd name="T22" fmla="*/ 0 w 29"/>
                <a:gd name="T23" fmla="*/ 3 h 17"/>
                <a:gd name="T24" fmla="*/ 0 w 29"/>
                <a:gd name="T25" fmla="*/ 3 h 17"/>
                <a:gd name="T26" fmla="*/ 1 w 29"/>
                <a:gd name="T27" fmla="*/ 8 h 17"/>
                <a:gd name="T28" fmla="*/ 4 w 29"/>
                <a:gd name="T29" fmla="*/ 12 h 17"/>
                <a:gd name="T30" fmla="*/ 8 w 29"/>
                <a:gd name="T31" fmla="*/ 15 h 17"/>
                <a:gd name="T32" fmla="*/ 14 w 29"/>
                <a:gd name="T33" fmla="*/ 16 h 17"/>
                <a:gd name="T34" fmla="*/ 19 w 29"/>
                <a:gd name="T35" fmla="*/ 16 h 17"/>
                <a:gd name="T36" fmla="*/ 23 w 29"/>
                <a:gd name="T37" fmla="*/ 15 h 17"/>
                <a:gd name="T38" fmla="*/ 26 w 29"/>
                <a:gd name="T39" fmla="*/ 13 h 17"/>
                <a:gd name="T40" fmla="*/ 28 w 29"/>
                <a:gd name="T41" fmla="*/ 10 h 17"/>
                <a:gd name="T42" fmla="*/ 29 w 29"/>
                <a:gd name="T43" fmla="*/ 8 h 17"/>
                <a:gd name="T44" fmla="*/ 27 w 29"/>
                <a:gd name="T45" fmla="*/ 9 h 17"/>
                <a:gd name="T46" fmla="*/ 22 w 29"/>
                <a:gd name="T47"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17">
                  <a:moveTo>
                    <a:pt x="22" y="11"/>
                  </a:moveTo>
                  <a:cubicBezTo>
                    <a:pt x="21" y="12"/>
                    <a:pt x="20" y="12"/>
                    <a:pt x="18" y="12"/>
                  </a:cubicBezTo>
                  <a:cubicBezTo>
                    <a:pt x="18" y="12"/>
                    <a:pt x="18" y="12"/>
                    <a:pt x="18" y="12"/>
                  </a:cubicBezTo>
                  <a:cubicBezTo>
                    <a:pt x="17" y="12"/>
                    <a:pt x="17" y="12"/>
                    <a:pt x="16" y="12"/>
                  </a:cubicBezTo>
                  <a:cubicBezTo>
                    <a:pt x="14" y="11"/>
                    <a:pt x="12" y="11"/>
                    <a:pt x="10" y="10"/>
                  </a:cubicBezTo>
                  <a:cubicBezTo>
                    <a:pt x="8" y="9"/>
                    <a:pt x="6" y="8"/>
                    <a:pt x="4" y="7"/>
                  </a:cubicBezTo>
                  <a:cubicBezTo>
                    <a:pt x="3" y="5"/>
                    <a:pt x="2" y="4"/>
                    <a:pt x="1" y="2"/>
                  </a:cubicBezTo>
                  <a:cubicBezTo>
                    <a:pt x="1" y="1"/>
                    <a:pt x="0" y="1"/>
                    <a:pt x="0" y="0"/>
                  </a:cubicBezTo>
                  <a:cubicBezTo>
                    <a:pt x="0" y="1"/>
                    <a:pt x="0" y="1"/>
                    <a:pt x="0" y="2"/>
                  </a:cubicBezTo>
                  <a:cubicBezTo>
                    <a:pt x="0" y="2"/>
                    <a:pt x="0" y="2"/>
                    <a:pt x="0" y="2"/>
                  </a:cubicBezTo>
                  <a:cubicBezTo>
                    <a:pt x="0" y="2"/>
                    <a:pt x="0" y="3"/>
                    <a:pt x="0" y="3"/>
                  </a:cubicBezTo>
                  <a:cubicBezTo>
                    <a:pt x="0" y="3"/>
                    <a:pt x="0" y="3"/>
                    <a:pt x="0" y="3"/>
                  </a:cubicBezTo>
                  <a:cubicBezTo>
                    <a:pt x="0" y="3"/>
                    <a:pt x="0" y="3"/>
                    <a:pt x="0" y="3"/>
                  </a:cubicBezTo>
                  <a:cubicBezTo>
                    <a:pt x="0" y="5"/>
                    <a:pt x="0" y="6"/>
                    <a:pt x="1" y="8"/>
                  </a:cubicBezTo>
                  <a:cubicBezTo>
                    <a:pt x="1" y="9"/>
                    <a:pt x="2" y="11"/>
                    <a:pt x="4" y="12"/>
                  </a:cubicBezTo>
                  <a:cubicBezTo>
                    <a:pt x="5" y="13"/>
                    <a:pt x="7" y="14"/>
                    <a:pt x="8" y="15"/>
                  </a:cubicBezTo>
                  <a:cubicBezTo>
                    <a:pt x="10" y="16"/>
                    <a:pt x="12" y="16"/>
                    <a:pt x="14" y="16"/>
                  </a:cubicBezTo>
                  <a:cubicBezTo>
                    <a:pt x="16" y="17"/>
                    <a:pt x="18" y="17"/>
                    <a:pt x="19" y="16"/>
                  </a:cubicBezTo>
                  <a:cubicBezTo>
                    <a:pt x="21" y="16"/>
                    <a:pt x="22" y="16"/>
                    <a:pt x="23" y="15"/>
                  </a:cubicBezTo>
                  <a:cubicBezTo>
                    <a:pt x="24" y="14"/>
                    <a:pt x="26" y="14"/>
                    <a:pt x="26" y="13"/>
                  </a:cubicBezTo>
                  <a:cubicBezTo>
                    <a:pt x="27" y="12"/>
                    <a:pt x="28" y="11"/>
                    <a:pt x="28" y="10"/>
                  </a:cubicBezTo>
                  <a:cubicBezTo>
                    <a:pt x="28" y="9"/>
                    <a:pt x="29" y="8"/>
                    <a:pt x="29" y="8"/>
                  </a:cubicBezTo>
                  <a:cubicBezTo>
                    <a:pt x="29" y="8"/>
                    <a:pt x="28" y="9"/>
                    <a:pt x="27" y="9"/>
                  </a:cubicBezTo>
                  <a:cubicBezTo>
                    <a:pt x="26" y="10"/>
                    <a:pt x="24" y="11"/>
                    <a:pt x="2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zh-CN" altLang="en-US" sz="1800">
                <a:solidFill>
                  <a:prstClr val="black"/>
                </a:solidFill>
                <a:latin typeface="微软雅黑"/>
                <a:ea typeface="微软雅黑"/>
              </a:endParaRPr>
            </a:p>
          </p:txBody>
        </p:sp>
        <p:sp>
          <p:nvSpPr>
            <p:cNvPr id="33" name="Freeform 167">
              <a:extLst>
                <a:ext uri="{FF2B5EF4-FFF2-40B4-BE49-F238E27FC236}">
                  <a16:creationId xmlns:a16="http://schemas.microsoft.com/office/drawing/2014/main" id="{A5BF89D1-FC4A-3AB9-A23D-0DB520DED61D}"/>
                </a:ext>
              </a:extLst>
            </p:cNvPr>
            <p:cNvSpPr/>
            <p:nvPr/>
          </p:nvSpPr>
          <p:spPr bwMode="auto">
            <a:xfrm>
              <a:off x="1641009" y="2230678"/>
              <a:ext cx="184638" cy="214695"/>
            </a:xfrm>
            <a:custGeom>
              <a:avLst/>
              <a:gdLst>
                <a:gd name="T0" fmla="*/ 9 w 18"/>
                <a:gd name="T1" fmla="*/ 0 h 21"/>
                <a:gd name="T2" fmla="*/ 5 w 18"/>
                <a:gd name="T3" fmla="*/ 2 h 21"/>
                <a:gd name="T4" fmla="*/ 1 w 18"/>
                <a:gd name="T5" fmla="*/ 5 h 21"/>
                <a:gd name="T6" fmla="*/ 0 w 18"/>
                <a:gd name="T7" fmla="*/ 9 h 21"/>
                <a:gd name="T8" fmla="*/ 1 w 18"/>
                <a:gd name="T9" fmla="*/ 14 h 21"/>
                <a:gd name="T10" fmla="*/ 4 w 18"/>
                <a:gd name="T11" fmla="*/ 18 h 21"/>
                <a:gd name="T12" fmla="*/ 8 w 18"/>
                <a:gd name="T13" fmla="*/ 21 h 21"/>
                <a:gd name="T14" fmla="*/ 18 w 18"/>
                <a:gd name="T15" fmla="*/ 1 h 21"/>
                <a:gd name="T16" fmla="*/ 15 w 18"/>
                <a:gd name="T17" fmla="*/ 0 h 21"/>
                <a:gd name="T18" fmla="*/ 9 w 18"/>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21">
                  <a:moveTo>
                    <a:pt x="9" y="0"/>
                  </a:moveTo>
                  <a:cubicBezTo>
                    <a:pt x="8" y="1"/>
                    <a:pt x="6" y="1"/>
                    <a:pt x="5" y="2"/>
                  </a:cubicBezTo>
                  <a:cubicBezTo>
                    <a:pt x="3" y="3"/>
                    <a:pt x="2" y="4"/>
                    <a:pt x="1" y="5"/>
                  </a:cubicBezTo>
                  <a:cubicBezTo>
                    <a:pt x="0" y="6"/>
                    <a:pt x="0" y="8"/>
                    <a:pt x="0" y="9"/>
                  </a:cubicBezTo>
                  <a:cubicBezTo>
                    <a:pt x="0" y="11"/>
                    <a:pt x="0" y="12"/>
                    <a:pt x="1" y="14"/>
                  </a:cubicBezTo>
                  <a:cubicBezTo>
                    <a:pt x="1" y="15"/>
                    <a:pt x="3" y="17"/>
                    <a:pt x="4" y="18"/>
                  </a:cubicBezTo>
                  <a:cubicBezTo>
                    <a:pt x="5" y="19"/>
                    <a:pt x="7" y="20"/>
                    <a:pt x="8" y="21"/>
                  </a:cubicBezTo>
                  <a:cubicBezTo>
                    <a:pt x="18" y="1"/>
                    <a:pt x="18" y="1"/>
                    <a:pt x="18" y="1"/>
                  </a:cubicBezTo>
                  <a:cubicBezTo>
                    <a:pt x="17" y="1"/>
                    <a:pt x="16" y="0"/>
                    <a:pt x="15" y="0"/>
                  </a:cubicBezTo>
                  <a:cubicBezTo>
                    <a:pt x="13" y="0"/>
                    <a:pt x="11"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zh-CN" altLang="en-US" sz="1800">
                <a:solidFill>
                  <a:prstClr val="black"/>
                </a:solidFill>
                <a:latin typeface="微软雅黑"/>
                <a:ea typeface="微软雅黑"/>
              </a:endParaRPr>
            </a:p>
          </p:txBody>
        </p:sp>
        <p:sp>
          <p:nvSpPr>
            <p:cNvPr id="34" name="Freeform 168">
              <a:extLst>
                <a:ext uri="{FF2B5EF4-FFF2-40B4-BE49-F238E27FC236}">
                  <a16:creationId xmlns:a16="http://schemas.microsoft.com/office/drawing/2014/main" id="{7D9743E7-3E1E-4619-885F-6CE6813F4E5A}"/>
                </a:ext>
              </a:extLst>
            </p:cNvPr>
            <p:cNvSpPr/>
            <p:nvPr/>
          </p:nvSpPr>
          <p:spPr bwMode="auto">
            <a:xfrm>
              <a:off x="1765532" y="2252147"/>
              <a:ext cx="180344" cy="210401"/>
            </a:xfrm>
            <a:custGeom>
              <a:avLst/>
              <a:gdLst>
                <a:gd name="T0" fmla="*/ 18 w 18"/>
                <a:gd name="T1" fmla="*/ 11 h 21"/>
                <a:gd name="T2" fmla="*/ 16 w 18"/>
                <a:gd name="T3" fmla="*/ 6 h 21"/>
                <a:gd name="T4" fmla="*/ 13 w 18"/>
                <a:gd name="T5" fmla="*/ 3 h 21"/>
                <a:gd name="T6" fmla="*/ 9 w 18"/>
                <a:gd name="T7" fmla="*/ 0 h 21"/>
                <a:gd name="T8" fmla="*/ 0 w 18"/>
                <a:gd name="T9" fmla="*/ 20 h 21"/>
                <a:gd name="T10" fmla="*/ 3 w 18"/>
                <a:gd name="T11" fmla="*/ 21 h 21"/>
                <a:gd name="T12" fmla="*/ 9 w 18"/>
                <a:gd name="T13" fmla="*/ 21 h 21"/>
                <a:gd name="T14" fmla="*/ 14 w 18"/>
                <a:gd name="T15" fmla="*/ 18 h 21"/>
                <a:gd name="T16" fmla="*/ 17 w 18"/>
                <a:gd name="T17" fmla="*/ 15 h 21"/>
                <a:gd name="T18" fmla="*/ 18 w 18"/>
                <a:gd name="T1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21">
                  <a:moveTo>
                    <a:pt x="18" y="11"/>
                  </a:moveTo>
                  <a:cubicBezTo>
                    <a:pt x="18" y="9"/>
                    <a:pt x="17" y="8"/>
                    <a:pt x="16" y="6"/>
                  </a:cubicBezTo>
                  <a:cubicBezTo>
                    <a:pt x="15" y="5"/>
                    <a:pt x="14" y="4"/>
                    <a:pt x="13" y="3"/>
                  </a:cubicBezTo>
                  <a:cubicBezTo>
                    <a:pt x="12" y="2"/>
                    <a:pt x="10" y="1"/>
                    <a:pt x="9" y="0"/>
                  </a:cubicBezTo>
                  <a:cubicBezTo>
                    <a:pt x="0" y="20"/>
                    <a:pt x="0" y="20"/>
                    <a:pt x="0" y="20"/>
                  </a:cubicBezTo>
                  <a:cubicBezTo>
                    <a:pt x="1" y="21"/>
                    <a:pt x="2" y="21"/>
                    <a:pt x="3" y="21"/>
                  </a:cubicBezTo>
                  <a:cubicBezTo>
                    <a:pt x="5" y="21"/>
                    <a:pt x="7" y="21"/>
                    <a:pt x="9" y="21"/>
                  </a:cubicBezTo>
                  <a:cubicBezTo>
                    <a:pt x="11" y="20"/>
                    <a:pt x="13" y="19"/>
                    <a:pt x="14" y="18"/>
                  </a:cubicBezTo>
                  <a:cubicBezTo>
                    <a:pt x="15" y="18"/>
                    <a:pt x="16" y="16"/>
                    <a:pt x="17" y="15"/>
                  </a:cubicBezTo>
                  <a:cubicBezTo>
                    <a:pt x="18" y="14"/>
                    <a:pt x="18" y="12"/>
                    <a:pt x="1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zh-CN" altLang="en-US" sz="1800">
                <a:solidFill>
                  <a:prstClr val="black"/>
                </a:solidFill>
                <a:latin typeface="微软雅黑"/>
                <a:ea typeface="微软雅黑"/>
              </a:endParaRPr>
            </a:p>
          </p:txBody>
        </p:sp>
        <p:sp>
          <p:nvSpPr>
            <p:cNvPr id="36" name="Freeform 169">
              <a:extLst>
                <a:ext uri="{FF2B5EF4-FFF2-40B4-BE49-F238E27FC236}">
                  <a16:creationId xmlns:a16="http://schemas.microsoft.com/office/drawing/2014/main" id="{4B866EC1-575E-A907-06CD-4D458FA69C5B}"/>
                </a:ext>
              </a:extLst>
            </p:cNvPr>
            <p:cNvSpPr/>
            <p:nvPr/>
          </p:nvSpPr>
          <p:spPr bwMode="auto">
            <a:xfrm>
              <a:off x="1512192" y="2127624"/>
              <a:ext cx="304867" cy="133111"/>
            </a:xfrm>
            <a:custGeom>
              <a:avLst/>
              <a:gdLst>
                <a:gd name="T0" fmla="*/ 2 w 30"/>
                <a:gd name="T1" fmla="*/ 10 h 13"/>
                <a:gd name="T2" fmla="*/ 3 w 30"/>
                <a:gd name="T3" fmla="*/ 10 h 13"/>
                <a:gd name="T4" fmla="*/ 7 w 30"/>
                <a:gd name="T5" fmla="*/ 9 h 13"/>
                <a:gd name="T6" fmla="*/ 8 w 30"/>
                <a:gd name="T7" fmla="*/ 9 h 13"/>
                <a:gd name="T8" fmla="*/ 12 w 30"/>
                <a:gd name="T9" fmla="*/ 11 h 13"/>
                <a:gd name="T10" fmla="*/ 15 w 30"/>
                <a:gd name="T11" fmla="*/ 13 h 13"/>
                <a:gd name="T12" fmla="*/ 17 w 30"/>
                <a:gd name="T13" fmla="*/ 11 h 13"/>
                <a:gd name="T14" fmla="*/ 22 w 30"/>
                <a:gd name="T15" fmla="*/ 10 h 13"/>
                <a:gd name="T16" fmla="*/ 25 w 30"/>
                <a:gd name="T17" fmla="*/ 9 h 13"/>
                <a:gd name="T18" fmla="*/ 28 w 30"/>
                <a:gd name="T19" fmla="*/ 10 h 13"/>
                <a:gd name="T20" fmla="*/ 29 w 30"/>
                <a:gd name="T21" fmla="*/ 10 h 13"/>
                <a:gd name="T22" fmla="*/ 29 w 30"/>
                <a:gd name="T23" fmla="*/ 9 h 13"/>
                <a:gd name="T24" fmla="*/ 30 w 30"/>
                <a:gd name="T25" fmla="*/ 4 h 13"/>
                <a:gd name="T26" fmla="*/ 27 w 30"/>
                <a:gd name="T27" fmla="*/ 6 h 13"/>
                <a:gd name="T28" fmla="*/ 22 w 30"/>
                <a:gd name="T29" fmla="*/ 7 h 13"/>
                <a:gd name="T30" fmla="*/ 19 w 30"/>
                <a:gd name="T31" fmla="*/ 7 h 13"/>
                <a:gd name="T32" fmla="*/ 16 w 30"/>
                <a:gd name="T33" fmla="*/ 7 h 13"/>
                <a:gd name="T34" fmla="*/ 10 w 30"/>
                <a:gd name="T35" fmla="*/ 6 h 13"/>
                <a:gd name="T36" fmla="*/ 4 w 30"/>
                <a:gd name="T37" fmla="*/ 4 h 13"/>
                <a:gd name="T38" fmla="*/ 1 w 30"/>
                <a:gd name="T39" fmla="*/ 1 h 13"/>
                <a:gd name="T40" fmla="*/ 0 w 30"/>
                <a:gd name="T41" fmla="*/ 0 h 13"/>
                <a:gd name="T42" fmla="*/ 0 w 30"/>
                <a:gd name="T43" fmla="*/ 6 h 13"/>
                <a:gd name="T44" fmla="*/ 1 w 30"/>
                <a:gd name="T45" fmla="*/ 9 h 13"/>
                <a:gd name="T46" fmla="*/ 2 w 30"/>
                <a:gd name="T47"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13">
                  <a:moveTo>
                    <a:pt x="2" y="10"/>
                  </a:moveTo>
                  <a:cubicBezTo>
                    <a:pt x="2" y="10"/>
                    <a:pt x="3" y="10"/>
                    <a:pt x="3" y="10"/>
                  </a:cubicBezTo>
                  <a:cubicBezTo>
                    <a:pt x="4" y="10"/>
                    <a:pt x="6" y="9"/>
                    <a:pt x="7" y="9"/>
                  </a:cubicBezTo>
                  <a:cubicBezTo>
                    <a:pt x="7" y="9"/>
                    <a:pt x="8" y="9"/>
                    <a:pt x="8" y="9"/>
                  </a:cubicBezTo>
                  <a:cubicBezTo>
                    <a:pt x="10" y="10"/>
                    <a:pt x="11" y="10"/>
                    <a:pt x="12" y="11"/>
                  </a:cubicBezTo>
                  <a:cubicBezTo>
                    <a:pt x="14" y="11"/>
                    <a:pt x="14" y="12"/>
                    <a:pt x="15" y="13"/>
                  </a:cubicBezTo>
                  <a:cubicBezTo>
                    <a:pt x="16" y="12"/>
                    <a:pt x="16" y="12"/>
                    <a:pt x="17" y="11"/>
                  </a:cubicBezTo>
                  <a:cubicBezTo>
                    <a:pt x="19" y="11"/>
                    <a:pt x="20" y="10"/>
                    <a:pt x="22" y="10"/>
                  </a:cubicBezTo>
                  <a:cubicBezTo>
                    <a:pt x="23" y="10"/>
                    <a:pt x="24" y="9"/>
                    <a:pt x="25" y="9"/>
                  </a:cubicBezTo>
                  <a:cubicBezTo>
                    <a:pt x="26" y="9"/>
                    <a:pt x="27" y="9"/>
                    <a:pt x="28" y="10"/>
                  </a:cubicBezTo>
                  <a:cubicBezTo>
                    <a:pt x="28" y="10"/>
                    <a:pt x="29" y="10"/>
                    <a:pt x="29" y="10"/>
                  </a:cubicBezTo>
                  <a:cubicBezTo>
                    <a:pt x="29" y="10"/>
                    <a:pt x="29" y="10"/>
                    <a:pt x="29" y="9"/>
                  </a:cubicBezTo>
                  <a:cubicBezTo>
                    <a:pt x="30" y="4"/>
                    <a:pt x="30" y="4"/>
                    <a:pt x="30" y="4"/>
                  </a:cubicBezTo>
                  <a:cubicBezTo>
                    <a:pt x="29" y="5"/>
                    <a:pt x="28" y="5"/>
                    <a:pt x="27" y="6"/>
                  </a:cubicBezTo>
                  <a:cubicBezTo>
                    <a:pt x="26" y="7"/>
                    <a:pt x="24" y="7"/>
                    <a:pt x="22" y="7"/>
                  </a:cubicBezTo>
                  <a:cubicBezTo>
                    <a:pt x="21" y="7"/>
                    <a:pt x="20" y="7"/>
                    <a:pt x="19" y="7"/>
                  </a:cubicBezTo>
                  <a:cubicBezTo>
                    <a:pt x="18" y="7"/>
                    <a:pt x="17" y="7"/>
                    <a:pt x="16" y="7"/>
                  </a:cubicBezTo>
                  <a:cubicBezTo>
                    <a:pt x="14" y="7"/>
                    <a:pt x="12" y="7"/>
                    <a:pt x="10" y="6"/>
                  </a:cubicBezTo>
                  <a:cubicBezTo>
                    <a:pt x="8" y="5"/>
                    <a:pt x="6" y="5"/>
                    <a:pt x="4" y="4"/>
                  </a:cubicBezTo>
                  <a:cubicBezTo>
                    <a:pt x="3" y="3"/>
                    <a:pt x="2" y="2"/>
                    <a:pt x="1" y="1"/>
                  </a:cubicBezTo>
                  <a:cubicBezTo>
                    <a:pt x="1" y="1"/>
                    <a:pt x="0" y="0"/>
                    <a:pt x="0" y="0"/>
                  </a:cubicBezTo>
                  <a:cubicBezTo>
                    <a:pt x="0" y="6"/>
                    <a:pt x="0" y="6"/>
                    <a:pt x="0" y="6"/>
                  </a:cubicBezTo>
                  <a:cubicBezTo>
                    <a:pt x="0" y="7"/>
                    <a:pt x="0" y="8"/>
                    <a:pt x="1" y="9"/>
                  </a:cubicBezTo>
                  <a:cubicBezTo>
                    <a:pt x="1" y="9"/>
                    <a:pt x="2" y="10"/>
                    <a:pt x="2"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zh-CN" altLang="en-US" sz="1800">
                <a:solidFill>
                  <a:prstClr val="black"/>
                </a:solidFill>
                <a:latin typeface="微软雅黑"/>
                <a:ea typeface="微软雅黑"/>
              </a:endParaRPr>
            </a:p>
          </p:txBody>
        </p:sp>
        <p:sp>
          <p:nvSpPr>
            <p:cNvPr id="37" name="Freeform 170">
              <a:extLst>
                <a:ext uri="{FF2B5EF4-FFF2-40B4-BE49-F238E27FC236}">
                  <a16:creationId xmlns:a16="http://schemas.microsoft.com/office/drawing/2014/main" id="{A241AC33-8C9F-07BF-26ED-8D64B448A0C8}"/>
                </a:ext>
              </a:extLst>
            </p:cNvPr>
            <p:cNvSpPr/>
            <p:nvPr/>
          </p:nvSpPr>
          <p:spPr bwMode="auto">
            <a:xfrm>
              <a:off x="1469253" y="2230678"/>
              <a:ext cx="193226" cy="163168"/>
            </a:xfrm>
            <a:custGeom>
              <a:avLst/>
              <a:gdLst>
                <a:gd name="T0" fmla="*/ 13 w 19"/>
                <a:gd name="T1" fmla="*/ 15 h 16"/>
                <a:gd name="T2" fmla="*/ 15 w 19"/>
                <a:gd name="T3" fmla="*/ 13 h 16"/>
                <a:gd name="T4" fmla="*/ 16 w 19"/>
                <a:gd name="T5" fmla="*/ 12 h 16"/>
                <a:gd name="T6" fmla="*/ 16 w 19"/>
                <a:gd name="T7" fmla="*/ 8 h 16"/>
                <a:gd name="T8" fmla="*/ 18 w 19"/>
                <a:gd name="T9" fmla="*/ 5 h 16"/>
                <a:gd name="T10" fmla="*/ 19 w 19"/>
                <a:gd name="T11" fmla="*/ 4 h 16"/>
                <a:gd name="T12" fmla="*/ 18 w 19"/>
                <a:gd name="T13" fmla="*/ 4 h 16"/>
                <a:gd name="T14" fmla="*/ 16 w 19"/>
                <a:gd name="T15" fmla="*/ 1 h 16"/>
                <a:gd name="T16" fmla="*/ 12 w 19"/>
                <a:gd name="T17" fmla="*/ 0 h 16"/>
                <a:gd name="T18" fmla="*/ 7 w 19"/>
                <a:gd name="T19" fmla="*/ 1 h 16"/>
                <a:gd name="T20" fmla="*/ 2 w 19"/>
                <a:gd name="T21" fmla="*/ 2 h 16"/>
                <a:gd name="T22" fmla="*/ 0 w 19"/>
                <a:gd name="T23" fmla="*/ 3 h 16"/>
                <a:gd name="T24" fmla="*/ 12 w 19"/>
                <a:gd name="T25" fmla="*/ 16 h 16"/>
                <a:gd name="T26" fmla="*/ 13 w 19"/>
                <a:gd name="T27"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6">
                  <a:moveTo>
                    <a:pt x="13" y="15"/>
                  </a:moveTo>
                  <a:cubicBezTo>
                    <a:pt x="14" y="15"/>
                    <a:pt x="15" y="14"/>
                    <a:pt x="15" y="13"/>
                  </a:cubicBezTo>
                  <a:cubicBezTo>
                    <a:pt x="16" y="12"/>
                    <a:pt x="16" y="12"/>
                    <a:pt x="16" y="12"/>
                  </a:cubicBezTo>
                  <a:cubicBezTo>
                    <a:pt x="16" y="8"/>
                    <a:pt x="16" y="8"/>
                    <a:pt x="16" y="8"/>
                  </a:cubicBezTo>
                  <a:cubicBezTo>
                    <a:pt x="16" y="7"/>
                    <a:pt x="17" y="6"/>
                    <a:pt x="18" y="5"/>
                  </a:cubicBezTo>
                  <a:cubicBezTo>
                    <a:pt x="18" y="4"/>
                    <a:pt x="18" y="4"/>
                    <a:pt x="19" y="4"/>
                  </a:cubicBezTo>
                  <a:cubicBezTo>
                    <a:pt x="19" y="4"/>
                    <a:pt x="18" y="4"/>
                    <a:pt x="18" y="4"/>
                  </a:cubicBezTo>
                  <a:cubicBezTo>
                    <a:pt x="18" y="3"/>
                    <a:pt x="17" y="2"/>
                    <a:pt x="16" y="1"/>
                  </a:cubicBezTo>
                  <a:cubicBezTo>
                    <a:pt x="15" y="1"/>
                    <a:pt x="14" y="0"/>
                    <a:pt x="12" y="0"/>
                  </a:cubicBezTo>
                  <a:cubicBezTo>
                    <a:pt x="11" y="0"/>
                    <a:pt x="9" y="0"/>
                    <a:pt x="7" y="1"/>
                  </a:cubicBezTo>
                  <a:cubicBezTo>
                    <a:pt x="5" y="1"/>
                    <a:pt x="3" y="2"/>
                    <a:pt x="2" y="2"/>
                  </a:cubicBezTo>
                  <a:cubicBezTo>
                    <a:pt x="1" y="3"/>
                    <a:pt x="1" y="3"/>
                    <a:pt x="0" y="3"/>
                  </a:cubicBezTo>
                  <a:cubicBezTo>
                    <a:pt x="12" y="16"/>
                    <a:pt x="12" y="16"/>
                    <a:pt x="12" y="16"/>
                  </a:cubicBezTo>
                  <a:cubicBezTo>
                    <a:pt x="12" y="16"/>
                    <a:pt x="13" y="15"/>
                    <a:pt x="13"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zh-CN" altLang="en-US" sz="1800">
                <a:solidFill>
                  <a:prstClr val="black"/>
                </a:solidFill>
                <a:latin typeface="微软雅黑"/>
                <a:ea typeface="微软雅黑"/>
              </a:endParaRPr>
            </a:p>
          </p:txBody>
        </p:sp>
      </p:grpSp>
      <p:sp>
        <p:nvSpPr>
          <p:cNvPr id="38" name="iconfont-10488-5117586">
            <a:extLst>
              <a:ext uri="{FF2B5EF4-FFF2-40B4-BE49-F238E27FC236}">
                <a16:creationId xmlns:a16="http://schemas.microsoft.com/office/drawing/2014/main" id="{CCD8A13F-0838-0538-1F77-3003F19851D1}"/>
              </a:ext>
            </a:extLst>
          </p:cNvPr>
          <p:cNvSpPr/>
          <p:nvPr/>
        </p:nvSpPr>
        <p:spPr>
          <a:xfrm>
            <a:off x="4245868" y="5051893"/>
            <a:ext cx="420953" cy="351911"/>
          </a:xfrm>
          <a:custGeom>
            <a:avLst/>
            <a:gdLst>
              <a:gd name="connsiteX0" fmla="*/ 242372 w 608079"/>
              <a:gd name="connsiteY0" fmla="*/ 20433 h 508346"/>
              <a:gd name="connsiteX1" fmla="*/ 392503 w 608079"/>
              <a:gd name="connsiteY1" fmla="*/ 170588 h 508346"/>
              <a:gd name="connsiteX2" fmla="*/ 316544 w 608079"/>
              <a:gd name="connsiteY2" fmla="*/ 301084 h 508346"/>
              <a:gd name="connsiteX3" fmla="*/ 385515 w 608079"/>
              <a:gd name="connsiteY3" fmla="*/ 326699 h 508346"/>
              <a:gd name="connsiteX4" fmla="*/ 481288 w 608079"/>
              <a:gd name="connsiteY4" fmla="*/ 412439 h 508346"/>
              <a:gd name="connsiteX5" fmla="*/ 457464 w 608079"/>
              <a:gd name="connsiteY5" fmla="*/ 482572 h 508346"/>
              <a:gd name="connsiteX6" fmla="*/ 372173 w 608079"/>
              <a:gd name="connsiteY6" fmla="*/ 502866 h 508346"/>
              <a:gd name="connsiteX7" fmla="*/ 239592 w 608079"/>
              <a:gd name="connsiteY7" fmla="*/ 508346 h 508346"/>
              <a:gd name="connsiteX8" fmla="*/ 237726 w 608079"/>
              <a:gd name="connsiteY8" fmla="*/ 508346 h 508346"/>
              <a:gd name="connsiteX9" fmla="*/ 104788 w 608079"/>
              <a:gd name="connsiteY9" fmla="*/ 502627 h 508346"/>
              <a:gd name="connsiteX10" fmla="*/ 22753 w 608079"/>
              <a:gd name="connsiteY10" fmla="*/ 481341 h 508346"/>
              <a:gd name="connsiteX11" fmla="*/ 5163 w 608079"/>
              <a:gd name="connsiteY11" fmla="*/ 406879 h 508346"/>
              <a:gd name="connsiteX12" fmla="*/ 100102 w 608079"/>
              <a:gd name="connsiteY12" fmla="*/ 324237 h 508346"/>
              <a:gd name="connsiteX13" fmla="*/ 166690 w 608079"/>
              <a:gd name="connsiteY13" fmla="*/ 300211 h 508346"/>
              <a:gd name="connsiteX14" fmla="*/ 92280 w 608079"/>
              <a:gd name="connsiteY14" fmla="*/ 170588 h 508346"/>
              <a:gd name="connsiteX15" fmla="*/ 242372 w 608079"/>
              <a:gd name="connsiteY15" fmla="*/ 20433 h 508346"/>
              <a:gd name="connsiteX16" fmla="*/ 366125 w 608079"/>
              <a:gd name="connsiteY16" fmla="*/ 0 h 508346"/>
              <a:gd name="connsiteX17" fmla="*/ 511901 w 608079"/>
              <a:gd name="connsiteY17" fmla="*/ 145793 h 508346"/>
              <a:gd name="connsiteX18" fmla="*/ 482714 w 608079"/>
              <a:gd name="connsiteY18" fmla="*/ 236741 h 508346"/>
              <a:gd name="connsiteX19" fmla="*/ 445069 w 608079"/>
              <a:gd name="connsiteY19" fmla="*/ 273040 h 508346"/>
              <a:gd name="connsiteX20" fmla="*/ 605934 w 608079"/>
              <a:gd name="connsiteY20" fmla="*/ 384837 h 508346"/>
              <a:gd name="connsiteX21" fmla="*/ 581830 w 608079"/>
              <a:gd name="connsiteY21" fmla="*/ 447785 h 508346"/>
              <a:gd name="connsiteX22" fmla="*/ 529850 w 608079"/>
              <a:gd name="connsiteY22" fmla="*/ 463473 h 508346"/>
              <a:gd name="connsiteX23" fmla="*/ 527904 w 608079"/>
              <a:gd name="connsiteY23" fmla="*/ 463592 h 508346"/>
              <a:gd name="connsiteX24" fmla="*/ 514958 w 608079"/>
              <a:gd name="connsiteY24" fmla="*/ 451479 h 508346"/>
              <a:gd name="connsiteX25" fmla="*/ 525998 w 608079"/>
              <a:gd name="connsiteY25" fmla="*/ 437618 h 508346"/>
              <a:gd name="connsiteX26" fmla="*/ 565708 w 608079"/>
              <a:gd name="connsiteY26" fmla="*/ 427213 h 508346"/>
              <a:gd name="connsiteX27" fmla="*/ 580758 w 608079"/>
              <a:gd name="connsiteY27" fmla="*/ 391787 h 508346"/>
              <a:gd name="connsiteX28" fmla="*/ 517579 w 608079"/>
              <a:gd name="connsiteY28" fmla="*/ 330031 h 508346"/>
              <a:gd name="connsiteX29" fmla="*/ 401864 w 608079"/>
              <a:gd name="connsiteY29" fmla="*/ 291071 h 508346"/>
              <a:gd name="connsiteX30" fmla="*/ 401586 w 608079"/>
              <a:gd name="connsiteY30" fmla="*/ 291031 h 508346"/>
              <a:gd name="connsiteX31" fmla="*/ 400633 w 608079"/>
              <a:gd name="connsiteY31" fmla="*/ 290872 h 508346"/>
              <a:gd name="connsiteX32" fmla="*/ 400514 w 608079"/>
              <a:gd name="connsiteY32" fmla="*/ 290872 h 508346"/>
              <a:gd name="connsiteX33" fmla="*/ 390308 w 608079"/>
              <a:gd name="connsiteY33" fmla="*/ 278481 h 508346"/>
              <a:gd name="connsiteX34" fmla="*/ 399799 w 608079"/>
              <a:gd name="connsiteY34" fmla="*/ 265574 h 508346"/>
              <a:gd name="connsiteX35" fmla="*/ 485811 w 608079"/>
              <a:gd name="connsiteY35" fmla="*/ 145793 h 508346"/>
              <a:gd name="connsiteX36" fmla="*/ 366125 w 608079"/>
              <a:gd name="connsiteY36" fmla="*/ 26132 h 508346"/>
              <a:gd name="connsiteX37" fmla="*/ 353060 w 608079"/>
              <a:gd name="connsiteY37" fmla="*/ 13066 h 508346"/>
              <a:gd name="connsiteX38" fmla="*/ 366125 w 608079"/>
              <a:gd name="connsiteY38" fmla="*/ 0 h 508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08079" h="508346">
                <a:moveTo>
                  <a:pt x="242372" y="20433"/>
                </a:moveTo>
                <a:cubicBezTo>
                  <a:pt x="325160" y="20433"/>
                  <a:pt x="392503" y="87786"/>
                  <a:pt x="392503" y="170588"/>
                </a:cubicBezTo>
                <a:cubicBezTo>
                  <a:pt x="392464" y="224557"/>
                  <a:pt x="363478" y="274397"/>
                  <a:pt x="316544" y="301084"/>
                </a:cubicBezTo>
                <a:cubicBezTo>
                  <a:pt x="340289" y="307438"/>
                  <a:pt x="363398" y="316016"/>
                  <a:pt x="385515" y="326699"/>
                </a:cubicBezTo>
                <a:cubicBezTo>
                  <a:pt x="415255" y="341115"/>
                  <a:pt x="467112" y="371376"/>
                  <a:pt x="481288" y="412439"/>
                </a:cubicBezTo>
                <a:cubicBezTo>
                  <a:pt x="490301" y="438570"/>
                  <a:pt x="481804" y="463470"/>
                  <a:pt x="457464" y="482572"/>
                </a:cubicBezTo>
                <a:cubicBezTo>
                  <a:pt x="449880" y="488450"/>
                  <a:pt x="432845" y="496988"/>
                  <a:pt x="372173" y="502866"/>
                </a:cubicBezTo>
                <a:cubicBezTo>
                  <a:pt x="335365" y="506400"/>
                  <a:pt x="288312" y="508346"/>
                  <a:pt x="239592" y="508346"/>
                </a:cubicBezTo>
                <a:lnTo>
                  <a:pt x="237726" y="508346"/>
                </a:lnTo>
                <a:cubicBezTo>
                  <a:pt x="188450" y="508306"/>
                  <a:pt x="141238" y="506281"/>
                  <a:pt x="104788" y="502627"/>
                </a:cubicBezTo>
                <a:cubicBezTo>
                  <a:pt x="45783" y="496750"/>
                  <a:pt x="30218" y="488569"/>
                  <a:pt x="22753" y="481341"/>
                </a:cubicBezTo>
                <a:cubicBezTo>
                  <a:pt x="637" y="459896"/>
                  <a:pt x="-5637" y="433487"/>
                  <a:pt x="5163" y="406879"/>
                </a:cubicBezTo>
                <a:cubicBezTo>
                  <a:pt x="21602" y="366253"/>
                  <a:pt x="71712" y="337660"/>
                  <a:pt x="100102" y="324237"/>
                </a:cubicBezTo>
                <a:cubicBezTo>
                  <a:pt x="121504" y="314150"/>
                  <a:pt x="143819" y="306088"/>
                  <a:pt x="166690" y="300211"/>
                </a:cubicBezTo>
                <a:cubicBezTo>
                  <a:pt x="120631" y="273285"/>
                  <a:pt x="92320" y="223962"/>
                  <a:pt x="92280" y="170588"/>
                </a:cubicBezTo>
                <a:cubicBezTo>
                  <a:pt x="92280" y="87786"/>
                  <a:pt x="159583" y="20433"/>
                  <a:pt x="242372" y="20433"/>
                </a:cubicBezTo>
                <a:close/>
                <a:moveTo>
                  <a:pt x="366125" y="0"/>
                </a:moveTo>
                <a:cubicBezTo>
                  <a:pt x="446498" y="0"/>
                  <a:pt x="511901" y="65410"/>
                  <a:pt x="511901" y="145793"/>
                </a:cubicBezTo>
                <a:cubicBezTo>
                  <a:pt x="511901" y="178399"/>
                  <a:pt x="501695" y="210211"/>
                  <a:pt x="482714" y="236741"/>
                </a:cubicBezTo>
                <a:cubicBezTo>
                  <a:pt x="472469" y="250998"/>
                  <a:pt x="459682" y="263310"/>
                  <a:pt x="445069" y="273040"/>
                </a:cubicBezTo>
                <a:cubicBezTo>
                  <a:pt x="517540" y="292024"/>
                  <a:pt x="592552" y="336345"/>
                  <a:pt x="605934" y="384837"/>
                </a:cubicBezTo>
                <a:cubicBezTo>
                  <a:pt x="610501" y="401398"/>
                  <a:pt x="609985" y="425744"/>
                  <a:pt x="581830" y="447785"/>
                </a:cubicBezTo>
                <a:cubicBezTo>
                  <a:pt x="576469" y="451995"/>
                  <a:pt x="565271" y="458151"/>
                  <a:pt x="529850" y="463473"/>
                </a:cubicBezTo>
                <a:cubicBezTo>
                  <a:pt x="529214" y="463552"/>
                  <a:pt x="528579" y="463592"/>
                  <a:pt x="527904" y="463592"/>
                </a:cubicBezTo>
                <a:cubicBezTo>
                  <a:pt x="521074" y="463552"/>
                  <a:pt x="515435" y="458310"/>
                  <a:pt x="514958" y="451479"/>
                </a:cubicBezTo>
                <a:cubicBezTo>
                  <a:pt x="514442" y="444688"/>
                  <a:pt x="519247" y="438651"/>
                  <a:pt x="525998" y="437618"/>
                </a:cubicBezTo>
                <a:cubicBezTo>
                  <a:pt x="557131" y="432972"/>
                  <a:pt x="564556" y="428166"/>
                  <a:pt x="565708" y="427213"/>
                </a:cubicBezTo>
                <a:cubicBezTo>
                  <a:pt x="584014" y="412876"/>
                  <a:pt x="583061" y="400128"/>
                  <a:pt x="580758" y="391787"/>
                </a:cubicBezTo>
                <a:cubicBezTo>
                  <a:pt x="575358" y="372208"/>
                  <a:pt x="552326" y="349690"/>
                  <a:pt x="517579" y="330031"/>
                </a:cubicBezTo>
                <a:cubicBezTo>
                  <a:pt x="482396" y="310134"/>
                  <a:pt x="440184" y="295916"/>
                  <a:pt x="401864" y="291071"/>
                </a:cubicBezTo>
                <a:lnTo>
                  <a:pt x="401586" y="291031"/>
                </a:lnTo>
                <a:cubicBezTo>
                  <a:pt x="401268" y="290991"/>
                  <a:pt x="400951" y="290951"/>
                  <a:pt x="400633" y="290872"/>
                </a:cubicBezTo>
                <a:lnTo>
                  <a:pt x="400514" y="290872"/>
                </a:lnTo>
                <a:cubicBezTo>
                  <a:pt x="394676" y="289561"/>
                  <a:pt x="390467" y="284438"/>
                  <a:pt x="390308" y="278481"/>
                </a:cubicBezTo>
                <a:cubicBezTo>
                  <a:pt x="390149" y="272524"/>
                  <a:pt x="394081" y="267202"/>
                  <a:pt x="399799" y="265574"/>
                </a:cubicBezTo>
                <a:cubicBezTo>
                  <a:pt x="450429" y="251157"/>
                  <a:pt x="485811" y="201911"/>
                  <a:pt x="485811" y="145793"/>
                </a:cubicBezTo>
                <a:cubicBezTo>
                  <a:pt x="485811" y="79827"/>
                  <a:pt x="432083" y="26132"/>
                  <a:pt x="366125" y="26132"/>
                </a:cubicBezTo>
                <a:cubicBezTo>
                  <a:pt x="358897" y="26132"/>
                  <a:pt x="353060" y="20255"/>
                  <a:pt x="353060" y="13066"/>
                </a:cubicBezTo>
                <a:cubicBezTo>
                  <a:pt x="353060" y="5838"/>
                  <a:pt x="358897" y="0"/>
                  <a:pt x="366125" y="0"/>
                </a:cubicBezTo>
                <a:close/>
              </a:path>
            </a:pathLst>
          </a:custGeom>
          <a:solidFill>
            <a:srgbClr val="CFC6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文本框 4">
            <a:extLst>
              <a:ext uri="{FF2B5EF4-FFF2-40B4-BE49-F238E27FC236}">
                <a16:creationId xmlns:a16="http://schemas.microsoft.com/office/drawing/2014/main" id="{655F50C9-2D89-583C-26F1-11AD96B3EF45}"/>
              </a:ext>
            </a:extLst>
          </p:cNvPr>
          <p:cNvSpPr txBox="1"/>
          <p:nvPr/>
        </p:nvSpPr>
        <p:spPr>
          <a:xfrm>
            <a:off x="1204156" y="6559587"/>
            <a:ext cx="10292519" cy="76944"/>
          </a:xfrm>
          <a:prstGeom prst="rect">
            <a:avLst/>
          </a:prstGeom>
          <a:noFill/>
        </p:spPr>
        <p:txBody>
          <a:bodyPr wrap="square" lIns="0" tIns="0" rIns="0" bIns="0" rtlCol="0" anchor="b">
            <a:spAutoFit/>
          </a:bodyPr>
          <a:lstStyle/>
          <a:p>
            <a:r>
              <a:rPr lang="en-US" altLang="zh-CN" sz="500" dirty="0">
                <a:latin typeface="Arial" panose="020B0604020202020204" pitchFamily="34" charset="0"/>
                <a:ea typeface="微软雅黑" panose="020B0503020204020204" pitchFamily="34" charset="-122"/>
                <a:sym typeface="Arial" panose="020B0604020202020204" pitchFamily="34" charset="0"/>
              </a:rPr>
              <a:t>OTC</a:t>
            </a:r>
            <a:r>
              <a:rPr lang="zh-CN" altLang="en-US" sz="500" dirty="0">
                <a:latin typeface="Arial" panose="020B0604020202020204" pitchFamily="34" charset="0"/>
                <a:ea typeface="微软雅黑" panose="020B0503020204020204" pitchFamily="34" charset="-122"/>
                <a:sym typeface="Arial" panose="020B0604020202020204" pitchFamily="34" charset="0"/>
              </a:rPr>
              <a:t>：非处方药；</a:t>
            </a:r>
            <a:r>
              <a:rPr kumimoji="0" lang="en-US" altLang="zh-CN" sz="500" b="0" i="0" u="none" strike="noStrike" kern="1200" cap="none" spc="0" normalizeH="0" baseline="0" noProof="0" dirty="0">
                <a:ln>
                  <a:noFill/>
                </a:ln>
                <a:solidFill>
                  <a:srgbClr val="333333"/>
                </a:solidFill>
                <a:effectLst/>
                <a:uLnTx/>
                <a:uFillTx/>
                <a:latin typeface="Arial" panose="020B0604020202020204" pitchFamily="34" charset="0"/>
                <a:ea typeface="微软雅黑" panose="020B0503020204020204" pitchFamily="34" charset="-122"/>
                <a:sym typeface="Arial" panose="020B0604020202020204" pitchFamily="34" charset="0"/>
              </a:rPr>
              <a:t>ICER</a:t>
            </a:r>
            <a:r>
              <a:rPr kumimoji="0" lang="zh-CN" altLang="en-US" sz="500" b="0" i="0" u="none" strike="noStrike" kern="1200" cap="none" spc="0" normalizeH="0" baseline="0" noProof="0" dirty="0">
                <a:ln>
                  <a:noFill/>
                </a:ln>
                <a:solidFill>
                  <a:srgbClr val="333333"/>
                </a:solidFill>
                <a:effectLst/>
                <a:uLnTx/>
                <a:uFillTx/>
                <a:latin typeface="Arial" panose="020B0604020202020204" pitchFamily="34" charset="0"/>
                <a:ea typeface="微软雅黑" panose="020B0503020204020204" pitchFamily="34" charset="-122"/>
                <a:sym typeface="Arial" panose="020B0604020202020204" pitchFamily="34" charset="0"/>
              </a:rPr>
              <a:t>：增量成本效果比；</a:t>
            </a:r>
            <a:r>
              <a:rPr kumimoji="0" lang="en-US" altLang="zh-CN" sz="500" b="0" i="0" u="none" strike="noStrike" kern="1200" cap="none" spc="0" normalizeH="0" baseline="0" noProof="0" dirty="0">
                <a:ln>
                  <a:noFill/>
                </a:ln>
                <a:solidFill>
                  <a:srgbClr val="333333"/>
                </a:solidFill>
                <a:effectLst/>
                <a:uLnTx/>
                <a:uFillTx/>
                <a:latin typeface="Arial" panose="020B0604020202020204" pitchFamily="34" charset="0"/>
                <a:ea typeface="微软雅黑" panose="020B0503020204020204" pitchFamily="34" charset="-122"/>
                <a:sym typeface="Arial" panose="020B0604020202020204" pitchFamily="34" charset="0"/>
              </a:rPr>
              <a:t>QALY</a:t>
            </a:r>
            <a:r>
              <a:rPr kumimoji="0" lang="zh-CN" altLang="en-US" sz="500" b="0" i="0" u="none" strike="noStrike" kern="1200" cap="none" spc="0" normalizeH="0" baseline="0" noProof="0" dirty="0">
                <a:ln>
                  <a:noFill/>
                </a:ln>
                <a:solidFill>
                  <a:srgbClr val="333333"/>
                </a:solidFill>
                <a:effectLst/>
                <a:uLnTx/>
                <a:uFillTx/>
                <a:latin typeface="Arial" panose="020B0604020202020204" pitchFamily="34" charset="0"/>
                <a:ea typeface="微软雅黑" panose="020B0503020204020204" pitchFamily="34" charset="-122"/>
                <a:sym typeface="Arial" panose="020B0604020202020204" pitchFamily="34" charset="0"/>
              </a:rPr>
              <a:t>：质量调整生命年；</a:t>
            </a:r>
            <a:r>
              <a:rPr kumimoji="0" lang="en-US" altLang="zh-CN" sz="500" b="0" i="0" u="none" strike="noStrike" kern="1200" cap="none" spc="0" normalizeH="0" baseline="0" noProof="0" dirty="0">
                <a:ln>
                  <a:noFill/>
                </a:ln>
                <a:solidFill>
                  <a:srgbClr val="333333"/>
                </a:solidFill>
                <a:effectLst/>
                <a:uLnTx/>
                <a:uFillTx/>
                <a:latin typeface="Arial" panose="020B0604020202020204" pitchFamily="34" charset="0"/>
                <a:ea typeface="微软雅黑" panose="020B0503020204020204" pitchFamily="34" charset="-122"/>
                <a:sym typeface="Arial" panose="020B0604020202020204" pitchFamily="34" charset="0"/>
              </a:rPr>
              <a:t>VBP</a:t>
            </a:r>
            <a:r>
              <a:rPr kumimoji="0" lang="zh-CN" altLang="en-US" sz="500" b="0" i="0" u="none" strike="noStrike" kern="1200" cap="none" spc="0" normalizeH="0" baseline="0" noProof="0" dirty="0">
                <a:ln>
                  <a:noFill/>
                </a:ln>
                <a:solidFill>
                  <a:srgbClr val="333333"/>
                </a:solidFill>
                <a:effectLst/>
                <a:uLnTx/>
                <a:uFillTx/>
                <a:latin typeface="Arial" panose="020B0604020202020204" pitchFamily="34" charset="0"/>
                <a:ea typeface="微软雅黑" panose="020B0503020204020204" pitchFamily="34" charset="-122"/>
                <a:sym typeface="Arial" panose="020B0604020202020204" pitchFamily="34" charset="0"/>
              </a:rPr>
              <a:t>：带量采购；</a:t>
            </a:r>
            <a:r>
              <a:rPr kumimoji="0" lang="en-US" altLang="zh-CN" sz="500" b="0" i="0" u="none" strike="noStrike" kern="1200" cap="none" spc="0" normalizeH="0" baseline="0" noProof="0" dirty="0">
                <a:ln>
                  <a:noFill/>
                </a:ln>
                <a:solidFill>
                  <a:srgbClr val="333333"/>
                </a:solidFill>
                <a:effectLst/>
                <a:uLnTx/>
                <a:uFillTx/>
                <a:latin typeface="Arial" panose="020B0604020202020204" pitchFamily="34" charset="0"/>
                <a:ea typeface="微软雅黑" panose="020B0503020204020204" pitchFamily="34" charset="-122"/>
                <a:sym typeface="Arial" panose="020B0604020202020204" pitchFamily="34" charset="0"/>
              </a:rPr>
              <a:t>HHF</a:t>
            </a:r>
            <a:r>
              <a:rPr kumimoji="0" lang="zh-CN" altLang="en-US" sz="500" b="0" i="0" u="none" strike="noStrike" kern="1200" cap="none" spc="0" normalizeH="0" baseline="0" noProof="0" dirty="0">
                <a:ln>
                  <a:noFill/>
                </a:ln>
                <a:solidFill>
                  <a:srgbClr val="333333"/>
                </a:solidFill>
                <a:effectLst/>
                <a:uLnTx/>
                <a:uFillTx/>
                <a:latin typeface="Arial" panose="020B0604020202020204" pitchFamily="34" charset="0"/>
                <a:ea typeface="微软雅黑" panose="020B0503020204020204" pitchFamily="34" charset="-122"/>
                <a:sym typeface="Arial" panose="020B0604020202020204" pitchFamily="34" charset="0"/>
              </a:rPr>
              <a:t>：因心衰住院；</a:t>
            </a:r>
            <a:endParaRPr kumimoji="0" lang="zh-CN" altLang="en-US" sz="5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4069056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剪去单角 12">
            <a:extLst>
              <a:ext uri="{FF2B5EF4-FFF2-40B4-BE49-F238E27FC236}">
                <a16:creationId xmlns:a16="http://schemas.microsoft.com/office/drawing/2014/main" id="{93D9E672-495E-B2EF-877A-F07C8CD12523}"/>
              </a:ext>
            </a:extLst>
          </p:cNvPr>
          <p:cNvSpPr/>
          <p:nvPr/>
        </p:nvSpPr>
        <p:spPr>
          <a:xfrm rot="10645703">
            <a:off x="7883828" y="1716029"/>
            <a:ext cx="3553726" cy="4532211"/>
          </a:xfrm>
          <a:prstGeom prst="snip1Rect">
            <a:avLst>
              <a:gd name="adj" fmla="val 12844"/>
            </a:avLst>
          </a:prstGeom>
          <a:gradFill flip="none" rotWithShape="1">
            <a:gsLst>
              <a:gs pos="0">
                <a:srgbClr val="754E9A">
                  <a:alpha val="20000"/>
                </a:srgbClr>
              </a:gs>
              <a:gs pos="100000">
                <a:srgbClr val="754E9A"/>
              </a:gs>
            </a:gsLst>
            <a:lin ang="16200000" scaled="1"/>
            <a:tileRect/>
          </a:gradFill>
          <a:ln w="12700">
            <a:noFill/>
          </a:ln>
          <a:effectLst>
            <a:outerShdw blurRad="127000" dist="63500" dir="2700000" algn="tl"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91440" tIns="45720" rIns="180000" bIns="45720" rtlCol="0" anchor="ctr">
            <a:noAutofit/>
          </a:bodyPr>
          <a:lstStyle/>
          <a:p>
            <a:pPr algn="ctr"/>
            <a:endParaRPr lang="zh-CN" altLang="en-US" sz="2400" b="1">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4" name="矩形: 圆角 13">
            <a:extLst>
              <a:ext uri="{FF2B5EF4-FFF2-40B4-BE49-F238E27FC236}">
                <a16:creationId xmlns:a16="http://schemas.microsoft.com/office/drawing/2014/main" id="{3841BEE2-2794-4184-E1B0-CA9773A88404}"/>
              </a:ext>
            </a:extLst>
          </p:cNvPr>
          <p:cNvSpPr/>
          <p:nvPr/>
        </p:nvSpPr>
        <p:spPr>
          <a:xfrm>
            <a:off x="4867536" y="1520384"/>
            <a:ext cx="6410063" cy="4493077"/>
          </a:xfrm>
          <a:prstGeom prst="roundRect">
            <a:avLst>
              <a:gd name="adj" fmla="val 1396"/>
            </a:avLst>
          </a:prstGeom>
          <a:solidFill>
            <a:schemeClr val="bg1"/>
          </a:solidFill>
          <a:ln w="19050" cap="rnd">
            <a:gradFill>
              <a:gsLst>
                <a:gs pos="0">
                  <a:srgbClr val="CFC6E0"/>
                </a:gs>
                <a:gs pos="50000">
                  <a:schemeClr val="accent1">
                    <a:lumMod val="30000"/>
                    <a:lumOff val="70000"/>
                    <a:alpha val="0"/>
                  </a:schemeClr>
                </a:gs>
              </a:gsLst>
              <a:lin ang="8100000" scaled="0"/>
            </a:gradFill>
            <a:prstDash val="solid"/>
            <a:round/>
          </a:ln>
          <a:effectLst>
            <a:outerShdw blurRad="254000" dist="127000" algn="ctr" rotWithShape="0">
              <a:schemeClr val="accent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normAutofit/>
          </a:bodyPr>
          <a:lstStyle/>
          <a:p>
            <a:pPr algn="ctr"/>
            <a:endParaRPr lang="zh-CN" altLang="en-US" sz="2400" b="1">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 name="标题 1">
            <a:extLst>
              <a:ext uri="{FF2B5EF4-FFF2-40B4-BE49-F238E27FC236}">
                <a16:creationId xmlns:a16="http://schemas.microsoft.com/office/drawing/2014/main" id="{6EB17CFD-B841-4748-8C82-4929176283DE}"/>
              </a:ext>
            </a:extLst>
          </p:cNvPr>
          <p:cNvSpPr>
            <a:spLocks noGrp="1"/>
          </p:cNvSpPr>
          <p:nvPr>
            <p:ph type="title"/>
          </p:nvPr>
        </p:nvSpPr>
        <p:spPr>
          <a:xfrm>
            <a:off x="359676" y="606167"/>
            <a:ext cx="10515600" cy="480131"/>
          </a:xfrm>
        </p:spPr>
        <p:txBody>
          <a:bodyPr/>
          <a:lstStyle/>
          <a:p>
            <a:r>
              <a:rPr lang="zh-CN" altLang="en-US" sz="2800" dirty="0">
                <a:latin typeface="Arial"/>
                <a:ea typeface="微软雅黑"/>
                <a:cs typeface="Arial"/>
                <a:sym typeface="Arial" panose="020B0604020202020204" pitchFamily="34" charset="0"/>
              </a:rPr>
              <a:t>安全性: 艾托格列净安全性良好</a:t>
            </a:r>
            <a:endParaRPr lang="en-US" altLang="zh-CN" sz="2800" dirty="0">
              <a:latin typeface="Arial"/>
              <a:ea typeface="微软雅黑"/>
              <a:cs typeface="Arial"/>
            </a:endParaRPr>
          </a:p>
        </p:txBody>
      </p:sp>
      <p:sp>
        <p:nvSpPr>
          <p:cNvPr id="3" name="矩形: 剪去单角 2">
            <a:extLst>
              <a:ext uri="{FF2B5EF4-FFF2-40B4-BE49-F238E27FC236}">
                <a16:creationId xmlns:a16="http://schemas.microsoft.com/office/drawing/2014/main" id="{C8D6143F-0A1E-D7EF-9428-876A674E4F2D}"/>
              </a:ext>
            </a:extLst>
          </p:cNvPr>
          <p:cNvSpPr/>
          <p:nvPr/>
        </p:nvSpPr>
        <p:spPr>
          <a:xfrm rot="21445303">
            <a:off x="448160" y="1353646"/>
            <a:ext cx="3553726" cy="4532211"/>
          </a:xfrm>
          <a:prstGeom prst="snip1Rect">
            <a:avLst>
              <a:gd name="adj" fmla="val 12844"/>
            </a:avLst>
          </a:prstGeom>
          <a:gradFill flip="none" rotWithShape="1">
            <a:gsLst>
              <a:gs pos="0">
                <a:srgbClr val="754E9A">
                  <a:alpha val="20000"/>
                </a:srgbClr>
              </a:gs>
              <a:gs pos="100000">
                <a:srgbClr val="754E9A"/>
              </a:gs>
            </a:gsLst>
            <a:lin ang="16200000" scaled="1"/>
            <a:tileRect/>
          </a:gradFill>
          <a:ln w="12700">
            <a:noFill/>
          </a:ln>
          <a:effectLst>
            <a:outerShdw blurRad="127000" dist="63500" dir="2700000" algn="tl"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91440" tIns="45720" rIns="180000" bIns="45720" rtlCol="0" anchor="ctr">
            <a:noAutofit/>
          </a:bodyPr>
          <a:lstStyle/>
          <a:p>
            <a:pPr algn="ctr"/>
            <a:endParaRPr lang="zh-CN" altLang="en-US" sz="2400" b="1">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 name="矩形: 圆角 3">
            <a:extLst>
              <a:ext uri="{FF2B5EF4-FFF2-40B4-BE49-F238E27FC236}">
                <a16:creationId xmlns:a16="http://schemas.microsoft.com/office/drawing/2014/main" id="{89684917-5D4A-1134-6087-0472614713E6}"/>
              </a:ext>
            </a:extLst>
          </p:cNvPr>
          <p:cNvSpPr/>
          <p:nvPr/>
        </p:nvSpPr>
        <p:spPr>
          <a:xfrm>
            <a:off x="568501" y="1553245"/>
            <a:ext cx="3950159" cy="4493077"/>
          </a:xfrm>
          <a:prstGeom prst="roundRect">
            <a:avLst>
              <a:gd name="adj" fmla="val 1396"/>
            </a:avLst>
          </a:prstGeom>
          <a:solidFill>
            <a:schemeClr val="bg1"/>
          </a:solidFill>
          <a:ln w="19050" cap="rnd">
            <a:gradFill>
              <a:gsLst>
                <a:gs pos="0">
                  <a:srgbClr val="CFC6E0"/>
                </a:gs>
                <a:gs pos="50000">
                  <a:schemeClr val="accent1">
                    <a:lumMod val="30000"/>
                    <a:lumOff val="70000"/>
                    <a:alpha val="0"/>
                  </a:schemeClr>
                </a:gs>
              </a:gsLst>
              <a:lin ang="8100000" scaled="0"/>
            </a:gradFill>
            <a:prstDash val="solid"/>
            <a:round/>
          </a:ln>
          <a:effectLst>
            <a:outerShdw blurRad="254000" dist="127000" algn="ctr" rotWithShape="0">
              <a:schemeClr val="accent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normAutofit/>
          </a:bodyPr>
          <a:lstStyle/>
          <a:p>
            <a:pPr algn="ctr"/>
            <a:endParaRPr lang="zh-CN" altLang="en-US" sz="2400" b="1">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 name="矩形: 圆角 4">
            <a:extLst>
              <a:ext uri="{FF2B5EF4-FFF2-40B4-BE49-F238E27FC236}">
                <a16:creationId xmlns:a16="http://schemas.microsoft.com/office/drawing/2014/main" id="{6BD5E211-FDD7-961E-6C09-BA930F49E245}"/>
              </a:ext>
            </a:extLst>
          </p:cNvPr>
          <p:cNvSpPr/>
          <p:nvPr/>
        </p:nvSpPr>
        <p:spPr>
          <a:xfrm>
            <a:off x="654560" y="1638589"/>
            <a:ext cx="3772197" cy="377492"/>
          </a:xfrm>
          <a:prstGeom prst="roundRect">
            <a:avLst>
              <a:gd name="adj" fmla="val 0"/>
            </a:avLst>
          </a:prstGeom>
          <a:gradFill flip="none" rotWithShape="1">
            <a:gsLst>
              <a:gs pos="0">
                <a:srgbClr val="754E9A">
                  <a:alpha val="70000"/>
                </a:srgbClr>
              </a:gs>
              <a:gs pos="100000">
                <a:srgbClr val="754E9A"/>
              </a:gs>
            </a:gsLst>
            <a:lin ang="2700000" scaled="0"/>
            <a:tileRect/>
          </a:gradFill>
          <a:ln w="12700">
            <a:noFill/>
          </a:ln>
          <a:effectLst>
            <a:outerShdw blurRad="127000" dist="63500" dir="2700000" algn="tl"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91440" tIns="45720" rIns="180000" bIns="45720" rtlCol="0" anchor="ctr">
            <a:noAutofit/>
          </a:bodyPr>
          <a:lstStyle/>
          <a:p>
            <a:pPr algn="ctr"/>
            <a:r>
              <a:rPr lang="zh-CN" altLang="en-US" sz="1400" b="1" dirty="0">
                <a:latin typeface="Arial"/>
                <a:ea typeface="微软雅黑"/>
                <a:cs typeface="Arial"/>
                <a:sym typeface="Arial" panose="020B0604020202020204" pitchFamily="34" charset="0"/>
              </a:rPr>
              <a:t>临床注册研究</a:t>
            </a:r>
            <a:r>
              <a:rPr lang="en-US" altLang="zh-CN" sz="1400" b="1" dirty="0">
                <a:latin typeface="Arial"/>
                <a:ea typeface="微软雅黑"/>
                <a:cs typeface="Arial"/>
                <a:sym typeface="Arial" panose="020B0604020202020204" pitchFamily="34" charset="0"/>
              </a:rPr>
              <a:t>VERTIS ASIA研究</a:t>
            </a:r>
            <a:r>
              <a:rPr lang="en-US" altLang="zh-CN" sz="1400" b="1" baseline="30000" dirty="0">
                <a:latin typeface="Arial"/>
                <a:ea typeface="微软雅黑"/>
                <a:cs typeface="Arial"/>
                <a:sym typeface="Arial" panose="020B0604020202020204" pitchFamily="34" charset="0"/>
              </a:rPr>
              <a:t>1</a:t>
            </a:r>
            <a:endParaRPr lang="zh-CN" altLang="en-US" sz="1400" b="1" baseline="30000" dirty="0">
              <a:latin typeface="Arial"/>
              <a:ea typeface="微软雅黑"/>
              <a:cs typeface="Arial"/>
            </a:endParaRPr>
          </a:p>
        </p:txBody>
      </p:sp>
      <p:sp>
        <p:nvSpPr>
          <p:cNvPr id="6" name="文本框 5">
            <a:extLst>
              <a:ext uri="{FF2B5EF4-FFF2-40B4-BE49-F238E27FC236}">
                <a16:creationId xmlns:a16="http://schemas.microsoft.com/office/drawing/2014/main" id="{473C4A6E-4125-0467-3AFF-9920B084CC78}"/>
              </a:ext>
            </a:extLst>
          </p:cNvPr>
          <p:cNvSpPr txBox="1"/>
          <p:nvPr/>
        </p:nvSpPr>
        <p:spPr>
          <a:xfrm>
            <a:off x="578997" y="2016081"/>
            <a:ext cx="3791107" cy="760336"/>
          </a:xfrm>
          <a:prstGeom prst="rect">
            <a:avLst/>
          </a:prstGeom>
          <a:noFill/>
        </p:spPr>
        <p:txBody>
          <a:bodyPr wrap="square" lIns="91440" tIns="45720" rIns="91440" bIns="45720" rtlCol="0" anchor="t">
            <a:spAutoFit/>
          </a:bodyPr>
          <a:lstStyle/>
          <a:p>
            <a:pPr marL="342900" indent="-342900">
              <a:lnSpc>
                <a:spcPct val="150000"/>
              </a:lnSpc>
              <a:buFont typeface="Arial" panose="020B0604020202020204" pitchFamily="34" charset="0"/>
              <a:buChar char="•"/>
            </a:pPr>
            <a:r>
              <a:rPr lang="zh-CN" altLang="en-US" sz="900" b="1" dirty="0">
                <a:latin typeface="Arial"/>
                <a:ea typeface="微软雅黑"/>
                <a:cs typeface="Arial"/>
                <a:sym typeface="Arial" panose="020B0604020202020204" pitchFamily="34" charset="0"/>
              </a:rPr>
              <a:t>艾托格列净与</a:t>
            </a:r>
            <a:r>
              <a:rPr lang="zh-CN" altLang="en-US" sz="1100" b="1" dirty="0">
                <a:solidFill>
                  <a:srgbClr val="754E9A"/>
                </a:solidFill>
                <a:latin typeface="Arial"/>
                <a:ea typeface="微软雅黑"/>
                <a:cs typeface="Arial"/>
                <a:sym typeface="Arial" panose="020B0604020202020204" pitchFamily="34" charset="0"/>
              </a:rPr>
              <a:t>安慰剂</a:t>
            </a:r>
            <a:r>
              <a:rPr lang="zh-CN" altLang="en-US" sz="1050" b="1" dirty="0">
                <a:solidFill>
                  <a:srgbClr val="754E9A"/>
                </a:solidFill>
                <a:latin typeface="Arial"/>
                <a:ea typeface="微软雅黑"/>
                <a:cs typeface="Arial"/>
                <a:sym typeface="Arial" panose="020B0604020202020204" pitchFamily="34" charset="0"/>
              </a:rPr>
              <a:t>组</a:t>
            </a:r>
            <a:r>
              <a:rPr lang="zh-CN" altLang="en-US" sz="900" dirty="0">
                <a:latin typeface="Arial"/>
                <a:ea typeface="微软雅黑"/>
                <a:cs typeface="Arial"/>
                <a:sym typeface="Arial" panose="020B0604020202020204" pitchFamily="34" charset="0"/>
              </a:rPr>
              <a:t>两组间预设的</a:t>
            </a:r>
            <a:r>
              <a:rPr lang="zh-CN" altLang="en-US" sz="900" b="1" dirty="0">
                <a:solidFill>
                  <a:srgbClr val="FF0000"/>
                </a:solidFill>
                <a:latin typeface="Arial"/>
                <a:ea typeface="微软雅黑"/>
                <a:cs typeface="Arial"/>
                <a:sym typeface="Arial" panose="020B0604020202020204" pitchFamily="34" charset="0"/>
              </a:rPr>
              <a:t>不良反应发生率相似</a:t>
            </a:r>
            <a:r>
              <a:rPr lang="zh-CN" altLang="en-US" sz="900" dirty="0">
                <a:latin typeface="Arial"/>
                <a:ea typeface="微软雅黑"/>
                <a:cs typeface="Arial"/>
                <a:sym typeface="Arial" panose="020B0604020202020204" pitchFamily="34" charset="0"/>
              </a:rPr>
              <a:t>（生殖器霉菌感染，尿路感染，血容量减少，症状性低血糖）</a:t>
            </a:r>
            <a:r>
              <a:rPr lang="zh-CN" altLang="en-US" sz="1000" dirty="0">
                <a:latin typeface="Arial"/>
                <a:ea typeface="微软雅黑"/>
                <a:cs typeface="Arial"/>
                <a:sym typeface="Arial" panose="020B0604020202020204" pitchFamily="34" charset="0"/>
              </a:rPr>
              <a:t>；</a:t>
            </a:r>
            <a:endParaRPr lang="en-US" altLang="zh-CN" sz="900" dirty="0">
              <a:latin typeface="Arial"/>
              <a:ea typeface="微软雅黑"/>
              <a:cs typeface="Arial"/>
            </a:endParaRPr>
          </a:p>
          <a:p>
            <a:pPr marL="342900" indent="-342900">
              <a:lnSpc>
                <a:spcPct val="150000"/>
              </a:lnSpc>
              <a:buFont typeface="Arial" panose="020B0604020202020204" pitchFamily="34" charset="0"/>
              <a:buChar char="•"/>
            </a:pPr>
            <a:r>
              <a:rPr lang="zh-CN" altLang="en-US" sz="900" dirty="0">
                <a:latin typeface="Arial"/>
                <a:ea typeface="微软雅黑"/>
                <a:cs typeface="Arial"/>
                <a:sym typeface="Arial" panose="020B0604020202020204" pitchFamily="34" charset="0"/>
              </a:rPr>
              <a:t>研究人群中</a:t>
            </a:r>
            <a:r>
              <a:rPr lang="zh-CN" altLang="en-US" sz="900" b="1" dirty="0">
                <a:solidFill>
                  <a:srgbClr val="754E9A"/>
                </a:solidFill>
                <a:latin typeface="Arial"/>
                <a:ea typeface="微软雅黑"/>
                <a:cs typeface="Arial"/>
                <a:sym typeface="Arial" panose="020B0604020202020204" pitchFamily="34" charset="0"/>
              </a:rPr>
              <a:t>没有发现</a:t>
            </a:r>
            <a:r>
              <a:rPr lang="zh-CN" altLang="en-US" sz="900" dirty="0">
                <a:latin typeface="Arial"/>
                <a:ea typeface="微软雅黑"/>
                <a:cs typeface="Arial"/>
                <a:sym typeface="Arial" panose="020B0604020202020204" pitchFamily="34" charset="0"/>
              </a:rPr>
              <a:t>确诊的糖尿病酮症酸中毒病例。</a:t>
            </a:r>
            <a:endParaRPr lang="zh-CN" altLang="en-US" sz="900" baseline="30000" dirty="0">
              <a:latin typeface="Arial"/>
              <a:ea typeface="微软雅黑"/>
              <a:cs typeface="Arial"/>
              <a:sym typeface="Arial" panose="020B0604020202020204" pitchFamily="34" charset="0"/>
            </a:endParaRPr>
          </a:p>
        </p:txBody>
      </p:sp>
      <p:sp>
        <p:nvSpPr>
          <p:cNvPr id="8" name="矩形: 圆角 7">
            <a:extLst>
              <a:ext uri="{FF2B5EF4-FFF2-40B4-BE49-F238E27FC236}">
                <a16:creationId xmlns:a16="http://schemas.microsoft.com/office/drawing/2014/main" id="{E36A79E5-E0ED-C006-CA63-0E5191130A56}"/>
              </a:ext>
            </a:extLst>
          </p:cNvPr>
          <p:cNvSpPr/>
          <p:nvPr/>
        </p:nvSpPr>
        <p:spPr>
          <a:xfrm>
            <a:off x="788800" y="2800752"/>
            <a:ext cx="3533709" cy="350964"/>
          </a:xfrm>
          <a:prstGeom prst="roundRect">
            <a:avLst/>
          </a:prstGeom>
          <a:gradFill flip="none" rotWithShape="1">
            <a:gsLst>
              <a:gs pos="0">
                <a:srgbClr val="754E9A">
                  <a:alpha val="40000"/>
                </a:srgbClr>
              </a:gs>
              <a:gs pos="38000">
                <a:srgbClr val="754E9A">
                  <a:alpha val="80000"/>
                </a:srgbClr>
              </a:gs>
              <a:gs pos="83000">
                <a:srgbClr val="754E9A"/>
              </a:gs>
              <a:gs pos="100000">
                <a:srgbClr val="754E9A">
                  <a:alpha val="70000"/>
                </a:srgbClr>
              </a:gs>
            </a:gsLst>
            <a:lin ang="2700000" scaled="1"/>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aphicFrame>
        <p:nvGraphicFramePr>
          <p:cNvPr id="9" name="表格 9">
            <a:extLst>
              <a:ext uri="{FF2B5EF4-FFF2-40B4-BE49-F238E27FC236}">
                <a16:creationId xmlns:a16="http://schemas.microsoft.com/office/drawing/2014/main" id="{803E91A9-B5D0-9F65-3009-6FA7A3F78514}"/>
              </a:ext>
            </a:extLst>
          </p:cNvPr>
          <p:cNvGraphicFramePr>
            <a:graphicFrameLocks noGrp="1"/>
          </p:cNvGraphicFramePr>
          <p:nvPr/>
        </p:nvGraphicFramePr>
        <p:xfrm>
          <a:off x="788800" y="2803800"/>
          <a:ext cx="3533709" cy="2121070"/>
        </p:xfrm>
        <a:graphic>
          <a:graphicData uri="http://schemas.openxmlformats.org/drawingml/2006/table">
            <a:tbl>
              <a:tblPr firstRow="1" bandRow="1"/>
              <a:tblGrid>
                <a:gridCol w="1277744">
                  <a:extLst>
                    <a:ext uri="{9D8B030D-6E8A-4147-A177-3AD203B41FA5}">
                      <a16:colId xmlns:a16="http://schemas.microsoft.com/office/drawing/2014/main" val="225175019"/>
                    </a:ext>
                  </a:extLst>
                </a:gridCol>
                <a:gridCol w="1078062">
                  <a:extLst>
                    <a:ext uri="{9D8B030D-6E8A-4147-A177-3AD203B41FA5}">
                      <a16:colId xmlns:a16="http://schemas.microsoft.com/office/drawing/2014/main" val="197812451"/>
                    </a:ext>
                  </a:extLst>
                </a:gridCol>
                <a:gridCol w="1177903">
                  <a:extLst>
                    <a:ext uri="{9D8B030D-6E8A-4147-A177-3AD203B41FA5}">
                      <a16:colId xmlns:a16="http://schemas.microsoft.com/office/drawing/2014/main" val="3659124062"/>
                    </a:ext>
                  </a:extLst>
                </a:gridCol>
              </a:tblGrid>
              <a:tr h="325480">
                <a:tc>
                  <a:txBody>
                    <a:bodyPr/>
                    <a:lstStyle>
                      <a:lvl1pPr marL="0" algn="l" defTabSz="914400" rtl="0" eaLnBrk="1" latinLnBrk="0" hangingPunct="1">
                        <a:defRPr sz="1800" b="1" kern="1200">
                          <a:solidFill>
                            <a:schemeClr val="lt1"/>
                          </a:solidFill>
                          <a:latin typeface="Calibri"/>
                          <a:ea typeface="微软雅黑"/>
                        </a:defRPr>
                      </a:lvl1pPr>
                      <a:lvl2pPr marL="457200" algn="l" defTabSz="914400" rtl="0" eaLnBrk="1" latinLnBrk="0" hangingPunct="1">
                        <a:defRPr sz="1800" b="1" kern="1200">
                          <a:solidFill>
                            <a:schemeClr val="lt1"/>
                          </a:solidFill>
                          <a:latin typeface="Calibri"/>
                          <a:ea typeface="微软雅黑"/>
                        </a:defRPr>
                      </a:lvl2pPr>
                      <a:lvl3pPr marL="914400" algn="l" defTabSz="914400" rtl="0" eaLnBrk="1" latinLnBrk="0" hangingPunct="1">
                        <a:defRPr sz="1800" b="1" kern="1200">
                          <a:solidFill>
                            <a:schemeClr val="lt1"/>
                          </a:solidFill>
                          <a:latin typeface="Calibri"/>
                          <a:ea typeface="微软雅黑"/>
                        </a:defRPr>
                      </a:lvl3pPr>
                      <a:lvl4pPr marL="1371600" algn="l" defTabSz="914400" rtl="0" eaLnBrk="1" latinLnBrk="0" hangingPunct="1">
                        <a:defRPr sz="1800" b="1" kern="1200">
                          <a:solidFill>
                            <a:schemeClr val="lt1"/>
                          </a:solidFill>
                          <a:latin typeface="Calibri"/>
                          <a:ea typeface="微软雅黑"/>
                        </a:defRPr>
                      </a:lvl4pPr>
                      <a:lvl5pPr marL="1828800" algn="l" defTabSz="914400" rtl="0" eaLnBrk="1" latinLnBrk="0" hangingPunct="1">
                        <a:defRPr sz="1800" b="1" kern="1200">
                          <a:solidFill>
                            <a:schemeClr val="lt1"/>
                          </a:solidFill>
                          <a:latin typeface="Calibri"/>
                          <a:ea typeface="微软雅黑"/>
                        </a:defRPr>
                      </a:lvl5pPr>
                      <a:lvl6pPr marL="2286000" algn="l" defTabSz="914400" rtl="0" eaLnBrk="1" latinLnBrk="0" hangingPunct="1">
                        <a:defRPr sz="1800" b="1" kern="1200">
                          <a:solidFill>
                            <a:schemeClr val="lt1"/>
                          </a:solidFill>
                          <a:latin typeface="Calibri"/>
                          <a:ea typeface="微软雅黑"/>
                        </a:defRPr>
                      </a:lvl6pPr>
                      <a:lvl7pPr marL="2743200" algn="l" defTabSz="914400" rtl="0" eaLnBrk="1" latinLnBrk="0" hangingPunct="1">
                        <a:defRPr sz="1800" b="1" kern="1200">
                          <a:solidFill>
                            <a:schemeClr val="lt1"/>
                          </a:solidFill>
                          <a:latin typeface="Calibri"/>
                          <a:ea typeface="微软雅黑"/>
                        </a:defRPr>
                      </a:lvl7pPr>
                      <a:lvl8pPr marL="3200400" algn="l" defTabSz="914400" rtl="0" eaLnBrk="1" latinLnBrk="0" hangingPunct="1">
                        <a:defRPr sz="1800" b="1" kern="1200">
                          <a:solidFill>
                            <a:schemeClr val="lt1"/>
                          </a:solidFill>
                          <a:latin typeface="Calibri"/>
                          <a:ea typeface="微软雅黑"/>
                        </a:defRPr>
                      </a:lvl8pPr>
                      <a:lvl9pPr marL="3657600" algn="l" defTabSz="914400" rtl="0" eaLnBrk="1" latinLnBrk="0" hangingPunct="1">
                        <a:defRPr sz="1800" b="1" kern="1200">
                          <a:solidFill>
                            <a:schemeClr val="lt1"/>
                          </a:solidFill>
                          <a:latin typeface="Calibri"/>
                          <a:ea typeface="微软雅黑"/>
                        </a:defRPr>
                      </a:lvl9pPr>
                    </a:lstStyle>
                    <a:p>
                      <a:pPr algn="l"/>
                      <a:endParaRPr lang="zh-CN" altLang="en-US" sz="90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ea typeface="微软雅黑"/>
                        </a:defRPr>
                      </a:lvl1pPr>
                      <a:lvl2pPr marL="457200" algn="l" defTabSz="914400" rtl="0" eaLnBrk="1" latinLnBrk="0" hangingPunct="1">
                        <a:defRPr sz="1800" b="1" kern="1200">
                          <a:solidFill>
                            <a:schemeClr val="lt1"/>
                          </a:solidFill>
                          <a:latin typeface="Calibri"/>
                          <a:ea typeface="微软雅黑"/>
                        </a:defRPr>
                      </a:lvl2pPr>
                      <a:lvl3pPr marL="914400" algn="l" defTabSz="914400" rtl="0" eaLnBrk="1" latinLnBrk="0" hangingPunct="1">
                        <a:defRPr sz="1800" b="1" kern="1200">
                          <a:solidFill>
                            <a:schemeClr val="lt1"/>
                          </a:solidFill>
                          <a:latin typeface="Calibri"/>
                          <a:ea typeface="微软雅黑"/>
                        </a:defRPr>
                      </a:lvl3pPr>
                      <a:lvl4pPr marL="1371600" algn="l" defTabSz="914400" rtl="0" eaLnBrk="1" latinLnBrk="0" hangingPunct="1">
                        <a:defRPr sz="1800" b="1" kern="1200">
                          <a:solidFill>
                            <a:schemeClr val="lt1"/>
                          </a:solidFill>
                          <a:latin typeface="Calibri"/>
                          <a:ea typeface="微软雅黑"/>
                        </a:defRPr>
                      </a:lvl4pPr>
                      <a:lvl5pPr marL="1828800" algn="l" defTabSz="914400" rtl="0" eaLnBrk="1" latinLnBrk="0" hangingPunct="1">
                        <a:defRPr sz="1800" b="1" kern="1200">
                          <a:solidFill>
                            <a:schemeClr val="lt1"/>
                          </a:solidFill>
                          <a:latin typeface="Calibri"/>
                          <a:ea typeface="微软雅黑"/>
                        </a:defRPr>
                      </a:lvl5pPr>
                      <a:lvl6pPr marL="2286000" algn="l" defTabSz="914400" rtl="0" eaLnBrk="1" latinLnBrk="0" hangingPunct="1">
                        <a:defRPr sz="1800" b="1" kern="1200">
                          <a:solidFill>
                            <a:schemeClr val="lt1"/>
                          </a:solidFill>
                          <a:latin typeface="Calibri"/>
                          <a:ea typeface="微软雅黑"/>
                        </a:defRPr>
                      </a:lvl6pPr>
                      <a:lvl7pPr marL="2743200" algn="l" defTabSz="914400" rtl="0" eaLnBrk="1" latinLnBrk="0" hangingPunct="1">
                        <a:defRPr sz="1800" b="1" kern="1200">
                          <a:solidFill>
                            <a:schemeClr val="lt1"/>
                          </a:solidFill>
                          <a:latin typeface="Calibri"/>
                          <a:ea typeface="微软雅黑"/>
                        </a:defRPr>
                      </a:lvl7pPr>
                      <a:lvl8pPr marL="3200400" algn="l" defTabSz="914400" rtl="0" eaLnBrk="1" latinLnBrk="0" hangingPunct="1">
                        <a:defRPr sz="1800" b="1" kern="1200">
                          <a:solidFill>
                            <a:schemeClr val="lt1"/>
                          </a:solidFill>
                          <a:latin typeface="Calibri"/>
                          <a:ea typeface="微软雅黑"/>
                        </a:defRPr>
                      </a:lvl8pPr>
                      <a:lvl9pPr marL="3657600" algn="l" defTabSz="914400" rtl="0" eaLnBrk="1" latinLnBrk="0" hangingPunct="1">
                        <a:defRPr sz="1800" b="1" kern="1200">
                          <a:solidFill>
                            <a:schemeClr val="lt1"/>
                          </a:solidFill>
                          <a:latin typeface="Calibri"/>
                          <a:ea typeface="微软雅黑"/>
                        </a:defRPr>
                      </a:lvl9pPr>
                    </a:lstStyle>
                    <a:p>
                      <a:pPr algn="ctr"/>
                      <a:r>
                        <a:rPr lang="zh-CN" altLang="en-US" sz="900">
                          <a:latin typeface="Arial" panose="020B0604020202020204" pitchFamily="34" charset="0"/>
                          <a:ea typeface="微软雅黑" panose="020B0503020204020204" pitchFamily="34" charset="-122"/>
                          <a:sym typeface="Arial" panose="020B0604020202020204" pitchFamily="34" charset="0"/>
                        </a:rPr>
                        <a:t>艾托格列净</a:t>
                      </a:r>
                      <a:r>
                        <a:rPr lang="en-US" altLang="zh-CN" sz="900">
                          <a:latin typeface="Arial" panose="020B0604020202020204" pitchFamily="34" charset="0"/>
                          <a:ea typeface="微软雅黑" panose="020B0503020204020204" pitchFamily="34" charset="-122"/>
                          <a:sym typeface="Arial" panose="020B0604020202020204" pitchFamily="34" charset="0"/>
                        </a:rPr>
                        <a:t>5mg(n=170)</a:t>
                      </a:r>
                      <a:endParaRPr lang="zh-CN" altLang="en-US" sz="900">
                        <a:latin typeface="Arial" panose="020B0604020202020204" pitchFamily="34" charset="0"/>
                        <a:ea typeface="微软雅黑" panose="020B0503020204020204" pitchFamily="34" charset="-122"/>
                        <a:sym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ea typeface="微软雅黑"/>
                        </a:defRPr>
                      </a:lvl1pPr>
                      <a:lvl2pPr marL="457200" algn="l" defTabSz="914400" rtl="0" eaLnBrk="1" latinLnBrk="0" hangingPunct="1">
                        <a:defRPr sz="1800" b="1" kern="1200">
                          <a:solidFill>
                            <a:schemeClr val="lt1"/>
                          </a:solidFill>
                          <a:latin typeface="Calibri"/>
                          <a:ea typeface="微软雅黑"/>
                        </a:defRPr>
                      </a:lvl2pPr>
                      <a:lvl3pPr marL="914400" algn="l" defTabSz="914400" rtl="0" eaLnBrk="1" latinLnBrk="0" hangingPunct="1">
                        <a:defRPr sz="1800" b="1" kern="1200">
                          <a:solidFill>
                            <a:schemeClr val="lt1"/>
                          </a:solidFill>
                          <a:latin typeface="Calibri"/>
                          <a:ea typeface="微软雅黑"/>
                        </a:defRPr>
                      </a:lvl3pPr>
                      <a:lvl4pPr marL="1371600" algn="l" defTabSz="914400" rtl="0" eaLnBrk="1" latinLnBrk="0" hangingPunct="1">
                        <a:defRPr sz="1800" b="1" kern="1200">
                          <a:solidFill>
                            <a:schemeClr val="lt1"/>
                          </a:solidFill>
                          <a:latin typeface="Calibri"/>
                          <a:ea typeface="微软雅黑"/>
                        </a:defRPr>
                      </a:lvl4pPr>
                      <a:lvl5pPr marL="1828800" algn="l" defTabSz="914400" rtl="0" eaLnBrk="1" latinLnBrk="0" hangingPunct="1">
                        <a:defRPr sz="1800" b="1" kern="1200">
                          <a:solidFill>
                            <a:schemeClr val="lt1"/>
                          </a:solidFill>
                          <a:latin typeface="Calibri"/>
                          <a:ea typeface="微软雅黑"/>
                        </a:defRPr>
                      </a:lvl5pPr>
                      <a:lvl6pPr marL="2286000" algn="l" defTabSz="914400" rtl="0" eaLnBrk="1" latinLnBrk="0" hangingPunct="1">
                        <a:defRPr sz="1800" b="1" kern="1200">
                          <a:solidFill>
                            <a:schemeClr val="lt1"/>
                          </a:solidFill>
                          <a:latin typeface="Calibri"/>
                          <a:ea typeface="微软雅黑"/>
                        </a:defRPr>
                      </a:lvl6pPr>
                      <a:lvl7pPr marL="2743200" algn="l" defTabSz="914400" rtl="0" eaLnBrk="1" latinLnBrk="0" hangingPunct="1">
                        <a:defRPr sz="1800" b="1" kern="1200">
                          <a:solidFill>
                            <a:schemeClr val="lt1"/>
                          </a:solidFill>
                          <a:latin typeface="Calibri"/>
                          <a:ea typeface="微软雅黑"/>
                        </a:defRPr>
                      </a:lvl7pPr>
                      <a:lvl8pPr marL="3200400" algn="l" defTabSz="914400" rtl="0" eaLnBrk="1" latinLnBrk="0" hangingPunct="1">
                        <a:defRPr sz="1800" b="1" kern="1200">
                          <a:solidFill>
                            <a:schemeClr val="lt1"/>
                          </a:solidFill>
                          <a:latin typeface="Calibri"/>
                          <a:ea typeface="微软雅黑"/>
                        </a:defRPr>
                      </a:lvl8pPr>
                      <a:lvl9pPr marL="3657600" algn="l" defTabSz="914400" rtl="0" eaLnBrk="1" latinLnBrk="0" hangingPunct="1">
                        <a:defRPr sz="1800" b="1" kern="1200">
                          <a:solidFill>
                            <a:schemeClr val="lt1"/>
                          </a:solidFill>
                          <a:latin typeface="Calibri"/>
                          <a:ea typeface="微软雅黑"/>
                        </a:defRPr>
                      </a:lvl9pPr>
                    </a:lstStyle>
                    <a:p>
                      <a:pPr algn="ctr"/>
                      <a:r>
                        <a:rPr lang="zh-CN" altLang="en-US" sz="900">
                          <a:latin typeface="Arial" panose="020B0604020202020204" pitchFamily="34" charset="0"/>
                          <a:ea typeface="微软雅黑" panose="020B0503020204020204" pitchFamily="34" charset="-122"/>
                          <a:sym typeface="Arial" panose="020B0604020202020204" pitchFamily="34" charset="0"/>
                        </a:rPr>
                        <a:t>安慰剂</a:t>
                      </a:r>
                      <a:r>
                        <a:rPr lang="en-US" altLang="zh-CN" sz="900">
                          <a:latin typeface="Arial" panose="020B0604020202020204" pitchFamily="34" charset="0"/>
                          <a:ea typeface="微软雅黑" panose="020B0503020204020204" pitchFamily="34" charset="-122"/>
                          <a:sym typeface="Arial" panose="020B0604020202020204" pitchFamily="34" charset="0"/>
                        </a:rPr>
                        <a:t>(n=167)</a:t>
                      </a:r>
                      <a:endParaRPr lang="zh-CN" altLang="en-US" sz="900">
                        <a:latin typeface="Arial" panose="020B0604020202020204" pitchFamily="34" charset="0"/>
                        <a:ea typeface="微软雅黑" panose="020B0503020204020204" pitchFamily="34" charset="-122"/>
                        <a:sym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73836"/>
                  </a:ext>
                </a:extLst>
              </a:tr>
              <a:tr h="351062">
                <a:tc>
                  <a:txBody>
                    <a:bodyPr/>
                    <a:lstStyle>
                      <a:lvl1pPr marL="0" algn="l" defTabSz="914400" rtl="0" eaLnBrk="1" latinLnBrk="0" hangingPunct="1">
                        <a:defRPr sz="1800" kern="1200">
                          <a:solidFill>
                            <a:schemeClr val="dk1"/>
                          </a:solidFill>
                          <a:latin typeface="Calibri"/>
                          <a:ea typeface="微软雅黑"/>
                        </a:defRPr>
                      </a:lvl1pPr>
                      <a:lvl2pPr marL="457200" algn="l" defTabSz="914400" rtl="0" eaLnBrk="1" latinLnBrk="0" hangingPunct="1">
                        <a:defRPr sz="1800" kern="1200">
                          <a:solidFill>
                            <a:schemeClr val="dk1"/>
                          </a:solidFill>
                          <a:latin typeface="Calibri"/>
                          <a:ea typeface="微软雅黑"/>
                        </a:defRPr>
                      </a:lvl2pPr>
                      <a:lvl3pPr marL="914400" algn="l" defTabSz="914400" rtl="0" eaLnBrk="1" latinLnBrk="0" hangingPunct="1">
                        <a:defRPr sz="1800" kern="1200">
                          <a:solidFill>
                            <a:schemeClr val="dk1"/>
                          </a:solidFill>
                          <a:latin typeface="Calibri"/>
                          <a:ea typeface="微软雅黑"/>
                        </a:defRPr>
                      </a:lvl3pPr>
                      <a:lvl4pPr marL="1371600" algn="l" defTabSz="914400" rtl="0" eaLnBrk="1" latinLnBrk="0" hangingPunct="1">
                        <a:defRPr sz="1800" kern="1200">
                          <a:solidFill>
                            <a:schemeClr val="dk1"/>
                          </a:solidFill>
                          <a:latin typeface="Calibri"/>
                          <a:ea typeface="微软雅黑"/>
                        </a:defRPr>
                      </a:lvl4pPr>
                      <a:lvl5pPr marL="1828800" algn="l" defTabSz="914400" rtl="0" eaLnBrk="1" latinLnBrk="0" hangingPunct="1">
                        <a:defRPr sz="1800" kern="1200">
                          <a:solidFill>
                            <a:schemeClr val="dk1"/>
                          </a:solidFill>
                          <a:latin typeface="Calibri"/>
                          <a:ea typeface="微软雅黑"/>
                        </a:defRPr>
                      </a:lvl5pPr>
                      <a:lvl6pPr marL="2286000" algn="l" defTabSz="914400" rtl="0" eaLnBrk="1" latinLnBrk="0" hangingPunct="1">
                        <a:defRPr sz="1800" kern="1200">
                          <a:solidFill>
                            <a:schemeClr val="dk1"/>
                          </a:solidFill>
                          <a:latin typeface="Calibri"/>
                          <a:ea typeface="微软雅黑"/>
                        </a:defRPr>
                      </a:lvl6pPr>
                      <a:lvl7pPr marL="2743200" algn="l" defTabSz="914400" rtl="0" eaLnBrk="1" latinLnBrk="0" hangingPunct="1">
                        <a:defRPr sz="1800" kern="1200">
                          <a:solidFill>
                            <a:schemeClr val="dk1"/>
                          </a:solidFill>
                          <a:latin typeface="Calibri"/>
                          <a:ea typeface="微软雅黑"/>
                        </a:defRPr>
                      </a:lvl7pPr>
                      <a:lvl8pPr marL="3200400" algn="l" defTabSz="914400" rtl="0" eaLnBrk="1" latinLnBrk="0" hangingPunct="1">
                        <a:defRPr sz="1800" kern="1200">
                          <a:solidFill>
                            <a:schemeClr val="dk1"/>
                          </a:solidFill>
                          <a:latin typeface="Calibri"/>
                          <a:ea typeface="微软雅黑"/>
                        </a:defRPr>
                      </a:lvl8pPr>
                      <a:lvl9pPr marL="3657600" algn="l" defTabSz="914400" rtl="0" eaLnBrk="1" latinLnBrk="0" hangingPunct="1">
                        <a:defRPr sz="1800" kern="1200">
                          <a:solidFill>
                            <a:schemeClr val="dk1"/>
                          </a:solidFill>
                          <a:latin typeface="Calibri"/>
                          <a:ea typeface="微软雅黑"/>
                        </a:defRPr>
                      </a:lvl9pPr>
                    </a:lstStyle>
                    <a:p>
                      <a:pPr algn="l"/>
                      <a:r>
                        <a:rPr lang="zh-CN" altLang="en-US" sz="900">
                          <a:latin typeface="Arial" panose="020B0604020202020204" pitchFamily="34" charset="0"/>
                          <a:ea typeface="微软雅黑" panose="020B0503020204020204" pitchFamily="34" charset="-122"/>
                          <a:sym typeface="Arial" panose="020B0604020202020204" pitchFamily="34" charset="0"/>
                        </a:rPr>
                        <a:t>生殖器霉菌感染</a:t>
                      </a:r>
                      <a:r>
                        <a:rPr lang="en-US" altLang="zh-CN" sz="900">
                          <a:latin typeface="Arial" panose="020B0604020202020204" pitchFamily="34" charset="0"/>
                          <a:ea typeface="微软雅黑" panose="020B0503020204020204" pitchFamily="34" charset="-122"/>
                          <a:sym typeface="Arial" panose="020B0604020202020204" pitchFamily="34" charset="0"/>
                        </a:rPr>
                        <a:t>(</a:t>
                      </a:r>
                      <a:r>
                        <a:rPr lang="zh-CN" altLang="en-US" sz="900">
                          <a:latin typeface="Arial" panose="020B0604020202020204" pitchFamily="34" charset="0"/>
                          <a:ea typeface="微软雅黑" panose="020B0503020204020204" pitchFamily="34" charset="-122"/>
                          <a:sym typeface="Arial" panose="020B0604020202020204" pitchFamily="34" charset="0"/>
                        </a:rPr>
                        <a:t>女性</a:t>
                      </a:r>
                      <a:r>
                        <a:rPr lang="en-US" altLang="zh-CN" sz="900">
                          <a:latin typeface="Arial" panose="020B0604020202020204" pitchFamily="34" charset="0"/>
                          <a:ea typeface="微软雅黑" panose="020B0503020204020204" pitchFamily="34" charset="-122"/>
                          <a:sym typeface="Arial" panose="020B0604020202020204" pitchFamily="34" charset="0"/>
                        </a:rPr>
                        <a:t>)</a:t>
                      </a:r>
                      <a:endParaRPr lang="zh-CN" altLang="en-US" sz="900">
                        <a:latin typeface="Arial" panose="020B0604020202020204" pitchFamily="34" charset="0"/>
                        <a:ea typeface="微软雅黑" panose="020B0503020204020204" pitchFamily="34" charset="-122"/>
                        <a:sym typeface="Arial" panose="020B060402020202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微软雅黑"/>
                        </a:defRPr>
                      </a:lvl1pPr>
                      <a:lvl2pPr marL="457200" algn="l" defTabSz="914400" rtl="0" eaLnBrk="1" latinLnBrk="0" hangingPunct="1">
                        <a:defRPr sz="1800" kern="1200">
                          <a:solidFill>
                            <a:schemeClr val="dk1"/>
                          </a:solidFill>
                          <a:latin typeface="Calibri"/>
                          <a:ea typeface="微软雅黑"/>
                        </a:defRPr>
                      </a:lvl2pPr>
                      <a:lvl3pPr marL="914400" algn="l" defTabSz="914400" rtl="0" eaLnBrk="1" latinLnBrk="0" hangingPunct="1">
                        <a:defRPr sz="1800" kern="1200">
                          <a:solidFill>
                            <a:schemeClr val="dk1"/>
                          </a:solidFill>
                          <a:latin typeface="Calibri"/>
                          <a:ea typeface="微软雅黑"/>
                        </a:defRPr>
                      </a:lvl3pPr>
                      <a:lvl4pPr marL="1371600" algn="l" defTabSz="914400" rtl="0" eaLnBrk="1" latinLnBrk="0" hangingPunct="1">
                        <a:defRPr sz="1800" kern="1200">
                          <a:solidFill>
                            <a:schemeClr val="dk1"/>
                          </a:solidFill>
                          <a:latin typeface="Calibri"/>
                          <a:ea typeface="微软雅黑"/>
                        </a:defRPr>
                      </a:lvl4pPr>
                      <a:lvl5pPr marL="1828800" algn="l" defTabSz="914400" rtl="0" eaLnBrk="1" latinLnBrk="0" hangingPunct="1">
                        <a:defRPr sz="1800" kern="1200">
                          <a:solidFill>
                            <a:schemeClr val="dk1"/>
                          </a:solidFill>
                          <a:latin typeface="Calibri"/>
                          <a:ea typeface="微软雅黑"/>
                        </a:defRPr>
                      </a:lvl5pPr>
                      <a:lvl6pPr marL="2286000" algn="l" defTabSz="914400" rtl="0" eaLnBrk="1" latinLnBrk="0" hangingPunct="1">
                        <a:defRPr sz="1800" kern="1200">
                          <a:solidFill>
                            <a:schemeClr val="dk1"/>
                          </a:solidFill>
                          <a:latin typeface="Calibri"/>
                          <a:ea typeface="微软雅黑"/>
                        </a:defRPr>
                      </a:lvl6pPr>
                      <a:lvl7pPr marL="2743200" algn="l" defTabSz="914400" rtl="0" eaLnBrk="1" latinLnBrk="0" hangingPunct="1">
                        <a:defRPr sz="1800" kern="1200">
                          <a:solidFill>
                            <a:schemeClr val="dk1"/>
                          </a:solidFill>
                          <a:latin typeface="Calibri"/>
                          <a:ea typeface="微软雅黑"/>
                        </a:defRPr>
                      </a:lvl7pPr>
                      <a:lvl8pPr marL="3200400" algn="l" defTabSz="914400" rtl="0" eaLnBrk="1" latinLnBrk="0" hangingPunct="1">
                        <a:defRPr sz="1800" kern="1200">
                          <a:solidFill>
                            <a:schemeClr val="dk1"/>
                          </a:solidFill>
                          <a:latin typeface="Calibri"/>
                          <a:ea typeface="微软雅黑"/>
                        </a:defRPr>
                      </a:lvl8pPr>
                      <a:lvl9pPr marL="3657600" algn="l" defTabSz="914400" rtl="0" eaLnBrk="1" latinLnBrk="0" hangingPunct="1">
                        <a:defRPr sz="1800" kern="1200">
                          <a:solidFill>
                            <a:schemeClr val="dk1"/>
                          </a:solidFill>
                          <a:latin typeface="Calibri"/>
                          <a:ea typeface="微软雅黑"/>
                        </a:defRPr>
                      </a:lvl9pPr>
                    </a:lstStyle>
                    <a:p>
                      <a:pPr algn="ctr"/>
                      <a:r>
                        <a:rPr lang="en-US" altLang="zh-CN" sz="900" b="1">
                          <a:solidFill>
                            <a:srgbClr val="754E9A"/>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2.7%</a:t>
                      </a:r>
                      <a:endParaRPr lang="zh-CN" altLang="en-US" sz="900" b="1">
                        <a:solidFill>
                          <a:srgbClr val="754E9A"/>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txBody>
                  <a:tcPr anchor="ctr">
                    <a:lnL w="12700" cmpd="sng">
                      <a:noFill/>
                    </a:lnL>
                    <a:lnR w="12700" cmpd="sng">
                      <a:noFill/>
                    </a:lnR>
                    <a:lnT w="381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54E9A">
                        <a:alpha val="10000"/>
                      </a:srgbClr>
                    </a:solidFill>
                  </a:tcPr>
                </a:tc>
                <a:tc>
                  <a:txBody>
                    <a:bodyPr/>
                    <a:lstStyle>
                      <a:lvl1pPr marL="0" algn="l" defTabSz="914400" rtl="0" eaLnBrk="1" latinLnBrk="0" hangingPunct="1">
                        <a:defRPr sz="1800" kern="1200">
                          <a:solidFill>
                            <a:schemeClr val="dk1"/>
                          </a:solidFill>
                          <a:latin typeface="Calibri"/>
                          <a:ea typeface="微软雅黑"/>
                        </a:defRPr>
                      </a:lvl1pPr>
                      <a:lvl2pPr marL="457200" algn="l" defTabSz="914400" rtl="0" eaLnBrk="1" latinLnBrk="0" hangingPunct="1">
                        <a:defRPr sz="1800" kern="1200">
                          <a:solidFill>
                            <a:schemeClr val="dk1"/>
                          </a:solidFill>
                          <a:latin typeface="Calibri"/>
                          <a:ea typeface="微软雅黑"/>
                        </a:defRPr>
                      </a:lvl2pPr>
                      <a:lvl3pPr marL="914400" algn="l" defTabSz="914400" rtl="0" eaLnBrk="1" latinLnBrk="0" hangingPunct="1">
                        <a:defRPr sz="1800" kern="1200">
                          <a:solidFill>
                            <a:schemeClr val="dk1"/>
                          </a:solidFill>
                          <a:latin typeface="Calibri"/>
                          <a:ea typeface="微软雅黑"/>
                        </a:defRPr>
                      </a:lvl3pPr>
                      <a:lvl4pPr marL="1371600" algn="l" defTabSz="914400" rtl="0" eaLnBrk="1" latinLnBrk="0" hangingPunct="1">
                        <a:defRPr sz="1800" kern="1200">
                          <a:solidFill>
                            <a:schemeClr val="dk1"/>
                          </a:solidFill>
                          <a:latin typeface="Calibri"/>
                          <a:ea typeface="微软雅黑"/>
                        </a:defRPr>
                      </a:lvl4pPr>
                      <a:lvl5pPr marL="1828800" algn="l" defTabSz="914400" rtl="0" eaLnBrk="1" latinLnBrk="0" hangingPunct="1">
                        <a:defRPr sz="1800" kern="1200">
                          <a:solidFill>
                            <a:schemeClr val="dk1"/>
                          </a:solidFill>
                          <a:latin typeface="Calibri"/>
                          <a:ea typeface="微软雅黑"/>
                        </a:defRPr>
                      </a:lvl5pPr>
                      <a:lvl6pPr marL="2286000" algn="l" defTabSz="914400" rtl="0" eaLnBrk="1" latinLnBrk="0" hangingPunct="1">
                        <a:defRPr sz="1800" kern="1200">
                          <a:solidFill>
                            <a:schemeClr val="dk1"/>
                          </a:solidFill>
                          <a:latin typeface="Calibri"/>
                          <a:ea typeface="微软雅黑"/>
                        </a:defRPr>
                      </a:lvl6pPr>
                      <a:lvl7pPr marL="2743200" algn="l" defTabSz="914400" rtl="0" eaLnBrk="1" latinLnBrk="0" hangingPunct="1">
                        <a:defRPr sz="1800" kern="1200">
                          <a:solidFill>
                            <a:schemeClr val="dk1"/>
                          </a:solidFill>
                          <a:latin typeface="Calibri"/>
                          <a:ea typeface="微软雅黑"/>
                        </a:defRPr>
                      </a:lvl7pPr>
                      <a:lvl8pPr marL="3200400" algn="l" defTabSz="914400" rtl="0" eaLnBrk="1" latinLnBrk="0" hangingPunct="1">
                        <a:defRPr sz="1800" kern="1200">
                          <a:solidFill>
                            <a:schemeClr val="dk1"/>
                          </a:solidFill>
                          <a:latin typeface="Calibri"/>
                          <a:ea typeface="微软雅黑"/>
                        </a:defRPr>
                      </a:lvl8pPr>
                      <a:lvl9pPr marL="3657600" algn="l" defTabSz="914400" rtl="0" eaLnBrk="1" latinLnBrk="0" hangingPunct="1">
                        <a:defRPr sz="1800" kern="1200">
                          <a:solidFill>
                            <a:schemeClr val="dk1"/>
                          </a:solidFill>
                          <a:latin typeface="Calibri"/>
                          <a:ea typeface="微软雅黑"/>
                        </a:defRPr>
                      </a:lvl9pPr>
                    </a:lstStyle>
                    <a:p>
                      <a:pPr algn="ctr"/>
                      <a:r>
                        <a:rPr lang="en-US" altLang="zh-CN" sz="90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1.3%</a:t>
                      </a:r>
                      <a:endParaRPr lang="zh-CN" altLang="en-US" sz="90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12468464"/>
                  </a:ext>
                </a:extLst>
              </a:tr>
              <a:tr h="351062">
                <a:tc>
                  <a:txBody>
                    <a:bodyPr/>
                    <a:lstStyle>
                      <a:lvl1pPr marL="0" algn="l" defTabSz="914400" rtl="0" eaLnBrk="1" latinLnBrk="0" hangingPunct="1">
                        <a:defRPr sz="1800" kern="1200">
                          <a:solidFill>
                            <a:schemeClr val="dk1"/>
                          </a:solidFill>
                          <a:latin typeface="Calibri"/>
                          <a:ea typeface="微软雅黑"/>
                        </a:defRPr>
                      </a:lvl1pPr>
                      <a:lvl2pPr marL="457200" algn="l" defTabSz="914400" rtl="0" eaLnBrk="1" latinLnBrk="0" hangingPunct="1">
                        <a:defRPr sz="1800" kern="1200">
                          <a:solidFill>
                            <a:schemeClr val="dk1"/>
                          </a:solidFill>
                          <a:latin typeface="Calibri"/>
                          <a:ea typeface="微软雅黑"/>
                        </a:defRPr>
                      </a:lvl2pPr>
                      <a:lvl3pPr marL="914400" algn="l" defTabSz="914400" rtl="0" eaLnBrk="1" latinLnBrk="0" hangingPunct="1">
                        <a:defRPr sz="1800" kern="1200">
                          <a:solidFill>
                            <a:schemeClr val="dk1"/>
                          </a:solidFill>
                          <a:latin typeface="Calibri"/>
                          <a:ea typeface="微软雅黑"/>
                        </a:defRPr>
                      </a:lvl3pPr>
                      <a:lvl4pPr marL="1371600" algn="l" defTabSz="914400" rtl="0" eaLnBrk="1" latinLnBrk="0" hangingPunct="1">
                        <a:defRPr sz="1800" kern="1200">
                          <a:solidFill>
                            <a:schemeClr val="dk1"/>
                          </a:solidFill>
                          <a:latin typeface="Calibri"/>
                          <a:ea typeface="微软雅黑"/>
                        </a:defRPr>
                      </a:lvl4pPr>
                      <a:lvl5pPr marL="1828800" algn="l" defTabSz="914400" rtl="0" eaLnBrk="1" latinLnBrk="0" hangingPunct="1">
                        <a:defRPr sz="1800" kern="1200">
                          <a:solidFill>
                            <a:schemeClr val="dk1"/>
                          </a:solidFill>
                          <a:latin typeface="Calibri"/>
                          <a:ea typeface="微软雅黑"/>
                        </a:defRPr>
                      </a:lvl5pPr>
                      <a:lvl6pPr marL="2286000" algn="l" defTabSz="914400" rtl="0" eaLnBrk="1" latinLnBrk="0" hangingPunct="1">
                        <a:defRPr sz="1800" kern="1200">
                          <a:solidFill>
                            <a:schemeClr val="dk1"/>
                          </a:solidFill>
                          <a:latin typeface="Calibri"/>
                          <a:ea typeface="微软雅黑"/>
                        </a:defRPr>
                      </a:lvl6pPr>
                      <a:lvl7pPr marL="2743200" algn="l" defTabSz="914400" rtl="0" eaLnBrk="1" latinLnBrk="0" hangingPunct="1">
                        <a:defRPr sz="1800" kern="1200">
                          <a:solidFill>
                            <a:schemeClr val="dk1"/>
                          </a:solidFill>
                          <a:latin typeface="Calibri"/>
                          <a:ea typeface="微软雅黑"/>
                        </a:defRPr>
                      </a:lvl7pPr>
                      <a:lvl8pPr marL="3200400" algn="l" defTabSz="914400" rtl="0" eaLnBrk="1" latinLnBrk="0" hangingPunct="1">
                        <a:defRPr sz="1800" kern="1200">
                          <a:solidFill>
                            <a:schemeClr val="dk1"/>
                          </a:solidFill>
                          <a:latin typeface="Calibri"/>
                          <a:ea typeface="微软雅黑"/>
                        </a:defRPr>
                      </a:lvl8pPr>
                      <a:lvl9pPr marL="3657600" algn="l" defTabSz="914400" rtl="0" eaLnBrk="1" latinLnBrk="0" hangingPunct="1">
                        <a:defRPr sz="1800" kern="1200">
                          <a:solidFill>
                            <a:schemeClr val="dk1"/>
                          </a:solidFill>
                          <a:latin typeface="Calibri"/>
                          <a:ea typeface="微软雅黑"/>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900">
                          <a:latin typeface="Arial" panose="020B0604020202020204" pitchFamily="34" charset="0"/>
                          <a:ea typeface="微软雅黑" panose="020B0503020204020204" pitchFamily="34" charset="-122"/>
                          <a:sym typeface="Arial" panose="020B0604020202020204" pitchFamily="34" charset="0"/>
                        </a:rPr>
                        <a:t>生殖器霉菌感染</a:t>
                      </a:r>
                      <a:r>
                        <a:rPr lang="en-US" altLang="zh-CN" sz="900">
                          <a:latin typeface="Arial" panose="020B0604020202020204" pitchFamily="34" charset="0"/>
                          <a:ea typeface="微软雅黑" panose="020B0503020204020204" pitchFamily="34" charset="-122"/>
                          <a:sym typeface="Arial" panose="020B0604020202020204" pitchFamily="34" charset="0"/>
                        </a:rPr>
                        <a:t>(</a:t>
                      </a:r>
                      <a:r>
                        <a:rPr lang="zh-CN" altLang="en-US" sz="900">
                          <a:latin typeface="Arial" panose="020B0604020202020204" pitchFamily="34" charset="0"/>
                          <a:ea typeface="微软雅黑" panose="020B0503020204020204" pitchFamily="34" charset="-122"/>
                          <a:sym typeface="Arial" panose="020B0604020202020204" pitchFamily="34" charset="0"/>
                        </a:rPr>
                        <a:t>男性</a:t>
                      </a:r>
                      <a:r>
                        <a:rPr lang="en-US" altLang="zh-CN" sz="900">
                          <a:latin typeface="Arial" panose="020B0604020202020204" pitchFamily="34" charset="0"/>
                          <a:ea typeface="微软雅黑" panose="020B0503020204020204" pitchFamily="34" charset="-122"/>
                          <a:sym typeface="Arial" panose="020B0604020202020204" pitchFamily="34" charset="0"/>
                        </a:rPr>
                        <a:t>)</a:t>
                      </a:r>
                      <a:endParaRPr lang="zh-CN" altLang="en-US" sz="900">
                        <a:latin typeface="Arial" panose="020B0604020202020204" pitchFamily="34" charset="0"/>
                        <a:ea typeface="微软雅黑" panose="020B0503020204020204" pitchFamily="34" charset="-122"/>
                        <a:sym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微软雅黑"/>
                        </a:defRPr>
                      </a:lvl1pPr>
                      <a:lvl2pPr marL="457200" algn="l" defTabSz="914400" rtl="0" eaLnBrk="1" latinLnBrk="0" hangingPunct="1">
                        <a:defRPr sz="1800" kern="1200">
                          <a:solidFill>
                            <a:schemeClr val="dk1"/>
                          </a:solidFill>
                          <a:latin typeface="Calibri"/>
                          <a:ea typeface="微软雅黑"/>
                        </a:defRPr>
                      </a:lvl2pPr>
                      <a:lvl3pPr marL="914400" algn="l" defTabSz="914400" rtl="0" eaLnBrk="1" latinLnBrk="0" hangingPunct="1">
                        <a:defRPr sz="1800" kern="1200">
                          <a:solidFill>
                            <a:schemeClr val="dk1"/>
                          </a:solidFill>
                          <a:latin typeface="Calibri"/>
                          <a:ea typeface="微软雅黑"/>
                        </a:defRPr>
                      </a:lvl3pPr>
                      <a:lvl4pPr marL="1371600" algn="l" defTabSz="914400" rtl="0" eaLnBrk="1" latinLnBrk="0" hangingPunct="1">
                        <a:defRPr sz="1800" kern="1200">
                          <a:solidFill>
                            <a:schemeClr val="dk1"/>
                          </a:solidFill>
                          <a:latin typeface="Calibri"/>
                          <a:ea typeface="微软雅黑"/>
                        </a:defRPr>
                      </a:lvl4pPr>
                      <a:lvl5pPr marL="1828800" algn="l" defTabSz="914400" rtl="0" eaLnBrk="1" latinLnBrk="0" hangingPunct="1">
                        <a:defRPr sz="1800" kern="1200">
                          <a:solidFill>
                            <a:schemeClr val="dk1"/>
                          </a:solidFill>
                          <a:latin typeface="Calibri"/>
                          <a:ea typeface="微软雅黑"/>
                        </a:defRPr>
                      </a:lvl5pPr>
                      <a:lvl6pPr marL="2286000" algn="l" defTabSz="914400" rtl="0" eaLnBrk="1" latinLnBrk="0" hangingPunct="1">
                        <a:defRPr sz="1800" kern="1200">
                          <a:solidFill>
                            <a:schemeClr val="dk1"/>
                          </a:solidFill>
                          <a:latin typeface="Calibri"/>
                          <a:ea typeface="微软雅黑"/>
                        </a:defRPr>
                      </a:lvl6pPr>
                      <a:lvl7pPr marL="2743200" algn="l" defTabSz="914400" rtl="0" eaLnBrk="1" latinLnBrk="0" hangingPunct="1">
                        <a:defRPr sz="1800" kern="1200">
                          <a:solidFill>
                            <a:schemeClr val="dk1"/>
                          </a:solidFill>
                          <a:latin typeface="Calibri"/>
                          <a:ea typeface="微软雅黑"/>
                        </a:defRPr>
                      </a:lvl7pPr>
                      <a:lvl8pPr marL="3200400" algn="l" defTabSz="914400" rtl="0" eaLnBrk="1" latinLnBrk="0" hangingPunct="1">
                        <a:defRPr sz="1800" kern="1200">
                          <a:solidFill>
                            <a:schemeClr val="dk1"/>
                          </a:solidFill>
                          <a:latin typeface="Calibri"/>
                          <a:ea typeface="微软雅黑"/>
                        </a:defRPr>
                      </a:lvl8pPr>
                      <a:lvl9pPr marL="3657600" algn="l" defTabSz="914400" rtl="0" eaLnBrk="1" latinLnBrk="0" hangingPunct="1">
                        <a:defRPr sz="1800" kern="1200">
                          <a:solidFill>
                            <a:schemeClr val="dk1"/>
                          </a:solidFill>
                          <a:latin typeface="Calibri"/>
                          <a:ea typeface="微软雅黑"/>
                        </a:defRPr>
                      </a:lvl9pPr>
                    </a:lstStyle>
                    <a:p>
                      <a:pPr algn="ctr"/>
                      <a:r>
                        <a:rPr lang="en-US" altLang="zh-CN" sz="900" b="1">
                          <a:solidFill>
                            <a:srgbClr val="754E9A"/>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2.1%</a:t>
                      </a:r>
                      <a:endParaRPr lang="zh-CN" altLang="en-US" sz="900" b="1">
                        <a:solidFill>
                          <a:srgbClr val="754E9A"/>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54E9A">
                        <a:alpha val="10000"/>
                      </a:srgbClr>
                    </a:solidFill>
                  </a:tcPr>
                </a:tc>
                <a:tc>
                  <a:txBody>
                    <a:bodyPr/>
                    <a:lstStyle>
                      <a:lvl1pPr marL="0" algn="l" defTabSz="914400" rtl="0" eaLnBrk="1" latinLnBrk="0" hangingPunct="1">
                        <a:defRPr sz="1800" kern="1200">
                          <a:solidFill>
                            <a:schemeClr val="dk1"/>
                          </a:solidFill>
                          <a:latin typeface="Calibri"/>
                          <a:ea typeface="微软雅黑"/>
                        </a:defRPr>
                      </a:lvl1pPr>
                      <a:lvl2pPr marL="457200" algn="l" defTabSz="914400" rtl="0" eaLnBrk="1" latinLnBrk="0" hangingPunct="1">
                        <a:defRPr sz="1800" kern="1200">
                          <a:solidFill>
                            <a:schemeClr val="dk1"/>
                          </a:solidFill>
                          <a:latin typeface="Calibri"/>
                          <a:ea typeface="微软雅黑"/>
                        </a:defRPr>
                      </a:lvl2pPr>
                      <a:lvl3pPr marL="914400" algn="l" defTabSz="914400" rtl="0" eaLnBrk="1" latinLnBrk="0" hangingPunct="1">
                        <a:defRPr sz="1800" kern="1200">
                          <a:solidFill>
                            <a:schemeClr val="dk1"/>
                          </a:solidFill>
                          <a:latin typeface="Calibri"/>
                          <a:ea typeface="微软雅黑"/>
                        </a:defRPr>
                      </a:lvl3pPr>
                      <a:lvl4pPr marL="1371600" algn="l" defTabSz="914400" rtl="0" eaLnBrk="1" latinLnBrk="0" hangingPunct="1">
                        <a:defRPr sz="1800" kern="1200">
                          <a:solidFill>
                            <a:schemeClr val="dk1"/>
                          </a:solidFill>
                          <a:latin typeface="Calibri"/>
                          <a:ea typeface="微软雅黑"/>
                        </a:defRPr>
                      </a:lvl4pPr>
                      <a:lvl5pPr marL="1828800" algn="l" defTabSz="914400" rtl="0" eaLnBrk="1" latinLnBrk="0" hangingPunct="1">
                        <a:defRPr sz="1800" kern="1200">
                          <a:solidFill>
                            <a:schemeClr val="dk1"/>
                          </a:solidFill>
                          <a:latin typeface="Calibri"/>
                          <a:ea typeface="微软雅黑"/>
                        </a:defRPr>
                      </a:lvl5pPr>
                      <a:lvl6pPr marL="2286000" algn="l" defTabSz="914400" rtl="0" eaLnBrk="1" latinLnBrk="0" hangingPunct="1">
                        <a:defRPr sz="1800" kern="1200">
                          <a:solidFill>
                            <a:schemeClr val="dk1"/>
                          </a:solidFill>
                          <a:latin typeface="Calibri"/>
                          <a:ea typeface="微软雅黑"/>
                        </a:defRPr>
                      </a:lvl6pPr>
                      <a:lvl7pPr marL="2743200" algn="l" defTabSz="914400" rtl="0" eaLnBrk="1" latinLnBrk="0" hangingPunct="1">
                        <a:defRPr sz="1800" kern="1200">
                          <a:solidFill>
                            <a:schemeClr val="dk1"/>
                          </a:solidFill>
                          <a:latin typeface="Calibri"/>
                          <a:ea typeface="微软雅黑"/>
                        </a:defRPr>
                      </a:lvl7pPr>
                      <a:lvl8pPr marL="3200400" algn="l" defTabSz="914400" rtl="0" eaLnBrk="1" latinLnBrk="0" hangingPunct="1">
                        <a:defRPr sz="1800" kern="1200">
                          <a:solidFill>
                            <a:schemeClr val="dk1"/>
                          </a:solidFill>
                          <a:latin typeface="Calibri"/>
                          <a:ea typeface="微软雅黑"/>
                        </a:defRPr>
                      </a:lvl8pPr>
                      <a:lvl9pPr marL="3657600" algn="l" defTabSz="914400" rtl="0" eaLnBrk="1" latinLnBrk="0" hangingPunct="1">
                        <a:defRPr sz="1800" kern="1200">
                          <a:solidFill>
                            <a:schemeClr val="dk1"/>
                          </a:solidFill>
                          <a:latin typeface="Calibri"/>
                          <a:ea typeface="微软雅黑"/>
                        </a:defRPr>
                      </a:lvl9pPr>
                    </a:lstStyle>
                    <a:p>
                      <a:pPr algn="ctr"/>
                      <a:r>
                        <a:rPr lang="en-US" altLang="zh-CN" sz="90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1.1%</a:t>
                      </a:r>
                      <a:endParaRPr lang="zh-CN" altLang="en-US" sz="90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56388176"/>
                  </a:ext>
                </a:extLst>
              </a:tr>
              <a:tr h="351062">
                <a:tc>
                  <a:txBody>
                    <a:bodyPr/>
                    <a:lstStyle>
                      <a:lvl1pPr marL="0" algn="l" defTabSz="914400" rtl="0" eaLnBrk="1" latinLnBrk="0" hangingPunct="1">
                        <a:defRPr sz="1800" kern="1200">
                          <a:solidFill>
                            <a:schemeClr val="dk1"/>
                          </a:solidFill>
                          <a:latin typeface="Calibri"/>
                          <a:ea typeface="微软雅黑"/>
                        </a:defRPr>
                      </a:lvl1pPr>
                      <a:lvl2pPr marL="457200" algn="l" defTabSz="914400" rtl="0" eaLnBrk="1" latinLnBrk="0" hangingPunct="1">
                        <a:defRPr sz="1800" kern="1200">
                          <a:solidFill>
                            <a:schemeClr val="dk1"/>
                          </a:solidFill>
                          <a:latin typeface="Calibri"/>
                          <a:ea typeface="微软雅黑"/>
                        </a:defRPr>
                      </a:lvl2pPr>
                      <a:lvl3pPr marL="914400" algn="l" defTabSz="914400" rtl="0" eaLnBrk="1" latinLnBrk="0" hangingPunct="1">
                        <a:defRPr sz="1800" kern="1200">
                          <a:solidFill>
                            <a:schemeClr val="dk1"/>
                          </a:solidFill>
                          <a:latin typeface="Calibri"/>
                          <a:ea typeface="微软雅黑"/>
                        </a:defRPr>
                      </a:lvl3pPr>
                      <a:lvl4pPr marL="1371600" algn="l" defTabSz="914400" rtl="0" eaLnBrk="1" latinLnBrk="0" hangingPunct="1">
                        <a:defRPr sz="1800" kern="1200">
                          <a:solidFill>
                            <a:schemeClr val="dk1"/>
                          </a:solidFill>
                          <a:latin typeface="Calibri"/>
                          <a:ea typeface="微软雅黑"/>
                        </a:defRPr>
                      </a:lvl4pPr>
                      <a:lvl5pPr marL="1828800" algn="l" defTabSz="914400" rtl="0" eaLnBrk="1" latinLnBrk="0" hangingPunct="1">
                        <a:defRPr sz="1800" kern="1200">
                          <a:solidFill>
                            <a:schemeClr val="dk1"/>
                          </a:solidFill>
                          <a:latin typeface="Calibri"/>
                          <a:ea typeface="微软雅黑"/>
                        </a:defRPr>
                      </a:lvl5pPr>
                      <a:lvl6pPr marL="2286000" algn="l" defTabSz="914400" rtl="0" eaLnBrk="1" latinLnBrk="0" hangingPunct="1">
                        <a:defRPr sz="1800" kern="1200">
                          <a:solidFill>
                            <a:schemeClr val="dk1"/>
                          </a:solidFill>
                          <a:latin typeface="Calibri"/>
                          <a:ea typeface="微软雅黑"/>
                        </a:defRPr>
                      </a:lvl6pPr>
                      <a:lvl7pPr marL="2743200" algn="l" defTabSz="914400" rtl="0" eaLnBrk="1" latinLnBrk="0" hangingPunct="1">
                        <a:defRPr sz="1800" kern="1200">
                          <a:solidFill>
                            <a:schemeClr val="dk1"/>
                          </a:solidFill>
                          <a:latin typeface="Calibri"/>
                          <a:ea typeface="微软雅黑"/>
                        </a:defRPr>
                      </a:lvl7pPr>
                      <a:lvl8pPr marL="3200400" algn="l" defTabSz="914400" rtl="0" eaLnBrk="1" latinLnBrk="0" hangingPunct="1">
                        <a:defRPr sz="1800" kern="1200">
                          <a:solidFill>
                            <a:schemeClr val="dk1"/>
                          </a:solidFill>
                          <a:latin typeface="Calibri"/>
                          <a:ea typeface="微软雅黑"/>
                        </a:defRPr>
                      </a:lvl8pPr>
                      <a:lvl9pPr marL="3657600" algn="l" defTabSz="914400" rtl="0" eaLnBrk="1" latinLnBrk="0" hangingPunct="1">
                        <a:defRPr sz="1800" kern="1200">
                          <a:solidFill>
                            <a:schemeClr val="dk1"/>
                          </a:solidFill>
                          <a:latin typeface="Calibri"/>
                          <a:ea typeface="微软雅黑"/>
                        </a:defRPr>
                      </a:lvl9pPr>
                    </a:lstStyle>
                    <a:p>
                      <a:pPr algn="l"/>
                      <a:r>
                        <a:rPr lang="zh-CN" altLang="en-US" sz="900">
                          <a:latin typeface="Arial" panose="020B0604020202020204" pitchFamily="34" charset="0"/>
                          <a:ea typeface="微软雅黑" panose="020B0503020204020204" pitchFamily="34" charset="-122"/>
                          <a:sym typeface="Arial" panose="020B0604020202020204" pitchFamily="34" charset="0"/>
                        </a:rPr>
                        <a:t>尿路感染</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微软雅黑"/>
                        </a:defRPr>
                      </a:lvl1pPr>
                      <a:lvl2pPr marL="457200" algn="l" defTabSz="914400" rtl="0" eaLnBrk="1" latinLnBrk="0" hangingPunct="1">
                        <a:defRPr sz="1800" kern="1200">
                          <a:solidFill>
                            <a:schemeClr val="dk1"/>
                          </a:solidFill>
                          <a:latin typeface="Calibri"/>
                          <a:ea typeface="微软雅黑"/>
                        </a:defRPr>
                      </a:lvl2pPr>
                      <a:lvl3pPr marL="914400" algn="l" defTabSz="914400" rtl="0" eaLnBrk="1" latinLnBrk="0" hangingPunct="1">
                        <a:defRPr sz="1800" kern="1200">
                          <a:solidFill>
                            <a:schemeClr val="dk1"/>
                          </a:solidFill>
                          <a:latin typeface="Calibri"/>
                          <a:ea typeface="微软雅黑"/>
                        </a:defRPr>
                      </a:lvl3pPr>
                      <a:lvl4pPr marL="1371600" algn="l" defTabSz="914400" rtl="0" eaLnBrk="1" latinLnBrk="0" hangingPunct="1">
                        <a:defRPr sz="1800" kern="1200">
                          <a:solidFill>
                            <a:schemeClr val="dk1"/>
                          </a:solidFill>
                          <a:latin typeface="Calibri"/>
                          <a:ea typeface="微软雅黑"/>
                        </a:defRPr>
                      </a:lvl4pPr>
                      <a:lvl5pPr marL="1828800" algn="l" defTabSz="914400" rtl="0" eaLnBrk="1" latinLnBrk="0" hangingPunct="1">
                        <a:defRPr sz="1800" kern="1200">
                          <a:solidFill>
                            <a:schemeClr val="dk1"/>
                          </a:solidFill>
                          <a:latin typeface="Calibri"/>
                          <a:ea typeface="微软雅黑"/>
                        </a:defRPr>
                      </a:lvl5pPr>
                      <a:lvl6pPr marL="2286000" algn="l" defTabSz="914400" rtl="0" eaLnBrk="1" latinLnBrk="0" hangingPunct="1">
                        <a:defRPr sz="1800" kern="1200">
                          <a:solidFill>
                            <a:schemeClr val="dk1"/>
                          </a:solidFill>
                          <a:latin typeface="Calibri"/>
                          <a:ea typeface="微软雅黑"/>
                        </a:defRPr>
                      </a:lvl6pPr>
                      <a:lvl7pPr marL="2743200" algn="l" defTabSz="914400" rtl="0" eaLnBrk="1" latinLnBrk="0" hangingPunct="1">
                        <a:defRPr sz="1800" kern="1200">
                          <a:solidFill>
                            <a:schemeClr val="dk1"/>
                          </a:solidFill>
                          <a:latin typeface="Calibri"/>
                          <a:ea typeface="微软雅黑"/>
                        </a:defRPr>
                      </a:lvl7pPr>
                      <a:lvl8pPr marL="3200400" algn="l" defTabSz="914400" rtl="0" eaLnBrk="1" latinLnBrk="0" hangingPunct="1">
                        <a:defRPr sz="1800" kern="1200">
                          <a:solidFill>
                            <a:schemeClr val="dk1"/>
                          </a:solidFill>
                          <a:latin typeface="Calibri"/>
                          <a:ea typeface="微软雅黑"/>
                        </a:defRPr>
                      </a:lvl8pPr>
                      <a:lvl9pPr marL="3657600" algn="l" defTabSz="914400" rtl="0" eaLnBrk="1" latinLnBrk="0" hangingPunct="1">
                        <a:defRPr sz="1800" kern="1200">
                          <a:solidFill>
                            <a:schemeClr val="dk1"/>
                          </a:solidFill>
                          <a:latin typeface="Calibri"/>
                          <a:ea typeface="微软雅黑"/>
                        </a:defRPr>
                      </a:lvl9pPr>
                    </a:lstStyle>
                    <a:p>
                      <a:pPr algn="ctr"/>
                      <a:r>
                        <a:rPr lang="en-US" altLang="zh-CN" sz="900" b="1">
                          <a:solidFill>
                            <a:srgbClr val="754E9A"/>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1.8%</a:t>
                      </a:r>
                      <a:endParaRPr lang="zh-CN" altLang="en-US" sz="900" b="1">
                        <a:solidFill>
                          <a:srgbClr val="754E9A"/>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54E9A">
                        <a:alpha val="10000"/>
                      </a:srgbClr>
                    </a:solidFill>
                  </a:tcPr>
                </a:tc>
                <a:tc>
                  <a:txBody>
                    <a:bodyPr/>
                    <a:lstStyle>
                      <a:lvl1pPr marL="0" algn="l" defTabSz="914400" rtl="0" eaLnBrk="1" latinLnBrk="0" hangingPunct="1">
                        <a:defRPr sz="1800" kern="1200">
                          <a:solidFill>
                            <a:schemeClr val="dk1"/>
                          </a:solidFill>
                          <a:latin typeface="Calibri"/>
                          <a:ea typeface="微软雅黑"/>
                        </a:defRPr>
                      </a:lvl1pPr>
                      <a:lvl2pPr marL="457200" algn="l" defTabSz="914400" rtl="0" eaLnBrk="1" latinLnBrk="0" hangingPunct="1">
                        <a:defRPr sz="1800" kern="1200">
                          <a:solidFill>
                            <a:schemeClr val="dk1"/>
                          </a:solidFill>
                          <a:latin typeface="Calibri"/>
                          <a:ea typeface="微软雅黑"/>
                        </a:defRPr>
                      </a:lvl2pPr>
                      <a:lvl3pPr marL="914400" algn="l" defTabSz="914400" rtl="0" eaLnBrk="1" latinLnBrk="0" hangingPunct="1">
                        <a:defRPr sz="1800" kern="1200">
                          <a:solidFill>
                            <a:schemeClr val="dk1"/>
                          </a:solidFill>
                          <a:latin typeface="Calibri"/>
                          <a:ea typeface="微软雅黑"/>
                        </a:defRPr>
                      </a:lvl3pPr>
                      <a:lvl4pPr marL="1371600" algn="l" defTabSz="914400" rtl="0" eaLnBrk="1" latinLnBrk="0" hangingPunct="1">
                        <a:defRPr sz="1800" kern="1200">
                          <a:solidFill>
                            <a:schemeClr val="dk1"/>
                          </a:solidFill>
                          <a:latin typeface="Calibri"/>
                          <a:ea typeface="微软雅黑"/>
                        </a:defRPr>
                      </a:lvl4pPr>
                      <a:lvl5pPr marL="1828800" algn="l" defTabSz="914400" rtl="0" eaLnBrk="1" latinLnBrk="0" hangingPunct="1">
                        <a:defRPr sz="1800" kern="1200">
                          <a:solidFill>
                            <a:schemeClr val="dk1"/>
                          </a:solidFill>
                          <a:latin typeface="Calibri"/>
                          <a:ea typeface="微软雅黑"/>
                        </a:defRPr>
                      </a:lvl5pPr>
                      <a:lvl6pPr marL="2286000" algn="l" defTabSz="914400" rtl="0" eaLnBrk="1" latinLnBrk="0" hangingPunct="1">
                        <a:defRPr sz="1800" kern="1200">
                          <a:solidFill>
                            <a:schemeClr val="dk1"/>
                          </a:solidFill>
                          <a:latin typeface="Calibri"/>
                          <a:ea typeface="微软雅黑"/>
                        </a:defRPr>
                      </a:lvl6pPr>
                      <a:lvl7pPr marL="2743200" algn="l" defTabSz="914400" rtl="0" eaLnBrk="1" latinLnBrk="0" hangingPunct="1">
                        <a:defRPr sz="1800" kern="1200">
                          <a:solidFill>
                            <a:schemeClr val="dk1"/>
                          </a:solidFill>
                          <a:latin typeface="Calibri"/>
                          <a:ea typeface="微软雅黑"/>
                        </a:defRPr>
                      </a:lvl7pPr>
                      <a:lvl8pPr marL="3200400" algn="l" defTabSz="914400" rtl="0" eaLnBrk="1" latinLnBrk="0" hangingPunct="1">
                        <a:defRPr sz="1800" kern="1200">
                          <a:solidFill>
                            <a:schemeClr val="dk1"/>
                          </a:solidFill>
                          <a:latin typeface="Calibri"/>
                          <a:ea typeface="微软雅黑"/>
                        </a:defRPr>
                      </a:lvl8pPr>
                      <a:lvl9pPr marL="3657600" algn="l" defTabSz="914400" rtl="0" eaLnBrk="1" latinLnBrk="0" hangingPunct="1">
                        <a:defRPr sz="1800" kern="1200">
                          <a:solidFill>
                            <a:schemeClr val="dk1"/>
                          </a:solidFill>
                          <a:latin typeface="Calibri"/>
                          <a:ea typeface="微软雅黑"/>
                        </a:defRPr>
                      </a:lvl9pPr>
                    </a:lstStyle>
                    <a:p>
                      <a:pPr algn="ctr"/>
                      <a:r>
                        <a:rPr lang="en-US" altLang="zh-CN" sz="90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2.4%</a:t>
                      </a:r>
                      <a:endParaRPr lang="zh-CN" altLang="en-US" sz="90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2658414"/>
                  </a:ext>
                </a:extLst>
              </a:tr>
              <a:tr h="351062">
                <a:tc>
                  <a:txBody>
                    <a:bodyPr/>
                    <a:lstStyle>
                      <a:lvl1pPr marL="0" algn="l" defTabSz="914400" rtl="0" eaLnBrk="1" latinLnBrk="0" hangingPunct="1">
                        <a:defRPr sz="1800" kern="1200">
                          <a:solidFill>
                            <a:schemeClr val="dk1"/>
                          </a:solidFill>
                          <a:latin typeface="Calibri"/>
                          <a:ea typeface="微软雅黑"/>
                        </a:defRPr>
                      </a:lvl1pPr>
                      <a:lvl2pPr marL="457200" algn="l" defTabSz="914400" rtl="0" eaLnBrk="1" latinLnBrk="0" hangingPunct="1">
                        <a:defRPr sz="1800" kern="1200">
                          <a:solidFill>
                            <a:schemeClr val="dk1"/>
                          </a:solidFill>
                          <a:latin typeface="Calibri"/>
                          <a:ea typeface="微软雅黑"/>
                        </a:defRPr>
                      </a:lvl2pPr>
                      <a:lvl3pPr marL="914400" algn="l" defTabSz="914400" rtl="0" eaLnBrk="1" latinLnBrk="0" hangingPunct="1">
                        <a:defRPr sz="1800" kern="1200">
                          <a:solidFill>
                            <a:schemeClr val="dk1"/>
                          </a:solidFill>
                          <a:latin typeface="Calibri"/>
                          <a:ea typeface="微软雅黑"/>
                        </a:defRPr>
                      </a:lvl3pPr>
                      <a:lvl4pPr marL="1371600" algn="l" defTabSz="914400" rtl="0" eaLnBrk="1" latinLnBrk="0" hangingPunct="1">
                        <a:defRPr sz="1800" kern="1200">
                          <a:solidFill>
                            <a:schemeClr val="dk1"/>
                          </a:solidFill>
                          <a:latin typeface="Calibri"/>
                          <a:ea typeface="微软雅黑"/>
                        </a:defRPr>
                      </a:lvl4pPr>
                      <a:lvl5pPr marL="1828800" algn="l" defTabSz="914400" rtl="0" eaLnBrk="1" latinLnBrk="0" hangingPunct="1">
                        <a:defRPr sz="1800" kern="1200">
                          <a:solidFill>
                            <a:schemeClr val="dk1"/>
                          </a:solidFill>
                          <a:latin typeface="Calibri"/>
                          <a:ea typeface="微软雅黑"/>
                        </a:defRPr>
                      </a:lvl5pPr>
                      <a:lvl6pPr marL="2286000" algn="l" defTabSz="914400" rtl="0" eaLnBrk="1" latinLnBrk="0" hangingPunct="1">
                        <a:defRPr sz="1800" kern="1200">
                          <a:solidFill>
                            <a:schemeClr val="dk1"/>
                          </a:solidFill>
                          <a:latin typeface="Calibri"/>
                          <a:ea typeface="微软雅黑"/>
                        </a:defRPr>
                      </a:lvl6pPr>
                      <a:lvl7pPr marL="2743200" algn="l" defTabSz="914400" rtl="0" eaLnBrk="1" latinLnBrk="0" hangingPunct="1">
                        <a:defRPr sz="1800" kern="1200">
                          <a:solidFill>
                            <a:schemeClr val="dk1"/>
                          </a:solidFill>
                          <a:latin typeface="Calibri"/>
                          <a:ea typeface="微软雅黑"/>
                        </a:defRPr>
                      </a:lvl7pPr>
                      <a:lvl8pPr marL="3200400" algn="l" defTabSz="914400" rtl="0" eaLnBrk="1" latinLnBrk="0" hangingPunct="1">
                        <a:defRPr sz="1800" kern="1200">
                          <a:solidFill>
                            <a:schemeClr val="dk1"/>
                          </a:solidFill>
                          <a:latin typeface="Calibri"/>
                          <a:ea typeface="微软雅黑"/>
                        </a:defRPr>
                      </a:lvl8pPr>
                      <a:lvl9pPr marL="3657600" algn="l" defTabSz="914400" rtl="0" eaLnBrk="1" latinLnBrk="0" hangingPunct="1">
                        <a:defRPr sz="1800" kern="1200">
                          <a:solidFill>
                            <a:schemeClr val="dk1"/>
                          </a:solidFill>
                          <a:latin typeface="Calibri"/>
                          <a:ea typeface="微软雅黑"/>
                        </a:defRPr>
                      </a:lvl9pPr>
                    </a:lstStyle>
                    <a:p>
                      <a:pPr algn="l"/>
                      <a:r>
                        <a:rPr lang="zh-CN" altLang="en-US" sz="900">
                          <a:latin typeface="Arial" panose="020B0604020202020204" pitchFamily="34" charset="0"/>
                          <a:ea typeface="微软雅黑" panose="020B0503020204020204" pitchFamily="34" charset="-122"/>
                          <a:sym typeface="Arial" panose="020B0604020202020204" pitchFamily="34" charset="0"/>
                        </a:rPr>
                        <a:t>血容量减少</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微软雅黑"/>
                        </a:defRPr>
                      </a:lvl1pPr>
                      <a:lvl2pPr marL="457200" algn="l" defTabSz="914400" rtl="0" eaLnBrk="1" latinLnBrk="0" hangingPunct="1">
                        <a:defRPr sz="1800" kern="1200">
                          <a:solidFill>
                            <a:schemeClr val="dk1"/>
                          </a:solidFill>
                          <a:latin typeface="Calibri"/>
                          <a:ea typeface="微软雅黑"/>
                        </a:defRPr>
                      </a:lvl2pPr>
                      <a:lvl3pPr marL="914400" algn="l" defTabSz="914400" rtl="0" eaLnBrk="1" latinLnBrk="0" hangingPunct="1">
                        <a:defRPr sz="1800" kern="1200">
                          <a:solidFill>
                            <a:schemeClr val="dk1"/>
                          </a:solidFill>
                          <a:latin typeface="Calibri"/>
                          <a:ea typeface="微软雅黑"/>
                        </a:defRPr>
                      </a:lvl3pPr>
                      <a:lvl4pPr marL="1371600" algn="l" defTabSz="914400" rtl="0" eaLnBrk="1" latinLnBrk="0" hangingPunct="1">
                        <a:defRPr sz="1800" kern="1200">
                          <a:solidFill>
                            <a:schemeClr val="dk1"/>
                          </a:solidFill>
                          <a:latin typeface="Calibri"/>
                          <a:ea typeface="微软雅黑"/>
                        </a:defRPr>
                      </a:lvl4pPr>
                      <a:lvl5pPr marL="1828800" algn="l" defTabSz="914400" rtl="0" eaLnBrk="1" latinLnBrk="0" hangingPunct="1">
                        <a:defRPr sz="1800" kern="1200">
                          <a:solidFill>
                            <a:schemeClr val="dk1"/>
                          </a:solidFill>
                          <a:latin typeface="Calibri"/>
                          <a:ea typeface="微软雅黑"/>
                        </a:defRPr>
                      </a:lvl5pPr>
                      <a:lvl6pPr marL="2286000" algn="l" defTabSz="914400" rtl="0" eaLnBrk="1" latinLnBrk="0" hangingPunct="1">
                        <a:defRPr sz="1800" kern="1200">
                          <a:solidFill>
                            <a:schemeClr val="dk1"/>
                          </a:solidFill>
                          <a:latin typeface="Calibri"/>
                          <a:ea typeface="微软雅黑"/>
                        </a:defRPr>
                      </a:lvl6pPr>
                      <a:lvl7pPr marL="2743200" algn="l" defTabSz="914400" rtl="0" eaLnBrk="1" latinLnBrk="0" hangingPunct="1">
                        <a:defRPr sz="1800" kern="1200">
                          <a:solidFill>
                            <a:schemeClr val="dk1"/>
                          </a:solidFill>
                          <a:latin typeface="Calibri"/>
                          <a:ea typeface="微软雅黑"/>
                        </a:defRPr>
                      </a:lvl7pPr>
                      <a:lvl8pPr marL="3200400" algn="l" defTabSz="914400" rtl="0" eaLnBrk="1" latinLnBrk="0" hangingPunct="1">
                        <a:defRPr sz="1800" kern="1200">
                          <a:solidFill>
                            <a:schemeClr val="dk1"/>
                          </a:solidFill>
                          <a:latin typeface="Calibri"/>
                          <a:ea typeface="微软雅黑"/>
                        </a:defRPr>
                      </a:lvl8pPr>
                      <a:lvl9pPr marL="3657600" algn="l" defTabSz="914400" rtl="0" eaLnBrk="1" latinLnBrk="0" hangingPunct="1">
                        <a:defRPr sz="1800" kern="1200">
                          <a:solidFill>
                            <a:schemeClr val="dk1"/>
                          </a:solidFill>
                          <a:latin typeface="Calibri"/>
                          <a:ea typeface="微软雅黑"/>
                        </a:defRPr>
                      </a:lvl9pPr>
                    </a:lstStyle>
                    <a:p>
                      <a:pPr algn="ctr"/>
                      <a:r>
                        <a:rPr lang="en-US" altLang="zh-CN" sz="900" b="1">
                          <a:solidFill>
                            <a:srgbClr val="754E9A"/>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a:t>
                      </a:r>
                      <a:endParaRPr lang="zh-CN" altLang="en-US" sz="900" b="1">
                        <a:solidFill>
                          <a:srgbClr val="754E9A"/>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54E9A">
                        <a:alpha val="10000"/>
                      </a:srgbClr>
                    </a:solidFill>
                  </a:tcPr>
                </a:tc>
                <a:tc>
                  <a:txBody>
                    <a:bodyPr/>
                    <a:lstStyle>
                      <a:lvl1pPr marL="0" algn="l" defTabSz="914400" rtl="0" eaLnBrk="1" latinLnBrk="0" hangingPunct="1">
                        <a:defRPr sz="1800" kern="1200">
                          <a:solidFill>
                            <a:schemeClr val="dk1"/>
                          </a:solidFill>
                          <a:latin typeface="Calibri"/>
                          <a:ea typeface="微软雅黑"/>
                        </a:defRPr>
                      </a:lvl1pPr>
                      <a:lvl2pPr marL="457200" algn="l" defTabSz="914400" rtl="0" eaLnBrk="1" latinLnBrk="0" hangingPunct="1">
                        <a:defRPr sz="1800" kern="1200">
                          <a:solidFill>
                            <a:schemeClr val="dk1"/>
                          </a:solidFill>
                          <a:latin typeface="Calibri"/>
                          <a:ea typeface="微软雅黑"/>
                        </a:defRPr>
                      </a:lvl2pPr>
                      <a:lvl3pPr marL="914400" algn="l" defTabSz="914400" rtl="0" eaLnBrk="1" latinLnBrk="0" hangingPunct="1">
                        <a:defRPr sz="1800" kern="1200">
                          <a:solidFill>
                            <a:schemeClr val="dk1"/>
                          </a:solidFill>
                          <a:latin typeface="Calibri"/>
                          <a:ea typeface="微软雅黑"/>
                        </a:defRPr>
                      </a:lvl3pPr>
                      <a:lvl4pPr marL="1371600" algn="l" defTabSz="914400" rtl="0" eaLnBrk="1" latinLnBrk="0" hangingPunct="1">
                        <a:defRPr sz="1800" kern="1200">
                          <a:solidFill>
                            <a:schemeClr val="dk1"/>
                          </a:solidFill>
                          <a:latin typeface="Calibri"/>
                          <a:ea typeface="微软雅黑"/>
                        </a:defRPr>
                      </a:lvl4pPr>
                      <a:lvl5pPr marL="1828800" algn="l" defTabSz="914400" rtl="0" eaLnBrk="1" latinLnBrk="0" hangingPunct="1">
                        <a:defRPr sz="1800" kern="1200">
                          <a:solidFill>
                            <a:schemeClr val="dk1"/>
                          </a:solidFill>
                          <a:latin typeface="Calibri"/>
                          <a:ea typeface="微软雅黑"/>
                        </a:defRPr>
                      </a:lvl5pPr>
                      <a:lvl6pPr marL="2286000" algn="l" defTabSz="914400" rtl="0" eaLnBrk="1" latinLnBrk="0" hangingPunct="1">
                        <a:defRPr sz="1800" kern="1200">
                          <a:solidFill>
                            <a:schemeClr val="dk1"/>
                          </a:solidFill>
                          <a:latin typeface="Calibri"/>
                          <a:ea typeface="微软雅黑"/>
                        </a:defRPr>
                      </a:lvl6pPr>
                      <a:lvl7pPr marL="2743200" algn="l" defTabSz="914400" rtl="0" eaLnBrk="1" latinLnBrk="0" hangingPunct="1">
                        <a:defRPr sz="1800" kern="1200">
                          <a:solidFill>
                            <a:schemeClr val="dk1"/>
                          </a:solidFill>
                          <a:latin typeface="Calibri"/>
                          <a:ea typeface="微软雅黑"/>
                        </a:defRPr>
                      </a:lvl7pPr>
                      <a:lvl8pPr marL="3200400" algn="l" defTabSz="914400" rtl="0" eaLnBrk="1" latinLnBrk="0" hangingPunct="1">
                        <a:defRPr sz="1800" kern="1200">
                          <a:solidFill>
                            <a:schemeClr val="dk1"/>
                          </a:solidFill>
                          <a:latin typeface="Calibri"/>
                          <a:ea typeface="微软雅黑"/>
                        </a:defRPr>
                      </a:lvl8pPr>
                      <a:lvl9pPr marL="3657600" algn="l" defTabSz="914400" rtl="0" eaLnBrk="1" latinLnBrk="0" hangingPunct="1">
                        <a:defRPr sz="1800" kern="1200">
                          <a:solidFill>
                            <a:schemeClr val="dk1"/>
                          </a:solidFill>
                          <a:latin typeface="Calibri"/>
                          <a:ea typeface="微软雅黑"/>
                        </a:defRPr>
                      </a:lvl9pPr>
                    </a:lstStyle>
                    <a:p>
                      <a:pPr algn="ctr"/>
                      <a:r>
                        <a:rPr lang="en-US" altLang="zh-CN" sz="90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0.6%</a:t>
                      </a:r>
                      <a:endParaRPr lang="zh-CN" altLang="en-US" sz="90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8572613"/>
                  </a:ext>
                </a:extLst>
              </a:tr>
              <a:tr h="351062">
                <a:tc>
                  <a:txBody>
                    <a:bodyPr/>
                    <a:lstStyle>
                      <a:lvl1pPr marL="0" algn="l" defTabSz="914400" rtl="0" eaLnBrk="1" latinLnBrk="0" hangingPunct="1">
                        <a:defRPr sz="1800" kern="1200">
                          <a:solidFill>
                            <a:schemeClr val="dk1"/>
                          </a:solidFill>
                          <a:latin typeface="Calibri"/>
                          <a:ea typeface="微软雅黑"/>
                        </a:defRPr>
                      </a:lvl1pPr>
                      <a:lvl2pPr marL="457200" algn="l" defTabSz="914400" rtl="0" eaLnBrk="1" latinLnBrk="0" hangingPunct="1">
                        <a:defRPr sz="1800" kern="1200">
                          <a:solidFill>
                            <a:schemeClr val="dk1"/>
                          </a:solidFill>
                          <a:latin typeface="Calibri"/>
                          <a:ea typeface="微软雅黑"/>
                        </a:defRPr>
                      </a:lvl2pPr>
                      <a:lvl3pPr marL="914400" algn="l" defTabSz="914400" rtl="0" eaLnBrk="1" latinLnBrk="0" hangingPunct="1">
                        <a:defRPr sz="1800" kern="1200">
                          <a:solidFill>
                            <a:schemeClr val="dk1"/>
                          </a:solidFill>
                          <a:latin typeface="Calibri"/>
                          <a:ea typeface="微软雅黑"/>
                        </a:defRPr>
                      </a:lvl3pPr>
                      <a:lvl4pPr marL="1371600" algn="l" defTabSz="914400" rtl="0" eaLnBrk="1" latinLnBrk="0" hangingPunct="1">
                        <a:defRPr sz="1800" kern="1200">
                          <a:solidFill>
                            <a:schemeClr val="dk1"/>
                          </a:solidFill>
                          <a:latin typeface="Calibri"/>
                          <a:ea typeface="微软雅黑"/>
                        </a:defRPr>
                      </a:lvl4pPr>
                      <a:lvl5pPr marL="1828800" algn="l" defTabSz="914400" rtl="0" eaLnBrk="1" latinLnBrk="0" hangingPunct="1">
                        <a:defRPr sz="1800" kern="1200">
                          <a:solidFill>
                            <a:schemeClr val="dk1"/>
                          </a:solidFill>
                          <a:latin typeface="Calibri"/>
                          <a:ea typeface="微软雅黑"/>
                        </a:defRPr>
                      </a:lvl5pPr>
                      <a:lvl6pPr marL="2286000" algn="l" defTabSz="914400" rtl="0" eaLnBrk="1" latinLnBrk="0" hangingPunct="1">
                        <a:defRPr sz="1800" kern="1200">
                          <a:solidFill>
                            <a:schemeClr val="dk1"/>
                          </a:solidFill>
                          <a:latin typeface="Calibri"/>
                          <a:ea typeface="微软雅黑"/>
                        </a:defRPr>
                      </a:lvl6pPr>
                      <a:lvl7pPr marL="2743200" algn="l" defTabSz="914400" rtl="0" eaLnBrk="1" latinLnBrk="0" hangingPunct="1">
                        <a:defRPr sz="1800" kern="1200">
                          <a:solidFill>
                            <a:schemeClr val="dk1"/>
                          </a:solidFill>
                          <a:latin typeface="Calibri"/>
                          <a:ea typeface="微软雅黑"/>
                        </a:defRPr>
                      </a:lvl7pPr>
                      <a:lvl8pPr marL="3200400" algn="l" defTabSz="914400" rtl="0" eaLnBrk="1" latinLnBrk="0" hangingPunct="1">
                        <a:defRPr sz="1800" kern="1200">
                          <a:solidFill>
                            <a:schemeClr val="dk1"/>
                          </a:solidFill>
                          <a:latin typeface="Calibri"/>
                          <a:ea typeface="微软雅黑"/>
                        </a:defRPr>
                      </a:lvl8pPr>
                      <a:lvl9pPr marL="3657600" algn="l" defTabSz="914400" rtl="0" eaLnBrk="1" latinLnBrk="0" hangingPunct="1">
                        <a:defRPr sz="1800" kern="1200">
                          <a:solidFill>
                            <a:schemeClr val="dk1"/>
                          </a:solidFill>
                          <a:latin typeface="Calibri"/>
                          <a:ea typeface="微软雅黑"/>
                        </a:defRPr>
                      </a:lvl9pPr>
                    </a:lstStyle>
                    <a:p>
                      <a:pPr algn="l"/>
                      <a:r>
                        <a:rPr lang="zh-CN" altLang="en-US" sz="900">
                          <a:latin typeface="Arial" panose="020B0604020202020204" pitchFamily="34" charset="0"/>
                          <a:ea typeface="微软雅黑" panose="020B0503020204020204" pitchFamily="34" charset="-122"/>
                          <a:sym typeface="Arial" panose="020B0604020202020204" pitchFamily="34" charset="0"/>
                        </a:rPr>
                        <a:t>症状性低血糖</a:t>
                      </a:r>
                    </a:p>
                  </a:txBody>
                  <a:tcPr anchor="ctr">
                    <a:lnL w="12700" cmpd="sng">
                      <a:solidFill>
                        <a:sysClr val="window" lastClr="FFFFFF"/>
                      </a:solidFill>
                    </a:lnL>
                    <a:lnR w="12700" cmpd="sng">
                      <a:solidFill>
                        <a:sysClr val="window" lastClr="FFFFFF"/>
                      </a:solidFill>
                    </a:lnR>
                    <a:lnT w="12700" cmpd="sng">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微软雅黑"/>
                        </a:defRPr>
                      </a:lvl1pPr>
                      <a:lvl2pPr marL="457200" algn="l" defTabSz="914400" rtl="0" eaLnBrk="1" latinLnBrk="0" hangingPunct="1">
                        <a:defRPr sz="1800" kern="1200">
                          <a:solidFill>
                            <a:schemeClr val="dk1"/>
                          </a:solidFill>
                          <a:latin typeface="Calibri"/>
                          <a:ea typeface="微软雅黑"/>
                        </a:defRPr>
                      </a:lvl2pPr>
                      <a:lvl3pPr marL="914400" algn="l" defTabSz="914400" rtl="0" eaLnBrk="1" latinLnBrk="0" hangingPunct="1">
                        <a:defRPr sz="1800" kern="1200">
                          <a:solidFill>
                            <a:schemeClr val="dk1"/>
                          </a:solidFill>
                          <a:latin typeface="Calibri"/>
                          <a:ea typeface="微软雅黑"/>
                        </a:defRPr>
                      </a:lvl3pPr>
                      <a:lvl4pPr marL="1371600" algn="l" defTabSz="914400" rtl="0" eaLnBrk="1" latinLnBrk="0" hangingPunct="1">
                        <a:defRPr sz="1800" kern="1200">
                          <a:solidFill>
                            <a:schemeClr val="dk1"/>
                          </a:solidFill>
                          <a:latin typeface="Calibri"/>
                          <a:ea typeface="微软雅黑"/>
                        </a:defRPr>
                      </a:lvl4pPr>
                      <a:lvl5pPr marL="1828800" algn="l" defTabSz="914400" rtl="0" eaLnBrk="1" latinLnBrk="0" hangingPunct="1">
                        <a:defRPr sz="1800" kern="1200">
                          <a:solidFill>
                            <a:schemeClr val="dk1"/>
                          </a:solidFill>
                          <a:latin typeface="Calibri"/>
                          <a:ea typeface="微软雅黑"/>
                        </a:defRPr>
                      </a:lvl5pPr>
                      <a:lvl6pPr marL="2286000" algn="l" defTabSz="914400" rtl="0" eaLnBrk="1" latinLnBrk="0" hangingPunct="1">
                        <a:defRPr sz="1800" kern="1200">
                          <a:solidFill>
                            <a:schemeClr val="dk1"/>
                          </a:solidFill>
                          <a:latin typeface="Calibri"/>
                          <a:ea typeface="微软雅黑"/>
                        </a:defRPr>
                      </a:lvl6pPr>
                      <a:lvl7pPr marL="2743200" algn="l" defTabSz="914400" rtl="0" eaLnBrk="1" latinLnBrk="0" hangingPunct="1">
                        <a:defRPr sz="1800" kern="1200">
                          <a:solidFill>
                            <a:schemeClr val="dk1"/>
                          </a:solidFill>
                          <a:latin typeface="Calibri"/>
                          <a:ea typeface="微软雅黑"/>
                        </a:defRPr>
                      </a:lvl7pPr>
                      <a:lvl8pPr marL="3200400" algn="l" defTabSz="914400" rtl="0" eaLnBrk="1" latinLnBrk="0" hangingPunct="1">
                        <a:defRPr sz="1800" kern="1200">
                          <a:solidFill>
                            <a:schemeClr val="dk1"/>
                          </a:solidFill>
                          <a:latin typeface="Calibri"/>
                          <a:ea typeface="微软雅黑"/>
                        </a:defRPr>
                      </a:lvl8pPr>
                      <a:lvl9pPr marL="3657600" algn="l" defTabSz="914400" rtl="0" eaLnBrk="1" latinLnBrk="0" hangingPunct="1">
                        <a:defRPr sz="1800" kern="1200">
                          <a:solidFill>
                            <a:schemeClr val="dk1"/>
                          </a:solidFill>
                          <a:latin typeface="Calibri"/>
                          <a:ea typeface="微软雅黑"/>
                        </a:defRPr>
                      </a:lvl9pPr>
                    </a:lstStyle>
                    <a:p>
                      <a:pPr algn="ctr"/>
                      <a:r>
                        <a:rPr lang="en-US" altLang="zh-CN" sz="900" b="1">
                          <a:solidFill>
                            <a:srgbClr val="754E9A"/>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2.4%</a:t>
                      </a:r>
                      <a:endParaRPr lang="zh-CN" altLang="en-US" sz="900" b="1">
                        <a:solidFill>
                          <a:srgbClr val="754E9A"/>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txBody>
                  <a:tcPr anchor="ctr">
                    <a:lnL w="12700" cmpd="sng">
                      <a:solidFill>
                        <a:sysClr val="window" lastClr="FFFFFF"/>
                      </a:solidFill>
                    </a:lnL>
                    <a:lnR w="12700" cmpd="sng">
                      <a:solidFill>
                        <a:sysClr val="window" lastClr="FFFFFF"/>
                      </a:solidFill>
                    </a:lnR>
                    <a:lnT w="12700" cap="flat" cmpd="sng" algn="ctr">
                      <a:solidFill>
                        <a:schemeClr val="bg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754E9A">
                        <a:alpha val="10000"/>
                      </a:srgbClr>
                    </a:solidFill>
                  </a:tcPr>
                </a:tc>
                <a:tc>
                  <a:txBody>
                    <a:bodyPr/>
                    <a:lstStyle>
                      <a:lvl1pPr marL="0" algn="l" defTabSz="914400" rtl="0" eaLnBrk="1" latinLnBrk="0" hangingPunct="1">
                        <a:defRPr sz="1800" kern="1200">
                          <a:solidFill>
                            <a:schemeClr val="dk1"/>
                          </a:solidFill>
                          <a:latin typeface="Calibri"/>
                          <a:ea typeface="微软雅黑"/>
                        </a:defRPr>
                      </a:lvl1pPr>
                      <a:lvl2pPr marL="457200" algn="l" defTabSz="914400" rtl="0" eaLnBrk="1" latinLnBrk="0" hangingPunct="1">
                        <a:defRPr sz="1800" kern="1200">
                          <a:solidFill>
                            <a:schemeClr val="dk1"/>
                          </a:solidFill>
                          <a:latin typeface="Calibri"/>
                          <a:ea typeface="微软雅黑"/>
                        </a:defRPr>
                      </a:lvl2pPr>
                      <a:lvl3pPr marL="914400" algn="l" defTabSz="914400" rtl="0" eaLnBrk="1" latinLnBrk="0" hangingPunct="1">
                        <a:defRPr sz="1800" kern="1200">
                          <a:solidFill>
                            <a:schemeClr val="dk1"/>
                          </a:solidFill>
                          <a:latin typeface="Calibri"/>
                          <a:ea typeface="微软雅黑"/>
                        </a:defRPr>
                      </a:lvl3pPr>
                      <a:lvl4pPr marL="1371600" algn="l" defTabSz="914400" rtl="0" eaLnBrk="1" latinLnBrk="0" hangingPunct="1">
                        <a:defRPr sz="1800" kern="1200">
                          <a:solidFill>
                            <a:schemeClr val="dk1"/>
                          </a:solidFill>
                          <a:latin typeface="Calibri"/>
                          <a:ea typeface="微软雅黑"/>
                        </a:defRPr>
                      </a:lvl4pPr>
                      <a:lvl5pPr marL="1828800" algn="l" defTabSz="914400" rtl="0" eaLnBrk="1" latinLnBrk="0" hangingPunct="1">
                        <a:defRPr sz="1800" kern="1200">
                          <a:solidFill>
                            <a:schemeClr val="dk1"/>
                          </a:solidFill>
                          <a:latin typeface="Calibri"/>
                          <a:ea typeface="微软雅黑"/>
                        </a:defRPr>
                      </a:lvl5pPr>
                      <a:lvl6pPr marL="2286000" algn="l" defTabSz="914400" rtl="0" eaLnBrk="1" latinLnBrk="0" hangingPunct="1">
                        <a:defRPr sz="1800" kern="1200">
                          <a:solidFill>
                            <a:schemeClr val="dk1"/>
                          </a:solidFill>
                          <a:latin typeface="Calibri"/>
                          <a:ea typeface="微软雅黑"/>
                        </a:defRPr>
                      </a:lvl6pPr>
                      <a:lvl7pPr marL="2743200" algn="l" defTabSz="914400" rtl="0" eaLnBrk="1" latinLnBrk="0" hangingPunct="1">
                        <a:defRPr sz="1800" kern="1200">
                          <a:solidFill>
                            <a:schemeClr val="dk1"/>
                          </a:solidFill>
                          <a:latin typeface="Calibri"/>
                          <a:ea typeface="微软雅黑"/>
                        </a:defRPr>
                      </a:lvl7pPr>
                      <a:lvl8pPr marL="3200400" algn="l" defTabSz="914400" rtl="0" eaLnBrk="1" latinLnBrk="0" hangingPunct="1">
                        <a:defRPr sz="1800" kern="1200">
                          <a:solidFill>
                            <a:schemeClr val="dk1"/>
                          </a:solidFill>
                          <a:latin typeface="Calibri"/>
                          <a:ea typeface="微软雅黑"/>
                        </a:defRPr>
                      </a:lvl8pPr>
                      <a:lvl9pPr marL="3657600" algn="l" defTabSz="914400" rtl="0" eaLnBrk="1" latinLnBrk="0" hangingPunct="1">
                        <a:defRPr sz="1800" kern="1200">
                          <a:solidFill>
                            <a:schemeClr val="dk1"/>
                          </a:solidFill>
                          <a:latin typeface="Calibri"/>
                          <a:ea typeface="微软雅黑"/>
                        </a:defRPr>
                      </a:lvl9pPr>
                    </a:lstStyle>
                    <a:p>
                      <a:pPr algn="ctr"/>
                      <a:r>
                        <a:rPr lang="en-US" altLang="zh-CN" sz="90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0.6%</a:t>
                      </a:r>
                      <a:endParaRPr lang="zh-CN" altLang="en-US" sz="90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32462950"/>
                  </a:ext>
                </a:extLst>
              </a:tr>
            </a:tbl>
          </a:graphicData>
        </a:graphic>
      </p:graphicFrame>
      <p:sp>
        <p:nvSpPr>
          <p:cNvPr id="11" name="TextBox 21">
            <a:extLst>
              <a:ext uri="{FF2B5EF4-FFF2-40B4-BE49-F238E27FC236}">
                <a16:creationId xmlns:a16="http://schemas.microsoft.com/office/drawing/2014/main" id="{12D1AA89-9378-3AF8-766E-8EB351F353E7}"/>
              </a:ext>
            </a:extLst>
          </p:cNvPr>
          <p:cNvSpPr txBox="1">
            <a:spLocks noChangeArrowheads="1"/>
          </p:cNvSpPr>
          <p:nvPr/>
        </p:nvSpPr>
        <p:spPr bwMode="auto">
          <a:xfrm>
            <a:off x="562656" y="5057957"/>
            <a:ext cx="3956004" cy="954107"/>
          </a:xfrm>
          <a:prstGeom prst="rect">
            <a:avLst/>
          </a:prstGeom>
          <a:noFill/>
        </p:spPr>
        <p:txBody>
          <a:bodyPr wrap="square" rtlCol="0">
            <a:spAutoFit/>
          </a:bodyPr>
          <a:lstStyle>
            <a:defPPr>
              <a:defRPr lang="zh-CN"/>
            </a:defPPr>
            <a:lvl1pPr>
              <a:defRPr sz="10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700" b="0" i="0" u="none" strike="noStrike" kern="0" cap="none" spc="0" normalizeH="0" baseline="30000" noProof="0">
                <a:ln>
                  <a:noFill/>
                </a:ln>
                <a:solidFill>
                  <a:srgbClr val="000000">
                    <a:lumMod val="75000"/>
                    <a:lumOff val="25000"/>
                  </a:srgbClr>
                </a:solidFill>
                <a:effectLst/>
                <a:uLnTx/>
                <a:uFillTx/>
                <a:latin typeface="Arial" panose="020B0604020202020204" pitchFamily="34" charset="0"/>
                <a:cs typeface="Arial" panose="020B0604020202020204" pitchFamily="34" charset="0"/>
                <a:sym typeface="Arial" panose="020B0604020202020204" pitchFamily="34" charset="0"/>
              </a:rPr>
              <a:t>1</a:t>
            </a:r>
            <a:r>
              <a:rPr lang="zh-CN" altLang="en-US" sz="700" kern="0">
                <a:solidFill>
                  <a:srgbClr val="000000">
                    <a:lumMod val="75000"/>
                    <a:lumOff val="25000"/>
                  </a:srgbClr>
                </a:solidFill>
                <a:latin typeface="Arial" panose="020B0604020202020204" pitchFamily="34" charset="0"/>
                <a:cs typeface="Arial" panose="020B0604020202020204" pitchFamily="34" charset="0"/>
                <a:sym typeface="Arial" panose="020B0604020202020204" pitchFamily="34" charset="0"/>
              </a:rPr>
              <a:t>主要终点结果：治疗</a:t>
            </a:r>
            <a:r>
              <a:rPr lang="en-US" altLang="zh-CN" sz="700" kern="0">
                <a:solidFill>
                  <a:srgbClr val="000000">
                    <a:lumMod val="75000"/>
                    <a:lumOff val="25000"/>
                  </a:srgbClr>
                </a:solidFill>
                <a:latin typeface="Arial" panose="020B0604020202020204" pitchFamily="34" charset="0"/>
                <a:cs typeface="Arial" panose="020B0604020202020204" pitchFamily="34" charset="0"/>
                <a:sym typeface="Arial" panose="020B0604020202020204" pitchFamily="34" charset="0"/>
              </a:rPr>
              <a:t>26</a:t>
            </a:r>
            <a:r>
              <a:rPr lang="zh-CN" altLang="en-US" sz="700" kern="0">
                <a:solidFill>
                  <a:srgbClr val="000000">
                    <a:lumMod val="75000"/>
                    <a:lumOff val="25000"/>
                  </a:srgbClr>
                </a:solidFill>
                <a:latin typeface="Arial" panose="020B0604020202020204" pitchFamily="34" charset="0"/>
                <a:cs typeface="Arial" panose="020B0604020202020204" pitchFamily="34" charset="0"/>
                <a:sym typeface="Arial" panose="020B0604020202020204" pitchFamily="34" charset="0"/>
              </a:rPr>
              <a:t>周，艾托格列净</a:t>
            </a:r>
            <a:r>
              <a:rPr lang="en-US" altLang="zh-CN" sz="700" kern="0">
                <a:solidFill>
                  <a:srgbClr val="000000">
                    <a:lumMod val="75000"/>
                    <a:lumOff val="25000"/>
                  </a:srgbClr>
                </a:solidFill>
                <a:latin typeface="Arial" panose="020B0604020202020204" pitchFamily="34" charset="0"/>
                <a:cs typeface="Arial" panose="020B0604020202020204" pitchFamily="34" charset="0"/>
                <a:sym typeface="Arial" panose="020B0604020202020204" pitchFamily="34" charset="0"/>
              </a:rPr>
              <a:t>5mg</a:t>
            </a:r>
            <a:r>
              <a:rPr lang="zh-CN" altLang="en-US" sz="700" kern="0">
                <a:solidFill>
                  <a:srgbClr val="000000">
                    <a:lumMod val="75000"/>
                    <a:lumOff val="25000"/>
                  </a:srgbClr>
                </a:solidFill>
                <a:latin typeface="Arial" panose="020B0604020202020204" pitchFamily="34" charset="0"/>
                <a:cs typeface="Arial" panose="020B0604020202020204" pitchFamily="34" charset="0"/>
                <a:sym typeface="Arial" panose="020B0604020202020204" pitchFamily="34" charset="0"/>
              </a:rPr>
              <a:t>组（艾托格列净</a:t>
            </a:r>
            <a:r>
              <a:rPr lang="en-US" altLang="zh-CN" sz="700" kern="0">
                <a:solidFill>
                  <a:srgbClr val="000000">
                    <a:lumMod val="75000"/>
                    <a:lumOff val="25000"/>
                  </a:srgbClr>
                </a:solidFill>
                <a:latin typeface="Arial" panose="020B0604020202020204" pitchFamily="34" charset="0"/>
                <a:cs typeface="Arial" panose="020B0604020202020204" pitchFamily="34" charset="0"/>
                <a:sym typeface="Arial" panose="020B0604020202020204" pitchFamily="34" charset="0"/>
              </a:rPr>
              <a:t>5mg/</a:t>
            </a:r>
            <a:r>
              <a:rPr lang="zh-CN" altLang="en-US" sz="700" kern="0">
                <a:solidFill>
                  <a:srgbClr val="000000">
                    <a:lumMod val="75000"/>
                    <a:lumOff val="25000"/>
                  </a:srgbClr>
                </a:solidFill>
                <a:latin typeface="Arial" panose="020B0604020202020204" pitchFamily="34" charset="0"/>
                <a:cs typeface="Arial" panose="020B0604020202020204" pitchFamily="34" charset="0"/>
                <a:sym typeface="Arial" panose="020B0604020202020204" pitchFamily="34" charset="0"/>
              </a:rPr>
              <a:t>天</a:t>
            </a:r>
            <a:r>
              <a:rPr lang="en-US" altLang="zh-CN" sz="700" kern="0">
                <a:solidFill>
                  <a:srgbClr val="000000">
                    <a:lumMod val="75000"/>
                    <a:lumOff val="25000"/>
                  </a:srgbClr>
                </a:solidFill>
                <a:latin typeface="Arial" panose="020B0604020202020204" pitchFamily="34" charset="0"/>
                <a:cs typeface="Arial" panose="020B0604020202020204" pitchFamily="34" charset="0"/>
                <a:sym typeface="Arial" panose="020B0604020202020204" pitchFamily="34" charset="0"/>
              </a:rPr>
              <a:t>+</a:t>
            </a:r>
            <a:r>
              <a:rPr lang="zh-CN" altLang="en-US" sz="700" kern="0">
                <a:solidFill>
                  <a:srgbClr val="000000">
                    <a:lumMod val="75000"/>
                    <a:lumOff val="25000"/>
                  </a:srgbClr>
                </a:solidFill>
                <a:latin typeface="Arial" panose="020B0604020202020204" pitchFamily="34" charset="0"/>
                <a:cs typeface="Arial" panose="020B0604020202020204" pitchFamily="34" charset="0"/>
                <a:sym typeface="Arial" panose="020B0604020202020204" pitchFamily="34" charset="0"/>
              </a:rPr>
              <a:t>二甲双胍≥</a:t>
            </a:r>
            <a:r>
              <a:rPr lang="en-US" altLang="zh-CN" sz="700" kern="0">
                <a:solidFill>
                  <a:srgbClr val="000000">
                    <a:lumMod val="75000"/>
                    <a:lumOff val="25000"/>
                  </a:srgbClr>
                </a:solidFill>
                <a:latin typeface="Arial" panose="020B0604020202020204" pitchFamily="34" charset="0"/>
                <a:cs typeface="Arial" panose="020B0604020202020204" pitchFamily="34" charset="0"/>
                <a:sym typeface="Arial" panose="020B0604020202020204" pitchFamily="34" charset="0"/>
              </a:rPr>
              <a:t>1500mg/</a:t>
            </a:r>
            <a:r>
              <a:rPr lang="zh-CN" altLang="en-US" sz="700" kern="0">
                <a:solidFill>
                  <a:srgbClr val="000000">
                    <a:lumMod val="75000"/>
                    <a:lumOff val="25000"/>
                  </a:srgbClr>
                </a:solidFill>
                <a:latin typeface="Arial" panose="020B0604020202020204" pitchFamily="34" charset="0"/>
                <a:cs typeface="Arial" panose="020B0604020202020204" pitchFamily="34" charset="0"/>
                <a:sym typeface="Arial" panose="020B0604020202020204" pitchFamily="34" charset="0"/>
              </a:rPr>
              <a:t>天）经安慰剂校正后的</a:t>
            </a:r>
            <a:r>
              <a:rPr lang="en-US" altLang="zh-CN" sz="700" kern="0">
                <a:solidFill>
                  <a:srgbClr val="000000">
                    <a:lumMod val="75000"/>
                    <a:lumOff val="25000"/>
                  </a:srgbClr>
                </a:solidFill>
                <a:latin typeface="Arial" panose="020B0604020202020204" pitchFamily="34" charset="0"/>
                <a:cs typeface="Arial" panose="020B0604020202020204" pitchFamily="34" charset="0"/>
                <a:sym typeface="Arial" panose="020B0604020202020204" pitchFamily="34" charset="0"/>
              </a:rPr>
              <a:t>HbA</a:t>
            </a:r>
            <a:r>
              <a:rPr lang="en-US" altLang="zh-CN" sz="700" kern="0" baseline="-25000">
                <a:solidFill>
                  <a:srgbClr val="000000">
                    <a:lumMod val="75000"/>
                    <a:lumOff val="25000"/>
                  </a:srgbClr>
                </a:solidFill>
                <a:latin typeface="Arial" panose="020B0604020202020204" pitchFamily="34" charset="0"/>
                <a:cs typeface="Arial" panose="020B0604020202020204" pitchFamily="34" charset="0"/>
                <a:sym typeface="Arial" panose="020B0604020202020204" pitchFamily="34" charset="0"/>
              </a:rPr>
              <a:t>1c</a:t>
            </a:r>
            <a:r>
              <a:rPr lang="zh-CN" altLang="en-US" sz="700" kern="0">
                <a:solidFill>
                  <a:srgbClr val="000000">
                    <a:lumMod val="75000"/>
                    <a:lumOff val="25000"/>
                  </a:srgbClr>
                </a:solidFill>
                <a:latin typeface="Arial" panose="020B0604020202020204" pitchFamily="34" charset="0"/>
                <a:cs typeface="Arial" panose="020B0604020202020204" pitchFamily="34" charset="0"/>
                <a:sym typeface="Arial" panose="020B0604020202020204" pitchFamily="34" charset="0"/>
              </a:rPr>
              <a:t>较基线（艾托格列净</a:t>
            </a:r>
            <a:r>
              <a:rPr lang="en-US" altLang="zh-CN" sz="700" kern="0">
                <a:solidFill>
                  <a:srgbClr val="000000">
                    <a:lumMod val="75000"/>
                    <a:lumOff val="25000"/>
                  </a:srgbClr>
                </a:solidFill>
                <a:latin typeface="Arial" panose="020B0604020202020204" pitchFamily="34" charset="0"/>
                <a:cs typeface="Arial" panose="020B0604020202020204" pitchFamily="34" charset="0"/>
                <a:sym typeface="Arial" panose="020B0604020202020204" pitchFamily="34" charset="0"/>
              </a:rPr>
              <a:t>5mg</a:t>
            </a:r>
            <a:r>
              <a:rPr lang="zh-CN" altLang="en-US" sz="700" kern="0">
                <a:solidFill>
                  <a:srgbClr val="000000">
                    <a:lumMod val="75000"/>
                    <a:lumOff val="25000"/>
                  </a:srgbClr>
                </a:solidFill>
                <a:latin typeface="Arial" panose="020B0604020202020204" pitchFamily="34" charset="0"/>
                <a:cs typeface="Arial" panose="020B0604020202020204" pitchFamily="34" charset="0"/>
                <a:sym typeface="Arial" panose="020B0604020202020204" pitchFamily="34" charset="0"/>
              </a:rPr>
              <a:t>组和安慰剂组基线</a:t>
            </a:r>
            <a:r>
              <a:rPr lang="en-US" altLang="zh-CN" sz="700" kern="0">
                <a:solidFill>
                  <a:srgbClr val="000000">
                    <a:lumMod val="75000"/>
                    <a:lumOff val="25000"/>
                  </a:srgbClr>
                </a:solidFill>
                <a:latin typeface="Arial" panose="020B0604020202020204" pitchFamily="34" charset="0"/>
                <a:cs typeface="Arial" panose="020B0604020202020204" pitchFamily="34" charset="0"/>
                <a:sym typeface="Arial" panose="020B0604020202020204" pitchFamily="34" charset="0"/>
              </a:rPr>
              <a:t>HbA</a:t>
            </a:r>
            <a:r>
              <a:rPr lang="en-US" altLang="zh-CN" sz="700" kern="0" baseline="-25000">
                <a:solidFill>
                  <a:srgbClr val="000000">
                    <a:lumMod val="75000"/>
                    <a:lumOff val="25000"/>
                  </a:srgbClr>
                </a:solidFill>
                <a:latin typeface="Arial" panose="020B0604020202020204" pitchFamily="34" charset="0"/>
                <a:cs typeface="Arial" panose="020B0604020202020204" pitchFamily="34" charset="0"/>
                <a:sym typeface="Arial" panose="020B0604020202020204" pitchFamily="34" charset="0"/>
              </a:rPr>
              <a:t>1c</a:t>
            </a:r>
            <a:r>
              <a:rPr lang="zh-CN" altLang="en-US" sz="700" kern="0">
                <a:solidFill>
                  <a:srgbClr val="000000">
                    <a:lumMod val="75000"/>
                    <a:lumOff val="25000"/>
                  </a:srgbClr>
                </a:solidFill>
                <a:latin typeface="Arial" panose="020B0604020202020204" pitchFamily="34" charset="0"/>
                <a:cs typeface="Arial" panose="020B0604020202020204" pitchFamily="34" charset="0"/>
                <a:sym typeface="Arial" panose="020B0604020202020204" pitchFamily="34" charset="0"/>
              </a:rPr>
              <a:t>均为</a:t>
            </a:r>
            <a:r>
              <a:rPr lang="en-US" altLang="zh-CN" sz="700" kern="0">
                <a:solidFill>
                  <a:srgbClr val="000000">
                    <a:lumMod val="75000"/>
                    <a:lumOff val="25000"/>
                  </a:srgbClr>
                </a:solidFill>
                <a:latin typeface="Arial" panose="020B0604020202020204" pitchFamily="34" charset="0"/>
                <a:cs typeface="Arial" panose="020B0604020202020204" pitchFamily="34" charset="0"/>
                <a:sym typeface="Arial" panose="020B0604020202020204" pitchFamily="34" charset="0"/>
              </a:rPr>
              <a:t>8.1%</a:t>
            </a:r>
            <a:r>
              <a:rPr lang="zh-CN" altLang="en-US" sz="700" kern="0">
                <a:solidFill>
                  <a:srgbClr val="000000">
                    <a:lumMod val="75000"/>
                    <a:lumOff val="25000"/>
                  </a:srgbClr>
                </a:solidFill>
                <a:latin typeface="Arial" panose="020B0604020202020204" pitchFamily="34" charset="0"/>
                <a:cs typeface="Arial" panose="020B0604020202020204" pitchFamily="34" charset="0"/>
                <a:sym typeface="Arial" panose="020B0604020202020204" pitchFamily="34" charset="0"/>
              </a:rPr>
              <a:t>）的</a:t>
            </a:r>
            <a:r>
              <a:rPr lang="en-US" altLang="zh-CN" sz="700" kern="0">
                <a:solidFill>
                  <a:srgbClr val="000000">
                    <a:lumMod val="75000"/>
                    <a:lumOff val="25000"/>
                  </a:srgbClr>
                </a:solidFill>
                <a:latin typeface="Arial" panose="020B0604020202020204" pitchFamily="34" charset="0"/>
                <a:cs typeface="Arial" panose="020B0604020202020204" pitchFamily="34" charset="0"/>
                <a:sym typeface="Arial" panose="020B0604020202020204" pitchFamily="34" charset="0"/>
              </a:rPr>
              <a:t>LS</a:t>
            </a:r>
            <a:r>
              <a:rPr lang="zh-CN" altLang="en-US" sz="700" kern="0">
                <a:solidFill>
                  <a:srgbClr val="000000">
                    <a:lumMod val="75000"/>
                    <a:lumOff val="25000"/>
                  </a:srgbClr>
                </a:solidFill>
                <a:latin typeface="Arial" panose="020B0604020202020204" pitchFamily="34" charset="0"/>
                <a:cs typeface="Arial" panose="020B0604020202020204" pitchFamily="34" charset="0"/>
                <a:sym typeface="Arial" panose="020B0604020202020204" pitchFamily="34" charset="0"/>
              </a:rPr>
              <a:t>均值变化为</a:t>
            </a:r>
            <a:r>
              <a:rPr lang="en-US" altLang="zh-CN" sz="700" kern="0">
                <a:solidFill>
                  <a:srgbClr val="000000">
                    <a:lumMod val="75000"/>
                    <a:lumOff val="25000"/>
                  </a:srgbClr>
                </a:solidFill>
                <a:latin typeface="Arial" panose="020B0604020202020204" pitchFamily="34" charset="0"/>
                <a:cs typeface="Arial" panose="020B0604020202020204" pitchFamily="34" charset="0"/>
                <a:sym typeface="Arial" panose="020B0604020202020204" pitchFamily="34" charset="0"/>
              </a:rPr>
              <a:t>-0.8%</a:t>
            </a:r>
            <a:r>
              <a:rPr lang="zh-CN" altLang="en-US" sz="700" kern="0">
                <a:solidFill>
                  <a:srgbClr val="000000">
                    <a:lumMod val="75000"/>
                    <a:lumOff val="25000"/>
                  </a:srgbClr>
                </a:solidFill>
                <a:latin typeface="Arial" panose="020B0604020202020204" pitchFamily="34" charset="0"/>
                <a:cs typeface="Arial" panose="020B0604020202020204" pitchFamily="34" charset="0"/>
                <a:sym typeface="Arial" panose="020B0604020202020204" pitchFamily="34" charset="0"/>
              </a:rPr>
              <a:t>（</a:t>
            </a:r>
            <a:r>
              <a:rPr lang="en-US" altLang="zh-CN" sz="700" kern="0">
                <a:solidFill>
                  <a:srgbClr val="000000">
                    <a:lumMod val="75000"/>
                    <a:lumOff val="25000"/>
                  </a:srgbClr>
                </a:solidFill>
                <a:latin typeface="Arial" panose="020B0604020202020204" pitchFamily="34" charset="0"/>
                <a:cs typeface="Arial" panose="020B0604020202020204" pitchFamily="34" charset="0"/>
                <a:sym typeface="Arial" panose="020B0604020202020204" pitchFamily="34" charset="0"/>
              </a:rPr>
              <a:t>-1.0</a:t>
            </a:r>
            <a:r>
              <a:rPr lang="zh-CN" altLang="en-US" sz="700" kern="0">
                <a:solidFill>
                  <a:srgbClr val="000000">
                    <a:lumMod val="75000"/>
                    <a:lumOff val="25000"/>
                  </a:srgbClr>
                </a:solidFill>
                <a:latin typeface="Arial" panose="020B0604020202020204" pitchFamily="34" charset="0"/>
                <a:cs typeface="Arial" panose="020B0604020202020204" pitchFamily="34" charset="0"/>
                <a:sym typeface="Arial" panose="020B0604020202020204" pitchFamily="34" charset="0"/>
              </a:rPr>
              <a:t>，</a:t>
            </a:r>
            <a:r>
              <a:rPr lang="en-US" altLang="zh-CN" sz="700" kern="0">
                <a:solidFill>
                  <a:srgbClr val="000000">
                    <a:lumMod val="75000"/>
                    <a:lumOff val="25000"/>
                  </a:srgbClr>
                </a:solidFill>
                <a:latin typeface="Arial" panose="020B0604020202020204" pitchFamily="34" charset="0"/>
                <a:cs typeface="Arial" panose="020B0604020202020204" pitchFamily="34" charset="0"/>
                <a:sym typeface="Arial" panose="020B0604020202020204" pitchFamily="34" charset="0"/>
              </a:rPr>
              <a:t>-0.6</a:t>
            </a:r>
            <a:r>
              <a:rPr lang="zh-CN" altLang="en-US" sz="700" kern="0">
                <a:solidFill>
                  <a:srgbClr val="000000">
                    <a:lumMod val="75000"/>
                    <a:lumOff val="25000"/>
                  </a:srgbClr>
                </a:solidFill>
                <a:latin typeface="Arial" panose="020B0604020202020204" pitchFamily="34" charset="0"/>
                <a:cs typeface="Arial" panose="020B0604020202020204" pitchFamily="34" charset="0"/>
                <a:sym typeface="Arial" panose="020B0604020202020204" pitchFamily="34" charset="0"/>
              </a:rPr>
              <a:t>），显著优于安慰剂（安慰剂</a:t>
            </a:r>
            <a:r>
              <a:rPr lang="en-US" altLang="zh-CN" sz="700" kern="0">
                <a:solidFill>
                  <a:srgbClr val="000000">
                    <a:lumMod val="75000"/>
                    <a:lumOff val="25000"/>
                  </a:srgbClr>
                </a:solidFill>
                <a:latin typeface="Arial" panose="020B0604020202020204" pitchFamily="34" charset="0"/>
                <a:cs typeface="Arial" panose="020B0604020202020204" pitchFamily="34" charset="0"/>
                <a:sym typeface="Arial" panose="020B0604020202020204" pitchFamily="34" charset="0"/>
              </a:rPr>
              <a:t>+</a:t>
            </a:r>
            <a:r>
              <a:rPr lang="zh-CN" altLang="en-US" sz="700" kern="0">
                <a:solidFill>
                  <a:srgbClr val="000000">
                    <a:lumMod val="75000"/>
                    <a:lumOff val="25000"/>
                  </a:srgbClr>
                </a:solidFill>
                <a:latin typeface="Arial" panose="020B0604020202020204" pitchFamily="34" charset="0"/>
                <a:cs typeface="Arial" panose="020B0604020202020204" pitchFamily="34" charset="0"/>
                <a:sym typeface="Arial" panose="020B0604020202020204" pitchFamily="34" charset="0"/>
              </a:rPr>
              <a:t>二甲双胍≥</a:t>
            </a:r>
            <a:r>
              <a:rPr lang="en-US" altLang="zh-CN" sz="700" kern="0">
                <a:solidFill>
                  <a:srgbClr val="000000">
                    <a:lumMod val="75000"/>
                    <a:lumOff val="25000"/>
                  </a:srgbClr>
                </a:solidFill>
                <a:latin typeface="Arial" panose="020B0604020202020204" pitchFamily="34" charset="0"/>
                <a:cs typeface="Arial" panose="020B0604020202020204" pitchFamily="34" charset="0"/>
                <a:sym typeface="Arial" panose="020B0604020202020204" pitchFamily="34" charset="0"/>
              </a:rPr>
              <a:t>1500mg/</a:t>
            </a:r>
            <a:r>
              <a:rPr lang="zh-CN" altLang="en-US" sz="700" kern="0">
                <a:solidFill>
                  <a:srgbClr val="000000">
                    <a:lumMod val="75000"/>
                    <a:lumOff val="25000"/>
                  </a:srgbClr>
                </a:solidFill>
                <a:latin typeface="Arial" panose="020B0604020202020204" pitchFamily="34" charset="0"/>
                <a:cs typeface="Arial" panose="020B0604020202020204" pitchFamily="34" charset="0"/>
                <a:sym typeface="Arial" panose="020B0604020202020204" pitchFamily="34" charset="0"/>
              </a:rPr>
              <a:t>天），</a:t>
            </a:r>
            <a:r>
              <a:rPr lang="en-US" altLang="zh-CN" sz="700" kern="0">
                <a:solidFill>
                  <a:srgbClr val="000000">
                    <a:lumMod val="75000"/>
                    <a:lumOff val="25000"/>
                  </a:srgbClr>
                </a:solidFill>
                <a:latin typeface="Arial" panose="020B0604020202020204" pitchFamily="34" charset="0"/>
                <a:cs typeface="Arial" panose="020B0604020202020204" pitchFamily="34" charset="0"/>
                <a:sym typeface="Arial" panose="020B0604020202020204" pitchFamily="34" charset="0"/>
              </a:rPr>
              <a:t>P</a:t>
            </a:r>
            <a:r>
              <a:rPr lang="zh-CN" altLang="en-US" sz="700" kern="0">
                <a:solidFill>
                  <a:srgbClr val="000000">
                    <a:lumMod val="75000"/>
                    <a:lumOff val="25000"/>
                  </a:srgbClr>
                </a:solidFill>
                <a:latin typeface="Arial" panose="020B0604020202020204" pitchFamily="34" charset="0"/>
                <a:cs typeface="Arial" panose="020B0604020202020204" pitchFamily="34" charset="0"/>
                <a:sym typeface="Arial" panose="020B0604020202020204" pitchFamily="34" charset="0"/>
              </a:rPr>
              <a:t>＜</a:t>
            </a:r>
            <a:r>
              <a:rPr lang="en-US" altLang="zh-CN" sz="700" kern="0">
                <a:solidFill>
                  <a:srgbClr val="000000">
                    <a:lumMod val="75000"/>
                    <a:lumOff val="25000"/>
                  </a:srgbClr>
                </a:solidFill>
                <a:latin typeface="Arial" panose="020B0604020202020204" pitchFamily="34" charset="0"/>
                <a:cs typeface="Arial" panose="020B0604020202020204" pitchFamily="34" charset="0"/>
                <a:sym typeface="Arial" panose="020B0604020202020204" pitchFamily="34" charset="0"/>
              </a:rPr>
              <a:t>0.001</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700" b="0" i="0" u="none" strike="noStrike" kern="0" cap="none" spc="0" normalizeH="0" baseline="0" noProof="0">
                <a:ln>
                  <a:noFill/>
                </a:ln>
                <a:solidFill>
                  <a:srgbClr val="000000">
                    <a:lumMod val="75000"/>
                    <a:lumOff val="25000"/>
                  </a:srgbClr>
                </a:solidFill>
                <a:effectLst/>
                <a:uLnTx/>
                <a:uFillTx/>
                <a:latin typeface="Arial" panose="020B0604020202020204" pitchFamily="34" charset="0"/>
                <a:cs typeface="Arial" panose="020B0604020202020204" pitchFamily="34" charset="0"/>
                <a:sym typeface="Arial" panose="020B0604020202020204" pitchFamily="34" charset="0"/>
              </a:rPr>
              <a:t>艾托格列净中国说明书中提到的不良反应包括，评估艾托格列净</a:t>
            </a:r>
            <a:r>
              <a:rPr kumimoji="0" lang="en-US" altLang="zh-CN" sz="700" b="0" i="0" u="none" strike="noStrike" kern="0" cap="none" spc="0" normalizeH="0" baseline="0" noProof="0">
                <a:ln>
                  <a:noFill/>
                </a:ln>
                <a:solidFill>
                  <a:srgbClr val="000000">
                    <a:lumMod val="75000"/>
                    <a:lumOff val="25000"/>
                  </a:srgbClr>
                </a:solidFill>
                <a:effectLst/>
                <a:uLnTx/>
                <a:uFillTx/>
                <a:latin typeface="Arial" panose="020B0604020202020204" pitchFamily="34" charset="0"/>
                <a:cs typeface="Arial" panose="020B0604020202020204" pitchFamily="34" charset="0"/>
                <a:sym typeface="Arial" panose="020B0604020202020204" pitchFamily="34" charset="0"/>
              </a:rPr>
              <a:t>5mg</a:t>
            </a:r>
            <a:r>
              <a:rPr kumimoji="0" lang="zh-CN" altLang="en-US" sz="700" b="0" i="0" u="none" strike="noStrike" kern="0" cap="none" spc="0" normalizeH="0" baseline="0" noProof="0">
                <a:ln>
                  <a:noFill/>
                </a:ln>
                <a:solidFill>
                  <a:srgbClr val="000000">
                    <a:lumMod val="75000"/>
                    <a:lumOff val="25000"/>
                  </a:srgbClr>
                </a:solidFill>
                <a:effectLst/>
                <a:uLnTx/>
                <a:uFillTx/>
                <a:latin typeface="Arial" panose="020B0604020202020204" pitchFamily="34" charset="0"/>
                <a:cs typeface="Arial" panose="020B0604020202020204" pitchFamily="34" charset="0"/>
                <a:sym typeface="Arial" panose="020B0604020202020204" pitchFamily="34" charset="0"/>
              </a:rPr>
              <a:t>和</a:t>
            </a:r>
            <a:r>
              <a:rPr kumimoji="0" lang="en-US" altLang="zh-CN" sz="700" b="0" i="0" u="none" strike="noStrike" kern="0" cap="none" spc="0" normalizeH="0" baseline="0" noProof="0">
                <a:ln>
                  <a:noFill/>
                </a:ln>
                <a:solidFill>
                  <a:srgbClr val="000000">
                    <a:lumMod val="75000"/>
                    <a:lumOff val="25000"/>
                  </a:srgbClr>
                </a:solidFill>
                <a:effectLst/>
                <a:uLnTx/>
                <a:uFillTx/>
                <a:latin typeface="Arial" panose="020B0604020202020204" pitchFamily="34" charset="0"/>
                <a:cs typeface="Arial" panose="020B0604020202020204" pitchFamily="34" charset="0"/>
                <a:sym typeface="Arial" panose="020B0604020202020204" pitchFamily="34" charset="0"/>
              </a:rPr>
              <a:t>15mg</a:t>
            </a:r>
            <a:r>
              <a:rPr kumimoji="0" lang="zh-CN" altLang="en-US" sz="700" b="0" i="0" u="none" strike="noStrike" kern="0" cap="none" spc="0" normalizeH="0" baseline="0" noProof="0">
                <a:ln>
                  <a:noFill/>
                </a:ln>
                <a:solidFill>
                  <a:srgbClr val="000000">
                    <a:lumMod val="75000"/>
                    <a:lumOff val="25000"/>
                  </a:srgbClr>
                </a:solidFill>
                <a:effectLst/>
                <a:uLnTx/>
                <a:uFillTx/>
                <a:latin typeface="Arial" panose="020B0604020202020204" pitchFamily="34" charset="0"/>
                <a:cs typeface="Arial" panose="020B0604020202020204" pitchFamily="34" charset="0"/>
                <a:sym typeface="Arial" panose="020B0604020202020204" pitchFamily="34" charset="0"/>
              </a:rPr>
              <a:t>安全性的</a:t>
            </a:r>
            <a:r>
              <a:rPr lang="en-US" altLang="zh-CN" sz="700" kern="0">
                <a:solidFill>
                  <a:srgbClr val="000000">
                    <a:lumMod val="75000"/>
                    <a:lumOff val="25000"/>
                  </a:srgbClr>
                </a:solidFill>
                <a:latin typeface="Arial" panose="020B0604020202020204" pitchFamily="34" charset="0"/>
                <a:cs typeface="Arial" panose="020B0604020202020204" pitchFamily="34" charset="0"/>
                <a:sym typeface="Arial" panose="020B0604020202020204" pitchFamily="34" charset="0"/>
              </a:rPr>
              <a:t>3</a:t>
            </a:r>
            <a:r>
              <a:rPr lang="zh-CN" altLang="en-US" sz="700" kern="0">
                <a:solidFill>
                  <a:srgbClr val="000000">
                    <a:lumMod val="75000"/>
                    <a:lumOff val="25000"/>
                  </a:srgbClr>
                </a:solidFill>
                <a:latin typeface="Arial" panose="020B0604020202020204" pitchFamily="34" charset="0"/>
                <a:cs typeface="Arial" panose="020B0604020202020204" pitchFamily="34" charset="0"/>
                <a:sym typeface="Arial" panose="020B0604020202020204" pitchFamily="34" charset="0"/>
              </a:rPr>
              <a:t>项为期</a:t>
            </a:r>
            <a:r>
              <a:rPr lang="en-US" altLang="zh-CN" sz="700" kern="0">
                <a:solidFill>
                  <a:srgbClr val="000000">
                    <a:lumMod val="75000"/>
                    <a:lumOff val="25000"/>
                  </a:srgbClr>
                </a:solidFill>
                <a:latin typeface="Arial" panose="020B0604020202020204" pitchFamily="34" charset="0"/>
                <a:cs typeface="Arial" panose="020B0604020202020204" pitchFamily="34" charset="0"/>
                <a:sym typeface="Arial" panose="020B0604020202020204" pitchFamily="34" charset="0"/>
              </a:rPr>
              <a:t>26</a:t>
            </a:r>
            <a:r>
              <a:rPr lang="zh-CN" altLang="en-US" sz="700" kern="0">
                <a:solidFill>
                  <a:srgbClr val="000000">
                    <a:lumMod val="75000"/>
                    <a:lumOff val="25000"/>
                  </a:srgbClr>
                </a:solidFill>
                <a:latin typeface="Arial" panose="020B0604020202020204" pitchFamily="34" charset="0"/>
                <a:cs typeface="Arial" panose="020B0604020202020204" pitchFamily="34" charset="0"/>
                <a:sym typeface="Arial" panose="020B0604020202020204" pitchFamily="34" charset="0"/>
              </a:rPr>
              <a:t>周的安慰剂对照试验数据汇总显示，与艾托格列净使用相关的常见不良反应包括女性生殖器霉菌感染、男性生殖器霉菌感染、泌尿系感染、头痛、阴道瘙痒、排尿增多、喉咽炎、背痛、体重减轻和渴感。</a:t>
            </a:r>
            <a:r>
              <a:rPr kumimoji="0" lang="zh-CN" altLang="en-US" sz="700" b="0" i="0" u="none" strike="noStrike" kern="0" cap="none" spc="0" normalizeH="0" baseline="0" noProof="0">
                <a:ln>
                  <a:noFill/>
                </a:ln>
                <a:solidFill>
                  <a:srgbClr val="000000">
                    <a:lumMod val="75000"/>
                    <a:lumOff val="25000"/>
                  </a:srgbClr>
                </a:solidFill>
                <a:effectLst/>
                <a:uLnTx/>
                <a:uFillTx/>
                <a:latin typeface="Arial" panose="020B0604020202020204" pitchFamily="34" charset="0"/>
                <a:cs typeface="Arial" panose="020B0604020202020204" pitchFamily="34" charset="0"/>
                <a:sym typeface="Arial" panose="020B0604020202020204" pitchFamily="34" charset="0"/>
              </a:rPr>
              <a:t>这些不良反应在基线时未出现，在艾托格列净组中的发生率高于安慰剂组，而且发生于至少</a:t>
            </a:r>
            <a:r>
              <a:rPr kumimoji="0" lang="en-US" altLang="zh-CN" sz="700" b="0" i="0" u="none" strike="noStrike" kern="0" cap="none" spc="0" normalizeH="0" baseline="0" noProof="0">
                <a:ln>
                  <a:noFill/>
                </a:ln>
                <a:solidFill>
                  <a:srgbClr val="000000">
                    <a:lumMod val="75000"/>
                    <a:lumOff val="25000"/>
                  </a:srgbClr>
                </a:solidFill>
                <a:effectLst/>
                <a:uLnTx/>
                <a:uFillTx/>
                <a:latin typeface="Arial" panose="020B0604020202020204" pitchFamily="34" charset="0"/>
                <a:cs typeface="Arial" panose="020B0604020202020204" pitchFamily="34" charset="0"/>
                <a:sym typeface="Arial" panose="020B0604020202020204" pitchFamily="34" charset="0"/>
              </a:rPr>
              <a:t>2%</a:t>
            </a:r>
            <a:r>
              <a:rPr kumimoji="0" lang="zh-CN" altLang="en-US" sz="700" b="0" i="0" u="none" strike="noStrike" kern="0" cap="none" spc="0" normalizeH="0" baseline="0" noProof="0">
                <a:ln>
                  <a:noFill/>
                </a:ln>
                <a:solidFill>
                  <a:srgbClr val="000000">
                    <a:lumMod val="75000"/>
                    <a:lumOff val="25000"/>
                  </a:srgbClr>
                </a:solidFill>
                <a:effectLst/>
                <a:uLnTx/>
                <a:uFillTx/>
                <a:latin typeface="Arial" panose="020B0604020202020204" pitchFamily="34" charset="0"/>
                <a:cs typeface="Arial" panose="020B0604020202020204" pitchFamily="34" charset="0"/>
                <a:sym typeface="Arial" panose="020B0604020202020204" pitchFamily="34" charset="0"/>
              </a:rPr>
              <a:t>接受了艾托格列净 </a:t>
            </a:r>
            <a:r>
              <a:rPr kumimoji="0" lang="en-US" altLang="zh-CN" sz="700" b="0" i="0" u="none" strike="noStrike" kern="0" cap="none" spc="0" normalizeH="0" baseline="0" noProof="0">
                <a:ln>
                  <a:noFill/>
                </a:ln>
                <a:solidFill>
                  <a:srgbClr val="000000">
                    <a:lumMod val="75000"/>
                    <a:lumOff val="25000"/>
                  </a:srgbClr>
                </a:solidFill>
                <a:effectLst/>
                <a:uLnTx/>
                <a:uFillTx/>
                <a:latin typeface="Arial" panose="020B0604020202020204" pitchFamily="34" charset="0"/>
                <a:cs typeface="Arial" panose="020B0604020202020204" pitchFamily="34" charset="0"/>
                <a:sym typeface="Arial" panose="020B0604020202020204" pitchFamily="34" charset="0"/>
              </a:rPr>
              <a:t>5 mg</a:t>
            </a:r>
            <a:r>
              <a:rPr kumimoji="0" lang="zh-CN" altLang="en-US" sz="700" b="0" i="0" u="none" strike="noStrike" kern="0" cap="none" spc="0" normalizeH="0" baseline="0" noProof="0">
                <a:ln>
                  <a:noFill/>
                </a:ln>
                <a:solidFill>
                  <a:srgbClr val="000000">
                    <a:lumMod val="75000"/>
                    <a:lumOff val="25000"/>
                  </a:srgbClr>
                </a:solidFill>
                <a:effectLst/>
                <a:uLnTx/>
                <a:uFillTx/>
                <a:latin typeface="Arial" panose="020B0604020202020204" pitchFamily="34" charset="0"/>
                <a:cs typeface="Arial" panose="020B0604020202020204" pitchFamily="34" charset="0"/>
                <a:sym typeface="Arial" panose="020B0604020202020204" pitchFamily="34" charset="0"/>
              </a:rPr>
              <a:t>或</a:t>
            </a:r>
            <a:r>
              <a:rPr kumimoji="0" lang="en-US" altLang="zh-CN" sz="700" b="0" i="0" u="none" strike="noStrike" kern="0" cap="none" spc="0" normalizeH="0" baseline="0" noProof="0">
                <a:ln>
                  <a:noFill/>
                </a:ln>
                <a:solidFill>
                  <a:srgbClr val="000000">
                    <a:lumMod val="75000"/>
                    <a:lumOff val="25000"/>
                  </a:srgbClr>
                </a:solidFill>
                <a:effectLst/>
                <a:uLnTx/>
                <a:uFillTx/>
                <a:latin typeface="Arial" panose="020B0604020202020204" pitchFamily="34" charset="0"/>
                <a:cs typeface="Arial" panose="020B0604020202020204" pitchFamily="34" charset="0"/>
                <a:sym typeface="Arial" panose="020B0604020202020204" pitchFamily="34" charset="0"/>
              </a:rPr>
              <a:t>15 mg</a:t>
            </a:r>
            <a:r>
              <a:rPr kumimoji="0" lang="zh-CN" altLang="en-US" sz="700" b="0" i="0" u="none" strike="noStrike" kern="0" cap="none" spc="0" normalizeH="0" baseline="0" noProof="0">
                <a:ln>
                  <a:noFill/>
                </a:ln>
                <a:solidFill>
                  <a:srgbClr val="000000">
                    <a:lumMod val="75000"/>
                    <a:lumOff val="25000"/>
                  </a:srgbClr>
                </a:solidFill>
                <a:effectLst/>
                <a:uLnTx/>
                <a:uFillTx/>
                <a:latin typeface="Arial" panose="020B0604020202020204" pitchFamily="34" charset="0"/>
                <a:cs typeface="Arial" panose="020B0604020202020204" pitchFamily="34" charset="0"/>
                <a:sym typeface="Arial" panose="020B0604020202020204" pitchFamily="34" charset="0"/>
              </a:rPr>
              <a:t>治疗的患者中。</a:t>
            </a:r>
          </a:p>
        </p:txBody>
      </p:sp>
      <p:sp>
        <p:nvSpPr>
          <p:cNvPr id="15" name="矩形: 圆角 14">
            <a:extLst>
              <a:ext uri="{FF2B5EF4-FFF2-40B4-BE49-F238E27FC236}">
                <a16:creationId xmlns:a16="http://schemas.microsoft.com/office/drawing/2014/main" id="{0BEC5C76-F795-931F-C2A2-52F1375C0238}"/>
              </a:ext>
            </a:extLst>
          </p:cNvPr>
          <p:cNvSpPr/>
          <p:nvPr/>
        </p:nvSpPr>
        <p:spPr>
          <a:xfrm>
            <a:off x="5053096" y="1638589"/>
            <a:ext cx="2892165" cy="377492"/>
          </a:xfrm>
          <a:prstGeom prst="roundRect">
            <a:avLst>
              <a:gd name="adj" fmla="val 0"/>
            </a:avLst>
          </a:prstGeom>
          <a:gradFill flip="none" rotWithShape="1">
            <a:gsLst>
              <a:gs pos="0">
                <a:srgbClr val="754E9A">
                  <a:alpha val="70000"/>
                </a:srgbClr>
              </a:gs>
              <a:gs pos="100000">
                <a:srgbClr val="754E9A"/>
              </a:gs>
            </a:gsLst>
            <a:lin ang="2700000" scaled="0"/>
            <a:tileRect/>
          </a:gradFill>
          <a:ln w="12700">
            <a:noFill/>
          </a:ln>
          <a:effectLst>
            <a:outerShdw blurRad="127000" dist="63500" dir="2700000" algn="tl"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91440" tIns="45720" rIns="180000" bIns="45720" rtlCol="0" anchor="ctr">
            <a:noAutofit/>
          </a:bodyPr>
          <a:lstStyle/>
          <a:p>
            <a:pPr algn="ctr"/>
            <a:r>
              <a:rPr lang="zh-CN" altLang="en-US" sz="1400" b="1">
                <a:latin typeface="Arial"/>
                <a:ea typeface="微软雅黑"/>
                <a:cs typeface="Arial"/>
                <a:sym typeface="Arial" panose="020B0604020202020204" pitchFamily="34" charset="0"/>
              </a:rPr>
              <a:t>临床注册研究</a:t>
            </a:r>
          </a:p>
        </p:txBody>
      </p:sp>
      <p:sp>
        <p:nvSpPr>
          <p:cNvPr id="16" name="文本框 15">
            <a:extLst>
              <a:ext uri="{FF2B5EF4-FFF2-40B4-BE49-F238E27FC236}">
                <a16:creationId xmlns:a16="http://schemas.microsoft.com/office/drawing/2014/main" id="{99BAC5F4-1963-AF00-FC64-6060987397C6}"/>
              </a:ext>
            </a:extLst>
          </p:cNvPr>
          <p:cNvSpPr txBox="1"/>
          <p:nvPr/>
        </p:nvSpPr>
        <p:spPr>
          <a:xfrm>
            <a:off x="1204157" y="6671816"/>
            <a:ext cx="9616440" cy="184666"/>
          </a:xfrm>
          <a:prstGeom prst="rect">
            <a:avLst/>
          </a:prstGeom>
          <a:noFill/>
        </p:spPr>
        <p:txBody>
          <a:bodyPr wrap="square" lIns="0" tIns="0" rIns="0" bIns="0" rtlCol="0" anchor="b">
            <a:spAutoFit/>
          </a:bodyPr>
          <a:lstStyle/>
          <a:p>
            <a:r>
              <a:rPr lang="en-US" altLang="zh-CN" sz="600" dirty="0">
                <a:latin typeface="Arial" panose="020B0604020202020204" pitchFamily="34" charset="0"/>
                <a:ea typeface="微软雅黑" panose="020B0503020204020204" pitchFamily="34" charset="-122"/>
                <a:sym typeface="Arial" panose="020B0604020202020204" pitchFamily="34" charset="0"/>
              </a:rPr>
              <a:t>1.</a:t>
            </a:r>
            <a:r>
              <a:rPr lang="da-DK" altLang="zh-CN" sz="600" dirty="0">
                <a:latin typeface="Arial" panose="020B0604020202020204" pitchFamily="34" charset="0"/>
                <a:ea typeface="微软雅黑" panose="020B0503020204020204" pitchFamily="34" charset="-122"/>
                <a:sym typeface="Arial" panose="020B0604020202020204" pitchFamily="34" charset="0"/>
              </a:rPr>
              <a:t> Ji L et al. Diabetes Obes Metab. 2019 Jun;21(6)1474-1482</a:t>
            </a:r>
            <a:r>
              <a:rPr lang="en-US" altLang="zh-CN" sz="600" dirty="0">
                <a:latin typeface="Arial" panose="020B0604020202020204" pitchFamily="34" charset="0"/>
                <a:ea typeface="微软雅黑" panose="020B0503020204020204" pitchFamily="34" charset="-122"/>
                <a:sym typeface="Arial" panose="020B0604020202020204" pitchFamily="34" charset="0"/>
              </a:rPr>
              <a:t>.  2. </a:t>
            </a:r>
            <a:r>
              <a:rPr lang="zh-CN" altLang="en-US" sz="600" dirty="0">
                <a:latin typeface="Arial" panose="020B0604020202020204" pitchFamily="34" charset="0"/>
                <a:ea typeface="微软雅黑" panose="020B0503020204020204" pitchFamily="34" charset="-122"/>
                <a:sym typeface="Arial" panose="020B0604020202020204" pitchFamily="34" charset="0"/>
              </a:rPr>
              <a:t>艾托格列净片说明书（</a:t>
            </a:r>
            <a:r>
              <a:rPr lang="en-US" altLang="zh-CN" sz="600" dirty="0">
                <a:latin typeface="Arial" panose="020B0604020202020204" pitchFamily="34" charset="0"/>
                <a:ea typeface="微软雅黑" panose="020B0503020204020204" pitchFamily="34" charset="-122"/>
                <a:sym typeface="Arial" panose="020B0604020202020204" pitchFamily="34" charset="0"/>
              </a:rPr>
              <a:t>2023</a:t>
            </a:r>
            <a:r>
              <a:rPr lang="zh-CN" altLang="en-US" sz="600" dirty="0">
                <a:latin typeface="Arial" panose="020B0604020202020204" pitchFamily="34" charset="0"/>
                <a:ea typeface="微软雅黑" panose="020B0503020204020204" pitchFamily="34" charset="-122"/>
                <a:sym typeface="Arial" panose="020B0604020202020204" pitchFamily="34" charset="0"/>
              </a:rPr>
              <a:t>年</a:t>
            </a:r>
            <a:r>
              <a:rPr lang="en-US" altLang="zh-CN" sz="600" dirty="0">
                <a:latin typeface="Arial" panose="020B0604020202020204" pitchFamily="34" charset="0"/>
                <a:ea typeface="微软雅黑" panose="020B0503020204020204" pitchFamily="34" charset="-122"/>
                <a:sym typeface="Arial" panose="020B0604020202020204" pitchFamily="34" charset="0"/>
              </a:rPr>
              <a:t>07</a:t>
            </a:r>
            <a:r>
              <a:rPr lang="zh-CN" altLang="en-US" sz="600" dirty="0">
                <a:latin typeface="Arial" panose="020B0604020202020204" pitchFamily="34" charset="0"/>
                <a:ea typeface="微软雅黑" panose="020B0503020204020204" pitchFamily="34" charset="-122"/>
                <a:sym typeface="Arial" panose="020B0604020202020204" pitchFamily="34" charset="0"/>
              </a:rPr>
              <a:t>月</a:t>
            </a:r>
            <a:r>
              <a:rPr lang="en-US" altLang="zh-CN" sz="600" dirty="0">
                <a:latin typeface="Arial" panose="020B0604020202020204" pitchFamily="34" charset="0"/>
                <a:ea typeface="微软雅黑" panose="020B0503020204020204" pitchFamily="34" charset="-122"/>
                <a:sym typeface="Arial" panose="020B0604020202020204" pitchFamily="34" charset="0"/>
              </a:rPr>
              <a:t>25</a:t>
            </a:r>
            <a:r>
              <a:rPr lang="zh-CN" altLang="en-US" sz="600" dirty="0">
                <a:latin typeface="Arial" panose="020B0604020202020204" pitchFamily="34" charset="0"/>
                <a:ea typeface="微软雅黑" panose="020B0503020204020204" pitchFamily="34" charset="-122"/>
                <a:sym typeface="Arial" panose="020B0604020202020204" pitchFamily="34" charset="0"/>
              </a:rPr>
              <a:t>日）</a:t>
            </a:r>
            <a:r>
              <a:rPr lang="en-US" altLang="zh-CN" sz="600" dirty="0">
                <a:latin typeface="Arial" panose="020B0604020202020204" pitchFamily="34" charset="0"/>
                <a:ea typeface="微软雅黑" panose="020B0503020204020204" pitchFamily="34" charset="-122"/>
                <a:sym typeface="Arial" panose="020B0604020202020204" pitchFamily="34" charset="0"/>
              </a:rPr>
              <a:t>.  3. Cannon CP, et al. N Engl J Med 2020;383:1425-35. </a:t>
            </a:r>
          </a:p>
          <a:p>
            <a:r>
              <a:rPr lang="en-US" altLang="zh-CN" sz="600" dirty="0">
                <a:latin typeface="Arial" panose="020B0604020202020204" pitchFamily="34" charset="0"/>
                <a:ea typeface="微软雅黑" panose="020B0503020204020204" pitchFamily="34" charset="-122"/>
                <a:sym typeface="Arial" panose="020B0604020202020204" pitchFamily="34" charset="0"/>
              </a:rPr>
              <a:t>4. Supplementary to Cannon CP, et al. N Engl J Med 2020;383:1425-35.  5. </a:t>
            </a:r>
            <a:r>
              <a:rPr lang="en-US" altLang="zh-CN" sz="600" dirty="0" err="1">
                <a:latin typeface="Arial" panose="020B0604020202020204" pitchFamily="34" charset="0"/>
                <a:ea typeface="微软雅黑" panose="020B0503020204020204" pitchFamily="34" charset="-122"/>
                <a:sym typeface="Arial" panose="020B0604020202020204" pitchFamily="34" charset="0"/>
              </a:rPr>
              <a:t>Cosentino</a:t>
            </a:r>
            <a:r>
              <a:rPr lang="en-US" altLang="zh-CN" sz="600" dirty="0">
                <a:latin typeface="Arial" panose="020B0604020202020204" pitchFamily="34" charset="0"/>
                <a:ea typeface="微软雅黑" panose="020B0503020204020204" pitchFamily="34" charset="-122"/>
                <a:sym typeface="Arial" panose="020B0604020202020204" pitchFamily="34" charset="0"/>
              </a:rPr>
              <a:t> </a:t>
            </a:r>
            <a:r>
              <a:rPr lang="en-US" altLang="zh-CN" sz="600" dirty="0" err="1">
                <a:latin typeface="Arial" panose="020B0604020202020204" pitchFamily="34" charset="0"/>
                <a:ea typeface="微软雅黑" panose="020B0503020204020204" pitchFamily="34" charset="-122"/>
                <a:sym typeface="Arial" panose="020B0604020202020204" pitchFamily="34" charset="0"/>
              </a:rPr>
              <a:t>F,et</a:t>
            </a:r>
            <a:r>
              <a:rPr lang="en-US" altLang="zh-CN" sz="600" dirty="0">
                <a:latin typeface="Arial" panose="020B0604020202020204" pitchFamily="34" charset="0"/>
                <a:ea typeface="微软雅黑" panose="020B0503020204020204" pitchFamily="34" charset="-122"/>
                <a:sym typeface="Arial" panose="020B0604020202020204" pitchFamily="34" charset="0"/>
              </a:rPr>
              <a:t> al. Circulation. 2020 Dec 8;142(23):2205-2215.</a:t>
            </a:r>
            <a:endParaRPr lang="zh-CN" altLang="en-US" sz="600" dirty="0">
              <a:latin typeface="Arial" panose="020B0604020202020204" pitchFamily="34" charset="0"/>
              <a:ea typeface="微软雅黑" panose="020B0503020204020204" pitchFamily="34" charset="-122"/>
              <a:sym typeface="Arial" panose="020B0604020202020204" pitchFamily="34" charset="0"/>
            </a:endParaRPr>
          </a:p>
        </p:txBody>
      </p:sp>
      <p:cxnSp>
        <p:nvCxnSpPr>
          <p:cNvPr id="19" name="直接连接符 18">
            <a:extLst>
              <a:ext uri="{FF2B5EF4-FFF2-40B4-BE49-F238E27FC236}">
                <a16:creationId xmlns:a16="http://schemas.microsoft.com/office/drawing/2014/main" id="{9E8A73D0-B4CA-F37A-66D4-1E4FDB52B2B3}"/>
              </a:ext>
            </a:extLst>
          </p:cNvPr>
          <p:cNvCxnSpPr>
            <a:cxnSpLocks/>
          </p:cNvCxnSpPr>
          <p:nvPr/>
        </p:nvCxnSpPr>
        <p:spPr>
          <a:xfrm flipH="1">
            <a:off x="8067040" y="2237450"/>
            <a:ext cx="5527" cy="3587502"/>
          </a:xfrm>
          <a:prstGeom prst="line">
            <a:avLst/>
          </a:prstGeom>
          <a:ln w="12700">
            <a:gradFill>
              <a:gsLst>
                <a:gs pos="0">
                  <a:schemeClr val="bg1">
                    <a:lumMod val="65000"/>
                    <a:alpha val="0"/>
                  </a:schemeClr>
                </a:gs>
                <a:gs pos="25000">
                  <a:schemeClr val="bg1">
                    <a:lumMod val="65000"/>
                  </a:schemeClr>
                </a:gs>
                <a:gs pos="75000">
                  <a:schemeClr val="bg1">
                    <a:lumMod val="65000"/>
                  </a:schemeClr>
                </a:gs>
                <a:gs pos="100000">
                  <a:schemeClr val="bg1">
                    <a:lumMod val="75000"/>
                    <a:alpha val="0"/>
                  </a:schemeClr>
                </a:gs>
              </a:gsLst>
              <a:lin ang="5400000" scaled="1"/>
            </a:gradFill>
            <a:prstDash val="dash"/>
          </a:ln>
        </p:spPr>
        <p:style>
          <a:lnRef idx="1">
            <a:schemeClr val="accent1"/>
          </a:lnRef>
          <a:fillRef idx="0">
            <a:schemeClr val="accent1"/>
          </a:fillRef>
          <a:effectRef idx="0">
            <a:schemeClr val="accent1"/>
          </a:effectRef>
          <a:fontRef idx="minor">
            <a:schemeClr val="tx1"/>
          </a:fontRef>
        </p:style>
      </p:cxnSp>
      <p:sp>
        <p:nvSpPr>
          <p:cNvPr id="20" name="文本框 19">
            <a:extLst>
              <a:ext uri="{FF2B5EF4-FFF2-40B4-BE49-F238E27FC236}">
                <a16:creationId xmlns:a16="http://schemas.microsoft.com/office/drawing/2014/main" id="{AE37D129-BD60-C0BC-487B-8B8E5BE4FAD9}"/>
              </a:ext>
            </a:extLst>
          </p:cNvPr>
          <p:cNvSpPr txBox="1"/>
          <p:nvPr/>
        </p:nvSpPr>
        <p:spPr>
          <a:xfrm>
            <a:off x="4862008" y="2029307"/>
            <a:ext cx="3199505" cy="276999"/>
          </a:xfrm>
          <a:prstGeom prst="rect">
            <a:avLst/>
          </a:prstGeom>
          <a:noFill/>
        </p:spPr>
        <p:txBody>
          <a:bodyPr wrap="square" rtlCol="0">
            <a:spAutoFit/>
          </a:bodyPr>
          <a:lstStyle/>
          <a:p>
            <a:pPr algn="ctr"/>
            <a:r>
              <a:rPr lang="en-US" altLang="zh-CN" sz="1200" b="1">
                <a:latin typeface="Arial" panose="020B0604020202020204" pitchFamily="34" charset="0"/>
                <a:ea typeface="微软雅黑" panose="020B0503020204020204" pitchFamily="34" charset="-122"/>
                <a:sym typeface="Arial" panose="020B0604020202020204" pitchFamily="34" charset="0"/>
              </a:rPr>
              <a:t>VERTIS ASIA</a:t>
            </a:r>
            <a:r>
              <a:rPr lang="zh-CN" altLang="en-US" sz="1200" b="1">
                <a:latin typeface="Arial" panose="020B0604020202020204" pitchFamily="34" charset="0"/>
                <a:ea typeface="微软雅黑" panose="020B0503020204020204" pitchFamily="34" charset="-122"/>
                <a:sym typeface="Arial" panose="020B0604020202020204" pitchFamily="34" charset="0"/>
              </a:rPr>
              <a:t>研究</a:t>
            </a:r>
            <a:r>
              <a:rPr lang="en-US" altLang="zh-CN" sz="1200" b="1" baseline="30000">
                <a:latin typeface="Arial" panose="020B0604020202020204" pitchFamily="34" charset="0"/>
                <a:ea typeface="微软雅黑" panose="020B0503020204020204" pitchFamily="34" charset="-122"/>
                <a:sym typeface="Arial" panose="020B0604020202020204" pitchFamily="34" charset="0"/>
              </a:rPr>
              <a:t>2</a:t>
            </a:r>
          </a:p>
        </p:txBody>
      </p:sp>
      <p:sp>
        <p:nvSpPr>
          <p:cNvPr id="21" name="文本框 20">
            <a:extLst>
              <a:ext uri="{FF2B5EF4-FFF2-40B4-BE49-F238E27FC236}">
                <a16:creationId xmlns:a16="http://schemas.microsoft.com/office/drawing/2014/main" id="{BB5D94D0-9FD2-EFA6-DEFF-758723E138AF}"/>
              </a:ext>
            </a:extLst>
          </p:cNvPr>
          <p:cNvSpPr txBox="1"/>
          <p:nvPr/>
        </p:nvSpPr>
        <p:spPr>
          <a:xfrm>
            <a:off x="8060938" y="2029307"/>
            <a:ext cx="3199505" cy="276999"/>
          </a:xfrm>
          <a:prstGeom prst="rect">
            <a:avLst/>
          </a:prstGeom>
          <a:noFill/>
        </p:spPr>
        <p:txBody>
          <a:bodyPr wrap="square" rtlCol="0">
            <a:spAutoFit/>
          </a:bodyPr>
          <a:lstStyle/>
          <a:p>
            <a:pPr algn="ctr"/>
            <a:r>
              <a:rPr lang="en-US" altLang="zh-CN" sz="1200" b="1">
                <a:latin typeface="Arial" panose="020B0604020202020204" pitchFamily="34" charset="0"/>
                <a:ea typeface="微软雅黑" panose="020B0503020204020204" pitchFamily="34" charset="-122"/>
                <a:sym typeface="Arial" panose="020B0604020202020204" pitchFamily="34" charset="0"/>
              </a:rPr>
              <a:t>VERTIS CV</a:t>
            </a:r>
            <a:r>
              <a:rPr lang="zh-CN" altLang="en-US" sz="1200" b="1">
                <a:latin typeface="Arial" panose="020B0604020202020204" pitchFamily="34" charset="0"/>
                <a:ea typeface="微软雅黑" panose="020B0503020204020204" pitchFamily="34" charset="-122"/>
                <a:sym typeface="Arial" panose="020B0604020202020204" pitchFamily="34" charset="0"/>
              </a:rPr>
              <a:t>研究</a:t>
            </a:r>
            <a:r>
              <a:rPr lang="en-US" altLang="zh-CN" sz="1200" b="1" baseline="30000">
                <a:latin typeface="Arial" panose="020B0604020202020204" pitchFamily="34" charset="0"/>
                <a:ea typeface="微软雅黑" panose="020B0503020204020204" pitchFamily="34" charset="-122"/>
                <a:sym typeface="Arial" panose="020B0604020202020204" pitchFamily="34" charset="0"/>
              </a:rPr>
              <a:t>3-5</a:t>
            </a:r>
            <a:endParaRPr lang="zh-CN" altLang="en-US" sz="1200" b="1" baseline="30000">
              <a:latin typeface="Arial" panose="020B0604020202020204" pitchFamily="34" charset="0"/>
              <a:ea typeface="微软雅黑" panose="020B0503020204020204" pitchFamily="34" charset="-122"/>
              <a:sym typeface="Arial" panose="020B0604020202020204" pitchFamily="34" charset="0"/>
            </a:endParaRPr>
          </a:p>
        </p:txBody>
      </p:sp>
      <p:sp>
        <p:nvSpPr>
          <p:cNvPr id="23" name="文本框 22">
            <a:extLst>
              <a:ext uri="{FF2B5EF4-FFF2-40B4-BE49-F238E27FC236}">
                <a16:creationId xmlns:a16="http://schemas.microsoft.com/office/drawing/2014/main" id="{E7B9572C-EF02-A75C-AD3B-E87F9814504B}"/>
              </a:ext>
            </a:extLst>
          </p:cNvPr>
          <p:cNvSpPr txBox="1"/>
          <p:nvPr/>
        </p:nvSpPr>
        <p:spPr>
          <a:xfrm>
            <a:off x="1076960" y="6260358"/>
            <a:ext cx="10200640" cy="461665"/>
          </a:xfrm>
          <a:prstGeom prst="rect">
            <a:avLst/>
          </a:prstGeom>
          <a:noFill/>
        </p:spPr>
        <p:txBody>
          <a:bodyPr wrap="square" lIns="91440" tIns="45720" rIns="91440" bIns="45720" rtlCol="0" anchor="t">
            <a:spAutoFit/>
          </a:bodyPr>
          <a:lstStyle>
            <a:defPPr>
              <a:defRPr lang="en-US"/>
            </a:defPPr>
            <a:lvl1pPr marR="0" lvl="0" indent="0" fontAlgn="auto">
              <a:lnSpc>
                <a:spcPct val="100000"/>
              </a:lnSpc>
              <a:spcBef>
                <a:spcPts val="0"/>
              </a:spcBef>
              <a:spcAft>
                <a:spcPts val="0"/>
              </a:spcAft>
              <a:buClrTx/>
              <a:buSzTx/>
              <a:buFontTx/>
              <a:buNone/>
              <a:tabLst/>
              <a:defRPr sz="700" kern="0" baseline="30000">
                <a:solidFill>
                  <a:srgbClr val="000000">
                    <a:lumMod val="75000"/>
                    <a:lumOff val="25000"/>
                  </a:srgbClr>
                </a:solidFill>
                <a:latin typeface="Arial" panose="020B0604020202020204" pitchFamily="34" charset="0"/>
                <a:ea typeface="微软雅黑" panose="020B0503020204020204" pitchFamily="34" charset="-122"/>
                <a:cs typeface="Arial" panose="020B0604020202020204" pitchFamily="34" charset="0"/>
              </a:defRPr>
            </a:lvl1pPr>
          </a:lstStyle>
          <a:p>
            <a:r>
              <a:rPr lang="en-US" altLang="zh-CN" sz="600" dirty="0">
                <a:solidFill>
                  <a:srgbClr val="000000"/>
                </a:solidFill>
                <a:latin typeface="Arial"/>
                <a:ea typeface="微软雅黑"/>
                <a:cs typeface="Arial"/>
                <a:sym typeface="Arial" panose="020B0604020202020204" pitchFamily="34" charset="0"/>
              </a:rPr>
              <a:t>1-2</a:t>
            </a:r>
            <a:r>
              <a:rPr lang="zh-CN" altLang="en-US" sz="600" kern="0" baseline="0" dirty="0">
                <a:solidFill>
                  <a:srgbClr val="000000"/>
                </a:solidFill>
                <a:latin typeface="Arial"/>
                <a:ea typeface="微软雅黑"/>
                <a:cs typeface="Arial"/>
                <a:sym typeface="Arial" panose="020B0604020202020204" pitchFamily="34" charset="0"/>
              </a:rPr>
              <a:t>研究设计：一项多中心、随机、双盲、安慰剂对照研究，为期</a:t>
            </a:r>
            <a:r>
              <a:rPr lang="en-US" altLang="zh-CN" sz="600" kern="0" baseline="0" dirty="0">
                <a:solidFill>
                  <a:srgbClr val="000000"/>
                </a:solidFill>
                <a:latin typeface="Arial"/>
                <a:ea typeface="微软雅黑"/>
                <a:cs typeface="Arial"/>
                <a:sym typeface="Arial" panose="020B0604020202020204" pitchFamily="34" charset="0"/>
              </a:rPr>
              <a:t>26</a:t>
            </a:r>
            <a:r>
              <a:rPr lang="zh-CN" altLang="en-US" sz="600" kern="0" baseline="0" dirty="0">
                <a:solidFill>
                  <a:srgbClr val="000000"/>
                </a:solidFill>
                <a:latin typeface="Arial"/>
                <a:ea typeface="微软雅黑"/>
                <a:cs typeface="Arial"/>
                <a:sym typeface="Arial" panose="020B0604020202020204" pitchFamily="34" charset="0"/>
              </a:rPr>
              <a:t>周，在</a:t>
            </a:r>
            <a:r>
              <a:rPr lang="en-US" altLang="zh-CN" sz="600" kern="0" baseline="0" dirty="0">
                <a:solidFill>
                  <a:srgbClr val="000000"/>
                </a:solidFill>
                <a:latin typeface="Arial"/>
                <a:ea typeface="微软雅黑"/>
                <a:cs typeface="Arial"/>
                <a:sym typeface="Arial" panose="020B0604020202020204" pitchFamily="34" charset="0"/>
              </a:rPr>
              <a:t>506</a:t>
            </a:r>
            <a:r>
              <a:rPr lang="zh-CN" altLang="en-US" sz="600" kern="0" baseline="0" dirty="0">
                <a:solidFill>
                  <a:srgbClr val="000000"/>
                </a:solidFill>
                <a:latin typeface="Arial"/>
                <a:ea typeface="微软雅黑"/>
                <a:cs typeface="Arial"/>
                <a:sym typeface="Arial" panose="020B0604020202020204" pitchFamily="34" charset="0"/>
              </a:rPr>
              <a:t>名≥</a:t>
            </a:r>
            <a:r>
              <a:rPr lang="en-US" altLang="zh-CN" sz="600" kern="0" baseline="0" dirty="0">
                <a:solidFill>
                  <a:srgbClr val="000000"/>
                </a:solidFill>
                <a:latin typeface="Arial"/>
                <a:ea typeface="微软雅黑"/>
                <a:cs typeface="Arial"/>
                <a:sym typeface="Arial" panose="020B0604020202020204" pitchFamily="34" charset="0"/>
              </a:rPr>
              <a:t>18</a:t>
            </a:r>
            <a:r>
              <a:rPr lang="zh-CN" altLang="en-US" sz="600" kern="0" baseline="0" dirty="0">
                <a:solidFill>
                  <a:srgbClr val="000000"/>
                </a:solidFill>
                <a:latin typeface="Arial"/>
                <a:ea typeface="微软雅黑"/>
                <a:cs typeface="Arial"/>
                <a:sym typeface="Arial" panose="020B0604020202020204" pitchFamily="34" charset="0"/>
              </a:rPr>
              <a:t>岁、二甲双胍≥</a:t>
            </a:r>
            <a:r>
              <a:rPr lang="en-US" altLang="zh-CN" sz="600" kern="0" baseline="0" dirty="0">
                <a:solidFill>
                  <a:srgbClr val="000000"/>
                </a:solidFill>
                <a:latin typeface="Arial"/>
                <a:ea typeface="微软雅黑"/>
                <a:cs typeface="Arial"/>
                <a:sym typeface="Arial" panose="020B0604020202020204" pitchFamily="34" charset="0"/>
              </a:rPr>
              <a:t>1500mg/</a:t>
            </a:r>
            <a:r>
              <a:rPr lang="zh-CN" altLang="en-US" sz="600" kern="0" baseline="0" dirty="0">
                <a:solidFill>
                  <a:srgbClr val="000000"/>
                </a:solidFill>
                <a:latin typeface="Arial"/>
                <a:ea typeface="微软雅黑"/>
                <a:cs typeface="Arial"/>
                <a:sym typeface="Arial" panose="020B0604020202020204" pitchFamily="34" charset="0"/>
              </a:rPr>
              <a:t>日单药控制不佳的亚洲</a:t>
            </a:r>
            <a:r>
              <a:rPr lang="en-US" altLang="zh-CN" sz="600" kern="0" baseline="0" dirty="0">
                <a:solidFill>
                  <a:srgbClr val="000000"/>
                </a:solidFill>
                <a:latin typeface="Arial"/>
                <a:ea typeface="微软雅黑"/>
                <a:cs typeface="Arial"/>
                <a:sym typeface="Arial" panose="020B0604020202020204" pitchFamily="34" charset="0"/>
              </a:rPr>
              <a:t>2</a:t>
            </a:r>
            <a:r>
              <a:rPr lang="zh-CN" altLang="en-US" sz="600" kern="0" baseline="0" dirty="0">
                <a:solidFill>
                  <a:srgbClr val="000000"/>
                </a:solidFill>
                <a:latin typeface="Arial"/>
                <a:ea typeface="微软雅黑"/>
                <a:cs typeface="Arial"/>
                <a:sym typeface="Arial" panose="020B0604020202020204" pitchFamily="34" charset="0"/>
              </a:rPr>
              <a:t>型糖尿病患者中开展。</a:t>
            </a:r>
            <a:endParaRPr lang="en-US" altLang="zh-CN" sz="600" baseline="0" dirty="0">
              <a:solidFill>
                <a:srgbClr val="000000"/>
              </a:solidFill>
              <a:latin typeface="Arial"/>
              <a:ea typeface="微软雅黑"/>
              <a:cs typeface="Arial"/>
              <a:sym typeface="Arial" panose="020B0604020202020204" pitchFamily="34" charset="0"/>
            </a:endParaRPr>
          </a:p>
          <a:p>
            <a:r>
              <a:rPr lang="en-US" altLang="zh-CN" sz="600" dirty="0">
                <a:latin typeface="Arial"/>
                <a:ea typeface="微软雅黑"/>
                <a:cs typeface="Arial"/>
                <a:sym typeface="Arial" panose="020B0604020202020204" pitchFamily="34" charset="0"/>
              </a:rPr>
              <a:t>3</a:t>
            </a:r>
            <a:r>
              <a:rPr lang="zh-CN" altLang="en-US" sz="600" baseline="0" dirty="0">
                <a:latin typeface="Arial"/>
                <a:ea typeface="微软雅黑"/>
                <a:cs typeface="Arial"/>
                <a:sym typeface="Arial" panose="020B0604020202020204" pitchFamily="34" charset="0"/>
              </a:rPr>
              <a:t>研究设计：</a:t>
            </a:r>
            <a:r>
              <a:rPr lang="en-US" altLang="zh-CN" sz="600" baseline="0" dirty="0">
                <a:latin typeface="Arial" panose="020B0604020202020204" pitchFamily="34" charset="0"/>
                <a:ea typeface="微软雅黑" panose="020B0503020204020204" pitchFamily="34" charset="-122"/>
                <a:cs typeface="Arial" panose="020B0604020202020204" pitchFamily="34" charset="0"/>
              </a:rPr>
              <a:t> VERTIS CV</a:t>
            </a:r>
            <a:r>
              <a:rPr lang="zh-CN" altLang="en-US" sz="600" baseline="0" dirty="0">
                <a:latin typeface="Arial" panose="020B0604020202020204" pitchFamily="34" charset="0"/>
                <a:ea typeface="微软雅黑" panose="020B0503020204020204" pitchFamily="34" charset="-122"/>
                <a:cs typeface="Arial" panose="020B0604020202020204" pitchFamily="34" charset="0"/>
              </a:rPr>
              <a:t>是一项在合并</a:t>
            </a:r>
            <a:r>
              <a:rPr lang="en-US" altLang="zh-CN" sz="600" baseline="0" dirty="0">
                <a:latin typeface="Arial" panose="020B0604020202020204" pitchFamily="34" charset="0"/>
                <a:ea typeface="微软雅黑" panose="020B0503020204020204" pitchFamily="34" charset="-122"/>
                <a:cs typeface="Arial" panose="020B0604020202020204" pitchFamily="34" charset="0"/>
              </a:rPr>
              <a:t>ASCVD</a:t>
            </a:r>
            <a:r>
              <a:rPr lang="zh-CN" altLang="en-US" sz="600" baseline="0" dirty="0">
                <a:latin typeface="Arial" panose="020B0604020202020204" pitchFamily="34" charset="0"/>
                <a:ea typeface="微软雅黑" panose="020B0503020204020204" pitchFamily="34" charset="-122"/>
                <a:cs typeface="Arial" panose="020B0604020202020204" pitchFamily="34" charset="0"/>
              </a:rPr>
              <a:t>的</a:t>
            </a:r>
            <a:r>
              <a:rPr lang="en-US" altLang="zh-CN" sz="600" baseline="0" dirty="0">
                <a:latin typeface="Arial" panose="020B0604020202020204" pitchFamily="34" charset="0"/>
                <a:ea typeface="微软雅黑" panose="020B0503020204020204" pitchFamily="34" charset="-122"/>
                <a:cs typeface="Arial" panose="020B0604020202020204" pitchFamily="34" charset="0"/>
              </a:rPr>
              <a:t>2</a:t>
            </a:r>
            <a:r>
              <a:rPr lang="zh-CN" altLang="en-US" sz="600" baseline="0" dirty="0">
                <a:latin typeface="Arial" panose="020B0604020202020204" pitchFamily="34" charset="0"/>
                <a:ea typeface="微软雅黑" panose="020B0503020204020204" pitchFamily="34" charset="-122"/>
                <a:cs typeface="Arial" panose="020B0604020202020204" pitchFamily="34" charset="0"/>
              </a:rPr>
              <a:t>型糖尿病患者中开展的由事件驱动的前瞻性、多中心、随机、双盲、安慰剂对照、平行分组研究，</a:t>
            </a:r>
            <a:r>
              <a:rPr lang="en-US" altLang="zh-CN" sz="600" baseline="0" dirty="0">
                <a:latin typeface="Arial" panose="020B0604020202020204" pitchFamily="34" charset="0"/>
                <a:ea typeface="微软雅黑" panose="020B0503020204020204" pitchFamily="34" charset="-122"/>
                <a:cs typeface="Arial" panose="020B0604020202020204" pitchFamily="34" charset="0"/>
              </a:rPr>
              <a:t>8246</a:t>
            </a:r>
            <a:r>
              <a:rPr lang="zh-CN" altLang="en-US" sz="600" baseline="0" dirty="0">
                <a:latin typeface="Arial" panose="020B0604020202020204" pitchFamily="34" charset="0"/>
                <a:ea typeface="微软雅黑" panose="020B0503020204020204" pitchFamily="34" charset="-122"/>
                <a:cs typeface="Arial" panose="020B0604020202020204" pitchFamily="34" charset="0"/>
              </a:rPr>
              <a:t>例患者按照</a:t>
            </a:r>
            <a:r>
              <a:rPr lang="en-US" altLang="zh-CN" sz="600" baseline="0" dirty="0">
                <a:latin typeface="Arial" panose="020B0604020202020204" pitchFamily="34" charset="0"/>
                <a:ea typeface="微软雅黑" panose="020B0503020204020204" pitchFamily="34" charset="-122"/>
                <a:cs typeface="Arial" panose="020B0604020202020204" pitchFamily="34" charset="0"/>
              </a:rPr>
              <a:t>1</a:t>
            </a:r>
            <a:r>
              <a:rPr lang="zh-CN" altLang="en-US" sz="600" baseline="0" dirty="0">
                <a:latin typeface="Arial" panose="020B0604020202020204" pitchFamily="34" charset="0"/>
                <a:ea typeface="微软雅黑" panose="020B0503020204020204" pitchFamily="34" charset="-122"/>
                <a:cs typeface="Arial" panose="020B0604020202020204" pitchFamily="34" charset="0"/>
              </a:rPr>
              <a:t>：</a:t>
            </a:r>
            <a:r>
              <a:rPr lang="en-US" altLang="zh-CN" sz="600" baseline="0" dirty="0">
                <a:latin typeface="Arial" panose="020B0604020202020204" pitchFamily="34" charset="0"/>
                <a:ea typeface="微软雅黑" panose="020B0503020204020204" pitchFamily="34" charset="-122"/>
                <a:cs typeface="Arial" panose="020B0604020202020204" pitchFamily="34" charset="0"/>
              </a:rPr>
              <a:t>1</a:t>
            </a:r>
            <a:r>
              <a:rPr lang="zh-CN" altLang="en-US" sz="600" baseline="0" dirty="0">
                <a:latin typeface="Arial" panose="020B0604020202020204" pitchFamily="34" charset="0"/>
                <a:ea typeface="微软雅黑" panose="020B0503020204020204" pitchFamily="34" charset="-122"/>
                <a:cs typeface="Arial" panose="020B0604020202020204" pitchFamily="34" charset="0"/>
              </a:rPr>
              <a:t>：</a:t>
            </a:r>
            <a:r>
              <a:rPr lang="en-US" altLang="zh-CN" sz="600" baseline="0" dirty="0">
                <a:latin typeface="Arial" panose="020B0604020202020204" pitchFamily="34" charset="0"/>
                <a:ea typeface="微软雅黑" panose="020B0503020204020204" pitchFamily="34" charset="-122"/>
                <a:cs typeface="Arial" panose="020B0604020202020204" pitchFamily="34" charset="0"/>
              </a:rPr>
              <a:t>1</a:t>
            </a:r>
            <a:r>
              <a:rPr lang="zh-CN" altLang="en-US" sz="600" baseline="0" dirty="0">
                <a:latin typeface="Arial" panose="020B0604020202020204" pitchFamily="34" charset="0"/>
                <a:ea typeface="微软雅黑" panose="020B0503020204020204" pitchFamily="34" charset="-122"/>
                <a:cs typeface="Arial" panose="020B0604020202020204" pitchFamily="34" charset="0"/>
              </a:rPr>
              <a:t>随机分组，接受艾托格列净</a:t>
            </a:r>
            <a:r>
              <a:rPr lang="en-US" altLang="zh-CN" sz="600" baseline="0" dirty="0">
                <a:latin typeface="Arial" panose="020B0604020202020204" pitchFamily="34" charset="0"/>
                <a:ea typeface="微软雅黑" panose="020B0503020204020204" pitchFamily="34" charset="-122"/>
                <a:cs typeface="Arial" panose="020B0604020202020204" pitchFamily="34" charset="0"/>
              </a:rPr>
              <a:t>5mg </a:t>
            </a:r>
            <a:r>
              <a:rPr lang="en-US" altLang="zh-CN" sz="600" baseline="0" dirty="0" err="1">
                <a:latin typeface="Arial" panose="020B0604020202020204" pitchFamily="34" charset="0"/>
                <a:ea typeface="微软雅黑" panose="020B0503020204020204" pitchFamily="34" charset="-122"/>
                <a:cs typeface="Arial" panose="020B0604020202020204" pitchFamily="34" charset="0"/>
              </a:rPr>
              <a:t>qd</a:t>
            </a:r>
            <a:r>
              <a:rPr lang="en-US" altLang="zh-CN" sz="600" baseline="0" dirty="0">
                <a:latin typeface="Arial" panose="020B0604020202020204" pitchFamily="34" charset="0"/>
                <a:ea typeface="微软雅黑" panose="020B0503020204020204" pitchFamily="34" charset="-122"/>
                <a:cs typeface="Arial" panose="020B0604020202020204" pitchFamily="34" charset="0"/>
              </a:rPr>
              <a:t>(n=2752)</a:t>
            </a:r>
            <a:r>
              <a:rPr lang="zh-CN" altLang="en-US" sz="600" baseline="0" dirty="0">
                <a:latin typeface="Arial" panose="020B0604020202020204" pitchFamily="34" charset="0"/>
                <a:ea typeface="微软雅黑" panose="020B0503020204020204" pitchFamily="34" charset="-122"/>
                <a:cs typeface="Arial" panose="020B0604020202020204" pitchFamily="34" charset="0"/>
              </a:rPr>
              <a:t>、</a:t>
            </a:r>
            <a:r>
              <a:rPr lang="en-US" altLang="zh-CN" sz="600" baseline="0" dirty="0">
                <a:latin typeface="Arial" panose="020B0604020202020204" pitchFamily="34" charset="0"/>
                <a:ea typeface="微软雅黑" panose="020B0503020204020204" pitchFamily="34" charset="-122"/>
                <a:cs typeface="Arial" panose="020B0604020202020204" pitchFamily="34" charset="0"/>
              </a:rPr>
              <a:t>15mg </a:t>
            </a:r>
            <a:r>
              <a:rPr lang="en-US" altLang="zh-CN" sz="600" baseline="0" dirty="0" err="1">
                <a:latin typeface="Arial" panose="020B0604020202020204" pitchFamily="34" charset="0"/>
                <a:ea typeface="微软雅黑" panose="020B0503020204020204" pitchFamily="34" charset="-122"/>
                <a:cs typeface="Arial" panose="020B0604020202020204" pitchFamily="34" charset="0"/>
              </a:rPr>
              <a:t>qd</a:t>
            </a:r>
            <a:r>
              <a:rPr lang="en-US" altLang="zh-CN" sz="600" baseline="0" dirty="0">
                <a:latin typeface="Arial" panose="020B0604020202020204" pitchFamily="34" charset="0"/>
                <a:ea typeface="微软雅黑" panose="020B0503020204020204" pitchFamily="34" charset="-122"/>
                <a:cs typeface="Arial" panose="020B0604020202020204" pitchFamily="34" charset="0"/>
              </a:rPr>
              <a:t>(n=2747)</a:t>
            </a:r>
            <a:r>
              <a:rPr lang="zh-CN" altLang="en-US" sz="600" baseline="0" dirty="0">
                <a:latin typeface="Arial" panose="020B0604020202020204" pitchFamily="34" charset="0"/>
                <a:ea typeface="微软雅黑" panose="020B0503020204020204" pitchFamily="34" charset="-122"/>
                <a:cs typeface="Arial" panose="020B0604020202020204" pitchFamily="34" charset="0"/>
              </a:rPr>
              <a:t>或安慰剂</a:t>
            </a:r>
            <a:r>
              <a:rPr lang="en-US" altLang="zh-CN" sz="600" baseline="0" dirty="0">
                <a:latin typeface="Arial" panose="020B0604020202020204" pitchFamily="34" charset="0"/>
                <a:ea typeface="微软雅黑" panose="020B0503020204020204" pitchFamily="34" charset="-122"/>
                <a:cs typeface="Arial" panose="020B0604020202020204" pitchFamily="34" charset="0"/>
              </a:rPr>
              <a:t>(n=2747)</a:t>
            </a:r>
            <a:r>
              <a:rPr lang="zh-CN" altLang="en-US" sz="600" baseline="0" dirty="0">
                <a:latin typeface="Arial" panose="020B0604020202020204" pitchFamily="34" charset="0"/>
                <a:ea typeface="微软雅黑" panose="020B0503020204020204" pitchFamily="34" charset="-122"/>
                <a:cs typeface="Arial" panose="020B0604020202020204" pitchFamily="34" charset="0"/>
              </a:rPr>
              <a:t>治疗，平均随访时间为</a:t>
            </a:r>
            <a:r>
              <a:rPr lang="en-US" altLang="zh-CN" sz="600" baseline="0" dirty="0">
                <a:latin typeface="Arial" panose="020B0604020202020204" pitchFamily="34" charset="0"/>
                <a:ea typeface="微软雅黑" panose="020B0503020204020204" pitchFamily="34" charset="-122"/>
                <a:cs typeface="Arial" panose="020B0604020202020204" pitchFamily="34" charset="0"/>
              </a:rPr>
              <a:t>3.5</a:t>
            </a:r>
            <a:r>
              <a:rPr lang="zh-CN" altLang="en-US" sz="600" baseline="0" dirty="0">
                <a:latin typeface="Arial" panose="020B0604020202020204" pitchFamily="34" charset="0"/>
                <a:ea typeface="微软雅黑" panose="020B0503020204020204" pitchFamily="34" charset="-122"/>
                <a:cs typeface="Arial" panose="020B0604020202020204" pitchFamily="34" charset="0"/>
              </a:rPr>
              <a:t>年。主要终点为</a:t>
            </a:r>
            <a:r>
              <a:rPr lang="en-US" altLang="zh-CN" sz="600" baseline="0" dirty="0">
                <a:latin typeface="Arial" panose="020B0604020202020204" pitchFamily="34" charset="0"/>
                <a:ea typeface="微软雅黑" panose="020B0503020204020204" pitchFamily="34" charset="-122"/>
                <a:cs typeface="Arial" panose="020B0604020202020204" pitchFamily="34" charset="0"/>
              </a:rPr>
              <a:t>MACE</a:t>
            </a:r>
            <a:r>
              <a:rPr lang="zh-CN" altLang="en-US" sz="600" baseline="0" dirty="0">
                <a:latin typeface="Arial" panose="020B0604020202020204" pitchFamily="34" charset="0"/>
                <a:ea typeface="微软雅黑" panose="020B0503020204020204" pitchFamily="34" charset="-122"/>
                <a:cs typeface="Arial" panose="020B0604020202020204" pitchFamily="34" charset="0"/>
              </a:rPr>
              <a:t>复合终点（</a:t>
            </a:r>
            <a:r>
              <a:rPr lang="en-US" altLang="zh-CN" sz="600" baseline="0" dirty="0">
                <a:latin typeface="Arial" panose="020B0604020202020204" pitchFamily="34" charset="0"/>
                <a:ea typeface="微软雅黑" panose="020B0503020204020204" pitchFamily="34" charset="-122"/>
                <a:cs typeface="Arial" panose="020B0604020202020204" pitchFamily="34" charset="0"/>
              </a:rPr>
              <a:t>CV</a:t>
            </a:r>
            <a:r>
              <a:rPr lang="zh-CN" altLang="en-US" sz="600" baseline="0" dirty="0">
                <a:latin typeface="Arial" panose="020B0604020202020204" pitchFamily="34" charset="0"/>
                <a:ea typeface="微软雅黑" panose="020B0503020204020204" pitchFamily="34" charset="-122"/>
                <a:cs typeface="Arial" panose="020B0604020202020204" pitchFamily="34" charset="0"/>
              </a:rPr>
              <a:t>死亡、非致死性</a:t>
            </a:r>
            <a:r>
              <a:rPr lang="en-US" altLang="zh-CN" sz="600" baseline="0" dirty="0">
                <a:latin typeface="Arial" panose="020B0604020202020204" pitchFamily="34" charset="0"/>
                <a:ea typeface="微软雅黑" panose="020B0503020204020204" pitchFamily="34" charset="-122"/>
                <a:cs typeface="Arial" panose="020B0604020202020204" pitchFamily="34" charset="0"/>
              </a:rPr>
              <a:t>MI</a:t>
            </a:r>
            <a:r>
              <a:rPr lang="zh-CN" altLang="en-US" sz="600" baseline="0" dirty="0">
                <a:latin typeface="Arial" panose="020B0604020202020204" pitchFamily="34" charset="0"/>
                <a:ea typeface="微软雅黑" panose="020B0503020204020204" pitchFamily="34" charset="-122"/>
                <a:cs typeface="Arial" panose="020B0604020202020204" pitchFamily="34" charset="0"/>
              </a:rPr>
              <a:t>、非致死性卒中）。次要复合终点是心血管死亡或因心衰住院；心血管死亡；肾病导致的死亡、透析或移植、血清肌酐倍增。</a:t>
            </a:r>
            <a:endParaRPr lang="en-US" altLang="zh-CN" sz="600" baseline="0" dirty="0">
              <a:latin typeface="Arial"/>
              <a:ea typeface="微软雅黑"/>
              <a:cs typeface="Arial"/>
              <a:sym typeface="Arial" panose="020B0604020202020204" pitchFamily="34" charset="0"/>
            </a:endParaRPr>
          </a:p>
          <a:p>
            <a:r>
              <a:rPr lang="en-US" altLang="zh-CN" sz="600" dirty="0">
                <a:latin typeface="Arial"/>
                <a:ea typeface="微软雅黑"/>
                <a:cs typeface="Arial"/>
                <a:sym typeface="Arial" panose="020B0604020202020204" pitchFamily="34" charset="0"/>
              </a:rPr>
              <a:t>5</a:t>
            </a:r>
            <a:r>
              <a:rPr lang="zh-CN" altLang="en-US" sz="600" baseline="0" dirty="0">
                <a:latin typeface="Arial"/>
                <a:ea typeface="微软雅黑"/>
                <a:cs typeface="Arial"/>
                <a:sym typeface="Arial" panose="020B0604020202020204" pitchFamily="34" charset="0"/>
              </a:rPr>
              <a:t>研究设计： 本</a:t>
            </a:r>
            <a:r>
              <a:rPr lang="zh-CN" altLang="en-US" sz="600" baseline="0" dirty="0">
                <a:latin typeface="Arial" panose="020B0604020202020204" pitchFamily="34" charset="0"/>
                <a:ea typeface="微软雅黑" panose="020B0503020204020204" pitchFamily="34" charset="-122"/>
                <a:cs typeface="Arial" panose="020B0604020202020204" pitchFamily="34" charset="0"/>
              </a:rPr>
              <a:t>研究为</a:t>
            </a:r>
            <a:r>
              <a:rPr lang="en-US" altLang="zh-CN" sz="600" baseline="0" dirty="0">
                <a:latin typeface="Arial" panose="020B0604020202020204" pitchFamily="34" charset="0"/>
                <a:ea typeface="微软雅黑" panose="020B0503020204020204" pitchFamily="34" charset="-122"/>
                <a:cs typeface="Arial" panose="020B0604020202020204" pitchFamily="34" charset="0"/>
              </a:rPr>
              <a:t>VERTIS CV</a:t>
            </a:r>
            <a:r>
              <a:rPr lang="zh-CN" altLang="en-US" sz="600" baseline="0" dirty="0">
                <a:latin typeface="Arial" panose="020B0604020202020204" pitchFamily="34" charset="0"/>
                <a:ea typeface="微软雅黑" panose="020B0503020204020204" pitchFamily="34" charset="-122"/>
                <a:cs typeface="Arial" panose="020B0604020202020204" pitchFamily="34" charset="0"/>
              </a:rPr>
              <a:t>的心衰亚组分析。</a:t>
            </a:r>
            <a:endParaRPr lang="zh-CN" altLang="en-US" sz="600" baseline="0" dirty="0">
              <a:latin typeface="Arial"/>
              <a:ea typeface="微软雅黑"/>
              <a:cs typeface="Arial"/>
            </a:endParaRPr>
          </a:p>
        </p:txBody>
      </p:sp>
      <p:graphicFrame>
        <p:nvGraphicFramePr>
          <p:cNvPr id="28" name="图表 27">
            <a:extLst>
              <a:ext uri="{FF2B5EF4-FFF2-40B4-BE49-F238E27FC236}">
                <a16:creationId xmlns:a16="http://schemas.microsoft.com/office/drawing/2014/main" id="{AECFE004-4463-3330-4B37-A3B8C7EA14E7}"/>
              </a:ext>
            </a:extLst>
          </p:cNvPr>
          <p:cNvGraphicFramePr/>
          <p:nvPr/>
        </p:nvGraphicFramePr>
        <p:xfrm>
          <a:off x="5228018" y="2556977"/>
          <a:ext cx="1237191" cy="299620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9" name="图表 28">
            <a:extLst>
              <a:ext uri="{FF2B5EF4-FFF2-40B4-BE49-F238E27FC236}">
                <a16:creationId xmlns:a16="http://schemas.microsoft.com/office/drawing/2014/main" id="{A9E2474C-ACBD-7468-F788-CB6E13D86F73}"/>
              </a:ext>
            </a:extLst>
          </p:cNvPr>
          <p:cNvGraphicFramePr/>
          <p:nvPr/>
        </p:nvGraphicFramePr>
        <p:xfrm>
          <a:off x="6789079" y="2556977"/>
          <a:ext cx="1237191" cy="2996201"/>
        </p:xfrm>
        <a:graphic>
          <a:graphicData uri="http://schemas.openxmlformats.org/drawingml/2006/chart">
            <c:chart xmlns:c="http://schemas.openxmlformats.org/drawingml/2006/chart" xmlns:r="http://schemas.openxmlformats.org/officeDocument/2006/relationships" r:id="rId3"/>
          </a:graphicData>
        </a:graphic>
      </p:graphicFrame>
      <p:sp>
        <p:nvSpPr>
          <p:cNvPr id="30" name="文本框 29">
            <a:extLst>
              <a:ext uri="{FF2B5EF4-FFF2-40B4-BE49-F238E27FC236}">
                <a16:creationId xmlns:a16="http://schemas.microsoft.com/office/drawing/2014/main" id="{35BD1108-CC3D-432D-D8F0-64AD8AB1C09F}"/>
              </a:ext>
            </a:extLst>
          </p:cNvPr>
          <p:cNvSpPr txBox="1"/>
          <p:nvPr/>
        </p:nvSpPr>
        <p:spPr>
          <a:xfrm rot="16200000">
            <a:off x="5665289" y="3467613"/>
            <a:ext cx="2066701" cy="369332"/>
          </a:xfrm>
          <a:prstGeom prst="rect">
            <a:avLst/>
          </a:prstGeom>
          <a:noFill/>
        </p:spPr>
        <p:txBody>
          <a:bodyPr wrap="square" rtlCol="0">
            <a:spAutoFit/>
          </a:bodyPr>
          <a:lstStyle/>
          <a:p>
            <a:pPr algn="ctr"/>
            <a:r>
              <a:rPr kumimoji="0" lang="en-US" altLang="zh-CN" sz="9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26</a:t>
            </a:r>
            <a:r>
              <a:rPr kumimoji="0" lang="zh-CN" altLang="en-US" sz="9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周时，</a:t>
            </a:r>
            <a:r>
              <a:rPr kumimoji="0" lang="en-US" altLang="zh-CN" sz="9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SBP</a:t>
            </a:r>
            <a:r>
              <a:rPr kumimoji="0" lang="zh-CN" altLang="en-US" sz="9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相较基线的变化</a:t>
            </a:r>
            <a:r>
              <a:rPr lang="zh-CN" altLang="en-US" sz="900">
                <a:solidFill>
                  <a:prstClr val="black"/>
                </a:solidFill>
                <a:latin typeface="Arial" panose="020B0604020202020204" pitchFamily="34" charset="0"/>
                <a:ea typeface="微软雅黑" panose="020B0503020204020204" pitchFamily="34" charset="-122"/>
                <a:sym typeface="Arial" panose="020B0604020202020204" pitchFamily="34" charset="0"/>
              </a:rPr>
              <a:t>（</a:t>
            </a:r>
            <a:r>
              <a:rPr lang="en-US" altLang="zh-CN" sz="900">
                <a:solidFill>
                  <a:prstClr val="black"/>
                </a:solidFill>
                <a:latin typeface="Arial" panose="020B0604020202020204" pitchFamily="34" charset="0"/>
                <a:ea typeface="微软雅黑" panose="020B0503020204020204" pitchFamily="34" charset="-122"/>
                <a:sym typeface="Arial" panose="020B0604020202020204" pitchFamily="34" charset="0"/>
              </a:rPr>
              <a:t>mmHg</a:t>
            </a:r>
            <a:r>
              <a:rPr kumimoji="0" lang="zh-CN" altLang="en-US" sz="9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a:t>
            </a:r>
            <a:endParaRPr lang="zh-CN" altLang="en-US" sz="1100">
              <a:latin typeface="Arial" panose="020B0604020202020204" pitchFamily="34" charset="0"/>
              <a:ea typeface="微软雅黑" panose="020B0503020204020204" pitchFamily="34" charset="-122"/>
              <a:sym typeface="Arial" panose="020B0604020202020204" pitchFamily="34" charset="0"/>
            </a:endParaRPr>
          </a:p>
        </p:txBody>
      </p:sp>
      <p:sp>
        <p:nvSpPr>
          <p:cNvPr id="31" name="文本框 30">
            <a:extLst>
              <a:ext uri="{FF2B5EF4-FFF2-40B4-BE49-F238E27FC236}">
                <a16:creationId xmlns:a16="http://schemas.microsoft.com/office/drawing/2014/main" id="{8AE879AE-6395-E29F-5557-DE4D45DB7E44}"/>
              </a:ext>
            </a:extLst>
          </p:cNvPr>
          <p:cNvSpPr txBox="1"/>
          <p:nvPr/>
        </p:nvSpPr>
        <p:spPr>
          <a:xfrm rot="16200000">
            <a:off x="4047320" y="3536863"/>
            <a:ext cx="2225810" cy="230832"/>
          </a:xfrm>
          <a:prstGeom prst="rect">
            <a:avLst/>
          </a:prstGeom>
          <a:noFill/>
        </p:spPr>
        <p:txBody>
          <a:bodyPr wrap="square" rtlCol="0">
            <a:spAutoFit/>
          </a:bodyPr>
          <a:lstStyle/>
          <a:p>
            <a:pPr algn="ctr"/>
            <a:r>
              <a:rPr kumimoji="0" lang="en-US" altLang="zh-CN" sz="9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26</a:t>
            </a:r>
            <a:r>
              <a:rPr kumimoji="0" lang="zh-CN" altLang="en-US" sz="9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周时，</a:t>
            </a:r>
            <a:r>
              <a:rPr lang="zh-CN" altLang="en-US" sz="900">
                <a:solidFill>
                  <a:prstClr val="black"/>
                </a:solidFill>
                <a:latin typeface="Arial" panose="020B0604020202020204" pitchFamily="34" charset="0"/>
                <a:ea typeface="微软雅黑" panose="020B0503020204020204" pitchFamily="34" charset="-122"/>
                <a:sym typeface="Arial" panose="020B0604020202020204" pitchFamily="34" charset="0"/>
              </a:rPr>
              <a:t>体重</a:t>
            </a:r>
            <a:r>
              <a:rPr kumimoji="0" lang="zh-CN" altLang="en-US" sz="9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相较基线的变化</a:t>
            </a:r>
            <a:r>
              <a:rPr lang="zh-CN" altLang="en-US" sz="900">
                <a:solidFill>
                  <a:prstClr val="black"/>
                </a:solidFill>
                <a:latin typeface="Arial" panose="020B0604020202020204" pitchFamily="34" charset="0"/>
                <a:ea typeface="微软雅黑" panose="020B0503020204020204" pitchFamily="34" charset="-122"/>
                <a:sym typeface="Arial" panose="020B0604020202020204" pitchFamily="34" charset="0"/>
              </a:rPr>
              <a:t>（</a:t>
            </a:r>
            <a:r>
              <a:rPr lang="en-US" altLang="zh-CN" sz="900">
                <a:solidFill>
                  <a:prstClr val="black"/>
                </a:solidFill>
                <a:latin typeface="Arial" panose="020B0604020202020204" pitchFamily="34" charset="0"/>
                <a:ea typeface="微软雅黑" panose="020B0503020204020204" pitchFamily="34" charset="-122"/>
                <a:sym typeface="Arial" panose="020B0604020202020204" pitchFamily="34" charset="0"/>
              </a:rPr>
              <a:t>kg</a:t>
            </a:r>
            <a:r>
              <a:rPr kumimoji="0" lang="zh-CN" altLang="en-US" sz="9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a:t>
            </a:r>
            <a:endParaRPr lang="zh-CN" altLang="en-US" sz="1100">
              <a:latin typeface="Arial" panose="020B0604020202020204" pitchFamily="34" charset="0"/>
              <a:ea typeface="微软雅黑" panose="020B0503020204020204" pitchFamily="34" charset="-122"/>
              <a:sym typeface="Arial" panose="020B0604020202020204" pitchFamily="34" charset="0"/>
            </a:endParaRPr>
          </a:p>
        </p:txBody>
      </p:sp>
      <p:sp>
        <p:nvSpPr>
          <p:cNvPr id="32" name="文本框 31">
            <a:extLst>
              <a:ext uri="{FF2B5EF4-FFF2-40B4-BE49-F238E27FC236}">
                <a16:creationId xmlns:a16="http://schemas.microsoft.com/office/drawing/2014/main" id="{D52498C5-C86C-2F6A-5BF3-8ECD953FCE97}"/>
              </a:ext>
            </a:extLst>
          </p:cNvPr>
          <p:cNvSpPr txBox="1"/>
          <p:nvPr/>
        </p:nvSpPr>
        <p:spPr>
          <a:xfrm>
            <a:off x="5448981" y="5664668"/>
            <a:ext cx="918770" cy="384721"/>
          </a:xfrm>
          <a:prstGeom prst="rect">
            <a:avLst/>
          </a:prstGeom>
          <a:noFill/>
        </p:spPr>
        <p:txBody>
          <a:bodyPr wrap="square" lIns="91440" tIns="45720" rIns="91440" bIns="45720" rtlCol="0" anchor="t">
            <a:spAutoFit/>
          </a:bodyPr>
          <a:lstStyle/>
          <a:p>
            <a:pPr algn="ctr"/>
            <a:r>
              <a:rPr lang="en-US" altLang="zh-CN" sz="1000" b="1">
                <a:solidFill>
                  <a:srgbClr val="754E9A"/>
                </a:solidFill>
                <a:latin typeface="Arial"/>
                <a:ea typeface="微软雅黑"/>
                <a:cs typeface="Arial"/>
                <a:sym typeface="Arial" panose="020B0604020202020204" pitchFamily="34" charset="0"/>
              </a:rPr>
              <a:t>-1.8 kg</a:t>
            </a:r>
            <a:endParaRPr lang="zh-CN" altLang="en-US" sz="1000" b="1">
              <a:solidFill>
                <a:srgbClr val="754E9A"/>
              </a:solidFill>
              <a:latin typeface="Arial"/>
              <a:ea typeface="微软雅黑"/>
              <a:cs typeface="Arial"/>
            </a:endParaRPr>
          </a:p>
          <a:p>
            <a:pPr algn="ctr"/>
            <a:r>
              <a:rPr lang="en-US" altLang="zh-CN" sz="900">
                <a:latin typeface="Arial"/>
                <a:ea typeface="微软雅黑"/>
                <a:cs typeface="Arial"/>
                <a:sym typeface="Arial" panose="020B0604020202020204" pitchFamily="34" charset="0"/>
              </a:rPr>
              <a:t> (-2.3, -1.3)</a:t>
            </a:r>
            <a:endParaRPr lang="zh-CN" altLang="en-US" sz="900">
              <a:latin typeface="Arial"/>
              <a:ea typeface="微软雅黑"/>
              <a:cs typeface="Arial"/>
              <a:sym typeface="Arial" panose="020B0604020202020204" pitchFamily="34" charset="0"/>
            </a:endParaRPr>
          </a:p>
        </p:txBody>
      </p:sp>
      <p:grpSp>
        <p:nvGrpSpPr>
          <p:cNvPr id="43" name="组合 42">
            <a:extLst>
              <a:ext uri="{FF2B5EF4-FFF2-40B4-BE49-F238E27FC236}">
                <a16:creationId xmlns:a16="http://schemas.microsoft.com/office/drawing/2014/main" id="{5E9256A3-1FB3-42EB-B733-09176483B6BA}"/>
              </a:ext>
            </a:extLst>
          </p:cNvPr>
          <p:cNvGrpSpPr/>
          <p:nvPr/>
        </p:nvGrpSpPr>
        <p:grpSpPr>
          <a:xfrm>
            <a:off x="5729820" y="4029569"/>
            <a:ext cx="392430" cy="1565244"/>
            <a:chOff x="5758042" y="3317379"/>
            <a:chExt cx="392430" cy="1565244"/>
          </a:xfrm>
        </p:grpSpPr>
        <p:cxnSp>
          <p:nvCxnSpPr>
            <p:cNvPr id="34" name="直接连接符 33">
              <a:extLst>
                <a:ext uri="{FF2B5EF4-FFF2-40B4-BE49-F238E27FC236}">
                  <a16:creationId xmlns:a16="http://schemas.microsoft.com/office/drawing/2014/main" id="{BB269201-6453-2A22-8378-613B60E17AE5}"/>
                </a:ext>
              </a:extLst>
            </p:cNvPr>
            <p:cNvCxnSpPr>
              <a:cxnSpLocks/>
            </p:cNvCxnSpPr>
            <p:nvPr/>
          </p:nvCxnSpPr>
          <p:spPr>
            <a:xfrm>
              <a:off x="5758042" y="3317379"/>
              <a:ext cx="0" cy="1565244"/>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id="{7D58FC19-78BC-545E-E1F4-8BA261EC0CED}"/>
                </a:ext>
              </a:extLst>
            </p:cNvPr>
            <p:cNvCxnSpPr>
              <a:cxnSpLocks/>
            </p:cNvCxnSpPr>
            <p:nvPr/>
          </p:nvCxnSpPr>
          <p:spPr>
            <a:xfrm>
              <a:off x="6150472" y="4707531"/>
              <a:ext cx="0" cy="17509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a:extLst>
                <a:ext uri="{FF2B5EF4-FFF2-40B4-BE49-F238E27FC236}">
                  <a16:creationId xmlns:a16="http://schemas.microsoft.com/office/drawing/2014/main" id="{F192A297-DC29-7832-BF72-3B14BD3A3B7E}"/>
                </a:ext>
              </a:extLst>
            </p:cNvPr>
            <p:cNvCxnSpPr>
              <a:cxnSpLocks/>
            </p:cNvCxnSpPr>
            <p:nvPr/>
          </p:nvCxnSpPr>
          <p:spPr>
            <a:xfrm flipH="1">
              <a:off x="5758042" y="4882623"/>
              <a:ext cx="39243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46" name="文本框 45">
            <a:extLst>
              <a:ext uri="{FF2B5EF4-FFF2-40B4-BE49-F238E27FC236}">
                <a16:creationId xmlns:a16="http://schemas.microsoft.com/office/drawing/2014/main" id="{33E7B7A3-D98F-5782-E6A0-11C4BCA5A3E5}"/>
              </a:ext>
            </a:extLst>
          </p:cNvPr>
          <p:cNvSpPr txBox="1"/>
          <p:nvPr/>
        </p:nvSpPr>
        <p:spPr>
          <a:xfrm>
            <a:off x="6954694" y="5664668"/>
            <a:ext cx="1003436" cy="384721"/>
          </a:xfrm>
          <a:prstGeom prst="rect">
            <a:avLst/>
          </a:prstGeom>
          <a:noFill/>
        </p:spPr>
        <p:txBody>
          <a:bodyPr wrap="square" lIns="91440" tIns="45720" rIns="91440" bIns="45720" rtlCol="0" anchor="t">
            <a:spAutoFit/>
          </a:bodyPr>
          <a:lstStyle/>
          <a:p>
            <a:pPr algn="ctr"/>
            <a:r>
              <a:rPr lang="en-US" altLang="zh-CN" sz="1000" b="1">
                <a:solidFill>
                  <a:srgbClr val="754E9A"/>
                </a:solidFill>
                <a:latin typeface="Arial"/>
                <a:ea typeface="微软雅黑"/>
                <a:cs typeface="Arial"/>
                <a:sym typeface="Arial" panose="020B0604020202020204" pitchFamily="34" charset="0"/>
              </a:rPr>
              <a:t>-4.9mmHg </a:t>
            </a:r>
            <a:endParaRPr lang="en-US" altLang="zh-CN" sz="1000" b="1">
              <a:solidFill>
                <a:srgbClr val="754E9A"/>
              </a:solidFill>
              <a:latin typeface="Arial"/>
              <a:ea typeface="微软雅黑"/>
              <a:cs typeface="Arial"/>
            </a:endParaRPr>
          </a:p>
          <a:p>
            <a:pPr algn="ctr"/>
            <a:r>
              <a:rPr lang="en-US" altLang="zh-CN" sz="900">
                <a:latin typeface="Arial"/>
                <a:ea typeface="微软雅黑"/>
                <a:cs typeface="Arial"/>
                <a:sym typeface="Arial" panose="020B0604020202020204" pitchFamily="34" charset="0"/>
              </a:rPr>
              <a:t>(-7.2, -2.6)</a:t>
            </a:r>
            <a:endParaRPr lang="zh-CN" altLang="en-US" sz="900">
              <a:latin typeface="Arial"/>
              <a:ea typeface="微软雅黑"/>
              <a:cs typeface="Arial"/>
              <a:sym typeface="Arial" panose="020B0604020202020204" pitchFamily="34" charset="0"/>
            </a:endParaRPr>
          </a:p>
        </p:txBody>
      </p:sp>
      <p:grpSp>
        <p:nvGrpSpPr>
          <p:cNvPr id="47" name="组合 46">
            <a:extLst>
              <a:ext uri="{FF2B5EF4-FFF2-40B4-BE49-F238E27FC236}">
                <a16:creationId xmlns:a16="http://schemas.microsoft.com/office/drawing/2014/main" id="{8AB9DAD3-5145-C08A-5E5A-9B005621E331}"/>
              </a:ext>
            </a:extLst>
          </p:cNvPr>
          <p:cNvGrpSpPr/>
          <p:nvPr/>
        </p:nvGrpSpPr>
        <p:grpSpPr>
          <a:xfrm>
            <a:off x="7330744" y="3708423"/>
            <a:ext cx="392430" cy="1900501"/>
            <a:chOff x="5758042" y="2982122"/>
            <a:chExt cx="392430" cy="1900501"/>
          </a:xfrm>
        </p:grpSpPr>
        <p:cxnSp>
          <p:nvCxnSpPr>
            <p:cNvPr id="48" name="直接连接符 47">
              <a:extLst>
                <a:ext uri="{FF2B5EF4-FFF2-40B4-BE49-F238E27FC236}">
                  <a16:creationId xmlns:a16="http://schemas.microsoft.com/office/drawing/2014/main" id="{903F8313-8A57-BAF9-95E8-4F3DA63D108C}"/>
                </a:ext>
              </a:extLst>
            </p:cNvPr>
            <p:cNvCxnSpPr>
              <a:cxnSpLocks/>
            </p:cNvCxnSpPr>
            <p:nvPr/>
          </p:nvCxnSpPr>
          <p:spPr>
            <a:xfrm>
              <a:off x="5758042" y="2982122"/>
              <a:ext cx="0" cy="1900501"/>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id="{4E100A4F-F008-523E-3BD6-6057A83BF763}"/>
                </a:ext>
              </a:extLst>
            </p:cNvPr>
            <p:cNvCxnSpPr>
              <a:cxnSpLocks/>
            </p:cNvCxnSpPr>
            <p:nvPr/>
          </p:nvCxnSpPr>
          <p:spPr>
            <a:xfrm>
              <a:off x="6150472" y="4707531"/>
              <a:ext cx="0" cy="17509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id="{CB83EE84-2475-9B71-DA09-42735A08147C}"/>
                </a:ext>
              </a:extLst>
            </p:cNvPr>
            <p:cNvCxnSpPr>
              <a:cxnSpLocks/>
            </p:cNvCxnSpPr>
            <p:nvPr/>
          </p:nvCxnSpPr>
          <p:spPr>
            <a:xfrm flipH="1">
              <a:off x="5758042" y="4882623"/>
              <a:ext cx="39243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52" name="文本框 51">
            <a:extLst>
              <a:ext uri="{FF2B5EF4-FFF2-40B4-BE49-F238E27FC236}">
                <a16:creationId xmlns:a16="http://schemas.microsoft.com/office/drawing/2014/main" id="{6EBC3950-7845-A718-D017-D7D4EB1150A0}"/>
              </a:ext>
            </a:extLst>
          </p:cNvPr>
          <p:cNvSpPr txBox="1"/>
          <p:nvPr/>
        </p:nvSpPr>
        <p:spPr>
          <a:xfrm>
            <a:off x="5166470" y="2282457"/>
            <a:ext cx="1319482" cy="246221"/>
          </a:xfrm>
          <a:prstGeom prst="rect">
            <a:avLst/>
          </a:prstGeom>
          <a:noFill/>
        </p:spPr>
        <p:txBody>
          <a:bodyPr wrap="square" rtlCol="0">
            <a:spAutoFit/>
          </a:bodyPr>
          <a:lstStyle/>
          <a:p>
            <a:pPr algn="ctr"/>
            <a:r>
              <a:rPr lang="zh-CN" altLang="en-US" sz="1000" b="1">
                <a:solidFill>
                  <a:srgbClr val="754E9A"/>
                </a:solidFill>
                <a:latin typeface="Arial" panose="020B0604020202020204" pitchFamily="34" charset="0"/>
                <a:ea typeface="微软雅黑" panose="020B0503020204020204" pitchFamily="34" charset="-122"/>
                <a:sym typeface="Arial" panose="020B0604020202020204" pitchFamily="34" charset="0"/>
              </a:rPr>
              <a:t>体重变化</a:t>
            </a:r>
            <a:endParaRPr lang="en-US" altLang="zh-CN" sz="1000" b="1">
              <a:solidFill>
                <a:srgbClr val="754E9A"/>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文本框 54">
            <a:extLst>
              <a:ext uri="{FF2B5EF4-FFF2-40B4-BE49-F238E27FC236}">
                <a16:creationId xmlns:a16="http://schemas.microsoft.com/office/drawing/2014/main" id="{A98BA8FF-5AEA-B19F-0B08-C4B8A7DEC39A}"/>
              </a:ext>
            </a:extLst>
          </p:cNvPr>
          <p:cNvSpPr txBox="1"/>
          <p:nvPr/>
        </p:nvSpPr>
        <p:spPr>
          <a:xfrm>
            <a:off x="6724300" y="2282457"/>
            <a:ext cx="1319482" cy="246221"/>
          </a:xfrm>
          <a:prstGeom prst="rect">
            <a:avLst/>
          </a:prstGeom>
          <a:noFill/>
        </p:spPr>
        <p:txBody>
          <a:bodyPr wrap="square" rtlCol="0">
            <a:spAutoFit/>
          </a:bodyPr>
          <a:lstStyle/>
          <a:p>
            <a:pPr algn="ctr"/>
            <a:r>
              <a:rPr lang="zh-CN" altLang="en-US" sz="1000" b="1">
                <a:solidFill>
                  <a:srgbClr val="754E9A"/>
                </a:solidFill>
                <a:latin typeface="Arial" panose="020B0604020202020204" pitchFamily="34" charset="0"/>
                <a:ea typeface="微软雅黑" panose="020B0503020204020204" pitchFamily="34" charset="-122"/>
                <a:sym typeface="Arial" panose="020B0604020202020204" pitchFamily="34" charset="0"/>
              </a:rPr>
              <a:t>收缩压变化</a:t>
            </a:r>
            <a:endParaRPr lang="en-US" altLang="zh-CN" sz="1000" b="1">
              <a:solidFill>
                <a:srgbClr val="754E9A"/>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11" name="组合 110">
            <a:extLst>
              <a:ext uri="{FF2B5EF4-FFF2-40B4-BE49-F238E27FC236}">
                <a16:creationId xmlns:a16="http://schemas.microsoft.com/office/drawing/2014/main" id="{D33AD740-F477-68F6-849E-D11B868E7B6A}"/>
              </a:ext>
            </a:extLst>
          </p:cNvPr>
          <p:cNvGrpSpPr/>
          <p:nvPr/>
        </p:nvGrpSpPr>
        <p:grpSpPr>
          <a:xfrm>
            <a:off x="8172699" y="2539333"/>
            <a:ext cx="2960490" cy="1361581"/>
            <a:chOff x="-54803" y="1415621"/>
            <a:chExt cx="11058259" cy="4558612"/>
          </a:xfrm>
        </p:grpSpPr>
        <p:grpSp>
          <p:nvGrpSpPr>
            <p:cNvPr id="56" name="Group 3">
              <a:extLst>
                <a:ext uri="{FF2B5EF4-FFF2-40B4-BE49-F238E27FC236}">
                  <a16:creationId xmlns:a16="http://schemas.microsoft.com/office/drawing/2014/main" id="{B7CAEA64-5105-BD1A-7C8C-420FCF8E52FB}"/>
                </a:ext>
              </a:extLst>
            </p:cNvPr>
            <p:cNvGrpSpPr/>
            <p:nvPr/>
          </p:nvGrpSpPr>
          <p:grpSpPr>
            <a:xfrm>
              <a:off x="-54803" y="5231813"/>
              <a:ext cx="10099750" cy="742420"/>
              <a:chOff x="1122714" y="5383304"/>
              <a:chExt cx="7861992" cy="742420"/>
            </a:xfrm>
          </p:grpSpPr>
          <p:sp>
            <p:nvSpPr>
              <p:cNvPr id="57" name="Rectangle 84">
                <a:extLst>
                  <a:ext uri="{FF2B5EF4-FFF2-40B4-BE49-F238E27FC236}">
                    <a16:creationId xmlns:a16="http://schemas.microsoft.com/office/drawing/2014/main" id="{54C6DFA3-72CD-E474-C1E8-9114C20094C8}"/>
                  </a:ext>
                </a:extLst>
              </p:cNvPr>
              <p:cNvSpPr>
                <a:spLocks noChangeArrowheads="1"/>
              </p:cNvSpPr>
              <p:nvPr/>
            </p:nvSpPr>
            <p:spPr bwMode="auto">
              <a:xfrm>
                <a:off x="2847108" y="5569284"/>
                <a:ext cx="503388" cy="55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altLang="en-US" sz="600" b="0" i="0" u="none" strike="noStrike" kern="0" cap="none" spc="0" normalizeH="0" baseline="0" noProof="0">
                    <a:ln>
                      <a:noFill/>
                    </a:ln>
                    <a:solidFill>
                      <a:srgbClr val="000000"/>
                    </a:solidFill>
                    <a:effectLst/>
                    <a:uLnTx/>
                    <a:uFillTx/>
                    <a:ea typeface="微软雅黑" panose="020B0503020204020204" pitchFamily="34" charset="-122"/>
                    <a:sym typeface="Arial" panose="020B0604020202020204" pitchFamily="34" charset="0"/>
                  </a:rPr>
                  <a:t>2745</a:t>
                </a:r>
              </a:p>
              <a:p>
                <a:pPr marL="0" marR="0" lvl="0" indent="0" algn="ctr" defTabSz="914400" eaLnBrk="0" fontAlgn="base" latinLnBrk="0" hangingPunct="0">
                  <a:lnSpc>
                    <a:spcPct val="90000"/>
                  </a:lnSpc>
                  <a:spcBef>
                    <a:spcPct val="0"/>
                  </a:spcBef>
                  <a:spcAft>
                    <a:spcPct val="0"/>
                  </a:spcAft>
                  <a:buClrTx/>
                  <a:buSzTx/>
                  <a:buFontTx/>
                  <a:buNone/>
                  <a:tabLst/>
                  <a:defRPr/>
                </a:pPr>
                <a:r>
                  <a:rPr kumimoji="0" lang="en-US" altLang="en-US" sz="600" b="0" i="0" u="none" strike="noStrike" kern="0" cap="none" spc="0" normalizeH="0" baseline="0" noProof="0">
                    <a:ln>
                      <a:noFill/>
                    </a:ln>
                    <a:solidFill>
                      <a:srgbClr val="744E9B"/>
                    </a:solidFill>
                    <a:effectLst/>
                    <a:uLnTx/>
                    <a:uFillTx/>
                    <a:ea typeface="微软雅黑" panose="020B0503020204020204" pitchFamily="34" charset="-122"/>
                    <a:sym typeface="Arial" panose="020B0604020202020204" pitchFamily="34" charset="0"/>
                  </a:rPr>
                  <a:t>2746</a:t>
                </a:r>
              </a:p>
            </p:txBody>
          </p:sp>
          <p:sp>
            <p:nvSpPr>
              <p:cNvPr id="58" name="Rectangle 84">
                <a:extLst>
                  <a:ext uri="{FF2B5EF4-FFF2-40B4-BE49-F238E27FC236}">
                    <a16:creationId xmlns:a16="http://schemas.microsoft.com/office/drawing/2014/main" id="{6E245D01-C46F-67FD-898A-01E6635F013A}"/>
                  </a:ext>
                </a:extLst>
              </p:cNvPr>
              <p:cNvSpPr>
                <a:spLocks noChangeArrowheads="1"/>
              </p:cNvSpPr>
              <p:nvPr/>
            </p:nvSpPr>
            <p:spPr bwMode="auto">
              <a:xfrm>
                <a:off x="3424862" y="5569284"/>
                <a:ext cx="503388" cy="55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altLang="en-US" sz="600" b="0" i="0" u="none" strike="noStrike" kern="0" cap="none" spc="0" normalizeH="0" baseline="0" noProof="0">
                    <a:ln>
                      <a:noFill/>
                    </a:ln>
                    <a:solidFill>
                      <a:srgbClr val="000000"/>
                    </a:solidFill>
                    <a:effectLst/>
                    <a:uLnTx/>
                    <a:uFillTx/>
                    <a:ea typeface="微软雅黑" panose="020B0503020204020204" pitchFamily="34" charset="-122"/>
                    <a:sym typeface="Arial" panose="020B0604020202020204" pitchFamily="34" charset="0"/>
                  </a:rPr>
                  <a:t>2663</a:t>
                </a:r>
              </a:p>
              <a:p>
                <a:pPr marL="0" marR="0" lvl="0" indent="0" algn="ctr" defTabSz="914400" eaLnBrk="0" fontAlgn="base" latinLnBrk="0" hangingPunct="0">
                  <a:lnSpc>
                    <a:spcPct val="90000"/>
                  </a:lnSpc>
                  <a:spcBef>
                    <a:spcPct val="0"/>
                  </a:spcBef>
                  <a:spcAft>
                    <a:spcPct val="0"/>
                  </a:spcAft>
                  <a:buClrTx/>
                  <a:buSzTx/>
                  <a:buFontTx/>
                  <a:buNone/>
                  <a:tabLst/>
                  <a:defRPr/>
                </a:pPr>
                <a:r>
                  <a:rPr kumimoji="0" lang="en-US" altLang="en-US" sz="600" b="0" i="0" u="none" strike="noStrike" kern="0" cap="none" spc="0" normalizeH="0" baseline="0" noProof="0">
                    <a:ln>
                      <a:noFill/>
                    </a:ln>
                    <a:solidFill>
                      <a:srgbClr val="744E9B"/>
                    </a:solidFill>
                    <a:effectLst/>
                    <a:uLnTx/>
                    <a:uFillTx/>
                    <a:ea typeface="微软雅黑" panose="020B0503020204020204" pitchFamily="34" charset="-122"/>
                    <a:sym typeface="Arial" panose="020B0604020202020204" pitchFamily="34" charset="0"/>
                  </a:rPr>
                  <a:t>2670</a:t>
                </a:r>
              </a:p>
            </p:txBody>
          </p:sp>
          <p:sp>
            <p:nvSpPr>
              <p:cNvPr id="59" name="Rectangle 84">
                <a:extLst>
                  <a:ext uri="{FF2B5EF4-FFF2-40B4-BE49-F238E27FC236}">
                    <a16:creationId xmlns:a16="http://schemas.microsoft.com/office/drawing/2014/main" id="{B5BDB9D2-33BB-5286-3931-A588F42AB032}"/>
                  </a:ext>
                </a:extLst>
              </p:cNvPr>
              <p:cNvSpPr>
                <a:spLocks noChangeArrowheads="1"/>
              </p:cNvSpPr>
              <p:nvPr/>
            </p:nvSpPr>
            <p:spPr bwMode="auto">
              <a:xfrm>
                <a:off x="4006858" y="5569284"/>
                <a:ext cx="503388" cy="55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altLang="en-US" sz="600" b="0" i="0" u="none" strike="noStrike" kern="0" cap="none" spc="0" normalizeH="0" baseline="0" noProof="0">
                    <a:ln>
                      <a:noFill/>
                    </a:ln>
                    <a:solidFill>
                      <a:srgbClr val="000000"/>
                    </a:solidFill>
                    <a:effectLst/>
                    <a:uLnTx/>
                    <a:uFillTx/>
                    <a:ea typeface="微软雅黑" panose="020B0503020204020204" pitchFamily="34" charset="-122"/>
                    <a:sym typeface="Arial" panose="020B0604020202020204" pitchFamily="34" charset="0"/>
                  </a:rPr>
                  <a:t>2580</a:t>
                </a:r>
              </a:p>
              <a:p>
                <a:pPr marL="0" marR="0" lvl="0" indent="0" algn="ctr" defTabSz="914400" eaLnBrk="0" fontAlgn="base" latinLnBrk="0" hangingPunct="0">
                  <a:lnSpc>
                    <a:spcPct val="90000"/>
                  </a:lnSpc>
                  <a:spcBef>
                    <a:spcPct val="0"/>
                  </a:spcBef>
                  <a:spcAft>
                    <a:spcPct val="0"/>
                  </a:spcAft>
                  <a:buClrTx/>
                  <a:buSzTx/>
                  <a:buFontTx/>
                  <a:buNone/>
                  <a:tabLst/>
                  <a:defRPr/>
                </a:pPr>
                <a:r>
                  <a:rPr kumimoji="0" lang="en-US" altLang="en-US" sz="600" b="0" i="0" u="none" strike="noStrike" kern="0" cap="none" spc="0" normalizeH="0" baseline="0" noProof="0">
                    <a:ln>
                      <a:noFill/>
                    </a:ln>
                    <a:solidFill>
                      <a:srgbClr val="744E9B"/>
                    </a:solidFill>
                    <a:effectLst/>
                    <a:uLnTx/>
                    <a:uFillTx/>
                    <a:ea typeface="微软雅黑" panose="020B0503020204020204" pitchFamily="34" charset="-122"/>
                    <a:sym typeface="Arial" panose="020B0604020202020204" pitchFamily="34" charset="0"/>
                  </a:rPr>
                  <a:t>2610</a:t>
                </a:r>
              </a:p>
            </p:txBody>
          </p:sp>
          <p:sp>
            <p:nvSpPr>
              <p:cNvPr id="60" name="Rectangle 84">
                <a:extLst>
                  <a:ext uri="{FF2B5EF4-FFF2-40B4-BE49-F238E27FC236}">
                    <a16:creationId xmlns:a16="http://schemas.microsoft.com/office/drawing/2014/main" id="{CEFBE3BB-0365-0346-D3B6-3ECCA7DF2C80}"/>
                  </a:ext>
                </a:extLst>
              </p:cNvPr>
              <p:cNvSpPr>
                <a:spLocks noChangeArrowheads="1"/>
              </p:cNvSpPr>
              <p:nvPr/>
            </p:nvSpPr>
            <p:spPr bwMode="auto">
              <a:xfrm>
                <a:off x="5113614" y="5569284"/>
                <a:ext cx="503388" cy="55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altLang="en-US" sz="600" b="0" i="0" u="none" strike="noStrike" kern="0" cap="none" spc="0" normalizeH="0" baseline="0" noProof="0">
                    <a:ln>
                      <a:noFill/>
                    </a:ln>
                    <a:solidFill>
                      <a:srgbClr val="000000"/>
                    </a:solidFill>
                    <a:effectLst/>
                    <a:uLnTx/>
                    <a:uFillTx/>
                    <a:ea typeface="微软雅黑" panose="020B0503020204020204" pitchFamily="34" charset="-122"/>
                    <a:sym typeface="Arial" panose="020B0604020202020204" pitchFamily="34" charset="0"/>
                  </a:rPr>
                  <a:t>2180</a:t>
                </a:r>
              </a:p>
              <a:p>
                <a:pPr marL="0" marR="0" lvl="0" indent="0" algn="ctr" defTabSz="914400" eaLnBrk="0" fontAlgn="base" latinLnBrk="0" hangingPunct="0">
                  <a:lnSpc>
                    <a:spcPct val="90000"/>
                  </a:lnSpc>
                  <a:spcBef>
                    <a:spcPct val="0"/>
                  </a:spcBef>
                  <a:spcAft>
                    <a:spcPct val="0"/>
                  </a:spcAft>
                  <a:buClrTx/>
                  <a:buSzTx/>
                  <a:buFontTx/>
                  <a:buNone/>
                  <a:tabLst/>
                  <a:defRPr/>
                </a:pPr>
                <a:r>
                  <a:rPr kumimoji="0" lang="en-US" altLang="en-US" sz="600" b="0" i="0" u="none" strike="noStrike" kern="0" cap="none" spc="0" normalizeH="0" baseline="0" noProof="0">
                    <a:ln>
                      <a:noFill/>
                    </a:ln>
                    <a:solidFill>
                      <a:srgbClr val="744E9B"/>
                    </a:solidFill>
                    <a:effectLst/>
                    <a:uLnTx/>
                    <a:uFillTx/>
                    <a:ea typeface="微软雅黑" panose="020B0503020204020204" pitchFamily="34" charset="-122"/>
                    <a:sym typeface="Arial" panose="020B0604020202020204" pitchFamily="34" charset="0"/>
                  </a:rPr>
                  <a:t>2247</a:t>
                </a:r>
              </a:p>
            </p:txBody>
          </p:sp>
          <p:sp>
            <p:nvSpPr>
              <p:cNvPr id="61" name="Rectangle 84">
                <a:extLst>
                  <a:ext uri="{FF2B5EF4-FFF2-40B4-BE49-F238E27FC236}">
                    <a16:creationId xmlns:a16="http://schemas.microsoft.com/office/drawing/2014/main" id="{5A8642E1-53BA-F752-FF7A-B6961FD99B2B}"/>
                  </a:ext>
                </a:extLst>
              </p:cNvPr>
              <p:cNvSpPr>
                <a:spLocks noChangeArrowheads="1"/>
              </p:cNvSpPr>
              <p:nvPr/>
            </p:nvSpPr>
            <p:spPr bwMode="auto">
              <a:xfrm>
                <a:off x="6271492" y="5569284"/>
                <a:ext cx="503388" cy="55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altLang="en-US" sz="600" b="0" i="0" u="none" strike="noStrike" kern="0" cap="none" spc="0" normalizeH="0" baseline="0" noProof="0">
                    <a:ln>
                      <a:noFill/>
                    </a:ln>
                    <a:solidFill>
                      <a:srgbClr val="000000"/>
                    </a:solidFill>
                    <a:effectLst/>
                    <a:uLnTx/>
                    <a:uFillTx/>
                    <a:ea typeface="微软雅黑" panose="020B0503020204020204" pitchFamily="34" charset="-122"/>
                    <a:sym typeface="Arial" panose="020B0604020202020204" pitchFamily="34" charset="0"/>
                  </a:rPr>
                  <a:t>1027</a:t>
                </a:r>
              </a:p>
              <a:p>
                <a:pPr marL="0" marR="0" lvl="0" indent="0" algn="ctr" defTabSz="914400" eaLnBrk="0" fontAlgn="base" latinLnBrk="0" hangingPunct="0">
                  <a:lnSpc>
                    <a:spcPct val="90000"/>
                  </a:lnSpc>
                  <a:spcBef>
                    <a:spcPct val="0"/>
                  </a:spcBef>
                  <a:spcAft>
                    <a:spcPct val="0"/>
                  </a:spcAft>
                  <a:buClrTx/>
                  <a:buSzTx/>
                  <a:buFontTx/>
                  <a:buNone/>
                  <a:tabLst/>
                  <a:defRPr/>
                </a:pPr>
                <a:r>
                  <a:rPr kumimoji="0" lang="en-US" altLang="en-US" sz="600" b="0" i="0" u="none" strike="noStrike" kern="0" cap="none" spc="0" normalizeH="0" baseline="0" noProof="0">
                    <a:ln>
                      <a:noFill/>
                    </a:ln>
                    <a:solidFill>
                      <a:srgbClr val="744E9B"/>
                    </a:solidFill>
                    <a:effectLst/>
                    <a:uLnTx/>
                    <a:uFillTx/>
                    <a:ea typeface="微软雅黑" panose="020B0503020204020204" pitchFamily="34" charset="-122"/>
                    <a:sym typeface="Arial" panose="020B0604020202020204" pitchFamily="34" charset="0"/>
                  </a:rPr>
                  <a:t>1117</a:t>
                </a:r>
              </a:p>
            </p:txBody>
          </p:sp>
          <p:sp>
            <p:nvSpPr>
              <p:cNvPr id="62" name="Rectangle 84">
                <a:extLst>
                  <a:ext uri="{FF2B5EF4-FFF2-40B4-BE49-F238E27FC236}">
                    <a16:creationId xmlns:a16="http://schemas.microsoft.com/office/drawing/2014/main" id="{E2CB2214-F9F2-3A53-60D6-D5CD2A6FC475}"/>
                  </a:ext>
                </a:extLst>
              </p:cNvPr>
              <p:cNvSpPr>
                <a:spLocks noChangeArrowheads="1"/>
              </p:cNvSpPr>
              <p:nvPr/>
            </p:nvSpPr>
            <p:spPr bwMode="auto">
              <a:xfrm>
                <a:off x="7418853" y="5569283"/>
                <a:ext cx="509723" cy="55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altLang="en-US" sz="600" b="0" i="0" u="none" strike="noStrike" kern="0" cap="none" spc="0" normalizeH="0" baseline="0" noProof="0">
                    <a:ln>
                      <a:noFill/>
                    </a:ln>
                    <a:solidFill>
                      <a:srgbClr val="000000"/>
                    </a:solidFill>
                    <a:effectLst/>
                    <a:uLnTx/>
                    <a:uFillTx/>
                    <a:ea typeface="微软雅黑" panose="020B0503020204020204" pitchFamily="34" charset="-122"/>
                    <a:sym typeface="Arial" panose="020B0604020202020204" pitchFamily="34" charset="0"/>
                  </a:rPr>
                  <a:t>769</a:t>
                </a:r>
              </a:p>
              <a:p>
                <a:pPr marL="0" marR="0" lvl="0" indent="0" algn="ctr" defTabSz="914400" eaLnBrk="0" fontAlgn="base" latinLnBrk="0" hangingPunct="0">
                  <a:lnSpc>
                    <a:spcPct val="90000"/>
                  </a:lnSpc>
                  <a:spcBef>
                    <a:spcPct val="0"/>
                  </a:spcBef>
                  <a:spcAft>
                    <a:spcPct val="0"/>
                  </a:spcAft>
                  <a:buClrTx/>
                  <a:buSzTx/>
                  <a:buFontTx/>
                  <a:buNone/>
                  <a:tabLst/>
                  <a:defRPr/>
                </a:pPr>
                <a:r>
                  <a:rPr kumimoji="0" lang="en-US" altLang="en-US" sz="600" b="0" i="0" u="none" strike="noStrike" kern="0" cap="none" spc="0" normalizeH="0" baseline="0" noProof="0">
                    <a:ln>
                      <a:noFill/>
                    </a:ln>
                    <a:solidFill>
                      <a:srgbClr val="744E9B"/>
                    </a:solidFill>
                    <a:effectLst/>
                    <a:uLnTx/>
                    <a:uFillTx/>
                    <a:ea typeface="微软雅黑" panose="020B0503020204020204" pitchFamily="34" charset="-122"/>
                    <a:sym typeface="Arial" panose="020B0604020202020204" pitchFamily="34" charset="0"/>
                  </a:rPr>
                  <a:t>855</a:t>
                </a:r>
              </a:p>
            </p:txBody>
          </p:sp>
          <p:sp>
            <p:nvSpPr>
              <p:cNvPr id="63" name="Rectangle 84">
                <a:extLst>
                  <a:ext uri="{FF2B5EF4-FFF2-40B4-BE49-F238E27FC236}">
                    <a16:creationId xmlns:a16="http://schemas.microsoft.com/office/drawing/2014/main" id="{D4B780AC-CFD8-448B-D57C-7F2CE71FB8AE}"/>
                  </a:ext>
                </a:extLst>
              </p:cNvPr>
              <p:cNvSpPr>
                <a:spLocks noChangeArrowheads="1"/>
              </p:cNvSpPr>
              <p:nvPr/>
            </p:nvSpPr>
            <p:spPr bwMode="auto">
              <a:xfrm>
                <a:off x="8607162" y="5569280"/>
                <a:ext cx="377544" cy="55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altLang="en-US" sz="600" b="0" i="0" u="none" strike="noStrike" kern="0" cap="none" spc="0" normalizeH="0" baseline="0" noProof="0">
                    <a:ln>
                      <a:noFill/>
                    </a:ln>
                    <a:solidFill>
                      <a:srgbClr val="000000"/>
                    </a:solidFill>
                    <a:effectLst/>
                    <a:uLnTx/>
                    <a:uFillTx/>
                    <a:ea typeface="微软雅黑" panose="020B0503020204020204" pitchFamily="34" charset="-122"/>
                    <a:sym typeface="Arial" panose="020B0604020202020204" pitchFamily="34" charset="0"/>
                  </a:rPr>
                  <a:t>134</a:t>
                </a:r>
              </a:p>
              <a:p>
                <a:pPr marL="0" marR="0" lvl="0" indent="0" algn="ctr" defTabSz="914400" eaLnBrk="0" fontAlgn="base" latinLnBrk="0" hangingPunct="0">
                  <a:lnSpc>
                    <a:spcPct val="90000"/>
                  </a:lnSpc>
                  <a:spcBef>
                    <a:spcPct val="0"/>
                  </a:spcBef>
                  <a:spcAft>
                    <a:spcPct val="0"/>
                  </a:spcAft>
                  <a:buClrTx/>
                  <a:buSzTx/>
                  <a:buFontTx/>
                  <a:buNone/>
                  <a:tabLst/>
                  <a:defRPr/>
                </a:pPr>
                <a:r>
                  <a:rPr kumimoji="0" lang="en-US" altLang="en-US" sz="600" b="0" i="0" u="none" strike="noStrike" kern="0" cap="none" spc="0" normalizeH="0" baseline="0" noProof="0">
                    <a:ln>
                      <a:noFill/>
                    </a:ln>
                    <a:solidFill>
                      <a:srgbClr val="744E9B"/>
                    </a:solidFill>
                    <a:effectLst/>
                    <a:uLnTx/>
                    <a:uFillTx/>
                    <a:ea typeface="微软雅黑" panose="020B0503020204020204" pitchFamily="34" charset="-122"/>
                    <a:sym typeface="Arial" panose="020B0604020202020204" pitchFamily="34" charset="0"/>
                  </a:rPr>
                  <a:t>140</a:t>
                </a:r>
              </a:p>
            </p:txBody>
          </p:sp>
          <p:sp>
            <p:nvSpPr>
              <p:cNvPr id="64" name="Rectangle 84">
                <a:extLst>
                  <a:ext uri="{FF2B5EF4-FFF2-40B4-BE49-F238E27FC236}">
                    <a16:creationId xmlns:a16="http://schemas.microsoft.com/office/drawing/2014/main" id="{18023D36-DC2E-2904-13A4-F6065639010C}"/>
                  </a:ext>
                </a:extLst>
              </p:cNvPr>
              <p:cNvSpPr>
                <a:spLocks noChangeArrowheads="1"/>
              </p:cNvSpPr>
              <p:nvPr/>
            </p:nvSpPr>
            <p:spPr bwMode="auto">
              <a:xfrm>
                <a:off x="1122714" y="5383304"/>
                <a:ext cx="1393641" cy="695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eaLnBrk="0" fontAlgn="base" latinLnBrk="0" hangingPunct="0">
                  <a:lnSpc>
                    <a:spcPct val="90000"/>
                  </a:lnSpc>
                  <a:spcBef>
                    <a:spcPct val="0"/>
                  </a:spcBef>
                  <a:spcAft>
                    <a:spcPct val="0"/>
                  </a:spcAft>
                  <a:buClrTx/>
                  <a:buSzTx/>
                  <a:buFontTx/>
                  <a:buNone/>
                  <a:tabLst/>
                  <a:defRPr/>
                </a:pPr>
                <a:r>
                  <a:rPr kumimoji="0" lang="zh-CN" altLang="en-US" sz="500" b="0" i="0" u="none" strike="noStrike" kern="0" cap="none" spc="0" normalizeH="0" baseline="0" noProof="0">
                    <a:ln>
                      <a:noFill/>
                    </a:ln>
                    <a:solidFill>
                      <a:prstClr val="black"/>
                    </a:solidFill>
                    <a:effectLst/>
                    <a:uLnTx/>
                    <a:uFillTx/>
                    <a:ea typeface="微软雅黑" panose="020B0503020204020204" pitchFamily="34" charset="-122"/>
                    <a:sym typeface="Arial" panose="020B0604020202020204" pitchFamily="34" charset="0"/>
                  </a:rPr>
                  <a:t>风险样本量</a:t>
                </a:r>
                <a:endParaRPr kumimoji="0" lang="en-US" altLang="zh-CN" sz="500" b="0" i="0" u="none" strike="noStrike" kern="0" cap="none" spc="0" normalizeH="0" baseline="0" noProof="0">
                  <a:ln>
                    <a:noFill/>
                  </a:ln>
                  <a:solidFill>
                    <a:prstClr val="black"/>
                  </a:solidFill>
                  <a:effectLst/>
                  <a:uLnTx/>
                  <a:uFillTx/>
                  <a:ea typeface="微软雅黑" panose="020B0503020204020204" pitchFamily="34" charset="-122"/>
                  <a:sym typeface="Arial" panose="020B0604020202020204" pitchFamily="34" charset="0"/>
                </a:endParaRPr>
              </a:p>
              <a:p>
                <a:pPr marL="0" marR="0" lvl="0" indent="0" algn="r" defTabSz="914400" eaLnBrk="0" fontAlgn="base" latinLnBrk="0" hangingPunct="0">
                  <a:lnSpc>
                    <a:spcPct val="90000"/>
                  </a:lnSpc>
                  <a:spcBef>
                    <a:spcPct val="0"/>
                  </a:spcBef>
                  <a:spcAft>
                    <a:spcPct val="0"/>
                  </a:spcAft>
                  <a:buClrTx/>
                  <a:buSzTx/>
                  <a:buFontTx/>
                  <a:buNone/>
                  <a:tabLst/>
                  <a:defRPr/>
                </a:pPr>
                <a:r>
                  <a:rPr kumimoji="0" lang="zh-CN" altLang="en-US" sz="500" b="0" i="0" u="none" strike="noStrike" kern="0" cap="none" spc="0" normalizeH="0" baseline="0" noProof="0">
                    <a:ln>
                      <a:noFill/>
                    </a:ln>
                    <a:solidFill>
                      <a:prstClr val="black"/>
                    </a:solidFill>
                    <a:effectLst/>
                    <a:uLnTx/>
                    <a:uFillTx/>
                    <a:ea typeface="微软雅黑" panose="020B0503020204020204" pitchFamily="34" charset="-122"/>
                    <a:sym typeface="Arial" panose="020B0604020202020204" pitchFamily="34" charset="0"/>
                  </a:rPr>
                  <a:t>安慰剂</a:t>
                </a:r>
                <a:endParaRPr kumimoji="0" lang="en-US" altLang="zh-CN" sz="500" b="0" i="0" u="none" strike="noStrike" kern="0" cap="none" spc="0" normalizeH="0" baseline="0" noProof="0">
                  <a:ln>
                    <a:noFill/>
                  </a:ln>
                  <a:solidFill>
                    <a:prstClr val="black"/>
                  </a:solidFill>
                  <a:effectLst/>
                  <a:uLnTx/>
                  <a:uFillTx/>
                  <a:ea typeface="微软雅黑" panose="020B0503020204020204" pitchFamily="34" charset="-122"/>
                  <a:sym typeface="Arial" panose="020B0604020202020204" pitchFamily="34" charset="0"/>
                </a:endParaRPr>
              </a:p>
              <a:p>
                <a:pPr marL="0" marR="0" lvl="0" indent="0" algn="r" defTabSz="914400" eaLnBrk="0" fontAlgn="base" latinLnBrk="0" hangingPunct="0">
                  <a:lnSpc>
                    <a:spcPct val="90000"/>
                  </a:lnSpc>
                  <a:spcBef>
                    <a:spcPct val="0"/>
                  </a:spcBef>
                  <a:spcAft>
                    <a:spcPct val="0"/>
                  </a:spcAft>
                  <a:buClrTx/>
                  <a:buSzTx/>
                  <a:buFontTx/>
                  <a:buNone/>
                  <a:tabLst/>
                  <a:defRPr/>
                </a:pPr>
                <a:r>
                  <a:rPr kumimoji="0" lang="zh-CN" altLang="en-US" sz="500" b="0" i="0" u="none" strike="noStrike" kern="0" cap="none" spc="0" normalizeH="0" baseline="0" noProof="0">
                    <a:ln>
                      <a:noFill/>
                    </a:ln>
                    <a:solidFill>
                      <a:srgbClr val="744E9B"/>
                    </a:solidFill>
                    <a:effectLst/>
                    <a:uLnTx/>
                    <a:uFillTx/>
                    <a:ea typeface="微软雅黑" panose="020B0503020204020204" pitchFamily="34" charset="-122"/>
                    <a:sym typeface="Arial" panose="020B0604020202020204" pitchFamily="34" charset="0"/>
                  </a:rPr>
                  <a:t>艾托格列净</a:t>
                </a:r>
                <a:r>
                  <a:rPr kumimoji="0" lang="en-US" altLang="en-US" sz="500" b="0" i="0" u="none" strike="noStrike" kern="0" cap="none" spc="0" normalizeH="0" baseline="0" noProof="0">
                    <a:ln>
                      <a:noFill/>
                    </a:ln>
                    <a:solidFill>
                      <a:srgbClr val="744E9B"/>
                    </a:solidFill>
                    <a:effectLst/>
                    <a:uLnTx/>
                    <a:uFillTx/>
                    <a:ea typeface="微软雅黑" panose="020B0503020204020204" pitchFamily="34" charset="-122"/>
                    <a:sym typeface="Arial" panose="020B0604020202020204" pitchFamily="34" charset="0"/>
                  </a:rPr>
                  <a:t> 5 mg</a:t>
                </a:r>
              </a:p>
            </p:txBody>
          </p:sp>
        </p:grpSp>
        <p:sp>
          <p:nvSpPr>
            <p:cNvPr id="65" name="TextBox 73">
              <a:extLst>
                <a:ext uri="{FF2B5EF4-FFF2-40B4-BE49-F238E27FC236}">
                  <a16:creationId xmlns:a16="http://schemas.microsoft.com/office/drawing/2014/main" id="{11CB56CD-3B71-8307-425C-328E72FEBDA4}"/>
                </a:ext>
              </a:extLst>
            </p:cNvPr>
            <p:cNvSpPr txBox="1"/>
            <p:nvPr/>
          </p:nvSpPr>
          <p:spPr>
            <a:xfrm rot="16200000">
              <a:off x="-500606" y="2775259"/>
              <a:ext cx="3409055" cy="68977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600" b="0" i="0" u="none" strike="noStrike" kern="0" cap="none" spc="0" normalizeH="0" baseline="0" noProof="0">
                  <a:ln>
                    <a:noFill/>
                  </a:ln>
                  <a:solidFill>
                    <a:srgbClr val="595959"/>
                  </a:solidFill>
                  <a:effectLst/>
                  <a:uLnTx/>
                  <a:uFillTx/>
                  <a:latin typeface="Arial" panose="020B0604020202020204" pitchFamily="34" charset="0"/>
                  <a:ea typeface="微软雅黑" panose="020B0503020204020204" pitchFamily="34" charset="-122"/>
                  <a:sym typeface="Arial" panose="020B0604020202020204" pitchFamily="34" charset="0"/>
                </a:rPr>
                <a:t>发生终点事件的患者</a:t>
              </a:r>
              <a:r>
                <a:rPr kumimoji="0" lang="en-US" altLang="zh-CN" sz="600" b="0" i="0" u="none" strike="noStrike" kern="0" cap="none" spc="0" normalizeH="0" baseline="0" noProof="0">
                  <a:ln>
                    <a:noFill/>
                  </a:ln>
                  <a:solidFill>
                    <a:srgbClr val="595959"/>
                  </a:solidFill>
                  <a:effectLst/>
                  <a:uLnTx/>
                  <a:uFillTx/>
                  <a:latin typeface="Arial" panose="020B0604020202020204" pitchFamily="34" charset="0"/>
                  <a:ea typeface="微软雅黑" panose="020B0503020204020204" pitchFamily="34" charset="-122"/>
                  <a:sym typeface="Arial" panose="020B0604020202020204" pitchFamily="34" charset="0"/>
                </a:rPr>
                <a:t> </a:t>
              </a:r>
              <a:r>
                <a:rPr kumimoji="0" lang="en-GB" sz="600" b="0" i="0" u="none" strike="noStrike" kern="0" cap="none" spc="0" normalizeH="0" baseline="0" noProof="0">
                  <a:ln>
                    <a:noFill/>
                  </a:ln>
                  <a:solidFill>
                    <a:srgbClr val="595959"/>
                  </a:solidFill>
                  <a:effectLst/>
                  <a:uLnTx/>
                  <a:uFillTx/>
                  <a:latin typeface="Arial" panose="020B0604020202020204" pitchFamily="34" charset="0"/>
                  <a:ea typeface="微软雅黑" panose="020B0503020204020204" pitchFamily="34" charset="-122"/>
                  <a:sym typeface="Arial" panose="020B0604020202020204" pitchFamily="34" charset="0"/>
                </a:rPr>
                <a:t>(%)</a:t>
              </a:r>
            </a:p>
          </p:txBody>
        </p:sp>
        <p:sp>
          <p:nvSpPr>
            <p:cNvPr id="66" name="Rectangle 68">
              <a:extLst>
                <a:ext uri="{FF2B5EF4-FFF2-40B4-BE49-F238E27FC236}">
                  <a16:creationId xmlns:a16="http://schemas.microsoft.com/office/drawing/2014/main" id="{E47E6FDE-AD0B-E7DD-36FC-3899F26DFB6B}"/>
                </a:ext>
              </a:extLst>
            </p:cNvPr>
            <p:cNvSpPr>
              <a:spLocks noChangeArrowheads="1"/>
            </p:cNvSpPr>
            <p:nvPr/>
          </p:nvSpPr>
          <p:spPr bwMode="auto">
            <a:xfrm>
              <a:off x="6828171" y="3458728"/>
              <a:ext cx="3562662" cy="108196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zh-CN" altLang="en-US" sz="700" b="1" i="0" u="none" strike="noStrike" kern="0" cap="none" spc="0" normalizeH="0" baseline="0" noProof="0">
                  <a:ln>
                    <a:noFill/>
                  </a:ln>
                  <a:solidFill>
                    <a:srgbClr val="744E9B"/>
                  </a:solidFill>
                  <a:effectLst/>
                  <a:uLnTx/>
                  <a:uFillTx/>
                  <a:ea typeface="微软雅黑" panose="020B0503020204020204" pitchFamily="34" charset="-122"/>
                  <a:sym typeface="Arial" panose="020B0604020202020204" pitchFamily="34" charset="0"/>
                </a:rPr>
                <a:t>艾托格列净</a:t>
              </a:r>
              <a:r>
                <a:rPr kumimoji="0" lang="en-US" altLang="en-US" sz="700" b="1" i="0" u="none" strike="noStrike" kern="0" cap="none" spc="0" normalizeH="0" baseline="0" noProof="0">
                  <a:ln>
                    <a:noFill/>
                  </a:ln>
                  <a:solidFill>
                    <a:srgbClr val="744E9B"/>
                  </a:solidFill>
                  <a:effectLst/>
                  <a:uLnTx/>
                  <a:uFillTx/>
                  <a:ea typeface="微软雅黑" panose="020B0503020204020204" pitchFamily="34" charset="-122"/>
                  <a:sym typeface="Arial" panose="020B0604020202020204" pitchFamily="34" charset="0"/>
                </a:rPr>
                <a:t> 5 mg</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700" b="1" i="0" u="none" strike="noStrike" kern="0" cap="none" spc="0" normalizeH="0" baseline="0" noProof="0">
                  <a:ln>
                    <a:noFill/>
                  </a:ln>
                  <a:solidFill>
                    <a:srgbClr val="000000"/>
                  </a:solidFill>
                  <a:effectLst/>
                  <a:uLnTx/>
                  <a:uFillTx/>
                  <a:ea typeface="微软雅黑" panose="020B0503020204020204" pitchFamily="34" charset="-122"/>
                  <a:sym typeface="Arial" panose="020B0604020202020204" pitchFamily="34" charset="0"/>
                </a:rPr>
                <a:t>HR 0.91 </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700" b="0" i="0" u="none" strike="noStrike" kern="0" cap="none" spc="0" normalizeH="0" baseline="0" noProof="0">
                  <a:ln>
                    <a:noFill/>
                  </a:ln>
                  <a:solidFill>
                    <a:srgbClr val="000000"/>
                  </a:solidFill>
                  <a:effectLst/>
                  <a:uLnTx/>
                  <a:uFillTx/>
                  <a:ea typeface="微软雅黑" panose="020B0503020204020204" pitchFamily="34" charset="-122"/>
                  <a:sym typeface="Arial" panose="020B0604020202020204" pitchFamily="34" charset="0"/>
                </a:rPr>
                <a:t>(95.6%** CI, 0.77, 1.07)</a:t>
              </a:r>
            </a:p>
          </p:txBody>
        </p:sp>
        <p:sp>
          <p:nvSpPr>
            <p:cNvPr id="67" name="Line 527">
              <a:extLst>
                <a:ext uri="{FF2B5EF4-FFF2-40B4-BE49-F238E27FC236}">
                  <a16:creationId xmlns:a16="http://schemas.microsoft.com/office/drawing/2014/main" id="{50F220DD-ECE8-24E8-CED3-9E3D32914B0F}"/>
                </a:ext>
              </a:extLst>
            </p:cNvPr>
            <p:cNvSpPr>
              <a:spLocks noChangeShapeType="1"/>
            </p:cNvSpPr>
            <p:nvPr/>
          </p:nvSpPr>
          <p:spPr bwMode="auto">
            <a:xfrm>
              <a:off x="10211308" y="1967039"/>
              <a:ext cx="0" cy="0"/>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srgbClr val="595959"/>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nvGrpSpPr>
            <p:cNvPr id="68" name="Group 15">
              <a:extLst>
                <a:ext uri="{FF2B5EF4-FFF2-40B4-BE49-F238E27FC236}">
                  <a16:creationId xmlns:a16="http://schemas.microsoft.com/office/drawing/2014/main" id="{7FB8F657-2763-1DD1-6870-8162EC4C61B8}"/>
                </a:ext>
              </a:extLst>
            </p:cNvPr>
            <p:cNvGrpSpPr/>
            <p:nvPr/>
          </p:nvGrpSpPr>
          <p:grpSpPr>
            <a:xfrm>
              <a:off x="2330828" y="1573166"/>
              <a:ext cx="7787236" cy="3495965"/>
              <a:chOff x="3013228" y="1820863"/>
              <a:chExt cx="6224436" cy="2843213"/>
            </a:xfrm>
          </p:grpSpPr>
          <p:sp>
            <p:nvSpPr>
              <p:cNvPr id="69" name="Line 549">
                <a:extLst>
                  <a:ext uri="{FF2B5EF4-FFF2-40B4-BE49-F238E27FC236}">
                    <a16:creationId xmlns:a16="http://schemas.microsoft.com/office/drawing/2014/main" id="{005FB27F-00E7-2ADF-FCC7-51260757CE0B}"/>
                  </a:ext>
                </a:extLst>
              </p:cNvPr>
              <p:cNvSpPr>
                <a:spLocks noChangeShapeType="1"/>
              </p:cNvSpPr>
              <p:nvPr/>
            </p:nvSpPr>
            <p:spPr bwMode="auto">
              <a:xfrm flipH="1">
                <a:off x="3013228" y="4605876"/>
                <a:ext cx="9144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srgbClr val="595959"/>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nvGrpSpPr>
              <p:cNvPr id="70" name="Group 17">
                <a:extLst>
                  <a:ext uri="{FF2B5EF4-FFF2-40B4-BE49-F238E27FC236}">
                    <a16:creationId xmlns:a16="http://schemas.microsoft.com/office/drawing/2014/main" id="{BC80E87C-6A70-5BDB-1A0B-952F7B5C20E1}"/>
                  </a:ext>
                </a:extLst>
              </p:cNvPr>
              <p:cNvGrpSpPr/>
              <p:nvPr/>
            </p:nvGrpSpPr>
            <p:grpSpPr>
              <a:xfrm>
                <a:off x="3054351" y="1820863"/>
                <a:ext cx="6183313" cy="2843213"/>
                <a:chOff x="3054351" y="1820863"/>
                <a:chExt cx="6183313" cy="2843213"/>
              </a:xfrm>
            </p:grpSpPr>
            <p:grpSp>
              <p:nvGrpSpPr>
                <p:cNvPr id="75" name="Group 22">
                  <a:extLst>
                    <a:ext uri="{FF2B5EF4-FFF2-40B4-BE49-F238E27FC236}">
                      <a16:creationId xmlns:a16="http://schemas.microsoft.com/office/drawing/2014/main" id="{B942C774-6424-CA83-5BA5-E47A64BB8076}"/>
                    </a:ext>
                  </a:extLst>
                </p:cNvPr>
                <p:cNvGrpSpPr/>
                <p:nvPr/>
              </p:nvGrpSpPr>
              <p:grpSpPr>
                <a:xfrm>
                  <a:off x="3054351" y="4605338"/>
                  <a:ext cx="6183313" cy="58738"/>
                  <a:chOff x="3054351" y="4605338"/>
                  <a:chExt cx="6183313" cy="58738"/>
                </a:xfrm>
              </p:grpSpPr>
              <p:sp>
                <p:nvSpPr>
                  <p:cNvPr id="77" name="Line 529">
                    <a:extLst>
                      <a:ext uri="{FF2B5EF4-FFF2-40B4-BE49-F238E27FC236}">
                        <a16:creationId xmlns:a16="http://schemas.microsoft.com/office/drawing/2014/main" id="{DC9F92C8-F813-0AB7-009C-E929D4FE108C}"/>
                      </a:ext>
                    </a:extLst>
                  </p:cNvPr>
                  <p:cNvSpPr>
                    <a:spLocks noChangeShapeType="1"/>
                  </p:cNvSpPr>
                  <p:nvPr/>
                </p:nvSpPr>
                <p:spPr bwMode="auto">
                  <a:xfrm>
                    <a:off x="3084513" y="4605338"/>
                    <a:ext cx="0" cy="58738"/>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srgbClr val="595959"/>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78" name="Line 530">
                    <a:extLst>
                      <a:ext uri="{FF2B5EF4-FFF2-40B4-BE49-F238E27FC236}">
                        <a16:creationId xmlns:a16="http://schemas.microsoft.com/office/drawing/2014/main" id="{53E16AB1-6927-A991-80FE-3993B8D819DA}"/>
                      </a:ext>
                    </a:extLst>
                  </p:cNvPr>
                  <p:cNvSpPr>
                    <a:spLocks noChangeShapeType="1"/>
                  </p:cNvSpPr>
                  <p:nvPr/>
                </p:nvSpPr>
                <p:spPr bwMode="auto">
                  <a:xfrm>
                    <a:off x="3670301" y="4605338"/>
                    <a:ext cx="0" cy="58738"/>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srgbClr val="595959"/>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79" name="Line 531">
                    <a:extLst>
                      <a:ext uri="{FF2B5EF4-FFF2-40B4-BE49-F238E27FC236}">
                        <a16:creationId xmlns:a16="http://schemas.microsoft.com/office/drawing/2014/main" id="{755E0FD0-F311-1054-F638-9C1CC302BE34}"/>
                      </a:ext>
                    </a:extLst>
                  </p:cNvPr>
                  <p:cNvSpPr>
                    <a:spLocks noChangeShapeType="1"/>
                  </p:cNvSpPr>
                  <p:nvPr/>
                </p:nvSpPr>
                <p:spPr bwMode="auto">
                  <a:xfrm>
                    <a:off x="4256088" y="4605338"/>
                    <a:ext cx="0" cy="58738"/>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srgbClr val="595959"/>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80" name="Line 532">
                    <a:extLst>
                      <a:ext uri="{FF2B5EF4-FFF2-40B4-BE49-F238E27FC236}">
                        <a16:creationId xmlns:a16="http://schemas.microsoft.com/office/drawing/2014/main" id="{AB34A9B8-EA26-F6B9-B1CD-F5517564044B}"/>
                      </a:ext>
                    </a:extLst>
                  </p:cNvPr>
                  <p:cNvSpPr>
                    <a:spLocks noChangeShapeType="1"/>
                  </p:cNvSpPr>
                  <p:nvPr/>
                </p:nvSpPr>
                <p:spPr bwMode="auto">
                  <a:xfrm>
                    <a:off x="5427663" y="4605338"/>
                    <a:ext cx="0" cy="58738"/>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srgbClr val="595959"/>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81" name="Line 533">
                    <a:extLst>
                      <a:ext uri="{FF2B5EF4-FFF2-40B4-BE49-F238E27FC236}">
                        <a16:creationId xmlns:a16="http://schemas.microsoft.com/office/drawing/2014/main" id="{0FB135C9-742B-33D1-BB32-C070D2879D6B}"/>
                      </a:ext>
                    </a:extLst>
                  </p:cNvPr>
                  <p:cNvSpPr>
                    <a:spLocks noChangeShapeType="1"/>
                  </p:cNvSpPr>
                  <p:nvPr/>
                </p:nvSpPr>
                <p:spPr bwMode="auto">
                  <a:xfrm>
                    <a:off x="6629401" y="4605338"/>
                    <a:ext cx="0" cy="58738"/>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srgbClr val="595959"/>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82" name="Line 534">
                    <a:extLst>
                      <a:ext uri="{FF2B5EF4-FFF2-40B4-BE49-F238E27FC236}">
                        <a16:creationId xmlns:a16="http://schemas.microsoft.com/office/drawing/2014/main" id="{E4DEFF81-8BF9-8E59-A11F-59199EDE8CF4}"/>
                      </a:ext>
                    </a:extLst>
                  </p:cNvPr>
                  <p:cNvSpPr>
                    <a:spLocks noChangeShapeType="1"/>
                  </p:cNvSpPr>
                  <p:nvPr/>
                </p:nvSpPr>
                <p:spPr bwMode="auto">
                  <a:xfrm>
                    <a:off x="7802563" y="4605338"/>
                    <a:ext cx="0" cy="58738"/>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srgbClr val="595959"/>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83" name="Line 535">
                    <a:extLst>
                      <a:ext uri="{FF2B5EF4-FFF2-40B4-BE49-F238E27FC236}">
                        <a16:creationId xmlns:a16="http://schemas.microsoft.com/office/drawing/2014/main" id="{EC108542-A746-7B06-B61F-77594F1CD700}"/>
                      </a:ext>
                    </a:extLst>
                  </p:cNvPr>
                  <p:cNvSpPr>
                    <a:spLocks noChangeShapeType="1"/>
                  </p:cNvSpPr>
                  <p:nvPr/>
                </p:nvSpPr>
                <p:spPr bwMode="auto">
                  <a:xfrm>
                    <a:off x="8974138" y="4605338"/>
                    <a:ext cx="0" cy="58738"/>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srgbClr val="595959"/>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84" name="Line 543">
                    <a:extLst>
                      <a:ext uri="{FF2B5EF4-FFF2-40B4-BE49-F238E27FC236}">
                        <a16:creationId xmlns:a16="http://schemas.microsoft.com/office/drawing/2014/main" id="{F8B3BF1B-89B0-E21E-C747-432A4142707F}"/>
                      </a:ext>
                    </a:extLst>
                  </p:cNvPr>
                  <p:cNvSpPr>
                    <a:spLocks noChangeShapeType="1"/>
                  </p:cNvSpPr>
                  <p:nvPr/>
                </p:nvSpPr>
                <p:spPr bwMode="auto">
                  <a:xfrm>
                    <a:off x="3670301" y="4605338"/>
                    <a:ext cx="0" cy="58738"/>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srgbClr val="595959"/>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85" name="Line 544">
                    <a:extLst>
                      <a:ext uri="{FF2B5EF4-FFF2-40B4-BE49-F238E27FC236}">
                        <a16:creationId xmlns:a16="http://schemas.microsoft.com/office/drawing/2014/main" id="{1271D2B8-94BE-C879-E825-E95FDB02F91D}"/>
                      </a:ext>
                    </a:extLst>
                  </p:cNvPr>
                  <p:cNvSpPr>
                    <a:spLocks noChangeShapeType="1"/>
                  </p:cNvSpPr>
                  <p:nvPr/>
                </p:nvSpPr>
                <p:spPr bwMode="auto">
                  <a:xfrm>
                    <a:off x="4256088" y="4605338"/>
                    <a:ext cx="0" cy="58738"/>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srgbClr val="595959"/>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86" name="Line 545">
                    <a:extLst>
                      <a:ext uri="{FF2B5EF4-FFF2-40B4-BE49-F238E27FC236}">
                        <a16:creationId xmlns:a16="http://schemas.microsoft.com/office/drawing/2014/main" id="{0EA9AF29-D768-A0AC-A322-76E6F1A72342}"/>
                      </a:ext>
                    </a:extLst>
                  </p:cNvPr>
                  <p:cNvSpPr>
                    <a:spLocks noChangeShapeType="1"/>
                  </p:cNvSpPr>
                  <p:nvPr/>
                </p:nvSpPr>
                <p:spPr bwMode="auto">
                  <a:xfrm>
                    <a:off x="5427663" y="4605338"/>
                    <a:ext cx="0" cy="58738"/>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srgbClr val="595959"/>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87" name="Line 546">
                    <a:extLst>
                      <a:ext uri="{FF2B5EF4-FFF2-40B4-BE49-F238E27FC236}">
                        <a16:creationId xmlns:a16="http://schemas.microsoft.com/office/drawing/2014/main" id="{160B21C0-C830-0E9D-F05D-5156AD02D527}"/>
                      </a:ext>
                    </a:extLst>
                  </p:cNvPr>
                  <p:cNvSpPr>
                    <a:spLocks noChangeShapeType="1"/>
                  </p:cNvSpPr>
                  <p:nvPr/>
                </p:nvSpPr>
                <p:spPr bwMode="auto">
                  <a:xfrm>
                    <a:off x="6629401" y="4605338"/>
                    <a:ext cx="0" cy="58738"/>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srgbClr val="595959"/>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88" name="Line 547">
                    <a:extLst>
                      <a:ext uri="{FF2B5EF4-FFF2-40B4-BE49-F238E27FC236}">
                        <a16:creationId xmlns:a16="http://schemas.microsoft.com/office/drawing/2014/main" id="{2E1EC5B0-59C8-9EB0-1CCF-72B0DFE0FA05}"/>
                      </a:ext>
                    </a:extLst>
                  </p:cNvPr>
                  <p:cNvSpPr>
                    <a:spLocks noChangeShapeType="1"/>
                  </p:cNvSpPr>
                  <p:nvPr/>
                </p:nvSpPr>
                <p:spPr bwMode="auto">
                  <a:xfrm>
                    <a:off x="7802563" y="4605338"/>
                    <a:ext cx="0" cy="58738"/>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srgbClr val="595959"/>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89" name="Line 548">
                    <a:extLst>
                      <a:ext uri="{FF2B5EF4-FFF2-40B4-BE49-F238E27FC236}">
                        <a16:creationId xmlns:a16="http://schemas.microsoft.com/office/drawing/2014/main" id="{91912E15-DD2E-37B4-11B2-C0533A4E53E6}"/>
                      </a:ext>
                    </a:extLst>
                  </p:cNvPr>
                  <p:cNvSpPr>
                    <a:spLocks noChangeShapeType="1"/>
                  </p:cNvSpPr>
                  <p:nvPr/>
                </p:nvSpPr>
                <p:spPr bwMode="auto">
                  <a:xfrm>
                    <a:off x="8974138" y="4605338"/>
                    <a:ext cx="0" cy="58738"/>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srgbClr val="595959"/>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90" name="Line 541">
                    <a:extLst>
                      <a:ext uri="{FF2B5EF4-FFF2-40B4-BE49-F238E27FC236}">
                        <a16:creationId xmlns:a16="http://schemas.microsoft.com/office/drawing/2014/main" id="{179818BD-263F-3B0E-0F95-1D71AA2A8D3C}"/>
                      </a:ext>
                    </a:extLst>
                  </p:cNvPr>
                  <p:cNvSpPr>
                    <a:spLocks noChangeShapeType="1"/>
                  </p:cNvSpPr>
                  <p:nvPr/>
                </p:nvSpPr>
                <p:spPr bwMode="auto">
                  <a:xfrm>
                    <a:off x="3054351" y="4605338"/>
                    <a:ext cx="618331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srgbClr val="595959"/>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sp>
              <p:nvSpPr>
                <p:cNvPr id="76" name="Line 528">
                  <a:extLst>
                    <a:ext uri="{FF2B5EF4-FFF2-40B4-BE49-F238E27FC236}">
                      <a16:creationId xmlns:a16="http://schemas.microsoft.com/office/drawing/2014/main" id="{BD6AB7DE-18C9-31D7-19A1-CBF890654A49}"/>
                    </a:ext>
                  </a:extLst>
                </p:cNvPr>
                <p:cNvSpPr>
                  <a:spLocks noChangeShapeType="1"/>
                </p:cNvSpPr>
                <p:nvPr/>
              </p:nvSpPr>
              <p:spPr bwMode="auto">
                <a:xfrm flipV="1">
                  <a:off x="3084515" y="1820863"/>
                  <a:ext cx="0" cy="281463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srgbClr val="595959"/>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sp>
            <p:nvSpPr>
              <p:cNvPr id="71" name="Line 549">
                <a:extLst>
                  <a:ext uri="{FF2B5EF4-FFF2-40B4-BE49-F238E27FC236}">
                    <a16:creationId xmlns:a16="http://schemas.microsoft.com/office/drawing/2014/main" id="{90F1048F-81B4-E54D-E283-3205A72F58CC}"/>
                  </a:ext>
                </a:extLst>
              </p:cNvPr>
              <p:cNvSpPr>
                <a:spLocks noChangeShapeType="1"/>
              </p:cNvSpPr>
              <p:nvPr/>
            </p:nvSpPr>
            <p:spPr bwMode="auto">
              <a:xfrm flipH="1">
                <a:off x="3013228" y="3940176"/>
                <a:ext cx="74527"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srgbClr val="595959"/>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72" name="Line 549">
                <a:extLst>
                  <a:ext uri="{FF2B5EF4-FFF2-40B4-BE49-F238E27FC236}">
                    <a16:creationId xmlns:a16="http://schemas.microsoft.com/office/drawing/2014/main" id="{2CDC6BC9-E231-14D8-CFC6-16D95ED07D6F}"/>
                  </a:ext>
                </a:extLst>
              </p:cNvPr>
              <p:cNvSpPr>
                <a:spLocks noChangeShapeType="1"/>
              </p:cNvSpPr>
              <p:nvPr/>
            </p:nvSpPr>
            <p:spPr bwMode="auto">
              <a:xfrm flipH="1">
                <a:off x="3013228" y="3269457"/>
                <a:ext cx="74527"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srgbClr val="595959"/>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73" name="Line 549">
                <a:extLst>
                  <a:ext uri="{FF2B5EF4-FFF2-40B4-BE49-F238E27FC236}">
                    <a16:creationId xmlns:a16="http://schemas.microsoft.com/office/drawing/2014/main" id="{7AAE504C-57AF-38E8-A01C-D83BFF11C486}"/>
                  </a:ext>
                </a:extLst>
              </p:cNvPr>
              <p:cNvSpPr>
                <a:spLocks noChangeShapeType="1"/>
              </p:cNvSpPr>
              <p:nvPr/>
            </p:nvSpPr>
            <p:spPr bwMode="auto">
              <a:xfrm flipH="1">
                <a:off x="3013228" y="2581275"/>
                <a:ext cx="74527"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srgbClr val="595959"/>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74" name="Line 549">
                <a:extLst>
                  <a:ext uri="{FF2B5EF4-FFF2-40B4-BE49-F238E27FC236}">
                    <a16:creationId xmlns:a16="http://schemas.microsoft.com/office/drawing/2014/main" id="{F5ED5E8D-6A82-942B-F641-503836A45D01}"/>
                  </a:ext>
                </a:extLst>
              </p:cNvPr>
              <p:cNvSpPr>
                <a:spLocks noChangeShapeType="1"/>
              </p:cNvSpPr>
              <p:nvPr/>
            </p:nvSpPr>
            <p:spPr bwMode="auto">
              <a:xfrm flipH="1">
                <a:off x="3013228" y="1884364"/>
                <a:ext cx="74527"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srgbClr val="595959"/>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1" name="Group 59">
              <a:extLst>
                <a:ext uri="{FF2B5EF4-FFF2-40B4-BE49-F238E27FC236}">
                  <a16:creationId xmlns:a16="http://schemas.microsoft.com/office/drawing/2014/main" id="{BD695779-2F06-8C53-623A-D986F21D1BAF}"/>
                </a:ext>
              </a:extLst>
            </p:cNvPr>
            <p:cNvGrpSpPr/>
            <p:nvPr/>
          </p:nvGrpSpPr>
          <p:grpSpPr>
            <a:xfrm>
              <a:off x="2752653" y="1522919"/>
              <a:ext cx="2065129" cy="594877"/>
              <a:chOff x="6827476" y="2053360"/>
              <a:chExt cx="1267736" cy="359374"/>
            </a:xfrm>
          </p:grpSpPr>
          <p:sp>
            <p:nvSpPr>
              <p:cNvPr id="92" name="Rectangle 191">
                <a:extLst>
                  <a:ext uri="{FF2B5EF4-FFF2-40B4-BE49-F238E27FC236}">
                    <a16:creationId xmlns:a16="http://schemas.microsoft.com/office/drawing/2014/main" id="{91E60E3C-7A9A-BFB5-DDC5-03222670AAA4}"/>
                  </a:ext>
                </a:extLst>
              </p:cNvPr>
              <p:cNvSpPr>
                <a:spLocks noChangeArrowheads="1"/>
              </p:cNvSpPr>
              <p:nvPr/>
            </p:nvSpPr>
            <p:spPr bwMode="auto">
              <a:xfrm>
                <a:off x="7041473" y="2053360"/>
                <a:ext cx="441082" cy="155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zh-CN" altLang="en-US" sz="500" b="0" i="0" u="none" strike="noStrike" kern="0" cap="none" spc="0" normalizeH="0" baseline="0" noProof="0">
                    <a:ln>
                      <a:noFill/>
                    </a:ln>
                    <a:solidFill>
                      <a:prstClr val="black"/>
                    </a:solidFill>
                    <a:effectLst/>
                    <a:uLnTx/>
                    <a:uFillTx/>
                    <a:ea typeface="微软雅黑" panose="020B0503020204020204" pitchFamily="34" charset="-122"/>
                    <a:sym typeface="Arial" panose="020B0604020202020204" pitchFamily="34" charset="0"/>
                  </a:rPr>
                  <a:t>安慰剂</a:t>
                </a:r>
                <a:endParaRPr kumimoji="0" lang="en-US" altLang="en-US" sz="500" b="0" i="0" u="none" strike="noStrike" kern="0" cap="none" spc="0" normalizeH="0" baseline="0" noProof="0">
                  <a:ln>
                    <a:noFill/>
                  </a:ln>
                  <a:solidFill>
                    <a:prstClr val="black"/>
                  </a:solidFill>
                  <a:effectLst/>
                  <a:uLnTx/>
                  <a:uFillTx/>
                  <a:ea typeface="微软雅黑" panose="020B0503020204020204" pitchFamily="34" charset="-122"/>
                  <a:sym typeface="Arial" panose="020B0604020202020204" pitchFamily="34" charset="0"/>
                </a:endParaRPr>
              </a:p>
            </p:txBody>
          </p:sp>
          <p:sp>
            <p:nvSpPr>
              <p:cNvPr id="93" name="Line 197">
                <a:extLst>
                  <a:ext uri="{FF2B5EF4-FFF2-40B4-BE49-F238E27FC236}">
                    <a16:creationId xmlns:a16="http://schemas.microsoft.com/office/drawing/2014/main" id="{5CF0EE72-9EB6-DE09-CDF0-DE7056AC500C}"/>
                  </a:ext>
                </a:extLst>
              </p:cNvPr>
              <p:cNvSpPr>
                <a:spLocks noChangeShapeType="1"/>
              </p:cNvSpPr>
              <p:nvPr/>
            </p:nvSpPr>
            <p:spPr bwMode="auto">
              <a:xfrm>
                <a:off x="6827476" y="2122155"/>
                <a:ext cx="126239" cy="0"/>
              </a:xfrm>
              <a:prstGeom prst="line">
                <a:avLst/>
              </a:prstGeom>
              <a:noFill/>
              <a:ln w="19050" cap="flat">
                <a:solidFill>
                  <a:srgbClr val="C8C8C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94" name="Line 214">
                <a:extLst>
                  <a:ext uri="{FF2B5EF4-FFF2-40B4-BE49-F238E27FC236}">
                    <a16:creationId xmlns:a16="http://schemas.microsoft.com/office/drawing/2014/main" id="{221668D8-B849-78AB-1CF2-3952497CB847}"/>
                  </a:ext>
                </a:extLst>
              </p:cNvPr>
              <p:cNvSpPr>
                <a:spLocks noChangeShapeType="1"/>
              </p:cNvSpPr>
              <p:nvPr/>
            </p:nvSpPr>
            <p:spPr bwMode="auto">
              <a:xfrm>
                <a:off x="6835339" y="2312440"/>
                <a:ext cx="105198" cy="0"/>
              </a:xfrm>
              <a:prstGeom prst="line">
                <a:avLst/>
              </a:prstGeom>
              <a:noFill/>
              <a:ln w="19050" cap="flat">
                <a:solidFill>
                  <a:srgbClr val="744E9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95" name="Rectangle 191">
                <a:extLst>
                  <a:ext uri="{FF2B5EF4-FFF2-40B4-BE49-F238E27FC236}">
                    <a16:creationId xmlns:a16="http://schemas.microsoft.com/office/drawing/2014/main" id="{AADA98C5-6318-E049-1A1F-5832924D2D4F}"/>
                  </a:ext>
                </a:extLst>
              </p:cNvPr>
              <p:cNvSpPr>
                <a:spLocks noChangeArrowheads="1"/>
              </p:cNvSpPr>
              <p:nvPr/>
            </p:nvSpPr>
            <p:spPr bwMode="auto">
              <a:xfrm>
                <a:off x="6996179" y="2257108"/>
                <a:ext cx="1099033" cy="155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zh-CN" altLang="en-US" sz="500" b="0" i="0" u="none" strike="noStrike" kern="0" cap="none" spc="0" normalizeH="0" baseline="0" noProof="0">
                    <a:ln>
                      <a:noFill/>
                    </a:ln>
                    <a:solidFill>
                      <a:srgbClr val="000000"/>
                    </a:solidFill>
                    <a:effectLst/>
                    <a:uLnTx/>
                    <a:uFillTx/>
                    <a:ea typeface="微软雅黑" panose="020B0503020204020204" pitchFamily="34" charset="-122"/>
                    <a:sym typeface="Arial" panose="020B0604020202020204" pitchFamily="34" charset="0"/>
                  </a:rPr>
                  <a:t>艾托格列净</a:t>
                </a:r>
                <a:r>
                  <a:rPr kumimoji="0" lang="en-US" altLang="en-US" sz="500" b="0" i="0" u="none" strike="noStrike" kern="0" cap="none" spc="0" normalizeH="0" baseline="0" noProof="0">
                    <a:ln>
                      <a:noFill/>
                    </a:ln>
                    <a:solidFill>
                      <a:srgbClr val="000000"/>
                    </a:solidFill>
                    <a:effectLst/>
                    <a:uLnTx/>
                    <a:uFillTx/>
                    <a:ea typeface="微软雅黑" panose="020B0503020204020204" pitchFamily="34" charset="-122"/>
                    <a:sym typeface="Arial" panose="020B0604020202020204" pitchFamily="34" charset="0"/>
                  </a:rPr>
                  <a:t> 5 mg</a:t>
                </a:r>
                <a:endParaRPr kumimoji="0" lang="en-US" altLang="en-US" sz="500" b="0" i="0" u="none" strike="noStrike" kern="0" cap="none" spc="0" normalizeH="0" baseline="0" noProof="0">
                  <a:ln>
                    <a:noFill/>
                  </a:ln>
                  <a:solidFill>
                    <a:prstClr val="black"/>
                  </a:solidFill>
                  <a:effectLst/>
                  <a:uLnTx/>
                  <a:uFillTx/>
                  <a:ea typeface="微软雅黑" panose="020B0503020204020204" pitchFamily="34" charset="-122"/>
                  <a:sym typeface="Arial" panose="020B0604020202020204" pitchFamily="34" charset="0"/>
                </a:endParaRPr>
              </a:p>
            </p:txBody>
          </p:sp>
        </p:grpSp>
        <p:sp>
          <p:nvSpPr>
            <p:cNvPr id="96" name="Freeform 818">
              <a:extLst>
                <a:ext uri="{FF2B5EF4-FFF2-40B4-BE49-F238E27FC236}">
                  <a16:creationId xmlns:a16="http://schemas.microsoft.com/office/drawing/2014/main" id="{1D7C0380-03BB-7207-C28D-A762B58288D9}"/>
                </a:ext>
              </a:extLst>
            </p:cNvPr>
            <p:cNvSpPr>
              <a:spLocks/>
            </p:cNvSpPr>
            <p:nvPr/>
          </p:nvSpPr>
          <p:spPr bwMode="auto">
            <a:xfrm>
              <a:off x="2422505" y="2046803"/>
              <a:ext cx="7346464" cy="2946780"/>
            </a:xfrm>
            <a:custGeom>
              <a:avLst/>
              <a:gdLst>
                <a:gd name="T0" fmla="*/ 32 w 3874"/>
                <a:gd name="T1" fmla="*/ 1566 h 1591"/>
                <a:gd name="T2" fmla="*/ 95 w 3874"/>
                <a:gd name="T3" fmla="*/ 1553 h 1591"/>
                <a:gd name="T4" fmla="*/ 151 w 3874"/>
                <a:gd name="T5" fmla="*/ 1534 h 1591"/>
                <a:gd name="T6" fmla="*/ 176 w 3874"/>
                <a:gd name="T7" fmla="*/ 1509 h 1591"/>
                <a:gd name="T8" fmla="*/ 220 w 3874"/>
                <a:gd name="T9" fmla="*/ 1490 h 1591"/>
                <a:gd name="T10" fmla="*/ 277 w 3874"/>
                <a:gd name="T11" fmla="*/ 1465 h 1591"/>
                <a:gd name="T12" fmla="*/ 302 w 3874"/>
                <a:gd name="T13" fmla="*/ 1446 h 1591"/>
                <a:gd name="T14" fmla="*/ 327 w 3874"/>
                <a:gd name="T15" fmla="*/ 1421 h 1591"/>
                <a:gd name="T16" fmla="*/ 352 w 3874"/>
                <a:gd name="T17" fmla="*/ 1402 h 1591"/>
                <a:gd name="T18" fmla="*/ 377 w 3874"/>
                <a:gd name="T19" fmla="*/ 1377 h 1591"/>
                <a:gd name="T20" fmla="*/ 402 w 3874"/>
                <a:gd name="T21" fmla="*/ 1358 h 1591"/>
                <a:gd name="T22" fmla="*/ 452 w 3874"/>
                <a:gd name="T23" fmla="*/ 1333 h 1591"/>
                <a:gd name="T24" fmla="*/ 484 w 3874"/>
                <a:gd name="T25" fmla="*/ 1314 h 1591"/>
                <a:gd name="T26" fmla="*/ 534 w 3874"/>
                <a:gd name="T27" fmla="*/ 1296 h 1591"/>
                <a:gd name="T28" fmla="*/ 578 w 3874"/>
                <a:gd name="T29" fmla="*/ 1270 h 1591"/>
                <a:gd name="T30" fmla="*/ 635 w 3874"/>
                <a:gd name="T31" fmla="*/ 1252 h 1591"/>
                <a:gd name="T32" fmla="*/ 666 w 3874"/>
                <a:gd name="T33" fmla="*/ 1226 h 1591"/>
                <a:gd name="T34" fmla="*/ 697 w 3874"/>
                <a:gd name="T35" fmla="*/ 1201 h 1591"/>
                <a:gd name="T36" fmla="*/ 754 w 3874"/>
                <a:gd name="T37" fmla="*/ 1176 h 1591"/>
                <a:gd name="T38" fmla="*/ 791 w 3874"/>
                <a:gd name="T39" fmla="*/ 1157 h 1591"/>
                <a:gd name="T40" fmla="*/ 842 w 3874"/>
                <a:gd name="T41" fmla="*/ 1132 h 1591"/>
                <a:gd name="T42" fmla="*/ 898 w 3874"/>
                <a:gd name="T43" fmla="*/ 1119 h 1591"/>
                <a:gd name="T44" fmla="*/ 930 w 3874"/>
                <a:gd name="T45" fmla="*/ 1094 h 1591"/>
                <a:gd name="T46" fmla="*/ 967 w 3874"/>
                <a:gd name="T47" fmla="*/ 1075 h 1591"/>
                <a:gd name="T48" fmla="*/ 1024 w 3874"/>
                <a:gd name="T49" fmla="*/ 1050 h 1591"/>
                <a:gd name="T50" fmla="*/ 1055 w 3874"/>
                <a:gd name="T51" fmla="*/ 1031 h 1591"/>
                <a:gd name="T52" fmla="*/ 1137 w 3874"/>
                <a:gd name="T53" fmla="*/ 1013 h 1591"/>
                <a:gd name="T54" fmla="*/ 1200 w 3874"/>
                <a:gd name="T55" fmla="*/ 987 h 1591"/>
                <a:gd name="T56" fmla="*/ 1256 w 3874"/>
                <a:gd name="T57" fmla="*/ 969 h 1591"/>
                <a:gd name="T58" fmla="*/ 1350 w 3874"/>
                <a:gd name="T59" fmla="*/ 943 h 1591"/>
                <a:gd name="T60" fmla="*/ 1375 w 3874"/>
                <a:gd name="T61" fmla="*/ 918 h 1591"/>
                <a:gd name="T62" fmla="*/ 1451 w 3874"/>
                <a:gd name="T63" fmla="*/ 899 h 1591"/>
                <a:gd name="T64" fmla="*/ 1476 w 3874"/>
                <a:gd name="T65" fmla="*/ 881 h 1591"/>
                <a:gd name="T66" fmla="*/ 1507 w 3874"/>
                <a:gd name="T67" fmla="*/ 855 h 1591"/>
                <a:gd name="T68" fmla="*/ 1557 w 3874"/>
                <a:gd name="T69" fmla="*/ 843 h 1591"/>
                <a:gd name="T70" fmla="*/ 1614 w 3874"/>
                <a:gd name="T71" fmla="*/ 818 h 1591"/>
                <a:gd name="T72" fmla="*/ 1664 w 3874"/>
                <a:gd name="T73" fmla="*/ 786 h 1591"/>
                <a:gd name="T74" fmla="*/ 1708 w 3874"/>
                <a:gd name="T75" fmla="*/ 767 h 1591"/>
                <a:gd name="T76" fmla="*/ 1777 w 3874"/>
                <a:gd name="T77" fmla="*/ 736 h 1591"/>
                <a:gd name="T78" fmla="*/ 1846 w 3874"/>
                <a:gd name="T79" fmla="*/ 717 h 1591"/>
                <a:gd name="T80" fmla="*/ 1940 w 3874"/>
                <a:gd name="T81" fmla="*/ 698 h 1591"/>
                <a:gd name="T82" fmla="*/ 2041 w 3874"/>
                <a:gd name="T83" fmla="*/ 679 h 1591"/>
                <a:gd name="T84" fmla="*/ 2091 w 3874"/>
                <a:gd name="T85" fmla="*/ 642 h 1591"/>
                <a:gd name="T86" fmla="*/ 2191 w 3874"/>
                <a:gd name="T87" fmla="*/ 616 h 1591"/>
                <a:gd name="T88" fmla="*/ 2273 w 3874"/>
                <a:gd name="T89" fmla="*/ 591 h 1591"/>
                <a:gd name="T90" fmla="*/ 2348 w 3874"/>
                <a:gd name="T91" fmla="*/ 554 h 1591"/>
                <a:gd name="T92" fmla="*/ 2480 w 3874"/>
                <a:gd name="T93" fmla="*/ 522 h 1591"/>
                <a:gd name="T94" fmla="*/ 2637 w 3874"/>
                <a:gd name="T95" fmla="*/ 484 h 1591"/>
                <a:gd name="T96" fmla="*/ 2788 w 3874"/>
                <a:gd name="T97" fmla="*/ 447 h 1591"/>
                <a:gd name="T98" fmla="*/ 2901 w 3874"/>
                <a:gd name="T99" fmla="*/ 409 h 1591"/>
                <a:gd name="T100" fmla="*/ 2957 w 3874"/>
                <a:gd name="T101" fmla="*/ 371 h 1591"/>
                <a:gd name="T102" fmla="*/ 2995 w 3874"/>
                <a:gd name="T103" fmla="*/ 327 h 1591"/>
                <a:gd name="T104" fmla="*/ 3127 w 3874"/>
                <a:gd name="T105" fmla="*/ 289 h 1591"/>
                <a:gd name="T106" fmla="*/ 3183 w 3874"/>
                <a:gd name="T107" fmla="*/ 252 h 1591"/>
                <a:gd name="T108" fmla="*/ 3328 w 3874"/>
                <a:gd name="T109" fmla="*/ 201 h 1591"/>
                <a:gd name="T110" fmla="*/ 3635 w 3874"/>
                <a:gd name="T111" fmla="*/ 113 h 1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74" h="1591">
                  <a:moveTo>
                    <a:pt x="0" y="1591"/>
                  </a:moveTo>
                  <a:lnTo>
                    <a:pt x="7" y="1591"/>
                  </a:lnTo>
                  <a:lnTo>
                    <a:pt x="7" y="1579"/>
                  </a:lnTo>
                  <a:lnTo>
                    <a:pt x="19" y="1579"/>
                  </a:lnTo>
                  <a:lnTo>
                    <a:pt x="32" y="1579"/>
                  </a:lnTo>
                  <a:lnTo>
                    <a:pt x="32" y="1572"/>
                  </a:lnTo>
                  <a:lnTo>
                    <a:pt x="32" y="1572"/>
                  </a:lnTo>
                  <a:lnTo>
                    <a:pt x="32" y="1566"/>
                  </a:lnTo>
                  <a:lnTo>
                    <a:pt x="38" y="1566"/>
                  </a:lnTo>
                  <a:lnTo>
                    <a:pt x="38" y="1560"/>
                  </a:lnTo>
                  <a:lnTo>
                    <a:pt x="44" y="1560"/>
                  </a:lnTo>
                  <a:lnTo>
                    <a:pt x="51" y="1560"/>
                  </a:lnTo>
                  <a:lnTo>
                    <a:pt x="51" y="1553"/>
                  </a:lnTo>
                  <a:lnTo>
                    <a:pt x="63" y="1553"/>
                  </a:lnTo>
                  <a:lnTo>
                    <a:pt x="95" y="1553"/>
                  </a:lnTo>
                  <a:lnTo>
                    <a:pt x="95" y="1553"/>
                  </a:lnTo>
                  <a:lnTo>
                    <a:pt x="95" y="1553"/>
                  </a:lnTo>
                  <a:lnTo>
                    <a:pt x="95" y="1547"/>
                  </a:lnTo>
                  <a:lnTo>
                    <a:pt x="101" y="1547"/>
                  </a:lnTo>
                  <a:lnTo>
                    <a:pt x="101" y="1541"/>
                  </a:lnTo>
                  <a:lnTo>
                    <a:pt x="113" y="1541"/>
                  </a:lnTo>
                  <a:lnTo>
                    <a:pt x="145" y="1541"/>
                  </a:lnTo>
                  <a:lnTo>
                    <a:pt x="145" y="1534"/>
                  </a:lnTo>
                  <a:lnTo>
                    <a:pt x="151" y="1534"/>
                  </a:lnTo>
                  <a:lnTo>
                    <a:pt x="151" y="1528"/>
                  </a:lnTo>
                  <a:lnTo>
                    <a:pt x="151" y="1528"/>
                  </a:lnTo>
                  <a:lnTo>
                    <a:pt x="151" y="1522"/>
                  </a:lnTo>
                  <a:lnTo>
                    <a:pt x="157" y="1522"/>
                  </a:lnTo>
                  <a:lnTo>
                    <a:pt x="170" y="1522"/>
                  </a:lnTo>
                  <a:lnTo>
                    <a:pt x="170" y="1516"/>
                  </a:lnTo>
                  <a:lnTo>
                    <a:pt x="176" y="1516"/>
                  </a:lnTo>
                  <a:lnTo>
                    <a:pt x="176" y="1509"/>
                  </a:lnTo>
                  <a:lnTo>
                    <a:pt x="183" y="1509"/>
                  </a:lnTo>
                  <a:lnTo>
                    <a:pt x="183" y="1509"/>
                  </a:lnTo>
                  <a:lnTo>
                    <a:pt x="183" y="1503"/>
                  </a:lnTo>
                  <a:lnTo>
                    <a:pt x="189" y="1503"/>
                  </a:lnTo>
                  <a:lnTo>
                    <a:pt x="189" y="1497"/>
                  </a:lnTo>
                  <a:lnTo>
                    <a:pt x="214" y="1497"/>
                  </a:lnTo>
                  <a:lnTo>
                    <a:pt x="214" y="1490"/>
                  </a:lnTo>
                  <a:lnTo>
                    <a:pt x="220" y="1490"/>
                  </a:lnTo>
                  <a:lnTo>
                    <a:pt x="220" y="1484"/>
                  </a:lnTo>
                  <a:lnTo>
                    <a:pt x="233" y="1484"/>
                  </a:lnTo>
                  <a:lnTo>
                    <a:pt x="233" y="1478"/>
                  </a:lnTo>
                  <a:lnTo>
                    <a:pt x="239" y="1478"/>
                  </a:lnTo>
                  <a:lnTo>
                    <a:pt x="245" y="1478"/>
                  </a:lnTo>
                  <a:lnTo>
                    <a:pt x="245" y="1472"/>
                  </a:lnTo>
                  <a:lnTo>
                    <a:pt x="245" y="1465"/>
                  </a:lnTo>
                  <a:lnTo>
                    <a:pt x="277" y="1465"/>
                  </a:lnTo>
                  <a:lnTo>
                    <a:pt x="277" y="1465"/>
                  </a:lnTo>
                  <a:lnTo>
                    <a:pt x="277" y="1465"/>
                  </a:lnTo>
                  <a:lnTo>
                    <a:pt x="277" y="1459"/>
                  </a:lnTo>
                  <a:lnTo>
                    <a:pt x="283" y="1459"/>
                  </a:lnTo>
                  <a:lnTo>
                    <a:pt x="283" y="1453"/>
                  </a:lnTo>
                  <a:lnTo>
                    <a:pt x="296" y="1453"/>
                  </a:lnTo>
                  <a:lnTo>
                    <a:pt x="296" y="1446"/>
                  </a:lnTo>
                  <a:lnTo>
                    <a:pt x="302" y="1446"/>
                  </a:lnTo>
                  <a:lnTo>
                    <a:pt x="302" y="1440"/>
                  </a:lnTo>
                  <a:lnTo>
                    <a:pt x="308" y="1440"/>
                  </a:lnTo>
                  <a:lnTo>
                    <a:pt x="314" y="1440"/>
                  </a:lnTo>
                  <a:lnTo>
                    <a:pt x="314" y="1434"/>
                  </a:lnTo>
                  <a:lnTo>
                    <a:pt x="314" y="1428"/>
                  </a:lnTo>
                  <a:lnTo>
                    <a:pt x="321" y="1428"/>
                  </a:lnTo>
                  <a:lnTo>
                    <a:pt x="327" y="1428"/>
                  </a:lnTo>
                  <a:lnTo>
                    <a:pt x="327" y="1421"/>
                  </a:lnTo>
                  <a:lnTo>
                    <a:pt x="333" y="1421"/>
                  </a:lnTo>
                  <a:lnTo>
                    <a:pt x="333" y="1421"/>
                  </a:lnTo>
                  <a:lnTo>
                    <a:pt x="333" y="1415"/>
                  </a:lnTo>
                  <a:lnTo>
                    <a:pt x="333" y="1415"/>
                  </a:lnTo>
                  <a:lnTo>
                    <a:pt x="333" y="1409"/>
                  </a:lnTo>
                  <a:lnTo>
                    <a:pt x="339" y="1409"/>
                  </a:lnTo>
                  <a:lnTo>
                    <a:pt x="339" y="1402"/>
                  </a:lnTo>
                  <a:lnTo>
                    <a:pt x="352" y="1402"/>
                  </a:lnTo>
                  <a:lnTo>
                    <a:pt x="352" y="1396"/>
                  </a:lnTo>
                  <a:lnTo>
                    <a:pt x="358" y="1396"/>
                  </a:lnTo>
                  <a:lnTo>
                    <a:pt x="358" y="1390"/>
                  </a:lnTo>
                  <a:lnTo>
                    <a:pt x="365" y="1390"/>
                  </a:lnTo>
                  <a:lnTo>
                    <a:pt x="365" y="1384"/>
                  </a:lnTo>
                  <a:lnTo>
                    <a:pt x="371" y="1384"/>
                  </a:lnTo>
                  <a:lnTo>
                    <a:pt x="377" y="1384"/>
                  </a:lnTo>
                  <a:lnTo>
                    <a:pt x="377" y="1377"/>
                  </a:lnTo>
                  <a:lnTo>
                    <a:pt x="383" y="1377"/>
                  </a:lnTo>
                  <a:lnTo>
                    <a:pt x="383" y="1377"/>
                  </a:lnTo>
                  <a:lnTo>
                    <a:pt x="390" y="1377"/>
                  </a:lnTo>
                  <a:lnTo>
                    <a:pt x="390" y="1371"/>
                  </a:lnTo>
                  <a:lnTo>
                    <a:pt x="396" y="1371"/>
                  </a:lnTo>
                  <a:lnTo>
                    <a:pt x="396" y="1365"/>
                  </a:lnTo>
                  <a:lnTo>
                    <a:pt x="402" y="1365"/>
                  </a:lnTo>
                  <a:lnTo>
                    <a:pt x="402" y="1358"/>
                  </a:lnTo>
                  <a:lnTo>
                    <a:pt x="409" y="1358"/>
                  </a:lnTo>
                  <a:lnTo>
                    <a:pt x="409" y="1352"/>
                  </a:lnTo>
                  <a:lnTo>
                    <a:pt x="427" y="1352"/>
                  </a:lnTo>
                  <a:lnTo>
                    <a:pt x="434" y="1352"/>
                  </a:lnTo>
                  <a:lnTo>
                    <a:pt x="434" y="1340"/>
                  </a:lnTo>
                  <a:lnTo>
                    <a:pt x="446" y="1340"/>
                  </a:lnTo>
                  <a:lnTo>
                    <a:pt x="446" y="1333"/>
                  </a:lnTo>
                  <a:lnTo>
                    <a:pt x="452" y="1333"/>
                  </a:lnTo>
                  <a:lnTo>
                    <a:pt x="452" y="1333"/>
                  </a:lnTo>
                  <a:lnTo>
                    <a:pt x="452" y="1333"/>
                  </a:lnTo>
                  <a:lnTo>
                    <a:pt x="452" y="1327"/>
                  </a:lnTo>
                  <a:lnTo>
                    <a:pt x="459" y="1327"/>
                  </a:lnTo>
                  <a:lnTo>
                    <a:pt x="459" y="1321"/>
                  </a:lnTo>
                  <a:lnTo>
                    <a:pt x="471" y="1321"/>
                  </a:lnTo>
                  <a:lnTo>
                    <a:pt x="484" y="1321"/>
                  </a:lnTo>
                  <a:lnTo>
                    <a:pt x="484" y="1314"/>
                  </a:lnTo>
                  <a:lnTo>
                    <a:pt x="496" y="1314"/>
                  </a:lnTo>
                  <a:lnTo>
                    <a:pt x="496" y="1308"/>
                  </a:lnTo>
                  <a:lnTo>
                    <a:pt x="515" y="1308"/>
                  </a:lnTo>
                  <a:lnTo>
                    <a:pt x="515" y="1302"/>
                  </a:lnTo>
                  <a:lnTo>
                    <a:pt x="522" y="1302"/>
                  </a:lnTo>
                  <a:lnTo>
                    <a:pt x="528" y="1302"/>
                  </a:lnTo>
                  <a:lnTo>
                    <a:pt x="528" y="1296"/>
                  </a:lnTo>
                  <a:lnTo>
                    <a:pt x="534" y="1296"/>
                  </a:lnTo>
                  <a:lnTo>
                    <a:pt x="534" y="1296"/>
                  </a:lnTo>
                  <a:lnTo>
                    <a:pt x="534" y="1289"/>
                  </a:lnTo>
                  <a:lnTo>
                    <a:pt x="540" y="1289"/>
                  </a:lnTo>
                  <a:lnTo>
                    <a:pt x="540" y="1283"/>
                  </a:lnTo>
                  <a:lnTo>
                    <a:pt x="547" y="1283"/>
                  </a:lnTo>
                  <a:lnTo>
                    <a:pt x="553" y="1283"/>
                  </a:lnTo>
                  <a:lnTo>
                    <a:pt x="553" y="1270"/>
                  </a:lnTo>
                  <a:lnTo>
                    <a:pt x="578" y="1270"/>
                  </a:lnTo>
                  <a:lnTo>
                    <a:pt x="578" y="1264"/>
                  </a:lnTo>
                  <a:lnTo>
                    <a:pt x="591" y="1264"/>
                  </a:lnTo>
                  <a:lnTo>
                    <a:pt x="603" y="1264"/>
                  </a:lnTo>
                  <a:lnTo>
                    <a:pt x="603" y="1258"/>
                  </a:lnTo>
                  <a:lnTo>
                    <a:pt x="622" y="1258"/>
                  </a:lnTo>
                  <a:lnTo>
                    <a:pt x="622" y="1252"/>
                  </a:lnTo>
                  <a:lnTo>
                    <a:pt x="635" y="1252"/>
                  </a:lnTo>
                  <a:lnTo>
                    <a:pt x="635" y="1252"/>
                  </a:lnTo>
                  <a:lnTo>
                    <a:pt x="635" y="1245"/>
                  </a:lnTo>
                  <a:lnTo>
                    <a:pt x="635" y="1245"/>
                  </a:lnTo>
                  <a:lnTo>
                    <a:pt x="635" y="1239"/>
                  </a:lnTo>
                  <a:lnTo>
                    <a:pt x="635" y="1233"/>
                  </a:lnTo>
                  <a:lnTo>
                    <a:pt x="647" y="1233"/>
                  </a:lnTo>
                  <a:lnTo>
                    <a:pt x="647" y="1226"/>
                  </a:lnTo>
                  <a:lnTo>
                    <a:pt x="653" y="1226"/>
                  </a:lnTo>
                  <a:lnTo>
                    <a:pt x="666" y="1226"/>
                  </a:lnTo>
                  <a:lnTo>
                    <a:pt x="666" y="1220"/>
                  </a:lnTo>
                  <a:lnTo>
                    <a:pt x="666" y="1214"/>
                  </a:lnTo>
                  <a:lnTo>
                    <a:pt x="678" y="1214"/>
                  </a:lnTo>
                  <a:lnTo>
                    <a:pt x="685" y="1214"/>
                  </a:lnTo>
                  <a:lnTo>
                    <a:pt x="685" y="1208"/>
                  </a:lnTo>
                  <a:lnTo>
                    <a:pt x="685" y="1208"/>
                  </a:lnTo>
                  <a:lnTo>
                    <a:pt x="697" y="1208"/>
                  </a:lnTo>
                  <a:lnTo>
                    <a:pt x="697" y="1201"/>
                  </a:lnTo>
                  <a:lnTo>
                    <a:pt x="722" y="1201"/>
                  </a:lnTo>
                  <a:lnTo>
                    <a:pt x="722" y="1195"/>
                  </a:lnTo>
                  <a:lnTo>
                    <a:pt x="735" y="1195"/>
                  </a:lnTo>
                  <a:lnTo>
                    <a:pt x="735" y="1189"/>
                  </a:lnTo>
                  <a:lnTo>
                    <a:pt x="748" y="1189"/>
                  </a:lnTo>
                  <a:lnTo>
                    <a:pt x="748" y="1182"/>
                  </a:lnTo>
                  <a:lnTo>
                    <a:pt x="754" y="1182"/>
                  </a:lnTo>
                  <a:lnTo>
                    <a:pt x="754" y="1176"/>
                  </a:lnTo>
                  <a:lnTo>
                    <a:pt x="754" y="1170"/>
                  </a:lnTo>
                  <a:lnTo>
                    <a:pt x="754" y="1170"/>
                  </a:lnTo>
                  <a:lnTo>
                    <a:pt x="760" y="1170"/>
                  </a:lnTo>
                  <a:lnTo>
                    <a:pt x="766" y="1170"/>
                  </a:lnTo>
                  <a:lnTo>
                    <a:pt x="766" y="1164"/>
                  </a:lnTo>
                  <a:lnTo>
                    <a:pt x="791" y="1164"/>
                  </a:lnTo>
                  <a:lnTo>
                    <a:pt x="791" y="1164"/>
                  </a:lnTo>
                  <a:lnTo>
                    <a:pt x="791" y="1157"/>
                  </a:lnTo>
                  <a:lnTo>
                    <a:pt x="804" y="1157"/>
                  </a:lnTo>
                  <a:lnTo>
                    <a:pt x="817" y="1157"/>
                  </a:lnTo>
                  <a:lnTo>
                    <a:pt x="817" y="1151"/>
                  </a:lnTo>
                  <a:lnTo>
                    <a:pt x="817" y="1145"/>
                  </a:lnTo>
                  <a:lnTo>
                    <a:pt x="829" y="1145"/>
                  </a:lnTo>
                  <a:lnTo>
                    <a:pt x="829" y="1138"/>
                  </a:lnTo>
                  <a:lnTo>
                    <a:pt x="829" y="1132"/>
                  </a:lnTo>
                  <a:lnTo>
                    <a:pt x="842" y="1132"/>
                  </a:lnTo>
                  <a:lnTo>
                    <a:pt x="842" y="1126"/>
                  </a:lnTo>
                  <a:lnTo>
                    <a:pt x="854" y="1126"/>
                  </a:lnTo>
                  <a:lnTo>
                    <a:pt x="879" y="1126"/>
                  </a:lnTo>
                  <a:lnTo>
                    <a:pt x="879" y="1119"/>
                  </a:lnTo>
                  <a:lnTo>
                    <a:pt x="886" y="1119"/>
                  </a:lnTo>
                  <a:lnTo>
                    <a:pt x="892" y="1119"/>
                  </a:lnTo>
                  <a:lnTo>
                    <a:pt x="892" y="1119"/>
                  </a:lnTo>
                  <a:lnTo>
                    <a:pt x="898" y="1119"/>
                  </a:lnTo>
                  <a:lnTo>
                    <a:pt x="898" y="1113"/>
                  </a:lnTo>
                  <a:lnTo>
                    <a:pt x="904" y="1113"/>
                  </a:lnTo>
                  <a:lnTo>
                    <a:pt x="904" y="1107"/>
                  </a:lnTo>
                  <a:lnTo>
                    <a:pt x="917" y="1107"/>
                  </a:lnTo>
                  <a:lnTo>
                    <a:pt x="917" y="1101"/>
                  </a:lnTo>
                  <a:lnTo>
                    <a:pt x="923" y="1101"/>
                  </a:lnTo>
                  <a:lnTo>
                    <a:pt x="930" y="1101"/>
                  </a:lnTo>
                  <a:lnTo>
                    <a:pt x="930" y="1094"/>
                  </a:lnTo>
                  <a:lnTo>
                    <a:pt x="936" y="1094"/>
                  </a:lnTo>
                  <a:lnTo>
                    <a:pt x="936" y="1088"/>
                  </a:lnTo>
                  <a:lnTo>
                    <a:pt x="942" y="1088"/>
                  </a:lnTo>
                  <a:lnTo>
                    <a:pt x="942" y="1082"/>
                  </a:lnTo>
                  <a:lnTo>
                    <a:pt x="948" y="1082"/>
                  </a:lnTo>
                  <a:lnTo>
                    <a:pt x="967" y="1082"/>
                  </a:lnTo>
                  <a:lnTo>
                    <a:pt x="967" y="1075"/>
                  </a:lnTo>
                  <a:lnTo>
                    <a:pt x="967" y="1075"/>
                  </a:lnTo>
                  <a:lnTo>
                    <a:pt x="980" y="1075"/>
                  </a:lnTo>
                  <a:lnTo>
                    <a:pt x="980" y="1069"/>
                  </a:lnTo>
                  <a:lnTo>
                    <a:pt x="986" y="1069"/>
                  </a:lnTo>
                  <a:lnTo>
                    <a:pt x="986" y="1063"/>
                  </a:lnTo>
                  <a:lnTo>
                    <a:pt x="999" y="1063"/>
                  </a:lnTo>
                  <a:lnTo>
                    <a:pt x="999" y="1057"/>
                  </a:lnTo>
                  <a:lnTo>
                    <a:pt x="1024" y="1057"/>
                  </a:lnTo>
                  <a:lnTo>
                    <a:pt x="1024" y="1050"/>
                  </a:lnTo>
                  <a:lnTo>
                    <a:pt x="1030" y="1050"/>
                  </a:lnTo>
                  <a:lnTo>
                    <a:pt x="1030" y="1044"/>
                  </a:lnTo>
                  <a:lnTo>
                    <a:pt x="1049" y="1044"/>
                  </a:lnTo>
                  <a:lnTo>
                    <a:pt x="1049" y="1038"/>
                  </a:lnTo>
                  <a:lnTo>
                    <a:pt x="1055" y="1038"/>
                  </a:lnTo>
                  <a:lnTo>
                    <a:pt x="1055" y="1031"/>
                  </a:lnTo>
                  <a:lnTo>
                    <a:pt x="1055" y="1031"/>
                  </a:lnTo>
                  <a:lnTo>
                    <a:pt x="1055" y="1031"/>
                  </a:lnTo>
                  <a:lnTo>
                    <a:pt x="1080" y="1031"/>
                  </a:lnTo>
                  <a:lnTo>
                    <a:pt x="1080" y="1025"/>
                  </a:lnTo>
                  <a:lnTo>
                    <a:pt x="1087" y="1025"/>
                  </a:lnTo>
                  <a:lnTo>
                    <a:pt x="1087" y="1019"/>
                  </a:lnTo>
                  <a:lnTo>
                    <a:pt x="1093" y="1019"/>
                  </a:lnTo>
                  <a:lnTo>
                    <a:pt x="1112" y="1019"/>
                  </a:lnTo>
                  <a:lnTo>
                    <a:pt x="1112" y="1013"/>
                  </a:lnTo>
                  <a:lnTo>
                    <a:pt x="1137" y="1013"/>
                  </a:lnTo>
                  <a:lnTo>
                    <a:pt x="1137" y="1006"/>
                  </a:lnTo>
                  <a:lnTo>
                    <a:pt x="1149" y="1006"/>
                  </a:lnTo>
                  <a:lnTo>
                    <a:pt x="1149" y="1000"/>
                  </a:lnTo>
                  <a:lnTo>
                    <a:pt x="1156" y="1000"/>
                  </a:lnTo>
                  <a:lnTo>
                    <a:pt x="1162" y="1000"/>
                  </a:lnTo>
                  <a:lnTo>
                    <a:pt x="1162" y="994"/>
                  </a:lnTo>
                  <a:lnTo>
                    <a:pt x="1200" y="994"/>
                  </a:lnTo>
                  <a:lnTo>
                    <a:pt x="1200" y="987"/>
                  </a:lnTo>
                  <a:lnTo>
                    <a:pt x="1218" y="987"/>
                  </a:lnTo>
                  <a:lnTo>
                    <a:pt x="1225" y="987"/>
                  </a:lnTo>
                  <a:lnTo>
                    <a:pt x="1225" y="987"/>
                  </a:lnTo>
                  <a:lnTo>
                    <a:pt x="1225" y="981"/>
                  </a:lnTo>
                  <a:lnTo>
                    <a:pt x="1250" y="981"/>
                  </a:lnTo>
                  <a:lnTo>
                    <a:pt x="1256" y="981"/>
                  </a:lnTo>
                  <a:lnTo>
                    <a:pt x="1256" y="975"/>
                  </a:lnTo>
                  <a:lnTo>
                    <a:pt x="1256" y="969"/>
                  </a:lnTo>
                  <a:lnTo>
                    <a:pt x="1262" y="969"/>
                  </a:lnTo>
                  <a:lnTo>
                    <a:pt x="1269" y="969"/>
                  </a:lnTo>
                  <a:lnTo>
                    <a:pt x="1269" y="962"/>
                  </a:lnTo>
                  <a:lnTo>
                    <a:pt x="1275" y="962"/>
                  </a:lnTo>
                  <a:lnTo>
                    <a:pt x="1275" y="956"/>
                  </a:lnTo>
                  <a:lnTo>
                    <a:pt x="1306" y="956"/>
                  </a:lnTo>
                  <a:lnTo>
                    <a:pt x="1306" y="943"/>
                  </a:lnTo>
                  <a:lnTo>
                    <a:pt x="1350" y="943"/>
                  </a:lnTo>
                  <a:lnTo>
                    <a:pt x="1350" y="943"/>
                  </a:lnTo>
                  <a:lnTo>
                    <a:pt x="1356" y="943"/>
                  </a:lnTo>
                  <a:lnTo>
                    <a:pt x="1356" y="937"/>
                  </a:lnTo>
                  <a:lnTo>
                    <a:pt x="1356" y="937"/>
                  </a:lnTo>
                  <a:lnTo>
                    <a:pt x="1356" y="925"/>
                  </a:lnTo>
                  <a:lnTo>
                    <a:pt x="1369" y="925"/>
                  </a:lnTo>
                  <a:lnTo>
                    <a:pt x="1369" y="918"/>
                  </a:lnTo>
                  <a:lnTo>
                    <a:pt x="1375" y="918"/>
                  </a:lnTo>
                  <a:lnTo>
                    <a:pt x="1375" y="912"/>
                  </a:lnTo>
                  <a:lnTo>
                    <a:pt x="1394" y="912"/>
                  </a:lnTo>
                  <a:lnTo>
                    <a:pt x="1400" y="912"/>
                  </a:lnTo>
                  <a:lnTo>
                    <a:pt x="1400" y="906"/>
                  </a:lnTo>
                  <a:lnTo>
                    <a:pt x="1407" y="906"/>
                  </a:lnTo>
                  <a:lnTo>
                    <a:pt x="1407" y="899"/>
                  </a:lnTo>
                  <a:lnTo>
                    <a:pt x="1413" y="899"/>
                  </a:lnTo>
                  <a:lnTo>
                    <a:pt x="1451" y="899"/>
                  </a:lnTo>
                  <a:lnTo>
                    <a:pt x="1451" y="899"/>
                  </a:lnTo>
                  <a:lnTo>
                    <a:pt x="1457" y="899"/>
                  </a:lnTo>
                  <a:lnTo>
                    <a:pt x="1457" y="893"/>
                  </a:lnTo>
                  <a:lnTo>
                    <a:pt x="1463" y="893"/>
                  </a:lnTo>
                  <a:lnTo>
                    <a:pt x="1469" y="893"/>
                  </a:lnTo>
                  <a:lnTo>
                    <a:pt x="1469" y="887"/>
                  </a:lnTo>
                  <a:lnTo>
                    <a:pt x="1469" y="881"/>
                  </a:lnTo>
                  <a:lnTo>
                    <a:pt x="1476" y="881"/>
                  </a:lnTo>
                  <a:lnTo>
                    <a:pt x="1476" y="874"/>
                  </a:lnTo>
                  <a:lnTo>
                    <a:pt x="1482" y="874"/>
                  </a:lnTo>
                  <a:lnTo>
                    <a:pt x="1482" y="868"/>
                  </a:lnTo>
                  <a:lnTo>
                    <a:pt x="1488" y="868"/>
                  </a:lnTo>
                  <a:lnTo>
                    <a:pt x="1488" y="862"/>
                  </a:lnTo>
                  <a:lnTo>
                    <a:pt x="1501" y="862"/>
                  </a:lnTo>
                  <a:lnTo>
                    <a:pt x="1501" y="855"/>
                  </a:lnTo>
                  <a:lnTo>
                    <a:pt x="1507" y="855"/>
                  </a:lnTo>
                  <a:lnTo>
                    <a:pt x="1520" y="855"/>
                  </a:lnTo>
                  <a:lnTo>
                    <a:pt x="1520" y="855"/>
                  </a:lnTo>
                  <a:lnTo>
                    <a:pt x="1526" y="855"/>
                  </a:lnTo>
                  <a:lnTo>
                    <a:pt x="1526" y="849"/>
                  </a:lnTo>
                  <a:lnTo>
                    <a:pt x="1532" y="849"/>
                  </a:lnTo>
                  <a:lnTo>
                    <a:pt x="1551" y="849"/>
                  </a:lnTo>
                  <a:lnTo>
                    <a:pt x="1551" y="843"/>
                  </a:lnTo>
                  <a:lnTo>
                    <a:pt x="1557" y="843"/>
                  </a:lnTo>
                  <a:lnTo>
                    <a:pt x="1557" y="837"/>
                  </a:lnTo>
                  <a:lnTo>
                    <a:pt x="1564" y="837"/>
                  </a:lnTo>
                  <a:lnTo>
                    <a:pt x="1564" y="830"/>
                  </a:lnTo>
                  <a:lnTo>
                    <a:pt x="1564" y="824"/>
                  </a:lnTo>
                  <a:lnTo>
                    <a:pt x="1570" y="824"/>
                  </a:lnTo>
                  <a:lnTo>
                    <a:pt x="1582" y="824"/>
                  </a:lnTo>
                  <a:lnTo>
                    <a:pt x="1582" y="818"/>
                  </a:lnTo>
                  <a:lnTo>
                    <a:pt x="1614" y="818"/>
                  </a:lnTo>
                  <a:lnTo>
                    <a:pt x="1614" y="811"/>
                  </a:lnTo>
                  <a:lnTo>
                    <a:pt x="1614" y="811"/>
                  </a:lnTo>
                  <a:lnTo>
                    <a:pt x="1614" y="805"/>
                  </a:lnTo>
                  <a:lnTo>
                    <a:pt x="1620" y="805"/>
                  </a:lnTo>
                  <a:lnTo>
                    <a:pt x="1620" y="793"/>
                  </a:lnTo>
                  <a:lnTo>
                    <a:pt x="1645" y="793"/>
                  </a:lnTo>
                  <a:lnTo>
                    <a:pt x="1645" y="786"/>
                  </a:lnTo>
                  <a:lnTo>
                    <a:pt x="1664" y="786"/>
                  </a:lnTo>
                  <a:lnTo>
                    <a:pt x="1664" y="780"/>
                  </a:lnTo>
                  <a:lnTo>
                    <a:pt x="1670" y="780"/>
                  </a:lnTo>
                  <a:lnTo>
                    <a:pt x="1670" y="774"/>
                  </a:lnTo>
                  <a:lnTo>
                    <a:pt x="1677" y="774"/>
                  </a:lnTo>
                  <a:lnTo>
                    <a:pt x="1702" y="774"/>
                  </a:lnTo>
                  <a:lnTo>
                    <a:pt x="1702" y="767"/>
                  </a:lnTo>
                  <a:lnTo>
                    <a:pt x="1708" y="767"/>
                  </a:lnTo>
                  <a:lnTo>
                    <a:pt x="1708" y="767"/>
                  </a:lnTo>
                  <a:lnTo>
                    <a:pt x="1708" y="761"/>
                  </a:lnTo>
                  <a:lnTo>
                    <a:pt x="1727" y="761"/>
                  </a:lnTo>
                  <a:lnTo>
                    <a:pt x="1727" y="755"/>
                  </a:lnTo>
                  <a:lnTo>
                    <a:pt x="1746" y="755"/>
                  </a:lnTo>
                  <a:lnTo>
                    <a:pt x="1746" y="749"/>
                  </a:lnTo>
                  <a:lnTo>
                    <a:pt x="1765" y="749"/>
                  </a:lnTo>
                  <a:lnTo>
                    <a:pt x="1765" y="736"/>
                  </a:lnTo>
                  <a:lnTo>
                    <a:pt x="1777" y="736"/>
                  </a:lnTo>
                  <a:lnTo>
                    <a:pt x="1777" y="730"/>
                  </a:lnTo>
                  <a:lnTo>
                    <a:pt x="1777" y="723"/>
                  </a:lnTo>
                  <a:lnTo>
                    <a:pt x="1790" y="723"/>
                  </a:lnTo>
                  <a:lnTo>
                    <a:pt x="1802" y="723"/>
                  </a:lnTo>
                  <a:lnTo>
                    <a:pt x="1802" y="723"/>
                  </a:lnTo>
                  <a:lnTo>
                    <a:pt x="1821" y="723"/>
                  </a:lnTo>
                  <a:lnTo>
                    <a:pt x="1821" y="717"/>
                  </a:lnTo>
                  <a:lnTo>
                    <a:pt x="1846" y="717"/>
                  </a:lnTo>
                  <a:lnTo>
                    <a:pt x="1859" y="717"/>
                  </a:lnTo>
                  <a:lnTo>
                    <a:pt x="1859" y="711"/>
                  </a:lnTo>
                  <a:lnTo>
                    <a:pt x="1878" y="711"/>
                  </a:lnTo>
                  <a:lnTo>
                    <a:pt x="1878" y="704"/>
                  </a:lnTo>
                  <a:lnTo>
                    <a:pt x="1884" y="704"/>
                  </a:lnTo>
                  <a:lnTo>
                    <a:pt x="1884" y="698"/>
                  </a:lnTo>
                  <a:lnTo>
                    <a:pt x="1921" y="698"/>
                  </a:lnTo>
                  <a:lnTo>
                    <a:pt x="1940" y="698"/>
                  </a:lnTo>
                  <a:lnTo>
                    <a:pt x="1940" y="692"/>
                  </a:lnTo>
                  <a:lnTo>
                    <a:pt x="1940" y="686"/>
                  </a:lnTo>
                  <a:lnTo>
                    <a:pt x="1972" y="686"/>
                  </a:lnTo>
                  <a:lnTo>
                    <a:pt x="2009" y="686"/>
                  </a:lnTo>
                  <a:lnTo>
                    <a:pt x="2009" y="679"/>
                  </a:lnTo>
                  <a:lnTo>
                    <a:pt x="2034" y="679"/>
                  </a:lnTo>
                  <a:lnTo>
                    <a:pt x="2034" y="679"/>
                  </a:lnTo>
                  <a:lnTo>
                    <a:pt x="2041" y="679"/>
                  </a:lnTo>
                  <a:lnTo>
                    <a:pt x="2041" y="667"/>
                  </a:lnTo>
                  <a:lnTo>
                    <a:pt x="2066" y="667"/>
                  </a:lnTo>
                  <a:lnTo>
                    <a:pt x="2066" y="660"/>
                  </a:lnTo>
                  <a:lnTo>
                    <a:pt x="2072" y="660"/>
                  </a:lnTo>
                  <a:lnTo>
                    <a:pt x="2072" y="654"/>
                  </a:lnTo>
                  <a:lnTo>
                    <a:pt x="2091" y="654"/>
                  </a:lnTo>
                  <a:lnTo>
                    <a:pt x="2091" y="648"/>
                  </a:lnTo>
                  <a:lnTo>
                    <a:pt x="2091" y="642"/>
                  </a:lnTo>
                  <a:lnTo>
                    <a:pt x="2129" y="642"/>
                  </a:lnTo>
                  <a:lnTo>
                    <a:pt x="2129" y="635"/>
                  </a:lnTo>
                  <a:lnTo>
                    <a:pt x="2141" y="635"/>
                  </a:lnTo>
                  <a:lnTo>
                    <a:pt x="2141" y="629"/>
                  </a:lnTo>
                  <a:lnTo>
                    <a:pt x="2173" y="629"/>
                  </a:lnTo>
                  <a:lnTo>
                    <a:pt x="2173" y="623"/>
                  </a:lnTo>
                  <a:lnTo>
                    <a:pt x="2191" y="623"/>
                  </a:lnTo>
                  <a:lnTo>
                    <a:pt x="2191" y="616"/>
                  </a:lnTo>
                  <a:lnTo>
                    <a:pt x="2204" y="616"/>
                  </a:lnTo>
                  <a:lnTo>
                    <a:pt x="2204" y="610"/>
                  </a:lnTo>
                  <a:lnTo>
                    <a:pt x="2204" y="604"/>
                  </a:lnTo>
                  <a:lnTo>
                    <a:pt x="2242" y="604"/>
                  </a:lnTo>
                  <a:lnTo>
                    <a:pt x="2242" y="591"/>
                  </a:lnTo>
                  <a:lnTo>
                    <a:pt x="2260" y="591"/>
                  </a:lnTo>
                  <a:lnTo>
                    <a:pt x="2260" y="591"/>
                  </a:lnTo>
                  <a:lnTo>
                    <a:pt x="2273" y="591"/>
                  </a:lnTo>
                  <a:lnTo>
                    <a:pt x="2286" y="591"/>
                  </a:lnTo>
                  <a:lnTo>
                    <a:pt x="2286" y="585"/>
                  </a:lnTo>
                  <a:lnTo>
                    <a:pt x="2292" y="585"/>
                  </a:lnTo>
                  <a:lnTo>
                    <a:pt x="2292" y="572"/>
                  </a:lnTo>
                  <a:lnTo>
                    <a:pt x="2342" y="572"/>
                  </a:lnTo>
                  <a:lnTo>
                    <a:pt x="2342" y="566"/>
                  </a:lnTo>
                  <a:lnTo>
                    <a:pt x="2348" y="566"/>
                  </a:lnTo>
                  <a:lnTo>
                    <a:pt x="2348" y="554"/>
                  </a:lnTo>
                  <a:lnTo>
                    <a:pt x="2380" y="554"/>
                  </a:lnTo>
                  <a:lnTo>
                    <a:pt x="2380" y="547"/>
                  </a:lnTo>
                  <a:lnTo>
                    <a:pt x="2424" y="547"/>
                  </a:lnTo>
                  <a:lnTo>
                    <a:pt x="2424" y="541"/>
                  </a:lnTo>
                  <a:lnTo>
                    <a:pt x="2424" y="528"/>
                  </a:lnTo>
                  <a:lnTo>
                    <a:pt x="2455" y="528"/>
                  </a:lnTo>
                  <a:lnTo>
                    <a:pt x="2455" y="522"/>
                  </a:lnTo>
                  <a:lnTo>
                    <a:pt x="2480" y="522"/>
                  </a:lnTo>
                  <a:lnTo>
                    <a:pt x="2480" y="510"/>
                  </a:lnTo>
                  <a:lnTo>
                    <a:pt x="2512" y="510"/>
                  </a:lnTo>
                  <a:lnTo>
                    <a:pt x="2512" y="503"/>
                  </a:lnTo>
                  <a:lnTo>
                    <a:pt x="2518" y="503"/>
                  </a:lnTo>
                  <a:lnTo>
                    <a:pt x="2518" y="497"/>
                  </a:lnTo>
                  <a:lnTo>
                    <a:pt x="2618" y="497"/>
                  </a:lnTo>
                  <a:lnTo>
                    <a:pt x="2618" y="484"/>
                  </a:lnTo>
                  <a:lnTo>
                    <a:pt x="2637" y="484"/>
                  </a:lnTo>
                  <a:lnTo>
                    <a:pt x="2637" y="472"/>
                  </a:lnTo>
                  <a:lnTo>
                    <a:pt x="2725" y="472"/>
                  </a:lnTo>
                  <a:lnTo>
                    <a:pt x="2725" y="466"/>
                  </a:lnTo>
                  <a:lnTo>
                    <a:pt x="2738" y="466"/>
                  </a:lnTo>
                  <a:lnTo>
                    <a:pt x="2738" y="459"/>
                  </a:lnTo>
                  <a:lnTo>
                    <a:pt x="2769" y="459"/>
                  </a:lnTo>
                  <a:lnTo>
                    <a:pt x="2769" y="447"/>
                  </a:lnTo>
                  <a:lnTo>
                    <a:pt x="2788" y="447"/>
                  </a:lnTo>
                  <a:lnTo>
                    <a:pt x="2788" y="440"/>
                  </a:lnTo>
                  <a:lnTo>
                    <a:pt x="2832" y="440"/>
                  </a:lnTo>
                  <a:lnTo>
                    <a:pt x="2832" y="428"/>
                  </a:lnTo>
                  <a:lnTo>
                    <a:pt x="2857" y="428"/>
                  </a:lnTo>
                  <a:lnTo>
                    <a:pt x="2857" y="415"/>
                  </a:lnTo>
                  <a:lnTo>
                    <a:pt x="2882" y="415"/>
                  </a:lnTo>
                  <a:lnTo>
                    <a:pt x="2882" y="409"/>
                  </a:lnTo>
                  <a:lnTo>
                    <a:pt x="2901" y="409"/>
                  </a:lnTo>
                  <a:lnTo>
                    <a:pt x="2901" y="396"/>
                  </a:lnTo>
                  <a:lnTo>
                    <a:pt x="2913" y="396"/>
                  </a:lnTo>
                  <a:lnTo>
                    <a:pt x="2913" y="390"/>
                  </a:lnTo>
                  <a:lnTo>
                    <a:pt x="2920" y="390"/>
                  </a:lnTo>
                  <a:lnTo>
                    <a:pt x="2920" y="378"/>
                  </a:lnTo>
                  <a:lnTo>
                    <a:pt x="2926" y="378"/>
                  </a:lnTo>
                  <a:lnTo>
                    <a:pt x="2926" y="371"/>
                  </a:lnTo>
                  <a:lnTo>
                    <a:pt x="2957" y="371"/>
                  </a:lnTo>
                  <a:lnTo>
                    <a:pt x="2957" y="359"/>
                  </a:lnTo>
                  <a:lnTo>
                    <a:pt x="2976" y="359"/>
                  </a:lnTo>
                  <a:lnTo>
                    <a:pt x="2976" y="352"/>
                  </a:lnTo>
                  <a:lnTo>
                    <a:pt x="2982" y="352"/>
                  </a:lnTo>
                  <a:lnTo>
                    <a:pt x="2982" y="340"/>
                  </a:lnTo>
                  <a:lnTo>
                    <a:pt x="2989" y="340"/>
                  </a:lnTo>
                  <a:lnTo>
                    <a:pt x="2989" y="327"/>
                  </a:lnTo>
                  <a:lnTo>
                    <a:pt x="2995" y="327"/>
                  </a:lnTo>
                  <a:lnTo>
                    <a:pt x="2995" y="321"/>
                  </a:lnTo>
                  <a:lnTo>
                    <a:pt x="3039" y="321"/>
                  </a:lnTo>
                  <a:lnTo>
                    <a:pt x="3070" y="321"/>
                  </a:lnTo>
                  <a:lnTo>
                    <a:pt x="3070" y="315"/>
                  </a:lnTo>
                  <a:lnTo>
                    <a:pt x="3083" y="315"/>
                  </a:lnTo>
                  <a:lnTo>
                    <a:pt x="3083" y="302"/>
                  </a:lnTo>
                  <a:lnTo>
                    <a:pt x="3127" y="302"/>
                  </a:lnTo>
                  <a:lnTo>
                    <a:pt x="3127" y="289"/>
                  </a:lnTo>
                  <a:lnTo>
                    <a:pt x="3133" y="289"/>
                  </a:lnTo>
                  <a:lnTo>
                    <a:pt x="3133" y="283"/>
                  </a:lnTo>
                  <a:lnTo>
                    <a:pt x="3146" y="283"/>
                  </a:lnTo>
                  <a:lnTo>
                    <a:pt x="3146" y="271"/>
                  </a:lnTo>
                  <a:lnTo>
                    <a:pt x="3152" y="271"/>
                  </a:lnTo>
                  <a:lnTo>
                    <a:pt x="3152" y="258"/>
                  </a:lnTo>
                  <a:lnTo>
                    <a:pt x="3183" y="258"/>
                  </a:lnTo>
                  <a:lnTo>
                    <a:pt x="3183" y="252"/>
                  </a:lnTo>
                  <a:lnTo>
                    <a:pt x="3190" y="252"/>
                  </a:lnTo>
                  <a:lnTo>
                    <a:pt x="3190" y="239"/>
                  </a:lnTo>
                  <a:lnTo>
                    <a:pt x="3234" y="239"/>
                  </a:lnTo>
                  <a:lnTo>
                    <a:pt x="3234" y="233"/>
                  </a:lnTo>
                  <a:lnTo>
                    <a:pt x="3309" y="233"/>
                  </a:lnTo>
                  <a:lnTo>
                    <a:pt x="3309" y="220"/>
                  </a:lnTo>
                  <a:lnTo>
                    <a:pt x="3328" y="220"/>
                  </a:lnTo>
                  <a:lnTo>
                    <a:pt x="3328" y="201"/>
                  </a:lnTo>
                  <a:lnTo>
                    <a:pt x="3478" y="201"/>
                  </a:lnTo>
                  <a:lnTo>
                    <a:pt x="3478" y="189"/>
                  </a:lnTo>
                  <a:lnTo>
                    <a:pt x="3529" y="189"/>
                  </a:lnTo>
                  <a:lnTo>
                    <a:pt x="3529" y="164"/>
                  </a:lnTo>
                  <a:lnTo>
                    <a:pt x="3591" y="164"/>
                  </a:lnTo>
                  <a:lnTo>
                    <a:pt x="3591" y="145"/>
                  </a:lnTo>
                  <a:lnTo>
                    <a:pt x="3635" y="145"/>
                  </a:lnTo>
                  <a:lnTo>
                    <a:pt x="3635" y="113"/>
                  </a:lnTo>
                  <a:lnTo>
                    <a:pt x="3686" y="113"/>
                  </a:lnTo>
                  <a:lnTo>
                    <a:pt x="3686" y="82"/>
                  </a:lnTo>
                  <a:lnTo>
                    <a:pt x="3686" y="57"/>
                  </a:lnTo>
                  <a:lnTo>
                    <a:pt x="3792" y="57"/>
                  </a:lnTo>
                  <a:lnTo>
                    <a:pt x="3792" y="0"/>
                  </a:lnTo>
                  <a:lnTo>
                    <a:pt x="3874" y="0"/>
                  </a:lnTo>
                </a:path>
              </a:pathLst>
            </a:custGeom>
            <a:noFill/>
            <a:ln w="12700" cap="flat">
              <a:solidFill>
                <a:sysClr val="window" lastClr="FFFFFF">
                  <a:lumMod val="75000"/>
                </a:sys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srgbClr val="595959"/>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97" name="Freeform 819">
              <a:extLst>
                <a:ext uri="{FF2B5EF4-FFF2-40B4-BE49-F238E27FC236}">
                  <a16:creationId xmlns:a16="http://schemas.microsoft.com/office/drawing/2014/main" id="{B0894D1A-A3F0-5FD4-4C5D-DD9F7310F29D}"/>
                </a:ext>
              </a:extLst>
            </p:cNvPr>
            <p:cNvSpPr>
              <a:spLocks/>
            </p:cNvSpPr>
            <p:nvPr/>
          </p:nvSpPr>
          <p:spPr bwMode="auto">
            <a:xfrm>
              <a:off x="2479032" y="2255664"/>
              <a:ext cx="7269184" cy="2726185"/>
            </a:xfrm>
            <a:custGeom>
              <a:avLst/>
              <a:gdLst>
                <a:gd name="T0" fmla="*/ 57 w 3836"/>
                <a:gd name="T1" fmla="*/ 1471 h 1490"/>
                <a:gd name="T2" fmla="*/ 101 w 3836"/>
                <a:gd name="T3" fmla="*/ 1452 h 1490"/>
                <a:gd name="T4" fmla="*/ 132 w 3836"/>
                <a:gd name="T5" fmla="*/ 1427 h 1490"/>
                <a:gd name="T6" fmla="*/ 214 w 3836"/>
                <a:gd name="T7" fmla="*/ 1408 h 1490"/>
                <a:gd name="T8" fmla="*/ 239 w 3836"/>
                <a:gd name="T9" fmla="*/ 1377 h 1490"/>
                <a:gd name="T10" fmla="*/ 270 w 3836"/>
                <a:gd name="T11" fmla="*/ 1358 h 1490"/>
                <a:gd name="T12" fmla="*/ 301 w 3836"/>
                <a:gd name="T13" fmla="*/ 1339 h 1490"/>
                <a:gd name="T14" fmla="*/ 358 w 3836"/>
                <a:gd name="T15" fmla="*/ 1320 h 1490"/>
                <a:gd name="T16" fmla="*/ 408 w 3836"/>
                <a:gd name="T17" fmla="*/ 1301 h 1490"/>
                <a:gd name="T18" fmla="*/ 427 w 3836"/>
                <a:gd name="T19" fmla="*/ 1276 h 1490"/>
                <a:gd name="T20" fmla="*/ 515 w 3836"/>
                <a:gd name="T21" fmla="*/ 1264 h 1490"/>
                <a:gd name="T22" fmla="*/ 559 w 3836"/>
                <a:gd name="T23" fmla="*/ 1239 h 1490"/>
                <a:gd name="T24" fmla="*/ 622 w 3836"/>
                <a:gd name="T25" fmla="*/ 1226 h 1490"/>
                <a:gd name="T26" fmla="*/ 647 w 3836"/>
                <a:gd name="T27" fmla="*/ 1201 h 1490"/>
                <a:gd name="T28" fmla="*/ 760 w 3836"/>
                <a:gd name="T29" fmla="*/ 1188 h 1490"/>
                <a:gd name="T30" fmla="*/ 816 w 3836"/>
                <a:gd name="T31" fmla="*/ 1169 h 1490"/>
                <a:gd name="T32" fmla="*/ 848 w 3836"/>
                <a:gd name="T33" fmla="*/ 1151 h 1490"/>
                <a:gd name="T34" fmla="*/ 879 w 3836"/>
                <a:gd name="T35" fmla="*/ 1125 h 1490"/>
                <a:gd name="T36" fmla="*/ 917 w 3836"/>
                <a:gd name="T37" fmla="*/ 1107 h 1490"/>
                <a:gd name="T38" fmla="*/ 992 w 3836"/>
                <a:gd name="T39" fmla="*/ 1088 h 1490"/>
                <a:gd name="T40" fmla="*/ 1023 w 3836"/>
                <a:gd name="T41" fmla="*/ 1063 h 1490"/>
                <a:gd name="T42" fmla="*/ 1074 w 3836"/>
                <a:gd name="T43" fmla="*/ 1050 h 1490"/>
                <a:gd name="T44" fmla="*/ 1143 w 3836"/>
                <a:gd name="T45" fmla="*/ 1031 h 1490"/>
                <a:gd name="T46" fmla="*/ 1231 w 3836"/>
                <a:gd name="T47" fmla="*/ 1018 h 1490"/>
                <a:gd name="T48" fmla="*/ 1293 w 3836"/>
                <a:gd name="T49" fmla="*/ 993 h 1490"/>
                <a:gd name="T50" fmla="*/ 1318 w 3836"/>
                <a:gd name="T51" fmla="*/ 968 h 1490"/>
                <a:gd name="T52" fmla="*/ 1337 w 3836"/>
                <a:gd name="T53" fmla="*/ 943 h 1490"/>
                <a:gd name="T54" fmla="*/ 1369 w 3836"/>
                <a:gd name="T55" fmla="*/ 930 h 1490"/>
                <a:gd name="T56" fmla="*/ 1450 w 3836"/>
                <a:gd name="T57" fmla="*/ 905 h 1490"/>
                <a:gd name="T58" fmla="*/ 1475 w 3836"/>
                <a:gd name="T59" fmla="*/ 880 h 1490"/>
                <a:gd name="T60" fmla="*/ 1563 w 3836"/>
                <a:gd name="T61" fmla="*/ 855 h 1490"/>
                <a:gd name="T62" fmla="*/ 1601 w 3836"/>
                <a:gd name="T63" fmla="*/ 836 h 1490"/>
                <a:gd name="T64" fmla="*/ 1657 w 3836"/>
                <a:gd name="T65" fmla="*/ 811 h 1490"/>
                <a:gd name="T66" fmla="*/ 1708 w 3836"/>
                <a:gd name="T67" fmla="*/ 798 h 1490"/>
                <a:gd name="T68" fmla="*/ 1770 w 3836"/>
                <a:gd name="T69" fmla="*/ 780 h 1490"/>
                <a:gd name="T70" fmla="*/ 1814 w 3836"/>
                <a:gd name="T71" fmla="*/ 761 h 1490"/>
                <a:gd name="T72" fmla="*/ 1883 w 3836"/>
                <a:gd name="T73" fmla="*/ 736 h 1490"/>
                <a:gd name="T74" fmla="*/ 1921 w 3836"/>
                <a:gd name="T75" fmla="*/ 710 h 1490"/>
                <a:gd name="T76" fmla="*/ 2009 w 3836"/>
                <a:gd name="T77" fmla="*/ 685 h 1490"/>
                <a:gd name="T78" fmla="*/ 2091 w 3836"/>
                <a:gd name="T79" fmla="*/ 660 h 1490"/>
                <a:gd name="T80" fmla="*/ 2185 w 3836"/>
                <a:gd name="T81" fmla="*/ 629 h 1490"/>
                <a:gd name="T82" fmla="*/ 2248 w 3836"/>
                <a:gd name="T83" fmla="*/ 603 h 1490"/>
                <a:gd name="T84" fmla="*/ 2323 w 3836"/>
                <a:gd name="T85" fmla="*/ 578 h 1490"/>
                <a:gd name="T86" fmla="*/ 2430 w 3836"/>
                <a:gd name="T87" fmla="*/ 547 h 1490"/>
                <a:gd name="T88" fmla="*/ 2505 w 3836"/>
                <a:gd name="T89" fmla="*/ 509 h 1490"/>
                <a:gd name="T90" fmla="*/ 2599 w 3836"/>
                <a:gd name="T91" fmla="*/ 478 h 1490"/>
                <a:gd name="T92" fmla="*/ 2687 w 3836"/>
                <a:gd name="T93" fmla="*/ 446 h 1490"/>
                <a:gd name="T94" fmla="*/ 2737 w 3836"/>
                <a:gd name="T95" fmla="*/ 402 h 1490"/>
                <a:gd name="T96" fmla="*/ 2888 w 3836"/>
                <a:gd name="T97" fmla="*/ 358 h 1490"/>
                <a:gd name="T98" fmla="*/ 2970 w 3836"/>
                <a:gd name="T99" fmla="*/ 314 h 1490"/>
                <a:gd name="T100" fmla="*/ 3026 w 3836"/>
                <a:gd name="T101" fmla="*/ 283 h 1490"/>
                <a:gd name="T102" fmla="*/ 3152 w 3836"/>
                <a:gd name="T103" fmla="*/ 251 h 1490"/>
                <a:gd name="T104" fmla="*/ 3309 w 3836"/>
                <a:gd name="T105" fmla="*/ 214 h 1490"/>
                <a:gd name="T106" fmla="*/ 3453 w 3836"/>
                <a:gd name="T107" fmla="*/ 163 h 1490"/>
                <a:gd name="T108" fmla="*/ 3516 w 3836"/>
                <a:gd name="T109" fmla="*/ 94 h 1490"/>
                <a:gd name="T110" fmla="*/ 3792 w 3836"/>
                <a:gd name="T111" fmla="*/ 0 h 1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36" h="1490">
                  <a:moveTo>
                    <a:pt x="0" y="1490"/>
                  </a:moveTo>
                  <a:lnTo>
                    <a:pt x="6" y="1490"/>
                  </a:lnTo>
                  <a:lnTo>
                    <a:pt x="25" y="1490"/>
                  </a:lnTo>
                  <a:lnTo>
                    <a:pt x="25" y="1484"/>
                  </a:lnTo>
                  <a:lnTo>
                    <a:pt x="25" y="1478"/>
                  </a:lnTo>
                  <a:lnTo>
                    <a:pt x="25" y="1471"/>
                  </a:lnTo>
                  <a:lnTo>
                    <a:pt x="38" y="1471"/>
                  </a:lnTo>
                  <a:lnTo>
                    <a:pt x="57" y="1471"/>
                  </a:lnTo>
                  <a:lnTo>
                    <a:pt x="57" y="1465"/>
                  </a:lnTo>
                  <a:lnTo>
                    <a:pt x="69" y="1465"/>
                  </a:lnTo>
                  <a:lnTo>
                    <a:pt x="69" y="1459"/>
                  </a:lnTo>
                  <a:lnTo>
                    <a:pt x="69" y="1452"/>
                  </a:lnTo>
                  <a:lnTo>
                    <a:pt x="82" y="1452"/>
                  </a:lnTo>
                  <a:lnTo>
                    <a:pt x="88" y="1452"/>
                  </a:lnTo>
                  <a:lnTo>
                    <a:pt x="88" y="1452"/>
                  </a:lnTo>
                  <a:lnTo>
                    <a:pt x="101" y="1452"/>
                  </a:lnTo>
                  <a:lnTo>
                    <a:pt x="113" y="1452"/>
                  </a:lnTo>
                  <a:lnTo>
                    <a:pt x="113" y="1446"/>
                  </a:lnTo>
                  <a:lnTo>
                    <a:pt x="119" y="1446"/>
                  </a:lnTo>
                  <a:lnTo>
                    <a:pt x="119" y="1440"/>
                  </a:lnTo>
                  <a:lnTo>
                    <a:pt x="126" y="1440"/>
                  </a:lnTo>
                  <a:lnTo>
                    <a:pt x="126" y="1433"/>
                  </a:lnTo>
                  <a:lnTo>
                    <a:pt x="132" y="1433"/>
                  </a:lnTo>
                  <a:lnTo>
                    <a:pt x="132" y="1427"/>
                  </a:lnTo>
                  <a:lnTo>
                    <a:pt x="163" y="1427"/>
                  </a:lnTo>
                  <a:lnTo>
                    <a:pt x="163" y="1421"/>
                  </a:lnTo>
                  <a:lnTo>
                    <a:pt x="182" y="1421"/>
                  </a:lnTo>
                  <a:lnTo>
                    <a:pt x="182" y="1415"/>
                  </a:lnTo>
                  <a:lnTo>
                    <a:pt x="207" y="1415"/>
                  </a:lnTo>
                  <a:lnTo>
                    <a:pt x="214" y="1415"/>
                  </a:lnTo>
                  <a:lnTo>
                    <a:pt x="214" y="1408"/>
                  </a:lnTo>
                  <a:lnTo>
                    <a:pt x="214" y="1408"/>
                  </a:lnTo>
                  <a:lnTo>
                    <a:pt x="220" y="1408"/>
                  </a:lnTo>
                  <a:lnTo>
                    <a:pt x="220" y="1396"/>
                  </a:lnTo>
                  <a:lnTo>
                    <a:pt x="226" y="1396"/>
                  </a:lnTo>
                  <a:lnTo>
                    <a:pt x="226" y="1389"/>
                  </a:lnTo>
                  <a:lnTo>
                    <a:pt x="226" y="1383"/>
                  </a:lnTo>
                  <a:lnTo>
                    <a:pt x="239" y="1383"/>
                  </a:lnTo>
                  <a:lnTo>
                    <a:pt x="239" y="1377"/>
                  </a:lnTo>
                  <a:lnTo>
                    <a:pt x="239" y="1377"/>
                  </a:lnTo>
                  <a:lnTo>
                    <a:pt x="239" y="1371"/>
                  </a:lnTo>
                  <a:lnTo>
                    <a:pt x="245" y="1371"/>
                  </a:lnTo>
                  <a:lnTo>
                    <a:pt x="245" y="1364"/>
                  </a:lnTo>
                  <a:lnTo>
                    <a:pt x="258" y="1364"/>
                  </a:lnTo>
                  <a:lnTo>
                    <a:pt x="264" y="1364"/>
                  </a:lnTo>
                  <a:lnTo>
                    <a:pt x="264" y="1364"/>
                  </a:lnTo>
                  <a:lnTo>
                    <a:pt x="264" y="1358"/>
                  </a:lnTo>
                  <a:lnTo>
                    <a:pt x="270" y="1358"/>
                  </a:lnTo>
                  <a:lnTo>
                    <a:pt x="276" y="1358"/>
                  </a:lnTo>
                  <a:lnTo>
                    <a:pt x="276" y="1352"/>
                  </a:lnTo>
                  <a:lnTo>
                    <a:pt x="276" y="1345"/>
                  </a:lnTo>
                  <a:lnTo>
                    <a:pt x="283" y="1345"/>
                  </a:lnTo>
                  <a:lnTo>
                    <a:pt x="295" y="1345"/>
                  </a:lnTo>
                  <a:lnTo>
                    <a:pt x="295" y="1339"/>
                  </a:lnTo>
                  <a:lnTo>
                    <a:pt x="295" y="1339"/>
                  </a:lnTo>
                  <a:lnTo>
                    <a:pt x="301" y="1339"/>
                  </a:lnTo>
                  <a:lnTo>
                    <a:pt x="301" y="1333"/>
                  </a:lnTo>
                  <a:lnTo>
                    <a:pt x="308" y="1333"/>
                  </a:lnTo>
                  <a:lnTo>
                    <a:pt x="308" y="1327"/>
                  </a:lnTo>
                  <a:lnTo>
                    <a:pt x="320" y="1327"/>
                  </a:lnTo>
                  <a:lnTo>
                    <a:pt x="345" y="1327"/>
                  </a:lnTo>
                  <a:lnTo>
                    <a:pt x="345" y="1320"/>
                  </a:lnTo>
                  <a:lnTo>
                    <a:pt x="358" y="1320"/>
                  </a:lnTo>
                  <a:lnTo>
                    <a:pt x="358" y="1320"/>
                  </a:lnTo>
                  <a:lnTo>
                    <a:pt x="364" y="1320"/>
                  </a:lnTo>
                  <a:lnTo>
                    <a:pt x="364" y="1314"/>
                  </a:lnTo>
                  <a:lnTo>
                    <a:pt x="371" y="1314"/>
                  </a:lnTo>
                  <a:lnTo>
                    <a:pt x="383" y="1314"/>
                  </a:lnTo>
                  <a:lnTo>
                    <a:pt x="383" y="1308"/>
                  </a:lnTo>
                  <a:lnTo>
                    <a:pt x="402" y="1308"/>
                  </a:lnTo>
                  <a:lnTo>
                    <a:pt x="402" y="1301"/>
                  </a:lnTo>
                  <a:lnTo>
                    <a:pt x="408" y="1301"/>
                  </a:lnTo>
                  <a:lnTo>
                    <a:pt x="414" y="1301"/>
                  </a:lnTo>
                  <a:lnTo>
                    <a:pt x="414" y="1295"/>
                  </a:lnTo>
                  <a:lnTo>
                    <a:pt x="414" y="1295"/>
                  </a:lnTo>
                  <a:lnTo>
                    <a:pt x="414" y="1289"/>
                  </a:lnTo>
                  <a:lnTo>
                    <a:pt x="421" y="1289"/>
                  </a:lnTo>
                  <a:lnTo>
                    <a:pt x="427" y="1289"/>
                  </a:lnTo>
                  <a:lnTo>
                    <a:pt x="427" y="1283"/>
                  </a:lnTo>
                  <a:lnTo>
                    <a:pt x="427" y="1276"/>
                  </a:lnTo>
                  <a:lnTo>
                    <a:pt x="458" y="1276"/>
                  </a:lnTo>
                  <a:lnTo>
                    <a:pt x="458" y="1276"/>
                  </a:lnTo>
                  <a:lnTo>
                    <a:pt x="477" y="1276"/>
                  </a:lnTo>
                  <a:lnTo>
                    <a:pt x="477" y="1270"/>
                  </a:lnTo>
                  <a:lnTo>
                    <a:pt x="484" y="1270"/>
                  </a:lnTo>
                  <a:lnTo>
                    <a:pt x="509" y="1270"/>
                  </a:lnTo>
                  <a:lnTo>
                    <a:pt x="509" y="1264"/>
                  </a:lnTo>
                  <a:lnTo>
                    <a:pt x="515" y="1264"/>
                  </a:lnTo>
                  <a:lnTo>
                    <a:pt x="515" y="1257"/>
                  </a:lnTo>
                  <a:lnTo>
                    <a:pt x="540" y="1257"/>
                  </a:lnTo>
                  <a:lnTo>
                    <a:pt x="540" y="1251"/>
                  </a:lnTo>
                  <a:lnTo>
                    <a:pt x="546" y="1251"/>
                  </a:lnTo>
                  <a:lnTo>
                    <a:pt x="553" y="1251"/>
                  </a:lnTo>
                  <a:lnTo>
                    <a:pt x="553" y="1245"/>
                  </a:lnTo>
                  <a:lnTo>
                    <a:pt x="559" y="1245"/>
                  </a:lnTo>
                  <a:lnTo>
                    <a:pt x="559" y="1239"/>
                  </a:lnTo>
                  <a:lnTo>
                    <a:pt x="584" y="1239"/>
                  </a:lnTo>
                  <a:lnTo>
                    <a:pt x="584" y="1232"/>
                  </a:lnTo>
                  <a:lnTo>
                    <a:pt x="590" y="1232"/>
                  </a:lnTo>
                  <a:lnTo>
                    <a:pt x="603" y="1232"/>
                  </a:lnTo>
                  <a:lnTo>
                    <a:pt x="603" y="1232"/>
                  </a:lnTo>
                  <a:lnTo>
                    <a:pt x="615" y="1232"/>
                  </a:lnTo>
                  <a:lnTo>
                    <a:pt x="615" y="1226"/>
                  </a:lnTo>
                  <a:lnTo>
                    <a:pt x="622" y="1226"/>
                  </a:lnTo>
                  <a:lnTo>
                    <a:pt x="622" y="1220"/>
                  </a:lnTo>
                  <a:lnTo>
                    <a:pt x="628" y="1220"/>
                  </a:lnTo>
                  <a:lnTo>
                    <a:pt x="628" y="1213"/>
                  </a:lnTo>
                  <a:lnTo>
                    <a:pt x="634" y="1213"/>
                  </a:lnTo>
                  <a:lnTo>
                    <a:pt x="634" y="1207"/>
                  </a:lnTo>
                  <a:lnTo>
                    <a:pt x="640" y="1207"/>
                  </a:lnTo>
                  <a:lnTo>
                    <a:pt x="640" y="1201"/>
                  </a:lnTo>
                  <a:lnTo>
                    <a:pt x="647" y="1201"/>
                  </a:lnTo>
                  <a:lnTo>
                    <a:pt x="659" y="1201"/>
                  </a:lnTo>
                  <a:lnTo>
                    <a:pt x="659" y="1195"/>
                  </a:lnTo>
                  <a:lnTo>
                    <a:pt x="697" y="1195"/>
                  </a:lnTo>
                  <a:lnTo>
                    <a:pt x="703" y="1195"/>
                  </a:lnTo>
                  <a:lnTo>
                    <a:pt x="703" y="1195"/>
                  </a:lnTo>
                  <a:lnTo>
                    <a:pt x="710" y="1195"/>
                  </a:lnTo>
                  <a:lnTo>
                    <a:pt x="710" y="1188"/>
                  </a:lnTo>
                  <a:lnTo>
                    <a:pt x="760" y="1188"/>
                  </a:lnTo>
                  <a:lnTo>
                    <a:pt x="766" y="1188"/>
                  </a:lnTo>
                  <a:lnTo>
                    <a:pt x="772" y="1188"/>
                  </a:lnTo>
                  <a:lnTo>
                    <a:pt x="772" y="1182"/>
                  </a:lnTo>
                  <a:lnTo>
                    <a:pt x="772" y="1176"/>
                  </a:lnTo>
                  <a:lnTo>
                    <a:pt x="779" y="1176"/>
                  </a:lnTo>
                  <a:lnTo>
                    <a:pt x="779" y="1169"/>
                  </a:lnTo>
                  <a:lnTo>
                    <a:pt x="797" y="1169"/>
                  </a:lnTo>
                  <a:lnTo>
                    <a:pt x="816" y="1169"/>
                  </a:lnTo>
                  <a:lnTo>
                    <a:pt x="816" y="1163"/>
                  </a:lnTo>
                  <a:lnTo>
                    <a:pt x="829" y="1163"/>
                  </a:lnTo>
                  <a:lnTo>
                    <a:pt x="829" y="1157"/>
                  </a:lnTo>
                  <a:lnTo>
                    <a:pt x="835" y="1157"/>
                  </a:lnTo>
                  <a:lnTo>
                    <a:pt x="835" y="1151"/>
                  </a:lnTo>
                  <a:lnTo>
                    <a:pt x="835" y="1151"/>
                  </a:lnTo>
                  <a:lnTo>
                    <a:pt x="835" y="1151"/>
                  </a:lnTo>
                  <a:lnTo>
                    <a:pt x="848" y="1151"/>
                  </a:lnTo>
                  <a:lnTo>
                    <a:pt x="848" y="1144"/>
                  </a:lnTo>
                  <a:lnTo>
                    <a:pt x="854" y="1144"/>
                  </a:lnTo>
                  <a:lnTo>
                    <a:pt x="854" y="1138"/>
                  </a:lnTo>
                  <a:lnTo>
                    <a:pt x="854" y="1132"/>
                  </a:lnTo>
                  <a:lnTo>
                    <a:pt x="866" y="1132"/>
                  </a:lnTo>
                  <a:lnTo>
                    <a:pt x="866" y="1125"/>
                  </a:lnTo>
                  <a:lnTo>
                    <a:pt x="873" y="1125"/>
                  </a:lnTo>
                  <a:lnTo>
                    <a:pt x="879" y="1125"/>
                  </a:lnTo>
                  <a:lnTo>
                    <a:pt x="879" y="1119"/>
                  </a:lnTo>
                  <a:lnTo>
                    <a:pt x="898" y="1119"/>
                  </a:lnTo>
                  <a:lnTo>
                    <a:pt x="898" y="1113"/>
                  </a:lnTo>
                  <a:lnTo>
                    <a:pt x="898" y="1113"/>
                  </a:lnTo>
                  <a:lnTo>
                    <a:pt x="898" y="1107"/>
                  </a:lnTo>
                  <a:lnTo>
                    <a:pt x="904" y="1107"/>
                  </a:lnTo>
                  <a:lnTo>
                    <a:pt x="904" y="1107"/>
                  </a:lnTo>
                  <a:lnTo>
                    <a:pt x="917" y="1107"/>
                  </a:lnTo>
                  <a:lnTo>
                    <a:pt x="923" y="1107"/>
                  </a:lnTo>
                  <a:lnTo>
                    <a:pt x="923" y="1100"/>
                  </a:lnTo>
                  <a:lnTo>
                    <a:pt x="961" y="1100"/>
                  </a:lnTo>
                  <a:lnTo>
                    <a:pt x="961" y="1094"/>
                  </a:lnTo>
                  <a:lnTo>
                    <a:pt x="961" y="1094"/>
                  </a:lnTo>
                  <a:lnTo>
                    <a:pt x="986" y="1094"/>
                  </a:lnTo>
                  <a:lnTo>
                    <a:pt x="986" y="1088"/>
                  </a:lnTo>
                  <a:lnTo>
                    <a:pt x="992" y="1088"/>
                  </a:lnTo>
                  <a:lnTo>
                    <a:pt x="992" y="1081"/>
                  </a:lnTo>
                  <a:lnTo>
                    <a:pt x="998" y="1081"/>
                  </a:lnTo>
                  <a:lnTo>
                    <a:pt x="1005" y="1081"/>
                  </a:lnTo>
                  <a:lnTo>
                    <a:pt x="1005" y="1075"/>
                  </a:lnTo>
                  <a:lnTo>
                    <a:pt x="1017" y="1075"/>
                  </a:lnTo>
                  <a:lnTo>
                    <a:pt x="1017" y="1069"/>
                  </a:lnTo>
                  <a:lnTo>
                    <a:pt x="1023" y="1069"/>
                  </a:lnTo>
                  <a:lnTo>
                    <a:pt x="1023" y="1063"/>
                  </a:lnTo>
                  <a:lnTo>
                    <a:pt x="1030" y="1063"/>
                  </a:lnTo>
                  <a:lnTo>
                    <a:pt x="1042" y="1063"/>
                  </a:lnTo>
                  <a:lnTo>
                    <a:pt x="1042" y="1063"/>
                  </a:lnTo>
                  <a:lnTo>
                    <a:pt x="1049" y="1063"/>
                  </a:lnTo>
                  <a:lnTo>
                    <a:pt x="1049" y="1056"/>
                  </a:lnTo>
                  <a:lnTo>
                    <a:pt x="1067" y="1056"/>
                  </a:lnTo>
                  <a:lnTo>
                    <a:pt x="1074" y="1056"/>
                  </a:lnTo>
                  <a:lnTo>
                    <a:pt x="1074" y="1050"/>
                  </a:lnTo>
                  <a:lnTo>
                    <a:pt x="1092" y="1050"/>
                  </a:lnTo>
                  <a:lnTo>
                    <a:pt x="1092" y="1044"/>
                  </a:lnTo>
                  <a:lnTo>
                    <a:pt x="1099" y="1044"/>
                  </a:lnTo>
                  <a:lnTo>
                    <a:pt x="1099" y="1037"/>
                  </a:lnTo>
                  <a:lnTo>
                    <a:pt x="1130" y="1037"/>
                  </a:lnTo>
                  <a:lnTo>
                    <a:pt x="1136" y="1037"/>
                  </a:lnTo>
                  <a:lnTo>
                    <a:pt x="1136" y="1031"/>
                  </a:lnTo>
                  <a:lnTo>
                    <a:pt x="1143" y="1031"/>
                  </a:lnTo>
                  <a:lnTo>
                    <a:pt x="1143" y="1025"/>
                  </a:lnTo>
                  <a:lnTo>
                    <a:pt x="1162" y="1025"/>
                  </a:lnTo>
                  <a:lnTo>
                    <a:pt x="1168" y="1025"/>
                  </a:lnTo>
                  <a:lnTo>
                    <a:pt x="1168" y="1018"/>
                  </a:lnTo>
                  <a:lnTo>
                    <a:pt x="1174" y="1018"/>
                  </a:lnTo>
                  <a:lnTo>
                    <a:pt x="1174" y="1018"/>
                  </a:lnTo>
                  <a:lnTo>
                    <a:pt x="1193" y="1018"/>
                  </a:lnTo>
                  <a:lnTo>
                    <a:pt x="1231" y="1018"/>
                  </a:lnTo>
                  <a:lnTo>
                    <a:pt x="1231" y="1012"/>
                  </a:lnTo>
                  <a:lnTo>
                    <a:pt x="1231" y="1006"/>
                  </a:lnTo>
                  <a:lnTo>
                    <a:pt x="1249" y="1006"/>
                  </a:lnTo>
                  <a:lnTo>
                    <a:pt x="1249" y="1000"/>
                  </a:lnTo>
                  <a:lnTo>
                    <a:pt x="1262" y="1000"/>
                  </a:lnTo>
                  <a:lnTo>
                    <a:pt x="1268" y="1000"/>
                  </a:lnTo>
                  <a:lnTo>
                    <a:pt x="1268" y="993"/>
                  </a:lnTo>
                  <a:lnTo>
                    <a:pt x="1293" y="993"/>
                  </a:lnTo>
                  <a:lnTo>
                    <a:pt x="1293" y="987"/>
                  </a:lnTo>
                  <a:lnTo>
                    <a:pt x="1300" y="987"/>
                  </a:lnTo>
                  <a:lnTo>
                    <a:pt x="1306" y="987"/>
                  </a:lnTo>
                  <a:lnTo>
                    <a:pt x="1306" y="974"/>
                  </a:lnTo>
                  <a:lnTo>
                    <a:pt x="1312" y="974"/>
                  </a:lnTo>
                  <a:lnTo>
                    <a:pt x="1312" y="974"/>
                  </a:lnTo>
                  <a:lnTo>
                    <a:pt x="1312" y="968"/>
                  </a:lnTo>
                  <a:lnTo>
                    <a:pt x="1318" y="968"/>
                  </a:lnTo>
                  <a:lnTo>
                    <a:pt x="1318" y="962"/>
                  </a:lnTo>
                  <a:lnTo>
                    <a:pt x="1318" y="962"/>
                  </a:lnTo>
                  <a:lnTo>
                    <a:pt x="1318" y="956"/>
                  </a:lnTo>
                  <a:lnTo>
                    <a:pt x="1325" y="956"/>
                  </a:lnTo>
                  <a:lnTo>
                    <a:pt x="1325" y="949"/>
                  </a:lnTo>
                  <a:lnTo>
                    <a:pt x="1331" y="949"/>
                  </a:lnTo>
                  <a:lnTo>
                    <a:pt x="1331" y="943"/>
                  </a:lnTo>
                  <a:lnTo>
                    <a:pt x="1337" y="943"/>
                  </a:lnTo>
                  <a:lnTo>
                    <a:pt x="1344" y="943"/>
                  </a:lnTo>
                  <a:lnTo>
                    <a:pt x="1344" y="937"/>
                  </a:lnTo>
                  <a:lnTo>
                    <a:pt x="1350" y="937"/>
                  </a:lnTo>
                  <a:lnTo>
                    <a:pt x="1350" y="930"/>
                  </a:lnTo>
                  <a:lnTo>
                    <a:pt x="1356" y="930"/>
                  </a:lnTo>
                  <a:lnTo>
                    <a:pt x="1356" y="930"/>
                  </a:lnTo>
                  <a:lnTo>
                    <a:pt x="1362" y="930"/>
                  </a:lnTo>
                  <a:lnTo>
                    <a:pt x="1369" y="930"/>
                  </a:lnTo>
                  <a:lnTo>
                    <a:pt x="1369" y="924"/>
                  </a:lnTo>
                  <a:lnTo>
                    <a:pt x="1394" y="924"/>
                  </a:lnTo>
                  <a:lnTo>
                    <a:pt x="1394" y="918"/>
                  </a:lnTo>
                  <a:lnTo>
                    <a:pt x="1400" y="918"/>
                  </a:lnTo>
                  <a:lnTo>
                    <a:pt x="1400" y="912"/>
                  </a:lnTo>
                  <a:lnTo>
                    <a:pt x="1431" y="912"/>
                  </a:lnTo>
                  <a:lnTo>
                    <a:pt x="1431" y="905"/>
                  </a:lnTo>
                  <a:lnTo>
                    <a:pt x="1450" y="905"/>
                  </a:lnTo>
                  <a:lnTo>
                    <a:pt x="1450" y="899"/>
                  </a:lnTo>
                  <a:lnTo>
                    <a:pt x="1457" y="899"/>
                  </a:lnTo>
                  <a:lnTo>
                    <a:pt x="1457" y="893"/>
                  </a:lnTo>
                  <a:lnTo>
                    <a:pt x="1463" y="893"/>
                  </a:lnTo>
                  <a:lnTo>
                    <a:pt x="1463" y="886"/>
                  </a:lnTo>
                  <a:lnTo>
                    <a:pt x="1469" y="886"/>
                  </a:lnTo>
                  <a:lnTo>
                    <a:pt x="1469" y="880"/>
                  </a:lnTo>
                  <a:lnTo>
                    <a:pt x="1475" y="880"/>
                  </a:lnTo>
                  <a:lnTo>
                    <a:pt x="1475" y="874"/>
                  </a:lnTo>
                  <a:lnTo>
                    <a:pt x="1488" y="874"/>
                  </a:lnTo>
                  <a:lnTo>
                    <a:pt x="1488" y="868"/>
                  </a:lnTo>
                  <a:lnTo>
                    <a:pt x="1519" y="868"/>
                  </a:lnTo>
                  <a:lnTo>
                    <a:pt x="1532" y="868"/>
                  </a:lnTo>
                  <a:lnTo>
                    <a:pt x="1532" y="861"/>
                  </a:lnTo>
                  <a:lnTo>
                    <a:pt x="1532" y="855"/>
                  </a:lnTo>
                  <a:lnTo>
                    <a:pt x="1563" y="855"/>
                  </a:lnTo>
                  <a:lnTo>
                    <a:pt x="1563" y="849"/>
                  </a:lnTo>
                  <a:lnTo>
                    <a:pt x="1570" y="849"/>
                  </a:lnTo>
                  <a:lnTo>
                    <a:pt x="1570" y="842"/>
                  </a:lnTo>
                  <a:lnTo>
                    <a:pt x="1576" y="842"/>
                  </a:lnTo>
                  <a:lnTo>
                    <a:pt x="1576" y="842"/>
                  </a:lnTo>
                  <a:lnTo>
                    <a:pt x="1588" y="842"/>
                  </a:lnTo>
                  <a:lnTo>
                    <a:pt x="1601" y="842"/>
                  </a:lnTo>
                  <a:lnTo>
                    <a:pt x="1601" y="836"/>
                  </a:lnTo>
                  <a:lnTo>
                    <a:pt x="1620" y="836"/>
                  </a:lnTo>
                  <a:lnTo>
                    <a:pt x="1620" y="830"/>
                  </a:lnTo>
                  <a:lnTo>
                    <a:pt x="1632" y="830"/>
                  </a:lnTo>
                  <a:lnTo>
                    <a:pt x="1632" y="824"/>
                  </a:lnTo>
                  <a:lnTo>
                    <a:pt x="1639" y="824"/>
                  </a:lnTo>
                  <a:lnTo>
                    <a:pt x="1639" y="817"/>
                  </a:lnTo>
                  <a:lnTo>
                    <a:pt x="1657" y="817"/>
                  </a:lnTo>
                  <a:lnTo>
                    <a:pt x="1657" y="811"/>
                  </a:lnTo>
                  <a:lnTo>
                    <a:pt x="1664" y="811"/>
                  </a:lnTo>
                  <a:lnTo>
                    <a:pt x="1664" y="805"/>
                  </a:lnTo>
                  <a:lnTo>
                    <a:pt x="1689" y="805"/>
                  </a:lnTo>
                  <a:lnTo>
                    <a:pt x="1695" y="805"/>
                  </a:lnTo>
                  <a:lnTo>
                    <a:pt x="1695" y="798"/>
                  </a:lnTo>
                  <a:lnTo>
                    <a:pt x="1701" y="798"/>
                  </a:lnTo>
                  <a:lnTo>
                    <a:pt x="1701" y="798"/>
                  </a:lnTo>
                  <a:lnTo>
                    <a:pt x="1708" y="798"/>
                  </a:lnTo>
                  <a:lnTo>
                    <a:pt x="1720" y="798"/>
                  </a:lnTo>
                  <a:lnTo>
                    <a:pt x="1720" y="792"/>
                  </a:lnTo>
                  <a:lnTo>
                    <a:pt x="1739" y="792"/>
                  </a:lnTo>
                  <a:lnTo>
                    <a:pt x="1739" y="786"/>
                  </a:lnTo>
                  <a:lnTo>
                    <a:pt x="1758" y="786"/>
                  </a:lnTo>
                  <a:lnTo>
                    <a:pt x="1764" y="786"/>
                  </a:lnTo>
                  <a:lnTo>
                    <a:pt x="1764" y="780"/>
                  </a:lnTo>
                  <a:lnTo>
                    <a:pt x="1770" y="780"/>
                  </a:lnTo>
                  <a:lnTo>
                    <a:pt x="1770" y="773"/>
                  </a:lnTo>
                  <a:lnTo>
                    <a:pt x="1777" y="773"/>
                  </a:lnTo>
                  <a:lnTo>
                    <a:pt x="1783" y="773"/>
                  </a:lnTo>
                  <a:lnTo>
                    <a:pt x="1783" y="767"/>
                  </a:lnTo>
                  <a:lnTo>
                    <a:pt x="1789" y="767"/>
                  </a:lnTo>
                  <a:lnTo>
                    <a:pt x="1789" y="761"/>
                  </a:lnTo>
                  <a:lnTo>
                    <a:pt x="1796" y="761"/>
                  </a:lnTo>
                  <a:lnTo>
                    <a:pt x="1814" y="761"/>
                  </a:lnTo>
                  <a:lnTo>
                    <a:pt x="1814" y="754"/>
                  </a:lnTo>
                  <a:lnTo>
                    <a:pt x="1814" y="754"/>
                  </a:lnTo>
                  <a:lnTo>
                    <a:pt x="1833" y="754"/>
                  </a:lnTo>
                  <a:lnTo>
                    <a:pt x="1833" y="748"/>
                  </a:lnTo>
                  <a:lnTo>
                    <a:pt x="1846" y="748"/>
                  </a:lnTo>
                  <a:lnTo>
                    <a:pt x="1846" y="742"/>
                  </a:lnTo>
                  <a:lnTo>
                    <a:pt x="1846" y="736"/>
                  </a:lnTo>
                  <a:lnTo>
                    <a:pt x="1883" y="736"/>
                  </a:lnTo>
                  <a:lnTo>
                    <a:pt x="1896" y="736"/>
                  </a:lnTo>
                  <a:lnTo>
                    <a:pt x="1896" y="729"/>
                  </a:lnTo>
                  <a:lnTo>
                    <a:pt x="1902" y="729"/>
                  </a:lnTo>
                  <a:lnTo>
                    <a:pt x="1902" y="723"/>
                  </a:lnTo>
                  <a:lnTo>
                    <a:pt x="1909" y="723"/>
                  </a:lnTo>
                  <a:lnTo>
                    <a:pt x="1921" y="723"/>
                  </a:lnTo>
                  <a:lnTo>
                    <a:pt x="1921" y="717"/>
                  </a:lnTo>
                  <a:lnTo>
                    <a:pt x="1921" y="710"/>
                  </a:lnTo>
                  <a:lnTo>
                    <a:pt x="1927" y="710"/>
                  </a:lnTo>
                  <a:lnTo>
                    <a:pt x="1927" y="704"/>
                  </a:lnTo>
                  <a:lnTo>
                    <a:pt x="1940" y="704"/>
                  </a:lnTo>
                  <a:lnTo>
                    <a:pt x="1940" y="692"/>
                  </a:lnTo>
                  <a:lnTo>
                    <a:pt x="1978" y="692"/>
                  </a:lnTo>
                  <a:lnTo>
                    <a:pt x="1978" y="685"/>
                  </a:lnTo>
                  <a:lnTo>
                    <a:pt x="1990" y="685"/>
                  </a:lnTo>
                  <a:lnTo>
                    <a:pt x="2009" y="685"/>
                  </a:lnTo>
                  <a:lnTo>
                    <a:pt x="2009" y="679"/>
                  </a:lnTo>
                  <a:lnTo>
                    <a:pt x="2022" y="679"/>
                  </a:lnTo>
                  <a:lnTo>
                    <a:pt x="2022" y="673"/>
                  </a:lnTo>
                  <a:lnTo>
                    <a:pt x="2066" y="673"/>
                  </a:lnTo>
                  <a:lnTo>
                    <a:pt x="2066" y="666"/>
                  </a:lnTo>
                  <a:lnTo>
                    <a:pt x="2072" y="666"/>
                  </a:lnTo>
                  <a:lnTo>
                    <a:pt x="2072" y="660"/>
                  </a:lnTo>
                  <a:lnTo>
                    <a:pt x="2091" y="660"/>
                  </a:lnTo>
                  <a:lnTo>
                    <a:pt x="2091" y="654"/>
                  </a:lnTo>
                  <a:lnTo>
                    <a:pt x="2091" y="648"/>
                  </a:lnTo>
                  <a:lnTo>
                    <a:pt x="2122" y="648"/>
                  </a:lnTo>
                  <a:lnTo>
                    <a:pt x="2122" y="641"/>
                  </a:lnTo>
                  <a:lnTo>
                    <a:pt x="2172" y="641"/>
                  </a:lnTo>
                  <a:lnTo>
                    <a:pt x="2172" y="635"/>
                  </a:lnTo>
                  <a:lnTo>
                    <a:pt x="2185" y="635"/>
                  </a:lnTo>
                  <a:lnTo>
                    <a:pt x="2185" y="629"/>
                  </a:lnTo>
                  <a:lnTo>
                    <a:pt x="2197" y="629"/>
                  </a:lnTo>
                  <a:lnTo>
                    <a:pt x="2197" y="622"/>
                  </a:lnTo>
                  <a:lnTo>
                    <a:pt x="2204" y="622"/>
                  </a:lnTo>
                  <a:lnTo>
                    <a:pt x="2204" y="616"/>
                  </a:lnTo>
                  <a:lnTo>
                    <a:pt x="2229" y="616"/>
                  </a:lnTo>
                  <a:lnTo>
                    <a:pt x="2229" y="610"/>
                  </a:lnTo>
                  <a:lnTo>
                    <a:pt x="2248" y="610"/>
                  </a:lnTo>
                  <a:lnTo>
                    <a:pt x="2248" y="603"/>
                  </a:lnTo>
                  <a:lnTo>
                    <a:pt x="2260" y="603"/>
                  </a:lnTo>
                  <a:lnTo>
                    <a:pt x="2260" y="597"/>
                  </a:lnTo>
                  <a:lnTo>
                    <a:pt x="2266" y="597"/>
                  </a:lnTo>
                  <a:lnTo>
                    <a:pt x="2266" y="591"/>
                  </a:lnTo>
                  <a:lnTo>
                    <a:pt x="2279" y="591"/>
                  </a:lnTo>
                  <a:lnTo>
                    <a:pt x="2310" y="591"/>
                  </a:lnTo>
                  <a:lnTo>
                    <a:pt x="2310" y="578"/>
                  </a:lnTo>
                  <a:lnTo>
                    <a:pt x="2323" y="578"/>
                  </a:lnTo>
                  <a:lnTo>
                    <a:pt x="2323" y="578"/>
                  </a:lnTo>
                  <a:lnTo>
                    <a:pt x="2373" y="578"/>
                  </a:lnTo>
                  <a:lnTo>
                    <a:pt x="2373" y="566"/>
                  </a:lnTo>
                  <a:lnTo>
                    <a:pt x="2392" y="566"/>
                  </a:lnTo>
                  <a:lnTo>
                    <a:pt x="2392" y="559"/>
                  </a:lnTo>
                  <a:lnTo>
                    <a:pt x="2411" y="559"/>
                  </a:lnTo>
                  <a:lnTo>
                    <a:pt x="2411" y="547"/>
                  </a:lnTo>
                  <a:lnTo>
                    <a:pt x="2430" y="547"/>
                  </a:lnTo>
                  <a:lnTo>
                    <a:pt x="2430" y="541"/>
                  </a:lnTo>
                  <a:lnTo>
                    <a:pt x="2430" y="534"/>
                  </a:lnTo>
                  <a:lnTo>
                    <a:pt x="2436" y="534"/>
                  </a:lnTo>
                  <a:lnTo>
                    <a:pt x="2436" y="528"/>
                  </a:lnTo>
                  <a:lnTo>
                    <a:pt x="2461" y="528"/>
                  </a:lnTo>
                  <a:lnTo>
                    <a:pt x="2461" y="522"/>
                  </a:lnTo>
                  <a:lnTo>
                    <a:pt x="2505" y="522"/>
                  </a:lnTo>
                  <a:lnTo>
                    <a:pt x="2505" y="509"/>
                  </a:lnTo>
                  <a:lnTo>
                    <a:pt x="2518" y="509"/>
                  </a:lnTo>
                  <a:lnTo>
                    <a:pt x="2518" y="503"/>
                  </a:lnTo>
                  <a:lnTo>
                    <a:pt x="2524" y="503"/>
                  </a:lnTo>
                  <a:lnTo>
                    <a:pt x="2524" y="490"/>
                  </a:lnTo>
                  <a:lnTo>
                    <a:pt x="2549" y="490"/>
                  </a:lnTo>
                  <a:lnTo>
                    <a:pt x="2549" y="484"/>
                  </a:lnTo>
                  <a:lnTo>
                    <a:pt x="2549" y="478"/>
                  </a:lnTo>
                  <a:lnTo>
                    <a:pt x="2599" y="478"/>
                  </a:lnTo>
                  <a:lnTo>
                    <a:pt x="2599" y="465"/>
                  </a:lnTo>
                  <a:lnTo>
                    <a:pt x="2624" y="465"/>
                  </a:lnTo>
                  <a:lnTo>
                    <a:pt x="2624" y="459"/>
                  </a:lnTo>
                  <a:lnTo>
                    <a:pt x="2643" y="459"/>
                  </a:lnTo>
                  <a:lnTo>
                    <a:pt x="2643" y="446"/>
                  </a:lnTo>
                  <a:lnTo>
                    <a:pt x="2643" y="446"/>
                  </a:lnTo>
                  <a:lnTo>
                    <a:pt x="2643" y="446"/>
                  </a:lnTo>
                  <a:lnTo>
                    <a:pt x="2687" y="446"/>
                  </a:lnTo>
                  <a:lnTo>
                    <a:pt x="2687" y="434"/>
                  </a:lnTo>
                  <a:lnTo>
                    <a:pt x="2700" y="434"/>
                  </a:lnTo>
                  <a:lnTo>
                    <a:pt x="2700" y="427"/>
                  </a:lnTo>
                  <a:lnTo>
                    <a:pt x="2731" y="427"/>
                  </a:lnTo>
                  <a:lnTo>
                    <a:pt x="2731" y="415"/>
                  </a:lnTo>
                  <a:lnTo>
                    <a:pt x="2731" y="402"/>
                  </a:lnTo>
                  <a:lnTo>
                    <a:pt x="2731" y="402"/>
                  </a:lnTo>
                  <a:lnTo>
                    <a:pt x="2737" y="402"/>
                  </a:lnTo>
                  <a:lnTo>
                    <a:pt x="2737" y="390"/>
                  </a:lnTo>
                  <a:lnTo>
                    <a:pt x="2781" y="390"/>
                  </a:lnTo>
                  <a:lnTo>
                    <a:pt x="2781" y="383"/>
                  </a:lnTo>
                  <a:lnTo>
                    <a:pt x="2787" y="383"/>
                  </a:lnTo>
                  <a:lnTo>
                    <a:pt x="2787" y="371"/>
                  </a:lnTo>
                  <a:lnTo>
                    <a:pt x="2813" y="371"/>
                  </a:lnTo>
                  <a:lnTo>
                    <a:pt x="2813" y="358"/>
                  </a:lnTo>
                  <a:lnTo>
                    <a:pt x="2888" y="358"/>
                  </a:lnTo>
                  <a:lnTo>
                    <a:pt x="2888" y="358"/>
                  </a:lnTo>
                  <a:lnTo>
                    <a:pt x="2888" y="346"/>
                  </a:lnTo>
                  <a:lnTo>
                    <a:pt x="2919" y="346"/>
                  </a:lnTo>
                  <a:lnTo>
                    <a:pt x="2919" y="339"/>
                  </a:lnTo>
                  <a:lnTo>
                    <a:pt x="2957" y="339"/>
                  </a:lnTo>
                  <a:lnTo>
                    <a:pt x="2957" y="327"/>
                  </a:lnTo>
                  <a:lnTo>
                    <a:pt x="2957" y="314"/>
                  </a:lnTo>
                  <a:lnTo>
                    <a:pt x="2970" y="314"/>
                  </a:lnTo>
                  <a:lnTo>
                    <a:pt x="2970" y="314"/>
                  </a:lnTo>
                  <a:lnTo>
                    <a:pt x="2976" y="314"/>
                  </a:lnTo>
                  <a:lnTo>
                    <a:pt x="2976" y="302"/>
                  </a:lnTo>
                  <a:lnTo>
                    <a:pt x="3007" y="302"/>
                  </a:lnTo>
                  <a:lnTo>
                    <a:pt x="3007" y="295"/>
                  </a:lnTo>
                  <a:lnTo>
                    <a:pt x="3013" y="295"/>
                  </a:lnTo>
                  <a:lnTo>
                    <a:pt x="3013" y="283"/>
                  </a:lnTo>
                  <a:lnTo>
                    <a:pt x="3026" y="283"/>
                  </a:lnTo>
                  <a:lnTo>
                    <a:pt x="3026" y="270"/>
                  </a:lnTo>
                  <a:lnTo>
                    <a:pt x="3026" y="270"/>
                  </a:lnTo>
                  <a:lnTo>
                    <a:pt x="3039" y="270"/>
                  </a:lnTo>
                  <a:lnTo>
                    <a:pt x="3064" y="270"/>
                  </a:lnTo>
                  <a:lnTo>
                    <a:pt x="3064" y="258"/>
                  </a:lnTo>
                  <a:lnTo>
                    <a:pt x="3101" y="258"/>
                  </a:lnTo>
                  <a:lnTo>
                    <a:pt x="3101" y="251"/>
                  </a:lnTo>
                  <a:lnTo>
                    <a:pt x="3152" y="251"/>
                  </a:lnTo>
                  <a:lnTo>
                    <a:pt x="3152" y="239"/>
                  </a:lnTo>
                  <a:lnTo>
                    <a:pt x="3177" y="239"/>
                  </a:lnTo>
                  <a:lnTo>
                    <a:pt x="3177" y="226"/>
                  </a:lnTo>
                  <a:lnTo>
                    <a:pt x="3233" y="226"/>
                  </a:lnTo>
                  <a:lnTo>
                    <a:pt x="3233" y="226"/>
                  </a:lnTo>
                  <a:lnTo>
                    <a:pt x="3290" y="226"/>
                  </a:lnTo>
                  <a:lnTo>
                    <a:pt x="3290" y="214"/>
                  </a:lnTo>
                  <a:lnTo>
                    <a:pt x="3309" y="214"/>
                  </a:lnTo>
                  <a:lnTo>
                    <a:pt x="3309" y="201"/>
                  </a:lnTo>
                  <a:lnTo>
                    <a:pt x="3327" y="201"/>
                  </a:lnTo>
                  <a:lnTo>
                    <a:pt x="3327" y="188"/>
                  </a:lnTo>
                  <a:lnTo>
                    <a:pt x="3371" y="188"/>
                  </a:lnTo>
                  <a:lnTo>
                    <a:pt x="3371" y="176"/>
                  </a:lnTo>
                  <a:lnTo>
                    <a:pt x="3415" y="176"/>
                  </a:lnTo>
                  <a:lnTo>
                    <a:pt x="3415" y="163"/>
                  </a:lnTo>
                  <a:lnTo>
                    <a:pt x="3453" y="163"/>
                  </a:lnTo>
                  <a:lnTo>
                    <a:pt x="3453" y="144"/>
                  </a:lnTo>
                  <a:lnTo>
                    <a:pt x="3478" y="144"/>
                  </a:lnTo>
                  <a:lnTo>
                    <a:pt x="3478" y="132"/>
                  </a:lnTo>
                  <a:lnTo>
                    <a:pt x="3491" y="132"/>
                  </a:lnTo>
                  <a:lnTo>
                    <a:pt x="3491" y="113"/>
                  </a:lnTo>
                  <a:lnTo>
                    <a:pt x="3497" y="113"/>
                  </a:lnTo>
                  <a:lnTo>
                    <a:pt x="3497" y="94"/>
                  </a:lnTo>
                  <a:lnTo>
                    <a:pt x="3516" y="94"/>
                  </a:lnTo>
                  <a:lnTo>
                    <a:pt x="3516" y="75"/>
                  </a:lnTo>
                  <a:lnTo>
                    <a:pt x="3591" y="75"/>
                  </a:lnTo>
                  <a:lnTo>
                    <a:pt x="3591" y="50"/>
                  </a:lnTo>
                  <a:lnTo>
                    <a:pt x="3610" y="50"/>
                  </a:lnTo>
                  <a:lnTo>
                    <a:pt x="3610" y="25"/>
                  </a:lnTo>
                  <a:lnTo>
                    <a:pt x="3673" y="25"/>
                  </a:lnTo>
                  <a:lnTo>
                    <a:pt x="3673" y="0"/>
                  </a:lnTo>
                  <a:lnTo>
                    <a:pt x="3792" y="0"/>
                  </a:lnTo>
                  <a:lnTo>
                    <a:pt x="3836" y="0"/>
                  </a:lnTo>
                </a:path>
              </a:pathLst>
            </a:custGeom>
            <a:noFill/>
            <a:ln w="12700" cap="flat">
              <a:solidFill>
                <a:srgbClr val="744E9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srgbClr val="595959"/>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98" name="TextBox 72">
              <a:extLst>
                <a:ext uri="{FF2B5EF4-FFF2-40B4-BE49-F238E27FC236}">
                  <a16:creationId xmlns:a16="http://schemas.microsoft.com/office/drawing/2014/main" id="{B3DA76CB-86F9-BA79-2126-3CD95F1EBC56}"/>
                </a:ext>
              </a:extLst>
            </p:cNvPr>
            <p:cNvSpPr txBox="1"/>
            <p:nvPr/>
          </p:nvSpPr>
          <p:spPr>
            <a:xfrm>
              <a:off x="10074167" y="4938551"/>
              <a:ext cx="929289" cy="56674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500" b="0" i="0" u="none" strike="noStrike" kern="0" cap="none" spc="0" normalizeH="0" baseline="0" noProof="0">
                  <a:ln>
                    <a:noFill/>
                  </a:ln>
                  <a:solidFill>
                    <a:srgbClr val="595959"/>
                  </a:solidFill>
                  <a:effectLst/>
                  <a:uLnTx/>
                  <a:uFillTx/>
                  <a:latin typeface="Arial" panose="020B0604020202020204" pitchFamily="34" charset="0"/>
                  <a:ea typeface="微软雅黑" panose="020B0503020204020204" pitchFamily="34" charset="-122"/>
                  <a:sym typeface="Arial" panose="020B0604020202020204" pitchFamily="34" charset="0"/>
                </a:rPr>
                <a:t>月</a:t>
              </a:r>
              <a:endParaRPr kumimoji="0" lang="en-US" sz="500" b="0" i="0" u="none" strike="noStrike" kern="0" cap="none" spc="0" normalizeH="0" baseline="0" noProof="0">
                <a:ln>
                  <a:noFill/>
                </a:ln>
                <a:solidFill>
                  <a:srgbClr val="595959"/>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99" name="Rectangle 84">
              <a:extLst>
                <a:ext uri="{FF2B5EF4-FFF2-40B4-BE49-F238E27FC236}">
                  <a16:creationId xmlns:a16="http://schemas.microsoft.com/office/drawing/2014/main" id="{B2CDF5FE-7369-9B42-1102-2C6CF06D4B64}"/>
                </a:ext>
              </a:extLst>
            </p:cNvPr>
            <p:cNvSpPr>
              <a:spLocks noChangeArrowheads="1"/>
            </p:cNvSpPr>
            <p:nvPr/>
          </p:nvSpPr>
          <p:spPr bwMode="auto">
            <a:xfrm>
              <a:off x="2341331" y="5102018"/>
              <a:ext cx="161670" cy="309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600" b="0" i="0" u="none" strike="noStrike" kern="0" cap="none" spc="0" normalizeH="0" baseline="0" noProof="0">
                  <a:ln>
                    <a:noFill/>
                  </a:ln>
                  <a:solidFill>
                    <a:srgbClr val="595959"/>
                  </a:solidFill>
                  <a:effectLst/>
                  <a:uLnTx/>
                  <a:uFillTx/>
                  <a:ea typeface="微软雅黑" panose="020B0503020204020204" pitchFamily="34" charset="-122"/>
                  <a:sym typeface="Arial" panose="020B0604020202020204" pitchFamily="34" charset="0"/>
                </a:rPr>
                <a:t>0</a:t>
              </a:r>
            </a:p>
          </p:txBody>
        </p:sp>
        <p:sp>
          <p:nvSpPr>
            <p:cNvPr id="100" name="Rectangle 169">
              <a:extLst>
                <a:ext uri="{FF2B5EF4-FFF2-40B4-BE49-F238E27FC236}">
                  <a16:creationId xmlns:a16="http://schemas.microsoft.com/office/drawing/2014/main" id="{365723A6-7582-4084-6A0F-F2B225D4EAD8}"/>
                </a:ext>
              </a:extLst>
            </p:cNvPr>
            <p:cNvSpPr>
              <a:spLocks noChangeArrowheads="1"/>
            </p:cNvSpPr>
            <p:nvPr/>
          </p:nvSpPr>
          <p:spPr bwMode="auto">
            <a:xfrm>
              <a:off x="2091388" y="4849734"/>
              <a:ext cx="161670" cy="309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eaLnBrk="0" fontAlgn="base" latinLnBrk="0" hangingPunct="0">
                <a:lnSpc>
                  <a:spcPct val="100000"/>
                </a:lnSpc>
                <a:spcBef>
                  <a:spcPct val="0"/>
                </a:spcBef>
                <a:spcAft>
                  <a:spcPct val="0"/>
                </a:spcAft>
                <a:buClrTx/>
                <a:buSzTx/>
                <a:buFontTx/>
                <a:buNone/>
                <a:tabLst/>
                <a:defRPr/>
              </a:pPr>
              <a:r>
                <a:rPr kumimoji="0" lang="en-US" altLang="en-US" sz="600" b="0" i="0" u="none" strike="noStrike" kern="0" cap="none" spc="0" normalizeH="0" baseline="0" noProof="0">
                  <a:ln>
                    <a:noFill/>
                  </a:ln>
                  <a:solidFill>
                    <a:srgbClr val="595959"/>
                  </a:solidFill>
                  <a:effectLst/>
                  <a:uLnTx/>
                  <a:uFillTx/>
                  <a:ea typeface="微软雅黑" panose="020B0503020204020204" pitchFamily="34" charset="-122"/>
                  <a:sym typeface="Arial" panose="020B0604020202020204" pitchFamily="34" charset="0"/>
                </a:rPr>
                <a:t>0</a:t>
              </a:r>
            </a:p>
          </p:txBody>
        </p:sp>
        <p:sp>
          <p:nvSpPr>
            <p:cNvPr id="101" name="Rectangle 84">
              <a:extLst>
                <a:ext uri="{FF2B5EF4-FFF2-40B4-BE49-F238E27FC236}">
                  <a16:creationId xmlns:a16="http://schemas.microsoft.com/office/drawing/2014/main" id="{4A5CF527-CD91-DCB2-6504-AB91FECE90DD}"/>
                </a:ext>
              </a:extLst>
            </p:cNvPr>
            <p:cNvSpPr>
              <a:spLocks noChangeArrowheads="1"/>
            </p:cNvSpPr>
            <p:nvPr/>
          </p:nvSpPr>
          <p:spPr bwMode="auto">
            <a:xfrm>
              <a:off x="3084588" y="5102018"/>
              <a:ext cx="161670" cy="309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600" b="0" i="0" u="none" strike="noStrike" kern="0" cap="none" spc="0" normalizeH="0" baseline="0" noProof="0">
                  <a:ln>
                    <a:noFill/>
                  </a:ln>
                  <a:solidFill>
                    <a:srgbClr val="595959"/>
                  </a:solidFill>
                  <a:effectLst/>
                  <a:uLnTx/>
                  <a:uFillTx/>
                  <a:ea typeface="微软雅黑" panose="020B0503020204020204" pitchFamily="34" charset="-122"/>
                  <a:sym typeface="Arial" panose="020B0604020202020204" pitchFamily="34" charset="0"/>
                </a:rPr>
                <a:t>6</a:t>
              </a:r>
            </a:p>
          </p:txBody>
        </p:sp>
        <p:sp>
          <p:nvSpPr>
            <p:cNvPr id="102" name="Rectangle 84">
              <a:extLst>
                <a:ext uri="{FF2B5EF4-FFF2-40B4-BE49-F238E27FC236}">
                  <a16:creationId xmlns:a16="http://schemas.microsoft.com/office/drawing/2014/main" id="{97EDC2BA-09A5-6A73-AF8F-99F88B01D4C4}"/>
                </a:ext>
              </a:extLst>
            </p:cNvPr>
            <p:cNvSpPr>
              <a:spLocks noChangeArrowheads="1"/>
            </p:cNvSpPr>
            <p:nvPr/>
          </p:nvSpPr>
          <p:spPr bwMode="auto">
            <a:xfrm>
              <a:off x="3732902" y="5102018"/>
              <a:ext cx="323337" cy="309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600" b="0" i="0" u="none" strike="noStrike" kern="0" cap="none" spc="0" normalizeH="0" baseline="0" noProof="0">
                  <a:ln>
                    <a:noFill/>
                  </a:ln>
                  <a:solidFill>
                    <a:srgbClr val="595959"/>
                  </a:solidFill>
                  <a:effectLst/>
                  <a:uLnTx/>
                  <a:uFillTx/>
                  <a:ea typeface="微软雅黑" panose="020B0503020204020204" pitchFamily="34" charset="-122"/>
                  <a:sym typeface="Arial" panose="020B0604020202020204" pitchFamily="34" charset="0"/>
                </a:rPr>
                <a:t>12</a:t>
              </a:r>
            </a:p>
          </p:txBody>
        </p:sp>
        <p:sp>
          <p:nvSpPr>
            <p:cNvPr id="103" name="Rectangle 84">
              <a:extLst>
                <a:ext uri="{FF2B5EF4-FFF2-40B4-BE49-F238E27FC236}">
                  <a16:creationId xmlns:a16="http://schemas.microsoft.com/office/drawing/2014/main" id="{919CAB04-5D84-FE07-8DC0-A93317CE40F1}"/>
                </a:ext>
              </a:extLst>
            </p:cNvPr>
            <p:cNvSpPr>
              <a:spLocks noChangeArrowheads="1"/>
            </p:cNvSpPr>
            <p:nvPr/>
          </p:nvSpPr>
          <p:spPr bwMode="auto">
            <a:xfrm>
              <a:off x="5199907" y="5102018"/>
              <a:ext cx="323337" cy="309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600" b="0" i="0" u="none" strike="noStrike" kern="0" cap="none" spc="0" normalizeH="0" baseline="0" noProof="0">
                  <a:ln>
                    <a:noFill/>
                  </a:ln>
                  <a:solidFill>
                    <a:srgbClr val="595959"/>
                  </a:solidFill>
                  <a:effectLst/>
                  <a:uLnTx/>
                  <a:uFillTx/>
                  <a:ea typeface="微软雅黑" panose="020B0503020204020204" pitchFamily="34" charset="-122"/>
                  <a:sym typeface="Arial" panose="020B0604020202020204" pitchFamily="34" charset="0"/>
                </a:rPr>
                <a:t>24</a:t>
              </a:r>
            </a:p>
          </p:txBody>
        </p:sp>
        <p:sp>
          <p:nvSpPr>
            <p:cNvPr id="104" name="Rectangle 84">
              <a:extLst>
                <a:ext uri="{FF2B5EF4-FFF2-40B4-BE49-F238E27FC236}">
                  <a16:creationId xmlns:a16="http://schemas.microsoft.com/office/drawing/2014/main" id="{23093912-94CC-A3B2-C93E-ACBE4BDA23B8}"/>
                </a:ext>
              </a:extLst>
            </p:cNvPr>
            <p:cNvSpPr>
              <a:spLocks noChangeArrowheads="1"/>
            </p:cNvSpPr>
            <p:nvPr/>
          </p:nvSpPr>
          <p:spPr bwMode="auto">
            <a:xfrm>
              <a:off x="6701370" y="5102018"/>
              <a:ext cx="323337" cy="309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600" b="0" i="0" u="none" strike="noStrike" kern="0" cap="none" spc="0" normalizeH="0" baseline="0" noProof="0">
                  <a:ln>
                    <a:noFill/>
                  </a:ln>
                  <a:solidFill>
                    <a:srgbClr val="595959"/>
                  </a:solidFill>
                  <a:effectLst/>
                  <a:uLnTx/>
                  <a:uFillTx/>
                  <a:ea typeface="微软雅黑" panose="020B0503020204020204" pitchFamily="34" charset="-122"/>
                  <a:sym typeface="Arial" panose="020B0604020202020204" pitchFamily="34" charset="0"/>
                </a:rPr>
                <a:t>36</a:t>
              </a:r>
            </a:p>
          </p:txBody>
        </p:sp>
        <p:sp>
          <p:nvSpPr>
            <p:cNvPr id="105" name="Rectangle 84">
              <a:extLst>
                <a:ext uri="{FF2B5EF4-FFF2-40B4-BE49-F238E27FC236}">
                  <a16:creationId xmlns:a16="http://schemas.microsoft.com/office/drawing/2014/main" id="{D440A563-C16B-F1B4-7159-FABA246B7891}"/>
                </a:ext>
              </a:extLst>
            </p:cNvPr>
            <p:cNvSpPr>
              <a:spLocks noChangeArrowheads="1"/>
            </p:cNvSpPr>
            <p:nvPr/>
          </p:nvSpPr>
          <p:spPr bwMode="auto">
            <a:xfrm>
              <a:off x="8180204" y="5102018"/>
              <a:ext cx="323337" cy="309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600" b="0" i="0" u="none" strike="noStrike" kern="0" cap="none" spc="0" normalizeH="0" baseline="0" noProof="0">
                  <a:ln>
                    <a:noFill/>
                  </a:ln>
                  <a:solidFill>
                    <a:srgbClr val="595959"/>
                  </a:solidFill>
                  <a:effectLst/>
                  <a:uLnTx/>
                  <a:uFillTx/>
                  <a:ea typeface="微软雅黑" panose="020B0503020204020204" pitchFamily="34" charset="-122"/>
                  <a:sym typeface="Arial" panose="020B0604020202020204" pitchFamily="34" charset="0"/>
                </a:rPr>
                <a:t>48</a:t>
              </a:r>
            </a:p>
          </p:txBody>
        </p:sp>
        <p:sp>
          <p:nvSpPr>
            <p:cNvPr id="106" name="Rectangle 84">
              <a:extLst>
                <a:ext uri="{FF2B5EF4-FFF2-40B4-BE49-F238E27FC236}">
                  <a16:creationId xmlns:a16="http://schemas.microsoft.com/office/drawing/2014/main" id="{985CC631-E849-4603-B416-6D2B26EEA3CD}"/>
                </a:ext>
              </a:extLst>
            </p:cNvPr>
            <p:cNvSpPr>
              <a:spLocks noChangeArrowheads="1"/>
            </p:cNvSpPr>
            <p:nvPr/>
          </p:nvSpPr>
          <p:spPr bwMode="auto">
            <a:xfrm>
              <a:off x="9640774" y="5102018"/>
              <a:ext cx="323337" cy="309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600" b="0" i="0" u="none" strike="noStrike" kern="0" cap="none" spc="0" normalizeH="0" baseline="0" noProof="0">
                  <a:ln>
                    <a:noFill/>
                  </a:ln>
                  <a:solidFill>
                    <a:srgbClr val="595959"/>
                  </a:solidFill>
                  <a:effectLst/>
                  <a:uLnTx/>
                  <a:uFillTx/>
                  <a:ea typeface="微软雅黑" panose="020B0503020204020204" pitchFamily="34" charset="-122"/>
                  <a:sym typeface="Arial" panose="020B0604020202020204" pitchFamily="34" charset="0"/>
                </a:rPr>
                <a:t>60</a:t>
              </a:r>
            </a:p>
          </p:txBody>
        </p:sp>
        <p:sp>
          <p:nvSpPr>
            <p:cNvPr id="107" name="Rectangle 169">
              <a:extLst>
                <a:ext uri="{FF2B5EF4-FFF2-40B4-BE49-F238E27FC236}">
                  <a16:creationId xmlns:a16="http://schemas.microsoft.com/office/drawing/2014/main" id="{BA3A5AE2-C136-D020-B131-D2D8497F15B3}"/>
                </a:ext>
              </a:extLst>
            </p:cNvPr>
            <p:cNvSpPr>
              <a:spLocks noChangeArrowheads="1"/>
            </p:cNvSpPr>
            <p:nvPr/>
          </p:nvSpPr>
          <p:spPr bwMode="auto">
            <a:xfrm>
              <a:off x="2091388" y="4023370"/>
              <a:ext cx="161670" cy="309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eaLnBrk="0" fontAlgn="base" latinLnBrk="0" hangingPunct="0">
                <a:lnSpc>
                  <a:spcPct val="100000"/>
                </a:lnSpc>
                <a:spcBef>
                  <a:spcPct val="0"/>
                </a:spcBef>
                <a:spcAft>
                  <a:spcPct val="0"/>
                </a:spcAft>
                <a:buClrTx/>
                <a:buSzTx/>
                <a:buFontTx/>
                <a:buNone/>
                <a:tabLst/>
                <a:defRPr/>
              </a:pPr>
              <a:r>
                <a:rPr kumimoji="0" lang="en-US" altLang="en-US" sz="600" b="0" i="0" u="none" strike="noStrike" kern="0" cap="none" spc="0" normalizeH="0" baseline="0" noProof="0">
                  <a:ln>
                    <a:noFill/>
                  </a:ln>
                  <a:solidFill>
                    <a:srgbClr val="595959"/>
                  </a:solidFill>
                  <a:effectLst/>
                  <a:uLnTx/>
                  <a:uFillTx/>
                  <a:ea typeface="微软雅黑" panose="020B0503020204020204" pitchFamily="34" charset="-122"/>
                  <a:sym typeface="Arial" panose="020B0604020202020204" pitchFamily="34" charset="0"/>
                </a:rPr>
                <a:t>5</a:t>
              </a:r>
            </a:p>
          </p:txBody>
        </p:sp>
        <p:sp>
          <p:nvSpPr>
            <p:cNvPr id="108" name="Rectangle 169">
              <a:extLst>
                <a:ext uri="{FF2B5EF4-FFF2-40B4-BE49-F238E27FC236}">
                  <a16:creationId xmlns:a16="http://schemas.microsoft.com/office/drawing/2014/main" id="{FDE846A2-5035-7F6E-7026-D288B901D79D}"/>
                </a:ext>
              </a:extLst>
            </p:cNvPr>
            <p:cNvSpPr>
              <a:spLocks noChangeArrowheads="1"/>
            </p:cNvSpPr>
            <p:nvPr/>
          </p:nvSpPr>
          <p:spPr bwMode="auto">
            <a:xfrm>
              <a:off x="1929721" y="3197793"/>
              <a:ext cx="323333" cy="309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eaLnBrk="0" fontAlgn="base" latinLnBrk="0" hangingPunct="0">
                <a:lnSpc>
                  <a:spcPct val="100000"/>
                </a:lnSpc>
                <a:spcBef>
                  <a:spcPct val="0"/>
                </a:spcBef>
                <a:spcAft>
                  <a:spcPct val="0"/>
                </a:spcAft>
                <a:buClrTx/>
                <a:buSzTx/>
                <a:buFontTx/>
                <a:buNone/>
                <a:tabLst/>
                <a:defRPr/>
              </a:pPr>
              <a:r>
                <a:rPr kumimoji="0" lang="en-US" altLang="en-US" sz="600" b="0" i="0" u="none" strike="noStrike" kern="0" cap="none" spc="0" normalizeH="0" baseline="0" noProof="0">
                  <a:ln>
                    <a:noFill/>
                  </a:ln>
                  <a:solidFill>
                    <a:srgbClr val="595959"/>
                  </a:solidFill>
                  <a:effectLst/>
                  <a:uLnTx/>
                  <a:uFillTx/>
                  <a:ea typeface="微软雅黑" panose="020B0503020204020204" pitchFamily="34" charset="-122"/>
                  <a:sym typeface="Arial" panose="020B0604020202020204" pitchFamily="34" charset="0"/>
                </a:rPr>
                <a:t>10</a:t>
              </a:r>
            </a:p>
          </p:txBody>
        </p:sp>
        <p:sp>
          <p:nvSpPr>
            <p:cNvPr id="109" name="Rectangle 169">
              <a:extLst>
                <a:ext uri="{FF2B5EF4-FFF2-40B4-BE49-F238E27FC236}">
                  <a16:creationId xmlns:a16="http://schemas.microsoft.com/office/drawing/2014/main" id="{C3E060F6-3170-885C-2A51-5686E8DB5D1D}"/>
                </a:ext>
              </a:extLst>
            </p:cNvPr>
            <p:cNvSpPr>
              <a:spLocks noChangeArrowheads="1"/>
            </p:cNvSpPr>
            <p:nvPr/>
          </p:nvSpPr>
          <p:spPr bwMode="auto">
            <a:xfrm>
              <a:off x="1929721" y="2354635"/>
              <a:ext cx="323333" cy="309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eaLnBrk="0" fontAlgn="base" latinLnBrk="0" hangingPunct="0">
                <a:lnSpc>
                  <a:spcPct val="100000"/>
                </a:lnSpc>
                <a:spcBef>
                  <a:spcPct val="0"/>
                </a:spcBef>
                <a:spcAft>
                  <a:spcPct val="0"/>
                </a:spcAft>
                <a:buClrTx/>
                <a:buSzTx/>
                <a:buFontTx/>
                <a:buNone/>
                <a:tabLst/>
                <a:defRPr/>
              </a:pPr>
              <a:r>
                <a:rPr kumimoji="0" lang="en-US" altLang="en-US" sz="600" b="0" i="0" u="none" strike="noStrike" kern="0" cap="none" spc="0" normalizeH="0" baseline="0" noProof="0">
                  <a:ln>
                    <a:noFill/>
                  </a:ln>
                  <a:solidFill>
                    <a:srgbClr val="595959"/>
                  </a:solidFill>
                  <a:effectLst/>
                  <a:uLnTx/>
                  <a:uFillTx/>
                  <a:ea typeface="微软雅黑" panose="020B0503020204020204" pitchFamily="34" charset="-122"/>
                  <a:sym typeface="Arial" panose="020B0604020202020204" pitchFamily="34" charset="0"/>
                </a:rPr>
                <a:t>15</a:t>
              </a:r>
            </a:p>
          </p:txBody>
        </p:sp>
        <p:sp>
          <p:nvSpPr>
            <p:cNvPr id="110" name="Rectangle 169">
              <a:extLst>
                <a:ext uri="{FF2B5EF4-FFF2-40B4-BE49-F238E27FC236}">
                  <a16:creationId xmlns:a16="http://schemas.microsoft.com/office/drawing/2014/main" id="{98C89150-8671-2967-7477-7EE88B01B771}"/>
                </a:ext>
              </a:extLst>
            </p:cNvPr>
            <p:cNvSpPr>
              <a:spLocks noChangeArrowheads="1"/>
            </p:cNvSpPr>
            <p:nvPr/>
          </p:nvSpPr>
          <p:spPr bwMode="auto">
            <a:xfrm>
              <a:off x="1929721" y="1497308"/>
              <a:ext cx="323333" cy="309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eaLnBrk="0" fontAlgn="base" latinLnBrk="0" hangingPunct="0">
                <a:lnSpc>
                  <a:spcPct val="100000"/>
                </a:lnSpc>
                <a:spcBef>
                  <a:spcPct val="0"/>
                </a:spcBef>
                <a:spcAft>
                  <a:spcPct val="0"/>
                </a:spcAft>
                <a:buClrTx/>
                <a:buSzTx/>
                <a:buFontTx/>
                <a:buNone/>
                <a:tabLst/>
                <a:defRPr/>
              </a:pPr>
              <a:r>
                <a:rPr kumimoji="0" lang="en-US" altLang="en-US" sz="600" b="0" i="0" u="none" strike="noStrike" kern="0" cap="none" spc="0" normalizeH="0" baseline="0" noProof="0">
                  <a:ln>
                    <a:noFill/>
                  </a:ln>
                  <a:solidFill>
                    <a:srgbClr val="595959"/>
                  </a:solidFill>
                  <a:effectLst/>
                  <a:uLnTx/>
                  <a:uFillTx/>
                  <a:ea typeface="微软雅黑" panose="020B0503020204020204" pitchFamily="34" charset="-122"/>
                  <a:sym typeface="Arial" panose="020B0604020202020204" pitchFamily="34" charset="0"/>
                </a:rPr>
                <a:t>20</a:t>
              </a:r>
            </a:p>
          </p:txBody>
        </p:sp>
      </p:grpSp>
      <p:sp>
        <p:nvSpPr>
          <p:cNvPr id="112" name="文本框 111">
            <a:extLst>
              <a:ext uri="{FF2B5EF4-FFF2-40B4-BE49-F238E27FC236}">
                <a16:creationId xmlns:a16="http://schemas.microsoft.com/office/drawing/2014/main" id="{A0FA51BD-1A9C-B5B4-3101-A1BB7C2BE54D}"/>
              </a:ext>
            </a:extLst>
          </p:cNvPr>
          <p:cNvSpPr txBox="1"/>
          <p:nvPr/>
        </p:nvSpPr>
        <p:spPr>
          <a:xfrm>
            <a:off x="8072567" y="5408424"/>
            <a:ext cx="3198930" cy="666849"/>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sz="700" kern="0" baseline="30000">
                <a:solidFill>
                  <a:srgbClr val="000000">
                    <a:lumMod val="75000"/>
                    <a:lumOff val="25000"/>
                  </a:srgbClr>
                </a:solidFill>
                <a:latin typeface="Arial" panose="020B0604020202020204" pitchFamily="34" charset="0"/>
                <a:ea typeface="微软雅黑" panose="020B0503020204020204" pitchFamily="34" charset="-122"/>
                <a:cs typeface="Arial" panose="020B0604020202020204" pitchFamily="34" charset="0"/>
              </a:defRPr>
            </a:lvl1pPr>
          </a:lstStyle>
          <a:p>
            <a:r>
              <a:rPr lang="en-GB" altLang="zh-CN" sz="800">
                <a:solidFill>
                  <a:prstClr val="black">
                    <a:lumMod val="75000"/>
                    <a:lumOff val="25000"/>
                  </a:prstClr>
                </a:solidFill>
                <a:sym typeface="Arial" panose="020B0604020202020204" pitchFamily="34" charset="0"/>
              </a:rPr>
              <a:t>**</a:t>
            </a:r>
            <a:r>
              <a:rPr lang="zh-CN" altLang="en-US" sz="800">
                <a:solidFill>
                  <a:prstClr val="black">
                    <a:lumMod val="75000"/>
                    <a:lumOff val="25000"/>
                  </a:prstClr>
                </a:solidFill>
                <a:sym typeface="Arial" panose="020B0604020202020204" pitchFamily="34" charset="0"/>
              </a:rPr>
              <a:t>报告的主要结局事件的风险比的置信区间根据中期分析结果进行了调整</a:t>
            </a:r>
            <a:r>
              <a:rPr lang="en-US" altLang="zh-CN" sz="800">
                <a:solidFill>
                  <a:prstClr val="black">
                    <a:lumMod val="75000"/>
                    <a:lumOff val="25000"/>
                  </a:prstClr>
                </a:solidFill>
                <a:sym typeface="Arial" panose="020B0604020202020204" pitchFamily="34" charset="0"/>
              </a:rPr>
              <a:t>;</a:t>
            </a:r>
            <a:r>
              <a:rPr lang="en-GB" altLang="zh-CN" sz="800">
                <a:solidFill>
                  <a:prstClr val="black">
                    <a:lumMod val="75000"/>
                    <a:lumOff val="25000"/>
                  </a:prstClr>
                </a:solidFill>
                <a:sym typeface="Arial" panose="020B0604020202020204" pitchFamily="34" charset="0"/>
              </a:rPr>
              <a:t>*</a:t>
            </a:r>
            <a:r>
              <a:rPr lang="zh-CN" altLang="en-US" sz="800">
                <a:solidFill>
                  <a:prstClr val="black">
                    <a:lumMod val="75000"/>
                    <a:lumOff val="25000"/>
                  </a:prstClr>
                </a:solidFill>
                <a:sym typeface="Arial" panose="020B0604020202020204" pitchFamily="34" charset="0"/>
              </a:rPr>
              <a:t>根据艾托格列净说明书，不良反应中临床试验的经验，评估显示与艾托格列净使用相关的常见不良反应，包括女性生殖器霉菌感染、男性生殖器霉菌感染、泌尿系感染、头痛、阴道瘙痒、排尿增多、鼻咽炎、背痛、体重减轻、渴感。这些不良反应在基线时未出现，在艾托格列净组中的发生率高于安慰剂组，而且发生于至少</a:t>
            </a:r>
            <a:r>
              <a:rPr lang="en-US" altLang="zh-CN" sz="800">
                <a:solidFill>
                  <a:prstClr val="black">
                    <a:lumMod val="75000"/>
                    <a:lumOff val="25000"/>
                  </a:prstClr>
                </a:solidFill>
                <a:sym typeface="Arial" panose="020B0604020202020204" pitchFamily="34" charset="0"/>
              </a:rPr>
              <a:t>2%</a:t>
            </a:r>
            <a:r>
              <a:rPr lang="zh-CN" altLang="en-US" sz="800">
                <a:solidFill>
                  <a:prstClr val="black">
                    <a:lumMod val="75000"/>
                    <a:lumOff val="25000"/>
                  </a:prstClr>
                </a:solidFill>
                <a:sym typeface="Arial" panose="020B0604020202020204" pitchFamily="34" charset="0"/>
              </a:rPr>
              <a:t>接受了艾托格列净 </a:t>
            </a:r>
            <a:r>
              <a:rPr lang="en-US" altLang="zh-CN" sz="800">
                <a:solidFill>
                  <a:prstClr val="black">
                    <a:lumMod val="75000"/>
                    <a:lumOff val="25000"/>
                  </a:prstClr>
                </a:solidFill>
                <a:sym typeface="Arial" panose="020B0604020202020204" pitchFamily="34" charset="0"/>
              </a:rPr>
              <a:t>5mg</a:t>
            </a:r>
            <a:r>
              <a:rPr lang="zh-CN" altLang="en-US" sz="800">
                <a:solidFill>
                  <a:prstClr val="black">
                    <a:lumMod val="75000"/>
                    <a:lumOff val="25000"/>
                  </a:prstClr>
                </a:solidFill>
                <a:sym typeface="Arial" panose="020B0604020202020204" pitchFamily="34" charset="0"/>
              </a:rPr>
              <a:t>或</a:t>
            </a:r>
            <a:r>
              <a:rPr lang="en-US" altLang="zh-CN" sz="800">
                <a:solidFill>
                  <a:prstClr val="black">
                    <a:lumMod val="75000"/>
                    <a:lumOff val="25000"/>
                  </a:prstClr>
                </a:solidFill>
                <a:sym typeface="Arial" panose="020B0604020202020204" pitchFamily="34" charset="0"/>
              </a:rPr>
              <a:t>15 mg</a:t>
            </a:r>
            <a:r>
              <a:rPr lang="zh-CN" altLang="en-US" sz="800">
                <a:solidFill>
                  <a:prstClr val="black">
                    <a:lumMod val="75000"/>
                    <a:lumOff val="25000"/>
                  </a:prstClr>
                </a:solidFill>
                <a:sym typeface="Arial" panose="020B0604020202020204" pitchFamily="34" charset="0"/>
              </a:rPr>
              <a:t>治疗的患者中。心力衰竭：纽约心脏协会</a:t>
            </a:r>
            <a:r>
              <a:rPr lang="en-US" altLang="zh-CN" sz="800">
                <a:solidFill>
                  <a:prstClr val="black">
                    <a:lumMod val="75000"/>
                    <a:lumOff val="25000"/>
                  </a:prstClr>
                </a:solidFill>
                <a:sym typeface="Arial" panose="020B0604020202020204" pitchFamily="34" charset="0"/>
              </a:rPr>
              <a:t>(NYHA) IV</a:t>
            </a:r>
            <a:r>
              <a:rPr lang="zh-CN" altLang="en-US" sz="800">
                <a:solidFill>
                  <a:prstClr val="black">
                    <a:lumMod val="75000"/>
                    <a:lumOff val="25000"/>
                  </a:prstClr>
                </a:solidFill>
                <a:sym typeface="Arial" panose="020B0604020202020204" pitchFamily="34" charset="0"/>
              </a:rPr>
              <a:t>级患者中没有使用艾托格列净的经验。</a:t>
            </a:r>
            <a:r>
              <a:rPr lang="en-US" altLang="zh-CN" sz="800">
                <a:solidFill>
                  <a:prstClr val="black">
                    <a:lumMod val="75000"/>
                    <a:lumOff val="25000"/>
                  </a:prstClr>
                </a:solidFill>
                <a:sym typeface="Arial" panose="020B0604020202020204" pitchFamily="34" charset="0"/>
              </a:rPr>
              <a:t>CI, </a:t>
            </a:r>
            <a:r>
              <a:rPr lang="zh-CN" altLang="en-US" sz="800">
                <a:solidFill>
                  <a:prstClr val="black">
                    <a:lumMod val="75000"/>
                    <a:lumOff val="25000"/>
                  </a:prstClr>
                </a:solidFill>
                <a:sym typeface="Arial" panose="020B0604020202020204" pitchFamily="34" charset="0"/>
              </a:rPr>
              <a:t>可信区间</a:t>
            </a:r>
            <a:r>
              <a:rPr lang="en-US" altLang="zh-CN" sz="800">
                <a:solidFill>
                  <a:prstClr val="black">
                    <a:lumMod val="75000"/>
                    <a:lumOff val="25000"/>
                  </a:prstClr>
                </a:solidFill>
                <a:sym typeface="Arial" panose="020B0604020202020204" pitchFamily="34" charset="0"/>
              </a:rPr>
              <a:t>; CV, </a:t>
            </a:r>
            <a:r>
              <a:rPr lang="zh-CN" altLang="en-US" sz="800">
                <a:solidFill>
                  <a:prstClr val="black">
                    <a:lumMod val="75000"/>
                    <a:lumOff val="25000"/>
                  </a:prstClr>
                </a:solidFill>
                <a:sym typeface="Arial" panose="020B0604020202020204" pitchFamily="34" charset="0"/>
              </a:rPr>
              <a:t>心血管</a:t>
            </a:r>
            <a:r>
              <a:rPr lang="en-US" altLang="zh-CN" sz="800">
                <a:solidFill>
                  <a:prstClr val="black">
                    <a:lumMod val="75000"/>
                    <a:lumOff val="25000"/>
                  </a:prstClr>
                </a:solidFill>
                <a:sym typeface="Arial" panose="020B0604020202020204" pitchFamily="34" charset="0"/>
              </a:rPr>
              <a:t>; HR, </a:t>
            </a:r>
            <a:r>
              <a:rPr lang="zh-CN" altLang="en-US" sz="800">
                <a:solidFill>
                  <a:prstClr val="black">
                    <a:lumMod val="75000"/>
                    <a:lumOff val="25000"/>
                  </a:prstClr>
                </a:solidFill>
                <a:sym typeface="Arial" panose="020B0604020202020204" pitchFamily="34" charset="0"/>
              </a:rPr>
              <a:t>危险比</a:t>
            </a:r>
            <a:r>
              <a:rPr lang="en-US" altLang="zh-CN" sz="800">
                <a:solidFill>
                  <a:prstClr val="black">
                    <a:lumMod val="75000"/>
                    <a:lumOff val="25000"/>
                  </a:prstClr>
                </a:solidFill>
                <a:sym typeface="Arial" panose="020B0604020202020204" pitchFamily="34" charset="0"/>
              </a:rPr>
              <a:t>; MACE, </a:t>
            </a:r>
            <a:r>
              <a:rPr lang="zh-CN" altLang="en-US" sz="800">
                <a:solidFill>
                  <a:prstClr val="black">
                    <a:lumMod val="75000"/>
                    <a:lumOff val="25000"/>
                  </a:prstClr>
                </a:solidFill>
                <a:sym typeface="Arial" panose="020B0604020202020204" pitchFamily="34" charset="0"/>
              </a:rPr>
              <a:t>主要心血管不良事件</a:t>
            </a:r>
            <a:r>
              <a:rPr lang="en-US" altLang="zh-CN" sz="800">
                <a:solidFill>
                  <a:prstClr val="black">
                    <a:lumMod val="75000"/>
                    <a:lumOff val="25000"/>
                  </a:prstClr>
                </a:solidFill>
                <a:sym typeface="Arial" panose="020B0604020202020204" pitchFamily="34" charset="0"/>
              </a:rPr>
              <a:t>; MI, </a:t>
            </a:r>
            <a:r>
              <a:rPr lang="zh-CN" altLang="en-US" sz="800">
                <a:solidFill>
                  <a:prstClr val="black">
                    <a:lumMod val="75000"/>
                    <a:lumOff val="25000"/>
                  </a:prstClr>
                </a:solidFill>
                <a:sym typeface="Arial" panose="020B0604020202020204" pitchFamily="34" charset="0"/>
              </a:rPr>
              <a:t>心肌梗死</a:t>
            </a:r>
            <a:r>
              <a:rPr lang="en-GB" altLang="zh-CN" sz="800">
                <a:solidFill>
                  <a:prstClr val="black">
                    <a:lumMod val="75000"/>
                    <a:lumOff val="25000"/>
                  </a:prstClr>
                </a:solidFill>
                <a:sym typeface="Arial" panose="020B0604020202020204" pitchFamily="34" charset="0"/>
              </a:rPr>
              <a:t>.</a:t>
            </a:r>
          </a:p>
        </p:txBody>
      </p:sp>
      <p:sp>
        <p:nvSpPr>
          <p:cNvPr id="113" name="文本框 112">
            <a:extLst>
              <a:ext uri="{FF2B5EF4-FFF2-40B4-BE49-F238E27FC236}">
                <a16:creationId xmlns:a16="http://schemas.microsoft.com/office/drawing/2014/main" id="{810EF681-174B-CBF9-477F-00041039B5D2}"/>
              </a:ext>
            </a:extLst>
          </p:cNvPr>
          <p:cNvSpPr txBox="1"/>
          <p:nvPr/>
        </p:nvSpPr>
        <p:spPr>
          <a:xfrm>
            <a:off x="8060474" y="2286056"/>
            <a:ext cx="3207647" cy="246221"/>
          </a:xfrm>
          <a:prstGeom prst="rect">
            <a:avLst/>
          </a:prstGeom>
          <a:noFill/>
        </p:spPr>
        <p:txBody>
          <a:bodyPr wrap="square" rtlCol="0">
            <a:spAutoFit/>
          </a:bodyPr>
          <a:lstStyle/>
          <a:p>
            <a:pPr algn="ctr"/>
            <a:r>
              <a:rPr lang="en-US" altLang="zh-CN" sz="1000" b="1">
                <a:solidFill>
                  <a:srgbClr val="754E9A"/>
                </a:solidFill>
                <a:latin typeface="Arial" panose="020B0604020202020204" pitchFamily="34" charset="0"/>
                <a:ea typeface="微软雅黑" panose="020B0503020204020204" pitchFamily="34" charset="-122"/>
                <a:sym typeface="Arial" panose="020B0604020202020204" pitchFamily="34" charset="0"/>
              </a:rPr>
              <a:t>MACE*(CV</a:t>
            </a:r>
            <a:r>
              <a:rPr lang="zh-CN" altLang="en-US" sz="1000" b="1">
                <a:solidFill>
                  <a:srgbClr val="754E9A"/>
                </a:solidFill>
                <a:latin typeface="Arial" panose="020B0604020202020204" pitchFamily="34" charset="0"/>
                <a:ea typeface="微软雅黑" panose="020B0503020204020204" pitchFamily="34" charset="-122"/>
                <a:sym typeface="Arial" panose="020B0604020202020204" pitchFamily="34" charset="0"/>
              </a:rPr>
              <a:t>死亡、非致死性</a:t>
            </a:r>
            <a:r>
              <a:rPr lang="en-US" altLang="zh-CN" sz="1000" b="1">
                <a:solidFill>
                  <a:srgbClr val="754E9A"/>
                </a:solidFill>
                <a:latin typeface="Arial" panose="020B0604020202020204" pitchFamily="34" charset="0"/>
                <a:ea typeface="微软雅黑" panose="020B0503020204020204" pitchFamily="34" charset="-122"/>
                <a:sym typeface="Arial" panose="020B0604020202020204" pitchFamily="34" charset="0"/>
              </a:rPr>
              <a:t>MI</a:t>
            </a:r>
            <a:r>
              <a:rPr lang="zh-CN" altLang="en-US" sz="1000" b="1">
                <a:solidFill>
                  <a:srgbClr val="754E9A"/>
                </a:solidFill>
                <a:latin typeface="Arial" panose="020B0604020202020204" pitchFamily="34" charset="0"/>
                <a:ea typeface="微软雅黑" panose="020B0503020204020204" pitchFamily="34" charset="-122"/>
                <a:sym typeface="Arial" panose="020B0604020202020204" pitchFamily="34" charset="0"/>
              </a:rPr>
              <a:t>或非致死性卒中</a:t>
            </a:r>
            <a:r>
              <a:rPr lang="en-US" altLang="zh-CN" sz="1000" b="1">
                <a:solidFill>
                  <a:srgbClr val="754E9A"/>
                </a:solidFill>
                <a:latin typeface="Arial" panose="020B0604020202020204" pitchFamily="34" charset="0"/>
                <a:ea typeface="微软雅黑" panose="020B0503020204020204" pitchFamily="34" charset="-122"/>
                <a:sym typeface="Arial" panose="020B0604020202020204" pitchFamily="34" charset="0"/>
              </a:rPr>
              <a:t>) </a:t>
            </a:r>
            <a:r>
              <a:rPr lang="en-US" altLang="zh-CN" sz="1000" baseline="30000">
                <a:solidFill>
                  <a:srgbClr val="754E9A"/>
                </a:solidFill>
                <a:latin typeface="Arial" panose="020B0604020202020204" pitchFamily="34" charset="0"/>
                <a:ea typeface="微软雅黑" panose="020B0503020204020204" pitchFamily="34" charset="-122"/>
                <a:sym typeface="Arial" panose="020B0604020202020204" pitchFamily="34" charset="0"/>
              </a:rPr>
              <a:t>3,4</a:t>
            </a:r>
            <a:r>
              <a:rPr lang="en-US" altLang="zh-CN" sz="1000" b="1">
                <a:solidFill>
                  <a:srgbClr val="754E9A"/>
                </a:solidFill>
                <a:latin typeface="Arial" panose="020B0604020202020204" pitchFamily="34" charset="0"/>
                <a:ea typeface="微软雅黑" panose="020B0503020204020204" pitchFamily="34" charset="-122"/>
                <a:sym typeface="Arial" panose="020B0604020202020204" pitchFamily="34" charset="0"/>
              </a:rPr>
              <a:t> </a:t>
            </a:r>
          </a:p>
        </p:txBody>
      </p:sp>
      <p:sp>
        <p:nvSpPr>
          <p:cNvPr id="255" name="矩形: 圆角 45">
            <a:extLst>
              <a:ext uri="{FF2B5EF4-FFF2-40B4-BE49-F238E27FC236}">
                <a16:creationId xmlns:a16="http://schemas.microsoft.com/office/drawing/2014/main" id="{9306CE46-3DA9-EBA0-D1D8-B168091EDF38}"/>
              </a:ext>
            </a:extLst>
          </p:cNvPr>
          <p:cNvSpPr/>
          <p:nvPr/>
        </p:nvSpPr>
        <p:spPr>
          <a:xfrm>
            <a:off x="8149571" y="4240223"/>
            <a:ext cx="3095990" cy="1145320"/>
          </a:xfrm>
          <a:prstGeom prst="roundRect">
            <a:avLst>
              <a:gd name="adj" fmla="val 7408"/>
            </a:avLst>
          </a:prstGeom>
          <a:noFill/>
          <a:ln w="12700" cap="flat" cmpd="sng" algn="ctr">
            <a:solidFill>
              <a:srgbClr val="AD84C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6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58" name="TextBox 9">
            <a:extLst>
              <a:ext uri="{FF2B5EF4-FFF2-40B4-BE49-F238E27FC236}">
                <a16:creationId xmlns:a16="http://schemas.microsoft.com/office/drawing/2014/main" id="{B513D17A-553A-D2B2-1C96-63BB7EC16755}"/>
              </a:ext>
            </a:extLst>
          </p:cNvPr>
          <p:cNvSpPr txBox="1"/>
          <p:nvPr/>
        </p:nvSpPr>
        <p:spPr>
          <a:xfrm>
            <a:off x="10105470" y="4397444"/>
            <a:ext cx="805872" cy="18466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600" b="0" i="0" u="none" strike="noStrike" kern="0" cap="none" spc="0" normalizeH="0" baseline="0" noProof="0">
                <a:ln>
                  <a:noFill/>
                </a:ln>
                <a:solidFill>
                  <a:prstClr val="black">
                    <a:lumMod val="75000"/>
                    <a:lumOff val="25000"/>
                  </a:prstClr>
                </a:solidFill>
                <a:effectLst/>
                <a:uLnTx/>
                <a:uFillTx/>
                <a:latin typeface="Arial" panose="020B0604020202020204" pitchFamily="34" charset="0"/>
                <a:ea typeface="微软雅黑" panose="020B0503020204020204" pitchFamily="34" charset="-122"/>
                <a:sym typeface="Arial" panose="020B0604020202020204" pitchFamily="34" charset="0"/>
              </a:rPr>
              <a:t>危险比</a:t>
            </a:r>
            <a:r>
              <a:rPr kumimoji="0" lang="en-US" altLang="zh-CN" sz="600" b="0" i="0" u="none" strike="noStrike" kern="0" cap="none" spc="0" normalizeH="0" baseline="0" noProof="0">
                <a:ln>
                  <a:noFill/>
                </a:ln>
                <a:solidFill>
                  <a:prstClr val="black">
                    <a:lumMod val="75000"/>
                    <a:lumOff val="25000"/>
                  </a:prstClr>
                </a:solidFill>
                <a:effectLst/>
                <a:uLnTx/>
                <a:uFillTx/>
                <a:latin typeface="Arial" panose="020B0604020202020204" pitchFamily="34" charset="0"/>
                <a:ea typeface="微软雅黑" panose="020B0503020204020204" pitchFamily="34" charset="-122"/>
                <a:sym typeface="Arial" panose="020B0604020202020204" pitchFamily="34" charset="0"/>
              </a:rPr>
              <a:t>(95%CI)</a:t>
            </a:r>
          </a:p>
        </p:txBody>
      </p:sp>
      <p:sp>
        <p:nvSpPr>
          <p:cNvPr id="259" name="TextBox 16">
            <a:extLst>
              <a:ext uri="{FF2B5EF4-FFF2-40B4-BE49-F238E27FC236}">
                <a16:creationId xmlns:a16="http://schemas.microsoft.com/office/drawing/2014/main" id="{60EA70B8-2994-991F-97F3-F0D158998467}"/>
              </a:ext>
            </a:extLst>
          </p:cNvPr>
          <p:cNvSpPr txBox="1"/>
          <p:nvPr/>
        </p:nvSpPr>
        <p:spPr>
          <a:xfrm>
            <a:off x="10801457" y="4397444"/>
            <a:ext cx="399755" cy="18466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600" b="0" i="0" u="none" strike="noStrike" kern="0" cap="none" spc="0" normalizeH="0" baseline="0" noProof="0">
                <a:ln>
                  <a:noFill/>
                </a:ln>
                <a:solidFill>
                  <a:prstClr val="black">
                    <a:lumMod val="75000"/>
                    <a:lumOff val="25000"/>
                  </a:prstClr>
                </a:solidFill>
                <a:effectLst/>
                <a:uLnTx/>
                <a:uFillTx/>
                <a:latin typeface="Arial" panose="020B0604020202020204" pitchFamily="34" charset="0"/>
                <a:ea typeface="微软雅黑" panose="020B0503020204020204" pitchFamily="34" charset="-122"/>
                <a:sym typeface="Arial" panose="020B0604020202020204" pitchFamily="34" charset="0"/>
              </a:rPr>
              <a:t>P</a:t>
            </a:r>
            <a:r>
              <a:rPr kumimoji="0" lang="zh-CN" altLang="en-US" sz="600" b="0" i="0" u="none" strike="noStrike" kern="0" cap="none" spc="0" normalizeH="0" baseline="0" noProof="0">
                <a:ln>
                  <a:noFill/>
                </a:ln>
                <a:solidFill>
                  <a:prstClr val="black">
                    <a:lumMod val="75000"/>
                    <a:lumOff val="25000"/>
                  </a:prstClr>
                </a:solidFill>
                <a:effectLst/>
                <a:uLnTx/>
                <a:uFillTx/>
                <a:latin typeface="Arial" panose="020B0604020202020204" pitchFamily="34" charset="0"/>
                <a:ea typeface="微软雅黑" panose="020B0503020204020204" pitchFamily="34" charset="-122"/>
                <a:sym typeface="Arial" panose="020B0604020202020204" pitchFamily="34" charset="0"/>
              </a:rPr>
              <a:t>值</a:t>
            </a:r>
            <a:endParaRPr kumimoji="0" lang="en-US" altLang="zh-CN" sz="600" b="0" i="0" u="none" strike="noStrike" kern="0" cap="none" spc="0" normalizeH="0" baseline="0" noProof="0">
              <a:ln>
                <a:noFill/>
              </a:ln>
              <a:solidFill>
                <a:prstClr val="black">
                  <a:lumMod val="75000"/>
                  <a:lumOff val="25000"/>
                </a:prstClr>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62" name="TextBox 20">
            <a:extLst>
              <a:ext uri="{FF2B5EF4-FFF2-40B4-BE49-F238E27FC236}">
                <a16:creationId xmlns:a16="http://schemas.microsoft.com/office/drawing/2014/main" id="{98328E02-A2A8-B772-DD6A-E3675BE3102B}"/>
              </a:ext>
            </a:extLst>
          </p:cNvPr>
          <p:cNvSpPr txBox="1"/>
          <p:nvPr/>
        </p:nvSpPr>
        <p:spPr>
          <a:xfrm>
            <a:off x="8238550" y="4665911"/>
            <a:ext cx="311354" cy="147733"/>
          </a:xfrm>
          <a:prstGeom prst="rect">
            <a:avLst/>
          </a:prstGeom>
          <a:noFill/>
          <a:ln>
            <a:noFill/>
          </a:ln>
        </p:spPr>
        <p:txBody>
          <a:bodyPr wrap="square" lIns="0" tIns="27432" rIns="45720" bIns="27432"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6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剂量</a:t>
            </a:r>
            <a:endParaRPr kumimoji="0" lang="en-US" altLang="zh-CN" sz="6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63" name="TextBox 33">
            <a:extLst>
              <a:ext uri="{FF2B5EF4-FFF2-40B4-BE49-F238E27FC236}">
                <a16:creationId xmlns:a16="http://schemas.microsoft.com/office/drawing/2014/main" id="{AC3CB833-D89C-CF52-2E4C-64877BB750BB}"/>
              </a:ext>
            </a:extLst>
          </p:cNvPr>
          <p:cNvSpPr txBox="1"/>
          <p:nvPr/>
        </p:nvSpPr>
        <p:spPr>
          <a:xfrm>
            <a:off x="8973510" y="5209276"/>
            <a:ext cx="985216" cy="18466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600" b="0" i="0" u="none" strike="noStrike" kern="0" cap="none" spc="0" normalizeH="0" baseline="0" noProof="0">
                <a:ln>
                  <a:noFill/>
                </a:ln>
                <a:solidFill>
                  <a:prstClr val="black">
                    <a:lumMod val="95000"/>
                    <a:lumOff val="5000"/>
                  </a:prstClr>
                </a:solidFill>
                <a:effectLst/>
                <a:uLnTx/>
                <a:uFillTx/>
                <a:latin typeface="Arial" panose="020B0604020202020204" pitchFamily="34" charset="0"/>
                <a:ea typeface="微软雅黑" panose="020B0503020204020204" pitchFamily="34" charset="-122"/>
                <a:sym typeface="Arial" panose="020B0604020202020204" pitchFamily="34" charset="0"/>
              </a:rPr>
              <a:t>艾托格列净组更优</a:t>
            </a:r>
          </a:p>
        </p:txBody>
      </p:sp>
      <p:sp>
        <p:nvSpPr>
          <p:cNvPr id="264" name="TextBox 34">
            <a:extLst>
              <a:ext uri="{FF2B5EF4-FFF2-40B4-BE49-F238E27FC236}">
                <a16:creationId xmlns:a16="http://schemas.microsoft.com/office/drawing/2014/main" id="{AA4C9F04-CE5F-A18F-F3E7-F80B34FB100B}"/>
              </a:ext>
            </a:extLst>
          </p:cNvPr>
          <p:cNvSpPr txBox="1"/>
          <p:nvPr/>
        </p:nvSpPr>
        <p:spPr>
          <a:xfrm>
            <a:off x="9949045" y="5204954"/>
            <a:ext cx="657334" cy="18466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600" b="0" i="0" u="none" strike="noStrike" kern="0" cap="none" spc="0" normalizeH="0" baseline="0" noProof="0">
                <a:ln>
                  <a:noFill/>
                </a:ln>
                <a:solidFill>
                  <a:prstClr val="black">
                    <a:lumMod val="95000"/>
                    <a:lumOff val="5000"/>
                  </a:prstClr>
                </a:solidFill>
                <a:effectLst/>
                <a:uLnTx/>
                <a:uFillTx/>
                <a:latin typeface="Arial" panose="020B0604020202020204" pitchFamily="34" charset="0"/>
                <a:ea typeface="微软雅黑" panose="020B0503020204020204" pitchFamily="34" charset="-122"/>
                <a:sym typeface="Arial" panose="020B0604020202020204" pitchFamily="34" charset="0"/>
              </a:rPr>
              <a:t>安慰剂组更优</a:t>
            </a:r>
          </a:p>
        </p:txBody>
      </p:sp>
      <p:sp>
        <p:nvSpPr>
          <p:cNvPr id="265" name="矩形 264">
            <a:extLst>
              <a:ext uri="{FF2B5EF4-FFF2-40B4-BE49-F238E27FC236}">
                <a16:creationId xmlns:a16="http://schemas.microsoft.com/office/drawing/2014/main" id="{4FB2F5AA-9197-28AA-8785-B06E5385A438}"/>
              </a:ext>
            </a:extLst>
          </p:cNvPr>
          <p:cNvSpPr/>
          <p:nvPr/>
        </p:nvSpPr>
        <p:spPr>
          <a:xfrm>
            <a:off x="8666744" y="4908315"/>
            <a:ext cx="2199547" cy="78514"/>
          </a:xfrm>
          <a:prstGeom prst="rect">
            <a:avLst/>
          </a:prstGeom>
          <a:no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6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cxnSp>
        <p:nvCxnSpPr>
          <p:cNvPr id="267" name="直接连接符 266">
            <a:extLst>
              <a:ext uri="{FF2B5EF4-FFF2-40B4-BE49-F238E27FC236}">
                <a16:creationId xmlns:a16="http://schemas.microsoft.com/office/drawing/2014/main" id="{3F0D7F29-A1B4-3893-0BA7-0542B1FF5927}"/>
              </a:ext>
            </a:extLst>
          </p:cNvPr>
          <p:cNvCxnSpPr>
            <a:cxnSpLocks/>
          </p:cNvCxnSpPr>
          <p:nvPr/>
        </p:nvCxnSpPr>
        <p:spPr>
          <a:xfrm>
            <a:off x="9932787" y="4668925"/>
            <a:ext cx="0" cy="373642"/>
          </a:xfrm>
          <a:prstGeom prst="line">
            <a:avLst/>
          </a:prstGeom>
          <a:noFill/>
          <a:ln w="6350" cap="flat" cmpd="sng" algn="ctr">
            <a:solidFill>
              <a:schemeClr val="tx1">
                <a:lumMod val="50000"/>
                <a:lumOff val="50000"/>
              </a:schemeClr>
            </a:solidFill>
            <a:prstDash val="solid"/>
            <a:miter lim="800000"/>
          </a:ln>
          <a:effectLst/>
        </p:spPr>
      </p:cxnSp>
      <p:cxnSp>
        <p:nvCxnSpPr>
          <p:cNvPr id="268" name="直接连接符 267">
            <a:extLst>
              <a:ext uri="{FF2B5EF4-FFF2-40B4-BE49-F238E27FC236}">
                <a16:creationId xmlns:a16="http://schemas.microsoft.com/office/drawing/2014/main" id="{642706D6-4D16-57FE-EDDF-B3A2433E0C44}"/>
              </a:ext>
            </a:extLst>
          </p:cNvPr>
          <p:cNvCxnSpPr>
            <a:cxnSpLocks/>
          </p:cNvCxnSpPr>
          <p:nvPr/>
        </p:nvCxnSpPr>
        <p:spPr>
          <a:xfrm>
            <a:off x="8266083" y="4665911"/>
            <a:ext cx="2942591" cy="0"/>
          </a:xfrm>
          <a:prstGeom prst="line">
            <a:avLst/>
          </a:prstGeom>
          <a:noFill/>
          <a:ln w="6350" cap="flat" cmpd="sng" algn="ctr">
            <a:solidFill>
              <a:schemeClr val="tx1">
                <a:lumMod val="50000"/>
                <a:lumOff val="50000"/>
              </a:schemeClr>
            </a:solidFill>
            <a:prstDash val="solid"/>
            <a:miter lim="800000"/>
          </a:ln>
          <a:effectLst/>
        </p:spPr>
      </p:cxnSp>
      <p:sp>
        <p:nvSpPr>
          <p:cNvPr id="272" name="TextBox 38">
            <a:extLst>
              <a:ext uri="{FF2B5EF4-FFF2-40B4-BE49-F238E27FC236}">
                <a16:creationId xmlns:a16="http://schemas.microsoft.com/office/drawing/2014/main" id="{CD7D56FF-9920-290A-B24C-B7DBD1D10B9C}"/>
              </a:ext>
            </a:extLst>
          </p:cNvPr>
          <p:cNvSpPr txBox="1"/>
          <p:nvPr/>
        </p:nvSpPr>
        <p:spPr>
          <a:xfrm>
            <a:off x="8381939" y="4781515"/>
            <a:ext cx="204350" cy="147733"/>
          </a:xfrm>
          <a:prstGeom prst="rect">
            <a:avLst/>
          </a:prstGeom>
          <a:noFill/>
          <a:ln>
            <a:noFill/>
          </a:ln>
        </p:spPr>
        <p:txBody>
          <a:bodyPr wrap="square" lIns="0" tIns="27432" rIns="45720" bIns="27432"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600" b="0" i="0" u="none" strike="noStrike" kern="0" cap="none" spc="0" normalizeH="0" baseline="0" noProof="0">
                <a:ln>
                  <a:noFill/>
                </a:ln>
                <a:solidFill>
                  <a:srgbClr val="754E9A"/>
                </a:solidFill>
                <a:effectLst/>
                <a:uLnTx/>
                <a:uFillTx/>
                <a:latin typeface="Arial" panose="020B0604020202020204" pitchFamily="34" charset="0"/>
                <a:ea typeface="微软雅黑" panose="020B0503020204020204" pitchFamily="34" charset="-122"/>
                <a:sym typeface="Arial" panose="020B0604020202020204" pitchFamily="34" charset="0"/>
              </a:rPr>
              <a:t>5mg</a:t>
            </a:r>
          </a:p>
        </p:txBody>
      </p:sp>
      <p:sp>
        <p:nvSpPr>
          <p:cNvPr id="275" name="TextBox 49">
            <a:extLst>
              <a:ext uri="{FF2B5EF4-FFF2-40B4-BE49-F238E27FC236}">
                <a16:creationId xmlns:a16="http://schemas.microsoft.com/office/drawing/2014/main" id="{B48E2C0A-F926-2609-B481-8ABEDD136074}"/>
              </a:ext>
            </a:extLst>
          </p:cNvPr>
          <p:cNvSpPr txBox="1"/>
          <p:nvPr/>
        </p:nvSpPr>
        <p:spPr>
          <a:xfrm>
            <a:off x="10196215" y="4746957"/>
            <a:ext cx="624381" cy="270843"/>
          </a:xfrm>
          <a:prstGeom prst="rect">
            <a:avLst/>
          </a:prstGeom>
          <a:noFill/>
          <a:ln>
            <a:noFill/>
          </a:ln>
        </p:spPr>
        <p:txBody>
          <a:bodyPr wrap="square" lIns="0" tIns="27432" rIns="45720" bIns="27432"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700" b="1" i="0" u="none" strike="noStrike" kern="0" cap="none" spc="0" normalizeH="0" baseline="0" noProof="0">
                <a:ln>
                  <a:noFill/>
                </a:ln>
                <a:solidFill>
                  <a:srgbClr val="754E9A"/>
                </a:solidFill>
                <a:effectLst/>
                <a:uLnTx/>
                <a:uFillTx/>
                <a:latin typeface="Arial" panose="020B0604020202020204" pitchFamily="34" charset="0"/>
                <a:ea typeface="微软雅黑" panose="020B0503020204020204" pitchFamily="34" charset="-122"/>
                <a:sym typeface="Arial" panose="020B0604020202020204" pitchFamily="34" charset="0"/>
              </a:rPr>
              <a:t>0.71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700" b="1" i="0" u="none" strike="noStrike" kern="0" cap="none" spc="0" normalizeH="0" baseline="0" noProof="0">
                <a:ln>
                  <a:noFill/>
                </a:ln>
                <a:solidFill>
                  <a:srgbClr val="754E9A"/>
                </a:solidFill>
                <a:effectLst/>
                <a:uLnTx/>
                <a:uFillTx/>
                <a:latin typeface="Arial" panose="020B0604020202020204" pitchFamily="34" charset="0"/>
                <a:ea typeface="微软雅黑" panose="020B0503020204020204" pitchFamily="34" charset="-122"/>
                <a:sym typeface="Arial" panose="020B0604020202020204" pitchFamily="34" charset="0"/>
              </a:rPr>
              <a:t>（</a:t>
            </a:r>
            <a:r>
              <a:rPr kumimoji="0" lang="en-US" altLang="zh-CN" sz="700" b="1" i="0" u="none" strike="noStrike" kern="0" cap="none" spc="0" normalizeH="0" baseline="0" noProof="0">
                <a:ln>
                  <a:noFill/>
                </a:ln>
                <a:solidFill>
                  <a:srgbClr val="754E9A"/>
                </a:solidFill>
                <a:effectLst/>
                <a:uLnTx/>
                <a:uFillTx/>
                <a:latin typeface="Arial" panose="020B0604020202020204" pitchFamily="34" charset="0"/>
                <a:ea typeface="微软雅黑" panose="020B0503020204020204" pitchFamily="34" charset="-122"/>
                <a:sym typeface="Arial" panose="020B0604020202020204" pitchFamily="34" charset="0"/>
              </a:rPr>
              <a:t>0.52,0.97</a:t>
            </a:r>
            <a:r>
              <a:rPr kumimoji="0" lang="zh-CN" altLang="en-US" sz="700" b="1" i="0" u="none" strike="noStrike" kern="0" cap="none" spc="0" normalizeH="0" baseline="0" noProof="0">
                <a:ln>
                  <a:noFill/>
                </a:ln>
                <a:solidFill>
                  <a:srgbClr val="754E9A"/>
                </a:solidFill>
                <a:effectLst/>
                <a:uLnTx/>
                <a:uFillTx/>
                <a:latin typeface="Arial" panose="020B0604020202020204" pitchFamily="34" charset="0"/>
                <a:ea typeface="微软雅黑" panose="020B0503020204020204" pitchFamily="34" charset="-122"/>
                <a:sym typeface="Arial" panose="020B0604020202020204" pitchFamily="34" charset="0"/>
              </a:rPr>
              <a:t>）</a:t>
            </a:r>
            <a:endParaRPr kumimoji="0" lang="en-US" altLang="zh-CN" sz="700" b="1" i="0" u="none" strike="noStrike" kern="0" cap="none" spc="0" normalizeH="0" baseline="0" noProof="0">
              <a:ln>
                <a:noFill/>
              </a:ln>
              <a:solidFill>
                <a:srgbClr val="754E9A"/>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76" name="TextBox 52">
            <a:extLst>
              <a:ext uri="{FF2B5EF4-FFF2-40B4-BE49-F238E27FC236}">
                <a16:creationId xmlns:a16="http://schemas.microsoft.com/office/drawing/2014/main" id="{6B91128A-5A91-F3AF-7F3B-54C1427C0CD1}"/>
              </a:ext>
            </a:extLst>
          </p:cNvPr>
          <p:cNvSpPr txBox="1"/>
          <p:nvPr/>
        </p:nvSpPr>
        <p:spPr>
          <a:xfrm>
            <a:off x="10859258" y="4781515"/>
            <a:ext cx="284153" cy="163122"/>
          </a:xfrm>
          <a:prstGeom prst="rect">
            <a:avLst/>
          </a:prstGeom>
          <a:noFill/>
          <a:ln>
            <a:noFill/>
          </a:ln>
        </p:spPr>
        <p:txBody>
          <a:bodyPr wrap="square" lIns="0" tIns="27432" rIns="45720" bIns="27432"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700" b="1" i="0" u="none" strike="noStrike" kern="0" cap="none" spc="0" normalizeH="0" baseline="0" noProof="0">
                <a:ln>
                  <a:noFill/>
                </a:ln>
                <a:solidFill>
                  <a:srgbClr val="754E9A"/>
                </a:solidFill>
                <a:effectLst/>
                <a:uLnTx/>
                <a:uFillTx/>
                <a:latin typeface="Arial" panose="020B0604020202020204" pitchFamily="34" charset="0"/>
                <a:ea typeface="微软雅黑" panose="020B0503020204020204" pitchFamily="34" charset="-122"/>
                <a:sym typeface="Arial" panose="020B0604020202020204" pitchFamily="34" charset="0"/>
              </a:rPr>
              <a:t>0.028</a:t>
            </a:r>
          </a:p>
        </p:txBody>
      </p:sp>
      <p:sp>
        <p:nvSpPr>
          <p:cNvPr id="282" name="文本框 281">
            <a:extLst>
              <a:ext uri="{FF2B5EF4-FFF2-40B4-BE49-F238E27FC236}">
                <a16:creationId xmlns:a16="http://schemas.microsoft.com/office/drawing/2014/main" id="{BCCE3B56-9B3A-FF72-35EE-9456392CE167}"/>
              </a:ext>
            </a:extLst>
          </p:cNvPr>
          <p:cNvSpPr txBox="1"/>
          <p:nvPr/>
        </p:nvSpPr>
        <p:spPr>
          <a:xfrm>
            <a:off x="8060474" y="3963040"/>
            <a:ext cx="3207647" cy="246221"/>
          </a:xfrm>
          <a:prstGeom prst="rect">
            <a:avLst/>
          </a:prstGeom>
          <a:noFill/>
        </p:spPr>
        <p:txBody>
          <a:bodyPr wrap="square" rtlCol="0">
            <a:spAutoFit/>
          </a:bodyPr>
          <a:lstStyle/>
          <a:p>
            <a:pPr algn="ctr"/>
            <a:r>
              <a:rPr lang="zh-CN" altLang="en-US" sz="1000" b="1">
                <a:solidFill>
                  <a:srgbClr val="754E9A"/>
                </a:solidFill>
                <a:latin typeface="Arial" panose="020B0604020202020204" pitchFamily="34" charset="0"/>
                <a:ea typeface="微软雅黑" panose="020B0503020204020204" pitchFamily="34" charset="-122"/>
                <a:sym typeface="Arial" panose="020B0604020202020204" pitchFamily="34" charset="0"/>
              </a:rPr>
              <a:t>至首次发生</a:t>
            </a:r>
            <a:r>
              <a:rPr lang="en-US" altLang="zh-CN" sz="1000" b="1">
                <a:solidFill>
                  <a:srgbClr val="754E9A"/>
                </a:solidFill>
                <a:latin typeface="Arial" panose="020B0604020202020204" pitchFamily="34" charset="0"/>
                <a:ea typeface="微软雅黑" panose="020B0503020204020204" pitchFamily="34" charset="-122"/>
                <a:sym typeface="Arial" panose="020B0604020202020204" pitchFamily="34" charset="0"/>
              </a:rPr>
              <a:t>HHF</a:t>
            </a:r>
            <a:r>
              <a:rPr lang="zh-CN" altLang="en-US" sz="1000" b="1">
                <a:solidFill>
                  <a:srgbClr val="754E9A"/>
                </a:solidFill>
                <a:latin typeface="Arial" panose="020B0604020202020204" pitchFamily="34" charset="0"/>
                <a:ea typeface="微软雅黑" panose="020B0503020204020204" pitchFamily="34" charset="-122"/>
                <a:sym typeface="Arial" panose="020B0604020202020204" pitchFamily="34" charset="0"/>
              </a:rPr>
              <a:t>的发生率</a:t>
            </a:r>
            <a:r>
              <a:rPr lang="en-US" altLang="zh-CN" sz="1000" baseline="30000">
                <a:solidFill>
                  <a:srgbClr val="754E9A"/>
                </a:solidFill>
                <a:latin typeface="Arial" panose="020B0604020202020204" pitchFamily="34" charset="0"/>
                <a:ea typeface="微软雅黑" panose="020B0503020204020204" pitchFamily="34" charset="-122"/>
                <a:sym typeface="Arial" panose="020B0604020202020204" pitchFamily="34" charset="0"/>
              </a:rPr>
              <a:t>5</a:t>
            </a:r>
          </a:p>
        </p:txBody>
      </p:sp>
      <p:sp>
        <p:nvSpPr>
          <p:cNvPr id="284" name="矩形 283">
            <a:extLst>
              <a:ext uri="{FF2B5EF4-FFF2-40B4-BE49-F238E27FC236}">
                <a16:creationId xmlns:a16="http://schemas.microsoft.com/office/drawing/2014/main" id="{4E4E0BD0-127C-AA1F-20F2-1628DEEE7109}"/>
              </a:ext>
            </a:extLst>
          </p:cNvPr>
          <p:cNvSpPr/>
          <p:nvPr/>
        </p:nvSpPr>
        <p:spPr>
          <a:xfrm>
            <a:off x="9200185" y="5057957"/>
            <a:ext cx="1134057" cy="4571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85" name="文本框 284">
            <a:extLst>
              <a:ext uri="{FF2B5EF4-FFF2-40B4-BE49-F238E27FC236}">
                <a16:creationId xmlns:a16="http://schemas.microsoft.com/office/drawing/2014/main" id="{F6AB25F2-1269-5ED2-64F0-FC59737BA9E8}"/>
              </a:ext>
            </a:extLst>
          </p:cNvPr>
          <p:cNvSpPr txBox="1"/>
          <p:nvPr/>
        </p:nvSpPr>
        <p:spPr>
          <a:xfrm>
            <a:off x="9115959" y="5014746"/>
            <a:ext cx="345364" cy="184666"/>
          </a:xfrm>
          <a:prstGeom prst="rect">
            <a:avLst/>
          </a:prstGeom>
          <a:noFill/>
        </p:spPr>
        <p:txBody>
          <a:bodyPr wrap="square" rtlCol="0">
            <a:spAutoFit/>
          </a:bodyPr>
          <a:lstStyle/>
          <a:p>
            <a:pPr algn="ctr"/>
            <a:r>
              <a:rPr lang="en-US" altLang="zh-CN" sz="600">
                <a:latin typeface="Arial" panose="020B0604020202020204" pitchFamily="34" charset="0"/>
                <a:ea typeface="微软雅黑" panose="020B0503020204020204" pitchFamily="34" charset="-122"/>
                <a:sym typeface="Arial" panose="020B0604020202020204" pitchFamily="34" charset="0"/>
              </a:rPr>
              <a:t>0.25</a:t>
            </a:r>
            <a:endParaRPr lang="zh-CN" altLang="en-US" sz="600">
              <a:latin typeface="Arial" panose="020B0604020202020204" pitchFamily="34" charset="0"/>
              <a:ea typeface="微软雅黑" panose="020B0503020204020204" pitchFamily="34" charset="-122"/>
              <a:sym typeface="Arial" panose="020B0604020202020204" pitchFamily="34" charset="0"/>
            </a:endParaRPr>
          </a:p>
        </p:txBody>
      </p:sp>
      <p:sp>
        <p:nvSpPr>
          <p:cNvPr id="286" name="文本框 285">
            <a:extLst>
              <a:ext uri="{FF2B5EF4-FFF2-40B4-BE49-F238E27FC236}">
                <a16:creationId xmlns:a16="http://schemas.microsoft.com/office/drawing/2014/main" id="{3656CF46-F278-E316-4E63-0DBB4DB9CD0C}"/>
              </a:ext>
            </a:extLst>
          </p:cNvPr>
          <p:cNvSpPr txBox="1"/>
          <p:nvPr/>
        </p:nvSpPr>
        <p:spPr>
          <a:xfrm>
            <a:off x="9437366" y="5014746"/>
            <a:ext cx="345364" cy="184666"/>
          </a:xfrm>
          <a:prstGeom prst="rect">
            <a:avLst/>
          </a:prstGeom>
          <a:noFill/>
        </p:spPr>
        <p:txBody>
          <a:bodyPr wrap="square" rtlCol="0">
            <a:spAutoFit/>
          </a:bodyPr>
          <a:lstStyle/>
          <a:p>
            <a:pPr algn="ctr"/>
            <a:r>
              <a:rPr lang="en-US" altLang="zh-CN" sz="600">
                <a:latin typeface="Arial" panose="020B0604020202020204" pitchFamily="34" charset="0"/>
                <a:ea typeface="微软雅黑" panose="020B0503020204020204" pitchFamily="34" charset="-122"/>
                <a:sym typeface="Arial" panose="020B0604020202020204" pitchFamily="34" charset="0"/>
              </a:rPr>
              <a:t>0.5</a:t>
            </a:r>
            <a:endParaRPr lang="zh-CN" altLang="en-US" sz="600">
              <a:latin typeface="Arial" panose="020B0604020202020204" pitchFamily="34" charset="0"/>
              <a:ea typeface="微软雅黑" panose="020B0503020204020204" pitchFamily="34" charset="-122"/>
              <a:sym typeface="Arial" panose="020B0604020202020204" pitchFamily="34" charset="0"/>
            </a:endParaRPr>
          </a:p>
        </p:txBody>
      </p:sp>
      <p:sp>
        <p:nvSpPr>
          <p:cNvPr id="287" name="文本框 286">
            <a:extLst>
              <a:ext uri="{FF2B5EF4-FFF2-40B4-BE49-F238E27FC236}">
                <a16:creationId xmlns:a16="http://schemas.microsoft.com/office/drawing/2014/main" id="{1342872B-9737-3713-B501-B50DE78A585A}"/>
              </a:ext>
            </a:extLst>
          </p:cNvPr>
          <p:cNvSpPr txBox="1"/>
          <p:nvPr/>
        </p:nvSpPr>
        <p:spPr>
          <a:xfrm>
            <a:off x="9760105" y="5014746"/>
            <a:ext cx="345364" cy="184666"/>
          </a:xfrm>
          <a:prstGeom prst="rect">
            <a:avLst/>
          </a:prstGeom>
          <a:noFill/>
        </p:spPr>
        <p:txBody>
          <a:bodyPr wrap="square" rtlCol="0">
            <a:spAutoFit/>
          </a:bodyPr>
          <a:lstStyle/>
          <a:p>
            <a:pPr algn="ctr"/>
            <a:r>
              <a:rPr lang="en-US" altLang="zh-CN" sz="600">
                <a:latin typeface="Arial" panose="020B0604020202020204" pitchFamily="34" charset="0"/>
                <a:ea typeface="微软雅黑" panose="020B0503020204020204" pitchFamily="34" charset="-122"/>
                <a:sym typeface="Arial" panose="020B0604020202020204" pitchFamily="34" charset="0"/>
              </a:rPr>
              <a:t>1</a:t>
            </a:r>
            <a:endParaRPr lang="zh-CN" altLang="en-US" sz="600">
              <a:latin typeface="Arial" panose="020B0604020202020204" pitchFamily="34" charset="0"/>
              <a:ea typeface="微软雅黑" panose="020B0503020204020204" pitchFamily="34" charset="-122"/>
              <a:sym typeface="Arial" panose="020B0604020202020204" pitchFamily="34" charset="0"/>
            </a:endParaRPr>
          </a:p>
        </p:txBody>
      </p:sp>
      <p:sp>
        <p:nvSpPr>
          <p:cNvPr id="288" name="文本框 287">
            <a:extLst>
              <a:ext uri="{FF2B5EF4-FFF2-40B4-BE49-F238E27FC236}">
                <a16:creationId xmlns:a16="http://schemas.microsoft.com/office/drawing/2014/main" id="{37C411B9-5CDD-448C-29F9-A96CDFAA2A85}"/>
              </a:ext>
            </a:extLst>
          </p:cNvPr>
          <p:cNvSpPr txBox="1"/>
          <p:nvPr/>
        </p:nvSpPr>
        <p:spPr>
          <a:xfrm>
            <a:off x="10070125" y="5014746"/>
            <a:ext cx="345364" cy="184666"/>
          </a:xfrm>
          <a:prstGeom prst="rect">
            <a:avLst/>
          </a:prstGeom>
          <a:noFill/>
        </p:spPr>
        <p:txBody>
          <a:bodyPr wrap="square" rtlCol="0">
            <a:spAutoFit/>
          </a:bodyPr>
          <a:lstStyle/>
          <a:p>
            <a:pPr algn="ctr"/>
            <a:r>
              <a:rPr lang="en-US" altLang="zh-CN" sz="600">
                <a:latin typeface="Arial" panose="020B0604020202020204" pitchFamily="34" charset="0"/>
                <a:ea typeface="微软雅黑" panose="020B0503020204020204" pitchFamily="34" charset="-122"/>
                <a:sym typeface="Arial" panose="020B0604020202020204" pitchFamily="34" charset="0"/>
              </a:rPr>
              <a:t>2</a:t>
            </a:r>
            <a:endParaRPr lang="zh-CN" altLang="en-US" sz="600">
              <a:latin typeface="Arial" panose="020B0604020202020204" pitchFamily="34" charset="0"/>
              <a:ea typeface="微软雅黑" panose="020B0503020204020204" pitchFamily="34" charset="-122"/>
              <a:sym typeface="Arial" panose="020B0604020202020204" pitchFamily="34" charset="0"/>
            </a:endParaRPr>
          </a:p>
        </p:txBody>
      </p:sp>
      <p:cxnSp>
        <p:nvCxnSpPr>
          <p:cNvPr id="295" name="直接连接符 294">
            <a:extLst>
              <a:ext uri="{FF2B5EF4-FFF2-40B4-BE49-F238E27FC236}">
                <a16:creationId xmlns:a16="http://schemas.microsoft.com/office/drawing/2014/main" id="{ED7727FF-FF03-D731-BE69-EAC0FF1AEBF3}"/>
              </a:ext>
            </a:extLst>
          </p:cNvPr>
          <p:cNvCxnSpPr/>
          <p:nvPr/>
        </p:nvCxnSpPr>
        <p:spPr>
          <a:xfrm>
            <a:off x="9631802" y="4843872"/>
            <a:ext cx="0" cy="3455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96" name="直接连接符 295">
            <a:extLst>
              <a:ext uri="{FF2B5EF4-FFF2-40B4-BE49-F238E27FC236}">
                <a16:creationId xmlns:a16="http://schemas.microsoft.com/office/drawing/2014/main" id="{4F175A36-1879-AEEB-61D7-971C555A2BD4}"/>
              </a:ext>
            </a:extLst>
          </p:cNvPr>
          <p:cNvCxnSpPr/>
          <p:nvPr/>
        </p:nvCxnSpPr>
        <p:spPr>
          <a:xfrm>
            <a:off x="9912034" y="4843872"/>
            <a:ext cx="0" cy="3455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97" name="直接连接符 296">
            <a:extLst>
              <a:ext uri="{FF2B5EF4-FFF2-40B4-BE49-F238E27FC236}">
                <a16:creationId xmlns:a16="http://schemas.microsoft.com/office/drawing/2014/main" id="{4B7795DD-DF62-51C7-9B6A-723916CD2DB1}"/>
              </a:ext>
            </a:extLst>
          </p:cNvPr>
          <p:cNvCxnSpPr>
            <a:cxnSpLocks/>
          </p:cNvCxnSpPr>
          <p:nvPr/>
        </p:nvCxnSpPr>
        <p:spPr>
          <a:xfrm flipH="1">
            <a:off x="9631802" y="4862565"/>
            <a:ext cx="2802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99" name="矩形 298">
            <a:extLst>
              <a:ext uri="{FF2B5EF4-FFF2-40B4-BE49-F238E27FC236}">
                <a16:creationId xmlns:a16="http://schemas.microsoft.com/office/drawing/2014/main" id="{BEA7E30F-3DDE-4694-FAC0-2E1F894964CB}"/>
              </a:ext>
            </a:extLst>
          </p:cNvPr>
          <p:cNvSpPr/>
          <p:nvPr/>
        </p:nvSpPr>
        <p:spPr>
          <a:xfrm>
            <a:off x="9747505" y="4844983"/>
            <a:ext cx="38025" cy="34558"/>
          </a:xfrm>
          <a:prstGeom prst="rect">
            <a:avLst/>
          </a:prstGeom>
          <a:solidFill>
            <a:srgbClr val="00499B"/>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cxnSp>
        <p:nvCxnSpPr>
          <p:cNvPr id="308" name="直接连接符 307">
            <a:extLst>
              <a:ext uri="{FF2B5EF4-FFF2-40B4-BE49-F238E27FC236}">
                <a16:creationId xmlns:a16="http://schemas.microsoft.com/office/drawing/2014/main" id="{1654D965-440B-23CD-0032-036593A23D7E}"/>
              </a:ext>
            </a:extLst>
          </p:cNvPr>
          <p:cNvCxnSpPr>
            <a:cxnSpLocks/>
          </p:cNvCxnSpPr>
          <p:nvPr/>
        </p:nvCxnSpPr>
        <p:spPr>
          <a:xfrm flipH="1">
            <a:off x="9288641" y="5029986"/>
            <a:ext cx="95416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11" name="直接连接符 310">
            <a:extLst>
              <a:ext uri="{FF2B5EF4-FFF2-40B4-BE49-F238E27FC236}">
                <a16:creationId xmlns:a16="http://schemas.microsoft.com/office/drawing/2014/main" id="{54E84CE8-CAEF-A94C-853F-FFD94FC5C0CC}"/>
              </a:ext>
            </a:extLst>
          </p:cNvPr>
          <p:cNvCxnSpPr>
            <a:cxnSpLocks/>
          </p:cNvCxnSpPr>
          <p:nvPr/>
        </p:nvCxnSpPr>
        <p:spPr>
          <a:xfrm>
            <a:off x="9606355" y="5028451"/>
            <a:ext cx="0" cy="27630"/>
          </a:xfrm>
          <a:prstGeom prst="line">
            <a:avLst/>
          </a:prstGeom>
          <a:noFill/>
          <a:ln w="6350" cap="flat" cmpd="sng" algn="ctr">
            <a:solidFill>
              <a:schemeClr val="tx1">
                <a:lumMod val="50000"/>
                <a:lumOff val="50000"/>
              </a:schemeClr>
            </a:solidFill>
            <a:prstDash val="solid"/>
            <a:miter lim="800000"/>
          </a:ln>
          <a:effectLst/>
        </p:spPr>
      </p:cxnSp>
      <p:cxnSp>
        <p:nvCxnSpPr>
          <p:cNvPr id="313" name="直接连接符 312">
            <a:extLst>
              <a:ext uri="{FF2B5EF4-FFF2-40B4-BE49-F238E27FC236}">
                <a16:creationId xmlns:a16="http://schemas.microsoft.com/office/drawing/2014/main" id="{45C1D257-D796-0970-E131-CA32BA67F4E4}"/>
              </a:ext>
            </a:extLst>
          </p:cNvPr>
          <p:cNvCxnSpPr>
            <a:cxnSpLocks/>
          </p:cNvCxnSpPr>
          <p:nvPr/>
        </p:nvCxnSpPr>
        <p:spPr>
          <a:xfrm>
            <a:off x="9291891" y="5028451"/>
            <a:ext cx="0" cy="27630"/>
          </a:xfrm>
          <a:prstGeom prst="line">
            <a:avLst/>
          </a:prstGeom>
          <a:noFill/>
          <a:ln w="6350" cap="flat" cmpd="sng" algn="ctr">
            <a:solidFill>
              <a:schemeClr val="tx1">
                <a:lumMod val="50000"/>
                <a:lumOff val="50000"/>
              </a:schemeClr>
            </a:solidFill>
            <a:prstDash val="solid"/>
            <a:miter lim="800000"/>
          </a:ln>
          <a:effectLst/>
        </p:spPr>
      </p:cxnSp>
      <p:cxnSp>
        <p:nvCxnSpPr>
          <p:cNvPr id="314" name="直接连接符 313">
            <a:extLst>
              <a:ext uri="{FF2B5EF4-FFF2-40B4-BE49-F238E27FC236}">
                <a16:creationId xmlns:a16="http://schemas.microsoft.com/office/drawing/2014/main" id="{0EF6A9DC-B5A0-921C-C0D4-0C434EEBA43C}"/>
              </a:ext>
            </a:extLst>
          </p:cNvPr>
          <p:cNvCxnSpPr>
            <a:cxnSpLocks/>
          </p:cNvCxnSpPr>
          <p:nvPr/>
        </p:nvCxnSpPr>
        <p:spPr>
          <a:xfrm>
            <a:off x="10238437" y="5028451"/>
            <a:ext cx="0" cy="27630"/>
          </a:xfrm>
          <a:prstGeom prst="line">
            <a:avLst/>
          </a:prstGeom>
          <a:noFill/>
          <a:ln w="6350" cap="flat" cmpd="sng" algn="ctr">
            <a:solidFill>
              <a:schemeClr val="tx1">
                <a:lumMod val="50000"/>
                <a:lumOff val="50000"/>
              </a:schemeClr>
            </a:solidFill>
            <a:prstDash val="solid"/>
            <a:miter lim="800000"/>
          </a:ln>
          <a:effectLst/>
        </p:spPr>
      </p:cxnSp>
      <p:sp>
        <p:nvSpPr>
          <p:cNvPr id="315" name="TextBox 18">
            <a:extLst>
              <a:ext uri="{FF2B5EF4-FFF2-40B4-BE49-F238E27FC236}">
                <a16:creationId xmlns:a16="http://schemas.microsoft.com/office/drawing/2014/main" id="{74110B82-4C68-D4FF-D5BC-C48D67812CC2}"/>
              </a:ext>
            </a:extLst>
          </p:cNvPr>
          <p:cNvSpPr txBox="1"/>
          <p:nvPr/>
        </p:nvSpPr>
        <p:spPr>
          <a:xfrm>
            <a:off x="9168705" y="4218375"/>
            <a:ext cx="566182" cy="369332"/>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600" b="0" i="0" u="none" strike="noStrike" kern="0" cap="none" spc="0" normalizeH="0" baseline="0" noProof="0">
                <a:ln>
                  <a:noFill/>
                </a:ln>
                <a:solidFill>
                  <a:prstClr val="black">
                    <a:lumMod val="75000"/>
                    <a:lumOff val="25000"/>
                  </a:prstClr>
                </a:solidFill>
                <a:effectLst/>
                <a:uLnTx/>
                <a:uFillTx/>
                <a:latin typeface="Arial" panose="020B0604020202020204" pitchFamily="34" charset="0"/>
                <a:ea typeface="微软雅黑" panose="020B0503020204020204" pitchFamily="34" charset="-122"/>
                <a:sym typeface="Arial" panose="020B0604020202020204" pitchFamily="34" charset="0"/>
              </a:rPr>
              <a:t>安慰剂组</a:t>
            </a:r>
            <a:endParaRPr kumimoji="0" lang="en-US" altLang="zh-CN" sz="600" b="0" i="0" u="none" strike="noStrike" kern="0" cap="none" spc="0" normalizeH="0" baseline="0" noProof="0">
              <a:ln>
                <a:noFill/>
              </a:ln>
              <a:solidFill>
                <a:prstClr val="black">
                  <a:lumMod val="75000"/>
                  <a:lumOff val="25000"/>
                </a:prstClr>
              </a:solidFill>
              <a:effectLst/>
              <a:uLnTx/>
              <a:uFillTx/>
              <a:latin typeface="Arial" panose="020B0604020202020204" pitchFamily="34" charset="0"/>
              <a:ea typeface="微软雅黑" panose="020B0503020204020204" pitchFamily="34" charset="-122"/>
              <a:sym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600" b="0" i="0" u="none" strike="noStrike" kern="0" cap="none" spc="0" normalizeH="0" baseline="0" noProof="0">
                <a:ln>
                  <a:noFill/>
                </a:ln>
                <a:solidFill>
                  <a:prstClr val="black">
                    <a:lumMod val="75000"/>
                    <a:lumOff val="25000"/>
                  </a:prstClr>
                </a:solidFill>
                <a:effectLst/>
                <a:uLnTx/>
                <a:uFillTx/>
                <a:latin typeface="Arial" panose="020B0604020202020204" pitchFamily="34" charset="0"/>
                <a:ea typeface="微软雅黑" panose="020B0503020204020204" pitchFamily="34" charset="-122"/>
                <a:sym typeface="Arial" panose="020B0604020202020204" pitchFamily="34" charset="0"/>
              </a:rPr>
              <a:t>发生率</a:t>
            </a:r>
            <a:r>
              <a:rPr kumimoji="0" lang="en-US" altLang="zh-CN" sz="600" b="0" i="0" u="none" strike="noStrike" kern="0" cap="none" spc="0" normalizeH="0" baseline="0" noProof="0">
                <a:ln>
                  <a:noFill/>
                </a:ln>
                <a:solidFill>
                  <a:prstClr val="black">
                    <a:lumMod val="75000"/>
                    <a:lumOff val="25000"/>
                  </a:prstClr>
                </a:solidFill>
                <a:effectLst/>
                <a:uLnTx/>
                <a:uFillTx/>
                <a:latin typeface="Arial" panose="020B0604020202020204" pitchFamily="34" charset="0"/>
                <a:ea typeface="微软雅黑" panose="020B0503020204020204" pitchFamily="34" charset="-122"/>
                <a:sym typeface="Arial" panose="020B0604020202020204" pitchFamily="34" charset="0"/>
              </a:rPr>
              <a:t>/100</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600" b="0" i="0" u="none" strike="noStrike" kern="0" cap="none" spc="0" normalizeH="0" baseline="0" noProof="0">
                <a:ln>
                  <a:noFill/>
                </a:ln>
                <a:solidFill>
                  <a:prstClr val="black">
                    <a:lumMod val="75000"/>
                    <a:lumOff val="25000"/>
                  </a:prstClr>
                </a:solidFill>
                <a:effectLst/>
                <a:uLnTx/>
                <a:uFillTx/>
                <a:latin typeface="Arial" panose="020B0604020202020204" pitchFamily="34" charset="0"/>
                <a:ea typeface="微软雅黑" panose="020B0503020204020204" pitchFamily="34" charset="-122"/>
                <a:sym typeface="Arial" panose="020B0604020202020204" pitchFamily="34" charset="0"/>
              </a:rPr>
              <a:t>患者</a:t>
            </a:r>
            <a:r>
              <a:rPr kumimoji="0" lang="en-US" altLang="zh-CN" sz="600" b="0" i="0" u="none" strike="noStrike" kern="0" cap="none" spc="0" normalizeH="0" baseline="0" noProof="0">
                <a:ln>
                  <a:noFill/>
                </a:ln>
                <a:solidFill>
                  <a:prstClr val="black">
                    <a:lumMod val="75000"/>
                    <a:lumOff val="25000"/>
                  </a:prstClr>
                </a:solidFill>
                <a:effectLst/>
                <a:uLnTx/>
                <a:uFillTx/>
                <a:latin typeface="Arial" panose="020B0604020202020204" pitchFamily="34" charset="0"/>
                <a:ea typeface="微软雅黑" panose="020B0503020204020204" pitchFamily="34" charset="-122"/>
                <a:sym typeface="Arial" panose="020B0604020202020204" pitchFamily="34" charset="0"/>
              </a:rPr>
              <a:t>-</a:t>
            </a:r>
            <a:r>
              <a:rPr kumimoji="0" lang="zh-CN" altLang="en-US" sz="600" b="0" i="0" u="none" strike="noStrike" kern="0" cap="none" spc="0" normalizeH="0" baseline="0" noProof="0">
                <a:ln>
                  <a:noFill/>
                </a:ln>
                <a:solidFill>
                  <a:prstClr val="black">
                    <a:lumMod val="75000"/>
                    <a:lumOff val="25000"/>
                  </a:prstClr>
                </a:solidFill>
                <a:effectLst/>
                <a:uLnTx/>
                <a:uFillTx/>
                <a:latin typeface="Arial" panose="020B0604020202020204" pitchFamily="34" charset="0"/>
                <a:ea typeface="微软雅黑" panose="020B0503020204020204" pitchFamily="34" charset="-122"/>
                <a:sym typeface="Arial" panose="020B0604020202020204" pitchFamily="34" charset="0"/>
              </a:rPr>
              <a:t>年</a:t>
            </a:r>
            <a:endParaRPr kumimoji="0" lang="en-US" altLang="zh-CN" sz="600" b="0" i="0" u="none" strike="noStrike" kern="0" cap="none" spc="0" normalizeH="0" baseline="0" noProof="0">
              <a:ln>
                <a:noFill/>
              </a:ln>
              <a:solidFill>
                <a:prstClr val="black">
                  <a:lumMod val="75000"/>
                  <a:lumOff val="25000"/>
                </a:prstClr>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17" name="TextBox 35">
            <a:extLst>
              <a:ext uri="{FF2B5EF4-FFF2-40B4-BE49-F238E27FC236}">
                <a16:creationId xmlns:a16="http://schemas.microsoft.com/office/drawing/2014/main" id="{C5553608-E3BE-0E6A-9C50-E388E7EB2519}"/>
              </a:ext>
            </a:extLst>
          </p:cNvPr>
          <p:cNvSpPr txBox="1"/>
          <p:nvPr/>
        </p:nvSpPr>
        <p:spPr>
          <a:xfrm>
            <a:off x="9136645" y="4512755"/>
            <a:ext cx="630302" cy="184666"/>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600" b="0" i="0" u="none" strike="noStrike" kern="0" cap="none" spc="0" normalizeH="0" baseline="0" noProof="0">
                <a:ln>
                  <a:noFill/>
                </a:ln>
                <a:solidFill>
                  <a:prstClr val="black">
                    <a:lumMod val="75000"/>
                    <a:lumOff val="25000"/>
                  </a:prstClr>
                </a:solidFill>
                <a:effectLst/>
                <a:uLnTx/>
                <a:uFillTx/>
                <a:latin typeface="Arial" panose="020B0604020202020204" pitchFamily="34" charset="0"/>
                <a:ea typeface="微软雅黑" panose="020B0503020204020204" pitchFamily="34" charset="-122"/>
                <a:sym typeface="Arial" panose="020B0604020202020204" pitchFamily="34" charset="0"/>
              </a:rPr>
              <a:t>n/N=99/2747</a:t>
            </a:r>
          </a:p>
        </p:txBody>
      </p:sp>
      <p:sp>
        <p:nvSpPr>
          <p:cNvPr id="339" name="TextBox 39">
            <a:extLst>
              <a:ext uri="{FF2B5EF4-FFF2-40B4-BE49-F238E27FC236}">
                <a16:creationId xmlns:a16="http://schemas.microsoft.com/office/drawing/2014/main" id="{519FC4AB-7B37-66EC-B2B8-73B7CA052240}"/>
              </a:ext>
            </a:extLst>
          </p:cNvPr>
          <p:cNvSpPr txBox="1"/>
          <p:nvPr/>
        </p:nvSpPr>
        <p:spPr>
          <a:xfrm>
            <a:off x="8753898" y="4795626"/>
            <a:ext cx="204350" cy="147733"/>
          </a:xfrm>
          <a:prstGeom prst="rect">
            <a:avLst/>
          </a:prstGeom>
          <a:noFill/>
          <a:ln>
            <a:noFill/>
          </a:ln>
        </p:spPr>
        <p:txBody>
          <a:bodyPr wrap="square" lIns="0" tIns="27432" rIns="45720" bIns="27432"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600" b="0" i="0" u="none" strike="noStrike" kern="0" cap="none" spc="0" normalizeH="0" baseline="0" noProof="0">
                <a:ln>
                  <a:noFill/>
                </a:ln>
                <a:solidFill>
                  <a:srgbClr val="754E9A"/>
                </a:solidFill>
                <a:effectLst/>
                <a:uLnTx/>
                <a:uFillTx/>
                <a:latin typeface="Arial" panose="020B0604020202020204" pitchFamily="34" charset="0"/>
                <a:ea typeface="微软雅黑" panose="020B0503020204020204" pitchFamily="34" charset="-122"/>
                <a:sym typeface="Arial" panose="020B0604020202020204" pitchFamily="34" charset="0"/>
              </a:rPr>
              <a:t>0.75</a:t>
            </a:r>
          </a:p>
        </p:txBody>
      </p:sp>
      <p:sp>
        <p:nvSpPr>
          <p:cNvPr id="340" name="TextBox 17">
            <a:extLst>
              <a:ext uri="{FF2B5EF4-FFF2-40B4-BE49-F238E27FC236}">
                <a16:creationId xmlns:a16="http://schemas.microsoft.com/office/drawing/2014/main" id="{90B8FD06-1583-A13E-234F-7F86169D3CEB}"/>
              </a:ext>
            </a:extLst>
          </p:cNvPr>
          <p:cNvSpPr txBox="1"/>
          <p:nvPr/>
        </p:nvSpPr>
        <p:spPr>
          <a:xfrm>
            <a:off x="8532908" y="4214056"/>
            <a:ext cx="646331" cy="46166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600" b="0" i="0" u="none" strike="noStrike" kern="0" cap="none" spc="0" normalizeH="0" baseline="0" noProof="0">
                <a:ln>
                  <a:noFill/>
                </a:ln>
                <a:solidFill>
                  <a:srgbClr val="744E9B"/>
                </a:solidFill>
                <a:effectLst/>
                <a:uLnTx/>
                <a:uFillTx/>
                <a:latin typeface="Arial" panose="020B0604020202020204" pitchFamily="34" charset="0"/>
                <a:ea typeface="微软雅黑" panose="020B0503020204020204" pitchFamily="34" charset="-122"/>
                <a:sym typeface="Arial" panose="020B0604020202020204" pitchFamily="34" charset="0"/>
              </a:rPr>
              <a:t>艾托格列净组</a:t>
            </a:r>
            <a:endParaRPr kumimoji="0" lang="en-US" altLang="zh-CN" sz="600" b="0" i="0" u="none" strike="noStrike" kern="0" cap="none" spc="0" normalizeH="0" baseline="0" noProof="0">
              <a:ln>
                <a:noFill/>
              </a:ln>
              <a:solidFill>
                <a:srgbClr val="744E9B"/>
              </a:solidFill>
              <a:effectLst/>
              <a:uLnTx/>
              <a:uFillTx/>
              <a:latin typeface="Arial" panose="020B0604020202020204" pitchFamily="34" charset="0"/>
              <a:ea typeface="微软雅黑" panose="020B0503020204020204" pitchFamily="34" charset="-122"/>
              <a:sym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600" b="0" i="0" u="none" strike="noStrike" kern="0" cap="none" spc="0" normalizeH="0" baseline="0" noProof="0">
                <a:ln>
                  <a:noFill/>
                </a:ln>
                <a:solidFill>
                  <a:srgbClr val="744E9B"/>
                </a:solidFill>
                <a:effectLst/>
                <a:uLnTx/>
                <a:uFillTx/>
                <a:latin typeface="Arial" panose="020B0604020202020204" pitchFamily="34" charset="0"/>
                <a:ea typeface="微软雅黑" panose="020B0503020204020204" pitchFamily="34" charset="-122"/>
                <a:sym typeface="Arial" panose="020B0604020202020204" pitchFamily="34" charset="0"/>
              </a:rPr>
              <a:t>发生率</a:t>
            </a:r>
            <a:r>
              <a:rPr kumimoji="0" lang="en-US" altLang="zh-CN" sz="600" b="0" i="0" u="none" strike="noStrike" kern="0" cap="none" spc="0" normalizeH="0" baseline="0" noProof="0">
                <a:ln>
                  <a:noFill/>
                </a:ln>
                <a:solidFill>
                  <a:srgbClr val="744E9B"/>
                </a:solidFill>
                <a:effectLst/>
                <a:uLnTx/>
                <a:uFillTx/>
                <a:latin typeface="Arial" panose="020B0604020202020204" pitchFamily="34" charset="0"/>
                <a:ea typeface="微软雅黑" panose="020B0503020204020204" pitchFamily="34" charset="-122"/>
                <a:sym typeface="Arial" panose="020B0604020202020204" pitchFamily="34" charset="0"/>
              </a:rPr>
              <a:t>/100</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600" b="0" i="0" u="none" strike="noStrike" kern="0" cap="none" spc="0" normalizeH="0" baseline="0" noProof="0">
                <a:ln>
                  <a:noFill/>
                </a:ln>
                <a:solidFill>
                  <a:srgbClr val="744E9B"/>
                </a:solidFill>
                <a:effectLst/>
                <a:uLnTx/>
                <a:uFillTx/>
                <a:latin typeface="Arial" panose="020B0604020202020204" pitchFamily="34" charset="0"/>
                <a:ea typeface="微软雅黑" panose="020B0503020204020204" pitchFamily="34" charset="-122"/>
                <a:sym typeface="Arial" panose="020B0604020202020204" pitchFamily="34" charset="0"/>
              </a:rPr>
              <a:t>患者</a:t>
            </a:r>
            <a:r>
              <a:rPr kumimoji="0" lang="en-US" altLang="zh-CN" sz="600" b="0" i="0" u="none" strike="noStrike" kern="0" cap="none" spc="0" normalizeH="0" baseline="0" noProof="0">
                <a:ln>
                  <a:noFill/>
                </a:ln>
                <a:solidFill>
                  <a:srgbClr val="744E9B"/>
                </a:solidFill>
                <a:effectLst/>
                <a:uLnTx/>
                <a:uFillTx/>
                <a:latin typeface="Arial" panose="020B0604020202020204" pitchFamily="34" charset="0"/>
                <a:ea typeface="微软雅黑" panose="020B0503020204020204" pitchFamily="34" charset="-122"/>
                <a:sym typeface="Arial" panose="020B0604020202020204" pitchFamily="34" charset="0"/>
              </a:rPr>
              <a:t>-</a:t>
            </a:r>
            <a:r>
              <a:rPr kumimoji="0" lang="zh-CN" altLang="en-US" sz="600" b="0" i="0" u="none" strike="noStrike" kern="0" cap="none" spc="0" normalizeH="0" baseline="0" noProof="0">
                <a:ln>
                  <a:noFill/>
                </a:ln>
                <a:solidFill>
                  <a:srgbClr val="744E9B"/>
                </a:solidFill>
                <a:effectLst/>
                <a:uLnTx/>
                <a:uFillTx/>
                <a:latin typeface="Arial" panose="020B0604020202020204" pitchFamily="34" charset="0"/>
                <a:ea typeface="微软雅黑" panose="020B0503020204020204" pitchFamily="34" charset="-122"/>
                <a:sym typeface="Arial" panose="020B0604020202020204" pitchFamily="34" charset="0"/>
              </a:rPr>
              <a:t>年</a:t>
            </a:r>
            <a:endParaRPr kumimoji="0" lang="en-US" altLang="zh-CN" sz="600" b="0" i="0" u="none" strike="noStrike" kern="0" cap="none" spc="0" normalizeH="0" baseline="0" noProof="0">
              <a:ln>
                <a:noFill/>
              </a:ln>
              <a:solidFill>
                <a:srgbClr val="744E9B"/>
              </a:solidFill>
              <a:effectLst/>
              <a:uLnTx/>
              <a:uFillTx/>
              <a:latin typeface="Arial" panose="020B0604020202020204" pitchFamily="34" charset="0"/>
              <a:ea typeface="微软雅黑" panose="020B0503020204020204" pitchFamily="34" charset="-122"/>
              <a:sym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CN" sz="600" b="0" i="0" u="none" strike="noStrike" kern="0" cap="none" spc="0" normalizeH="0" baseline="0" noProof="0">
              <a:ln>
                <a:noFill/>
              </a:ln>
              <a:solidFill>
                <a:srgbClr val="744E9B"/>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41" name="TextBox 32">
            <a:extLst>
              <a:ext uri="{FF2B5EF4-FFF2-40B4-BE49-F238E27FC236}">
                <a16:creationId xmlns:a16="http://schemas.microsoft.com/office/drawing/2014/main" id="{54F618AF-56A0-D623-BB7D-180E2B1BDFA3}"/>
              </a:ext>
            </a:extLst>
          </p:cNvPr>
          <p:cNvSpPr txBox="1"/>
          <p:nvPr/>
        </p:nvSpPr>
        <p:spPr>
          <a:xfrm>
            <a:off x="8540922" y="4512755"/>
            <a:ext cx="630302" cy="184666"/>
          </a:xfrm>
          <a:prstGeom prst="rect">
            <a:avLst/>
          </a:prstGeom>
          <a:noFill/>
          <a:ln>
            <a:noFill/>
          </a:ln>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600" b="0" i="0" u="none" strike="noStrike" kern="0" cap="none" spc="0" normalizeH="0" baseline="0" noProof="0">
                <a:ln>
                  <a:noFill/>
                </a:ln>
                <a:solidFill>
                  <a:srgbClr val="744E9B"/>
                </a:solidFill>
                <a:effectLst/>
                <a:uLnTx/>
                <a:uFillTx/>
                <a:latin typeface="Arial" panose="020B0604020202020204" pitchFamily="34" charset="0"/>
                <a:ea typeface="微软雅黑" panose="020B0503020204020204" pitchFamily="34" charset="-122"/>
                <a:sym typeface="Arial" panose="020B0604020202020204" pitchFamily="34" charset="0"/>
              </a:rPr>
              <a:t>n/N=71/2752</a:t>
            </a:r>
          </a:p>
        </p:txBody>
      </p:sp>
      <p:sp>
        <p:nvSpPr>
          <p:cNvPr id="342" name="TextBox 48">
            <a:extLst>
              <a:ext uri="{FF2B5EF4-FFF2-40B4-BE49-F238E27FC236}">
                <a16:creationId xmlns:a16="http://schemas.microsoft.com/office/drawing/2014/main" id="{F01D10DB-68C7-1A00-8043-B0E7C489CD01}"/>
              </a:ext>
            </a:extLst>
          </p:cNvPr>
          <p:cNvSpPr txBox="1"/>
          <p:nvPr/>
        </p:nvSpPr>
        <p:spPr>
          <a:xfrm>
            <a:off x="9349621" y="4795626"/>
            <a:ext cx="204350" cy="147733"/>
          </a:xfrm>
          <a:prstGeom prst="rect">
            <a:avLst/>
          </a:prstGeom>
          <a:noFill/>
          <a:ln>
            <a:noFill/>
          </a:ln>
        </p:spPr>
        <p:txBody>
          <a:bodyPr wrap="square" lIns="0" tIns="27432" rIns="45720" bIns="27432"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600" b="0" i="0" u="none" strike="noStrike" kern="0" cap="none" spc="0" normalizeH="0" baseline="0" noProof="0">
                <a:ln>
                  <a:noFill/>
                </a:ln>
                <a:solidFill>
                  <a:prstClr val="black">
                    <a:lumMod val="75000"/>
                    <a:lumOff val="25000"/>
                  </a:prstClr>
                </a:solidFill>
                <a:effectLst/>
                <a:uLnTx/>
                <a:uFillTx/>
                <a:latin typeface="Arial" panose="020B0604020202020204" pitchFamily="34" charset="0"/>
                <a:ea typeface="微软雅黑" panose="020B0503020204020204" pitchFamily="34" charset="-122"/>
                <a:sym typeface="Arial" panose="020B0604020202020204" pitchFamily="34" charset="0"/>
              </a:rPr>
              <a:t>1.05</a:t>
            </a:r>
          </a:p>
        </p:txBody>
      </p:sp>
      <p:sp>
        <p:nvSpPr>
          <p:cNvPr id="343" name="文本框 342">
            <a:extLst>
              <a:ext uri="{FF2B5EF4-FFF2-40B4-BE49-F238E27FC236}">
                <a16:creationId xmlns:a16="http://schemas.microsoft.com/office/drawing/2014/main" id="{D38E1F77-4841-D158-1C30-BF694B3717FD}"/>
              </a:ext>
            </a:extLst>
          </p:cNvPr>
          <p:cNvSpPr txBox="1"/>
          <p:nvPr/>
        </p:nvSpPr>
        <p:spPr>
          <a:xfrm>
            <a:off x="1135952" y="6155532"/>
            <a:ext cx="10292519" cy="184666"/>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sz="700" kern="0" baseline="30000">
                <a:solidFill>
                  <a:srgbClr val="000000">
                    <a:lumMod val="75000"/>
                    <a:lumOff val="25000"/>
                  </a:srgbClr>
                </a:solidFill>
                <a:latin typeface="Arial" panose="020B0604020202020204" pitchFamily="34" charset="0"/>
                <a:ea typeface="微软雅黑" panose="020B0503020204020204" pitchFamily="34" charset="-122"/>
                <a:cs typeface="Arial" panose="020B0604020202020204" pitchFamily="34" charset="0"/>
              </a:defRPr>
            </a:lvl1pPr>
          </a:lstStyle>
          <a:p>
            <a:r>
              <a:rPr lang="en-US" altLang="zh-CN" sz="600" baseline="0" dirty="0">
                <a:sym typeface="Arial" panose="020B0604020202020204" pitchFamily="34" charset="0"/>
              </a:rPr>
              <a:t>HbA</a:t>
            </a:r>
            <a:r>
              <a:rPr lang="en-US" altLang="zh-CN" sz="600" baseline="-25000" dirty="0">
                <a:sym typeface="Arial" panose="020B0604020202020204" pitchFamily="34" charset="0"/>
              </a:rPr>
              <a:t>1c</a:t>
            </a:r>
            <a:r>
              <a:rPr lang="zh-CN" altLang="en-US" sz="600" baseline="0" dirty="0">
                <a:sym typeface="Arial" panose="020B0604020202020204" pitchFamily="34" charset="0"/>
              </a:rPr>
              <a:t>：糖化血红蛋白</a:t>
            </a:r>
          </a:p>
        </p:txBody>
      </p:sp>
      <p:sp>
        <p:nvSpPr>
          <p:cNvPr id="7" name="矩形: 圆角 6">
            <a:extLst>
              <a:ext uri="{FF2B5EF4-FFF2-40B4-BE49-F238E27FC236}">
                <a16:creationId xmlns:a16="http://schemas.microsoft.com/office/drawing/2014/main" id="{A08C4A6D-E81E-4634-6040-3AA5C6583F14}"/>
              </a:ext>
            </a:extLst>
          </p:cNvPr>
          <p:cNvSpPr/>
          <p:nvPr/>
        </p:nvSpPr>
        <p:spPr>
          <a:xfrm>
            <a:off x="8298652" y="1638589"/>
            <a:ext cx="2892165" cy="377492"/>
          </a:xfrm>
          <a:prstGeom prst="roundRect">
            <a:avLst>
              <a:gd name="adj" fmla="val 0"/>
            </a:avLst>
          </a:prstGeom>
          <a:gradFill flip="none" rotWithShape="1">
            <a:gsLst>
              <a:gs pos="0">
                <a:srgbClr val="754E9A">
                  <a:alpha val="70000"/>
                </a:srgbClr>
              </a:gs>
              <a:gs pos="100000">
                <a:srgbClr val="754E9A"/>
              </a:gs>
            </a:gsLst>
            <a:lin ang="2700000" scaled="0"/>
            <a:tileRect/>
          </a:gradFill>
          <a:ln w="12700">
            <a:noFill/>
          </a:ln>
          <a:effectLst>
            <a:outerShdw blurRad="127000" dist="63500" dir="2700000" algn="tl"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91440" tIns="45720" rIns="180000" bIns="45720" rtlCol="0" anchor="ctr">
            <a:noAutofit/>
          </a:bodyPr>
          <a:lstStyle/>
          <a:p>
            <a:pPr algn="ctr"/>
            <a:r>
              <a:rPr lang="zh-CN" altLang="en-US" sz="1400" b="1">
                <a:latin typeface="Arial"/>
                <a:ea typeface="微软雅黑"/>
                <a:cs typeface="Arial"/>
              </a:rPr>
              <a:t>心血管安全性研究</a:t>
            </a:r>
          </a:p>
        </p:txBody>
      </p:sp>
    </p:spTree>
    <p:extLst>
      <p:ext uri="{BB962C8B-B14F-4D97-AF65-F5344CB8AC3E}">
        <p14:creationId xmlns:p14="http://schemas.microsoft.com/office/powerpoint/2010/main" val="492445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矩形: 圆角 237">
            <a:extLst>
              <a:ext uri="{FF2B5EF4-FFF2-40B4-BE49-F238E27FC236}">
                <a16:creationId xmlns:a16="http://schemas.microsoft.com/office/drawing/2014/main" id="{5558BB7E-1F22-6EA8-CA41-4D608694C84E}"/>
              </a:ext>
            </a:extLst>
          </p:cNvPr>
          <p:cNvSpPr/>
          <p:nvPr/>
        </p:nvSpPr>
        <p:spPr>
          <a:xfrm>
            <a:off x="175756" y="1262422"/>
            <a:ext cx="3745751" cy="5037412"/>
          </a:xfrm>
          <a:prstGeom prst="roundRect">
            <a:avLst>
              <a:gd name="adj" fmla="val 1396"/>
            </a:avLst>
          </a:prstGeom>
          <a:solidFill>
            <a:schemeClr val="bg1"/>
          </a:solidFill>
          <a:ln w="19050" cap="rnd">
            <a:gradFill>
              <a:gsLst>
                <a:gs pos="0">
                  <a:srgbClr val="CFC6E0"/>
                </a:gs>
                <a:gs pos="50000">
                  <a:schemeClr val="accent1">
                    <a:lumMod val="30000"/>
                    <a:lumOff val="70000"/>
                    <a:alpha val="0"/>
                  </a:schemeClr>
                </a:gs>
              </a:gsLst>
              <a:lin ang="8100000" scaled="0"/>
            </a:gradFill>
            <a:prstDash val="solid"/>
            <a:round/>
          </a:ln>
          <a:effectLst>
            <a:outerShdw blurRad="254000" dist="127000" algn="ctr" rotWithShape="0">
              <a:schemeClr val="accent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1"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40" name="Rectangle 8">
            <a:extLst>
              <a:ext uri="{FF2B5EF4-FFF2-40B4-BE49-F238E27FC236}">
                <a16:creationId xmlns:a16="http://schemas.microsoft.com/office/drawing/2014/main" id="{F902D1F5-7718-877E-9C22-4A72F2226405}"/>
              </a:ext>
            </a:extLst>
          </p:cNvPr>
          <p:cNvSpPr/>
          <p:nvPr/>
        </p:nvSpPr>
        <p:spPr>
          <a:xfrm>
            <a:off x="223902" y="1818273"/>
            <a:ext cx="1798749" cy="3823293"/>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41" name="Rectangle 8">
            <a:extLst>
              <a:ext uri="{FF2B5EF4-FFF2-40B4-BE49-F238E27FC236}">
                <a16:creationId xmlns:a16="http://schemas.microsoft.com/office/drawing/2014/main" id="{DE81477E-6CEC-4414-5B92-05B585DC7AD7}"/>
              </a:ext>
            </a:extLst>
          </p:cNvPr>
          <p:cNvSpPr/>
          <p:nvPr/>
        </p:nvSpPr>
        <p:spPr>
          <a:xfrm>
            <a:off x="2083091" y="1818273"/>
            <a:ext cx="1798749" cy="3823293"/>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 name="标题 2">
            <a:extLst>
              <a:ext uri="{FF2B5EF4-FFF2-40B4-BE49-F238E27FC236}">
                <a16:creationId xmlns:a16="http://schemas.microsoft.com/office/drawing/2014/main" id="{8139A13A-AA24-38CF-69DE-3FADCFD1E769}"/>
              </a:ext>
            </a:extLst>
          </p:cNvPr>
          <p:cNvSpPr>
            <a:spLocks noGrp="1"/>
          </p:cNvSpPr>
          <p:nvPr>
            <p:ph type="title"/>
          </p:nvPr>
        </p:nvSpPr>
        <p:spPr>
          <a:xfrm>
            <a:off x="347323" y="615591"/>
            <a:ext cx="10515600" cy="480131"/>
          </a:xfrm>
        </p:spPr>
        <p:txBody>
          <a:bodyPr/>
          <a:lstStyle/>
          <a:p>
            <a:r>
              <a:rPr lang="zh-CN" altLang="en-US" sz="2800" dirty="0">
                <a:latin typeface="Arial"/>
                <a:ea typeface="微软雅黑"/>
                <a:cs typeface="Arial"/>
                <a:sym typeface="Arial" panose="020B0604020202020204" pitchFamily="34" charset="0"/>
              </a:rPr>
              <a:t>有效性</a:t>
            </a:r>
            <a:r>
              <a:rPr lang="en-US" altLang="zh-CN" sz="2800" dirty="0">
                <a:latin typeface="Arial"/>
                <a:ea typeface="微软雅黑"/>
                <a:cs typeface="Arial"/>
                <a:sym typeface="Arial" panose="020B0604020202020204" pitchFamily="34" charset="0"/>
              </a:rPr>
              <a:t>：</a:t>
            </a:r>
            <a:r>
              <a:rPr lang="en-US" altLang="zh-CN" sz="2800" dirty="0" err="1">
                <a:latin typeface="Arial"/>
                <a:ea typeface="微软雅黑"/>
                <a:cs typeface="Arial"/>
                <a:sym typeface="Arial" panose="020B0604020202020204" pitchFamily="34" charset="0"/>
              </a:rPr>
              <a:t>艾托格列净强效降糖，长期稳定控糖</a:t>
            </a:r>
            <a:endParaRPr lang="zh-CN" altLang="en-US" sz="2800" dirty="0">
              <a:latin typeface="Arial" panose="020B0604020202020204" pitchFamily="34" charset="0"/>
              <a:sym typeface="Arial" panose="020B0604020202020204" pitchFamily="34" charset="0"/>
            </a:endParaRPr>
          </a:p>
        </p:txBody>
      </p:sp>
      <p:sp>
        <p:nvSpPr>
          <p:cNvPr id="28" name="TextBox 46"/>
          <p:cNvSpPr txBox="1">
            <a:spLocks noChangeArrowheads="1"/>
          </p:cNvSpPr>
          <p:nvPr/>
        </p:nvSpPr>
        <p:spPr bwMode="auto">
          <a:xfrm>
            <a:off x="227710" y="1895519"/>
            <a:ext cx="175769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200" b="1" i="0" u="none" strike="noStrike" kern="1200" cap="none" spc="0" normalizeH="0" baseline="0" noProof="0">
                <a:ln>
                  <a:noFill/>
                </a:ln>
                <a:solidFill>
                  <a:srgbClr val="754E9A"/>
                </a:solidFill>
                <a:effectLst/>
                <a:uLnTx/>
                <a:uFillTx/>
                <a:latin typeface="Arial" panose="020B0604020202020204" pitchFamily="34" charset="0"/>
                <a:ea typeface="微软雅黑" pitchFamily="34" charset="-122"/>
                <a:cs typeface="+mn-cs"/>
                <a:sym typeface="Arial" panose="020B0604020202020204" pitchFamily="34" charset="0"/>
              </a:rPr>
              <a:t>全人群</a:t>
            </a:r>
            <a:endParaRPr kumimoji="0" lang="en-US" altLang="en-US" sz="1200" b="1" i="0" u="none" strike="noStrike" kern="1200" cap="none" spc="0" normalizeH="0" baseline="0" noProof="0">
              <a:ln>
                <a:noFill/>
              </a:ln>
              <a:solidFill>
                <a:srgbClr val="754E9A"/>
              </a:solidFill>
              <a:effectLst/>
              <a:uLnTx/>
              <a:uFillTx/>
              <a:latin typeface="Arial" panose="020B0604020202020204" pitchFamily="34" charset="0"/>
              <a:ea typeface="微软雅黑" pitchFamily="34" charset="-122"/>
              <a:cs typeface="+mn-cs"/>
              <a:sym typeface="Arial" panose="020B0604020202020204" pitchFamily="34" charset="0"/>
            </a:endParaRPr>
          </a:p>
        </p:txBody>
      </p:sp>
      <p:sp>
        <p:nvSpPr>
          <p:cNvPr id="136" name="TextBox 46">
            <a:extLst>
              <a:ext uri="{FF2B5EF4-FFF2-40B4-BE49-F238E27FC236}">
                <a16:creationId xmlns:a16="http://schemas.microsoft.com/office/drawing/2014/main" id="{8370AABF-3195-27F5-3E65-6BF96E59E6C4}"/>
              </a:ext>
            </a:extLst>
          </p:cNvPr>
          <p:cNvSpPr txBox="1">
            <a:spLocks noChangeArrowheads="1"/>
          </p:cNvSpPr>
          <p:nvPr/>
        </p:nvSpPr>
        <p:spPr bwMode="auto">
          <a:xfrm>
            <a:off x="2082929" y="1895519"/>
            <a:ext cx="183539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200" b="1" i="0" u="none" strike="noStrike" kern="1200" cap="none" spc="0" normalizeH="0" baseline="0" noProof="0">
                <a:ln>
                  <a:noFill/>
                </a:ln>
                <a:solidFill>
                  <a:srgbClr val="754E9A"/>
                </a:solidFill>
                <a:effectLst/>
                <a:uLnTx/>
                <a:uFillTx/>
                <a:latin typeface="Arial" panose="020B0604020202020204" pitchFamily="34" charset="0"/>
                <a:ea typeface="微软雅黑" pitchFamily="34" charset="-122"/>
                <a:cs typeface="+mn-cs"/>
                <a:sym typeface="Arial" panose="020B0604020202020204" pitchFamily="34" charset="0"/>
              </a:rPr>
              <a:t>基线</a:t>
            </a:r>
            <a:r>
              <a:rPr kumimoji="0" lang="en-US" altLang="zh-CN" sz="1200" b="1" i="0" u="none" strike="noStrike" kern="1200" cap="none" spc="0" normalizeH="0" baseline="0" noProof="0">
                <a:ln>
                  <a:noFill/>
                </a:ln>
                <a:solidFill>
                  <a:srgbClr val="754E9A"/>
                </a:solidFill>
                <a:effectLst/>
                <a:uLnTx/>
                <a:uFillTx/>
                <a:latin typeface="Arial" panose="020B0604020202020204" pitchFamily="34" charset="0"/>
                <a:ea typeface="微软雅黑" pitchFamily="34" charset="-122"/>
                <a:cs typeface="+mn-cs"/>
                <a:sym typeface="Arial" panose="020B0604020202020204" pitchFamily="34" charset="0"/>
              </a:rPr>
              <a:t>HbA</a:t>
            </a:r>
            <a:r>
              <a:rPr kumimoji="0" lang="en-US" altLang="zh-CN" sz="1200" b="1" i="0" u="none" strike="noStrike" kern="1200" cap="none" spc="0" normalizeH="0" baseline="-25000" noProof="0">
                <a:ln>
                  <a:noFill/>
                </a:ln>
                <a:solidFill>
                  <a:srgbClr val="754E9A"/>
                </a:solidFill>
                <a:effectLst/>
                <a:uLnTx/>
                <a:uFillTx/>
                <a:latin typeface="Arial" panose="020B0604020202020204" pitchFamily="34" charset="0"/>
                <a:ea typeface="微软雅黑" pitchFamily="34" charset="-122"/>
                <a:cs typeface="+mn-cs"/>
                <a:sym typeface="Arial" panose="020B0604020202020204" pitchFamily="34" charset="0"/>
              </a:rPr>
              <a:t>1c</a:t>
            </a:r>
            <a:r>
              <a:rPr kumimoji="0" lang="en-US" altLang="zh-CN" sz="1200" b="1" i="0" u="none" strike="noStrike" kern="1200" cap="none" spc="0" normalizeH="0" baseline="0" noProof="0">
                <a:ln>
                  <a:noFill/>
                </a:ln>
                <a:solidFill>
                  <a:srgbClr val="754E9A"/>
                </a:solidFill>
                <a:effectLst/>
                <a:uLnTx/>
                <a:uFillTx/>
                <a:latin typeface="Arial" panose="020B0604020202020204" pitchFamily="34" charset="0"/>
                <a:ea typeface="微软雅黑" pitchFamily="34" charset="-122"/>
                <a:cs typeface="+mn-cs"/>
                <a:sym typeface="Arial" panose="020B0604020202020204" pitchFamily="34" charset="0"/>
              </a:rPr>
              <a:t> ≥9.0%</a:t>
            </a:r>
          </a:p>
        </p:txBody>
      </p:sp>
      <p:sp>
        <p:nvSpPr>
          <p:cNvPr id="239" name="矩形: 圆角 238">
            <a:extLst>
              <a:ext uri="{FF2B5EF4-FFF2-40B4-BE49-F238E27FC236}">
                <a16:creationId xmlns:a16="http://schemas.microsoft.com/office/drawing/2014/main" id="{0CF3F63E-59A1-0D47-51CD-C3822BBA275B}"/>
              </a:ext>
            </a:extLst>
          </p:cNvPr>
          <p:cNvSpPr/>
          <p:nvPr/>
        </p:nvSpPr>
        <p:spPr>
          <a:xfrm>
            <a:off x="227710" y="1325105"/>
            <a:ext cx="3654130" cy="430484"/>
          </a:xfrm>
          <a:prstGeom prst="roundRect">
            <a:avLst>
              <a:gd name="adj" fmla="val 0"/>
            </a:avLst>
          </a:prstGeom>
          <a:gradFill flip="none" rotWithShape="1">
            <a:gsLst>
              <a:gs pos="0">
                <a:srgbClr val="754E9A">
                  <a:alpha val="70000"/>
                </a:srgbClr>
              </a:gs>
              <a:gs pos="100000">
                <a:srgbClr val="754E9A"/>
              </a:gs>
            </a:gsLst>
            <a:lin ang="2700000" scaled="0"/>
            <a:tileRect/>
          </a:gradFill>
          <a:ln w="12700">
            <a:noFill/>
          </a:ln>
          <a:effectLst>
            <a:outerShdw blurRad="127000" dist="63500" dir="2700000" algn="tl"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91440" tIns="45720" rIns="180000" bIns="4572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2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基线</a:t>
            </a:r>
            <a:r>
              <a:rPr kumimoji="0" lang="en-US" altLang="zh-CN" sz="12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HbA</a:t>
            </a:r>
            <a:r>
              <a:rPr kumimoji="0" lang="en-US" altLang="zh-CN" sz="1200" b="1" i="0" u="none" strike="noStrike" kern="1200" cap="none" spc="0" normalizeH="0" baseline="-25000" noProof="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1c</a:t>
            </a:r>
            <a:r>
              <a:rPr kumimoji="0" lang="en-US" altLang="zh-CN" sz="12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≥9.0%</a:t>
            </a:r>
            <a:r>
              <a:rPr kumimoji="0" lang="zh-CN" altLang="en-US" sz="12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的患者在二甲双胍基础上加用</a:t>
            </a:r>
            <a:endParaRPr kumimoji="0" lang="en-US" altLang="zh-CN" sz="12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2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艾托格列净</a:t>
            </a:r>
            <a:r>
              <a:rPr kumimoji="0" lang="en-US" altLang="zh-CN" sz="12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5mg</a:t>
            </a:r>
            <a:r>
              <a:rPr kumimoji="0" lang="zh-CN" altLang="en-US" sz="12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，较基线可降低</a:t>
            </a:r>
            <a:r>
              <a:rPr kumimoji="0" lang="en-US" altLang="zh-CN" sz="12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HbA</a:t>
            </a:r>
            <a:r>
              <a:rPr kumimoji="0" lang="en-US" altLang="zh-CN" sz="1200" b="1" i="0" u="none" strike="noStrike" kern="1200" cap="none" spc="0" normalizeH="0" baseline="-25000" noProof="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1c</a:t>
            </a:r>
            <a:r>
              <a:rPr kumimoji="0" lang="zh-CN" altLang="en-US" sz="12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达</a:t>
            </a:r>
            <a:r>
              <a:rPr kumimoji="0" lang="en-US" altLang="zh-CN" sz="12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1.6%</a:t>
            </a:r>
            <a:r>
              <a:rPr kumimoji="0" lang="en-US" altLang="zh-CN" sz="1200" b="1" i="0" u="none" strike="noStrike" kern="1200" cap="none" spc="0" normalizeH="0" baseline="30000" noProof="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1,2</a:t>
            </a:r>
            <a:endParaRPr kumimoji="0" lang="zh-CN" altLang="en-US" sz="1200" b="1" i="0" u="none" strike="noStrike" kern="1200" cap="none" spc="0" normalizeH="0" baseline="30000" noProof="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42" name="矩形: 圆角 241">
            <a:extLst>
              <a:ext uri="{FF2B5EF4-FFF2-40B4-BE49-F238E27FC236}">
                <a16:creationId xmlns:a16="http://schemas.microsoft.com/office/drawing/2014/main" id="{D50112DB-78A8-BEA9-F59C-8B4EA097DB54}"/>
              </a:ext>
            </a:extLst>
          </p:cNvPr>
          <p:cNvSpPr/>
          <p:nvPr/>
        </p:nvSpPr>
        <p:spPr>
          <a:xfrm>
            <a:off x="3992432" y="1262422"/>
            <a:ext cx="3745751" cy="5037412"/>
          </a:xfrm>
          <a:prstGeom prst="roundRect">
            <a:avLst>
              <a:gd name="adj" fmla="val 1396"/>
            </a:avLst>
          </a:prstGeom>
          <a:solidFill>
            <a:schemeClr val="bg1"/>
          </a:solidFill>
          <a:ln w="19050" cap="rnd">
            <a:gradFill>
              <a:gsLst>
                <a:gs pos="0">
                  <a:srgbClr val="CFC6E0"/>
                </a:gs>
                <a:gs pos="50000">
                  <a:schemeClr val="accent1">
                    <a:lumMod val="30000"/>
                    <a:lumOff val="70000"/>
                    <a:alpha val="0"/>
                  </a:schemeClr>
                </a:gs>
              </a:gsLst>
              <a:lin ang="8100000" scaled="0"/>
            </a:gradFill>
            <a:prstDash val="solid"/>
            <a:round/>
          </a:ln>
          <a:effectLst>
            <a:outerShdw blurRad="254000" dist="127000" algn="ctr" rotWithShape="0">
              <a:schemeClr val="accent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1"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44" name="Rectangle 8">
            <a:extLst>
              <a:ext uri="{FF2B5EF4-FFF2-40B4-BE49-F238E27FC236}">
                <a16:creationId xmlns:a16="http://schemas.microsoft.com/office/drawing/2014/main" id="{E8389415-8B75-E3D8-196F-2120A08C0920}"/>
              </a:ext>
            </a:extLst>
          </p:cNvPr>
          <p:cNvSpPr/>
          <p:nvPr/>
        </p:nvSpPr>
        <p:spPr>
          <a:xfrm>
            <a:off x="4030707" y="1818273"/>
            <a:ext cx="3667810" cy="3823293"/>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79" name="矩形: 圆角 278">
            <a:extLst>
              <a:ext uri="{FF2B5EF4-FFF2-40B4-BE49-F238E27FC236}">
                <a16:creationId xmlns:a16="http://schemas.microsoft.com/office/drawing/2014/main" id="{65D711E6-037A-BAD7-266D-404F712E7663}"/>
              </a:ext>
            </a:extLst>
          </p:cNvPr>
          <p:cNvSpPr/>
          <p:nvPr/>
        </p:nvSpPr>
        <p:spPr>
          <a:xfrm>
            <a:off x="4044386" y="1325105"/>
            <a:ext cx="3654130" cy="430484"/>
          </a:xfrm>
          <a:prstGeom prst="roundRect">
            <a:avLst>
              <a:gd name="adj" fmla="val 0"/>
            </a:avLst>
          </a:prstGeom>
          <a:gradFill flip="none" rotWithShape="1">
            <a:gsLst>
              <a:gs pos="0">
                <a:srgbClr val="754E9A">
                  <a:alpha val="70000"/>
                </a:srgbClr>
              </a:gs>
              <a:gs pos="100000">
                <a:srgbClr val="754E9A"/>
              </a:gs>
            </a:gsLst>
            <a:lin ang="2700000" scaled="0"/>
            <a:tileRect/>
          </a:gradFill>
          <a:ln w="12700">
            <a:noFill/>
          </a:ln>
          <a:effectLst>
            <a:outerShdw blurRad="127000" dist="63500" dir="2700000" algn="tl"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91440" tIns="45720" rIns="180000" bIns="4572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2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二甲双胍单药控制不佳联合艾托格列净</a:t>
            </a:r>
            <a:r>
              <a:rPr kumimoji="0" lang="en-US" altLang="zh-CN" sz="12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5mg</a:t>
            </a:r>
            <a:r>
              <a:rPr kumimoji="0" lang="zh-CN" altLang="en-US" sz="12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较基线降低空腹血糖</a:t>
            </a:r>
            <a:r>
              <a:rPr kumimoji="0" lang="en-US" altLang="zh-CN" sz="12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2.17mmol/L—</a:t>
            </a:r>
            <a:r>
              <a:rPr kumimoji="0" lang="zh-CN" altLang="en-US" sz="12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中国亚组人群</a:t>
            </a:r>
            <a:r>
              <a:rPr kumimoji="0" lang="en-US" altLang="zh-CN" sz="1200" b="1" i="0" u="none" strike="noStrike" kern="1200" cap="none" spc="0" normalizeH="0" baseline="30000" noProof="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3,4</a:t>
            </a:r>
            <a:endParaRPr kumimoji="0" lang="zh-CN" altLang="en-US" sz="1200" b="1" i="0" u="none" strike="noStrike" kern="1200" cap="none" spc="0" normalizeH="0" baseline="30000" noProof="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nvGrpSpPr>
          <p:cNvPr id="97" name="组合 96">
            <a:extLst>
              <a:ext uri="{FF2B5EF4-FFF2-40B4-BE49-F238E27FC236}">
                <a16:creationId xmlns:a16="http://schemas.microsoft.com/office/drawing/2014/main" id="{1FB61DAF-7F12-73F0-90E8-892080958577}"/>
              </a:ext>
            </a:extLst>
          </p:cNvPr>
          <p:cNvGrpSpPr/>
          <p:nvPr/>
        </p:nvGrpSpPr>
        <p:grpSpPr>
          <a:xfrm>
            <a:off x="161922" y="1707168"/>
            <a:ext cx="1977503" cy="3480275"/>
            <a:chOff x="427662" y="1742608"/>
            <a:chExt cx="3844583" cy="3782879"/>
          </a:xfrm>
        </p:grpSpPr>
        <p:sp>
          <p:nvSpPr>
            <p:cNvPr id="98" name="TextBox 32"/>
            <p:cNvSpPr txBox="1"/>
            <p:nvPr/>
          </p:nvSpPr>
          <p:spPr>
            <a:xfrm>
              <a:off x="3089342" y="2169629"/>
              <a:ext cx="1182903" cy="3345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700" b="0" i="0" u="none" strike="noStrike" kern="1200" cap="none" spc="0" normalizeH="0" baseline="0" noProof="0">
                  <a:ln>
                    <a:noFill/>
                  </a:ln>
                  <a:solidFill>
                    <a:srgbClr val="42434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基线平均</a:t>
              </a:r>
              <a:r>
                <a:rPr kumimoji="0" lang="en-US" sz="700" b="0" i="0" u="none" strike="noStrike" kern="1200" cap="none" spc="0" normalizeH="0" baseline="0" noProof="0">
                  <a:ln>
                    <a:noFill/>
                  </a:ln>
                  <a:solidFill>
                    <a:srgbClr val="42434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 </a:t>
              </a:r>
              <a:br>
                <a:rPr kumimoji="0" lang="en-US" sz="700" b="0" i="0" u="none" strike="noStrike" kern="1200" cap="none" spc="0" normalizeH="0" baseline="0" noProof="0">
                  <a:ln>
                    <a:noFill/>
                  </a:ln>
                  <a:solidFill>
                    <a:srgbClr val="42434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br>
              <a:r>
                <a:rPr kumimoji="0" lang="en-US" sz="700" b="0" i="0" u="none" strike="noStrike" kern="1200" cap="none" spc="0" normalizeH="0" baseline="0" noProof="0">
                  <a:ln>
                    <a:noFill/>
                  </a:ln>
                  <a:solidFill>
                    <a:srgbClr val="42434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HbA</a:t>
              </a:r>
              <a:r>
                <a:rPr kumimoji="0" lang="en-US" sz="700" b="0" i="0" u="none" strike="noStrike" kern="1200" cap="none" spc="0" normalizeH="0" baseline="-25000" noProof="0">
                  <a:ln>
                    <a:noFill/>
                  </a:ln>
                  <a:solidFill>
                    <a:srgbClr val="42434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1c</a:t>
              </a:r>
              <a:r>
                <a:rPr kumimoji="0" lang="en-US" sz="700" b="0" i="0" u="none" strike="noStrike" kern="1200" cap="none" spc="0" normalizeH="0" baseline="0" noProof="0">
                  <a:ln>
                    <a:noFill/>
                  </a:ln>
                  <a:solidFill>
                    <a:srgbClr val="42434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 %</a:t>
              </a:r>
            </a:p>
          </p:txBody>
        </p:sp>
        <p:graphicFrame>
          <p:nvGraphicFramePr>
            <p:cNvPr id="99" name="Chart 3"/>
            <p:cNvGraphicFramePr/>
            <p:nvPr/>
          </p:nvGraphicFramePr>
          <p:xfrm>
            <a:off x="427662" y="1742608"/>
            <a:ext cx="3132645" cy="3782879"/>
          </p:xfrm>
          <a:graphic>
            <a:graphicData uri="http://schemas.openxmlformats.org/drawingml/2006/chart">
              <c:chart xmlns:c="http://schemas.openxmlformats.org/drawingml/2006/chart" xmlns:r="http://schemas.openxmlformats.org/officeDocument/2006/relationships" r:id="rId2"/>
            </a:graphicData>
          </a:graphic>
        </p:graphicFrame>
        <p:grpSp>
          <p:nvGrpSpPr>
            <p:cNvPr id="100" name="组合 99">
              <a:extLst>
                <a:ext uri="{FF2B5EF4-FFF2-40B4-BE49-F238E27FC236}">
                  <a16:creationId xmlns:a16="http://schemas.microsoft.com/office/drawing/2014/main" id="{D8C9EE8E-9CDF-4EC2-C6D2-0715810BC64D}"/>
                </a:ext>
              </a:extLst>
            </p:cNvPr>
            <p:cNvGrpSpPr/>
            <p:nvPr/>
          </p:nvGrpSpPr>
          <p:grpSpPr>
            <a:xfrm>
              <a:off x="1732877" y="2508183"/>
              <a:ext cx="2037779" cy="1472309"/>
              <a:chOff x="2457430" y="2508183"/>
              <a:chExt cx="3168997" cy="1472309"/>
            </a:xfrm>
          </p:grpSpPr>
          <p:sp>
            <p:nvSpPr>
              <p:cNvPr id="103" name="TextBox 30"/>
              <p:cNvSpPr txBox="1"/>
              <p:nvPr/>
            </p:nvSpPr>
            <p:spPr>
              <a:xfrm>
                <a:off x="2540450" y="3645954"/>
                <a:ext cx="3085977" cy="3345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a:ln>
                      <a:noFill/>
                    </a:ln>
                    <a:solidFill>
                      <a:srgbClr val="754E9A"/>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–0.7</a:t>
                </a:r>
                <a:endParaRPr kumimoji="0" lang="en-US" sz="700" b="0" i="0" u="none" strike="noStrike" kern="0" cap="none" spc="0" normalizeH="0" baseline="0" noProof="0">
                  <a:ln>
                    <a:noFill/>
                  </a:ln>
                  <a:solidFill>
                    <a:srgbClr val="754E9A"/>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754E9A"/>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(–0.9, –0.5)</a:t>
                </a:r>
                <a:endParaRPr kumimoji="0" lang="zh-CN" altLang="en-US" sz="700" b="0" i="0" u="none" strike="noStrike" kern="1200" cap="none" spc="0" normalizeH="0" baseline="0" noProof="0">
                  <a:ln>
                    <a:noFill/>
                  </a:ln>
                  <a:solidFill>
                    <a:srgbClr val="7030A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 name="TextBox 31"/>
              <p:cNvSpPr txBox="1"/>
              <p:nvPr/>
            </p:nvSpPr>
            <p:spPr>
              <a:xfrm>
                <a:off x="2457430" y="2508183"/>
                <a:ext cx="812109" cy="21744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a:ln>
                      <a:noFill/>
                    </a:ln>
                    <a:solidFill>
                      <a:srgbClr val="42434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0</a:t>
                </a:r>
              </a:p>
            </p:txBody>
          </p:sp>
        </p:grpSp>
      </p:grpSp>
      <p:grpSp>
        <p:nvGrpSpPr>
          <p:cNvPr id="29" name="Group 21"/>
          <p:cNvGrpSpPr/>
          <p:nvPr/>
        </p:nvGrpSpPr>
        <p:grpSpPr>
          <a:xfrm>
            <a:off x="256204" y="5169086"/>
            <a:ext cx="1640654" cy="250071"/>
            <a:chOff x="9281226" y="3349898"/>
            <a:chExt cx="1250172" cy="290994"/>
          </a:xfrm>
        </p:grpSpPr>
        <p:sp>
          <p:nvSpPr>
            <p:cNvPr id="30" name="Rectangle 22"/>
            <p:cNvSpPr/>
            <p:nvPr/>
          </p:nvSpPr>
          <p:spPr>
            <a:xfrm>
              <a:off x="9281226" y="3438110"/>
              <a:ext cx="98256" cy="114569"/>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srgbClr val="42434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4" name="TextBox 68"/>
            <p:cNvSpPr txBox="1">
              <a:spLocks noChangeArrowheads="1"/>
            </p:cNvSpPr>
            <p:nvPr/>
          </p:nvSpPr>
          <p:spPr bwMode="auto">
            <a:xfrm>
              <a:off x="9423736" y="3349898"/>
              <a:ext cx="1107662" cy="290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600" b="0" i="0" u="none" strike="noStrike" kern="1200" cap="none" spc="0" normalizeH="0" baseline="0" noProof="0">
                  <a:ln>
                    <a:noFill/>
                  </a:ln>
                  <a:solidFill>
                    <a:srgbClr val="42434F"/>
                  </a:solidFill>
                  <a:effectLst/>
                  <a:uLnTx/>
                  <a:uFillTx/>
                  <a:latin typeface="Arial" panose="020B0604020202020204" pitchFamily="34" charset="0"/>
                  <a:ea typeface="微软雅黑" pitchFamily="34" charset="-122"/>
                  <a:cs typeface="+mn-cs"/>
                  <a:sym typeface="Arial" panose="020B0604020202020204" pitchFamily="34" charset="0"/>
                </a:rPr>
                <a:t>安慰剂</a:t>
              </a:r>
              <a:r>
                <a:rPr kumimoji="0" lang="en-US" altLang="zh-CN" sz="600" b="0" i="0" u="none" strike="noStrike" kern="1200" cap="none" spc="0" normalizeH="0" baseline="0" noProof="0">
                  <a:ln>
                    <a:noFill/>
                  </a:ln>
                  <a:solidFill>
                    <a:srgbClr val="42434F"/>
                  </a:solidFill>
                  <a:effectLst/>
                  <a:uLnTx/>
                  <a:uFillTx/>
                  <a:latin typeface="Arial" panose="020B0604020202020204" pitchFamily="34" charset="0"/>
                  <a:ea typeface="微软雅黑" pitchFamily="34" charset="-122"/>
                  <a:cs typeface="+mn-cs"/>
                  <a:sym typeface="Arial" panose="020B0604020202020204" pitchFamily="34" charset="0"/>
                </a:rPr>
                <a:t>+</a:t>
              </a:r>
              <a:r>
                <a:rPr kumimoji="0" lang="zh-CN" altLang="en-US" sz="600" b="0" i="0" u="none" strike="noStrike" kern="1200" cap="none" spc="0" normalizeH="0" baseline="0" noProof="0">
                  <a:ln>
                    <a:noFill/>
                  </a:ln>
                  <a:solidFill>
                    <a:srgbClr val="42434F"/>
                  </a:solidFill>
                  <a:effectLst/>
                  <a:uLnTx/>
                  <a:uFillTx/>
                  <a:latin typeface="Arial" panose="020B0604020202020204" pitchFamily="34" charset="0"/>
                  <a:ea typeface="微软雅黑" pitchFamily="34" charset="-122"/>
                  <a:cs typeface="+mn-cs"/>
                  <a:sym typeface="Arial" panose="020B0604020202020204" pitchFamily="34" charset="0"/>
                </a:rPr>
                <a:t>二甲双胍 ≥</a:t>
              </a:r>
              <a:r>
                <a:rPr kumimoji="0" lang="en-US" altLang="zh-CN" sz="600" b="0" i="0" u="none" strike="noStrike" kern="1200" cap="none" spc="0" normalizeH="0" baseline="0" noProof="0">
                  <a:ln>
                    <a:noFill/>
                  </a:ln>
                  <a:solidFill>
                    <a:srgbClr val="42434F"/>
                  </a:solidFill>
                  <a:effectLst/>
                  <a:uLnTx/>
                  <a:uFillTx/>
                  <a:latin typeface="Arial" panose="020B0604020202020204" pitchFamily="34" charset="0"/>
                  <a:ea typeface="微软雅黑" pitchFamily="34" charset="-122"/>
                  <a:cs typeface="+mn-cs"/>
                  <a:sym typeface="Arial" panose="020B0604020202020204" pitchFamily="34" charset="0"/>
                </a:rPr>
                <a:t>1500 mg</a:t>
              </a:r>
              <a:r>
                <a:rPr kumimoji="0" lang="en-US" altLang="en-US" sz="600" b="0" i="0" u="none" strike="noStrike" kern="1200" cap="none" spc="0" normalizeH="0" baseline="0" noProof="0">
                  <a:ln>
                    <a:noFill/>
                  </a:ln>
                  <a:solidFill>
                    <a:srgbClr val="42434F"/>
                  </a:solidFill>
                  <a:effectLst/>
                  <a:uLnTx/>
                  <a:uFillTx/>
                  <a:latin typeface="Arial" panose="020B0604020202020204" pitchFamily="34" charset="0"/>
                  <a:ea typeface="微软雅黑" pitchFamily="34" charset="-122"/>
                  <a:cs typeface="+mn-cs"/>
                  <a:sym typeface="Arial" panose="020B0604020202020204" pitchFamily="34" charset="0"/>
                </a:rPr>
                <a:t>(n=209)</a:t>
              </a:r>
            </a:p>
          </p:txBody>
        </p:sp>
      </p:grpSp>
      <p:grpSp>
        <p:nvGrpSpPr>
          <p:cNvPr id="35" name="Group 24"/>
          <p:cNvGrpSpPr/>
          <p:nvPr/>
        </p:nvGrpSpPr>
        <p:grpSpPr>
          <a:xfrm>
            <a:off x="256204" y="5345507"/>
            <a:ext cx="1895304" cy="250071"/>
            <a:chOff x="9405593" y="3758327"/>
            <a:chExt cx="1758097" cy="290994"/>
          </a:xfrm>
        </p:grpSpPr>
        <p:sp>
          <p:nvSpPr>
            <p:cNvPr id="36" name="Rectangle 25"/>
            <p:cNvSpPr/>
            <p:nvPr/>
          </p:nvSpPr>
          <p:spPr>
            <a:xfrm>
              <a:off x="9405593" y="3846539"/>
              <a:ext cx="114570" cy="114569"/>
            </a:xfrm>
            <a:prstGeom prst="rect">
              <a:avLst/>
            </a:prstGeom>
            <a:solidFill>
              <a:srgbClr val="8D5B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srgbClr val="42434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7" name="TextBox 69"/>
            <p:cNvSpPr txBox="1">
              <a:spLocks noChangeArrowheads="1"/>
            </p:cNvSpPr>
            <p:nvPr/>
          </p:nvSpPr>
          <p:spPr bwMode="auto">
            <a:xfrm>
              <a:off x="9565294" y="3758327"/>
              <a:ext cx="1598396" cy="290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600" b="0" i="0" u="none" strike="noStrike" kern="1200" cap="none" spc="0" normalizeH="0" baseline="0" noProof="0">
                  <a:ln>
                    <a:noFill/>
                  </a:ln>
                  <a:solidFill>
                    <a:srgbClr val="42434F"/>
                  </a:solidFill>
                  <a:effectLst/>
                  <a:uLnTx/>
                  <a:uFillTx/>
                  <a:latin typeface="Arial" panose="020B0604020202020204" pitchFamily="34" charset="0"/>
                  <a:ea typeface="微软雅黑" pitchFamily="34" charset="-122"/>
                  <a:cs typeface="+mn-cs"/>
                  <a:sym typeface="Arial" panose="020B0604020202020204" pitchFamily="34" charset="0"/>
                </a:rPr>
                <a:t>艾托格列净</a:t>
              </a:r>
              <a:r>
                <a:rPr kumimoji="0" lang="en-US" altLang="en-US" sz="600" b="0" i="0" u="none" strike="noStrike" kern="1200" cap="none" spc="0" normalizeH="0" baseline="0" noProof="0">
                  <a:ln>
                    <a:noFill/>
                  </a:ln>
                  <a:solidFill>
                    <a:srgbClr val="42434F"/>
                  </a:solidFill>
                  <a:effectLst/>
                  <a:uLnTx/>
                  <a:uFillTx/>
                  <a:latin typeface="Arial" panose="020B0604020202020204" pitchFamily="34" charset="0"/>
                  <a:ea typeface="微软雅黑" pitchFamily="34" charset="-122"/>
                  <a:cs typeface="+mn-cs"/>
                  <a:sym typeface="Arial" panose="020B0604020202020204" pitchFamily="34" charset="0"/>
                </a:rPr>
                <a:t> 5 mg</a:t>
              </a:r>
              <a:r>
                <a:rPr kumimoji="0" lang="en-US" altLang="zh-CN" sz="600" b="0" i="0" u="none" strike="noStrike" kern="1200" cap="none" spc="0" normalizeH="0" baseline="0" noProof="0">
                  <a:ln>
                    <a:noFill/>
                  </a:ln>
                  <a:solidFill>
                    <a:srgbClr val="42434F"/>
                  </a:solidFill>
                  <a:effectLst/>
                  <a:uLnTx/>
                  <a:uFillTx/>
                  <a:latin typeface="Arial" panose="020B0604020202020204" pitchFamily="34" charset="0"/>
                  <a:ea typeface="微软雅黑" pitchFamily="34" charset="-122"/>
                  <a:cs typeface="+mn-cs"/>
                  <a:sym typeface="Arial" panose="020B0604020202020204" pitchFamily="34" charset="0"/>
                </a:rPr>
                <a:t>+</a:t>
              </a:r>
              <a:r>
                <a:rPr kumimoji="0" lang="zh-CN" altLang="en-US" sz="600" b="0" i="0" u="none" strike="noStrike" kern="1200" cap="none" spc="0" normalizeH="0" baseline="0" noProof="0">
                  <a:ln>
                    <a:noFill/>
                  </a:ln>
                  <a:solidFill>
                    <a:srgbClr val="42434F"/>
                  </a:solidFill>
                  <a:effectLst/>
                  <a:uLnTx/>
                  <a:uFillTx/>
                  <a:latin typeface="Arial" panose="020B0604020202020204" pitchFamily="34" charset="0"/>
                  <a:ea typeface="微软雅黑" pitchFamily="34" charset="-122"/>
                  <a:cs typeface="+mn-cs"/>
                  <a:sym typeface="Arial" panose="020B0604020202020204" pitchFamily="34" charset="0"/>
                </a:rPr>
                <a:t>二甲双胍≥ </a:t>
              </a:r>
              <a:r>
                <a:rPr kumimoji="0" lang="en-US" altLang="zh-CN" sz="600" b="0" i="0" u="none" strike="noStrike" kern="1200" cap="none" spc="0" normalizeH="0" baseline="0" noProof="0">
                  <a:ln>
                    <a:noFill/>
                  </a:ln>
                  <a:solidFill>
                    <a:srgbClr val="42434F"/>
                  </a:solidFill>
                  <a:effectLst/>
                  <a:uLnTx/>
                  <a:uFillTx/>
                  <a:latin typeface="Arial" panose="020B0604020202020204" pitchFamily="34" charset="0"/>
                  <a:ea typeface="微软雅黑" pitchFamily="34" charset="-122"/>
                  <a:cs typeface="+mn-cs"/>
                  <a:sym typeface="Arial" panose="020B0604020202020204" pitchFamily="34" charset="0"/>
                </a:rPr>
                <a:t>1500 mg</a:t>
              </a:r>
              <a:r>
                <a:rPr kumimoji="0" lang="en-US" altLang="en-US" sz="600" b="0" i="0" u="none" strike="noStrike" kern="1200" cap="none" spc="0" normalizeH="0" baseline="0" noProof="0">
                  <a:ln>
                    <a:noFill/>
                  </a:ln>
                  <a:solidFill>
                    <a:srgbClr val="42434F"/>
                  </a:solidFill>
                  <a:effectLst/>
                  <a:uLnTx/>
                  <a:uFillTx/>
                  <a:latin typeface="Arial" panose="020B0604020202020204" pitchFamily="34" charset="0"/>
                  <a:ea typeface="微软雅黑" pitchFamily="34" charset="-122"/>
                  <a:cs typeface="+mn-cs"/>
                  <a:sym typeface="Arial" panose="020B0604020202020204" pitchFamily="34" charset="0"/>
                </a:rPr>
                <a:t> (n=207)</a:t>
              </a:r>
            </a:p>
          </p:txBody>
        </p:sp>
      </p:grpSp>
      <p:cxnSp>
        <p:nvCxnSpPr>
          <p:cNvPr id="41" name="直接连接符 40">
            <a:extLst>
              <a:ext uri="{FF2B5EF4-FFF2-40B4-BE49-F238E27FC236}">
                <a16:creationId xmlns:a16="http://schemas.microsoft.com/office/drawing/2014/main" id="{54D72E8E-D587-27E2-B94B-6ADA9F131C5B}"/>
              </a:ext>
            </a:extLst>
          </p:cNvPr>
          <p:cNvCxnSpPr>
            <a:cxnSpLocks/>
          </p:cNvCxnSpPr>
          <p:nvPr/>
        </p:nvCxnSpPr>
        <p:spPr>
          <a:xfrm>
            <a:off x="959404" y="2732538"/>
            <a:ext cx="0" cy="2148723"/>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E337E552-BDCA-DFCF-5ECF-C13BD7B59DE0}"/>
              </a:ext>
            </a:extLst>
          </p:cNvPr>
          <p:cNvCxnSpPr>
            <a:cxnSpLocks/>
          </p:cNvCxnSpPr>
          <p:nvPr/>
        </p:nvCxnSpPr>
        <p:spPr>
          <a:xfrm>
            <a:off x="1400841" y="3872258"/>
            <a:ext cx="0" cy="101227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id="{950425EE-9C46-85B7-4D2A-0C4A96AC1F6B}"/>
              </a:ext>
            </a:extLst>
          </p:cNvPr>
          <p:cNvCxnSpPr>
            <a:cxnSpLocks/>
          </p:cNvCxnSpPr>
          <p:nvPr/>
        </p:nvCxnSpPr>
        <p:spPr>
          <a:xfrm flipH="1">
            <a:off x="959404" y="4881261"/>
            <a:ext cx="445247"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9" name="文本框 108">
            <a:extLst>
              <a:ext uri="{FF2B5EF4-FFF2-40B4-BE49-F238E27FC236}">
                <a16:creationId xmlns:a16="http://schemas.microsoft.com/office/drawing/2014/main" id="{64A518FE-FD53-BEED-9A76-0BF0833255B7}"/>
              </a:ext>
            </a:extLst>
          </p:cNvPr>
          <p:cNvSpPr txBox="1"/>
          <p:nvPr/>
        </p:nvSpPr>
        <p:spPr>
          <a:xfrm>
            <a:off x="768155" y="4958574"/>
            <a:ext cx="819066" cy="215444"/>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1" i="0" u="none" strike="noStrike" kern="1200" cap="none" spc="0" normalizeH="0" baseline="0" noProof="0">
                <a:ln>
                  <a:noFill/>
                </a:ln>
                <a:solidFill>
                  <a:srgbClr val="754E9A"/>
                </a:solidFill>
                <a:effectLst/>
                <a:uLnTx/>
                <a:uFillTx/>
                <a:latin typeface="Arial"/>
                <a:ea typeface="微软雅黑"/>
                <a:cs typeface="Arial"/>
                <a:sym typeface="Arial" panose="020B0604020202020204" pitchFamily="34" charset="0"/>
              </a:rPr>
              <a:t>P &lt; 0.001</a:t>
            </a:r>
            <a:endParaRPr lang="zh-CN" altLang="en-US" sz="800" b="1" i="0" u="none" strike="noStrike" kern="1200" cap="none" spc="0" normalizeH="0" baseline="0" noProof="0">
              <a:ln>
                <a:noFill/>
              </a:ln>
              <a:solidFill>
                <a:srgbClr val="754E9A"/>
              </a:solidFill>
              <a:effectLst/>
              <a:uLnTx/>
              <a:uFillTx/>
              <a:latin typeface="Arial"/>
              <a:ea typeface="微软雅黑"/>
              <a:cs typeface="Arial"/>
            </a:endParaRPr>
          </a:p>
        </p:txBody>
      </p:sp>
      <p:grpSp>
        <p:nvGrpSpPr>
          <p:cNvPr id="115" name="组合 114">
            <a:extLst>
              <a:ext uri="{FF2B5EF4-FFF2-40B4-BE49-F238E27FC236}">
                <a16:creationId xmlns:a16="http://schemas.microsoft.com/office/drawing/2014/main" id="{E3AB4442-41B9-8C8F-F041-A3436E757957}"/>
              </a:ext>
            </a:extLst>
          </p:cNvPr>
          <p:cNvGrpSpPr/>
          <p:nvPr/>
        </p:nvGrpSpPr>
        <p:grpSpPr>
          <a:xfrm>
            <a:off x="2022918" y="1707168"/>
            <a:ext cx="1977503" cy="3480275"/>
            <a:chOff x="427662" y="1742608"/>
            <a:chExt cx="3844584" cy="3782879"/>
          </a:xfrm>
        </p:grpSpPr>
        <p:sp>
          <p:nvSpPr>
            <p:cNvPr id="116" name="TextBox 32">
              <a:extLst>
                <a:ext uri="{FF2B5EF4-FFF2-40B4-BE49-F238E27FC236}">
                  <a16:creationId xmlns:a16="http://schemas.microsoft.com/office/drawing/2014/main" id="{F8FB5830-69BC-390A-85AC-492B833FBEBB}"/>
                </a:ext>
              </a:extLst>
            </p:cNvPr>
            <p:cNvSpPr txBox="1"/>
            <p:nvPr/>
          </p:nvSpPr>
          <p:spPr>
            <a:xfrm>
              <a:off x="3089343" y="2169629"/>
              <a:ext cx="1182903" cy="3345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700" b="0" i="0" u="none" strike="noStrike" kern="1200" cap="none" spc="0" normalizeH="0" baseline="0" noProof="0">
                  <a:ln>
                    <a:noFill/>
                  </a:ln>
                  <a:solidFill>
                    <a:srgbClr val="42434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基线平均</a:t>
              </a:r>
              <a:r>
                <a:rPr kumimoji="0" lang="en-US" sz="700" b="0" i="0" u="none" strike="noStrike" kern="1200" cap="none" spc="0" normalizeH="0" baseline="0" noProof="0">
                  <a:ln>
                    <a:noFill/>
                  </a:ln>
                  <a:solidFill>
                    <a:srgbClr val="42434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 </a:t>
              </a:r>
              <a:br>
                <a:rPr kumimoji="0" lang="en-US" sz="700" b="0" i="0" u="none" strike="noStrike" kern="1200" cap="none" spc="0" normalizeH="0" baseline="0" noProof="0">
                  <a:ln>
                    <a:noFill/>
                  </a:ln>
                  <a:solidFill>
                    <a:srgbClr val="42434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br>
              <a:r>
                <a:rPr kumimoji="0" lang="en-US" sz="700" b="0" i="0" u="none" strike="noStrike" kern="1200" cap="none" spc="0" normalizeH="0" baseline="0" noProof="0">
                  <a:ln>
                    <a:noFill/>
                  </a:ln>
                  <a:solidFill>
                    <a:srgbClr val="42434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HbA</a:t>
              </a:r>
              <a:r>
                <a:rPr kumimoji="0" lang="en-US" sz="700" b="0" i="0" u="none" strike="noStrike" kern="1200" cap="none" spc="0" normalizeH="0" baseline="-25000" noProof="0">
                  <a:ln>
                    <a:noFill/>
                  </a:ln>
                  <a:solidFill>
                    <a:srgbClr val="42434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1c</a:t>
              </a:r>
              <a:r>
                <a:rPr kumimoji="0" lang="en-US" sz="700" b="0" i="0" u="none" strike="noStrike" kern="1200" cap="none" spc="0" normalizeH="0" baseline="0" noProof="0">
                  <a:ln>
                    <a:noFill/>
                  </a:ln>
                  <a:solidFill>
                    <a:srgbClr val="42434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 %</a:t>
              </a:r>
            </a:p>
          </p:txBody>
        </p:sp>
        <p:graphicFrame>
          <p:nvGraphicFramePr>
            <p:cNvPr id="117" name="Chart 3">
              <a:extLst>
                <a:ext uri="{FF2B5EF4-FFF2-40B4-BE49-F238E27FC236}">
                  <a16:creationId xmlns:a16="http://schemas.microsoft.com/office/drawing/2014/main" id="{759363ED-802C-04D2-EB74-4EB315B672DF}"/>
                </a:ext>
              </a:extLst>
            </p:cNvPr>
            <p:cNvGraphicFramePr/>
            <p:nvPr/>
          </p:nvGraphicFramePr>
          <p:xfrm>
            <a:off x="427662" y="1742608"/>
            <a:ext cx="3132646" cy="3782879"/>
          </p:xfrm>
          <a:graphic>
            <a:graphicData uri="http://schemas.openxmlformats.org/drawingml/2006/chart">
              <c:chart xmlns:c="http://schemas.openxmlformats.org/drawingml/2006/chart" xmlns:r="http://schemas.openxmlformats.org/officeDocument/2006/relationships" r:id="rId3"/>
            </a:graphicData>
          </a:graphic>
        </p:graphicFrame>
        <p:grpSp>
          <p:nvGrpSpPr>
            <p:cNvPr id="118" name="组合 117">
              <a:extLst>
                <a:ext uri="{FF2B5EF4-FFF2-40B4-BE49-F238E27FC236}">
                  <a16:creationId xmlns:a16="http://schemas.microsoft.com/office/drawing/2014/main" id="{7B3F8247-4F3E-3EF7-2BFA-E1BBE89D0C62}"/>
                </a:ext>
              </a:extLst>
            </p:cNvPr>
            <p:cNvGrpSpPr/>
            <p:nvPr/>
          </p:nvGrpSpPr>
          <p:grpSpPr>
            <a:xfrm>
              <a:off x="1538870" y="2907518"/>
              <a:ext cx="2232525" cy="2185623"/>
              <a:chOff x="2155726" y="2907518"/>
              <a:chExt cx="3471850" cy="2185623"/>
            </a:xfrm>
          </p:grpSpPr>
          <p:sp>
            <p:nvSpPr>
              <p:cNvPr id="119" name="TextBox 30">
                <a:extLst>
                  <a:ext uri="{FF2B5EF4-FFF2-40B4-BE49-F238E27FC236}">
                    <a16:creationId xmlns:a16="http://schemas.microsoft.com/office/drawing/2014/main" id="{FE027EB9-6B58-F5EA-7CAC-58955F71D26C}"/>
                  </a:ext>
                </a:extLst>
              </p:cNvPr>
              <p:cNvSpPr txBox="1"/>
              <p:nvPr/>
            </p:nvSpPr>
            <p:spPr>
              <a:xfrm>
                <a:off x="2541598" y="4758603"/>
                <a:ext cx="3085978" cy="3345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a:ln>
                      <a:noFill/>
                    </a:ln>
                    <a:solidFill>
                      <a:srgbClr val="754E9A"/>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–1.6</a:t>
                </a:r>
                <a:endParaRPr kumimoji="0" lang="en-US" sz="700" b="0" i="0" u="none" strike="noStrike" kern="0" cap="none" spc="0" normalizeH="0" baseline="0" noProof="0">
                  <a:ln>
                    <a:noFill/>
                  </a:ln>
                  <a:solidFill>
                    <a:srgbClr val="754E9A"/>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754E9A"/>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（-1.9,-1.3）</a:t>
                </a:r>
              </a:p>
            </p:txBody>
          </p:sp>
          <p:sp>
            <p:nvSpPr>
              <p:cNvPr id="120" name="TextBox 31">
                <a:extLst>
                  <a:ext uri="{FF2B5EF4-FFF2-40B4-BE49-F238E27FC236}">
                    <a16:creationId xmlns:a16="http://schemas.microsoft.com/office/drawing/2014/main" id="{083DD663-3DC2-8834-0AA3-0314EC3B91C4}"/>
                  </a:ext>
                </a:extLst>
              </p:cNvPr>
              <p:cNvSpPr txBox="1"/>
              <p:nvPr/>
            </p:nvSpPr>
            <p:spPr>
              <a:xfrm>
                <a:off x="2155726" y="2907518"/>
                <a:ext cx="1805108" cy="3345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00" b="1" i="0" u="none" strike="noStrike" kern="0" cap="none" spc="0" normalizeH="0" baseline="0" noProof="0">
                    <a:ln>
                      <a:noFill/>
                    </a:ln>
                    <a:solidFill>
                      <a:srgbClr val="42434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–0.3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700" b="0" i="0" u="none" strike="noStrike" kern="1200" cap="none" spc="0" normalizeH="0" baseline="0" noProof="0">
                    <a:ln>
                      <a:noFill/>
                    </a:ln>
                    <a:solidFill>
                      <a:prstClr val="black">
                        <a:lumMod val="95000"/>
                        <a:lumOff val="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a:t>
                </a:r>
                <a:r>
                  <a:rPr kumimoji="0" lang="en-US" altLang="zh-CN" sz="700" b="0" i="0" u="none" strike="noStrike" kern="1200" cap="none" spc="0" normalizeH="0" baseline="0" noProof="0">
                    <a:ln>
                      <a:noFill/>
                    </a:ln>
                    <a:solidFill>
                      <a:prstClr val="black">
                        <a:lumMod val="95000"/>
                        <a:lumOff val="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-0.6,0.0</a:t>
                </a:r>
                <a:r>
                  <a:rPr kumimoji="0" lang="zh-CN" altLang="en-US" sz="700" b="0" i="0" u="none" strike="noStrike" kern="1200" cap="none" spc="0" normalizeH="0" baseline="0" noProof="0">
                    <a:ln>
                      <a:noFill/>
                    </a:ln>
                    <a:solidFill>
                      <a:prstClr val="black">
                        <a:lumMod val="95000"/>
                        <a:lumOff val="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a:t>
                </a:r>
                <a:endParaRPr kumimoji="0" lang="en-US" altLang="zh-CN" sz="700" b="0" i="0" u="none" strike="noStrike" kern="1200" cap="none" spc="0" normalizeH="0" baseline="0" noProof="0">
                  <a:ln>
                    <a:noFill/>
                  </a:ln>
                  <a:solidFill>
                    <a:prstClr val="black">
                      <a:lumMod val="95000"/>
                      <a:lumOff val="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grpSp>
        <p:nvGrpSpPr>
          <p:cNvPr id="121" name="Group 21">
            <a:extLst>
              <a:ext uri="{FF2B5EF4-FFF2-40B4-BE49-F238E27FC236}">
                <a16:creationId xmlns:a16="http://schemas.microsoft.com/office/drawing/2014/main" id="{DAAA558E-311F-1192-23A2-A5EFF0A7B345}"/>
              </a:ext>
            </a:extLst>
          </p:cNvPr>
          <p:cNvGrpSpPr/>
          <p:nvPr/>
        </p:nvGrpSpPr>
        <p:grpSpPr>
          <a:xfrm>
            <a:off x="2137439" y="5169086"/>
            <a:ext cx="1640654" cy="250071"/>
            <a:chOff x="9281226" y="3349898"/>
            <a:chExt cx="1250172" cy="290994"/>
          </a:xfrm>
        </p:grpSpPr>
        <p:sp>
          <p:nvSpPr>
            <p:cNvPr id="122" name="Rectangle 22">
              <a:extLst>
                <a:ext uri="{FF2B5EF4-FFF2-40B4-BE49-F238E27FC236}">
                  <a16:creationId xmlns:a16="http://schemas.microsoft.com/office/drawing/2014/main" id="{DFBA01F2-6664-2D3F-1596-79C1BAB50327}"/>
                </a:ext>
              </a:extLst>
            </p:cNvPr>
            <p:cNvSpPr/>
            <p:nvPr/>
          </p:nvSpPr>
          <p:spPr>
            <a:xfrm>
              <a:off x="9281226" y="3438110"/>
              <a:ext cx="98256" cy="114569"/>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srgbClr val="42434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23" name="TextBox 68">
              <a:extLst>
                <a:ext uri="{FF2B5EF4-FFF2-40B4-BE49-F238E27FC236}">
                  <a16:creationId xmlns:a16="http://schemas.microsoft.com/office/drawing/2014/main" id="{9415DD15-B45F-47A8-0F09-A57D8855E7C3}"/>
                </a:ext>
              </a:extLst>
            </p:cNvPr>
            <p:cNvSpPr txBox="1">
              <a:spLocks noChangeArrowheads="1"/>
            </p:cNvSpPr>
            <p:nvPr/>
          </p:nvSpPr>
          <p:spPr bwMode="auto">
            <a:xfrm>
              <a:off x="9423736" y="3349898"/>
              <a:ext cx="1107662" cy="290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600" b="0" i="0" u="none" strike="noStrike" kern="1200" cap="none" spc="0" normalizeH="0" baseline="0" noProof="0">
                  <a:ln>
                    <a:noFill/>
                  </a:ln>
                  <a:solidFill>
                    <a:srgbClr val="42434F"/>
                  </a:solidFill>
                  <a:effectLst/>
                  <a:uLnTx/>
                  <a:uFillTx/>
                  <a:latin typeface="Arial" panose="020B0604020202020204" pitchFamily="34" charset="0"/>
                  <a:ea typeface="微软雅黑" pitchFamily="34" charset="-122"/>
                  <a:cs typeface="+mn-cs"/>
                  <a:sym typeface="Arial" panose="020B0604020202020204" pitchFamily="34" charset="0"/>
                </a:rPr>
                <a:t>安慰剂</a:t>
              </a:r>
              <a:r>
                <a:rPr kumimoji="0" lang="en-US" altLang="zh-CN" sz="600" b="0" i="0" u="none" strike="noStrike" kern="1200" cap="none" spc="0" normalizeH="0" baseline="0" noProof="0">
                  <a:ln>
                    <a:noFill/>
                  </a:ln>
                  <a:solidFill>
                    <a:srgbClr val="42434F"/>
                  </a:solidFill>
                  <a:effectLst/>
                  <a:uLnTx/>
                  <a:uFillTx/>
                  <a:latin typeface="Arial" panose="020B0604020202020204" pitchFamily="34" charset="0"/>
                  <a:ea typeface="微软雅黑" pitchFamily="34" charset="-122"/>
                  <a:cs typeface="+mn-cs"/>
                  <a:sym typeface="Arial" panose="020B0604020202020204" pitchFamily="34" charset="0"/>
                </a:rPr>
                <a:t>+</a:t>
              </a:r>
              <a:r>
                <a:rPr kumimoji="0" lang="zh-CN" altLang="en-US" sz="600" b="0" i="0" u="none" strike="noStrike" kern="1200" cap="none" spc="0" normalizeH="0" baseline="0" noProof="0">
                  <a:ln>
                    <a:noFill/>
                  </a:ln>
                  <a:solidFill>
                    <a:srgbClr val="42434F"/>
                  </a:solidFill>
                  <a:effectLst/>
                  <a:uLnTx/>
                  <a:uFillTx/>
                  <a:latin typeface="Arial" panose="020B0604020202020204" pitchFamily="34" charset="0"/>
                  <a:ea typeface="微软雅黑" pitchFamily="34" charset="-122"/>
                  <a:cs typeface="+mn-cs"/>
                  <a:sym typeface="Arial" panose="020B0604020202020204" pitchFamily="34" charset="0"/>
                </a:rPr>
                <a:t>二甲双胍≥ </a:t>
              </a:r>
              <a:r>
                <a:rPr kumimoji="0" lang="en-US" altLang="zh-CN" sz="600" b="0" i="0" u="none" strike="noStrike" kern="1200" cap="none" spc="0" normalizeH="0" baseline="0" noProof="0">
                  <a:ln>
                    <a:noFill/>
                  </a:ln>
                  <a:solidFill>
                    <a:srgbClr val="42434F"/>
                  </a:solidFill>
                  <a:effectLst/>
                  <a:uLnTx/>
                  <a:uFillTx/>
                  <a:latin typeface="Arial" panose="020B0604020202020204" pitchFamily="34" charset="0"/>
                  <a:ea typeface="微软雅黑" pitchFamily="34" charset="-122"/>
                  <a:cs typeface="+mn-cs"/>
                  <a:sym typeface="Arial" panose="020B0604020202020204" pitchFamily="34" charset="0"/>
                </a:rPr>
                <a:t>1500 mg(n=40)</a:t>
              </a:r>
            </a:p>
          </p:txBody>
        </p:sp>
      </p:grpSp>
      <p:grpSp>
        <p:nvGrpSpPr>
          <p:cNvPr id="124" name="Group 24">
            <a:extLst>
              <a:ext uri="{FF2B5EF4-FFF2-40B4-BE49-F238E27FC236}">
                <a16:creationId xmlns:a16="http://schemas.microsoft.com/office/drawing/2014/main" id="{6E422ACD-67CA-56E8-DAF5-13BB3ADEF03D}"/>
              </a:ext>
            </a:extLst>
          </p:cNvPr>
          <p:cNvGrpSpPr/>
          <p:nvPr/>
        </p:nvGrpSpPr>
        <p:grpSpPr>
          <a:xfrm>
            <a:off x="2137439" y="5345507"/>
            <a:ext cx="1895304" cy="250071"/>
            <a:chOff x="9405593" y="3758327"/>
            <a:chExt cx="1758097" cy="290994"/>
          </a:xfrm>
        </p:grpSpPr>
        <p:sp>
          <p:nvSpPr>
            <p:cNvPr id="125" name="Rectangle 25">
              <a:extLst>
                <a:ext uri="{FF2B5EF4-FFF2-40B4-BE49-F238E27FC236}">
                  <a16:creationId xmlns:a16="http://schemas.microsoft.com/office/drawing/2014/main" id="{741F5F94-E876-427E-0D48-8CA1C96AA1B2}"/>
                </a:ext>
              </a:extLst>
            </p:cNvPr>
            <p:cNvSpPr/>
            <p:nvPr/>
          </p:nvSpPr>
          <p:spPr>
            <a:xfrm>
              <a:off x="9405593" y="3846539"/>
              <a:ext cx="114570" cy="114569"/>
            </a:xfrm>
            <a:prstGeom prst="rect">
              <a:avLst/>
            </a:prstGeom>
            <a:solidFill>
              <a:srgbClr val="8D5B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srgbClr val="42434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26" name="TextBox 69">
              <a:extLst>
                <a:ext uri="{FF2B5EF4-FFF2-40B4-BE49-F238E27FC236}">
                  <a16:creationId xmlns:a16="http://schemas.microsoft.com/office/drawing/2014/main" id="{CBC234FB-35B3-A172-9C4A-7D6F601308A5}"/>
                </a:ext>
              </a:extLst>
            </p:cNvPr>
            <p:cNvSpPr txBox="1">
              <a:spLocks noChangeArrowheads="1"/>
            </p:cNvSpPr>
            <p:nvPr/>
          </p:nvSpPr>
          <p:spPr bwMode="auto">
            <a:xfrm>
              <a:off x="9565294" y="3758327"/>
              <a:ext cx="1598396" cy="290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600" b="0" i="0" u="none" strike="noStrike" kern="1200" cap="none" spc="0" normalizeH="0" baseline="0" noProof="0">
                  <a:ln>
                    <a:noFill/>
                  </a:ln>
                  <a:solidFill>
                    <a:srgbClr val="42434F"/>
                  </a:solidFill>
                  <a:effectLst/>
                  <a:uLnTx/>
                  <a:uFillTx/>
                  <a:latin typeface="Arial" panose="020B0604020202020204" pitchFamily="34" charset="0"/>
                  <a:ea typeface="微软雅黑" pitchFamily="34" charset="-122"/>
                  <a:cs typeface="+mn-cs"/>
                  <a:sym typeface="Arial" panose="020B0604020202020204" pitchFamily="34" charset="0"/>
                </a:rPr>
                <a:t>艾托格列净 </a:t>
              </a:r>
              <a:r>
                <a:rPr kumimoji="0" lang="en-US" altLang="zh-CN" sz="600" b="0" i="0" u="none" strike="noStrike" kern="1200" cap="none" spc="0" normalizeH="0" baseline="0" noProof="0">
                  <a:ln>
                    <a:noFill/>
                  </a:ln>
                  <a:solidFill>
                    <a:srgbClr val="42434F"/>
                  </a:solidFill>
                  <a:effectLst/>
                  <a:uLnTx/>
                  <a:uFillTx/>
                  <a:latin typeface="Arial" panose="020B0604020202020204" pitchFamily="34" charset="0"/>
                  <a:ea typeface="微软雅黑" pitchFamily="34" charset="-122"/>
                  <a:cs typeface="+mn-cs"/>
                  <a:sym typeface="Arial" panose="020B0604020202020204" pitchFamily="34" charset="0"/>
                </a:rPr>
                <a:t>5 mg+</a:t>
              </a:r>
              <a:r>
                <a:rPr kumimoji="0" lang="zh-CN" altLang="en-US" sz="600" b="0" i="0" u="none" strike="noStrike" kern="1200" cap="none" spc="0" normalizeH="0" baseline="0" noProof="0">
                  <a:ln>
                    <a:noFill/>
                  </a:ln>
                  <a:solidFill>
                    <a:srgbClr val="42434F"/>
                  </a:solidFill>
                  <a:effectLst/>
                  <a:uLnTx/>
                  <a:uFillTx/>
                  <a:latin typeface="Arial" panose="020B0604020202020204" pitchFamily="34" charset="0"/>
                  <a:ea typeface="微软雅黑" pitchFamily="34" charset="-122"/>
                  <a:cs typeface="+mn-cs"/>
                  <a:sym typeface="Arial" panose="020B0604020202020204" pitchFamily="34" charset="0"/>
                </a:rPr>
                <a:t>二甲双胍≥ </a:t>
              </a:r>
              <a:r>
                <a:rPr kumimoji="0" lang="en-US" altLang="zh-CN" sz="600" b="0" i="0" u="none" strike="noStrike" kern="1200" cap="none" spc="0" normalizeH="0" baseline="0" noProof="0">
                  <a:ln>
                    <a:noFill/>
                  </a:ln>
                  <a:solidFill>
                    <a:srgbClr val="42434F"/>
                  </a:solidFill>
                  <a:effectLst/>
                  <a:uLnTx/>
                  <a:uFillTx/>
                  <a:latin typeface="Arial" panose="020B0604020202020204" pitchFamily="34" charset="0"/>
                  <a:ea typeface="微软雅黑" pitchFamily="34" charset="-122"/>
                  <a:cs typeface="+mn-cs"/>
                  <a:sym typeface="Arial" panose="020B0604020202020204" pitchFamily="34" charset="0"/>
                </a:rPr>
                <a:t>1500 mg (n=34)</a:t>
              </a:r>
            </a:p>
          </p:txBody>
        </p:sp>
      </p:grpSp>
      <p:grpSp>
        <p:nvGrpSpPr>
          <p:cNvPr id="262" name="组合 261">
            <a:extLst>
              <a:ext uri="{FF2B5EF4-FFF2-40B4-BE49-F238E27FC236}">
                <a16:creationId xmlns:a16="http://schemas.microsoft.com/office/drawing/2014/main" id="{D394E015-4EA9-E35A-FF38-16B792E91041}"/>
              </a:ext>
            </a:extLst>
          </p:cNvPr>
          <p:cNvGrpSpPr/>
          <p:nvPr/>
        </p:nvGrpSpPr>
        <p:grpSpPr>
          <a:xfrm>
            <a:off x="3825436" y="1707168"/>
            <a:ext cx="3661926" cy="3480275"/>
            <a:chOff x="236793" y="1742608"/>
            <a:chExt cx="3920487" cy="3782879"/>
          </a:xfrm>
        </p:grpSpPr>
        <p:sp>
          <p:nvSpPr>
            <p:cNvPr id="263" name="TextBox 32">
              <a:extLst>
                <a:ext uri="{FF2B5EF4-FFF2-40B4-BE49-F238E27FC236}">
                  <a16:creationId xmlns:a16="http://schemas.microsoft.com/office/drawing/2014/main" id="{5F401D22-8190-D6D2-763E-59A408CA9952}"/>
                </a:ext>
              </a:extLst>
            </p:cNvPr>
            <p:cNvSpPr txBox="1"/>
            <p:nvPr/>
          </p:nvSpPr>
          <p:spPr>
            <a:xfrm>
              <a:off x="3340892" y="2169629"/>
              <a:ext cx="816388" cy="3512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700" b="0" i="0" u="none" strike="noStrike" kern="1200" cap="none" spc="0" normalizeH="0" baseline="0" noProof="0">
                  <a:ln>
                    <a:noFill/>
                  </a:ln>
                  <a:solidFill>
                    <a:srgbClr val="42434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基线平均</a:t>
              </a:r>
              <a:r>
                <a:rPr kumimoji="0" lang="en-US" sz="700" b="0" i="0" u="none" strike="noStrike" kern="1200" cap="none" spc="0" normalizeH="0" baseline="0" noProof="0">
                  <a:ln>
                    <a:noFill/>
                  </a:ln>
                  <a:solidFill>
                    <a:srgbClr val="42434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 </a:t>
              </a:r>
              <a:br>
                <a:rPr kumimoji="0" lang="en-US" sz="700" b="0" i="0" u="none" strike="noStrike" kern="1200" cap="none" spc="0" normalizeH="0" baseline="0" noProof="0">
                  <a:ln>
                    <a:noFill/>
                  </a:ln>
                  <a:solidFill>
                    <a:srgbClr val="42434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br>
              <a:r>
                <a:rPr kumimoji="0" lang="en-US" sz="700" b="0" i="0" u="none" strike="noStrike" kern="1200" cap="none" spc="0" normalizeH="0" baseline="0" noProof="0">
                  <a:ln>
                    <a:noFill/>
                  </a:ln>
                  <a:solidFill>
                    <a:srgbClr val="42434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FPG, </a:t>
              </a:r>
              <a:r>
                <a:rPr kumimoji="0" lang="en-US" altLang="zh-CN" sz="8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sym typeface="Arial" panose="020B0604020202020204" pitchFamily="34" charset="0"/>
                </a:rPr>
                <a:t>mmol/L</a:t>
              </a:r>
              <a:endParaRPr kumimoji="0" lang="en-US" sz="700" b="0" i="0" u="none" strike="noStrike" kern="1200" cap="none" spc="0" normalizeH="0" baseline="0" noProof="0">
                <a:ln>
                  <a:noFill/>
                </a:ln>
                <a:solidFill>
                  <a:srgbClr val="42434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aphicFrame>
          <p:nvGraphicFramePr>
            <p:cNvPr id="264" name="Chart 3">
              <a:extLst>
                <a:ext uri="{FF2B5EF4-FFF2-40B4-BE49-F238E27FC236}">
                  <a16:creationId xmlns:a16="http://schemas.microsoft.com/office/drawing/2014/main" id="{6504E0DB-0FE6-01F7-AE53-20CCDD2AA9FF}"/>
                </a:ext>
              </a:extLst>
            </p:cNvPr>
            <p:cNvGraphicFramePr/>
            <p:nvPr/>
          </p:nvGraphicFramePr>
          <p:xfrm>
            <a:off x="236793" y="1742608"/>
            <a:ext cx="3544564" cy="3782879"/>
          </p:xfrm>
          <a:graphic>
            <a:graphicData uri="http://schemas.openxmlformats.org/drawingml/2006/chart">
              <c:chart xmlns:c="http://schemas.openxmlformats.org/drawingml/2006/chart" xmlns:r="http://schemas.openxmlformats.org/officeDocument/2006/relationships" r:id="rId4"/>
            </a:graphicData>
          </a:graphic>
        </p:graphicFrame>
        <p:grpSp>
          <p:nvGrpSpPr>
            <p:cNvPr id="265" name="组合 264">
              <a:extLst>
                <a:ext uri="{FF2B5EF4-FFF2-40B4-BE49-F238E27FC236}">
                  <a16:creationId xmlns:a16="http://schemas.microsoft.com/office/drawing/2014/main" id="{9D89CE4B-1704-FC53-F16C-2664B8A526D0}"/>
                </a:ext>
              </a:extLst>
            </p:cNvPr>
            <p:cNvGrpSpPr/>
            <p:nvPr/>
          </p:nvGrpSpPr>
          <p:grpSpPr>
            <a:xfrm>
              <a:off x="1906182" y="3032255"/>
              <a:ext cx="1425930" cy="1647939"/>
              <a:chOff x="2726943" y="3032255"/>
              <a:chExt cx="2217498" cy="1647939"/>
            </a:xfrm>
          </p:grpSpPr>
          <p:sp>
            <p:nvSpPr>
              <p:cNvPr id="266" name="TextBox 30">
                <a:extLst>
                  <a:ext uri="{FF2B5EF4-FFF2-40B4-BE49-F238E27FC236}">
                    <a16:creationId xmlns:a16="http://schemas.microsoft.com/office/drawing/2014/main" id="{195D5640-5665-1919-6263-2FB4393AF175}"/>
                  </a:ext>
                </a:extLst>
              </p:cNvPr>
              <p:cNvSpPr txBox="1"/>
              <p:nvPr/>
            </p:nvSpPr>
            <p:spPr>
              <a:xfrm>
                <a:off x="3674858" y="4429291"/>
                <a:ext cx="1269583" cy="2509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srgbClr val="754E9A"/>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–2.17</a:t>
                </a:r>
              </a:p>
            </p:txBody>
          </p:sp>
          <p:sp>
            <p:nvSpPr>
              <p:cNvPr id="267" name="TextBox 31">
                <a:extLst>
                  <a:ext uri="{FF2B5EF4-FFF2-40B4-BE49-F238E27FC236}">
                    <a16:creationId xmlns:a16="http://schemas.microsoft.com/office/drawing/2014/main" id="{53711D04-9402-65B9-304A-1E2EDFB4A376}"/>
                  </a:ext>
                </a:extLst>
              </p:cNvPr>
              <p:cNvSpPr txBox="1"/>
              <p:nvPr/>
            </p:nvSpPr>
            <p:spPr>
              <a:xfrm>
                <a:off x="2726943" y="3032255"/>
                <a:ext cx="828320" cy="21744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00" b="1" i="0" u="none" strike="noStrike" kern="0" cap="none" spc="0" normalizeH="0" baseline="0" noProof="0">
                    <a:ln>
                      <a:noFill/>
                    </a:ln>
                    <a:solidFill>
                      <a:srgbClr val="42434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-0.58</a:t>
                </a:r>
                <a:endParaRPr kumimoji="0" lang="en-US" altLang="zh-CN" sz="700" b="0" i="0" u="none" strike="noStrike" kern="0" cap="none" spc="0" normalizeH="0" baseline="0" noProof="0">
                  <a:ln>
                    <a:noFill/>
                  </a:ln>
                  <a:solidFill>
                    <a:srgbClr val="42434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grpSp>
        <p:nvGrpSpPr>
          <p:cNvPr id="268" name="Group 21">
            <a:extLst>
              <a:ext uri="{FF2B5EF4-FFF2-40B4-BE49-F238E27FC236}">
                <a16:creationId xmlns:a16="http://schemas.microsoft.com/office/drawing/2014/main" id="{76115859-1AF4-506B-B462-E423B371F282}"/>
              </a:ext>
            </a:extLst>
          </p:cNvPr>
          <p:cNvGrpSpPr/>
          <p:nvPr/>
        </p:nvGrpSpPr>
        <p:grpSpPr>
          <a:xfrm>
            <a:off x="4662389" y="5169086"/>
            <a:ext cx="1640654" cy="250071"/>
            <a:chOff x="9281226" y="3349898"/>
            <a:chExt cx="1250172" cy="290994"/>
          </a:xfrm>
        </p:grpSpPr>
        <p:sp>
          <p:nvSpPr>
            <p:cNvPr id="269" name="Rectangle 22">
              <a:extLst>
                <a:ext uri="{FF2B5EF4-FFF2-40B4-BE49-F238E27FC236}">
                  <a16:creationId xmlns:a16="http://schemas.microsoft.com/office/drawing/2014/main" id="{3461C869-C544-D35A-E907-7ACAA162D494}"/>
                </a:ext>
              </a:extLst>
            </p:cNvPr>
            <p:cNvSpPr/>
            <p:nvPr/>
          </p:nvSpPr>
          <p:spPr>
            <a:xfrm>
              <a:off x="9281226" y="3438110"/>
              <a:ext cx="98256" cy="114569"/>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srgbClr val="42434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70" name="TextBox 68">
              <a:extLst>
                <a:ext uri="{FF2B5EF4-FFF2-40B4-BE49-F238E27FC236}">
                  <a16:creationId xmlns:a16="http://schemas.microsoft.com/office/drawing/2014/main" id="{59382352-E3B0-B9C0-D9B4-65B2E33964A3}"/>
                </a:ext>
              </a:extLst>
            </p:cNvPr>
            <p:cNvSpPr txBox="1">
              <a:spLocks noChangeArrowheads="1"/>
            </p:cNvSpPr>
            <p:nvPr/>
          </p:nvSpPr>
          <p:spPr bwMode="auto">
            <a:xfrm>
              <a:off x="9423736" y="3349898"/>
              <a:ext cx="1107662" cy="290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600" b="0" i="0" u="none" strike="noStrike" kern="1200" cap="none" spc="0" normalizeH="0" baseline="0" noProof="0">
                  <a:ln>
                    <a:noFill/>
                  </a:ln>
                  <a:solidFill>
                    <a:srgbClr val="42434F"/>
                  </a:solidFill>
                  <a:effectLst/>
                  <a:uLnTx/>
                  <a:uFillTx/>
                  <a:latin typeface="Arial" panose="020B0604020202020204" pitchFamily="34" charset="0"/>
                  <a:ea typeface="微软雅黑" pitchFamily="34" charset="-122"/>
                  <a:cs typeface="+mn-cs"/>
                  <a:sym typeface="Arial" panose="020B0604020202020204" pitchFamily="34" charset="0"/>
                </a:rPr>
                <a:t>安慰剂</a:t>
              </a:r>
              <a:r>
                <a:rPr kumimoji="0" lang="en-US" altLang="zh-CN" sz="600" b="0" i="0" u="none" strike="noStrike" kern="1200" cap="none" spc="0" normalizeH="0" baseline="0" noProof="0">
                  <a:ln>
                    <a:noFill/>
                  </a:ln>
                  <a:solidFill>
                    <a:srgbClr val="42434F"/>
                  </a:solidFill>
                  <a:effectLst/>
                  <a:uLnTx/>
                  <a:uFillTx/>
                  <a:latin typeface="Arial" panose="020B0604020202020204" pitchFamily="34" charset="0"/>
                  <a:ea typeface="微软雅黑" pitchFamily="34" charset="-122"/>
                  <a:cs typeface="+mn-cs"/>
                  <a:sym typeface="Arial" panose="020B0604020202020204" pitchFamily="34" charset="0"/>
                </a:rPr>
                <a:t>+</a:t>
              </a:r>
              <a:r>
                <a:rPr kumimoji="0" lang="zh-CN" altLang="en-US" sz="600" b="0" i="0" u="none" strike="noStrike" kern="1200" cap="none" spc="0" normalizeH="0" baseline="0" noProof="0">
                  <a:ln>
                    <a:noFill/>
                  </a:ln>
                  <a:solidFill>
                    <a:srgbClr val="42434F"/>
                  </a:solidFill>
                  <a:effectLst/>
                  <a:uLnTx/>
                  <a:uFillTx/>
                  <a:latin typeface="Arial" panose="020B0604020202020204" pitchFamily="34" charset="0"/>
                  <a:ea typeface="微软雅黑" pitchFamily="34" charset="-122"/>
                  <a:cs typeface="+mn-cs"/>
                  <a:sym typeface="Arial" panose="020B0604020202020204" pitchFamily="34" charset="0"/>
                </a:rPr>
                <a:t>二甲双胍 ≥</a:t>
              </a:r>
              <a:r>
                <a:rPr kumimoji="0" lang="en-US" altLang="zh-CN" sz="600" b="0" i="0" u="none" strike="noStrike" kern="1200" cap="none" spc="0" normalizeH="0" baseline="0" noProof="0">
                  <a:ln>
                    <a:noFill/>
                  </a:ln>
                  <a:solidFill>
                    <a:srgbClr val="42434F"/>
                  </a:solidFill>
                  <a:effectLst/>
                  <a:uLnTx/>
                  <a:uFillTx/>
                  <a:latin typeface="Arial" panose="020B0604020202020204" pitchFamily="34" charset="0"/>
                  <a:ea typeface="微软雅黑" pitchFamily="34" charset="-122"/>
                  <a:cs typeface="+mn-cs"/>
                  <a:sym typeface="Arial" panose="020B0604020202020204" pitchFamily="34" charset="0"/>
                </a:rPr>
                <a:t>1500mg (n=135)</a:t>
              </a:r>
            </a:p>
          </p:txBody>
        </p:sp>
      </p:grpSp>
      <p:grpSp>
        <p:nvGrpSpPr>
          <p:cNvPr id="271" name="Group 24">
            <a:extLst>
              <a:ext uri="{FF2B5EF4-FFF2-40B4-BE49-F238E27FC236}">
                <a16:creationId xmlns:a16="http://schemas.microsoft.com/office/drawing/2014/main" id="{E6649BDA-5EEF-E390-0E4B-395C306C73F2}"/>
              </a:ext>
            </a:extLst>
          </p:cNvPr>
          <p:cNvGrpSpPr/>
          <p:nvPr/>
        </p:nvGrpSpPr>
        <p:grpSpPr>
          <a:xfrm>
            <a:off x="4662389" y="5345507"/>
            <a:ext cx="1895304" cy="250071"/>
            <a:chOff x="9405593" y="3758327"/>
            <a:chExt cx="1758097" cy="290994"/>
          </a:xfrm>
        </p:grpSpPr>
        <p:sp>
          <p:nvSpPr>
            <p:cNvPr id="272" name="Rectangle 25">
              <a:extLst>
                <a:ext uri="{FF2B5EF4-FFF2-40B4-BE49-F238E27FC236}">
                  <a16:creationId xmlns:a16="http://schemas.microsoft.com/office/drawing/2014/main" id="{74740A4F-152F-9505-A634-0815D57F48C0}"/>
                </a:ext>
              </a:extLst>
            </p:cNvPr>
            <p:cNvSpPr/>
            <p:nvPr/>
          </p:nvSpPr>
          <p:spPr>
            <a:xfrm>
              <a:off x="9405593" y="3846539"/>
              <a:ext cx="114570" cy="114569"/>
            </a:xfrm>
            <a:prstGeom prst="rect">
              <a:avLst/>
            </a:prstGeom>
            <a:solidFill>
              <a:srgbClr val="8D5B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srgbClr val="42434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73" name="TextBox 69">
              <a:extLst>
                <a:ext uri="{FF2B5EF4-FFF2-40B4-BE49-F238E27FC236}">
                  <a16:creationId xmlns:a16="http://schemas.microsoft.com/office/drawing/2014/main" id="{8BD67F1F-83E8-73B9-6A9F-5E5910559B96}"/>
                </a:ext>
              </a:extLst>
            </p:cNvPr>
            <p:cNvSpPr txBox="1">
              <a:spLocks noChangeArrowheads="1"/>
            </p:cNvSpPr>
            <p:nvPr/>
          </p:nvSpPr>
          <p:spPr bwMode="auto">
            <a:xfrm>
              <a:off x="9565294" y="3758327"/>
              <a:ext cx="1598396" cy="290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600" b="0" i="0" u="none" strike="noStrike" kern="1200" cap="none" spc="0" normalizeH="0" baseline="0" noProof="0">
                  <a:ln>
                    <a:noFill/>
                  </a:ln>
                  <a:solidFill>
                    <a:srgbClr val="42434F"/>
                  </a:solidFill>
                  <a:effectLst/>
                  <a:uLnTx/>
                  <a:uFillTx/>
                  <a:latin typeface="Arial" panose="020B0604020202020204" pitchFamily="34" charset="0"/>
                  <a:ea typeface="微软雅黑" pitchFamily="34" charset="-122"/>
                  <a:cs typeface="+mn-cs"/>
                  <a:sym typeface="Arial" panose="020B0604020202020204" pitchFamily="34" charset="0"/>
                </a:rPr>
                <a:t>艾托格列净 </a:t>
              </a:r>
              <a:r>
                <a:rPr kumimoji="0" lang="en-US" altLang="zh-CN" sz="600" b="0" i="0" u="none" strike="noStrike" kern="1200" cap="none" spc="0" normalizeH="0" baseline="0" noProof="0">
                  <a:ln>
                    <a:noFill/>
                  </a:ln>
                  <a:solidFill>
                    <a:srgbClr val="42434F"/>
                  </a:solidFill>
                  <a:effectLst/>
                  <a:uLnTx/>
                  <a:uFillTx/>
                  <a:latin typeface="Arial" panose="020B0604020202020204" pitchFamily="34" charset="0"/>
                  <a:ea typeface="微软雅黑" pitchFamily="34" charset="-122"/>
                  <a:cs typeface="+mn-cs"/>
                  <a:sym typeface="Arial" panose="020B0604020202020204" pitchFamily="34" charset="0"/>
                </a:rPr>
                <a:t>5 mg+</a:t>
              </a:r>
              <a:r>
                <a:rPr kumimoji="0" lang="zh-CN" altLang="en-US" sz="600" b="0" i="0" u="none" strike="noStrike" kern="1200" cap="none" spc="0" normalizeH="0" baseline="0" noProof="0">
                  <a:ln>
                    <a:noFill/>
                  </a:ln>
                  <a:solidFill>
                    <a:srgbClr val="42434F"/>
                  </a:solidFill>
                  <a:effectLst/>
                  <a:uLnTx/>
                  <a:uFillTx/>
                  <a:latin typeface="Arial" panose="020B0604020202020204" pitchFamily="34" charset="0"/>
                  <a:ea typeface="微软雅黑" pitchFamily="34" charset="-122"/>
                  <a:cs typeface="+mn-cs"/>
                  <a:sym typeface="Arial" panose="020B0604020202020204" pitchFamily="34" charset="0"/>
                </a:rPr>
                <a:t>二甲双胍≥</a:t>
              </a:r>
              <a:r>
                <a:rPr kumimoji="0" lang="en-US" altLang="zh-CN" sz="600" b="0" i="0" u="none" strike="noStrike" kern="1200" cap="none" spc="0" normalizeH="0" baseline="0" noProof="0">
                  <a:ln>
                    <a:noFill/>
                  </a:ln>
                  <a:solidFill>
                    <a:srgbClr val="42434F"/>
                  </a:solidFill>
                  <a:effectLst/>
                  <a:uLnTx/>
                  <a:uFillTx/>
                  <a:latin typeface="Arial" panose="020B0604020202020204" pitchFamily="34" charset="0"/>
                  <a:ea typeface="微软雅黑" pitchFamily="34" charset="-122"/>
                  <a:cs typeface="+mn-cs"/>
                  <a:sym typeface="Arial" panose="020B0604020202020204" pitchFamily="34" charset="0"/>
                </a:rPr>
                <a:t>1500 mg(n=136)</a:t>
              </a:r>
            </a:p>
          </p:txBody>
        </p:sp>
      </p:grpSp>
      <p:sp>
        <p:nvSpPr>
          <p:cNvPr id="321" name="矩形: 圆角 320">
            <a:extLst>
              <a:ext uri="{FF2B5EF4-FFF2-40B4-BE49-F238E27FC236}">
                <a16:creationId xmlns:a16="http://schemas.microsoft.com/office/drawing/2014/main" id="{B4F8C3BB-5783-0CA8-3D0D-9F8EE33F004E}"/>
              </a:ext>
            </a:extLst>
          </p:cNvPr>
          <p:cNvSpPr/>
          <p:nvPr/>
        </p:nvSpPr>
        <p:spPr>
          <a:xfrm>
            <a:off x="7798788" y="1262422"/>
            <a:ext cx="4130912" cy="5037412"/>
          </a:xfrm>
          <a:prstGeom prst="roundRect">
            <a:avLst>
              <a:gd name="adj" fmla="val 1396"/>
            </a:avLst>
          </a:prstGeom>
          <a:solidFill>
            <a:schemeClr val="bg1"/>
          </a:solidFill>
          <a:ln w="19050" cap="rnd">
            <a:gradFill>
              <a:gsLst>
                <a:gs pos="0">
                  <a:srgbClr val="CFC6E0"/>
                </a:gs>
                <a:gs pos="50000">
                  <a:schemeClr val="accent1">
                    <a:lumMod val="30000"/>
                    <a:lumOff val="70000"/>
                    <a:alpha val="0"/>
                  </a:schemeClr>
                </a:gs>
              </a:gsLst>
              <a:lin ang="8100000" scaled="0"/>
            </a:gradFill>
            <a:prstDash val="solid"/>
            <a:round/>
          </a:ln>
          <a:effectLst>
            <a:outerShdw blurRad="254000" dist="127000" algn="ctr" rotWithShape="0">
              <a:schemeClr val="accent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1"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22" name="矩形: 圆角 321">
            <a:extLst>
              <a:ext uri="{FF2B5EF4-FFF2-40B4-BE49-F238E27FC236}">
                <a16:creationId xmlns:a16="http://schemas.microsoft.com/office/drawing/2014/main" id="{14EA2D7B-B6B2-2DF1-C36C-72764C5599DD}"/>
              </a:ext>
            </a:extLst>
          </p:cNvPr>
          <p:cNvSpPr/>
          <p:nvPr/>
        </p:nvSpPr>
        <p:spPr>
          <a:xfrm>
            <a:off x="7872569" y="1325105"/>
            <a:ext cx="3991482" cy="430484"/>
          </a:xfrm>
          <a:prstGeom prst="roundRect">
            <a:avLst>
              <a:gd name="adj" fmla="val 0"/>
            </a:avLst>
          </a:prstGeom>
          <a:gradFill flip="none" rotWithShape="1">
            <a:gsLst>
              <a:gs pos="0">
                <a:srgbClr val="754E9A">
                  <a:alpha val="70000"/>
                </a:srgbClr>
              </a:gs>
              <a:gs pos="100000">
                <a:srgbClr val="754E9A"/>
              </a:gs>
            </a:gsLst>
            <a:lin ang="2700000" scaled="0"/>
            <a:tileRect/>
          </a:gradFill>
          <a:ln w="12700">
            <a:noFill/>
          </a:ln>
          <a:effectLst>
            <a:outerShdw blurRad="127000" dist="63500" dir="2700000" algn="tl"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91440" tIns="45720" rIns="180000" bIns="4572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200" b="1">
                <a:solidFill>
                  <a:prstClr val="white"/>
                </a:solidFill>
                <a:latin typeface="Arial"/>
                <a:ea typeface="微软雅黑"/>
                <a:cs typeface="Arial"/>
                <a:sym typeface="Arial" panose="020B0604020202020204" pitchFamily="34" charset="0"/>
              </a:rPr>
              <a:t>二甲双胍单药控制不佳联合</a:t>
            </a:r>
            <a:r>
              <a:rPr kumimoji="0" lang="zh-CN" altLang="en-US" sz="1200" b="1" i="0" u="none" strike="noStrike" kern="1200" cap="none" spc="0" normalizeH="0" baseline="0" noProof="0">
                <a:ln>
                  <a:noFill/>
                </a:ln>
                <a:solidFill>
                  <a:prstClr val="white"/>
                </a:solidFill>
                <a:effectLst/>
                <a:uLnTx/>
                <a:uFillTx/>
                <a:latin typeface="Arial"/>
                <a:ea typeface="微软雅黑"/>
                <a:cs typeface="Arial"/>
                <a:sym typeface="Arial" panose="020B0604020202020204" pitchFamily="34" charset="0"/>
              </a:rPr>
              <a:t>艾托格列净</a:t>
            </a:r>
            <a:r>
              <a:rPr kumimoji="0" lang="en-US" altLang="zh-CN" sz="1200" b="1" i="0" u="none" strike="noStrike" kern="1200" cap="none" spc="0" normalizeH="0" baseline="0" noProof="0">
                <a:ln>
                  <a:noFill/>
                </a:ln>
                <a:solidFill>
                  <a:prstClr val="white"/>
                </a:solidFill>
                <a:effectLst/>
                <a:uLnTx/>
                <a:uFillTx/>
                <a:latin typeface="Arial"/>
                <a:ea typeface="微软雅黑"/>
                <a:cs typeface="Arial"/>
                <a:sym typeface="Arial" panose="020B0604020202020204" pitchFamily="34" charset="0"/>
              </a:rPr>
              <a:t>5mg</a:t>
            </a:r>
            <a:r>
              <a:rPr kumimoji="0" lang="zh-CN" altLang="en-US" sz="1200" b="1" i="0" u="none" strike="noStrike" kern="1200" cap="none" spc="0" normalizeH="0" baseline="0" noProof="0">
                <a:ln>
                  <a:noFill/>
                </a:ln>
                <a:solidFill>
                  <a:prstClr val="white"/>
                </a:solidFill>
                <a:effectLst/>
                <a:uLnTx/>
                <a:uFillTx/>
                <a:latin typeface="Arial"/>
                <a:ea typeface="微软雅黑"/>
                <a:cs typeface="Arial"/>
                <a:sym typeface="Arial" panose="020B0604020202020204" pitchFamily="34" charset="0"/>
              </a:rPr>
              <a:t>可长期稳定控制血糖</a:t>
            </a:r>
            <a:r>
              <a:rPr kumimoji="0" lang="en-US" altLang="zh-CN" sz="1200" b="1" i="0" u="none" strike="noStrike" kern="1200" cap="none" spc="0" normalizeH="0" baseline="0" noProof="0">
                <a:ln>
                  <a:noFill/>
                </a:ln>
                <a:solidFill>
                  <a:prstClr val="white"/>
                </a:solidFill>
                <a:effectLst/>
                <a:uLnTx/>
                <a:uFillTx/>
                <a:latin typeface="Arial"/>
                <a:ea typeface="微软雅黑"/>
                <a:cs typeface="Arial"/>
                <a:sym typeface="Arial" panose="020B0604020202020204" pitchFamily="34" charset="0"/>
              </a:rPr>
              <a:t>104</a:t>
            </a:r>
            <a:r>
              <a:rPr kumimoji="0" lang="zh-CN" altLang="en-US" sz="1200" b="1" i="0" u="none" strike="noStrike" kern="1200" cap="none" spc="0" normalizeH="0" baseline="0" noProof="0">
                <a:ln>
                  <a:noFill/>
                </a:ln>
                <a:solidFill>
                  <a:prstClr val="white"/>
                </a:solidFill>
                <a:effectLst/>
                <a:uLnTx/>
                <a:uFillTx/>
                <a:latin typeface="Arial"/>
                <a:ea typeface="微软雅黑"/>
                <a:cs typeface="Arial"/>
                <a:sym typeface="Arial" panose="020B0604020202020204" pitchFamily="34" charset="0"/>
              </a:rPr>
              <a:t>周</a:t>
            </a:r>
            <a:r>
              <a:rPr kumimoji="0" lang="en-US" altLang="zh-CN" sz="1200" b="1" i="0" u="none" strike="noStrike" kern="1200" cap="none" spc="0" normalizeH="0" baseline="30000" noProof="0">
                <a:ln>
                  <a:noFill/>
                </a:ln>
                <a:solidFill>
                  <a:prstClr val="white"/>
                </a:solidFill>
                <a:effectLst/>
                <a:uLnTx/>
                <a:uFillTx/>
                <a:latin typeface="Arial"/>
                <a:ea typeface="微软雅黑"/>
                <a:cs typeface="Arial"/>
                <a:sym typeface="Arial" panose="020B0604020202020204" pitchFamily="34" charset="0"/>
              </a:rPr>
              <a:t>5</a:t>
            </a:r>
            <a:endParaRPr kumimoji="0" lang="zh-CN" altLang="en-US" sz="1200" b="1" i="0" u="none" strike="noStrike" kern="1200" cap="none" spc="0" normalizeH="0" baseline="30000" noProof="0">
              <a:ln>
                <a:noFill/>
              </a:ln>
              <a:solidFill>
                <a:prstClr val="white"/>
              </a:solidFill>
              <a:effectLst/>
              <a:uLnTx/>
              <a:uFillTx/>
              <a:latin typeface="Arial"/>
              <a:ea typeface="微软雅黑"/>
              <a:cs typeface="Arial"/>
              <a:sym typeface="Arial" panose="020B0604020202020204" pitchFamily="34" charset="0"/>
            </a:endParaRPr>
          </a:p>
        </p:txBody>
      </p:sp>
      <p:sp>
        <p:nvSpPr>
          <p:cNvPr id="324" name="TextBox 69">
            <a:extLst>
              <a:ext uri="{FF2B5EF4-FFF2-40B4-BE49-F238E27FC236}">
                <a16:creationId xmlns:a16="http://schemas.microsoft.com/office/drawing/2014/main" id="{CC63F972-DC14-3628-EF14-49273878D28A}"/>
              </a:ext>
            </a:extLst>
          </p:cNvPr>
          <p:cNvSpPr txBox="1">
            <a:spLocks noChangeArrowheads="1"/>
          </p:cNvSpPr>
          <p:nvPr/>
        </p:nvSpPr>
        <p:spPr bwMode="auto">
          <a:xfrm>
            <a:off x="1204156" y="6333432"/>
            <a:ext cx="10094439" cy="386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500" b="0" i="0" u="none" strike="noStrike" kern="100" cap="none" spc="0" normalizeH="0" baseline="3000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1,5</a:t>
            </a:r>
            <a:r>
              <a:rPr kumimoji="0" lang="zh-CN" altLang="zh-CN" sz="5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研究设计：一项为期</a:t>
            </a:r>
            <a:r>
              <a:rPr kumimoji="0" lang="en-US" altLang="zh-CN" sz="5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104</a:t>
            </a:r>
            <a:r>
              <a:rPr kumimoji="0" lang="zh-CN" altLang="zh-CN" sz="5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周（包含</a:t>
            </a:r>
            <a:r>
              <a:rPr kumimoji="0" lang="en-US" altLang="zh-CN" sz="5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26</a:t>
            </a:r>
            <a:r>
              <a:rPr kumimoji="0" lang="zh-CN" altLang="zh-CN" sz="5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周的双盲、安慰剂对照期 ，以及</a:t>
            </a:r>
            <a:r>
              <a:rPr kumimoji="0" lang="en-US" altLang="zh-CN" sz="5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78</a:t>
            </a:r>
            <a:r>
              <a:rPr kumimoji="0" lang="zh-CN" altLang="zh-CN" sz="5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周的治疗延长期 ）的多中心、随机对照研究 ，纳入</a:t>
            </a:r>
            <a:r>
              <a:rPr kumimoji="0" lang="en-US" altLang="zh-CN" sz="5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621</a:t>
            </a:r>
            <a:r>
              <a:rPr kumimoji="0" lang="zh-CN" altLang="zh-CN" sz="5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名年龄≥</a:t>
            </a:r>
            <a:r>
              <a:rPr kumimoji="0" lang="en-US" altLang="zh-CN" sz="5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18</a:t>
            </a:r>
            <a:r>
              <a:rPr kumimoji="0" lang="zh-CN" altLang="zh-CN" sz="5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岁、二甲双胍≥</a:t>
            </a:r>
            <a:r>
              <a:rPr kumimoji="0" lang="en-US" altLang="zh-CN" sz="5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1500mg/</a:t>
            </a:r>
            <a:r>
              <a:rPr kumimoji="0" lang="zh-CN" altLang="zh-CN" sz="5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日单药控制不佳的</a:t>
            </a:r>
            <a:r>
              <a:rPr kumimoji="0" lang="en-US" altLang="zh-CN" sz="5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2</a:t>
            </a:r>
            <a:r>
              <a:rPr kumimoji="0" lang="zh-CN" altLang="zh-CN" sz="5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型糖尿病患者，按照</a:t>
            </a:r>
            <a:r>
              <a:rPr kumimoji="0" lang="en-US" altLang="zh-CN" sz="5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1:1:1</a:t>
            </a:r>
            <a:r>
              <a:rPr kumimoji="0" lang="zh-CN" altLang="zh-CN" sz="5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随机分配到安慰剂组 （</a:t>
            </a:r>
            <a:r>
              <a:rPr kumimoji="0" lang="en-US" altLang="zh-CN" sz="5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n=209</a:t>
            </a:r>
            <a:r>
              <a:rPr kumimoji="0" lang="zh-CN" altLang="zh-CN" sz="5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）、艾托格列净</a:t>
            </a:r>
            <a:r>
              <a:rPr kumimoji="0" lang="en-US" altLang="zh-CN" sz="5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5mg</a:t>
            </a:r>
            <a:r>
              <a:rPr kumimoji="0" lang="zh-CN" altLang="zh-CN" sz="5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组（</a:t>
            </a:r>
            <a:r>
              <a:rPr kumimoji="0" lang="en-US" altLang="zh-CN" sz="5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n=207</a:t>
            </a:r>
            <a:r>
              <a:rPr kumimoji="0" lang="zh-CN" altLang="zh-CN" sz="5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）和艾托格列 净</a:t>
            </a:r>
            <a:r>
              <a:rPr kumimoji="0" lang="en-US" altLang="zh-CN" sz="5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15mg</a:t>
            </a:r>
            <a:r>
              <a:rPr kumimoji="0" lang="zh-CN" altLang="zh-CN" sz="5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组（</a:t>
            </a:r>
            <a:r>
              <a:rPr kumimoji="0" lang="en-US" altLang="zh-CN" sz="5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n=205</a:t>
            </a:r>
            <a:r>
              <a:rPr kumimoji="0" lang="zh-CN" altLang="zh-CN" sz="5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），旨在评估艾托格列净在二甲双胍单药控制不佳的</a:t>
            </a:r>
            <a:r>
              <a:rPr kumimoji="0" lang="en-US" altLang="zh-CN" sz="5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2</a:t>
            </a:r>
            <a:r>
              <a:rPr kumimoji="0" lang="zh-CN" altLang="zh-CN" sz="5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型糖尿病患者中的疗效及安全性。主要终点为</a:t>
            </a:r>
            <a:r>
              <a:rPr kumimoji="0" lang="en-US" altLang="zh-CN" sz="5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26</a:t>
            </a:r>
            <a:r>
              <a:rPr kumimoji="0" lang="zh-CN" altLang="zh-CN" sz="5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周时，患者 </a:t>
            </a:r>
            <a:r>
              <a:rPr kumimoji="0" lang="en-US" altLang="zh-CN" sz="5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HbA</a:t>
            </a:r>
            <a:r>
              <a:rPr kumimoji="0" lang="en-US" altLang="zh-CN" sz="500" b="0" i="0" u="none" strike="noStrike" kern="100" cap="none" spc="0" normalizeH="0" baseline="-2500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1c</a:t>
            </a:r>
            <a:r>
              <a:rPr kumimoji="0" lang="zh-CN" altLang="zh-CN" sz="5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自基线的变化。次要终点包括了</a:t>
            </a:r>
            <a:r>
              <a:rPr kumimoji="0" lang="en-US" altLang="zh-CN" sz="5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26</a:t>
            </a:r>
            <a:r>
              <a:rPr kumimoji="0" lang="zh-CN" altLang="zh-CN" sz="5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周时，患者空 腹血糖、体重、血压、 </a:t>
            </a:r>
            <a:r>
              <a:rPr kumimoji="0" lang="en-US" altLang="zh-CN" sz="5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HbA</a:t>
            </a:r>
            <a:r>
              <a:rPr kumimoji="0" lang="en-US" altLang="zh-CN" sz="500" b="0" i="0" u="none" strike="noStrike" kern="100" cap="none" spc="0" normalizeH="0" baseline="-2500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1c</a:t>
            </a:r>
            <a:r>
              <a:rPr kumimoji="0" lang="en-US" altLang="zh-CN" sz="5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&lt;7%</a:t>
            </a:r>
            <a:r>
              <a:rPr kumimoji="0" lang="zh-CN" altLang="zh-CN" sz="5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人数自基线的变化以及安全性。</a:t>
            </a:r>
            <a:r>
              <a:rPr kumimoji="0" lang="en-US" altLang="zh-CN" sz="5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VERTIS MET</a:t>
            </a:r>
            <a:r>
              <a:rPr kumimoji="0" lang="zh-CN" altLang="zh-CN" sz="5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研究包含了一个延长试验（</a:t>
            </a:r>
            <a:r>
              <a:rPr kumimoji="0" lang="en-US" altLang="zh-CN" sz="5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B</a:t>
            </a:r>
            <a:r>
              <a:rPr kumimoji="0" lang="zh-CN" altLang="zh-CN" sz="5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阶段研究），其中</a:t>
            </a:r>
            <a:r>
              <a:rPr kumimoji="0" lang="en-US" altLang="zh-CN" sz="5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581</a:t>
            </a:r>
            <a:r>
              <a:rPr kumimoji="0" lang="zh-CN" altLang="zh-CN" sz="5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例患者进入</a:t>
            </a:r>
            <a:r>
              <a:rPr kumimoji="0" lang="en-US" altLang="zh-CN" sz="5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78</a:t>
            </a:r>
            <a:r>
              <a:rPr kumimoji="0" lang="zh-CN" altLang="zh-CN" sz="5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周的延长试验阶段，在此期间安慰剂组盲法加用格列美脲治疗，旨在评估艾托格列净</a:t>
            </a:r>
            <a:r>
              <a:rPr kumimoji="0" lang="en-US" altLang="zh-CN" sz="5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5mg</a:t>
            </a:r>
            <a:r>
              <a:rPr kumimoji="0" lang="zh-CN" altLang="zh-CN" sz="5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或</a:t>
            </a:r>
            <a:r>
              <a:rPr kumimoji="0" lang="en-US" altLang="zh-CN" sz="5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15mg</a:t>
            </a:r>
            <a:r>
              <a:rPr kumimoji="0" lang="zh-CN" altLang="zh-CN" sz="5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联合二甲双胍的疗效和安全性。研究报告了</a:t>
            </a:r>
            <a:r>
              <a:rPr kumimoji="0" lang="en-US" altLang="zh-CN" sz="5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52</a:t>
            </a:r>
            <a:r>
              <a:rPr kumimoji="0" lang="zh-CN" altLang="zh-CN" sz="5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和</a:t>
            </a:r>
            <a:r>
              <a:rPr kumimoji="0" lang="en-US" altLang="zh-CN" sz="5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104</a:t>
            </a:r>
            <a:r>
              <a:rPr kumimoji="0" lang="zh-CN" altLang="zh-CN" sz="5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周的有效性数据以及</a:t>
            </a:r>
            <a:r>
              <a:rPr kumimoji="0" lang="en-US" altLang="zh-CN" sz="5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VERTIS MET</a:t>
            </a:r>
            <a:r>
              <a:rPr kumimoji="0" lang="zh-CN" altLang="zh-CN" sz="5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研究的整体安全性数据。</a:t>
            </a:r>
            <a:endParaRPr kumimoji="0" lang="en-US" altLang="zh-CN" sz="5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500" b="0" i="0" u="none" strike="noStrike" kern="100" cap="none" spc="0" normalizeH="0" baseline="3000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3</a:t>
            </a:r>
            <a:r>
              <a:rPr kumimoji="0" lang="zh-CN" altLang="en-US" sz="5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研究设计：一项多中心、随机、双盲、安慰剂对照研究，在二甲双胍≥</a:t>
            </a:r>
            <a:r>
              <a:rPr kumimoji="0" lang="en-US" altLang="zh-CN" sz="5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1500mg/</a:t>
            </a:r>
            <a:r>
              <a:rPr kumimoji="0" lang="zh-CN" altLang="en-US" sz="5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日单药控制不佳的亚洲</a:t>
            </a:r>
            <a:r>
              <a:rPr kumimoji="0" lang="en-US" altLang="zh-CN" sz="5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2</a:t>
            </a:r>
            <a:r>
              <a:rPr kumimoji="0" lang="zh-CN" altLang="en-US" sz="5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型糖尿病患者中评估艾托格列净的疗效与安全性。研究共纳入</a:t>
            </a:r>
            <a:r>
              <a:rPr kumimoji="0" lang="en-US" altLang="zh-CN" sz="5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506</a:t>
            </a:r>
            <a:r>
              <a:rPr kumimoji="0" lang="zh-CN" altLang="en-US" sz="5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名≥</a:t>
            </a:r>
            <a:r>
              <a:rPr kumimoji="0" lang="en-US" altLang="zh-CN" sz="5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18</a:t>
            </a:r>
            <a:r>
              <a:rPr kumimoji="0" lang="zh-CN" altLang="en-US" sz="5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岁的</a:t>
            </a:r>
            <a:r>
              <a:rPr kumimoji="0" lang="en-US" altLang="zh-CN" sz="5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2</a:t>
            </a:r>
            <a:r>
              <a:rPr kumimoji="0" lang="zh-CN" altLang="en-US" sz="5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型糖尿病患者（其中</a:t>
            </a:r>
            <a:r>
              <a:rPr kumimoji="0" lang="en-US" altLang="zh-CN" sz="5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80.2%</a:t>
            </a:r>
            <a:r>
              <a:rPr kumimoji="0" lang="zh-CN" altLang="en-US" sz="5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来自中国大陆），接受二甲双胍≥</a:t>
            </a:r>
            <a:r>
              <a:rPr kumimoji="0" lang="en-US" altLang="zh-CN" sz="5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1500mg/</a:t>
            </a:r>
            <a:r>
              <a:rPr kumimoji="0" lang="zh-CN" altLang="en-US" sz="5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日单药≥</a:t>
            </a:r>
            <a:r>
              <a:rPr kumimoji="0" lang="en-US" altLang="zh-CN" sz="5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8</a:t>
            </a:r>
            <a:r>
              <a:rPr kumimoji="0" lang="zh-CN" altLang="en-US" sz="5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周血糖控制不佳（</a:t>
            </a:r>
            <a:r>
              <a:rPr kumimoji="0" lang="en-US" altLang="zh-CN" sz="5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HbA</a:t>
            </a:r>
            <a:r>
              <a:rPr kumimoji="0" lang="en-US" altLang="zh-CN" sz="500" b="0" i="0" u="none" strike="noStrike" kern="100" cap="none" spc="0" normalizeH="0" baseline="-2500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1c</a:t>
            </a:r>
            <a:r>
              <a:rPr kumimoji="0" lang="en-US" altLang="zh-CN" sz="5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 7.0-10.5%</a:t>
            </a:r>
            <a:r>
              <a:rPr kumimoji="0" lang="zh-CN" altLang="en-US" sz="5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），在</a:t>
            </a:r>
            <a:r>
              <a:rPr kumimoji="0" lang="en-US" altLang="zh-CN" sz="5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2</a:t>
            </a:r>
            <a:r>
              <a:rPr kumimoji="0" lang="zh-CN" altLang="en-US" sz="5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周单盲安慰剂导入期后随机接受安慰剂（</a:t>
            </a:r>
            <a:r>
              <a:rPr kumimoji="0" lang="en-US" altLang="zh-CN" sz="5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n=167</a:t>
            </a:r>
            <a:r>
              <a:rPr kumimoji="0" lang="zh-CN" altLang="en-US" sz="5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）、艾托格列净</a:t>
            </a:r>
            <a:r>
              <a:rPr kumimoji="0" lang="en-US" altLang="zh-CN" sz="5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5 mg/</a:t>
            </a:r>
            <a:r>
              <a:rPr kumimoji="0" lang="zh-CN" altLang="en-US" sz="5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日（</a:t>
            </a:r>
            <a:r>
              <a:rPr kumimoji="0" lang="en-US" altLang="zh-CN" sz="5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n=170</a:t>
            </a:r>
            <a:r>
              <a:rPr kumimoji="0" lang="zh-CN" altLang="en-US" sz="5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）或艾托格列净</a:t>
            </a:r>
            <a:r>
              <a:rPr kumimoji="0" lang="en-US" altLang="zh-CN" sz="5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15 mg/</a:t>
            </a:r>
            <a:r>
              <a:rPr kumimoji="0" lang="zh-CN" altLang="en-US" sz="5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日（</a:t>
            </a:r>
            <a:r>
              <a:rPr kumimoji="0" lang="en-US" altLang="zh-CN" sz="5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n=169</a:t>
            </a:r>
            <a:r>
              <a:rPr kumimoji="0" lang="zh-CN" altLang="en-US" sz="5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）治疗</a:t>
            </a:r>
            <a:r>
              <a:rPr kumimoji="0" lang="en-US" altLang="zh-CN" sz="5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26</a:t>
            </a:r>
            <a:r>
              <a:rPr kumimoji="0" lang="zh-CN" altLang="en-US" sz="5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周，在治疗结束后继续随访</a:t>
            </a:r>
            <a:r>
              <a:rPr kumimoji="0" lang="en-US" altLang="zh-CN" sz="5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14</a:t>
            </a:r>
            <a:r>
              <a:rPr kumimoji="0" lang="zh-CN" altLang="en-US" sz="5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天。主要终点为</a:t>
            </a:r>
            <a:r>
              <a:rPr kumimoji="0" lang="en-US" altLang="zh-CN" sz="5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26</a:t>
            </a:r>
            <a:r>
              <a:rPr kumimoji="0" lang="zh-CN" altLang="en-US" sz="5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周时</a:t>
            </a:r>
            <a:r>
              <a:rPr kumimoji="0" lang="en-US" altLang="zh-CN" sz="5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HbA</a:t>
            </a:r>
            <a:r>
              <a:rPr kumimoji="0" lang="en-US" altLang="zh-CN" sz="500" b="0" i="0" u="none" strike="noStrike" kern="100" cap="none" spc="0" normalizeH="0" baseline="-2500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1c</a:t>
            </a:r>
            <a:r>
              <a:rPr kumimoji="0" lang="zh-CN" altLang="en-US" sz="5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较基线的变化。次要终点包括</a:t>
            </a:r>
            <a:r>
              <a:rPr kumimoji="0" lang="en-US" altLang="zh-CN" sz="5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26</a:t>
            </a:r>
            <a:r>
              <a:rPr kumimoji="0" lang="zh-CN" altLang="en-US" sz="5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周时空腹血糖、体重、收缩压</a:t>
            </a:r>
            <a:r>
              <a:rPr kumimoji="0" lang="en-US" altLang="zh-CN" sz="5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a:t>
            </a:r>
            <a:r>
              <a:rPr kumimoji="0" lang="zh-CN" altLang="en-US" sz="5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舒张压较基线的变化、</a:t>
            </a:r>
            <a:r>
              <a:rPr kumimoji="0" lang="en-US" altLang="zh-CN" sz="5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HbA</a:t>
            </a:r>
            <a:r>
              <a:rPr kumimoji="0" lang="en-US" altLang="zh-CN" sz="500" b="0" i="0" u="none" strike="noStrike" kern="100" cap="none" spc="0" normalizeH="0" baseline="-2500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1c</a:t>
            </a:r>
            <a:r>
              <a:rPr kumimoji="0" lang="en-US" altLang="zh-CN" sz="5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&lt;7.0%</a:t>
            </a:r>
            <a:r>
              <a:rPr kumimoji="0" lang="zh-CN" altLang="en-US" sz="5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的患者百分比、不良事件发生率等。</a:t>
            </a:r>
            <a:endParaRPr kumimoji="0" lang="zh-CN" altLang="zh-CN" sz="5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327" name="文本框 326">
            <a:extLst>
              <a:ext uri="{FF2B5EF4-FFF2-40B4-BE49-F238E27FC236}">
                <a16:creationId xmlns:a16="http://schemas.microsoft.com/office/drawing/2014/main" id="{F9507C56-4BED-51E5-D168-7DADC24FDD47}"/>
              </a:ext>
            </a:extLst>
          </p:cNvPr>
          <p:cNvSpPr txBox="1"/>
          <p:nvPr/>
        </p:nvSpPr>
        <p:spPr>
          <a:xfrm>
            <a:off x="1204157" y="6707791"/>
            <a:ext cx="9970574" cy="153888"/>
          </a:xfrm>
          <a:prstGeom prst="rect">
            <a:avLst/>
          </a:prstGeom>
          <a:noFill/>
        </p:spPr>
        <p:txBody>
          <a:bodyPr wrap="square" lIns="0" tIns="0" rIns="0" b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1. Rosenstock J et al. Diabetes </a:t>
            </a:r>
            <a:r>
              <a:rPr kumimoji="0" lang="en-US" altLang="zh-CN" sz="500" b="0" i="0" u="none" strike="noStrike" kern="1200" cap="none" spc="0" normalizeH="0" baseline="0" noProof="0" err="1">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Obes</a:t>
            </a:r>
            <a:r>
              <a:rPr kumimoji="0" lang="en-US" altLang="zh-CN" sz="5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 </a:t>
            </a:r>
            <a:r>
              <a:rPr kumimoji="0" lang="en-US" altLang="zh-CN" sz="500" b="0" i="0" u="none" strike="noStrike" kern="1200" cap="none" spc="0" normalizeH="0" baseline="0" noProof="0" err="1">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Metab</a:t>
            </a:r>
            <a:r>
              <a:rPr kumimoji="0" lang="en-US" altLang="zh-CN" sz="5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 2018;20:520–529.  2. Diabetes </a:t>
            </a:r>
            <a:r>
              <a:rPr kumimoji="0" lang="en-US" altLang="zh-CN" sz="500" b="0" i="0" u="none" strike="noStrike" kern="1200" cap="none" spc="0" normalizeH="0" baseline="0" noProof="0" err="1">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Obes</a:t>
            </a:r>
            <a:r>
              <a:rPr kumimoji="0" lang="en-US" altLang="zh-CN" sz="5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 </a:t>
            </a:r>
            <a:r>
              <a:rPr kumimoji="0" lang="en-US" altLang="zh-CN" sz="500" b="0" i="0" u="none" strike="noStrike" kern="1200" cap="none" spc="0" normalizeH="0" baseline="0" noProof="0" err="1">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Metab</a:t>
            </a:r>
            <a:r>
              <a:rPr kumimoji="0" lang="en-US" altLang="zh-CN" sz="5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 2018;20:2708.   3. </a:t>
            </a:r>
            <a:r>
              <a:rPr kumimoji="0" lang="da-DK" altLang="zh-CN" sz="5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Ji L et al. Diabetes Obes Metab. 2019 Jun;21(6)1474-1482.</a:t>
            </a:r>
            <a:r>
              <a:rPr kumimoji="0" lang="en-US" altLang="zh-CN" sz="5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  4. Supplementary of Safety and efficacy of ertugliflozin in Asian patients with type 2 diabetes mellitus inadequately controlled with </a:t>
            </a:r>
            <a:r>
              <a:rPr kumimoji="0" lang="en-US" altLang="zh-CN" sz="500" b="0" i="0" u="none" strike="noStrike" kern="1200" cap="none" spc="0" normalizeH="0" baseline="0" noProof="0" err="1">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metforminmonotherapy</a:t>
            </a:r>
            <a:r>
              <a:rPr kumimoji="0" lang="en-US" altLang="zh-CN" sz="5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 VERTIS Asia.  5. Ga</a:t>
            </a:r>
            <a:r>
              <a:rPr kumimoji="0" lang="en-US" altLang="zh-CN" sz="500" b="0" i="0" u="none" strike="noStrike" kern="1200" cap="none" spc="0" normalizeH="0" baseline="0" noProof="0" err="1">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llo</a:t>
            </a:r>
            <a:r>
              <a:rPr kumimoji="0" lang="en-US" altLang="zh-CN" sz="5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 S et al. Diabetes </a:t>
            </a:r>
            <a:r>
              <a:rPr kumimoji="0" lang="en-US" altLang="zh-CN" sz="500" b="0" i="0" u="none" strike="noStrike" kern="1200" cap="none" spc="0" normalizeH="0" baseline="0" noProof="0" err="1">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Obes</a:t>
            </a:r>
            <a:r>
              <a:rPr kumimoji="0" lang="en-US" altLang="zh-CN" sz="5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 </a:t>
            </a:r>
            <a:r>
              <a:rPr kumimoji="0" lang="en-US" altLang="zh-CN" sz="500" b="0" i="0" u="none" strike="noStrike" kern="1200" cap="none" spc="0" normalizeH="0" baseline="0" noProof="0" err="1">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Metab</a:t>
            </a:r>
            <a:r>
              <a:rPr kumimoji="0" lang="en-US" altLang="zh-CN" sz="5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 2019;21:1027–1036.</a:t>
            </a:r>
          </a:p>
        </p:txBody>
      </p:sp>
      <p:sp>
        <p:nvSpPr>
          <p:cNvPr id="329" name="Rectangle 8">
            <a:extLst>
              <a:ext uri="{FF2B5EF4-FFF2-40B4-BE49-F238E27FC236}">
                <a16:creationId xmlns:a16="http://schemas.microsoft.com/office/drawing/2014/main" id="{31153C2E-E7E2-908E-17A3-03E8BA6D9200}"/>
              </a:ext>
            </a:extLst>
          </p:cNvPr>
          <p:cNvSpPr/>
          <p:nvPr/>
        </p:nvSpPr>
        <p:spPr>
          <a:xfrm>
            <a:off x="223902" y="5671385"/>
            <a:ext cx="3657938" cy="579325"/>
          </a:xfrm>
          <a:prstGeom prst="rect">
            <a:avLst/>
          </a:prstGeom>
          <a:solidFill>
            <a:srgbClr val="754E9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600" b="0" i="0" u="none" strike="noStrike" kern="1200" cap="none" spc="0" normalizeH="0" baseline="3000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1,5</a:t>
            </a:r>
            <a:r>
              <a:rPr kumimoji="0" lang="zh-CN" altLang="zh-CN" sz="6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主要终点结果：治疗</a:t>
            </a:r>
            <a:r>
              <a:rPr kumimoji="0" lang="en-US" altLang="zh-CN" sz="6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26</a:t>
            </a:r>
            <a:r>
              <a:rPr kumimoji="0" lang="zh-CN" altLang="zh-CN" sz="6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周，艾托格列净</a:t>
            </a:r>
            <a:r>
              <a:rPr kumimoji="0" lang="en-US" altLang="zh-CN" sz="6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5mg</a:t>
            </a:r>
            <a:r>
              <a:rPr kumimoji="0" lang="zh-CN" altLang="zh-CN" sz="6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组（艾托格列净</a:t>
            </a:r>
            <a:r>
              <a:rPr kumimoji="0" lang="en-US" altLang="zh-CN" sz="6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5mg/</a:t>
            </a:r>
            <a:r>
              <a:rPr kumimoji="0" lang="zh-CN" altLang="zh-CN" sz="6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天</a:t>
            </a:r>
            <a:r>
              <a:rPr kumimoji="0" lang="en-US" altLang="zh-CN" sz="6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a:t>
            </a:r>
            <a:r>
              <a:rPr kumimoji="0" lang="zh-CN" altLang="zh-CN" sz="6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二甲双胍≥</a:t>
            </a:r>
            <a:r>
              <a:rPr kumimoji="0" lang="en-US" altLang="zh-CN" sz="6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1500mg/</a:t>
            </a:r>
            <a:r>
              <a:rPr kumimoji="0" lang="zh-CN" altLang="zh-CN" sz="6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天</a:t>
            </a:r>
            <a:r>
              <a:rPr kumimoji="0" lang="en-US" altLang="zh-CN" sz="6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a:t>
            </a:r>
            <a:r>
              <a:rPr kumimoji="0" lang="zh-CN" altLang="zh-CN" sz="6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经安慰剂较正后的</a:t>
            </a:r>
            <a:r>
              <a:rPr kumimoji="0" lang="en-US" altLang="zh-CN" sz="6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HbA</a:t>
            </a:r>
            <a:r>
              <a:rPr kumimoji="0" lang="en-US" altLang="zh-CN" sz="600" b="0" i="0" u="none" strike="noStrike" kern="1200" cap="none" spc="0" normalizeH="0" baseline="-2500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1c</a:t>
            </a:r>
            <a:r>
              <a:rPr kumimoji="0" lang="zh-CN" altLang="zh-CN" sz="6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较基线</a:t>
            </a:r>
            <a:r>
              <a:rPr kumimoji="0" lang="en-US" altLang="zh-CN" sz="6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a:t>
            </a:r>
            <a:r>
              <a:rPr kumimoji="0" lang="zh-CN" altLang="zh-CN" sz="6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安慰剂组和艾托格列净</a:t>
            </a:r>
            <a:r>
              <a:rPr kumimoji="0" lang="en-US" altLang="zh-CN" sz="6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5mg</a:t>
            </a:r>
            <a:r>
              <a:rPr kumimoji="0" lang="zh-CN" altLang="zh-CN" sz="6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组基线</a:t>
            </a:r>
            <a:r>
              <a:rPr kumimoji="0" lang="en-US" altLang="zh-CN" sz="6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HbA</a:t>
            </a:r>
            <a:r>
              <a:rPr kumimoji="0" lang="en-US" altLang="zh-CN" sz="600" b="0" i="0" u="none" strike="noStrike" kern="1200" cap="none" spc="0" normalizeH="0" baseline="-2500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1c</a:t>
            </a:r>
            <a:r>
              <a:rPr kumimoji="0" lang="zh-CN" altLang="zh-CN" sz="6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分别为</a:t>
            </a:r>
            <a:r>
              <a:rPr kumimoji="0" lang="en-US" altLang="zh-CN" sz="6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8.2%</a:t>
            </a:r>
            <a:r>
              <a:rPr kumimoji="0" lang="zh-CN" altLang="zh-CN" sz="6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和</a:t>
            </a:r>
            <a:r>
              <a:rPr kumimoji="0" lang="en-US" altLang="zh-CN" sz="6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8.1%)</a:t>
            </a:r>
            <a:r>
              <a:rPr kumimoji="0" lang="zh-CN" altLang="zh-CN" sz="6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的</a:t>
            </a:r>
            <a:r>
              <a:rPr kumimoji="0" lang="en-US" altLang="zh-CN" sz="6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LS</a:t>
            </a:r>
            <a:r>
              <a:rPr kumimoji="0" lang="zh-CN" altLang="zh-CN" sz="6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均值变化为</a:t>
            </a:r>
            <a:r>
              <a:rPr kumimoji="0" lang="en-US" altLang="zh-CN" sz="6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-0.7%(95% CI: -0.9,-0.5)</a:t>
            </a:r>
            <a:r>
              <a:rPr kumimoji="0" lang="zh-CN" altLang="zh-CN" sz="6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，显著高于安慰剂组</a:t>
            </a:r>
            <a:r>
              <a:rPr kumimoji="0" lang="en-US" altLang="zh-CN" sz="6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a:t>
            </a:r>
            <a:r>
              <a:rPr kumimoji="0" lang="zh-CN" altLang="zh-CN" sz="6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安慰剂</a:t>
            </a:r>
            <a:r>
              <a:rPr kumimoji="0" lang="en-US" altLang="zh-CN" sz="6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a:t>
            </a:r>
            <a:r>
              <a:rPr kumimoji="0" lang="zh-CN" altLang="zh-CN" sz="6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二甲双胍≥</a:t>
            </a:r>
            <a:r>
              <a:rPr kumimoji="0" lang="en-US" altLang="zh-CN" sz="6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1500mg/</a:t>
            </a:r>
            <a:r>
              <a:rPr kumimoji="0" lang="zh-CN" altLang="zh-CN" sz="6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天</a:t>
            </a:r>
            <a:r>
              <a:rPr kumimoji="0" lang="en-US" altLang="zh-CN" sz="6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)p&lt;0.001 </a:t>
            </a:r>
            <a:endParaRPr kumimoji="0" lang="en-US"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32" name="Rectangle 8">
            <a:extLst>
              <a:ext uri="{FF2B5EF4-FFF2-40B4-BE49-F238E27FC236}">
                <a16:creationId xmlns:a16="http://schemas.microsoft.com/office/drawing/2014/main" id="{DBEE26E9-E17E-2302-8BE2-E6A195FEBCC8}"/>
              </a:ext>
            </a:extLst>
          </p:cNvPr>
          <p:cNvSpPr/>
          <p:nvPr/>
        </p:nvSpPr>
        <p:spPr>
          <a:xfrm>
            <a:off x="4040578" y="5671385"/>
            <a:ext cx="3657938" cy="579325"/>
          </a:xfrm>
          <a:prstGeom prst="rect">
            <a:avLst/>
          </a:prstGeom>
          <a:solidFill>
            <a:srgbClr val="754E9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zh-CN" sz="600" b="0" i="0" u="none" strike="noStrike" kern="1200" cap="none" spc="0" normalizeH="0" baseline="3000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3</a:t>
            </a:r>
            <a:r>
              <a:rPr kumimoji="0" lang="zh-CN" altLang="zh-CN" sz="6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治疗</a:t>
            </a:r>
            <a:r>
              <a:rPr kumimoji="0" lang="en-US" altLang="zh-CN" sz="6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26</a:t>
            </a:r>
            <a:r>
              <a:rPr kumimoji="0" lang="zh-CN" altLang="zh-CN" sz="6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周，艾托格列净</a:t>
            </a:r>
            <a:r>
              <a:rPr kumimoji="0" lang="en-US" altLang="zh-CN" sz="6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5mg</a:t>
            </a:r>
            <a:r>
              <a:rPr kumimoji="0" lang="zh-CN" altLang="zh-CN" sz="6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组（艾托格列净</a:t>
            </a:r>
            <a:r>
              <a:rPr kumimoji="0" lang="en-US" altLang="zh-CN" sz="6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5mg/</a:t>
            </a:r>
            <a:r>
              <a:rPr kumimoji="0" lang="zh-CN" altLang="zh-CN" sz="6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天</a:t>
            </a:r>
            <a:r>
              <a:rPr kumimoji="0" lang="en-US" altLang="zh-CN" sz="6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a:t>
            </a:r>
            <a:r>
              <a:rPr kumimoji="0" lang="zh-CN" altLang="zh-CN" sz="6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二甲双胍≥</a:t>
            </a:r>
            <a:r>
              <a:rPr kumimoji="0" lang="en-US" altLang="zh-CN" sz="6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1500mg/</a:t>
            </a:r>
            <a:r>
              <a:rPr kumimoji="0" lang="zh-CN" altLang="zh-CN" sz="6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天</a:t>
            </a:r>
            <a:r>
              <a:rPr kumimoji="0" lang="en-US" altLang="zh-CN" sz="6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a:t>
            </a:r>
            <a:r>
              <a:rPr kumimoji="0" lang="zh-CN" altLang="zh-CN" sz="6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经安慰剂较正后的</a:t>
            </a:r>
            <a:r>
              <a:rPr kumimoji="0" lang="en-US" altLang="zh-CN" sz="6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HbA</a:t>
            </a:r>
            <a:r>
              <a:rPr kumimoji="0" lang="en-US" altLang="zh-CN" sz="600" b="0" i="0" u="none" strike="noStrike" kern="100" cap="none" spc="0" normalizeH="0" baseline="-2500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1c</a:t>
            </a:r>
            <a:r>
              <a:rPr kumimoji="0" lang="zh-CN" altLang="zh-CN" sz="6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较基线</a:t>
            </a:r>
            <a:r>
              <a:rPr kumimoji="0" lang="en-US" altLang="zh-CN" sz="6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a:t>
            </a:r>
            <a:r>
              <a:rPr kumimoji="0" lang="zh-CN" altLang="zh-CN" sz="6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艾托格列净</a:t>
            </a:r>
            <a:r>
              <a:rPr kumimoji="0" lang="en-US" altLang="zh-CN" sz="6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5mg</a:t>
            </a:r>
            <a:r>
              <a:rPr kumimoji="0" lang="zh-CN" altLang="zh-CN" sz="6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组和安慰剂组基线</a:t>
            </a:r>
            <a:r>
              <a:rPr kumimoji="0" lang="en-US" altLang="zh-CN" sz="6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HbA</a:t>
            </a:r>
            <a:r>
              <a:rPr kumimoji="0" lang="en-US" altLang="zh-CN" sz="600" b="0" i="0" u="none" strike="noStrike" kern="100" cap="none" spc="0" normalizeH="0" baseline="-2500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1c</a:t>
            </a:r>
            <a:r>
              <a:rPr kumimoji="0" lang="zh-CN" altLang="zh-CN" sz="6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均为</a:t>
            </a:r>
            <a:r>
              <a:rPr kumimoji="0" lang="en-US" altLang="zh-CN" sz="6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8.1%)</a:t>
            </a:r>
            <a:r>
              <a:rPr kumimoji="0" lang="zh-CN" altLang="zh-CN" sz="6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的</a:t>
            </a:r>
            <a:r>
              <a:rPr kumimoji="0" lang="en-US" altLang="zh-CN" sz="6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LS</a:t>
            </a:r>
            <a:r>
              <a:rPr kumimoji="0" lang="zh-CN" altLang="zh-CN" sz="6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均值变化为</a:t>
            </a:r>
            <a:r>
              <a:rPr kumimoji="0" lang="en-US" altLang="zh-CN" sz="6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-0.8%(-1.0, -0.6)</a:t>
            </a:r>
            <a:r>
              <a:rPr kumimoji="0" lang="zh-CN" altLang="zh-CN" sz="6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，显著高于安慰剂组</a:t>
            </a:r>
            <a:r>
              <a:rPr kumimoji="0" lang="en-US" altLang="zh-CN" sz="6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a:t>
            </a:r>
            <a:r>
              <a:rPr kumimoji="0" lang="zh-CN" altLang="zh-CN" sz="6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安慰剂</a:t>
            </a:r>
            <a:r>
              <a:rPr kumimoji="0" lang="en-US" altLang="zh-CN" sz="6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a:t>
            </a:r>
            <a:r>
              <a:rPr kumimoji="0" lang="zh-CN" altLang="zh-CN" sz="6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二甲双胍≥</a:t>
            </a:r>
            <a:r>
              <a:rPr kumimoji="0" lang="en-US" altLang="zh-CN" sz="6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1500mg/</a:t>
            </a:r>
            <a:r>
              <a:rPr kumimoji="0" lang="zh-CN" altLang="zh-CN" sz="6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天</a:t>
            </a:r>
            <a:r>
              <a:rPr kumimoji="0" lang="en-US" altLang="zh-CN" sz="6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)p&lt;0.001</a:t>
            </a:r>
            <a:endParaRPr kumimoji="0" lang="zh-CN" altLang="zh-CN" sz="6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grpSp>
        <p:nvGrpSpPr>
          <p:cNvPr id="336" name="组合 335">
            <a:extLst>
              <a:ext uri="{FF2B5EF4-FFF2-40B4-BE49-F238E27FC236}">
                <a16:creationId xmlns:a16="http://schemas.microsoft.com/office/drawing/2014/main" id="{4AB49044-124C-6A5A-B342-0579964DD8A4}"/>
              </a:ext>
            </a:extLst>
          </p:cNvPr>
          <p:cNvGrpSpPr/>
          <p:nvPr/>
        </p:nvGrpSpPr>
        <p:grpSpPr>
          <a:xfrm>
            <a:off x="7900853" y="2004302"/>
            <a:ext cx="4115391" cy="2470656"/>
            <a:chOff x="313128" y="1624013"/>
            <a:chExt cx="7618413" cy="3641725"/>
          </a:xfrm>
        </p:grpSpPr>
        <p:graphicFrame>
          <p:nvGraphicFramePr>
            <p:cNvPr id="333" name="内容占位符 3">
              <a:extLst>
                <a:ext uri="{FF2B5EF4-FFF2-40B4-BE49-F238E27FC236}">
                  <a16:creationId xmlns:a16="http://schemas.microsoft.com/office/drawing/2014/main" id="{1427FDA5-F98D-A8D4-7D52-8804AFFBDF22}"/>
                </a:ext>
              </a:extLst>
            </p:cNvPr>
            <p:cNvGraphicFramePr>
              <a:graphicFrameLocks/>
            </p:cNvGraphicFramePr>
            <p:nvPr/>
          </p:nvGraphicFramePr>
          <p:xfrm>
            <a:off x="313128" y="1624013"/>
            <a:ext cx="7618413" cy="3641725"/>
          </p:xfrm>
          <a:graphic>
            <a:graphicData uri="http://schemas.openxmlformats.org/drawingml/2006/chart">
              <c:chart xmlns:c="http://schemas.openxmlformats.org/drawingml/2006/chart" xmlns:r="http://schemas.openxmlformats.org/officeDocument/2006/relationships" r:id="rId5"/>
            </a:graphicData>
          </a:graphic>
        </p:graphicFrame>
        <p:cxnSp>
          <p:nvCxnSpPr>
            <p:cNvPr id="334" name="直接连接符 333">
              <a:extLst>
                <a:ext uri="{FF2B5EF4-FFF2-40B4-BE49-F238E27FC236}">
                  <a16:creationId xmlns:a16="http://schemas.microsoft.com/office/drawing/2014/main" id="{2A441CF8-026F-5594-A237-BEA9B5C3ACD4}"/>
                </a:ext>
              </a:extLst>
            </p:cNvPr>
            <p:cNvCxnSpPr>
              <a:cxnSpLocks/>
            </p:cNvCxnSpPr>
            <p:nvPr/>
          </p:nvCxnSpPr>
          <p:spPr>
            <a:xfrm>
              <a:off x="3085418" y="2407133"/>
              <a:ext cx="0" cy="1942952"/>
            </a:xfrm>
            <a:prstGeom prst="line">
              <a:avLst/>
            </a:prstGeom>
            <a:noFill/>
            <a:ln w="12700" cap="flat" cmpd="sng" algn="ctr">
              <a:solidFill>
                <a:srgbClr val="754E9A"/>
              </a:solidFill>
              <a:prstDash val="dash"/>
              <a:miter lim="800000"/>
            </a:ln>
            <a:effectLst/>
          </p:spPr>
        </p:cxnSp>
        <p:sp>
          <p:nvSpPr>
            <p:cNvPr id="335" name="TextBox 17">
              <a:extLst>
                <a:ext uri="{FF2B5EF4-FFF2-40B4-BE49-F238E27FC236}">
                  <a16:creationId xmlns:a16="http://schemas.microsoft.com/office/drawing/2014/main" id="{1FF90233-5B31-5052-54B2-625A99F4E77D}"/>
                </a:ext>
              </a:extLst>
            </p:cNvPr>
            <p:cNvSpPr txBox="1"/>
            <p:nvPr/>
          </p:nvSpPr>
          <p:spPr>
            <a:xfrm>
              <a:off x="1635042" y="1624013"/>
              <a:ext cx="3111779" cy="5443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900" b="0" i="0" u="none" strike="noStrike" kern="0" cap="none" spc="0" normalizeH="0" baseline="0" noProof="0">
                  <a:ln>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（在第</a:t>
              </a:r>
              <a:r>
                <a:rPr kumimoji="0" lang="en-US" altLang="zh-CN" sz="900" b="0" i="0" u="none" strike="noStrike" kern="0" cap="none" spc="0" normalizeH="0" baseline="0" noProof="0">
                  <a:ln>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26</a:t>
              </a:r>
              <a:r>
                <a:rPr kumimoji="0" lang="zh-CN" altLang="en-US" sz="900" b="0" i="0" u="none" strike="noStrike" kern="0" cap="none" spc="0" normalizeH="0" baseline="0" noProof="0">
                  <a:ln>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周后以盲法的方式）加用格列美脲</a:t>
              </a:r>
              <a:endParaRPr kumimoji="0" lang="en-US" sz="900" b="0" i="0" u="none" strike="noStrike" kern="0" cap="none" spc="0" normalizeH="0" baseline="0" noProof="0">
                <a:ln>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460" name="组合 459">
            <a:extLst>
              <a:ext uri="{FF2B5EF4-FFF2-40B4-BE49-F238E27FC236}">
                <a16:creationId xmlns:a16="http://schemas.microsoft.com/office/drawing/2014/main" id="{6BCC7B22-D123-2031-5D41-4918FD5B5E43}"/>
              </a:ext>
            </a:extLst>
          </p:cNvPr>
          <p:cNvGrpSpPr/>
          <p:nvPr/>
        </p:nvGrpSpPr>
        <p:grpSpPr>
          <a:xfrm>
            <a:off x="7849425" y="4254622"/>
            <a:ext cx="4023672" cy="735397"/>
            <a:chOff x="7875116" y="4160372"/>
            <a:chExt cx="3860330" cy="735397"/>
          </a:xfrm>
        </p:grpSpPr>
        <p:grpSp>
          <p:nvGrpSpPr>
            <p:cNvPr id="377" name="组合 376">
              <a:extLst>
                <a:ext uri="{FF2B5EF4-FFF2-40B4-BE49-F238E27FC236}">
                  <a16:creationId xmlns:a16="http://schemas.microsoft.com/office/drawing/2014/main" id="{7FB9093A-B1A9-38DE-D371-E70FFB222011}"/>
                </a:ext>
              </a:extLst>
            </p:cNvPr>
            <p:cNvGrpSpPr/>
            <p:nvPr/>
          </p:nvGrpSpPr>
          <p:grpSpPr>
            <a:xfrm>
              <a:off x="8814014" y="4160372"/>
              <a:ext cx="402336" cy="643064"/>
              <a:chOff x="8431502" y="3911308"/>
              <a:chExt cx="402336" cy="643064"/>
            </a:xfrm>
          </p:grpSpPr>
          <p:sp>
            <p:nvSpPr>
              <p:cNvPr id="378" name="文本框 377">
                <a:extLst>
                  <a:ext uri="{FF2B5EF4-FFF2-40B4-BE49-F238E27FC236}">
                    <a16:creationId xmlns:a16="http://schemas.microsoft.com/office/drawing/2014/main" id="{DBC6497F-9328-2E58-D3E7-04310843005A}"/>
                  </a:ext>
                </a:extLst>
              </p:cNvPr>
              <p:cNvSpPr txBox="1"/>
              <p:nvPr/>
            </p:nvSpPr>
            <p:spPr>
              <a:xfrm>
                <a:off x="8431502" y="3911308"/>
                <a:ext cx="402336"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12</a:t>
                </a:r>
                <a:endParaRPr kumimoji="0" lang="zh-CN" altLang="en-US" sz="6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79" name="文本框 378">
                <a:extLst>
                  <a:ext uri="{FF2B5EF4-FFF2-40B4-BE49-F238E27FC236}">
                    <a16:creationId xmlns:a16="http://schemas.microsoft.com/office/drawing/2014/main" id="{B737AB44-45FD-FD38-0AE3-A3D689E57728}"/>
                  </a:ext>
                </a:extLst>
              </p:cNvPr>
              <p:cNvSpPr txBox="1"/>
              <p:nvPr/>
            </p:nvSpPr>
            <p:spPr>
              <a:xfrm>
                <a:off x="8431502" y="4145257"/>
                <a:ext cx="402336"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193</a:t>
                </a:r>
                <a:endParaRPr kumimoji="0" lang="zh-CN" altLang="en-US" sz="6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80" name="文本框 379">
                <a:extLst>
                  <a:ext uri="{FF2B5EF4-FFF2-40B4-BE49-F238E27FC236}">
                    <a16:creationId xmlns:a16="http://schemas.microsoft.com/office/drawing/2014/main" id="{22EBB843-038D-E8BC-5098-B6A659FBAD00}"/>
                  </a:ext>
                </a:extLst>
              </p:cNvPr>
              <p:cNvSpPr txBox="1"/>
              <p:nvPr/>
            </p:nvSpPr>
            <p:spPr>
              <a:xfrm>
                <a:off x="8431502" y="4369706"/>
                <a:ext cx="402336"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195</a:t>
                </a:r>
                <a:endParaRPr kumimoji="0" lang="zh-CN" altLang="en-US" sz="6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390" name="组合 389">
              <a:extLst>
                <a:ext uri="{FF2B5EF4-FFF2-40B4-BE49-F238E27FC236}">
                  <a16:creationId xmlns:a16="http://schemas.microsoft.com/office/drawing/2014/main" id="{02900AD8-2335-87C4-C809-A191D1D4652A}"/>
                </a:ext>
              </a:extLst>
            </p:cNvPr>
            <p:cNvGrpSpPr/>
            <p:nvPr/>
          </p:nvGrpSpPr>
          <p:grpSpPr>
            <a:xfrm>
              <a:off x="9185095" y="4160372"/>
              <a:ext cx="402336" cy="643064"/>
              <a:chOff x="8431502" y="3911308"/>
              <a:chExt cx="402336" cy="643064"/>
            </a:xfrm>
          </p:grpSpPr>
          <p:sp>
            <p:nvSpPr>
              <p:cNvPr id="391" name="文本框 390">
                <a:extLst>
                  <a:ext uri="{FF2B5EF4-FFF2-40B4-BE49-F238E27FC236}">
                    <a16:creationId xmlns:a16="http://schemas.microsoft.com/office/drawing/2014/main" id="{C0EB0210-BDF9-8917-BE7A-3E595A45A231}"/>
                  </a:ext>
                </a:extLst>
              </p:cNvPr>
              <p:cNvSpPr txBox="1"/>
              <p:nvPr/>
            </p:nvSpPr>
            <p:spPr>
              <a:xfrm>
                <a:off x="8431502" y="3911308"/>
                <a:ext cx="402336"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26</a:t>
                </a:r>
                <a:endParaRPr kumimoji="0" lang="zh-CN" altLang="en-US" sz="6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92" name="文本框 391">
                <a:extLst>
                  <a:ext uri="{FF2B5EF4-FFF2-40B4-BE49-F238E27FC236}">
                    <a16:creationId xmlns:a16="http://schemas.microsoft.com/office/drawing/2014/main" id="{2A99C83F-A9F9-87C8-5AE2-94FE9176EC69}"/>
                  </a:ext>
                </a:extLst>
              </p:cNvPr>
              <p:cNvSpPr txBox="1"/>
              <p:nvPr/>
            </p:nvSpPr>
            <p:spPr>
              <a:xfrm>
                <a:off x="8431502" y="4145257"/>
                <a:ext cx="402336"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149</a:t>
                </a:r>
                <a:endParaRPr kumimoji="0" lang="zh-CN" altLang="en-US" sz="6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93" name="文本框 392">
                <a:extLst>
                  <a:ext uri="{FF2B5EF4-FFF2-40B4-BE49-F238E27FC236}">
                    <a16:creationId xmlns:a16="http://schemas.microsoft.com/office/drawing/2014/main" id="{21488C41-EB47-6AD4-5E91-522033533306}"/>
                  </a:ext>
                </a:extLst>
              </p:cNvPr>
              <p:cNvSpPr txBox="1"/>
              <p:nvPr/>
            </p:nvSpPr>
            <p:spPr>
              <a:xfrm>
                <a:off x="8431502" y="4369706"/>
                <a:ext cx="402336"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190</a:t>
                </a:r>
                <a:endParaRPr kumimoji="0" lang="zh-CN" altLang="en-US" sz="6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394" name="组合 393">
              <a:extLst>
                <a:ext uri="{FF2B5EF4-FFF2-40B4-BE49-F238E27FC236}">
                  <a16:creationId xmlns:a16="http://schemas.microsoft.com/office/drawing/2014/main" id="{6AFD4180-8F12-2201-AEDD-8960393FA431}"/>
                </a:ext>
              </a:extLst>
            </p:cNvPr>
            <p:cNvGrpSpPr/>
            <p:nvPr/>
          </p:nvGrpSpPr>
          <p:grpSpPr>
            <a:xfrm>
              <a:off x="9531710" y="4160372"/>
              <a:ext cx="402336" cy="643064"/>
              <a:chOff x="8431502" y="3911308"/>
              <a:chExt cx="402336" cy="643064"/>
            </a:xfrm>
          </p:grpSpPr>
          <p:sp>
            <p:nvSpPr>
              <p:cNvPr id="395" name="文本框 394">
                <a:extLst>
                  <a:ext uri="{FF2B5EF4-FFF2-40B4-BE49-F238E27FC236}">
                    <a16:creationId xmlns:a16="http://schemas.microsoft.com/office/drawing/2014/main" id="{73C3D83B-58FC-89DF-C3C7-62C9B2A6D2BB}"/>
                  </a:ext>
                </a:extLst>
              </p:cNvPr>
              <p:cNvSpPr txBox="1"/>
              <p:nvPr/>
            </p:nvSpPr>
            <p:spPr>
              <a:xfrm>
                <a:off x="8431502" y="3911308"/>
                <a:ext cx="402336"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39</a:t>
                </a:r>
                <a:endParaRPr kumimoji="0" lang="zh-CN" altLang="en-US" sz="6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96" name="文本框 395">
                <a:extLst>
                  <a:ext uri="{FF2B5EF4-FFF2-40B4-BE49-F238E27FC236}">
                    <a16:creationId xmlns:a16="http://schemas.microsoft.com/office/drawing/2014/main" id="{971D9470-34D2-C65E-1432-3ADE09E7CE99}"/>
                  </a:ext>
                </a:extLst>
              </p:cNvPr>
              <p:cNvSpPr txBox="1"/>
              <p:nvPr/>
            </p:nvSpPr>
            <p:spPr>
              <a:xfrm>
                <a:off x="8431502" y="4145257"/>
                <a:ext cx="402336"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147</a:t>
                </a:r>
                <a:endParaRPr kumimoji="0" lang="zh-CN" altLang="en-US" sz="6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97" name="文本框 396">
                <a:extLst>
                  <a:ext uri="{FF2B5EF4-FFF2-40B4-BE49-F238E27FC236}">
                    <a16:creationId xmlns:a16="http://schemas.microsoft.com/office/drawing/2014/main" id="{3BCA514E-492E-B599-D056-8906EEFB8C96}"/>
                  </a:ext>
                </a:extLst>
              </p:cNvPr>
              <p:cNvSpPr txBox="1"/>
              <p:nvPr/>
            </p:nvSpPr>
            <p:spPr>
              <a:xfrm>
                <a:off x="8431502" y="4369706"/>
                <a:ext cx="402336"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187</a:t>
                </a:r>
                <a:endParaRPr kumimoji="0" lang="zh-CN" altLang="en-US" sz="6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398" name="组合 397">
              <a:extLst>
                <a:ext uri="{FF2B5EF4-FFF2-40B4-BE49-F238E27FC236}">
                  <a16:creationId xmlns:a16="http://schemas.microsoft.com/office/drawing/2014/main" id="{736C556E-D6F9-E9F3-B0E0-2DEC68F2DC61}"/>
                </a:ext>
              </a:extLst>
            </p:cNvPr>
            <p:cNvGrpSpPr/>
            <p:nvPr/>
          </p:nvGrpSpPr>
          <p:grpSpPr>
            <a:xfrm>
              <a:off x="9885718" y="4160372"/>
              <a:ext cx="402336" cy="643064"/>
              <a:chOff x="8431502" y="3911308"/>
              <a:chExt cx="402336" cy="643064"/>
            </a:xfrm>
          </p:grpSpPr>
          <p:sp>
            <p:nvSpPr>
              <p:cNvPr id="399" name="文本框 398">
                <a:extLst>
                  <a:ext uri="{FF2B5EF4-FFF2-40B4-BE49-F238E27FC236}">
                    <a16:creationId xmlns:a16="http://schemas.microsoft.com/office/drawing/2014/main" id="{59106E86-B8A0-E63E-04A4-C6FA7229D693}"/>
                  </a:ext>
                </a:extLst>
              </p:cNvPr>
              <p:cNvSpPr txBox="1"/>
              <p:nvPr/>
            </p:nvSpPr>
            <p:spPr>
              <a:xfrm>
                <a:off x="8431502" y="3911308"/>
                <a:ext cx="402336"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52</a:t>
                </a:r>
                <a:endParaRPr kumimoji="0" lang="zh-CN" altLang="en-US" sz="6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00" name="文本框 399">
                <a:extLst>
                  <a:ext uri="{FF2B5EF4-FFF2-40B4-BE49-F238E27FC236}">
                    <a16:creationId xmlns:a16="http://schemas.microsoft.com/office/drawing/2014/main" id="{D1473935-FA90-507E-28B9-AE057F5E8355}"/>
                  </a:ext>
                </a:extLst>
              </p:cNvPr>
              <p:cNvSpPr txBox="1"/>
              <p:nvPr/>
            </p:nvSpPr>
            <p:spPr>
              <a:xfrm>
                <a:off x="8431502" y="4145257"/>
                <a:ext cx="402336"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140</a:t>
                </a:r>
                <a:endParaRPr kumimoji="0" lang="zh-CN" altLang="en-US" sz="6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01" name="文本框 400">
                <a:extLst>
                  <a:ext uri="{FF2B5EF4-FFF2-40B4-BE49-F238E27FC236}">
                    <a16:creationId xmlns:a16="http://schemas.microsoft.com/office/drawing/2014/main" id="{4020E6C9-0AF5-69BA-670E-ED922CDBDB5D}"/>
                  </a:ext>
                </a:extLst>
              </p:cNvPr>
              <p:cNvSpPr txBox="1"/>
              <p:nvPr/>
            </p:nvSpPr>
            <p:spPr>
              <a:xfrm>
                <a:off x="8431502" y="4369706"/>
                <a:ext cx="402336"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179</a:t>
                </a:r>
                <a:endParaRPr kumimoji="0" lang="zh-CN" altLang="en-US" sz="6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407" name="组合 406">
              <a:extLst>
                <a:ext uri="{FF2B5EF4-FFF2-40B4-BE49-F238E27FC236}">
                  <a16:creationId xmlns:a16="http://schemas.microsoft.com/office/drawing/2014/main" id="{3357B399-E2E2-69E8-93F7-B99A0D5DE655}"/>
                </a:ext>
              </a:extLst>
            </p:cNvPr>
            <p:cNvGrpSpPr/>
            <p:nvPr/>
          </p:nvGrpSpPr>
          <p:grpSpPr>
            <a:xfrm>
              <a:off x="10272814" y="4160372"/>
              <a:ext cx="402336" cy="643064"/>
              <a:chOff x="8431502" y="3911308"/>
              <a:chExt cx="402336" cy="643064"/>
            </a:xfrm>
          </p:grpSpPr>
          <p:sp>
            <p:nvSpPr>
              <p:cNvPr id="408" name="文本框 407">
                <a:extLst>
                  <a:ext uri="{FF2B5EF4-FFF2-40B4-BE49-F238E27FC236}">
                    <a16:creationId xmlns:a16="http://schemas.microsoft.com/office/drawing/2014/main" id="{367C80FD-7202-C86E-BF94-3A0804A10F3F}"/>
                  </a:ext>
                </a:extLst>
              </p:cNvPr>
              <p:cNvSpPr txBox="1"/>
              <p:nvPr/>
            </p:nvSpPr>
            <p:spPr>
              <a:xfrm>
                <a:off x="8431502" y="3911308"/>
                <a:ext cx="402336"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65</a:t>
                </a:r>
                <a:endParaRPr kumimoji="0" lang="zh-CN" altLang="en-US" sz="6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09" name="文本框 408">
                <a:extLst>
                  <a:ext uri="{FF2B5EF4-FFF2-40B4-BE49-F238E27FC236}">
                    <a16:creationId xmlns:a16="http://schemas.microsoft.com/office/drawing/2014/main" id="{A7245CB0-01CE-68DA-1E37-F5A33800522E}"/>
                  </a:ext>
                </a:extLst>
              </p:cNvPr>
              <p:cNvSpPr txBox="1"/>
              <p:nvPr/>
            </p:nvSpPr>
            <p:spPr>
              <a:xfrm>
                <a:off x="8431502" y="4145257"/>
                <a:ext cx="402336"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138</a:t>
                </a:r>
                <a:endParaRPr kumimoji="0" lang="zh-CN" altLang="en-US" sz="6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10" name="文本框 409">
                <a:extLst>
                  <a:ext uri="{FF2B5EF4-FFF2-40B4-BE49-F238E27FC236}">
                    <a16:creationId xmlns:a16="http://schemas.microsoft.com/office/drawing/2014/main" id="{112C92B0-8C53-7B5E-0740-CDAB027D27C6}"/>
                  </a:ext>
                </a:extLst>
              </p:cNvPr>
              <p:cNvSpPr txBox="1"/>
              <p:nvPr/>
            </p:nvSpPr>
            <p:spPr>
              <a:xfrm>
                <a:off x="8431502" y="4369706"/>
                <a:ext cx="402336"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169</a:t>
                </a:r>
                <a:endParaRPr kumimoji="0" lang="zh-CN" altLang="en-US" sz="6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411" name="组合 410">
              <a:extLst>
                <a:ext uri="{FF2B5EF4-FFF2-40B4-BE49-F238E27FC236}">
                  <a16:creationId xmlns:a16="http://schemas.microsoft.com/office/drawing/2014/main" id="{1963BA33-6CD0-87FD-3C2E-9B94B4EBB738}"/>
                </a:ext>
              </a:extLst>
            </p:cNvPr>
            <p:cNvGrpSpPr/>
            <p:nvPr/>
          </p:nvGrpSpPr>
          <p:grpSpPr>
            <a:xfrm>
              <a:off x="10609414" y="4160372"/>
              <a:ext cx="402336" cy="643064"/>
              <a:chOff x="8431502" y="3911308"/>
              <a:chExt cx="402336" cy="643064"/>
            </a:xfrm>
          </p:grpSpPr>
          <p:sp>
            <p:nvSpPr>
              <p:cNvPr id="412" name="文本框 411">
                <a:extLst>
                  <a:ext uri="{FF2B5EF4-FFF2-40B4-BE49-F238E27FC236}">
                    <a16:creationId xmlns:a16="http://schemas.microsoft.com/office/drawing/2014/main" id="{AC978CBE-6188-9910-3E72-3B9285006038}"/>
                  </a:ext>
                </a:extLst>
              </p:cNvPr>
              <p:cNvSpPr txBox="1"/>
              <p:nvPr/>
            </p:nvSpPr>
            <p:spPr>
              <a:xfrm>
                <a:off x="8431502" y="3911308"/>
                <a:ext cx="402336"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78</a:t>
                </a:r>
                <a:endParaRPr kumimoji="0" lang="zh-CN" altLang="en-US" sz="6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13" name="文本框 412">
                <a:extLst>
                  <a:ext uri="{FF2B5EF4-FFF2-40B4-BE49-F238E27FC236}">
                    <a16:creationId xmlns:a16="http://schemas.microsoft.com/office/drawing/2014/main" id="{A72DA15C-A762-146D-6726-FF8789D50385}"/>
                  </a:ext>
                </a:extLst>
              </p:cNvPr>
              <p:cNvSpPr txBox="1"/>
              <p:nvPr/>
            </p:nvSpPr>
            <p:spPr>
              <a:xfrm>
                <a:off x="8431502" y="4145257"/>
                <a:ext cx="402336"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131</a:t>
                </a:r>
                <a:endParaRPr kumimoji="0" lang="zh-CN" altLang="en-US" sz="6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14" name="文本框 413">
                <a:extLst>
                  <a:ext uri="{FF2B5EF4-FFF2-40B4-BE49-F238E27FC236}">
                    <a16:creationId xmlns:a16="http://schemas.microsoft.com/office/drawing/2014/main" id="{D29C5677-7F33-110A-63CE-32454C07703C}"/>
                  </a:ext>
                </a:extLst>
              </p:cNvPr>
              <p:cNvSpPr txBox="1"/>
              <p:nvPr/>
            </p:nvSpPr>
            <p:spPr>
              <a:xfrm>
                <a:off x="8431502" y="4369706"/>
                <a:ext cx="402336"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168</a:t>
                </a:r>
                <a:endParaRPr kumimoji="0" lang="zh-CN" altLang="en-US" sz="6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415" name="组合 414">
              <a:extLst>
                <a:ext uri="{FF2B5EF4-FFF2-40B4-BE49-F238E27FC236}">
                  <a16:creationId xmlns:a16="http://schemas.microsoft.com/office/drawing/2014/main" id="{B5B45568-DCE3-EA6D-FFE2-3887A4DDD405}"/>
                </a:ext>
              </a:extLst>
            </p:cNvPr>
            <p:cNvGrpSpPr/>
            <p:nvPr/>
          </p:nvGrpSpPr>
          <p:grpSpPr>
            <a:xfrm>
              <a:off x="10934700" y="4160372"/>
              <a:ext cx="402336" cy="643064"/>
              <a:chOff x="8431502" y="3911308"/>
              <a:chExt cx="402336" cy="643064"/>
            </a:xfrm>
          </p:grpSpPr>
          <p:sp>
            <p:nvSpPr>
              <p:cNvPr id="416" name="文本框 415">
                <a:extLst>
                  <a:ext uri="{FF2B5EF4-FFF2-40B4-BE49-F238E27FC236}">
                    <a16:creationId xmlns:a16="http://schemas.microsoft.com/office/drawing/2014/main" id="{3C61AEBA-DF93-3CAD-FE6D-6BAF2F5D132A}"/>
                  </a:ext>
                </a:extLst>
              </p:cNvPr>
              <p:cNvSpPr txBox="1"/>
              <p:nvPr/>
            </p:nvSpPr>
            <p:spPr>
              <a:xfrm>
                <a:off x="8431502" y="3911308"/>
                <a:ext cx="402336"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91</a:t>
                </a:r>
                <a:endParaRPr kumimoji="0" lang="zh-CN" altLang="en-US" sz="6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17" name="文本框 416">
                <a:extLst>
                  <a:ext uri="{FF2B5EF4-FFF2-40B4-BE49-F238E27FC236}">
                    <a16:creationId xmlns:a16="http://schemas.microsoft.com/office/drawing/2014/main" id="{3D661DEE-A211-4978-7F36-80047749E5AC}"/>
                  </a:ext>
                </a:extLst>
              </p:cNvPr>
              <p:cNvSpPr txBox="1"/>
              <p:nvPr/>
            </p:nvSpPr>
            <p:spPr>
              <a:xfrm>
                <a:off x="8431502" y="4145257"/>
                <a:ext cx="402336"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121</a:t>
                </a:r>
                <a:endParaRPr kumimoji="0" lang="zh-CN" altLang="en-US" sz="6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18" name="文本框 417">
                <a:extLst>
                  <a:ext uri="{FF2B5EF4-FFF2-40B4-BE49-F238E27FC236}">
                    <a16:creationId xmlns:a16="http://schemas.microsoft.com/office/drawing/2014/main" id="{2B70748E-2CAA-62D5-A6A0-BA776CFC093C}"/>
                  </a:ext>
                </a:extLst>
              </p:cNvPr>
              <p:cNvSpPr txBox="1"/>
              <p:nvPr/>
            </p:nvSpPr>
            <p:spPr>
              <a:xfrm>
                <a:off x="8431502" y="4369706"/>
                <a:ext cx="402336"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152</a:t>
                </a:r>
                <a:endParaRPr kumimoji="0" lang="zh-CN" altLang="en-US" sz="6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424" name="组合 423">
              <a:extLst>
                <a:ext uri="{FF2B5EF4-FFF2-40B4-BE49-F238E27FC236}">
                  <a16:creationId xmlns:a16="http://schemas.microsoft.com/office/drawing/2014/main" id="{844E1BCC-E662-6FF3-E089-25E60AF795E9}"/>
                </a:ext>
              </a:extLst>
            </p:cNvPr>
            <p:cNvGrpSpPr/>
            <p:nvPr/>
          </p:nvGrpSpPr>
          <p:grpSpPr>
            <a:xfrm>
              <a:off x="11333110" y="4160372"/>
              <a:ext cx="402336" cy="643064"/>
              <a:chOff x="8431502" y="3911308"/>
              <a:chExt cx="402336" cy="643064"/>
            </a:xfrm>
          </p:grpSpPr>
          <p:sp>
            <p:nvSpPr>
              <p:cNvPr id="425" name="文本框 424">
                <a:extLst>
                  <a:ext uri="{FF2B5EF4-FFF2-40B4-BE49-F238E27FC236}">
                    <a16:creationId xmlns:a16="http://schemas.microsoft.com/office/drawing/2014/main" id="{35BCDA0B-8ED6-1341-2052-36B78764F50B}"/>
                  </a:ext>
                </a:extLst>
              </p:cNvPr>
              <p:cNvSpPr txBox="1"/>
              <p:nvPr/>
            </p:nvSpPr>
            <p:spPr>
              <a:xfrm>
                <a:off x="8431502" y="3911308"/>
                <a:ext cx="402336"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104</a:t>
                </a:r>
                <a:endParaRPr kumimoji="0" lang="zh-CN" altLang="en-US" sz="6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26" name="文本框 425">
                <a:extLst>
                  <a:ext uri="{FF2B5EF4-FFF2-40B4-BE49-F238E27FC236}">
                    <a16:creationId xmlns:a16="http://schemas.microsoft.com/office/drawing/2014/main" id="{1DACFED0-B6A0-402F-D42A-E129F33505FF}"/>
                  </a:ext>
                </a:extLst>
              </p:cNvPr>
              <p:cNvSpPr txBox="1"/>
              <p:nvPr/>
            </p:nvSpPr>
            <p:spPr>
              <a:xfrm>
                <a:off x="8431502" y="4145257"/>
                <a:ext cx="402336"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109</a:t>
                </a:r>
                <a:endParaRPr kumimoji="0" lang="zh-CN" altLang="en-US" sz="6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27" name="文本框 426">
                <a:extLst>
                  <a:ext uri="{FF2B5EF4-FFF2-40B4-BE49-F238E27FC236}">
                    <a16:creationId xmlns:a16="http://schemas.microsoft.com/office/drawing/2014/main" id="{2F9A5351-8B3F-C14D-9F8F-7CC2FD718C55}"/>
                  </a:ext>
                </a:extLst>
              </p:cNvPr>
              <p:cNvSpPr txBox="1"/>
              <p:nvPr/>
            </p:nvSpPr>
            <p:spPr>
              <a:xfrm>
                <a:off x="8431502" y="4369706"/>
                <a:ext cx="402336"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147</a:t>
                </a:r>
                <a:endParaRPr kumimoji="0" lang="zh-CN" altLang="en-US" sz="6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440" name="组合 439">
              <a:extLst>
                <a:ext uri="{FF2B5EF4-FFF2-40B4-BE49-F238E27FC236}">
                  <a16:creationId xmlns:a16="http://schemas.microsoft.com/office/drawing/2014/main" id="{928E5315-06C9-995D-A165-04180392DED2}"/>
                </a:ext>
              </a:extLst>
            </p:cNvPr>
            <p:cNvGrpSpPr/>
            <p:nvPr/>
          </p:nvGrpSpPr>
          <p:grpSpPr>
            <a:xfrm>
              <a:off x="8628473" y="4160372"/>
              <a:ext cx="402336" cy="643064"/>
              <a:chOff x="8431502" y="3911308"/>
              <a:chExt cx="402336" cy="643064"/>
            </a:xfrm>
          </p:grpSpPr>
          <p:sp>
            <p:nvSpPr>
              <p:cNvPr id="441" name="文本框 440">
                <a:extLst>
                  <a:ext uri="{FF2B5EF4-FFF2-40B4-BE49-F238E27FC236}">
                    <a16:creationId xmlns:a16="http://schemas.microsoft.com/office/drawing/2014/main" id="{AAA4D5D9-C44A-677B-3868-696A1534DC84}"/>
                  </a:ext>
                </a:extLst>
              </p:cNvPr>
              <p:cNvSpPr txBox="1"/>
              <p:nvPr/>
            </p:nvSpPr>
            <p:spPr>
              <a:xfrm>
                <a:off x="8431502" y="3911308"/>
                <a:ext cx="402336"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6</a:t>
                </a:r>
                <a:endParaRPr kumimoji="0" lang="zh-CN" altLang="en-US" sz="6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42" name="文本框 441">
                <a:extLst>
                  <a:ext uri="{FF2B5EF4-FFF2-40B4-BE49-F238E27FC236}">
                    <a16:creationId xmlns:a16="http://schemas.microsoft.com/office/drawing/2014/main" id="{B5502E24-C377-BE77-77DE-C540D18C9316}"/>
                  </a:ext>
                </a:extLst>
              </p:cNvPr>
              <p:cNvSpPr txBox="1"/>
              <p:nvPr/>
            </p:nvSpPr>
            <p:spPr>
              <a:xfrm>
                <a:off x="8431502" y="4145257"/>
                <a:ext cx="402336"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197</a:t>
                </a:r>
                <a:endParaRPr kumimoji="0" lang="zh-CN" altLang="en-US" sz="6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43" name="文本框 442">
                <a:extLst>
                  <a:ext uri="{FF2B5EF4-FFF2-40B4-BE49-F238E27FC236}">
                    <a16:creationId xmlns:a16="http://schemas.microsoft.com/office/drawing/2014/main" id="{6257D332-5EF2-83CF-3BC6-5FF988F34D82}"/>
                  </a:ext>
                </a:extLst>
              </p:cNvPr>
              <p:cNvSpPr txBox="1"/>
              <p:nvPr/>
            </p:nvSpPr>
            <p:spPr>
              <a:xfrm>
                <a:off x="8431502" y="4369706"/>
                <a:ext cx="402336"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197</a:t>
                </a:r>
                <a:endParaRPr kumimoji="0" lang="zh-CN" altLang="en-US" sz="6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444" name="组合 443">
              <a:extLst>
                <a:ext uri="{FF2B5EF4-FFF2-40B4-BE49-F238E27FC236}">
                  <a16:creationId xmlns:a16="http://schemas.microsoft.com/office/drawing/2014/main" id="{8AA3500F-47D8-8BA9-28AD-20E239234662}"/>
                </a:ext>
              </a:extLst>
            </p:cNvPr>
            <p:cNvGrpSpPr/>
            <p:nvPr/>
          </p:nvGrpSpPr>
          <p:grpSpPr>
            <a:xfrm>
              <a:off x="8442932" y="4160372"/>
              <a:ext cx="402336" cy="643064"/>
              <a:chOff x="8431502" y="3911308"/>
              <a:chExt cx="402336" cy="643064"/>
            </a:xfrm>
          </p:grpSpPr>
          <p:sp>
            <p:nvSpPr>
              <p:cNvPr id="445" name="文本框 444">
                <a:extLst>
                  <a:ext uri="{FF2B5EF4-FFF2-40B4-BE49-F238E27FC236}">
                    <a16:creationId xmlns:a16="http://schemas.microsoft.com/office/drawing/2014/main" id="{43CA69A8-CBE6-6A21-6A5B-5AD61614D9D1}"/>
                  </a:ext>
                </a:extLst>
              </p:cNvPr>
              <p:cNvSpPr txBox="1"/>
              <p:nvPr/>
            </p:nvSpPr>
            <p:spPr>
              <a:xfrm>
                <a:off x="8431502" y="3911308"/>
                <a:ext cx="402336"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0</a:t>
                </a:r>
                <a:endParaRPr kumimoji="0" lang="zh-CN" altLang="en-US" sz="6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46" name="文本框 445">
                <a:extLst>
                  <a:ext uri="{FF2B5EF4-FFF2-40B4-BE49-F238E27FC236}">
                    <a16:creationId xmlns:a16="http://schemas.microsoft.com/office/drawing/2014/main" id="{F1D1FC40-DFC6-C732-E8D9-5E0EFBD20261}"/>
                  </a:ext>
                </a:extLst>
              </p:cNvPr>
              <p:cNvSpPr txBox="1"/>
              <p:nvPr/>
            </p:nvSpPr>
            <p:spPr>
              <a:xfrm>
                <a:off x="8431502" y="4145257"/>
                <a:ext cx="402336"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207</a:t>
                </a:r>
                <a:endParaRPr kumimoji="0" lang="zh-CN" altLang="en-US" sz="6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47" name="文本框 446">
                <a:extLst>
                  <a:ext uri="{FF2B5EF4-FFF2-40B4-BE49-F238E27FC236}">
                    <a16:creationId xmlns:a16="http://schemas.microsoft.com/office/drawing/2014/main" id="{A6BC862E-9A9B-FEA1-83DB-7F14215FAC82}"/>
                  </a:ext>
                </a:extLst>
              </p:cNvPr>
              <p:cNvSpPr txBox="1"/>
              <p:nvPr/>
            </p:nvSpPr>
            <p:spPr>
              <a:xfrm>
                <a:off x="8431502" y="4369706"/>
                <a:ext cx="402336"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205</a:t>
                </a:r>
                <a:endParaRPr kumimoji="0" lang="zh-CN" altLang="en-US" sz="6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452" name="组合 451">
              <a:extLst>
                <a:ext uri="{FF2B5EF4-FFF2-40B4-BE49-F238E27FC236}">
                  <a16:creationId xmlns:a16="http://schemas.microsoft.com/office/drawing/2014/main" id="{AF8139DA-79DD-D2EB-76A9-89F91F11ACE9}"/>
                </a:ext>
              </a:extLst>
            </p:cNvPr>
            <p:cNvGrpSpPr/>
            <p:nvPr/>
          </p:nvGrpSpPr>
          <p:grpSpPr>
            <a:xfrm>
              <a:off x="8999555" y="4160372"/>
              <a:ext cx="402336" cy="643064"/>
              <a:chOff x="8431502" y="3911308"/>
              <a:chExt cx="402336" cy="643064"/>
            </a:xfrm>
          </p:grpSpPr>
          <p:sp>
            <p:nvSpPr>
              <p:cNvPr id="453" name="文本框 452">
                <a:extLst>
                  <a:ext uri="{FF2B5EF4-FFF2-40B4-BE49-F238E27FC236}">
                    <a16:creationId xmlns:a16="http://schemas.microsoft.com/office/drawing/2014/main" id="{213932FC-D12B-D7C6-59C1-241D1492D770}"/>
                  </a:ext>
                </a:extLst>
              </p:cNvPr>
              <p:cNvSpPr txBox="1"/>
              <p:nvPr/>
            </p:nvSpPr>
            <p:spPr>
              <a:xfrm>
                <a:off x="8431502" y="3911308"/>
                <a:ext cx="402336"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18</a:t>
                </a:r>
                <a:endParaRPr kumimoji="0" lang="zh-CN" altLang="en-US" sz="6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54" name="文本框 453">
                <a:extLst>
                  <a:ext uri="{FF2B5EF4-FFF2-40B4-BE49-F238E27FC236}">
                    <a16:creationId xmlns:a16="http://schemas.microsoft.com/office/drawing/2014/main" id="{8D1D4B10-6904-A3B4-35DE-70C243EC923E}"/>
                  </a:ext>
                </a:extLst>
              </p:cNvPr>
              <p:cNvSpPr txBox="1"/>
              <p:nvPr/>
            </p:nvSpPr>
            <p:spPr>
              <a:xfrm>
                <a:off x="8431502" y="4145257"/>
                <a:ext cx="402336"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171</a:t>
                </a:r>
                <a:endParaRPr kumimoji="0" lang="zh-CN" altLang="en-US" sz="6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55" name="文本框 454">
                <a:extLst>
                  <a:ext uri="{FF2B5EF4-FFF2-40B4-BE49-F238E27FC236}">
                    <a16:creationId xmlns:a16="http://schemas.microsoft.com/office/drawing/2014/main" id="{0D6F72E5-836C-D2D0-F271-3D3BEEF238EC}"/>
                  </a:ext>
                </a:extLst>
              </p:cNvPr>
              <p:cNvSpPr txBox="1"/>
              <p:nvPr/>
            </p:nvSpPr>
            <p:spPr>
              <a:xfrm>
                <a:off x="8431502" y="4369706"/>
                <a:ext cx="402336"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192</a:t>
                </a:r>
                <a:endParaRPr kumimoji="0" lang="zh-CN" altLang="en-US" sz="6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456" name="组合 455">
              <a:extLst>
                <a:ext uri="{FF2B5EF4-FFF2-40B4-BE49-F238E27FC236}">
                  <a16:creationId xmlns:a16="http://schemas.microsoft.com/office/drawing/2014/main" id="{55F80530-9FC6-4E4B-8A27-99C7301CDD5A}"/>
                </a:ext>
              </a:extLst>
            </p:cNvPr>
            <p:cNvGrpSpPr/>
            <p:nvPr/>
          </p:nvGrpSpPr>
          <p:grpSpPr>
            <a:xfrm>
              <a:off x="7875116" y="4160372"/>
              <a:ext cx="723825" cy="735397"/>
              <a:chOff x="8413567" y="3911308"/>
              <a:chExt cx="420272" cy="735397"/>
            </a:xfrm>
          </p:grpSpPr>
          <p:sp>
            <p:nvSpPr>
              <p:cNvPr id="457" name="文本框 456">
                <a:extLst>
                  <a:ext uri="{FF2B5EF4-FFF2-40B4-BE49-F238E27FC236}">
                    <a16:creationId xmlns:a16="http://schemas.microsoft.com/office/drawing/2014/main" id="{9E350FFD-0F69-4985-8AAB-C5AFF526DDE9}"/>
                  </a:ext>
                </a:extLst>
              </p:cNvPr>
              <p:cNvSpPr txBox="1"/>
              <p:nvPr/>
            </p:nvSpPr>
            <p:spPr>
              <a:xfrm>
                <a:off x="8431502" y="3911308"/>
                <a:ext cx="402336"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600" b="0" i="0" u="none" strike="noStrike" kern="1200" cap="none" spc="0" normalizeH="0" baseline="0" noProof="0">
                    <a:ln>
                      <a:noFill/>
                    </a:ln>
                    <a:solidFill>
                      <a:srgbClr val="43215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时间 </a:t>
                </a:r>
                <a:r>
                  <a:rPr kumimoji="0" lang="en-US" altLang="zh-CN" sz="600" b="0" i="0" u="none" strike="noStrike" kern="1200" cap="none" spc="0" normalizeH="0" baseline="0" noProof="0">
                    <a:ln>
                      <a:noFill/>
                    </a:ln>
                    <a:solidFill>
                      <a:srgbClr val="43215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a:t>
                </a:r>
                <a:r>
                  <a:rPr kumimoji="0" lang="zh-CN" altLang="en-US" sz="600" b="0" i="0" u="none" strike="noStrike" kern="1200" cap="none" spc="0" normalizeH="0" baseline="0" noProof="0">
                    <a:ln>
                      <a:noFill/>
                    </a:ln>
                    <a:solidFill>
                      <a:srgbClr val="43215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周</a:t>
                </a:r>
                <a:r>
                  <a:rPr kumimoji="0" lang="en-US" altLang="zh-CN" sz="600" b="0" i="0" u="none" strike="noStrike" kern="1200" cap="none" spc="0" normalizeH="0" baseline="0" noProof="0">
                    <a:ln>
                      <a:noFill/>
                    </a:ln>
                    <a:solidFill>
                      <a:srgbClr val="43215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a:t>
                </a:r>
                <a:endParaRPr kumimoji="0" lang="zh-CN" altLang="en-US" sz="600" b="0" i="0" u="none" strike="noStrike" kern="1200" cap="none" spc="0" normalizeH="0" baseline="0" noProof="0">
                  <a:ln>
                    <a:noFill/>
                  </a:ln>
                  <a:solidFill>
                    <a:srgbClr val="43215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58" name="文本框 457">
                <a:extLst>
                  <a:ext uri="{FF2B5EF4-FFF2-40B4-BE49-F238E27FC236}">
                    <a16:creationId xmlns:a16="http://schemas.microsoft.com/office/drawing/2014/main" id="{2B754239-79B3-2BC3-8807-185D903AE6D8}"/>
                  </a:ext>
                </a:extLst>
              </p:cNvPr>
              <p:cNvSpPr txBox="1"/>
              <p:nvPr/>
            </p:nvSpPr>
            <p:spPr>
              <a:xfrm>
                <a:off x="8413567" y="4145257"/>
                <a:ext cx="42027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6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安慰剂</a:t>
                </a:r>
                <a:r>
                  <a:rPr kumimoji="0" lang="en-US" altLang="zh-CN" sz="6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a:t>
                </a:r>
                <a:r>
                  <a:rPr kumimoji="0" lang="zh-CN" altLang="en-US" sz="6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格列美脲 </a:t>
                </a:r>
                <a:r>
                  <a:rPr kumimoji="0" lang="en-US" altLang="zh-CN" sz="6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(N=)</a:t>
                </a:r>
                <a:endParaRPr kumimoji="0" lang="zh-CN" altLang="en-US" sz="6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59" name="文本框 458">
                <a:extLst>
                  <a:ext uri="{FF2B5EF4-FFF2-40B4-BE49-F238E27FC236}">
                    <a16:creationId xmlns:a16="http://schemas.microsoft.com/office/drawing/2014/main" id="{07840CF6-F27C-5F82-5C85-423C357D066E}"/>
                  </a:ext>
                </a:extLst>
              </p:cNvPr>
              <p:cNvSpPr txBox="1"/>
              <p:nvPr/>
            </p:nvSpPr>
            <p:spPr>
              <a:xfrm>
                <a:off x="8413568" y="4369706"/>
                <a:ext cx="42027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600" b="0" i="0" u="none" strike="noStrike" kern="1200" cap="none" spc="0" normalizeH="0" baseline="0" noProof="0">
                    <a:ln>
                      <a:noFill/>
                    </a:ln>
                    <a:solidFill>
                      <a:srgbClr val="744E9B"/>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艾托格列净</a:t>
                </a:r>
                <a:r>
                  <a:rPr kumimoji="0" lang="en-US" altLang="zh-CN" sz="600" b="0" i="0" u="none" strike="noStrike" kern="1200" cap="none" spc="0" normalizeH="0" baseline="0" noProof="0">
                    <a:ln>
                      <a:noFill/>
                    </a:ln>
                    <a:solidFill>
                      <a:srgbClr val="744E9B"/>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 5 mg</a:t>
                </a:r>
                <a:r>
                  <a:rPr kumimoji="0" lang="zh-CN" altLang="en-US" sz="600" b="0" i="0" u="none" strike="noStrike" kern="1200" cap="none" spc="0" normalizeH="0" baseline="0" noProof="0">
                    <a:ln>
                      <a:noFill/>
                    </a:ln>
                    <a:solidFill>
                      <a:srgbClr val="744E9B"/>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 </a:t>
                </a:r>
                <a:r>
                  <a:rPr kumimoji="0" lang="en-US" altLang="zh-CN" sz="600" b="0" i="0" u="none" strike="noStrike" kern="1200" cap="none" spc="0" normalizeH="0" baseline="0" noProof="0">
                    <a:ln>
                      <a:noFill/>
                    </a:ln>
                    <a:solidFill>
                      <a:srgbClr val="744E9B"/>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(N=)</a:t>
                </a:r>
                <a:endParaRPr kumimoji="0" lang="zh-CN" altLang="en-US" sz="600" b="0" i="0" u="none" strike="noStrike" kern="1200" cap="none" spc="0" normalizeH="0" baseline="0" noProof="0">
                  <a:ln>
                    <a:noFill/>
                  </a:ln>
                  <a:solidFill>
                    <a:srgbClr val="744E9B"/>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sp>
        <p:nvSpPr>
          <p:cNvPr id="468" name="Rectangle 8">
            <a:extLst>
              <a:ext uri="{FF2B5EF4-FFF2-40B4-BE49-F238E27FC236}">
                <a16:creationId xmlns:a16="http://schemas.microsoft.com/office/drawing/2014/main" id="{6EF485F7-8A91-F52E-00E9-B8F62862A788}"/>
              </a:ext>
            </a:extLst>
          </p:cNvPr>
          <p:cNvSpPr/>
          <p:nvPr/>
        </p:nvSpPr>
        <p:spPr>
          <a:xfrm>
            <a:off x="7836671" y="5102413"/>
            <a:ext cx="4027379" cy="1148298"/>
          </a:xfrm>
          <a:prstGeom prst="rect">
            <a:avLst/>
          </a:prstGeom>
          <a:solidFill>
            <a:srgbClr val="754E9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zh-CN" altLang="zh-CN" sz="600" b="0" i="0" u="none" strike="noStrike" kern="1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469" name="文本框 468">
            <a:extLst>
              <a:ext uri="{FF2B5EF4-FFF2-40B4-BE49-F238E27FC236}">
                <a16:creationId xmlns:a16="http://schemas.microsoft.com/office/drawing/2014/main" id="{4A6B583D-2622-2B01-E7C8-1B28A4874DB4}"/>
              </a:ext>
            </a:extLst>
          </p:cNvPr>
          <p:cNvSpPr txBox="1"/>
          <p:nvPr/>
        </p:nvSpPr>
        <p:spPr>
          <a:xfrm>
            <a:off x="7871469" y="5187853"/>
            <a:ext cx="3552376" cy="255070"/>
          </a:xfrm>
          <a:prstGeom prst="rect">
            <a:avLst/>
          </a:prstGeom>
          <a:noFill/>
        </p:spPr>
        <p:txBody>
          <a:bodyPr wrap="square" lIns="91440" tIns="45720" rIns="91440" bIns="45720" rtlCol="0" anchor="t">
            <a:spAutoFit/>
          </a:bodyPr>
          <a:lstStyle/>
          <a:p>
            <a:pPr>
              <a:lnSpc>
                <a:spcPct val="150000"/>
              </a:lnSpc>
              <a:defRPr/>
            </a:pPr>
            <a:r>
              <a:rPr kumimoji="0" lang="en-US" altLang="zh-CN" sz="800" b="1" i="0" u="none" strike="noStrike" kern="0" cap="none" spc="0" normalizeH="0" baseline="0" noProof="0">
                <a:ln>
                  <a:noFill/>
                </a:ln>
                <a:solidFill>
                  <a:srgbClr val="000000"/>
                </a:solidFill>
                <a:effectLst/>
                <a:uLnTx/>
                <a:uFillTx/>
                <a:latin typeface="Arial"/>
                <a:ea typeface="微软雅黑"/>
                <a:cs typeface="Arial"/>
                <a:sym typeface="Arial" panose="020B0604020202020204" pitchFamily="34" charset="0"/>
              </a:rPr>
              <a:t>HbA</a:t>
            </a:r>
            <a:r>
              <a:rPr kumimoji="0" lang="en-US" altLang="zh-CN" sz="800" b="1" i="0" u="none" strike="noStrike" kern="0" cap="none" spc="0" normalizeH="0" baseline="-25000" noProof="0">
                <a:ln>
                  <a:noFill/>
                </a:ln>
                <a:solidFill>
                  <a:srgbClr val="000000"/>
                </a:solidFill>
                <a:effectLst/>
                <a:uLnTx/>
                <a:uFillTx/>
                <a:latin typeface="Arial"/>
                <a:ea typeface="微软雅黑"/>
                <a:cs typeface="Arial"/>
                <a:sym typeface="Arial" panose="020B0604020202020204" pitchFamily="34" charset="0"/>
              </a:rPr>
              <a:t>1c</a:t>
            </a:r>
            <a:r>
              <a:rPr kumimoji="0" lang="zh-CN" altLang="en-US" sz="800" b="1" i="0" u="none" strike="noStrike" kern="0" cap="none" spc="0" normalizeH="0" baseline="0" noProof="0">
                <a:ln>
                  <a:noFill/>
                </a:ln>
                <a:solidFill>
                  <a:srgbClr val="000000"/>
                </a:solidFill>
                <a:effectLst/>
                <a:uLnTx/>
                <a:uFillTx/>
                <a:latin typeface="Arial"/>
                <a:ea typeface="微软雅黑"/>
                <a:cs typeface="Arial"/>
                <a:sym typeface="Arial" panose="020B0604020202020204" pitchFamily="34" charset="0"/>
              </a:rPr>
              <a:t>基线均值 </a:t>
            </a:r>
            <a:r>
              <a:rPr kumimoji="0" lang="en-US" altLang="zh-CN" sz="800" b="1" i="0" u="none" strike="noStrike" kern="0" cap="none" spc="0" normalizeH="0" baseline="0" noProof="0">
                <a:ln>
                  <a:noFill/>
                </a:ln>
                <a:solidFill>
                  <a:srgbClr val="000000"/>
                </a:solidFill>
                <a:effectLst/>
                <a:uLnTx/>
                <a:uFillTx/>
                <a:latin typeface="Arial"/>
                <a:ea typeface="微软雅黑"/>
                <a:cs typeface="Arial"/>
                <a:sym typeface="Arial" panose="020B0604020202020204" pitchFamily="34" charset="0"/>
              </a:rPr>
              <a:t>(%)</a:t>
            </a:r>
            <a:r>
              <a:rPr kumimoji="0" lang="zh-CN" altLang="en-US" sz="800" b="1" i="0" u="none" strike="noStrike" kern="0" cap="none" spc="0" normalizeH="0" baseline="0" noProof="0">
                <a:ln>
                  <a:noFill/>
                </a:ln>
                <a:solidFill>
                  <a:srgbClr val="000000"/>
                </a:solidFill>
                <a:effectLst/>
                <a:uLnTx/>
                <a:uFillTx/>
                <a:latin typeface="Arial"/>
                <a:ea typeface="微软雅黑"/>
                <a:cs typeface="Arial"/>
                <a:sym typeface="Arial" panose="020B0604020202020204" pitchFamily="34" charset="0"/>
              </a:rPr>
              <a:t>：</a:t>
            </a:r>
            <a:r>
              <a:rPr lang="en-US" altLang="zh-CN" sz="800" b="1" kern="0">
                <a:solidFill>
                  <a:srgbClr val="000000"/>
                </a:solidFill>
                <a:latin typeface="Arial"/>
                <a:ea typeface="微软雅黑"/>
                <a:cs typeface="Arial"/>
                <a:sym typeface="Arial" panose="020B0604020202020204" pitchFamily="34" charset="0"/>
              </a:rPr>
              <a:t>  </a:t>
            </a:r>
            <a:r>
              <a:rPr kumimoji="0" lang="en-US" altLang="zh-CN" sz="800" b="1" i="0" u="none" strike="noStrike" kern="0" cap="none" spc="0" normalizeH="0" baseline="0" noProof="0">
                <a:ln>
                  <a:noFill/>
                </a:ln>
                <a:solidFill>
                  <a:srgbClr val="000000"/>
                </a:solidFill>
                <a:effectLst/>
                <a:uLnTx/>
                <a:uFillTx/>
                <a:latin typeface="Arial"/>
                <a:ea typeface="微软雅黑"/>
                <a:cs typeface="Arial"/>
                <a:sym typeface="Arial" panose="020B0604020202020204" pitchFamily="34" charset="0"/>
              </a:rPr>
              <a:t> </a:t>
            </a:r>
            <a:r>
              <a:rPr kumimoji="0" lang="zh-CN" altLang="en-US" sz="800" b="0" i="0" u="none" strike="noStrike" kern="0" cap="none" spc="0" normalizeH="0" baseline="0" noProof="0">
                <a:ln>
                  <a:noFill/>
                </a:ln>
                <a:solidFill>
                  <a:srgbClr val="000000"/>
                </a:solidFill>
                <a:effectLst/>
                <a:uLnTx/>
                <a:uFillTx/>
                <a:latin typeface="Arial"/>
                <a:ea typeface="微软雅黑"/>
                <a:cs typeface="Arial"/>
                <a:sym typeface="Arial" panose="020B0604020202020204" pitchFamily="34" charset="0"/>
              </a:rPr>
              <a:t>安慰剂</a:t>
            </a:r>
            <a:r>
              <a:rPr kumimoji="0" lang="en-US" altLang="zh-CN" sz="800" b="0" i="0" u="none" strike="noStrike" kern="0" cap="none" spc="0" normalizeH="0" baseline="0" noProof="0">
                <a:ln>
                  <a:noFill/>
                </a:ln>
                <a:solidFill>
                  <a:srgbClr val="000000"/>
                </a:solidFill>
                <a:effectLst/>
                <a:uLnTx/>
                <a:uFillTx/>
                <a:latin typeface="Arial"/>
                <a:ea typeface="微软雅黑"/>
                <a:cs typeface="Arial"/>
                <a:sym typeface="Arial" panose="020B0604020202020204" pitchFamily="34" charset="0"/>
              </a:rPr>
              <a:t>/</a:t>
            </a:r>
            <a:r>
              <a:rPr kumimoji="0" lang="zh-CN" altLang="en-US" sz="800" b="0" i="0" u="none" strike="noStrike" kern="0" cap="none" spc="0" normalizeH="0" baseline="0" noProof="0">
                <a:ln>
                  <a:noFill/>
                </a:ln>
                <a:solidFill>
                  <a:srgbClr val="000000"/>
                </a:solidFill>
                <a:effectLst/>
                <a:uLnTx/>
                <a:uFillTx/>
                <a:latin typeface="Arial"/>
                <a:ea typeface="微软雅黑"/>
                <a:cs typeface="Arial"/>
                <a:sym typeface="Arial" panose="020B0604020202020204" pitchFamily="34" charset="0"/>
              </a:rPr>
              <a:t>格列美脲：</a:t>
            </a:r>
            <a:r>
              <a:rPr lang="en-US" altLang="zh-CN" sz="800" kern="0">
                <a:solidFill>
                  <a:srgbClr val="000000"/>
                </a:solidFill>
                <a:latin typeface="Arial"/>
                <a:ea typeface="微软雅黑"/>
                <a:cs typeface="Arial"/>
                <a:sym typeface="Arial" panose="020B0604020202020204" pitchFamily="34" charset="0"/>
              </a:rPr>
              <a:t>8.2</a:t>
            </a:r>
            <a:r>
              <a:rPr kumimoji="0" lang="zh-CN" altLang="en-US" sz="800" b="0" i="0" u="none" strike="noStrike" kern="0" cap="none" spc="0" normalizeH="0" baseline="0" noProof="0">
                <a:ln>
                  <a:noFill/>
                </a:ln>
                <a:solidFill>
                  <a:srgbClr val="000000"/>
                </a:solidFill>
                <a:effectLst/>
                <a:uLnTx/>
                <a:uFillTx/>
                <a:latin typeface="Arial"/>
                <a:ea typeface="微软雅黑"/>
                <a:cs typeface="Arial"/>
                <a:sym typeface="Arial" panose="020B0604020202020204" pitchFamily="34" charset="0"/>
              </a:rPr>
              <a:t>；</a:t>
            </a:r>
            <a:r>
              <a:rPr kumimoji="0" lang="zh-CN" altLang="en-US" sz="800" b="0" i="0" u="none" strike="noStrike" kern="0" cap="none" spc="0" normalizeH="0" baseline="0" noProof="0">
                <a:ln>
                  <a:noFill/>
                </a:ln>
                <a:solidFill>
                  <a:srgbClr val="744E9B"/>
                </a:solidFill>
                <a:effectLst/>
                <a:uLnTx/>
                <a:uFillTx/>
                <a:latin typeface="Arial"/>
                <a:ea typeface="微软雅黑"/>
                <a:cs typeface="Arial"/>
                <a:sym typeface="Arial" panose="020B0604020202020204" pitchFamily="34" charset="0"/>
              </a:rPr>
              <a:t>艾托格列净 </a:t>
            </a:r>
            <a:r>
              <a:rPr kumimoji="0" lang="en-US" altLang="zh-CN" sz="800" b="0" i="0" u="none" strike="noStrike" kern="0" cap="none" spc="0" normalizeH="0" baseline="0" noProof="0">
                <a:ln>
                  <a:noFill/>
                </a:ln>
                <a:solidFill>
                  <a:srgbClr val="744E9B"/>
                </a:solidFill>
                <a:effectLst/>
                <a:uLnTx/>
                <a:uFillTx/>
                <a:latin typeface="Arial"/>
                <a:ea typeface="微软雅黑"/>
                <a:cs typeface="Arial"/>
                <a:sym typeface="Arial" panose="020B0604020202020204" pitchFamily="34" charset="0"/>
              </a:rPr>
              <a:t>5 mg</a:t>
            </a:r>
            <a:r>
              <a:rPr kumimoji="0" lang="zh-CN" altLang="en-US" sz="800" b="0" i="0" u="none" strike="noStrike" kern="0" cap="none" spc="0" normalizeH="0" baseline="0" noProof="0">
                <a:ln>
                  <a:noFill/>
                </a:ln>
                <a:solidFill>
                  <a:srgbClr val="744E9B"/>
                </a:solidFill>
                <a:effectLst/>
                <a:uLnTx/>
                <a:uFillTx/>
                <a:latin typeface="Arial"/>
                <a:ea typeface="微软雅黑"/>
                <a:cs typeface="Arial"/>
                <a:sym typeface="Arial" panose="020B0604020202020204" pitchFamily="34" charset="0"/>
              </a:rPr>
              <a:t>：</a:t>
            </a:r>
            <a:r>
              <a:rPr kumimoji="0" lang="en-US" altLang="zh-CN" sz="800" b="0" i="0" u="none" strike="noStrike" kern="0" cap="none" spc="0" normalizeH="0" baseline="0" noProof="0">
                <a:ln>
                  <a:noFill/>
                </a:ln>
                <a:solidFill>
                  <a:srgbClr val="744E9B"/>
                </a:solidFill>
                <a:effectLst/>
                <a:uLnTx/>
                <a:uFillTx/>
                <a:latin typeface="Arial"/>
                <a:ea typeface="微软雅黑"/>
                <a:cs typeface="Arial"/>
                <a:sym typeface="Arial" panose="020B0604020202020204" pitchFamily="34" charset="0"/>
              </a:rPr>
              <a:t>8.1</a:t>
            </a:r>
            <a:endParaRPr kumimoji="0" lang="zh-CN" altLang="en-US" sz="600" b="0" i="0" u="none" strike="noStrike" kern="1200" cap="none" spc="0" normalizeH="0" baseline="0" noProof="0">
              <a:ln>
                <a:noFill/>
              </a:ln>
              <a:solidFill>
                <a:prstClr val="black"/>
              </a:solidFill>
              <a:effectLst/>
              <a:uLnTx/>
              <a:uFillTx/>
              <a:latin typeface="Arial"/>
              <a:ea typeface="微软雅黑"/>
              <a:cs typeface="Arial"/>
              <a:sym typeface="Arial" panose="020B0604020202020204" pitchFamily="34" charset="0"/>
            </a:endParaRPr>
          </a:p>
        </p:txBody>
      </p:sp>
      <p:sp>
        <p:nvSpPr>
          <p:cNvPr id="470" name="文本框 469">
            <a:extLst>
              <a:ext uri="{FF2B5EF4-FFF2-40B4-BE49-F238E27FC236}">
                <a16:creationId xmlns:a16="http://schemas.microsoft.com/office/drawing/2014/main" id="{ED6107D7-043F-3EBA-4FE3-B4A5924C379B}"/>
              </a:ext>
            </a:extLst>
          </p:cNvPr>
          <p:cNvSpPr txBox="1"/>
          <p:nvPr/>
        </p:nvSpPr>
        <p:spPr>
          <a:xfrm>
            <a:off x="7857167" y="5519771"/>
            <a:ext cx="2385114" cy="623504"/>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800" b="1" i="0" u="none" strike="noStrike" kern="0" cap="none" spc="0" normalizeH="0" baseline="0" noProof="0">
                <a:ln>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HbA</a:t>
            </a:r>
            <a:r>
              <a:rPr kumimoji="0" lang="en-US" altLang="zh-CN" sz="800" b="1" i="0" u="none" strike="noStrike" kern="0" cap="none" spc="0" normalizeH="0" baseline="-25000" noProof="0">
                <a:ln>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1c</a:t>
            </a:r>
            <a:r>
              <a:rPr kumimoji="0" lang="zh-CN" altLang="en-US" sz="800" b="1" i="0" u="none" strike="noStrike" kern="0" cap="none" spc="0" normalizeH="0" baseline="0" noProof="0">
                <a:ln>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较基线的平均 </a:t>
            </a:r>
            <a:r>
              <a:rPr kumimoji="0" lang="en-US" altLang="zh-CN" sz="800" b="1" i="0" u="none" strike="noStrike" kern="0" cap="none" spc="0" normalizeH="0" baseline="0" noProof="0">
                <a:ln>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(SE)</a:t>
            </a:r>
            <a:r>
              <a:rPr kumimoji="0" lang="zh-CN" altLang="en-US" sz="800" b="1" i="0" u="none" strike="noStrike" kern="0" cap="none" spc="0" normalizeH="0" baseline="0" noProof="0">
                <a:ln>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变化 </a:t>
            </a:r>
            <a:r>
              <a:rPr kumimoji="0" lang="en-US" altLang="zh-CN" sz="800" b="1" i="0" u="none" strike="noStrike" kern="0" cap="none" spc="0" normalizeH="0" baseline="0" noProof="0">
                <a:ln>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(%)52</a:t>
            </a:r>
            <a:r>
              <a:rPr kumimoji="0" lang="zh-CN" altLang="en-US" sz="800" b="1" i="0" u="none" strike="noStrike" kern="0" cap="none" spc="0" normalizeH="0" baseline="0" noProof="0">
                <a:ln>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周</a:t>
            </a:r>
            <a:endParaRPr kumimoji="0" lang="en-US" altLang="zh-CN" sz="800" b="0" i="0" u="none" strike="noStrike" kern="0" cap="none" spc="0" normalizeH="0" baseline="0" noProof="0">
              <a:ln>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a:p>
            <a:pPr marL="18000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700" b="0" i="0" u="none" strike="noStrike" kern="0" cap="none" spc="0" normalizeH="0" baseline="0" noProof="0">
                <a:ln>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安慰剂</a:t>
            </a:r>
            <a:r>
              <a:rPr kumimoji="0" lang="en-US" altLang="zh-CN" sz="700" b="0" i="0" u="none" strike="noStrike" kern="0" cap="none" spc="0" normalizeH="0" baseline="0" noProof="0">
                <a:ln>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a:t>
            </a:r>
            <a:r>
              <a:rPr kumimoji="0" lang="zh-CN" altLang="en-US" sz="700" b="0" i="0" u="none" strike="noStrike" kern="0" cap="none" spc="0" normalizeH="0" baseline="0" noProof="0">
                <a:ln>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格列美脲：</a:t>
            </a:r>
            <a:r>
              <a:rPr kumimoji="0" lang="en-US" altLang="zh-CN" sz="800" b="1" i="0" u="none" strike="noStrike" kern="0" cap="none" spc="0" normalizeH="0" baseline="0" noProof="0">
                <a:ln>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-0.7 (0.08)</a:t>
            </a:r>
            <a:endParaRPr kumimoji="0" lang="en-US" altLang="zh-CN" sz="700" b="0" i="0" u="none" strike="noStrike" kern="0" cap="none" spc="0" normalizeH="0" baseline="0" noProof="0">
              <a:ln>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a:p>
            <a:pPr marL="18000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700" b="0" i="0" u="none" strike="noStrike" kern="0" cap="none" spc="0" normalizeH="0" baseline="0" noProof="0">
                <a:ln>
                  <a:noFill/>
                </a:ln>
                <a:solidFill>
                  <a:srgbClr val="744E9B"/>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艾托格列净 </a:t>
            </a:r>
            <a:r>
              <a:rPr kumimoji="0" lang="en-US" altLang="zh-CN" sz="700" b="0" i="0" u="none" strike="noStrike" kern="0" cap="none" spc="0" normalizeH="0" baseline="0" noProof="0">
                <a:ln>
                  <a:noFill/>
                </a:ln>
                <a:solidFill>
                  <a:srgbClr val="744E9B"/>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5 mg</a:t>
            </a:r>
            <a:r>
              <a:rPr kumimoji="0" lang="zh-CN" altLang="en-US" sz="700" b="0" i="0" u="none" strike="noStrike" kern="0" cap="none" spc="0" normalizeH="0" baseline="0" noProof="0">
                <a:ln>
                  <a:noFill/>
                </a:ln>
                <a:solidFill>
                  <a:srgbClr val="744E9B"/>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a:t>
            </a:r>
            <a:r>
              <a:rPr kumimoji="0" lang="en-US" altLang="zh-CN" sz="800" b="1" i="0" u="none" strike="noStrike" kern="0" cap="none" spc="0" normalizeH="0" baseline="0" noProof="0">
                <a:ln>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-0.7 (0.07)</a:t>
            </a:r>
          </a:p>
        </p:txBody>
      </p:sp>
      <p:sp>
        <p:nvSpPr>
          <p:cNvPr id="471" name="文本框 470">
            <a:extLst>
              <a:ext uri="{FF2B5EF4-FFF2-40B4-BE49-F238E27FC236}">
                <a16:creationId xmlns:a16="http://schemas.microsoft.com/office/drawing/2014/main" id="{293578B4-2D86-C224-A4C5-106C54517248}"/>
              </a:ext>
            </a:extLst>
          </p:cNvPr>
          <p:cNvSpPr txBox="1"/>
          <p:nvPr/>
        </p:nvSpPr>
        <p:spPr>
          <a:xfrm>
            <a:off x="9867259" y="5519771"/>
            <a:ext cx="1723139" cy="624402"/>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800" b="1" i="0" u="none" strike="noStrike" kern="0" cap="none" spc="0" normalizeH="0" baseline="0" noProof="0">
                <a:ln>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104</a:t>
            </a:r>
            <a:r>
              <a:rPr kumimoji="0" lang="zh-CN" altLang="en-US" sz="800" b="1" i="0" u="none" strike="noStrike" kern="0" cap="none" spc="0" normalizeH="0" baseline="0" noProof="0">
                <a:ln>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周</a:t>
            </a:r>
            <a:endParaRPr kumimoji="0" lang="en-US" altLang="zh-CN" sz="800" b="1" i="0" u="none" strike="noStrike" kern="0" cap="none" spc="0" normalizeH="0" baseline="0" noProof="0">
              <a:ln>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800" b="0" i="0" u="none" strike="noStrike" kern="0" cap="none" spc="0" normalizeH="0" baseline="0" noProof="0">
                <a:ln>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安慰剂</a:t>
            </a:r>
            <a:r>
              <a:rPr kumimoji="0" lang="en-US" altLang="zh-CN" sz="800" b="0" i="0" u="none" strike="noStrike" kern="0" cap="none" spc="0" normalizeH="0" baseline="0" noProof="0">
                <a:ln>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a:t>
            </a:r>
            <a:r>
              <a:rPr kumimoji="0" lang="zh-CN" altLang="en-US" sz="800" b="0" i="0" u="none" strike="noStrike" kern="0" cap="none" spc="0" normalizeH="0" baseline="0" noProof="0">
                <a:ln>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格列美脲：</a:t>
            </a:r>
            <a:r>
              <a:rPr kumimoji="0" lang="en-US" altLang="zh-CN" sz="800" b="1" i="0" u="none" strike="noStrike" kern="0" cap="none" spc="0" normalizeH="0" baseline="0" noProof="0">
                <a:ln>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-0.6 (0.09)</a:t>
            </a:r>
            <a:endParaRPr kumimoji="0" lang="en-US" altLang="zh-CN" sz="800" b="0" i="0" u="none" strike="noStrike" kern="0" cap="none" spc="0" normalizeH="0" baseline="0" noProof="0">
              <a:ln>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800" b="0" i="0" u="none" strike="noStrike" kern="0" cap="none" spc="0" normalizeH="0" baseline="0" noProof="0">
                <a:ln>
                  <a:noFill/>
                </a:ln>
                <a:solidFill>
                  <a:srgbClr val="744E9B"/>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艾托格列净</a:t>
            </a:r>
            <a:r>
              <a:rPr kumimoji="0" lang="en-US" altLang="zh-CN" sz="800" b="0" i="0" u="none" strike="noStrike" kern="0" cap="none" spc="0" normalizeH="0" baseline="0" noProof="0">
                <a:ln>
                  <a:noFill/>
                </a:ln>
                <a:solidFill>
                  <a:srgbClr val="744E9B"/>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 5 mg</a:t>
            </a:r>
            <a:r>
              <a:rPr kumimoji="0" lang="zh-CN" altLang="en-US" sz="800" b="0" i="0" u="none" strike="noStrike" kern="0" cap="none" spc="0" normalizeH="0" baseline="0" noProof="0">
                <a:ln>
                  <a:noFill/>
                </a:ln>
                <a:solidFill>
                  <a:srgbClr val="744E9B"/>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a:t>
            </a:r>
            <a:r>
              <a:rPr kumimoji="0" lang="en-US" altLang="zh-CN" sz="800" b="1" i="0" u="none" strike="noStrike" kern="0" cap="none" spc="0" normalizeH="0" baseline="0" noProof="0">
                <a:ln>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 -0.6 (0.08)</a:t>
            </a:r>
            <a:endParaRPr kumimoji="0" lang="en-US" altLang="zh-CN" sz="800" b="0" i="0" u="none" strike="noStrike" kern="0" cap="none" spc="0" normalizeH="0" baseline="0" noProof="0">
              <a:ln>
                <a:noFill/>
              </a:ln>
              <a:solidFill>
                <a:srgbClr val="744E9B"/>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72" name="文本框 471">
            <a:extLst>
              <a:ext uri="{FF2B5EF4-FFF2-40B4-BE49-F238E27FC236}">
                <a16:creationId xmlns:a16="http://schemas.microsoft.com/office/drawing/2014/main" id="{A018FD0D-D9A0-B8A5-2946-4DB8B8131C4A}"/>
              </a:ext>
            </a:extLst>
          </p:cNvPr>
          <p:cNvSpPr txBox="1"/>
          <p:nvPr/>
        </p:nvSpPr>
        <p:spPr>
          <a:xfrm>
            <a:off x="1113180" y="6215195"/>
            <a:ext cx="1567355" cy="169277"/>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sz="700" kern="0" baseline="30000">
                <a:solidFill>
                  <a:srgbClr val="000000">
                    <a:lumMod val="75000"/>
                    <a:lumOff val="25000"/>
                  </a:srgbClr>
                </a:solidFill>
                <a:latin typeface="Arial" panose="020B0604020202020204" pitchFamily="34" charset="0"/>
                <a:ea typeface="微软雅黑" panose="020B0503020204020204" pitchFamily="34" charset="-122"/>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00" b="0" i="0" u="none" strike="noStrike" kern="0" cap="none" spc="0" normalizeH="0" baseline="0" noProof="0">
                <a:ln>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HbA</a:t>
            </a:r>
            <a:r>
              <a:rPr kumimoji="0" lang="en-US" altLang="zh-CN" sz="500" b="0" i="0" u="none" strike="noStrike" kern="0" cap="none" spc="0" normalizeH="0" baseline="-25000" noProof="0">
                <a:ln>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1c</a:t>
            </a:r>
            <a:r>
              <a:rPr kumimoji="0" lang="zh-CN" altLang="en-US" sz="500" b="0" i="0" u="none" strike="noStrike" kern="0" cap="none" spc="0" normalizeH="0" baseline="0" noProof="0">
                <a:ln>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：糖化血红蛋白</a:t>
            </a:r>
          </a:p>
        </p:txBody>
      </p:sp>
    </p:spTree>
    <p:extLst>
      <p:ext uri="{BB962C8B-B14F-4D97-AF65-F5344CB8AC3E}">
        <p14:creationId xmlns:p14="http://schemas.microsoft.com/office/powerpoint/2010/main" val="1918814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CE750785-FEB0-67AB-000A-1230935F06F6}"/>
              </a:ext>
            </a:extLst>
          </p:cNvPr>
          <p:cNvGrpSpPr/>
          <p:nvPr/>
        </p:nvGrpSpPr>
        <p:grpSpPr>
          <a:xfrm>
            <a:off x="485858" y="1502349"/>
            <a:ext cx="5410017" cy="4253227"/>
            <a:chOff x="485858" y="1502348"/>
            <a:chExt cx="5410017" cy="4574271"/>
          </a:xfrm>
        </p:grpSpPr>
        <p:sp>
          <p:nvSpPr>
            <p:cNvPr id="9" name="矩形: 剪去单角 8">
              <a:extLst>
                <a:ext uri="{FF2B5EF4-FFF2-40B4-BE49-F238E27FC236}">
                  <a16:creationId xmlns:a16="http://schemas.microsoft.com/office/drawing/2014/main" id="{7277D46E-13A4-3F83-0849-402991540E26}"/>
                </a:ext>
              </a:extLst>
            </p:cNvPr>
            <p:cNvSpPr/>
            <p:nvPr/>
          </p:nvSpPr>
          <p:spPr>
            <a:xfrm rot="21445303">
              <a:off x="485858" y="1502348"/>
              <a:ext cx="3553726" cy="4574271"/>
            </a:xfrm>
            <a:prstGeom prst="snip1Rect">
              <a:avLst>
                <a:gd name="adj" fmla="val 12844"/>
              </a:avLst>
            </a:prstGeom>
            <a:gradFill flip="none" rotWithShape="1">
              <a:gsLst>
                <a:gs pos="0">
                  <a:srgbClr val="754E9A">
                    <a:alpha val="20000"/>
                  </a:srgbClr>
                </a:gs>
                <a:gs pos="100000">
                  <a:srgbClr val="754E9A"/>
                </a:gs>
              </a:gsLst>
              <a:lin ang="16200000" scaled="1"/>
              <a:tileRect/>
            </a:gradFill>
            <a:ln w="12700">
              <a:noFill/>
            </a:ln>
            <a:effectLst>
              <a:outerShdw blurRad="127000" dist="63500" dir="2700000" algn="tl"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91440" tIns="45720" rIns="180000" bIns="45720" rtlCol="0" anchor="ctr">
              <a:noAutofit/>
            </a:bodyPr>
            <a:lstStyle/>
            <a:p>
              <a:pPr algn="ctr"/>
              <a:endParaRPr lang="zh-CN" altLang="en-US" sz="2400" b="1">
                <a:latin typeface="Arial" panose="020B0604020202020204" pitchFamily="34" charset="0"/>
                <a:ea typeface="微软雅黑" panose="020B0503020204020204" pitchFamily="34" charset="-122"/>
                <a:sym typeface="Arial" panose="020B0604020202020204" pitchFamily="34" charset="0"/>
              </a:endParaRPr>
            </a:p>
          </p:txBody>
        </p:sp>
        <p:sp>
          <p:nvSpPr>
            <p:cNvPr id="10" name="矩形: 圆角 9">
              <a:extLst>
                <a:ext uri="{FF2B5EF4-FFF2-40B4-BE49-F238E27FC236}">
                  <a16:creationId xmlns:a16="http://schemas.microsoft.com/office/drawing/2014/main" id="{630A2864-7557-BBF0-CD7D-A35E8DEA9C79}"/>
                </a:ext>
              </a:extLst>
            </p:cNvPr>
            <p:cNvSpPr/>
            <p:nvPr/>
          </p:nvSpPr>
          <p:spPr>
            <a:xfrm>
              <a:off x="609600" y="1690842"/>
              <a:ext cx="5286275" cy="4380111"/>
            </a:xfrm>
            <a:prstGeom prst="roundRect">
              <a:avLst>
                <a:gd name="adj" fmla="val 860"/>
              </a:avLst>
            </a:prstGeom>
            <a:solidFill>
              <a:schemeClr val="bg1"/>
            </a:solidFill>
            <a:ln w="19050" cap="rnd">
              <a:gradFill>
                <a:gsLst>
                  <a:gs pos="0">
                    <a:srgbClr val="CFC6E0"/>
                  </a:gs>
                  <a:gs pos="50000">
                    <a:schemeClr val="accent1">
                      <a:lumMod val="30000"/>
                      <a:lumOff val="70000"/>
                      <a:alpha val="0"/>
                    </a:schemeClr>
                  </a:gs>
                </a:gsLst>
                <a:lin ang="8100000" scaled="0"/>
              </a:gradFill>
              <a:prstDash val="solid"/>
              <a:round/>
            </a:ln>
            <a:effectLst>
              <a:outerShdw blurRad="254000" dist="127000" algn="ctr" rotWithShape="0">
                <a:schemeClr val="accent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normAutofit/>
            </a:bodyPr>
            <a:lstStyle/>
            <a:p>
              <a:pPr algn="ctr"/>
              <a:endParaRPr lang="zh-CN" altLang="en-US" sz="2400" b="1">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 name="标题 1">
            <a:extLst>
              <a:ext uri="{FF2B5EF4-FFF2-40B4-BE49-F238E27FC236}">
                <a16:creationId xmlns:a16="http://schemas.microsoft.com/office/drawing/2014/main" id="{82472969-2E1D-BDB0-27A2-A4FB06B5A0AB}"/>
              </a:ext>
            </a:extLst>
          </p:cNvPr>
          <p:cNvSpPr>
            <a:spLocks noGrp="1"/>
          </p:cNvSpPr>
          <p:nvPr>
            <p:ph type="title"/>
          </p:nvPr>
        </p:nvSpPr>
        <p:spPr>
          <a:xfrm>
            <a:off x="364670" y="617951"/>
            <a:ext cx="10515600" cy="480131"/>
          </a:xfrm>
        </p:spPr>
        <p:txBody>
          <a:bodyPr/>
          <a:lstStyle/>
          <a:p>
            <a:r>
              <a:rPr lang="zh-CN" altLang="en-US" sz="2800" dirty="0">
                <a:latin typeface="Arial"/>
                <a:ea typeface="微软雅黑"/>
                <a:cs typeface="Arial"/>
                <a:sym typeface="Arial" panose="020B0604020202020204" pitchFamily="34" charset="0"/>
              </a:rPr>
              <a:t>有效性</a:t>
            </a:r>
            <a:r>
              <a:rPr lang="en-US" altLang="zh-CN" sz="2800" dirty="0">
                <a:latin typeface="Arial"/>
                <a:ea typeface="微软雅黑"/>
                <a:cs typeface="Arial"/>
                <a:sym typeface="Arial" panose="020B0604020202020204" pitchFamily="34" charset="0"/>
              </a:rPr>
              <a:t>：</a:t>
            </a:r>
            <a:r>
              <a:rPr lang="zh-CN" altLang="en-US" sz="2800" dirty="0">
                <a:latin typeface="Arial"/>
                <a:ea typeface="微软雅黑"/>
                <a:cs typeface="Arial"/>
                <a:sym typeface="Arial" panose="020B0604020202020204" pitchFamily="34" charset="0"/>
              </a:rPr>
              <a:t>网络荟萃分析结果显示艾托格列净有效降糖</a:t>
            </a:r>
          </a:p>
        </p:txBody>
      </p:sp>
      <p:grpSp>
        <p:nvGrpSpPr>
          <p:cNvPr id="11" name="组合 10">
            <a:extLst>
              <a:ext uri="{FF2B5EF4-FFF2-40B4-BE49-F238E27FC236}">
                <a16:creationId xmlns:a16="http://schemas.microsoft.com/office/drawing/2014/main" id="{517DC1A5-1C2B-2DAC-8508-A93F5F062B1C}"/>
              </a:ext>
            </a:extLst>
          </p:cNvPr>
          <p:cNvGrpSpPr/>
          <p:nvPr/>
        </p:nvGrpSpPr>
        <p:grpSpPr>
          <a:xfrm>
            <a:off x="6296127" y="1496344"/>
            <a:ext cx="5410017" cy="4253227"/>
            <a:chOff x="485858" y="1502348"/>
            <a:chExt cx="5410017" cy="4574271"/>
          </a:xfrm>
        </p:grpSpPr>
        <p:sp>
          <p:nvSpPr>
            <p:cNvPr id="12" name="矩形: 剪去单角 11">
              <a:extLst>
                <a:ext uri="{FF2B5EF4-FFF2-40B4-BE49-F238E27FC236}">
                  <a16:creationId xmlns:a16="http://schemas.microsoft.com/office/drawing/2014/main" id="{FBAD8CDB-5048-52A1-E866-202BC6CEAC52}"/>
                </a:ext>
              </a:extLst>
            </p:cNvPr>
            <p:cNvSpPr/>
            <p:nvPr/>
          </p:nvSpPr>
          <p:spPr>
            <a:xfrm rot="21445303">
              <a:off x="485858" y="1502348"/>
              <a:ext cx="3553726" cy="4574271"/>
            </a:xfrm>
            <a:prstGeom prst="snip1Rect">
              <a:avLst>
                <a:gd name="adj" fmla="val 12844"/>
              </a:avLst>
            </a:prstGeom>
            <a:gradFill flip="none" rotWithShape="1">
              <a:gsLst>
                <a:gs pos="0">
                  <a:srgbClr val="754E9A">
                    <a:alpha val="20000"/>
                  </a:srgbClr>
                </a:gs>
                <a:gs pos="100000">
                  <a:srgbClr val="754E9A"/>
                </a:gs>
              </a:gsLst>
              <a:lin ang="16200000" scaled="1"/>
              <a:tileRect/>
            </a:gradFill>
            <a:ln w="12700">
              <a:noFill/>
            </a:ln>
            <a:effectLst>
              <a:outerShdw blurRad="127000" dist="63500" dir="2700000" algn="tl"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91440" tIns="45720" rIns="180000" bIns="45720" rtlCol="0" anchor="ctr">
              <a:noAutofit/>
            </a:bodyPr>
            <a:lstStyle/>
            <a:p>
              <a:pPr algn="ctr"/>
              <a:endParaRPr lang="zh-CN" altLang="en-US" sz="2400" b="1">
                <a:latin typeface="Arial" panose="020B0604020202020204" pitchFamily="34" charset="0"/>
                <a:ea typeface="微软雅黑" panose="020B0503020204020204" pitchFamily="34" charset="-122"/>
                <a:sym typeface="Arial" panose="020B0604020202020204" pitchFamily="34" charset="0"/>
              </a:endParaRPr>
            </a:p>
          </p:txBody>
        </p:sp>
        <p:sp>
          <p:nvSpPr>
            <p:cNvPr id="13" name="矩形: 圆角 12">
              <a:extLst>
                <a:ext uri="{FF2B5EF4-FFF2-40B4-BE49-F238E27FC236}">
                  <a16:creationId xmlns:a16="http://schemas.microsoft.com/office/drawing/2014/main" id="{A5DA8947-A366-8624-94AB-93F6640640DE}"/>
                </a:ext>
              </a:extLst>
            </p:cNvPr>
            <p:cNvSpPr/>
            <p:nvPr/>
          </p:nvSpPr>
          <p:spPr>
            <a:xfrm>
              <a:off x="609600" y="1690842"/>
              <a:ext cx="5286275" cy="4380111"/>
            </a:xfrm>
            <a:prstGeom prst="roundRect">
              <a:avLst>
                <a:gd name="adj" fmla="val 860"/>
              </a:avLst>
            </a:prstGeom>
            <a:solidFill>
              <a:schemeClr val="bg1"/>
            </a:solidFill>
            <a:ln w="19050" cap="rnd">
              <a:gradFill>
                <a:gsLst>
                  <a:gs pos="0">
                    <a:srgbClr val="CFC6E0"/>
                  </a:gs>
                  <a:gs pos="50000">
                    <a:schemeClr val="accent1">
                      <a:lumMod val="30000"/>
                      <a:lumOff val="70000"/>
                      <a:alpha val="0"/>
                    </a:schemeClr>
                  </a:gs>
                </a:gsLst>
                <a:lin ang="8100000" scaled="0"/>
              </a:gradFill>
              <a:prstDash val="solid"/>
              <a:round/>
            </a:ln>
            <a:effectLst>
              <a:outerShdw blurRad="254000" dist="127000" algn="ctr" rotWithShape="0">
                <a:schemeClr val="accent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normAutofit/>
            </a:bodyPr>
            <a:lstStyle/>
            <a:p>
              <a:pPr algn="ctr"/>
              <a:endParaRPr lang="zh-CN" altLang="en-US" sz="2400" b="1">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4" name="矩形: 圆角 13">
            <a:extLst>
              <a:ext uri="{FF2B5EF4-FFF2-40B4-BE49-F238E27FC236}">
                <a16:creationId xmlns:a16="http://schemas.microsoft.com/office/drawing/2014/main" id="{1C90CC96-9601-24AD-6410-0E3CD88457E1}"/>
              </a:ext>
            </a:extLst>
          </p:cNvPr>
          <p:cNvSpPr/>
          <p:nvPr/>
        </p:nvSpPr>
        <p:spPr>
          <a:xfrm>
            <a:off x="725205" y="1748316"/>
            <a:ext cx="5020795" cy="476723"/>
          </a:xfrm>
          <a:prstGeom prst="roundRect">
            <a:avLst>
              <a:gd name="adj" fmla="val 0"/>
            </a:avLst>
          </a:prstGeom>
          <a:gradFill flip="none" rotWithShape="1">
            <a:gsLst>
              <a:gs pos="0">
                <a:srgbClr val="754E9A">
                  <a:alpha val="70000"/>
                </a:srgbClr>
              </a:gs>
              <a:gs pos="100000">
                <a:srgbClr val="754E9A"/>
              </a:gs>
            </a:gsLst>
            <a:lin ang="2700000" scaled="0"/>
            <a:tileRect/>
          </a:gradFill>
          <a:ln w="12700">
            <a:noFill/>
          </a:ln>
          <a:effectLst>
            <a:outerShdw blurRad="127000" dist="63500" dir="2700000" algn="tl"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91440" tIns="45720" rIns="180000" bIns="45720" rtlCol="0" anchor="ctr">
            <a:noAutofit/>
          </a:bodyPr>
          <a:lstStyle/>
          <a:p>
            <a:pPr algn="ctr"/>
            <a:r>
              <a:rPr lang="zh-CN" altLang="en-US" sz="1400" b="1">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二甲双胍单药控制不佳加用</a:t>
            </a:r>
            <a:r>
              <a:rPr lang="en-US" altLang="zh-CN" sz="1400" b="1">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SGLT2i</a:t>
            </a:r>
            <a:r>
              <a:rPr lang="zh-CN" altLang="en-US" sz="1400" b="1">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的降糖疗效</a:t>
            </a:r>
            <a:r>
              <a:rPr lang="en-US" altLang="zh-CN" sz="1400" b="1" baseline="3000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a:t>
            </a:r>
            <a:endParaRPr lang="zh-CN" altLang="en-US" sz="1400" b="1">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5" name="矩形: 圆角 14">
            <a:extLst>
              <a:ext uri="{FF2B5EF4-FFF2-40B4-BE49-F238E27FC236}">
                <a16:creationId xmlns:a16="http://schemas.microsoft.com/office/drawing/2014/main" id="{7B0371F2-FAD9-B4D1-AA7E-E4AFEAD6456B}"/>
              </a:ext>
            </a:extLst>
          </p:cNvPr>
          <p:cNvSpPr/>
          <p:nvPr/>
        </p:nvSpPr>
        <p:spPr>
          <a:xfrm>
            <a:off x="6542448" y="1748316"/>
            <a:ext cx="5020795" cy="476723"/>
          </a:xfrm>
          <a:prstGeom prst="roundRect">
            <a:avLst>
              <a:gd name="adj" fmla="val 0"/>
            </a:avLst>
          </a:prstGeom>
          <a:gradFill flip="none" rotWithShape="1">
            <a:gsLst>
              <a:gs pos="0">
                <a:srgbClr val="754E9A">
                  <a:alpha val="70000"/>
                </a:srgbClr>
              </a:gs>
              <a:gs pos="100000">
                <a:srgbClr val="754E9A"/>
              </a:gs>
            </a:gsLst>
            <a:lin ang="2700000" scaled="0"/>
            <a:tileRect/>
          </a:gradFill>
          <a:ln w="12700">
            <a:noFill/>
          </a:ln>
          <a:effectLst>
            <a:outerShdw blurRad="127000" dist="63500" dir="2700000" algn="tl"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91440" tIns="45720" rIns="180000" bIns="45720" rtlCol="0" anchor="ctr">
            <a:noAutofit/>
          </a:bodyPr>
          <a:lstStyle/>
          <a:p>
            <a:pPr algn="ctr"/>
            <a:r>
              <a:rPr lang="zh-CN" altLang="en-US" sz="1400" b="1">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二甲双胍单药控制不佳加用艾托格列净</a:t>
            </a:r>
            <a:r>
              <a:rPr lang="en-US" altLang="zh-CN" sz="1400" b="1">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5mg</a:t>
            </a:r>
            <a:r>
              <a:rPr lang="zh-CN" altLang="en-US" sz="1400" b="1">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与其他</a:t>
            </a:r>
            <a:r>
              <a:rPr lang="en-US" altLang="zh-CN" sz="1400" b="1">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SGLT2i</a:t>
            </a:r>
            <a:r>
              <a:rPr lang="en-US" altLang="zh-CN" sz="1400" b="1" baseline="3000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2</a:t>
            </a:r>
            <a:endParaRPr lang="zh-CN" altLang="en-US" sz="1400" b="1">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8" name="矩形 17">
            <a:extLst>
              <a:ext uri="{FF2B5EF4-FFF2-40B4-BE49-F238E27FC236}">
                <a16:creationId xmlns:a16="http://schemas.microsoft.com/office/drawing/2014/main" id="{FFF547DA-D6F3-4934-8850-8A17C9F4C06D}"/>
              </a:ext>
            </a:extLst>
          </p:cNvPr>
          <p:cNvSpPr/>
          <p:nvPr/>
        </p:nvSpPr>
        <p:spPr>
          <a:xfrm>
            <a:off x="725205" y="2266179"/>
            <a:ext cx="3342473" cy="123111"/>
          </a:xfrm>
          <a:prstGeom prst="rect">
            <a:avLst/>
          </a:prstGeom>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l" defTabSz="1219078" rtl="0" eaLnBrk="1" fontAlgn="auto" latinLnBrk="0" hangingPunct="1">
              <a:lnSpc>
                <a:spcPct val="100000"/>
              </a:lnSpc>
              <a:spcBef>
                <a:spcPts val="0"/>
              </a:spcBef>
              <a:spcAft>
                <a:spcPts val="0"/>
              </a:spcAft>
              <a:buClrTx/>
              <a:buSzTx/>
              <a:buFontTx/>
              <a:buNone/>
              <a:tabLst/>
              <a:defRPr/>
            </a:pPr>
            <a:r>
              <a:rPr kumimoji="0" lang="zh-CN" altLang="en-US" sz="800" b="0" i="0" u="none" strike="noStrike" kern="1200" cap="none" spc="0" normalizeH="0" baseline="0" noProof="0">
                <a:ln>
                  <a:noFill/>
                </a:ln>
                <a:solidFill>
                  <a:sysClr val="windowText" lastClr="000000">
                    <a:lumMod val="95000"/>
                    <a:lumOff val="5000"/>
                  </a:sysClr>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一项纳入</a:t>
            </a:r>
            <a:r>
              <a:rPr kumimoji="0" lang="en-US" altLang="zh-CN" sz="800" b="0" i="0" u="none" strike="noStrike" kern="1200" cap="none" spc="0" normalizeH="0" baseline="0" noProof="0">
                <a:ln>
                  <a:noFill/>
                </a:ln>
                <a:solidFill>
                  <a:sysClr val="windowText" lastClr="000000">
                    <a:lumMod val="95000"/>
                    <a:lumOff val="5000"/>
                  </a:sysClr>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25</a:t>
            </a:r>
            <a:r>
              <a:rPr kumimoji="0" lang="zh-CN" altLang="en-US" sz="800" b="0" i="0" u="none" strike="noStrike" kern="1200" cap="none" spc="0" normalizeH="0" baseline="0" noProof="0">
                <a:ln>
                  <a:noFill/>
                </a:ln>
                <a:solidFill>
                  <a:sysClr val="windowText" lastClr="000000">
                    <a:lumMod val="95000"/>
                    <a:lumOff val="5000"/>
                  </a:sysClr>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项</a:t>
            </a:r>
            <a:r>
              <a:rPr kumimoji="0" lang="en-US" altLang="zh-CN" sz="800" b="0" i="0" u="none" strike="noStrike" kern="1200" cap="none" spc="0" normalizeH="0" baseline="0" noProof="0">
                <a:ln>
                  <a:noFill/>
                </a:ln>
                <a:solidFill>
                  <a:sysClr val="windowText" lastClr="000000">
                    <a:lumMod val="95000"/>
                    <a:lumOff val="5000"/>
                  </a:sysClr>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RCT</a:t>
            </a:r>
            <a:r>
              <a:rPr kumimoji="0" lang="zh-CN" altLang="en-US" sz="800" b="0" i="0" u="none" strike="noStrike" kern="1200" cap="none" spc="0" normalizeH="0" baseline="0" noProof="0">
                <a:ln>
                  <a:noFill/>
                </a:ln>
                <a:solidFill>
                  <a:sysClr val="windowText" lastClr="000000">
                    <a:lumMod val="95000"/>
                    <a:lumOff val="5000"/>
                  </a:sysClr>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a:t>
            </a:r>
            <a:r>
              <a:rPr kumimoji="0" lang="en-US" altLang="zh-CN" sz="800" b="0" i="0" u="none" strike="noStrike" kern="1200" cap="none" spc="0" normalizeH="0" baseline="0" noProof="0">
                <a:ln>
                  <a:noFill/>
                </a:ln>
                <a:solidFill>
                  <a:sysClr val="windowText" lastClr="000000">
                    <a:lumMod val="95000"/>
                    <a:lumOff val="5000"/>
                  </a:sysClr>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14264</a:t>
            </a:r>
            <a:r>
              <a:rPr kumimoji="0" lang="zh-CN" altLang="en-US" sz="800" b="0" i="0" u="none" strike="noStrike" kern="1200" cap="none" spc="0" normalizeH="0" baseline="0" noProof="0">
                <a:ln>
                  <a:noFill/>
                </a:ln>
                <a:solidFill>
                  <a:sysClr val="windowText" lastClr="000000">
                    <a:lumMod val="95000"/>
                    <a:lumOff val="5000"/>
                  </a:sysClr>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名受试者的系统性综述和网络荟萃分析显示：</a:t>
            </a:r>
          </a:p>
        </p:txBody>
      </p:sp>
      <p:sp>
        <p:nvSpPr>
          <p:cNvPr id="19" name="文本框 18">
            <a:extLst>
              <a:ext uri="{FF2B5EF4-FFF2-40B4-BE49-F238E27FC236}">
                <a16:creationId xmlns:a16="http://schemas.microsoft.com/office/drawing/2014/main" id="{0BB6EACD-E925-39C2-8C9E-216845DA9D2A}"/>
              </a:ext>
            </a:extLst>
          </p:cNvPr>
          <p:cNvSpPr txBox="1"/>
          <p:nvPr/>
        </p:nvSpPr>
        <p:spPr>
          <a:xfrm>
            <a:off x="1204156" y="6738568"/>
            <a:ext cx="10292519" cy="123111"/>
          </a:xfrm>
          <a:prstGeom prst="rect">
            <a:avLst/>
          </a:prstGeom>
          <a:noFill/>
        </p:spPr>
        <p:txBody>
          <a:bodyPr wrap="square" lIns="0" tIns="0" rIns="0" bIns="0" rtlCol="0" anchor="b">
            <a:spAutoFit/>
          </a:bodyPr>
          <a:lstStyle/>
          <a:p>
            <a:r>
              <a:rPr lang="en-US" altLang="zh-CN" sz="700">
                <a:latin typeface="Arial" panose="020B0604020202020204" pitchFamily="34" charset="0"/>
                <a:ea typeface="微软雅黑" panose="020B0503020204020204" pitchFamily="34" charset="-122"/>
                <a:sym typeface="Arial" panose="020B0604020202020204" pitchFamily="34" charset="0"/>
              </a:rPr>
              <a:t>1.</a:t>
            </a:r>
            <a:r>
              <a:rPr lang="en-US" altLang="zh-CN" sz="80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rPr>
              <a:t>Lautsch D, et al. Diabetes </a:t>
            </a:r>
            <a:r>
              <a:rPr lang="en-US" altLang="zh-CN" sz="800" err="1">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rPr>
              <a:t>Ther</a:t>
            </a:r>
            <a:r>
              <a:rPr lang="en-US" altLang="zh-CN" sz="80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rPr>
              <a:t>. 2021 Jan;12(1):389-418.  2.McNeill AM, et al, Diabetes </a:t>
            </a:r>
            <a:r>
              <a:rPr lang="en-US" altLang="zh-CN" sz="800" err="1">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rPr>
              <a:t>Ther</a:t>
            </a:r>
            <a:r>
              <a:rPr lang="en-US" altLang="zh-CN" sz="80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rPr>
              <a:t>. 2019 Apr;10(2):473-491.</a:t>
            </a:r>
            <a:endParaRPr lang="zh-CN" altLang="en-US" sz="800">
              <a:latin typeface="Arial" panose="020B0604020202020204" pitchFamily="34" charset="0"/>
              <a:ea typeface="微软雅黑" panose="020B0503020204020204" pitchFamily="34" charset="-122"/>
              <a:sym typeface="Arial" panose="020B0604020202020204" pitchFamily="34" charset="0"/>
            </a:endParaRPr>
          </a:p>
        </p:txBody>
      </p:sp>
      <p:sp>
        <p:nvSpPr>
          <p:cNvPr id="21" name="文本框 20">
            <a:extLst>
              <a:ext uri="{FF2B5EF4-FFF2-40B4-BE49-F238E27FC236}">
                <a16:creationId xmlns:a16="http://schemas.microsoft.com/office/drawing/2014/main" id="{FB7FE8FA-471D-53D7-40FA-F5730EE846AE}"/>
              </a:ext>
            </a:extLst>
          </p:cNvPr>
          <p:cNvSpPr txBox="1"/>
          <p:nvPr/>
        </p:nvSpPr>
        <p:spPr>
          <a:xfrm>
            <a:off x="1076960" y="6244889"/>
            <a:ext cx="10292518" cy="523220"/>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sz="700" kern="0" baseline="30000">
                <a:solidFill>
                  <a:srgbClr val="000000">
                    <a:lumMod val="75000"/>
                    <a:lumOff val="25000"/>
                  </a:srgbClr>
                </a:solidFill>
                <a:latin typeface="Arial" panose="020B0604020202020204" pitchFamily="34" charset="0"/>
                <a:ea typeface="微软雅黑" panose="020B0503020204020204" pitchFamily="34" charset="-122"/>
                <a:cs typeface="Arial" panose="020B0604020202020204" pitchFamily="34" charset="0"/>
              </a:defRPr>
            </a:lvl1pPr>
          </a:lstStyle>
          <a:p>
            <a:r>
              <a:rPr lang="en-US" altLang="zh-CN" kern="0">
                <a:solidFill>
                  <a:srgbClr val="000000">
                    <a:lumMod val="75000"/>
                    <a:lumOff val="25000"/>
                  </a:srgbClr>
                </a:solidFill>
                <a:sym typeface="Arial" panose="020B0604020202020204" pitchFamily="34" charset="0"/>
              </a:rPr>
              <a:t>1</a:t>
            </a:r>
            <a:r>
              <a:rPr lang="zh-CN" altLang="en-US" kern="0" baseline="0">
                <a:solidFill>
                  <a:srgbClr val="000000">
                    <a:lumMod val="75000"/>
                    <a:lumOff val="25000"/>
                  </a:srgbClr>
                </a:solidFill>
                <a:sym typeface="Arial" panose="020B0604020202020204" pitchFamily="34" charset="0"/>
              </a:rPr>
              <a:t>研究设计：一项系统性综述和网络荟萃分析，检索截止</a:t>
            </a:r>
            <a:r>
              <a:rPr lang="en-US" altLang="zh-CN" kern="0" baseline="0">
                <a:solidFill>
                  <a:srgbClr val="000000">
                    <a:lumMod val="75000"/>
                    <a:lumOff val="25000"/>
                  </a:srgbClr>
                </a:solidFill>
                <a:sym typeface="Arial" panose="020B0604020202020204" pitchFamily="34" charset="0"/>
              </a:rPr>
              <a:t>2019</a:t>
            </a:r>
            <a:r>
              <a:rPr lang="zh-CN" altLang="en-US" kern="0" baseline="0">
                <a:solidFill>
                  <a:srgbClr val="000000">
                    <a:lumMod val="75000"/>
                    <a:lumOff val="25000"/>
                  </a:srgbClr>
                </a:solidFill>
                <a:sym typeface="Arial" panose="020B0604020202020204" pitchFamily="34" charset="0"/>
              </a:rPr>
              <a:t>年</a:t>
            </a:r>
            <a:r>
              <a:rPr lang="en-US" altLang="zh-CN" kern="0" baseline="0">
                <a:solidFill>
                  <a:srgbClr val="000000">
                    <a:lumMod val="75000"/>
                    <a:lumOff val="25000"/>
                  </a:srgbClr>
                </a:solidFill>
                <a:sym typeface="Arial" panose="020B0604020202020204" pitchFamily="34" charset="0"/>
              </a:rPr>
              <a:t>11</a:t>
            </a:r>
            <a:r>
              <a:rPr lang="zh-CN" altLang="en-US" kern="0" baseline="0">
                <a:solidFill>
                  <a:srgbClr val="000000">
                    <a:lumMod val="75000"/>
                    <a:lumOff val="25000"/>
                  </a:srgbClr>
                </a:solidFill>
                <a:sym typeface="Arial" panose="020B0604020202020204" pitchFamily="34" charset="0"/>
              </a:rPr>
              <a:t>月</a:t>
            </a:r>
            <a:r>
              <a:rPr lang="en-US" altLang="zh-CN" kern="0" baseline="0">
                <a:solidFill>
                  <a:srgbClr val="000000">
                    <a:lumMod val="75000"/>
                    <a:lumOff val="25000"/>
                  </a:srgbClr>
                </a:solidFill>
                <a:sym typeface="Arial" panose="020B0604020202020204" pitchFamily="34" charset="0"/>
              </a:rPr>
              <a:t>19</a:t>
            </a:r>
            <a:r>
              <a:rPr lang="zh-CN" altLang="en-US" kern="0" baseline="0">
                <a:solidFill>
                  <a:srgbClr val="000000">
                    <a:lumMod val="75000"/>
                    <a:lumOff val="25000"/>
                  </a:srgbClr>
                </a:solidFill>
                <a:sym typeface="Arial" panose="020B0604020202020204" pitchFamily="34" charset="0"/>
              </a:rPr>
              <a:t>日的</a:t>
            </a:r>
            <a:r>
              <a:rPr lang="en-US" altLang="zh-CN" kern="0" baseline="0">
                <a:solidFill>
                  <a:srgbClr val="000000">
                    <a:lumMod val="75000"/>
                    <a:lumOff val="25000"/>
                  </a:srgbClr>
                </a:solidFill>
                <a:sym typeface="Arial" panose="020B0604020202020204" pitchFamily="34" charset="0"/>
              </a:rPr>
              <a:t>MEDLINE</a:t>
            </a:r>
            <a:r>
              <a:rPr lang="zh-CN" altLang="en-US" kern="0" baseline="0">
                <a:solidFill>
                  <a:srgbClr val="000000">
                    <a:lumMod val="75000"/>
                    <a:lumOff val="25000"/>
                  </a:srgbClr>
                </a:solidFill>
                <a:sym typeface="Arial" panose="020B0604020202020204" pitchFamily="34" charset="0"/>
              </a:rPr>
              <a:t>、</a:t>
            </a:r>
            <a:r>
              <a:rPr lang="en-US" altLang="zh-CN" kern="0" baseline="0">
                <a:solidFill>
                  <a:srgbClr val="000000">
                    <a:lumMod val="75000"/>
                    <a:lumOff val="25000"/>
                  </a:srgbClr>
                </a:solidFill>
                <a:sym typeface="Arial" panose="020B0604020202020204" pitchFamily="34" charset="0"/>
              </a:rPr>
              <a:t>Embase</a:t>
            </a:r>
            <a:r>
              <a:rPr lang="zh-CN" altLang="en-US" kern="0" baseline="0">
                <a:solidFill>
                  <a:srgbClr val="000000">
                    <a:lumMod val="75000"/>
                    <a:lumOff val="25000"/>
                  </a:srgbClr>
                </a:solidFill>
                <a:sym typeface="Arial" panose="020B0604020202020204" pitchFamily="34" charset="0"/>
              </a:rPr>
              <a:t>和</a:t>
            </a:r>
            <a:r>
              <a:rPr lang="en-US" altLang="zh-CN" kern="0" baseline="0">
                <a:solidFill>
                  <a:srgbClr val="000000">
                    <a:lumMod val="75000"/>
                    <a:lumOff val="25000"/>
                  </a:srgbClr>
                </a:solidFill>
                <a:sym typeface="Arial" panose="020B0604020202020204" pitchFamily="34" charset="0"/>
              </a:rPr>
              <a:t>CENTRAL</a:t>
            </a:r>
            <a:r>
              <a:rPr lang="zh-CN" altLang="en-US" kern="0" baseline="0">
                <a:solidFill>
                  <a:srgbClr val="000000">
                    <a:lumMod val="75000"/>
                    <a:lumOff val="25000"/>
                  </a:srgbClr>
                </a:solidFill>
                <a:sym typeface="Arial" panose="020B0604020202020204" pitchFamily="34" charset="0"/>
              </a:rPr>
              <a:t>数据库的</a:t>
            </a:r>
            <a:r>
              <a:rPr lang="en-US" altLang="zh-CN" kern="0" baseline="0">
                <a:solidFill>
                  <a:srgbClr val="000000">
                    <a:lumMod val="75000"/>
                    <a:lumOff val="25000"/>
                  </a:srgbClr>
                </a:solidFill>
                <a:sym typeface="Arial" panose="020B0604020202020204" pitchFamily="34" charset="0"/>
              </a:rPr>
              <a:t>RCT</a:t>
            </a:r>
            <a:r>
              <a:rPr lang="zh-CN" altLang="en-US" kern="0" baseline="0">
                <a:solidFill>
                  <a:srgbClr val="000000">
                    <a:lumMod val="75000"/>
                    <a:lumOff val="25000"/>
                  </a:srgbClr>
                </a:solidFill>
                <a:sym typeface="Arial" panose="020B0604020202020204" pitchFamily="34" charset="0"/>
              </a:rPr>
              <a:t>研究，共纳入</a:t>
            </a:r>
            <a:r>
              <a:rPr lang="en-US" altLang="zh-CN" kern="0" baseline="0">
                <a:solidFill>
                  <a:srgbClr val="000000">
                    <a:lumMod val="75000"/>
                    <a:lumOff val="25000"/>
                  </a:srgbClr>
                </a:solidFill>
                <a:sym typeface="Arial" panose="020B0604020202020204" pitchFamily="34" charset="0"/>
              </a:rPr>
              <a:t>25</a:t>
            </a:r>
            <a:r>
              <a:rPr lang="zh-CN" altLang="en-US" kern="0" baseline="0">
                <a:solidFill>
                  <a:srgbClr val="000000">
                    <a:lumMod val="75000"/>
                    <a:lumOff val="25000"/>
                  </a:srgbClr>
                </a:solidFill>
                <a:sym typeface="Arial" panose="020B0604020202020204" pitchFamily="34" charset="0"/>
              </a:rPr>
              <a:t>项</a:t>
            </a:r>
            <a:r>
              <a:rPr lang="en-US" altLang="zh-CN" kern="0" baseline="0">
                <a:solidFill>
                  <a:srgbClr val="000000">
                    <a:lumMod val="75000"/>
                    <a:lumOff val="25000"/>
                  </a:srgbClr>
                </a:solidFill>
                <a:sym typeface="Arial" panose="020B0604020202020204" pitchFamily="34" charset="0"/>
              </a:rPr>
              <a:t>RCT</a:t>
            </a:r>
            <a:r>
              <a:rPr lang="zh-CN" altLang="en-US" kern="0" baseline="0">
                <a:solidFill>
                  <a:srgbClr val="000000">
                    <a:lumMod val="75000"/>
                    <a:lumOff val="25000"/>
                  </a:srgbClr>
                </a:solidFill>
                <a:sym typeface="Arial" panose="020B0604020202020204" pitchFamily="34" charset="0"/>
              </a:rPr>
              <a:t>，</a:t>
            </a:r>
            <a:r>
              <a:rPr lang="en-US" altLang="zh-CN" kern="0" baseline="0">
                <a:solidFill>
                  <a:srgbClr val="000000">
                    <a:lumMod val="75000"/>
                    <a:lumOff val="25000"/>
                  </a:srgbClr>
                </a:solidFill>
                <a:sym typeface="Arial" panose="020B0604020202020204" pitchFamily="34" charset="0"/>
              </a:rPr>
              <a:t>14264</a:t>
            </a:r>
            <a:r>
              <a:rPr lang="zh-CN" altLang="en-US" kern="0" baseline="0">
                <a:solidFill>
                  <a:srgbClr val="000000">
                    <a:lumMod val="75000"/>
                    <a:lumOff val="25000"/>
                  </a:srgbClr>
                </a:solidFill>
                <a:sym typeface="Arial" panose="020B0604020202020204" pitchFamily="34" charset="0"/>
              </a:rPr>
              <a:t>名受试者，对</a:t>
            </a:r>
            <a:r>
              <a:rPr lang="en-US" altLang="zh-CN" kern="0" baseline="0">
                <a:solidFill>
                  <a:srgbClr val="000000">
                    <a:lumMod val="75000"/>
                    <a:lumOff val="25000"/>
                  </a:srgbClr>
                </a:solidFill>
                <a:sym typeface="Arial" panose="020B0604020202020204" pitchFamily="34" charset="0"/>
              </a:rPr>
              <a:t>SGLT2</a:t>
            </a:r>
            <a:r>
              <a:rPr lang="en-US" altLang="zh-CN" baseline="0">
                <a:sym typeface="Arial" panose="020B0604020202020204" pitchFamily="34" charset="0"/>
              </a:rPr>
              <a:t>i</a:t>
            </a:r>
            <a:r>
              <a:rPr lang="zh-CN" altLang="en-US" kern="0" baseline="0">
                <a:solidFill>
                  <a:srgbClr val="000000">
                    <a:lumMod val="75000"/>
                    <a:lumOff val="25000"/>
                  </a:srgbClr>
                </a:solidFill>
                <a:sym typeface="Arial" panose="020B0604020202020204" pitchFamily="34" charset="0"/>
              </a:rPr>
              <a:t>、</a:t>
            </a:r>
            <a:r>
              <a:rPr lang="en-US" altLang="zh-CN" kern="0" baseline="0">
                <a:solidFill>
                  <a:srgbClr val="000000">
                    <a:lumMod val="75000"/>
                    <a:lumOff val="25000"/>
                  </a:srgbClr>
                </a:solidFill>
                <a:sym typeface="Arial" panose="020B0604020202020204" pitchFamily="34" charset="0"/>
              </a:rPr>
              <a:t>DPP4</a:t>
            </a:r>
            <a:r>
              <a:rPr lang="en-US" altLang="zh-CN" baseline="0">
                <a:sym typeface="Arial" panose="020B0604020202020204" pitchFamily="34" charset="0"/>
              </a:rPr>
              <a:t>i</a:t>
            </a:r>
            <a:r>
              <a:rPr lang="zh-CN" altLang="en-US" kern="0" baseline="0">
                <a:solidFill>
                  <a:srgbClr val="000000">
                    <a:lumMod val="75000"/>
                    <a:lumOff val="25000"/>
                  </a:srgbClr>
                </a:solidFill>
                <a:sym typeface="Arial" panose="020B0604020202020204" pitchFamily="34" charset="0"/>
              </a:rPr>
              <a:t>、</a:t>
            </a:r>
            <a:r>
              <a:rPr lang="en-US" altLang="zh-CN" kern="0" baseline="0">
                <a:solidFill>
                  <a:srgbClr val="000000">
                    <a:lumMod val="75000"/>
                    <a:lumOff val="25000"/>
                  </a:srgbClr>
                </a:solidFill>
                <a:sym typeface="Arial" panose="020B0604020202020204" pitchFamily="34" charset="0"/>
              </a:rPr>
              <a:t>GLP-1</a:t>
            </a:r>
            <a:r>
              <a:rPr lang="en-US" altLang="zh-CN" baseline="0">
                <a:sym typeface="Arial" panose="020B0604020202020204" pitchFamily="34" charset="0"/>
              </a:rPr>
              <a:t>RA</a:t>
            </a:r>
            <a:r>
              <a:rPr lang="zh-CN" altLang="en-US" kern="0" baseline="0">
                <a:solidFill>
                  <a:srgbClr val="000000">
                    <a:lumMod val="75000"/>
                    <a:lumOff val="25000"/>
                  </a:srgbClr>
                </a:solidFill>
                <a:sym typeface="Arial" panose="020B0604020202020204" pitchFamily="34" charset="0"/>
              </a:rPr>
              <a:t>单药或双药联合进行间接比较，终点关注疗效指标，包括第</a:t>
            </a:r>
            <a:r>
              <a:rPr lang="en-US" altLang="zh-CN" kern="0" baseline="0">
                <a:solidFill>
                  <a:srgbClr val="000000">
                    <a:lumMod val="75000"/>
                    <a:lumOff val="25000"/>
                  </a:srgbClr>
                </a:solidFill>
                <a:sym typeface="Arial" panose="020B0604020202020204" pitchFamily="34" charset="0"/>
              </a:rPr>
              <a:t>24-26</a:t>
            </a:r>
            <a:r>
              <a:rPr lang="zh-CN" altLang="en-US" kern="0" baseline="0">
                <a:solidFill>
                  <a:srgbClr val="000000">
                    <a:lumMod val="75000"/>
                    <a:lumOff val="25000"/>
                  </a:srgbClr>
                </a:solidFill>
                <a:sym typeface="Arial" panose="020B0604020202020204" pitchFamily="34" charset="0"/>
              </a:rPr>
              <a:t>周时平均</a:t>
            </a:r>
            <a:r>
              <a:rPr lang="en-US" altLang="zh-CN" kern="0" baseline="0">
                <a:solidFill>
                  <a:srgbClr val="000000">
                    <a:lumMod val="75000"/>
                    <a:lumOff val="25000"/>
                  </a:srgbClr>
                </a:solidFill>
                <a:sym typeface="Arial" panose="020B0604020202020204" pitchFamily="34" charset="0"/>
              </a:rPr>
              <a:t>HbA</a:t>
            </a:r>
            <a:r>
              <a:rPr lang="en-US" altLang="zh-CN" kern="0" baseline="-25000">
                <a:solidFill>
                  <a:srgbClr val="000000">
                    <a:lumMod val="75000"/>
                    <a:lumOff val="25000"/>
                  </a:srgbClr>
                </a:solidFill>
                <a:sym typeface="Arial" panose="020B0604020202020204" pitchFamily="34" charset="0"/>
              </a:rPr>
              <a:t>1c</a:t>
            </a:r>
            <a:r>
              <a:rPr lang="zh-CN" altLang="en-US" kern="0" baseline="0">
                <a:solidFill>
                  <a:srgbClr val="000000">
                    <a:lumMod val="75000"/>
                    <a:lumOff val="25000"/>
                  </a:srgbClr>
                </a:solidFill>
                <a:sym typeface="Arial" panose="020B0604020202020204" pitchFamily="34" charset="0"/>
              </a:rPr>
              <a:t>自基线变化，体重，收缩压、舒张压和达到</a:t>
            </a:r>
            <a:r>
              <a:rPr lang="en-US" altLang="zh-CN" kern="0" baseline="0">
                <a:solidFill>
                  <a:srgbClr val="000000">
                    <a:lumMod val="75000"/>
                    <a:lumOff val="25000"/>
                  </a:srgbClr>
                </a:solidFill>
                <a:sym typeface="Arial" panose="020B0604020202020204" pitchFamily="34" charset="0"/>
              </a:rPr>
              <a:t>HbA</a:t>
            </a:r>
            <a:r>
              <a:rPr lang="en-US" altLang="zh-CN" kern="0" baseline="-25000">
                <a:solidFill>
                  <a:srgbClr val="000000">
                    <a:lumMod val="75000"/>
                    <a:lumOff val="25000"/>
                  </a:srgbClr>
                </a:solidFill>
                <a:sym typeface="Arial" panose="020B0604020202020204" pitchFamily="34" charset="0"/>
              </a:rPr>
              <a:t>1c</a:t>
            </a:r>
            <a:r>
              <a:rPr lang="zh-CN" altLang="en-US" kern="0" baseline="0">
                <a:solidFill>
                  <a:srgbClr val="000000">
                    <a:lumMod val="75000"/>
                    <a:lumOff val="25000"/>
                  </a:srgbClr>
                </a:solidFill>
                <a:sym typeface="Arial" panose="020B0604020202020204" pitchFamily="34" charset="0"/>
              </a:rPr>
              <a:t>＜</a:t>
            </a:r>
            <a:r>
              <a:rPr lang="en-US" altLang="zh-CN" kern="0" baseline="0">
                <a:solidFill>
                  <a:srgbClr val="000000">
                    <a:lumMod val="75000"/>
                    <a:lumOff val="25000"/>
                  </a:srgbClr>
                </a:solidFill>
                <a:sym typeface="Arial" panose="020B0604020202020204" pitchFamily="34" charset="0"/>
              </a:rPr>
              <a:t>7%</a:t>
            </a:r>
            <a:r>
              <a:rPr lang="zh-CN" altLang="en-US" kern="0" baseline="0">
                <a:solidFill>
                  <a:srgbClr val="000000">
                    <a:lumMod val="75000"/>
                    <a:lumOff val="25000"/>
                  </a:srgbClr>
                </a:solidFill>
                <a:sym typeface="Arial" panose="020B0604020202020204" pitchFamily="34" charset="0"/>
              </a:rPr>
              <a:t>的患者比例。</a:t>
            </a:r>
            <a:endParaRPr lang="en-US" altLang="zh-CN" kern="0" baseline="0">
              <a:solidFill>
                <a:srgbClr val="000000">
                  <a:lumMod val="75000"/>
                  <a:lumOff val="25000"/>
                </a:srgbClr>
              </a:solidFill>
              <a:sym typeface="Arial" panose="020B0604020202020204" pitchFamily="34" charset="0"/>
            </a:endParaRPr>
          </a:p>
          <a:p>
            <a:r>
              <a:rPr lang="en-US" altLang="zh-CN">
                <a:sym typeface="Arial" panose="020B0604020202020204" pitchFamily="34" charset="0"/>
              </a:rPr>
              <a:t>2</a:t>
            </a:r>
            <a:r>
              <a:rPr lang="zh-CN" altLang="en-US" baseline="0">
                <a:sym typeface="Arial" panose="020B0604020202020204" pitchFamily="34" charset="0"/>
              </a:rPr>
              <a:t>研究设计：</a:t>
            </a:r>
            <a:r>
              <a:rPr lang="zh-CN" altLang="en-US" kern="0" baseline="0">
                <a:solidFill>
                  <a:srgbClr val="000000">
                    <a:lumMod val="75000"/>
                    <a:lumOff val="25000"/>
                  </a:srgbClr>
                </a:solidFill>
                <a:sym typeface="Arial" panose="020B0604020202020204" pitchFamily="34" charset="0"/>
              </a:rPr>
              <a:t>一项系统性综述和网络荟萃分析，纳入</a:t>
            </a:r>
            <a:r>
              <a:rPr lang="en-US" altLang="zh-CN" kern="0" baseline="0">
                <a:solidFill>
                  <a:srgbClr val="000000">
                    <a:lumMod val="75000"/>
                    <a:lumOff val="25000"/>
                  </a:srgbClr>
                </a:solidFill>
                <a:sym typeface="Arial" panose="020B0604020202020204" pitchFamily="34" charset="0"/>
              </a:rPr>
              <a:t>18</a:t>
            </a:r>
            <a:r>
              <a:rPr lang="zh-CN" altLang="en-US" kern="0" baseline="0">
                <a:solidFill>
                  <a:srgbClr val="000000">
                    <a:lumMod val="75000"/>
                    <a:lumOff val="25000"/>
                  </a:srgbClr>
                </a:solidFill>
                <a:sym typeface="Arial" panose="020B0604020202020204" pitchFamily="34" charset="0"/>
              </a:rPr>
              <a:t>项</a:t>
            </a:r>
            <a:r>
              <a:rPr lang="en-US" altLang="zh-CN" kern="0" baseline="0">
                <a:solidFill>
                  <a:srgbClr val="000000">
                    <a:lumMod val="75000"/>
                    <a:lumOff val="25000"/>
                  </a:srgbClr>
                </a:solidFill>
                <a:sym typeface="Arial" panose="020B0604020202020204" pitchFamily="34" charset="0"/>
              </a:rPr>
              <a:t>RCT</a:t>
            </a:r>
            <a:r>
              <a:rPr lang="zh-CN" altLang="en-US" kern="0" baseline="0">
                <a:solidFill>
                  <a:srgbClr val="000000">
                    <a:lumMod val="75000"/>
                    <a:lumOff val="25000"/>
                  </a:srgbClr>
                </a:solidFill>
                <a:sym typeface="Arial" panose="020B0604020202020204" pitchFamily="34" charset="0"/>
              </a:rPr>
              <a:t>临床研究，这些</a:t>
            </a:r>
            <a:r>
              <a:rPr lang="en-US" altLang="zh-CN" kern="0" baseline="0">
                <a:solidFill>
                  <a:srgbClr val="000000">
                    <a:lumMod val="75000"/>
                    <a:lumOff val="25000"/>
                  </a:srgbClr>
                </a:solidFill>
                <a:sym typeface="Arial" panose="020B0604020202020204" pitchFamily="34" charset="0"/>
              </a:rPr>
              <a:t>RCT</a:t>
            </a:r>
            <a:r>
              <a:rPr lang="zh-CN" altLang="en-US" kern="0" baseline="0">
                <a:solidFill>
                  <a:srgbClr val="000000">
                    <a:lumMod val="75000"/>
                    <a:lumOff val="25000"/>
                  </a:srgbClr>
                </a:solidFill>
                <a:sym typeface="Arial" panose="020B0604020202020204" pitchFamily="34" charset="0"/>
              </a:rPr>
              <a:t>研究主要探寻</a:t>
            </a:r>
            <a:r>
              <a:rPr lang="en-US" altLang="zh-CN" kern="0" baseline="0">
                <a:solidFill>
                  <a:srgbClr val="000000">
                    <a:lumMod val="75000"/>
                    <a:lumOff val="25000"/>
                  </a:srgbClr>
                </a:solidFill>
                <a:sym typeface="Arial" panose="020B0604020202020204" pitchFamily="34" charset="0"/>
              </a:rPr>
              <a:t>SGLT2i</a:t>
            </a:r>
            <a:r>
              <a:rPr lang="zh-CN" altLang="en-US" kern="0" baseline="0">
                <a:solidFill>
                  <a:srgbClr val="000000">
                    <a:lumMod val="75000"/>
                    <a:lumOff val="25000"/>
                  </a:srgbClr>
                </a:solidFill>
                <a:sym typeface="Arial" panose="020B0604020202020204" pitchFamily="34" charset="0"/>
              </a:rPr>
              <a:t>治疗</a:t>
            </a:r>
            <a:r>
              <a:rPr lang="en-US" altLang="zh-CN" kern="0" baseline="0">
                <a:solidFill>
                  <a:srgbClr val="000000">
                    <a:lumMod val="75000"/>
                    <a:lumOff val="25000"/>
                  </a:srgbClr>
                </a:solidFill>
                <a:sym typeface="Arial" panose="020B0604020202020204" pitchFamily="34" charset="0"/>
              </a:rPr>
              <a:t>2</a:t>
            </a:r>
            <a:r>
              <a:rPr lang="zh-CN" altLang="en-US" kern="0" baseline="0">
                <a:solidFill>
                  <a:srgbClr val="000000">
                    <a:lumMod val="75000"/>
                    <a:lumOff val="25000"/>
                  </a:srgbClr>
                </a:solidFill>
                <a:sym typeface="Arial" panose="020B0604020202020204" pitchFamily="34" charset="0"/>
              </a:rPr>
              <a:t>型糖尿病患者在</a:t>
            </a:r>
            <a:r>
              <a:rPr lang="en-US" altLang="zh-CN" kern="0" baseline="0">
                <a:solidFill>
                  <a:srgbClr val="000000">
                    <a:lumMod val="75000"/>
                    <a:lumOff val="25000"/>
                  </a:srgbClr>
                </a:solidFill>
                <a:sym typeface="Arial" panose="020B0604020202020204" pitchFamily="34" charset="0"/>
              </a:rPr>
              <a:t>24-26</a:t>
            </a:r>
            <a:r>
              <a:rPr lang="zh-CN" altLang="en-US" kern="0" baseline="0">
                <a:solidFill>
                  <a:srgbClr val="000000">
                    <a:lumMod val="75000"/>
                    <a:lumOff val="25000"/>
                  </a:srgbClr>
                </a:solidFill>
                <a:sym typeface="Arial" panose="020B0604020202020204" pitchFamily="34" charset="0"/>
              </a:rPr>
              <a:t>周的降糖效果。</a:t>
            </a:r>
            <a:r>
              <a:rPr lang="zh-CN" altLang="en-US" baseline="0">
                <a:sym typeface="Arial" panose="020B0604020202020204" pitchFamily="34" charset="0"/>
              </a:rPr>
              <a:t>该研究主要探究相比较其他</a:t>
            </a:r>
            <a:r>
              <a:rPr lang="en-US" altLang="zh-CN" baseline="0">
                <a:sym typeface="Arial" panose="020B0604020202020204" pitchFamily="34" charset="0"/>
              </a:rPr>
              <a:t>SGLT2i</a:t>
            </a:r>
            <a:r>
              <a:rPr lang="zh-CN" altLang="en-US" baseline="0">
                <a:sym typeface="Arial" panose="020B0604020202020204" pitchFamily="34" charset="0"/>
              </a:rPr>
              <a:t>（卡格列净、恩格列净和达格列净），艾托格列净在饮食和运动控制不佳、二甲双胍单药控制不佳或二甲双胍联合</a:t>
            </a:r>
            <a:r>
              <a:rPr lang="en-US" altLang="zh-CN" baseline="0">
                <a:sym typeface="Arial" panose="020B0604020202020204" pitchFamily="34" charset="0"/>
              </a:rPr>
              <a:t>DPP4i</a:t>
            </a:r>
            <a:r>
              <a:rPr lang="zh-CN" altLang="en-US" baseline="0">
                <a:sym typeface="Arial" panose="020B0604020202020204" pitchFamily="34" charset="0"/>
              </a:rPr>
              <a:t>控制不佳的</a:t>
            </a:r>
            <a:r>
              <a:rPr lang="en-US" altLang="zh-CN" baseline="0">
                <a:sym typeface="Arial" panose="020B0604020202020204" pitchFamily="34" charset="0"/>
              </a:rPr>
              <a:t>2</a:t>
            </a:r>
            <a:r>
              <a:rPr lang="zh-CN" altLang="en-US" baseline="0">
                <a:sym typeface="Arial" panose="020B0604020202020204" pitchFamily="34" charset="0"/>
              </a:rPr>
              <a:t>型糖尿病患者中的疗效。研究终点包括：相较基线的</a:t>
            </a:r>
            <a:r>
              <a:rPr lang="en-US" altLang="zh-CN" baseline="0">
                <a:sym typeface="Arial" panose="020B0604020202020204" pitchFamily="34" charset="0"/>
              </a:rPr>
              <a:t>HbA</a:t>
            </a:r>
            <a:r>
              <a:rPr lang="en-US" altLang="zh-CN" baseline="-25000">
                <a:sym typeface="Arial" panose="020B0604020202020204" pitchFamily="34" charset="0"/>
              </a:rPr>
              <a:t>1c</a:t>
            </a:r>
            <a:r>
              <a:rPr lang="zh-CN" altLang="en-US" baseline="0">
                <a:sym typeface="Arial" panose="020B0604020202020204" pitchFamily="34" charset="0"/>
              </a:rPr>
              <a:t>，体重，收缩压，</a:t>
            </a:r>
            <a:r>
              <a:rPr lang="en-US" altLang="zh-CN" baseline="0">
                <a:sym typeface="Arial" panose="020B0604020202020204" pitchFamily="34" charset="0"/>
              </a:rPr>
              <a:t>HbA</a:t>
            </a:r>
            <a:r>
              <a:rPr lang="en-US" altLang="zh-CN" baseline="-25000">
                <a:sym typeface="Arial" panose="020B0604020202020204" pitchFamily="34" charset="0"/>
              </a:rPr>
              <a:t>1c</a:t>
            </a:r>
            <a:r>
              <a:rPr lang="zh-CN" altLang="en-US" baseline="0">
                <a:sym typeface="Arial" panose="020B0604020202020204" pitchFamily="34" charset="0"/>
              </a:rPr>
              <a:t>＜</a:t>
            </a:r>
            <a:r>
              <a:rPr lang="en-US" altLang="zh-CN" baseline="0">
                <a:sym typeface="Arial" panose="020B0604020202020204" pitchFamily="34" charset="0"/>
              </a:rPr>
              <a:t>7%</a:t>
            </a:r>
            <a:r>
              <a:rPr lang="zh-CN" altLang="en-US" baseline="0">
                <a:sym typeface="Arial" panose="020B0604020202020204" pitchFamily="34" charset="0"/>
              </a:rPr>
              <a:t>患者比例和主要安全性事件。</a:t>
            </a:r>
            <a:endParaRPr lang="zh-CN" altLang="en-US" kern="0" baseline="0">
              <a:solidFill>
                <a:srgbClr val="000000">
                  <a:lumMod val="75000"/>
                  <a:lumOff val="25000"/>
                </a:srgbClr>
              </a:solidFill>
              <a:sym typeface="Arial" panose="020B0604020202020204" pitchFamily="34" charset="0"/>
            </a:endParaRPr>
          </a:p>
        </p:txBody>
      </p:sp>
      <p:sp>
        <p:nvSpPr>
          <p:cNvPr id="23" name="矩形 22">
            <a:extLst>
              <a:ext uri="{FF2B5EF4-FFF2-40B4-BE49-F238E27FC236}">
                <a16:creationId xmlns:a16="http://schemas.microsoft.com/office/drawing/2014/main" id="{7837A688-94E9-E39C-2B0E-75523AD3A921}"/>
              </a:ext>
            </a:extLst>
          </p:cNvPr>
          <p:cNvSpPr/>
          <p:nvPr/>
        </p:nvSpPr>
        <p:spPr>
          <a:xfrm>
            <a:off x="1173676" y="6054336"/>
            <a:ext cx="10292518" cy="258400"/>
          </a:xfrm>
          <a:prstGeom prst="rect">
            <a:avLst/>
          </a:prstGeom>
        </p:spPr>
        <p:txBody>
          <a:bodyPr vert="horz" lIns="0" tIns="0" rIns="215937" bIns="0" rtlCol="0" anchor="t">
            <a:noAutofit/>
          </a:bodyPr>
          <a:lstStyle/>
          <a:p>
            <a:pPr marL="0" lvl="1" defTabSz="1218870">
              <a:buClr>
                <a:srgbClr val="44546A"/>
              </a:buClr>
            </a:pPr>
            <a:r>
              <a:rPr lang="zh-CN" altLang="en-US" sz="700" kern="0">
                <a:solidFill>
                  <a:srgbClr val="000000">
                    <a:lumMod val="75000"/>
                    <a:lumOff val="25000"/>
                  </a:srgb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艾托格列净在中国获批的适应症为：在单独使用盐酸二甲双胍血糖控制不佳时</a:t>
            </a:r>
            <a:r>
              <a:rPr lang="en-US" altLang="zh-CN" sz="700" kern="0">
                <a:solidFill>
                  <a:srgbClr val="000000">
                    <a:lumMod val="75000"/>
                    <a:lumOff val="25000"/>
                  </a:srgb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lang="zh-CN" altLang="en-US" sz="700" kern="0">
                <a:solidFill>
                  <a:srgbClr val="000000">
                    <a:lumMod val="75000"/>
                    <a:lumOff val="25000"/>
                  </a:srgb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本品可与盐酸二甲双胍联合使用，配合饮食和运动改善成人</a:t>
            </a:r>
            <a:r>
              <a:rPr lang="en-US" altLang="zh-CN" sz="700" kern="0">
                <a:solidFill>
                  <a:srgbClr val="000000">
                    <a:lumMod val="75000"/>
                    <a:lumOff val="25000"/>
                  </a:srgb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a:t>
            </a:r>
            <a:r>
              <a:rPr lang="zh-CN" altLang="en-US" sz="700" kern="0">
                <a:solidFill>
                  <a:srgbClr val="000000">
                    <a:lumMod val="75000"/>
                    <a:lumOff val="25000"/>
                  </a:srgb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型糖尿病患者的血糖控制。用药限制：本品不建议用于</a:t>
            </a:r>
            <a:r>
              <a:rPr lang="en-US" altLang="zh-CN" sz="700" kern="0">
                <a:solidFill>
                  <a:srgbClr val="000000">
                    <a:lumMod val="75000"/>
                    <a:lumOff val="25000"/>
                  </a:srgb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a:t>
            </a:r>
            <a:r>
              <a:rPr lang="zh-CN" altLang="en-US" sz="700" kern="0">
                <a:solidFill>
                  <a:srgbClr val="000000">
                    <a:lumMod val="75000"/>
                    <a:lumOff val="25000"/>
                  </a:srgb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型糖尿病患者或者糖尿病酮症酸中毒的治疗。禁忌症为重度肾功能不全、终末期肾病（</a:t>
            </a:r>
            <a:r>
              <a:rPr lang="en-US" altLang="zh-CN" sz="700" kern="0">
                <a:solidFill>
                  <a:srgbClr val="000000">
                    <a:lumMod val="75000"/>
                    <a:lumOff val="25000"/>
                  </a:srgb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ESRD</a:t>
            </a:r>
            <a:r>
              <a:rPr lang="zh-CN" altLang="en-US" sz="700" kern="0">
                <a:solidFill>
                  <a:srgbClr val="000000">
                    <a:lumMod val="75000"/>
                    <a:lumOff val="25000"/>
                  </a:srgb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）或透析患者。对艾托格列净有严重过敏反应史者禁用。处方前请阅读完整说明书。</a:t>
            </a:r>
            <a:endParaRPr lang="en-US" altLang="zh-CN" sz="700" kern="0">
              <a:solidFill>
                <a:srgbClr val="000000">
                  <a:lumMod val="75000"/>
                  <a:lumOff val="25000"/>
                </a:srgb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6" name="文本框 25">
            <a:extLst>
              <a:ext uri="{FF2B5EF4-FFF2-40B4-BE49-F238E27FC236}">
                <a16:creationId xmlns:a16="http://schemas.microsoft.com/office/drawing/2014/main" id="{B9DA6CF6-FC6F-5EDC-68EB-0762E265ACDD}"/>
              </a:ext>
            </a:extLst>
          </p:cNvPr>
          <p:cNvSpPr txBox="1"/>
          <p:nvPr/>
        </p:nvSpPr>
        <p:spPr bwMode="gray">
          <a:xfrm>
            <a:off x="1090642" y="5866414"/>
            <a:ext cx="9388725" cy="200055"/>
          </a:xfrm>
          <a:prstGeom prst="rect">
            <a:avLst/>
          </a:prstGeom>
          <a:noFill/>
        </p:spPr>
        <p:txBody>
          <a:bodyPr wrap="square">
            <a:spAutoFit/>
          </a:bodyPr>
          <a:lstStyle/>
          <a:p>
            <a:r>
              <a:rPr lang="en-US" altLang="zh-CN" sz="700" b="0" i="0">
                <a:solidFill>
                  <a:srgbClr val="333333"/>
                </a:solidFill>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SGLT2i</a:t>
            </a:r>
            <a:r>
              <a:rPr lang="zh-CN" altLang="en-US" sz="700" b="0" i="0">
                <a:solidFill>
                  <a:srgbClr val="333333"/>
                </a:solidFill>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：钠</a:t>
            </a:r>
            <a:r>
              <a:rPr lang="en-US" altLang="zh-CN" sz="700" b="0" i="0">
                <a:solidFill>
                  <a:srgbClr val="333333"/>
                </a:solidFill>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lang="zh-CN" altLang="en-US" sz="700" b="0" i="0">
                <a:solidFill>
                  <a:srgbClr val="333333"/>
                </a:solidFill>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葡萄糖共转运蛋白</a:t>
            </a:r>
            <a:r>
              <a:rPr lang="en-US" altLang="zh-CN" sz="700" b="0" i="0">
                <a:solidFill>
                  <a:srgbClr val="333333"/>
                </a:solidFill>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a:t>
            </a:r>
            <a:r>
              <a:rPr lang="zh-CN" altLang="en-US" sz="700" b="0" i="0">
                <a:solidFill>
                  <a:srgbClr val="333333"/>
                </a:solidFill>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抑制剂；</a:t>
            </a:r>
            <a:r>
              <a:rPr lang="en-US" altLang="zh-CN" sz="700" b="0" i="0">
                <a:solidFill>
                  <a:srgbClr val="333333"/>
                </a:solidFill>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RCT</a:t>
            </a:r>
            <a:r>
              <a:rPr lang="zh-CN" altLang="en-US" sz="700" b="0" i="0">
                <a:solidFill>
                  <a:srgbClr val="333333"/>
                </a:solidFill>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lang="zh-CN" altLang="en-US" sz="700">
                <a:solidFill>
                  <a:srgbClr val="333333"/>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随机对照试验；</a:t>
            </a:r>
            <a:r>
              <a:rPr lang="en-US" altLang="zh-CN" sz="700">
                <a:solidFill>
                  <a:srgbClr val="333333"/>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DPP4i</a:t>
            </a:r>
            <a:r>
              <a:rPr lang="zh-CN" altLang="en-US" sz="700">
                <a:solidFill>
                  <a:srgbClr val="333333"/>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：二肽基肽酶</a:t>
            </a:r>
            <a:r>
              <a:rPr lang="en-US" altLang="zh-CN" sz="700">
                <a:solidFill>
                  <a:srgbClr val="333333"/>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4</a:t>
            </a:r>
            <a:r>
              <a:rPr lang="zh-CN" altLang="en-US" sz="700">
                <a:solidFill>
                  <a:srgbClr val="333333"/>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抑制剂；</a:t>
            </a:r>
            <a:r>
              <a:rPr lang="en-US" altLang="zh-CN" sz="700">
                <a:solidFill>
                  <a:srgbClr val="333333"/>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GLP-1RA</a:t>
            </a:r>
            <a:r>
              <a:rPr lang="zh-CN" altLang="en-US" sz="700">
                <a:solidFill>
                  <a:srgbClr val="333333"/>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：胰高血糖素样肽</a:t>
            </a:r>
            <a:r>
              <a:rPr lang="en-US" altLang="zh-CN" sz="700">
                <a:solidFill>
                  <a:srgbClr val="333333"/>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a:t>
            </a:r>
            <a:r>
              <a:rPr lang="zh-CN" altLang="en-US" sz="700">
                <a:solidFill>
                  <a:srgbClr val="333333"/>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受体激动剂；</a:t>
            </a:r>
            <a:r>
              <a:rPr lang="en-US" altLang="zh-CN" sz="700">
                <a:solidFill>
                  <a:srgbClr val="333333"/>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HbA</a:t>
            </a:r>
            <a:r>
              <a:rPr lang="en-US" altLang="zh-CN" sz="700" baseline="-25000">
                <a:solidFill>
                  <a:srgbClr val="333333"/>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1c</a:t>
            </a:r>
            <a:r>
              <a:rPr lang="zh-CN" altLang="en-US" sz="700">
                <a:solidFill>
                  <a:srgbClr val="333333"/>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：糖化血红蛋白；</a:t>
            </a:r>
            <a:r>
              <a:rPr lang="en-US" altLang="zh-CN" sz="700">
                <a:solidFill>
                  <a:srgbClr val="333333"/>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PBO</a:t>
            </a:r>
            <a:r>
              <a:rPr lang="zh-CN" altLang="en-US" sz="700">
                <a:solidFill>
                  <a:srgbClr val="333333"/>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：安慰剂</a:t>
            </a:r>
            <a:endParaRPr lang="zh-CN" altLang="en-US" sz="70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7" name="文本框 26">
            <a:extLst>
              <a:ext uri="{FF2B5EF4-FFF2-40B4-BE49-F238E27FC236}">
                <a16:creationId xmlns:a16="http://schemas.microsoft.com/office/drawing/2014/main" id="{F3F3E702-BBC1-483F-24E5-87B9D233B974}"/>
              </a:ext>
            </a:extLst>
          </p:cNvPr>
          <p:cNvSpPr txBox="1"/>
          <p:nvPr/>
        </p:nvSpPr>
        <p:spPr>
          <a:xfrm>
            <a:off x="1407064" y="2484669"/>
            <a:ext cx="3718036" cy="184666"/>
          </a:xfrm>
          <a:prstGeom prst="rect">
            <a:avLst/>
          </a:prstGeom>
          <a:noFill/>
        </p:spPr>
        <p:txBody>
          <a:bodyPr wrap="square" lIns="0" tIns="0" rIns="0" bIns="0" rtlCol="0">
            <a:spAutoFit/>
          </a:bodyPr>
          <a:lstStyle/>
          <a:p>
            <a:pPr algn="ctr"/>
            <a:r>
              <a:rPr lang="en-US" altLang="zh-CN" sz="1200" b="1">
                <a:solidFill>
                  <a:srgbClr val="754E9A"/>
                </a:solidFill>
                <a:latin typeface="Arial" panose="020B0604020202020204" pitchFamily="34" charset="0"/>
                <a:ea typeface="微软雅黑" panose="020B0503020204020204" pitchFamily="34" charset="-122"/>
                <a:cs typeface="+mn-ea"/>
                <a:sym typeface="Arial" panose="020B0604020202020204" pitchFamily="34" charset="0"/>
              </a:rPr>
              <a:t>HbA</a:t>
            </a:r>
            <a:r>
              <a:rPr lang="en-US" altLang="zh-CN" sz="1200" b="1" baseline="-25000">
                <a:solidFill>
                  <a:srgbClr val="754E9A"/>
                </a:solidFill>
                <a:latin typeface="Arial" panose="020B0604020202020204" pitchFamily="34" charset="0"/>
                <a:ea typeface="微软雅黑" panose="020B0503020204020204" pitchFamily="34" charset="-122"/>
                <a:cs typeface="+mn-ea"/>
                <a:sym typeface="Arial" panose="020B0604020202020204" pitchFamily="34" charset="0"/>
              </a:rPr>
              <a:t>1c</a:t>
            </a:r>
            <a:r>
              <a:rPr lang="zh-CN" altLang="en-US" sz="1200" b="1">
                <a:solidFill>
                  <a:srgbClr val="754E9A"/>
                </a:solidFill>
                <a:latin typeface="Arial" panose="020B0604020202020204" pitchFamily="34" charset="0"/>
                <a:ea typeface="微软雅黑" panose="020B0503020204020204" pitchFamily="34" charset="-122"/>
                <a:cs typeface="+mn-ea"/>
                <a:sym typeface="Arial" panose="020B0604020202020204" pitchFamily="34" charset="0"/>
              </a:rPr>
              <a:t>较基线的平均变化 </a:t>
            </a:r>
            <a:r>
              <a:rPr lang="en-US" altLang="zh-CN" sz="1200" b="1">
                <a:solidFill>
                  <a:srgbClr val="754E9A"/>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200" b="1">
                <a:solidFill>
                  <a:srgbClr val="754E9A"/>
                </a:solidFill>
                <a:latin typeface="Arial" panose="020B0604020202020204" pitchFamily="34" charset="0"/>
                <a:ea typeface="微软雅黑" panose="020B0503020204020204" pitchFamily="34" charset="-122"/>
                <a:cs typeface="+mn-ea"/>
                <a:sym typeface="Arial" panose="020B0604020202020204" pitchFamily="34" charset="0"/>
              </a:rPr>
              <a:t>；随机效应模型</a:t>
            </a:r>
            <a:r>
              <a:rPr lang="en-US" altLang="zh-CN" sz="1200" b="1">
                <a:solidFill>
                  <a:srgbClr val="754E9A"/>
                </a:solidFill>
                <a:latin typeface="Arial" panose="020B0604020202020204" pitchFamily="34" charset="0"/>
                <a:ea typeface="微软雅黑" panose="020B0503020204020204" pitchFamily="34" charset="-122"/>
                <a:cs typeface="+mn-ea"/>
                <a:sym typeface="Arial" panose="020B0604020202020204" pitchFamily="34" charset="0"/>
              </a:rPr>
              <a:t>)</a:t>
            </a:r>
          </a:p>
        </p:txBody>
      </p:sp>
      <p:sp>
        <p:nvSpPr>
          <p:cNvPr id="28" name="矩形 27">
            <a:extLst>
              <a:ext uri="{FF2B5EF4-FFF2-40B4-BE49-F238E27FC236}">
                <a16:creationId xmlns:a16="http://schemas.microsoft.com/office/drawing/2014/main" id="{0DA389C9-0DF0-4F00-62D6-961468A052FE}"/>
              </a:ext>
            </a:extLst>
          </p:cNvPr>
          <p:cNvSpPr/>
          <p:nvPr/>
        </p:nvSpPr>
        <p:spPr>
          <a:xfrm>
            <a:off x="6525086" y="2265875"/>
            <a:ext cx="3342473" cy="123111"/>
          </a:xfrm>
          <a:prstGeom prst="rect">
            <a:avLst/>
          </a:prstGeom>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l" defTabSz="1219078" rtl="0" eaLnBrk="1" fontAlgn="auto" latinLnBrk="0" hangingPunct="1">
              <a:lnSpc>
                <a:spcPct val="100000"/>
              </a:lnSpc>
              <a:spcBef>
                <a:spcPts val="0"/>
              </a:spcBef>
              <a:spcAft>
                <a:spcPts val="0"/>
              </a:spcAft>
              <a:buClrTx/>
              <a:buSzTx/>
              <a:buFontTx/>
              <a:buNone/>
              <a:tabLst/>
              <a:defRPr/>
            </a:pPr>
            <a:r>
              <a:rPr kumimoji="0" lang="zh-CN" altLang="en-US" sz="800" b="0" i="0" u="none" strike="noStrike" kern="1200" cap="none" spc="0" normalizeH="0" baseline="0" noProof="0">
                <a:ln>
                  <a:noFill/>
                </a:ln>
                <a:solidFill>
                  <a:sysClr val="windowText" lastClr="000000">
                    <a:lumMod val="95000"/>
                    <a:lumOff val="5000"/>
                  </a:sysClr>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一项纳入</a:t>
            </a:r>
            <a:r>
              <a:rPr lang="en-US" altLang="zh-CN" sz="800">
                <a:solidFill>
                  <a:sysClr val="windowText" lastClr="000000">
                    <a:lumMod val="95000"/>
                    <a:lumOff val="5000"/>
                  </a:sysClr>
                </a:solidFill>
                <a:latin typeface="Arial" panose="020B0604020202020204" pitchFamily="34" charset="0"/>
                <a:ea typeface="微软雅黑" panose="020B0503020204020204" pitchFamily="34" charset="-122"/>
                <a:cs typeface="+mn-ea"/>
                <a:sym typeface="Arial" panose="020B0604020202020204" pitchFamily="34" charset="0"/>
              </a:rPr>
              <a:t>18</a:t>
            </a:r>
            <a:r>
              <a:rPr kumimoji="0" lang="zh-CN" altLang="en-US" sz="800" b="0" i="0" u="none" strike="noStrike" kern="1200" cap="none" spc="0" normalizeH="0" baseline="0" noProof="0">
                <a:ln>
                  <a:noFill/>
                </a:ln>
                <a:solidFill>
                  <a:sysClr val="windowText" lastClr="000000">
                    <a:lumMod val="95000"/>
                    <a:lumOff val="5000"/>
                  </a:sysClr>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项</a:t>
            </a:r>
            <a:r>
              <a:rPr kumimoji="0" lang="en-US" altLang="zh-CN" sz="800" b="0" i="0" u="none" strike="noStrike" kern="1200" cap="none" spc="0" normalizeH="0" baseline="0" noProof="0">
                <a:ln>
                  <a:noFill/>
                </a:ln>
                <a:solidFill>
                  <a:sysClr val="windowText" lastClr="000000">
                    <a:lumMod val="95000"/>
                    <a:lumOff val="5000"/>
                  </a:sysClr>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RCT</a:t>
            </a:r>
            <a:r>
              <a:rPr kumimoji="0" lang="zh-CN" altLang="en-US" sz="800" b="0" i="0" u="none" strike="noStrike" kern="1200" cap="none" spc="0" normalizeH="0" baseline="0" noProof="0">
                <a:ln>
                  <a:noFill/>
                </a:ln>
                <a:solidFill>
                  <a:sysClr val="windowText" lastClr="000000">
                    <a:lumMod val="95000"/>
                    <a:lumOff val="5000"/>
                  </a:sysClr>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的系统综述和网络荟萃分析显示：</a:t>
            </a:r>
          </a:p>
        </p:txBody>
      </p:sp>
      <p:cxnSp>
        <p:nvCxnSpPr>
          <p:cNvPr id="38" name="直接连接符 37">
            <a:extLst>
              <a:ext uri="{FF2B5EF4-FFF2-40B4-BE49-F238E27FC236}">
                <a16:creationId xmlns:a16="http://schemas.microsoft.com/office/drawing/2014/main" id="{52E4121C-8B1C-62AC-1EDF-151688C6DF5D}"/>
              </a:ext>
            </a:extLst>
          </p:cNvPr>
          <p:cNvCxnSpPr>
            <a:cxnSpLocks/>
          </p:cNvCxnSpPr>
          <p:nvPr/>
        </p:nvCxnSpPr>
        <p:spPr>
          <a:xfrm>
            <a:off x="6843234" y="4596974"/>
            <a:ext cx="4495370" cy="0"/>
          </a:xfrm>
          <a:prstGeom prst="line">
            <a:avLst/>
          </a:prstGeom>
          <a:noFill/>
          <a:ln w="12700" cap="flat" cmpd="sng" algn="ctr">
            <a:solidFill>
              <a:srgbClr val="754E9A"/>
            </a:solidFill>
            <a:prstDash val="solid"/>
            <a:miter lim="800000"/>
          </a:ln>
          <a:effectLst/>
        </p:spPr>
      </p:cxnSp>
      <p:cxnSp>
        <p:nvCxnSpPr>
          <p:cNvPr id="40" name="直接连接符 39">
            <a:extLst>
              <a:ext uri="{FF2B5EF4-FFF2-40B4-BE49-F238E27FC236}">
                <a16:creationId xmlns:a16="http://schemas.microsoft.com/office/drawing/2014/main" id="{29DD9F5F-0A9B-CB54-0382-DFE9A73FF0C4}"/>
              </a:ext>
            </a:extLst>
          </p:cNvPr>
          <p:cNvCxnSpPr>
            <a:cxnSpLocks/>
          </p:cNvCxnSpPr>
          <p:nvPr/>
        </p:nvCxnSpPr>
        <p:spPr>
          <a:xfrm>
            <a:off x="9297301" y="4590197"/>
            <a:ext cx="0" cy="93146"/>
          </a:xfrm>
          <a:prstGeom prst="line">
            <a:avLst/>
          </a:prstGeom>
          <a:noFill/>
          <a:ln w="12700" cap="flat" cmpd="sng" algn="ctr">
            <a:solidFill>
              <a:srgbClr val="754E9A"/>
            </a:solidFill>
            <a:prstDash val="solid"/>
            <a:miter lim="800000"/>
          </a:ln>
          <a:effectLst/>
        </p:spPr>
      </p:cxnSp>
      <p:cxnSp>
        <p:nvCxnSpPr>
          <p:cNvPr id="41" name="直接连接符 40">
            <a:extLst>
              <a:ext uri="{FF2B5EF4-FFF2-40B4-BE49-F238E27FC236}">
                <a16:creationId xmlns:a16="http://schemas.microsoft.com/office/drawing/2014/main" id="{28C5E886-57A9-D8D8-86C5-70BEE2390732}"/>
              </a:ext>
            </a:extLst>
          </p:cNvPr>
          <p:cNvCxnSpPr>
            <a:cxnSpLocks/>
          </p:cNvCxnSpPr>
          <p:nvPr/>
        </p:nvCxnSpPr>
        <p:spPr>
          <a:xfrm>
            <a:off x="9874407" y="4590197"/>
            <a:ext cx="0" cy="93146"/>
          </a:xfrm>
          <a:prstGeom prst="line">
            <a:avLst/>
          </a:prstGeom>
          <a:noFill/>
          <a:ln w="12700" cap="flat" cmpd="sng" algn="ctr">
            <a:solidFill>
              <a:srgbClr val="754E9A"/>
            </a:solidFill>
            <a:prstDash val="solid"/>
            <a:miter lim="800000"/>
          </a:ln>
          <a:effectLst/>
        </p:spPr>
      </p:cxnSp>
      <p:cxnSp>
        <p:nvCxnSpPr>
          <p:cNvPr id="42" name="直接连接符 41">
            <a:extLst>
              <a:ext uri="{FF2B5EF4-FFF2-40B4-BE49-F238E27FC236}">
                <a16:creationId xmlns:a16="http://schemas.microsoft.com/office/drawing/2014/main" id="{F884FD67-FF20-4C26-387B-EEAFA196F9CB}"/>
              </a:ext>
            </a:extLst>
          </p:cNvPr>
          <p:cNvCxnSpPr>
            <a:cxnSpLocks/>
          </p:cNvCxnSpPr>
          <p:nvPr/>
        </p:nvCxnSpPr>
        <p:spPr>
          <a:xfrm>
            <a:off x="10755146" y="4590197"/>
            <a:ext cx="0" cy="93146"/>
          </a:xfrm>
          <a:prstGeom prst="line">
            <a:avLst/>
          </a:prstGeom>
          <a:noFill/>
          <a:ln w="12700" cap="flat" cmpd="sng" algn="ctr">
            <a:solidFill>
              <a:srgbClr val="754E9A"/>
            </a:solidFill>
            <a:prstDash val="solid"/>
            <a:miter lim="800000"/>
          </a:ln>
          <a:effectLst/>
        </p:spPr>
      </p:cxnSp>
      <p:cxnSp>
        <p:nvCxnSpPr>
          <p:cNvPr id="43" name="直接连接符 42">
            <a:extLst>
              <a:ext uri="{FF2B5EF4-FFF2-40B4-BE49-F238E27FC236}">
                <a16:creationId xmlns:a16="http://schemas.microsoft.com/office/drawing/2014/main" id="{18B79FAD-D5E8-670E-A889-160EB01240F5}"/>
              </a:ext>
            </a:extLst>
          </p:cNvPr>
          <p:cNvCxnSpPr/>
          <p:nvPr/>
        </p:nvCxnSpPr>
        <p:spPr>
          <a:xfrm flipV="1">
            <a:off x="10755146" y="3150189"/>
            <a:ext cx="0" cy="1434390"/>
          </a:xfrm>
          <a:prstGeom prst="line">
            <a:avLst/>
          </a:prstGeom>
          <a:noFill/>
          <a:ln w="12700" cap="flat" cmpd="sng" algn="ctr">
            <a:solidFill>
              <a:srgbClr val="754E9A"/>
            </a:solidFill>
            <a:prstDash val="solid"/>
            <a:miter lim="800000"/>
          </a:ln>
          <a:effectLst/>
        </p:spPr>
      </p:cxnSp>
      <p:sp>
        <p:nvSpPr>
          <p:cNvPr id="45" name="文本框 44">
            <a:extLst>
              <a:ext uri="{FF2B5EF4-FFF2-40B4-BE49-F238E27FC236}">
                <a16:creationId xmlns:a16="http://schemas.microsoft.com/office/drawing/2014/main" id="{9A9B845C-85BB-A96C-323F-513A9376D031}"/>
              </a:ext>
            </a:extLst>
          </p:cNvPr>
          <p:cNvSpPr txBox="1"/>
          <p:nvPr/>
        </p:nvSpPr>
        <p:spPr>
          <a:xfrm>
            <a:off x="9108538" y="4670698"/>
            <a:ext cx="533433" cy="21897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800" b="0" i="0" u="none" strike="noStrike" kern="0" cap="none" spc="0" normalizeH="0" baseline="0" noProof="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lang="en-US" altLang="zh-CN" sz="800" kern="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0.5</a:t>
            </a:r>
            <a:endParaRPr kumimoji="0" lang="zh-CN" altLang="en-US" sz="800" b="0" i="0" u="none" strike="noStrike" kern="0" cap="none" spc="0" normalizeH="0" baseline="0" noProof="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6" name="文本框 45">
            <a:extLst>
              <a:ext uri="{FF2B5EF4-FFF2-40B4-BE49-F238E27FC236}">
                <a16:creationId xmlns:a16="http://schemas.microsoft.com/office/drawing/2014/main" id="{47171D57-B731-1409-92BE-E3B5FF05ABAD}"/>
              </a:ext>
            </a:extLst>
          </p:cNvPr>
          <p:cNvSpPr txBox="1"/>
          <p:nvPr/>
        </p:nvSpPr>
        <p:spPr>
          <a:xfrm>
            <a:off x="10278325" y="4670698"/>
            <a:ext cx="377018" cy="21897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800" b="0" i="0" u="none" strike="noStrike" kern="0" cap="none" spc="0" normalizeH="0" baseline="0" noProof="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-0.1</a:t>
            </a:r>
            <a:endParaRPr kumimoji="0" lang="zh-CN" altLang="en-US" sz="800" b="0" i="0" u="none" strike="noStrike" kern="0" cap="none" spc="0" normalizeH="0" baseline="0" noProof="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7" name="文本框 46">
            <a:extLst>
              <a:ext uri="{FF2B5EF4-FFF2-40B4-BE49-F238E27FC236}">
                <a16:creationId xmlns:a16="http://schemas.microsoft.com/office/drawing/2014/main" id="{AACA350E-BE83-B60D-2AC4-7B6CCA080DAB}"/>
              </a:ext>
            </a:extLst>
          </p:cNvPr>
          <p:cNvSpPr txBox="1"/>
          <p:nvPr/>
        </p:nvSpPr>
        <p:spPr>
          <a:xfrm>
            <a:off x="10488428" y="4670698"/>
            <a:ext cx="533433" cy="21897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800" b="0" i="0" u="none" strike="noStrike" kern="0" cap="none" spc="0" normalizeH="0" baseline="0" noProof="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a:t>
            </a:r>
            <a:endParaRPr kumimoji="0" lang="zh-CN" altLang="en-US" sz="800" b="0" i="0" u="none" strike="noStrike" kern="0" cap="none" spc="0" normalizeH="0" baseline="0" noProof="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cxnSp>
        <p:nvCxnSpPr>
          <p:cNvPr id="48" name="直接箭头连接符 47">
            <a:extLst>
              <a:ext uri="{FF2B5EF4-FFF2-40B4-BE49-F238E27FC236}">
                <a16:creationId xmlns:a16="http://schemas.microsoft.com/office/drawing/2014/main" id="{391F88A5-EB8E-5C00-4EA3-9179C791F2FB}"/>
              </a:ext>
            </a:extLst>
          </p:cNvPr>
          <p:cNvCxnSpPr>
            <a:cxnSpLocks/>
          </p:cNvCxnSpPr>
          <p:nvPr/>
        </p:nvCxnSpPr>
        <p:spPr>
          <a:xfrm flipH="1">
            <a:off x="10198003" y="5036570"/>
            <a:ext cx="501403" cy="0"/>
          </a:xfrm>
          <a:prstGeom prst="straightConnector1">
            <a:avLst/>
          </a:prstGeom>
          <a:noFill/>
          <a:ln w="12700" cap="flat" cmpd="sng" algn="ctr">
            <a:solidFill>
              <a:srgbClr val="754E9A"/>
            </a:solidFill>
            <a:prstDash val="solid"/>
            <a:miter lim="800000"/>
            <a:tailEnd type="triangle"/>
          </a:ln>
          <a:effectLst/>
        </p:spPr>
      </p:cxnSp>
      <p:cxnSp>
        <p:nvCxnSpPr>
          <p:cNvPr id="49" name="直接箭头连接符 48">
            <a:extLst>
              <a:ext uri="{FF2B5EF4-FFF2-40B4-BE49-F238E27FC236}">
                <a16:creationId xmlns:a16="http://schemas.microsoft.com/office/drawing/2014/main" id="{813D4CCD-DE12-B01B-A7BE-6E83E57247FA}"/>
              </a:ext>
            </a:extLst>
          </p:cNvPr>
          <p:cNvCxnSpPr>
            <a:cxnSpLocks/>
          </p:cNvCxnSpPr>
          <p:nvPr/>
        </p:nvCxnSpPr>
        <p:spPr>
          <a:xfrm>
            <a:off x="10853717" y="5036595"/>
            <a:ext cx="496637" cy="0"/>
          </a:xfrm>
          <a:prstGeom prst="straightConnector1">
            <a:avLst/>
          </a:prstGeom>
          <a:noFill/>
          <a:ln w="12700" cap="flat" cmpd="sng" algn="ctr">
            <a:solidFill>
              <a:srgbClr val="754E9A"/>
            </a:solidFill>
            <a:prstDash val="solid"/>
            <a:miter lim="800000"/>
            <a:tailEnd type="triangle"/>
          </a:ln>
          <a:effectLst/>
        </p:spPr>
      </p:cxnSp>
      <p:sp>
        <p:nvSpPr>
          <p:cNvPr id="50" name="文本框 49">
            <a:extLst>
              <a:ext uri="{FF2B5EF4-FFF2-40B4-BE49-F238E27FC236}">
                <a16:creationId xmlns:a16="http://schemas.microsoft.com/office/drawing/2014/main" id="{4ACBCF5E-D934-9C3A-AC74-6AF819235DC3}"/>
              </a:ext>
            </a:extLst>
          </p:cNvPr>
          <p:cNvSpPr txBox="1"/>
          <p:nvPr/>
        </p:nvSpPr>
        <p:spPr>
          <a:xfrm>
            <a:off x="9812015" y="5139463"/>
            <a:ext cx="914736" cy="338554"/>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zh-CN" altLang="en-US" sz="800" kern="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艾托格列净</a:t>
            </a:r>
            <a:endParaRPr kumimoji="0" lang="en-US" altLang="zh-CN" sz="800" b="0" i="0" u="none" strike="noStrike" kern="0" cap="none" spc="0" normalizeH="0" baseline="0" noProof="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marL="0" marR="0" lvl="0" indent="0" algn="r" defTabSz="914400" eaLnBrk="1" fontAlgn="auto" latinLnBrk="0" hangingPunct="1">
              <a:lnSpc>
                <a:spcPct val="100000"/>
              </a:lnSpc>
              <a:spcBef>
                <a:spcPts val="0"/>
              </a:spcBef>
              <a:spcAft>
                <a:spcPts val="0"/>
              </a:spcAft>
              <a:buClrTx/>
              <a:buSzTx/>
              <a:buFontTx/>
              <a:buNone/>
              <a:tabLst/>
              <a:defRPr/>
            </a:pPr>
            <a:r>
              <a:rPr kumimoji="0" lang="zh-CN" altLang="en-US" sz="800" b="0" i="0" u="none" strike="noStrike" kern="0" cap="none" spc="0" normalizeH="0" baseline="0" noProof="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更优</a:t>
            </a:r>
          </a:p>
        </p:txBody>
      </p:sp>
      <p:sp>
        <p:nvSpPr>
          <p:cNvPr id="52" name="文本框 51">
            <a:extLst>
              <a:ext uri="{FF2B5EF4-FFF2-40B4-BE49-F238E27FC236}">
                <a16:creationId xmlns:a16="http://schemas.microsoft.com/office/drawing/2014/main" id="{857462DD-16EF-11D7-8149-D7D7F246455B}"/>
              </a:ext>
            </a:extLst>
          </p:cNvPr>
          <p:cNvSpPr txBox="1"/>
          <p:nvPr/>
        </p:nvSpPr>
        <p:spPr>
          <a:xfrm>
            <a:off x="7286969" y="2839396"/>
            <a:ext cx="1138528" cy="24622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000" b="1" i="0" u="none" strike="noStrike" kern="0" cap="none" spc="0" normalizeH="0" baseline="0" noProof="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HbA</a:t>
            </a:r>
            <a:r>
              <a:rPr kumimoji="0" lang="en-US" altLang="zh-CN" sz="1000" b="1" i="0" u="none" strike="noStrike" kern="0" cap="none" spc="0" normalizeH="0" baseline="-25000" noProof="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1c</a:t>
            </a:r>
            <a:r>
              <a:rPr kumimoji="0" lang="zh-CN" altLang="en-US" sz="1000" b="1" i="0" u="none" strike="noStrike" kern="0" cap="none" spc="0" normalizeH="0" baseline="0" noProof="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kumimoji="0" lang="en-US" altLang="zh-CN" sz="1000" b="1" i="0" u="none" strike="noStrike" kern="0" cap="none" spc="0" normalizeH="0" baseline="0" noProof="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kumimoji="0" lang="zh-CN" altLang="en-US" sz="1000" b="1" i="0" u="none" strike="noStrike" kern="0" cap="none" spc="0" normalizeH="0" baseline="0" noProof="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p>
        </p:txBody>
      </p:sp>
      <p:grpSp>
        <p:nvGrpSpPr>
          <p:cNvPr id="53" name="组合 52">
            <a:extLst>
              <a:ext uri="{FF2B5EF4-FFF2-40B4-BE49-F238E27FC236}">
                <a16:creationId xmlns:a16="http://schemas.microsoft.com/office/drawing/2014/main" id="{F1AB6DA0-95EC-A6A4-85D2-BFBDC4049E86}"/>
              </a:ext>
            </a:extLst>
          </p:cNvPr>
          <p:cNvGrpSpPr/>
          <p:nvPr/>
        </p:nvGrpSpPr>
        <p:grpSpPr>
          <a:xfrm>
            <a:off x="9821016" y="3307112"/>
            <a:ext cx="1218743" cy="75041"/>
            <a:chOff x="2851905" y="4183058"/>
            <a:chExt cx="533933" cy="48940"/>
          </a:xfrm>
        </p:grpSpPr>
        <p:cxnSp>
          <p:nvCxnSpPr>
            <p:cNvPr id="82" name="直接连接符 81">
              <a:extLst>
                <a:ext uri="{FF2B5EF4-FFF2-40B4-BE49-F238E27FC236}">
                  <a16:creationId xmlns:a16="http://schemas.microsoft.com/office/drawing/2014/main" id="{799B0527-5EA1-1065-C786-989AF844B6FA}"/>
                </a:ext>
              </a:extLst>
            </p:cNvPr>
            <p:cNvCxnSpPr/>
            <p:nvPr/>
          </p:nvCxnSpPr>
          <p:spPr>
            <a:xfrm>
              <a:off x="2851905" y="4207519"/>
              <a:ext cx="533933" cy="0"/>
            </a:xfrm>
            <a:prstGeom prst="line">
              <a:avLst/>
            </a:prstGeom>
            <a:noFill/>
            <a:ln w="12700" cap="flat" cmpd="sng" algn="ctr">
              <a:solidFill>
                <a:srgbClr val="754E9A"/>
              </a:solidFill>
              <a:prstDash val="solid"/>
              <a:miter lim="800000"/>
            </a:ln>
            <a:effectLst/>
          </p:spPr>
        </p:cxnSp>
        <p:cxnSp>
          <p:nvCxnSpPr>
            <p:cNvPr id="83" name="直接连接符 82">
              <a:extLst>
                <a:ext uri="{FF2B5EF4-FFF2-40B4-BE49-F238E27FC236}">
                  <a16:creationId xmlns:a16="http://schemas.microsoft.com/office/drawing/2014/main" id="{6B800FE6-A03E-CA5B-B58A-197D7B6C5A8F}"/>
                </a:ext>
              </a:extLst>
            </p:cNvPr>
            <p:cNvCxnSpPr/>
            <p:nvPr/>
          </p:nvCxnSpPr>
          <p:spPr>
            <a:xfrm>
              <a:off x="2851905" y="4183058"/>
              <a:ext cx="0" cy="48940"/>
            </a:xfrm>
            <a:prstGeom prst="line">
              <a:avLst/>
            </a:prstGeom>
            <a:noFill/>
            <a:ln w="12700" cap="flat" cmpd="sng" algn="ctr">
              <a:solidFill>
                <a:srgbClr val="754E9A"/>
              </a:solidFill>
              <a:prstDash val="solid"/>
              <a:miter lim="800000"/>
            </a:ln>
            <a:effectLst/>
          </p:spPr>
        </p:cxnSp>
        <p:cxnSp>
          <p:nvCxnSpPr>
            <p:cNvPr id="84" name="直接连接符 83">
              <a:extLst>
                <a:ext uri="{FF2B5EF4-FFF2-40B4-BE49-F238E27FC236}">
                  <a16:creationId xmlns:a16="http://schemas.microsoft.com/office/drawing/2014/main" id="{3A059859-D51D-2E2D-3DAB-4547FEE3F40B}"/>
                </a:ext>
              </a:extLst>
            </p:cNvPr>
            <p:cNvCxnSpPr/>
            <p:nvPr/>
          </p:nvCxnSpPr>
          <p:spPr>
            <a:xfrm>
              <a:off x="3385838" y="4183058"/>
              <a:ext cx="0" cy="48940"/>
            </a:xfrm>
            <a:prstGeom prst="line">
              <a:avLst/>
            </a:prstGeom>
            <a:noFill/>
            <a:ln w="12700" cap="flat" cmpd="sng" algn="ctr">
              <a:solidFill>
                <a:srgbClr val="754E9A"/>
              </a:solidFill>
              <a:prstDash val="solid"/>
              <a:miter lim="800000"/>
            </a:ln>
            <a:effectLst/>
          </p:spPr>
        </p:cxnSp>
      </p:grpSp>
      <p:sp>
        <p:nvSpPr>
          <p:cNvPr id="54" name="矩形 53">
            <a:extLst>
              <a:ext uri="{FF2B5EF4-FFF2-40B4-BE49-F238E27FC236}">
                <a16:creationId xmlns:a16="http://schemas.microsoft.com/office/drawing/2014/main" id="{62855568-14B6-4962-44E9-3335962753CF}"/>
              </a:ext>
            </a:extLst>
          </p:cNvPr>
          <p:cNvSpPr/>
          <p:nvPr/>
        </p:nvSpPr>
        <p:spPr>
          <a:xfrm>
            <a:off x="10400146" y="3307100"/>
            <a:ext cx="56678" cy="75038"/>
          </a:xfrm>
          <a:prstGeom prst="rect">
            <a:avLst/>
          </a:prstGeom>
          <a:solidFill>
            <a:srgbClr val="754E9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5" name="文本框 54">
            <a:extLst>
              <a:ext uri="{FF2B5EF4-FFF2-40B4-BE49-F238E27FC236}">
                <a16:creationId xmlns:a16="http://schemas.microsoft.com/office/drawing/2014/main" id="{4BB3D9F5-C709-ED42-0EE9-156E5B6123BB}"/>
              </a:ext>
            </a:extLst>
          </p:cNvPr>
          <p:cNvSpPr txBox="1"/>
          <p:nvPr/>
        </p:nvSpPr>
        <p:spPr>
          <a:xfrm>
            <a:off x="6782596" y="3229843"/>
            <a:ext cx="1930037" cy="21544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800" i="0" u="none" strike="noStrike" kern="0" cap="none" spc="0" normalizeH="0" baseline="0" noProof="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艾托格列净 </a:t>
            </a:r>
            <a:r>
              <a:rPr kumimoji="0" lang="en-US" altLang="zh-CN" sz="800" i="0" u="none" strike="noStrike" kern="0" cap="none" spc="0" normalizeH="0" baseline="0" noProof="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5mg vs. </a:t>
            </a:r>
            <a:r>
              <a:rPr lang="zh-CN" altLang="en-US" sz="800" kern="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卡格列净 </a:t>
            </a:r>
            <a:r>
              <a:rPr lang="en-US" altLang="zh-CN" sz="800" kern="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100mg</a:t>
            </a:r>
            <a:endParaRPr kumimoji="0" lang="zh-CN" altLang="en-US" sz="800" i="0" u="none" strike="noStrike" kern="0" cap="none" spc="0" normalizeH="0" baseline="0" noProof="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6" name="文本框 55">
            <a:extLst>
              <a:ext uri="{FF2B5EF4-FFF2-40B4-BE49-F238E27FC236}">
                <a16:creationId xmlns:a16="http://schemas.microsoft.com/office/drawing/2014/main" id="{00D559D7-52FD-CADF-1353-CDA622BC4405}"/>
              </a:ext>
            </a:extLst>
          </p:cNvPr>
          <p:cNvSpPr txBox="1"/>
          <p:nvPr/>
        </p:nvSpPr>
        <p:spPr>
          <a:xfrm>
            <a:off x="8560063" y="3224940"/>
            <a:ext cx="1374352" cy="21897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800" b="1" i="0" u="none" strike="noStrike" kern="0" cap="none" spc="0" normalizeH="0" baseline="0" noProof="0">
                <a:ln>
                  <a:noFill/>
                </a:ln>
                <a:solidFill>
                  <a:srgbClr val="754E9A"/>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-0.11(-0.32, 0.10)</a:t>
            </a:r>
            <a:endParaRPr kumimoji="0" lang="zh-CN" altLang="en-US" sz="800" b="1" i="0" u="none" strike="noStrike" kern="0" cap="none" spc="0" normalizeH="0" baseline="0" noProof="0">
              <a:ln>
                <a:noFill/>
              </a:ln>
              <a:solidFill>
                <a:srgbClr val="754E9A"/>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nvGrpSpPr>
          <p:cNvPr id="57" name="组合 56">
            <a:extLst>
              <a:ext uri="{FF2B5EF4-FFF2-40B4-BE49-F238E27FC236}">
                <a16:creationId xmlns:a16="http://schemas.microsoft.com/office/drawing/2014/main" id="{A27F7C2D-B4E1-A601-F463-491FB513A975}"/>
              </a:ext>
            </a:extLst>
          </p:cNvPr>
          <p:cNvGrpSpPr/>
          <p:nvPr/>
        </p:nvGrpSpPr>
        <p:grpSpPr>
          <a:xfrm>
            <a:off x="9516062" y="3791495"/>
            <a:ext cx="1172623" cy="75042"/>
            <a:chOff x="2851905" y="4183058"/>
            <a:chExt cx="533933" cy="48940"/>
          </a:xfrm>
        </p:grpSpPr>
        <p:cxnSp>
          <p:nvCxnSpPr>
            <p:cNvPr id="79" name="直接连接符 78">
              <a:extLst>
                <a:ext uri="{FF2B5EF4-FFF2-40B4-BE49-F238E27FC236}">
                  <a16:creationId xmlns:a16="http://schemas.microsoft.com/office/drawing/2014/main" id="{7082FB75-9CAE-260C-73B4-D7EDB3A984EA}"/>
                </a:ext>
              </a:extLst>
            </p:cNvPr>
            <p:cNvCxnSpPr/>
            <p:nvPr/>
          </p:nvCxnSpPr>
          <p:spPr>
            <a:xfrm>
              <a:off x="2851905" y="4207519"/>
              <a:ext cx="533933" cy="0"/>
            </a:xfrm>
            <a:prstGeom prst="line">
              <a:avLst/>
            </a:prstGeom>
            <a:noFill/>
            <a:ln w="12700" cap="flat" cmpd="sng" algn="ctr">
              <a:solidFill>
                <a:srgbClr val="754E9A"/>
              </a:solidFill>
              <a:prstDash val="solid"/>
              <a:miter lim="800000"/>
            </a:ln>
            <a:effectLst/>
          </p:spPr>
        </p:cxnSp>
        <p:cxnSp>
          <p:nvCxnSpPr>
            <p:cNvPr id="80" name="直接连接符 79">
              <a:extLst>
                <a:ext uri="{FF2B5EF4-FFF2-40B4-BE49-F238E27FC236}">
                  <a16:creationId xmlns:a16="http://schemas.microsoft.com/office/drawing/2014/main" id="{006F2069-CAA4-7745-E63E-54E445736328}"/>
                </a:ext>
              </a:extLst>
            </p:cNvPr>
            <p:cNvCxnSpPr/>
            <p:nvPr/>
          </p:nvCxnSpPr>
          <p:spPr>
            <a:xfrm>
              <a:off x="2851905" y="4183058"/>
              <a:ext cx="0" cy="48940"/>
            </a:xfrm>
            <a:prstGeom prst="line">
              <a:avLst/>
            </a:prstGeom>
            <a:noFill/>
            <a:ln w="12700" cap="flat" cmpd="sng" algn="ctr">
              <a:solidFill>
                <a:srgbClr val="754E9A"/>
              </a:solidFill>
              <a:prstDash val="solid"/>
              <a:miter lim="800000"/>
            </a:ln>
            <a:effectLst/>
          </p:spPr>
        </p:cxnSp>
        <p:cxnSp>
          <p:nvCxnSpPr>
            <p:cNvPr id="81" name="直接连接符 80">
              <a:extLst>
                <a:ext uri="{FF2B5EF4-FFF2-40B4-BE49-F238E27FC236}">
                  <a16:creationId xmlns:a16="http://schemas.microsoft.com/office/drawing/2014/main" id="{B8017B78-0C54-3F71-705F-F3956F86A7E9}"/>
                </a:ext>
              </a:extLst>
            </p:cNvPr>
            <p:cNvCxnSpPr/>
            <p:nvPr/>
          </p:nvCxnSpPr>
          <p:spPr>
            <a:xfrm>
              <a:off x="3385838" y="4183058"/>
              <a:ext cx="0" cy="48940"/>
            </a:xfrm>
            <a:prstGeom prst="line">
              <a:avLst/>
            </a:prstGeom>
            <a:noFill/>
            <a:ln w="12700" cap="flat" cmpd="sng" algn="ctr">
              <a:solidFill>
                <a:srgbClr val="754E9A"/>
              </a:solidFill>
              <a:prstDash val="solid"/>
              <a:miter lim="800000"/>
            </a:ln>
            <a:effectLst/>
          </p:spPr>
        </p:cxnSp>
      </p:grpSp>
      <p:sp>
        <p:nvSpPr>
          <p:cNvPr id="58" name="矩形 57">
            <a:extLst>
              <a:ext uri="{FF2B5EF4-FFF2-40B4-BE49-F238E27FC236}">
                <a16:creationId xmlns:a16="http://schemas.microsoft.com/office/drawing/2014/main" id="{DDE89232-CE41-6DA9-1464-032F88EE4DE0}"/>
              </a:ext>
            </a:extLst>
          </p:cNvPr>
          <p:cNvSpPr/>
          <p:nvPr/>
        </p:nvSpPr>
        <p:spPr>
          <a:xfrm>
            <a:off x="10077464" y="3791483"/>
            <a:ext cx="56678" cy="75039"/>
          </a:xfrm>
          <a:prstGeom prst="rect">
            <a:avLst/>
          </a:prstGeom>
          <a:solidFill>
            <a:srgbClr val="754E9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9" name="文本框 58">
            <a:extLst>
              <a:ext uri="{FF2B5EF4-FFF2-40B4-BE49-F238E27FC236}">
                <a16:creationId xmlns:a16="http://schemas.microsoft.com/office/drawing/2014/main" id="{D51B98C6-3913-315B-185F-94CA0CE801EE}"/>
              </a:ext>
            </a:extLst>
          </p:cNvPr>
          <p:cNvSpPr txBox="1"/>
          <p:nvPr/>
        </p:nvSpPr>
        <p:spPr>
          <a:xfrm>
            <a:off x="6782596" y="3725563"/>
            <a:ext cx="1930037" cy="21897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800" i="0" u="none" strike="noStrike" kern="0" cap="none" spc="0" normalizeH="0" baseline="0" noProof="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艾托格列净 </a:t>
            </a:r>
            <a:r>
              <a:rPr kumimoji="0" lang="en-US" altLang="zh-CN" sz="800" i="0" u="none" strike="noStrike" kern="0" cap="none" spc="0" normalizeH="0" baseline="0" noProof="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5mg vs. </a:t>
            </a:r>
            <a:r>
              <a:rPr lang="zh-CN" altLang="en-US" sz="800" kern="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达格列净 </a:t>
            </a:r>
            <a:r>
              <a:rPr lang="en-US" altLang="zh-CN" sz="800" kern="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5mg</a:t>
            </a:r>
            <a:endParaRPr kumimoji="0" lang="zh-CN" altLang="en-US" sz="800" i="0" u="none" strike="noStrike" kern="0" cap="none" spc="0" normalizeH="0" baseline="0" noProof="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60" name="文本框 59">
            <a:extLst>
              <a:ext uri="{FF2B5EF4-FFF2-40B4-BE49-F238E27FC236}">
                <a16:creationId xmlns:a16="http://schemas.microsoft.com/office/drawing/2014/main" id="{0A553FF3-BB4C-CD89-3462-B298721C45B0}"/>
              </a:ext>
            </a:extLst>
          </p:cNvPr>
          <p:cNvSpPr txBox="1"/>
          <p:nvPr/>
        </p:nvSpPr>
        <p:spPr>
          <a:xfrm>
            <a:off x="8560063" y="3732912"/>
            <a:ext cx="1374352" cy="21897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800" b="1" i="0" u="none" strike="noStrike" kern="0" cap="none" spc="0" normalizeH="0" baseline="0" noProof="0">
                <a:ln>
                  <a:noFill/>
                </a:ln>
                <a:solidFill>
                  <a:srgbClr val="754E9A"/>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-0.22(-0.42, -0.02)</a:t>
            </a:r>
            <a:endParaRPr kumimoji="0" lang="zh-CN" altLang="en-US" sz="800" b="1" i="0" u="none" strike="noStrike" kern="0" cap="none" spc="0" normalizeH="0" baseline="0" noProof="0">
              <a:ln>
                <a:noFill/>
              </a:ln>
              <a:solidFill>
                <a:srgbClr val="754E9A"/>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nvGrpSpPr>
          <p:cNvPr id="61" name="组合 60">
            <a:extLst>
              <a:ext uri="{FF2B5EF4-FFF2-40B4-BE49-F238E27FC236}">
                <a16:creationId xmlns:a16="http://schemas.microsoft.com/office/drawing/2014/main" id="{74AB50B3-AF6D-0ADA-B301-12124AAE6699}"/>
              </a:ext>
            </a:extLst>
          </p:cNvPr>
          <p:cNvGrpSpPr/>
          <p:nvPr/>
        </p:nvGrpSpPr>
        <p:grpSpPr>
          <a:xfrm>
            <a:off x="9751695" y="4262064"/>
            <a:ext cx="1183006" cy="75042"/>
            <a:chOff x="2851905" y="4183058"/>
            <a:chExt cx="533933" cy="48940"/>
          </a:xfrm>
        </p:grpSpPr>
        <p:cxnSp>
          <p:nvCxnSpPr>
            <p:cNvPr id="76" name="直接连接符 75">
              <a:extLst>
                <a:ext uri="{FF2B5EF4-FFF2-40B4-BE49-F238E27FC236}">
                  <a16:creationId xmlns:a16="http://schemas.microsoft.com/office/drawing/2014/main" id="{380FBEC2-913B-5DB0-E9EB-A0A78B531215}"/>
                </a:ext>
              </a:extLst>
            </p:cNvPr>
            <p:cNvCxnSpPr/>
            <p:nvPr/>
          </p:nvCxnSpPr>
          <p:spPr>
            <a:xfrm>
              <a:off x="2851905" y="4207519"/>
              <a:ext cx="533933" cy="0"/>
            </a:xfrm>
            <a:prstGeom prst="line">
              <a:avLst/>
            </a:prstGeom>
            <a:noFill/>
            <a:ln w="12700" cap="flat" cmpd="sng" algn="ctr">
              <a:solidFill>
                <a:srgbClr val="754E9A"/>
              </a:solidFill>
              <a:prstDash val="solid"/>
              <a:miter lim="800000"/>
            </a:ln>
            <a:effectLst/>
          </p:spPr>
        </p:cxnSp>
        <p:cxnSp>
          <p:nvCxnSpPr>
            <p:cNvPr id="77" name="直接连接符 76">
              <a:extLst>
                <a:ext uri="{FF2B5EF4-FFF2-40B4-BE49-F238E27FC236}">
                  <a16:creationId xmlns:a16="http://schemas.microsoft.com/office/drawing/2014/main" id="{6AC0F940-6BA9-D55B-D06A-C41BEACE9988}"/>
                </a:ext>
              </a:extLst>
            </p:cNvPr>
            <p:cNvCxnSpPr/>
            <p:nvPr/>
          </p:nvCxnSpPr>
          <p:spPr>
            <a:xfrm>
              <a:off x="2851905" y="4183058"/>
              <a:ext cx="0" cy="48940"/>
            </a:xfrm>
            <a:prstGeom prst="line">
              <a:avLst/>
            </a:prstGeom>
            <a:noFill/>
            <a:ln w="12700" cap="flat" cmpd="sng" algn="ctr">
              <a:solidFill>
                <a:srgbClr val="754E9A"/>
              </a:solidFill>
              <a:prstDash val="solid"/>
              <a:miter lim="800000"/>
            </a:ln>
            <a:effectLst/>
          </p:spPr>
        </p:cxnSp>
        <p:cxnSp>
          <p:nvCxnSpPr>
            <p:cNvPr id="78" name="直接连接符 77">
              <a:extLst>
                <a:ext uri="{FF2B5EF4-FFF2-40B4-BE49-F238E27FC236}">
                  <a16:creationId xmlns:a16="http://schemas.microsoft.com/office/drawing/2014/main" id="{1C5D1E46-645D-26F9-5519-A6D7F907D607}"/>
                </a:ext>
              </a:extLst>
            </p:cNvPr>
            <p:cNvCxnSpPr/>
            <p:nvPr/>
          </p:nvCxnSpPr>
          <p:spPr>
            <a:xfrm>
              <a:off x="3385838" y="4183058"/>
              <a:ext cx="0" cy="48940"/>
            </a:xfrm>
            <a:prstGeom prst="line">
              <a:avLst/>
            </a:prstGeom>
            <a:noFill/>
            <a:ln w="12700" cap="flat" cmpd="sng" algn="ctr">
              <a:solidFill>
                <a:srgbClr val="754E9A"/>
              </a:solidFill>
              <a:prstDash val="solid"/>
              <a:miter lim="800000"/>
            </a:ln>
            <a:effectLst/>
          </p:spPr>
        </p:cxnSp>
      </p:grpSp>
      <p:sp>
        <p:nvSpPr>
          <p:cNvPr id="62" name="矩形 61">
            <a:extLst>
              <a:ext uri="{FF2B5EF4-FFF2-40B4-BE49-F238E27FC236}">
                <a16:creationId xmlns:a16="http://schemas.microsoft.com/office/drawing/2014/main" id="{4D68BA1F-0344-7B59-EE9D-B4F41F3A6A5F}"/>
              </a:ext>
            </a:extLst>
          </p:cNvPr>
          <p:cNvSpPr/>
          <p:nvPr/>
        </p:nvSpPr>
        <p:spPr>
          <a:xfrm>
            <a:off x="10318744" y="4261235"/>
            <a:ext cx="56678" cy="75039"/>
          </a:xfrm>
          <a:prstGeom prst="rect">
            <a:avLst/>
          </a:prstGeom>
          <a:solidFill>
            <a:srgbClr val="754E9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63" name="文本框 62">
            <a:extLst>
              <a:ext uri="{FF2B5EF4-FFF2-40B4-BE49-F238E27FC236}">
                <a16:creationId xmlns:a16="http://schemas.microsoft.com/office/drawing/2014/main" id="{DF7C745B-938F-21A5-12F2-9758715873A3}"/>
              </a:ext>
            </a:extLst>
          </p:cNvPr>
          <p:cNvSpPr txBox="1"/>
          <p:nvPr/>
        </p:nvSpPr>
        <p:spPr>
          <a:xfrm>
            <a:off x="6782596" y="4206656"/>
            <a:ext cx="1930037" cy="21897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800" i="0" u="none" strike="noStrike" kern="0" cap="none" spc="0" normalizeH="0" baseline="0" noProof="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艾托格列净 </a:t>
            </a:r>
            <a:r>
              <a:rPr kumimoji="0" lang="en-US" altLang="zh-CN" sz="800" i="0" u="none" strike="noStrike" kern="0" cap="none" spc="0" normalizeH="0" baseline="0" noProof="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5mg vs. </a:t>
            </a:r>
            <a:r>
              <a:rPr lang="zh-CN" altLang="en-US" sz="800" kern="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恩格列净 </a:t>
            </a:r>
            <a:r>
              <a:rPr lang="en-US" altLang="zh-CN" sz="800" kern="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10mg</a:t>
            </a:r>
            <a:endParaRPr kumimoji="0" lang="zh-CN" altLang="en-US" sz="800" i="0" u="none" strike="noStrike" kern="0" cap="none" spc="0" normalizeH="0" baseline="0" noProof="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64" name="文本框 63">
            <a:extLst>
              <a:ext uri="{FF2B5EF4-FFF2-40B4-BE49-F238E27FC236}">
                <a16:creationId xmlns:a16="http://schemas.microsoft.com/office/drawing/2014/main" id="{DC776D20-2D46-9A0C-9208-7ADE65B516B1}"/>
              </a:ext>
            </a:extLst>
          </p:cNvPr>
          <p:cNvSpPr txBox="1"/>
          <p:nvPr/>
        </p:nvSpPr>
        <p:spPr>
          <a:xfrm>
            <a:off x="8560063" y="4198154"/>
            <a:ext cx="1374352" cy="21897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800" b="1" i="0" u="none" strike="noStrike" kern="0" cap="none" spc="0" normalizeH="0" baseline="0" noProof="0">
                <a:ln>
                  <a:noFill/>
                </a:ln>
                <a:solidFill>
                  <a:srgbClr val="754E9A"/>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-0.14(-0.34, 0.07</a:t>
            </a:r>
            <a:r>
              <a:rPr lang="en-US" altLang="zh-CN" sz="800" b="1" kern="0">
                <a:solidFill>
                  <a:srgbClr val="754E9A"/>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endParaRPr kumimoji="0" lang="zh-CN" altLang="en-US" sz="800" b="1" i="0" u="none" strike="noStrike" kern="0" cap="none" spc="0" normalizeH="0" baseline="0" noProof="0">
              <a:ln>
                <a:noFill/>
              </a:ln>
              <a:solidFill>
                <a:srgbClr val="754E9A"/>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69" name="文本框 68">
            <a:extLst>
              <a:ext uri="{FF2B5EF4-FFF2-40B4-BE49-F238E27FC236}">
                <a16:creationId xmlns:a16="http://schemas.microsoft.com/office/drawing/2014/main" id="{FF3A691D-737D-1047-3520-FD5634083C9A}"/>
              </a:ext>
            </a:extLst>
          </p:cNvPr>
          <p:cNvSpPr txBox="1"/>
          <p:nvPr/>
        </p:nvSpPr>
        <p:spPr>
          <a:xfrm>
            <a:off x="10853717" y="5137059"/>
            <a:ext cx="843517"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800" b="0" i="0" u="none" strike="noStrike" kern="0" cap="none" spc="0" normalizeH="0" baseline="0" noProof="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对照组</a:t>
            </a:r>
            <a:endParaRPr kumimoji="0" lang="en-US" altLang="zh-CN" sz="800" b="0" i="0" u="none" strike="noStrike" kern="0" cap="none" spc="0" normalizeH="0" baseline="0" noProof="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800" b="0" i="0" u="none" strike="noStrike" kern="0" cap="none" spc="0" normalizeH="0" baseline="0" noProof="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更优</a:t>
            </a:r>
          </a:p>
        </p:txBody>
      </p:sp>
      <p:cxnSp>
        <p:nvCxnSpPr>
          <p:cNvPr id="70" name="直接连接符 69">
            <a:extLst>
              <a:ext uri="{FF2B5EF4-FFF2-40B4-BE49-F238E27FC236}">
                <a16:creationId xmlns:a16="http://schemas.microsoft.com/office/drawing/2014/main" id="{CC162991-9945-709A-FC60-439662FC1170}"/>
              </a:ext>
            </a:extLst>
          </p:cNvPr>
          <p:cNvCxnSpPr>
            <a:cxnSpLocks/>
          </p:cNvCxnSpPr>
          <p:nvPr/>
        </p:nvCxnSpPr>
        <p:spPr>
          <a:xfrm>
            <a:off x="6843234" y="3113337"/>
            <a:ext cx="4455895" cy="0"/>
          </a:xfrm>
          <a:prstGeom prst="line">
            <a:avLst/>
          </a:prstGeom>
          <a:noFill/>
          <a:ln w="12700" cap="flat" cmpd="sng" algn="ctr">
            <a:solidFill>
              <a:srgbClr val="754E9A"/>
            </a:solidFill>
            <a:prstDash val="solid"/>
            <a:miter lim="800000"/>
          </a:ln>
          <a:effectLst/>
        </p:spPr>
      </p:cxnSp>
      <p:sp>
        <p:nvSpPr>
          <p:cNvPr id="85" name="文本框 84">
            <a:extLst>
              <a:ext uri="{FF2B5EF4-FFF2-40B4-BE49-F238E27FC236}">
                <a16:creationId xmlns:a16="http://schemas.microsoft.com/office/drawing/2014/main" id="{B1832591-D25B-6766-CC40-AE0C38B6A5A1}"/>
              </a:ext>
            </a:extLst>
          </p:cNvPr>
          <p:cNvSpPr txBox="1"/>
          <p:nvPr/>
        </p:nvSpPr>
        <p:spPr>
          <a:xfrm>
            <a:off x="10876897" y="4670698"/>
            <a:ext cx="336892" cy="21897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800" b="0" i="0" u="none" strike="noStrike" kern="0" cap="none" spc="0" normalizeH="0" baseline="0" noProof="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0.1</a:t>
            </a:r>
            <a:endParaRPr kumimoji="0" lang="zh-CN" altLang="en-US" sz="800" b="0" i="0" u="none" strike="noStrike" kern="0" cap="none" spc="0" normalizeH="0" baseline="0" noProof="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86" name="文本框 85">
            <a:extLst>
              <a:ext uri="{FF2B5EF4-FFF2-40B4-BE49-F238E27FC236}">
                <a16:creationId xmlns:a16="http://schemas.microsoft.com/office/drawing/2014/main" id="{44F703AE-BA94-2C9F-D7A8-B9AC57A09A63}"/>
              </a:ext>
            </a:extLst>
          </p:cNvPr>
          <p:cNvSpPr txBox="1"/>
          <p:nvPr/>
        </p:nvSpPr>
        <p:spPr>
          <a:xfrm>
            <a:off x="11177040" y="4670698"/>
            <a:ext cx="336892" cy="21897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800" b="0" i="0" u="none" strike="noStrike" kern="0" cap="none" spc="0" normalizeH="0" baseline="0" noProof="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a:t>
            </a:r>
            <a:r>
              <a:rPr lang="en-US" altLang="zh-CN" sz="800" kern="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a:t>
            </a:r>
            <a:endParaRPr kumimoji="0" lang="zh-CN" altLang="en-US" sz="800" b="0" i="0" u="none" strike="noStrike" kern="0" cap="none" spc="0" normalizeH="0" baseline="0" noProof="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87" name="文本框 86">
            <a:extLst>
              <a:ext uri="{FF2B5EF4-FFF2-40B4-BE49-F238E27FC236}">
                <a16:creationId xmlns:a16="http://schemas.microsoft.com/office/drawing/2014/main" id="{FD3A7693-E4F5-4AC7-A9EC-AE04703D9874}"/>
              </a:ext>
            </a:extLst>
          </p:cNvPr>
          <p:cNvSpPr txBox="1"/>
          <p:nvPr/>
        </p:nvSpPr>
        <p:spPr>
          <a:xfrm>
            <a:off x="9980038" y="4670698"/>
            <a:ext cx="377018" cy="21897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800" b="0" i="0" u="none" strike="noStrike" kern="0" cap="none" spc="0" normalizeH="0" baseline="0" noProof="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a:t>
            </a:r>
            <a:r>
              <a:rPr lang="en-US" altLang="zh-CN" sz="800" kern="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a:t>
            </a:r>
            <a:endParaRPr kumimoji="0" lang="zh-CN" altLang="en-US" sz="800" b="0" i="0" u="none" strike="noStrike" kern="0" cap="none" spc="0" normalizeH="0" baseline="0" noProof="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88" name="文本框 87">
            <a:extLst>
              <a:ext uri="{FF2B5EF4-FFF2-40B4-BE49-F238E27FC236}">
                <a16:creationId xmlns:a16="http://schemas.microsoft.com/office/drawing/2014/main" id="{37325C9B-1C0F-237A-F047-C9B3CED57205}"/>
              </a:ext>
            </a:extLst>
          </p:cNvPr>
          <p:cNvSpPr txBox="1"/>
          <p:nvPr/>
        </p:nvSpPr>
        <p:spPr>
          <a:xfrm>
            <a:off x="9693843" y="4670698"/>
            <a:ext cx="377018" cy="21897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800" b="0" i="0" u="none" strike="noStrike" kern="0" cap="none" spc="0" normalizeH="0" baseline="0" noProof="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-0.3</a:t>
            </a:r>
            <a:endParaRPr kumimoji="0" lang="zh-CN" altLang="en-US" sz="800" b="0" i="0" u="none" strike="noStrike" kern="0" cap="none" spc="0" normalizeH="0" baseline="0" noProof="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89" name="文本框 88">
            <a:extLst>
              <a:ext uri="{FF2B5EF4-FFF2-40B4-BE49-F238E27FC236}">
                <a16:creationId xmlns:a16="http://schemas.microsoft.com/office/drawing/2014/main" id="{3FAC2C0F-4390-0C0A-D194-FFF1BDCFEDEE}"/>
              </a:ext>
            </a:extLst>
          </p:cNvPr>
          <p:cNvSpPr txBox="1"/>
          <p:nvPr/>
        </p:nvSpPr>
        <p:spPr>
          <a:xfrm>
            <a:off x="9408065" y="4670698"/>
            <a:ext cx="377018" cy="21897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800" b="0" i="0" u="none" strike="noStrike" kern="0" cap="none" spc="0" normalizeH="0" baseline="0" noProof="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a:t>
            </a:r>
            <a:r>
              <a:rPr lang="en-US" altLang="zh-CN" sz="800" kern="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4</a:t>
            </a:r>
            <a:endParaRPr kumimoji="0" lang="zh-CN" altLang="en-US" sz="800" b="0" i="0" u="none" strike="noStrike" kern="0" cap="none" spc="0" normalizeH="0" baseline="0" noProof="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cxnSp>
        <p:nvCxnSpPr>
          <p:cNvPr id="90" name="直接连接符 89">
            <a:extLst>
              <a:ext uri="{FF2B5EF4-FFF2-40B4-BE49-F238E27FC236}">
                <a16:creationId xmlns:a16="http://schemas.microsoft.com/office/drawing/2014/main" id="{F438BBE3-B4FD-E8FF-05FB-1BE8A2BC389C}"/>
              </a:ext>
            </a:extLst>
          </p:cNvPr>
          <p:cNvCxnSpPr>
            <a:cxnSpLocks/>
          </p:cNvCxnSpPr>
          <p:nvPr/>
        </p:nvCxnSpPr>
        <p:spPr>
          <a:xfrm>
            <a:off x="9575431" y="4590197"/>
            <a:ext cx="0" cy="93146"/>
          </a:xfrm>
          <a:prstGeom prst="line">
            <a:avLst/>
          </a:prstGeom>
          <a:noFill/>
          <a:ln w="12700" cap="flat" cmpd="sng" algn="ctr">
            <a:solidFill>
              <a:srgbClr val="754E9A"/>
            </a:solidFill>
            <a:prstDash val="solid"/>
            <a:miter lim="800000"/>
          </a:ln>
          <a:effectLst/>
        </p:spPr>
      </p:cxnSp>
      <p:cxnSp>
        <p:nvCxnSpPr>
          <p:cNvPr id="91" name="直接连接符 90">
            <a:extLst>
              <a:ext uri="{FF2B5EF4-FFF2-40B4-BE49-F238E27FC236}">
                <a16:creationId xmlns:a16="http://schemas.microsoft.com/office/drawing/2014/main" id="{3315B815-9E88-11F4-666E-67A5ECC58F1B}"/>
              </a:ext>
            </a:extLst>
          </p:cNvPr>
          <p:cNvCxnSpPr>
            <a:cxnSpLocks/>
          </p:cNvCxnSpPr>
          <p:nvPr/>
        </p:nvCxnSpPr>
        <p:spPr>
          <a:xfrm>
            <a:off x="10451401" y="4590197"/>
            <a:ext cx="0" cy="93146"/>
          </a:xfrm>
          <a:prstGeom prst="line">
            <a:avLst/>
          </a:prstGeom>
          <a:noFill/>
          <a:ln w="12700" cap="flat" cmpd="sng" algn="ctr">
            <a:solidFill>
              <a:srgbClr val="754E9A"/>
            </a:solidFill>
            <a:prstDash val="solid"/>
            <a:miter lim="800000"/>
          </a:ln>
          <a:effectLst/>
        </p:spPr>
      </p:cxnSp>
      <p:cxnSp>
        <p:nvCxnSpPr>
          <p:cNvPr id="92" name="直接连接符 91">
            <a:extLst>
              <a:ext uri="{FF2B5EF4-FFF2-40B4-BE49-F238E27FC236}">
                <a16:creationId xmlns:a16="http://schemas.microsoft.com/office/drawing/2014/main" id="{5BDAC370-1737-8D4A-D5EF-52DF63B002BC}"/>
              </a:ext>
            </a:extLst>
          </p:cNvPr>
          <p:cNvCxnSpPr>
            <a:cxnSpLocks/>
          </p:cNvCxnSpPr>
          <p:nvPr/>
        </p:nvCxnSpPr>
        <p:spPr>
          <a:xfrm>
            <a:off x="10158140" y="4590197"/>
            <a:ext cx="0" cy="93146"/>
          </a:xfrm>
          <a:prstGeom prst="line">
            <a:avLst/>
          </a:prstGeom>
          <a:noFill/>
          <a:ln w="12700" cap="flat" cmpd="sng" algn="ctr">
            <a:solidFill>
              <a:srgbClr val="754E9A"/>
            </a:solidFill>
            <a:prstDash val="solid"/>
            <a:miter lim="800000"/>
          </a:ln>
          <a:effectLst/>
        </p:spPr>
      </p:cxnSp>
      <p:cxnSp>
        <p:nvCxnSpPr>
          <p:cNvPr id="93" name="直接连接符 92">
            <a:extLst>
              <a:ext uri="{FF2B5EF4-FFF2-40B4-BE49-F238E27FC236}">
                <a16:creationId xmlns:a16="http://schemas.microsoft.com/office/drawing/2014/main" id="{B7D39FBB-26DD-AB68-4C12-3517EEA493C4}"/>
              </a:ext>
            </a:extLst>
          </p:cNvPr>
          <p:cNvCxnSpPr>
            <a:cxnSpLocks/>
          </p:cNvCxnSpPr>
          <p:nvPr/>
        </p:nvCxnSpPr>
        <p:spPr>
          <a:xfrm>
            <a:off x="11332889" y="4590197"/>
            <a:ext cx="0" cy="93146"/>
          </a:xfrm>
          <a:prstGeom prst="line">
            <a:avLst/>
          </a:prstGeom>
          <a:noFill/>
          <a:ln w="12700" cap="flat" cmpd="sng" algn="ctr">
            <a:solidFill>
              <a:srgbClr val="754E9A"/>
            </a:solidFill>
            <a:prstDash val="solid"/>
            <a:miter lim="800000"/>
          </a:ln>
          <a:effectLst/>
        </p:spPr>
      </p:cxnSp>
      <p:cxnSp>
        <p:nvCxnSpPr>
          <p:cNvPr id="94" name="直接连接符 93">
            <a:extLst>
              <a:ext uri="{FF2B5EF4-FFF2-40B4-BE49-F238E27FC236}">
                <a16:creationId xmlns:a16="http://schemas.microsoft.com/office/drawing/2014/main" id="{3B2F5533-4B1A-891B-BB8F-A52E05D99F9E}"/>
              </a:ext>
            </a:extLst>
          </p:cNvPr>
          <p:cNvCxnSpPr>
            <a:cxnSpLocks/>
          </p:cNvCxnSpPr>
          <p:nvPr/>
        </p:nvCxnSpPr>
        <p:spPr>
          <a:xfrm>
            <a:off x="11041533" y="4590197"/>
            <a:ext cx="0" cy="93146"/>
          </a:xfrm>
          <a:prstGeom prst="line">
            <a:avLst/>
          </a:prstGeom>
          <a:noFill/>
          <a:ln w="12700" cap="flat" cmpd="sng" algn="ctr">
            <a:solidFill>
              <a:srgbClr val="754E9A"/>
            </a:solidFill>
            <a:prstDash val="solid"/>
            <a:miter lim="800000"/>
          </a:ln>
          <a:effectLst/>
        </p:spPr>
      </p:cxnSp>
      <p:sp>
        <p:nvSpPr>
          <p:cNvPr id="17" name="文本框 16">
            <a:extLst>
              <a:ext uri="{FF2B5EF4-FFF2-40B4-BE49-F238E27FC236}">
                <a16:creationId xmlns:a16="http://schemas.microsoft.com/office/drawing/2014/main" id="{9DDB3DC6-FD85-69C2-05F3-B4FCC3D64852}"/>
              </a:ext>
            </a:extLst>
          </p:cNvPr>
          <p:cNvSpPr txBox="1"/>
          <p:nvPr/>
        </p:nvSpPr>
        <p:spPr>
          <a:xfrm>
            <a:off x="8566554" y="2839396"/>
            <a:ext cx="1426075" cy="246221"/>
          </a:xfrm>
          <a:prstGeom prst="rect">
            <a:avLst/>
          </a:prstGeom>
          <a:noFill/>
        </p:spPr>
        <p:txBody>
          <a:bodyPr wrap="square" lIns="91440" tIns="45720" rIns="91440" bIns="4572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sz="1000" b="1" kern="0">
                <a:solidFill>
                  <a:schemeClr val="tx1">
                    <a:lumMod val="75000"/>
                    <a:lumOff val="25000"/>
                  </a:schemeClr>
                </a:solidFill>
                <a:latin typeface="Arial"/>
                <a:ea typeface="微软雅黑"/>
                <a:cs typeface="Arial"/>
                <a:sym typeface="Arial" panose="020B0604020202020204" pitchFamily="34" charset="0"/>
              </a:rPr>
              <a:t>平均差（95%CI</a:t>
            </a:r>
            <a:r>
              <a:rPr kumimoji="0" lang="zh-CN" altLang="en-US" sz="1000" b="1" i="0" u="none" strike="noStrike" kern="0" cap="none" spc="0" normalizeH="0" baseline="0" noProof="0">
                <a:ln>
                  <a:noFill/>
                </a:ln>
                <a:solidFill>
                  <a:schemeClr val="tx1">
                    <a:lumMod val="75000"/>
                    <a:lumOff val="25000"/>
                  </a:schemeClr>
                </a:solidFill>
                <a:effectLst/>
                <a:uLnTx/>
                <a:uFillTx/>
                <a:latin typeface="Arial"/>
                <a:ea typeface="微软雅黑"/>
                <a:cs typeface="Arial"/>
                <a:sym typeface="Arial" panose="020B0604020202020204" pitchFamily="34" charset="0"/>
              </a:rPr>
              <a:t>）</a:t>
            </a:r>
          </a:p>
        </p:txBody>
      </p:sp>
      <p:sp>
        <p:nvSpPr>
          <p:cNvPr id="22" name="文本框 21">
            <a:extLst>
              <a:ext uri="{FF2B5EF4-FFF2-40B4-BE49-F238E27FC236}">
                <a16:creationId xmlns:a16="http://schemas.microsoft.com/office/drawing/2014/main" id="{24AC52FB-69CC-2F48-BB5A-8430219BC1F4}"/>
              </a:ext>
            </a:extLst>
          </p:cNvPr>
          <p:cNvSpPr txBox="1"/>
          <p:nvPr/>
        </p:nvSpPr>
        <p:spPr>
          <a:xfrm>
            <a:off x="6779994" y="4771219"/>
            <a:ext cx="2743200"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zh-CN" altLang="en-US" sz="800">
                <a:latin typeface="Microsoft YaHei"/>
                <a:ea typeface="Microsoft YaHei"/>
              </a:rPr>
              <a:t>来自不同研究的数据不具有可比性</a:t>
            </a:r>
            <a:endParaRPr lang="en-US" altLang="zh-CN" sz="900">
              <a:latin typeface="Microsoft YaHei"/>
              <a:ea typeface="Microsoft YaHei"/>
            </a:endParaRPr>
          </a:p>
        </p:txBody>
      </p:sp>
      <p:pic>
        <p:nvPicPr>
          <p:cNvPr id="29" name="图片 28" descr="屏幕上有字&#10;&#10;已自动生成说明">
            <a:extLst>
              <a:ext uri="{FF2B5EF4-FFF2-40B4-BE49-F238E27FC236}">
                <a16:creationId xmlns:a16="http://schemas.microsoft.com/office/drawing/2014/main" id="{DC6DA226-F8D2-5516-EE27-306B6076F905}"/>
              </a:ext>
            </a:extLst>
          </p:cNvPr>
          <p:cNvPicPr>
            <a:picLocks noChangeAspect="1"/>
          </p:cNvPicPr>
          <p:nvPr/>
        </p:nvPicPr>
        <p:blipFill>
          <a:blip r:embed="rId2"/>
          <a:stretch>
            <a:fillRect/>
          </a:stretch>
        </p:blipFill>
        <p:spPr>
          <a:xfrm>
            <a:off x="682655" y="2838182"/>
            <a:ext cx="5406426" cy="2734394"/>
          </a:xfrm>
          <a:prstGeom prst="rect">
            <a:avLst/>
          </a:prstGeom>
        </p:spPr>
      </p:pic>
    </p:spTree>
    <p:extLst>
      <p:ext uri="{BB962C8B-B14F-4D97-AF65-F5344CB8AC3E}">
        <p14:creationId xmlns:p14="http://schemas.microsoft.com/office/powerpoint/2010/main" val="1222148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圆角 27">
            <a:extLst>
              <a:ext uri="{FF2B5EF4-FFF2-40B4-BE49-F238E27FC236}">
                <a16:creationId xmlns:a16="http://schemas.microsoft.com/office/drawing/2014/main" id="{C94FCBF6-F1E9-CE74-2DB5-A2B433233E72}"/>
              </a:ext>
            </a:extLst>
          </p:cNvPr>
          <p:cNvSpPr/>
          <p:nvPr/>
        </p:nvSpPr>
        <p:spPr>
          <a:xfrm>
            <a:off x="6139593" y="1817988"/>
            <a:ext cx="5832787" cy="658407"/>
          </a:xfrm>
          <a:prstGeom prst="roundRect">
            <a:avLst/>
          </a:prstGeom>
          <a:gradFill flip="none" rotWithShape="1">
            <a:gsLst>
              <a:gs pos="0">
                <a:srgbClr val="754E9A">
                  <a:alpha val="40000"/>
                </a:srgbClr>
              </a:gs>
              <a:gs pos="38000">
                <a:srgbClr val="754E9A">
                  <a:alpha val="80000"/>
                </a:srgbClr>
              </a:gs>
              <a:gs pos="83000">
                <a:srgbClr val="754E9A"/>
              </a:gs>
              <a:gs pos="100000">
                <a:srgbClr val="754E9A">
                  <a:alpha val="70000"/>
                </a:srgbClr>
              </a:gs>
            </a:gsLst>
            <a:lin ang="2700000" scaled="1"/>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 name="标题 1">
            <a:extLst>
              <a:ext uri="{FF2B5EF4-FFF2-40B4-BE49-F238E27FC236}">
                <a16:creationId xmlns:a16="http://schemas.microsoft.com/office/drawing/2014/main" id="{3032CF06-DA31-A562-9B21-01BCE3EBEC1B}"/>
              </a:ext>
            </a:extLst>
          </p:cNvPr>
          <p:cNvSpPr>
            <a:spLocks noGrp="1"/>
          </p:cNvSpPr>
          <p:nvPr>
            <p:ph type="title"/>
          </p:nvPr>
        </p:nvSpPr>
        <p:spPr>
          <a:xfrm>
            <a:off x="337391" y="643163"/>
            <a:ext cx="10515600" cy="480131"/>
          </a:xfrm>
        </p:spPr>
        <p:txBody>
          <a:bodyPr/>
          <a:lstStyle/>
          <a:p>
            <a:r>
              <a:rPr lang="zh-CN" altLang="en-US" sz="2800" dirty="0">
                <a:latin typeface="Arial"/>
                <a:ea typeface="微软雅黑"/>
                <a:cs typeface="Arial"/>
                <a:sym typeface="Arial" panose="020B0604020202020204" pitchFamily="34" charset="0"/>
              </a:rPr>
              <a:t>有效性</a:t>
            </a:r>
            <a:r>
              <a:rPr lang="en-US" altLang="zh-CN" sz="2800" dirty="0">
                <a:latin typeface="Arial"/>
                <a:ea typeface="微软雅黑"/>
                <a:cs typeface="Arial"/>
                <a:sym typeface="Arial" panose="020B0604020202020204" pitchFamily="34" charset="0"/>
              </a:rPr>
              <a:t>：</a:t>
            </a:r>
            <a:r>
              <a:rPr lang="zh-CN" altLang="en-US" sz="2800" b="1" dirty="0">
                <a:latin typeface="Arial"/>
                <a:ea typeface="微软雅黑"/>
                <a:cs typeface="Arial"/>
                <a:sym typeface="Arial" panose="020B0604020202020204" pitchFamily="34" charset="0"/>
              </a:rPr>
              <a:t>国内外</a:t>
            </a:r>
            <a:r>
              <a:rPr lang="zh-CN" altLang="en-US" sz="2800" dirty="0">
                <a:latin typeface="Arial"/>
                <a:ea typeface="微软雅黑"/>
                <a:cs typeface="Arial"/>
                <a:sym typeface="Arial" panose="020B0604020202020204" pitchFamily="34" charset="0"/>
              </a:rPr>
              <a:t>权威</a:t>
            </a:r>
            <a:r>
              <a:rPr lang="zh-CN" altLang="en-US" sz="2800" b="1" dirty="0">
                <a:latin typeface="Arial"/>
                <a:ea typeface="微软雅黑"/>
                <a:cs typeface="Arial"/>
                <a:sym typeface="Arial" panose="020B0604020202020204" pitchFamily="34" charset="0"/>
              </a:rPr>
              <a:t>临床指南共识</a:t>
            </a:r>
            <a:r>
              <a:rPr lang="en-US" altLang="zh-CN" sz="2800" b="1" dirty="0">
                <a:latin typeface="Arial"/>
                <a:ea typeface="微软雅黑"/>
                <a:cs typeface="Arial"/>
                <a:sym typeface="Arial" panose="020B0604020202020204" pitchFamily="34" charset="0"/>
              </a:rPr>
              <a:t>/</a:t>
            </a:r>
            <a:r>
              <a:rPr lang="zh-CN" altLang="en-US" sz="2800" b="1" dirty="0">
                <a:latin typeface="Arial"/>
                <a:ea typeface="微软雅黑"/>
                <a:cs typeface="Arial"/>
                <a:sym typeface="Arial" panose="020B0604020202020204" pitchFamily="34" charset="0"/>
              </a:rPr>
              <a:t>诊疗规范</a:t>
            </a:r>
            <a:r>
              <a:rPr lang="zh-CN" altLang="en-US" sz="2800" dirty="0">
                <a:latin typeface="Arial"/>
                <a:ea typeface="微软雅黑"/>
                <a:cs typeface="Arial"/>
                <a:sym typeface="Arial" panose="020B0604020202020204" pitchFamily="34" charset="0"/>
              </a:rPr>
              <a:t>均</a:t>
            </a:r>
            <a:r>
              <a:rPr lang="zh-CN" altLang="en-US" sz="2800" b="1" dirty="0">
                <a:latin typeface="Arial"/>
                <a:ea typeface="微软雅黑"/>
                <a:cs typeface="Arial"/>
                <a:sym typeface="Arial" panose="020B0604020202020204" pitchFamily="34" charset="0"/>
              </a:rPr>
              <a:t>推荐</a:t>
            </a:r>
            <a:r>
              <a:rPr lang="zh-CN" altLang="en-US" sz="2800" dirty="0">
                <a:latin typeface="Arial"/>
                <a:ea typeface="微软雅黑"/>
                <a:cs typeface="Arial"/>
                <a:sym typeface="Arial" panose="020B0604020202020204" pitchFamily="34" charset="0"/>
              </a:rPr>
              <a:t>艾托格列净</a:t>
            </a:r>
          </a:p>
        </p:txBody>
      </p:sp>
      <p:sp>
        <p:nvSpPr>
          <p:cNvPr id="4" name="矩形: 圆角 3">
            <a:extLst>
              <a:ext uri="{FF2B5EF4-FFF2-40B4-BE49-F238E27FC236}">
                <a16:creationId xmlns:a16="http://schemas.microsoft.com/office/drawing/2014/main" id="{A4CAB0CD-3543-D0DE-6535-2342B67799A3}"/>
              </a:ext>
            </a:extLst>
          </p:cNvPr>
          <p:cNvSpPr/>
          <p:nvPr/>
        </p:nvSpPr>
        <p:spPr>
          <a:xfrm>
            <a:off x="223022" y="1821712"/>
            <a:ext cx="5832786" cy="671233"/>
          </a:xfrm>
          <a:prstGeom prst="roundRect">
            <a:avLst/>
          </a:prstGeom>
          <a:gradFill flip="none" rotWithShape="1">
            <a:gsLst>
              <a:gs pos="0">
                <a:srgbClr val="754E9A">
                  <a:alpha val="40000"/>
                </a:srgbClr>
              </a:gs>
              <a:gs pos="38000">
                <a:srgbClr val="754E9A">
                  <a:alpha val="80000"/>
                </a:srgbClr>
              </a:gs>
              <a:gs pos="83000">
                <a:srgbClr val="754E9A"/>
              </a:gs>
              <a:gs pos="100000">
                <a:srgbClr val="754E9A">
                  <a:alpha val="70000"/>
                </a:srgbClr>
              </a:gs>
            </a:gsLst>
            <a:lin ang="2700000" scaled="1"/>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aphicFrame>
        <p:nvGraphicFramePr>
          <p:cNvPr id="5" name="表格 6">
            <a:extLst>
              <a:ext uri="{FF2B5EF4-FFF2-40B4-BE49-F238E27FC236}">
                <a16:creationId xmlns:a16="http://schemas.microsoft.com/office/drawing/2014/main" id="{97553543-8483-3A05-B787-5766C854561F}"/>
              </a:ext>
            </a:extLst>
          </p:cNvPr>
          <p:cNvGraphicFramePr>
            <a:graphicFrameLocks noGrp="1"/>
          </p:cNvGraphicFramePr>
          <p:nvPr>
            <p:extLst>
              <p:ext uri="{D42A27DB-BD31-4B8C-83A1-F6EECF244321}">
                <p14:modId xmlns:p14="http://schemas.microsoft.com/office/powerpoint/2010/main" val="69920563"/>
              </p:ext>
            </p:extLst>
          </p:nvPr>
        </p:nvGraphicFramePr>
        <p:xfrm>
          <a:off x="223021" y="1795618"/>
          <a:ext cx="5832787" cy="4269621"/>
        </p:xfrm>
        <a:graphic>
          <a:graphicData uri="http://schemas.openxmlformats.org/drawingml/2006/table">
            <a:tbl>
              <a:tblPr firstRow="1" bandRow="1">
                <a:tableStyleId>{5C22544A-7EE6-4342-B048-85BDC9FD1C3A}</a:tableStyleId>
              </a:tblPr>
              <a:tblGrid>
                <a:gridCol w="4917939">
                  <a:extLst>
                    <a:ext uri="{9D8B030D-6E8A-4147-A177-3AD203B41FA5}">
                      <a16:colId xmlns:a16="http://schemas.microsoft.com/office/drawing/2014/main" val="3892955976"/>
                    </a:ext>
                  </a:extLst>
                </a:gridCol>
                <a:gridCol w="914848">
                  <a:extLst>
                    <a:ext uri="{9D8B030D-6E8A-4147-A177-3AD203B41FA5}">
                      <a16:colId xmlns:a16="http://schemas.microsoft.com/office/drawing/2014/main" val="2513430286"/>
                    </a:ext>
                  </a:extLst>
                </a:gridCol>
              </a:tblGrid>
              <a:tr h="733661">
                <a:tc>
                  <a:txBody>
                    <a:bodyPr/>
                    <a:lstStyle/>
                    <a:p>
                      <a:pPr algn="ctr"/>
                      <a:r>
                        <a:rPr lang="zh-CN" altLang="en-US" sz="110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指南名称</a:t>
                      </a:r>
                    </a:p>
                  </a:txBody>
                  <a:tcPr anchor="ctr">
                    <a:noFill/>
                  </a:tcPr>
                </a:tc>
                <a:tc>
                  <a:txBody>
                    <a:bodyPr/>
                    <a:lstStyle/>
                    <a:p>
                      <a:pPr algn="ctr"/>
                      <a:r>
                        <a:rPr lang="zh-CN" altLang="en-US" sz="110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是否推荐</a:t>
                      </a:r>
                      <a:endParaRPr lang="en-US" altLang="zh-CN" sz="110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algn="ctr"/>
                      <a:r>
                        <a:rPr lang="zh-CN" altLang="en-US" sz="110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艾托格列净</a:t>
                      </a:r>
                    </a:p>
                  </a:txBody>
                  <a:tcPr anchor="ctr">
                    <a:noFill/>
                  </a:tcPr>
                </a:tc>
                <a:extLst>
                  <a:ext uri="{0D108BD9-81ED-4DB2-BD59-A6C34878D82A}">
                    <a16:rowId xmlns:a16="http://schemas.microsoft.com/office/drawing/2014/main" val="1419439133"/>
                  </a:ext>
                </a:extLst>
              </a:tr>
              <a:tr h="707192">
                <a:tc>
                  <a:txBody>
                    <a:bodyPr/>
                    <a:lstStyle/>
                    <a:p>
                      <a:pPr marL="0" marR="0" lvl="0" indent="0" algn="l" defTabSz="914400">
                        <a:lnSpc>
                          <a:spcPct val="100000"/>
                        </a:lnSpc>
                        <a:spcBef>
                          <a:spcPts val="0"/>
                        </a:spcBef>
                        <a:spcAft>
                          <a:spcPts val="0"/>
                        </a:spcAft>
                        <a:buNone/>
                        <a:tabLst/>
                        <a:defRPr/>
                      </a:pPr>
                      <a:r>
                        <a:rPr lang="zh-CN" sz="1100" b="0" i="0" u="none" strike="noStrike" baseline="0" noProof="0">
                          <a:solidFill>
                            <a:srgbClr val="000000"/>
                          </a:solidFill>
                          <a:latin typeface="微软雅黑"/>
                          <a:ea typeface="微软雅黑"/>
                        </a:rPr>
                        <a:t>中国2</a:t>
                      </a:r>
                      <a:r>
                        <a:rPr lang="zh-CN" altLang="en-US" sz="1100" b="0" i="0" u="none" strike="noStrike" kern="1200" baseline="0" noProof="0">
                          <a:solidFill>
                            <a:srgbClr val="000000"/>
                          </a:solidFill>
                          <a:latin typeface="微软雅黑"/>
                          <a:ea typeface="微软雅黑"/>
                          <a:cs typeface="+mn-cs"/>
                        </a:rPr>
                        <a:t>型糖尿病防治指南（</a:t>
                      </a:r>
                      <a:r>
                        <a:rPr lang="en-US" altLang="zh-CN" sz="1100" b="0" i="0" u="none" strike="noStrike" kern="1200" baseline="0" noProof="0">
                          <a:solidFill>
                            <a:srgbClr val="000000"/>
                          </a:solidFill>
                          <a:latin typeface="微软雅黑"/>
                          <a:ea typeface="微软雅黑"/>
                          <a:cs typeface="+mn-cs"/>
                        </a:rPr>
                        <a:t>2020</a:t>
                      </a:r>
                      <a:r>
                        <a:rPr lang="zh-CN" altLang="en-US" sz="1100" b="0" i="0" u="none" strike="noStrike" kern="1200" baseline="0" noProof="0">
                          <a:solidFill>
                            <a:srgbClr val="000000"/>
                          </a:solidFill>
                          <a:latin typeface="微软雅黑"/>
                          <a:ea typeface="微软雅黑"/>
                          <a:cs typeface="+mn-cs"/>
                        </a:rPr>
                        <a:t>年版）</a:t>
                      </a:r>
                      <a:r>
                        <a:rPr lang="en-US" altLang="zh-CN" sz="1100" b="0" i="0" u="none" strike="noStrike" kern="1200" baseline="30000" noProof="0">
                          <a:solidFill>
                            <a:srgbClr val="000000"/>
                          </a:solidFill>
                          <a:latin typeface="微软雅黑"/>
                          <a:ea typeface="微软雅黑"/>
                          <a:cs typeface="+mn-cs"/>
                        </a:rPr>
                        <a:t>1</a:t>
                      </a:r>
                      <a:endParaRPr lang="en-US" altLang="zh-CN" sz="1100" baseline="30000">
                        <a:latin typeface="Arial"/>
                        <a:ea typeface="微软雅黑"/>
                        <a:cs typeface="Arial"/>
                        <a:sym typeface="Arial" panose="020B0604020202020204" pitchFamily="34" charset="0"/>
                      </a:endParaRP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1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p>
                  </a:txBody>
                  <a:tcPr anchor="ctr">
                    <a:solidFill>
                      <a:schemeClr val="bg1"/>
                    </a:solidFill>
                  </a:tcPr>
                </a:tc>
                <a:extLst>
                  <a:ext uri="{0D108BD9-81ED-4DB2-BD59-A6C34878D82A}">
                    <a16:rowId xmlns:a16="http://schemas.microsoft.com/office/drawing/2014/main" val="3840419906"/>
                  </a:ext>
                </a:extLst>
              </a:tr>
              <a:tr h="707192">
                <a:tc>
                  <a:txBody>
                    <a:bodyPr/>
                    <a:lstStyle/>
                    <a:p>
                      <a:pPr marL="0" marR="0" lvl="0" indent="0" algn="l">
                        <a:lnSpc>
                          <a:spcPct val="100000"/>
                        </a:lnSpc>
                        <a:spcBef>
                          <a:spcPts val="0"/>
                        </a:spcBef>
                        <a:spcAft>
                          <a:spcPts val="0"/>
                        </a:spcAft>
                        <a:buNone/>
                      </a:pPr>
                      <a:r>
                        <a:rPr lang="en-US" sz="1100" b="0" i="0" u="none" strike="noStrike" kern="1200" baseline="0" noProof="0" dirty="0">
                          <a:solidFill>
                            <a:srgbClr val="000000"/>
                          </a:solidFill>
                          <a:latin typeface="微软雅黑"/>
                          <a:ea typeface="微软雅黑"/>
                          <a:cs typeface="+mn-cs"/>
                        </a:rPr>
                        <a:t>中国老年糖尿病诊疗指南（2024版）</a:t>
                      </a:r>
                      <a:r>
                        <a:rPr lang="en-US" sz="1100" b="0" i="0" u="none" strike="noStrike" kern="1200" baseline="30000" noProof="0" dirty="0">
                          <a:solidFill>
                            <a:srgbClr val="000000"/>
                          </a:solidFill>
                          <a:latin typeface="微软雅黑"/>
                          <a:ea typeface="微软雅黑"/>
                          <a:cs typeface="+mn-cs"/>
                        </a:rPr>
                        <a:t>2</a:t>
                      </a:r>
                      <a:endParaRPr lang="zh-CN" altLang="en-US" sz="1100" b="0" i="0" u="none" strike="noStrike" kern="1200" baseline="30000" dirty="0">
                        <a:solidFill>
                          <a:srgbClr val="000000"/>
                        </a:solidFill>
                        <a:latin typeface="微软雅黑"/>
                        <a:ea typeface="微软雅黑"/>
                        <a:cs typeface="+mn-cs"/>
                        <a:sym typeface="Arial" panose="020B0604020202020204" pitchFamily="34" charset="0"/>
                      </a:endParaRPr>
                    </a:p>
                  </a:txBody>
                  <a:tcPr anchor="ctr">
                    <a:solidFill>
                      <a:srgbClr val="F1EDF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1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p>
                  </a:txBody>
                  <a:tcPr anchor="ctr">
                    <a:solidFill>
                      <a:srgbClr val="F1EDF5"/>
                    </a:solidFill>
                  </a:tcPr>
                </a:tc>
                <a:extLst>
                  <a:ext uri="{0D108BD9-81ED-4DB2-BD59-A6C34878D82A}">
                    <a16:rowId xmlns:a16="http://schemas.microsoft.com/office/drawing/2014/main" val="9370022"/>
                  </a:ext>
                </a:extLst>
              </a:tr>
              <a:tr h="707192">
                <a:tc>
                  <a:txBody>
                    <a:bodyPr/>
                    <a:lstStyle/>
                    <a:p>
                      <a:pPr marL="0" marR="0" lvl="0" indent="0" algn="l" defTabSz="914400">
                        <a:lnSpc>
                          <a:spcPct val="100000"/>
                        </a:lnSpc>
                        <a:spcBef>
                          <a:spcPts val="0"/>
                        </a:spcBef>
                        <a:spcAft>
                          <a:spcPts val="0"/>
                        </a:spcAft>
                        <a:buNone/>
                        <a:tabLst/>
                        <a:defRPr/>
                      </a:pPr>
                      <a:r>
                        <a:rPr lang="zh-CN" altLang="en-US" sz="1100" b="0" i="0" u="none" strike="noStrike" kern="1200" baseline="0" noProof="0" dirty="0">
                          <a:solidFill>
                            <a:srgbClr val="000000"/>
                          </a:solidFill>
                          <a:latin typeface="微软雅黑"/>
                          <a:ea typeface="微软雅黑"/>
                          <a:cs typeface="+mn-cs"/>
                        </a:rPr>
                        <a:t>国家基层糖尿病防治管理手册</a:t>
                      </a:r>
                      <a:r>
                        <a:rPr lang="zh-CN" altLang="en-US" sz="1100" b="0" i="0" u="none" strike="noStrike" kern="1200" baseline="0" noProof="0" dirty="0">
                          <a:solidFill>
                            <a:srgbClr val="000000"/>
                          </a:solidFill>
                          <a:latin typeface="微软雅黑"/>
                          <a:ea typeface="微软雅黑"/>
                          <a:cs typeface="+mn-cs"/>
                          <a:sym typeface="Arial" panose="020B0604020202020204" pitchFamily="34" charset="0"/>
                        </a:rPr>
                        <a:t>（</a:t>
                      </a:r>
                      <a:r>
                        <a:rPr lang="en-US" sz="1100" b="0" i="0" u="none" strike="noStrike" kern="1200" baseline="0" noProof="0" dirty="0">
                          <a:solidFill>
                            <a:srgbClr val="000000"/>
                          </a:solidFill>
                          <a:latin typeface="微软雅黑"/>
                          <a:ea typeface="微软雅黑"/>
                          <a:cs typeface="+mn-cs"/>
                        </a:rPr>
                        <a:t>2022</a:t>
                      </a:r>
                      <a:r>
                        <a:rPr lang="zh-CN" altLang="en-US" sz="1100" b="0" i="0" u="none" strike="noStrike" kern="1200" baseline="0" noProof="0" dirty="0">
                          <a:solidFill>
                            <a:srgbClr val="000000"/>
                          </a:solidFill>
                          <a:latin typeface="微软雅黑"/>
                          <a:ea typeface="微软雅黑"/>
                          <a:cs typeface="+mn-cs"/>
                          <a:sym typeface="Arial" panose="020B0604020202020204" pitchFamily="34" charset="0"/>
                        </a:rPr>
                        <a:t>）</a:t>
                      </a:r>
                      <a:r>
                        <a:rPr lang="en-US" altLang="zh-CN" sz="1100" b="0" i="0" u="none" strike="noStrike" kern="1200" baseline="30000" noProof="0" dirty="0">
                          <a:solidFill>
                            <a:srgbClr val="000000"/>
                          </a:solidFill>
                          <a:latin typeface="微软雅黑"/>
                          <a:ea typeface="微软雅黑"/>
                          <a:cs typeface="+mn-cs"/>
                          <a:sym typeface="Arial" panose="020B0604020202020204" pitchFamily="34" charset="0"/>
                        </a:rPr>
                        <a:t>3</a:t>
                      </a:r>
                      <a:endParaRPr lang="zh-CN" altLang="en-US" sz="1100" b="0" i="0" u="none" strike="noStrike" kern="1200" baseline="30000" dirty="0">
                        <a:solidFill>
                          <a:srgbClr val="000000"/>
                        </a:solidFill>
                        <a:latin typeface="微软雅黑"/>
                        <a:ea typeface="微软雅黑"/>
                        <a:cs typeface="+mn-cs"/>
                        <a:sym typeface="Arial" panose="020B0604020202020204" pitchFamily="34" charset="0"/>
                      </a:endParaRPr>
                    </a:p>
                  </a:txBody>
                  <a:tcPr anchor="ctr">
                    <a:solidFill>
                      <a:srgbClr val="F1EDF5"/>
                    </a:solidFill>
                  </a:tcPr>
                </a:tc>
                <a:tc>
                  <a:txBody>
                    <a:bodyPr/>
                    <a:lstStyle/>
                    <a:p>
                      <a:pPr algn="ctr"/>
                      <a:r>
                        <a:rPr lang="zh-CN" altLang="en-US" sz="11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p>
                  </a:txBody>
                  <a:tcPr anchor="ctr">
                    <a:solidFill>
                      <a:srgbClr val="F1EDF5"/>
                    </a:solidFill>
                  </a:tcPr>
                </a:tc>
                <a:extLst>
                  <a:ext uri="{0D108BD9-81ED-4DB2-BD59-A6C34878D82A}">
                    <a16:rowId xmlns:a16="http://schemas.microsoft.com/office/drawing/2014/main" val="183089551"/>
                  </a:ext>
                </a:extLst>
              </a:tr>
              <a:tr h="707192">
                <a:tc>
                  <a:txBody>
                    <a:bodyPr/>
                    <a:lstStyle/>
                    <a:p>
                      <a:pPr marL="0" lvl="0" indent="0" algn="l">
                        <a:lnSpc>
                          <a:spcPct val="100000"/>
                        </a:lnSpc>
                        <a:buNone/>
                      </a:pPr>
                      <a:r>
                        <a:rPr lang="zh-CN" altLang="en-US" sz="1100" b="0" i="0" u="none" strike="noStrike" kern="1200" baseline="0" noProof="0" dirty="0">
                          <a:solidFill>
                            <a:srgbClr val="000000"/>
                          </a:solidFill>
                          <a:latin typeface="微软雅黑"/>
                          <a:ea typeface="微软雅黑"/>
                          <a:cs typeface="+mn-cs"/>
                        </a:rPr>
                        <a:t>美国糖尿病协会（</a:t>
                      </a:r>
                      <a:r>
                        <a:rPr lang="en-US" sz="1100" b="0" i="0" u="none" strike="noStrike" kern="1200" baseline="0" noProof="0" dirty="0" err="1">
                          <a:solidFill>
                            <a:srgbClr val="000000"/>
                          </a:solidFill>
                          <a:latin typeface="微软雅黑"/>
                          <a:ea typeface="微软雅黑"/>
                          <a:cs typeface="+mn-cs"/>
                        </a:rPr>
                        <a:t>ADA）糖尿病诊疗标准</a:t>
                      </a:r>
                      <a:r>
                        <a:rPr lang="en-US" sz="1100" b="0" i="0" u="none" strike="noStrike" kern="1200" baseline="0" noProof="0" dirty="0">
                          <a:solidFill>
                            <a:srgbClr val="000000"/>
                          </a:solidFill>
                          <a:latin typeface="微软雅黑"/>
                          <a:ea typeface="微软雅黑"/>
                          <a:cs typeface="+mn-cs"/>
                        </a:rPr>
                        <a:t>(2024</a:t>
                      </a:r>
                      <a:r>
                        <a:rPr lang="zh-CN" altLang="en-US" sz="1100" b="0" i="0" u="none" strike="noStrike" kern="1200" baseline="0" noProof="0" dirty="0">
                          <a:solidFill>
                            <a:srgbClr val="000000"/>
                          </a:solidFill>
                          <a:latin typeface="微软雅黑"/>
                          <a:ea typeface="微软雅黑"/>
                          <a:cs typeface="+mn-cs"/>
                        </a:rPr>
                        <a:t>版</a:t>
                      </a:r>
                      <a:r>
                        <a:rPr lang="en-US" altLang="zh-CN" sz="1100" b="0" i="0" u="none" strike="noStrike" kern="1200" baseline="0" noProof="0" dirty="0">
                          <a:solidFill>
                            <a:srgbClr val="000000"/>
                          </a:solidFill>
                          <a:latin typeface="微软雅黑"/>
                          <a:ea typeface="微软雅黑"/>
                          <a:cs typeface="+mn-cs"/>
                        </a:rPr>
                        <a:t>)</a:t>
                      </a:r>
                      <a:r>
                        <a:rPr lang="en-US" altLang="zh-CN" sz="1100" b="0" i="0" u="none" strike="noStrike" kern="1200" baseline="30000" noProof="0" dirty="0">
                          <a:solidFill>
                            <a:srgbClr val="000000"/>
                          </a:solidFill>
                          <a:latin typeface="微软雅黑"/>
                          <a:ea typeface="微软雅黑"/>
                          <a:cs typeface="+mn-cs"/>
                        </a:rPr>
                        <a:t>4</a:t>
                      </a:r>
                      <a:endParaRPr lang="en-US" sz="1100" b="0" i="0" u="none" strike="noStrike" kern="1200" baseline="30000" noProof="0" dirty="0">
                        <a:solidFill>
                          <a:srgbClr val="000000"/>
                        </a:solidFill>
                        <a:latin typeface="微软雅黑"/>
                        <a:ea typeface="微软雅黑"/>
                        <a:cs typeface="+mn-cs"/>
                      </a:endParaRPr>
                    </a:p>
                    <a:p>
                      <a:pPr marL="0" marR="0" lvl="0" indent="0" algn="l" defTabSz="914400">
                        <a:lnSpc>
                          <a:spcPct val="100000"/>
                        </a:lnSpc>
                        <a:spcBef>
                          <a:spcPts val="0"/>
                        </a:spcBef>
                        <a:spcAft>
                          <a:spcPts val="0"/>
                        </a:spcAft>
                        <a:buClrTx/>
                        <a:buSzTx/>
                        <a:buFontTx/>
                        <a:buNone/>
                        <a:tabLst/>
                        <a:defRPr/>
                      </a:pPr>
                      <a:endParaRPr kumimoji="0" lang="en-US" altLang="zh-CN" sz="1100" b="0" i="0" u="none" strike="noStrike" kern="1200" cap="none" spc="0" normalizeH="0" baseline="30000" dirty="0">
                        <a:ln>
                          <a:noFill/>
                        </a:ln>
                        <a:solidFill>
                          <a:prstClr val="black"/>
                        </a:solidFill>
                        <a:effectLst/>
                        <a:uLnTx/>
                        <a:uFillTx/>
                        <a:latin typeface="Arial"/>
                        <a:ea typeface="微软雅黑"/>
                        <a:cs typeface="Arial"/>
                        <a:sym typeface="Arial" panose="020B0604020202020204" pitchFamily="34" charset="0"/>
                      </a:endParaRPr>
                    </a:p>
                  </a:txBody>
                  <a:tcPr anchor="ctr">
                    <a:solidFill>
                      <a:schemeClr val="bg1"/>
                    </a:solidFill>
                  </a:tcPr>
                </a:tc>
                <a:tc>
                  <a:txBody>
                    <a:bodyPr/>
                    <a:lstStyle/>
                    <a:p>
                      <a:pPr algn="ctr"/>
                      <a:r>
                        <a:rPr lang="zh-CN" altLang="en-US" sz="110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p>
                  </a:txBody>
                  <a:tcPr anchor="ctr">
                    <a:solidFill>
                      <a:schemeClr val="bg1"/>
                    </a:solidFill>
                  </a:tcPr>
                </a:tc>
                <a:extLst>
                  <a:ext uri="{0D108BD9-81ED-4DB2-BD59-A6C34878D82A}">
                    <a16:rowId xmlns:a16="http://schemas.microsoft.com/office/drawing/2014/main" val="767161700"/>
                  </a:ext>
                </a:extLst>
              </a:tr>
              <a:tr h="707192">
                <a:tc>
                  <a:txBody>
                    <a:bodyPr/>
                    <a:lstStyle/>
                    <a:p>
                      <a:pPr marL="0" lvl="0" indent="0" algn="l">
                        <a:lnSpc>
                          <a:spcPct val="100000"/>
                        </a:lnSpc>
                        <a:buNone/>
                      </a:pPr>
                      <a:r>
                        <a:rPr lang="zh-CN" sz="1100" b="0" i="0" u="none" strike="noStrike" baseline="0" noProof="0" dirty="0">
                          <a:solidFill>
                            <a:srgbClr val="000000"/>
                          </a:solidFill>
                          <a:latin typeface="微软雅黑"/>
                          <a:ea typeface="微软雅黑"/>
                        </a:rPr>
                        <a:t>美国和欧洲糖尿病协会ADA/EASD:2型糖尿病的高血糖管理共识（2022版）</a:t>
                      </a:r>
                      <a:r>
                        <a:rPr lang="en-US" altLang="zh-CN" sz="1100" b="0" i="0" u="none" strike="noStrike" baseline="30000" noProof="0" dirty="0">
                          <a:solidFill>
                            <a:srgbClr val="000000"/>
                          </a:solidFill>
                          <a:latin typeface="微软雅黑"/>
                          <a:ea typeface="微软雅黑"/>
                        </a:rPr>
                        <a:t>5</a:t>
                      </a:r>
                      <a:endParaRPr lang="zh-CN" sz="1100" b="0" i="0" u="none" strike="noStrike" baseline="30000" noProof="0" dirty="0">
                        <a:solidFill>
                          <a:srgbClr val="000000"/>
                        </a:solidFill>
                        <a:latin typeface="微软雅黑"/>
                        <a:ea typeface="微软雅黑"/>
                      </a:endParaRPr>
                    </a:p>
                    <a:p>
                      <a:pPr marL="0" marR="0" lvl="0" indent="0" algn="l" defTabSz="914400">
                        <a:lnSpc>
                          <a:spcPct val="100000"/>
                        </a:lnSpc>
                        <a:spcBef>
                          <a:spcPts val="0"/>
                        </a:spcBef>
                        <a:spcAft>
                          <a:spcPts val="0"/>
                        </a:spcAft>
                        <a:buClrTx/>
                        <a:buSzTx/>
                        <a:buFontTx/>
                        <a:buNone/>
                        <a:tabLst/>
                        <a:defRPr/>
                      </a:pPr>
                      <a:endParaRPr lang="en-US" altLang="zh-CN" sz="1100" baseline="30000" dirty="0">
                        <a:latin typeface="Arial"/>
                        <a:ea typeface="微软雅黑"/>
                        <a:cs typeface="Arial"/>
                        <a:sym typeface="Arial" panose="020B0604020202020204" pitchFamily="34" charset="0"/>
                      </a:endParaRPr>
                    </a:p>
                  </a:txBody>
                  <a:tcPr anchor="ctr">
                    <a:lnB w="12700" cap="flat" cmpd="sng" algn="ctr">
                      <a:solidFill>
                        <a:schemeClr val="tx1">
                          <a:lumMod val="50000"/>
                          <a:lumOff val="50000"/>
                        </a:schemeClr>
                      </a:solidFill>
                      <a:prstDash val="solid"/>
                      <a:round/>
                      <a:headEnd type="none" w="med" len="med"/>
                      <a:tailEnd type="none" w="med" len="med"/>
                    </a:lnB>
                    <a:solidFill>
                      <a:srgbClr val="F1EDF5"/>
                    </a:solidFill>
                  </a:tcPr>
                </a:tc>
                <a:tc>
                  <a:txBody>
                    <a:bodyPr/>
                    <a:lstStyle/>
                    <a:p>
                      <a:pPr algn="ctr"/>
                      <a:r>
                        <a:rPr lang="zh-CN" altLang="en-US" sz="11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p>
                  </a:txBody>
                  <a:tcPr anchor="ctr">
                    <a:lnB w="12700" cap="flat" cmpd="sng" algn="ctr">
                      <a:solidFill>
                        <a:schemeClr val="tx1">
                          <a:lumMod val="50000"/>
                          <a:lumOff val="50000"/>
                        </a:schemeClr>
                      </a:solidFill>
                      <a:prstDash val="solid"/>
                      <a:round/>
                      <a:headEnd type="none" w="med" len="med"/>
                      <a:tailEnd type="none" w="med" len="med"/>
                    </a:lnB>
                    <a:solidFill>
                      <a:srgbClr val="F1EDF5"/>
                    </a:solidFill>
                  </a:tcPr>
                </a:tc>
                <a:extLst>
                  <a:ext uri="{0D108BD9-81ED-4DB2-BD59-A6C34878D82A}">
                    <a16:rowId xmlns:a16="http://schemas.microsoft.com/office/drawing/2014/main" val="1826315561"/>
                  </a:ext>
                </a:extLst>
              </a:tr>
            </a:tbl>
          </a:graphicData>
        </a:graphic>
      </p:graphicFrame>
      <p:graphicFrame>
        <p:nvGraphicFramePr>
          <p:cNvPr id="7" name="表格 6">
            <a:extLst>
              <a:ext uri="{FF2B5EF4-FFF2-40B4-BE49-F238E27FC236}">
                <a16:creationId xmlns:a16="http://schemas.microsoft.com/office/drawing/2014/main" id="{98F37365-5A1E-9CD5-BC85-B06A48965495}"/>
              </a:ext>
            </a:extLst>
          </p:cNvPr>
          <p:cNvGraphicFramePr>
            <a:graphicFrameLocks noGrp="1"/>
          </p:cNvGraphicFramePr>
          <p:nvPr>
            <p:extLst>
              <p:ext uri="{D42A27DB-BD31-4B8C-83A1-F6EECF244321}">
                <p14:modId xmlns:p14="http://schemas.microsoft.com/office/powerpoint/2010/main" val="1688656427"/>
              </p:ext>
            </p:extLst>
          </p:nvPr>
        </p:nvGraphicFramePr>
        <p:xfrm>
          <a:off x="6139593" y="1821712"/>
          <a:ext cx="5832000" cy="2616474"/>
        </p:xfrm>
        <a:graphic>
          <a:graphicData uri="http://schemas.openxmlformats.org/drawingml/2006/table">
            <a:tbl>
              <a:tblPr firstRow="1" bandRow="1">
                <a:tableStyleId>{5C22544A-7EE6-4342-B048-85BDC9FD1C3A}</a:tableStyleId>
              </a:tblPr>
              <a:tblGrid>
                <a:gridCol w="1420935">
                  <a:extLst>
                    <a:ext uri="{9D8B030D-6E8A-4147-A177-3AD203B41FA5}">
                      <a16:colId xmlns:a16="http://schemas.microsoft.com/office/drawing/2014/main" val="3376122070"/>
                    </a:ext>
                  </a:extLst>
                </a:gridCol>
                <a:gridCol w="810287">
                  <a:extLst>
                    <a:ext uri="{9D8B030D-6E8A-4147-A177-3AD203B41FA5}">
                      <a16:colId xmlns:a16="http://schemas.microsoft.com/office/drawing/2014/main" val="1592968225"/>
                    </a:ext>
                  </a:extLst>
                </a:gridCol>
                <a:gridCol w="664222">
                  <a:extLst>
                    <a:ext uri="{9D8B030D-6E8A-4147-A177-3AD203B41FA5}">
                      <a16:colId xmlns:a16="http://schemas.microsoft.com/office/drawing/2014/main" val="1260536169"/>
                    </a:ext>
                  </a:extLst>
                </a:gridCol>
                <a:gridCol w="687526">
                  <a:extLst>
                    <a:ext uri="{9D8B030D-6E8A-4147-A177-3AD203B41FA5}">
                      <a16:colId xmlns:a16="http://schemas.microsoft.com/office/drawing/2014/main" val="2027055956"/>
                    </a:ext>
                  </a:extLst>
                </a:gridCol>
                <a:gridCol w="675875">
                  <a:extLst>
                    <a:ext uri="{9D8B030D-6E8A-4147-A177-3AD203B41FA5}">
                      <a16:colId xmlns:a16="http://schemas.microsoft.com/office/drawing/2014/main" val="4213839114"/>
                    </a:ext>
                  </a:extLst>
                </a:gridCol>
                <a:gridCol w="785377">
                  <a:extLst>
                    <a:ext uri="{9D8B030D-6E8A-4147-A177-3AD203B41FA5}">
                      <a16:colId xmlns:a16="http://schemas.microsoft.com/office/drawing/2014/main" val="2767755671"/>
                    </a:ext>
                  </a:extLst>
                </a:gridCol>
                <a:gridCol w="787778">
                  <a:extLst>
                    <a:ext uri="{9D8B030D-6E8A-4147-A177-3AD203B41FA5}">
                      <a16:colId xmlns:a16="http://schemas.microsoft.com/office/drawing/2014/main" val="3636044062"/>
                    </a:ext>
                  </a:extLst>
                </a:gridCol>
              </a:tblGrid>
              <a:tr h="609989">
                <a:tc>
                  <a:txBody>
                    <a:bodyPr/>
                    <a:lstStyle/>
                    <a:p>
                      <a:pPr algn="l"/>
                      <a:r>
                        <a:rPr lang="zh-CN" altLang="en-US" sz="11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药品名称</a:t>
                      </a:r>
                    </a:p>
                  </a:txBody>
                  <a:tcPr anchor="ctr">
                    <a:noFill/>
                  </a:tcPr>
                </a:tc>
                <a:tc>
                  <a:txBody>
                    <a:bodyPr/>
                    <a:lstStyle/>
                    <a:p>
                      <a:pPr algn="ctr"/>
                      <a:r>
                        <a:rPr lang="zh-CN" altLang="en-US" sz="110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药学特性</a:t>
                      </a:r>
                    </a:p>
                  </a:txBody>
                  <a:tcPr anchor="ctr">
                    <a:noFill/>
                  </a:tcPr>
                </a:tc>
                <a:tc>
                  <a:txBody>
                    <a:bodyPr/>
                    <a:lstStyle/>
                    <a:p>
                      <a:pPr algn="ctr"/>
                      <a:r>
                        <a:rPr lang="zh-CN" altLang="en-US" sz="11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有效性</a:t>
                      </a:r>
                    </a:p>
                  </a:txBody>
                  <a:tcPr anchor="ctr">
                    <a:noFill/>
                  </a:tcPr>
                </a:tc>
                <a:tc>
                  <a:txBody>
                    <a:bodyPr/>
                    <a:lstStyle/>
                    <a:p>
                      <a:pPr algn="ctr"/>
                      <a:r>
                        <a:rPr lang="zh-CN" altLang="en-US" sz="110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安全性</a:t>
                      </a:r>
                    </a:p>
                  </a:txBody>
                  <a:tcPr anchor="ctr">
                    <a:noFill/>
                  </a:tcPr>
                </a:tc>
                <a:tc>
                  <a:txBody>
                    <a:bodyPr/>
                    <a:lstStyle/>
                    <a:p>
                      <a:pPr algn="ctr"/>
                      <a:r>
                        <a:rPr lang="zh-CN" altLang="en-US" sz="110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经济性</a:t>
                      </a:r>
                    </a:p>
                  </a:txBody>
                  <a:tcPr anchor="ctr">
                    <a:noFill/>
                  </a:tcPr>
                </a:tc>
                <a:tc>
                  <a:txBody>
                    <a:bodyPr/>
                    <a:lstStyle/>
                    <a:p>
                      <a:pPr algn="ctr"/>
                      <a:r>
                        <a:rPr lang="zh-CN" altLang="en-US" sz="110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其他属性</a:t>
                      </a:r>
                    </a:p>
                  </a:txBody>
                  <a:tcPr anchor="ctr">
                    <a:noFill/>
                  </a:tcPr>
                </a:tc>
                <a:tc>
                  <a:txBody>
                    <a:bodyPr/>
                    <a:lstStyle/>
                    <a:p>
                      <a:pPr algn="ctr"/>
                      <a:r>
                        <a:rPr lang="zh-CN" altLang="en-US" sz="110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总评分</a:t>
                      </a:r>
                    </a:p>
                  </a:txBody>
                  <a:tcPr anchor="ctr">
                    <a:noFill/>
                  </a:tcPr>
                </a:tc>
                <a:extLst>
                  <a:ext uri="{0D108BD9-81ED-4DB2-BD59-A6C34878D82A}">
                    <a16:rowId xmlns:a16="http://schemas.microsoft.com/office/drawing/2014/main" val="392885762"/>
                  </a:ext>
                </a:extLst>
              </a:tr>
              <a:tr h="401297">
                <a:tc>
                  <a:txBody>
                    <a:bodyPr/>
                    <a:lstStyle/>
                    <a:p>
                      <a:r>
                        <a:rPr lang="zh-CN" altLang="en-US" sz="11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达格列净片</a:t>
                      </a:r>
                    </a:p>
                  </a:txBody>
                  <a:tcPr>
                    <a:solidFill>
                      <a:schemeClr val="bg1"/>
                    </a:solidFill>
                  </a:tcPr>
                </a:tc>
                <a:tc>
                  <a:txBody>
                    <a:bodyPr/>
                    <a:lstStyle/>
                    <a:p>
                      <a:pPr algn="ctr"/>
                      <a:r>
                        <a:rPr lang="en-US" altLang="zh-CN" sz="110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25</a:t>
                      </a:r>
                      <a:endParaRPr lang="zh-CN" altLang="en-US" sz="110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txBody>
                  <a:tcPr>
                    <a:solidFill>
                      <a:schemeClr val="bg1"/>
                    </a:solidFill>
                  </a:tcPr>
                </a:tc>
                <a:tc>
                  <a:txBody>
                    <a:bodyPr/>
                    <a:lstStyle/>
                    <a:p>
                      <a:pPr algn="ctr"/>
                      <a:r>
                        <a:rPr lang="en-US" altLang="zh-CN" sz="110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27</a:t>
                      </a:r>
                      <a:endParaRPr lang="zh-CN" altLang="en-US" sz="110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txBody>
                  <a:tcPr>
                    <a:solidFill>
                      <a:schemeClr val="bg1"/>
                    </a:solidFill>
                  </a:tcPr>
                </a:tc>
                <a:tc>
                  <a:txBody>
                    <a:bodyPr/>
                    <a:lstStyle/>
                    <a:p>
                      <a:pPr algn="ctr"/>
                      <a:r>
                        <a:rPr lang="en-US" altLang="zh-CN" sz="11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16</a:t>
                      </a:r>
                      <a:endParaRPr lang="zh-CN" altLang="en-US" sz="11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txBody>
                  <a:tcPr>
                    <a:solidFill>
                      <a:schemeClr val="bg1"/>
                    </a:solidFill>
                  </a:tcPr>
                </a:tc>
                <a:tc>
                  <a:txBody>
                    <a:bodyPr/>
                    <a:lstStyle/>
                    <a:p>
                      <a:pPr algn="ctr"/>
                      <a:r>
                        <a:rPr lang="en-US" altLang="zh-CN" sz="11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8.6</a:t>
                      </a:r>
                      <a:endParaRPr lang="zh-CN" altLang="en-US" sz="11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txBody>
                  <a:tcPr>
                    <a:solidFill>
                      <a:schemeClr val="bg1"/>
                    </a:solidFill>
                  </a:tcPr>
                </a:tc>
                <a:tc>
                  <a:txBody>
                    <a:bodyPr/>
                    <a:lstStyle/>
                    <a:p>
                      <a:pPr algn="ctr"/>
                      <a:r>
                        <a:rPr lang="en-US" altLang="zh-CN" sz="110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8</a:t>
                      </a:r>
                      <a:endParaRPr lang="zh-CN" altLang="en-US" sz="110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txBody>
                  <a:tcPr>
                    <a:solidFill>
                      <a:schemeClr val="bg1"/>
                    </a:solidFill>
                  </a:tcPr>
                </a:tc>
                <a:tc>
                  <a:txBody>
                    <a:bodyPr/>
                    <a:lstStyle/>
                    <a:p>
                      <a:pPr algn="ctr"/>
                      <a:r>
                        <a:rPr lang="en-US" altLang="zh-CN" sz="110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84.6</a:t>
                      </a:r>
                      <a:endParaRPr lang="zh-CN" altLang="en-US" sz="110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txBody>
                  <a:tcPr>
                    <a:solidFill>
                      <a:schemeClr val="bg1"/>
                    </a:solidFill>
                  </a:tcPr>
                </a:tc>
                <a:extLst>
                  <a:ext uri="{0D108BD9-81ED-4DB2-BD59-A6C34878D82A}">
                    <a16:rowId xmlns:a16="http://schemas.microsoft.com/office/drawing/2014/main" val="1415044822"/>
                  </a:ext>
                </a:extLst>
              </a:tr>
              <a:tr h="401297">
                <a:tc>
                  <a:txBody>
                    <a:bodyPr/>
                    <a:lstStyle/>
                    <a:p>
                      <a:r>
                        <a:rPr lang="zh-CN" altLang="en-US" sz="110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恩格列净片</a:t>
                      </a:r>
                    </a:p>
                  </a:txBody>
                  <a:tcPr>
                    <a:solidFill>
                      <a:srgbClr val="F1EDF5"/>
                    </a:solidFill>
                  </a:tcPr>
                </a:tc>
                <a:tc>
                  <a:txBody>
                    <a:bodyPr/>
                    <a:lstStyle/>
                    <a:p>
                      <a:pPr algn="ctr"/>
                      <a:r>
                        <a:rPr lang="en-US" altLang="zh-CN" sz="110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25</a:t>
                      </a:r>
                      <a:endParaRPr lang="zh-CN" altLang="en-US" sz="110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txBody>
                  <a:tcPr>
                    <a:solidFill>
                      <a:srgbClr val="F1EDF5"/>
                    </a:solidFill>
                  </a:tcPr>
                </a:tc>
                <a:tc>
                  <a:txBody>
                    <a:bodyPr/>
                    <a:lstStyle/>
                    <a:p>
                      <a:pPr algn="ctr"/>
                      <a:r>
                        <a:rPr lang="en-US" altLang="zh-CN" sz="110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26</a:t>
                      </a:r>
                      <a:endParaRPr lang="zh-CN" altLang="en-US" sz="110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txBody>
                  <a:tcPr>
                    <a:solidFill>
                      <a:srgbClr val="F1EDF5"/>
                    </a:solidFill>
                  </a:tcPr>
                </a:tc>
                <a:tc>
                  <a:txBody>
                    <a:bodyPr/>
                    <a:lstStyle/>
                    <a:p>
                      <a:pPr algn="ctr"/>
                      <a:r>
                        <a:rPr lang="en-US" altLang="zh-CN" sz="110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15.5</a:t>
                      </a:r>
                      <a:endParaRPr lang="zh-CN" altLang="en-US" sz="110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txBody>
                  <a:tcPr>
                    <a:solidFill>
                      <a:srgbClr val="F1EDF5"/>
                    </a:solidFill>
                  </a:tcPr>
                </a:tc>
                <a:tc>
                  <a:txBody>
                    <a:bodyPr/>
                    <a:lstStyle/>
                    <a:p>
                      <a:pPr algn="ctr"/>
                      <a:r>
                        <a:rPr lang="en-US" altLang="zh-CN" sz="110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7</a:t>
                      </a:r>
                      <a:endParaRPr lang="zh-CN" altLang="en-US" sz="110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txBody>
                  <a:tcPr>
                    <a:solidFill>
                      <a:srgbClr val="F1EDF5"/>
                    </a:solidFill>
                  </a:tcPr>
                </a:tc>
                <a:tc>
                  <a:txBody>
                    <a:bodyPr/>
                    <a:lstStyle/>
                    <a:p>
                      <a:pPr algn="ctr"/>
                      <a:r>
                        <a:rPr lang="en-US" altLang="zh-CN" sz="110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5.8</a:t>
                      </a:r>
                      <a:endParaRPr lang="zh-CN" altLang="en-US" sz="110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txBody>
                  <a:tcPr>
                    <a:solidFill>
                      <a:srgbClr val="F1EDF5"/>
                    </a:solidFill>
                  </a:tcPr>
                </a:tc>
                <a:tc>
                  <a:txBody>
                    <a:bodyPr/>
                    <a:lstStyle/>
                    <a:p>
                      <a:pPr algn="ctr"/>
                      <a:r>
                        <a:rPr lang="en-US" altLang="zh-CN" sz="11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79.3</a:t>
                      </a:r>
                      <a:endParaRPr lang="zh-CN" altLang="en-US" sz="11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txBody>
                  <a:tcPr>
                    <a:solidFill>
                      <a:srgbClr val="F1EDF5"/>
                    </a:solidFill>
                  </a:tcPr>
                </a:tc>
                <a:extLst>
                  <a:ext uri="{0D108BD9-81ED-4DB2-BD59-A6C34878D82A}">
                    <a16:rowId xmlns:a16="http://schemas.microsoft.com/office/drawing/2014/main" val="2294704644"/>
                  </a:ext>
                </a:extLst>
              </a:tr>
              <a:tr h="401297">
                <a:tc>
                  <a:txBody>
                    <a:bodyPr/>
                    <a:lstStyle/>
                    <a:p>
                      <a:r>
                        <a:rPr lang="zh-CN" altLang="en-US" sz="110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卡格列净片</a:t>
                      </a:r>
                    </a:p>
                  </a:txBody>
                  <a:tcPr>
                    <a:solidFill>
                      <a:schemeClr val="bg1"/>
                    </a:solidFill>
                  </a:tcPr>
                </a:tc>
                <a:tc>
                  <a:txBody>
                    <a:bodyPr/>
                    <a:lstStyle/>
                    <a:p>
                      <a:pPr algn="ctr"/>
                      <a:r>
                        <a:rPr lang="en-US" altLang="zh-CN" sz="110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24.5</a:t>
                      </a:r>
                      <a:endParaRPr lang="zh-CN" altLang="en-US" sz="110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txBody>
                  <a:tcPr>
                    <a:solidFill>
                      <a:schemeClr val="bg1"/>
                    </a:solidFill>
                  </a:tcPr>
                </a:tc>
                <a:tc>
                  <a:txBody>
                    <a:bodyPr/>
                    <a:lstStyle/>
                    <a:p>
                      <a:pPr algn="ctr"/>
                      <a:r>
                        <a:rPr lang="en-US" altLang="zh-CN" sz="110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25</a:t>
                      </a:r>
                      <a:endParaRPr lang="zh-CN" altLang="en-US" sz="110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txBody>
                  <a:tcPr>
                    <a:solidFill>
                      <a:schemeClr val="bg1"/>
                    </a:solidFill>
                  </a:tcPr>
                </a:tc>
                <a:tc>
                  <a:txBody>
                    <a:bodyPr/>
                    <a:lstStyle/>
                    <a:p>
                      <a:pPr algn="ctr"/>
                      <a:r>
                        <a:rPr lang="en-US" altLang="zh-CN" sz="110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13.5</a:t>
                      </a:r>
                      <a:endParaRPr lang="zh-CN" altLang="en-US" sz="110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txBody>
                  <a:tcPr>
                    <a:solidFill>
                      <a:schemeClr val="bg1"/>
                    </a:solidFill>
                  </a:tcPr>
                </a:tc>
                <a:tc>
                  <a:txBody>
                    <a:bodyPr/>
                    <a:lstStyle/>
                    <a:p>
                      <a:pPr algn="ctr"/>
                      <a:r>
                        <a:rPr lang="en-US" altLang="zh-CN" sz="110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7.2</a:t>
                      </a:r>
                      <a:endParaRPr lang="zh-CN" altLang="en-US" sz="110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txBody>
                  <a:tcPr>
                    <a:solidFill>
                      <a:schemeClr val="bg1"/>
                    </a:solidFill>
                  </a:tcPr>
                </a:tc>
                <a:tc>
                  <a:txBody>
                    <a:bodyPr/>
                    <a:lstStyle/>
                    <a:p>
                      <a:pPr algn="ctr"/>
                      <a:r>
                        <a:rPr lang="en-US" altLang="zh-CN" sz="11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6</a:t>
                      </a:r>
                      <a:endParaRPr lang="zh-CN" altLang="en-US" sz="11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txBody>
                  <a:tcPr>
                    <a:solidFill>
                      <a:schemeClr val="bg1"/>
                    </a:solidFill>
                  </a:tcPr>
                </a:tc>
                <a:tc>
                  <a:txBody>
                    <a:bodyPr/>
                    <a:lstStyle/>
                    <a:p>
                      <a:pPr algn="ctr"/>
                      <a:r>
                        <a:rPr lang="en-US" altLang="zh-CN" sz="110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76.2</a:t>
                      </a:r>
                      <a:endParaRPr lang="zh-CN" altLang="en-US" sz="110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txBody>
                  <a:tcPr>
                    <a:solidFill>
                      <a:schemeClr val="bg1"/>
                    </a:solidFill>
                  </a:tcPr>
                </a:tc>
                <a:extLst>
                  <a:ext uri="{0D108BD9-81ED-4DB2-BD59-A6C34878D82A}">
                    <a16:rowId xmlns:a16="http://schemas.microsoft.com/office/drawing/2014/main" val="609060945"/>
                  </a:ext>
                </a:extLst>
              </a:tr>
              <a:tr h="401297">
                <a:tc>
                  <a:txBody>
                    <a:bodyPr/>
                    <a:lstStyle/>
                    <a:p>
                      <a:r>
                        <a:rPr lang="zh-CN" altLang="en-US" sz="110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艾托格列净片</a:t>
                      </a:r>
                    </a:p>
                  </a:txBody>
                  <a:tcPr>
                    <a:solidFill>
                      <a:srgbClr val="F1EDF5"/>
                    </a:solidFill>
                  </a:tcPr>
                </a:tc>
                <a:tc>
                  <a:txBody>
                    <a:bodyPr/>
                    <a:lstStyle/>
                    <a:p>
                      <a:pPr algn="ctr"/>
                      <a:r>
                        <a:rPr lang="en-US" altLang="zh-CN" sz="110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24.5</a:t>
                      </a:r>
                      <a:endParaRPr lang="zh-CN" altLang="en-US" sz="110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txBody>
                  <a:tcPr>
                    <a:solidFill>
                      <a:srgbClr val="F1EDF5"/>
                    </a:solidFill>
                  </a:tcPr>
                </a:tc>
                <a:tc>
                  <a:txBody>
                    <a:bodyPr/>
                    <a:lstStyle/>
                    <a:p>
                      <a:pPr algn="ctr"/>
                      <a:r>
                        <a:rPr lang="en-US" altLang="zh-CN" sz="110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25</a:t>
                      </a:r>
                      <a:endParaRPr lang="zh-CN" altLang="en-US" sz="110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txBody>
                  <a:tcPr>
                    <a:solidFill>
                      <a:srgbClr val="F1EDF5"/>
                    </a:solidFill>
                  </a:tcPr>
                </a:tc>
                <a:tc>
                  <a:txBody>
                    <a:bodyPr/>
                    <a:lstStyle/>
                    <a:p>
                      <a:pPr algn="ctr"/>
                      <a:r>
                        <a:rPr lang="en-US" altLang="zh-CN" sz="110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15.5</a:t>
                      </a:r>
                      <a:endParaRPr lang="zh-CN" altLang="en-US" sz="110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txBody>
                  <a:tcPr>
                    <a:solidFill>
                      <a:srgbClr val="F1EDF5"/>
                    </a:solidFill>
                  </a:tcPr>
                </a:tc>
                <a:tc>
                  <a:txBody>
                    <a:bodyPr/>
                    <a:lstStyle/>
                    <a:p>
                      <a:pPr algn="ctr"/>
                      <a:r>
                        <a:rPr lang="en-US" altLang="zh-CN" sz="110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10</a:t>
                      </a:r>
                      <a:endParaRPr lang="zh-CN" altLang="en-US" sz="110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txBody>
                  <a:tcPr>
                    <a:solidFill>
                      <a:srgbClr val="F1EDF5"/>
                    </a:solidFill>
                  </a:tcPr>
                </a:tc>
                <a:tc>
                  <a:txBody>
                    <a:bodyPr/>
                    <a:lstStyle/>
                    <a:p>
                      <a:pPr algn="ctr"/>
                      <a:r>
                        <a:rPr lang="en-US" altLang="zh-CN" sz="110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5</a:t>
                      </a:r>
                      <a:endParaRPr lang="zh-CN" altLang="en-US" sz="110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txBody>
                  <a:tcPr>
                    <a:solidFill>
                      <a:srgbClr val="F1EDF5"/>
                    </a:solidFill>
                  </a:tcPr>
                </a:tc>
                <a:tc>
                  <a:txBody>
                    <a:bodyPr/>
                    <a:lstStyle/>
                    <a:p>
                      <a:pPr algn="ctr"/>
                      <a:r>
                        <a:rPr lang="en-US" altLang="zh-CN" sz="11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80</a:t>
                      </a:r>
                      <a:endParaRPr lang="zh-CN" altLang="en-US" sz="11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txBody>
                  <a:tcPr>
                    <a:solidFill>
                      <a:srgbClr val="F1EDF5"/>
                    </a:solidFill>
                  </a:tcPr>
                </a:tc>
                <a:extLst>
                  <a:ext uri="{0D108BD9-81ED-4DB2-BD59-A6C34878D82A}">
                    <a16:rowId xmlns:a16="http://schemas.microsoft.com/office/drawing/2014/main" val="2108653015"/>
                  </a:ext>
                </a:extLst>
              </a:tr>
              <a:tr h="401297">
                <a:tc>
                  <a:txBody>
                    <a:bodyPr/>
                    <a:lstStyle/>
                    <a:p>
                      <a:r>
                        <a:rPr lang="zh-CN" altLang="en-US" sz="110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脯氨酸恒格列净片</a:t>
                      </a:r>
                    </a:p>
                  </a:txBody>
                  <a:tcPr>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lang="en-US" altLang="zh-CN" sz="110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23.5</a:t>
                      </a:r>
                      <a:endParaRPr lang="zh-CN" altLang="en-US" sz="110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txBody>
                  <a:tcPr>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lang="en-US" altLang="zh-CN" sz="110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23</a:t>
                      </a:r>
                      <a:endParaRPr lang="zh-CN" altLang="en-US" sz="110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txBody>
                  <a:tcPr>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lang="en-US" altLang="zh-CN" sz="110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15</a:t>
                      </a:r>
                      <a:endParaRPr lang="zh-CN" altLang="en-US" sz="110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txBody>
                  <a:tcPr>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lang="en-US" altLang="zh-CN" sz="110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9.2</a:t>
                      </a:r>
                      <a:endParaRPr lang="zh-CN" altLang="en-US" sz="110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txBody>
                  <a:tcPr>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lang="en-US" altLang="zh-CN" sz="110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4.4</a:t>
                      </a:r>
                      <a:endParaRPr lang="zh-CN" altLang="en-US" sz="110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txBody>
                  <a:tcPr>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lang="en-US" altLang="zh-CN" sz="11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75.1</a:t>
                      </a:r>
                      <a:endParaRPr lang="zh-CN" altLang="en-US" sz="11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txBody>
                  <a:tcPr>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04363091"/>
                  </a:ext>
                </a:extLst>
              </a:tr>
            </a:tbl>
          </a:graphicData>
        </a:graphic>
      </p:graphicFrame>
      <p:sp>
        <p:nvSpPr>
          <p:cNvPr id="8" name="文本框 7">
            <a:extLst>
              <a:ext uri="{FF2B5EF4-FFF2-40B4-BE49-F238E27FC236}">
                <a16:creationId xmlns:a16="http://schemas.microsoft.com/office/drawing/2014/main" id="{C3E21F4D-B3F8-955E-EF1E-B9571219944F}"/>
              </a:ext>
            </a:extLst>
          </p:cNvPr>
          <p:cNvSpPr txBox="1"/>
          <p:nvPr/>
        </p:nvSpPr>
        <p:spPr>
          <a:xfrm>
            <a:off x="664900" y="1344603"/>
            <a:ext cx="4949031" cy="338554"/>
          </a:xfrm>
          <a:prstGeom prst="rect">
            <a:avLst/>
          </a:prstGeom>
          <a:noFill/>
        </p:spPr>
        <p:txBody>
          <a:bodyPr wrap="square">
            <a:spAutoFit/>
          </a:bodyPr>
          <a:lstStyle/>
          <a:p>
            <a:pPr algn="ctr"/>
            <a:r>
              <a:rPr lang="zh-CN" altLang="en-US" sz="1600" b="1">
                <a:solidFill>
                  <a:srgbClr val="754E9A"/>
                </a:solidFill>
                <a:latin typeface="Arial" panose="020B0604020202020204" pitchFamily="34" charset="0"/>
                <a:ea typeface="微软雅黑" panose="020B0503020204020204" pitchFamily="34" charset="-122"/>
                <a:sym typeface="Arial" panose="020B0604020202020204" pitchFamily="34" charset="0"/>
              </a:rPr>
              <a:t>国内外临床指南共识</a:t>
            </a:r>
            <a:r>
              <a:rPr lang="en-US" altLang="zh-CN" sz="1600" b="1">
                <a:solidFill>
                  <a:srgbClr val="754E9A"/>
                </a:solidFill>
                <a:latin typeface="Arial" panose="020B0604020202020204" pitchFamily="34" charset="0"/>
                <a:ea typeface="微软雅黑" panose="020B0503020204020204" pitchFamily="34" charset="-122"/>
                <a:sym typeface="Arial" panose="020B0604020202020204" pitchFamily="34" charset="0"/>
              </a:rPr>
              <a:t>/</a:t>
            </a:r>
            <a:r>
              <a:rPr lang="zh-CN" altLang="en-US" sz="1600" b="1">
                <a:solidFill>
                  <a:srgbClr val="754E9A"/>
                </a:solidFill>
                <a:latin typeface="Arial" panose="020B0604020202020204" pitchFamily="34" charset="0"/>
                <a:ea typeface="微软雅黑" panose="020B0503020204020204" pitchFamily="34" charset="-122"/>
                <a:sym typeface="Arial" panose="020B0604020202020204" pitchFamily="34" charset="0"/>
              </a:rPr>
              <a:t>诊疗规范推荐情况</a:t>
            </a:r>
          </a:p>
        </p:txBody>
      </p:sp>
      <p:sp>
        <p:nvSpPr>
          <p:cNvPr id="14" name="文本框 13">
            <a:extLst>
              <a:ext uri="{FF2B5EF4-FFF2-40B4-BE49-F238E27FC236}">
                <a16:creationId xmlns:a16="http://schemas.microsoft.com/office/drawing/2014/main" id="{5A7A13CB-919F-8F79-420D-24663D41388F}"/>
              </a:ext>
            </a:extLst>
          </p:cNvPr>
          <p:cNvSpPr txBox="1"/>
          <p:nvPr/>
        </p:nvSpPr>
        <p:spPr>
          <a:xfrm>
            <a:off x="7832726" y="1344603"/>
            <a:ext cx="2446521" cy="338554"/>
          </a:xfrm>
          <a:prstGeom prst="rect">
            <a:avLst/>
          </a:prstGeom>
          <a:noFill/>
        </p:spPr>
        <p:txBody>
          <a:bodyPr wrap="square" rtlCol="0">
            <a:spAutoFit/>
          </a:bodyPr>
          <a:lstStyle/>
          <a:p>
            <a:pPr algn="ctr"/>
            <a:r>
              <a:rPr lang="en-US" altLang="zh-CN" sz="1600" b="1">
                <a:solidFill>
                  <a:srgbClr val="754E9A"/>
                </a:solidFill>
                <a:latin typeface="Arial" panose="020B0604020202020204" pitchFamily="34" charset="0"/>
                <a:ea typeface="微软雅黑" panose="020B0503020204020204" pitchFamily="34" charset="-122"/>
                <a:sym typeface="Arial" panose="020B0604020202020204" pitchFamily="34" charset="0"/>
              </a:rPr>
              <a:t>SGLT2i</a:t>
            </a:r>
            <a:r>
              <a:rPr lang="zh-CN" altLang="en-US" sz="1600" b="1">
                <a:solidFill>
                  <a:srgbClr val="754E9A"/>
                </a:solidFill>
                <a:latin typeface="Arial" panose="020B0604020202020204" pitchFamily="34" charset="0"/>
                <a:ea typeface="微软雅黑" panose="020B0503020204020204" pitchFamily="34" charset="-122"/>
                <a:sym typeface="Arial" panose="020B0604020202020204" pitchFamily="34" charset="0"/>
              </a:rPr>
              <a:t>综合评分*</a:t>
            </a:r>
          </a:p>
        </p:txBody>
      </p:sp>
      <p:sp>
        <p:nvSpPr>
          <p:cNvPr id="15" name="文本框 14">
            <a:extLst>
              <a:ext uri="{FF2B5EF4-FFF2-40B4-BE49-F238E27FC236}">
                <a16:creationId xmlns:a16="http://schemas.microsoft.com/office/drawing/2014/main" id="{1CBF42C8-EEBB-D465-241C-3626F4F51EDD}"/>
              </a:ext>
            </a:extLst>
          </p:cNvPr>
          <p:cNvSpPr txBox="1"/>
          <p:nvPr/>
        </p:nvSpPr>
        <p:spPr>
          <a:xfrm>
            <a:off x="6220211" y="5468705"/>
            <a:ext cx="5631429" cy="707886"/>
          </a:xfrm>
          <a:prstGeom prst="rect">
            <a:avLst/>
          </a:prstGeom>
          <a:noFill/>
        </p:spPr>
        <p:txBody>
          <a:bodyPr wrap="square" rtlCol="0">
            <a:spAutoFit/>
          </a:bodyPr>
          <a:lstStyle/>
          <a:p>
            <a:r>
              <a:rPr lang="en-US" altLang="zh-CN" sz="800">
                <a:latin typeface="Arial" panose="020B0604020202020204" pitchFamily="34" charset="0"/>
                <a:ea typeface="微软雅黑" panose="020B0503020204020204" pitchFamily="34" charset="-122"/>
                <a:sym typeface="Arial" panose="020B0604020202020204" pitchFamily="34" charset="0"/>
              </a:rPr>
              <a:t>*</a:t>
            </a:r>
            <a:r>
              <a:rPr lang="zh-CN" altLang="en-US" sz="800">
                <a:latin typeface="Arial" panose="020B0604020202020204" pitchFamily="34" charset="0"/>
                <a:ea typeface="微软雅黑" panose="020B0503020204020204" pitchFamily="34" charset="-122"/>
                <a:sym typeface="Arial" panose="020B0604020202020204" pitchFamily="34" charset="0"/>
              </a:rPr>
              <a:t>基于</a:t>
            </a:r>
            <a:r>
              <a:rPr lang="en-US" altLang="zh-CN" sz="800">
                <a:latin typeface="Arial" panose="020B0604020202020204" pitchFamily="34" charset="0"/>
                <a:ea typeface="微软雅黑" panose="020B0503020204020204" pitchFamily="34" charset="-122"/>
                <a:sym typeface="Arial" panose="020B0604020202020204" pitchFamily="34" charset="0"/>
              </a:rPr>
              <a:t>《</a:t>
            </a:r>
            <a:r>
              <a:rPr lang="zh-CN" altLang="en-US" sz="800">
                <a:latin typeface="Arial" panose="020B0604020202020204" pitchFamily="34" charset="0"/>
                <a:ea typeface="微软雅黑" panose="020B0503020204020204" pitchFamily="34" charset="-122"/>
                <a:sym typeface="Arial" panose="020B0604020202020204" pitchFamily="34" charset="0"/>
              </a:rPr>
              <a:t>中国医疗机构药品评价与遴选快速指南（第二版）</a:t>
            </a:r>
            <a:r>
              <a:rPr lang="en-US" altLang="zh-CN" sz="800">
                <a:latin typeface="Arial" panose="020B0604020202020204" pitchFamily="34" charset="0"/>
                <a:ea typeface="微软雅黑" panose="020B0503020204020204" pitchFamily="34" charset="-122"/>
                <a:sym typeface="Arial" panose="020B0604020202020204" pitchFamily="34" charset="0"/>
              </a:rPr>
              <a:t>》</a:t>
            </a:r>
            <a:r>
              <a:rPr lang="zh-CN" altLang="en-US" sz="800">
                <a:latin typeface="Arial" panose="020B0604020202020204" pitchFamily="34" charset="0"/>
                <a:ea typeface="微软雅黑" panose="020B0503020204020204" pitchFamily="34" charset="-122"/>
                <a:sym typeface="Arial" panose="020B0604020202020204" pitchFamily="34" charset="0"/>
              </a:rPr>
              <a:t>的原研钠</a:t>
            </a:r>
            <a:r>
              <a:rPr lang="en-US" altLang="zh-CN" sz="800">
                <a:latin typeface="Arial" panose="020B0604020202020204" pitchFamily="34" charset="0"/>
                <a:ea typeface="微软雅黑" panose="020B0503020204020204" pitchFamily="34" charset="-122"/>
                <a:sym typeface="Arial" panose="020B0604020202020204" pitchFamily="34" charset="0"/>
              </a:rPr>
              <a:t>-</a:t>
            </a:r>
            <a:r>
              <a:rPr lang="zh-CN" altLang="en-US" sz="800">
                <a:latin typeface="Arial" panose="020B0604020202020204" pitchFamily="34" charset="0"/>
                <a:ea typeface="微软雅黑" panose="020B0503020204020204" pitchFamily="34" charset="-122"/>
                <a:sym typeface="Arial" panose="020B0604020202020204" pitchFamily="34" charset="0"/>
              </a:rPr>
              <a:t>葡萄糖协同转运蛋白</a:t>
            </a:r>
            <a:r>
              <a:rPr lang="en-US" altLang="zh-CN" sz="800">
                <a:latin typeface="Arial" panose="020B0604020202020204" pitchFamily="34" charset="0"/>
                <a:ea typeface="微软雅黑" panose="020B0503020204020204" pitchFamily="34" charset="-122"/>
                <a:sym typeface="Arial" panose="020B0604020202020204" pitchFamily="34" charset="0"/>
              </a:rPr>
              <a:t>2</a:t>
            </a:r>
            <a:r>
              <a:rPr lang="zh-CN" altLang="en-US" sz="800">
                <a:latin typeface="Arial" panose="020B0604020202020204" pitchFamily="34" charset="0"/>
                <a:ea typeface="微软雅黑" panose="020B0503020204020204" pitchFamily="34" charset="-122"/>
                <a:sym typeface="Arial" panose="020B0604020202020204" pitchFamily="34" charset="0"/>
              </a:rPr>
              <a:t>（</a:t>
            </a:r>
            <a:r>
              <a:rPr lang="en-US" altLang="zh-CN" sz="800">
                <a:latin typeface="Arial" panose="020B0604020202020204" pitchFamily="34" charset="0"/>
                <a:ea typeface="微软雅黑" panose="020B0503020204020204" pitchFamily="34" charset="-122"/>
                <a:sym typeface="Arial" panose="020B0604020202020204" pitchFamily="34" charset="0"/>
              </a:rPr>
              <a:t>SGLT2</a:t>
            </a:r>
            <a:r>
              <a:rPr lang="zh-CN" altLang="en-US" sz="800">
                <a:latin typeface="Arial" panose="020B0604020202020204" pitchFamily="34" charset="0"/>
                <a:ea typeface="微软雅黑" panose="020B0503020204020204" pitchFamily="34" charset="-122"/>
                <a:sym typeface="Arial" panose="020B0604020202020204" pitchFamily="34" charset="0"/>
              </a:rPr>
              <a:t>）抑制剂综合评价</a:t>
            </a:r>
            <a:r>
              <a:rPr lang="en-US" altLang="zh-CN" sz="800" baseline="30000">
                <a:latin typeface="Arial" panose="020B0604020202020204" pitchFamily="34" charset="0"/>
                <a:ea typeface="微软雅黑" panose="020B0503020204020204" pitchFamily="34" charset="-122"/>
                <a:sym typeface="Arial" panose="020B0604020202020204" pitchFamily="34" charset="0"/>
              </a:rPr>
              <a:t>7</a:t>
            </a:r>
          </a:p>
          <a:p>
            <a:r>
              <a:rPr lang="zh-CN" altLang="en-US" sz="800">
                <a:latin typeface="Arial" panose="020B0604020202020204" pitchFamily="34" charset="0"/>
                <a:ea typeface="微软雅黑" panose="020B0503020204020204" pitchFamily="34" charset="-122"/>
                <a:sym typeface="Arial" panose="020B0604020202020204" pitchFamily="34" charset="0"/>
              </a:rPr>
              <a:t>该综合评价基于</a:t>
            </a:r>
            <a:r>
              <a:rPr lang="en-US" altLang="zh-CN" sz="800">
                <a:latin typeface="Arial" panose="020B0604020202020204" pitchFamily="34" charset="0"/>
                <a:ea typeface="微软雅黑" panose="020B0503020204020204" pitchFamily="34" charset="-122"/>
                <a:sym typeface="Arial" panose="020B0604020202020204" pitchFamily="34" charset="0"/>
              </a:rPr>
              <a:t>《</a:t>
            </a:r>
            <a:r>
              <a:rPr lang="zh-CN" altLang="en-US" sz="800">
                <a:latin typeface="Arial" panose="020B0604020202020204" pitchFamily="34" charset="0"/>
                <a:ea typeface="微软雅黑" panose="020B0503020204020204" pitchFamily="34" charset="-122"/>
                <a:sym typeface="Arial" panose="020B0604020202020204" pitchFamily="34" charset="0"/>
              </a:rPr>
              <a:t>中国医疗机构药品评价与遴选快速指南（第二版）</a:t>
            </a:r>
            <a:r>
              <a:rPr lang="en-US" altLang="zh-CN" sz="800">
                <a:latin typeface="Arial" panose="020B0604020202020204" pitchFamily="34" charset="0"/>
                <a:ea typeface="微软雅黑" panose="020B0503020204020204" pitchFamily="34" charset="-122"/>
                <a:sym typeface="Arial" panose="020B0604020202020204" pitchFamily="34" charset="0"/>
              </a:rPr>
              <a:t>》</a:t>
            </a:r>
            <a:r>
              <a:rPr lang="zh-CN" altLang="en-US" sz="800">
                <a:latin typeface="Arial" panose="020B0604020202020204" pitchFamily="34" charset="0"/>
                <a:ea typeface="微软雅黑" panose="020B0503020204020204" pitchFamily="34" charset="-122"/>
                <a:sym typeface="Arial" panose="020B0604020202020204" pitchFamily="34" charset="0"/>
              </a:rPr>
              <a:t>，纳入临床使用较为常见的</a:t>
            </a:r>
            <a:r>
              <a:rPr lang="en-US" altLang="zh-CN" sz="800">
                <a:latin typeface="Arial" panose="020B0604020202020204" pitchFamily="34" charset="0"/>
                <a:ea typeface="微软雅黑" panose="020B0503020204020204" pitchFamily="34" charset="-122"/>
                <a:sym typeface="Arial" panose="020B0604020202020204" pitchFamily="34" charset="0"/>
              </a:rPr>
              <a:t>SGLT2i</a:t>
            </a:r>
            <a:r>
              <a:rPr lang="zh-CN" altLang="en-US" sz="800">
                <a:latin typeface="Arial" panose="020B0604020202020204" pitchFamily="34" charset="0"/>
                <a:ea typeface="微软雅黑" panose="020B0503020204020204" pitchFamily="34" charset="-122"/>
                <a:sym typeface="Arial" panose="020B0604020202020204" pitchFamily="34" charset="0"/>
              </a:rPr>
              <a:t>（如上表），证据收集包括</a:t>
            </a:r>
            <a:r>
              <a:rPr lang="en-US" altLang="zh-CN" sz="800">
                <a:latin typeface="Arial" panose="020B0604020202020204" pitchFamily="34" charset="0"/>
                <a:ea typeface="微软雅黑" panose="020B0503020204020204" pitchFamily="34" charset="-122"/>
                <a:sym typeface="Arial" panose="020B0604020202020204" pitchFamily="34" charset="0"/>
              </a:rPr>
              <a:t>SGLT2i</a:t>
            </a:r>
            <a:r>
              <a:rPr lang="zh-CN" altLang="en-US" sz="800">
                <a:latin typeface="Arial" panose="020B0604020202020204" pitchFamily="34" charset="0"/>
                <a:ea typeface="微软雅黑" panose="020B0503020204020204" pitchFamily="34" charset="-122"/>
                <a:sym typeface="Arial" panose="020B0604020202020204" pitchFamily="34" charset="0"/>
              </a:rPr>
              <a:t>相关真实世界研究、随机对照试验、</a:t>
            </a:r>
            <a:r>
              <a:rPr lang="en-US" altLang="zh-CN" sz="800">
                <a:latin typeface="Arial" panose="020B0604020202020204" pitchFamily="34" charset="0"/>
                <a:ea typeface="微软雅黑" panose="020B0503020204020204" pitchFamily="34" charset="-122"/>
                <a:sym typeface="Arial" panose="020B0604020202020204" pitchFamily="34" charset="0"/>
              </a:rPr>
              <a:t>meta</a:t>
            </a:r>
            <a:r>
              <a:rPr lang="zh-CN" altLang="en-US" sz="800">
                <a:latin typeface="Arial" panose="020B0604020202020204" pitchFamily="34" charset="0"/>
                <a:ea typeface="微软雅黑" panose="020B0503020204020204" pitchFamily="34" charset="-122"/>
                <a:sym typeface="Arial" panose="020B0604020202020204" pitchFamily="34" charset="0"/>
              </a:rPr>
              <a:t>分析</a:t>
            </a:r>
            <a:r>
              <a:rPr lang="en-US" altLang="zh-CN" sz="800">
                <a:latin typeface="Arial" panose="020B0604020202020204" pitchFamily="34" charset="0"/>
                <a:ea typeface="微软雅黑" panose="020B0503020204020204" pitchFamily="34" charset="-122"/>
                <a:sym typeface="Arial" panose="020B0604020202020204" pitchFamily="34" charset="0"/>
              </a:rPr>
              <a:t>/</a:t>
            </a:r>
            <a:r>
              <a:rPr lang="zh-CN" altLang="en-US" sz="800">
                <a:latin typeface="Arial" panose="020B0604020202020204" pitchFamily="34" charset="0"/>
                <a:ea typeface="微软雅黑" panose="020B0503020204020204" pitchFamily="34" charset="-122"/>
                <a:sym typeface="Arial" panose="020B0604020202020204" pitchFamily="34" charset="0"/>
              </a:rPr>
              <a:t>系统综述、权威机构</a:t>
            </a:r>
            <a:r>
              <a:rPr lang="en-US" altLang="zh-CN" sz="800">
                <a:latin typeface="Arial" panose="020B0604020202020204" pitchFamily="34" charset="0"/>
                <a:ea typeface="微软雅黑" panose="020B0503020204020204" pitchFamily="34" charset="-122"/>
                <a:sym typeface="Arial" panose="020B0604020202020204" pitchFamily="34" charset="0"/>
              </a:rPr>
              <a:t>5</a:t>
            </a:r>
            <a:r>
              <a:rPr lang="zh-CN" altLang="en-US" sz="800">
                <a:latin typeface="Arial" panose="020B0604020202020204" pitchFamily="34" charset="0"/>
                <a:ea typeface="微软雅黑" panose="020B0503020204020204" pitchFamily="34" charset="-122"/>
                <a:sym typeface="Arial" panose="020B0604020202020204" pitchFamily="34" charset="0"/>
              </a:rPr>
              <a:t>年内颁布的高质量指南、专家共识及药品说明书，在所搜集的文献资料证据的基础上，按照修改后的指南评价维度对被纳入评估的药物进行评分，以期为临床合理用药以及为不同的患者提供个体化治疗方案提供参考和依据。</a:t>
            </a:r>
          </a:p>
        </p:txBody>
      </p:sp>
      <p:grpSp>
        <p:nvGrpSpPr>
          <p:cNvPr id="30" name="组合 29">
            <a:extLst>
              <a:ext uri="{FF2B5EF4-FFF2-40B4-BE49-F238E27FC236}">
                <a16:creationId xmlns:a16="http://schemas.microsoft.com/office/drawing/2014/main" id="{B2C272A9-874F-326F-BA47-19A5D4F3F4F5}"/>
              </a:ext>
            </a:extLst>
          </p:cNvPr>
          <p:cNvGrpSpPr/>
          <p:nvPr/>
        </p:nvGrpSpPr>
        <p:grpSpPr>
          <a:xfrm>
            <a:off x="6136194" y="4444854"/>
            <a:ext cx="5832000" cy="779701"/>
            <a:chOff x="6381432" y="4836237"/>
            <a:chExt cx="5302535" cy="779701"/>
          </a:xfrm>
        </p:grpSpPr>
        <p:sp>
          <p:nvSpPr>
            <p:cNvPr id="29" name="ComponentBackground1">
              <a:extLst>
                <a:ext uri="{FF2B5EF4-FFF2-40B4-BE49-F238E27FC236}">
                  <a16:creationId xmlns:a16="http://schemas.microsoft.com/office/drawing/2014/main" id="{C974FE86-0923-743D-6D0B-1CC9929625C5}"/>
                </a:ext>
              </a:extLst>
            </p:cNvPr>
            <p:cNvSpPr>
              <a:spLocks/>
            </p:cNvSpPr>
            <p:nvPr/>
          </p:nvSpPr>
          <p:spPr>
            <a:xfrm>
              <a:off x="6381432" y="4842819"/>
              <a:ext cx="5302534" cy="769038"/>
            </a:xfrm>
            <a:prstGeom prst="roundRect">
              <a:avLst>
                <a:gd name="adj" fmla="val 3978"/>
              </a:avLst>
            </a:prstGeom>
            <a:solidFill>
              <a:schemeClr val="bg1"/>
            </a:solidFill>
            <a:ln w="12700" cap="rnd">
              <a:gradFill>
                <a:gsLst>
                  <a:gs pos="0">
                    <a:srgbClr val="CFC6E0"/>
                  </a:gs>
                  <a:gs pos="50000">
                    <a:srgbClr val="CFC6E0">
                      <a:alpha val="0"/>
                    </a:srgbClr>
                  </a:gs>
                </a:gsLst>
                <a:lin ang="2700000" scaled="0"/>
              </a:gradFill>
              <a:prstDash val="solid"/>
              <a:round/>
            </a:ln>
            <a:effectLst>
              <a:outerShdw blurRad="254000" dist="127000" algn="ctr" rotWithShape="0">
                <a:schemeClr val="accent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normAutofit/>
            </a:bodyPr>
            <a:lstStyle/>
            <a:p>
              <a:pPr algn="ctr"/>
              <a:endParaRPr lang="zh-CN" altLang="en-US" b="1">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文本框 11">
              <a:extLst>
                <a:ext uri="{FF2B5EF4-FFF2-40B4-BE49-F238E27FC236}">
                  <a16:creationId xmlns:a16="http://schemas.microsoft.com/office/drawing/2014/main" id="{BEF59F81-3132-02A4-FEF7-A45DE2DB3D3C}"/>
                </a:ext>
              </a:extLst>
            </p:cNvPr>
            <p:cNvSpPr txBox="1"/>
            <p:nvPr/>
          </p:nvSpPr>
          <p:spPr>
            <a:xfrm>
              <a:off x="6381432" y="4836237"/>
              <a:ext cx="5302535" cy="77970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4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综合各项评分，本次纳入评价的</a:t>
              </a:r>
              <a:r>
                <a:rPr lang="en-US" altLang="zh-CN" sz="14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SGLT2i</a:t>
              </a:r>
              <a:r>
                <a:rPr lang="zh-CN" altLang="en-US" sz="14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评分均在</a:t>
              </a:r>
              <a:r>
                <a:rPr lang="en-US" altLang="zh-CN" sz="14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75</a:t>
              </a:r>
              <a:r>
                <a:rPr lang="zh-CN" altLang="en-US" sz="14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分以上，</a:t>
              </a:r>
              <a:endParaRPr lang="en-US" altLang="zh-CN" sz="14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algn="ctr">
                <a:lnSpc>
                  <a:spcPct val="150000"/>
                </a:lnSpc>
              </a:pPr>
              <a:r>
                <a:rPr lang="zh-CN" altLang="en-US" sz="14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其中</a:t>
              </a:r>
              <a:r>
                <a:rPr lang="zh-CN" altLang="en-US" sz="1400" b="1" dirty="0">
                  <a:solidFill>
                    <a:srgbClr val="754E9A"/>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艾托格列净综合评分为</a:t>
              </a:r>
              <a:r>
                <a:rPr lang="en-US" altLang="zh-CN" b="1" dirty="0">
                  <a:solidFill>
                    <a:srgbClr val="FF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80</a:t>
              </a:r>
              <a:r>
                <a:rPr lang="zh-CN" altLang="en-US" sz="1400" b="1" dirty="0">
                  <a:solidFill>
                    <a:srgbClr val="FF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分</a:t>
              </a:r>
              <a:r>
                <a:rPr lang="zh-CN" altLang="en-US" sz="1400" b="1" dirty="0">
                  <a:solidFill>
                    <a:srgbClr val="754E9A"/>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，位居第 </a:t>
              </a:r>
              <a:r>
                <a:rPr lang="en-US" altLang="zh-CN" b="1" dirty="0">
                  <a:solidFill>
                    <a:srgbClr val="FF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a:t>
              </a:r>
              <a:r>
                <a:rPr lang="en-US" altLang="zh-CN" sz="1700" b="1" baseline="30000" dirty="0">
                  <a:solidFill>
                    <a:srgbClr val="754E9A"/>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6</a:t>
              </a:r>
              <a:r>
                <a:rPr lang="zh-CN" altLang="en-US" sz="1400" b="1" dirty="0">
                  <a:solidFill>
                    <a:srgbClr val="754E9A"/>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endParaRPr lang="zh-CN" altLang="en-US" b="1" dirty="0">
                <a:solidFill>
                  <a:srgbClr val="754E9A"/>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sp>
        <p:nvSpPr>
          <p:cNvPr id="10" name="文本框 9">
            <a:extLst>
              <a:ext uri="{FF2B5EF4-FFF2-40B4-BE49-F238E27FC236}">
                <a16:creationId xmlns:a16="http://schemas.microsoft.com/office/drawing/2014/main" id="{4854C4AB-194E-04C7-ED39-3E3C2B2690E5}"/>
              </a:ext>
            </a:extLst>
          </p:cNvPr>
          <p:cNvSpPr txBox="1"/>
          <p:nvPr/>
        </p:nvSpPr>
        <p:spPr bwMode="gray">
          <a:xfrm>
            <a:off x="1109058" y="6396733"/>
            <a:ext cx="2109758" cy="200055"/>
          </a:xfrm>
          <a:prstGeom prst="rect">
            <a:avLst/>
          </a:prstGeom>
          <a:noFill/>
        </p:spPr>
        <p:txBody>
          <a:bodyPr wrap="square">
            <a:spAutoFit/>
          </a:bodyPr>
          <a:lstStyle/>
          <a:p>
            <a:r>
              <a:rPr lang="en-US" altLang="zh-CN" sz="700" b="0" i="0" dirty="0">
                <a:solidFill>
                  <a:srgbClr val="333333"/>
                </a:solidFill>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SGLT2</a:t>
            </a:r>
            <a:r>
              <a:rPr lang="zh-CN" altLang="en-US" sz="700" b="0" i="0" dirty="0">
                <a:solidFill>
                  <a:srgbClr val="333333"/>
                </a:solidFill>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：钠</a:t>
            </a:r>
            <a:r>
              <a:rPr lang="en-US" altLang="zh-CN" sz="700" b="0" i="0" dirty="0">
                <a:solidFill>
                  <a:srgbClr val="333333"/>
                </a:solidFill>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lang="zh-CN" altLang="en-US" sz="700" b="0" i="0" dirty="0">
                <a:solidFill>
                  <a:srgbClr val="333333"/>
                </a:solidFill>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葡萄糖共转运蛋白</a:t>
            </a:r>
            <a:r>
              <a:rPr lang="en-US" altLang="zh-CN" sz="700" b="0" i="0" dirty="0">
                <a:solidFill>
                  <a:srgbClr val="333333"/>
                </a:solidFill>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a:t>
            </a:r>
            <a:endParaRPr lang="zh-CN" altLang="en-US" sz="7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2" name="文本框 11">
            <a:extLst>
              <a:ext uri="{FF2B5EF4-FFF2-40B4-BE49-F238E27FC236}">
                <a16:creationId xmlns:a16="http://schemas.microsoft.com/office/drawing/2014/main" id="{3FD9C0B7-AC11-4851-3752-21F850478193}"/>
              </a:ext>
            </a:extLst>
          </p:cNvPr>
          <p:cNvSpPr txBox="1"/>
          <p:nvPr/>
        </p:nvSpPr>
        <p:spPr>
          <a:xfrm>
            <a:off x="1101307" y="6530199"/>
            <a:ext cx="941429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zh-CN" sz="700" dirty="0">
                <a:latin typeface="Microsoft YaHei"/>
                <a:ea typeface="Microsoft YaHei"/>
              </a:rPr>
              <a:t>1.中华医学会糖尿病学分会，中华糖尿病杂志, 2021,13(4) : 315-409 .    2.国家老年医学中心，中华糖尿病杂志, 2024, 16(2): 147-189  </a:t>
            </a:r>
            <a:r>
              <a:rPr lang="en-US" altLang="zh-CN" sz="700" dirty="0">
                <a:latin typeface="Microsoft YaHei"/>
                <a:ea typeface="Microsoft YaHei"/>
              </a:rPr>
              <a:t>3</a:t>
            </a:r>
            <a:r>
              <a:rPr lang="zh-CN" sz="700" dirty="0">
                <a:latin typeface="Microsoft YaHei"/>
                <a:ea typeface="Microsoft YaHei"/>
              </a:rPr>
              <a:t>.中华医学会糖尿病学分会 中华内科杂志. 2022,61(07)   </a:t>
            </a:r>
            <a:r>
              <a:rPr lang="en-US" altLang="zh-CN" sz="700" dirty="0">
                <a:latin typeface="Microsoft YaHei"/>
                <a:ea typeface="Microsoft YaHei"/>
              </a:rPr>
              <a:t>4.</a:t>
            </a:r>
            <a:r>
              <a:rPr lang="zh-CN" sz="700" dirty="0">
                <a:latin typeface="Microsoft YaHei"/>
                <a:ea typeface="Microsoft YaHei"/>
              </a:rPr>
              <a:t> Diabetes Care 2024;47(Suppl. 1):S158–S178 | https://doi.org/10.2337/dc24-S009    </a:t>
            </a:r>
            <a:r>
              <a:rPr lang="en-US" altLang="zh-CN" sz="700" dirty="0">
                <a:latin typeface="Microsoft YaHei"/>
                <a:ea typeface="Microsoft YaHei"/>
              </a:rPr>
              <a:t>5</a:t>
            </a:r>
            <a:r>
              <a:rPr lang="zh-CN" sz="700" dirty="0">
                <a:latin typeface="Microsoft YaHei"/>
                <a:ea typeface="Microsoft YaHei"/>
              </a:rPr>
              <a:t>. Diabetes Care. 2022 Nov 1;45(11):2753-2786. doi: 10.2337/dci22-0034</a:t>
            </a:r>
            <a:r>
              <a:rPr lang="zh-CN" altLang="en-US" sz="700" dirty="0">
                <a:latin typeface="Microsoft YaHei"/>
                <a:ea typeface="Microsoft YaHei"/>
              </a:rPr>
              <a:t> </a:t>
            </a:r>
            <a:r>
              <a:rPr lang="zh-CN" sz="700" dirty="0">
                <a:latin typeface="Microsoft YaHei"/>
                <a:ea typeface="Microsoft YaHei"/>
              </a:rPr>
              <a:t> </a:t>
            </a:r>
            <a:r>
              <a:rPr lang="en-US" altLang="zh-CN" sz="700">
                <a:latin typeface="Microsoft YaHei"/>
                <a:ea typeface="Microsoft YaHei"/>
              </a:rPr>
              <a:t>6</a:t>
            </a:r>
            <a:r>
              <a:rPr lang="zh-CN" sz="700">
                <a:latin typeface="Microsoft YaHei"/>
                <a:ea typeface="Microsoft YaHei"/>
              </a:rPr>
              <a:t>.</a:t>
            </a:r>
            <a:r>
              <a:rPr lang="zh-CN" sz="700" dirty="0">
                <a:latin typeface="Microsoft YaHei"/>
                <a:ea typeface="Microsoft YaHei"/>
              </a:rPr>
              <a:t>医药导报, 2023, 42(4): 447-456. </a:t>
            </a:r>
          </a:p>
        </p:txBody>
      </p:sp>
    </p:spTree>
    <p:extLst>
      <p:ext uri="{BB962C8B-B14F-4D97-AF65-F5344CB8AC3E}">
        <p14:creationId xmlns:p14="http://schemas.microsoft.com/office/powerpoint/2010/main" val="380673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矩形: 圆角 229">
            <a:extLst>
              <a:ext uri="{FF2B5EF4-FFF2-40B4-BE49-F238E27FC236}">
                <a16:creationId xmlns:a16="http://schemas.microsoft.com/office/drawing/2014/main" id="{C68E1D9E-6FEB-C1D0-A19E-166098E18266}"/>
              </a:ext>
            </a:extLst>
          </p:cNvPr>
          <p:cNvSpPr/>
          <p:nvPr/>
        </p:nvSpPr>
        <p:spPr>
          <a:xfrm>
            <a:off x="5688650" y="1816298"/>
            <a:ext cx="6055209" cy="4263636"/>
          </a:xfrm>
          <a:prstGeom prst="roundRect">
            <a:avLst>
              <a:gd name="adj" fmla="val 3037"/>
            </a:avLst>
          </a:prstGeom>
          <a:solidFill>
            <a:schemeClr val="bg1"/>
          </a:solidFill>
          <a:ln w="19050" cap="rnd">
            <a:gradFill>
              <a:gsLst>
                <a:gs pos="100000">
                  <a:srgbClr val="CFC6E0"/>
                </a:gs>
                <a:gs pos="0">
                  <a:srgbClr val="CFC6E0"/>
                </a:gs>
                <a:gs pos="50000">
                  <a:schemeClr val="accent1">
                    <a:lumMod val="30000"/>
                    <a:lumOff val="70000"/>
                    <a:alpha val="0"/>
                  </a:schemeClr>
                </a:gs>
              </a:gsLst>
              <a:lin ang="8100000" scaled="0"/>
            </a:gradFill>
            <a:prstDash val="solid"/>
            <a:round/>
          </a:ln>
          <a:effectLst>
            <a:outerShdw blurRad="254000" dist="127000" algn="ctr" rotWithShape="0">
              <a:schemeClr val="accent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normAutofit/>
          </a:bodyPr>
          <a:lstStyle/>
          <a:p>
            <a:pPr algn="ctr"/>
            <a:endParaRPr lang="zh-CN" altLang="en-US" sz="2400" b="1">
              <a:latin typeface="Arial" panose="020B0604020202020204" pitchFamily="34" charset="0"/>
              <a:ea typeface="微软雅黑" panose="020B0503020204020204" pitchFamily="34" charset="-122"/>
              <a:sym typeface="Arial" panose="020B0604020202020204" pitchFamily="34" charset="0"/>
            </a:endParaRPr>
          </a:p>
        </p:txBody>
      </p:sp>
      <p:sp>
        <p:nvSpPr>
          <p:cNvPr id="2" name="标题 1">
            <a:extLst>
              <a:ext uri="{FF2B5EF4-FFF2-40B4-BE49-F238E27FC236}">
                <a16:creationId xmlns:a16="http://schemas.microsoft.com/office/drawing/2014/main" id="{3032CF06-DA31-A562-9B21-01BCE3EBEC1B}"/>
              </a:ext>
            </a:extLst>
          </p:cNvPr>
          <p:cNvSpPr>
            <a:spLocks noGrp="1"/>
          </p:cNvSpPr>
          <p:nvPr>
            <p:ph type="title"/>
          </p:nvPr>
        </p:nvSpPr>
        <p:spPr>
          <a:xfrm>
            <a:off x="347019" y="296971"/>
            <a:ext cx="10535444" cy="867930"/>
          </a:xfrm>
        </p:spPr>
        <p:txBody>
          <a:bodyPr/>
          <a:lstStyle/>
          <a:p>
            <a:r>
              <a:rPr lang="zh-CN" altLang="en-US" sz="2800" dirty="0">
                <a:latin typeface="Arial"/>
                <a:ea typeface="微软雅黑"/>
                <a:cs typeface="Arial"/>
                <a:sym typeface="Arial" panose="020B0604020202020204" pitchFamily="34" charset="0"/>
              </a:rPr>
              <a:t>创新性：MBDD方法造就的SGLT2i新选择，艾托格列净绝对口服生物利用度100%</a:t>
            </a:r>
            <a:endParaRPr lang="zh-CN" altLang="en-US" sz="2800" dirty="0">
              <a:latin typeface="Arial" panose="020B0604020202020204" pitchFamily="34" charset="0"/>
              <a:cs typeface="Arial"/>
            </a:endParaRPr>
          </a:p>
        </p:txBody>
      </p:sp>
      <p:grpSp>
        <p:nvGrpSpPr>
          <p:cNvPr id="26" name="组合 25">
            <a:extLst>
              <a:ext uri="{FF2B5EF4-FFF2-40B4-BE49-F238E27FC236}">
                <a16:creationId xmlns:a16="http://schemas.microsoft.com/office/drawing/2014/main" id="{046C991D-D942-4D09-B3EE-42D7CE7A347C}"/>
              </a:ext>
            </a:extLst>
          </p:cNvPr>
          <p:cNvGrpSpPr/>
          <p:nvPr/>
        </p:nvGrpSpPr>
        <p:grpSpPr>
          <a:xfrm>
            <a:off x="5904844" y="1994235"/>
            <a:ext cx="3066539" cy="1424537"/>
            <a:chOff x="571736" y="2274231"/>
            <a:chExt cx="4954003" cy="2253800"/>
          </a:xfrm>
        </p:grpSpPr>
        <p:sp>
          <p:nvSpPr>
            <p:cNvPr id="27" name="六边形 26">
              <a:extLst>
                <a:ext uri="{FF2B5EF4-FFF2-40B4-BE49-F238E27FC236}">
                  <a16:creationId xmlns:a16="http://schemas.microsoft.com/office/drawing/2014/main" id="{FE1B18C4-273E-4933-8B73-E67B18D71CFA}"/>
                </a:ext>
              </a:extLst>
            </p:cNvPr>
            <p:cNvSpPr/>
            <p:nvPr/>
          </p:nvSpPr>
          <p:spPr>
            <a:xfrm rot="16200000" flipH="1">
              <a:off x="1526907" y="3180569"/>
              <a:ext cx="802223" cy="688575"/>
            </a:xfrm>
            <a:prstGeom prst="hexagon">
              <a:avLst>
                <a:gd name="adj" fmla="val 28581"/>
                <a:gd name="vf" fmla="val 115470"/>
              </a:avLst>
            </a:prstGeom>
            <a:no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zh-CN" altLang="en-US"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等腰三角形 27">
              <a:extLst>
                <a:ext uri="{FF2B5EF4-FFF2-40B4-BE49-F238E27FC236}">
                  <a16:creationId xmlns:a16="http://schemas.microsoft.com/office/drawing/2014/main" id="{5355D41F-1632-42BA-9DC4-2A663E2453F4}"/>
                </a:ext>
              </a:extLst>
            </p:cNvPr>
            <p:cNvSpPr/>
            <p:nvPr/>
          </p:nvSpPr>
          <p:spPr>
            <a:xfrm rot="5400000" flipV="1">
              <a:off x="2449463" y="3108112"/>
              <a:ext cx="80222" cy="434538"/>
            </a:xfrm>
            <a:prstGeom prst="triangle">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zh-CN" altLang="en-US"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9" name="组合 28">
              <a:extLst>
                <a:ext uri="{FF2B5EF4-FFF2-40B4-BE49-F238E27FC236}">
                  <a16:creationId xmlns:a16="http://schemas.microsoft.com/office/drawing/2014/main" id="{1BBDEEEA-F513-4EA7-AA75-EFA93FB5D2E5}"/>
                </a:ext>
              </a:extLst>
            </p:cNvPr>
            <p:cNvGrpSpPr/>
            <p:nvPr/>
          </p:nvGrpSpPr>
          <p:grpSpPr>
            <a:xfrm rot="5400000">
              <a:off x="2727646" y="2924269"/>
              <a:ext cx="688575" cy="802223"/>
              <a:chOff x="1476680" y="2167906"/>
              <a:chExt cx="370800" cy="432000"/>
            </a:xfrm>
          </p:grpSpPr>
          <p:sp>
            <p:nvSpPr>
              <p:cNvPr id="58" name="六边形 57">
                <a:extLst>
                  <a:ext uri="{FF2B5EF4-FFF2-40B4-BE49-F238E27FC236}">
                    <a16:creationId xmlns:a16="http://schemas.microsoft.com/office/drawing/2014/main" id="{AA8A606C-DB9C-4AB0-9650-6034DE20E30A}"/>
                  </a:ext>
                </a:extLst>
              </p:cNvPr>
              <p:cNvSpPr/>
              <p:nvPr/>
            </p:nvSpPr>
            <p:spPr>
              <a:xfrm rot="16200000" flipH="1">
                <a:off x="1446080" y="2198506"/>
                <a:ext cx="432000" cy="370800"/>
              </a:xfrm>
              <a:prstGeom prst="hexagon">
                <a:avLst>
                  <a:gd name="adj" fmla="val 28581"/>
                  <a:gd name="vf" fmla="val 115470"/>
                </a:avLst>
              </a:prstGeom>
              <a:solidFill>
                <a:schemeClr val="bg1"/>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zh-CN" altLang="en-US"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59" name="直接连接符 58">
                <a:extLst>
                  <a:ext uri="{FF2B5EF4-FFF2-40B4-BE49-F238E27FC236}">
                    <a16:creationId xmlns:a16="http://schemas.microsoft.com/office/drawing/2014/main" id="{12A468F3-9838-4638-AE7B-118CD6D7EF69}"/>
                  </a:ext>
                </a:extLst>
              </p:cNvPr>
              <p:cNvCxnSpPr>
                <a:cxnSpLocks noChangeAspect="1"/>
              </p:cNvCxnSpPr>
              <p:nvPr/>
            </p:nvCxnSpPr>
            <p:spPr>
              <a:xfrm>
                <a:off x="1666843" y="2198436"/>
                <a:ext cx="155769" cy="90000"/>
              </a:xfrm>
              <a:prstGeom prst="line">
                <a:avLst/>
              </a:prstGeom>
              <a:ln w="3175"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a:extLst>
                  <a:ext uri="{FF2B5EF4-FFF2-40B4-BE49-F238E27FC236}">
                    <a16:creationId xmlns:a16="http://schemas.microsoft.com/office/drawing/2014/main" id="{58B1F7DF-003C-4369-A520-98E002E0D67D}"/>
                  </a:ext>
                </a:extLst>
              </p:cNvPr>
              <p:cNvCxnSpPr>
                <a:cxnSpLocks noChangeAspect="1"/>
              </p:cNvCxnSpPr>
              <p:nvPr/>
            </p:nvCxnSpPr>
            <p:spPr>
              <a:xfrm flipV="1">
                <a:off x="1666843" y="2477029"/>
                <a:ext cx="155769" cy="90000"/>
              </a:xfrm>
              <a:prstGeom prst="line">
                <a:avLst/>
              </a:prstGeom>
              <a:ln w="3175"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a:extLst>
                  <a:ext uri="{FF2B5EF4-FFF2-40B4-BE49-F238E27FC236}">
                    <a16:creationId xmlns:a16="http://schemas.microsoft.com/office/drawing/2014/main" id="{53B46336-7F99-429B-99E6-DE722058D810}"/>
                  </a:ext>
                </a:extLst>
              </p:cNvPr>
              <p:cNvCxnSpPr>
                <a:cxnSpLocks/>
              </p:cNvCxnSpPr>
              <p:nvPr/>
            </p:nvCxnSpPr>
            <p:spPr>
              <a:xfrm>
                <a:off x="1499697" y="2291245"/>
                <a:ext cx="0" cy="180000"/>
              </a:xfrm>
              <a:prstGeom prst="line">
                <a:avLst/>
              </a:prstGeom>
              <a:ln w="3175"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30" name="组合 29">
              <a:extLst>
                <a:ext uri="{FF2B5EF4-FFF2-40B4-BE49-F238E27FC236}">
                  <a16:creationId xmlns:a16="http://schemas.microsoft.com/office/drawing/2014/main" id="{C9B5886E-BB0B-4862-9908-8EECD49D5254}"/>
                </a:ext>
              </a:extLst>
            </p:cNvPr>
            <p:cNvGrpSpPr/>
            <p:nvPr/>
          </p:nvGrpSpPr>
          <p:grpSpPr>
            <a:xfrm rot="5400000">
              <a:off x="3917950" y="2217407"/>
              <a:ext cx="688575" cy="802223"/>
              <a:chOff x="1476680" y="2167906"/>
              <a:chExt cx="370800" cy="432000"/>
            </a:xfrm>
          </p:grpSpPr>
          <p:sp>
            <p:nvSpPr>
              <p:cNvPr id="54" name="六边形 53">
                <a:extLst>
                  <a:ext uri="{FF2B5EF4-FFF2-40B4-BE49-F238E27FC236}">
                    <a16:creationId xmlns:a16="http://schemas.microsoft.com/office/drawing/2014/main" id="{37729DED-FC0E-440D-8026-341CBD726DBD}"/>
                  </a:ext>
                </a:extLst>
              </p:cNvPr>
              <p:cNvSpPr/>
              <p:nvPr/>
            </p:nvSpPr>
            <p:spPr>
              <a:xfrm rot="16200000" flipH="1">
                <a:off x="1446080" y="2198506"/>
                <a:ext cx="432000" cy="370800"/>
              </a:xfrm>
              <a:prstGeom prst="hexagon">
                <a:avLst>
                  <a:gd name="adj" fmla="val 28581"/>
                  <a:gd name="vf" fmla="val 115470"/>
                </a:avLst>
              </a:prstGeom>
              <a:solidFill>
                <a:schemeClr val="bg1"/>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zh-CN" altLang="en-US"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55" name="直接连接符 54">
                <a:extLst>
                  <a:ext uri="{FF2B5EF4-FFF2-40B4-BE49-F238E27FC236}">
                    <a16:creationId xmlns:a16="http://schemas.microsoft.com/office/drawing/2014/main" id="{95C5CB5F-FDEC-4E65-B5D7-BAB756BF611F}"/>
                  </a:ext>
                </a:extLst>
              </p:cNvPr>
              <p:cNvCxnSpPr>
                <a:cxnSpLocks noChangeAspect="1"/>
              </p:cNvCxnSpPr>
              <p:nvPr/>
            </p:nvCxnSpPr>
            <p:spPr>
              <a:xfrm>
                <a:off x="1666843" y="2198436"/>
                <a:ext cx="155769" cy="90000"/>
              </a:xfrm>
              <a:prstGeom prst="line">
                <a:avLst/>
              </a:prstGeom>
              <a:ln w="3175"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a:extLst>
                  <a:ext uri="{FF2B5EF4-FFF2-40B4-BE49-F238E27FC236}">
                    <a16:creationId xmlns:a16="http://schemas.microsoft.com/office/drawing/2014/main" id="{5E80DE04-D78F-4639-893D-5CB369A60734}"/>
                  </a:ext>
                </a:extLst>
              </p:cNvPr>
              <p:cNvCxnSpPr>
                <a:cxnSpLocks noChangeAspect="1"/>
              </p:cNvCxnSpPr>
              <p:nvPr/>
            </p:nvCxnSpPr>
            <p:spPr>
              <a:xfrm flipV="1">
                <a:off x="1666843" y="2477029"/>
                <a:ext cx="155769" cy="90000"/>
              </a:xfrm>
              <a:prstGeom prst="line">
                <a:avLst/>
              </a:prstGeom>
              <a:ln w="3175"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id="{D2208BD7-6DB3-4EEB-8812-144FC33893F1}"/>
                  </a:ext>
                </a:extLst>
              </p:cNvPr>
              <p:cNvCxnSpPr>
                <a:cxnSpLocks/>
              </p:cNvCxnSpPr>
              <p:nvPr/>
            </p:nvCxnSpPr>
            <p:spPr>
              <a:xfrm>
                <a:off x="1499697" y="2291245"/>
                <a:ext cx="0" cy="180000"/>
              </a:xfrm>
              <a:prstGeom prst="line">
                <a:avLst/>
              </a:prstGeom>
              <a:ln w="3175"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cxnSp>
          <p:nvCxnSpPr>
            <p:cNvPr id="31" name="直接连接符 30">
              <a:extLst>
                <a:ext uri="{FF2B5EF4-FFF2-40B4-BE49-F238E27FC236}">
                  <a16:creationId xmlns:a16="http://schemas.microsoft.com/office/drawing/2014/main" id="{6FAE85C3-2616-4698-BE7D-EED22740C53A}"/>
                </a:ext>
              </a:extLst>
            </p:cNvPr>
            <p:cNvCxnSpPr>
              <a:cxnSpLocks/>
            </p:cNvCxnSpPr>
            <p:nvPr/>
          </p:nvCxnSpPr>
          <p:spPr>
            <a:xfrm rot="5400000">
              <a:off x="3667255" y="2424648"/>
              <a:ext cx="0" cy="387741"/>
            </a:xfrm>
            <a:prstGeom prst="line">
              <a:avLst/>
            </a:prstGeom>
            <a:ln w="3175"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id="{34FEC9BF-5388-4664-AA2D-933048B627CB}"/>
                </a:ext>
              </a:extLst>
            </p:cNvPr>
            <p:cNvCxnSpPr>
              <a:cxnSpLocks/>
            </p:cNvCxnSpPr>
            <p:nvPr/>
          </p:nvCxnSpPr>
          <p:spPr>
            <a:xfrm rot="5400000">
              <a:off x="3192267" y="2698741"/>
              <a:ext cx="361000" cy="200556"/>
            </a:xfrm>
            <a:prstGeom prst="line">
              <a:avLst/>
            </a:prstGeom>
            <a:ln w="3175"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id="{392511FB-75DC-4EFA-A3D1-5C8BE0448C43}"/>
                </a:ext>
              </a:extLst>
            </p:cNvPr>
            <p:cNvCxnSpPr>
              <a:cxnSpLocks/>
            </p:cNvCxnSpPr>
            <p:nvPr/>
          </p:nvCxnSpPr>
          <p:spPr>
            <a:xfrm rot="5400000">
              <a:off x="3666915" y="3131510"/>
              <a:ext cx="0" cy="387741"/>
            </a:xfrm>
            <a:prstGeom prst="line">
              <a:avLst/>
            </a:prstGeom>
            <a:ln w="3175"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43F65513-E408-48A3-9CD7-8C6A3EA3DACF}"/>
                </a:ext>
              </a:extLst>
            </p:cNvPr>
            <p:cNvCxnSpPr>
              <a:cxnSpLocks/>
            </p:cNvCxnSpPr>
            <p:nvPr/>
          </p:nvCxnSpPr>
          <p:spPr>
            <a:xfrm rot="5400000">
              <a:off x="4857220" y="2424648"/>
              <a:ext cx="0" cy="387741"/>
            </a:xfrm>
            <a:prstGeom prst="line">
              <a:avLst/>
            </a:prstGeom>
            <a:ln w="3175"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5" name="等腰三角形 34">
              <a:extLst>
                <a:ext uri="{FF2B5EF4-FFF2-40B4-BE49-F238E27FC236}">
                  <a16:creationId xmlns:a16="http://schemas.microsoft.com/office/drawing/2014/main" id="{76BE9B4F-C1EB-46FC-AD8F-DD297EBFBEF0}"/>
                </a:ext>
              </a:extLst>
            </p:cNvPr>
            <p:cNvSpPr/>
            <p:nvPr/>
          </p:nvSpPr>
          <p:spPr>
            <a:xfrm rot="16200000" flipH="1" flipV="1">
              <a:off x="1326351" y="3108112"/>
              <a:ext cx="80222" cy="434538"/>
            </a:xfrm>
            <a:prstGeom prst="triangle">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zh-CN" altLang="en-US"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等腰三角形 35">
              <a:extLst>
                <a:ext uri="{FF2B5EF4-FFF2-40B4-BE49-F238E27FC236}">
                  <a16:creationId xmlns:a16="http://schemas.microsoft.com/office/drawing/2014/main" id="{5F40750F-14E7-45F1-B64C-20128F7E67C8}"/>
                </a:ext>
              </a:extLst>
            </p:cNvPr>
            <p:cNvSpPr/>
            <p:nvPr/>
          </p:nvSpPr>
          <p:spPr>
            <a:xfrm rot="10800000" flipH="1" flipV="1">
              <a:off x="1885567" y="3925968"/>
              <a:ext cx="84900" cy="300834"/>
            </a:xfrm>
            <a:prstGeom prst="triangle">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zh-CN" altLang="en-US"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等腰三角形 36">
              <a:extLst>
                <a:ext uri="{FF2B5EF4-FFF2-40B4-BE49-F238E27FC236}">
                  <a16:creationId xmlns:a16="http://schemas.microsoft.com/office/drawing/2014/main" id="{1EFB8741-921E-47CF-BFB5-1505B3836111}"/>
                </a:ext>
              </a:extLst>
            </p:cNvPr>
            <p:cNvSpPr/>
            <p:nvPr/>
          </p:nvSpPr>
          <p:spPr>
            <a:xfrm rot="7200000" flipV="1">
              <a:off x="2368041" y="3669732"/>
              <a:ext cx="80222" cy="267408"/>
            </a:xfrm>
            <a:prstGeom prst="triangle">
              <a:avLst/>
            </a:prstGeom>
            <a:pattFill prst="wdUpDiag">
              <a:fgClr>
                <a:schemeClr val="accent2"/>
              </a:fgClr>
              <a:bgClr>
                <a:schemeClr val="bg1"/>
              </a:bgClr>
            </a:patt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zh-CN" altLang="en-US"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等腰三角形 37">
              <a:extLst>
                <a:ext uri="{FF2B5EF4-FFF2-40B4-BE49-F238E27FC236}">
                  <a16:creationId xmlns:a16="http://schemas.microsoft.com/office/drawing/2014/main" id="{C5E48084-7590-4F3A-B649-0A5056949BEE}"/>
                </a:ext>
              </a:extLst>
            </p:cNvPr>
            <p:cNvSpPr/>
            <p:nvPr/>
          </p:nvSpPr>
          <p:spPr>
            <a:xfrm rot="14400000" flipH="1" flipV="1">
              <a:off x="1407773" y="3669732"/>
              <a:ext cx="80222" cy="267408"/>
            </a:xfrm>
            <a:prstGeom prst="triangle">
              <a:avLst/>
            </a:prstGeom>
            <a:pattFill prst="wdDnDiag">
              <a:fgClr>
                <a:srgbClr val="FFC000"/>
              </a:fgClr>
              <a:bgClr>
                <a:schemeClr val="bg1"/>
              </a:bgClr>
            </a:patt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zh-CN" altLang="en-US"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等腰三角形 38">
              <a:extLst>
                <a:ext uri="{FF2B5EF4-FFF2-40B4-BE49-F238E27FC236}">
                  <a16:creationId xmlns:a16="http://schemas.microsoft.com/office/drawing/2014/main" id="{5E1FFDA8-76B3-4FCC-B44B-FFC0D0EB1C6C}"/>
                </a:ext>
              </a:extLst>
            </p:cNvPr>
            <p:cNvSpPr/>
            <p:nvPr/>
          </p:nvSpPr>
          <p:spPr>
            <a:xfrm rot="10800000" flipH="1">
              <a:off x="1541573" y="2957695"/>
              <a:ext cx="84900" cy="367686"/>
            </a:xfrm>
            <a:prstGeom prst="triangle">
              <a:avLst/>
            </a:prstGeom>
            <a:pattFill prst="dkHorz">
              <a:fgClr>
                <a:schemeClr val="accent5"/>
              </a:fgClr>
              <a:bgClr>
                <a:schemeClr val="bg1"/>
              </a:bgClr>
            </a:patt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zh-CN" altLang="en-US"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等腰三角形 39">
              <a:extLst>
                <a:ext uri="{FF2B5EF4-FFF2-40B4-BE49-F238E27FC236}">
                  <a16:creationId xmlns:a16="http://schemas.microsoft.com/office/drawing/2014/main" id="{2E09AE7D-5091-4C84-A611-6E658A89EB05}"/>
                </a:ext>
              </a:extLst>
            </p:cNvPr>
            <p:cNvSpPr/>
            <p:nvPr/>
          </p:nvSpPr>
          <p:spPr>
            <a:xfrm rot="10800000" flipH="1">
              <a:off x="2229855" y="3024547"/>
              <a:ext cx="84900" cy="300834"/>
            </a:xfrm>
            <a:prstGeom prst="triangle">
              <a:avLst/>
            </a:prstGeom>
            <a:pattFill prst="dkHorz">
              <a:fgClr>
                <a:schemeClr val="accent5"/>
              </a:fgClr>
              <a:bgClr>
                <a:schemeClr val="bg1"/>
              </a:bgClr>
            </a:patt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zh-CN" altLang="en-US"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41" name="直接连接符 40">
              <a:extLst>
                <a:ext uri="{FF2B5EF4-FFF2-40B4-BE49-F238E27FC236}">
                  <a16:creationId xmlns:a16="http://schemas.microsoft.com/office/drawing/2014/main" id="{D2162564-2625-4EAE-B2E3-4826FA25CF15}"/>
                </a:ext>
              </a:extLst>
            </p:cNvPr>
            <p:cNvCxnSpPr>
              <a:cxnSpLocks/>
            </p:cNvCxnSpPr>
            <p:nvPr/>
          </p:nvCxnSpPr>
          <p:spPr>
            <a:xfrm rot="5400000">
              <a:off x="1867851" y="2664754"/>
              <a:ext cx="0" cy="568242"/>
            </a:xfrm>
            <a:prstGeom prst="line">
              <a:avLst/>
            </a:prstGeom>
            <a:ln w="317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42" name="直角三角形 41">
              <a:extLst>
                <a:ext uri="{FF2B5EF4-FFF2-40B4-BE49-F238E27FC236}">
                  <a16:creationId xmlns:a16="http://schemas.microsoft.com/office/drawing/2014/main" id="{2F8C8101-6594-4F1A-A137-D419DE96916A}"/>
                </a:ext>
              </a:extLst>
            </p:cNvPr>
            <p:cNvSpPr/>
            <p:nvPr/>
          </p:nvSpPr>
          <p:spPr>
            <a:xfrm>
              <a:off x="1067192" y="3173042"/>
              <a:ext cx="133704" cy="200556"/>
            </a:xfrm>
            <a:prstGeom prst="rtTriangl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zh-CN" altLang="en-US"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43" name="直接连接符 42">
              <a:extLst>
                <a:ext uri="{FF2B5EF4-FFF2-40B4-BE49-F238E27FC236}">
                  <a16:creationId xmlns:a16="http://schemas.microsoft.com/office/drawing/2014/main" id="{52733AC9-9F69-4460-8374-2017A0DE4149}"/>
                </a:ext>
              </a:extLst>
            </p:cNvPr>
            <p:cNvCxnSpPr>
              <a:cxnSpLocks/>
            </p:cNvCxnSpPr>
            <p:nvPr/>
          </p:nvCxnSpPr>
          <p:spPr>
            <a:xfrm rot="16200000" flipH="1">
              <a:off x="1029909" y="3190396"/>
              <a:ext cx="200556" cy="133704"/>
            </a:xfrm>
            <a:prstGeom prst="line">
              <a:avLst/>
            </a:prstGeom>
            <a:ln w="3175" cap="rnd">
              <a:solidFill>
                <a:srgbClr val="FFC000"/>
              </a:solidFill>
            </a:ln>
          </p:spPr>
          <p:style>
            <a:lnRef idx="1">
              <a:schemeClr val="accent1"/>
            </a:lnRef>
            <a:fillRef idx="0">
              <a:schemeClr val="accent1"/>
            </a:fillRef>
            <a:effectRef idx="0">
              <a:schemeClr val="accent1"/>
            </a:effectRef>
            <a:fontRef idx="minor">
              <a:schemeClr val="tx1"/>
            </a:fontRef>
          </p:style>
        </p:cxnSp>
        <p:sp>
          <p:nvSpPr>
            <p:cNvPr id="44" name="TextBox 209">
              <a:extLst>
                <a:ext uri="{FF2B5EF4-FFF2-40B4-BE49-F238E27FC236}">
                  <a16:creationId xmlns:a16="http://schemas.microsoft.com/office/drawing/2014/main" id="{7D199A7A-D942-4407-83E1-62913F824C74}"/>
                </a:ext>
              </a:extLst>
            </p:cNvPr>
            <p:cNvSpPr txBox="1"/>
            <p:nvPr/>
          </p:nvSpPr>
          <p:spPr>
            <a:xfrm>
              <a:off x="571736" y="2916627"/>
              <a:ext cx="668519" cy="358308"/>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HO</a:t>
              </a:r>
              <a:endParaRPr kumimoji="0" lang="en-US" altLang="zh-CN" sz="800" b="0" i="0" u="none" strike="noStrike" kern="1200" cap="none" spc="0" normalizeH="0" baseline="-25000" noProof="0">
                <a:ln>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椭圆 44">
              <a:extLst>
                <a:ext uri="{FF2B5EF4-FFF2-40B4-BE49-F238E27FC236}">
                  <a16:creationId xmlns:a16="http://schemas.microsoft.com/office/drawing/2014/main" id="{E65731A5-858D-4A93-BCB2-D105CD520B7B}"/>
                </a:ext>
              </a:extLst>
            </p:cNvPr>
            <p:cNvSpPr/>
            <p:nvPr/>
          </p:nvSpPr>
          <p:spPr>
            <a:xfrm>
              <a:off x="1827740" y="3076126"/>
              <a:ext cx="200556" cy="200556"/>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zh-CN" altLang="en-US"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TextBox 211">
              <a:extLst>
                <a:ext uri="{FF2B5EF4-FFF2-40B4-BE49-F238E27FC236}">
                  <a16:creationId xmlns:a16="http://schemas.microsoft.com/office/drawing/2014/main" id="{A362B22D-C4D7-4198-9046-D43C82DB92D0}"/>
                </a:ext>
              </a:extLst>
            </p:cNvPr>
            <p:cNvSpPr txBox="1"/>
            <p:nvPr/>
          </p:nvSpPr>
          <p:spPr>
            <a:xfrm>
              <a:off x="1602601" y="2957695"/>
              <a:ext cx="668519" cy="358308"/>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O</a:t>
              </a:r>
              <a:endParaRPr kumimoji="0" lang="en-US" altLang="zh-CN" sz="800" b="0" i="0" u="none" strike="noStrike" kern="1200" cap="none" spc="0" normalizeH="0" baseline="-25000" noProof="0">
                <a:ln>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TextBox 212">
              <a:extLst>
                <a:ext uri="{FF2B5EF4-FFF2-40B4-BE49-F238E27FC236}">
                  <a16:creationId xmlns:a16="http://schemas.microsoft.com/office/drawing/2014/main" id="{DCF87AB4-9AB7-4FF0-8DFA-0556A2F2715F}"/>
                </a:ext>
              </a:extLst>
            </p:cNvPr>
            <p:cNvSpPr txBox="1"/>
            <p:nvPr/>
          </p:nvSpPr>
          <p:spPr>
            <a:xfrm>
              <a:off x="2059790" y="2723801"/>
              <a:ext cx="434541" cy="358308"/>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O</a:t>
              </a:r>
              <a:endParaRPr kumimoji="0" lang="en-US" altLang="zh-CN" sz="800" b="0" i="0" u="none" strike="noStrike" kern="1200" cap="none" spc="0" normalizeH="0" baseline="-25000" noProof="0">
                <a:ln>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TextBox 213">
              <a:extLst>
                <a:ext uri="{FF2B5EF4-FFF2-40B4-BE49-F238E27FC236}">
                  <a16:creationId xmlns:a16="http://schemas.microsoft.com/office/drawing/2014/main" id="{535C94AF-9E38-4A24-899C-81ABEB0BFD4A}"/>
                </a:ext>
              </a:extLst>
            </p:cNvPr>
            <p:cNvSpPr txBox="1"/>
            <p:nvPr/>
          </p:nvSpPr>
          <p:spPr>
            <a:xfrm>
              <a:off x="884845" y="3780645"/>
              <a:ext cx="668518" cy="358308"/>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HO</a:t>
              </a:r>
              <a:endParaRPr kumimoji="0" lang="en-US" altLang="zh-CN" sz="800" b="0" i="0" u="none" strike="noStrike" kern="1200" cap="none" spc="0" normalizeH="0" baseline="-25000" noProof="0">
                <a:ln>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TextBox 214">
              <a:extLst>
                <a:ext uri="{FF2B5EF4-FFF2-40B4-BE49-F238E27FC236}">
                  <a16:creationId xmlns:a16="http://schemas.microsoft.com/office/drawing/2014/main" id="{C3C557F2-0C46-4B63-8971-203F8ED93D4B}"/>
                </a:ext>
              </a:extLst>
            </p:cNvPr>
            <p:cNvSpPr txBox="1"/>
            <p:nvPr/>
          </p:nvSpPr>
          <p:spPr>
            <a:xfrm>
              <a:off x="2339460" y="3795983"/>
              <a:ext cx="668518" cy="358308"/>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OH</a:t>
              </a:r>
              <a:endParaRPr kumimoji="0" lang="en-US" altLang="zh-CN" sz="800" b="0" i="0" u="none" strike="noStrike" kern="1200" cap="none" spc="0" normalizeH="0" baseline="-25000" noProof="0">
                <a:ln>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TextBox 215">
              <a:extLst>
                <a:ext uri="{FF2B5EF4-FFF2-40B4-BE49-F238E27FC236}">
                  <a16:creationId xmlns:a16="http://schemas.microsoft.com/office/drawing/2014/main" id="{26038AEE-7BE8-4E3F-A4BF-3C3DCA0C15AE}"/>
                </a:ext>
              </a:extLst>
            </p:cNvPr>
            <p:cNvSpPr txBox="1"/>
            <p:nvPr/>
          </p:nvSpPr>
          <p:spPr>
            <a:xfrm>
              <a:off x="1631354" y="4169723"/>
              <a:ext cx="668518" cy="358308"/>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OH</a:t>
              </a:r>
              <a:endParaRPr kumimoji="0" lang="en-US" altLang="zh-CN" sz="800" b="0" i="0" u="none" strike="noStrike" kern="1200" cap="none" spc="0" normalizeH="0" baseline="-25000" noProof="0">
                <a:ln>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TextBox 216">
              <a:extLst>
                <a:ext uri="{FF2B5EF4-FFF2-40B4-BE49-F238E27FC236}">
                  <a16:creationId xmlns:a16="http://schemas.microsoft.com/office/drawing/2014/main" id="{2287C9DE-F82B-4DE6-9339-5EC49C53C095}"/>
                </a:ext>
              </a:extLst>
            </p:cNvPr>
            <p:cNvSpPr txBox="1"/>
            <p:nvPr/>
          </p:nvSpPr>
          <p:spPr>
            <a:xfrm>
              <a:off x="3629685" y="3221942"/>
              <a:ext cx="668518" cy="358308"/>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Cl</a:t>
              </a:r>
              <a:endParaRPr kumimoji="0" lang="en-US" altLang="zh-CN" sz="800" b="0" i="0" u="none" strike="noStrike" kern="1200" cap="none" spc="0" normalizeH="0" baseline="-25000" noProof="0">
                <a:ln>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TextBox 217">
              <a:extLst>
                <a:ext uri="{FF2B5EF4-FFF2-40B4-BE49-F238E27FC236}">
                  <a16:creationId xmlns:a16="http://schemas.microsoft.com/office/drawing/2014/main" id="{B8980AEE-3B7C-4C4D-BC00-8BB5E477BE03}"/>
                </a:ext>
              </a:extLst>
            </p:cNvPr>
            <p:cNvSpPr txBox="1"/>
            <p:nvPr/>
          </p:nvSpPr>
          <p:spPr>
            <a:xfrm>
              <a:off x="4857221" y="2486113"/>
              <a:ext cx="668518" cy="358308"/>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800" b="0" i="0" u="none" strike="noStrike" kern="1200" cap="none" spc="0" normalizeH="0" baseline="0" noProof="0" err="1">
                  <a:ln>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OEt</a:t>
              </a:r>
              <a:endParaRPr kumimoji="0" lang="en-US" altLang="zh-CN" sz="800" b="0" i="0" u="none" strike="noStrike" kern="1200" cap="none" spc="0" normalizeH="0" baseline="-25000" noProof="0">
                <a:ln>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7" name="矩形 66">
            <a:extLst>
              <a:ext uri="{FF2B5EF4-FFF2-40B4-BE49-F238E27FC236}">
                <a16:creationId xmlns:a16="http://schemas.microsoft.com/office/drawing/2014/main" id="{03AF2F05-A5BC-4BC6-B6E9-6AB4842B2749}"/>
              </a:ext>
            </a:extLst>
          </p:cNvPr>
          <p:cNvSpPr/>
          <p:nvPr/>
        </p:nvSpPr>
        <p:spPr>
          <a:xfrm>
            <a:off x="9224950" y="1862994"/>
            <a:ext cx="2836502" cy="757387"/>
          </a:xfrm>
          <a:prstGeom prst="rect">
            <a:avLst/>
          </a:prstGeom>
        </p:spPr>
        <p:txBody>
          <a:bodyPr wrap="square">
            <a:spAutoFit/>
          </a:bodyPr>
          <a:lstStyle/>
          <a:p>
            <a:pPr marR="0" lvl="0" algn="l" defTabSz="914400" rtl="0" eaLnBrk="1" fontAlgn="auto" latinLnBrk="0" hangingPunct="1">
              <a:lnSpc>
                <a:spcPct val="150000"/>
              </a:lnSpc>
              <a:spcBef>
                <a:spcPts val="0"/>
              </a:spcBef>
              <a:spcAft>
                <a:spcPts val="0"/>
              </a:spcAft>
              <a:buClrTx/>
              <a:buSzTx/>
              <a:tabLst/>
              <a:defRPr/>
            </a:pPr>
            <a:r>
              <a:rPr kumimoji="0" lang="zh-CN" altLang="en-US" sz="1000" u="none" strike="noStrike" kern="1200" cap="none" spc="0" normalizeH="0" baseline="0" noProof="0">
                <a:ln>
                  <a:noFill/>
                </a:ln>
                <a:effectLst/>
                <a:uLnTx/>
                <a:uFillTx/>
                <a:latin typeface="Arial" panose="020B0604020202020204" pitchFamily="34" charset="0"/>
                <a:ea typeface="微软雅黑" panose="020B0503020204020204" pitchFamily="34" charset="-122"/>
                <a:cs typeface="+mn-ea"/>
                <a:sym typeface="Arial" panose="020B0604020202020204" pitchFamily="34" charset="0"/>
              </a:rPr>
              <a:t>艾托格列净引入</a:t>
            </a:r>
            <a:endParaRPr kumimoji="0" lang="en-US" altLang="zh-CN" sz="1000" u="none" strike="noStrike" kern="1200" cap="none" spc="0" normalizeH="0" baseline="0" noProof="0">
              <a:ln>
                <a:noFill/>
              </a:ln>
              <a:effectLst/>
              <a:uLnTx/>
              <a:uFillTx/>
              <a:latin typeface="Arial" panose="020B0604020202020204" pitchFamily="34" charset="0"/>
              <a:ea typeface="微软雅黑" panose="020B0503020204020204" pitchFamily="34" charset="-122"/>
              <a:cs typeface="+mn-ea"/>
              <a:sym typeface="Arial" panose="020B0604020202020204" pitchFamily="34" charset="0"/>
            </a:endParaRPr>
          </a:p>
          <a:p>
            <a:pPr marR="0" lvl="0" algn="l" defTabSz="914400" rtl="0" eaLnBrk="1" fontAlgn="auto" latinLnBrk="0" hangingPunct="1">
              <a:lnSpc>
                <a:spcPct val="150000"/>
              </a:lnSpc>
              <a:spcBef>
                <a:spcPts val="0"/>
              </a:spcBef>
              <a:spcAft>
                <a:spcPts val="0"/>
              </a:spcAft>
              <a:buClrTx/>
              <a:buSzTx/>
              <a:tabLst/>
              <a:defRPr/>
            </a:pPr>
            <a:r>
              <a:rPr kumimoji="0" lang="zh-CN" altLang="en-US" sz="1000" u="none" strike="noStrike" kern="1200" cap="none" spc="0" normalizeH="0" baseline="0" noProof="0">
                <a:ln>
                  <a:noFill/>
                </a:ln>
                <a:effectLst/>
                <a:uLnTx/>
                <a:uFillTx/>
                <a:latin typeface="Arial" panose="020B0604020202020204" pitchFamily="34" charset="0"/>
                <a:ea typeface="微软雅黑" panose="020B0503020204020204" pitchFamily="34" charset="-122"/>
                <a:cs typeface="+mn-ea"/>
                <a:sym typeface="Arial" panose="020B0604020202020204" pitchFamily="34" charset="0"/>
              </a:rPr>
              <a:t>羟基亚甲基</a:t>
            </a:r>
            <a:r>
              <a:rPr kumimoji="0" lang="en-US" altLang="zh-CN" sz="1000" u="none" strike="noStrike" kern="1200" cap="none" spc="0" normalizeH="0" baseline="0" noProof="0">
                <a:ln>
                  <a:noFill/>
                </a:ln>
                <a:effectLst/>
                <a:uLnTx/>
                <a:uFillTx/>
                <a:latin typeface="Arial" panose="020B0604020202020204" pitchFamily="34" charset="0"/>
                <a:ea typeface="微软雅黑" panose="020B0503020204020204" pitchFamily="34" charset="-122"/>
                <a:cs typeface="+mn-ea"/>
                <a:sym typeface="Arial" panose="020B0604020202020204" pitchFamily="34" charset="0"/>
              </a:rPr>
              <a:t>H-</a:t>
            </a:r>
            <a:r>
              <a:rPr kumimoji="0" lang="zh-CN" altLang="en-US" sz="1000" u="none" strike="noStrike" kern="1200" cap="none" spc="0" normalizeH="0" baseline="0" noProof="0">
                <a:ln>
                  <a:noFill/>
                </a:ln>
                <a:effectLst/>
                <a:uLnTx/>
                <a:uFillTx/>
                <a:latin typeface="Arial" panose="020B0604020202020204" pitchFamily="34" charset="0"/>
                <a:ea typeface="微软雅黑" panose="020B0503020204020204" pitchFamily="34" charset="-122"/>
                <a:cs typeface="+mn-ea"/>
                <a:sym typeface="Arial" panose="020B0604020202020204" pitchFamily="34" charset="0"/>
              </a:rPr>
              <a:t>键供体基团，</a:t>
            </a:r>
            <a:endParaRPr kumimoji="0" lang="en-US" altLang="zh-CN" sz="1000" u="none" strike="noStrike" kern="1200" cap="none" spc="0" normalizeH="0" baseline="0" noProof="0">
              <a:ln>
                <a:noFill/>
              </a:ln>
              <a:effectLst/>
              <a:uLnTx/>
              <a:uFillTx/>
              <a:latin typeface="Arial" panose="020B0604020202020204" pitchFamily="34" charset="0"/>
              <a:ea typeface="微软雅黑" panose="020B0503020204020204" pitchFamily="34" charset="-122"/>
              <a:cs typeface="+mn-ea"/>
              <a:sym typeface="Arial" panose="020B0604020202020204" pitchFamily="34" charset="0"/>
            </a:endParaRPr>
          </a:p>
          <a:p>
            <a:pPr marR="0" lvl="0" algn="l" defTabSz="914400" rtl="0" eaLnBrk="1" fontAlgn="auto" latinLnBrk="0" hangingPunct="1">
              <a:lnSpc>
                <a:spcPct val="150000"/>
              </a:lnSpc>
              <a:spcBef>
                <a:spcPts val="0"/>
              </a:spcBef>
              <a:spcAft>
                <a:spcPts val="0"/>
              </a:spcAft>
              <a:buClrTx/>
              <a:buSzTx/>
              <a:tabLst/>
              <a:defRPr/>
            </a:pPr>
            <a:r>
              <a:rPr kumimoji="0" lang="zh-CN" altLang="en-US" sz="1000" u="none" strike="noStrike" kern="1200" cap="none" spc="0" normalizeH="0" baseline="0" noProof="0">
                <a:ln>
                  <a:noFill/>
                </a:ln>
                <a:effectLst/>
                <a:uLnTx/>
                <a:uFillTx/>
                <a:latin typeface="Arial" panose="020B0604020202020204" pitchFamily="34" charset="0"/>
                <a:ea typeface="微软雅黑" panose="020B0503020204020204" pitchFamily="34" charset="-122"/>
                <a:cs typeface="+mn-ea"/>
                <a:sym typeface="Arial" panose="020B0604020202020204" pitchFamily="34" charset="0"/>
              </a:rPr>
              <a:t>形成了一个独特的</a:t>
            </a:r>
            <a:r>
              <a:rPr lang="zh-CN" altLang="en-US" sz="1000" b="1">
                <a:solidFill>
                  <a:srgbClr val="7030A0"/>
                </a:solidFill>
                <a:latin typeface="Arial" panose="020B0604020202020204" pitchFamily="34" charset="0"/>
                <a:ea typeface="微软雅黑" panose="020B0503020204020204" pitchFamily="34" charset="-122"/>
                <a:cs typeface="+mn-ea"/>
                <a:sym typeface="Arial" panose="020B0604020202020204" pitchFamily="34" charset="0"/>
              </a:rPr>
              <a:t>桥环结构</a:t>
            </a:r>
            <a:r>
              <a:rPr kumimoji="0" lang="zh-CN" altLang="en-US" sz="1000" u="none" strike="noStrike" kern="1200" cap="none" spc="0" normalizeH="0" baseline="0" noProof="0">
                <a:ln>
                  <a:noFill/>
                </a:ln>
                <a:effectLst/>
                <a:uLnTx/>
                <a:uFillTx/>
                <a:latin typeface="Arial" panose="020B0604020202020204" pitchFamily="34" charset="0"/>
                <a:ea typeface="微软雅黑" panose="020B0503020204020204" pitchFamily="34" charset="-122"/>
                <a:cs typeface="+mn-ea"/>
                <a:sym typeface="Arial" panose="020B0604020202020204" pitchFamily="34" charset="0"/>
              </a:rPr>
              <a:t>，有助于</a:t>
            </a:r>
            <a:r>
              <a:rPr lang="en-US" altLang="zh-CN" sz="1000" baseline="30000">
                <a:latin typeface="Arial" panose="020B0604020202020204" pitchFamily="34" charset="0"/>
                <a:ea typeface="微软雅黑" panose="020B0503020204020204" pitchFamily="34" charset="-122"/>
                <a:cs typeface="+mn-ea"/>
                <a:sym typeface="Arial" panose="020B0604020202020204" pitchFamily="34" charset="0"/>
              </a:rPr>
              <a:t>4</a:t>
            </a:r>
            <a:r>
              <a:rPr kumimoji="0" lang="zh-CN" altLang="en-US" sz="1000" u="none" strike="noStrike" kern="1200" cap="none" spc="0" normalizeH="0" baseline="0" noProof="0">
                <a:ln>
                  <a:noFill/>
                </a:ln>
                <a:effectLst/>
                <a:uLnTx/>
                <a:uFillTx/>
                <a:latin typeface="Arial" panose="020B0604020202020204" pitchFamily="34" charset="0"/>
                <a:ea typeface="微软雅黑" panose="020B0503020204020204" pitchFamily="34" charset="-122"/>
                <a:cs typeface="+mn-ea"/>
                <a:sym typeface="Arial" panose="020B0604020202020204" pitchFamily="34" charset="0"/>
              </a:rPr>
              <a:t>：</a:t>
            </a:r>
            <a:endParaRPr kumimoji="0" lang="en-US" altLang="zh-CN" sz="1000" u="none" strike="noStrike" kern="1200" cap="none" spc="0" normalizeH="0" baseline="0" noProof="0">
              <a:ln>
                <a:noFill/>
              </a:ln>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76" name="Group 76">
            <a:extLst>
              <a:ext uri="{FF2B5EF4-FFF2-40B4-BE49-F238E27FC236}">
                <a16:creationId xmlns:a16="http://schemas.microsoft.com/office/drawing/2014/main" id="{9D83399D-CE1B-49BA-A8E3-6D5E04825DB8}"/>
              </a:ext>
            </a:extLst>
          </p:cNvPr>
          <p:cNvGrpSpPr>
            <a:grpSpLocks noChangeAspect="1"/>
          </p:cNvGrpSpPr>
          <p:nvPr/>
        </p:nvGrpSpPr>
        <p:grpSpPr bwMode="auto">
          <a:xfrm>
            <a:off x="9265932" y="2755047"/>
            <a:ext cx="202622" cy="197339"/>
            <a:chOff x="3661" y="957"/>
            <a:chExt cx="1303" cy="1383"/>
          </a:xfrm>
          <a:solidFill>
            <a:srgbClr val="F0CC30"/>
          </a:solidFill>
        </p:grpSpPr>
        <p:sp>
          <p:nvSpPr>
            <p:cNvPr id="77" name="Freeform 77">
              <a:extLst>
                <a:ext uri="{FF2B5EF4-FFF2-40B4-BE49-F238E27FC236}">
                  <a16:creationId xmlns:a16="http://schemas.microsoft.com/office/drawing/2014/main" id="{C7F9CCE2-AD62-4F2E-BA48-C0BE54F01875}"/>
                </a:ext>
              </a:extLst>
            </p:cNvPr>
            <p:cNvSpPr>
              <a:spLocks/>
            </p:cNvSpPr>
            <p:nvPr/>
          </p:nvSpPr>
          <p:spPr bwMode="auto">
            <a:xfrm>
              <a:off x="4321" y="1906"/>
              <a:ext cx="46" cy="127"/>
            </a:xfrm>
            <a:custGeom>
              <a:avLst/>
              <a:gdLst>
                <a:gd name="T0" fmla="*/ 2 w 5"/>
                <a:gd name="T1" fmla="*/ 14 h 14"/>
                <a:gd name="T2" fmla="*/ 4 w 5"/>
                <a:gd name="T3" fmla="*/ 14 h 14"/>
                <a:gd name="T4" fmla="*/ 5 w 5"/>
                <a:gd name="T5" fmla="*/ 14 h 14"/>
                <a:gd name="T6" fmla="*/ 4 w 5"/>
                <a:gd name="T7" fmla="*/ 0 h 14"/>
                <a:gd name="T8" fmla="*/ 0 w 5"/>
                <a:gd name="T9" fmla="*/ 1 h 14"/>
                <a:gd name="T10" fmla="*/ 2 w 5"/>
                <a:gd name="T11" fmla="*/ 14 h 14"/>
              </a:gdLst>
              <a:ahLst/>
              <a:cxnLst>
                <a:cxn ang="0">
                  <a:pos x="T0" y="T1"/>
                </a:cxn>
                <a:cxn ang="0">
                  <a:pos x="T2" y="T3"/>
                </a:cxn>
                <a:cxn ang="0">
                  <a:pos x="T4" y="T5"/>
                </a:cxn>
                <a:cxn ang="0">
                  <a:pos x="T6" y="T7"/>
                </a:cxn>
                <a:cxn ang="0">
                  <a:pos x="T8" y="T9"/>
                </a:cxn>
                <a:cxn ang="0">
                  <a:pos x="T10" y="T11"/>
                </a:cxn>
              </a:cxnLst>
              <a:rect l="0" t="0" r="r" b="b"/>
              <a:pathLst>
                <a:path w="5" h="14">
                  <a:moveTo>
                    <a:pt x="2" y="14"/>
                  </a:moveTo>
                  <a:cubicBezTo>
                    <a:pt x="2" y="14"/>
                    <a:pt x="3" y="14"/>
                    <a:pt x="4" y="14"/>
                  </a:cubicBezTo>
                  <a:cubicBezTo>
                    <a:pt x="4" y="14"/>
                    <a:pt x="5" y="14"/>
                    <a:pt x="5" y="14"/>
                  </a:cubicBezTo>
                  <a:cubicBezTo>
                    <a:pt x="4" y="0"/>
                    <a:pt x="4" y="0"/>
                    <a:pt x="4" y="0"/>
                  </a:cubicBezTo>
                  <a:cubicBezTo>
                    <a:pt x="3" y="1"/>
                    <a:pt x="2" y="1"/>
                    <a:pt x="0" y="1"/>
                  </a:cubicBezTo>
                  <a:lnTo>
                    <a:pt x="2"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200">
                <a:latin typeface="Arial" panose="020B0604020202020204" pitchFamily="34" charset="0"/>
                <a:ea typeface="微软雅黑" panose="020B0503020204020204" pitchFamily="34" charset="-122"/>
                <a:sym typeface="Arial" panose="020B0604020202020204" pitchFamily="34" charset="0"/>
              </a:endParaRPr>
            </a:p>
          </p:txBody>
        </p:sp>
        <p:sp>
          <p:nvSpPr>
            <p:cNvPr id="78" name="Freeform 78">
              <a:extLst>
                <a:ext uri="{FF2B5EF4-FFF2-40B4-BE49-F238E27FC236}">
                  <a16:creationId xmlns:a16="http://schemas.microsoft.com/office/drawing/2014/main" id="{19C39AA8-41BE-47FD-8CD3-2A2F5806EADF}"/>
                </a:ext>
              </a:extLst>
            </p:cNvPr>
            <p:cNvSpPr>
              <a:spLocks/>
            </p:cNvSpPr>
            <p:nvPr/>
          </p:nvSpPr>
          <p:spPr bwMode="auto">
            <a:xfrm>
              <a:off x="3905" y="1789"/>
              <a:ext cx="109" cy="99"/>
            </a:xfrm>
            <a:custGeom>
              <a:avLst/>
              <a:gdLst>
                <a:gd name="T0" fmla="*/ 2 w 12"/>
                <a:gd name="T1" fmla="*/ 11 h 11"/>
                <a:gd name="T2" fmla="*/ 12 w 12"/>
                <a:gd name="T3" fmla="*/ 2 h 11"/>
                <a:gd name="T4" fmla="*/ 10 w 12"/>
                <a:gd name="T5" fmla="*/ 0 h 11"/>
                <a:gd name="T6" fmla="*/ 0 w 12"/>
                <a:gd name="T7" fmla="*/ 8 h 11"/>
                <a:gd name="T8" fmla="*/ 2 w 12"/>
                <a:gd name="T9" fmla="*/ 11 h 11"/>
              </a:gdLst>
              <a:ahLst/>
              <a:cxnLst>
                <a:cxn ang="0">
                  <a:pos x="T0" y="T1"/>
                </a:cxn>
                <a:cxn ang="0">
                  <a:pos x="T2" y="T3"/>
                </a:cxn>
                <a:cxn ang="0">
                  <a:pos x="T4" y="T5"/>
                </a:cxn>
                <a:cxn ang="0">
                  <a:pos x="T6" y="T7"/>
                </a:cxn>
                <a:cxn ang="0">
                  <a:pos x="T8" y="T9"/>
                </a:cxn>
              </a:cxnLst>
              <a:rect l="0" t="0" r="r" b="b"/>
              <a:pathLst>
                <a:path w="12" h="11">
                  <a:moveTo>
                    <a:pt x="2" y="11"/>
                  </a:moveTo>
                  <a:cubicBezTo>
                    <a:pt x="12" y="2"/>
                    <a:pt x="12" y="2"/>
                    <a:pt x="12" y="2"/>
                  </a:cubicBezTo>
                  <a:cubicBezTo>
                    <a:pt x="11" y="1"/>
                    <a:pt x="11" y="1"/>
                    <a:pt x="10" y="0"/>
                  </a:cubicBezTo>
                  <a:cubicBezTo>
                    <a:pt x="0" y="8"/>
                    <a:pt x="0" y="8"/>
                    <a:pt x="0" y="8"/>
                  </a:cubicBezTo>
                  <a:cubicBezTo>
                    <a:pt x="1" y="9"/>
                    <a:pt x="1" y="10"/>
                    <a:pt x="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200">
                <a:latin typeface="Arial" panose="020B0604020202020204" pitchFamily="34" charset="0"/>
                <a:ea typeface="微软雅黑" panose="020B0503020204020204" pitchFamily="34" charset="-122"/>
                <a:sym typeface="Arial" panose="020B0604020202020204" pitchFamily="34" charset="0"/>
              </a:endParaRPr>
            </a:p>
          </p:txBody>
        </p:sp>
        <p:sp>
          <p:nvSpPr>
            <p:cNvPr id="79" name="Freeform 79">
              <a:extLst>
                <a:ext uri="{FF2B5EF4-FFF2-40B4-BE49-F238E27FC236}">
                  <a16:creationId xmlns:a16="http://schemas.microsoft.com/office/drawing/2014/main" id="{F55E4DFA-41EC-4A68-85BA-B9CD4D0E8035}"/>
                </a:ext>
              </a:extLst>
            </p:cNvPr>
            <p:cNvSpPr>
              <a:spLocks/>
            </p:cNvSpPr>
            <p:nvPr/>
          </p:nvSpPr>
          <p:spPr bwMode="auto">
            <a:xfrm>
              <a:off x="3950" y="2205"/>
              <a:ext cx="127" cy="72"/>
            </a:xfrm>
            <a:custGeom>
              <a:avLst/>
              <a:gdLst>
                <a:gd name="T0" fmla="*/ 1 w 14"/>
                <a:gd name="T1" fmla="*/ 0 h 8"/>
                <a:gd name="T2" fmla="*/ 0 w 14"/>
                <a:gd name="T3" fmla="*/ 3 h 8"/>
                <a:gd name="T4" fmla="*/ 14 w 14"/>
                <a:gd name="T5" fmla="*/ 8 h 8"/>
                <a:gd name="T6" fmla="*/ 14 w 14"/>
                <a:gd name="T7" fmla="*/ 5 h 8"/>
                <a:gd name="T8" fmla="*/ 1 w 14"/>
                <a:gd name="T9" fmla="*/ 0 h 8"/>
              </a:gdLst>
              <a:ahLst/>
              <a:cxnLst>
                <a:cxn ang="0">
                  <a:pos x="T0" y="T1"/>
                </a:cxn>
                <a:cxn ang="0">
                  <a:pos x="T2" y="T3"/>
                </a:cxn>
                <a:cxn ang="0">
                  <a:pos x="T4" y="T5"/>
                </a:cxn>
                <a:cxn ang="0">
                  <a:pos x="T6" y="T7"/>
                </a:cxn>
                <a:cxn ang="0">
                  <a:pos x="T8" y="T9"/>
                </a:cxn>
              </a:cxnLst>
              <a:rect l="0" t="0" r="r" b="b"/>
              <a:pathLst>
                <a:path w="14" h="8">
                  <a:moveTo>
                    <a:pt x="1" y="0"/>
                  </a:moveTo>
                  <a:cubicBezTo>
                    <a:pt x="1" y="1"/>
                    <a:pt x="1" y="2"/>
                    <a:pt x="0" y="3"/>
                  </a:cubicBezTo>
                  <a:cubicBezTo>
                    <a:pt x="14" y="8"/>
                    <a:pt x="14" y="8"/>
                    <a:pt x="14" y="8"/>
                  </a:cubicBezTo>
                  <a:cubicBezTo>
                    <a:pt x="14" y="7"/>
                    <a:pt x="14" y="6"/>
                    <a:pt x="14" y="5"/>
                  </a:cubicBez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200">
                <a:latin typeface="Arial" panose="020B0604020202020204" pitchFamily="34" charset="0"/>
                <a:ea typeface="微软雅黑" panose="020B0503020204020204" pitchFamily="34" charset="-122"/>
                <a:sym typeface="Arial" panose="020B0604020202020204" pitchFamily="34" charset="0"/>
              </a:endParaRPr>
            </a:p>
          </p:txBody>
        </p:sp>
        <p:sp>
          <p:nvSpPr>
            <p:cNvPr id="80" name="Freeform 80">
              <a:extLst>
                <a:ext uri="{FF2B5EF4-FFF2-40B4-BE49-F238E27FC236}">
                  <a16:creationId xmlns:a16="http://schemas.microsoft.com/office/drawing/2014/main" id="{79CC0FF7-1091-42F9-BECF-FAAD38F886EA}"/>
                </a:ext>
              </a:extLst>
            </p:cNvPr>
            <p:cNvSpPr>
              <a:spLocks/>
            </p:cNvSpPr>
            <p:nvPr/>
          </p:nvSpPr>
          <p:spPr bwMode="auto">
            <a:xfrm>
              <a:off x="4122" y="1762"/>
              <a:ext cx="145" cy="72"/>
            </a:xfrm>
            <a:custGeom>
              <a:avLst/>
              <a:gdLst>
                <a:gd name="T0" fmla="*/ 14 w 16"/>
                <a:gd name="T1" fmla="*/ 8 h 8"/>
                <a:gd name="T2" fmla="*/ 16 w 16"/>
                <a:gd name="T3" fmla="*/ 5 h 8"/>
                <a:gd name="T4" fmla="*/ 1 w 16"/>
                <a:gd name="T5" fmla="*/ 0 h 8"/>
                <a:gd name="T6" fmla="*/ 0 w 16"/>
                <a:gd name="T7" fmla="*/ 3 h 8"/>
                <a:gd name="T8" fmla="*/ 14 w 16"/>
                <a:gd name="T9" fmla="*/ 8 h 8"/>
              </a:gdLst>
              <a:ahLst/>
              <a:cxnLst>
                <a:cxn ang="0">
                  <a:pos x="T0" y="T1"/>
                </a:cxn>
                <a:cxn ang="0">
                  <a:pos x="T2" y="T3"/>
                </a:cxn>
                <a:cxn ang="0">
                  <a:pos x="T4" y="T5"/>
                </a:cxn>
                <a:cxn ang="0">
                  <a:pos x="T6" y="T7"/>
                </a:cxn>
                <a:cxn ang="0">
                  <a:pos x="T8" y="T9"/>
                </a:cxn>
              </a:cxnLst>
              <a:rect l="0" t="0" r="r" b="b"/>
              <a:pathLst>
                <a:path w="16" h="8">
                  <a:moveTo>
                    <a:pt x="14" y="8"/>
                  </a:moveTo>
                  <a:cubicBezTo>
                    <a:pt x="15" y="7"/>
                    <a:pt x="15" y="6"/>
                    <a:pt x="16" y="5"/>
                  </a:cubicBezTo>
                  <a:cubicBezTo>
                    <a:pt x="1" y="0"/>
                    <a:pt x="1" y="0"/>
                    <a:pt x="1" y="0"/>
                  </a:cubicBezTo>
                  <a:cubicBezTo>
                    <a:pt x="0" y="1"/>
                    <a:pt x="0" y="2"/>
                    <a:pt x="0" y="3"/>
                  </a:cubicBezTo>
                  <a:lnTo>
                    <a:pt x="14"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200">
                <a:latin typeface="Arial" panose="020B0604020202020204" pitchFamily="34" charset="0"/>
                <a:ea typeface="微软雅黑" panose="020B0503020204020204" pitchFamily="34" charset="-122"/>
                <a:sym typeface="Arial" panose="020B0604020202020204" pitchFamily="34" charset="0"/>
              </a:endParaRPr>
            </a:p>
          </p:txBody>
        </p:sp>
        <p:sp>
          <p:nvSpPr>
            <p:cNvPr id="81" name="Freeform 81">
              <a:extLst>
                <a:ext uri="{FF2B5EF4-FFF2-40B4-BE49-F238E27FC236}">
                  <a16:creationId xmlns:a16="http://schemas.microsoft.com/office/drawing/2014/main" id="{DA2E4F7A-84EE-43FC-9C56-1AF511194FD0}"/>
                </a:ext>
              </a:extLst>
            </p:cNvPr>
            <p:cNvSpPr>
              <a:spLocks/>
            </p:cNvSpPr>
            <p:nvPr/>
          </p:nvSpPr>
          <p:spPr bwMode="auto">
            <a:xfrm>
              <a:off x="3851" y="1979"/>
              <a:ext cx="45" cy="144"/>
            </a:xfrm>
            <a:custGeom>
              <a:avLst/>
              <a:gdLst>
                <a:gd name="T0" fmla="*/ 5 w 5"/>
                <a:gd name="T1" fmla="*/ 16 h 16"/>
                <a:gd name="T2" fmla="*/ 3 w 5"/>
                <a:gd name="T3" fmla="*/ 0 h 16"/>
                <a:gd name="T4" fmla="*/ 1 w 5"/>
                <a:gd name="T5" fmla="*/ 1 h 16"/>
                <a:gd name="T6" fmla="*/ 0 w 5"/>
                <a:gd name="T7" fmla="*/ 1 h 16"/>
                <a:gd name="T8" fmla="*/ 2 w 5"/>
                <a:gd name="T9" fmla="*/ 16 h 16"/>
                <a:gd name="T10" fmla="*/ 5 w 5"/>
                <a:gd name="T11" fmla="*/ 16 h 16"/>
                <a:gd name="T12" fmla="*/ 5 w 5"/>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5" h="16">
                  <a:moveTo>
                    <a:pt x="5" y="16"/>
                  </a:moveTo>
                  <a:cubicBezTo>
                    <a:pt x="3" y="0"/>
                    <a:pt x="3" y="0"/>
                    <a:pt x="3" y="0"/>
                  </a:cubicBezTo>
                  <a:cubicBezTo>
                    <a:pt x="3" y="1"/>
                    <a:pt x="2" y="1"/>
                    <a:pt x="1" y="1"/>
                  </a:cubicBezTo>
                  <a:cubicBezTo>
                    <a:pt x="1" y="1"/>
                    <a:pt x="0" y="1"/>
                    <a:pt x="0" y="1"/>
                  </a:cubicBezTo>
                  <a:cubicBezTo>
                    <a:pt x="2" y="16"/>
                    <a:pt x="2" y="16"/>
                    <a:pt x="2" y="16"/>
                  </a:cubicBezTo>
                  <a:cubicBezTo>
                    <a:pt x="3" y="16"/>
                    <a:pt x="4" y="16"/>
                    <a:pt x="5" y="16"/>
                  </a:cubicBezTo>
                  <a:cubicBezTo>
                    <a:pt x="5" y="16"/>
                    <a:pt x="5" y="16"/>
                    <a:pt x="5"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200">
                <a:latin typeface="Arial" panose="020B0604020202020204" pitchFamily="34" charset="0"/>
                <a:ea typeface="微软雅黑" panose="020B0503020204020204" pitchFamily="34" charset="-122"/>
                <a:sym typeface="Arial" panose="020B0604020202020204" pitchFamily="34" charset="0"/>
              </a:endParaRPr>
            </a:p>
          </p:txBody>
        </p:sp>
        <p:sp>
          <p:nvSpPr>
            <p:cNvPr id="82" name="Freeform 82">
              <a:extLst>
                <a:ext uri="{FF2B5EF4-FFF2-40B4-BE49-F238E27FC236}">
                  <a16:creationId xmlns:a16="http://schemas.microsoft.com/office/drawing/2014/main" id="{2E209140-E16A-4F3B-AFDF-BEA7E4F0A767}"/>
                </a:ext>
              </a:extLst>
            </p:cNvPr>
            <p:cNvSpPr>
              <a:spLocks/>
            </p:cNvSpPr>
            <p:nvPr/>
          </p:nvSpPr>
          <p:spPr bwMode="auto">
            <a:xfrm>
              <a:off x="4186" y="2141"/>
              <a:ext cx="126" cy="118"/>
            </a:xfrm>
            <a:custGeom>
              <a:avLst/>
              <a:gdLst>
                <a:gd name="T0" fmla="*/ 12 w 14"/>
                <a:gd name="T1" fmla="*/ 0 h 13"/>
                <a:gd name="T2" fmla="*/ 0 w 14"/>
                <a:gd name="T3" fmla="*/ 10 h 13"/>
                <a:gd name="T4" fmla="*/ 2 w 14"/>
                <a:gd name="T5" fmla="*/ 13 h 13"/>
                <a:gd name="T6" fmla="*/ 14 w 14"/>
                <a:gd name="T7" fmla="*/ 2 h 13"/>
                <a:gd name="T8" fmla="*/ 12 w 14"/>
                <a:gd name="T9" fmla="*/ 0 h 13"/>
              </a:gdLst>
              <a:ahLst/>
              <a:cxnLst>
                <a:cxn ang="0">
                  <a:pos x="T0" y="T1"/>
                </a:cxn>
                <a:cxn ang="0">
                  <a:pos x="T2" y="T3"/>
                </a:cxn>
                <a:cxn ang="0">
                  <a:pos x="T4" y="T5"/>
                </a:cxn>
                <a:cxn ang="0">
                  <a:pos x="T6" y="T7"/>
                </a:cxn>
                <a:cxn ang="0">
                  <a:pos x="T8" y="T9"/>
                </a:cxn>
              </a:cxnLst>
              <a:rect l="0" t="0" r="r" b="b"/>
              <a:pathLst>
                <a:path w="14" h="13">
                  <a:moveTo>
                    <a:pt x="12" y="0"/>
                  </a:moveTo>
                  <a:cubicBezTo>
                    <a:pt x="0" y="10"/>
                    <a:pt x="0" y="10"/>
                    <a:pt x="0" y="10"/>
                  </a:cubicBezTo>
                  <a:cubicBezTo>
                    <a:pt x="1" y="11"/>
                    <a:pt x="2" y="12"/>
                    <a:pt x="2" y="13"/>
                  </a:cubicBezTo>
                  <a:cubicBezTo>
                    <a:pt x="14" y="2"/>
                    <a:pt x="14" y="2"/>
                    <a:pt x="14" y="2"/>
                  </a:cubicBezTo>
                  <a:cubicBezTo>
                    <a:pt x="13" y="2"/>
                    <a:pt x="13" y="1"/>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200">
                <a:latin typeface="Arial" panose="020B0604020202020204" pitchFamily="34" charset="0"/>
                <a:ea typeface="微软雅黑" panose="020B0503020204020204" pitchFamily="34" charset="-122"/>
                <a:sym typeface="Arial" panose="020B0604020202020204" pitchFamily="34" charset="0"/>
              </a:endParaRPr>
            </a:p>
          </p:txBody>
        </p:sp>
        <p:sp>
          <p:nvSpPr>
            <p:cNvPr id="83" name="Oval 83">
              <a:extLst>
                <a:ext uri="{FF2B5EF4-FFF2-40B4-BE49-F238E27FC236}">
                  <a16:creationId xmlns:a16="http://schemas.microsoft.com/office/drawing/2014/main" id="{80B65D6C-13CF-4071-A07A-0DA0CD061F64}"/>
                </a:ext>
              </a:extLst>
            </p:cNvPr>
            <p:cNvSpPr>
              <a:spLocks noChangeArrowheads="1"/>
            </p:cNvSpPr>
            <p:nvPr/>
          </p:nvSpPr>
          <p:spPr bwMode="auto">
            <a:xfrm>
              <a:off x="4294" y="2042"/>
              <a:ext cx="118" cy="11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200">
                <a:latin typeface="Arial" panose="020B0604020202020204" pitchFamily="34" charset="0"/>
                <a:ea typeface="微软雅黑" panose="020B0503020204020204" pitchFamily="34" charset="-122"/>
                <a:sym typeface="Arial" panose="020B0604020202020204" pitchFamily="34" charset="0"/>
              </a:endParaRPr>
            </a:p>
          </p:txBody>
        </p:sp>
        <p:sp>
          <p:nvSpPr>
            <p:cNvPr id="84" name="Oval 84">
              <a:extLst>
                <a:ext uri="{FF2B5EF4-FFF2-40B4-BE49-F238E27FC236}">
                  <a16:creationId xmlns:a16="http://schemas.microsoft.com/office/drawing/2014/main" id="{5DC40522-3D15-4661-951D-9E61DFE355C4}"/>
                </a:ext>
              </a:extLst>
            </p:cNvPr>
            <p:cNvSpPr>
              <a:spLocks noChangeArrowheads="1"/>
            </p:cNvSpPr>
            <p:nvPr/>
          </p:nvSpPr>
          <p:spPr bwMode="auto">
            <a:xfrm>
              <a:off x="4086" y="2223"/>
              <a:ext cx="118" cy="11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200">
                <a:latin typeface="Arial" panose="020B0604020202020204" pitchFamily="34" charset="0"/>
                <a:ea typeface="微软雅黑" panose="020B0503020204020204" pitchFamily="34" charset="-122"/>
                <a:sym typeface="Arial" panose="020B0604020202020204" pitchFamily="34" charset="0"/>
              </a:endParaRPr>
            </a:p>
          </p:txBody>
        </p:sp>
        <p:sp>
          <p:nvSpPr>
            <p:cNvPr id="85" name="Oval 85">
              <a:extLst>
                <a:ext uri="{FF2B5EF4-FFF2-40B4-BE49-F238E27FC236}">
                  <a16:creationId xmlns:a16="http://schemas.microsoft.com/office/drawing/2014/main" id="{9B024E5C-5952-4BF3-B37E-854B485A136D}"/>
                </a:ext>
              </a:extLst>
            </p:cNvPr>
            <p:cNvSpPr>
              <a:spLocks noChangeArrowheads="1"/>
            </p:cNvSpPr>
            <p:nvPr/>
          </p:nvSpPr>
          <p:spPr bwMode="auto">
            <a:xfrm>
              <a:off x="3833" y="2132"/>
              <a:ext cx="117" cy="11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200">
                <a:latin typeface="Arial" panose="020B0604020202020204" pitchFamily="34" charset="0"/>
                <a:ea typeface="微软雅黑" panose="020B0503020204020204" pitchFamily="34" charset="-122"/>
                <a:sym typeface="Arial" panose="020B0604020202020204" pitchFamily="34" charset="0"/>
              </a:endParaRPr>
            </a:p>
          </p:txBody>
        </p:sp>
        <p:sp>
          <p:nvSpPr>
            <p:cNvPr id="86" name="Oval 86">
              <a:extLst>
                <a:ext uri="{FF2B5EF4-FFF2-40B4-BE49-F238E27FC236}">
                  <a16:creationId xmlns:a16="http://schemas.microsoft.com/office/drawing/2014/main" id="{2D16D205-269F-4C23-BE41-0E5EF6A1E53C}"/>
                </a:ext>
              </a:extLst>
            </p:cNvPr>
            <p:cNvSpPr>
              <a:spLocks noChangeArrowheads="1"/>
            </p:cNvSpPr>
            <p:nvPr/>
          </p:nvSpPr>
          <p:spPr bwMode="auto">
            <a:xfrm>
              <a:off x="3797" y="1852"/>
              <a:ext cx="117" cy="1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200">
                <a:latin typeface="Arial" panose="020B0604020202020204" pitchFamily="34" charset="0"/>
                <a:ea typeface="微软雅黑" panose="020B0503020204020204" pitchFamily="34" charset="-122"/>
                <a:sym typeface="Arial" panose="020B0604020202020204" pitchFamily="34" charset="0"/>
              </a:endParaRPr>
            </a:p>
          </p:txBody>
        </p:sp>
        <p:sp>
          <p:nvSpPr>
            <p:cNvPr id="87" name="Oval 87">
              <a:extLst>
                <a:ext uri="{FF2B5EF4-FFF2-40B4-BE49-F238E27FC236}">
                  <a16:creationId xmlns:a16="http://schemas.microsoft.com/office/drawing/2014/main" id="{6DC5C1A9-806E-4AD4-AEF8-7A6B38A26040}"/>
                </a:ext>
              </a:extLst>
            </p:cNvPr>
            <p:cNvSpPr>
              <a:spLocks noChangeArrowheads="1"/>
            </p:cNvSpPr>
            <p:nvPr/>
          </p:nvSpPr>
          <p:spPr bwMode="auto">
            <a:xfrm>
              <a:off x="3996" y="1690"/>
              <a:ext cx="126" cy="12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200">
                <a:latin typeface="Arial" panose="020B0604020202020204" pitchFamily="34" charset="0"/>
                <a:ea typeface="微软雅黑" panose="020B0503020204020204" pitchFamily="34" charset="-122"/>
                <a:sym typeface="Arial" panose="020B0604020202020204" pitchFamily="34" charset="0"/>
              </a:endParaRPr>
            </a:p>
          </p:txBody>
        </p:sp>
        <p:sp>
          <p:nvSpPr>
            <p:cNvPr id="88" name="Oval 88">
              <a:extLst>
                <a:ext uri="{FF2B5EF4-FFF2-40B4-BE49-F238E27FC236}">
                  <a16:creationId xmlns:a16="http://schemas.microsoft.com/office/drawing/2014/main" id="{3AE5284B-E04D-4E45-B32F-C5BB3E529411}"/>
                </a:ext>
              </a:extLst>
            </p:cNvPr>
            <p:cNvSpPr>
              <a:spLocks noChangeArrowheads="1"/>
            </p:cNvSpPr>
            <p:nvPr/>
          </p:nvSpPr>
          <p:spPr bwMode="auto">
            <a:xfrm>
              <a:off x="4258" y="1789"/>
              <a:ext cx="127" cy="11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200">
                <a:latin typeface="Arial" panose="020B0604020202020204" pitchFamily="34" charset="0"/>
                <a:ea typeface="微软雅黑" panose="020B0503020204020204" pitchFamily="34" charset="-122"/>
                <a:sym typeface="Arial" panose="020B0604020202020204" pitchFamily="34" charset="0"/>
              </a:endParaRPr>
            </a:p>
          </p:txBody>
        </p:sp>
        <p:sp>
          <p:nvSpPr>
            <p:cNvPr id="89" name="Freeform 89">
              <a:extLst>
                <a:ext uri="{FF2B5EF4-FFF2-40B4-BE49-F238E27FC236}">
                  <a16:creationId xmlns:a16="http://schemas.microsoft.com/office/drawing/2014/main" id="{2D678C2D-6E86-4DDE-AB19-7A618B994F32}"/>
                </a:ext>
              </a:extLst>
            </p:cNvPr>
            <p:cNvSpPr>
              <a:spLocks/>
            </p:cNvSpPr>
            <p:nvPr/>
          </p:nvSpPr>
          <p:spPr bwMode="auto">
            <a:xfrm>
              <a:off x="4873" y="1265"/>
              <a:ext cx="46" cy="126"/>
            </a:xfrm>
            <a:custGeom>
              <a:avLst/>
              <a:gdLst>
                <a:gd name="T0" fmla="*/ 2 w 5"/>
                <a:gd name="T1" fmla="*/ 14 h 14"/>
                <a:gd name="T2" fmla="*/ 3 w 5"/>
                <a:gd name="T3" fmla="*/ 14 h 14"/>
                <a:gd name="T4" fmla="*/ 5 w 5"/>
                <a:gd name="T5" fmla="*/ 14 h 14"/>
                <a:gd name="T6" fmla="*/ 3 w 5"/>
                <a:gd name="T7" fmla="*/ 0 h 14"/>
                <a:gd name="T8" fmla="*/ 0 w 5"/>
                <a:gd name="T9" fmla="*/ 1 h 14"/>
                <a:gd name="T10" fmla="*/ 2 w 5"/>
                <a:gd name="T11" fmla="*/ 14 h 14"/>
              </a:gdLst>
              <a:ahLst/>
              <a:cxnLst>
                <a:cxn ang="0">
                  <a:pos x="T0" y="T1"/>
                </a:cxn>
                <a:cxn ang="0">
                  <a:pos x="T2" y="T3"/>
                </a:cxn>
                <a:cxn ang="0">
                  <a:pos x="T4" y="T5"/>
                </a:cxn>
                <a:cxn ang="0">
                  <a:pos x="T6" y="T7"/>
                </a:cxn>
                <a:cxn ang="0">
                  <a:pos x="T8" y="T9"/>
                </a:cxn>
                <a:cxn ang="0">
                  <a:pos x="T10" y="T11"/>
                </a:cxn>
              </a:cxnLst>
              <a:rect l="0" t="0" r="r" b="b"/>
              <a:pathLst>
                <a:path w="5" h="14">
                  <a:moveTo>
                    <a:pt x="2" y="14"/>
                  </a:moveTo>
                  <a:cubicBezTo>
                    <a:pt x="2" y="14"/>
                    <a:pt x="3" y="14"/>
                    <a:pt x="3" y="14"/>
                  </a:cubicBezTo>
                  <a:cubicBezTo>
                    <a:pt x="4" y="14"/>
                    <a:pt x="4" y="14"/>
                    <a:pt x="5" y="14"/>
                  </a:cubicBezTo>
                  <a:cubicBezTo>
                    <a:pt x="3" y="0"/>
                    <a:pt x="3" y="0"/>
                    <a:pt x="3" y="0"/>
                  </a:cubicBezTo>
                  <a:cubicBezTo>
                    <a:pt x="2" y="1"/>
                    <a:pt x="1" y="1"/>
                    <a:pt x="0" y="1"/>
                  </a:cubicBezTo>
                  <a:lnTo>
                    <a:pt x="2"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200">
                <a:latin typeface="Arial" panose="020B0604020202020204" pitchFamily="34" charset="0"/>
                <a:ea typeface="微软雅黑" panose="020B0503020204020204" pitchFamily="34" charset="-122"/>
                <a:sym typeface="Arial" panose="020B0604020202020204" pitchFamily="34" charset="0"/>
              </a:endParaRPr>
            </a:p>
          </p:txBody>
        </p:sp>
        <p:sp>
          <p:nvSpPr>
            <p:cNvPr id="90" name="Freeform 90">
              <a:extLst>
                <a:ext uri="{FF2B5EF4-FFF2-40B4-BE49-F238E27FC236}">
                  <a16:creationId xmlns:a16="http://schemas.microsoft.com/office/drawing/2014/main" id="{4D2E51B1-4FBB-445B-94A0-D2C60E593848}"/>
                </a:ext>
              </a:extLst>
            </p:cNvPr>
            <p:cNvSpPr>
              <a:spLocks/>
            </p:cNvSpPr>
            <p:nvPr/>
          </p:nvSpPr>
          <p:spPr bwMode="auto">
            <a:xfrm>
              <a:off x="4448" y="1138"/>
              <a:ext cx="118" cy="100"/>
            </a:xfrm>
            <a:custGeom>
              <a:avLst/>
              <a:gdLst>
                <a:gd name="T0" fmla="*/ 2 w 13"/>
                <a:gd name="T1" fmla="*/ 11 h 11"/>
                <a:gd name="T2" fmla="*/ 13 w 13"/>
                <a:gd name="T3" fmla="*/ 3 h 11"/>
                <a:gd name="T4" fmla="*/ 11 w 13"/>
                <a:gd name="T5" fmla="*/ 0 h 11"/>
                <a:gd name="T6" fmla="*/ 0 w 13"/>
                <a:gd name="T7" fmla="*/ 9 h 11"/>
                <a:gd name="T8" fmla="*/ 2 w 13"/>
                <a:gd name="T9" fmla="*/ 11 h 11"/>
              </a:gdLst>
              <a:ahLst/>
              <a:cxnLst>
                <a:cxn ang="0">
                  <a:pos x="T0" y="T1"/>
                </a:cxn>
                <a:cxn ang="0">
                  <a:pos x="T2" y="T3"/>
                </a:cxn>
                <a:cxn ang="0">
                  <a:pos x="T4" y="T5"/>
                </a:cxn>
                <a:cxn ang="0">
                  <a:pos x="T6" y="T7"/>
                </a:cxn>
                <a:cxn ang="0">
                  <a:pos x="T8" y="T9"/>
                </a:cxn>
              </a:cxnLst>
              <a:rect l="0" t="0" r="r" b="b"/>
              <a:pathLst>
                <a:path w="13" h="11">
                  <a:moveTo>
                    <a:pt x="2" y="11"/>
                  </a:moveTo>
                  <a:cubicBezTo>
                    <a:pt x="13" y="3"/>
                    <a:pt x="13" y="3"/>
                    <a:pt x="13" y="3"/>
                  </a:cubicBezTo>
                  <a:cubicBezTo>
                    <a:pt x="12" y="2"/>
                    <a:pt x="11" y="1"/>
                    <a:pt x="11" y="0"/>
                  </a:cubicBezTo>
                  <a:cubicBezTo>
                    <a:pt x="0" y="9"/>
                    <a:pt x="0" y="9"/>
                    <a:pt x="0" y="9"/>
                  </a:cubicBezTo>
                  <a:cubicBezTo>
                    <a:pt x="1" y="9"/>
                    <a:pt x="2" y="10"/>
                    <a:pt x="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200">
                <a:latin typeface="Arial" panose="020B0604020202020204" pitchFamily="34" charset="0"/>
                <a:ea typeface="微软雅黑" panose="020B0503020204020204" pitchFamily="34" charset="-122"/>
                <a:sym typeface="Arial" panose="020B0604020202020204" pitchFamily="34" charset="0"/>
              </a:endParaRPr>
            </a:p>
          </p:txBody>
        </p:sp>
        <p:sp>
          <p:nvSpPr>
            <p:cNvPr id="91" name="Freeform 91">
              <a:extLst>
                <a:ext uri="{FF2B5EF4-FFF2-40B4-BE49-F238E27FC236}">
                  <a16:creationId xmlns:a16="http://schemas.microsoft.com/office/drawing/2014/main" id="{760DC156-F30A-4749-89C2-14B147180B9C}"/>
                </a:ext>
              </a:extLst>
            </p:cNvPr>
            <p:cNvSpPr>
              <a:spLocks/>
            </p:cNvSpPr>
            <p:nvPr/>
          </p:nvSpPr>
          <p:spPr bwMode="auto">
            <a:xfrm>
              <a:off x="4502" y="1554"/>
              <a:ext cx="127" cy="81"/>
            </a:xfrm>
            <a:custGeom>
              <a:avLst/>
              <a:gdLst>
                <a:gd name="T0" fmla="*/ 1 w 14"/>
                <a:gd name="T1" fmla="*/ 0 h 9"/>
                <a:gd name="T2" fmla="*/ 0 w 14"/>
                <a:gd name="T3" fmla="*/ 3 h 9"/>
                <a:gd name="T4" fmla="*/ 13 w 14"/>
                <a:gd name="T5" fmla="*/ 9 h 9"/>
                <a:gd name="T6" fmla="*/ 14 w 14"/>
                <a:gd name="T7" fmla="*/ 6 h 9"/>
                <a:gd name="T8" fmla="*/ 1 w 14"/>
                <a:gd name="T9" fmla="*/ 0 h 9"/>
              </a:gdLst>
              <a:ahLst/>
              <a:cxnLst>
                <a:cxn ang="0">
                  <a:pos x="T0" y="T1"/>
                </a:cxn>
                <a:cxn ang="0">
                  <a:pos x="T2" y="T3"/>
                </a:cxn>
                <a:cxn ang="0">
                  <a:pos x="T4" y="T5"/>
                </a:cxn>
                <a:cxn ang="0">
                  <a:pos x="T6" y="T7"/>
                </a:cxn>
                <a:cxn ang="0">
                  <a:pos x="T8" y="T9"/>
                </a:cxn>
              </a:cxnLst>
              <a:rect l="0" t="0" r="r" b="b"/>
              <a:pathLst>
                <a:path w="14" h="9">
                  <a:moveTo>
                    <a:pt x="1" y="0"/>
                  </a:moveTo>
                  <a:cubicBezTo>
                    <a:pt x="1" y="1"/>
                    <a:pt x="1" y="2"/>
                    <a:pt x="0" y="3"/>
                  </a:cubicBezTo>
                  <a:cubicBezTo>
                    <a:pt x="13" y="9"/>
                    <a:pt x="13" y="9"/>
                    <a:pt x="13" y="9"/>
                  </a:cubicBezTo>
                  <a:cubicBezTo>
                    <a:pt x="13" y="8"/>
                    <a:pt x="14" y="7"/>
                    <a:pt x="14" y="6"/>
                  </a:cubicBez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200">
                <a:latin typeface="Arial" panose="020B0604020202020204" pitchFamily="34" charset="0"/>
                <a:ea typeface="微软雅黑" panose="020B0503020204020204" pitchFamily="34" charset="-122"/>
                <a:sym typeface="Arial" panose="020B0604020202020204" pitchFamily="34" charset="0"/>
              </a:endParaRPr>
            </a:p>
          </p:txBody>
        </p:sp>
        <p:sp>
          <p:nvSpPr>
            <p:cNvPr id="92" name="Freeform 92">
              <a:extLst>
                <a:ext uri="{FF2B5EF4-FFF2-40B4-BE49-F238E27FC236}">
                  <a16:creationId xmlns:a16="http://schemas.microsoft.com/office/drawing/2014/main" id="{D3826228-2906-42A6-9E45-95F82DF8A85F}"/>
                </a:ext>
              </a:extLst>
            </p:cNvPr>
            <p:cNvSpPr>
              <a:spLocks/>
            </p:cNvSpPr>
            <p:nvPr/>
          </p:nvSpPr>
          <p:spPr bwMode="auto">
            <a:xfrm>
              <a:off x="4665" y="1120"/>
              <a:ext cx="145" cy="72"/>
            </a:xfrm>
            <a:custGeom>
              <a:avLst/>
              <a:gdLst>
                <a:gd name="T0" fmla="*/ 15 w 16"/>
                <a:gd name="T1" fmla="*/ 8 h 8"/>
                <a:gd name="T2" fmla="*/ 16 w 16"/>
                <a:gd name="T3" fmla="*/ 5 h 8"/>
                <a:gd name="T4" fmla="*/ 1 w 16"/>
                <a:gd name="T5" fmla="*/ 0 h 8"/>
                <a:gd name="T6" fmla="*/ 0 w 16"/>
                <a:gd name="T7" fmla="*/ 3 h 8"/>
                <a:gd name="T8" fmla="*/ 15 w 16"/>
                <a:gd name="T9" fmla="*/ 8 h 8"/>
              </a:gdLst>
              <a:ahLst/>
              <a:cxnLst>
                <a:cxn ang="0">
                  <a:pos x="T0" y="T1"/>
                </a:cxn>
                <a:cxn ang="0">
                  <a:pos x="T2" y="T3"/>
                </a:cxn>
                <a:cxn ang="0">
                  <a:pos x="T4" y="T5"/>
                </a:cxn>
                <a:cxn ang="0">
                  <a:pos x="T6" y="T7"/>
                </a:cxn>
                <a:cxn ang="0">
                  <a:pos x="T8" y="T9"/>
                </a:cxn>
              </a:cxnLst>
              <a:rect l="0" t="0" r="r" b="b"/>
              <a:pathLst>
                <a:path w="16" h="8">
                  <a:moveTo>
                    <a:pt x="15" y="8"/>
                  </a:moveTo>
                  <a:cubicBezTo>
                    <a:pt x="15" y="7"/>
                    <a:pt x="16" y="6"/>
                    <a:pt x="16" y="5"/>
                  </a:cubicBezTo>
                  <a:cubicBezTo>
                    <a:pt x="1" y="0"/>
                    <a:pt x="1" y="0"/>
                    <a:pt x="1" y="0"/>
                  </a:cubicBezTo>
                  <a:cubicBezTo>
                    <a:pt x="1" y="1"/>
                    <a:pt x="1" y="2"/>
                    <a:pt x="0" y="3"/>
                  </a:cubicBezTo>
                  <a:lnTo>
                    <a:pt x="15"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200">
                <a:latin typeface="Arial" panose="020B0604020202020204" pitchFamily="34" charset="0"/>
                <a:ea typeface="微软雅黑" panose="020B0503020204020204" pitchFamily="34" charset="-122"/>
                <a:sym typeface="Arial" panose="020B0604020202020204" pitchFamily="34" charset="0"/>
              </a:endParaRPr>
            </a:p>
          </p:txBody>
        </p:sp>
        <p:sp>
          <p:nvSpPr>
            <p:cNvPr id="93" name="Freeform 93">
              <a:extLst>
                <a:ext uri="{FF2B5EF4-FFF2-40B4-BE49-F238E27FC236}">
                  <a16:creationId xmlns:a16="http://schemas.microsoft.com/office/drawing/2014/main" id="{1ED0CE0F-9FCE-41B8-9FC2-A448BC54034F}"/>
                </a:ext>
              </a:extLst>
            </p:cNvPr>
            <p:cNvSpPr>
              <a:spLocks/>
            </p:cNvSpPr>
            <p:nvPr/>
          </p:nvSpPr>
          <p:spPr bwMode="auto">
            <a:xfrm>
              <a:off x="4403" y="1337"/>
              <a:ext cx="45" cy="145"/>
            </a:xfrm>
            <a:custGeom>
              <a:avLst/>
              <a:gdLst>
                <a:gd name="T0" fmla="*/ 5 w 5"/>
                <a:gd name="T1" fmla="*/ 15 h 16"/>
                <a:gd name="T2" fmla="*/ 3 w 5"/>
                <a:gd name="T3" fmla="*/ 0 h 16"/>
                <a:gd name="T4" fmla="*/ 1 w 5"/>
                <a:gd name="T5" fmla="*/ 0 h 16"/>
                <a:gd name="T6" fmla="*/ 0 w 5"/>
                <a:gd name="T7" fmla="*/ 0 h 16"/>
                <a:gd name="T8" fmla="*/ 2 w 5"/>
                <a:gd name="T9" fmla="*/ 16 h 16"/>
                <a:gd name="T10" fmla="*/ 5 w 5"/>
                <a:gd name="T11" fmla="*/ 15 h 16"/>
                <a:gd name="T12" fmla="*/ 5 w 5"/>
                <a:gd name="T13" fmla="*/ 15 h 16"/>
              </a:gdLst>
              <a:ahLst/>
              <a:cxnLst>
                <a:cxn ang="0">
                  <a:pos x="T0" y="T1"/>
                </a:cxn>
                <a:cxn ang="0">
                  <a:pos x="T2" y="T3"/>
                </a:cxn>
                <a:cxn ang="0">
                  <a:pos x="T4" y="T5"/>
                </a:cxn>
                <a:cxn ang="0">
                  <a:pos x="T6" y="T7"/>
                </a:cxn>
                <a:cxn ang="0">
                  <a:pos x="T8" y="T9"/>
                </a:cxn>
                <a:cxn ang="0">
                  <a:pos x="T10" y="T11"/>
                </a:cxn>
                <a:cxn ang="0">
                  <a:pos x="T12" y="T13"/>
                </a:cxn>
              </a:cxnLst>
              <a:rect l="0" t="0" r="r" b="b"/>
              <a:pathLst>
                <a:path w="5" h="16">
                  <a:moveTo>
                    <a:pt x="5" y="15"/>
                  </a:moveTo>
                  <a:cubicBezTo>
                    <a:pt x="3" y="0"/>
                    <a:pt x="3" y="0"/>
                    <a:pt x="3" y="0"/>
                  </a:cubicBezTo>
                  <a:cubicBezTo>
                    <a:pt x="2" y="0"/>
                    <a:pt x="1" y="0"/>
                    <a:pt x="1" y="0"/>
                  </a:cubicBezTo>
                  <a:cubicBezTo>
                    <a:pt x="0" y="0"/>
                    <a:pt x="0" y="0"/>
                    <a:pt x="0" y="0"/>
                  </a:cubicBezTo>
                  <a:cubicBezTo>
                    <a:pt x="2" y="16"/>
                    <a:pt x="2" y="16"/>
                    <a:pt x="2" y="16"/>
                  </a:cubicBezTo>
                  <a:cubicBezTo>
                    <a:pt x="3" y="15"/>
                    <a:pt x="4" y="15"/>
                    <a:pt x="5" y="15"/>
                  </a:cubicBezTo>
                  <a:cubicBezTo>
                    <a:pt x="5" y="15"/>
                    <a:pt x="5" y="15"/>
                    <a:pt x="5"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200">
                <a:latin typeface="Arial" panose="020B0604020202020204" pitchFamily="34" charset="0"/>
                <a:ea typeface="微软雅黑" panose="020B0503020204020204" pitchFamily="34" charset="-122"/>
                <a:sym typeface="Arial" panose="020B0604020202020204" pitchFamily="34" charset="0"/>
              </a:endParaRPr>
            </a:p>
          </p:txBody>
        </p:sp>
        <p:sp>
          <p:nvSpPr>
            <p:cNvPr id="94" name="Freeform 94">
              <a:extLst>
                <a:ext uri="{FF2B5EF4-FFF2-40B4-BE49-F238E27FC236}">
                  <a16:creationId xmlns:a16="http://schemas.microsoft.com/office/drawing/2014/main" id="{34685A56-25DC-4A81-8FCA-BB3FC72C3460}"/>
                </a:ext>
              </a:extLst>
            </p:cNvPr>
            <p:cNvSpPr>
              <a:spLocks/>
            </p:cNvSpPr>
            <p:nvPr/>
          </p:nvSpPr>
          <p:spPr bwMode="auto">
            <a:xfrm>
              <a:off x="4738" y="1500"/>
              <a:ext cx="126" cy="108"/>
            </a:xfrm>
            <a:custGeom>
              <a:avLst/>
              <a:gdLst>
                <a:gd name="T0" fmla="*/ 12 w 14"/>
                <a:gd name="T1" fmla="*/ 0 h 12"/>
                <a:gd name="T2" fmla="*/ 0 w 14"/>
                <a:gd name="T3" fmla="*/ 10 h 12"/>
                <a:gd name="T4" fmla="*/ 2 w 14"/>
                <a:gd name="T5" fmla="*/ 12 h 12"/>
                <a:gd name="T6" fmla="*/ 14 w 14"/>
                <a:gd name="T7" fmla="*/ 2 h 12"/>
                <a:gd name="T8" fmla="*/ 12 w 14"/>
                <a:gd name="T9" fmla="*/ 0 h 12"/>
              </a:gdLst>
              <a:ahLst/>
              <a:cxnLst>
                <a:cxn ang="0">
                  <a:pos x="T0" y="T1"/>
                </a:cxn>
                <a:cxn ang="0">
                  <a:pos x="T2" y="T3"/>
                </a:cxn>
                <a:cxn ang="0">
                  <a:pos x="T4" y="T5"/>
                </a:cxn>
                <a:cxn ang="0">
                  <a:pos x="T6" y="T7"/>
                </a:cxn>
                <a:cxn ang="0">
                  <a:pos x="T8" y="T9"/>
                </a:cxn>
              </a:cxnLst>
              <a:rect l="0" t="0" r="r" b="b"/>
              <a:pathLst>
                <a:path w="14" h="12">
                  <a:moveTo>
                    <a:pt x="12" y="0"/>
                  </a:moveTo>
                  <a:cubicBezTo>
                    <a:pt x="0" y="10"/>
                    <a:pt x="0" y="10"/>
                    <a:pt x="0" y="10"/>
                  </a:cubicBezTo>
                  <a:cubicBezTo>
                    <a:pt x="1" y="10"/>
                    <a:pt x="2" y="11"/>
                    <a:pt x="2" y="12"/>
                  </a:cubicBezTo>
                  <a:cubicBezTo>
                    <a:pt x="14" y="2"/>
                    <a:pt x="14" y="2"/>
                    <a:pt x="14" y="2"/>
                  </a:cubicBezTo>
                  <a:cubicBezTo>
                    <a:pt x="13" y="1"/>
                    <a:pt x="12"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200">
                <a:latin typeface="Arial" panose="020B0604020202020204" pitchFamily="34" charset="0"/>
                <a:ea typeface="微软雅黑" panose="020B0503020204020204" pitchFamily="34" charset="-122"/>
                <a:sym typeface="Arial" panose="020B0604020202020204" pitchFamily="34" charset="0"/>
              </a:endParaRPr>
            </a:p>
          </p:txBody>
        </p:sp>
        <p:sp>
          <p:nvSpPr>
            <p:cNvPr id="95" name="Oval 95">
              <a:extLst>
                <a:ext uri="{FF2B5EF4-FFF2-40B4-BE49-F238E27FC236}">
                  <a16:creationId xmlns:a16="http://schemas.microsoft.com/office/drawing/2014/main" id="{5B4DDBB8-0661-4E0D-B9AC-410B6C777752}"/>
                </a:ext>
              </a:extLst>
            </p:cNvPr>
            <p:cNvSpPr>
              <a:spLocks noChangeArrowheads="1"/>
            </p:cNvSpPr>
            <p:nvPr/>
          </p:nvSpPr>
          <p:spPr bwMode="auto">
            <a:xfrm>
              <a:off x="4846" y="1400"/>
              <a:ext cx="118" cy="11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200">
                <a:latin typeface="Arial" panose="020B0604020202020204" pitchFamily="34" charset="0"/>
                <a:ea typeface="微软雅黑" panose="020B0503020204020204" pitchFamily="34" charset="-122"/>
                <a:sym typeface="Arial" panose="020B0604020202020204" pitchFamily="34" charset="0"/>
              </a:endParaRPr>
            </a:p>
          </p:txBody>
        </p:sp>
        <p:sp>
          <p:nvSpPr>
            <p:cNvPr id="96" name="Oval 96">
              <a:extLst>
                <a:ext uri="{FF2B5EF4-FFF2-40B4-BE49-F238E27FC236}">
                  <a16:creationId xmlns:a16="http://schemas.microsoft.com/office/drawing/2014/main" id="{617ACCB0-C86C-4206-9FD7-46B756747CA9}"/>
                </a:ext>
              </a:extLst>
            </p:cNvPr>
            <p:cNvSpPr>
              <a:spLocks noChangeArrowheads="1"/>
            </p:cNvSpPr>
            <p:nvPr/>
          </p:nvSpPr>
          <p:spPr bwMode="auto">
            <a:xfrm>
              <a:off x="4629" y="1581"/>
              <a:ext cx="127" cy="11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200">
                <a:latin typeface="Arial" panose="020B0604020202020204" pitchFamily="34" charset="0"/>
                <a:ea typeface="微软雅黑" panose="020B0503020204020204" pitchFamily="34" charset="-122"/>
                <a:sym typeface="Arial" panose="020B0604020202020204" pitchFamily="34" charset="0"/>
              </a:endParaRPr>
            </a:p>
          </p:txBody>
        </p:sp>
        <p:sp>
          <p:nvSpPr>
            <p:cNvPr id="97" name="Oval 97">
              <a:extLst>
                <a:ext uri="{FF2B5EF4-FFF2-40B4-BE49-F238E27FC236}">
                  <a16:creationId xmlns:a16="http://schemas.microsoft.com/office/drawing/2014/main" id="{2CE5D869-F58E-4C4B-B1EF-AACB74EE56E1}"/>
                </a:ext>
              </a:extLst>
            </p:cNvPr>
            <p:cNvSpPr>
              <a:spLocks noChangeArrowheads="1"/>
            </p:cNvSpPr>
            <p:nvPr/>
          </p:nvSpPr>
          <p:spPr bwMode="auto">
            <a:xfrm>
              <a:off x="4385" y="1482"/>
              <a:ext cx="117" cy="12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200">
                <a:latin typeface="Arial" panose="020B0604020202020204" pitchFamily="34" charset="0"/>
                <a:ea typeface="微软雅黑" panose="020B0503020204020204" pitchFamily="34" charset="-122"/>
                <a:sym typeface="Arial" panose="020B0604020202020204" pitchFamily="34" charset="0"/>
              </a:endParaRPr>
            </a:p>
          </p:txBody>
        </p:sp>
        <p:sp>
          <p:nvSpPr>
            <p:cNvPr id="98" name="Oval 98">
              <a:extLst>
                <a:ext uri="{FF2B5EF4-FFF2-40B4-BE49-F238E27FC236}">
                  <a16:creationId xmlns:a16="http://schemas.microsoft.com/office/drawing/2014/main" id="{F125A80A-7BA0-4370-9F69-F421A1ED84AE}"/>
                </a:ext>
              </a:extLst>
            </p:cNvPr>
            <p:cNvSpPr>
              <a:spLocks noChangeArrowheads="1"/>
            </p:cNvSpPr>
            <p:nvPr/>
          </p:nvSpPr>
          <p:spPr bwMode="auto">
            <a:xfrm>
              <a:off x="4349" y="1211"/>
              <a:ext cx="117" cy="11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200">
                <a:latin typeface="Arial" panose="020B0604020202020204" pitchFamily="34" charset="0"/>
                <a:ea typeface="微软雅黑" panose="020B0503020204020204" pitchFamily="34" charset="-122"/>
                <a:sym typeface="Arial" panose="020B0604020202020204" pitchFamily="34" charset="0"/>
              </a:endParaRPr>
            </a:p>
          </p:txBody>
        </p:sp>
        <p:sp>
          <p:nvSpPr>
            <p:cNvPr id="99" name="Oval 99">
              <a:extLst>
                <a:ext uri="{FF2B5EF4-FFF2-40B4-BE49-F238E27FC236}">
                  <a16:creationId xmlns:a16="http://schemas.microsoft.com/office/drawing/2014/main" id="{8973C520-2D44-475E-8573-F7AABA4570D1}"/>
                </a:ext>
              </a:extLst>
            </p:cNvPr>
            <p:cNvSpPr>
              <a:spLocks noChangeArrowheads="1"/>
            </p:cNvSpPr>
            <p:nvPr/>
          </p:nvSpPr>
          <p:spPr bwMode="auto">
            <a:xfrm>
              <a:off x="4548" y="1048"/>
              <a:ext cx="117" cy="11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200">
                <a:latin typeface="Arial" panose="020B0604020202020204" pitchFamily="34" charset="0"/>
                <a:ea typeface="微软雅黑" panose="020B0503020204020204" pitchFamily="34" charset="-122"/>
                <a:sym typeface="Arial" panose="020B0604020202020204" pitchFamily="34" charset="0"/>
              </a:endParaRPr>
            </a:p>
          </p:txBody>
        </p:sp>
        <p:sp>
          <p:nvSpPr>
            <p:cNvPr id="100" name="Oval 100">
              <a:extLst>
                <a:ext uri="{FF2B5EF4-FFF2-40B4-BE49-F238E27FC236}">
                  <a16:creationId xmlns:a16="http://schemas.microsoft.com/office/drawing/2014/main" id="{A9CE4D31-418F-4ACD-8530-82A51507510C}"/>
                </a:ext>
              </a:extLst>
            </p:cNvPr>
            <p:cNvSpPr>
              <a:spLocks noChangeArrowheads="1"/>
            </p:cNvSpPr>
            <p:nvPr/>
          </p:nvSpPr>
          <p:spPr bwMode="auto">
            <a:xfrm>
              <a:off x="4810" y="1147"/>
              <a:ext cx="118" cy="11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200">
                <a:latin typeface="Arial" panose="020B0604020202020204" pitchFamily="34" charset="0"/>
                <a:ea typeface="微软雅黑" panose="020B0503020204020204" pitchFamily="34" charset="-122"/>
                <a:sym typeface="Arial" panose="020B0604020202020204" pitchFamily="34" charset="0"/>
              </a:endParaRPr>
            </a:p>
          </p:txBody>
        </p:sp>
        <p:sp>
          <p:nvSpPr>
            <p:cNvPr id="101" name="Freeform 101">
              <a:extLst>
                <a:ext uri="{FF2B5EF4-FFF2-40B4-BE49-F238E27FC236}">
                  <a16:creationId xmlns:a16="http://schemas.microsoft.com/office/drawing/2014/main" id="{51B21448-A90E-409C-8AA4-699687DE1ADD}"/>
                </a:ext>
              </a:extLst>
            </p:cNvPr>
            <p:cNvSpPr>
              <a:spLocks/>
            </p:cNvSpPr>
            <p:nvPr/>
          </p:nvSpPr>
          <p:spPr bwMode="auto">
            <a:xfrm>
              <a:off x="4186" y="1174"/>
              <a:ext cx="45" cy="127"/>
            </a:xfrm>
            <a:custGeom>
              <a:avLst/>
              <a:gdLst>
                <a:gd name="T0" fmla="*/ 1 w 5"/>
                <a:gd name="T1" fmla="*/ 14 h 14"/>
                <a:gd name="T2" fmla="*/ 3 w 5"/>
                <a:gd name="T3" fmla="*/ 13 h 14"/>
                <a:gd name="T4" fmla="*/ 5 w 5"/>
                <a:gd name="T5" fmla="*/ 14 h 14"/>
                <a:gd name="T6" fmla="*/ 3 w 5"/>
                <a:gd name="T7" fmla="*/ 0 h 14"/>
                <a:gd name="T8" fmla="*/ 0 w 5"/>
                <a:gd name="T9" fmla="*/ 1 h 14"/>
                <a:gd name="T10" fmla="*/ 1 w 5"/>
                <a:gd name="T11" fmla="*/ 14 h 14"/>
              </a:gdLst>
              <a:ahLst/>
              <a:cxnLst>
                <a:cxn ang="0">
                  <a:pos x="T0" y="T1"/>
                </a:cxn>
                <a:cxn ang="0">
                  <a:pos x="T2" y="T3"/>
                </a:cxn>
                <a:cxn ang="0">
                  <a:pos x="T4" y="T5"/>
                </a:cxn>
                <a:cxn ang="0">
                  <a:pos x="T6" y="T7"/>
                </a:cxn>
                <a:cxn ang="0">
                  <a:pos x="T8" y="T9"/>
                </a:cxn>
                <a:cxn ang="0">
                  <a:pos x="T10" y="T11"/>
                </a:cxn>
              </a:cxnLst>
              <a:rect l="0" t="0" r="r" b="b"/>
              <a:pathLst>
                <a:path w="5" h="14">
                  <a:moveTo>
                    <a:pt x="1" y="14"/>
                  </a:moveTo>
                  <a:cubicBezTo>
                    <a:pt x="2" y="13"/>
                    <a:pt x="2" y="13"/>
                    <a:pt x="3" y="13"/>
                  </a:cubicBezTo>
                  <a:cubicBezTo>
                    <a:pt x="4" y="13"/>
                    <a:pt x="4" y="13"/>
                    <a:pt x="5" y="14"/>
                  </a:cubicBezTo>
                  <a:cubicBezTo>
                    <a:pt x="3" y="0"/>
                    <a:pt x="3" y="0"/>
                    <a:pt x="3" y="0"/>
                  </a:cubicBezTo>
                  <a:cubicBezTo>
                    <a:pt x="2" y="0"/>
                    <a:pt x="1" y="1"/>
                    <a:pt x="0" y="1"/>
                  </a:cubicBezTo>
                  <a:lnTo>
                    <a:pt x="1"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200">
                <a:latin typeface="Arial" panose="020B0604020202020204" pitchFamily="34" charset="0"/>
                <a:ea typeface="微软雅黑" panose="020B0503020204020204" pitchFamily="34" charset="-122"/>
                <a:sym typeface="Arial" panose="020B0604020202020204" pitchFamily="34" charset="0"/>
              </a:endParaRPr>
            </a:p>
          </p:txBody>
        </p:sp>
        <p:sp>
          <p:nvSpPr>
            <p:cNvPr id="102" name="Freeform 102">
              <a:extLst>
                <a:ext uri="{FF2B5EF4-FFF2-40B4-BE49-F238E27FC236}">
                  <a16:creationId xmlns:a16="http://schemas.microsoft.com/office/drawing/2014/main" id="{519B3CF0-F630-416A-9056-9F7DE8B8D1F9}"/>
                </a:ext>
              </a:extLst>
            </p:cNvPr>
            <p:cNvSpPr>
              <a:spLocks/>
            </p:cNvSpPr>
            <p:nvPr/>
          </p:nvSpPr>
          <p:spPr bwMode="auto">
            <a:xfrm>
              <a:off x="3760" y="1048"/>
              <a:ext cx="118" cy="99"/>
            </a:xfrm>
            <a:custGeom>
              <a:avLst/>
              <a:gdLst>
                <a:gd name="T0" fmla="*/ 2 w 13"/>
                <a:gd name="T1" fmla="*/ 11 h 11"/>
                <a:gd name="T2" fmla="*/ 13 w 13"/>
                <a:gd name="T3" fmla="*/ 2 h 11"/>
                <a:gd name="T4" fmla="*/ 10 w 13"/>
                <a:gd name="T5" fmla="*/ 0 h 11"/>
                <a:gd name="T6" fmla="*/ 0 w 13"/>
                <a:gd name="T7" fmla="*/ 8 h 11"/>
                <a:gd name="T8" fmla="*/ 2 w 13"/>
                <a:gd name="T9" fmla="*/ 11 h 11"/>
              </a:gdLst>
              <a:ahLst/>
              <a:cxnLst>
                <a:cxn ang="0">
                  <a:pos x="T0" y="T1"/>
                </a:cxn>
                <a:cxn ang="0">
                  <a:pos x="T2" y="T3"/>
                </a:cxn>
                <a:cxn ang="0">
                  <a:pos x="T4" y="T5"/>
                </a:cxn>
                <a:cxn ang="0">
                  <a:pos x="T6" y="T7"/>
                </a:cxn>
                <a:cxn ang="0">
                  <a:pos x="T8" y="T9"/>
                </a:cxn>
              </a:cxnLst>
              <a:rect l="0" t="0" r="r" b="b"/>
              <a:pathLst>
                <a:path w="13" h="11">
                  <a:moveTo>
                    <a:pt x="2" y="11"/>
                  </a:moveTo>
                  <a:cubicBezTo>
                    <a:pt x="13" y="2"/>
                    <a:pt x="13" y="2"/>
                    <a:pt x="13" y="2"/>
                  </a:cubicBezTo>
                  <a:cubicBezTo>
                    <a:pt x="12" y="2"/>
                    <a:pt x="11" y="1"/>
                    <a:pt x="10" y="0"/>
                  </a:cubicBezTo>
                  <a:cubicBezTo>
                    <a:pt x="0" y="8"/>
                    <a:pt x="0" y="8"/>
                    <a:pt x="0" y="8"/>
                  </a:cubicBezTo>
                  <a:cubicBezTo>
                    <a:pt x="1" y="9"/>
                    <a:pt x="2" y="10"/>
                    <a:pt x="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200">
                <a:latin typeface="Arial" panose="020B0604020202020204" pitchFamily="34" charset="0"/>
                <a:ea typeface="微软雅黑" panose="020B0503020204020204" pitchFamily="34" charset="-122"/>
                <a:sym typeface="Arial" panose="020B0604020202020204" pitchFamily="34" charset="0"/>
              </a:endParaRPr>
            </a:p>
          </p:txBody>
        </p:sp>
        <p:sp>
          <p:nvSpPr>
            <p:cNvPr id="103" name="Freeform 103">
              <a:extLst>
                <a:ext uri="{FF2B5EF4-FFF2-40B4-BE49-F238E27FC236}">
                  <a16:creationId xmlns:a16="http://schemas.microsoft.com/office/drawing/2014/main" id="{7B30AD71-322D-4D0D-BCFA-84AE6CC0EC3C}"/>
                </a:ext>
              </a:extLst>
            </p:cNvPr>
            <p:cNvSpPr>
              <a:spLocks/>
            </p:cNvSpPr>
            <p:nvPr/>
          </p:nvSpPr>
          <p:spPr bwMode="auto">
            <a:xfrm>
              <a:off x="3815" y="1464"/>
              <a:ext cx="126" cy="81"/>
            </a:xfrm>
            <a:custGeom>
              <a:avLst/>
              <a:gdLst>
                <a:gd name="T0" fmla="*/ 1 w 14"/>
                <a:gd name="T1" fmla="*/ 0 h 9"/>
                <a:gd name="T2" fmla="*/ 0 w 14"/>
                <a:gd name="T3" fmla="*/ 3 h 9"/>
                <a:gd name="T4" fmla="*/ 13 w 14"/>
                <a:gd name="T5" fmla="*/ 9 h 9"/>
                <a:gd name="T6" fmla="*/ 14 w 14"/>
                <a:gd name="T7" fmla="*/ 5 h 9"/>
                <a:gd name="T8" fmla="*/ 1 w 14"/>
                <a:gd name="T9" fmla="*/ 0 h 9"/>
              </a:gdLst>
              <a:ahLst/>
              <a:cxnLst>
                <a:cxn ang="0">
                  <a:pos x="T0" y="T1"/>
                </a:cxn>
                <a:cxn ang="0">
                  <a:pos x="T2" y="T3"/>
                </a:cxn>
                <a:cxn ang="0">
                  <a:pos x="T4" y="T5"/>
                </a:cxn>
                <a:cxn ang="0">
                  <a:pos x="T6" y="T7"/>
                </a:cxn>
                <a:cxn ang="0">
                  <a:pos x="T8" y="T9"/>
                </a:cxn>
              </a:cxnLst>
              <a:rect l="0" t="0" r="r" b="b"/>
              <a:pathLst>
                <a:path w="14" h="9">
                  <a:moveTo>
                    <a:pt x="1" y="0"/>
                  </a:moveTo>
                  <a:cubicBezTo>
                    <a:pt x="1" y="1"/>
                    <a:pt x="0" y="2"/>
                    <a:pt x="0" y="3"/>
                  </a:cubicBezTo>
                  <a:cubicBezTo>
                    <a:pt x="13" y="9"/>
                    <a:pt x="13" y="9"/>
                    <a:pt x="13" y="9"/>
                  </a:cubicBezTo>
                  <a:cubicBezTo>
                    <a:pt x="13" y="7"/>
                    <a:pt x="13" y="6"/>
                    <a:pt x="14" y="5"/>
                  </a:cubicBez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200">
                <a:latin typeface="Arial" panose="020B0604020202020204" pitchFamily="34" charset="0"/>
                <a:ea typeface="微软雅黑" panose="020B0503020204020204" pitchFamily="34" charset="-122"/>
                <a:sym typeface="Arial" panose="020B0604020202020204" pitchFamily="34" charset="0"/>
              </a:endParaRPr>
            </a:p>
          </p:txBody>
        </p:sp>
        <p:sp>
          <p:nvSpPr>
            <p:cNvPr id="104" name="Freeform 104">
              <a:extLst>
                <a:ext uri="{FF2B5EF4-FFF2-40B4-BE49-F238E27FC236}">
                  <a16:creationId xmlns:a16="http://schemas.microsoft.com/office/drawing/2014/main" id="{BD68EB09-B286-4371-8F3F-051F98FA3238}"/>
                </a:ext>
              </a:extLst>
            </p:cNvPr>
            <p:cNvSpPr>
              <a:spLocks/>
            </p:cNvSpPr>
            <p:nvPr/>
          </p:nvSpPr>
          <p:spPr bwMode="auto">
            <a:xfrm>
              <a:off x="3978" y="1021"/>
              <a:ext cx="144" cy="81"/>
            </a:xfrm>
            <a:custGeom>
              <a:avLst/>
              <a:gdLst>
                <a:gd name="T0" fmla="*/ 15 w 16"/>
                <a:gd name="T1" fmla="*/ 9 h 9"/>
                <a:gd name="T2" fmla="*/ 16 w 16"/>
                <a:gd name="T3" fmla="*/ 6 h 9"/>
                <a:gd name="T4" fmla="*/ 1 w 16"/>
                <a:gd name="T5" fmla="*/ 0 h 9"/>
                <a:gd name="T6" fmla="*/ 0 w 16"/>
                <a:gd name="T7" fmla="*/ 3 h 9"/>
                <a:gd name="T8" fmla="*/ 15 w 16"/>
                <a:gd name="T9" fmla="*/ 9 h 9"/>
              </a:gdLst>
              <a:ahLst/>
              <a:cxnLst>
                <a:cxn ang="0">
                  <a:pos x="T0" y="T1"/>
                </a:cxn>
                <a:cxn ang="0">
                  <a:pos x="T2" y="T3"/>
                </a:cxn>
                <a:cxn ang="0">
                  <a:pos x="T4" y="T5"/>
                </a:cxn>
                <a:cxn ang="0">
                  <a:pos x="T6" y="T7"/>
                </a:cxn>
                <a:cxn ang="0">
                  <a:pos x="T8" y="T9"/>
                </a:cxn>
              </a:cxnLst>
              <a:rect l="0" t="0" r="r" b="b"/>
              <a:pathLst>
                <a:path w="16" h="9">
                  <a:moveTo>
                    <a:pt x="15" y="9"/>
                  </a:moveTo>
                  <a:cubicBezTo>
                    <a:pt x="15" y="7"/>
                    <a:pt x="15" y="6"/>
                    <a:pt x="16" y="6"/>
                  </a:cubicBezTo>
                  <a:cubicBezTo>
                    <a:pt x="1" y="0"/>
                    <a:pt x="1" y="0"/>
                    <a:pt x="1" y="0"/>
                  </a:cubicBezTo>
                  <a:cubicBezTo>
                    <a:pt x="1" y="1"/>
                    <a:pt x="1" y="3"/>
                    <a:pt x="0" y="3"/>
                  </a:cubicBezTo>
                  <a:lnTo>
                    <a:pt x="15"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200">
                <a:latin typeface="Arial" panose="020B0604020202020204" pitchFamily="34" charset="0"/>
                <a:ea typeface="微软雅黑" panose="020B0503020204020204" pitchFamily="34" charset="-122"/>
                <a:sym typeface="Arial" panose="020B0604020202020204" pitchFamily="34" charset="0"/>
              </a:endParaRPr>
            </a:p>
          </p:txBody>
        </p:sp>
        <p:sp>
          <p:nvSpPr>
            <p:cNvPr id="105" name="Freeform 105">
              <a:extLst>
                <a:ext uri="{FF2B5EF4-FFF2-40B4-BE49-F238E27FC236}">
                  <a16:creationId xmlns:a16="http://schemas.microsoft.com/office/drawing/2014/main" id="{D33D88D7-5BA4-4A28-8197-97BE2737036A}"/>
                </a:ext>
              </a:extLst>
            </p:cNvPr>
            <p:cNvSpPr>
              <a:spLocks/>
            </p:cNvSpPr>
            <p:nvPr/>
          </p:nvSpPr>
          <p:spPr bwMode="auto">
            <a:xfrm>
              <a:off x="3715" y="1247"/>
              <a:ext cx="45" cy="135"/>
            </a:xfrm>
            <a:custGeom>
              <a:avLst/>
              <a:gdLst>
                <a:gd name="T0" fmla="*/ 5 w 5"/>
                <a:gd name="T1" fmla="*/ 15 h 15"/>
                <a:gd name="T2" fmla="*/ 3 w 5"/>
                <a:gd name="T3" fmla="*/ 0 h 15"/>
                <a:gd name="T4" fmla="*/ 0 w 5"/>
                <a:gd name="T5" fmla="*/ 0 h 15"/>
                <a:gd name="T6" fmla="*/ 0 w 5"/>
                <a:gd name="T7" fmla="*/ 0 h 15"/>
                <a:gd name="T8" fmla="*/ 2 w 5"/>
                <a:gd name="T9" fmla="*/ 15 h 15"/>
                <a:gd name="T10" fmla="*/ 4 w 5"/>
                <a:gd name="T11" fmla="*/ 15 h 15"/>
                <a:gd name="T12" fmla="*/ 5 w 5"/>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5" h="15">
                  <a:moveTo>
                    <a:pt x="5" y="15"/>
                  </a:moveTo>
                  <a:cubicBezTo>
                    <a:pt x="3" y="0"/>
                    <a:pt x="3" y="0"/>
                    <a:pt x="3" y="0"/>
                  </a:cubicBezTo>
                  <a:cubicBezTo>
                    <a:pt x="2" y="0"/>
                    <a:pt x="1" y="0"/>
                    <a:pt x="0" y="0"/>
                  </a:cubicBezTo>
                  <a:cubicBezTo>
                    <a:pt x="0" y="0"/>
                    <a:pt x="0" y="0"/>
                    <a:pt x="0" y="0"/>
                  </a:cubicBezTo>
                  <a:cubicBezTo>
                    <a:pt x="2" y="15"/>
                    <a:pt x="2" y="15"/>
                    <a:pt x="2" y="15"/>
                  </a:cubicBezTo>
                  <a:cubicBezTo>
                    <a:pt x="2" y="15"/>
                    <a:pt x="3" y="15"/>
                    <a:pt x="4" y="15"/>
                  </a:cubicBezTo>
                  <a:cubicBezTo>
                    <a:pt x="4" y="15"/>
                    <a:pt x="5" y="15"/>
                    <a:pt x="5"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200">
                <a:latin typeface="Arial" panose="020B0604020202020204" pitchFamily="34" charset="0"/>
                <a:ea typeface="微软雅黑" panose="020B0503020204020204" pitchFamily="34" charset="-122"/>
                <a:sym typeface="Arial" panose="020B0604020202020204" pitchFamily="34" charset="0"/>
              </a:endParaRPr>
            </a:p>
          </p:txBody>
        </p:sp>
        <p:sp>
          <p:nvSpPr>
            <p:cNvPr id="106" name="Freeform 106">
              <a:extLst>
                <a:ext uri="{FF2B5EF4-FFF2-40B4-BE49-F238E27FC236}">
                  <a16:creationId xmlns:a16="http://schemas.microsoft.com/office/drawing/2014/main" id="{0C4A382D-E440-43A3-978A-EA2E3D9BE902}"/>
                </a:ext>
              </a:extLst>
            </p:cNvPr>
            <p:cNvSpPr>
              <a:spLocks/>
            </p:cNvSpPr>
            <p:nvPr/>
          </p:nvSpPr>
          <p:spPr bwMode="auto">
            <a:xfrm>
              <a:off x="4050" y="1400"/>
              <a:ext cx="127" cy="118"/>
            </a:xfrm>
            <a:custGeom>
              <a:avLst/>
              <a:gdLst>
                <a:gd name="T0" fmla="*/ 12 w 14"/>
                <a:gd name="T1" fmla="*/ 0 h 13"/>
                <a:gd name="T2" fmla="*/ 0 w 14"/>
                <a:gd name="T3" fmla="*/ 10 h 13"/>
                <a:gd name="T4" fmla="*/ 2 w 14"/>
                <a:gd name="T5" fmla="*/ 13 h 13"/>
                <a:gd name="T6" fmla="*/ 14 w 14"/>
                <a:gd name="T7" fmla="*/ 3 h 13"/>
                <a:gd name="T8" fmla="*/ 12 w 14"/>
                <a:gd name="T9" fmla="*/ 0 h 13"/>
              </a:gdLst>
              <a:ahLst/>
              <a:cxnLst>
                <a:cxn ang="0">
                  <a:pos x="T0" y="T1"/>
                </a:cxn>
                <a:cxn ang="0">
                  <a:pos x="T2" y="T3"/>
                </a:cxn>
                <a:cxn ang="0">
                  <a:pos x="T4" y="T5"/>
                </a:cxn>
                <a:cxn ang="0">
                  <a:pos x="T6" y="T7"/>
                </a:cxn>
                <a:cxn ang="0">
                  <a:pos x="T8" y="T9"/>
                </a:cxn>
              </a:cxnLst>
              <a:rect l="0" t="0" r="r" b="b"/>
              <a:pathLst>
                <a:path w="14" h="13">
                  <a:moveTo>
                    <a:pt x="12" y="0"/>
                  </a:moveTo>
                  <a:cubicBezTo>
                    <a:pt x="0" y="10"/>
                    <a:pt x="0" y="10"/>
                    <a:pt x="0" y="10"/>
                  </a:cubicBezTo>
                  <a:cubicBezTo>
                    <a:pt x="1" y="11"/>
                    <a:pt x="1" y="12"/>
                    <a:pt x="2" y="13"/>
                  </a:cubicBezTo>
                  <a:cubicBezTo>
                    <a:pt x="14" y="3"/>
                    <a:pt x="14" y="3"/>
                    <a:pt x="14" y="3"/>
                  </a:cubicBezTo>
                  <a:cubicBezTo>
                    <a:pt x="13" y="2"/>
                    <a:pt x="12" y="1"/>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200">
                <a:latin typeface="Arial" panose="020B0604020202020204" pitchFamily="34" charset="0"/>
                <a:ea typeface="微软雅黑" panose="020B0503020204020204" pitchFamily="34" charset="-122"/>
                <a:sym typeface="Arial" panose="020B0604020202020204" pitchFamily="34" charset="0"/>
              </a:endParaRPr>
            </a:p>
          </p:txBody>
        </p:sp>
        <p:sp>
          <p:nvSpPr>
            <p:cNvPr id="107" name="Oval 107">
              <a:extLst>
                <a:ext uri="{FF2B5EF4-FFF2-40B4-BE49-F238E27FC236}">
                  <a16:creationId xmlns:a16="http://schemas.microsoft.com/office/drawing/2014/main" id="{7313C193-BFB3-4EC0-A647-81C39EE52B57}"/>
                </a:ext>
              </a:extLst>
            </p:cNvPr>
            <p:cNvSpPr>
              <a:spLocks noChangeArrowheads="1"/>
            </p:cNvSpPr>
            <p:nvPr/>
          </p:nvSpPr>
          <p:spPr bwMode="auto">
            <a:xfrm>
              <a:off x="4149" y="1301"/>
              <a:ext cx="127" cy="12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200">
                <a:latin typeface="Arial" panose="020B0604020202020204" pitchFamily="34" charset="0"/>
                <a:ea typeface="微软雅黑" panose="020B0503020204020204" pitchFamily="34" charset="-122"/>
                <a:sym typeface="Arial" panose="020B0604020202020204" pitchFamily="34" charset="0"/>
              </a:endParaRPr>
            </a:p>
          </p:txBody>
        </p:sp>
        <p:sp>
          <p:nvSpPr>
            <p:cNvPr id="108" name="Oval 108">
              <a:extLst>
                <a:ext uri="{FF2B5EF4-FFF2-40B4-BE49-F238E27FC236}">
                  <a16:creationId xmlns:a16="http://schemas.microsoft.com/office/drawing/2014/main" id="{A676EF2A-FD6A-4C6C-86D9-AA3CBB230314}"/>
                </a:ext>
              </a:extLst>
            </p:cNvPr>
            <p:cNvSpPr>
              <a:spLocks noChangeArrowheads="1"/>
            </p:cNvSpPr>
            <p:nvPr/>
          </p:nvSpPr>
          <p:spPr bwMode="auto">
            <a:xfrm>
              <a:off x="3941" y="1482"/>
              <a:ext cx="118" cy="12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200">
                <a:latin typeface="Arial" panose="020B0604020202020204" pitchFamily="34" charset="0"/>
                <a:ea typeface="微软雅黑" panose="020B0503020204020204" pitchFamily="34" charset="-122"/>
                <a:sym typeface="Arial" panose="020B0604020202020204" pitchFamily="34" charset="0"/>
              </a:endParaRPr>
            </a:p>
          </p:txBody>
        </p:sp>
        <p:sp>
          <p:nvSpPr>
            <p:cNvPr id="109" name="Oval 109">
              <a:extLst>
                <a:ext uri="{FF2B5EF4-FFF2-40B4-BE49-F238E27FC236}">
                  <a16:creationId xmlns:a16="http://schemas.microsoft.com/office/drawing/2014/main" id="{10B18D85-9431-4382-91E7-2FDE81B48D6F}"/>
                </a:ext>
              </a:extLst>
            </p:cNvPr>
            <p:cNvSpPr>
              <a:spLocks noChangeArrowheads="1"/>
            </p:cNvSpPr>
            <p:nvPr/>
          </p:nvSpPr>
          <p:spPr bwMode="auto">
            <a:xfrm>
              <a:off x="3697" y="1391"/>
              <a:ext cx="118" cy="11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200">
                <a:latin typeface="Arial" panose="020B0604020202020204" pitchFamily="34" charset="0"/>
                <a:ea typeface="微软雅黑" panose="020B0503020204020204" pitchFamily="34" charset="-122"/>
                <a:sym typeface="Arial" panose="020B0604020202020204" pitchFamily="34" charset="0"/>
              </a:endParaRPr>
            </a:p>
          </p:txBody>
        </p:sp>
        <p:sp>
          <p:nvSpPr>
            <p:cNvPr id="110" name="Oval 110">
              <a:extLst>
                <a:ext uri="{FF2B5EF4-FFF2-40B4-BE49-F238E27FC236}">
                  <a16:creationId xmlns:a16="http://schemas.microsoft.com/office/drawing/2014/main" id="{921E921E-ADD8-48D9-9A9F-172C15ADA19F}"/>
                </a:ext>
              </a:extLst>
            </p:cNvPr>
            <p:cNvSpPr>
              <a:spLocks noChangeArrowheads="1"/>
            </p:cNvSpPr>
            <p:nvPr/>
          </p:nvSpPr>
          <p:spPr bwMode="auto">
            <a:xfrm>
              <a:off x="3661" y="1120"/>
              <a:ext cx="117" cy="11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200">
                <a:latin typeface="Arial" panose="020B0604020202020204" pitchFamily="34" charset="0"/>
                <a:ea typeface="微软雅黑" panose="020B0503020204020204" pitchFamily="34" charset="-122"/>
                <a:sym typeface="Arial" panose="020B0604020202020204" pitchFamily="34" charset="0"/>
              </a:endParaRPr>
            </a:p>
          </p:txBody>
        </p:sp>
        <p:sp>
          <p:nvSpPr>
            <p:cNvPr id="111" name="Oval 111">
              <a:extLst>
                <a:ext uri="{FF2B5EF4-FFF2-40B4-BE49-F238E27FC236}">
                  <a16:creationId xmlns:a16="http://schemas.microsoft.com/office/drawing/2014/main" id="{E15A5CA9-E322-4A77-B30A-F77A39E549BE}"/>
                </a:ext>
              </a:extLst>
            </p:cNvPr>
            <p:cNvSpPr>
              <a:spLocks noChangeArrowheads="1"/>
            </p:cNvSpPr>
            <p:nvPr/>
          </p:nvSpPr>
          <p:spPr bwMode="auto">
            <a:xfrm>
              <a:off x="3860" y="957"/>
              <a:ext cx="118" cy="11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200">
                <a:latin typeface="Arial" panose="020B0604020202020204" pitchFamily="34" charset="0"/>
                <a:ea typeface="微软雅黑" panose="020B0503020204020204" pitchFamily="34" charset="-122"/>
                <a:sym typeface="Arial" panose="020B0604020202020204" pitchFamily="34" charset="0"/>
              </a:endParaRPr>
            </a:p>
          </p:txBody>
        </p:sp>
        <p:sp>
          <p:nvSpPr>
            <p:cNvPr id="112" name="Oval 112">
              <a:extLst>
                <a:ext uri="{FF2B5EF4-FFF2-40B4-BE49-F238E27FC236}">
                  <a16:creationId xmlns:a16="http://schemas.microsoft.com/office/drawing/2014/main" id="{0BBA1568-2B6B-48C6-80E1-061F3FE3A55A}"/>
                </a:ext>
              </a:extLst>
            </p:cNvPr>
            <p:cNvSpPr>
              <a:spLocks noChangeArrowheads="1"/>
            </p:cNvSpPr>
            <p:nvPr/>
          </p:nvSpPr>
          <p:spPr bwMode="auto">
            <a:xfrm>
              <a:off x="4122" y="1048"/>
              <a:ext cx="118" cy="12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2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3" name="Group 116">
            <a:extLst>
              <a:ext uri="{FF2B5EF4-FFF2-40B4-BE49-F238E27FC236}">
                <a16:creationId xmlns:a16="http://schemas.microsoft.com/office/drawing/2014/main" id="{120FD491-6845-4935-B986-598D634D85CF}"/>
              </a:ext>
            </a:extLst>
          </p:cNvPr>
          <p:cNvGrpSpPr>
            <a:grpSpLocks noChangeAspect="1"/>
          </p:cNvGrpSpPr>
          <p:nvPr/>
        </p:nvGrpSpPr>
        <p:grpSpPr bwMode="auto">
          <a:xfrm>
            <a:off x="9277896" y="3092090"/>
            <a:ext cx="180069" cy="161120"/>
            <a:chOff x="3631" y="1959"/>
            <a:chExt cx="402" cy="392"/>
          </a:xfrm>
          <a:solidFill>
            <a:srgbClr val="F0CC30"/>
          </a:solidFill>
        </p:grpSpPr>
        <p:sp>
          <p:nvSpPr>
            <p:cNvPr id="114" name="Freeform 117">
              <a:extLst>
                <a:ext uri="{FF2B5EF4-FFF2-40B4-BE49-F238E27FC236}">
                  <a16:creationId xmlns:a16="http://schemas.microsoft.com/office/drawing/2014/main" id="{5C510D36-36E5-407F-BC6D-10D1509487AE}"/>
                </a:ext>
              </a:extLst>
            </p:cNvPr>
            <p:cNvSpPr>
              <a:spLocks noEditPoints="1"/>
            </p:cNvSpPr>
            <p:nvPr/>
          </p:nvSpPr>
          <p:spPr bwMode="auto">
            <a:xfrm>
              <a:off x="3645" y="1968"/>
              <a:ext cx="388" cy="322"/>
            </a:xfrm>
            <a:custGeom>
              <a:avLst/>
              <a:gdLst>
                <a:gd name="T0" fmla="*/ 0 w 164"/>
                <a:gd name="T1" fmla="*/ 121 h 136"/>
                <a:gd name="T2" fmla="*/ 42 w 164"/>
                <a:gd name="T3" fmla="*/ 74 h 136"/>
                <a:gd name="T4" fmla="*/ 49 w 164"/>
                <a:gd name="T5" fmla="*/ 73 h 136"/>
                <a:gd name="T6" fmla="*/ 61 w 164"/>
                <a:gd name="T7" fmla="*/ 80 h 136"/>
                <a:gd name="T8" fmla="*/ 77 w 164"/>
                <a:gd name="T9" fmla="*/ 44 h 136"/>
                <a:gd name="T10" fmla="*/ 81 w 164"/>
                <a:gd name="T11" fmla="*/ 41 h 136"/>
                <a:gd name="T12" fmla="*/ 92 w 164"/>
                <a:gd name="T13" fmla="*/ 39 h 136"/>
                <a:gd name="T14" fmla="*/ 98 w 164"/>
                <a:gd name="T15" fmla="*/ 48 h 136"/>
                <a:gd name="T16" fmla="*/ 85 w 164"/>
                <a:gd name="T17" fmla="*/ 51 h 136"/>
                <a:gd name="T18" fmla="*/ 68 w 164"/>
                <a:gd name="T19" fmla="*/ 89 h 136"/>
                <a:gd name="T20" fmla="*/ 61 w 164"/>
                <a:gd name="T21" fmla="*/ 91 h 136"/>
                <a:gd name="T22" fmla="*/ 47 w 164"/>
                <a:gd name="T23" fmla="*/ 84 h 136"/>
                <a:gd name="T24" fmla="*/ 0 w 164"/>
                <a:gd name="T25" fmla="*/ 136 h 136"/>
                <a:gd name="T26" fmla="*/ 0 w 164"/>
                <a:gd name="T27" fmla="*/ 121 h 136"/>
                <a:gd name="T28" fmla="*/ 125 w 164"/>
                <a:gd name="T29" fmla="*/ 33 h 136"/>
                <a:gd name="T30" fmla="*/ 141 w 164"/>
                <a:gd name="T31" fmla="*/ 30 h 136"/>
                <a:gd name="T32" fmla="*/ 153 w 164"/>
                <a:gd name="T33" fmla="*/ 0 h 136"/>
                <a:gd name="T34" fmla="*/ 164 w 164"/>
                <a:gd name="T35" fmla="*/ 0 h 136"/>
                <a:gd name="T36" fmla="*/ 149 w 164"/>
                <a:gd name="T37" fmla="*/ 36 h 136"/>
                <a:gd name="T38" fmla="*/ 145 w 164"/>
                <a:gd name="T39" fmla="*/ 40 h 136"/>
                <a:gd name="T40" fmla="*/ 129 w 164"/>
                <a:gd name="T41" fmla="*/ 43 h 136"/>
                <a:gd name="T42" fmla="*/ 125 w 164"/>
                <a:gd name="T43" fmla="*/ 3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4" h="136">
                  <a:moveTo>
                    <a:pt x="0" y="121"/>
                  </a:moveTo>
                  <a:cubicBezTo>
                    <a:pt x="42" y="74"/>
                    <a:pt x="42" y="74"/>
                    <a:pt x="42" y="74"/>
                  </a:cubicBezTo>
                  <a:cubicBezTo>
                    <a:pt x="44" y="72"/>
                    <a:pt x="47" y="72"/>
                    <a:pt x="49" y="73"/>
                  </a:cubicBezTo>
                  <a:cubicBezTo>
                    <a:pt x="61" y="80"/>
                    <a:pt x="61" y="80"/>
                    <a:pt x="61" y="80"/>
                  </a:cubicBezTo>
                  <a:cubicBezTo>
                    <a:pt x="77" y="44"/>
                    <a:pt x="77" y="44"/>
                    <a:pt x="77" y="44"/>
                  </a:cubicBezTo>
                  <a:cubicBezTo>
                    <a:pt x="78" y="42"/>
                    <a:pt x="79" y="41"/>
                    <a:pt x="81" y="41"/>
                  </a:cubicBezTo>
                  <a:cubicBezTo>
                    <a:pt x="92" y="39"/>
                    <a:pt x="92" y="39"/>
                    <a:pt x="92" y="39"/>
                  </a:cubicBezTo>
                  <a:cubicBezTo>
                    <a:pt x="94" y="42"/>
                    <a:pt x="97" y="45"/>
                    <a:pt x="98" y="48"/>
                  </a:cubicBezTo>
                  <a:cubicBezTo>
                    <a:pt x="85" y="51"/>
                    <a:pt x="85" y="51"/>
                    <a:pt x="85" y="51"/>
                  </a:cubicBezTo>
                  <a:cubicBezTo>
                    <a:pt x="68" y="89"/>
                    <a:pt x="68" y="89"/>
                    <a:pt x="68" y="89"/>
                  </a:cubicBezTo>
                  <a:cubicBezTo>
                    <a:pt x="67" y="92"/>
                    <a:pt x="64" y="93"/>
                    <a:pt x="61" y="91"/>
                  </a:cubicBezTo>
                  <a:cubicBezTo>
                    <a:pt x="47" y="84"/>
                    <a:pt x="47" y="84"/>
                    <a:pt x="47" y="84"/>
                  </a:cubicBezTo>
                  <a:cubicBezTo>
                    <a:pt x="0" y="136"/>
                    <a:pt x="0" y="136"/>
                    <a:pt x="0" y="136"/>
                  </a:cubicBezTo>
                  <a:cubicBezTo>
                    <a:pt x="0" y="121"/>
                    <a:pt x="0" y="121"/>
                    <a:pt x="0" y="121"/>
                  </a:cubicBezTo>
                  <a:close/>
                  <a:moveTo>
                    <a:pt x="125" y="33"/>
                  </a:moveTo>
                  <a:cubicBezTo>
                    <a:pt x="141" y="30"/>
                    <a:pt x="141" y="30"/>
                    <a:pt x="141" y="30"/>
                  </a:cubicBezTo>
                  <a:cubicBezTo>
                    <a:pt x="153" y="0"/>
                    <a:pt x="153" y="0"/>
                    <a:pt x="153" y="0"/>
                  </a:cubicBezTo>
                  <a:cubicBezTo>
                    <a:pt x="164" y="0"/>
                    <a:pt x="164" y="0"/>
                    <a:pt x="164" y="0"/>
                  </a:cubicBezTo>
                  <a:cubicBezTo>
                    <a:pt x="149" y="36"/>
                    <a:pt x="149" y="36"/>
                    <a:pt x="149" y="36"/>
                  </a:cubicBezTo>
                  <a:cubicBezTo>
                    <a:pt x="149" y="38"/>
                    <a:pt x="147" y="39"/>
                    <a:pt x="145" y="40"/>
                  </a:cubicBezTo>
                  <a:cubicBezTo>
                    <a:pt x="129" y="43"/>
                    <a:pt x="129" y="43"/>
                    <a:pt x="129" y="43"/>
                  </a:cubicBezTo>
                  <a:cubicBezTo>
                    <a:pt x="128" y="39"/>
                    <a:pt x="127" y="36"/>
                    <a:pt x="125"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200">
                <a:latin typeface="Arial" panose="020B0604020202020204" pitchFamily="34" charset="0"/>
                <a:ea typeface="微软雅黑" panose="020B0503020204020204" pitchFamily="34" charset="-122"/>
                <a:sym typeface="Arial" panose="020B0604020202020204" pitchFamily="34" charset="0"/>
              </a:endParaRPr>
            </a:p>
          </p:txBody>
        </p:sp>
        <p:sp>
          <p:nvSpPr>
            <p:cNvPr id="115" name="Freeform 118">
              <a:extLst>
                <a:ext uri="{FF2B5EF4-FFF2-40B4-BE49-F238E27FC236}">
                  <a16:creationId xmlns:a16="http://schemas.microsoft.com/office/drawing/2014/main" id="{E4D77DAA-AEBA-46CA-AB48-3EAADB715B55}"/>
                </a:ext>
              </a:extLst>
            </p:cNvPr>
            <p:cNvSpPr>
              <a:spLocks noEditPoints="1"/>
            </p:cNvSpPr>
            <p:nvPr/>
          </p:nvSpPr>
          <p:spPr bwMode="auto">
            <a:xfrm>
              <a:off x="3631" y="1959"/>
              <a:ext cx="392" cy="392"/>
            </a:xfrm>
            <a:custGeom>
              <a:avLst/>
              <a:gdLst>
                <a:gd name="T0" fmla="*/ 15 w 166"/>
                <a:gd name="T1" fmla="*/ 102 h 166"/>
                <a:gd name="T2" fmla="*/ 24 w 166"/>
                <a:gd name="T3" fmla="*/ 25 h 166"/>
                <a:gd name="T4" fmla="*/ 113 w 166"/>
                <a:gd name="T5" fmla="*/ 25 h 166"/>
                <a:gd name="T6" fmla="*/ 119 w 166"/>
                <a:gd name="T7" fmla="*/ 105 h 166"/>
                <a:gd name="T8" fmla="*/ 130 w 166"/>
                <a:gd name="T9" fmla="*/ 116 h 166"/>
                <a:gd name="T10" fmla="*/ 116 w 166"/>
                <a:gd name="T11" fmla="*/ 131 h 166"/>
                <a:gd name="T12" fmla="*/ 105 w 166"/>
                <a:gd name="T13" fmla="*/ 120 h 166"/>
                <a:gd name="T14" fmla="*/ 33 w 166"/>
                <a:gd name="T15" fmla="*/ 121 h 166"/>
                <a:gd name="T16" fmla="*/ 44 w 166"/>
                <a:gd name="T17" fmla="*/ 109 h 166"/>
                <a:gd name="T18" fmla="*/ 102 w 166"/>
                <a:gd name="T19" fmla="*/ 102 h 166"/>
                <a:gd name="T20" fmla="*/ 102 w 166"/>
                <a:gd name="T21" fmla="*/ 36 h 166"/>
                <a:gd name="T22" fmla="*/ 35 w 166"/>
                <a:gd name="T23" fmla="*/ 36 h 166"/>
                <a:gd name="T24" fmla="*/ 26 w 166"/>
                <a:gd name="T25" fmla="*/ 90 h 166"/>
                <a:gd name="T26" fmla="*/ 15 w 166"/>
                <a:gd name="T27" fmla="*/ 102 h 166"/>
                <a:gd name="T28" fmla="*/ 136 w 166"/>
                <a:gd name="T29" fmla="*/ 122 h 166"/>
                <a:gd name="T30" fmla="*/ 162 w 166"/>
                <a:gd name="T31" fmla="*/ 148 h 166"/>
                <a:gd name="T32" fmla="*/ 162 w 166"/>
                <a:gd name="T33" fmla="*/ 162 h 166"/>
                <a:gd name="T34" fmla="*/ 147 w 166"/>
                <a:gd name="T35" fmla="*/ 162 h 166"/>
                <a:gd name="T36" fmla="*/ 121 w 166"/>
                <a:gd name="T37" fmla="*/ 137 h 166"/>
                <a:gd name="T38" fmla="*/ 136 w 166"/>
                <a:gd name="T39" fmla="*/ 12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6" h="166">
                  <a:moveTo>
                    <a:pt x="15" y="102"/>
                  </a:moveTo>
                  <a:cubicBezTo>
                    <a:pt x="0" y="78"/>
                    <a:pt x="3" y="46"/>
                    <a:pt x="24" y="25"/>
                  </a:cubicBezTo>
                  <a:cubicBezTo>
                    <a:pt x="48" y="0"/>
                    <a:pt x="88" y="0"/>
                    <a:pt x="113" y="25"/>
                  </a:cubicBezTo>
                  <a:cubicBezTo>
                    <a:pt x="134" y="46"/>
                    <a:pt x="137" y="81"/>
                    <a:pt x="119" y="105"/>
                  </a:cubicBezTo>
                  <a:cubicBezTo>
                    <a:pt x="130" y="116"/>
                    <a:pt x="130" y="116"/>
                    <a:pt x="130" y="116"/>
                  </a:cubicBezTo>
                  <a:cubicBezTo>
                    <a:pt x="116" y="131"/>
                    <a:pt x="116" y="131"/>
                    <a:pt x="116" y="131"/>
                  </a:cubicBezTo>
                  <a:cubicBezTo>
                    <a:pt x="105" y="120"/>
                    <a:pt x="105" y="120"/>
                    <a:pt x="105" y="120"/>
                  </a:cubicBezTo>
                  <a:cubicBezTo>
                    <a:pt x="83" y="135"/>
                    <a:pt x="55" y="135"/>
                    <a:pt x="33" y="121"/>
                  </a:cubicBezTo>
                  <a:cubicBezTo>
                    <a:pt x="44" y="109"/>
                    <a:pt x="44" y="109"/>
                    <a:pt x="44" y="109"/>
                  </a:cubicBezTo>
                  <a:cubicBezTo>
                    <a:pt x="62" y="120"/>
                    <a:pt x="86" y="118"/>
                    <a:pt x="102" y="102"/>
                  </a:cubicBezTo>
                  <a:cubicBezTo>
                    <a:pt x="120" y="84"/>
                    <a:pt x="120" y="54"/>
                    <a:pt x="102" y="36"/>
                  </a:cubicBezTo>
                  <a:cubicBezTo>
                    <a:pt x="83" y="17"/>
                    <a:pt x="53" y="17"/>
                    <a:pt x="35" y="36"/>
                  </a:cubicBezTo>
                  <a:cubicBezTo>
                    <a:pt x="20" y="50"/>
                    <a:pt x="17" y="73"/>
                    <a:pt x="26" y="90"/>
                  </a:cubicBezTo>
                  <a:cubicBezTo>
                    <a:pt x="15" y="102"/>
                    <a:pt x="15" y="102"/>
                    <a:pt x="15" y="102"/>
                  </a:cubicBezTo>
                  <a:close/>
                  <a:moveTo>
                    <a:pt x="136" y="122"/>
                  </a:moveTo>
                  <a:cubicBezTo>
                    <a:pt x="162" y="148"/>
                    <a:pt x="162" y="148"/>
                    <a:pt x="162" y="148"/>
                  </a:cubicBezTo>
                  <a:cubicBezTo>
                    <a:pt x="166" y="152"/>
                    <a:pt x="166" y="158"/>
                    <a:pt x="162" y="162"/>
                  </a:cubicBezTo>
                  <a:cubicBezTo>
                    <a:pt x="157" y="166"/>
                    <a:pt x="151" y="166"/>
                    <a:pt x="147" y="162"/>
                  </a:cubicBezTo>
                  <a:cubicBezTo>
                    <a:pt x="121" y="137"/>
                    <a:pt x="121" y="137"/>
                    <a:pt x="121" y="137"/>
                  </a:cubicBezTo>
                  <a:cubicBezTo>
                    <a:pt x="136" y="122"/>
                    <a:pt x="136" y="122"/>
                    <a:pt x="136"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2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6" name="Group 122">
            <a:extLst>
              <a:ext uri="{FF2B5EF4-FFF2-40B4-BE49-F238E27FC236}">
                <a16:creationId xmlns:a16="http://schemas.microsoft.com/office/drawing/2014/main" id="{A0B89AC0-BC2D-4C69-AE8C-E8A3CB6D0029}"/>
              </a:ext>
            </a:extLst>
          </p:cNvPr>
          <p:cNvGrpSpPr>
            <a:grpSpLocks noChangeAspect="1"/>
          </p:cNvGrpSpPr>
          <p:nvPr/>
        </p:nvGrpSpPr>
        <p:grpSpPr bwMode="auto">
          <a:xfrm>
            <a:off x="9287725" y="3399753"/>
            <a:ext cx="138313" cy="206147"/>
            <a:chOff x="3715" y="-1453"/>
            <a:chExt cx="2305" cy="3744"/>
          </a:xfrm>
          <a:solidFill>
            <a:srgbClr val="F0CC30"/>
          </a:solidFill>
        </p:grpSpPr>
        <p:sp>
          <p:nvSpPr>
            <p:cNvPr id="117" name="Freeform 123">
              <a:extLst>
                <a:ext uri="{FF2B5EF4-FFF2-40B4-BE49-F238E27FC236}">
                  <a16:creationId xmlns:a16="http://schemas.microsoft.com/office/drawing/2014/main" id="{B73B33E9-1CCC-44E9-BFDD-F97513C67FC0}"/>
                </a:ext>
              </a:extLst>
            </p:cNvPr>
            <p:cNvSpPr>
              <a:spLocks/>
            </p:cNvSpPr>
            <p:nvPr/>
          </p:nvSpPr>
          <p:spPr bwMode="auto">
            <a:xfrm>
              <a:off x="5739" y="-1087"/>
              <a:ext cx="253" cy="253"/>
            </a:xfrm>
            <a:custGeom>
              <a:avLst/>
              <a:gdLst>
                <a:gd name="T0" fmla="*/ 4 w 9"/>
                <a:gd name="T1" fmla="*/ 1 h 9"/>
                <a:gd name="T2" fmla="*/ 9 w 9"/>
                <a:gd name="T3" fmla="*/ 4 h 9"/>
                <a:gd name="T4" fmla="*/ 7 w 9"/>
                <a:gd name="T5" fmla="*/ 8 h 9"/>
                <a:gd name="T6" fmla="*/ 4 w 9"/>
                <a:gd name="T7" fmla="*/ 9 h 9"/>
                <a:gd name="T8" fmla="*/ 0 w 9"/>
                <a:gd name="T9" fmla="*/ 5 h 9"/>
                <a:gd name="T10" fmla="*/ 4 w 9"/>
                <a:gd name="T11" fmla="*/ 1 h 9"/>
              </a:gdLst>
              <a:ahLst/>
              <a:cxnLst>
                <a:cxn ang="0">
                  <a:pos x="T0" y="T1"/>
                </a:cxn>
                <a:cxn ang="0">
                  <a:pos x="T2" y="T3"/>
                </a:cxn>
                <a:cxn ang="0">
                  <a:pos x="T4" y="T5"/>
                </a:cxn>
                <a:cxn ang="0">
                  <a:pos x="T6" y="T7"/>
                </a:cxn>
                <a:cxn ang="0">
                  <a:pos x="T8" y="T9"/>
                </a:cxn>
                <a:cxn ang="0">
                  <a:pos x="T10" y="T11"/>
                </a:cxn>
              </a:cxnLst>
              <a:rect l="0" t="0" r="r" b="b"/>
              <a:pathLst>
                <a:path w="9" h="9">
                  <a:moveTo>
                    <a:pt x="4" y="1"/>
                  </a:moveTo>
                  <a:cubicBezTo>
                    <a:pt x="6" y="0"/>
                    <a:pt x="9" y="2"/>
                    <a:pt x="9" y="4"/>
                  </a:cubicBezTo>
                  <a:cubicBezTo>
                    <a:pt x="9" y="6"/>
                    <a:pt x="8" y="7"/>
                    <a:pt x="7" y="8"/>
                  </a:cubicBezTo>
                  <a:cubicBezTo>
                    <a:pt x="6" y="9"/>
                    <a:pt x="5" y="9"/>
                    <a:pt x="4" y="9"/>
                  </a:cubicBezTo>
                  <a:cubicBezTo>
                    <a:pt x="2" y="9"/>
                    <a:pt x="0" y="7"/>
                    <a:pt x="0" y="5"/>
                  </a:cubicBezTo>
                  <a:cubicBezTo>
                    <a:pt x="0" y="3"/>
                    <a:pt x="2" y="1"/>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200">
                <a:latin typeface="Arial" panose="020B0604020202020204" pitchFamily="34" charset="0"/>
                <a:ea typeface="微软雅黑" panose="020B0503020204020204" pitchFamily="34" charset="-122"/>
                <a:sym typeface="Arial" panose="020B0604020202020204" pitchFamily="34" charset="0"/>
              </a:endParaRPr>
            </a:p>
          </p:txBody>
        </p:sp>
        <p:sp>
          <p:nvSpPr>
            <p:cNvPr id="118" name="Freeform 124">
              <a:extLst>
                <a:ext uri="{FF2B5EF4-FFF2-40B4-BE49-F238E27FC236}">
                  <a16:creationId xmlns:a16="http://schemas.microsoft.com/office/drawing/2014/main" id="{E7C300A9-B077-4615-8B5A-E3C3753D1222}"/>
                </a:ext>
              </a:extLst>
            </p:cNvPr>
            <p:cNvSpPr>
              <a:spLocks/>
            </p:cNvSpPr>
            <p:nvPr/>
          </p:nvSpPr>
          <p:spPr bwMode="auto">
            <a:xfrm>
              <a:off x="3715" y="-1087"/>
              <a:ext cx="422" cy="422"/>
            </a:xfrm>
            <a:custGeom>
              <a:avLst/>
              <a:gdLst>
                <a:gd name="T0" fmla="*/ 6 w 15"/>
                <a:gd name="T1" fmla="*/ 1 h 15"/>
                <a:gd name="T2" fmla="*/ 14 w 15"/>
                <a:gd name="T3" fmla="*/ 6 h 15"/>
                <a:gd name="T4" fmla="*/ 13 w 15"/>
                <a:gd name="T5" fmla="*/ 12 h 15"/>
                <a:gd name="T6" fmla="*/ 8 w 15"/>
                <a:gd name="T7" fmla="*/ 15 h 15"/>
                <a:gd name="T8" fmla="*/ 3 w 15"/>
                <a:gd name="T9" fmla="*/ 13 h 15"/>
                <a:gd name="T10" fmla="*/ 1 w 15"/>
                <a:gd name="T11" fmla="*/ 6 h 15"/>
                <a:gd name="T12" fmla="*/ 6 w 15"/>
                <a:gd name="T13" fmla="*/ 1 h 15"/>
              </a:gdLst>
              <a:ahLst/>
              <a:cxnLst>
                <a:cxn ang="0">
                  <a:pos x="T0" y="T1"/>
                </a:cxn>
                <a:cxn ang="0">
                  <a:pos x="T2" y="T3"/>
                </a:cxn>
                <a:cxn ang="0">
                  <a:pos x="T4" y="T5"/>
                </a:cxn>
                <a:cxn ang="0">
                  <a:pos x="T6" y="T7"/>
                </a:cxn>
                <a:cxn ang="0">
                  <a:pos x="T8" y="T9"/>
                </a:cxn>
                <a:cxn ang="0">
                  <a:pos x="T10" y="T11"/>
                </a:cxn>
                <a:cxn ang="0">
                  <a:pos x="T12" y="T13"/>
                </a:cxn>
              </a:cxnLst>
              <a:rect l="0" t="0" r="r" b="b"/>
              <a:pathLst>
                <a:path w="15" h="15">
                  <a:moveTo>
                    <a:pt x="6" y="1"/>
                  </a:moveTo>
                  <a:cubicBezTo>
                    <a:pt x="10" y="0"/>
                    <a:pt x="14" y="2"/>
                    <a:pt x="14" y="6"/>
                  </a:cubicBezTo>
                  <a:cubicBezTo>
                    <a:pt x="15" y="8"/>
                    <a:pt x="14" y="11"/>
                    <a:pt x="13" y="12"/>
                  </a:cubicBezTo>
                  <a:cubicBezTo>
                    <a:pt x="12" y="14"/>
                    <a:pt x="10" y="15"/>
                    <a:pt x="8" y="15"/>
                  </a:cubicBezTo>
                  <a:cubicBezTo>
                    <a:pt x="7" y="15"/>
                    <a:pt x="5" y="14"/>
                    <a:pt x="3" y="13"/>
                  </a:cubicBezTo>
                  <a:cubicBezTo>
                    <a:pt x="1" y="12"/>
                    <a:pt x="0" y="9"/>
                    <a:pt x="1" y="6"/>
                  </a:cubicBezTo>
                  <a:cubicBezTo>
                    <a:pt x="1" y="4"/>
                    <a:pt x="3" y="1"/>
                    <a:pt x="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200">
                <a:latin typeface="Arial" panose="020B0604020202020204" pitchFamily="34" charset="0"/>
                <a:ea typeface="微软雅黑" panose="020B0503020204020204" pitchFamily="34" charset="-122"/>
                <a:sym typeface="Arial" panose="020B0604020202020204" pitchFamily="34" charset="0"/>
              </a:endParaRPr>
            </a:p>
          </p:txBody>
        </p:sp>
        <p:sp>
          <p:nvSpPr>
            <p:cNvPr id="119" name="Freeform 125">
              <a:extLst>
                <a:ext uri="{FF2B5EF4-FFF2-40B4-BE49-F238E27FC236}">
                  <a16:creationId xmlns:a16="http://schemas.microsoft.com/office/drawing/2014/main" id="{293E979A-7A1E-400D-85FB-E93ED4F12572}"/>
                </a:ext>
              </a:extLst>
            </p:cNvPr>
            <p:cNvSpPr>
              <a:spLocks/>
            </p:cNvSpPr>
            <p:nvPr/>
          </p:nvSpPr>
          <p:spPr bwMode="auto">
            <a:xfrm>
              <a:off x="5627" y="-777"/>
              <a:ext cx="253" cy="253"/>
            </a:xfrm>
            <a:custGeom>
              <a:avLst/>
              <a:gdLst>
                <a:gd name="T0" fmla="*/ 4 w 9"/>
                <a:gd name="T1" fmla="*/ 0 h 9"/>
                <a:gd name="T2" fmla="*/ 7 w 9"/>
                <a:gd name="T3" fmla="*/ 0 h 9"/>
                <a:gd name="T4" fmla="*/ 9 w 9"/>
                <a:gd name="T5" fmla="*/ 5 h 9"/>
                <a:gd name="T6" fmla="*/ 6 w 9"/>
                <a:gd name="T7" fmla="*/ 8 h 9"/>
                <a:gd name="T8" fmla="*/ 2 w 9"/>
                <a:gd name="T9" fmla="*/ 8 h 9"/>
                <a:gd name="T10" fmla="*/ 0 w 9"/>
                <a:gd name="T11" fmla="*/ 4 h 9"/>
                <a:gd name="T12" fmla="*/ 4 w 9"/>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9" h="9">
                  <a:moveTo>
                    <a:pt x="4" y="0"/>
                  </a:moveTo>
                  <a:cubicBezTo>
                    <a:pt x="5" y="0"/>
                    <a:pt x="6" y="0"/>
                    <a:pt x="7" y="0"/>
                  </a:cubicBezTo>
                  <a:cubicBezTo>
                    <a:pt x="8" y="1"/>
                    <a:pt x="9" y="3"/>
                    <a:pt x="9" y="5"/>
                  </a:cubicBezTo>
                  <a:cubicBezTo>
                    <a:pt x="9" y="6"/>
                    <a:pt x="8" y="8"/>
                    <a:pt x="6" y="8"/>
                  </a:cubicBezTo>
                  <a:cubicBezTo>
                    <a:pt x="5" y="9"/>
                    <a:pt x="3" y="9"/>
                    <a:pt x="2" y="8"/>
                  </a:cubicBezTo>
                  <a:cubicBezTo>
                    <a:pt x="1" y="7"/>
                    <a:pt x="0" y="6"/>
                    <a:pt x="0" y="4"/>
                  </a:cubicBezTo>
                  <a:cubicBezTo>
                    <a:pt x="0" y="2"/>
                    <a:pt x="2"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200">
                <a:latin typeface="Arial" panose="020B0604020202020204" pitchFamily="34" charset="0"/>
                <a:ea typeface="微软雅黑" panose="020B0503020204020204" pitchFamily="34" charset="-122"/>
                <a:sym typeface="Arial" panose="020B0604020202020204" pitchFamily="34" charset="0"/>
              </a:endParaRPr>
            </a:p>
          </p:txBody>
        </p:sp>
        <p:sp>
          <p:nvSpPr>
            <p:cNvPr id="120" name="Freeform 126">
              <a:extLst>
                <a:ext uri="{FF2B5EF4-FFF2-40B4-BE49-F238E27FC236}">
                  <a16:creationId xmlns:a16="http://schemas.microsoft.com/office/drawing/2014/main" id="{97E28AF3-CBDF-4974-89AB-1244066FAD31}"/>
                </a:ext>
              </a:extLst>
            </p:cNvPr>
            <p:cNvSpPr>
              <a:spLocks/>
            </p:cNvSpPr>
            <p:nvPr/>
          </p:nvSpPr>
          <p:spPr bwMode="auto">
            <a:xfrm>
              <a:off x="3996" y="-721"/>
              <a:ext cx="394" cy="394"/>
            </a:xfrm>
            <a:custGeom>
              <a:avLst/>
              <a:gdLst>
                <a:gd name="T0" fmla="*/ 6 w 14"/>
                <a:gd name="T1" fmla="*/ 0 h 14"/>
                <a:gd name="T2" fmla="*/ 10 w 14"/>
                <a:gd name="T3" fmla="*/ 1 h 14"/>
                <a:gd name="T4" fmla="*/ 14 w 14"/>
                <a:gd name="T5" fmla="*/ 7 h 14"/>
                <a:gd name="T6" fmla="*/ 7 w 14"/>
                <a:gd name="T7" fmla="*/ 14 h 14"/>
                <a:gd name="T8" fmla="*/ 1 w 14"/>
                <a:gd name="T9" fmla="*/ 11 h 14"/>
                <a:gd name="T10" fmla="*/ 1 w 14"/>
                <a:gd name="T11" fmla="*/ 4 h 14"/>
                <a:gd name="T12" fmla="*/ 6 w 1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6" y="0"/>
                  </a:moveTo>
                  <a:cubicBezTo>
                    <a:pt x="7" y="0"/>
                    <a:pt x="9" y="0"/>
                    <a:pt x="10" y="1"/>
                  </a:cubicBezTo>
                  <a:cubicBezTo>
                    <a:pt x="13" y="2"/>
                    <a:pt x="14" y="5"/>
                    <a:pt x="14" y="7"/>
                  </a:cubicBezTo>
                  <a:cubicBezTo>
                    <a:pt x="14" y="11"/>
                    <a:pt x="11" y="14"/>
                    <a:pt x="7" y="14"/>
                  </a:cubicBezTo>
                  <a:cubicBezTo>
                    <a:pt x="5" y="14"/>
                    <a:pt x="2" y="13"/>
                    <a:pt x="1" y="11"/>
                  </a:cubicBezTo>
                  <a:cubicBezTo>
                    <a:pt x="0" y="9"/>
                    <a:pt x="0" y="6"/>
                    <a:pt x="1" y="4"/>
                  </a:cubicBezTo>
                  <a:cubicBezTo>
                    <a:pt x="2" y="2"/>
                    <a:pt x="3"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200">
                <a:latin typeface="Arial" panose="020B0604020202020204" pitchFamily="34" charset="0"/>
                <a:ea typeface="微软雅黑" panose="020B0503020204020204" pitchFamily="34" charset="-122"/>
                <a:sym typeface="Arial" panose="020B0604020202020204" pitchFamily="34" charset="0"/>
              </a:endParaRPr>
            </a:p>
          </p:txBody>
        </p:sp>
        <p:sp>
          <p:nvSpPr>
            <p:cNvPr id="121" name="Freeform 127">
              <a:extLst>
                <a:ext uri="{FF2B5EF4-FFF2-40B4-BE49-F238E27FC236}">
                  <a16:creationId xmlns:a16="http://schemas.microsoft.com/office/drawing/2014/main" id="{D02FF2E6-78B4-40A4-B9A0-C550ED5316B3}"/>
                </a:ext>
              </a:extLst>
            </p:cNvPr>
            <p:cNvSpPr>
              <a:spLocks/>
            </p:cNvSpPr>
            <p:nvPr/>
          </p:nvSpPr>
          <p:spPr bwMode="auto">
            <a:xfrm>
              <a:off x="5346" y="-608"/>
              <a:ext cx="281" cy="253"/>
            </a:xfrm>
            <a:custGeom>
              <a:avLst/>
              <a:gdLst>
                <a:gd name="T0" fmla="*/ 4 w 10"/>
                <a:gd name="T1" fmla="*/ 1 h 9"/>
                <a:gd name="T2" fmla="*/ 7 w 10"/>
                <a:gd name="T3" fmla="*/ 1 h 9"/>
                <a:gd name="T4" fmla="*/ 10 w 10"/>
                <a:gd name="T5" fmla="*/ 5 h 9"/>
                <a:gd name="T6" fmla="*/ 5 w 10"/>
                <a:gd name="T7" fmla="*/ 9 h 9"/>
                <a:gd name="T8" fmla="*/ 2 w 10"/>
                <a:gd name="T9" fmla="*/ 7 h 9"/>
                <a:gd name="T10" fmla="*/ 4 w 10"/>
                <a:gd name="T11" fmla="*/ 1 h 9"/>
              </a:gdLst>
              <a:ahLst/>
              <a:cxnLst>
                <a:cxn ang="0">
                  <a:pos x="T0" y="T1"/>
                </a:cxn>
                <a:cxn ang="0">
                  <a:pos x="T2" y="T3"/>
                </a:cxn>
                <a:cxn ang="0">
                  <a:pos x="T4" y="T5"/>
                </a:cxn>
                <a:cxn ang="0">
                  <a:pos x="T6" y="T7"/>
                </a:cxn>
                <a:cxn ang="0">
                  <a:pos x="T8" y="T9"/>
                </a:cxn>
                <a:cxn ang="0">
                  <a:pos x="T10" y="T11"/>
                </a:cxn>
              </a:cxnLst>
              <a:rect l="0" t="0" r="r" b="b"/>
              <a:pathLst>
                <a:path w="10" h="9">
                  <a:moveTo>
                    <a:pt x="4" y="1"/>
                  </a:moveTo>
                  <a:cubicBezTo>
                    <a:pt x="5" y="0"/>
                    <a:pt x="7" y="1"/>
                    <a:pt x="7" y="1"/>
                  </a:cubicBezTo>
                  <a:cubicBezTo>
                    <a:pt x="9" y="2"/>
                    <a:pt x="10" y="3"/>
                    <a:pt x="10" y="5"/>
                  </a:cubicBezTo>
                  <a:cubicBezTo>
                    <a:pt x="10" y="7"/>
                    <a:pt x="8" y="9"/>
                    <a:pt x="5" y="9"/>
                  </a:cubicBezTo>
                  <a:cubicBezTo>
                    <a:pt x="4" y="9"/>
                    <a:pt x="3" y="8"/>
                    <a:pt x="2" y="7"/>
                  </a:cubicBezTo>
                  <a:cubicBezTo>
                    <a:pt x="0" y="5"/>
                    <a:pt x="2" y="1"/>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200">
                <a:latin typeface="Arial" panose="020B0604020202020204" pitchFamily="34" charset="0"/>
                <a:ea typeface="微软雅黑" panose="020B0503020204020204" pitchFamily="34" charset="-122"/>
                <a:sym typeface="Arial" panose="020B0604020202020204" pitchFamily="34" charset="0"/>
              </a:endParaRPr>
            </a:p>
          </p:txBody>
        </p:sp>
        <p:sp>
          <p:nvSpPr>
            <p:cNvPr id="122" name="Freeform 128">
              <a:extLst>
                <a:ext uri="{FF2B5EF4-FFF2-40B4-BE49-F238E27FC236}">
                  <a16:creationId xmlns:a16="http://schemas.microsoft.com/office/drawing/2014/main" id="{DEFB76F1-17C8-40FB-BAE7-240B099B9ECD}"/>
                </a:ext>
              </a:extLst>
            </p:cNvPr>
            <p:cNvSpPr>
              <a:spLocks/>
            </p:cNvSpPr>
            <p:nvPr/>
          </p:nvSpPr>
          <p:spPr bwMode="auto">
            <a:xfrm>
              <a:off x="4390" y="-552"/>
              <a:ext cx="450" cy="422"/>
            </a:xfrm>
            <a:custGeom>
              <a:avLst/>
              <a:gdLst>
                <a:gd name="T0" fmla="*/ 6 w 16"/>
                <a:gd name="T1" fmla="*/ 0 h 15"/>
                <a:gd name="T2" fmla="*/ 15 w 16"/>
                <a:gd name="T3" fmla="*/ 5 h 15"/>
                <a:gd name="T4" fmla="*/ 10 w 16"/>
                <a:gd name="T5" fmla="*/ 14 h 15"/>
                <a:gd name="T6" fmla="*/ 1 w 16"/>
                <a:gd name="T7" fmla="*/ 9 h 15"/>
                <a:gd name="T8" fmla="*/ 6 w 16"/>
                <a:gd name="T9" fmla="*/ 0 h 15"/>
              </a:gdLst>
              <a:ahLst/>
              <a:cxnLst>
                <a:cxn ang="0">
                  <a:pos x="T0" y="T1"/>
                </a:cxn>
                <a:cxn ang="0">
                  <a:pos x="T2" y="T3"/>
                </a:cxn>
                <a:cxn ang="0">
                  <a:pos x="T4" y="T5"/>
                </a:cxn>
                <a:cxn ang="0">
                  <a:pos x="T6" y="T7"/>
                </a:cxn>
                <a:cxn ang="0">
                  <a:pos x="T8" y="T9"/>
                </a:cxn>
              </a:cxnLst>
              <a:rect l="0" t="0" r="r" b="b"/>
              <a:pathLst>
                <a:path w="16" h="15">
                  <a:moveTo>
                    <a:pt x="6" y="0"/>
                  </a:moveTo>
                  <a:cubicBezTo>
                    <a:pt x="10" y="0"/>
                    <a:pt x="14" y="2"/>
                    <a:pt x="15" y="5"/>
                  </a:cubicBezTo>
                  <a:cubicBezTo>
                    <a:pt x="16" y="9"/>
                    <a:pt x="13" y="13"/>
                    <a:pt x="10" y="14"/>
                  </a:cubicBezTo>
                  <a:cubicBezTo>
                    <a:pt x="6" y="15"/>
                    <a:pt x="2" y="13"/>
                    <a:pt x="1" y="9"/>
                  </a:cubicBezTo>
                  <a:cubicBezTo>
                    <a:pt x="0" y="5"/>
                    <a:pt x="3" y="1"/>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200">
                <a:latin typeface="Arial" panose="020B0604020202020204" pitchFamily="34" charset="0"/>
                <a:ea typeface="微软雅黑" panose="020B0503020204020204" pitchFamily="34" charset="-122"/>
                <a:sym typeface="Arial" panose="020B0604020202020204" pitchFamily="34" charset="0"/>
              </a:endParaRPr>
            </a:p>
          </p:txBody>
        </p:sp>
        <p:sp>
          <p:nvSpPr>
            <p:cNvPr id="123" name="Freeform 129">
              <a:extLst>
                <a:ext uri="{FF2B5EF4-FFF2-40B4-BE49-F238E27FC236}">
                  <a16:creationId xmlns:a16="http://schemas.microsoft.com/office/drawing/2014/main" id="{78F3C019-413E-484B-9353-1445A47676B4}"/>
                </a:ext>
              </a:extLst>
            </p:cNvPr>
            <p:cNvSpPr>
              <a:spLocks/>
            </p:cNvSpPr>
            <p:nvPr/>
          </p:nvSpPr>
          <p:spPr bwMode="auto">
            <a:xfrm>
              <a:off x="4840" y="-411"/>
              <a:ext cx="421" cy="394"/>
            </a:xfrm>
            <a:custGeom>
              <a:avLst/>
              <a:gdLst>
                <a:gd name="T0" fmla="*/ 6 w 15"/>
                <a:gd name="T1" fmla="*/ 0 h 14"/>
                <a:gd name="T2" fmla="*/ 11 w 15"/>
                <a:gd name="T3" fmla="*/ 1 h 14"/>
                <a:gd name="T4" fmla="*/ 14 w 15"/>
                <a:gd name="T5" fmla="*/ 5 h 14"/>
                <a:gd name="T6" fmla="*/ 12 w 15"/>
                <a:gd name="T7" fmla="*/ 12 h 14"/>
                <a:gd name="T8" fmla="*/ 8 w 15"/>
                <a:gd name="T9" fmla="*/ 14 h 14"/>
                <a:gd name="T10" fmla="*/ 1 w 15"/>
                <a:gd name="T11" fmla="*/ 11 h 14"/>
                <a:gd name="T12" fmla="*/ 0 w 15"/>
                <a:gd name="T13" fmla="*/ 6 h 14"/>
                <a:gd name="T14" fmla="*/ 6 w 15"/>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4">
                  <a:moveTo>
                    <a:pt x="6" y="0"/>
                  </a:moveTo>
                  <a:cubicBezTo>
                    <a:pt x="8" y="0"/>
                    <a:pt x="10" y="0"/>
                    <a:pt x="11" y="1"/>
                  </a:cubicBezTo>
                  <a:cubicBezTo>
                    <a:pt x="13" y="2"/>
                    <a:pt x="14" y="4"/>
                    <a:pt x="14" y="5"/>
                  </a:cubicBezTo>
                  <a:cubicBezTo>
                    <a:pt x="15" y="8"/>
                    <a:pt x="14" y="10"/>
                    <a:pt x="12" y="12"/>
                  </a:cubicBezTo>
                  <a:cubicBezTo>
                    <a:pt x="11" y="13"/>
                    <a:pt x="9" y="14"/>
                    <a:pt x="8" y="14"/>
                  </a:cubicBezTo>
                  <a:cubicBezTo>
                    <a:pt x="5" y="14"/>
                    <a:pt x="3" y="13"/>
                    <a:pt x="1" y="11"/>
                  </a:cubicBezTo>
                  <a:cubicBezTo>
                    <a:pt x="0" y="9"/>
                    <a:pt x="0" y="7"/>
                    <a:pt x="0" y="6"/>
                  </a:cubicBezTo>
                  <a:cubicBezTo>
                    <a:pt x="1" y="3"/>
                    <a:pt x="3" y="1"/>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200">
                <a:latin typeface="Arial" panose="020B0604020202020204" pitchFamily="34" charset="0"/>
                <a:ea typeface="微软雅黑" panose="020B0503020204020204" pitchFamily="34" charset="-122"/>
                <a:sym typeface="Arial" panose="020B0604020202020204" pitchFamily="34" charset="0"/>
              </a:endParaRPr>
            </a:p>
          </p:txBody>
        </p:sp>
        <p:sp>
          <p:nvSpPr>
            <p:cNvPr id="124" name="Freeform 130">
              <a:extLst>
                <a:ext uri="{FF2B5EF4-FFF2-40B4-BE49-F238E27FC236}">
                  <a16:creationId xmlns:a16="http://schemas.microsoft.com/office/drawing/2014/main" id="{F9972D38-D573-4CB1-8C28-D2391BF02001}"/>
                </a:ext>
              </a:extLst>
            </p:cNvPr>
            <p:cNvSpPr>
              <a:spLocks/>
            </p:cNvSpPr>
            <p:nvPr/>
          </p:nvSpPr>
          <p:spPr bwMode="auto">
            <a:xfrm>
              <a:off x="5261" y="-270"/>
              <a:ext cx="422" cy="422"/>
            </a:xfrm>
            <a:custGeom>
              <a:avLst/>
              <a:gdLst>
                <a:gd name="T0" fmla="*/ 6 w 15"/>
                <a:gd name="T1" fmla="*/ 0 h 15"/>
                <a:gd name="T2" fmla="*/ 11 w 15"/>
                <a:gd name="T3" fmla="*/ 2 h 15"/>
                <a:gd name="T4" fmla="*/ 14 w 15"/>
                <a:gd name="T5" fmla="*/ 7 h 15"/>
                <a:gd name="T6" fmla="*/ 6 w 15"/>
                <a:gd name="T7" fmla="*/ 14 h 15"/>
                <a:gd name="T8" fmla="*/ 0 w 15"/>
                <a:gd name="T9" fmla="*/ 8 h 15"/>
                <a:gd name="T10" fmla="*/ 2 w 15"/>
                <a:gd name="T11" fmla="*/ 2 h 15"/>
                <a:gd name="T12" fmla="*/ 6 w 15"/>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5" h="15">
                  <a:moveTo>
                    <a:pt x="6" y="0"/>
                  </a:moveTo>
                  <a:cubicBezTo>
                    <a:pt x="8" y="0"/>
                    <a:pt x="10" y="1"/>
                    <a:pt x="11" y="2"/>
                  </a:cubicBezTo>
                  <a:cubicBezTo>
                    <a:pt x="13" y="3"/>
                    <a:pt x="14" y="5"/>
                    <a:pt x="14" y="7"/>
                  </a:cubicBezTo>
                  <a:cubicBezTo>
                    <a:pt x="15" y="11"/>
                    <a:pt x="10" y="15"/>
                    <a:pt x="6" y="14"/>
                  </a:cubicBezTo>
                  <a:cubicBezTo>
                    <a:pt x="3" y="14"/>
                    <a:pt x="0" y="11"/>
                    <a:pt x="0" y="8"/>
                  </a:cubicBezTo>
                  <a:cubicBezTo>
                    <a:pt x="0" y="6"/>
                    <a:pt x="1" y="4"/>
                    <a:pt x="2" y="2"/>
                  </a:cubicBezTo>
                  <a:cubicBezTo>
                    <a:pt x="3" y="1"/>
                    <a:pt x="5" y="1"/>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200">
                <a:latin typeface="Arial" panose="020B0604020202020204" pitchFamily="34" charset="0"/>
                <a:ea typeface="微软雅黑" panose="020B0503020204020204" pitchFamily="34" charset="-122"/>
                <a:sym typeface="Arial" panose="020B0604020202020204" pitchFamily="34" charset="0"/>
              </a:endParaRPr>
            </a:p>
          </p:txBody>
        </p:sp>
        <p:sp>
          <p:nvSpPr>
            <p:cNvPr id="125" name="Freeform 131">
              <a:extLst>
                <a:ext uri="{FF2B5EF4-FFF2-40B4-BE49-F238E27FC236}">
                  <a16:creationId xmlns:a16="http://schemas.microsoft.com/office/drawing/2014/main" id="{8AF35194-8A3C-40C3-913B-6717776C8113}"/>
                </a:ext>
              </a:extLst>
            </p:cNvPr>
            <p:cNvSpPr>
              <a:spLocks/>
            </p:cNvSpPr>
            <p:nvPr/>
          </p:nvSpPr>
          <p:spPr bwMode="auto">
            <a:xfrm>
              <a:off x="4137" y="-186"/>
              <a:ext cx="281" cy="253"/>
            </a:xfrm>
            <a:custGeom>
              <a:avLst/>
              <a:gdLst>
                <a:gd name="T0" fmla="*/ 4 w 10"/>
                <a:gd name="T1" fmla="*/ 1 h 9"/>
                <a:gd name="T2" fmla="*/ 9 w 10"/>
                <a:gd name="T3" fmla="*/ 3 h 9"/>
                <a:gd name="T4" fmla="*/ 8 w 10"/>
                <a:gd name="T5" fmla="*/ 8 h 9"/>
                <a:gd name="T6" fmla="*/ 4 w 10"/>
                <a:gd name="T7" fmla="*/ 9 h 9"/>
                <a:gd name="T8" fmla="*/ 2 w 10"/>
                <a:gd name="T9" fmla="*/ 7 h 9"/>
                <a:gd name="T10" fmla="*/ 4 w 10"/>
                <a:gd name="T11" fmla="*/ 1 h 9"/>
              </a:gdLst>
              <a:ahLst/>
              <a:cxnLst>
                <a:cxn ang="0">
                  <a:pos x="T0" y="T1"/>
                </a:cxn>
                <a:cxn ang="0">
                  <a:pos x="T2" y="T3"/>
                </a:cxn>
                <a:cxn ang="0">
                  <a:pos x="T4" y="T5"/>
                </a:cxn>
                <a:cxn ang="0">
                  <a:pos x="T6" y="T7"/>
                </a:cxn>
                <a:cxn ang="0">
                  <a:pos x="T8" y="T9"/>
                </a:cxn>
                <a:cxn ang="0">
                  <a:pos x="T10" y="T11"/>
                </a:cxn>
              </a:cxnLst>
              <a:rect l="0" t="0" r="r" b="b"/>
              <a:pathLst>
                <a:path w="10" h="9">
                  <a:moveTo>
                    <a:pt x="4" y="1"/>
                  </a:moveTo>
                  <a:cubicBezTo>
                    <a:pt x="6" y="0"/>
                    <a:pt x="8" y="1"/>
                    <a:pt x="9" y="3"/>
                  </a:cubicBezTo>
                  <a:cubicBezTo>
                    <a:pt x="10" y="5"/>
                    <a:pt x="10" y="7"/>
                    <a:pt x="8" y="8"/>
                  </a:cubicBezTo>
                  <a:cubicBezTo>
                    <a:pt x="7" y="9"/>
                    <a:pt x="6" y="9"/>
                    <a:pt x="4" y="9"/>
                  </a:cubicBezTo>
                  <a:cubicBezTo>
                    <a:pt x="3" y="9"/>
                    <a:pt x="3" y="8"/>
                    <a:pt x="2" y="7"/>
                  </a:cubicBezTo>
                  <a:cubicBezTo>
                    <a:pt x="0" y="5"/>
                    <a:pt x="1" y="1"/>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200">
                <a:latin typeface="Arial" panose="020B0604020202020204" pitchFamily="34" charset="0"/>
                <a:ea typeface="微软雅黑" panose="020B0503020204020204" pitchFamily="34" charset="-122"/>
                <a:sym typeface="Arial" panose="020B0604020202020204" pitchFamily="34" charset="0"/>
              </a:endParaRPr>
            </a:p>
          </p:txBody>
        </p:sp>
        <p:sp>
          <p:nvSpPr>
            <p:cNvPr id="126" name="Freeform 132">
              <a:extLst>
                <a:ext uri="{FF2B5EF4-FFF2-40B4-BE49-F238E27FC236}">
                  <a16:creationId xmlns:a16="http://schemas.microsoft.com/office/drawing/2014/main" id="{F6ED7605-AEEF-4A49-9F55-1A263648844F}"/>
                </a:ext>
              </a:extLst>
            </p:cNvPr>
            <p:cNvSpPr>
              <a:spLocks/>
            </p:cNvSpPr>
            <p:nvPr/>
          </p:nvSpPr>
          <p:spPr bwMode="auto">
            <a:xfrm>
              <a:off x="3912" y="11"/>
              <a:ext cx="253" cy="253"/>
            </a:xfrm>
            <a:custGeom>
              <a:avLst/>
              <a:gdLst>
                <a:gd name="T0" fmla="*/ 3 w 9"/>
                <a:gd name="T1" fmla="*/ 0 h 9"/>
                <a:gd name="T2" fmla="*/ 7 w 9"/>
                <a:gd name="T3" fmla="*/ 1 h 9"/>
                <a:gd name="T4" fmla="*/ 8 w 9"/>
                <a:gd name="T5" fmla="*/ 6 h 9"/>
                <a:gd name="T6" fmla="*/ 4 w 9"/>
                <a:gd name="T7" fmla="*/ 9 h 9"/>
                <a:gd name="T8" fmla="*/ 0 w 9"/>
                <a:gd name="T9" fmla="*/ 4 h 9"/>
                <a:gd name="T10" fmla="*/ 3 w 9"/>
                <a:gd name="T11" fmla="*/ 0 h 9"/>
              </a:gdLst>
              <a:ahLst/>
              <a:cxnLst>
                <a:cxn ang="0">
                  <a:pos x="T0" y="T1"/>
                </a:cxn>
                <a:cxn ang="0">
                  <a:pos x="T2" y="T3"/>
                </a:cxn>
                <a:cxn ang="0">
                  <a:pos x="T4" y="T5"/>
                </a:cxn>
                <a:cxn ang="0">
                  <a:pos x="T6" y="T7"/>
                </a:cxn>
                <a:cxn ang="0">
                  <a:pos x="T8" y="T9"/>
                </a:cxn>
                <a:cxn ang="0">
                  <a:pos x="T10" y="T11"/>
                </a:cxn>
              </a:cxnLst>
              <a:rect l="0" t="0" r="r" b="b"/>
              <a:pathLst>
                <a:path w="9" h="9">
                  <a:moveTo>
                    <a:pt x="3" y="0"/>
                  </a:moveTo>
                  <a:cubicBezTo>
                    <a:pt x="5" y="0"/>
                    <a:pt x="6" y="0"/>
                    <a:pt x="7" y="1"/>
                  </a:cubicBezTo>
                  <a:cubicBezTo>
                    <a:pt x="8" y="2"/>
                    <a:pt x="9" y="4"/>
                    <a:pt x="8" y="6"/>
                  </a:cubicBezTo>
                  <a:cubicBezTo>
                    <a:pt x="8" y="8"/>
                    <a:pt x="6" y="9"/>
                    <a:pt x="4" y="9"/>
                  </a:cubicBezTo>
                  <a:cubicBezTo>
                    <a:pt x="2" y="9"/>
                    <a:pt x="0" y="6"/>
                    <a:pt x="0" y="4"/>
                  </a:cubicBezTo>
                  <a:cubicBezTo>
                    <a:pt x="0" y="2"/>
                    <a:pt x="2" y="1"/>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200">
                <a:latin typeface="Arial" panose="020B0604020202020204" pitchFamily="34" charset="0"/>
                <a:ea typeface="微软雅黑" panose="020B0503020204020204" pitchFamily="34" charset="-122"/>
                <a:sym typeface="Arial" panose="020B0604020202020204" pitchFamily="34" charset="0"/>
              </a:endParaRPr>
            </a:p>
          </p:txBody>
        </p:sp>
        <p:sp>
          <p:nvSpPr>
            <p:cNvPr id="127" name="Freeform 133">
              <a:extLst>
                <a:ext uri="{FF2B5EF4-FFF2-40B4-BE49-F238E27FC236}">
                  <a16:creationId xmlns:a16="http://schemas.microsoft.com/office/drawing/2014/main" id="{4D038389-DCE7-4D44-8A7C-C3AD310FF9FC}"/>
                </a:ext>
              </a:extLst>
            </p:cNvPr>
            <p:cNvSpPr>
              <a:spLocks/>
            </p:cNvSpPr>
            <p:nvPr/>
          </p:nvSpPr>
          <p:spPr bwMode="auto">
            <a:xfrm>
              <a:off x="5599" y="11"/>
              <a:ext cx="421" cy="422"/>
            </a:xfrm>
            <a:custGeom>
              <a:avLst/>
              <a:gdLst>
                <a:gd name="T0" fmla="*/ 6 w 15"/>
                <a:gd name="T1" fmla="*/ 0 h 15"/>
                <a:gd name="T2" fmla="*/ 11 w 15"/>
                <a:gd name="T3" fmla="*/ 1 h 15"/>
                <a:gd name="T4" fmla="*/ 15 w 15"/>
                <a:gd name="T5" fmla="*/ 7 h 15"/>
                <a:gd name="T6" fmla="*/ 7 w 15"/>
                <a:gd name="T7" fmla="*/ 14 h 15"/>
                <a:gd name="T8" fmla="*/ 1 w 15"/>
                <a:gd name="T9" fmla="*/ 11 h 15"/>
                <a:gd name="T10" fmla="*/ 1 w 15"/>
                <a:gd name="T11" fmla="*/ 4 h 15"/>
                <a:gd name="T12" fmla="*/ 6 w 15"/>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5" h="15">
                  <a:moveTo>
                    <a:pt x="6" y="0"/>
                  </a:moveTo>
                  <a:cubicBezTo>
                    <a:pt x="8" y="0"/>
                    <a:pt x="9" y="0"/>
                    <a:pt x="11" y="1"/>
                  </a:cubicBezTo>
                  <a:cubicBezTo>
                    <a:pt x="13" y="2"/>
                    <a:pt x="15" y="5"/>
                    <a:pt x="15" y="7"/>
                  </a:cubicBezTo>
                  <a:cubicBezTo>
                    <a:pt x="15" y="11"/>
                    <a:pt x="11" y="15"/>
                    <a:pt x="7" y="14"/>
                  </a:cubicBezTo>
                  <a:cubicBezTo>
                    <a:pt x="5" y="14"/>
                    <a:pt x="2" y="13"/>
                    <a:pt x="1" y="11"/>
                  </a:cubicBezTo>
                  <a:cubicBezTo>
                    <a:pt x="0" y="9"/>
                    <a:pt x="0" y="6"/>
                    <a:pt x="1" y="4"/>
                  </a:cubicBezTo>
                  <a:cubicBezTo>
                    <a:pt x="2" y="2"/>
                    <a:pt x="4" y="1"/>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200">
                <a:latin typeface="Arial" panose="020B0604020202020204" pitchFamily="34" charset="0"/>
                <a:ea typeface="微软雅黑" panose="020B0503020204020204" pitchFamily="34" charset="-122"/>
                <a:sym typeface="Arial" panose="020B0604020202020204" pitchFamily="34" charset="0"/>
              </a:endParaRPr>
            </a:p>
          </p:txBody>
        </p:sp>
        <p:sp>
          <p:nvSpPr>
            <p:cNvPr id="128" name="Freeform 134">
              <a:extLst>
                <a:ext uri="{FF2B5EF4-FFF2-40B4-BE49-F238E27FC236}">
                  <a16:creationId xmlns:a16="http://schemas.microsoft.com/office/drawing/2014/main" id="{218C7428-0420-4BE4-8DAA-13681D568482}"/>
                </a:ext>
              </a:extLst>
            </p:cNvPr>
            <p:cNvSpPr>
              <a:spLocks/>
            </p:cNvSpPr>
            <p:nvPr/>
          </p:nvSpPr>
          <p:spPr bwMode="auto">
            <a:xfrm>
              <a:off x="3800" y="293"/>
              <a:ext cx="253" cy="253"/>
            </a:xfrm>
            <a:custGeom>
              <a:avLst/>
              <a:gdLst>
                <a:gd name="T0" fmla="*/ 3 w 9"/>
                <a:gd name="T1" fmla="*/ 1 h 9"/>
                <a:gd name="T2" fmla="*/ 7 w 9"/>
                <a:gd name="T3" fmla="*/ 2 h 9"/>
                <a:gd name="T4" fmla="*/ 9 w 9"/>
                <a:gd name="T5" fmla="*/ 6 h 9"/>
                <a:gd name="T6" fmla="*/ 5 w 9"/>
                <a:gd name="T7" fmla="*/ 9 h 9"/>
                <a:gd name="T8" fmla="*/ 0 w 9"/>
                <a:gd name="T9" fmla="*/ 5 h 9"/>
                <a:gd name="T10" fmla="*/ 3 w 9"/>
                <a:gd name="T11" fmla="*/ 1 h 9"/>
              </a:gdLst>
              <a:ahLst/>
              <a:cxnLst>
                <a:cxn ang="0">
                  <a:pos x="T0" y="T1"/>
                </a:cxn>
                <a:cxn ang="0">
                  <a:pos x="T2" y="T3"/>
                </a:cxn>
                <a:cxn ang="0">
                  <a:pos x="T4" y="T5"/>
                </a:cxn>
                <a:cxn ang="0">
                  <a:pos x="T6" y="T7"/>
                </a:cxn>
                <a:cxn ang="0">
                  <a:pos x="T8" y="T9"/>
                </a:cxn>
                <a:cxn ang="0">
                  <a:pos x="T10" y="T11"/>
                </a:cxn>
              </a:cxnLst>
              <a:rect l="0" t="0" r="r" b="b"/>
              <a:pathLst>
                <a:path w="9" h="9">
                  <a:moveTo>
                    <a:pt x="3" y="1"/>
                  </a:moveTo>
                  <a:cubicBezTo>
                    <a:pt x="5" y="0"/>
                    <a:pt x="6" y="1"/>
                    <a:pt x="7" y="2"/>
                  </a:cubicBezTo>
                  <a:cubicBezTo>
                    <a:pt x="8" y="3"/>
                    <a:pt x="9" y="4"/>
                    <a:pt x="9" y="6"/>
                  </a:cubicBezTo>
                  <a:cubicBezTo>
                    <a:pt x="8" y="8"/>
                    <a:pt x="6" y="9"/>
                    <a:pt x="5" y="9"/>
                  </a:cubicBezTo>
                  <a:cubicBezTo>
                    <a:pt x="2" y="9"/>
                    <a:pt x="0" y="7"/>
                    <a:pt x="0" y="5"/>
                  </a:cubicBezTo>
                  <a:cubicBezTo>
                    <a:pt x="0" y="3"/>
                    <a:pt x="1" y="1"/>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200">
                <a:latin typeface="Arial" panose="020B0604020202020204" pitchFamily="34" charset="0"/>
                <a:ea typeface="微软雅黑" panose="020B0503020204020204" pitchFamily="34" charset="-122"/>
                <a:sym typeface="Arial" panose="020B0604020202020204" pitchFamily="34" charset="0"/>
              </a:endParaRPr>
            </a:p>
          </p:txBody>
        </p:sp>
        <p:sp>
          <p:nvSpPr>
            <p:cNvPr id="129" name="Freeform 135">
              <a:extLst>
                <a:ext uri="{FF2B5EF4-FFF2-40B4-BE49-F238E27FC236}">
                  <a16:creationId xmlns:a16="http://schemas.microsoft.com/office/drawing/2014/main" id="{64DB95CC-D003-458F-A6DC-ACC2D0C6E926}"/>
                </a:ext>
              </a:extLst>
            </p:cNvPr>
            <p:cNvSpPr>
              <a:spLocks/>
            </p:cNvSpPr>
            <p:nvPr/>
          </p:nvSpPr>
          <p:spPr bwMode="auto">
            <a:xfrm>
              <a:off x="5599" y="433"/>
              <a:ext cx="421" cy="423"/>
            </a:xfrm>
            <a:custGeom>
              <a:avLst/>
              <a:gdLst>
                <a:gd name="T0" fmla="*/ 6 w 15"/>
                <a:gd name="T1" fmla="*/ 1 h 15"/>
                <a:gd name="T2" fmla="*/ 14 w 15"/>
                <a:gd name="T3" fmla="*/ 6 h 15"/>
                <a:gd name="T4" fmla="*/ 14 w 15"/>
                <a:gd name="T5" fmla="*/ 11 h 15"/>
                <a:gd name="T6" fmla="*/ 7 w 15"/>
                <a:gd name="T7" fmla="*/ 15 h 15"/>
                <a:gd name="T8" fmla="*/ 3 w 15"/>
                <a:gd name="T9" fmla="*/ 13 h 15"/>
                <a:gd name="T10" fmla="*/ 0 w 15"/>
                <a:gd name="T11" fmla="*/ 6 h 15"/>
                <a:gd name="T12" fmla="*/ 6 w 15"/>
                <a:gd name="T13" fmla="*/ 1 h 15"/>
              </a:gdLst>
              <a:ahLst/>
              <a:cxnLst>
                <a:cxn ang="0">
                  <a:pos x="T0" y="T1"/>
                </a:cxn>
                <a:cxn ang="0">
                  <a:pos x="T2" y="T3"/>
                </a:cxn>
                <a:cxn ang="0">
                  <a:pos x="T4" y="T5"/>
                </a:cxn>
                <a:cxn ang="0">
                  <a:pos x="T6" y="T7"/>
                </a:cxn>
                <a:cxn ang="0">
                  <a:pos x="T8" y="T9"/>
                </a:cxn>
                <a:cxn ang="0">
                  <a:pos x="T10" y="T11"/>
                </a:cxn>
                <a:cxn ang="0">
                  <a:pos x="T12" y="T13"/>
                </a:cxn>
              </a:cxnLst>
              <a:rect l="0" t="0" r="r" b="b"/>
              <a:pathLst>
                <a:path w="15" h="15">
                  <a:moveTo>
                    <a:pt x="6" y="1"/>
                  </a:moveTo>
                  <a:cubicBezTo>
                    <a:pt x="10" y="0"/>
                    <a:pt x="14" y="2"/>
                    <a:pt x="14" y="6"/>
                  </a:cubicBezTo>
                  <a:cubicBezTo>
                    <a:pt x="15" y="8"/>
                    <a:pt x="15" y="10"/>
                    <a:pt x="14" y="11"/>
                  </a:cubicBezTo>
                  <a:cubicBezTo>
                    <a:pt x="12" y="13"/>
                    <a:pt x="10" y="15"/>
                    <a:pt x="7" y="15"/>
                  </a:cubicBezTo>
                  <a:cubicBezTo>
                    <a:pt x="6" y="15"/>
                    <a:pt x="4" y="14"/>
                    <a:pt x="3" y="13"/>
                  </a:cubicBezTo>
                  <a:cubicBezTo>
                    <a:pt x="1" y="11"/>
                    <a:pt x="0" y="9"/>
                    <a:pt x="0" y="6"/>
                  </a:cubicBezTo>
                  <a:cubicBezTo>
                    <a:pt x="1" y="3"/>
                    <a:pt x="3" y="1"/>
                    <a:pt x="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200">
                <a:latin typeface="Arial" panose="020B0604020202020204" pitchFamily="34" charset="0"/>
                <a:ea typeface="微软雅黑" panose="020B0503020204020204" pitchFamily="34" charset="-122"/>
                <a:sym typeface="Arial" panose="020B0604020202020204" pitchFamily="34" charset="0"/>
              </a:endParaRPr>
            </a:p>
          </p:txBody>
        </p:sp>
        <p:sp>
          <p:nvSpPr>
            <p:cNvPr id="130" name="Freeform 136">
              <a:extLst>
                <a:ext uri="{FF2B5EF4-FFF2-40B4-BE49-F238E27FC236}">
                  <a16:creationId xmlns:a16="http://schemas.microsoft.com/office/drawing/2014/main" id="{FEB9A004-B712-490C-BFAF-19DFBEC0F360}"/>
                </a:ext>
              </a:extLst>
            </p:cNvPr>
            <p:cNvSpPr>
              <a:spLocks/>
            </p:cNvSpPr>
            <p:nvPr/>
          </p:nvSpPr>
          <p:spPr bwMode="auto">
            <a:xfrm>
              <a:off x="3912" y="602"/>
              <a:ext cx="253" cy="254"/>
            </a:xfrm>
            <a:custGeom>
              <a:avLst/>
              <a:gdLst>
                <a:gd name="T0" fmla="*/ 3 w 9"/>
                <a:gd name="T1" fmla="*/ 0 h 9"/>
                <a:gd name="T2" fmla="*/ 7 w 9"/>
                <a:gd name="T3" fmla="*/ 1 h 9"/>
                <a:gd name="T4" fmla="*/ 7 w 9"/>
                <a:gd name="T5" fmla="*/ 7 h 9"/>
                <a:gd name="T6" fmla="*/ 3 w 9"/>
                <a:gd name="T7" fmla="*/ 8 h 9"/>
                <a:gd name="T8" fmla="*/ 1 w 9"/>
                <a:gd name="T9" fmla="*/ 7 h 9"/>
                <a:gd name="T10" fmla="*/ 0 w 9"/>
                <a:gd name="T11" fmla="*/ 2 h 9"/>
                <a:gd name="T12" fmla="*/ 3 w 9"/>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9" h="9">
                  <a:moveTo>
                    <a:pt x="3" y="0"/>
                  </a:moveTo>
                  <a:cubicBezTo>
                    <a:pt x="5" y="0"/>
                    <a:pt x="6" y="0"/>
                    <a:pt x="7" y="1"/>
                  </a:cubicBezTo>
                  <a:cubicBezTo>
                    <a:pt x="9" y="3"/>
                    <a:pt x="9" y="6"/>
                    <a:pt x="7" y="7"/>
                  </a:cubicBezTo>
                  <a:cubicBezTo>
                    <a:pt x="6" y="8"/>
                    <a:pt x="5" y="9"/>
                    <a:pt x="3" y="8"/>
                  </a:cubicBezTo>
                  <a:cubicBezTo>
                    <a:pt x="2" y="8"/>
                    <a:pt x="1" y="7"/>
                    <a:pt x="1" y="7"/>
                  </a:cubicBezTo>
                  <a:cubicBezTo>
                    <a:pt x="0" y="5"/>
                    <a:pt x="0" y="4"/>
                    <a:pt x="0" y="2"/>
                  </a:cubicBezTo>
                  <a:cubicBezTo>
                    <a:pt x="1" y="1"/>
                    <a:pt x="2"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200">
                <a:latin typeface="Arial" panose="020B0604020202020204" pitchFamily="34" charset="0"/>
                <a:ea typeface="微软雅黑" panose="020B0503020204020204" pitchFamily="34" charset="-122"/>
                <a:sym typeface="Arial" panose="020B0604020202020204" pitchFamily="34" charset="0"/>
              </a:endParaRPr>
            </a:p>
          </p:txBody>
        </p:sp>
        <p:sp>
          <p:nvSpPr>
            <p:cNvPr id="131" name="Freeform 137">
              <a:extLst>
                <a:ext uri="{FF2B5EF4-FFF2-40B4-BE49-F238E27FC236}">
                  <a16:creationId xmlns:a16="http://schemas.microsoft.com/office/drawing/2014/main" id="{668D91D4-E98A-4FF4-9004-4757FDB83676}"/>
                </a:ext>
              </a:extLst>
            </p:cNvPr>
            <p:cNvSpPr>
              <a:spLocks/>
            </p:cNvSpPr>
            <p:nvPr/>
          </p:nvSpPr>
          <p:spPr bwMode="auto">
            <a:xfrm>
              <a:off x="5261" y="715"/>
              <a:ext cx="422" cy="422"/>
            </a:xfrm>
            <a:custGeom>
              <a:avLst/>
              <a:gdLst>
                <a:gd name="T0" fmla="*/ 5 w 15"/>
                <a:gd name="T1" fmla="*/ 0 h 15"/>
                <a:gd name="T2" fmla="*/ 11 w 15"/>
                <a:gd name="T3" fmla="*/ 2 h 15"/>
                <a:gd name="T4" fmla="*/ 14 w 15"/>
                <a:gd name="T5" fmla="*/ 6 h 15"/>
                <a:gd name="T6" fmla="*/ 12 w 15"/>
                <a:gd name="T7" fmla="*/ 12 h 15"/>
                <a:gd name="T8" fmla="*/ 3 w 15"/>
                <a:gd name="T9" fmla="*/ 13 h 15"/>
                <a:gd name="T10" fmla="*/ 0 w 15"/>
                <a:gd name="T11" fmla="*/ 8 h 15"/>
                <a:gd name="T12" fmla="*/ 5 w 15"/>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5" h="15">
                  <a:moveTo>
                    <a:pt x="5" y="0"/>
                  </a:moveTo>
                  <a:cubicBezTo>
                    <a:pt x="7" y="0"/>
                    <a:pt x="10" y="0"/>
                    <a:pt x="11" y="2"/>
                  </a:cubicBezTo>
                  <a:cubicBezTo>
                    <a:pt x="13" y="2"/>
                    <a:pt x="14" y="4"/>
                    <a:pt x="14" y="6"/>
                  </a:cubicBezTo>
                  <a:cubicBezTo>
                    <a:pt x="15" y="8"/>
                    <a:pt x="14" y="11"/>
                    <a:pt x="12" y="12"/>
                  </a:cubicBezTo>
                  <a:cubicBezTo>
                    <a:pt x="10" y="15"/>
                    <a:pt x="6" y="15"/>
                    <a:pt x="3" y="13"/>
                  </a:cubicBezTo>
                  <a:cubicBezTo>
                    <a:pt x="1" y="12"/>
                    <a:pt x="0" y="10"/>
                    <a:pt x="0" y="8"/>
                  </a:cubicBezTo>
                  <a:cubicBezTo>
                    <a:pt x="0" y="4"/>
                    <a:pt x="2" y="1"/>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200">
                <a:latin typeface="Arial" panose="020B0604020202020204" pitchFamily="34" charset="0"/>
                <a:ea typeface="微软雅黑" panose="020B0503020204020204" pitchFamily="34" charset="-122"/>
                <a:sym typeface="Arial" panose="020B0604020202020204" pitchFamily="34" charset="0"/>
              </a:endParaRPr>
            </a:p>
          </p:txBody>
        </p:sp>
        <p:sp>
          <p:nvSpPr>
            <p:cNvPr id="132" name="Freeform 138">
              <a:extLst>
                <a:ext uri="{FF2B5EF4-FFF2-40B4-BE49-F238E27FC236}">
                  <a16:creationId xmlns:a16="http://schemas.microsoft.com/office/drawing/2014/main" id="{B40065D5-A091-4D64-9ED8-D10F97F7462C}"/>
                </a:ext>
              </a:extLst>
            </p:cNvPr>
            <p:cNvSpPr>
              <a:spLocks/>
            </p:cNvSpPr>
            <p:nvPr/>
          </p:nvSpPr>
          <p:spPr bwMode="auto">
            <a:xfrm>
              <a:off x="4165" y="771"/>
              <a:ext cx="253" cy="254"/>
            </a:xfrm>
            <a:custGeom>
              <a:avLst/>
              <a:gdLst>
                <a:gd name="T0" fmla="*/ 4 w 9"/>
                <a:gd name="T1" fmla="*/ 1 h 9"/>
                <a:gd name="T2" fmla="*/ 8 w 9"/>
                <a:gd name="T3" fmla="*/ 2 h 9"/>
                <a:gd name="T4" fmla="*/ 7 w 9"/>
                <a:gd name="T5" fmla="*/ 8 h 9"/>
                <a:gd name="T6" fmla="*/ 3 w 9"/>
                <a:gd name="T7" fmla="*/ 9 h 9"/>
                <a:gd name="T8" fmla="*/ 0 w 9"/>
                <a:gd name="T9" fmla="*/ 6 h 9"/>
                <a:gd name="T10" fmla="*/ 4 w 9"/>
                <a:gd name="T11" fmla="*/ 1 h 9"/>
              </a:gdLst>
              <a:ahLst/>
              <a:cxnLst>
                <a:cxn ang="0">
                  <a:pos x="T0" y="T1"/>
                </a:cxn>
                <a:cxn ang="0">
                  <a:pos x="T2" y="T3"/>
                </a:cxn>
                <a:cxn ang="0">
                  <a:pos x="T4" y="T5"/>
                </a:cxn>
                <a:cxn ang="0">
                  <a:pos x="T6" y="T7"/>
                </a:cxn>
                <a:cxn ang="0">
                  <a:pos x="T8" y="T9"/>
                </a:cxn>
                <a:cxn ang="0">
                  <a:pos x="T10" y="T11"/>
                </a:cxn>
              </a:cxnLst>
              <a:rect l="0" t="0" r="r" b="b"/>
              <a:pathLst>
                <a:path w="9" h="9">
                  <a:moveTo>
                    <a:pt x="4" y="1"/>
                  </a:moveTo>
                  <a:cubicBezTo>
                    <a:pt x="5" y="0"/>
                    <a:pt x="7" y="1"/>
                    <a:pt x="8" y="2"/>
                  </a:cubicBezTo>
                  <a:cubicBezTo>
                    <a:pt x="9" y="4"/>
                    <a:pt x="9" y="7"/>
                    <a:pt x="7" y="8"/>
                  </a:cubicBezTo>
                  <a:cubicBezTo>
                    <a:pt x="6" y="9"/>
                    <a:pt x="5" y="9"/>
                    <a:pt x="3" y="9"/>
                  </a:cubicBezTo>
                  <a:cubicBezTo>
                    <a:pt x="2" y="9"/>
                    <a:pt x="1" y="7"/>
                    <a:pt x="0" y="6"/>
                  </a:cubicBezTo>
                  <a:cubicBezTo>
                    <a:pt x="0" y="4"/>
                    <a:pt x="1" y="1"/>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200">
                <a:latin typeface="Arial" panose="020B0604020202020204" pitchFamily="34" charset="0"/>
                <a:ea typeface="微软雅黑" panose="020B0503020204020204" pitchFamily="34" charset="-122"/>
                <a:sym typeface="Arial" panose="020B0604020202020204" pitchFamily="34" charset="0"/>
              </a:endParaRPr>
            </a:p>
          </p:txBody>
        </p:sp>
        <p:sp>
          <p:nvSpPr>
            <p:cNvPr id="133" name="Freeform 139">
              <a:extLst>
                <a:ext uri="{FF2B5EF4-FFF2-40B4-BE49-F238E27FC236}">
                  <a16:creationId xmlns:a16="http://schemas.microsoft.com/office/drawing/2014/main" id="{C2AEA1BE-D65C-4950-AA14-A38874958826}"/>
                </a:ext>
              </a:extLst>
            </p:cNvPr>
            <p:cNvSpPr>
              <a:spLocks/>
            </p:cNvSpPr>
            <p:nvPr/>
          </p:nvSpPr>
          <p:spPr bwMode="auto">
            <a:xfrm>
              <a:off x="4840" y="856"/>
              <a:ext cx="421" cy="422"/>
            </a:xfrm>
            <a:custGeom>
              <a:avLst/>
              <a:gdLst>
                <a:gd name="T0" fmla="*/ 5 w 15"/>
                <a:gd name="T1" fmla="*/ 1 h 15"/>
                <a:gd name="T2" fmla="*/ 12 w 15"/>
                <a:gd name="T3" fmla="*/ 2 h 15"/>
                <a:gd name="T4" fmla="*/ 14 w 15"/>
                <a:gd name="T5" fmla="*/ 6 h 15"/>
                <a:gd name="T6" fmla="*/ 13 w 15"/>
                <a:gd name="T7" fmla="*/ 12 h 15"/>
                <a:gd name="T8" fmla="*/ 8 w 15"/>
                <a:gd name="T9" fmla="*/ 15 h 15"/>
                <a:gd name="T10" fmla="*/ 1 w 15"/>
                <a:gd name="T11" fmla="*/ 12 h 15"/>
                <a:gd name="T12" fmla="*/ 0 w 15"/>
                <a:gd name="T13" fmla="*/ 7 h 15"/>
                <a:gd name="T14" fmla="*/ 5 w 15"/>
                <a:gd name="T15" fmla="*/ 1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5">
                  <a:moveTo>
                    <a:pt x="5" y="1"/>
                  </a:moveTo>
                  <a:cubicBezTo>
                    <a:pt x="8" y="0"/>
                    <a:pt x="10" y="1"/>
                    <a:pt x="12" y="2"/>
                  </a:cubicBezTo>
                  <a:cubicBezTo>
                    <a:pt x="13" y="3"/>
                    <a:pt x="14" y="5"/>
                    <a:pt x="14" y="6"/>
                  </a:cubicBezTo>
                  <a:cubicBezTo>
                    <a:pt x="15" y="8"/>
                    <a:pt x="14" y="11"/>
                    <a:pt x="13" y="12"/>
                  </a:cubicBezTo>
                  <a:cubicBezTo>
                    <a:pt x="12" y="14"/>
                    <a:pt x="10" y="15"/>
                    <a:pt x="8" y="15"/>
                  </a:cubicBezTo>
                  <a:cubicBezTo>
                    <a:pt x="5" y="15"/>
                    <a:pt x="3" y="14"/>
                    <a:pt x="1" y="12"/>
                  </a:cubicBezTo>
                  <a:cubicBezTo>
                    <a:pt x="0" y="11"/>
                    <a:pt x="0" y="9"/>
                    <a:pt x="0" y="7"/>
                  </a:cubicBezTo>
                  <a:cubicBezTo>
                    <a:pt x="0" y="4"/>
                    <a:pt x="3" y="2"/>
                    <a:pt x="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200">
                <a:latin typeface="Arial" panose="020B0604020202020204" pitchFamily="34" charset="0"/>
                <a:ea typeface="微软雅黑" panose="020B0503020204020204" pitchFamily="34" charset="-122"/>
                <a:sym typeface="Arial" panose="020B0604020202020204" pitchFamily="34" charset="0"/>
              </a:endParaRPr>
            </a:p>
          </p:txBody>
        </p:sp>
        <p:sp>
          <p:nvSpPr>
            <p:cNvPr id="134" name="Freeform 140">
              <a:extLst>
                <a:ext uri="{FF2B5EF4-FFF2-40B4-BE49-F238E27FC236}">
                  <a16:creationId xmlns:a16="http://schemas.microsoft.com/office/drawing/2014/main" id="{C4D413EE-635F-498B-AEE4-DA7174507355}"/>
                </a:ext>
              </a:extLst>
            </p:cNvPr>
            <p:cNvSpPr>
              <a:spLocks/>
            </p:cNvSpPr>
            <p:nvPr/>
          </p:nvSpPr>
          <p:spPr bwMode="auto">
            <a:xfrm>
              <a:off x="4390" y="996"/>
              <a:ext cx="422" cy="423"/>
            </a:xfrm>
            <a:custGeom>
              <a:avLst/>
              <a:gdLst>
                <a:gd name="T0" fmla="*/ 6 w 15"/>
                <a:gd name="T1" fmla="*/ 0 h 15"/>
                <a:gd name="T2" fmla="*/ 15 w 15"/>
                <a:gd name="T3" fmla="*/ 5 h 15"/>
                <a:gd name="T4" fmla="*/ 14 w 15"/>
                <a:gd name="T5" fmla="*/ 12 h 15"/>
                <a:gd name="T6" fmla="*/ 8 w 15"/>
                <a:gd name="T7" fmla="*/ 15 h 15"/>
                <a:gd name="T8" fmla="*/ 3 w 15"/>
                <a:gd name="T9" fmla="*/ 13 h 15"/>
                <a:gd name="T10" fmla="*/ 1 w 15"/>
                <a:gd name="T11" fmla="*/ 8 h 15"/>
                <a:gd name="T12" fmla="*/ 6 w 15"/>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5" h="15">
                  <a:moveTo>
                    <a:pt x="6" y="0"/>
                  </a:moveTo>
                  <a:cubicBezTo>
                    <a:pt x="10" y="0"/>
                    <a:pt x="14" y="2"/>
                    <a:pt x="15" y="5"/>
                  </a:cubicBezTo>
                  <a:cubicBezTo>
                    <a:pt x="15" y="7"/>
                    <a:pt x="15" y="10"/>
                    <a:pt x="14" y="12"/>
                  </a:cubicBezTo>
                  <a:cubicBezTo>
                    <a:pt x="12" y="14"/>
                    <a:pt x="10" y="15"/>
                    <a:pt x="8" y="15"/>
                  </a:cubicBezTo>
                  <a:cubicBezTo>
                    <a:pt x="6" y="15"/>
                    <a:pt x="4" y="14"/>
                    <a:pt x="3" y="13"/>
                  </a:cubicBezTo>
                  <a:cubicBezTo>
                    <a:pt x="2" y="12"/>
                    <a:pt x="1" y="10"/>
                    <a:pt x="1" y="8"/>
                  </a:cubicBezTo>
                  <a:cubicBezTo>
                    <a:pt x="0" y="5"/>
                    <a:pt x="3" y="1"/>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200">
                <a:latin typeface="Arial" panose="020B0604020202020204" pitchFamily="34" charset="0"/>
                <a:ea typeface="微软雅黑" panose="020B0503020204020204" pitchFamily="34" charset="-122"/>
                <a:sym typeface="Arial" panose="020B0604020202020204" pitchFamily="34" charset="0"/>
              </a:endParaRPr>
            </a:p>
          </p:txBody>
        </p:sp>
        <p:sp>
          <p:nvSpPr>
            <p:cNvPr id="135" name="Freeform 141">
              <a:extLst>
                <a:ext uri="{FF2B5EF4-FFF2-40B4-BE49-F238E27FC236}">
                  <a16:creationId xmlns:a16="http://schemas.microsoft.com/office/drawing/2014/main" id="{BE8C4C3A-9C0F-411D-94EF-43A2879734D1}"/>
                </a:ext>
              </a:extLst>
            </p:cNvPr>
            <p:cNvSpPr>
              <a:spLocks/>
            </p:cNvSpPr>
            <p:nvPr/>
          </p:nvSpPr>
          <p:spPr bwMode="auto">
            <a:xfrm>
              <a:off x="3968" y="1165"/>
              <a:ext cx="422" cy="423"/>
            </a:xfrm>
            <a:custGeom>
              <a:avLst/>
              <a:gdLst>
                <a:gd name="T0" fmla="*/ 7 w 15"/>
                <a:gd name="T1" fmla="*/ 1 h 15"/>
                <a:gd name="T2" fmla="*/ 13 w 15"/>
                <a:gd name="T3" fmla="*/ 2 h 15"/>
                <a:gd name="T4" fmla="*/ 15 w 15"/>
                <a:gd name="T5" fmla="*/ 7 h 15"/>
                <a:gd name="T6" fmla="*/ 14 w 15"/>
                <a:gd name="T7" fmla="*/ 12 h 15"/>
                <a:gd name="T8" fmla="*/ 9 w 15"/>
                <a:gd name="T9" fmla="*/ 15 h 15"/>
                <a:gd name="T10" fmla="*/ 1 w 15"/>
                <a:gd name="T11" fmla="*/ 9 h 15"/>
                <a:gd name="T12" fmla="*/ 7 w 15"/>
                <a:gd name="T13" fmla="*/ 1 h 15"/>
              </a:gdLst>
              <a:ahLst/>
              <a:cxnLst>
                <a:cxn ang="0">
                  <a:pos x="T0" y="T1"/>
                </a:cxn>
                <a:cxn ang="0">
                  <a:pos x="T2" y="T3"/>
                </a:cxn>
                <a:cxn ang="0">
                  <a:pos x="T4" y="T5"/>
                </a:cxn>
                <a:cxn ang="0">
                  <a:pos x="T6" y="T7"/>
                </a:cxn>
                <a:cxn ang="0">
                  <a:pos x="T8" y="T9"/>
                </a:cxn>
                <a:cxn ang="0">
                  <a:pos x="T10" y="T11"/>
                </a:cxn>
                <a:cxn ang="0">
                  <a:pos x="T12" y="T13"/>
                </a:cxn>
              </a:cxnLst>
              <a:rect l="0" t="0" r="r" b="b"/>
              <a:pathLst>
                <a:path w="15" h="15">
                  <a:moveTo>
                    <a:pt x="7" y="1"/>
                  </a:moveTo>
                  <a:cubicBezTo>
                    <a:pt x="9" y="0"/>
                    <a:pt x="11" y="1"/>
                    <a:pt x="13" y="2"/>
                  </a:cubicBezTo>
                  <a:cubicBezTo>
                    <a:pt x="14" y="4"/>
                    <a:pt x="15" y="5"/>
                    <a:pt x="15" y="7"/>
                  </a:cubicBezTo>
                  <a:cubicBezTo>
                    <a:pt x="15" y="9"/>
                    <a:pt x="15" y="11"/>
                    <a:pt x="14" y="12"/>
                  </a:cubicBezTo>
                  <a:cubicBezTo>
                    <a:pt x="13" y="14"/>
                    <a:pt x="11" y="15"/>
                    <a:pt x="9" y="15"/>
                  </a:cubicBezTo>
                  <a:cubicBezTo>
                    <a:pt x="5" y="15"/>
                    <a:pt x="2" y="13"/>
                    <a:pt x="1" y="9"/>
                  </a:cubicBezTo>
                  <a:cubicBezTo>
                    <a:pt x="0" y="5"/>
                    <a:pt x="3" y="1"/>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200">
                <a:latin typeface="Arial" panose="020B0604020202020204" pitchFamily="34" charset="0"/>
                <a:ea typeface="微软雅黑" panose="020B0503020204020204" pitchFamily="34" charset="-122"/>
                <a:sym typeface="Arial" panose="020B0604020202020204" pitchFamily="34" charset="0"/>
              </a:endParaRPr>
            </a:p>
          </p:txBody>
        </p:sp>
        <p:sp>
          <p:nvSpPr>
            <p:cNvPr id="136" name="Freeform 142">
              <a:extLst>
                <a:ext uri="{FF2B5EF4-FFF2-40B4-BE49-F238E27FC236}">
                  <a16:creationId xmlns:a16="http://schemas.microsoft.com/office/drawing/2014/main" id="{B69AA6F9-53A6-4317-87C8-B50EAC371726}"/>
                </a:ext>
              </a:extLst>
            </p:cNvPr>
            <p:cNvSpPr>
              <a:spLocks/>
            </p:cNvSpPr>
            <p:nvPr/>
          </p:nvSpPr>
          <p:spPr bwMode="auto">
            <a:xfrm>
              <a:off x="5374" y="1222"/>
              <a:ext cx="253" cy="253"/>
            </a:xfrm>
            <a:custGeom>
              <a:avLst/>
              <a:gdLst>
                <a:gd name="T0" fmla="*/ 4 w 9"/>
                <a:gd name="T1" fmla="*/ 0 h 9"/>
                <a:gd name="T2" fmla="*/ 7 w 9"/>
                <a:gd name="T3" fmla="*/ 1 h 9"/>
                <a:gd name="T4" fmla="*/ 9 w 9"/>
                <a:gd name="T5" fmla="*/ 4 h 9"/>
                <a:gd name="T6" fmla="*/ 5 w 9"/>
                <a:gd name="T7" fmla="*/ 8 h 9"/>
                <a:gd name="T8" fmla="*/ 0 w 9"/>
                <a:gd name="T9" fmla="*/ 4 h 9"/>
                <a:gd name="T10" fmla="*/ 4 w 9"/>
                <a:gd name="T11" fmla="*/ 0 h 9"/>
              </a:gdLst>
              <a:ahLst/>
              <a:cxnLst>
                <a:cxn ang="0">
                  <a:pos x="T0" y="T1"/>
                </a:cxn>
                <a:cxn ang="0">
                  <a:pos x="T2" y="T3"/>
                </a:cxn>
                <a:cxn ang="0">
                  <a:pos x="T4" y="T5"/>
                </a:cxn>
                <a:cxn ang="0">
                  <a:pos x="T6" y="T7"/>
                </a:cxn>
                <a:cxn ang="0">
                  <a:pos x="T8" y="T9"/>
                </a:cxn>
                <a:cxn ang="0">
                  <a:pos x="T10" y="T11"/>
                </a:cxn>
              </a:cxnLst>
              <a:rect l="0" t="0" r="r" b="b"/>
              <a:pathLst>
                <a:path w="9" h="9">
                  <a:moveTo>
                    <a:pt x="4" y="0"/>
                  </a:moveTo>
                  <a:cubicBezTo>
                    <a:pt x="5" y="0"/>
                    <a:pt x="6" y="0"/>
                    <a:pt x="7" y="1"/>
                  </a:cubicBezTo>
                  <a:cubicBezTo>
                    <a:pt x="8" y="2"/>
                    <a:pt x="9" y="3"/>
                    <a:pt x="9" y="4"/>
                  </a:cubicBezTo>
                  <a:cubicBezTo>
                    <a:pt x="8" y="6"/>
                    <a:pt x="7" y="8"/>
                    <a:pt x="5" y="8"/>
                  </a:cubicBezTo>
                  <a:cubicBezTo>
                    <a:pt x="3" y="9"/>
                    <a:pt x="0" y="7"/>
                    <a:pt x="0" y="4"/>
                  </a:cubicBezTo>
                  <a:cubicBezTo>
                    <a:pt x="0" y="2"/>
                    <a:pt x="2"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200">
                <a:latin typeface="Arial" panose="020B0604020202020204" pitchFamily="34" charset="0"/>
                <a:ea typeface="微软雅黑" panose="020B0503020204020204" pitchFamily="34" charset="-122"/>
                <a:sym typeface="Arial" panose="020B0604020202020204" pitchFamily="34" charset="0"/>
              </a:endParaRPr>
            </a:p>
          </p:txBody>
        </p:sp>
        <p:sp>
          <p:nvSpPr>
            <p:cNvPr id="137" name="Freeform 143">
              <a:extLst>
                <a:ext uri="{FF2B5EF4-FFF2-40B4-BE49-F238E27FC236}">
                  <a16:creationId xmlns:a16="http://schemas.microsoft.com/office/drawing/2014/main" id="{D425A930-C607-44F6-8916-C98284632F1A}"/>
                </a:ext>
              </a:extLst>
            </p:cNvPr>
            <p:cNvSpPr>
              <a:spLocks/>
            </p:cNvSpPr>
            <p:nvPr/>
          </p:nvSpPr>
          <p:spPr bwMode="auto">
            <a:xfrm>
              <a:off x="5599" y="1391"/>
              <a:ext cx="281" cy="253"/>
            </a:xfrm>
            <a:custGeom>
              <a:avLst/>
              <a:gdLst>
                <a:gd name="T0" fmla="*/ 4 w 10"/>
                <a:gd name="T1" fmla="*/ 0 h 9"/>
                <a:gd name="T2" fmla="*/ 9 w 10"/>
                <a:gd name="T3" fmla="*/ 3 h 9"/>
                <a:gd name="T4" fmla="*/ 9 w 10"/>
                <a:gd name="T5" fmla="*/ 8 h 9"/>
                <a:gd name="T6" fmla="*/ 2 w 10"/>
                <a:gd name="T7" fmla="*/ 7 h 9"/>
                <a:gd name="T8" fmla="*/ 4 w 10"/>
                <a:gd name="T9" fmla="*/ 0 h 9"/>
              </a:gdLst>
              <a:ahLst/>
              <a:cxnLst>
                <a:cxn ang="0">
                  <a:pos x="T0" y="T1"/>
                </a:cxn>
                <a:cxn ang="0">
                  <a:pos x="T2" y="T3"/>
                </a:cxn>
                <a:cxn ang="0">
                  <a:pos x="T4" y="T5"/>
                </a:cxn>
                <a:cxn ang="0">
                  <a:pos x="T6" y="T7"/>
                </a:cxn>
                <a:cxn ang="0">
                  <a:pos x="T8" y="T9"/>
                </a:cxn>
              </a:cxnLst>
              <a:rect l="0" t="0" r="r" b="b"/>
              <a:pathLst>
                <a:path w="10" h="9">
                  <a:moveTo>
                    <a:pt x="4" y="0"/>
                  </a:moveTo>
                  <a:cubicBezTo>
                    <a:pt x="6" y="0"/>
                    <a:pt x="9" y="1"/>
                    <a:pt x="9" y="3"/>
                  </a:cubicBezTo>
                  <a:cubicBezTo>
                    <a:pt x="10" y="4"/>
                    <a:pt x="10" y="6"/>
                    <a:pt x="9" y="8"/>
                  </a:cubicBezTo>
                  <a:cubicBezTo>
                    <a:pt x="7" y="9"/>
                    <a:pt x="4" y="9"/>
                    <a:pt x="2" y="7"/>
                  </a:cubicBezTo>
                  <a:cubicBezTo>
                    <a:pt x="0" y="5"/>
                    <a:pt x="2" y="1"/>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200">
                <a:latin typeface="Arial" panose="020B0604020202020204" pitchFamily="34" charset="0"/>
                <a:ea typeface="微软雅黑" panose="020B0503020204020204" pitchFamily="34" charset="-122"/>
                <a:sym typeface="Arial" panose="020B0604020202020204" pitchFamily="34" charset="0"/>
              </a:endParaRPr>
            </a:p>
          </p:txBody>
        </p:sp>
        <p:sp>
          <p:nvSpPr>
            <p:cNvPr id="138" name="Freeform 144">
              <a:extLst>
                <a:ext uri="{FF2B5EF4-FFF2-40B4-BE49-F238E27FC236}">
                  <a16:creationId xmlns:a16="http://schemas.microsoft.com/office/drawing/2014/main" id="{6BFD54CF-F076-4779-8A1E-265C77E4F7F7}"/>
                </a:ext>
              </a:extLst>
            </p:cNvPr>
            <p:cNvSpPr>
              <a:spLocks/>
            </p:cNvSpPr>
            <p:nvPr/>
          </p:nvSpPr>
          <p:spPr bwMode="auto">
            <a:xfrm>
              <a:off x="3715" y="1503"/>
              <a:ext cx="450" cy="422"/>
            </a:xfrm>
            <a:custGeom>
              <a:avLst/>
              <a:gdLst>
                <a:gd name="T0" fmla="*/ 6 w 16"/>
                <a:gd name="T1" fmla="*/ 1 h 15"/>
                <a:gd name="T2" fmla="*/ 15 w 16"/>
                <a:gd name="T3" fmla="*/ 7 h 15"/>
                <a:gd name="T4" fmla="*/ 8 w 16"/>
                <a:gd name="T5" fmla="*/ 15 h 15"/>
                <a:gd name="T6" fmla="*/ 3 w 16"/>
                <a:gd name="T7" fmla="*/ 14 h 15"/>
                <a:gd name="T8" fmla="*/ 0 w 16"/>
                <a:gd name="T9" fmla="*/ 10 h 15"/>
                <a:gd name="T10" fmla="*/ 2 w 16"/>
                <a:gd name="T11" fmla="*/ 3 h 15"/>
                <a:gd name="T12" fmla="*/ 6 w 16"/>
                <a:gd name="T13" fmla="*/ 1 h 15"/>
              </a:gdLst>
              <a:ahLst/>
              <a:cxnLst>
                <a:cxn ang="0">
                  <a:pos x="T0" y="T1"/>
                </a:cxn>
                <a:cxn ang="0">
                  <a:pos x="T2" y="T3"/>
                </a:cxn>
                <a:cxn ang="0">
                  <a:pos x="T4" y="T5"/>
                </a:cxn>
                <a:cxn ang="0">
                  <a:pos x="T6" y="T7"/>
                </a:cxn>
                <a:cxn ang="0">
                  <a:pos x="T8" y="T9"/>
                </a:cxn>
                <a:cxn ang="0">
                  <a:pos x="T10" y="T11"/>
                </a:cxn>
                <a:cxn ang="0">
                  <a:pos x="T12" y="T13"/>
                </a:cxn>
              </a:cxnLst>
              <a:rect l="0" t="0" r="r" b="b"/>
              <a:pathLst>
                <a:path w="16" h="15">
                  <a:moveTo>
                    <a:pt x="6" y="1"/>
                  </a:moveTo>
                  <a:cubicBezTo>
                    <a:pt x="10" y="0"/>
                    <a:pt x="14" y="3"/>
                    <a:pt x="15" y="7"/>
                  </a:cubicBezTo>
                  <a:cubicBezTo>
                    <a:pt x="16" y="11"/>
                    <a:pt x="12" y="15"/>
                    <a:pt x="8" y="15"/>
                  </a:cubicBezTo>
                  <a:cubicBezTo>
                    <a:pt x="6" y="15"/>
                    <a:pt x="4" y="15"/>
                    <a:pt x="3" y="14"/>
                  </a:cubicBezTo>
                  <a:cubicBezTo>
                    <a:pt x="2" y="13"/>
                    <a:pt x="1" y="11"/>
                    <a:pt x="0" y="10"/>
                  </a:cubicBezTo>
                  <a:cubicBezTo>
                    <a:pt x="0" y="7"/>
                    <a:pt x="1" y="5"/>
                    <a:pt x="2" y="3"/>
                  </a:cubicBezTo>
                  <a:cubicBezTo>
                    <a:pt x="3" y="2"/>
                    <a:pt x="5" y="1"/>
                    <a:pt x="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200">
                <a:latin typeface="Arial" panose="020B0604020202020204" pitchFamily="34" charset="0"/>
                <a:ea typeface="微软雅黑" panose="020B0503020204020204" pitchFamily="34" charset="-122"/>
                <a:sym typeface="Arial" panose="020B0604020202020204" pitchFamily="34" charset="0"/>
              </a:endParaRPr>
            </a:p>
          </p:txBody>
        </p:sp>
        <p:sp>
          <p:nvSpPr>
            <p:cNvPr id="139" name="Freeform 145">
              <a:extLst>
                <a:ext uri="{FF2B5EF4-FFF2-40B4-BE49-F238E27FC236}">
                  <a16:creationId xmlns:a16="http://schemas.microsoft.com/office/drawing/2014/main" id="{6DAAC0E9-4DE2-4BC0-9150-E75E5C980BA2}"/>
                </a:ext>
              </a:extLst>
            </p:cNvPr>
            <p:cNvSpPr>
              <a:spLocks/>
            </p:cNvSpPr>
            <p:nvPr/>
          </p:nvSpPr>
          <p:spPr bwMode="auto">
            <a:xfrm>
              <a:off x="5739" y="1672"/>
              <a:ext cx="253" cy="253"/>
            </a:xfrm>
            <a:custGeom>
              <a:avLst/>
              <a:gdLst>
                <a:gd name="T0" fmla="*/ 3 w 9"/>
                <a:gd name="T1" fmla="*/ 1 h 9"/>
                <a:gd name="T2" fmla="*/ 9 w 9"/>
                <a:gd name="T3" fmla="*/ 5 h 9"/>
                <a:gd name="T4" fmla="*/ 4 w 9"/>
                <a:gd name="T5" fmla="*/ 9 h 9"/>
                <a:gd name="T6" fmla="*/ 0 w 9"/>
                <a:gd name="T7" fmla="*/ 4 h 9"/>
                <a:gd name="T8" fmla="*/ 3 w 9"/>
                <a:gd name="T9" fmla="*/ 1 h 9"/>
              </a:gdLst>
              <a:ahLst/>
              <a:cxnLst>
                <a:cxn ang="0">
                  <a:pos x="T0" y="T1"/>
                </a:cxn>
                <a:cxn ang="0">
                  <a:pos x="T2" y="T3"/>
                </a:cxn>
                <a:cxn ang="0">
                  <a:pos x="T4" y="T5"/>
                </a:cxn>
                <a:cxn ang="0">
                  <a:pos x="T6" y="T7"/>
                </a:cxn>
                <a:cxn ang="0">
                  <a:pos x="T8" y="T9"/>
                </a:cxn>
              </a:cxnLst>
              <a:rect l="0" t="0" r="r" b="b"/>
              <a:pathLst>
                <a:path w="9" h="9">
                  <a:moveTo>
                    <a:pt x="3" y="1"/>
                  </a:moveTo>
                  <a:cubicBezTo>
                    <a:pt x="6" y="0"/>
                    <a:pt x="9" y="2"/>
                    <a:pt x="9" y="5"/>
                  </a:cubicBezTo>
                  <a:cubicBezTo>
                    <a:pt x="9" y="7"/>
                    <a:pt x="7" y="9"/>
                    <a:pt x="4" y="9"/>
                  </a:cubicBezTo>
                  <a:cubicBezTo>
                    <a:pt x="2" y="9"/>
                    <a:pt x="0" y="7"/>
                    <a:pt x="0" y="4"/>
                  </a:cubicBezTo>
                  <a:cubicBezTo>
                    <a:pt x="0" y="3"/>
                    <a:pt x="2" y="1"/>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200">
                <a:latin typeface="Arial" panose="020B0604020202020204" pitchFamily="34" charset="0"/>
                <a:ea typeface="微软雅黑" panose="020B0503020204020204" pitchFamily="34" charset="-122"/>
                <a:sym typeface="Arial" panose="020B0604020202020204" pitchFamily="34" charset="0"/>
              </a:endParaRPr>
            </a:p>
          </p:txBody>
        </p:sp>
        <p:sp>
          <p:nvSpPr>
            <p:cNvPr id="140" name="Oval 146">
              <a:extLst>
                <a:ext uri="{FF2B5EF4-FFF2-40B4-BE49-F238E27FC236}">
                  <a16:creationId xmlns:a16="http://schemas.microsoft.com/office/drawing/2014/main" id="{FC24C55E-619D-48EC-888D-84500426B195}"/>
                </a:ext>
              </a:extLst>
            </p:cNvPr>
            <p:cNvSpPr>
              <a:spLocks noChangeArrowheads="1"/>
            </p:cNvSpPr>
            <p:nvPr/>
          </p:nvSpPr>
          <p:spPr bwMode="auto">
            <a:xfrm>
              <a:off x="4530" y="124"/>
              <a:ext cx="647" cy="64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200">
                <a:latin typeface="Arial" panose="020B0604020202020204" pitchFamily="34" charset="0"/>
                <a:ea typeface="微软雅黑" panose="020B0503020204020204" pitchFamily="34" charset="-122"/>
                <a:sym typeface="Arial" panose="020B0604020202020204" pitchFamily="34" charset="0"/>
              </a:endParaRPr>
            </a:p>
          </p:txBody>
        </p:sp>
        <p:sp>
          <p:nvSpPr>
            <p:cNvPr id="141" name="Oval 147">
              <a:extLst>
                <a:ext uri="{FF2B5EF4-FFF2-40B4-BE49-F238E27FC236}">
                  <a16:creationId xmlns:a16="http://schemas.microsoft.com/office/drawing/2014/main" id="{F86B358B-2E0D-45AA-8B2A-E4B1081B98D5}"/>
                </a:ext>
              </a:extLst>
            </p:cNvPr>
            <p:cNvSpPr>
              <a:spLocks noChangeArrowheads="1"/>
            </p:cNvSpPr>
            <p:nvPr/>
          </p:nvSpPr>
          <p:spPr bwMode="auto">
            <a:xfrm>
              <a:off x="4530" y="-1453"/>
              <a:ext cx="647" cy="64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200">
                <a:latin typeface="Arial" panose="020B0604020202020204" pitchFamily="34" charset="0"/>
                <a:ea typeface="微软雅黑" panose="020B0503020204020204" pitchFamily="34" charset="-122"/>
                <a:sym typeface="Arial" panose="020B0604020202020204" pitchFamily="34" charset="0"/>
              </a:endParaRPr>
            </a:p>
          </p:txBody>
        </p:sp>
        <p:sp>
          <p:nvSpPr>
            <p:cNvPr id="142" name="Oval 148">
              <a:extLst>
                <a:ext uri="{FF2B5EF4-FFF2-40B4-BE49-F238E27FC236}">
                  <a16:creationId xmlns:a16="http://schemas.microsoft.com/office/drawing/2014/main" id="{5451CAFE-2A4F-4ED5-8FCF-116353EDC5AC}"/>
                </a:ext>
              </a:extLst>
            </p:cNvPr>
            <p:cNvSpPr>
              <a:spLocks noChangeArrowheads="1"/>
            </p:cNvSpPr>
            <p:nvPr/>
          </p:nvSpPr>
          <p:spPr bwMode="auto">
            <a:xfrm>
              <a:off x="4530" y="1644"/>
              <a:ext cx="647" cy="64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200">
                <a:latin typeface="Arial" panose="020B0604020202020204" pitchFamily="34" charset="0"/>
                <a:ea typeface="微软雅黑" panose="020B0503020204020204" pitchFamily="34" charset="-122"/>
                <a:sym typeface="Arial" panose="020B0604020202020204" pitchFamily="34" charset="0"/>
              </a:endParaRPr>
            </a:p>
          </p:txBody>
        </p:sp>
      </p:grpSp>
      <p:sp>
        <p:nvSpPr>
          <p:cNvPr id="229" name="矩形 228">
            <a:extLst>
              <a:ext uri="{FF2B5EF4-FFF2-40B4-BE49-F238E27FC236}">
                <a16:creationId xmlns:a16="http://schemas.microsoft.com/office/drawing/2014/main" id="{D2BE27D8-55D7-429B-9F2D-37BFC45F788A}"/>
              </a:ext>
            </a:extLst>
          </p:cNvPr>
          <p:cNvSpPr/>
          <p:nvPr/>
        </p:nvSpPr>
        <p:spPr>
          <a:xfrm>
            <a:off x="9473240" y="2652697"/>
            <a:ext cx="1684385" cy="968983"/>
          </a:xfrm>
          <a:prstGeom prst="rect">
            <a:avLst/>
          </a:prstGeom>
        </p:spPr>
        <p:txBody>
          <a:bodyPr wrap="square">
            <a:spAutoFit/>
          </a:bodyPr>
          <a:lstStyle/>
          <a:p>
            <a:pPr marL="171450" marR="0" lvl="1" indent="-171450"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zh-CN" altLang="en-US" sz="1000" u="none" strike="noStrike" kern="1200" cap="none" spc="0" normalizeH="0" baseline="0" noProof="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加强分子的</a:t>
            </a:r>
            <a:r>
              <a:rPr kumimoji="0" lang="zh-CN" altLang="en-US" sz="1000" b="1" u="none" strike="noStrike" kern="1200" cap="none" spc="0" normalizeH="0" baseline="0" noProof="0">
                <a:ln>
                  <a:noFill/>
                </a:ln>
                <a:solidFill>
                  <a:srgbClr val="7030A0"/>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刚度</a:t>
            </a:r>
            <a:r>
              <a:rPr kumimoji="0" lang="zh-CN" altLang="en-US" sz="1000" u="none" strike="noStrike" kern="1200" cap="none" spc="0" normalizeH="0" baseline="0" noProof="0">
                <a:ln>
                  <a:noFill/>
                </a:ln>
                <a:solidFill>
                  <a:srgbClr val="000000">
                    <a:lumMod val="65000"/>
                    <a:lumOff val="35000"/>
                  </a:srgbClr>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a:t>
            </a:r>
            <a:endParaRPr kumimoji="0" lang="en-US" altLang="zh-CN" sz="1000" u="none" strike="noStrike" kern="1200" cap="none" spc="0" normalizeH="0" baseline="0" noProof="0">
              <a:ln>
                <a:noFill/>
              </a:ln>
              <a:solidFill>
                <a:srgbClr val="000000">
                  <a:lumMod val="65000"/>
                  <a:lumOff val="35000"/>
                </a:srgbClr>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a:p>
            <a:pPr marL="171450" lvl="1" indent="-171450">
              <a:lnSpc>
                <a:spcPct val="200000"/>
              </a:lnSpc>
              <a:buFont typeface="Arial" panose="020B0604020202020204" pitchFamily="34" charset="0"/>
              <a:buChar char="•"/>
              <a:defRPr/>
            </a:pPr>
            <a:r>
              <a:rPr lang="zh-CN" altLang="en-US" sz="10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优化</a:t>
            </a:r>
            <a:r>
              <a:rPr lang="zh-CN" altLang="en-US" sz="1000" b="1">
                <a:solidFill>
                  <a:srgbClr val="7030A0"/>
                </a:solidFill>
                <a:latin typeface="Arial" panose="020B0604020202020204" pitchFamily="34" charset="0"/>
                <a:ea typeface="微软雅黑" panose="020B0503020204020204" pitchFamily="34" charset="-122"/>
                <a:cs typeface="+mn-ea"/>
                <a:sym typeface="Arial" panose="020B0604020202020204" pitchFamily="34" charset="0"/>
              </a:rPr>
              <a:t>效能</a:t>
            </a:r>
            <a:r>
              <a:rPr lang="zh-CN" altLang="en-US" sz="10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和</a:t>
            </a:r>
            <a:r>
              <a:rPr lang="zh-CN" altLang="en-US" sz="1000" b="1">
                <a:solidFill>
                  <a:srgbClr val="7030A0"/>
                </a:solidFill>
                <a:latin typeface="Arial" panose="020B0604020202020204" pitchFamily="34" charset="0"/>
                <a:ea typeface="微软雅黑" panose="020B0503020204020204" pitchFamily="34" charset="-122"/>
                <a:cs typeface="+mn-ea"/>
                <a:sym typeface="Arial" panose="020B0604020202020204" pitchFamily="34" charset="0"/>
              </a:rPr>
              <a:t>选择性</a:t>
            </a:r>
            <a:r>
              <a:rPr lang="zh-CN" altLang="en-US" sz="10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a:t>
            </a:r>
          </a:p>
          <a:p>
            <a:pPr marL="171450" lvl="1" indent="-171450">
              <a:lnSpc>
                <a:spcPct val="200000"/>
              </a:lnSpc>
              <a:buFont typeface="Arial" panose="020B0604020202020204" pitchFamily="34" charset="0"/>
              <a:buChar char="•"/>
              <a:defRPr/>
            </a:pPr>
            <a:r>
              <a:rPr lang="zh-CN" altLang="en-US" sz="10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延缓</a:t>
            </a:r>
            <a:r>
              <a:rPr lang="zh-CN" altLang="en-US" sz="1000" b="1">
                <a:solidFill>
                  <a:srgbClr val="7030A0"/>
                </a:solidFill>
                <a:latin typeface="Arial" panose="020B0604020202020204" pitchFamily="34" charset="0"/>
                <a:ea typeface="微软雅黑" panose="020B0503020204020204" pitchFamily="34" charset="-122"/>
                <a:cs typeface="+mn-ea"/>
                <a:sym typeface="Arial" panose="020B0604020202020204" pitchFamily="34" charset="0"/>
              </a:rPr>
              <a:t>二相代谢速率</a:t>
            </a:r>
          </a:p>
        </p:txBody>
      </p:sp>
      <p:sp>
        <p:nvSpPr>
          <p:cNvPr id="21" name="TextBox 2">
            <a:extLst>
              <a:ext uri="{FF2B5EF4-FFF2-40B4-BE49-F238E27FC236}">
                <a16:creationId xmlns:a16="http://schemas.microsoft.com/office/drawing/2014/main" id="{448AA61B-A5D9-4066-B19C-90B75F17A08C}"/>
              </a:ext>
            </a:extLst>
          </p:cNvPr>
          <p:cNvSpPr txBox="1"/>
          <p:nvPr/>
        </p:nvSpPr>
        <p:spPr>
          <a:xfrm>
            <a:off x="6419629" y="2138284"/>
            <a:ext cx="660459" cy="1328181"/>
          </a:xfrm>
          <a:prstGeom prst="roundRect">
            <a:avLst>
              <a:gd name="adj" fmla="val 18277"/>
            </a:avLst>
          </a:prstGeom>
          <a:noFill/>
          <a:ln w="1905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fontAlgn="auto">
              <a:spcBef>
                <a:spcPts val="0"/>
              </a:spcBef>
              <a:spcAft>
                <a:spcPts val="0"/>
              </a:spcAft>
              <a:defRPr>
                <a:solidFill>
                  <a:prstClr val="white"/>
                </a:solidFill>
                <a:latin typeface="Arial"/>
                <a:ea typeface="微软雅黑"/>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altLang="zh-CN">
              <a:latin typeface="Arial" panose="020B0604020202020204" pitchFamily="34" charset="0"/>
              <a:ea typeface="微软雅黑" panose="020B0503020204020204" pitchFamily="34" charset="-122"/>
              <a:sym typeface="Arial" panose="020B0604020202020204" pitchFamily="34" charset="0"/>
            </a:endParaRPr>
          </a:p>
          <a:p>
            <a:endParaRPr lang="en-US" altLang="zh-CN">
              <a:latin typeface="Arial" panose="020B0604020202020204" pitchFamily="34" charset="0"/>
              <a:ea typeface="微软雅黑" panose="020B0503020204020204" pitchFamily="34" charset="-122"/>
              <a:sym typeface="Arial" panose="020B0604020202020204" pitchFamily="34" charset="0"/>
            </a:endParaRPr>
          </a:p>
          <a:p>
            <a:endParaRPr lang="en-US" altLang="zh-CN">
              <a:latin typeface="Arial" panose="020B0604020202020204" pitchFamily="34" charset="0"/>
              <a:ea typeface="微软雅黑" panose="020B0503020204020204" pitchFamily="34" charset="-122"/>
              <a:sym typeface="Arial" panose="020B0604020202020204" pitchFamily="34" charset="0"/>
            </a:endParaRPr>
          </a:p>
          <a:p>
            <a:endParaRPr lang="en-US" altLang="zh-CN">
              <a:latin typeface="Arial" panose="020B0604020202020204" pitchFamily="34" charset="0"/>
              <a:ea typeface="微软雅黑" panose="020B0503020204020204" pitchFamily="34" charset="-122"/>
              <a:sym typeface="Arial" panose="020B0604020202020204" pitchFamily="34" charset="0"/>
            </a:endParaRPr>
          </a:p>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4" name="矩形 23">
            <a:extLst>
              <a:ext uri="{FF2B5EF4-FFF2-40B4-BE49-F238E27FC236}">
                <a16:creationId xmlns:a16="http://schemas.microsoft.com/office/drawing/2014/main" id="{4149FDE0-9FAA-06F7-FD98-BA6A364EB14A}"/>
              </a:ext>
            </a:extLst>
          </p:cNvPr>
          <p:cNvSpPr/>
          <p:nvPr/>
        </p:nvSpPr>
        <p:spPr>
          <a:xfrm>
            <a:off x="1393371" y="6079934"/>
            <a:ext cx="9784137" cy="746744"/>
          </a:xfrm>
          <a:prstGeom prst="rect">
            <a:avLst/>
          </a:prstGeom>
        </p:spPr>
        <p:txBody>
          <a:bodyPr vert="horz" lIns="91440" tIns="45720" rIns="91440" bIns="45720" rtlCol="0" anchor="b"/>
          <a:lstStyle/>
          <a:p>
            <a:r>
              <a:rPr lang="en-US" altLang="zh-CN" sz="700">
                <a:latin typeface="Arial" panose="020B0604020202020204" pitchFamily="34" charset="0"/>
                <a:ea typeface="微软雅黑" panose="020B0503020204020204" pitchFamily="34" charset="-122"/>
                <a:cs typeface="+mn-ea"/>
                <a:sym typeface="Arial" panose="020B0604020202020204" pitchFamily="34" charset="0"/>
              </a:rPr>
              <a:t>1.Fediuk DJ, et al. CPT Pharmacometrics Syst </a:t>
            </a:r>
            <a:r>
              <a:rPr lang="en-US" altLang="zh-CN" sz="700" err="1">
                <a:latin typeface="Arial" panose="020B0604020202020204" pitchFamily="34" charset="0"/>
                <a:ea typeface="微软雅黑" panose="020B0503020204020204" pitchFamily="34" charset="-122"/>
                <a:cs typeface="+mn-ea"/>
                <a:sym typeface="Arial" panose="020B0604020202020204" pitchFamily="34" charset="0"/>
              </a:rPr>
              <a:t>Pharmacol</a:t>
            </a:r>
            <a:r>
              <a:rPr lang="en-US" altLang="zh-CN" sz="700">
                <a:latin typeface="Arial" panose="020B0604020202020204" pitchFamily="34" charset="0"/>
                <a:ea typeface="微软雅黑" panose="020B0503020204020204" pitchFamily="34" charset="-122"/>
                <a:cs typeface="+mn-ea"/>
                <a:sym typeface="Arial" panose="020B0604020202020204" pitchFamily="34" charset="0"/>
              </a:rPr>
              <a:t>. 2021 Jun;10(6):529-542.  2.Li ren </a:t>
            </a:r>
            <a:r>
              <a:rPr lang="en-US" altLang="zh-CN" sz="700" err="1">
                <a:latin typeface="Arial" panose="020B0604020202020204" pitchFamily="34" charset="0"/>
                <a:ea typeface="微软雅黑" panose="020B0503020204020204" pitchFamily="34" charset="-122"/>
                <a:cs typeface="+mn-ea"/>
                <a:sym typeface="Arial" panose="020B0604020202020204" pitchFamily="34" charset="0"/>
              </a:rPr>
              <a:t>shu</a:t>
            </a:r>
            <a:r>
              <a:rPr lang="en-US" altLang="zh-CN" sz="700">
                <a:latin typeface="Arial" panose="020B0604020202020204" pitchFamily="34" charset="0"/>
                <a:ea typeface="微软雅黑" panose="020B0503020204020204" pitchFamily="34" charset="-122"/>
                <a:cs typeface="+mn-ea"/>
                <a:sym typeface="Arial" panose="020B0604020202020204" pitchFamily="34" charset="0"/>
              </a:rPr>
              <a:t>, et al. Chinese Traditional and Herbal Drugs. 2011;42(1):176-179.   3. U.S. Department of Health and Human Services Food and Drug Administration. Challenge and Opportunity on the Critical Path to New Medical Technologies. March 2004.</a:t>
            </a:r>
            <a:r>
              <a:rPr lang="it-IT" altLang="zh-CN" sz="700">
                <a:latin typeface="Arial" panose="020B0604020202020204" pitchFamily="34" charset="0"/>
                <a:ea typeface="微软雅黑" panose="020B0503020204020204" pitchFamily="34" charset="-122"/>
                <a:cs typeface="+mn-ea"/>
                <a:sym typeface="Arial" panose="020B0604020202020204" pitchFamily="34" charset="0"/>
              </a:rPr>
              <a:t> 4.Mascitti V, et al. J Med Chem. 2011;54:2952-2960. </a:t>
            </a:r>
            <a:r>
              <a:rPr lang="en-US" altLang="zh-CN" sz="700">
                <a:latin typeface="Arial" panose="020B0604020202020204" pitchFamily="34" charset="0"/>
                <a:ea typeface="微软雅黑" panose="020B0503020204020204" pitchFamily="34" charset="-122"/>
                <a:sym typeface="Arial" panose="020B0604020202020204" pitchFamily="34" charset="0"/>
              </a:rPr>
              <a:t>5.</a:t>
            </a:r>
            <a:r>
              <a:rPr lang="zh-CN" altLang="en-US" sz="700">
                <a:latin typeface="Arial" panose="020B0604020202020204" pitchFamily="34" charset="0"/>
                <a:ea typeface="微软雅黑" panose="020B0503020204020204" pitchFamily="34" charset="-122"/>
                <a:sym typeface="Arial" panose="020B0604020202020204" pitchFamily="34" charset="0"/>
              </a:rPr>
              <a:t>艾托格列净片说明书</a:t>
            </a:r>
            <a:r>
              <a:rPr lang="en-US" altLang="zh-CN" sz="700">
                <a:latin typeface="Arial" panose="020B0604020202020204" pitchFamily="34" charset="0"/>
                <a:ea typeface="微软雅黑" panose="020B0503020204020204" pitchFamily="34" charset="-122"/>
                <a:sym typeface="Arial" panose="020B0604020202020204" pitchFamily="34" charset="0"/>
              </a:rPr>
              <a:t>(</a:t>
            </a:r>
            <a:r>
              <a:rPr lang="zh-CN" altLang="en-US" sz="700">
                <a:latin typeface="Arial" panose="020B0604020202020204" pitchFamily="34" charset="0"/>
                <a:ea typeface="微软雅黑" panose="020B0503020204020204" pitchFamily="34" charset="-122"/>
                <a:sym typeface="Arial" panose="020B0604020202020204" pitchFamily="34" charset="0"/>
              </a:rPr>
              <a:t>修改日期</a:t>
            </a:r>
            <a:r>
              <a:rPr lang="en-US" altLang="zh-CN" sz="700">
                <a:latin typeface="Arial" panose="020B0604020202020204" pitchFamily="34" charset="0"/>
                <a:ea typeface="微软雅黑" panose="020B0503020204020204" pitchFamily="34" charset="-122"/>
                <a:sym typeface="Arial" panose="020B0604020202020204" pitchFamily="34" charset="0"/>
              </a:rPr>
              <a:t>2023.7.25).   6.</a:t>
            </a:r>
            <a:r>
              <a:rPr lang="zh-CN" altLang="en-US" sz="700">
                <a:latin typeface="Arial" panose="020B0604020202020204" pitchFamily="34" charset="0"/>
                <a:ea typeface="微软雅黑" panose="020B0503020204020204" pitchFamily="34" charset="-122"/>
                <a:sym typeface="Arial" panose="020B0604020202020204" pitchFamily="34" charset="0"/>
              </a:rPr>
              <a:t> 卡格列净说明书</a:t>
            </a:r>
            <a:r>
              <a:rPr lang="en-US" altLang="zh-CN" sz="700">
                <a:latin typeface="Arial" panose="020B0604020202020204" pitchFamily="34" charset="0"/>
                <a:ea typeface="微软雅黑" panose="020B0503020204020204" pitchFamily="34" charset="-122"/>
                <a:sym typeface="Arial" panose="020B0604020202020204" pitchFamily="34" charset="0"/>
              </a:rPr>
              <a:t>(</a:t>
            </a:r>
            <a:r>
              <a:rPr lang="zh-CN" altLang="en-US" sz="700">
                <a:latin typeface="Arial" panose="020B0604020202020204" pitchFamily="34" charset="0"/>
                <a:ea typeface="微软雅黑" panose="020B0503020204020204" pitchFamily="34" charset="-122"/>
                <a:sym typeface="Arial" panose="020B0604020202020204" pitchFamily="34" charset="0"/>
              </a:rPr>
              <a:t>修改日期</a:t>
            </a:r>
            <a:r>
              <a:rPr lang="en-US" altLang="zh-CN" sz="700">
                <a:latin typeface="Arial" panose="020B0604020202020204" pitchFamily="34" charset="0"/>
                <a:ea typeface="微软雅黑" panose="020B0503020204020204" pitchFamily="34" charset="-122"/>
                <a:sym typeface="Arial" panose="020B0604020202020204" pitchFamily="34" charset="0"/>
              </a:rPr>
              <a:t>2024</a:t>
            </a:r>
            <a:r>
              <a:rPr lang="zh-CN" altLang="en-US" sz="700">
                <a:latin typeface="Arial" panose="020B0604020202020204" pitchFamily="34" charset="0"/>
                <a:ea typeface="微软雅黑" panose="020B0503020204020204" pitchFamily="34" charset="-122"/>
                <a:sym typeface="Arial" panose="020B0604020202020204" pitchFamily="34" charset="0"/>
              </a:rPr>
              <a:t>年</a:t>
            </a:r>
            <a:r>
              <a:rPr lang="en-US" altLang="zh-CN" sz="700">
                <a:latin typeface="Arial" panose="020B0604020202020204" pitchFamily="34" charset="0"/>
                <a:ea typeface="微软雅黑" panose="020B0503020204020204" pitchFamily="34" charset="-122"/>
                <a:sym typeface="Arial" panose="020B0604020202020204" pitchFamily="34" charset="0"/>
              </a:rPr>
              <a:t>2</a:t>
            </a:r>
            <a:r>
              <a:rPr lang="zh-CN" altLang="en-US" sz="700">
                <a:latin typeface="Arial" panose="020B0604020202020204" pitchFamily="34" charset="0"/>
                <a:ea typeface="微软雅黑" panose="020B0503020204020204" pitchFamily="34" charset="-122"/>
                <a:sym typeface="Arial" panose="020B0604020202020204" pitchFamily="34" charset="0"/>
              </a:rPr>
              <a:t>月</a:t>
            </a:r>
            <a:r>
              <a:rPr lang="en-US" altLang="zh-CN" sz="700">
                <a:latin typeface="Arial" panose="020B0604020202020204" pitchFamily="34" charset="0"/>
                <a:ea typeface="微软雅黑" panose="020B0503020204020204" pitchFamily="34" charset="-122"/>
                <a:sym typeface="Arial" panose="020B0604020202020204" pitchFamily="34" charset="0"/>
              </a:rPr>
              <a:t>1</a:t>
            </a:r>
            <a:r>
              <a:rPr lang="zh-CN" altLang="en-US" sz="700">
                <a:latin typeface="Arial" panose="020B0604020202020204" pitchFamily="34" charset="0"/>
                <a:ea typeface="微软雅黑" panose="020B0503020204020204" pitchFamily="34" charset="-122"/>
                <a:sym typeface="Arial" panose="020B0604020202020204" pitchFamily="34" charset="0"/>
              </a:rPr>
              <a:t>日</a:t>
            </a:r>
            <a:r>
              <a:rPr lang="en-US" altLang="zh-CN" sz="700">
                <a:latin typeface="Arial" panose="020B0604020202020204" pitchFamily="34" charset="0"/>
                <a:ea typeface="微软雅黑" panose="020B0503020204020204" pitchFamily="34" charset="-122"/>
                <a:sym typeface="Arial" panose="020B0604020202020204" pitchFamily="34" charset="0"/>
              </a:rPr>
              <a:t>). 7. </a:t>
            </a:r>
            <a:r>
              <a:rPr lang="zh-CN" altLang="en-US" sz="700">
                <a:latin typeface="Arial" panose="020B0604020202020204" pitchFamily="34" charset="0"/>
                <a:ea typeface="微软雅黑" panose="020B0503020204020204" pitchFamily="34" charset="-122"/>
                <a:sym typeface="Arial" panose="020B0604020202020204" pitchFamily="34" charset="0"/>
              </a:rPr>
              <a:t>达格列净说明书</a:t>
            </a:r>
            <a:r>
              <a:rPr lang="en-US" altLang="zh-CN" sz="700">
                <a:latin typeface="Arial" panose="020B0604020202020204" pitchFamily="34" charset="0"/>
                <a:ea typeface="微软雅黑" panose="020B0503020204020204" pitchFamily="34" charset="-122"/>
                <a:sym typeface="Arial" panose="020B0604020202020204" pitchFamily="34" charset="0"/>
              </a:rPr>
              <a:t>(</a:t>
            </a:r>
            <a:r>
              <a:rPr lang="zh-CN" altLang="en-US" sz="700">
                <a:latin typeface="Arial" panose="020B0604020202020204" pitchFamily="34" charset="0"/>
                <a:ea typeface="微软雅黑" panose="020B0503020204020204" pitchFamily="34" charset="-122"/>
                <a:sym typeface="Arial" panose="020B0604020202020204" pitchFamily="34" charset="0"/>
              </a:rPr>
              <a:t>修改日期</a:t>
            </a:r>
            <a:r>
              <a:rPr lang="en-US" altLang="zh-CN" sz="700">
                <a:latin typeface="Arial" panose="020B0604020202020204" pitchFamily="34" charset="0"/>
                <a:ea typeface="微软雅黑" panose="020B0503020204020204" pitchFamily="34" charset="-122"/>
                <a:sym typeface="Arial" panose="020B0604020202020204" pitchFamily="34" charset="0"/>
              </a:rPr>
              <a:t>2023.8.15).  </a:t>
            </a:r>
            <a:r>
              <a:rPr lang="en-US" altLang="zh-CN" sz="700">
                <a:latin typeface="Arial" panose="020B0604020202020204" pitchFamily="34" charset="0"/>
                <a:ea typeface="微软雅黑" panose="020B0503020204020204" pitchFamily="34" charset="-122"/>
                <a:cs typeface="+mn-ea"/>
                <a:sym typeface="Arial" panose="020B0604020202020204" pitchFamily="34" charset="0"/>
              </a:rPr>
              <a:t>8</a:t>
            </a:r>
            <a:r>
              <a:rPr lang="en-US" altLang="zh-CN" sz="700">
                <a:latin typeface="Arial" panose="020B0604020202020204" pitchFamily="34" charset="0"/>
                <a:ea typeface="微软雅黑" panose="020B0503020204020204" pitchFamily="34" charset="-122"/>
                <a:sym typeface="Arial" panose="020B0604020202020204" pitchFamily="34" charset="0"/>
              </a:rPr>
              <a:t>.Mudaliar S, et al. Diabetes Care. 2015; 38: 2344-2353.  </a:t>
            </a:r>
          </a:p>
        </p:txBody>
      </p:sp>
      <p:sp>
        <p:nvSpPr>
          <p:cNvPr id="25" name="文本框 24">
            <a:extLst>
              <a:ext uri="{FF2B5EF4-FFF2-40B4-BE49-F238E27FC236}">
                <a16:creationId xmlns:a16="http://schemas.microsoft.com/office/drawing/2014/main" id="{065C593C-5206-15B1-4847-11EBF9CF1C38}"/>
              </a:ext>
            </a:extLst>
          </p:cNvPr>
          <p:cNvSpPr txBox="1"/>
          <p:nvPr/>
        </p:nvSpPr>
        <p:spPr bwMode="gray">
          <a:xfrm>
            <a:off x="1424262" y="6298571"/>
            <a:ext cx="9409320" cy="200055"/>
          </a:xfrm>
          <a:prstGeom prst="rect">
            <a:avLst/>
          </a:prstGeom>
          <a:noFill/>
        </p:spPr>
        <p:txBody>
          <a:bodyPr wrap="square">
            <a:spAutoFit/>
          </a:bodyPr>
          <a:lstStyle/>
          <a:p>
            <a:r>
              <a:rPr lang="en-US" altLang="zh-CN" sz="700" b="0" i="0" dirty="0">
                <a:solidFill>
                  <a:srgbClr val="333333"/>
                </a:solidFill>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SGLT2i</a:t>
            </a:r>
            <a:r>
              <a:rPr lang="zh-CN" altLang="en-US" sz="700" b="0" i="0" dirty="0">
                <a:solidFill>
                  <a:srgbClr val="333333"/>
                </a:solidFill>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：钠</a:t>
            </a:r>
            <a:r>
              <a:rPr lang="en-US" altLang="zh-CN" sz="700" b="0" i="0" dirty="0">
                <a:solidFill>
                  <a:srgbClr val="333333"/>
                </a:solidFill>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lang="zh-CN" altLang="en-US" sz="700" b="0" i="0" dirty="0">
                <a:solidFill>
                  <a:srgbClr val="333333"/>
                </a:solidFill>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葡萄糖共转运蛋白</a:t>
            </a:r>
            <a:r>
              <a:rPr lang="en-US" altLang="zh-CN" sz="700" b="0" i="0" dirty="0">
                <a:solidFill>
                  <a:srgbClr val="333333"/>
                </a:solidFill>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a:t>
            </a:r>
            <a:r>
              <a:rPr lang="zh-CN" altLang="en-US" sz="700" b="0" i="0" dirty="0">
                <a:solidFill>
                  <a:srgbClr val="333333"/>
                </a:solidFill>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抑制剂；</a:t>
            </a:r>
            <a:r>
              <a:rPr lang="en-US" altLang="zh-CN" sz="700" b="0" i="0" dirty="0">
                <a:solidFill>
                  <a:srgbClr val="333333"/>
                </a:solidFill>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UGT</a:t>
            </a:r>
            <a:r>
              <a:rPr lang="zh-CN" altLang="en-US" sz="700" dirty="0">
                <a:solidFill>
                  <a:srgbClr val="333333"/>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lang="zh-CN" altLang="en-US" sz="700" dirty="0">
                <a:latin typeface="Arial" panose="020B0604020202020204" pitchFamily="34" charset="0"/>
                <a:ea typeface="微软雅黑" panose="020B0503020204020204" pitchFamily="34" charset="-122"/>
                <a:sym typeface="Arial" panose="020B0604020202020204" pitchFamily="34" charset="0"/>
              </a:rPr>
              <a:t>尿苷</a:t>
            </a:r>
            <a:r>
              <a:rPr lang="en-US" altLang="zh-CN" sz="700" b="0" i="0" dirty="0">
                <a:solidFill>
                  <a:srgbClr val="333333"/>
                </a:solidFill>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5‘-</a:t>
            </a:r>
            <a:r>
              <a:rPr lang="zh-CN" altLang="en-US" sz="700" b="0" i="0" dirty="0">
                <a:solidFill>
                  <a:srgbClr val="333333"/>
                </a:solidFill>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二磷酸葡萄糖醛酸转移酶；</a:t>
            </a:r>
            <a:r>
              <a:rPr lang="en-US" altLang="zh-CN" sz="700" dirty="0">
                <a:latin typeface="Arial" panose="020B0604020202020204" pitchFamily="34" charset="0"/>
                <a:ea typeface="微软雅黑" panose="020B0503020204020204" pitchFamily="34" charset="-122"/>
                <a:sym typeface="Arial" panose="020B0604020202020204" pitchFamily="34" charset="0"/>
              </a:rPr>
              <a:t> IC50 </a:t>
            </a:r>
            <a:r>
              <a:rPr lang="zh-CN" altLang="en-US" sz="700" dirty="0">
                <a:latin typeface="Arial" panose="020B0604020202020204" pitchFamily="34" charset="0"/>
                <a:ea typeface="微软雅黑" panose="020B0503020204020204" pitchFamily="34" charset="-122"/>
                <a:sym typeface="Arial" panose="020B0604020202020204" pitchFamily="34" charset="0"/>
              </a:rPr>
              <a:t>：半数抑制浓度</a:t>
            </a:r>
            <a:endParaRPr lang="zh-CN" altLang="en-US" sz="7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8" name="矩形: 剪去单角 17">
            <a:extLst>
              <a:ext uri="{FF2B5EF4-FFF2-40B4-BE49-F238E27FC236}">
                <a16:creationId xmlns:a16="http://schemas.microsoft.com/office/drawing/2014/main" id="{DCEAC474-50F4-5B7F-E108-27C26738FDC4}"/>
              </a:ext>
            </a:extLst>
          </p:cNvPr>
          <p:cNvSpPr/>
          <p:nvPr/>
        </p:nvSpPr>
        <p:spPr>
          <a:xfrm rot="21445303">
            <a:off x="448160" y="1561583"/>
            <a:ext cx="3553726" cy="4532211"/>
          </a:xfrm>
          <a:prstGeom prst="snip1Rect">
            <a:avLst>
              <a:gd name="adj" fmla="val 12844"/>
            </a:avLst>
          </a:prstGeom>
          <a:gradFill flip="none" rotWithShape="1">
            <a:gsLst>
              <a:gs pos="0">
                <a:srgbClr val="754E9A">
                  <a:alpha val="20000"/>
                </a:srgbClr>
              </a:gs>
              <a:gs pos="100000">
                <a:srgbClr val="754E9A"/>
              </a:gs>
            </a:gsLst>
            <a:lin ang="16200000" scaled="1"/>
            <a:tileRect/>
          </a:gradFill>
          <a:ln w="12700">
            <a:noFill/>
          </a:ln>
          <a:effectLst>
            <a:outerShdw blurRad="127000" dist="63500" dir="2700000" algn="tl"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91440" tIns="45720" rIns="180000" bIns="45720" rtlCol="0" anchor="ctr">
            <a:noAutofit/>
          </a:bodyPr>
          <a:lstStyle/>
          <a:p>
            <a:pPr algn="ctr"/>
            <a:endParaRPr lang="zh-CN" altLang="en-US" sz="2400" b="1">
              <a:latin typeface="Arial" panose="020B0604020202020204" pitchFamily="34" charset="0"/>
              <a:ea typeface="微软雅黑" panose="020B0503020204020204" pitchFamily="34" charset="-122"/>
              <a:sym typeface="Arial" panose="020B0604020202020204" pitchFamily="34" charset="0"/>
            </a:endParaRPr>
          </a:p>
        </p:txBody>
      </p:sp>
      <p:sp>
        <p:nvSpPr>
          <p:cNvPr id="20" name="矩形: 圆角 19">
            <a:extLst>
              <a:ext uri="{FF2B5EF4-FFF2-40B4-BE49-F238E27FC236}">
                <a16:creationId xmlns:a16="http://schemas.microsoft.com/office/drawing/2014/main" id="{B67D3DE8-981F-B2D5-BE09-DB0CB63AD189}"/>
              </a:ext>
            </a:extLst>
          </p:cNvPr>
          <p:cNvSpPr/>
          <p:nvPr/>
        </p:nvSpPr>
        <p:spPr>
          <a:xfrm>
            <a:off x="578996" y="1761182"/>
            <a:ext cx="4687782" cy="4263636"/>
          </a:xfrm>
          <a:prstGeom prst="roundRect">
            <a:avLst>
              <a:gd name="adj" fmla="val 1396"/>
            </a:avLst>
          </a:prstGeom>
          <a:solidFill>
            <a:schemeClr val="bg1"/>
          </a:solidFill>
          <a:ln w="19050" cap="rnd">
            <a:gradFill>
              <a:gsLst>
                <a:gs pos="0">
                  <a:srgbClr val="CFC6E0"/>
                </a:gs>
                <a:gs pos="50000">
                  <a:schemeClr val="accent1">
                    <a:lumMod val="30000"/>
                    <a:lumOff val="70000"/>
                    <a:alpha val="0"/>
                  </a:schemeClr>
                </a:gs>
              </a:gsLst>
              <a:lin ang="8100000" scaled="0"/>
            </a:gradFill>
            <a:prstDash val="solid"/>
            <a:round/>
          </a:ln>
          <a:effectLst>
            <a:outerShdw blurRad="254000" dist="127000" algn="ctr" rotWithShape="0">
              <a:schemeClr val="accent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normAutofit/>
          </a:bodyPr>
          <a:lstStyle/>
          <a:p>
            <a:pPr algn="ctr"/>
            <a:endParaRPr lang="zh-CN" altLang="en-US" sz="2400" b="1">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矩形: 圆角 3">
            <a:extLst>
              <a:ext uri="{FF2B5EF4-FFF2-40B4-BE49-F238E27FC236}">
                <a16:creationId xmlns:a16="http://schemas.microsoft.com/office/drawing/2014/main" id="{0E77C00B-0F0E-AABA-9071-550745624EF9}"/>
              </a:ext>
            </a:extLst>
          </p:cNvPr>
          <p:cNvSpPr/>
          <p:nvPr/>
        </p:nvSpPr>
        <p:spPr>
          <a:xfrm>
            <a:off x="664721" y="1846526"/>
            <a:ext cx="4516332" cy="528512"/>
          </a:xfrm>
          <a:prstGeom prst="roundRect">
            <a:avLst>
              <a:gd name="adj" fmla="val 0"/>
            </a:avLst>
          </a:prstGeom>
          <a:gradFill flip="none" rotWithShape="1">
            <a:gsLst>
              <a:gs pos="0">
                <a:srgbClr val="754E9A">
                  <a:alpha val="70000"/>
                </a:srgbClr>
              </a:gs>
              <a:gs pos="100000">
                <a:srgbClr val="754E9A"/>
              </a:gs>
            </a:gsLst>
            <a:lin ang="2700000" scaled="0"/>
            <a:tileRect/>
          </a:gradFill>
          <a:ln w="12700">
            <a:noFill/>
          </a:ln>
          <a:effectLst>
            <a:outerShdw blurRad="127000" dist="63500" dir="2700000" algn="tl"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91440" tIns="45720" rIns="180000" bIns="45720" rtlCol="0" anchor="ctr">
            <a:noAutofit/>
          </a:bodyPr>
          <a:lstStyle/>
          <a:p>
            <a:pPr algn="ctr"/>
            <a:r>
              <a:rPr lang="zh-CN" altLang="en-US" sz="1400" b="1">
                <a:latin typeface="Arial" panose="020B0604020202020204" pitchFamily="34" charset="0"/>
                <a:ea typeface="微软雅黑" panose="020B0503020204020204" pitchFamily="34" charset="-122"/>
                <a:sym typeface="Arial" panose="020B0604020202020204" pitchFamily="34" charset="0"/>
              </a:rPr>
              <a:t>艾托格列净研发过程中使用的</a:t>
            </a:r>
            <a:r>
              <a:rPr lang="en-US" altLang="zh-CN" sz="1400" b="1">
                <a:latin typeface="Arial" panose="020B0604020202020204" pitchFamily="34" charset="0"/>
                <a:ea typeface="微软雅黑" panose="020B0503020204020204" pitchFamily="34" charset="-122"/>
                <a:sym typeface="Arial" panose="020B0604020202020204" pitchFamily="34" charset="0"/>
              </a:rPr>
              <a:t>MBDD</a:t>
            </a:r>
            <a:r>
              <a:rPr lang="zh-CN" altLang="en-US" sz="1400" b="1">
                <a:latin typeface="Arial" panose="020B0604020202020204" pitchFamily="34" charset="0"/>
                <a:ea typeface="微软雅黑" panose="020B0503020204020204" pitchFamily="34" charset="-122"/>
                <a:sym typeface="Arial" panose="020B0604020202020204" pitchFamily="34" charset="0"/>
              </a:rPr>
              <a:t>方法包括</a:t>
            </a:r>
            <a:r>
              <a:rPr lang="en-US" altLang="zh-CN" sz="1400" baseline="30000">
                <a:latin typeface="Arial" panose="020B0604020202020204" pitchFamily="34" charset="0"/>
                <a:ea typeface="微软雅黑" panose="020B0503020204020204" pitchFamily="34" charset="-122"/>
                <a:sym typeface="Arial" panose="020B0604020202020204" pitchFamily="34" charset="0"/>
              </a:rPr>
              <a:t>1</a:t>
            </a:r>
            <a:r>
              <a:rPr lang="zh-CN" altLang="en-US" sz="1400" b="1" baseline="30000">
                <a:latin typeface="Arial" panose="020B0604020202020204" pitchFamily="34" charset="0"/>
                <a:ea typeface="微软雅黑" panose="020B0503020204020204" pitchFamily="34" charset="-122"/>
                <a:sym typeface="Arial" panose="020B0604020202020204" pitchFamily="34" charset="0"/>
              </a:rPr>
              <a:t>：</a:t>
            </a:r>
          </a:p>
        </p:txBody>
      </p:sp>
      <p:sp>
        <p:nvSpPr>
          <p:cNvPr id="15" name="文本框 14">
            <a:extLst>
              <a:ext uri="{FF2B5EF4-FFF2-40B4-BE49-F238E27FC236}">
                <a16:creationId xmlns:a16="http://schemas.microsoft.com/office/drawing/2014/main" id="{9EF3104C-7078-2331-A848-94953DB24A9F}"/>
              </a:ext>
            </a:extLst>
          </p:cNvPr>
          <p:cNvSpPr txBox="1"/>
          <p:nvPr/>
        </p:nvSpPr>
        <p:spPr>
          <a:xfrm>
            <a:off x="578996" y="2524274"/>
            <a:ext cx="4602057" cy="1764457"/>
          </a:xfrm>
          <a:prstGeom prst="rect">
            <a:avLst/>
          </a:prstGeom>
          <a:noFill/>
          <a:ln>
            <a:noFill/>
          </a:ln>
        </p:spPr>
        <p:txBody>
          <a:bodyPr wrap="square" rtlCol="0">
            <a:spAutoFit/>
          </a:bodyPr>
          <a:lstStyle/>
          <a:p>
            <a:pPr marL="285750" indent="-285750">
              <a:lnSpc>
                <a:spcPct val="250000"/>
              </a:lnSpc>
              <a:buClr>
                <a:srgbClr val="754E9A"/>
              </a:buClr>
              <a:buFont typeface="Arial" panose="020B0604020202020204" pitchFamily="34" charset="0"/>
              <a:buChar char="•"/>
            </a:pPr>
            <a:r>
              <a:rPr lang="zh-CN" altLang="en-US" sz="900">
                <a:latin typeface="Arial" panose="020B0604020202020204" pitchFamily="34" charset="0"/>
                <a:ea typeface="微软雅黑" panose="020B0503020204020204" pitchFamily="34" charset="-122"/>
                <a:sym typeface="Arial" panose="020B0604020202020204" pitchFamily="34" charset="0"/>
              </a:rPr>
              <a:t>定量系统药理学模型预测剂量</a:t>
            </a:r>
            <a:r>
              <a:rPr lang="en-US" altLang="zh-CN" sz="900">
                <a:latin typeface="Arial" panose="020B0604020202020204" pitchFamily="34" charset="0"/>
                <a:ea typeface="微软雅黑" panose="020B0503020204020204" pitchFamily="34" charset="-122"/>
                <a:sym typeface="Arial" panose="020B0604020202020204" pitchFamily="34" charset="0"/>
              </a:rPr>
              <a:t>-</a:t>
            </a:r>
            <a:r>
              <a:rPr lang="zh-CN" altLang="en-US" sz="900">
                <a:latin typeface="Arial" panose="020B0604020202020204" pitchFamily="34" charset="0"/>
                <a:ea typeface="微软雅黑" panose="020B0503020204020204" pitchFamily="34" charset="-122"/>
                <a:sym typeface="Arial" panose="020B0604020202020204" pitchFamily="34" charset="0"/>
              </a:rPr>
              <a:t>效应关系</a:t>
            </a:r>
            <a:endParaRPr lang="en-US" altLang="zh-CN" sz="900">
              <a:latin typeface="Arial" panose="020B0604020202020204" pitchFamily="34" charset="0"/>
              <a:ea typeface="微软雅黑" panose="020B0503020204020204" pitchFamily="34" charset="-122"/>
              <a:sym typeface="Arial" panose="020B0604020202020204" pitchFamily="34" charset="0"/>
            </a:endParaRPr>
          </a:p>
          <a:p>
            <a:pPr marL="285750" indent="-285750">
              <a:lnSpc>
                <a:spcPct val="250000"/>
              </a:lnSpc>
              <a:buClr>
                <a:srgbClr val="754E9A"/>
              </a:buClr>
              <a:buFont typeface="Arial" panose="020B0604020202020204" pitchFamily="34" charset="0"/>
              <a:buChar char="•"/>
            </a:pPr>
            <a:r>
              <a:rPr lang="zh-CN" altLang="en-US" sz="900">
                <a:latin typeface="Arial" panose="020B0604020202020204" pitchFamily="34" charset="0"/>
                <a:ea typeface="微软雅黑" panose="020B0503020204020204" pitchFamily="34" charset="-122"/>
                <a:sym typeface="Arial" panose="020B0604020202020204" pitchFamily="34" charset="0"/>
              </a:rPr>
              <a:t>剂量</a:t>
            </a:r>
            <a:r>
              <a:rPr lang="en-US" altLang="zh-CN" sz="900">
                <a:latin typeface="Arial" panose="020B0604020202020204" pitchFamily="34" charset="0"/>
                <a:ea typeface="微软雅黑" panose="020B0503020204020204" pitchFamily="34" charset="-122"/>
                <a:sym typeface="Arial" panose="020B0604020202020204" pitchFamily="34" charset="0"/>
              </a:rPr>
              <a:t>-</a:t>
            </a:r>
            <a:r>
              <a:rPr lang="zh-CN" altLang="en-US" sz="900">
                <a:latin typeface="Arial" panose="020B0604020202020204" pitchFamily="34" charset="0"/>
                <a:ea typeface="微软雅黑" panose="020B0503020204020204" pitchFamily="34" charset="-122"/>
                <a:sym typeface="Arial" panose="020B0604020202020204" pitchFamily="34" charset="0"/>
              </a:rPr>
              <a:t>效应模型和基于模型的</a:t>
            </a:r>
            <a:r>
              <a:rPr lang="en-US" altLang="zh-CN" sz="900">
                <a:latin typeface="Arial" panose="020B0604020202020204" pitchFamily="34" charset="0"/>
                <a:ea typeface="微软雅黑" panose="020B0503020204020204" pitchFamily="34" charset="-122"/>
                <a:sym typeface="Arial" panose="020B0604020202020204" pitchFamily="34" charset="0"/>
              </a:rPr>
              <a:t>meta</a:t>
            </a:r>
            <a:r>
              <a:rPr lang="zh-CN" altLang="en-US" sz="900">
                <a:latin typeface="Arial" panose="020B0604020202020204" pitchFamily="34" charset="0"/>
                <a:ea typeface="微软雅黑" panose="020B0503020204020204" pitchFamily="34" charset="-122"/>
                <a:sym typeface="Arial" panose="020B0604020202020204" pitchFamily="34" charset="0"/>
              </a:rPr>
              <a:t>分析，用于剂量选择和疗效比较</a:t>
            </a:r>
            <a:endParaRPr lang="en-US" altLang="zh-CN" sz="900">
              <a:latin typeface="Arial" panose="020B0604020202020204" pitchFamily="34" charset="0"/>
              <a:ea typeface="微软雅黑" panose="020B0503020204020204" pitchFamily="34" charset="-122"/>
              <a:sym typeface="Arial" panose="020B0604020202020204" pitchFamily="34" charset="0"/>
            </a:endParaRPr>
          </a:p>
          <a:p>
            <a:pPr marL="285750" indent="-285750">
              <a:lnSpc>
                <a:spcPct val="250000"/>
              </a:lnSpc>
              <a:buClr>
                <a:srgbClr val="754E9A"/>
              </a:buClr>
              <a:buFont typeface="Arial" panose="020B0604020202020204" pitchFamily="34" charset="0"/>
              <a:buChar char="•"/>
            </a:pPr>
            <a:r>
              <a:rPr lang="zh-CN" altLang="en-US" sz="900">
                <a:latin typeface="Arial" panose="020B0604020202020204" pitchFamily="34" charset="0"/>
                <a:ea typeface="微软雅黑" panose="020B0503020204020204" pitchFamily="34" charset="-122"/>
                <a:sym typeface="Arial" panose="020B0604020202020204" pitchFamily="34" charset="0"/>
              </a:rPr>
              <a:t>群体药代动力学（</a:t>
            </a:r>
            <a:r>
              <a:rPr lang="en-US" altLang="zh-CN" sz="900">
                <a:latin typeface="Arial" panose="020B0604020202020204" pitchFamily="34" charset="0"/>
                <a:ea typeface="微软雅黑" panose="020B0503020204020204" pitchFamily="34" charset="-122"/>
                <a:sym typeface="Arial" panose="020B0604020202020204" pitchFamily="34" charset="0"/>
              </a:rPr>
              <a:t>PKs</a:t>
            </a:r>
            <a:r>
              <a:rPr lang="zh-CN" altLang="en-US" sz="900">
                <a:latin typeface="Arial" panose="020B0604020202020204" pitchFamily="34" charset="0"/>
                <a:ea typeface="微软雅黑" panose="020B0503020204020204" pitchFamily="34" charset="-122"/>
                <a:sym typeface="Arial" panose="020B0604020202020204" pitchFamily="34" charset="0"/>
              </a:rPr>
              <a:t>）模型，以表征</a:t>
            </a:r>
            <a:r>
              <a:rPr lang="en-US" altLang="zh-CN" sz="900">
                <a:latin typeface="Arial" panose="020B0604020202020204" pitchFamily="34" charset="0"/>
                <a:ea typeface="微软雅黑" panose="020B0503020204020204" pitchFamily="34" charset="-122"/>
                <a:sym typeface="Arial" panose="020B0604020202020204" pitchFamily="34" charset="0"/>
              </a:rPr>
              <a:t>PKs</a:t>
            </a:r>
            <a:r>
              <a:rPr lang="zh-CN" altLang="en-US" sz="900">
                <a:latin typeface="Arial" panose="020B0604020202020204" pitchFamily="34" charset="0"/>
                <a:ea typeface="微软雅黑" panose="020B0503020204020204" pitchFamily="34" charset="-122"/>
                <a:sym typeface="Arial" panose="020B0604020202020204" pitchFamily="34" charset="0"/>
              </a:rPr>
              <a:t>并量化</a:t>
            </a:r>
            <a:r>
              <a:rPr lang="en-US" altLang="zh-CN" sz="900">
                <a:latin typeface="Arial" panose="020B0604020202020204" pitchFamily="34" charset="0"/>
                <a:ea typeface="微软雅黑" panose="020B0503020204020204" pitchFamily="34" charset="-122"/>
                <a:sym typeface="Arial" panose="020B0604020202020204" pitchFamily="34" charset="0"/>
              </a:rPr>
              <a:t>PK</a:t>
            </a:r>
            <a:r>
              <a:rPr lang="zh-CN" altLang="en-US" sz="900">
                <a:latin typeface="Arial" panose="020B0604020202020204" pitchFamily="34" charset="0"/>
                <a:ea typeface="微软雅黑" panose="020B0503020204020204" pitchFamily="34" charset="-122"/>
                <a:sym typeface="Arial" panose="020B0604020202020204" pitchFamily="34" charset="0"/>
              </a:rPr>
              <a:t>参数的人群变异性</a:t>
            </a:r>
            <a:endParaRPr lang="en-US" altLang="zh-CN" sz="900">
              <a:latin typeface="Arial" panose="020B0604020202020204" pitchFamily="34" charset="0"/>
              <a:ea typeface="微软雅黑" panose="020B0503020204020204" pitchFamily="34" charset="-122"/>
              <a:sym typeface="Arial" panose="020B0604020202020204" pitchFamily="34" charset="0"/>
            </a:endParaRPr>
          </a:p>
          <a:p>
            <a:pPr marL="285750" indent="-285750">
              <a:lnSpc>
                <a:spcPct val="250000"/>
              </a:lnSpc>
              <a:buClr>
                <a:srgbClr val="754E9A"/>
              </a:buClr>
              <a:buFont typeface="Arial" panose="020B0604020202020204" pitchFamily="34" charset="0"/>
              <a:buChar char="•"/>
            </a:pPr>
            <a:r>
              <a:rPr lang="zh-CN" altLang="en-US" sz="900">
                <a:latin typeface="Arial" panose="020B0604020202020204" pitchFamily="34" charset="0"/>
                <a:ea typeface="微软雅黑" panose="020B0503020204020204" pitchFamily="34" charset="-122"/>
                <a:sym typeface="Arial" panose="020B0604020202020204" pitchFamily="34" charset="0"/>
              </a:rPr>
              <a:t>回归模型评估艾托格列净剂量比例和</a:t>
            </a:r>
            <a:r>
              <a:rPr lang="en-US" altLang="zh-CN" sz="900">
                <a:latin typeface="Arial" panose="020B0604020202020204" pitchFamily="34" charset="0"/>
                <a:ea typeface="微软雅黑" panose="020B0503020204020204" pitchFamily="34" charset="-122"/>
                <a:sym typeface="Arial" panose="020B0604020202020204" pitchFamily="34" charset="0"/>
              </a:rPr>
              <a:t>UGT1A9</a:t>
            </a:r>
            <a:r>
              <a:rPr lang="zh-CN" altLang="en-US" sz="900">
                <a:latin typeface="Arial" panose="020B0604020202020204" pitchFamily="34" charset="0"/>
                <a:ea typeface="微软雅黑" panose="020B0503020204020204" pitchFamily="34" charset="-122"/>
                <a:sym typeface="Arial" panose="020B0604020202020204" pitchFamily="34" charset="0"/>
              </a:rPr>
              <a:t>基因型对艾托格列净</a:t>
            </a:r>
            <a:r>
              <a:rPr lang="en-US" altLang="zh-CN" sz="900">
                <a:latin typeface="Arial" panose="020B0604020202020204" pitchFamily="34" charset="0"/>
                <a:ea typeface="微软雅黑" panose="020B0503020204020204" pitchFamily="34" charset="-122"/>
                <a:sym typeface="Arial" panose="020B0604020202020204" pitchFamily="34" charset="0"/>
              </a:rPr>
              <a:t>PKs</a:t>
            </a:r>
            <a:r>
              <a:rPr lang="zh-CN" altLang="en-US" sz="900">
                <a:latin typeface="Arial" panose="020B0604020202020204" pitchFamily="34" charset="0"/>
                <a:ea typeface="微软雅黑" panose="020B0503020204020204" pitchFamily="34" charset="-122"/>
                <a:sym typeface="Arial" panose="020B0604020202020204" pitchFamily="34" charset="0"/>
              </a:rPr>
              <a:t>的影响</a:t>
            </a:r>
            <a:endParaRPr lang="en-US" altLang="zh-CN" sz="900">
              <a:latin typeface="Arial" panose="020B0604020202020204" pitchFamily="34" charset="0"/>
              <a:ea typeface="微软雅黑" panose="020B0503020204020204" pitchFamily="34" charset="-122"/>
              <a:sym typeface="Arial" panose="020B0604020202020204" pitchFamily="34" charset="0"/>
            </a:endParaRPr>
          </a:p>
          <a:p>
            <a:pPr marL="285750" indent="-285750">
              <a:lnSpc>
                <a:spcPct val="250000"/>
              </a:lnSpc>
              <a:buClr>
                <a:srgbClr val="754E9A"/>
              </a:buClr>
              <a:buFont typeface="Arial" panose="020B0604020202020204" pitchFamily="34" charset="0"/>
              <a:buChar char="•"/>
            </a:pPr>
            <a:r>
              <a:rPr lang="zh-CN" altLang="en-US" sz="900">
                <a:latin typeface="Arial" panose="020B0604020202020204" pitchFamily="34" charset="0"/>
                <a:ea typeface="微软雅黑" panose="020B0503020204020204" pitchFamily="34" charset="-122"/>
                <a:sym typeface="Arial" panose="020B0604020202020204" pitchFamily="34" charset="0"/>
              </a:rPr>
              <a:t>基于生理学的药代动力学模型，评估</a:t>
            </a:r>
            <a:r>
              <a:rPr lang="en-US" altLang="zh-CN" sz="900">
                <a:latin typeface="Arial" panose="020B0604020202020204" pitchFamily="34" charset="0"/>
                <a:ea typeface="微软雅黑" panose="020B0503020204020204" pitchFamily="34" charset="-122"/>
                <a:sym typeface="Arial" panose="020B0604020202020204" pitchFamily="34" charset="0"/>
              </a:rPr>
              <a:t>UGT</a:t>
            </a:r>
            <a:r>
              <a:rPr lang="zh-CN" altLang="en-US" sz="900">
                <a:latin typeface="Arial" panose="020B0604020202020204" pitchFamily="34" charset="0"/>
                <a:ea typeface="微软雅黑" panose="020B0503020204020204" pitchFamily="34" charset="-122"/>
                <a:sym typeface="Arial" panose="020B0604020202020204" pitchFamily="34" charset="0"/>
              </a:rPr>
              <a:t>介导的药物相互作用的风险</a:t>
            </a:r>
          </a:p>
        </p:txBody>
      </p:sp>
      <p:sp>
        <p:nvSpPr>
          <p:cNvPr id="5" name="ComponentBackground1">
            <a:extLst>
              <a:ext uri="{FF2B5EF4-FFF2-40B4-BE49-F238E27FC236}">
                <a16:creationId xmlns:a16="http://schemas.microsoft.com/office/drawing/2014/main" id="{95A01A01-D91A-36BE-8F48-BCA23B6E4BC3}"/>
              </a:ext>
            </a:extLst>
          </p:cNvPr>
          <p:cNvSpPr>
            <a:spLocks/>
          </p:cNvSpPr>
          <p:nvPr/>
        </p:nvSpPr>
        <p:spPr>
          <a:xfrm>
            <a:off x="695325" y="4433359"/>
            <a:ext cx="4451104" cy="1468678"/>
          </a:xfrm>
          <a:prstGeom prst="roundRect">
            <a:avLst>
              <a:gd name="adj" fmla="val 3978"/>
            </a:avLst>
          </a:prstGeom>
          <a:solidFill>
            <a:schemeClr val="bg1"/>
          </a:solidFill>
          <a:ln w="12700" cap="rnd">
            <a:gradFill>
              <a:gsLst>
                <a:gs pos="0">
                  <a:srgbClr val="CFC6E0"/>
                </a:gs>
                <a:gs pos="50000">
                  <a:srgbClr val="CFC6E0">
                    <a:alpha val="0"/>
                  </a:srgbClr>
                </a:gs>
              </a:gsLst>
              <a:lin ang="2700000" scaled="0"/>
            </a:gradFill>
            <a:prstDash val="solid"/>
            <a:round/>
          </a:ln>
          <a:effectLst>
            <a:outerShdw blurRad="254000" dist="127000" algn="ctr" rotWithShape="0">
              <a:schemeClr val="accent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normAutofit/>
          </a:bodyPr>
          <a:lstStyle/>
          <a:p>
            <a:pPr algn="r"/>
            <a:endParaRPr lang="zh-CN" altLang="en-US" b="1">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Shape1">
            <a:extLst>
              <a:ext uri="{FF2B5EF4-FFF2-40B4-BE49-F238E27FC236}">
                <a16:creationId xmlns:a16="http://schemas.microsoft.com/office/drawing/2014/main" id="{5643EB10-399A-C6DA-68B6-57C34A230B3A}"/>
              </a:ext>
            </a:extLst>
          </p:cNvPr>
          <p:cNvSpPr/>
          <p:nvPr/>
        </p:nvSpPr>
        <p:spPr>
          <a:xfrm>
            <a:off x="5078152" y="4808176"/>
            <a:ext cx="68314" cy="719044"/>
          </a:xfrm>
          <a:prstGeom prst="roundRect">
            <a:avLst>
              <a:gd name="adj" fmla="val 50000"/>
            </a:avLst>
          </a:prstGeom>
          <a:gradFill flip="none" rotWithShape="1">
            <a:gsLst>
              <a:gs pos="0">
                <a:srgbClr val="CFC6E0"/>
              </a:gs>
              <a:gs pos="75000">
                <a:srgbClr val="754E9A"/>
              </a:gs>
            </a:gsLst>
            <a:lin ang="2700000" scaled="1"/>
            <a:tileRect/>
          </a:gradFill>
          <a:ln w="12700">
            <a:noFill/>
          </a:ln>
          <a:effectLst>
            <a:outerShdw blurRad="127000" dist="63500" dir="2700000" algn="tl"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normAutofit/>
          </a:bodyPr>
          <a:lstStyle/>
          <a:p>
            <a:pPr algn="ctr"/>
            <a:endParaRPr lang="zh-CN" altLang="en-US" b="1">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文本框 7">
            <a:extLst>
              <a:ext uri="{FF2B5EF4-FFF2-40B4-BE49-F238E27FC236}">
                <a16:creationId xmlns:a16="http://schemas.microsoft.com/office/drawing/2014/main" id="{8511C97E-410F-6881-1A82-96BAD39E7C12}"/>
              </a:ext>
            </a:extLst>
          </p:cNvPr>
          <p:cNvSpPr txBox="1"/>
          <p:nvPr/>
        </p:nvSpPr>
        <p:spPr>
          <a:xfrm>
            <a:off x="1305279" y="4581058"/>
            <a:ext cx="3611880" cy="1144288"/>
          </a:xfrm>
          <a:prstGeom prst="rect">
            <a:avLst/>
          </a:prstGeom>
          <a:noFill/>
          <a:ln>
            <a:noFill/>
          </a:ln>
        </p:spPr>
        <p:txBody>
          <a:bodyPr wrap="square" rtlCol="0">
            <a:spAutoFit/>
          </a:bodyPr>
          <a:lstStyle/>
          <a:p>
            <a:pPr marL="171450" indent="-171450">
              <a:lnSpc>
                <a:spcPct val="200000"/>
              </a:lnSpc>
              <a:buFont typeface="Arial" panose="020B0604020202020204" pitchFamily="34" charset="0"/>
              <a:buChar char="•"/>
            </a:pPr>
            <a:r>
              <a:rPr lang="zh-CN" altLang="en-US" sz="1200" b="1">
                <a:solidFill>
                  <a:srgbClr val="754E9A"/>
                </a:solidFill>
                <a:latin typeface="Arial" panose="020B0604020202020204" pitchFamily="34" charset="0"/>
                <a:ea typeface="微软雅黑" panose="020B0503020204020204" pitchFamily="34" charset="-122"/>
                <a:sym typeface="Arial" panose="020B0604020202020204" pitchFamily="34" charset="0"/>
              </a:rPr>
              <a:t>以上</a:t>
            </a:r>
            <a:r>
              <a:rPr lang="en-US" altLang="zh-CN" sz="1200" b="1">
                <a:solidFill>
                  <a:srgbClr val="754E9A"/>
                </a:solidFill>
                <a:latin typeface="Arial" panose="020B0604020202020204" pitchFamily="34" charset="0"/>
                <a:ea typeface="微软雅黑" panose="020B0503020204020204" pitchFamily="34" charset="-122"/>
                <a:sym typeface="Arial" panose="020B0604020202020204" pitchFamily="34" charset="0"/>
              </a:rPr>
              <a:t>MBDD</a:t>
            </a:r>
            <a:r>
              <a:rPr lang="zh-CN" altLang="en-US" sz="1200" b="1">
                <a:solidFill>
                  <a:srgbClr val="754E9A"/>
                </a:solidFill>
                <a:latin typeface="Arial" panose="020B0604020202020204" pitchFamily="34" charset="0"/>
                <a:ea typeface="微软雅黑" panose="020B0503020204020204" pitchFamily="34" charset="-122"/>
                <a:sym typeface="Arial" panose="020B0604020202020204" pitchFamily="34" charset="0"/>
              </a:rPr>
              <a:t>方法有助于制定决策，节省了时间</a:t>
            </a:r>
            <a:r>
              <a:rPr lang="en-US" altLang="zh-CN" sz="1200" b="1">
                <a:solidFill>
                  <a:srgbClr val="754E9A"/>
                </a:solidFill>
                <a:latin typeface="Arial" panose="020B0604020202020204" pitchFamily="34" charset="0"/>
                <a:ea typeface="微软雅黑" panose="020B0503020204020204" pitchFamily="34" charset="-122"/>
                <a:sym typeface="Arial" panose="020B0604020202020204" pitchFamily="34" charset="0"/>
              </a:rPr>
              <a:t>/ </a:t>
            </a:r>
            <a:r>
              <a:rPr lang="zh-CN" altLang="en-US" sz="1200" b="1">
                <a:solidFill>
                  <a:srgbClr val="754E9A"/>
                </a:solidFill>
                <a:latin typeface="Arial" panose="020B0604020202020204" pitchFamily="34" charset="0"/>
                <a:ea typeface="微软雅黑" panose="020B0503020204020204" pitchFamily="34" charset="-122"/>
                <a:sym typeface="Arial" panose="020B0604020202020204" pitchFamily="34" charset="0"/>
              </a:rPr>
              <a:t>成本，并支持药物的注册和说明书制定</a:t>
            </a:r>
            <a:endParaRPr lang="en-US" altLang="zh-CN" sz="1200" b="1">
              <a:solidFill>
                <a:srgbClr val="754E9A"/>
              </a:solidFill>
              <a:latin typeface="Arial" panose="020B0604020202020204" pitchFamily="34" charset="0"/>
              <a:ea typeface="微软雅黑" panose="020B0503020204020204" pitchFamily="34" charset="-122"/>
              <a:sym typeface="Arial" panose="020B0604020202020204" pitchFamily="34" charset="0"/>
            </a:endParaRPr>
          </a:p>
          <a:p>
            <a:pPr marL="171450" marR="0" lvl="0" indent="-171450" defTabSz="914400" rtl="0" eaLnBrk="1" fontAlgn="auto" latinLnBrk="0" hangingPunct="1">
              <a:lnSpc>
                <a:spcPct val="200000"/>
              </a:lnSpc>
              <a:spcBef>
                <a:spcPts val="0"/>
              </a:spcBef>
              <a:spcAft>
                <a:spcPts val="0"/>
              </a:spcAft>
              <a:buClrTx/>
              <a:buSzPct val="100000"/>
              <a:buFont typeface="Arial" panose="020B0604020202020204" pitchFamily="34" charset="0"/>
              <a:buChar char="•"/>
              <a:tabLst/>
              <a:defRPr/>
            </a:pPr>
            <a:r>
              <a:rPr kumimoji="0" lang="en-US" altLang="zh-CN" sz="1200" b="1" i="0" u="none" strike="noStrike" kern="1200" cap="none" spc="0" normalizeH="0" baseline="0" noProof="0">
                <a:ln>
                  <a:noFill/>
                </a:ln>
                <a:solidFill>
                  <a:srgbClr val="7030A0"/>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MBDD</a:t>
            </a:r>
            <a:r>
              <a:rPr kumimoji="0" lang="zh-CN" altLang="en-US" sz="1200" b="1" i="0" u="none" strike="noStrike" kern="1200" cap="none" spc="0" normalizeH="0" baseline="0" noProof="0">
                <a:ln>
                  <a:noFill/>
                </a:ln>
                <a:solidFill>
                  <a:srgbClr val="7030A0"/>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方法</a:t>
            </a:r>
            <a:r>
              <a:rPr kumimoji="0" lang="zh-CN" altLang="en-US" sz="1200" b="1"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得到</a:t>
            </a:r>
            <a:r>
              <a:rPr kumimoji="0" lang="en-US" altLang="zh-CN" sz="1200" b="1" i="0" u="none" strike="noStrike" kern="1200" cap="none" spc="0" normalizeH="0" baseline="0" noProof="0">
                <a:ln>
                  <a:noFill/>
                </a:ln>
                <a:solidFill>
                  <a:srgbClr val="7030A0"/>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FDA</a:t>
            </a:r>
            <a:r>
              <a:rPr kumimoji="0" lang="zh-CN" altLang="en-US" sz="1200" b="1"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认可和推荐用于新药研发</a:t>
            </a:r>
            <a:r>
              <a:rPr kumimoji="0" lang="en-US" altLang="zh-CN" sz="1200" b="1" i="0" u="none" strike="noStrike" kern="1200" cap="none" spc="0" normalizeH="0" baseline="30000" noProof="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2</a:t>
            </a:r>
            <a:r>
              <a:rPr lang="en-US" altLang="zh-CN" sz="1200" b="1" baseline="30000">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rPr>
              <a:t>,3</a:t>
            </a:r>
            <a:endParaRPr lang="zh-CN" altLang="en-US" sz="1200" b="1">
              <a:solidFill>
                <a:srgbClr val="754E9A"/>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9" name="图片 18">
            <a:extLst>
              <a:ext uri="{FF2B5EF4-FFF2-40B4-BE49-F238E27FC236}">
                <a16:creationId xmlns:a16="http://schemas.microsoft.com/office/drawing/2014/main" id="{85928B64-C910-AD9D-23CC-64F7117D61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690" y="4836117"/>
            <a:ext cx="719044" cy="719044"/>
          </a:xfrm>
          <a:prstGeom prst="rect">
            <a:avLst/>
          </a:prstGeom>
        </p:spPr>
      </p:pic>
      <p:sp>
        <p:nvSpPr>
          <p:cNvPr id="260" name="文本框 259">
            <a:extLst>
              <a:ext uri="{FF2B5EF4-FFF2-40B4-BE49-F238E27FC236}">
                <a16:creationId xmlns:a16="http://schemas.microsoft.com/office/drawing/2014/main" id="{3A4A03A9-E702-390F-3456-03FDA0ECE5A5}"/>
              </a:ext>
            </a:extLst>
          </p:cNvPr>
          <p:cNvSpPr txBox="1"/>
          <p:nvPr/>
        </p:nvSpPr>
        <p:spPr>
          <a:xfrm>
            <a:off x="5933667" y="5806342"/>
            <a:ext cx="5891674" cy="184666"/>
          </a:xfrm>
          <a:prstGeom prst="rect">
            <a:avLst/>
          </a:prstGeom>
        </p:spPr>
        <p:txBody>
          <a:bodyPr wrap="square" lIns="91440" tIns="45720" rIns="91440" bIns="45720" anchor="t">
            <a:spAutoFit/>
          </a:bodyPr>
          <a:lstStyle>
            <a:defPPr>
              <a:defRPr lang="zh-CN"/>
            </a:defPPr>
            <a:lvl1pPr>
              <a:defRPr sz="1000">
                <a:latin typeface="Arial" panose="020B0604020202020204" pitchFamily="34" charset="0"/>
                <a:ea typeface="微软雅黑" panose="020B0503020204020204" pitchFamily="34" charset="-122"/>
              </a:defRPr>
            </a:lvl1pPr>
          </a:lstStyle>
          <a:p>
            <a:r>
              <a:rPr lang="zh-CN" altLang="en-US" sz="600">
                <a:latin typeface="Arial"/>
                <a:ea typeface="微软雅黑"/>
                <a:cs typeface="Arial"/>
                <a:sym typeface="Arial" panose="020B0604020202020204" pitchFamily="34" charset="0"/>
              </a:rPr>
              <a:t>*艾托格列净在中国境内获批的剂量为 </a:t>
            </a:r>
            <a:r>
              <a:rPr lang="en-US" altLang="zh-CN" sz="600">
                <a:latin typeface="Arial"/>
                <a:ea typeface="微软雅黑"/>
                <a:cs typeface="Arial"/>
                <a:sym typeface="Arial" panose="020B0604020202020204" pitchFamily="34" charset="0"/>
              </a:rPr>
              <a:t>5mg</a:t>
            </a:r>
            <a:r>
              <a:rPr lang="zh-CN" altLang="en-US" sz="600">
                <a:latin typeface="Arial"/>
                <a:ea typeface="微软雅黑"/>
                <a:cs typeface="Arial"/>
                <a:sym typeface="Arial" panose="020B0604020202020204" pitchFamily="34" charset="0"/>
              </a:rPr>
              <a:t>，并未单独对艾托格列净</a:t>
            </a:r>
            <a:r>
              <a:rPr lang="en-US" altLang="zh-CN" sz="600">
                <a:latin typeface="Arial"/>
                <a:ea typeface="微软雅黑"/>
                <a:cs typeface="Arial"/>
                <a:sym typeface="Arial" panose="020B0604020202020204" pitchFamily="34" charset="0"/>
              </a:rPr>
              <a:t>5mg </a:t>
            </a:r>
            <a:r>
              <a:rPr lang="zh-CN" altLang="en-US" sz="600">
                <a:latin typeface="Arial"/>
                <a:ea typeface="微软雅黑"/>
                <a:cs typeface="Arial"/>
                <a:sym typeface="Arial" panose="020B0604020202020204" pitchFamily="34" charset="0"/>
              </a:rPr>
              <a:t>剂量的绝对生物利用度进行测定，体外研究不能体现人体中的情况</a:t>
            </a:r>
            <a:endParaRPr lang="zh-CN" altLang="en-US" sz="600">
              <a:latin typeface="Arial"/>
              <a:ea typeface="微软雅黑"/>
              <a:cs typeface="Arial"/>
            </a:endParaRPr>
          </a:p>
        </p:txBody>
      </p:sp>
      <p:sp>
        <p:nvSpPr>
          <p:cNvPr id="233" name="矩形: 圆角 232">
            <a:extLst>
              <a:ext uri="{FF2B5EF4-FFF2-40B4-BE49-F238E27FC236}">
                <a16:creationId xmlns:a16="http://schemas.microsoft.com/office/drawing/2014/main" id="{9BE9A4F7-3F98-1574-3110-0DF0D0C7B203}"/>
              </a:ext>
            </a:extLst>
          </p:cNvPr>
          <p:cNvSpPr/>
          <p:nvPr/>
        </p:nvSpPr>
        <p:spPr>
          <a:xfrm>
            <a:off x="5949601" y="3721146"/>
            <a:ext cx="5652639" cy="2076918"/>
          </a:xfrm>
          <a:prstGeom prst="roundRect">
            <a:avLst>
              <a:gd name="adj" fmla="val 6588"/>
            </a:avLst>
          </a:prstGeom>
          <a:solidFill>
            <a:srgbClr val="754E9A">
              <a:alpha val="10000"/>
            </a:srgbClr>
          </a:solidFill>
          <a:ln w="19050" cap="rnd">
            <a:noFill/>
            <a:prstDash val="solid"/>
            <a:round/>
          </a:ln>
          <a:effectLst>
            <a:outerShdw blurRad="254000" dist="127000" algn="ctr" rotWithShape="0">
              <a:schemeClr val="accent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normAutofit/>
          </a:bodyPr>
          <a:lstStyle/>
          <a:p>
            <a:pPr algn="ctr"/>
            <a:endParaRPr lang="zh-CN" altLang="en-US" sz="2400" b="1">
              <a:latin typeface="Arial" panose="020B0604020202020204" pitchFamily="34" charset="0"/>
              <a:ea typeface="微软雅黑" panose="020B0503020204020204" pitchFamily="34" charset="-122"/>
              <a:sym typeface="Arial" panose="020B0604020202020204" pitchFamily="34" charset="0"/>
            </a:endParaRPr>
          </a:p>
        </p:txBody>
      </p:sp>
      <p:sp>
        <p:nvSpPr>
          <p:cNvPr id="234" name="矩形 233">
            <a:extLst>
              <a:ext uri="{FF2B5EF4-FFF2-40B4-BE49-F238E27FC236}">
                <a16:creationId xmlns:a16="http://schemas.microsoft.com/office/drawing/2014/main" id="{A8CBF4F6-F624-2B37-77C2-447A60929C44}"/>
              </a:ext>
            </a:extLst>
          </p:cNvPr>
          <p:cNvSpPr/>
          <p:nvPr/>
        </p:nvSpPr>
        <p:spPr>
          <a:xfrm>
            <a:off x="6016917" y="3745159"/>
            <a:ext cx="5726942" cy="1842669"/>
          </a:xfrm>
          <a:prstGeom prst="rect">
            <a:avLst/>
          </a:prstGeom>
        </p:spPr>
        <p:txBody>
          <a:bodyPr wrap="square" lIns="114667" tIns="57333" rIns="114667" bIns="57333" anchor="t">
            <a:spAutoFit/>
          </a:bodyPr>
          <a:lstStyle/>
          <a:p>
            <a:pPr defTabSz="1213659">
              <a:lnSpc>
                <a:spcPct val="150000"/>
              </a:lnSpc>
              <a:defRPr/>
            </a:pPr>
            <a:r>
              <a:rPr kumimoji="0" lang="zh-CN" altLang="en-US" sz="100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mn-ea"/>
                <a:sym typeface="Arial" panose="020B0604020202020204" pitchFamily="34" charset="0"/>
              </a:rPr>
              <a:t>艾托格列净</a:t>
            </a:r>
            <a:r>
              <a:rPr lang="zh-CN" altLang="en-US" sz="1000" dirty="0">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1000" kern="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marL="285750" indent="-285750" defTabSz="1213659">
              <a:lnSpc>
                <a:spcPct val="150000"/>
              </a:lnSpc>
              <a:buFont typeface="Wingdings" panose="05000000000000000000" pitchFamily="2" charset="2"/>
              <a:buChar char="p"/>
              <a:defRPr/>
            </a:pPr>
            <a:r>
              <a:rPr lang="zh-CN" altLang="en-US" sz="1000" dirty="0">
                <a:latin typeface="Arial" panose="020B0604020202020204" pitchFamily="34" charset="0"/>
                <a:ea typeface="微软雅黑" panose="020B0503020204020204" pitchFamily="34" charset="-122"/>
                <a:cs typeface="+mn-ea"/>
                <a:sym typeface="Arial" panose="020B0604020202020204" pitchFamily="34" charset="0"/>
              </a:rPr>
              <a:t>绝对口服生物利用度：</a:t>
            </a:r>
            <a:endParaRPr lang="en-US" altLang="zh-CN" sz="1000" dirty="0">
              <a:latin typeface="Arial" panose="020B0604020202020204" pitchFamily="34" charset="0"/>
              <a:ea typeface="微软雅黑" panose="020B0503020204020204" pitchFamily="34" charset="-122"/>
              <a:cs typeface="+mn-ea"/>
              <a:sym typeface="Arial" panose="020B0604020202020204" pitchFamily="34" charset="0"/>
            </a:endParaRPr>
          </a:p>
          <a:p>
            <a:pPr marL="539750" indent="-285750" defTabSz="1213659">
              <a:lnSpc>
                <a:spcPct val="150000"/>
              </a:lnSpc>
              <a:buFont typeface="Arial" panose="020B0604020202020204" pitchFamily="34" charset="0"/>
              <a:buChar char="•"/>
              <a:defRPr/>
            </a:pPr>
            <a:r>
              <a:rPr lang="zh-CN" altLang="en-US" sz="1000" b="1" dirty="0">
                <a:solidFill>
                  <a:srgbClr val="754E9A"/>
                </a:solidFill>
                <a:latin typeface="Arial"/>
                <a:ea typeface="微软雅黑"/>
                <a:cs typeface="+mn-ea"/>
                <a:sym typeface="Arial" panose="020B0604020202020204" pitchFamily="34" charset="0"/>
              </a:rPr>
              <a:t>艾托格列净（</a:t>
            </a:r>
            <a:r>
              <a:rPr lang="en-US" altLang="zh-CN" sz="1000" b="1" dirty="0">
                <a:solidFill>
                  <a:srgbClr val="754E9A"/>
                </a:solidFill>
                <a:latin typeface="Arial"/>
                <a:ea typeface="微软雅黑"/>
                <a:cs typeface="+mn-ea"/>
                <a:sym typeface="Arial" panose="020B0604020202020204" pitchFamily="34" charset="0"/>
              </a:rPr>
              <a:t>15mg</a:t>
            </a:r>
            <a:r>
              <a:rPr lang="en-US" altLang="zh-CN" sz="1000" b="1" baseline="30000" dirty="0">
                <a:solidFill>
                  <a:srgbClr val="754E9A"/>
                </a:solidFill>
                <a:latin typeface="Arial"/>
                <a:ea typeface="微软雅黑"/>
                <a:cs typeface="+mn-ea"/>
                <a:sym typeface="Arial" panose="020B0604020202020204" pitchFamily="34" charset="0"/>
              </a:rPr>
              <a:t>*</a:t>
            </a:r>
            <a:r>
              <a:rPr lang="zh-CN" altLang="en-US" sz="1000" b="1" dirty="0">
                <a:solidFill>
                  <a:srgbClr val="754E9A"/>
                </a:solidFill>
                <a:latin typeface="Arial"/>
                <a:ea typeface="微软雅黑"/>
                <a:cs typeface="+mn-ea"/>
                <a:sym typeface="Arial" panose="020B0604020202020204" pitchFamily="34" charset="0"/>
              </a:rPr>
              <a:t>）</a:t>
            </a:r>
            <a:r>
              <a:rPr lang="en-US" altLang="zh-CN" sz="1000" b="1" dirty="0">
                <a:solidFill>
                  <a:srgbClr val="754E9A"/>
                </a:solidFill>
                <a:latin typeface="Arial"/>
                <a:ea typeface="微软雅黑"/>
                <a:cs typeface="+mn-ea"/>
                <a:sym typeface="Arial" panose="020B0604020202020204" pitchFamily="34" charset="0"/>
              </a:rPr>
              <a:t> </a:t>
            </a:r>
            <a:r>
              <a:rPr lang="zh-CN" altLang="en-US" sz="1000" b="1" dirty="0">
                <a:solidFill>
                  <a:srgbClr val="754E9A"/>
                </a:solidFill>
                <a:latin typeface="Arial"/>
                <a:ea typeface="微软雅黑"/>
                <a:cs typeface="+mn-ea"/>
                <a:sym typeface="Arial" panose="020B0604020202020204" pitchFamily="34" charset="0"/>
              </a:rPr>
              <a:t>：</a:t>
            </a:r>
            <a:r>
              <a:rPr lang="zh-CN" altLang="en-US" sz="1600" b="1" dirty="0">
                <a:solidFill>
                  <a:srgbClr val="7030A0"/>
                </a:solidFill>
                <a:latin typeface="Arial"/>
                <a:ea typeface="微软雅黑"/>
                <a:cs typeface="+mn-ea"/>
                <a:sym typeface="Arial" panose="020B0604020202020204" pitchFamily="34" charset="0"/>
              </a:rPr>
              <a:t>约</a:t>
            </a:r>
            <a:r>
              <a:rPr lang="en-US" altLang="zh-CN" sz="1600" b="1" kern="0" dirty="0">
                <a:solidFill>
                  <a:srgbClr val="7030A0"/>
                </a:solidFill>
                <a:latin typeface="Arial"/>
                <a:ea typeface="微软雅黑"/>
                <a:cs typeface="Arial"/>
                <a:sym typeface="Arial" panose="020B0604020202020204" pitchFamily="34" charset="0"/>
              </a:rPr>
              <a:t>100%</a:t>
            </a:r>
            <a:r>
              <a:rPr lang="zh-CN" altLang="en-US" sz="1000" b="1" dirty="0">
                <a:latin typeface="Arial"/>
                <a:ea typeface="微软雅黑"/>
                <a:cs typeface="Arial"/>
                <a:sym typeface="Arial" panose="020B0604020202020204" pitchFamily="34" charset="0"/>
              </a:rPr>
              <a:t> </a:t>
            </a:r>
            <a:r>
              <a:rPr lang="en-US" altLang="zh-CN" sz="1000" b="1" baseline="30000" dirty="0">
                <a:latin typeface="Arial"/>
                <a:ea typeface="微软雅黑"/>
                <a:cs typeface="Arial"/>
                <a:sym typeface="Arial" panose="020B0604020202020204" pitchFamily="34" charset="0"/>
              </a:rPr>
              <a:t>5</a:t>
            </a:r>
            <a:endParaRPr lang="en-US" altLang="zh-CN" sz="1000" b="1" baseline="30000" dirty="0">
              <a:latin typeface="Arial"/>
              <a:ea typeface="微软雅黑"/>
              <a:cs typeface="Arial"/>
            </a:endParaRPr>
          </a:p>
          <a:p>
            <a:pPr marL="539750" indent="-285750" defTabSz="1213659">
              <a:lnSpc>
                <a:spcPct val="150000"/>
              </a:lnSpc>
              <a:buFont typeface="Arial" panose="020B0604020202020204" pitchFamily="34" charset="0"/>
              <a:buChar char="•"/>
              <a:defRPr/>
            </a:pPr>
            <a:r>
              <a:rPr lang="zh-CN" altLang="en-US" sz="1000" kern="0" dirty="0">
                <a:latin typeface="Arial"/>
                <a:ea typeface="微软雅黑"/>
                <a:cs typeface="Arial"/>
                <a:sym typeface="Arial" panose="020B0604020202020204" pitchFamily="34" charset="0"/>
              </a:rPr>
              <a:t>卡格列净（</a:t>
            </a:r>
            <a:r>
              <a:rPr lang="en-US" altLang="zh-CN" sz="1000" kern="0" dirty="0">
                <a:latin typeface="Arial"/>
                <a:ea typeface="微软雅黑"/>
                <a:cs typeface="Arial"/>
                <a:sym typeface="Arial" panose="020B0604020202020204" pitchFamily="34" charset="0"/>
              </a:rPr>
              <a:t>100mg,300mg</a:t>
            </a:r>
            <a:r>
              <a:rPr lang="zh-CN" altLang="en-US" sz="1000" kern="0" dirty="0">
                <a:latin typeface="Arial"/>
                <a:ea typeface="微软雅黑"/>
                <a:cs typeface="Arial"/>
                <a:sym typeface="Arial" panose="020B0604020202020204" pitchFamily="34" charset="0"/>
              </a:rPr>
              <a:t>）：</a:t>
            </a:r>
            <a:r>
              <a:rPr lang="en-US" altLang="zh-CN" sz="1000" kern="0" dirty="0">
                <a:latin typeface="Arial"/>
                <a:ea typeface="微软雅黑"/>
                <a:cs typeface="Arial"/>
                <a:sym typeface="Arial" panose="020B0604020202020204" pitchFamily="34" charset="0"/>
              </a:rPr>
              <a:t>65%</a:t>
            </a:r>
            <a:r>
              <a:rPr lang="en-US" altLang="zh-CN" sz="1000" kern="0" baseline="30000" dirty="0">
                <a:latin typeface="Arial"/>
                <a:ea typeface="微软雅黑"/>
                <a:cs typeface="Arial"/>
                <a:sym typeface="Arial" panose="020B0604020202020204" pitchFamily="34" charset="0"/>
              </a:rPr>
              <a:t>6</a:t>
            </a:r>
            <a:endParaRPr lang="en-US" altLang="zh-CN" sz="1000" kern="0" baseline="30000" dirty="0">
              <a:latin typeface="Arial"/>
              <a:ea typeface="微软雅黑"/>
              <a:cs typeface="Arial"/>
            </a:endParaRPr>
          </a:p>
          <a:p>
            <a:pPr marL="539750" indent="-285750" defTabSz="1213659">
              <a:lnSpc>
                <a:spcPct val="150000"/>
              </a:lnSpc>
              <a:buFont typeface="Arial" panose="020B0604020202020204" pitchFamily="34" charset="0"/>
              <a:buChar char="•"/>
              <a:defRPr/>
            </a:pPr>
            <a:r>
              <a:rPr lang="zh-CN" altLang="en-US" sz="1000" kern="0" dirty="0">
                <a:latin typeface="Arial"/>
                <a:ea typeface="微软雅黑"/>
                <a:cs typeface="Arial"/>
                <a:sym typeface="Arial" panose="020B0604020202020204" pitchFamily="34" charset="0"/>
              </a:rPr>
              <a:t>达格列净（</a:t>
            </a:r>
            <a:r>
              <a:rPr lang="en-US" altLang="zh-CN" sz="1000" kern="0" dirty="0">
                <a:latin typeface="Arial"/>
                <a:ea typeface="微软雅黑"/>
                <a:cs typeface="Arial"/>
                <a:sym typeface="Arial" panose="020B0604020202020204" pitchFamily="34" charset="0"/>
              </a:rPr>
              <a:t>10mg</a:t>
            </a:r>
            <a:r>
              <a:rPr lang="zh-CN" altLang="en-US" sz="1000" kern="0" dirty="0">
                <a:latin typeface="Arial"/>
                <a:ea typeface="微软雅黑"/>
                <a:cs typeface="Arial"/>
                <a:sym typeface="Arial" panose="020B0604020202020204" pitchFamily="34" charset="0"/>
              </a:rPr>
              <a:t>）：</a:t>
            </a:r>
            <a:r>
              <a:rPr lang="en-US" altLang="zh-CN" sz="1000" kern="0" dirty="0">
                <a:latin typeface="Arial"/>
                <a:ea typeface="微软雅黑"/>
                <a:cs typeface="Arial"/>
                <a:sym typeface="Arial" panose="020B0604020202020204" pitchFamily="34" charset="0"/>
              </a:rPr>
              <a:t>78%</a:t>
            </a:r>
            <a:r>
              <a:rPr lang="en-US" altLang="zh-CN" sz="1000" kern="0" baseline="30000" dirty="0">
                <a:latin typeface="Arial"/>
                <a:ea typeface="微软雅黑"/>
                <a:cs typeface="Arial"/>
                <a:sym typeface="Arial" panose="020B0604020202020204" pitchFamily="34" charset="0"/>
              </a:rPr>
              <a:t>7</a:t>
            </a:r>
            <a:endParaRPr lang="en-US" altLang="zh-CN" sz="1000" kern="0" dirty="0">
              <a:latin typeface="Arial"/>
              <a:ea typeface="微软雅黑"/>
              <a:cs typeface="Arial"/>
            </a:endParaRPr>
          </a:p>
          <a:p>
            <a:pPr marL="285750" indent="-285750" defTabSz="1213659">
              <a:lnSpc>
                <a:spcPct val="150000"/>
              </a:lnSpc>
              <a:buFont typeface="Wingdings" panose="05000000000000000000" pitchFamily="2" charset="2"/>
              <a:buChar char="p"/>
              <a:defRPr/>
            </a:pPr>
            <a:r>
              <a:rPr lang="zh-CN" altLang="en-US" sz="1000" b="1" kern="0" dirty="0">
                <a:solidFill>
                  <a:srgbClr val="7030A0"/>
                </a:solidFill>
                <a:latin typeface="Arial"/>
                <a:ea typeface="微软雅黑"/>
                <a:cs typeface="Arial"/>
                <a:sym typeface="Arial" panose="020B0604020202020204" pitchFamily="34" charset="0"/>
              </a:rPr>
              <a:t>抑制效能高，</a:t>
            </a:r>
            <a:r>
              <a:rPr lang="en-US" altLang="zh-CN" sz="1000" b="1" dirty="0">
                <a:solidFill>
                  <a:srgbClr val="7030A0"/>
                </a:solidFill>
                <a:latin typeface="Arial"/>
                <a:ea typeface="微软雅黑"/>
                <a:cs typeface="Arial"/>
                <a:sym typeface="Arial" panose="020B0604020202020204" pitchFamily="34" charset="0"/>
              </a:rPr>
              <a:t>SGLT2  IC</a:t>
            </a:r>
            <a:r>
              <a:rPr lang="en-US" altLang="zh-CN" sz="1000" b="1" baseline="-25000" dirty="0">
                <a:solidFill>
                  <a:srgbClr val="7030A0"/>
                </a:solidFill>
                <a:latin typeface="Arial"/>
                <a:ea typeface="微软雅黑"/>
                <a:cs typeface="Arial"/>
                <a:sym typeface="Arial" panose="020B0604020202020204" pitchFamily="34" charset="0"/>
              </a:rPr>
              <a:t>50</a:t>
            </a:r>
            <a:r>
              <a:rPr lang="zh-CN" altLang="en-US" sz="1000" b="1" dirty="0">
                <a:solidFill>
                  <a:srgbClr val="7030A0"/>
                </a:solidFill>
                <a:latin typeface="Arial"/>
                <a:ea typeface="微软雅黑"/>
                <a:cs typeface="Arial"/>
                <a:sym typeface="Arial" panose="020B0604020202020204" pitchFamily="34" charset="0"/>
              </a:rPr>
              <a:t>：</a:t>
            </a:r>
            <a:r>
              <a:rPr lang="en-US" altLang="zh-CN" sz="1000" b="1" dirty="0">
                <a:solidFill>
                  <a:srgbClr val="7030A0"/>
                </a:solidFill>
                <a:latin typeface="Arial"/>
                <a:ea typeface="微软雅黑"/>
                <a:cs typeface="Arial"/>
                <a:sym typeface="Arial" panose="020B0604020202020204" pitchFamily="34" charset="0"/>
              </a:rPr>
              <a:t> 0.9 nmol/L</a:t>
            </a:r>
            <a:r>
              <a:rPr lang="en-US" altLang="zh-CN" sz="1000" b="1" baseline="30000" dirty="0">
                <a:solidFill>
                  <a:srgbClr val="754E9A"/>
                </a:solidFill>
                <a:latin typeface="Arial"/>
                <a:ea typeface="微软雅黑"/>
                <a:cs typeface="Arial"/>
                <a:sym typeface="Arial" panose="020B0604020202020204" pitchFamily="34" charset="0"/>
              </a:rPr>
              <a:t>4,</a:t>
            </a:r>
            <a:r>
              <a:rPr lang="en-US" altLang="zh-CN" sz="1000" b="0" baseline="30000" dirty="0">
                <a:solidFill>
                  <a:srgbClr val="754E9A"/>
                </a:solidFill>
                <a:latin typeface="Arial"/>
                <a:ea typeface="微软雅黑"/>
                <a:cs typeface="Arial"/>
                <a:sym typeface="Arial" panose="020B0604020202020204" pitchFamily="34" charset="0"/>
              </a:rPr>
              <a:t>8</a:t>
            </a:r>
            <a:endParaRPr lang="en-US" altLang="zh-CN" sz="1000" b="0" baseline="30000" dirty="0">
              <a:solidFill>
                <a:srgbClr val="754E9A"/>
              </a:solidFill>
              <a:latin typeface="Arial"/>
              <a:ea typeface="微软雅黑"/>
              <a:cs typeface="Arial"/>
            </a:endParaRPr>
          </a:p>
          <a:p>
            <a:pPr marL="285750" indent="-285750" defTabSz="1213659">
              <a:lnSpc>
                <a:spcPct val="150000"/>
              </a:lnSpc>
              <a:buFont typeface="Wingdings" panose="05000000000000000000" pitchFamily="2" charset="2"/>
              <a:buChar char="p"/>
              <a:defRPr/>
            </a:pPr>
            <a:r>
              <a:rPr lang="zh-CN" altLang="en-US" sz="1000" kern="0" dirty="0">
                <a:latin typeface="Arial"/>
                <a:ea typeface="微软雅黑"/>
                <a:cs typeface="Arial"/>
                <a:sym typeface="Arial" panose="020B0604020202020204" pitchFamily="34" charset="0"/>
              </a:rPr>
              <a:t>选择性高，选择性抑制</a:t>
            </a:r>
            <a:r>
              <a:rPr lang="en-US" altLang="zh-CN" sz="1000" b="1" dirty="0">
                <a:solidFill>
                  <a:srgbClr val="754E9A"/>
                </a:solidFill>
                <a:latin typeface="Arial"/>
                <a:ea typeface="微软雅黑"/>
                <a:cs typeface="Arial"/>
                <a:sym typeface="Arial" panose="020B0604020202020204" pitchFamily="34" charset="0"/>
              </a:rPr>
              <a:t>SGLT2 vs. </a:t>
            </a:r>
            <a:r>
              <a:rPr lang="zh-CN" altLang="en-US" sz="1000" b="1" dirty="0">
                <a:solidFill>
                  <a:srgbClr val="754E9A"/>
                </a:solidFill>
                <a:latin typeface="Arial"/>
                <a:ea typeface="微软雅黑"/>
                <a:cs typeface="Arial"/>
                <a:sym typeface="Arial" panose="020B0604020202020204" pitchFamily="34" charset="0"/>
              </a:rPr>
              <a:t>抑制</a:t>
            </a:r>
            <a:r>
              <a:rPr lang="en-US" altLang="zh-CN" sz="1000" b="1" dirty="0">
                <a:solidFill>
                  <a:srgbClr val="754E9A"/>
                </a:solidFill>
                <a:latin typeface="Arial"/>
                <a:ea typeface="微软雅黑"/>
                <a:cs typeface="Arial"/>
                <a:sym typeface="Arial" panose="020B0604020202020204" pitchFamily="34" charset="0"/>
              </a:rPr>
              <a:t>SGLT1</a:t>
            </a:r>
            <a:r>
              <a:rPr lang="zh-CN" altLang="en-US" sz="1000" b="1" dirty="0">
                <a:solidFill>
                  <a:srgbClr val="754E9A"/>
                </a:solidFill>
                <a:latin typeface="Arial"/>
                <a:ea typeface="微软雅黑"/>
                <a:cs typeface="Arial"/>
                <a:sym typeface="Arial" panose="020B0604020202020204" pitchFamily="34" charset="0"/>
              </a:rPr>
              <a:t>的倍数：约</a:t>
            </a:r>
            <a:r>
              <a:rPr lang="en-US" altLang="zh-CN" sz="1000" b="1" dirty="0">
                <a:solidFill>
                  <a:srgbClr val="754E9A"/>
                </a:solidFill>
                <a:latin typeface="Arial"/>
                <a:ea typeface="微软雅黑"/>
                <a:cs typeface="Arial"/>
                <a:sym typeface="Arial" panose="020B0604020202020204" pitchFamily="34" charset="0"/>
              </a:rPr>
              <a:t>2200 </a:t>
            </a:r>
            <a:r>
              <a:rPr lang="zh-CN" altLang="en-US" sz="1000" b="1" dirty="0">
                <a:solidFill>
                  <a:srgbClr val="754E9A"/>
                </a:solidFill>
                <a:latin typeface="Arial"/>
                <a:ea typeface="微软雅黑"/>
                <a:cs typeface="Arial"/>
                <a:sym typeface="Arial" panose="020B0604020202020204" pitchFamily="34" charset="0"/>
              </a:rPr>
              <a:t>倍</a:t>
            </a:r>
            <a:r>
              <a:rPr lang="en-US" altLang="zh-CN" sz="1000" b="1" baseline="30000" dirty="0">
                <a:solidFill>
                  <a:srgbClr val="754E9A"/>
                </a:solidFill>
                <a:latin typeface="Arial"/>
                <a:ea typeface="微软雅黑"/>
                <a:cs typeface="Arial"/>
                <a:sym typeface="Arial" panose="020B0604020202020204" pitchFamily="34" charset="0"/>
              </a:rPr>
              <a:t>4,</a:t>
            </a:r>
            <a:r>
              <a:rPr lang="en-US" altLang="zh-CN" sz="1000" b="0" baseline="30000" dirty="0">
                <a:solidFill>
                  <a:srgbClr val="754E9A"/>
                </a:solidFill>
                <a:latin typeface="Arial"/>
                <a:ea typeface="微软雅黑"/>
                <a:cs typeface="Arial"/>
                <a:sym typeface="Arial" panose="020B0604020202020204" pitchFamily="34" charset="0"/>
              </a:rPr>
              <a:t>8</a:t>
            </a:r>
            <a:endParaRPr lang="zh-CN" altLang="en-US" sz="1000" dirty="0">
              <a:solidFill>
                <a:srgbClr val="754E9A"/>
              </a:solidFill>
              <a:latin typeface="Arial"/>
              <a:ea typeface="微软雅黑"/>
              <a:cs typeface="Arial"/>
              <a:sym typeface="Arial" panose="020B0604020202020204" pitchFamily="34" charset="0"/>
            </a:endParaRPr>
          </a:p>
        </p:txBody>
      </p:sp>
      <p:sp>
        <p:nvSpPr>
          <p:cNvPr id="7" name="文本框 6">
            <a:extLst>
              <a:ext uri="{FF2B5EF4-FFF2-40B4-BE49-F238E27FC236}">
                <a16:creationId xmlns:a16="http://schemas.microsoft.com/office/drawing/2014/main" id="{2302A1B9-F965-9862-ABC4-46FE00BCF481}"/>
              </a:ext>
            </a:extLst>
          </p:cNvPr>
          <p:cNvSpPr txBox="1"/>
          <p:nvPr/>
        </p:nvSpPr>
        <p:spPr>
          <a:xfrm>
            <a:off x="7046451" y="6642556"/>
            <a:ext cx="5017293"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zh-CN" altLang="en-US" sz="800">
                <a:latin typeface="Microsoft YaHei"/>
                <a:ea typeface="Microsoft YaHei"/>
              </a:rPr>
              <a:t>仅供按需提供给医保相关领导和专家参考，仅用于医保沟通，严禁用于产品推广目的</a:t>
            </a:r>
            <a:endParaRPr lang="en-US" altLang="zh-CN" sz="800">
              <a:latin typeface="Microsoft YaHei"/>
              <a:ea typeface="Microsoft YaHei"/>
            </a:endParaRPr>
          </a:p>
        </p:txBody>
      </p:sp>
    </p:spTree>
    <p:extLst>
      <p:ext uri="{BB962C8B-B14F-4D97-AF65-F5344CB8AC3E}">
        <p14:creationId xmlns:p14="http://schemas.microsoft.com/office/powerpoint/2010/main" val="1537258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形状 4">
            <a:extLst>
              <a:ext uri="{FF2B5EF4-FFF2-40B4-BE49-F238E27FC236}">
                <a16:creationId xmlns:a16="http://schemas.microsoft.com/office/drawing/2014/main" id="{D6B45713-1C7A-834F-C3BF-4B5653D4F6E8}"/>
              </a:ext>
            </a:extLst>
          </p:cNvPr>
          <p:cNvSpPr/>
          <p:nvPr/>
        </p:nvSpPr>
        <p:spPr>
          <a:xfrm>
            <a:off x="0" y="4533900"/>
            <a:ext cx="12192000" cy="2324100"/>
          </a:xfrm>
          <a:custGeom>
            <a:avLst/>
            <a:gdLst>
              <a:gd name="connsiteX0" fmla="*/ 6096000 w 12192000"/>
              <a:gd name="connsiteY0" fmla="*/ 0 h 2324100"/>
              <a:gd name="connsiteX1" fmla="*/ 12066042 w 12192000"/>
              <a:gd name="connsiteY1" fmla="*/ 1036041 h 2324100"/>
              <a:gd name="connsiteX2" fmla="*/ 12192000 w 12192000"/>
              <a:gd name="connsiteY2" fmla="*/ 1093055 h 2324100"/>
              <a:gd name="connsiteX3" fmla="*/ 12192000 w 12192000"/>
              <a:gd name="connsiteY3" fmla="*/ 2324100 h 2324100"/>
              <a:gd name="connsiteX4" fmla="*/ 0 w 12192000"/>
              <a:gd name="connsiteY4" fmla="*/ 2324100 h 2324100"/>
              <a:gd name="connsiteX5" fmla="*/ 0 w 12192000"/>
              <a:gd name="connsiteY5" fmla="*/ 1093055 h 2324100"/>
              <a:gd name="connsiteX6" fmla="*/ 125958 w 12192000"/>
              <a:gd name="connsiteY6" fmla="*/ 1036041 h 2324100"/>
              <a:gd name="connsiteX7" fmla="*/ 6096000 w 12192000"/>
              <a:gd name="connsiteY7" fmla="*/ 0 h 2324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324100">
                <a:moveTo>
                  <a:pt x="6096000" y="0"/>
                </a:moveTo>
                <a:cubicBezTo>
                  <a:pt x="8462354" y="0"/>
                  <a:pt x="10590684" y="399580"/>
                  <a:pt x="12066042" y="1036041"/>
                </a:cubicBezTo>
                <a:lnTo>
                  <a:pt x="12192000" y="1093055"/>
                </a:lnTo>
                <a:lnTo>
                  <a:pt x="12192000" y="2324100"/>
                </a:lnTo>
                <a:lnTo>
                  <a:pt x="0" y="2324100"/>
                </a:lnTo>
                <a:lnTo>
                  <a:pt x="0" y="1093055"/>
                </a:lnTo>
                <a:lnTo>
                  <a:pt x="125958" y="1036041"/>
                </a:lnTo>
                <a:cubicBezTo>
                  <a:pt x="1601317" y="399580"/>
                  <a:pt x="3729646" y="0"/>
                  <a:pt x="6096000" y="0"/>
                </a:cubicBezTo>
                <a:close/>
              </a:path>
            </a:pathLst>
          </a:custGeom>
          <a:solidFill>
            <a:srgbClr val="754E9A">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5" name="矩形: 圆角 14">
            <a:extLst>
              <a:ext uri="{FF2B5EF4-FFF2-40B4-BE49-F238E27FC236}">
                <a16:creationId xmlns:a16="http://schemas.microsoft.com/office/drawing/2014/main" id="{B9E17522-CF5B-9A16-8397-86F3D730942B}"/>
              </a:ext>
            </a:extLst>
          </p:cNvPr>
          <p:cNvSpPr/>
          <p:nvPr/>
        </p:nvSpPr>
        <p:spPr>
          <a:xfrm>
            <a:off x="6351037" y="1560972"/>
            <a:ext cx="4917233" cy="4376057"/>
          </a:xfrm>
          <a:prstGeom prst="roundRect">
            <a:avLst>
              <a:gd name="adj" fmla="val 1742"/>
            </a:avLst>
          </a:prstGeom>
          <a:solidFill>
            <a:schemeClr val="bg1"/>
          </a:solidFill>
          <a:ln>
            <a:noFill/>
          </a:ln>
          <a:effectLst>
            <a:outerShdw blurRad="177800" sx="102000" sy="102000" algn="ctr" rotWithShape="0">
              <a:srgbClr val="754E9A">
                <a:alpha val="20000"/>
              </a:srgbClr>
            </a:outerShdw>
            <a:reflection blurRad="6350" stA="52000" endA="300" endPos="350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63" name="矩形: 圆角 62">
            <a:extLst>
              <a:ext uri="{FF2B5EF4-FFF2-40B4-BE49-F238E27FC236}">
                <a16:creationId xmlns:a16="http://schemas.microsoft.com/office/drawing/2014/main" id="{4F4EB5E5-3B25-29FF-3C94-C90C474CA933}"/>
              </a:ext>
            </a:extLst>
          </p:cNvPr>
          <p:cNvSpPr/>
          <p:nvPr/>
        </p:nvSpPr>
        <p:spPr>
          <a:xfrm>
            <a:off x="6764693" y="2416832"/>
            <a:ext cx="4229139" cy="1029198"/>
          </a:xfrm>
          <a:prstGeom prst="roundRect">
            <a:avLst>
              <a:gd name="adj" fmla="val 10513"/>
            </a:avLst>
          </a:prstGeom>
          <a:solidFill>
            <a:schemeClr val="accent4">
              <a:lumMod val="40000"/>
              <a:lumOff val="60000"/>
              <a:alpha val="10000"/>
            </a:schemeClr>
          </a:solidFill>
          <a:ln w="6350" cap="flat" cmpd="sng" algn="ctr">
            <a:noFill/>
            <a:prstDash val="dash"/>
            <a:miter lim="800000"/>
          </a:ln>
          <a:effectLst/>
        </p:spPr>
        <p:txBody>
          <a:bodyPr anchor="ctr"/>
          <a:lstStyle/>
          <a:p>
            <a:pPr algn="ctr"/>
            <a:endParaRPr lang="zh-CN" altLang="en-US" kern="0">
              <a:solidFill>
                <a:prstClr val="white"/>
              </a:solidFill>
              <a:latin typeface="Calibri"/>
              <a:ea typeface="宋体"/>
            </a:endParaRPr>
          </a:p>
        </p:txBody>
      </p:sp>
      <p:sp>
        <p:nvSpPr>
          <p:cNvPr id="4" name="矩形: 圆角 3">
            <a:extLst>
              <a:ext uri="{FF2B5EF4-FFF2-40B4-BE49-F238E27FC236}">
                <a16:creationId xmlns:a16="http://schemas.microsoft.com/office/drawing/2014/main" id="{9E7193A8-1197-D35C-AA6B-85FF9C5B642A}"/>
              </a:ext>
            </a:extLst>
          </p:cNvPr>
          <p:cNvSpPr/>
          <p:nvPr/>
        </p:nvSpPr>
        <p:spPr>
          <a:xfrm>
            <a:off x="923730" y="1560972"/>
            <a:ext cx="4917233" cy="4376057"/>
          </a:xfrm>
          <a:prstGeom prst="roundRect">
            <a:avLst>
              <a:gd name="adj" fmla="val 1742"/>
            </a:avLst>
          </a:prstGeom>
          <a:solidFill>
            <a:schemeClr val="bg1"/>
          </a:solidFill>
          <a:ln>
            <a:noFill/>
          </a:ln>
          <a:effectLst>
            <a:outerShdw blurRad="177800" sx="102000" sy="102000" algn="ctr" rotWithShape="0">
              <a:srgbClr val="754E9A">
                <a:alpha val="20000"/>
              </a:srgbClr>
            </a:outerShdw>
            <a:reflection blurRad="6350" stA="52000" endA="300" endPos="350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9" name="任意多边形: 形状 8">
            <a:extLst>
              <a:ext uri="{FF2B5EF4-FFF2-40B4-BE49-F238E27FC236}">
                <a16:creationId xmlns:a16="http://schemas.microsoft.com/office/drawing/2014/main" id="{A693EA16-C2D1-6145-6485-2D33FFAB0315}"/>
              </a:ext>
            </a:extLst>
          </p:cNvPr>
          <p:cNvSpPr/>
          <p:nvPr/>
        </p:nvSpPr>
        <p:spPr>
          <a:xfrm>
            <a:off x="923730" y="1560972"/>
            <a:ext cx="4917233" cy="555372"/>
          </a:xfrm>
          <a:custGeom>
            <a:avLst/>
            <a:gdLst>
              <a:gd name="connsiteX0" fmla="*/ 76231 w 4917233"/>
              <a:gd name="connsiteY0" fmla="*/ 0 h 555372"/>
              <a:gd name="connsiteX1" fmla="*/ 4841002 w 4917233"/>
              <a:gd name="connsiteY1" fmla="*/ 0 h 555372"/>
              <a:gd name="connsiteX2" fmla="*/ 4917233 w 4917233"/>
              <a:gd name="connsiteY2" fmla="*/ 76231 h 555372"/>
              <a:gd name="connsiteX3" fmla="*/ 4917233 w 4917233"/>
              <a:gd name="connsiteY3" fmla="*/ 555372 h 555372"/>
              <a:gd name="connsiteX4" fmla="*/ 0 w 4917233"/>
              <a:gd name="connsiteY4" fmla="*/ 555372 h 555372"/>
              <a:gd name="connsiteX5" fmla="*/ 0 w 4917233"/>
              <a:gd name="connsiteY5" fmla="*/ 76231 h 555372"/>
              <a:gd name="connsiteX6" fmla="*/ 76231 w 4917233"/>
              <a:gd name="connsiteY6" fmla="*/ 0 h 5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17233" h="555372">
                <a:moveTo>
                  <a:pt x="76231" y="0"/>
                </a:moveTo>
                <a:lnTo>
                  <a:pt x="4841002" y="0"/>
                </a:lnTo>
                <a:cubicBezTo>
                  <a:pt x="4883103" y="0"/>
                  <a:pt x="4917233" y="34130"/>
                  <a:pt x="4917233" y="76231"/>
                </a:cubicBezTo>
                <a:lnTo>
                  <a:pt x="4917233" y="555372"/>
                </a:lnTo>
                <a:lnTo>
                  <a:pt x="0" y="555372"/>
                </a:lnTo>
                <a:lnTo>
                  <a:pt x="0" y="76231"/>
                </a:lnTo>
                <a:cubicBezTo>
                  <a:pt x="0" y="34130"/>
                  <a:pt x="34130" y="0"/>
                  <a:pt x="76231" y="0"/>
                </a:cubicBezTo>
                <a:close/>
              </a:path>
            </a:pathLst>
          </a:custGeom>
          <a:gradFill flip="none" rotWithShape="1">
            <a:gsLst>
              <a:gs pos="0">
                <a:srgbClr val="754E9A">
                  <a:alpha val="40000"/>
                </a:srgbClr>
              </a:gs>
              <a:gs pos="38000">
                <a:srgbClr val="754E9A">
                  <a:alpha val="80000"/>
                </a:srgbClr>
              </a:gs>
              <a:gs pos="83000">
                <a:srgbClr val="754E9A"/>
              </a:gs>
              <a:gs pos="100000">
                <a:srgbClr val="754E9A">
                  <a:alpha val="70000"/>
                </a:srgbClr>
              </a:gs>
            </a:gsLst>
            <a:lin ang="2700000" scaled="1"/>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b="1" kern="0" dirty="0">
                <a:solidFill>
                  <a:prstClr val="white"/>
                </a:solidFill>
                <a:latin typeface="Arial"/>
                <a:ea typeface="微软雅黑"/>
                <a:cs typeface="Arial"/>
              </a:rPr>
              <a:t>糖尿病疾病负担重，临床未满足需求巨大</a:t>
            </a:r>
            <a:endParaRPr lang="zh-CN" altLang="en-US" sz="1600" b="1"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a:endParaRPr>
          </a:p>
        </p:txBody>
      </p:sp>
      <p:sp>
        <p:nvSpPr>
          <p:cNvPr id="19" name="任意多边形: 形状 18">
            <a:extLst>
              <a:ext uri="{FF2B5EF4-FFF2-40B4-BE49-F238E27FC236}">
                <a16:creationId xmlns:a16="http://schemas.microsoft.com/office/drawing/2014/main" id="{9296F5EF-4150-41B4-2A60-71040437F4DE}"/>
              </a:ext>
            </a:extLst>
          </p:cNvPr>
          <p:cNvSpPr/>
          <p:nvPr/>
        </p:nvSpPr>
        <p:spPr>
          <a:xfrm>
            <a:off x="6351037" y="1560972"/>
            <a:ext cx="4917233" cy="555372"/>
          </a:xfrm>
          <a:custGeom>
            <a:avLst/>
            <a:gdLst>
              <a:gd name="connsiteX0" fmla="*/ 76231 w 4917233"/>
              <a:gd name="connsiteY0" fmla="*/ 0 h 555372"/>
              <a:gd name="connsiteX1" fmla="*/ 4841002 w 4917233"/>
              <a:gd name="connsiteY1" fmla="*/ 0 h 555372"/>
              <a:gd name="connsiteX2" fmla="*/ 4917233 w 4917233"/>
              <a:gd name="connsiteY2" fmla="*/ 76231 h 555372"/>
              <a:gd name="connsiteX3" fmla="*/ 4917233 w 4917233"/>
              <a:gd name="connsiteY3" fmla="*/ 555372 h 555372"/>
              <a:gd name="connsiteX4" fmla="*/ 0 w 4917233"/>
              <a:gd name="connsiteY4" fmla="*/ 555372 h 555372"/>
              <a:gd name="connsiteX5" fmla="*/ 0 w 4917233"/>
              <a:gd name="connsiteY5" fmla="*/ 76231 h 555372"/>
              <a:gd name="connsiteX6" fmla="*/ 76231 w 4917233"/>
              <a:gd name="connsiteY6" fmla="*/ 0 h 5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17233" h="555372">
                <a:moveTo>
                  <a:pt x="76231" y="0"/>
                </a:moveTo>
                <a:lnTo>
                  <a:pt x="4841002" y="0"/>
                </a:lnTo>
                <a:cubicBezTo>
                  <a:pt x="4883103" y="0"/>
                  <a:pt x="4917233" y="34130"/>
                  <a:pt x="4917233" y="76231"/>
                </a:cubicBezTo>
                <a:lnTo>
                  <a:pt x="4917233" y="555372"/>
                </a:lnTo>
                <a:lnTo>
                  <a:pt x="0" y="555372"/>
                </a:lnTo>
                <a:lnTo>
                  <a:pt x="0" y="76231"/>
                </a:lnTo>
                <a:cubicBezTo>
                  <a:pt x="0" y="34130"/>
                  <a:pt x="34130" y="0"/>
                  <a:pt x="76231" y="0"/>
                </a:cubicBezTo>
                <a:close/>
              </a:path>
            </a:pathLst>
          </a:custGeom>
          <a:gradFill flip="none" rotWithShape="1">
            <a:gsLst>
              <a:gs pos="0">
                <a:srgbClr val="754E9A">
                  <a:alpha val="40000"/>
                </a:srgbClr>
              </a:gs>
              <a:gs pos="38000">
                <a:srgbClr val="754E9A">
                  <a:alpha val="80000"/>
                </a:srgbClr>
              </a:gs>
              <a:gs pos="83000">
                <a:srgbClr val="754E9A"/>
              </a:gs>
              <a:gs pos="100000">
                <a:srgbClr val="754E9A">
                  <a:alpha val="70000"/>
                </a:srgbClr>
              </a:gs>
            </a:gsLst>
            <a:lin ang="2700000" scaled="1"/>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zh-CN" altLang="en-US" sz="1600" b="1"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艾托格列净</a:t>
            </a:r>
            <a:r>
              <a:rPr lang="zh-CN" altLang="en-US" sz="1600" b="1" kern="0">
                <a:solidFill>
                  <a:prstClr val="white"/>
                </a:solidFill>
                <a:latin typeface="Arial" panose="020B0604020202020204" pitchFamily="34" charset="0"/>
                <a:ea typeface="微软雅黑" panose="020B0503020204020204" pitchFamily="34" charset="-122"/>
              </a:rPr>
              <a:t>助力中国</a:t>
            </a:r>
            <a:r>
              <a:rPr lang="en-US" altLang="zh-CN" sz="1600" b="1" kern="0">
                <a:solidFill>
                  <a:prstClr val="white"/>
                </a:solidFill>
                <a:latin typeface="Arial" panose="020B0604020202020204" pitchFamily="34" charset="0"/>
                <a:ea typeface="微软雅黑" panose="020B0503020204020204" pitchFamily="34" charset="-122"/>
              </a:rPr>
              <a:t>T2DM</a:t>
            </a:r>
            <a:r>
              <a:rPr lang="zh-CN" altLang="en-US" sz="1600" b="1" kern="0">
                <a:solidFill>
                  <a:prstClr val="white"/>
                </a:solidFill>
                <a:latin typeface="Arial" panose="020B0604020202020204" pitchFamily="34" charset="0"/>
                <a:ea typeface="微软雅黑" panose="020B0503020204020204" pitchFamily="34" charset="-122"/>
              </a:rPr>
              <a:t>患者综合管理</a:t>
            </a:r>
            <a:endParaRPr lang="zh-CN" altLang="en-US" sz="1600" b="1"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84" name="组合 83">
            <a:extLst>
              <a:ext uri="{FF2B5EF4-FFF2-40B4-BE49-F238E27FC236}">
                <a16:creationId xmlns:a16="http://schemas.microsoft.com/office/drawing/2014/main" id="{D31BAFA2-043B-B365-0925-33F62EED04BF}"/>
              </a:ext>
            </a:extLst>
          </p:cNvPr>
          <p:cNvGrpSpPr/>
          <p:nvPr/>
        </p:nvGrpSpPr>
        <p:grpSpPr>
          <a:xfrm>
            <a:off x="5695923" y="3494971"/>
            <a:ext cx="921832" cy="921832"/>
            <a:chOff x="5310952" y="3110000"/>
            <a:chExt cx="1691774" cy="1691774"/>
          </a:xfrm>
        </p:grpSpPr>
        <p:sp>
          <p:nvSpPr>
            <p:cNvPr id="82" name="椭圆 81">
              <a:extLst>
                <a:ext uri="{FF2B5EF4-FFF2-40B4-BE49-F238E27FC236}">
                  <a16:creationId xmlns:a16="http://schemas.microsoft.com/office/drawing/2014/main" id="{F7D22441-1D77-3E91-6771-FEDD07CDC98E}"/>
                </a:ext>
              </a:extLst>
            </p:cNvPr>
            <p:cNvSpPr/>
            <p:nvPr/>
          </p:nvSpPr>
          <p:spPr>
            <a:xfrm>
              <a:off x="5467046" y="3266094"/>
              <a:ext cx="1379588" cy="1379588"/>
            </a:xfrm>
            <a:prstGeom prst="ellipse">
              <a:avLst/>
            </a:prstGeom>
            <a:gradFill flip="none" rotWithShape="1">
              <a:gsLst>
                <a:gs pos="0">
                  <a:srgbClr val="CFC6E0"/>
                </a:gs>
                <a:gs pos="100000">
                  <a:srgbClr val="754E9A"/>
                </a:gs>
              </a:gsLst>
              <a:path path="circle">
                <a:fillToRect l="100000" t="100000"/>
              </a:path>
              <a:tileRect r="-100000" b="-100000"/>
            </a:gradFill>
            <a:ln>
              <a:noFill/>
            </a:ln>
            <a:effectLst>
              <a:outerShdw blurRad="177800" sx="102000" sy="102000" algn="ctr" rotWithShape="0">
                <a:srgbClr val="754E9A">
                  <a:alpha val="45000"/>
                </a:srgbClr>
              </a:outerShdw>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endParaRPr lang="zh-CN" altLang="en-US" sz="4800" b="1">
                <a:latin typeface="微软雅黑" panose="020B0503020204020204" pitchFamily="34" charset="-122"/>
                <a:ea typeface="微软雅黑" panose="020B0503020204020204" pitchFamily="34" charset="-122"/>
              </a:endParaRPr>
            </a:p>
          </p:txBody>
        </p:sp>
        <p:sp>
          <p:nvSpPr>
            <p:cNvPr id="83" name="椭圆 82">
              <a:extLst>
                <a:ext uri="{FF2B5EF4-FFF2-40B4-BE49-F238E27FC236}">
                  <a16:creationId xmlns:a16="http://schemas.microsoft.com/office/drawing/2014/main" id="{8B32D2CD-562C-641D-7336-FA80BE3648B5}"/>
                </a:ext>
              </a:extLst>
            </p:cNvPr>
            <p:cNvSpPr/>
            <p:nvPr/>
          </p:nvSpPr>
          <p:spPr>
            <a:xfrm>
              <a:off x="5310952" y="3110000"/>
              <a:ext cx="1691774" cy="1691774"/>
            </a:xfrm>
            <a:prstGeom prst="ellipse">
              <a:avLst/>
            </a:prstGeom>
            <a:noFill/>
            <a:ln>
              <a:solidFill>
                <a:srgbClr val="754E9A"/>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标题 5">
            <a:extLst>
              <a:ext uri="{FF2B5EF4-FFF2-40B4-BE49-F238E27FC236}">
                <a16:creationId xmlns:a16="http://schemas.microsoft.com/office/drawing/2014/main" id="{D2CDEE7B-74BC-DFDA-8811-75DEAFE9BFD0}"/>
              </a:ext>
            </a:extLst>
          </p:cNvPr>
          <p:cNvSpPr>
            <a:spLocks noGrp="1"/>
          </p:cNvSpPr>
          <p:nvPr>
            <p:ph type="title"/>
          </p:nvPr>
        </p:nvSpPr>
        <p:spPr>
          <a:xfrm>
            <a:off x="346415" y="625964"/>
            <a:ext cx="11321796" cy="480131"/>
          </a:xfrm>
        </p:spPr>
        <p:txBody>
          <a:bodyPr/>
          <a:lstStyle/>
          <a:p>
            <a:r>
              <a:rPr lang="zh-CN" altLang="en-US" sz="2800" dirty="0">
                <a:latin typeface="Arial"/>
                <a:ea typeface="微软雅黑"/>
                <a:cs typeface="Arial"/>
                <a:sym typeface="Arial" panose="020B0604020202020204" pitchFamily="34" charset="0"/>
              </a:rPr>
              <a:t>公平性：艾托格列净适宜、可及、经济，助力中国</a:t>
            </a:r>
            <a:r>
              <a:rPr lang="en-US" altLang="zh-CN" sz="2800" dirty="0">
                <a:latin typeface="Arial"/>
                <a:ea typeface="微软雅黑"/>
                <a:cs typeface="Arial"/>
                <a:sym typeface="Arial" panose="020B0604020202020204" pitchFamily="34" charset="0"/>
              </a:rPr>
              <a:t>T2DM</a:t>
            </a:r>
            <a:r>
              <a:rPr lang="zh-CN" altLang="en-US" sz="2800" dirty="0">
                <a:latin typeface="Arial"/>
                <a:ea typeface="微软雅黑"/>
                <a:cs typeface="Arial"/>
                <a:sym typeface="Arial" panose="020B0604020202020204" pitchFamily="34" charset="0"/>
              </a:rPr>
              <a:t>患者管理</a:t>
            </a:r>
            <a:endParaRPr lang="zh-CN" altLang="en-US" sz="2800" dirty="0">
              <a:latin typeface="Arial"/>
              <a:ea typeface="微软雅黑"/>
              <a:cs typeface="Arial"/>
            </a:endParaRPr>
          </a:p>
        </p:txBody>
      </p:sp>
      <p:sp>
        <p:nvSpPr>
          <p:cNvPr id="11" name="weight-balance_66236">
            <a:extLst>
              <a:ext uri="{FF2B5EF4-FFF2-40B4-BE49-F238E27FC236}">
                <a16:creationId xmlns:a16="http://schemas.microsoft.com/office/drawing/2014/main" id="{8ECABDCE-A0C7-93D1-4E60-12220D5BA1BA}"/>
              </a:ext>
            </a:extLst>
          </p:cNvPr>
          <p:cNvSpPr/>
          <p:nvPr/>
        </p:nvSpPr>
        <p:spPr>
          <a:xfrm>
            <a:off x="5933379" y="3776648"/>
            <a:ext cx="446570" cy="378612"/>
          </a:xfrm>
          <a:custGeom>
            <a:avLst/>
            <a:gdLst>
              <a:gd name="connsiteX0" fmla="*/ 419502 w 608838"/>
              <a:gd name="connsiteY0" fmla="*/ 249308 h 516186"/>
              <a:gd name="connsiteX1" fmla="*/ 602285 w 608838"/>
              <a:gd name="connsiteY1" fmla="*/ 249308 h 516186"/>
              <a:gd name="connsiteX2" fmla="*/ 608838 w 608838"/>
              <a:gd name="connsiteY2" fmla="*/ 255951 h 516186"/>
              <a:gd name="connsiteX3" fmla="*/ 510844 w 608838"/>
              <a:gd name="connsiteY3" fmla="*/ 353815 h 516186"/>
              <a:gd name="connsiteX4" fmla="*/ 412949 w 608838"/>
              <a:gd name="connsiteY4" fmla="*/ 255951 h 516186"/>
              <a:gd name="connsiteX5" fmla="*/ 419502 w 608838"/>
              <a:gd name="connsiteY5" fmla="*/ 249308 h 516186"/>
              <a:gd name="connsiteX6" fmla="*/ 6651 w 608838"/>
              <a:gd name="connsiteY6" fmla="*/ 249308 h 516186"/>
              <a:gd name="connsiteX7" fmla="*/ 189309 w 608838"/>
              <a:gd name="connsiteY7" fmla="*/ 249308 h 516186"/>
              <a:gd name="connsiteX8" fmla="*/ 195960 w 608838"/>
              <a:gd name="connsiteY8" fmla="*/ 255951 h 516186"/>
              <a:gd name="connsiteX9" fmla="*/ 97980 w 608838"/>
              <a:gd name="connsiteY9" fmla="*/ 353815 h 516186"/>
              <a:gd name="connsiteX10" fmla="*/ 0 w 608838"/>
              <a:gd name="connsiteY10" fmla="*/ 255951 h 516186"/>
              <a:gd name="connsiteX11" fmla="*/ 6651 w 608838"/>
              <a:gd name="connsiteY11" fmla="*/ 249308 h 516186"/>
              <a:gd name="connsiteX12" fmla="*/ 304455 w 608838"/>
              <a:gd name="connsiteY12" fmla="*/ 0 h 516186"/>
              <a:gd name="connsiteX13" fmla="*/ 348037 w 608838"/>
              <a:gd name="connsiteY13" fmla="*/ 39851 h 516186"/>
              <a:gd name="connsiteX14" fmla="*/ 381691 w 608838"/>
              <a:gd name="connsiteY14" fmla="*/ 64436 h 516186"/>
              <a:gd name="connsiteX15" fmla="*/ 523259 w 608838"/>
              <a:gd name="connsiteY15" fmla="*/ 64436 h 516186"/>
              <a:gd name="connsiteX16" fmla="*/ 542519 w 608838"/>
              <a:gd name="connsiteY16" fmla="*/ 83668 h 516186"/>
              <a:gd name="connsiteX17" fmla="*/ 523259 w 608838"/>
              <a:gd name="connsiteY17" fmla="*/ 102900 h 516186"/>
              <a:gd name="connsiteX18" fmla="*/ 522366 w 608838"/>
              <a:gd name="connsiteY18" fmla="*/ 102900 h 516186"/>
              <a:gd name="connsiteX19" fmla="*/ 594440 w 608838"/>
              <a:gd name="connsiteY19" fmla="*/ 217101 h 516186"/>
              <a:gd name="connsiteX20" fmla="*/ 590568 w 608838"/>
              <a:gd name="connsiteY20" fmla="*/ 234251 h 516186"/>
              <a:gd name="connsiteX21" fmla="*/ 573394 w 608838"/>
              <a:gd name="connsiteY21" fmla="*/ 230385 h 516186"/>
              <a:gd name="connsiteX22" fmla="*/ 510850 w 608838"/>
              <a:gd name="connsiteY22" fmla="*/ 131252 h 516186"/>
              <a:gd name="connsiteX23" fmla="*/ 448405 w 608838"/>
              <a:gd name="connsiteY23" fmla="*/ 230385 h 516186"/>
              <a:gd name="connsiteX24" fmla="*/ 437882 w 608838"/>
              <a:gd name="connsiteY24" fmla="*/ 236135 h 516186"/>
              <a:gd name="connsiteX25" fmla="*/ 431231 w 608838"/>
              <a:gd name="connsiteY25" fmla="*/ 234251 h 516186"/>
              <a:gd name="connsiteX26" fmla="*/ 427359 w 608838"/>
              <a:gd name="connsiteY26" fmla="*/ 217101 h 516186"/>
              <a:gd name="connsiteX27" fmla="*/ 499433 w 608838"/>
              <a:gd name="connsiteY27" fmla="*/ 102900 h 516186"/>
              <a:gd name="connsiteX28" fmla="*/ 329274 w 608838"/>
              <a:gd name="connsiteY28" fmla="*/ 102900 h 516186"/>
              <a:gd name="connsiteX29" fmla="*/ 329274 w 608838"/>
              <a:gd name="connsiteY29" fmla="*/ 472469 h 516186"/>
              <a:gd name="connsiteX30" fmla="*/ 369679 w 608838"/>
              <a:gd name="connsiteY30" fmla="*/ 472469 h 516186"/>
              <a:gd name="connsiteX31" fmla="*/ 413361 w 608838"/>
              <a:gd name="connsiteY31" fmla="*/ 516186 h 516186"/>
              <a:gd name="connsiteX32" fmla="*/ 195450 w 608838"/>
              <a:gd name="connsiteY32" fmla="*/ 516186 h 516186"/>
              <a:gd name="connsiteX33" fmla="*/ 239231 w 608838"/>
              <a:gd name="connsiteY33" fmla="*/ 472469 h 516186"/>
              <a:gd name="connsiteX34" fmla="*/ 279636 w 608838"/>
              <a:gd name="connsiteY34" fmla="*/ 472469 h 516186"/>
              <a:gd name="connsiteX35" fmla="*/ 279636 w 608838"/>
              <a:gd name="connsiteY35" fmla="*/ 102900 h 516186"/>
              <a:gd name="connsiteX36" fmla="*/ 109378 w 608838"/>
              <a:gd name="connsiteY36" fmla="*/ 102900 h 516186"/>
              <a:gd name="connsiteX37" fmla="*/ 181452 w 608838"/>
              <a:gd name="connsiteY37" fmla="*/ 217101 h 516186"/>
              <a:gd name="connsiteX38" fmla="*/ 177580 w 608838"/>
              <a:gd name="connsiteY38" fmla="*/ 234251 h 516186"/>
              <a:gd name="connsiteX39" fmla="*/ 160505 w 608838"/>
              <a:gd name="connsiteY39" fmla="*/ 230385 h 516186"/>
              <a:gd name="connsiteX40" fmla="*/ 97961 w 608838"/>
              <a:gd name="connsiteY40" fmla="*/ 131252 h 516186"/>
              <a:gd name="connsiteX41" fmla="*/ 35417 w 608838"/>
              <a:gd name="connsiteY41" fmla="*/ 230385 h 516186"/>
              <a:gd name="connsiteX42" fmla="*/ 24894 w 608838"/>
              <a:gd name="connsiteY42" fmla="*/ 236135 h 516186"/>
              <a:gd name="connsiteX43" fmla="*/ 18342 w 608838"/>
              <a:gd name="connsiteY43" fmla="*/ 234251 h 516186"/>
              <a:gd name="connsiteX44" fmla="*/ 14371 w 608838"/>
              <a:gd name="connsiteY44" fmla="*/ 217101 h 516186"/>
              <a:gd name="connsiteX45" fmla="*/ 86544 w 608838"/>
              <a:gd name="connsiteY45" fmla="*/ 102900 h 516186"/>
              <a:gd name="connsiteX46" fmla="*/ 85651 w 608838"/>
              <a:gd name="connsiteY46" fmla="*/ 102900 h 516186"/>
              <a:gd name="connsiteX47" fmla="*/ 66391 w 608838"/>
              <a:gd name="connsiteY47" fmla="*/ 83668 h 516186"/>
              <a:gd name="connsiteX48" fmla="*/ 85651 w 608838"/>
              <a:gd name="connsiteY48" fmla="*/ 64436 h 516186"/>
              <a:gd name="connsiteX49" fmla="*/ 227218 w 608838"/>
              <a:gd name="connsiteY49" fmla="*/ 64436 h 516186"/>
              <a:gd name="connsiteX50" fmla="*/ 260773 w 608838"/>
              <a:gd name="connsiteY50" fmla="*/ 39851 h 516186"/>
              <a:gd name="connsiteX51" fmla="*/ 304455 w 608838"/>
              <a:gd name="connsiteY51" fmla="*/ 0 h 5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8838" h="516186">
                <a:moveTo>
                  <a:pt x="419502" y="249308"/>
                </a:moveTo>
                <a:lnTo>
                  <a:pt x="602285" y="249308"/>
                </a:lnTo>
                <a:cubicBezTo>
                  <a:pt x="605860" y="249308"/>
                  <a:pt x="608838" y="252283"/>
                  <a:pt x="608838" y="255951"/>
                </a:cubicBezTo>
                <a:cubicBezTo>
                  <a:pt x="608838" y="309891"/>
                  <a:pt x="564954" y="353815"/>
                  <a:pt x="510844" y="353815"/>
                </a:cubicBezTo>
                <a:cubicBezTo>
                  <a:pt x="456833" y="353815"/>
                  <a:pt x="412949" y="309891"/>
                  <a:pt x="412949" y="255951"/>
                </a:cubicBezTo>
                <a:cubicBezTo>
                  <a:pt x="412949" y="252283"/>
                  <a:pt x="415829" y="249308"/>
                  <a:pt x="419502" y="249308"/>
                </a:cubicBezTo>
                <a:close/>
                <a:moveTo>
                  <a:pt x="6651" y="249308"/>
                </a:moveTo>
                <a:lnTo>
                  <a:pt x="189309" y="249308"/>
                </a:lnTo>
                <a:cubicBezTo>
                  <a:pt x="192982" y="249308"/>
                  <a:pt x="195960" y="252283"/>
                  <a:pt x="195960" y="255951"/>
                </a:cubicBezTo>
                <a:cubicBezTo>
                  <a:pt x="195960" y="309891"/>
                  <a:pt x="151983" y="353815"/>
                  <a:pt x="97980" y="353815"/>
                </a:cubicBezTo>
                <a:cubicBezTo>
                  <a:pt x="43977" y="353815"/>
                  <a:pt x="0" y="309891"/>
                  <a:pt x="0" y="255951"/>
                </a:cubicBezTo>
                <a:cubicBezTo>
                  <a:pt x="0" y="252283"/>
                  <a:pt x="2978" y="249308"/>
                  <a:pt x="6651" y="249308"/>
                </a:cubicBezTo>
                <a:close/>
                <a:moveTo>
                  <a:pt x="304455" y="0"/>
                </a:moveTo>
                <a:cubicBezTo>
                  <a:pt x="327288" y="0"/>
                  <a:pt x="346051" y="17546"/>
                  <a:pt x="348037" y="39851"/>
                </a:cubicBezTo>
                <a:cubicBezTo>
                  <a:pt x="361836" y="44114"/>
                  <a:pt x="373650" y="52838"/>
                  <a:pt x="381691" y="64436"/>
                </a:cubicBezTo>
                <a:lnTo>
                  <a:pt x="523259" y="64436"/>
                </a:lnTo>
                <a:cubicBezTo>
                  <a:pt x="533882" y="64436"/>
                  <a:pt x="542519" y="73061"/>
                  <a:pt x="542519" y="83668"/>
                </a:cubicBezTo>
                <a:cubicBezTo>
                  <a:pt x="542519" y="94275"/>
                  <a:pt x="533882" y="102900"/>
                  <a:pt x="523259" y="102900"/>
                </a:cubicBezTo>
                <a:lnTo>
                  <a:pt x="522366" y="102900"/>
                </a:lnTo>
                <a:lnTo>
                  <a:pt x="594440" y="217101"/>
                </a:lnTo>
                <a:cubicBezTo>
                  <a:pt x="598113" y="222950"/>
                  <a:pt x="596326" y="230583"/>
                  <a:pt x="590568" y="234251"/>
                </a:cubicBezTo>
                <a:cubicBezTo>
                  <a:pt x="584711" y="237919"/>
                  <a:pt x="577067" y="236135"/>
                  <a:pt x="573394" y="230385"/>
                </a:cubicBezTo>
                <a:lnTo>
                  <a:pt x="510850" y="131252"/>
                </a:lnTo>
                <a:lnTo>
                  <a:pt x="448405" y="230385"/>
                </a:lnTo>
                <a:cubicBezTo>
                  <a:pt x="446023" y="234053"/>
                  <a:pt x="441952" y="236135"/>
                  <a:pt x="437882" y="236135"/>
                </a:cubicBezTo>
                <a:cubicBezTo>
                  <a:pt x="435599" y="236135"/>
                  <a:pt x="433315" y="235540"/>
                  <a:pt x="431231" y="234251"/>
                </a:cubicBezTo>
                <a:cubicBezTo>
                  <a:pt x="425473" y="230583"/>
                  <a:pt x="423686" y="222950"/>
                  <a:pt x="427359" y="217101"/>
                </a:cubicBezTo>
                <a:lnTo>
                  <a:pt x="499433" y="102900"/>
                </a:lnTo>
                <a:lnTo>
                  <a:pt x="329274" y="102900"/>
                </a:lnTo>
                <a:lnTo>
                  <a:pt x="329274" y="472469"/>
                </a:lnTo>
                <a:lnTo>
                  <a:pt x="369679" y="472469"/>
                </a:lnTo>
                <a:cubicBezTo>
                  <a:pt x="393803" y="472469"/>
                  <a:pt x="413361" y="492097"/>
                  <a:pt x="413361" y="516186"/>
                </a:cubicBezTo>
                <a:lnTo>
                  <a:pt x="195450" y="516186"/>
                </a:lnTo>
                <a:cubicBezTo>
                  <a:pt x="195450" y="492097"/>
                  <a:pt x="215007" y="472469"/>
                  <a:pt x="239231" y="472469"/>
                </a:cubicBezTo>
                <a:lnTo>
                  <a:pt x="279636" y="472469"/>
                </a:lnTo>
                <a:lnTo>
                  <a:pt x="279636" y="102900"/>
                </a:lnTo>
                <a:lnTo>
                  <a:pt x="109378" y="102900"/>
                </a:lnTo>
                <a:lnTo>
                  <a:pt x="181452" y="217101"/>
                </a:lnTo>
                <a:cubicBezTo>
                  <a:pt x="185125" y="222950"/>
                  <a:pt x="183437" y="230583"/>
                  <a:pt x="177580" y="234251"/>
                </a:cubicBezTo>
                <a:cubicBezTo>
                  <a:pt x="171822" y="237919"/>
                  <a:pt x="164178" y="236135"/>
                  <a:pt x="160505" y="230385"/>
                </a:cubicBezTo>
                <a:lnTo>
                  <a:pt x="97961" y="131252"/>
                </a:lnTo>
                <a:lnTo>
                  <a:pt x="35417" y="230385"/>
                </a:lnTo>
                <a:cubicBezTo>
                  <a:pt x="33035" y="234053"/>
                  <a:pt x="29064" y="236135"/>
                  <a:pt x="24894" y="236135"/>
                </a:cubicBezTo>
                <a:cubicBezTo>
                  <a:pt x="22611" y="236135"/>
                  <a:pt x="20327" y="235540"/>
                  <a:pt x="18342" y="234251"/>
                </a:cubicBezTo>
                <a:cubicBezTo>
                  <a:pt x="12484" y="230583"/>
                  <a:pt x="10797" y="222950"/>
                  <a:pt x="14371" y="217101"/>
                </a:cubicBezTo>
                <a:lnTo>
                  <a:pt x="86544" y="102900"/>
                </a:lnTo>
                <a:lnTo>
                  <a:pt x="85651" y="102900"/>
                </a:lnTo>
                <a:cubicBezTo>
                  <a:pt x="74929" y="102900"/>
                  <a:pt x="66391" y="94275"/>
                  <a:pt x="66391" y="83668"/>
                </a:cubicBezTo>
                <a:cubicBezTo>
                  <a:pt x="66391" y="73061"/>
                  <a:pt x="74929" y="64436"/>
                  <a:pt x="85651" y="64436"/>
                </a:cubicBezTo>
                <a:lnTo>
                  <a:pt x="227218" y="64436"/>
                </a:lnTo>
                <a:cubicBezTo>
                  <a:pt x="235160" y="52838"/>
                  <a:pt x="246974" y="44114"/>
                  <a:pt x="260773" y="39851"/>
                </a:cubicBezTo>
                <a:cubicBezTo>
                  <a:pt x="262759" y="17546"/>
                  <a:pt x="281522" y="0"/>
                  <a:pt x="30445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文本框 1">
            <a:extLst>
              <a:ext uri="{FF2B5EF4-FFF2-40B4-BE49-F238E27FC236}">
                <a16:creationId xmlns:a16="http://schemas.microsoft.com/office/drawing/2014/main" id="{E5F69B73-EFCC-478B-F70A-6DF1BE0B8A3B}"/>
              </a:ext>
            </a:extLst>
          </p:cNvPr>
          <p:cNvSpPr txBox="1"/>
          <p:nvPr/>
        </p:nvSpPr>
        <p:spPr bwMode="gray">
          <a:xfrm>
            <a:off x="1393370" y="6202136"/>
            <a:ext cx="6435521" cy="200055"/>
          </a:xfrm>
          <a:prstGeom prst="rect">
            <a:avLst/>
          </a:prstGeom>
          <a:noFill/>
        </p:spPr>
        <p:txBody>
          <a:bodyPr wrap="square">
            <a:spAutoFit/>
          </a:bodyPr>
          <a:lstStyle/>
          <a:p>
            <a:r>
              <a:rPr lang="en-US" altLang="zh-CN" sz="700" b="0" i="0">
                <a:solidFill>
                  <a:srgbClr val="333333"/>
                </a:solidFill>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SGLT2i</a:t>
            </a:r>
            <a:r>
              <a:rPr lang="zh-CN" altLang="en-US" sz="700" b="0" i="0">
                <a:solidFill>
                  <a:srgbClr val="333333"/>
                </a:solidFill>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：钠</a:t>
            </a:r>
            <a:r>
              <a:rPr lang="en-US" altLang="zh-CN" sz="700" b="0" i="0">
                <a:solidFill>
                  <a:srgbClr val="333333"/>
                </a:solidFill>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lang="zh-CN" altLang="en-US" sz="700" b="0" i="0">
                <a:solidFill>
                  <a:srgbClr val="333333"/>
                </a:solidFill>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葡萄糖共转运蛋白</a:t>
            </a:r>
            <a:r>
              <a:rPr lang="en-US" altLang="zh-CN" sz="700" b="0" i="0">
                <a:solidFill>
                  <a:srgbClr val="333333"/>
                </a:solidFill>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a:t>
            </a:r>
            <a:r>
              <a:rPr lang="zh-CN" altLang="en-US" sz="700">
                <a:solidFill>
                  <a:srgbClr val="333333"/>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抑制剂；</a:t>
            </a:r>
            <a:r>
              <a:rPr lang="en-US" altLang="zh-CN" sz="700">
                <a:solidFill>
                  <a:srgbClr val="333333"/>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HHF</a:t>
            </a:r>
            <a:r>
              <a:rPr lang="zh-CN" altLang="en-US" sz="700">
                <a:solidFill>
                  <a:srgbClr val="333333"/>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：因心衰住院；</a:t>
            </a:r>
            <a:r>
              <a:rPr lang="en-US" altLang="zh-CN" sz="700">
                <a:solidFill>
                  <a:srgbClr val="333333"/>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HbA</a:t>
            </a:r>
            <a:r>
              <a:rPr lang="en-US" altLang="zh-CN" sz="700" baseline="-25000">
                <a:solidFill>
                  <a:srgbClr val="333333"/>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1c</a:t>
            </a:r>
            <a:r>
              <a:rPr lang="zh-CN" altLang="en-US" sz="700">
                <a:solidFill>
                  <a:srgbClr val="333333"/>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：糖化血红蛋白；</a:t>
            </a:r>
            <a:r>
              <a:rPr lang="en-US" altLang="zh-CN" sz="700">
                <a:solidFill>
                  <a:srgbClr val="333333"/>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FPG</a:t>
            </a:r>
            <a:r>
              <a:rPr lang="zh-CN" altLang="en-US" sz="700">
                <a:solidFill>
                  <a:srgbClr val="333333"/>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：空腹血糖；</a:t>
            </a:r>
            <a:r>
              <a:rPr lang="en-US" altLang="zh-CN" sz="700">
                <a:solidFill>
                  <a:srgbClr val="333333"/>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UTI</a:t>
            </a:r>
            <a:r>
              <a:rPr lang="zh-CN" altLang="en-US" sz="700">
                <a:solidFill>
                  <a:srgbClr val="333333"/>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：尿路感染</a:t>
            </a:r>
            <a:endParaRPr lang="en-US" altLang="zh-CN" sz="700">
              <a:solidFill>
                <a:srgbClr val="333333"/>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7" name="文本框 6">
            <a:extLst>
              <a:ext uri="{FF2B5EF4-FFF2-40B4-BE49-F238E27FC236}">
                <a16:creationId xmlns:a16="http://schemas.microsoft.com/office/drawing/2014/main" id="{9CF38DFC-4707-E9CE-5A47-6E5C8642788A}"/>
              </a:ext>
            </a:extLst>
          </p:cNvPr>
          <p:cNvSpPr txBox="1"/>
          <p:nvPr/>
        </p:nvSpPr>
        <p:spPr>
          <a:xfrm>
            <a:off x="7531889" y="2303570"/>
            <a:ext cx="3411497" cy="1071960"/>
          </a:xfrm>
          <a:prstGeom prst="rect">
            <a:avLst/>
          </a:prstGeom>
          <a:noFill/>
        </p:spPr>
        <p:txBody>
          <a:bodyPr wrap="square">
            <a:spAutoFit/>
          </a:bodyPr>
          <a:lstStyle/>
          <a:p>
            <a:pPr>
              <a:lnSpc>
                <a:spcPct val="250000"/>
              </a:lnSpc>
            </a:pPr>
            <a:r>
              <a:rPr lang="en-US" altLang="zh-CN" sz="900" dirty="0">
                <a:latin typeface="微软雅黑" panose="020B0503020204020204" pitchFamily="34" charset="-122"/>
                <a:ea typeface="微软雅黑" panose="020B0503020204020204" pitchFamily="34" charset="-122"/>
              </a:rPr>
              <a:t>SGLT2i</a:t>
            </a:r>
            <a:r>
              <a:rPr lang="zh-CN" altLang="en-US" sz="900" dirty="0">
                <a:latin typeface="微软雅黑" panose="020B0503020204020204" pitchFamily="34" charset="-122"/>
                <a:ea typeface="微软雅黑" panose="020B0503020204020204" pitchFamily="34" charset="-122"/>
              </a:rPr>
              <a:t>新选择艾托格列净</a:t>
            </a:r>
            <a:r>
              <a:rPr lang="zh-CN" altLang="en-US" sz="900" b="1" dirty="0">
                <a:solidFill>
                  <a:srgbClr val="7030A0"/>
                </a:solidFill>
                <a:latin typeface="微软雅黑" panose="020B0503020204020204" pitchFamily="34" charset="-122"/>
                <a:ea typeface="微软雅黑" panose="020B0503020204020204" pitchFamily="34" charset="-122"/>
              </a:rPr>
              <a:t>强效降低</a:t>
            </a:r>
            <a:r>
              <a:rPr lang="en-US" altLang="zh-CN" sz="900" b="1" dirty="0">
                <a:solidFill>
                  <a:srgbClr val="7030A0"/>
                </a:solidFill>
                <a:latin typeface="微软雅黑" panose="020B0503020204020204" pitchFamily="34" charset="-122"/>
                <a:ea typeface="微软雅黑" panose="020B0503020204020204" pitchFamily="34" charset="-122"/>
              </a:rPr>
              <a:t>HbA1c</a:t>
            </a:r>
            <a:r>
              <a:rPr lang="zh-CN" altLang="en-US" sz="900" b="1" dirty="0">
                <a:solidFill>
                  <a:srgbClr val="7030A0"/>
                </a:solidFill>
                <a:latin typeface="微软雅黑" panose="020B0503020204020204" pitchFamily="34" charset="-122"/>
                <a:ea typeface="微软雅黑" panose="020B0503020204020204" pitchFamily="34" charset="-122"/>
              </a:rPr>
              <a:t>达</a:t>
            </a:r>
            <a:r>
              <a:rPr lang="en-US" altLang="zh-CN" sz="900" b="1" dirty="0">
                <a:solidFill>
                  <a:srgbClr val="7030A0"/>
                </a:solidFill>
                <a:latin typeface="微软雅黑" panose="020B0503020204020204" pitchFamily="34" charset="-122"/>
                <a:ea typeface="微软雅黑" panose="020B0503020204020204" pitchFamily="34" charset="-122"/>
              </a:rPr>
              <a:t>1.6%</a:t>
            </a:r>
            <a:r>
              <a:rPr lang="en-US" altLang="zh-CN" sz="900" baseline="30000" dirty="0">
                <a:solidFill>
                  <a:srgbClr val="7030A0"/>
                </a:solidFill>
                <a:latin typeface="微软雅黑" panose="020B0503020204020204" pitchFamily="34" charset="-122"/>
                <a:ea typeface="微软雅黑" panose="020B0503020204020204" pitchFamily="34" charset="-122"/>
              </a:rPr>
              <a:t>7,8</a:t>
            </a:r>
            <a:r>
              <a:rPr lang="zh-CN" altLang="en-US" sz="900" b="1" dirty="0">
                <a:solidFill>
                  <a:srgbClr val="7030A0"/>
                </a:solidFill>
                <a:latin typeface="微软雅黑" panose="020B0503020204020204" pitchFamily="34" charset="-122"/>
                <a:ea typeface="微软雅黑" panose="020B0503020204020204" pitchFamily="34" charset="-122"/>
              </a:rPr>
              <a:t>，</a:t>
            </a:r>
            <a:r>
              <a:rPr lang="en-US" altLang="zh-CN" sz="900" b="1" dirty="0">
                <a:solidFill>
                  <a:srgbClr val="7030A0"/>
                </a:solidFill>
                <a:latin typeface="微软雅黑" panose="020B0503020204020204" pitchFamily="34" charset="-122"/>
                <a:ea typeface="微软雅黑" panose="020B0503020204020204" pitchFamily="34" charset="-122"/>
              </a:rPr>
              <a:t>FPG2.17mmol/l</a:t>
            </a:r>
            <a:r>
              <a:rPr lang="en-US" altLang="zh-CN" sz="900" baseline="30000" dirty="0">
                <a:solidFill>
                  <a:srgbClr val="7030A0"/>
                </a:solidFill>
                <a:latin typeface="微软雅黑" panose="020B0503020204020204" pitchFamily="34" charset="-122"/>
                <a:ea typeface="微软雅黑" panose="020B0503020204020204" pitchFamily="34" charset="-122"/>
              </a:rPr>
              <a:t>9,10</a:t>
            </a:r>
            <a:r>
              <a:rPr lang="en-US" altLang="zh-CN" sz="900" b="1" dirty="0">
                <a:solidFill>
                  <a:srgbClr val="7030A0"/>
                </a:solidFill>
                <a:latin typeface="微软雅黑" panose="020B0503020204020204" pitchFamily="34" charset="-122"/>
                <a:ea typeface="微软雅黑" panose="020B0503020204020204" pitchFamily="34" charset="-122"/>
              </a:rPr>
              <a:t> </a:t>
            </a:r>
            <a:r>
              <a:rPr lang="zh-CN" altLang="en-US" sz="900" b="1" dirty="0">
                <a:solidFill>
                  <a:srgbClr val="7030A0"/>
                </a:solidFill>
                <a:latin typeface="微软雅黑" panose="020B0503020204020204" pitchFamily="34" charset="-122"/>
                <a:ea typeface="微软雅黑" panose="020B0503020204020204" pitchFamily="34" charset="-122"/>
              </a:rPr>
              <a:t>，平稳控制血糖长达</a:t>
            </a:r>
            <a:r>
              <a:rPr lang="en-US" altLang="zh-CN" sz="900" b="1" dirty="0">
                <a:solidFill>
                  <a:srgbClr val="7030A0"/>
                </a:solidFill>
                <a:latin typeface="微软雅黑" panose="020B0503020204020204" pitchFamily="34" charset="-122"/>
                <a:ea typeface="微软雅黑" panose="020B0503020204020204" pitchFamily="34" charset="-122"/>
              </a:rPr>
              <a:t>104</a:t>
            </a:r>
            <a:r>
              <a:rPr lang="zh-CN" altLang="en-US" sz="900" b="1" dirty="0">
                <a:solidFill>
                  <a:srgbClr val="7030A0"/>
                </a:solidFill>
                <a:latin typeface="微软雅黑" panose="020B0503020204020204" pitchFamily="34" charset="-122"/>
                <a:ea typeface="微软雅黑" panose="020B0503020204020204" pitchFamily="34" charset="-122"/>
              </a:rPr>
              <a:t>周</a:t>
            </a:r>
            <a:r>
              <a:rPr lang="en-US" altLang="zh-CN" sz="900" baseline="30000" dirty="0">
                <a:solidFill>
                  <a:srgbClr val="7030A0"/>
                </a:solidFill>
                <a:latin typeface="微软雅黑" panose="020B0503020204020204" pitchFamily="34" charset="-122"/>
                <a:ea typeface="微软雅黑" panose="020B0503020204020204" pitchFamily="34" charset="-122"/>
              </a:rPr>
              <a:t>11</a:t>
            </a:r>
            <a:r>
              <a:rPr lang="zh-CN" altLang="en-US" sz="900" b="1" dirty="0">
                <a:solidFill>
                  <a:srgbClr val="7030A0"/>
                </a:solidFill>
                <a:latin typeface="微软雅黑" panose="020B0503020204020204" pitchFamily="34" charset="-122"/>
                <a:ea typeface="微软雅黑" panose="020B0503020204020204" pitchFamily="34" charset="-122"/>
              </a:rPr>
              <a:t>，</a:t>
            </a:r>
            <a:endParaRPr lang="en-US" altLang="zh-CN" sz="900" b="1" dirty="0">
              <a:solidFill>
                <a:srgbClr val="7030A0"/>
              </a:solidFill>
              <a:latin typeface="微软雅黑" panose="020B0503020204020204" pitchFamily="34" charset="-122"/>
              <a:ea typeface="微软雅黑" panose="020B0503020204020204" pitchFamily="34" charset="-122"/>
            </a:endParaRPr>
          </a:p>
          <a:p>
            <a:pPr>
              <a:lnSpc>
                <a:spcPct val="250000"/>
              </a:lnSpc>
            </a:pPr>
            <a:r>
              <a:rPr lang="zh-CN" altLang="en-US" sz="900" b="1" dirty="0">
                <a:solidFill>
                  <a:srgbClr val="7030A0"/>
                </a:solidFill>
                <a:latin typeface="微软雅黑" panose="020B0503020204020204" pitchFamily="34" charset="-122"/>
                <a:ea typeface="微软雅黑" panose="020B0503020204020204" pitchFamily="34" charset="-122"/>
              </a:rPr>
              <a:t>整体安全性良好，</a:t>
            </a:r>
            <a:r>
              <a:rPr lang="zh-CN" altLang="en-US" sz="900" dirty="0">
                <a:latin typeface="微软雅黑" panose="020B0503020204020204" pitchFamily="34" charset="-122"/>
                <a:ea typeface="微软雅黑" panose="020B0503020204020204" pitchFamily="34" charset="-122"/>
              </a:rPr>
              <a:t>助力广大中国</a:t>
            </a:r>
            <a:r>
              <a:rPr lang="en-US" altLang="zh-CN" sz="900" dirty="0">
                <a:latin typeface="微软雅黑" panose="020B0503020204020204" pitchFamily="34" charset="-122"/>
                <a:ea typeface="微软雅黑" panose="020B0503020204020204" pitchFamily="34" charset="-122"/>
              </a:rPr>
              <a:t>T2DM</a:t>
            </a:r>
            <a:r>
              <a:rPr lang="zh-CN" altLang="en-US" sz="900" dirty="0">
                <a:latin typeface="微软雅黑" panose="020B0503020204020204" pitchFamily="34" charset="-122"/>
                <a:ea typeface="微软雅黑" panose="020B0503020204020204" pitchFamily="34" charset="-122"/>
              </a:rPr>
              <a:t>患者的糖尿病管理</a:t>
            </a:r>
            <a:endParaRPr lang="en-US" altLang="zh-CN" sz="900" dirty="0">
              <a:latin typeface="微软雅黑" panose="020B0503020204020204" pitchFamily="34" charset="-122"/>
              <a:ea typeface="微软雅黑" panose="020B0503020204020204" pitchFamily="34" charset="-122"/>
            </a:endParaRPr>
          </a:p>
        </p:txBody>
      </p:sp>
      <p:sp>
        <p:nvSpPr>
          <p:cNvPr id="17" name="文本框 16">
            <a:extLst>
              <a:ext uri="{FF2B5EF4-FFF2-40B4-BE49-F238E27FC236}">
                <a16:creationId xmlns:a16="http://schemas.microsoft.com/office/drawing/2014/main" id="{90BD8DAB-ECAD-3A7A-8EB7-DEBBEA3C0A59}"/>
              </a:ext>
            </a:extLst>
          </p:cNvPr>
          <p:cNvSpPr txBox="1"/>
          <p:nvPr/>
        </p:nvSpPr>
        <p:spPr>
          <a:xfrm>
            <a:off x="1320595" y="3543810"/>
            <a:ext cx="4163093" cy="967829"/>
          </a:xfrm>
          <a:prstGeom prst="rect">
            <a:avLst/>
          </a:prstGeom>
          <a:noFill/>
        </p:spPr>
        <p:txBody>
          <a:bodyPr wrap="square" lIns="91440" tIns="45720" rIns="91440" bIns="45720" anchor="t">
            <a:spAutoFit/>
          </a:bodyPr>
          <a:lstStyle/>
          <a:p>
            <a:pPr marR="0" lvl="0" defTabSz="914400" eaLnBrk="1" fontAlgn="auto" latinLnBrk="0" hangingPunct="1">
              <a:lnSpc>
                <a:spcPct val="200000"/>
              </a:lnSpc>
              <a:spcBef>
                <a:spcPts val="0"/>
              </a:spcBef>
              <a:spcAft>
                <a:spcPts val="0"/>
              </a:spcAft>
              <a:buClrTx/>
              <a:buSzTx/>
              <a:tabLst/>
              <a:defRPr/>
            </a:pPr>
            <a:r>
              <a:rPr kumimoji="0" lang="zh-CN" altLang="en-US" sz="900" b="1" i="0" u="none" strike="noStrike" kern="0" cap="none" spc="0" normalizeH="0" baseline="0" noProof="0" dirty="0">
                <a:ln>
                  <a:noFill/>
                </a:ln>
                <a:solidFill>
                  <a:srgbClr val="754E9A"/>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糖尿病及其并发症的治疗给我国带来了沉重的疾病负担</a:t>
            </a:r>
            <a:endParaRPr kumimoji="0" lang="en-US" altLang="zh-CN" sz="900" b="1" i="0" u="none" strike="noStrike" kern="0" cap="none" spc="0" normalizeH="0" baseline="0" noProof="0" dirty="0">
              <a:ln>
                <a:noFill/>
              </a:ln>
              <a:solidFill>
                <a:srgbClr val="754E9A"/>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a:lnSpc>
                <a:spcPct val="150000"/>
              </a:lnSpc>
              <a:defRPr/>
            </a:pPr>
            <a:r>
              <a:rPr lang="zh-CN" altLang="en-US" sz="900" kern="0" dirty="0">
                <a:solidFill>
                  <a:prstClr val="black"/>
                </a:solidFill>
                <a:latin typeface="Arial"/>
                <a:ea typeface="微软雅黑"/>
                <a:cs typeface="Arial"/>
                <a:sym typeface="Arial" panose="020B0604020202020204" pitchFamily="34" charset="0"/>
              </a:rPr>
              <a:t>糖尿病可以导致视网膜、肾脏、神经系统、心脑血管系统等多个靶器官的损伤，是我国失明、终末期肾病、心脑血管事件和截肢的主要病因，严格控制血糖可以降低糖尿病相关并发症的发生</a:t>
            </a:r>
            <a:r>
              <a:rPr lang="en-US" altLang="zh-CN" sz="900" kern="0" baseline="30000" dirty="0">
                <a:solidFill>
                  <a:prstClr val="black"/>
                </a:solidFill>
                <a:latin typeface="Arial"/>
                <a:ea typeface="微软雅黑"/>
                <a:cs typeface="Arial"/>
                <a:sym typeface="Arial" panose="020B0604020202020204" pitchFamily="34" charset="0"/>
              </a:rPr>
              <a:t>4</a:t>
            </a:r>
            <a:r>
              <a:rPr lang="zh-CN" altLang="en-US" sz="900" kern="0" dirty="0">
                <a:solidFill>
                  <a:prstClr val="black"/>
                </a:solidFill>
                <a:latin typeface="Arial"/>
                <a:ea typeface="微软雅黑"/>
                <a:cs typeface="Arial"/>
                <a:sym typeface="Arial" panose="020B0604020202020204" pitchFamily="34" charset="0"/>
              </a:rPr>
              <a:t>。我国糖尿病医疗总支出位居全球第二位</a:t>
            </a:r>
            <a:r>
              <a:rPr lang="en-US" altLang="zh-CN" sz="900" kern="0" baseline="30000" dirty="0">
                <a:solidFill>
                  <a:prstClr val="black"/>
                </a:solidFill>
                <a:latin typeface="Arial"/>
                <a:ea typeface="微软雅黑"/>
                <a:cs typeface="Arial"/>
                <a:sym typeface="Arial" panose="020B0604020202020204" pitchFamily="34" charset="0"/>
              </a:rPr>
              <a:t>5</a:t>
            </a:r>
            <a:r>
              <a:rPr lang="zh-CN" altLang="en-US" sz="900" kern="0" dirty="0">
                <a:solidFill>
                  <a:prstClr val="black"/>
                </a:solidFill>
                <a:latin typeface="Arial"/>
                <a:ea typeface="微软雅黑"/>
                <a:cs typeface="Arial"/>
                <a:sym typeface="Arial" panose="020B0604020202020204" pitchFamily="34" charset="0"/>
              </a:rPr>
              <a:t>。</a:t>
            </a:r>
            <a:endParaRPr lang="en-US" sz="900" kern="0" dirty="0">
              <a:solidFill>
                <a:prstClr val="black"/>
              </a:solidFill>
              <a:latin typeface="Arial"/>
              <a:ea typeface="微软雅黑"/>
              <a:cs typeface="Arial"/>
            </a:endParaRPr>
          </a:p>
        </p:txBody>
      </p:sp>
      <p:sp>
        <p:nvSpPr>
          <p:cNvPr id="21" name="文本框 20">
            <a:extLst>
              <a:ext uri="{FF2B5EF4-FFF2-40B4-BE49-F238E27FC236}">
                <a16:creationId xmlns:a16="http://schemas.microsoft.com/office/drawing/2014/main" id="{8069F0A2-E127-5D8E-D84D-1DCEB37831BC}"/>
              </a:ext>
            </a:extLst>
          </p:cNvPr>
          <p:cNvSpPr txBox="1"/>
          <p:nvPr/>
        </p:nvSpPr>
        <p:spPr>
          <a:xfrm>
            <a:off x="1320596" y="4713611"/>
            <a:ext cx="4375328" cy="762709"/>
          </a:xfrm>
          <a:prstGeom prst="rect">
            <a:avLst/>
          </a:prstGeom>
          <a:noFill/>
        </p:spPr>
        <p:txBody>
          <a:bodyPr wrap="square" lIns="91440" tIns="45720" rIns="91440" bIns="45720" anchor="t">
            <a:spAutoFit/>
          </a:bodyPr>
          <a:lstStyle/>
          <a:p>
            <a:pPr>
              <a:lnSpc>
                <a:spcPct val="200000"/>
              </a:lnSpc>
              <a:defRPr/>
            </a:pPr>
            <a:r>
              <a:rPr lang="en-US" altLang="zh-CN" sz="900" b="1" kern="0" dirty="0" err="1">
                <a:solidFill>
                  <a:srgbClr val="754E9A"/>
                </a:solidFill>
                <a:latin typeface="Arial"/>
                <a:ea typeface="微软雅黑"/>
                <a:cs typeface="Arial"/>
                <a:sym typeface="Arial" panose="020B0604020202020204" pitchFamily="34" charset="0"/>
              </a:rPr>
              <a:t>我国糖尿病防治仍存在显著的临床未满足需求</a:t>
            </a:r>
            <a:endParaRPr lang="zh-CN" altLang="en-US" dirty="0">
              <a:sym typeface="Arial" panose="020B0604020202020204" pitchFamily="34" charset="0"/>
            </a:endParaRPr>
          </a:p>
          <a:p>
            <a:pPr marR="0" lvl="0" defTabSz="914400">
              <a:lnSpc>
                <a:spcPct val="150000"/>
              </a:lnSpc>
              <a:spcBef>
                <a:spcPts val="0"/>
              </a:spcBef>
              <a:spcAft>
                <a:spcPts val="0"/>
              </a:spcAft>
              <a:buClrTx/>
              <a:buSzTx/>
              <a:tabLst/>
              <a:defRPr/>
            </a:pPr>
            <a:r>
              <a:rPr lang="en-US" altLang="zh-CN" sz="900" kern="0" dirty="0">
                <a:solidFill>
                  <a:prstClr val="black"/>
                </a:solidFill>
                <a:latin typeface="Arial"/>
                <a:ea typeface="微软雅黑"/>
                <a:cs typeface="Arial"/>
                <a:sym typeface="Arial" panose="020B0604020202020204" pitchFamily="34" charset="0"/>
              </a:rPr>
              <a:t>当前绝大多数中国糖尿病患者风险因素控制没有达到指南建议水平</a:t>
            </a:r>
            <a:r>
              <a:rPr lang="en-US" altLang="zh-CN" sz="900" kern="0" baseline="30000" dirty="0">
                <a:solidFill>
                  <a:prstClr val="black"/>
                </a:solidFill>
                <a:latin typeface="Arial"/>
                <a:ea typeface="微软雅黑"/>
                <a:cs typeface="Arial"/>
                <a:sym typeface="Arial" panose="020B0604020202020204" pitchFamily="34" charset="0"/>
              </a:rPr>
              <a:t>6</a:t>
            </a:r>
            <a:r>
              <a:rPr kumimoji="0" lang="zh-CN" altLang="en-US" sz="900" b="0" i="0" u="none" strike="noStrike" kern="0" cap="none" spc="0" normalizeH="0" baseline="0" noProof="0" dirty="0">
                <a:ln>
                  <a:noFill/>
                </a:ln>
                <a:solidFill>
                  <a:prstClr val="black"/>
                </a:solidFill>
                <a:effectLst/>
                <a:uLnTx/>
                <a:uFillTx/>
                <a:latin typeface="Arial"/>
                <a:ea typeface="微软雅黑"/>
                <a:cs typeface="Arial"/>
                <a:sym typeface="Arial" panose="020B0604020202020204" pitchFamily="34" charset="0"/>
              </a:rPr>
              <a:t>。我国现有</a:t>
            </a:r>
            <a:r>
              <a:rPr kumimoji="0" lang="en-US" altLang="zh-CN" sz="900" b="0" i="0" u="none" strike="noStrike" kern="0" cap="none" spc="0" normalizeH="0" baseline="0" noProof="0" dirty="0">
                <a:ln>
                  <a:noFill/>
                </a:ln>
                <a:solidFill>
                  <a:prstClr val="black"/>
                </a:solidFill>
                <a:effectLst/>
                <a:uLnTx/>
                <a:uFillTx/>
                <a:latin typeface="Arial"/>
                <a:ea typeface="微软雅黑"/>
                <a:cs typeface="Arial"/>
                <a:sym typeface="Arial" panose="020B0604020202020204" pitchFamily="34" charset="0"/>
              </a:rPr>
              <a:t>2</a:t>
            </a:r>
            <a:r>
              <a:rPr kumimoji="0" lang="zh-CN" altLang="en-US" sz="900" b="0" i="0" u="none" strike="noStrike" kern="0" cap="none" spc="0" normalizeH="0" baseline="0" noProof="0" dirty="0">
                <a:ln>
                  <a:noFill/>
                </a:ln>
                <a:solidFill>
                  <a:prstClr val="black"/>
                </a:solidFill>
                <a:effectLst/>
                <a:uLnTx/>
                <a:uFillTx/>
                <a:latin typeface="Arial"/>
                <a:ea typeface="微软雅黑"/>
                <a:cs typeface="Arial"/>
                <a:sym typeface="Arial" panose="020B0604020202020204" pitchFamily="34" charset="0"/>
              </a:rPr>
              <a:t>型糖尿病治疗药物仍存在药物副作用明显（如低血糖、体重增加）等临床未满足需求。</a:t>
            </a:r>
            <a:endParaRPr lang="zh-CN" dirty="0">
              <a:solidFill>
                <a:prstClr val="black"/>
              </a:solidFill>
            </a:endParaRPr>
          </a:p>
        </p:txBody>
      </p:sp>
      <p:sp>
        <p:nvSpPr>
          <p:cNvPr id="22" name="矩形 21">
            <a:extLst>
              <a:ext uri="{FF2B5EF4-FFF2-40B4-BE49-F238E27FC236}">
                <a16:creationId xmlns:a16="http://schemas.microsoft.com/office/drawing/2014/main" id="{3D732DB7-9BF6-E3B0-76A8-C23BE64E928E}"/>
              </a:ext>
            </a:extLst>
          </p:cNvPr>
          <p:cNvSpPr/>
          <p:nvPr/>
        </p:nvSpPr>
        <p:spPr>
          <a:xfrm>
            <a:off x="1393371" y="6111256"/>
            <a:ext cx="9784137" cy="746744"/>
          </a:xfrm>
          <a:prstGeom prst="rect">
            <a:avLst/>
          </a:prstGeom>
        </p:spPr>
        <p:txBody>
          <a:bodyPr vert="horz" lIns="91440" tIns="45720" rIns="91440" bIns="45720" rtlCol="0" anchor="b"/>
          <a:lstStyle/>
          <a:p>
            <a:r>
              <a:rPr lang="en-US" altLang="zh-CN" sz="700" dirty="0">
                <a:latin typeface="Arial"/>
                <a:ea typeface="微软雅黑"/>
                <a:cs typeface="+mn-ea"/>
                <a:sym typeface="Arial" panose="020B0604020202020204" pitchFamily="34" charset="0"/>
              </a:rPr>
              <a:t>1.</a:t>
            </a:r>
            <a:r>
              <a:rPr lang="zh-CN" altLang="en-US" sz="700" dirty="0">
                <a:latin typeface="Arial"/>
                <a:ea typeface="微软雅黑"/>
                <a:cs typeface="+mn-ea"/>
                <a:sym typeface="Arial" panose="020B0604020202020204" pitchFamily="34" charset="0"/>
              </a:rPr>
              <a:t>中国</a:t>
            </a:r>
            <a:r>
              <a:rPr lang="en-US" altLang="zh-CN" sz="700" dirty="0">
                <a:latin typeface="Arial"/>
                <a:ea typeface="微软雅黑"/>
                <a:cs typeface="+mn-ea"/>
                <a:sym typeface="Arial" panose="020B0604020202020204" pitchFamily="34" charset="0"/>
              </a:rPr>
              <a:t>2</a:t>
            </a:r>
            <a:r>
              <a:rPr lang="zh-CN" altLang="en-US" sz="700" dirty="0">
                <a:latin typeface="Arial"/>
                <a:ea typeface="微软雅黑"/>
                <a:cs typeface="+mn-ea"/>
                <a:sym typeface="Arial" panose="020B0604020202020204" pitchFamily="34" charset="0"/>
              </a:rPr>
              <a:t>型糖尿病防治指南 </a:t>
            </a:r>
            <a:r>
              <a:rPr lang="en-US" altLang="zh-CN" sz="700" dirty="0">
                <a:latin typeface="Arial"/>
                <a:ea typeface="微软雅黑"/>
                <a:cs typeface="+mn-ea"/>
                <a:sym typeface="Arial" panose="020B0604020202020204" pitchFamily="34" charset="0"/>
              </a:rPr>
              <a:t>(2020</a:t>
            </a:r>
            <a:r>
              <a:rPr lang="zh-CN" altLang="en-US" sz="700" dirty="0">
                <a:latin typeface="Arial"/>
                <a:ea typeface="微软雅黑"/>
                <a:cs typeface="+mn-ea"/>
                <a:sym typeface="Arial" panose="020B0604020202020204" pitchFamily="34" charset="0"/>
              </a:rPr>
              <a:t>年版</a:t>
            </a:r>
            <a:r>
              <a:rPr lang="en-US" altLang="zh-CN" sz="700" dirty="0">
                <a:latin typeface="Arial"/>
                <a:ea typeface="微软雅黑"/>
                <a:cs typeface="+mn-ea"/>
                <a:sym typeface="Arial" panose="020B0604020202020204" pitchFamily="34" charset="0"/>
              </a:rPr>
              <a:t>).  2. </a:t>
            </a:r>
            <a:r>
              <a:rPr lang="en-US" altLang="zh-CN" sz="700" dirty="0" err="1">
                <a:latin typeface="Arial"/>
                <a:ea typeface="微软雅黑"/>
                <a:cs typeface="+mn-ea"/>
                <a:sym typeface="Arial" panose="020B0604020202020204" pitchFamily="34" charset="0"/>
              </a:rPr>
              <a:t>Meiping</a:t>
            </a:r>
            <a:r>
              <a:rPr lang="en-US" altLang="zh-CN" sz="700" dirty="0">
                <a:latin typeface="Arial"/>
                <a:ea typeface="微软雅黑"/>
                <a:cs typeface="+mn-ea"/>
                <a:sym typeface="Arial" panose="020B0604020202020204" pitchFamily="34" charset="0"/>
              </a:rPr>
              <a:t> Sun, et al. BMJ Open. 2020;10(12):e035192.  3. 《</a:t>
            </a:r>
            <a:r>
              <a:rPr lang="zh-CN" altLang="en-US" sz="700" dirty="0">
                <a:latin typeface="Arial"/>
                <a:ea typeface="微软雅黑"/>
                <a:cs typeface="+mn-ea"/>
                <a:sym typeface="Arial" panose="020B0604020202020204" pitchFamily="34" charset="0"/>
              </a:rPr>
              <a:t>健康中国行动（</a:t>
            </a:r>
            <a:r>
              <a:rPr lang="en-US" altLang="zh-CN" sz="700" dirty="0">
                <a:latin typeface="Arial"/>
                <a:ea typeface="微软雅黑"/>
                <a:cs typeface="+mn-ea"/>
                <a:sym typeface="Arial" panose="020B0604020202020204" pitchFamily="34" charset="0"/>
              </a:rPr>
              <a:t>2019-2030</a:t>
            </a:r>
            <a:r>
              <a:rPr lang="zh-CN" altLang="en-US" sz="700" dirty="0">
                <a:latin typeface="Arial"/>
                <a:ea typeface="微软雅黑"/>
                <a:cs typeface="+mn-ea"/>
                <a:sym typeface="Arial" panose="020B0604020202020204" pitchFamily="34" charset="0"/>
              </a:rPr>
              <a:t>年）</a:t>
            </a:r>
            <a:r>
              <a:rPr lang="en-US" altLang="zh-CN" sz="700" dirty="0">
                <a:latin typeface="Arial"/>
                <a:ea typeface="微软雅黑"/>
                <a:cs typeface="+mn-ea"/>
                <a:sym typeface="Arial" panose="020B0604020202020204" pitchFamily="34" charset="0"/>
              </a:rPr>
              <a:t>》.  4.</a:t>
            </a:r>
            <a:r>
              <a:rPr lang="zh-CN" altLang="en-US" sz="700" dirty="0">
                <a:latin typeface="Arial"/>
                <a:ea typeface="微软雅黑"/>
                <a:cs typeface="+mn-ea"/>
                <a:sym typeface="Arial" panose="020B0604020202020204" pitchFamily="34" charset="0"/>
              </a:rPr>
              <a:t>中华医学会糖尿病学分会 中华内科杂志</a:t>
            </a:r>
            <a:r>
              <a:rPr lang="en-US" altLang="zh-CN" sz="700" dirty="0">
                <a:latin typeface="Arial"/>
                <a:ea typeface="微软雅黑"/>
                <a:cs typeface="+mn-ea"/>
                <a:sym typeface="Arial" panose="020B0604020202020204" pitchFamily="34" charset="0"/>
              </a:rPr>
              <a:t>. 2022,61(07).   5. IDF Diabetes Atlas 10th edition (2021).   6. Zhong VW, et </a:t>
            </a:r>
            <a:r>
              <a:rPr lang="en-US" altLang="zh-CN" sz="700" dirty="0" err="1">
                <a:latin typeface="Arial"/>
                <a:ea typeface="微软雅黑"/>
                <a:cs typeface="+mn-ea"/>
                <a:sym typeface="Arial" panose="020B0604020202020204" pitchFamily="34" charset="0"/>
              </a:rPr>
              <a:t>al.Ann</a:t>
            </a:r>
            <a:r>
              <a:rPr lang="en-US" altLang="zh-CN" sz="700" dirty="0">
                <a:latin typeface="Arial"/>
                <a:ea typeface="微软雅黑"/>
                <a:cs typeface="+mn-ea"/>
                <a:sym typeface="Arial" panose="020B0604020202020204" pitchFamily="34" charset="0"/>
              </a:rPr>
              <a:t> Intern Med. 2023 Aug;176(8)</a:t>
            </a:r>
            <a:r>
              <a:rPr lang="zh-CN" altLang="en-US" sz="700" dirty="0">
                <a:latin typeface="Arial"/>
                <a:ea typeface="微软雅黑"/>
                <a:cs typeface="+mn-ea"/>
                <a:sym typeface="Arial" panose="020B0604020202020204" pitchFamily="34" charset="0"/>
              </a:rPr>
              <a:t>：</a:t>
            </a:r>
            <a:r>
              <a:rPr lang="en-US" altLang="zh-CN" sz="700" dirty="0">
                <a:latin typeface="Arial"/>
                <a:ea typeface="微软雅黑"/>
                <a:cs typeface="+mn-ea"/>
                <a:sym typeface="Arial" panose="020B0604020202020204" pitchFamily="34" charset="0"/>
              </a:rPr>
              <a:t>1037-1046.  7. Rosenstock J et al. Diabetes </a:t>
            </a:r>
            <a:r>
              <a:rPr lang="en-US" altLang="zh-CN" sz="700" dirty="0" err="1">
                <a:latin typeface="Arial"/>
                <a:ea typeface="微软雅黑"/>
                <a:cs typeface="+mn-ea"/>
                <a:sym typeface="Arial" panose="020B0604020202020204" pitchFamily="34" charset="0"/>
              </a:rPr>
              <a:t>Obes</a:t>
            </a:r>
            <a:r>
              <a:rPr lang="en-US" altLang="zh-CN" sz="700" dirty="0">
                <a:latin typeface="Arial"/>
                <a:ea typeface="微软雅黑"/>
                <a:cs typeface="+mn-ea"/>
                <a:sym typeface="Arial" panose="020B0604020202020204" pitchFamily="34" charset="0"/>
              </a:rPr>
              <a:t> </a:t>
            </a:r>
            <a:r>
              <a:rPr lang="en-US" altLang="zh-CN" sz="700" dirty="0" err="1">
                <a:latin typeface="Arial"/>
                <a:ea typeface="微软雅黑"/>
                <a:cs typeface="+mn-ea"/>
                <a:sym typeface="Arial" panose="020B0604020202020204" pitchFamily="34" charset="0"/>
              </a:rPr>
              <a:t>Metab</a:t>
            </a:r>
            <a:r>
              <a:rPr lang="en-US" altLang="zh-CN" sz="700" dirty="0">
                <a:latin typeface="Arial"/>
                <a:ea typeface="微软雅黑"/>
                <a:cs typeface="+mn-ea"/>
                <a:sym typeface="Arial" panose="020B0604020202020204" pitchFamily="34" charset="0"/>
              </a:rPr>
              <a:t>. 2018;20:520–529.  8. Diabetes </a:t>
            </a:r>
            <a:r>
              <a:rPr lang="en-US" altLang="zh-CN" sz="700" dirty="0" err="1">
                <a:latin typeface="Arial"/>
                <a:ea typeface="微软雅黑"/>
                <a:cs typeface="+mn-ea"/>
                <a:sym typeface="Arial" panose="020B0604020202020204" pitchFamily="34" charset="0"/>
              </a:rPr>
              <a:t>Obes</a:t>
            </a:r>
            <a:r>
              <a:rPr lang="en-US" altLang="zh-CN" sz="700" dirty="0">
                <a:latin typeface="Arial"/>
                <a:ea typeface="微软雅黑"/>
                <a:cs typeface="+mn-ea"/>
                <a:sym typeface="Arial" panose="020B0604020202020204" pitchFamily="34" charset="0"/>
              </a:rPr>
              <a:t> </a:t>
            </a:r>
            <a:r>
              <a:rPr lang="en-US" altLang="zh-CN" sz="700" dirty="0" err="1">
                <a:latin typeface="Arial"/>
                <a:ea typeface="微软雅黑"/>
                <a:cs typeface="+mn-ea"/>
                <a:sym typeface="Arial" panose="020B0604020202020204" pitchFamily="34" charset="0"/>
              </a:rPr>
              <a:t>Metab</a:t>
            </a:r>
            <a:r>
              <a:rPr lang="en-US" altLang="zh-CN" sz="700" dirty="0">
                <a:latin typeface="Arial"/>
                <a:ea typeface="微软雅黑"/>
                <a:cs typeface="+mn-ea"/>
                <a:sym typeface="Arial" panose="020B0604020202020204" pitchFamily="34" charset="0"/>
              </a:rPr>
              <a:t>. 2018;20:2708. 9. Ji L et al. Diabetes </a:t>
            </a:r>
            <a:r>
              <a:rPr lang="en-US" altLang="zh-CN" sz="700" dirty="0" err="1">
                <a:latin typeface="Arial"/>
                <a:ea typeface="微软雅黑"/>
                <a:cs typeface="+mn-ea"/>
                <a:sym typeface="Arial" panose="020B0604020202020204" pitchFamily="34" charset="0"/>
              </a:rPr>
              <a:t>Obes</a:t>
            </a:r>
            <a:r>
              <a:rPr lang="en-US" altLang="zh-CN" sz="700" dirty="0">
                <a:latin typeface="Arial"/>
                <a:ea typeface="微软雅黑"/>
                <a:cs typeface="+mn-ea"/>
                <a:sym typeface="Arial" panose="020B0604020202020204" pitchFamily="34" charset="0"/>
              </a:rPr>
              <a:t> </a:t>
            </a:r>
            <a:r>
              <a:rPr lang="en-US" altLang="zh-CN" sz="700" dirty="0" err="1">
                <a:latin typeface="Arial"/>
                <a:ea typeface="微软雅黑"/>
                <a:cs typeface="+mn-ea"/>
                <a:sym typeface="Arial" panose="020B0604020202020204" pitchFamily="34" charset="0"/>
              </a:rPr>
              <a:t>Metab</a:t>
            </a:r>
            <a:r>
              <a:rPr lang="en-US" altLang="zh-CN" sz="700" dirty="0">
                <a:latin typeface="Arial"/>
                <a:ea typeface="微软雅黑"/>
                <a:cs typeface="+mn-ea"/>
                <a:sym typeface="Arial" panose="020B0604020202020204" pitchFamily="34" charset="0"/>
              </a:rPr>
              <a:t>. 2019 Jun;21(6)1474-1482.  10. Supplementary of Safety and efficacy of ertugliflozin in Asian patients with type 2 diabetes mellitus inadequately controlled with </a:t>
            </a:r>
            <a:r>
              <a:rPr lang="en-US" altLang="zh-CN" sz="700" dirty="0" err="1">
                <a:latin typeface="Arial"/>
                <a:ea typeface="微软雅黑"/>
                <a:cs typeface="+mn-ea"/>
                <a:sym typeface="Arial" panose="020B0604020202020204" pitchFamily="34" charset="0"/>
              </a:rPr>
              <a:t>metforminmonotherapy</a:t>
            </a:r>
            <a:r>
              <a:rPr lang="en-US" altLang="zh-CN" sz="700" dirty="0">
                <a:latin typeface="Arial"/>
                <a:ea typeface="微软雅黑"/>
                <a:cs typeface="+mn-ea"/>
                <a:sym typeface="Arial" panose="020B0604020202020204" pitchFamily="34" charset="0"/>
              </a:rPr>
              <a:t>: VERTIS Asia.  11. Gallo S et al. Diabetes </a:t>
            </a:r>
            <a:r>
              <a:rPr lang="en-US" altLang="zh-CN" sz="700" dirty="0" err="1">
                <a:latin typeface="Arial"/>
                <a:ea typeface="微软雅黑"/>
                <a:cs typeface="+mn-ea"/>
                <a:sym typeface="Arial" panose="020B0604020202020204" pitchFamily="34" charset="0"/>
              </a:rPr>
              <a:t>Obes</a:t>
            </a:r>
            <a:r>
              <a:rPr lang="en-US" altLang="zh-CN" sz="700" dirty="0">
                <a:latin typeface="Arial"/>
                <a:ea typeface="微软雅黑"/>
                <a:cs typeface="+mn-ea"/>
                <a:sym typeface="Arial" panose="020B0604020202020204" pitchFamily="34" charset="0"/>
              </a:rPr>
              <a:t> </a:t>
            </a:r>
            <a:r>
              <a:rPr lang="en-US" altLang="zh-CN" sz="700" dirty="0" err="1">
                <a:latin typeface="Arial"/>
                <a:ea typeface="微软雅黑"/>
                <a:cs typeface="+mn-ea"/>
                <a:sym typeface="Arial" panose="020B0604020202020204" pitchFamily="34" charset="0"/>
              </a:rPr>
              <a:t>Metab</a:t>
            </a:r>
            <a:r>
              <a:rPr lang="en-US" altLang="zh-CN" sz="700" dirty="0">
                <a:latin typeface="Arial"/>
                <a:ea typeface="微软雅黑"/>
                <a:cs typeface="+mn-ea"/>
                <a:sym typeface="Arial" panose="020B0604020202020204" pitchFamily="34" charset="0"/>
              </a:rPr>
              <a:t>. 2019;21:1027–1036. </a:t>
            </a:r>
          </a:p>
          <a:p>
            <a:r>
              <a:rPr lang="en-US" altLang="zh-CN" sz="700" dirty="0">
                <a:latin typeface="Arial"/>
                <a:ea typeface="微软雅黑"/>
                <a:cs typeface="+mn-ea"/>
                <a:sym typeface="Arial" panose="020B0604020202020204" pitchFamily="34" charset="0"/>
              </a:rPr>
              <a:t>12.</a:t>
            </a:r>
            <a:r>
              <a:rPr lang="zh-CN" altLang="en-US" sz="700" dirty="0">
                <a:latin typeface="Arial"/>
                <a:ea typeface="微软雅黑"/>
                <a:cs typeface="+mn-ea"/>
                <a:sym typeface="Arial" panose="020B0604020202020204" pitchFamily="34" charset="0"/>
              </a:rPr>
              <a:t>颜建周</a:t>
            </a:r>
            <a:r>
              <a:rPr lang="en-US" altLang="zh-CN" sz="700" dirty="0">
                <a:latin typeface="Arial"/>
                <a:ea typeface="微软雅黑"/>
                <a:cs typeface="+mn-ea"/>
                <a:sym typeface="Arial" panose="020B0604020202020204" pitchFamily="34" charset="0"/>
              </a:rPr>
              <a:t>,</a:t>
            </a:r>
            <a:r>
              <a:rPr lang="zh-CN" altLang="en-US" sz="700" dirty="0">
                <a:latin typeface="Arial"/>
                <a:ea typeface="微软雅黑"/>
                <a:cs typeface="+mn-ea"/>
                <a:sym typeface="Arial" panose="020B0604020202020204" pitchFamily="34" charset="0"/>
              </a:rPr>
              <a:t>等</a:t>
            </a:r>
            <a:r>
              <a:rPr lang="en-US" altLang="zh-CN" sz="700" dirty="0">
                <a:latin typeface="Arial"/>
                <a:ea typeface="微软雅黑"/>
                <a:cs typeface="+mn-ea"/>
                <a:sym typeface="Arial" panose="020B0604020202020204" pitchFamily="34" charset="0"/>
              </a:rPr>
              <a:t>.</a:t>
            </a:r>
            <a:r>
              <a:rPr lang="zh-CN" altLang="en-US" sz="700" dirty="0">
                <a:latin typeface="Arial"/>
                <a:ea typeface="微软雅黑"/>
                <a:cs typeface="+mn-ea"/>
                <a:sym typeface="Arial" panose="020B0604020202020204" pitchFamily="34" charset="0"/>
              </a:rPr>
              <a:t>艾托格列净治疗中国</a:t>
            </a:r>
            <a:r>
              <a:rPr lang="en-US" altLang="zh-CN" sz="700" dirty="0">
                <a:latin typeface="Arial"/>
                <a:ea typeface="微软雅黑"/>
                <a:cs typeface="+mn-ea"/>
                <a:sym typeface="Arial" panose="020B0604020202020204" pitchFamily="34" charset="0"/>
              </a:rPr>
              <a:t>2</a:t>
            </a:r>
            <a:r>
              <a:rPr lang="zh-CN" altLang="en-US" sz="700" dirty="0">
                <a:latin typeface="Arial"/>
                <a:ea typeface="微软雅黑"/>
                <a:cs typeface="+mn-ea"/>
                <a:sym typeface="Arial" panose="020B0604020202020204" pitchFamily="34" charset="0"/>
              </a:rPr>
              <a:t>型糖尿病的成本</a:t>
            </a:r>
            <a:r>
              <a:rPr lang="en-US" altLang="zh-CN" sz="700" dirty="0">
                <a:latin typeface="Arial"/>
                <a:ea typeface="微软雅黑"/>
                <a:cs typeface="+mn-ea"/>
                <a:sym typeface="Arial" panose="020B0604020202020204" pitchFamily="34" charset="0"/>
              </a:rPr>
              <a:t>-</a:t>
            </a:r>
            <a:r>
              <a:rPr lang="zh-CN" altLang="en-US" sz="700" dirty="0">
                <a:latin typeface="Arial"/>
                <a:ea typeface="微软雅黑"/>
                <a:cs typeface="+mn-ea"/>
                <a:sym typeface="Arial" panose="020B0604020202020204" pitchFamily="34" charset="0"/>
              </a:rPr>
              <a:t>效用分析</a:t>
            </a:r>
            <a:r>
              <a:rPr lang="en-US" altLang="zh-CN" sz="700" dirty="0">
                <a:latin typeface="Arial"/>
                <a:ea typeface="微软雅黑"/>
                <a:cs typeface="+mn-ea"/>
                <a:sym typeface="Arial" panose="020B0604020202020204" pitchFamily="34" charset="0"/>
              </a:rPr>
              <a:t>. </a:t>
            </a:r>
            <a:r>
              <a:rPr lang="zh-CN" altLang="en-US" sz="700" dirty="0">
                <a:latin typeface="Arial"/>
                <a:ea typeface="微软雅黑"/>
                <a:cs typeface="+mn-ea"/>
                <a:sym typeface="Arial" panose="020B0604020202020204" pitchFamily="34" charset="0"/>
              </a:rPr>
              <a:t>中国药物经济学</a:t>
            </a:r>
            <a:r>
              <a:rPr lang="en-US" altLang="zh-CN" sz="700" dirty="0">
                <a:latin typeface="Arial"/>
                <a:ea typeface="微软雅黑"/>
                <a:cs typeface="+mn-ea"/>
                <a:sym typeface="Arial" panose="020B0604020202020204" pitchFamily="34" charset="0"/>
              </a:rPr>
              <a:t>,2021,16(12):11-21.   13.</a:t>
            </a:r>
            <a:r>
              <a:rPr lang="zh-CN" altLang="en-US" sz="700" dirty="0">
                <a:latin typeface="Arial"/>
                <a:ea typeface="微软雅黑"/>
                <a:cs typeface="+mn-ea"/>
                <a:sym typeface="Arial" panose="020B0604020202020204" pitchFamily="34" charset="0"/>
              </a:rPr>
              <a:t>基于</a:t>
            </a:r>
            <a:r>
              <a:rPr lang="en-US" altLang="zh-CN" sz="700" dirty="0">
                <a:latin typeface="Arial"/>
                <a:ea typeface="微软雅黑"/>
                <a:cs typeface="+mn-ea"/>
                <a:sym typeface="Arial" panose="020B0604020202020204" pitchFamily="34" charset="0"/>
              </a:rPr>
              <a:t>《</a:t>
            </a:r>
            <a:r>
              <a:rPr lang="zh-CN" altLang="en-US" sz="700" dirty="0">
                <a:latin typeface="Arial"/>
                <a:ea typeface="微软雅黑"/>
                <a:cs typeface="+mn-ea"/>
                <a:sym typeface="Arial" panose="020B0604020202020204" pitchFamily="34" charset="0"/>
              </a:rPr>
              <a:t>中国医疗机构药品评价与遴选快速指南（第二版）</a:t>
            </a:r>
            <a:r>
              <a:rPr lang="en-US" altLang="zh-CN" sz="700" dirty="0">
                <a:latin typeface="Arial"/>
                <a:ea typeface="微软雅黑"/>
                <a:cs typeface="+mn-ea"/>
                <a:sym typeface="Arial" panose="020B0604020202020204" pitchFamily="34" charset="0"/>
              </a:rPr>
              <a:t>》</a:t>
            </a:r>
            <a:r>
              <a:rPr lang="zh-CN" altLang="en-US" sz="700" dirty="0">
                <a:latin typeface="Arial"/>
                <a:ea typeface="微软雅黑"/>
                <a:cs typeface="+mn-ea"/>
                <a:sym typeface="Arial" panose="020B0604020202020204" pitchFamily="34" charset="0"/>
              </a:rPr>
              <a:t>的原研钠</a:t>
            </a:r>
            <a:r>
              <a:rPr lang="en-US" altLang="zh-CN" sz="700" dirty="0">
                <a:latin typeface="Arial"/>
                <a:ea typeface="微软雅黑"/>
                <a:cs typeface="+mn-ea"/>
                <a:sym typeface="Arial" panose="020B0604020202020204" pitchFamily="34" charset="0"/>
              </a:rPr>
              <a:t>-</a:t>
            </a:r>
            <a:r>
              <a:rPr lang="zh-CN" altLang="en-US" sz="700" dirty="0">
                <a:latin typeface="Arial"/>
                <a:ea typeface="微软雅黑"/>
                <a:cs typeface="+mn-ea"/>
                <a:sym typeface="Arial" panose="020B0604020202020204" pitchFamily="34" charset="0"/>
              </a:rPr>
              <a:t>葡萄糖协同转运蛋白</a:t>
            </a:r>
            <a:r>
              <a:rPr lang="en-US" altLang="zh-CN" sz="700" dirty="0">
                <a:latin typeface="Arial"/>
                <a:ea typeface="微软雅黑"/>
                <a:cs typeface="+mn-ea"/>
                <a:sym typeface="Arial" panose="020B0604020202020204" pitchFamily="34" charset="0"/>
              </a:rPr>
              <a:t>2</a:t>
            </a:r>
            <a:r>
              <a:rPr lang="zh-CN" altLang="en-US" sz="700" dirty="0">
                <a:latin typeface="Arial"/>
                <a:ea typeface="微软雅黑"/>
                <a:cs typeface="+mn-ea"/>
                <a:sym typeface="Arial" panose="020B0604020202020204" pitchFamily="34" charset="0"/>
              </a:rPr>
              <a:t>抑制剂（</a:t>
            </a:r>
            <a:r>
              <a:rPr lang="en-US" altLang="zh-CN" sz="700" dirty="0">
                <a:latin typeface="Arial"/>
                <a:ea typeface="微软雅黑"/>
                <a:cs typeface="+mn-ea"/>
                <a:sym typeface="Arial" panose="020B0604020202020204" pitchFamily="34" charset="0"/>
              </a:rPr>
              <a:t>SGLT-2</a:t>
            </a:r>
            <a:r>
              <a:rPr lang="zh-CN" altLang="en-US" sz="700" dirty="0">
                <a:latin typeface="Arial"/>
                <a:ea typeface="微软雅黑"/>
                <a:cs typeface="+mn-ea"/>
                <a:sym typeface="Arial" panose="020B0604020202020204" pitchFamily="34" charset="0"/>
              </a:rPr>
              <a:t>抑制剂）综合评价</a:t>
            </a:r>
            <a:r>
              <a:rPr lang="en-US" altLang="zh-CN" sz="700" dirty="0">
                <a:latin typeface="Arial"/>
                <a:ea typeface="微软雅黑"/>
                <a:cs typeface="+mn-ea"/>
                <a:sym typeface="Arial" panose="020B0604020202020204" pitchFamily="34" charset="0"/>
              </a:rPr>
              <a:t>.</a:t>
            </a:r>
          </a:p>
        </p:txBody>
      </p:sp>
      <p:sp>
        <p:nvSpPr>
          <p:cNvPr id="35" name="文本框 34">
            <a:extLst>
              <a:ext uri="{FF2B5EF4-FFF2-40B4-BE49-F238E27FC236}">
                <a16:creationId xmlns:a16="http://schemas.microsoft.com/office/drawing/2014/main" id="{14800FD4-E37D-2A8B-9446-4835F3D9E5BD}"/>
              </a:ext>
            </a:extLst>
          </p:cNvPr>
          <p:cNvSpPr txBox="1"/>
          <p:nvPr/>
        </p:nvSpPr>
        <p:spPr>
          <a:xfrm>
            <a:off x="1320595" y="2340601"/>
            <a:ext cx="4120308" cy="1001236"/>
          </a:xfrm>
          <a:prstGeom prst="rect">
            <a:avLst/>
          </a:prstGeom>
          <a:noFill/>
        </p:spPr>
        <p:txBody>
          <a:bodyPr wrap="square" lIns="91440" tIns="45720" rIns="91440" bIns="45720" anchor="t">
            <a:spAutoFit/>
          </a:bodyPr>
          <a:lstStyle/>
          <a:p>
            <a:pPr>
              <a:lnSpc>
                <a:spcPct val="200000"/>
              </a:lnSpc>
              <a:defRPr/>
            </a:pPr>
            <a:r>
              <a:rPr kumimoji="0" lang="zh-CN" altLang="en-US" sz="1000" b="1" i="0" u="none" strike="noStrike" kern="0" cap="none" spc="0" normalizeH="0" baseline="0" noProof="0" dirty="0">
                <a:ln>
                  <a:noFill/>
                </a:ln>
                <a:solidFill>
                  <a:srgbClr val="754E9A"/>
                </a:solidFill>
                <a:effectLst/>
                <a:uLnTx/>
                <a:uFillTx/>
                <a:latin typeface="Arial"/>
                <a:ea typeface="微软雅黑"/>
                <a:cs typeface="Arial"/>
                <a:sym typeface="Arial" panose="020B0604020202020204" pitchFamily="34" charset="0"/>
              </a:rPr>
              <a:t>糖尿病已经成为我国严重的公共卫生问题</a:t>
            </a:r>
            <a:endParaRPr lang="zh-CN" sz="1000" dirty="0">
              <a:sym typeface="Arial" panose="020B0604020202020204" pitchFamily="34" charset="0"/>
            </a:endParaRPr>
          </a:p>
          <a:p>
            <a:pPr marR="0" lvl="0" defTabSz="914400">
              <a:lnSpc>
                <a:spcPct val="150000"/>
              </a:lnSpc>
              <a:spcBef>
                <a:spcPts val="0"/>
              </a:spcBef>
              <a:spcAft>
                <a:spcPts val="0"/>
              </a:spcAft>
              <a:buClrTx/>
              <a:buSzTx/>
              <a:tabLst/>
              <a:defRPr/>
            </a:pPr>
            <a:r>
              <a:rPr kumimoji="0" lang="zh-CN" altLang="en-US"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a:sym typeface="Arial" panose="020B0604020202020204" pitchFamily="34" charset="0"/>
              </a:rPr>
              <a:t>我国糖尿病患病率仍呈现上升趋势</a:t>
            </a:r>
            <a:r>
              <a:rPr kumimoji="0" lang="en-US" altLang="zh-CN" sz="900" b="0" i="0" u="none" strike="noStrike" kern="0" cap="none" spc="0" normalizeH="0" baseline="30000" noProof="0" dirty="0">
                <a:ln>
                  <a:noFill/>
                </a:ln>
                <a:solidFill>
                  <a:prstClr val="black"/>
                </a:solidFill>
                <a:effectLst/>
                <a:uLnTx/>
                <a:uFillTx/>
                <a:latin typeface="微软雅黑" panose="020B0503020204020204" pitchFamily="34" charset="-122"/>
                <a:ea typeface="微软雅黑" panose="020B0503020204020204" pitchFamily="34" charset="-122"/>
                <a:cs typeface="Arial"/>
                <a:sym typeface="Arial" panose="020B0604020202020204" pitchFamily="34" charset="0"/>
              </a:rPr>
              <a:t>1</a:t>
            </a:r>
            <a:r>
              <a:rPr kumimoji="0" lang="zh-CN" altLang="en-US"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a:sym typeface="Arial" panose="020B0604020202020204" pitchFamily="34" charset="0"/>
              </a:rPr>
              <a:t>，且大多数患者伴有多种合并症</a:t>
            </a:r>
            <a:r>
              <a:rPr kumimoji="0" lang="en-US" altLang="zh-CN" sz="900" b="0" i="0" u="none" strike="noStrike" kern="0" cap="none" spc="0" normalizeH="0" baseline="30000" noProof="0" dirty="0">
                <a:ln>
                  <a:noFill/>
                </a:ln>
                <a:solidFill>
                  <a:prstClr val="black"/>
                </a:solidFill>
                <a:effectLst/>
                <a:uLnTx/>
                <a:uFillTx/>
                <a:latin typeface="微软雅黑" panose="020B0503020204020204" pitchFamily="34" charset="-122"/>
                <a:ea typeface="微软雅黑" panose="020B0503020204020204" pitchFamily="34" charset="-122"/>
                <a:cs typeface="Arial"/>
                <a:sym typeface="Arial" panose="020B0604020202020204" pitchFamily="34" charset="0"/>
              </a:rPr>
              <a:t>2</a:t>
            </a:r>
            <a:r>
              <a:rPr kumimoji="0" lang="zh-CN" altLang="en-US"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a:sym typeface="Arial" panose="020B0604020202020204" pitchFamily="34" charset="0"/>
              </a:rPr>
              <a:t>，严重影响公众健康。</a:t>
            </a:r>
            <a:r>
              <a:rPr kumimoji="0" lang="en-US" altLang="zh-CN"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a:sym typeface="Arial" panose="020B0604020202020204" pitchFamily="34" charset="0"/>
              </a:rPr>
              <a:t>2019</a:t>
            </a:r>
            <a:r>
              <a:rPr kumimoji="0" lang="zh-CN" altLang="en-US"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a:sym typeface="Arial" panose="020B0604020202020204" pitchFamily="34" charset="0"/>
              </a:rPr>
              <a:t>年</a:t>
            </a:r>
            <a:r>
              <a:rPr kumimoji="0" lang="en-US" altLang="zh-CN"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a:sym typeface="Arial" panose="020B0604020202020204" pitchFamily="34" charset="0"/>
              </a:rPr>
              <a:t>7</a:t>
            </a:r>
            <a:r>
              <a:rPr kumimoji="0" lang="zh-CN" altLang="en-US"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a:sym typeface="Arial" panose="020B0604020202020204" pitchFamily="34" charset="0"/>
              </a:rPr>
              <a:t>月，国家发布</a:t>
            </a:r>
            <a:r>
              <a:rPr kumimoji="0" lang="en-US" altLang="zh-CN"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a:sym typeface="Arial" panose="020B0604020202020204" pitchFamily="34" charset="0"/>
              </a:rPr>
              <a:t>《</a:t>
            </a:r>
            <a:r>
              <a:rPr kumimoji="0" lang="zh-CN" altLang="en-US"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a:sym typeface="Arial" panose="020B0604020202020204" pitchFamily="34" charset="0"/>
              </a:rPr>
              <a:t>健康中国行动（</a:t>
            </a:r>
            <a:r>
              <a:rPr kumimoji="0" lang="en-US" altLang="zh-CN"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a:sym typeface="Arial" panose="020B0604020202020204" pitchFamily="34" charset="0"/>
              </a:rPr>
              <a:t>2019-2030</a:t>
            </a:r>
            <a:r>
              <a:rPr kumimoji="0" lang="zh-CN" altLang="en-US"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a:sym typeface="Arial" panose="020B0604020202020204" pitchFamily="34" charset="0"/>
              </a:rPr>
              <a:t>年）</a:t>
            </a:r>
            <a:r>
              <a:rPr kumimoji="0" lang="en-US" altLang="zh-CN"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a:sym typeface="Arial" panose="020B0604020202020204" pitchFamily="34" charset="0"/>
              </a:rPr>
              <a:t>》</a:t>
            </a:r>
            <a:r>
              <a:rPr kumimoji="0" lang="zh-CN" altLang="en-US"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a:sym typeface="Arial" panose="020B0604020202020204" pitchFamily="34" charset="0"/>
              </a:rPr>
              <a:t>，</a:t>
            </a:r>
            <a:endParaRPr kumimoji="0" lang="en-US" altLang="zh-CN"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a:sym typeface="Arial" panose="020B0604020202020204" pitchFamily="34" charset="0"/>
            </a:endParaRPr>
          </a:p>
          <a:p>
            <a:pPr marR="0" lvl="0" defTabSz="914400">
              <a:lnSpc>
                <a:spcPct val="150000"/>
              </a:lnSpc>
              <a:spcBef>
                <a:spcPts val="0"/>
              </a:spcBef>
              <a:spcAft>
                <a:spcPts val="0"/>
              </a:spcAft>
              <a:buClrTx/>
              <a:buSzTx/>
              <a:tabLst/>
              <a:defRPr/>
            </a:pPr>
            <a:r>
              <a:rPr kumimoji="0" lang="zh-CN" altLang="en-US"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a:sym typeface="Arial" panose="020B0604020202020204" pitchFamily="34" charset="0"/>
              </a:rPr>
              <a:t>将糖尿病防治列入重大专项行动</a:t>
            </a:r>
            <a:r>
              <a:rPr kumimoji="0" lang="en-US" altLang="zh-CN" sz="900" b="0" i="0" u="none" strike="noStrike" kern="0" cap="none" spc="0" normalizeH="0" baseline="30000" noProof="0" dirty="0">
                <a:ln>
                  <a:noFill/>
                </a:ln>
                <a:solidFill>
                  <a:prstClr val="black"/>
                </a:solidFill>
                <a:effectLst/>
                <a:uLnTx/>
                <a:uFillTx/>
                <a:latin typeface="微软雅黑" panose="020B0503020204020204" pitchFamily="34" charset="-122"/>
                <a:ea typeface="微软雅黑" panose="020B0503020204020204" pitchFamily="34" charset="-122"/>
                <a:cs typeface="Arial"/>
                <a:sym typeface="Arial" panose="020B0604020202020204" pitchFamily="34" charset="0"/>
              </a:rPr>
              <a:t>3</a:t>
            </a:r>
            <a:r>
              <a:rPr kumimoji="0" lang="zh-CN" altLang="en-US" sz="900" b="0" i="0" u="none" strike="noStrike" kern="0" cap="none" spc="0" normalizeH="0" noProof="0" dirty="0">
                <a:ln>
                  <a:noFill/>
                </a:ln>
                <a:solidFill>
                  <a:prstClr val="black"/>
                </a:solidFill>
                <a:effectLst/>
                <a:uLnTx/>
                <a:uFillTx/>
                <a:latin typeface="微软雅黑" panose="020B0503020204020204" pitchFamily="34" charset="-122"/>
                <a:ea typeface="微软雅黑" panose="020B0503020204020204" pitchFamily="34" charset="-122"/>
                <a:cs typeface="Arial"/>
                <a:sym typeface="Arial" panose="020B0604020202020204" pitchFamily="34" charset="0"/>
              </a:rPr>
              <a:t>。</a:t>
            </a:r>
            <a:endParaRPr lang="zh-CN" dirty="0">
              <a:solidFill>
                <a:prstClr val="black"/>
              </a:solidFill>
              <a:latin typeface="微软雅黑" panose="020B0503020204020204" pitchFamily="34" charset="-122"/>
              <a:ea typeface="微软雅黑" panose="020B0503020204020204" pitchFamily="34" charset="-122"/>
            </a:endParaRPr>
          </a:p>
        </p:txBody>
      </p:sp>
      <p:grpSp>
        <p:nvGrpSpPr>
          <p:cNvPr id="39" name="组合 38">
            <a:extLst>
              <a:ext uri="{FF2B5EF4-FFF2-40B4-BE49-F238E27FC236}">
                <a16:creationId xmlns:a16="http://schemas.microsoft.com/office/drawing/2014/main" id="{546642FF-F5E3-B407-BD4F-3B34A4FE80F2}"/>
              </a:ext>
            </a:extLst>
          </p:cNvPr>
          <p:cNvGrpSpPr/>
          <p:nvPr/>
        </p:nvGrpSpPr>
        <p:grpSpPr>
          <a:xfrm>
            <a:off x="1089340" y="2423153"/>
            <a:ext cx="3498371" cy="282261"/>
            <a:chOff x="1089340" y="2380965"/>
            <a:chExt cx="3498371" cy="282261"/>
          </a:xfrm>
        </p:grpSpPr>
        <p:sp>
          <p:nvSpPr>
            <p:cNvPr id="32" name="矩形: 圆角 31">
              <a:extLst>
                <a:ext uri="{FF2B5EF4-FFF2-40B4-BE49-F238E27FC236}">
                  <a16:creationId xmlns:a16="http://schemas.microsoft.com/office/drawing/2014/main" id="{C2747B50-E17F-0587-2B3C-1C5AD6141C81}"/>
                </a:ext>
              </a:extLst>
            </p:cNvPr>
            <p:cNvSpPr/>
            <p:nvPr/>
          </p:nvSpPr>
          <p:spPr>
            <a:xfrm>
              <a:off x="1352571" y="2380965"/>
              <a:ext cx="3235140" cy="282261"/>
            </a:xfrm>
            <a:prstGeom prst="roundRect">
              <a:avLst>
                <a:gd name="adj" fmla="val 50000"/>
              </a:avLst>
            </a:prstGeom>
            <a:solidFill>
              <a:schemeClr val="bg1">
                <a:alpha val="10000"/>
              </a:schemeClr>
            </a:solidFill>
            <a:ln w="6350" cap="flat" cmpd="sng" algn="ctr">
              <a:solidFill>
                <a:srgbClr val="C00000"/>
              </a:solidFill>
              <a:prstDash val="dash"/>
              <a:miter lim="800000"/>
            </a:ln>
            <a:effectLst/>
          </p:spPr>
          <p:txBody>
            <a:bodyPr anchor="ctr"/>
            <a:lstStyle/>
            <a:p>
              <a:pPr algn="ctr"/>
              <a:endParaRPr lang="zh-CN" altLang="en-US" kern="0" dirty="0">
                <a:solidFill>
                  <a:prstClr val="white"/>
                </a:solidFill>
                <a:latin typeface="Calibri"/>
                <a:ea typeface="宋体"/>
              </a:endParaRPr>
            </a:p>
          </p:txBody>
        </p:sp>
        <p:grpSp>
          <p:nvGrpSpPr>
            <p:cNvPr id="36" name="组合 35">
              <a:extLst>
                <a:ext uri="{FF2B5EF4-FFF2-40B4-BE49-F238E27FC236}">
                  <a16:creationId xmlns:a16="http://schemas.microsoft.com/office/drawing/2014/main" id="{24FF2A98-02A4-9880-1EDA-4DC54DE706C1}"/>
                </a:ext>
              </a:extLst>
            </p:cNvPr>
            <p:cNvGrpSpPr/>
            <p:nvPr/>
          </p:nvGrpSpPr>
          <p:grpSpPr>
            <a:xfrm>
              <a:off x="1089340" y="2440997"/>
              <a:ext cx="217658" cy="217658"/>
              <a:chOff x="4815997" y="5148752"/>
              <a:chExt cx="755625" cy="755624"/>
            </a:xfrm>
          </p:grpSpPr>
          <p:sp>
            <p:nvSpPr>
              <p:cNvPr id="37" name="椭圆 36"/>
              <p:cNvSpPr/>
              <p:nvPr/>
            </p:nvSpPr>
            <p:spPr>
              <a:xfrm>
                <a:off x="4815997" y="5148752"/>
                <a:ext cx="755625" cy="755624"/>
              </a:xfrm>
              <a:prstGeom prst="ellipse">
                <a:avLst/>
              </a:prstGeom>
              <a:solidFill>
                <a:srgbClr val="754E9A"/>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a:cs typeface="+mn-cs"/>
                </a:endParaRPr>
              </a:p>
            </p:txBody>
          </p:sp>
          <p:sp>
            <p:nvSpPr>
              <p:cNvPr id="38" name="iconfont-11420-3526773">
                <a:extLst>
                  <a:ext uri="{FF2B5EF4-FFF2-40B4-BE49-F238E27FC236}">
                    <a16:creationId xmlns:a16="http://schemas.microsoft.com/office/drawing/2014/main" id="{3B00131B-4D2B-6518-E712-62F960A683EE}"/>
                  </a:ext>
                </a:extLst>
              </p:cNvPr>
              <p:cNvSpPr/>
              <p:nvPr/>
            </p:nvSpPr>
            <p:spPr>
              <a:xfrm>
                <a:off x="5137076" y="5242636"/>
                <a:ext cx="113466" cy="567840"/>
              </a:xfrm>
              <a:custGeom>
                <a:avLst/>
                <a:gdLst>
                  <a:gd name="T0" fmla="*/ 365 w 1828"/>
                  <a:gd name="T1" fmla="*/ 5942 h 9142"/>
                  <a:gd name="T2" fmla="*/ 914 w 1828"/>
                  <a:gd name="T3" fmla="*/ 6400 h 9142"/>
                  <a:gd name="T4" fmla="*/ 1463 w 1828"/>
                  <a:gd name="T5" fmla="*/ 5942 h 9142"/>
                  <a:gd name="T6" fmla="*/ 1828 w 1828"/>
                  <a:gd name="T7" fmla="*/ 914 h 9142"/>
                  <a:gd name="T8" fmla="*/ 914 w 1828"/>
                  <a:gd name="T9" fmla="*/ 0 h 9142"/>
                  <a:gd name="T10" fmla="*/ 0 w 1828"/>
                  <a:gd name="T11" fmla="*/ 1005 h 9142"/>
                  <a:gd name="T12" fmla="*/ 365 w 1828"/>
                  <a:gd name="T13" fmla="*/ 5942 h 9142"/>
                  <a:gd name="T14" fmla="*/ 914 w 1828"/>
                  <a:gd name="T15" fmla="*/ 7314 h 9142"/>
                  <a:gd name="T16" fmla="*/ 0 w 1828"/>
                  <a:gd name="T17" fmla="*/ 8228 h 9142"/>
                  <a:gd name="T18" fmla="*/ 914 w 1828"/>
                  <a:gd name="T19" fmla="*/ 9142 h 9142"/>
                  <a:gd name="T20" fmla="*/ 1828 w 1828"/>
                  <a:gd name="T21" fmla="*/ 8228 h 9142"/>
                  <a:gd name="T22" fmla="*/ 914 w 1828"/>
                  <a:gd name="T23" fmla="*/ 7314 h 9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28" h="9142">
                    <a:moveTo>
                      <a:pt x="365" y="5942"/>
                    </a:moveTo>
                    <a:cubicBezTo>
                      <a:pt x="457" y="6217"/>
                      <a:pt x="640" y="6400"/>
                      <a:pt x="914" y="6400"/>
                    </a:cubicBezTo>
                    <a:cubicBezTo>
                      <a:pt x="1188" y="6400"/>
                      <a:pt x="1371" y="6217"/>
                      <a:pt x="1463" y="5942"/>
                    </a:cubicBezTo>
                    <a:lnTo>
                      <a:pt x="1828" y="914"/>
                    </a:lnTo>
                    <a:cubicBezTo>
                      <a:pt x="1828" y="365"/>
                      <a:pt x="1371" y="0"/>
                      <a:pt x="914" y="0"/>
                    </a:cubicBezTo>
                    <a:cubicBezTo>
                      <a:pt x="365" y="0"/>
                      <a:pt x="0" y="457"/>
                      <a:pt x="0" y="1005"/>
                    </a:cubicBezTo>
                    <a:lnTo>
                      <a:pt x="365" y="5942"/>
                    </a:lnTo>
                    <a:close/>
                    <a:moveTo>
                      <a:pt x="914" y="7314"/>
                    </a:moveTo>
                    <a:cubicBezTo>
                      <a:pt x="365" y="7314"/>
                      <a:pt x="0" y="7680"/>
                      <a:pt x="0" y="8228"/>
                    </a:cubicBezTo>
                    <a:cubicBezTo>
                      <a:pt x="0" y="8777"/>
                      <a:pt x="365" y="9142"/>
                      <a:pt x="914" y="9142"/>
                    </a:cubicBezTo>
                    <a:cubicBezTo>
                      <a:pt x="1463" y="9142"/>
                      <a:pt x="1828" y="8777"/>
                      <a:pt x="1828" y="8228"/>
                    </a:cubicBezTo>
                    <a:cubicBezTo>
                      <a:pt x="1828" y="7680"/>
                      <a:pt x="1463" y="7314"/>
                      <a:pt x="914" y="731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0" name="组合 39">
            <a:extLst>
              <a:ext uri="{FF2B5EF4-FFF2-40B4-BE49-F238E27FC236}">
                <a16:creationId xmlns:a16="http://schemas.microsoft.com/office/drawing/2014/main" id="{0D944CA7-C992-0414-7A41-061EE7AC5B1E}"/>
              </a:ext>
            </a:extLst>
          </p:cNvPr>
          <p:cNvGrpSpPr/>
          <p:nvPr/>
        </p:nvGrpSpPr>
        <p:grpSpPr>
          <a:xfrm>
            <a:off x="1089340" y="3589618"/>
            <a:ext cx="3508058" cy="282261"/>
            <a:chOff x="1089340" y="2389347"/>
            <a:chExt cx="3508058" cy="282261"/>
          </a:xfrm>
        </p:grpSpPr>
        <p:sp>
          <p:nvSpPr>
            <p:cNvPr id="41" name="矩形: 圆角 40">
              <a:extLst>
                <a:ext uri="{FF2B5EF4-FFF2-40B4-BE49-F238E27FC236}">
                  <a16:creationId xmlns:a16="http://schemas.microsoft.com/office/drawing/2014/main" id="{0F8BEDD0-BF78-A48F-6CF3-EEFE8578EC72}"/>
                </a:ext>
              </a:extLst>
            </p:cNvPr>
            <p:cNvSpPr/>
            <p:nvPr/>
          </p:nvSpPr>
          <p:spPr>
            <a:xfrm>
              <a:off x="1362258" y="2389347"/>
              <a:ext cx="3235140" cy="282261"/>
            </a:xfrm>
            <a:prstGeom prst="roundRect">
              <a:avLst>
                <a:gd name="adj" fmla="val 50000"/>
              </a:avLst>
            </a:prstGeom>
            <a:solidFill>
              <a:schemeClr val="bg1">
                <a:alpha val="10000"/>
              </a:schemeClr>
            </a:solidFill>
            <a:ln w="6350" cap="flat" cmpd="sng" algn="ctr">
              <a:solidFill>
                <a:srgbClr val="C00000"/>
              </a:solidFill>
              <a:prstDash val="dash"/>
              <a:miter lim="800000"/>
            </a:ln>
            <a:effectLst/>
          </p:spPr>
          <p:txBody>
            <a:bodyPr anchor="ctr"/>
            <a:lstStyle/>
            <a:p>
              <a:pPr algn="ctr"/>
              <a:endParaRPr lang="zh-CN" altLang="en-US" kern="0" dirty="0">
                <a:solidFill>
                  <a:prstClr val="white"/>
                </a:solidFill>
                <a:latin typeface="Calibri"/>
                <a:ea typeface="宋体"/>
              </a:endParaRPr>
            </a:p>
          </p:txBody>
        </p:sp>
        <p:grpSp>
          <p:nvGrpSpPr>
            <p:cNvPr id="42" name="组合 41">
              <a:extLst>
                <a:ext uri="{FF2B5EF4-FFF2-40B4-BE49-F238E27FC236}">
                  <a16:creationId xmlns:a16="http://schemas.microsoft.com/office/drawing/2014/main" id="{509E2F46-024E-2A55-62CB-E0090680A2EF}"/>
                </a:ext>
              </a:extLst>
            </p:cNvPr>
            <p:cNvGrpSpPr/>
            <p:nvPr/>
          </p:nvGrpSpPr>
          <p:grpSpPr>
            <a:xfrm>
              <a:off x="1089340" y="2440997"/>
              <a:ext cx="217658" cy="217658"/>
              <a:chOff x="4815997" y="5148752"/>
              <a:chExt cx="755625" cy="755624"/>
            </a:xfrm>
          </p:grpSpPr>
          <p:sp>
            <p:nvSpPr>
              <p:cNvPr id="43" name="椭圆 42">
                <a:extLst>
                  <a:ext uri="{FF2B5EF4-FFF2-40B4-BE49-F238E27FC236}">
                    <a16:creationId xmlns:a16="http://schemas.microsoft.com/office/drawing/2014/main" id="{AB52FD22-C56F-F595-5914-4654A534B3F1}"/>
                  </a:ext>
                </a:extLst>
              </p:cNvPr>
              <p:cNvSpPr/>
              <p:nvPr/>
            </p:nvSpPr>
            <p:spPr>
              <a:xfrm>
                <a:off x="4815997" y="5148752"/>
                <a:ext cx="755625" cy="755624"/>
              </a:xfrm>
              <a:prstGeom prst="ellipse">
                <a:avLst/>
              </a:prstGeom>
              <a:solidFill>
                <a:srgbClr val="754E9A"/>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a:cs typeface="+mn-cs"/>
                </a:endParaRPr>
              </a:p>
            </p:txBody>
          </p:sp>
          <p:sp>
            <p:nvSpPr>
              <p:cNvPr id="44" name="iconfont-11420-3526773">
                <a:extLst>
                  <a:ext uri="{FF2B5EF4-FFF2-40B4-BE49-F238E27FC236}">
                    <a16:creationId xmlns:a16="http://schemas.microsoft.com/office/drawing/2014/main" id="{8AE6E956-B61F-FF78-A6D3-E53B84BAA17B}"/>
                  </a:ext>
                </a:extLst>
              </p:cNvPr>
              <p:cNvSpPr/>
              <p:nvPr/>
            </p:nvSpPr>
            <p:spPr>
              <a:xfrm>
                <a:off x="5137076" y="5242636"/>
                <a:ext cx="113466" cy="567840"/>
              </a:xfrm>
              <a:custGeom>
                <a:avLst/>
                <a:gdLst>
                  <a:gd name="T0" fmla="*/ 365 w 1828"/>
                  <a:gd name="T1" fmla="*/ 5942 h 9142"/>
                  <a:gd name="T2" fmla="*/ 914 w 1828"/>
                  <a:gd name="T3" fmla="*/ 6400 h 9142"/>
                  <a:gd name="T4" fmla="*/ 1463 w 1828"/>
                  <a:gd name="T5" fmla="*/ 5942 h 9142"/>
                  <a:gd name="T6" fmla="*/ 1828 w 1828"/>
                  <a:gd name="T7" fmla="*/ 914 h 9142"/>
                  <a:gd name="T8" fmla="*/ 914 w 1828"/>
                  <a:gd name="T9" fmla="*/ 0 h 9142"/>
                  <a:gd name="T10" fmla="*/ 0 w 1828"/>
                  <a:gd name="T11" fmla="*/ 1005 h 9142"/>
                  <a:gd name="T12" fmla="*/ 365 w 1828"/>
                  <a:gd name="T13" fmla="*/ 5942 h 9142"/>
                  <a:gd name="T14" fmla="*/ 914 w 1828"/>
                  <a:gd name="T15" fmla="*/ 7314 h 9142"/>
                  <a:gd name="T16" fmla="*/ 0 w 1828"/>
                  <a:gd name="T17" fmla="*/ 8228 h 9142"/>
                  <a:gd name="T18" fmla="*/ 914 w 1828"/>
                  <a:gd name="T19" fmla="*/ 9142 h 9142"/>
                  <a:gd name="T20" fmla="*/ 1828 w 1828"/>
                  <a:gd name="T21" fmla="*/ 8228 h 9142"/>
                  <a:gd name="T22" fmla="*/ 914 w 1828"/>
                  <a:gd name="T23" fmla="*/ 7314 h 9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28" h="9142">
                    <a:moveTo>
                      <a:pt x="365" y="5942"/>
                    </a:moveTo>
                    <a:cubicBezTo>
                      <a:pt x="457" y="6217"/>
                      <a:pt x="640" y="6400"/>
                      <a:pt x="914" y="6400"/>
                    </a:cubicBezTo>
                    <a:cubicBezTo>
                      <a:pt x="1188" y="6400"/>
                      <a:pt x="1371" y="6217"/>
                      <a:pt x="1463" y="5942"/>
                    </a:cubicBezTo>
                    <a:lnTo>
                      <a:pt x="1828" y="914"/>
                    </a:lnTo>
                    <a:cubicBezTo>
                      <a:pt x="1828" y="365"/>
                      <a:pt x="1371" y="0"/>
                      <a:pt x="914" y="0"/>
                    </a:cubicBezTo>
                    <a:cubicBezTo>
                      <a:pt x="365" y="0"/>
                      <a:pt x="0" y="457"/>
                      <a:pt x="0" y="1005"/>
                    </a:cubicBezTo>
                    <a:lnTo>
                      <a:pt x="365" y="5942"/>
                    </a:lnTo>
                    <a:close/>
                    <a:moveTo>
                      <a:pt x="914" y="7314"/>
                    </a:moveTo>
                    <a:cubicBezTo>
                      <a:pt x="365" y="7314"/>
                      <a:pt x="0" y="7680"/>
                      <a:pt x="0" y="8228"/>
                    </a:cubicBezTo>
                    <a:cubicBezTo>
                      <a:pt x="0" y="8777"/>
                      <a:pt x="365" y="9142"/>
                      <a:pt x="914" y="9142"/>
                    </a:cubicBezTo>
                    <a:cubicBezTo>
                      <a:pt x="1463" y="9142"/>
                      <a:pt x="1828" y="8777"/>
                      <a:pt x="1828" y="8228"/>
                    </a:cubicBezTo>
                    <a:cubicBezTo>
                      <a:pt x="1828" y="7680"/>
                      <a:pt x="1463" y="7314"/>
                      <a:pt x="914" y="731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6" name="组合 45">
            <a:extLst>
              <a:ext uri="{FF2B5EF4-FFF2-40B4-BE49-F238E27FC236}">
                <a16:creationId xmlns:a16="http://schemas.microsoft.com/office/drawing/2014/main" id="{9344C4B5-1527-DD01-99AD-3AEDD0F0DAC9}"/>
              </a:ext>
            </a:extLst>
          </p:cNvPr>
          <p:cNvGrpSpPr/>
          <p:nvPr/>
        </p:nvGrpSpPr>
        <p:grpSpPr>
          <a:xfrm>
            <a:off x="1089340" y="4763401"/>
            <a:ext cx="3495945" cy="282261"/>
            <a:chOff x="1089340" y="2388711"/>
            <a:chExt cx="3495945" cy="282261"/>
          </a:xfrm>
        </p:grpSpPr>
        <p:sp>
          <p:nvSpPr>
            <p:cNvPr id="47" name="矩形: 圆角 46">
              <a:extLst>
                <a:ext uri="{FF2B5EF4-FFF2-40B4-BE49-F238E27FC236}">
                  <a16:creationId xmlns:a16="http://schemas.microsoft.com/office/drawing/2014/main" id="{30717CD8-AD39-0916-7317-B46EE8A4D2B2}"/>
                </a:ext>
              </a:extLst>
            </p:cNvPr>
            <p:cNvSpPr/>
            <p:nvPr/>
          </p:nvSpPr>
          <p:spPr>
            <a:xfrm>
              <a:off x="1350145" y="2388711"/>
              <a:ext cx="3235140" cy="282261"/>
            </a:xfrm>
            <a:prstGeom prst="roundRect">
              <a:avLst>
                <a:gd name="adj" fmla="val 50000"/>
              </a:avLst>
            </a:prstGeom>
            <a:solidFill>
              <a:schemeClr val="bg1">
                <a:alpha val="10000"/>
              </a:schemeClr>
            </a:solidFill>
            <a:ln w="6350" cap="flat" cmpd="sng" algn="ctr">
              <a:solidFill>
                <a:srgbClr val="C00000"/>
              </a:solidFill>
              <a:prstDash val="dash"/>
              <a:miter lim="800000"/>
            </a:ln>
            <a:effectLst/>
          </p:spPr>
          <p:txBody>
            <a:bodyPr anchor="ctr"/>
            <a:lstStyle/>
            <a:p>
              <a:pPr algn="ctr"/>
              <a:endParaRPr lang="zh-CN" altLang="en-US" kern="0" dirty="0">
                <a:solidFill>
                  <a:prstClr val="white"/>
                </a:solidFill>
                <a:latin typeface="Calibri"/>
                <a:ea typeface="宋体"/>
              </a:endParaRPr>
            </a:p>
          </p:txBody>
        </p:sp>
        <p:grpSp>
          <p:nvGrpSpPr>
            <p:cNvPr id="50" name="组合 49">
              <a:extLst>
                <a:ext uri="{FF2B5EF4-FFF2-40B4-BE49-F238E27FC236}">
                  <a16:creationId xmlns:a16="http://schemas.microsoft.com/office/drawing/2014/main" id="{331F9D3F-DF2D-7884-B54D-E60AF11D22DE}"/>
                </a:ext>
              </a:extLst>
            </p:cNvPr>
            <p:cNvGrpSpPr/>
            <p:nvPr/>
          </p:nvGrpSpPr>
          <p:grpSpPr>
            <a:xfrm>
              <a:off x="1089340" y="2440997"/>
              <a:ext cx="217658" cy="217658"/>
              <a:chOff x="4815997" y="5148752"/>
              <a:chExt cx="755625" cy="755624"/>
            </a:xfrm>
          </p:grpSpPr>
          <p:sp>
            <p:nvSpPr>
              <p:cNvPr id="54" name="椭圆 53">
                <a:extLst>
                  <a:ext uri="{FF2B5EF4-FFF2-40B4-BE49-F238E27FC236}">
                    <a16:creationId xmlns:a16="http://schemas.microsoft.com/office/drawing/2014/main" id="{CC17553B-7B0C-A00F-DEB9-26FC993C784D}"/>
                  </a:ext>
                </a:extLst>
              </p:cNvPr>
              <p:cNvSpPr/>
              <p:nvPr/>
            </p:nvSpPr>
            <p:spPr>
              <a:xfrm>
                <a:off x="4815997" y="5148752"/>
                <a:ext cx="755625" cy="755624"/>
              </a:xfrm>
              <a:prstGeom prst="ellipse">
                <a:avLst/>
              </a:prstGeom>
              <a:solidFill>
                <a:srgbClr val="754E9A"/>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a:cs typeface="+mn-cs"/>
                </a:endParaRPr>
              </a:p>
            </p:txBody>
          </p:sp>
          <p:sp>
            <p:nvSpPr>
              <p:cNvPr id="55" name="iconfont-11420-3526773">
                <a:extLst>
                  <a:ext uri="{FF2B5EF4-FFF2-40B4-BE49-F238E27FC236}">
                    <a16:creationId xmlns:a16="http://schemas.microsoft.com/office/drawing/2014/main" id="{9E7F5F86-C117-D4D4-BF0B-1FB160F4A1E8}"/>
                  </a:ext>
                </a:extLst>
              </p:cNvPr>
              <p:cNvSpPr/>
              <p:nvPr/>
            </p:nvSpPr>
            <p:spPr>
              <a:xfrm>
                <a:off x="5137076" y="5242636"/>
                <a:ext cx="113466" cy="567840"/>
              </a:xfrm>
              <a:custGeom>
                <a:avLst/>
                <a:gdLst>
                  <a:gd name="T0" fmla="*/ 365 w 1828"/>
                  <a:gd name="T1" fmla="*/ 5942 h 9142"/>
                  <a:gd name="T2" fmla="*/ 914 w 1828"/>
                  <a:gd name="T3" fmla="*/ 6400 h 9142"/>
                  <a:gd name="T4" fmla="*/ 1463 w 1828"/>
                  <a:gd name="T5" fmla="*/ 5942 h 9142"/>
                  <a:gd name="T6" fmla="*/ 1828 w 1828"/>
                  <a:gd name="T7" fmla="*/ 914 h 9142"/>
                  <a:gd name="T8" fmla="*/ 914 w 1828"/>
                  <a:gd name="T9" fmla="*/ 0 h 9142"/>
                  <a:gd name="T10" fmla="*/ 0 w 1828"/>
                  <a:gd name="T11" fmla="*/ 1005 h 9142"/>
                  <a:gd name="T12" fmla="*/ 365 w 1828"/>
                  <a:gd name="T13" fmla="*/ 5942 h 9142"/>
                  <a:gd name="T14" fmla="*/ 914 w 1828"/>
                  <a:gd name="T15" fmla="*/ 7314 h 9142"/>
                  <a:gd name="T16" fmla="*/ 0 w 1828"/>
                  <a:gd name="T17" fmla="*/ 8228 h 9142"/>
                  <a:gd name="T18" fmla="*/ 914 w 1828"/>
                  <a:gd name="T19" fmla="*/ 9142 h 9142"/>
                  <a:gd name="T20" fmla="*/ 1828 w 1828"/>
                  <a:gd name="T21" fmla="*/ 8228 h 9142"/>
                  <a:gd name="T22" fmla="*/ 914 w 1828"/>
                  <a:gd name="T23" fmla="*/ 7314 h 9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28" h="9142">
                    <a:moveTo>
                      <a:pt x="365" y="5942"/>
                    </a:moveTo>
                    <a:cubicBezTo>
                      <a:pt x="457" y="6217"/>
                      <a:pt x="640" y="6400"/>
                      <a:pt x="914" y="6400"/>
                    </a:cubicBezTo>
                    <a:cubicBezTo>
                      <a:pt x="1188" y="6400"/>
                      <a:pt x="1371" y="6217"/>
                      <a:pt x="1463" y="5942"/>
                    </a:cubicBezTo>
                    <a:lnTo>
                      <a:pt x="1828" y="914"/>
                    </a:lnTo>
                    <a:cubicBezTo>
                      <a:pt x="1828" y="365"/>
                      <a:pt x="1371" y="0"/>
                      <a:pt x="914" y="0"/>
                    </a:cubicBezTo>
                    <a:cubicBezTo>
                      <a:pt x="365" y="0"/>
                      <a:pt x="0" y="457"/>
                      <a:pt x="0" y="1005"/>
                    </a:cubicBezTo>
                    <a:lnTo>
                      <a:pt x="365" y="5942"/>
                    </a:lnTo>
                    <a:close/>
                    <a:moveTo>
                      <a:pt x="914" y="7314"/>
                    </a:moveTo>
                    <a:cubicBezTo>
                      <a:pt x="365" y="7314"/>
                      <a:pt x="0" y="7680"/>
                      <a:pt x="0" y="8228"/>
                    </a:cubicBezTo>
                    <a:cubicBezTo>
                      <a:pt x="0" y="8777"/>
                      <a:pt x="365" y="9142"/>
                      <a:pt x="914" y="9142"/>
                    </a:cubicBezTo>
                    <a:cubicBezTo>
                      <a:pt x="1463" y="9142"/>
                      <a:pt x="1828" y="8777"/>
                      <a:pt x="1828" y="8228"/>
                    </a:cubicBezTo>
                    <a:cubicBezTo>
                      <a:pt x="1828" y="7680"/>
                      <a:pt x="1463" y="7314"/>
                      <a:pt x="914" y="731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5" name="矩形: 圆角 64">
            <a:extLst>
              <a:ext uri="{FF2B5EF4-FFF2-40B4-BE49-F238E27FC236}">
                <a16:creationId xmlns:a16="http://schemas.microsoft.com/office/drawing/2014/main" id="{DF3DFD6F-F70D-28F8-A71D-7651AC7473FB}"/>
              </a:ext>
            </a:extLst>
          </p:cNvPr>
          <p:cNvSpPr/>
          <p:nvPr/>
        </p:nvSpPr>
        <p:spPr>
          <a:xfrm>
            <a:off x="6764692" y="4975037"/>
            <a:ext cx="4229139" cy="784208"/>
          </a:xfrm>
          <a:prstGeom prst="roundRect">
            <a:avLst>
              <a:gd name="adj" fmla="val 10513"/>
            </a:avLst>
          </a:prstGeom>
          <a:solidFill>
            <a:schemeClr val="accent4">
              <a:lumMod val="40000"/>
              <a:lumOff val="60000"/>
              <a:alpha val="10000"/>
            </a:schemeClr>
          </a:solidFill>
          <a:ln w="6350" cap="flat" cmpd="sng" algn="ctr">
            <a:noFill/>
            <a:prstDash val="dash"/>
            <a:miter lim="800000"/>
          </a:ln>
          <a:effectLst/>
        </p:spPr>
        <p:txBody>
          <a:bodyPr anchor="ctr"/>
          <a:lstStyle/>
          <a:p>
            <a:pPr algn="ctr"/>
            <a:endParaRPr lang="zh-CN" altLang="en-US" kern="0">
              <a:solidFill>
                <a:prstClr val="white"/>
              </a:solidFill>
              <a:latin typeface="Calibri"/>
              <a:ea typeface="宋体"/>
            </a:endParaRPr>
          </a:p>
        </p:txBody>
      </p:sp>
      <p:sp>
        <p:nvSpPr>
          <p:cNvPr id="68" name="矩形: 圆角 67">
            <a:extLst>
              <a:ext uri="{FF2B5EF4-FFF2-40B4-BE49-F238E27FC236}">
                <a16:creationId xmlns:a16="http://schemas.microsoft.com/office/drawing/2014/main" id="{D44AB6CB-75A1-EF11-CE11-1284BFBEEF93}"/>
              </a:ext>
            </a:extLst>
          </p:cNvPr>
          <p:cNvSpPr/>
          <p:nvPr/>
        </p:nvSpPr>
        <p:spPr>
          <a:xfrm>
            <a:off x="6764693" y="3808922"/>
            <a:ext cx="4229139" cy="784208"/>
          </a:xfrm>
          <a:prstGeom prst="roundRect">
            <a:avLst>
              <a:gd name="adj" fmla="val 10513"/>
            </a:avLst>
          </a:prstGeom>
          <a:solidFill>
            <a:schemeClr val="accent4">
              <a:lumMod val="40000"/>
              <a:lumOff val="60000"/>
              <a:alpha val="10000"/>
            </a:schemeClr>
          </a:solidFill>
          <a:ln w="6350" cap="flat" cmpd="sng" algn="ctr">
            <a:noFill/>
            <a:prstDash val="dash"/>
            <a:miter lim="800000"/>
          </a:ln>
          <a:effectLst/>
        </p:spPr>
        <p:txBody>
          <a:bodyPr anchor="ctr"/>
          <a:lstStyle/>
          <a:p>
            <a:pPr algn="ctr"/>
            <a:endParaRPr lang="zh-CN" altLang="en-US" kern="0">
              <a:solidFill>
                <a:prstClr val="white"/>
              </a:solidFill>
              <a:latin typeface="Calibri"/>
              <a:ea typeface="宋体"/>
            </a:endParaRPr>
          </a:p>
        </p:txBody>
      </p:sp>
      <p:sp>
        <p:nvSpPr>
          <p:cNvPr id="87" name="文本框 86">
            <a:extLst>
              <a:ext uri="{FF2B5EF4-FFF2-40B4-BE49-F238E27FC236}">
                <a16:creationId xmlns:a16="http://schemas.microsoft.com/office/drawing/2014/main" id="{EBC994B9-18A3-7C02-836A-0DDD52B02FCE}"/>
              </a:ext>
            </a:extLst>
          </p:cNvPr>
          <p:cNvSpPr txBox="1"/>
          <p:nvPr/>
        </p:nvSpPr>
        <p:spPr>
          <a:xfrm>
            <a:off x="7531889" y="3782244"/>
            <a:ext cx="3238193" cy="725711"/>
          </a:xfrm>
          <a:prstGeom prst="rect">
            <a:avLst/>
          </a:prstGeom>
          <a:noFill/>
        </p:spPr>
        <p:txBody>
          <a:bodyPr wrap="square" lIns="91440" tIns="45720" rIns="91440" bIns="45720" anchor="t">
            <a:spAutoFit/>
          </a:bodyPr>
          <a:lstStyle/>
          <a:p>
            <a:pPr>
              <a:lnSpc>
                <a:spcPct val="250000"/>
              </a:lnSpc>
            </a:pPr>
            <a:r>
              <a:rPr lang="zh-CN" altLang="en-US" sz="900" dirty="0">
                <a:latin typeface="微软雅黑"/>
                <a:ea typeface="微软雅黑"/>
              </a:rPr>
              <a:t>艾托格列净</a:t>
            </a:r>
            <a:r>
              <a:rPr lang="zh-CN" altLang="en-US" sz="900" dirty="0">
                <a:solidFill>
                  <a:srgbClr val="000000"/>
                </a:solidFill>
                <a:latin typeface="微软雅黑"/>
                <a:ea typeface="微软雅黑"/>
              </a:rPr>
              <a:t>5mg的</a:t>
            </a:r>
            <a:r>
              <a:rPr lang="zh-CN" altLang="en-US" sz="900" b="1" dirty="0">
                <a:solidFill>
                  <a:srgbClr val="7030A0"/>
                </a:solidFill>
                <a:latin typeface="微软雅黑"/>
                <a:ea typeface="微软雅黑"/>
              </a:rPr>
              <a:t>成本-效用具有绝对优势</a:t>
            </a:r>
            <a:r>
              <a:rPr lang="zh-CN" altLang="en-US" sz="900" dirty="0">
                <a:latin typeface="微软雅黑"/>
                <a:ea typeface="微软雅黑"/>
              </a:rPr>
              <a:t>，且对基金影响可控，有助于减轻患者负担</a:t>
            </a:r>
            <a:r>
              <a:rPr lang="en-US" altLang="zh-CN" sz="900" baseline="30000" dirty="0">
                <a:latin typeface="微软雅黑"/>
                <a:ea typeface="微软雅黑"/>
              </a:rPr>
              <a:t>12</a:t>
            </a:r>
            <a:r>
              <a:rPr lang="zh-CN" altLang="en-US" sz="900" dirty="0">
                <a:latin typeface="微软雅黑"/>
                <a:ea typeface="微软雅黑"/>
              </a:rPr>
              <a:t>，助力支持 “健康中国</a:t>
            </a:r>
            <a:r>
              <a:rPr lang="en-US" altLang="zh-CN" sz="900" dirty="0">
                <a:latin typeface="微软雅黑"/>
                <a:ea typeface="微软雅黑"/>
              </a:rPr>
              <a:t>2030”</a:t>
            </a:r>
          </a:p>
        </p:txBody>
      </p:sp>
      <p:sp>
        <p:nvSpPr>
          <p:cNvPr id="88" name="文本框 87">
            <a:extLst>
              <a:ext uri="{FF2B5EF4-FFF2-40B4-BE49-F238E27FC236}">
                <a16:creationId xmlns:a16="http://schemas.microsoft.com/office/drawing/2014/main" id="{65DD3727-CECA-C52B-6B3A-25117B9D6D00}"/>
              </a:ext>
            </a:extLst>
          </p:cNvPr>
          <p:cNvSpPr txBox="1"/>
          <p:nvPr/>
        </p:nvSpPr>
        <p:spPr>
          <a:xfrm>
            <a:off x="7531889" y="4911893"/>
            <a:ext cx="3331822" cy="725711"/>
          </a:xfrm>
          <a:prstGeom prst="rect">
            <a:avLst/>
          </a:prstGeom>
          <a:noFill/>
        </p:spPr>
        <p:txBody>
          <a:bodyPr wrap="square">
            <a:spAutoFit/>
          </a:bodyPr>
          <a:lstStyle/>
          <a:p>
            <a:pPr>
              <a:lnSpc>
                <a:spcPct val="250000"/>
              </a:lnSpc>
            </a:pPr>
            <a:r>
              <a:rPr lang="zh-CN" altLang="en-US" sz="900" b="0" i="0" u="none" strike="noStrike" baseline="0" dirty="0">
                <a:solidFill>
                  <a:srgbClr val="3E4444"/>
                </a:solidFill>
                <a:latin typeface="微软雅黑" panose="020B0503020204020204" pitchFamily="34" charset="-122"/>
                <a:ea typeface="微软雅黑" panose="020B0503020204020204" pitchFamily="34" charset="-122"/>
              </a:rPr>
              <a:t>艾托格列净</a:t>
            </a:r>
            <a:r>
              <a:rPr lang="en-US" altLang="zh-CN" sz="900" b="0" i="0" u="none" strike="noStrike" baseline="0" dirty="0">
                <a:solidFill>
                  <a:srgbClr val="3E4444"/>
                </a:solidFill>
                <a:latin typeface="微软雅黑" panose="020B0503020204020204" pitchFamily="34" charset="-122"/>
                <a:ea typeface="微软雅黑" panose="020B0503020204020204" pitchFamily="34" charset="-122"/>
              </a:rPr>
              <a:t>5 mg</a:t>
            </a:r>
            <a:r>
              <a:rPr lang="zh-CN" altLang="en-US" sz="900" b="0" i="0" u="none" strike="noStrike" baseline="0" dirty="0">
                <a:solidFill>
                  <a:srgbClr val="3E4444"/>
                </a:solidFill>
                <a:latin typeface="微软雅黑" panose="020B0503020204020204" pitchFamily="34" charset="-122"/>
                <a:ea typeface="微软雅黑" panose="020B0503020204020204" pitchFamily="34" charset="-122"/>
              </a:rPr>
              <a:t>临床使用规定明确，固定剂量无需调整剂量，⼝服给药，</a:t>
            </a:r>
            <a:r>
              <a:rPr lang="zh-CN" altLang="en-US" sz="900" b="1" i="0" u="none" strike="noStrike" baseline="0" dirty="0">
                <a:solidFill>
                  <a:srgbClr val="7030A0"/>
                </a:solidFill>
                <a:latin typeface="微软雅黑" panose="020B0503020204020204" pitchFamily="34" charset="-122"/>
                <a:ea typeface="微软雅黑" panose="020B0503020204020204" pitchFamily="34" charset="-122"/>
              </a:rPr>
              <a:t>一天</a:t>
            </a:r>
            <a:r>
              <a:rPr lang="en-US" altLang="zh-CN" sz="900" b="1" i="0" u="none" strike="noStrike" baseline="0" dirty="0">
                <a:solidFill>
                  <a:srgbClr val="7030A0"/>
                </a:solidFill>
                <a:latin typeface="Arial" panose="020B0604020202020204" pitchFamily="34" charset="0"/>
                <a:ea typeface="微软雅黑" panose="020B0503020204020204" pitchFamily="34" charset="-122"/>
              </a:rPr>
              <a:t>1</a:t>
            </a:r>
            <a:r>
              <a:rPr lang="zh-CN" altLang="en-US" sz="900" b="1" i="0" u="none" strike="noStrike" baseline="0" dirty="0">
                <a:solidFill>
                  <a:srgbClr val="7030A0"/>
                </a:solidFill>
                <a:latin typeface="微软雅黑" panose="020B0503020204020204" pitchFamily="34" charset="-122"/>
                <a:ea typeface="微软雅黑" panose="020B0503020204020204" pitchFamily="34" charset="-122"/>
              </a:rPr>
              <a:t>片，使用便捷，</a:t>
            </a:r>
            <a:r>
              <a:rPr lang="zh-CN" altLang="en-US" sz="900" b="1" dirty="0">
                <a:solidFill>
                  <a:srgbClr val="7030A0"/>
                </a:solidFill>
                <a:latin typeface="微软雅黑" panose="020B0503020204020204" pitchFamily="34" charset="-122"/>
                <a:ea typeface="微软雅黑" panose="020B0503020204020204" pitchFamily="34" charset="-122"/>
              </a:rPr>
              <a:t>利</a:t>
            </a:r>
            <a:r>
              <a:rPr lang="zh-CN" altLang="en-US" sz="900" b="1" i="0" u="none" strike="noStrike" baseline="0" dirty="0">
                <a:solidFill>
                  <a:srgbClr val="7030A0"/>
                </a:solidFill>
                <a:latin typeface="微软雅黑" panose="020B0503020204020204" pitchFamily="34" charset="-122"/>
                <a:ea typeface="微软雅黑" panose="020B0503020204020204" pitchFamily="34" charset="-122"/>
              </a:rPr>
              <a:t>于临床管理</a:t>
            </a:r>
            <a:r>
              <a:rPr lang="en-US" altLang="zh-CN" sz="900" b="1" i="0" u="none" strike="noStrike" baseline="30000" dirty="0">
                <a:solidFill>
                  <a:srgbClr val="7030A0"/>
                </a:solidFill>
                <a:latin typeface="微软雅黑" panose="020B0503020204020204" pitchFamily="34" charset="-122"/>
                <a:ea typeface="微软雅黑" panose="020B0503020204020204" pitchFamily="34" charset="-122"/>
              </a:rPr>
              <a:t>13</a:t>
            </a:r>
            <a:endParaRPr lang="zh-CN" altLang="en-US" sz="900" b="1" i="0" u="none" strike="noStrike" baseline="0" dirty="0">
              <a:solidFill>
                <a:srgbClr val="7030A0"/>
              </a:solidFill>
              <a:latin typeface="微软雅黑" panose="020B0503020204020204" pitchFamily="34" charset="-122"/>
              <a:ea typeface="微软雅黑" panose="020B0503020204020204" pitchFamily="34" charset="-122"/>
            </a:endParaRPr>
          </a:p>
        </p:txBody>
      </p:sp>
      <p:sp>
        <p:nvSpPr>
          <p:cNvPr id="456" name="24-hours-delivery_46016">
            <a:extLst>
              <a:ext uri="{FF2B5EF4-FFF2-40B4-BE49-F238E27FC236}">
                <a16:creationId xmlns:a16="http://schemas.microsoft.com/office/drawing/2014/main" id="{18749BC9-14F1-DDDD-127F-ED7F5CB6FF59}"/>
              </a:ext>
            </a:extLst>
          </p:cNvPr>
          <p:cNvSpPr/>
          <p:nvPr/>
        </p:nvSpPr>
        <p:spPr>
          <a:xfrm>
            <a:off x="6934947" y="5123068"/>
            <a:ext cx="354293" cy="347920"/>
          </a:xfrm>
          <a:custGeom>
            <a:avLst/>
            <a:gdLst>
              <a:gd name="T0" fmla="*/ 3715 w 8203"/>
              <a:gd name="T1" fmla="*/ 3756 h 8068"/>
              <a:gd name="T2" fmla="*/ 3009 w 8203"/>
              <a:gd name="T3" fmla="*/ 3711 h 8068"/>
              <a:gd name="T4" fmla="*/ 3425 w 8203"/>
              <a:gd name="T5" fmla="*/ 3095 h 8068"/>
              <a:gd name="T6" fmla="*/ 3156 w 8203"/>
              <a:gd name="T7" fmla="*/ 4923 h 8068"/>
              <a:gd name="T8" fmla="*/ 4149 w 8203"/>
              <a:gd name="T9" fmla="*/ 5255 h 8068"/>
              <a:gd name="T10" fmla="*/ 2722 w 8203"/>
              <a:gd name="T11" fmla="*/ 5066 h 8068"/>
              <a:gd name="T12" fmla="*/ 5280 w 8203"/>
              <a:gd name="T13" fmla="*/ 3131 h 8068"/>
              <a:gd name="T14" fmla="*/ 5738 w 8203"/>
              <a:gd name="T15" fmla="*/ 4387 h 8068"/>
              <a:gd name="T16" fmla="*/ 6013 w 8203"/>
              <a:gd name="T17" fmla="*/ 4707 h 8068"/>
              <a:gd name="T18" fmla="*/ 5738 w 8203"/>
              <a:gd name="T19" fmla="*/ 5255 h 8068"/>
              <a:gd name="T20" fmla="*/ 5358 w 8203"/>
              <a:gd name="T21" fmla="*/ 4707 h 8068"/>
              <a:gd name="T22" fmla="*/ 4365 w 8203"/>
              <a:gd name="T23" fmla="*/ 4471 h 8068"/>
              <a:gd name="T24" fmla="*/ 5358 w 8203"/>
              <a:gd name="T25" fmla="*/ 4387 h 8068"/>
              <a:gd name="T26" fmla="*/ 5373 w 8203"/>
              <a:gd name="T27" fmla="*/ 3508 h 8068"/>
              <a:gd name="T28" fmla="*/ 5262 w 8203"/>
              <a:gd name="T29" fmla="*/ 3702 h 8068"/>
              <a:gd name="T30" fmla="*/ 4772 w 8203"/>
              <a:gd name="T31" fmla="*/ 4387 h 8068"/>
              <a:gd name="T32" fmla="*/ 5358 w 8203"/>
              <a:gd name="T33" fmla="*/ 4387 h 8068"/>
              <a:gd name="T34" fmla="*/ 7157 w 8203"/>
              <a:gd name="T35" fmla="*/ 4539 h 8068"/>
              <a:gd name="T36" fmla="*/ 1544 w 8203"/>
              <a:gd name="T37" fmla="*/ 3407 h 8068"/>
              <a:gd name="T38" fmla="*/ 2152 w 8203"/>
              <a:gd name="T39" fmla="*/ 3363 h 8068"/>
              <a:gd name="T40" fmla="*/ 1446 w 8203"/>
              <a:gd name="T41" fmla="*/ 1441 h 8068"/>
              <a:gd name="T42" fmla="*/ 134 w 8203"/>
              <a:gd name="T43" fmla="*/ 3013 h 8068"/>
              <a:gd name="T44" fmla="*/ 3414 w 8203"/>
              <a:gd name="T45" fmla="*/ 7539 h 8068"/>
              <a:gd name="T46" fmla="*/ 8156 w 8203"/>
              <a:gd name="T47" fmla="*/ 4533 h 8068"/>
              <a:gd name="T48" fmla="*/ 7400 w 8203"/>
              <a:gd name="T49" fmla="*/ 4179 h 8068"/>
              <a:gd name="T50" fmla="*/ 8012 w 8203"/>
              <a:gd name="T51" fmla="*/ 3117 h 8068"/>
              <a:gd name="T52" fmla="*/ 7200 w 8203"/>
              <a:gd name="T53" fmla="*/ 3360 h 8068"/>
              <a:gd name="T54" fmla="*/ 7382 w 8203"/>
              <a:gd name="T55" fmla="*/ 3689 h 8068"/>
              <a:gd name="T56" fmla="*/ 8193 w 8203"/>
              <a:gd name="T57" fmla="*/ 3445 h 8068"/>
              <a:gd name="T58" fmla="*/ 8012 w 8203"/>
              <a:gd name="T59" fmla="*/ 3117 h 8068"/>
              <a:gd name="T60" fmla="*/ 6870 w 8203"/>
              <a:gd name="T61" fmla="*/ 2150 h 8068"/>
              <a:gd name="T62" fmla="*/ 6922 w 8203"/>
              <a:gd name="T63" fmla="*/ 2522 h 8068"/>
              <a:gd name="T64" fmla="*/ 7717 w 8203"/>
              <a:gd name="T65" fmla="*/ 2231 h 8068"/>
              <a:gd name="T66" fmla="*/ 7665 w 8203"/>
              <a:gd name="T67" fmla="*/ 1859 h 8068"/>
              <a:gd name="T68" fmla="*/ 6493 w 8203"/>
              <a:gd name="T69" fmla="*/ 793 h 8068"/>
              <a:gd name="T70" fmla="*/ 6079 w 8203"/>
              <a:gd name="T71" fmla="*/ 1532 h 8068"/>
              <a:gd name="T72" fmla="*/ 6437 w 8203"/>
              <a:gd name="T73" fmla="*/ 1642 h 8068"/>
              <a:gd name="T74" fmla="*/ 6852 w 8203"/>
              <a:gd name="T75" fmla="*/ 904 h 8068"/>
              <a:gd name="T76" fmla="*/ 6493 w 8203"/>
              <a:gd name="T77" fmla="*/ 793 h 8068"/>
              <a:gd name="T78" fmla="*/ 5000 w 8203"/>
              <a:gd name="T79" fmla="*/ 891 h 8068"/>
              <a:gd name="T80" fmla="*/ 5296 w 8203"/>
              <a:gd name="T81" fmla="*/ 1122 h 8068"/>
              <a:gd name="T82" fmla="*/ 5666 w 8203"/>
              <a:gd name="T83" fmla="*/ 361 h 8068"/>
              <a:gd name="T84" fmla="*/ 5371 w 8203"/>
              <a:gd name="T85" fmla="*/ 129 h 8068"/>
              <a:gd name="T86" fmla="*/ 3787 w 8203"/>
              <a:gd name="T87" fmla="*/ 176 h 8068"/>
              <a:gd name="T88" fmla="*/ 4002 w 8203"/>
              <a:gd name="T89" fmla="*/ 996 h 8068"/>
              <a:gd name="T90" fmla="*/ 4337 w 8203"/>
              <a:gd name="T91" fmla="*/ 826 h 8068"/>
              <a:gd name="T92" fmla="*/ 4122 w 8203"/>
              <a:gd name="T93" fmla="*/ 7 h 8068"/>
              <a:gd name="T94" fmla="*/ 3787 w 8203"/>
              <a:gd name="T95" fmla="*/ 176 h 8068"/>
              <a:gd name="T96" fmla="*/ 2781 w 8203"/>
              <a:gd name="T97" fmla="*/ 1284 h 8068"/>
              <a:gd name="T98" fmla="*/ 3154 w 8203"/>
              <a:gd name="T99" fmla="*/ 1245 h 8068"/>
              <a:gd name="T100" fmla="*/ 2891 w 8203"/>
              <a:gd name="T101" fmla="*/ 440 h 8068"/>
              <a:gd name="T102" fmla="*/ 2518 w 8203"/>
              <a:gd name="T103" fmla="*/ 479 h 8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03" h="8068">
                <a:moveTo>
                  <a:pt x="2722" y="5066"/>
                </a:moveTo>
                <a:cubicBezTo>
                  <a:pt x="2722" y="4300"/>
                  <a:pt x="3715" y="4178"/>
                  <a:pt x="3715" y="3756"/>
                </a:cubicBezTo>
                <a:cubicBezTo>
                  <a:pt x="3715" y="3571"/>
                  <a:pt x="3571" y="3460"/>
                  <a:pt x="3392" y="3460"/>
                </a:cubicBezTo>
                <a:cubicBezTo>
                  <a:pt x="3144" y="3460"/>
                  <a:pt x="3009" y="3711"/>
                  <a:pt x="3009" y="3711"/>
                </a:cubicBezTo>
                <a:lnTo>
                  <a:pt x="2722" y="3520"/>
                </a:lnTo>
                <a:cubicBezTo>
                  <a:pt x="2722" y="3520"/>
                  <a:pt x="2916" y="3095"/>
                  <a:pt x="3425" y="3095"/>
                </a:cubicBezTo>
                <a:cubicBezTo>
                  <a:pt x="3799" y="3095"/>
                  <a:pt x="4116" y="3322"/>
                  <a:pt x="4116" y="3723"/>
                </a:cubicBezTo>
                <a:cubicBezTo>
                  <a:pt x="4116" y="4405"/>
                  <a:pt x="3165" y="4522"/>
                  <a:pt x="3156" y="4923"/>
                </a:cubicBezTo>
                <a:lnTo>
                  <a:pt x="4149" y="4923"/>
                </a:lnTo>
                <a:lnTo>
                  <a:pt x="4149" y="5255"/>
                </a:lnTo>
                <a:lnTo>
                  <a:pt x="2740" y="5255"/>
                </a:lnTo>
                <a:cubicBezTo>
                  <a:pt x="2731" y="5186"/>
                  <a:pt x="2722" y="5126"/>
                  <a:pt x="2722" y="5066"/>
                </a:cubicBezTo>
                <a:close/>
                <a:moveTo>
                  <a:pt x="4365" y="4471"/>
                </a:moveTo>
                <a:lnTo>
                  <a:pt x="5280" y="3131"/>
                </a:lnTo>
                <a:lnTo>
                  <a:pt x="5738" y="3131"/>
                </a:lnTo>
                <a:lnTo>
                  <a:pt x="5738" y="4387"/>
                </a:lnTo>
                <a:lnTo>
                  <a:pt x="6013" y="4387"/>
                </a:lnTo>
                <a:lnTo>
                  <a:pt x="6013" y="4707"/>
                </a:lnTo>
                <a:lnTo>
                  <a:pt x="5738" y="4707"/>
                </a:lnTo>
                <a:lnTo>
                  <a:pt x="5738" y="5255"/>
                </a:lnTo>
                <a:lnTo>
                  <a:pt x="5358" y="5255"/>
                </a:lnTo>
                <a:lnTo>
                  <a:pt x="5358" y="4707"/>
                </a:lnTo>
                <a:lnTo>
                  <a:pt x="4365" y="4707"/>
                </a:lnTo>
                <a:lnTo>
                  <a:pt x="4365" y="4471"/>
                </a:lnTo>
                <a:lnTo>
                  <a:pt x="4365" y="4471"/>
                </a:lnTo>
                <a:close/>
                <a:moveTo>
                  <a:pt x="5358" y="4387"/>
                </a:moveTo>
                <a:lnTo>
                  <a:pt x="5358" y="3729"/>
                </a:lnTo>
                <a:cubicBezTo>
                  <a:pt x="5358" y="3625"/>
                  <a:pt x="5373" y="3508"/>
                  <a:pt x="5373" y="3508"/>
                </a:cubicBezTo>
                <a:lnTo>
                  <a:pt x="5367" y="3508"/>
                </a:lnTo>
                <a:cubicBezTo>
                  <a:pt x="5367" y="3508"/>
                  <a:pt x="5319" y="3621"/>
                  <a:pt x="5262" y="3702"/>
                </a:cubicBezTo>
                <a:lnTo>
                  <a:pt x="4772" y="4381"/>
                </a:lnTo>
                <a:lnTo>
                  <a:pt x="4772" y="4387"/>
                </a:lnTo>
                <a:lnTo>
                  <a:pt x="5358" y="4387"/>
                </a:lnTo>
                <a:lnTo>
                  <a:pt x="5358" y="4387"/>
                </a:lnTo>
                <a:close/>
                <a:moveTo>
                  <a:pt x="7231" y="4275"/>
                </a:moveTo>
                <a:lnTo>
                  <a:pt x="7157" y="4539"/>
                </a:lnTo>
                <a:cubicBezTo>
                  <a:pt x="6737" y="6044"/>
                  <a:pt x="5204" y="6994"/>
                  <a:pt x="3688" y="6617"/>
                </a:cubicBezTo>
                <a:cubicBezTo>
                  <a:pt x="2231" y="6256"/>
                  <a:pt x="1326" y="4845"/>
                  <a:pt x="1544" y="3407"/>
                </a:cubicBezTo>
                <a:lnTo>
                  <a:pt x="1983" y="3529"/>
                </a:lnTo>
                <a:cubicBezTo>
                  <a:pt x="2084" y="3558"/>
                  <a:pt x="2179" y="3465"/>
                  <a:pt x="2152" y="3363"/>
                </a:cubicBezTo>
                <a:lnTo>
                  <a:pt x="1675" y="1505"/>
                </a:lnTo>
                <a:cubicBezTo>
                  <a:pt x="1649" y="1402"/>
                  <a:pt x="1522" y="1367"/>
                  <a:pt x="1446" y="1441"/>
                </a:cubicBezTo>
                <a:lnTo>
                  <a:pt x="75" y="2783"/>
                </a:lnTo>
                <a:cubicBezTo>
                  <a:pt x="0" y="2857"/>
                  <a:pt x="33" y="2985"/>
                  <a:pt x="134" y="3013"/>
                </a:cubicBezTo>
                <a:lnTo>
                  <a:pt x="612" y="3147"/>
                </a:lnTo>
                <a:cubicBezTo>
                  <a:pt x="256" y="5092"/>
                  <a:pt x="1455" y="7029"/>
                  <a:pt x="3414" y="7539"/>
                </a:cubicBezTo>
                <a:cubicBezTo>
                  <a:pt x="5447" y="8068"/>
                  <a:pt x="7520" y="6810"/>
                  <a:pt x="8085" y="4786"/>
                </a:cubicBezTo>
                <a:lnTo>
                  <a:pt x="8156" y="4533"/>
                </a:lnTo>
                <a:cubicBezTo>
                  <a:pt x="8176" y="4460"/>
                  <a:pt x="8134" y="4384"/>
                  <a:pt x="8061" y="4364"/>
                </a:cubicBezTo>
                <a:lnTo>
                  <a:pt x="7400" y="4179"/>
                </a:lnTo>
                <a:cubicBezTo>
                  <a:pt x="7327" y="4159"/>
                  <a:pt x="7251" y="4202"/>
                  <a:pt x="7231" y="4275"/>
                </a:cubicBezTo>
                <a:close/>
                <a:moveTo>
                  <a:pt x="8012" y="3117"/>
                </a:moveTo>
                <a:lnTo>
                  <a:pt x="7319" y="3207"/>
                </a:lnTo>
                <a:cubicBezTo>
                  <a:pt x="7244" y="3216"/>
                  <a:pt x="7191" y="3285"/>
                  <a:pt x="7200" y="3360"/>
                </a:cubicBezTo>
                <a:lnTo>
                  <a:pt x="7228" y="3570"/>
                </a:lnTo>
                <a:cubicBezTo>
                  <a:pt x="7238" y="3646"/>
                  <a:pt x="7306" y="3699"/>
                  <a:pt x="7382" y="3689"/>
                </a:cubicBezTo>
                <a:lnTo>
                  <a:pt x="8074" y="3599"/>
                </a:lnTo>
                <a:cubicBezTo>
                  <a:pt x="8150" y="3589"/>
                  <a:pt x="8203" y="3520"/>
                  <a:pt x="8193" y="3445"/>
                </a:cubicBezTo>
                <a:lnTo>
                  <a:pt x="8166" y="3235"/>
                </a:lnTo>
                <a:cubicBezTo>
                  <a:pt x="8156" y="3160"/>
                  <a:pt x="8087" y="3107"/>
                  <a:pt x="8012" y="3117"/>
                </a:cubicBezTo>
                <a:close/>
                <a:moveTo>
                  <a:pt x="7478" y="1807"/>
                </a:moveTo>
                <a:lnTo>
                  <a:pt x="6870" y="2150"/>
                </a:lnTo>
                <a:cubicBezTo>
                  <a:pt x="6804" y="2187"/>
                  <a:pt x="6780" y="2271"/>
                  <a:pt x="6817" y="2337"/>
                </a:cubicBezTo>
                <a:lnTo>
                  <a:pt x="6922" y="2522"/>
                </a:lnTo>
                <a:cubicBezTo>
                  <a:pt x="6959" y="2588"/>
                  <a:pt x="7042" y="2611"/>
                  <a:pt x="7108" y="2574"/>
                </a:cubicBezTo>
                <a:lnTo>
                  <a:pt x="7717" y="2231"/>
                </a:lnTo>
                <a:cubicBezTo>
                  <a:pt x="7783" y="2194"/>
                  <a:pt x="7807" y="2110"/>
                  <a:pt x="7769" y="2044"/>
                </a:cubicBezTo>
                <a:lnTo>
                  <a:pt x="7665" y="1859"/>
                </a:lnTo>
                <a:cubicBezTo>
                  <a:pt x="7628" y="1793"/>
                  <a:pt x="7544" y="1770"/>
                  <a:pt x="7478" y="1807"/>
                </a:cubicBezTo>
                <a:close/>
                <a:moveTo>
                  <a:pt x="6493" y="793"/>
                </a:moveTo>
                <a:lnTo>
                  <a:pt x="6057" y="1339"/>
                </a:lnTo>
                <a:cubicBezTo>
                  <a:pt x="6010" y="1398"/>
                  <a:pt x="6020" y="1485"/>
                  <a:pt x="6079" y="1532"/>
                </a:cubicBezTo>
                <a:lnTo>
                  <a:pt x="6245" y="1664"/>
                </a:lnTo>
                <a:cubicBezTo>
                  <a:pt x="6304" y="1711"/>
                  <a:pt x="6390" y="1702"/>
                  <a:pt x="6437" y="1642"/>
                </a:cubicBezTo>
                <a:lnTo>
                  <a:pt x="6873" y="1096"/>
                </a:lnTo>
                <a:cubicBezTo>
                  <a:pt x="6921" y="1037"/>
                  <a:pt x="6911" y="951"/>
                  <a:pt x="6852" y="904"/>
                </a:cubicBezTo>
                <a:lnTo>
                  <a:pt x="6686" y="771"/>
                </a:lnTo>
                <a:cubicBezTo>
                  <a:pt x="6627" y="724"/>
                  <a:pt x="6541" y="734"/>
                  <a:pt x="6493" y="793"/>
                </a:cubicBezTo>
                <a:close/>
                <a:moveTo>
                  <a:pt x="5200" y="222"/>
                </a:moveTo>
                <a:lnTo>
                  <a:pt x="5000" y="891"/>
                </a:lnTo>
                <a:cubicBezTo>
                  <a:pt x="4979" y="964"/>
                  <a:pt x="5020" y="1040"/>
                  <a:pt x="5093" y="1062"/>
                </a:cubicBezTo>
                <a:lnTo>
                  <a:pt x="5296" y="1122"/>
                </a:lnTo>
                <a:cubicBezTo>
                  <a:pt x="5368" y="1144"/>
                  <a:pt x="5445" y="1103"/>
                  <a:pt x="5466" y="1030"/>
                </a:cubicBezTo>
                <a:lnTo>
                  <a:pt x="5666" y="361"/>
                </a:lnTo>
                <a:cubicBezTo>
                  <a:pt x="5688" y="288"/>
                  <a:pt x="5646" y="212"/>
                  <a:pt x="5574" y="190"/>
                </a:cubicBezTo>
                <a:lnTo>
                  <a:pt x="5371" y="129"/>
                </a:lnTo>
                <a:cubicBezTo>
                  <a:pt x="5298" y="108"/>
                  <a:pt x="5222" y="149"/>
                  <a:pt x="5200" y="222"/>
                </a:cubicBezTo>
                <a:close/>
                <a:moveTo>
                  <a:pt x="3787" y="176"/>
                </a:moveTo>
                <a:lnTo>
                  <a:pt x="3853" y="872"/>
                </a:lnTo>
                <a:cubicBezTo>
                  <a:pt x="3860" y="947"/>
                  <a:pt x="3927" y="1003"/>
                  <a:pt x="4002" y="996"/>
                </a:cubicBezTo>
                <a:lnTo>
                  <a:pt x="4213" y="976"/>
                </a:lnTo>
                <a:cubicBezTo>
                  <a:pt x="4289" y="969"/>
                  <a:pt x="4344" y="902"/>
                  <a:pt x="4337" y="826"/>
                </a:cubicBezTo>
                <a:lnTo>
                  <a:pt x="4271" y="131"/>
                </a:lnTo>
                <a:cubicBezTo>
                  <a:pt x="4264" y="55"/>
                  <a:pt x="4197" y="0"/>
                  <a:pt x="4122" y="7"/>
                </a:cubicBezTo>
                <a:lnTo>
                  <a:pt x="3911" y="27"/>
                </a:lnTo>
                <a:cubicBezTo>
                  <a:pt x="3835" y="34"/>
                  <a:pt x="3780" y="101"/>
                  <a:pt x="3787" y="176"/>
                </a:cubicBezTo>
                <a:close/>
                <a:moveTo>
                  <a:pt x="2460" y="664"/>
                </a:moveTo>
                <a:lnTo>
                  <a:pt x="2781" y="1284"/>
                </a:lnTo>
                <a:cubicBezTo>
                  <a:pt x="2816" y="1351"/>
                  <a:pt x="2899" y="1378"/>
                  <a:pt x="2966" y="1343"/>
                </a:cubicBezTo>
                <a:lnTo>
                  <a:pt x="3154" y="1245"/>
                </a:lnTo>
                <a:cubicBezTo>
                  <a:pt x="3222" y="1210"/>
                  <a:pt x="3248" y="1128"/>
                  <a:pt x="3213" y="1060"/>
                </a:cubicBezTo>
                <a:lnTo>
                  <a:pt x="2891" y="440"/>
                </a:lnTo>
                <a:cubicBezTo>
                  <a:pt x="2857" y="373"/>
                  <a:pt x="2774" y="346"/>
                  <a:pt x="2706" y="381"/>
                </a:cubicBezTo>
                <a:lnTo>
                  <a:pt x="2518" y="479"/>
                </a:lnTo>
                <a:cubicBezTo>
                  <a:pt x="2451" y="514"/>
                  <a:pt x="2425" y="596"/>
                  <a:pt x="2460" y="664"/>
                </a:cubicBezTo>
                <a:close/>
              </a:path>
            </a:pathLst>
          </a:custGeom>
          <a:solidFill>
            <a:srgbClr val="744E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receipt_134494">
            <a:extLst>
              <a:ext uri="{FF2B5EF4-FFF2-40B4-BE49-F238E27FC236}">
                <a16:creationId xmlns:a16="http://schemas.microsoft.com/office/drawing/2014/main" id="{B97C4E3A-627C-4708-25B4-678B37480243}"/>
              </a:ext>
            </a:extLst>
          </p:cNvPr>
          <p:cNvSpPr/>
          <p:nvPr/>
        </p:nvSpPr>
        <p:spPr>
          <a:xfrm>
            <a:off x="6973035" y="4034304"/>
            <a:ext cx="316205" cy="312654"/>
          </a:xfrm>
          <a:custGeom>
            <a:avLst/>
            <a:gdLst>
              <a:gd name="connsiteX0" fmla="*/ 489129 w 607614"/>
              <a:gd name="connsiteY0" fmla="*/ 407354 h 600791"/>
              <a:gd name="connsiteX1" fmla="*/ 486091 w 607614"/>
              <a:gd name="connsiteY1" fmla="*/ 414940 h 600791"/>
              <a:gd name="connsiteX2" fmla="*/ 489129 w 607614"/>
              <a:gd name="connsiteY2" fmla="*/ 421767 h 600791"/>
              <a:gd name="connsiteX3" fmla="*/ 495965 w 607614"/>
              <a:gd name="connsiteY3" fmla="*/ 424802 h 600791"/>
              <a:gd name="connsiteX4" fmla="*/ 503560 w 607614"/>
              <a:gd name="connsiteY4" fmla="*/ 421767 h 600791"/>
              <a:gd name="connsiteX5" fmla="*/ 506598 w 607614"/>
              <a:gd name="connsiteY5" fmla="*/ 414940 h 600791"/>
              <a:gd name="connsiteX6" fmla="*/ 503560 w 607614"/>
              <a:gd name="connsiteY6" fmla="*/ 407354 h 600791"/>
              <a:gd name="connsiteX7" fmla="*/ 489129 w 607614"/>
              <a:gd name="connsiteY7" fmla="*/ 407354 h 600791"/>
              <a:gd name="connsiteX8" fmla="*/ 293933 w 607614"/>
              <a:gd name="connsiteY8" fmla="*/ 404320 h 600791"/>
              <a:gd name="connsiteX9" fmla="*/ 283300 w 607614"/>
              <a:gd name="connsiteY9" fmla="*/ 414940 h 600791"/>
              <a:gd name="connsiteX10" fmla="*/ 293933 w 607614"/>
              <a:gd name="connsiteY10" fmla="*/ 424802 h 600791"/>
              <a:gd name="connsiteX11" fmla="*/ 445837 w 607614"/>
              <a:gd name="connsiteY11" fmla="*/ 424802 h 600791"/>
              <a:gd name="connsiteX12" fmla="*/ 455711 w 607614"/>
              <a:gd name="connsiteY12" fmla="*/ 414940 h 600791"/>
              <a:gd name="connsiteX13" fmla="*/ 445837 w 607614"/>
              <a:gd name="connsiteY13" fmla="*/ 404320 h 600791"/>
              <a:gd name="connsiteX14" fmla="*/ 347100 w 607614"/>
              <a:gd name="connsiteY14" fmla="*/ 336807 h 600791"/>
              <a:gd name="connsiteX15" fmla="*/ 344062 w 607614"/>
              <a:gd name="connsiteY15" fmla="*/ 343634 h 600791"/>
              <a:gd name="connsiteX16" fmla="*/ 347100 w 607614"/>
              <a:gd name="connsiteY16" fmla="*/ 351220 h 600791"/>
              <a:gd name="connsiteX17" fmla="*/ 354695 w 607614"/>
              <a:gd name="connsiteY17" fmla="*/ 354254 h 600791"/>
              <a:gd name="connsiteX18" fmla="*/ 361530 w 607614"/>
              <a:gd name="connsiteY18" fmla="*/ 351220 h 600791"/>
              <a:gd name="connsiteX19" fmla="*/ 364569 w 607614"/>
              <a:gd name="connsiteY19" fmla="*/ 343634 h 600791"/>
              <a:gd name="connsiteX20" fmla="*/ 361530 w 607614"/>
              <a:gd name="connsiteY20" fmla="*/ 336807 h 600791"/>
              <a:gd name="connsiteX21" fmla="*/ 347100 w 607614"/>
              <a:gd name="connsiteY21" fmla="*/ 336807 h 600791"/>
              <a:gd name="connsiteX22" fmla="*/ 394949 w 607614"/>
              <a:gd name="connsiteY22" fmla="*/ 333773 h 600791"/>
              <a:gd name="connsiteX23" fmla="*/ 385076 w 607614"/>
              <a:gd name="connsiteY23" fmla="*/ 343634 h 600791"/>
              <a:gd name="connsiteX24" fmla="*/ 394949 w 607614"/>
              <a:gd name="connsiteY24" fmla="*/ 354254 h 600791"/>
              <a:gd name="connsiteX25" fmla="*/ 495965 w 607614"/>
              <a:gd name="connsiteY25" fmla="*/ 354254 h 600791"/>
              <a:gd name="connsiteX26" fmla="*/ 506598 w 607614"/>
              <a:gd name="connsiteY26" fmla="*/ 343634 h 600791"/>
              <a:gd name="connsiteX27" fmla="*/ 495965 w 607614"/>
              <a:gd name="connsiteY27" fmla="*/ 333773 h 600791"/>
              <a:gd name="connsiteX28" fmla="*/ 293933 w 607614"/>
              <a:gd name="connsiteY28" fmla="*/ 333773 h 600791"/>
              <a:gd name="connsiteX29" fmla="*/ 283300 w 607614"/>
              <a:gd name="connsiteY29" fmla="*/ 343634 h 600791"/>
              <a:gd name="connsiteX30" fmla="*/ 293933 w 607614"/>
              <a:gd name="connsiteY30" fmla="*/ 354254 h 600791"/>
              <a:gd name="connsiteX31" fmla="*/ 313681 w 607614"/>
              <a:gd name="connsiteY31" fmla="*/ 354254 h 600791"/>
              <a:gd name="connsiteX32" fmla="*/ 324314 w 607614"/>
              <a:gd name="connsiteY32" fmla="*/ 343634 h 600791"/>
              <a:gd name="connsiteX33" fmla="*/ 313681 w 607614"/>
              <a:gd name="connsiteY33" fmla="*/ 333773 h 600791"/>
              <a:gd name="connsiteX34" fmla="*/ 172403 w 607614"/>
              <a:gd name="connsiteY34" fmla="*/ 314712 h 600791"/>
              <a:gd name="connsiteX35" fmla="*/ 182267 w 607614"/>
              <a:gd name="connsiteY35" fmla="*/ 323063 h 600791"/>
              <a:gd name="connsiteX36" fmla="*/ 188336 w 607614"/>
              <a:gd name="connsiteY36" fmla="*/ 334450 h 600791"/>
              <a:gd name="connsiteX37" fmla="*/ 185301 w 607614"/>
              <a:gd name="connsiteY37" fmla="*/ 345078 h 600791"/>
              <a:gd name="connsiteX38" fmla="*/ 172403 w 607614"/>
              <a:gd name="connsiteY38" fmla="*/ 354188 h 600791"/>
              <a:gd name="connsiteX39" fmla="*/ 296971 w 607614"/>
              <a:gd name="connsiteY39" fmla="*/ 265501 h 600791"/>
              <a:gd name="connsiteX40" fmla="*/ 293933 w 607614"/>
              <a:gd name="connsiteY40" fmla="*/ 273087 h 600791"/>
              <a:gd name="connsiteX41" fmla="*/ 296971 w 607614"/>
              <a:gd name="connsiteY41" fmla="*/ 279914 h 600791"/>
              <a:gd name="connsiteX42" fmla="*/ 303807 w 607614"/>
              <a:gd name="connsiteY42" fmla="*/ 282948 h 600791"/>
              <a:gd name="connsiteX43" fmla="*/ 310643 w 607614"/>
              <a:gd name="connsiteY43" fmla="*/ 279914 h 600791"/>
              <a:gd name="connsiteX44" fmla="*/ 313681 w 607614"/>
              <a:gd name="connsiteY44" fmla="*/ 273087 h 600791"/>
              <a:gd name="connsiteX45" fmla="*/ 310643 w 607614"/>
              <a:gd name="connsiteY45" fmla="*/ 265501 h 600791"/>
              <a:gd name="connsiteX46" fmla="*/ 296971 w 607614"/>
              <a:gd name="connsiteY46" fmla="*/ 265501 h 600791"/>
              <a:gd name="connsiteX47" fmla="*/ 344062 w 607614"/>
              <a:gd name="connsiteY47" fmla="*/ 263225 h 600791"/>
              <a:gd name="connsiteX48" fmla="*/ 334188 w 607614"/>
              <a:gd name="connsiteY48" fmla="*/ 273087 h 600791"/>
              <a:gd name="connsiteX49" fmla="*/ 344062 w 607614"/>
              <a:gd name="connsiteY49" fmla="*/ 282948 h 600791"/>
              <a:gd name="connsiteX50" fmla="*/ 495965 w 607614"/>
              <a:gd name="connsiteY50" fmla="*/ 282948 h 600791"/>
              <a:gd name="connsiteX51" fmla="*/ 506598 w 607614"/>
              <a:gd name="connsiteY51" fmla="*/ 273087 h 600791"/>
              <a:gd name="connsiteX52" fmla="*/ 495965 w 607614"/>
              <a:gd name="connsiteY52" fmla="*/ 263225 h 600791"/>
              <a:gd name="connsiteX53" fmla="*/ 151934 w 607614"/>
              <a:gd name="connsiteY53" fmla="*/ 234419 h 600791"/>
              <a:gd name="connsiteX54" fmla="*/ 151934 w 607614"/>
              <a:gd name="connsiteY54" fmla="*/ 273773 h 600791"/>
              <a:gd name="connsiteX55" fmla="*/ 142070 w 607614"/>
              <a:gd name="connsiteY55" fmla="*/ 265448 h 600791"/>
              <a:gd name="connsiteX56" fmla="*/ 135242 w 607614"/>
              <a:gd name="connsiteY56" fmla="*/ 254096 h 600791"/>
              <a:gd name="connsiteX57" fmla="*/ 139036 w 607614"/>
              <a:gd name="connsiteY57" fmla="*/ 243501 h 600791"/>
              <a:gd name="connsiteX58" fmla="*/ 151934 w 607614"/>
              <a:gd name="connsiteY58" fmla="*/ 234419 h 600791"/>
              <a:gd name="connsiteX59" fmla="*/ 489129 w 607614"/>
              <a:gd name="connsiteY59" fmla="*/ 194954 h 600791"/>
              <a:gd name="connsiteX60" fmla="*/ 486091 w 607614"/>
              <a:gd name="connsiteY60" fmla="*/ 202539 h 600791"/>
              <a:gd name="connsiteX61" fmla="*/ 489129 w 607614"/>
              <a:gd name="connsiteY61" fmla="*/ 209367 h 600791"/>
              <a:gd name="connsiteX62" fmla="*/ 495965 w 607614"/>
              <a:gd name="connsiteY62" fmla="*/ 212401 h 600791"/>
              <a:gd name="connsiteX63" fmla="*/ 503560 w 607614"/>
              <a:gd name="connsiteY63" fmla="*/ 209367 h 600791"/>
              <a:gd name="connsiteX64" fmla="*/ 506598 w 607614"/>
              <a:gd name="connsiteY64" fmla="*/ 202539 h 600791"/>
              <a:gd name="connsiteX65" fmla="*/ 503560 w 607614"/>
              <a:gd name="connsiteY65" fmla="*/ 194954 h 600791"/>
              <a:gd name="connsiteX66" fmla="*/ 489129 w 607614"/>
              <a:gd name="connsiteY66" fmla="*/ 194954 h 600791"/>
              <a:gd name="connsiteX67" fmla="*/ 293933 w 607614"/>
              <a:gd name="connsiteY67" fmla="*/ 191919 h 600791"/>
              <a:gd name="connsiteX68" fmla="*/ 283300 w 607614"/>
              <a:gd name="connsiteY68" fmla="*/ 202539 h 600791"/>
              <a:gd name="connsiteX69" fmla="*/ 293933 w 607614"/>
              <a:gd name="connsiteY69" fmla="*/ 212401 h 600791"/>
              <a:gd name="connsiteX70" fmla="*/ 445837 w 607614"/>
              <a:gd name="connsiteY70" fmla="*/ 212401 h 600791"/>
              <a:gd name="connsiteX71" fmla="*/ 455711 w 607614"/>
              <a:gd name="connsiteY71" fmla="*/ 202539 h 600791"/>
              <a:gd name="connsiteX72" fmla="*/ 445837 w 607614"/>
              <a:gd name="connsiteY72" fmla="*/ 191919 h 600791"/>
              <a:gd name="connsiteX73" fmla="*/ 161777 w 607614"/>
              <a:gd name="connsiteY73" fmla="*/ 191919 h 600791"/>
              <a:gd name="connsiteX74" fmla="*/ 151903 w 607614"/>
              <a:gd name="connsiteY74" fmla="*/ 202539 h 600791"/>
              <a:gd name="connsiteX75" fmla="*/ 151903 w 607614"/>
              <a:gd name="connsiteY75" fmla="*/ 213159 h 600791"/>
              <a:gd name="connsiteX76" fmla="*/ 123042 w 607614"/>
              <a:gd name="connsiteY76" fmla="*/ 230607 h 600791"/>
              <a:gd name="connsiteX77" fmla="*/ 115447 w 607614"/>
              <a:gd name="connsiteY77" fmla="*/ 256398 h 600791"/>
              <a:gd name="connsiteX78" fmla="*/ 129118 w 607614"/>
              <a:gd name="connsiteY78" fmla="*/ 281431 h 600791"/>
              <a:gd name="connsiteX79" fmla="*/ 151903 w 607614"/>
              <a:gd name="connsiteY79" fmla="*/ 299637 h 600791"/>
              <a:gd name="connsiteX80" fmla="*/ 151903 w 607614"/>
              <a:gd name="connsiteY80" fmla="*/ 354254 h 600791"/>
              <a:gd name="connsiteX81" fmla="*/ 131396 w 607614"/>
              <a:gd name="connsiteY81" fmla="*/ 326187 h 600791"/>
              <a:gd name="connsiteX82" fmla="*/ 121523 w 607614"/>
              <a:gd name="connsiteY82" fmla="*/ 315567 h 600791"/>
              <a:gd name="connsiteX83" fmla="*/ 111649 w 607614"/>
              <a:gd name="connsiteY83" fmla="*/ 326187 h 600791"/>
              <a:gd name="connsiteX84" fmla="*/ 151903 w 607614"/>
              <a:gd name="connsiteY84" fmla="*/ 375494 h 600791"/>
              <a:gd name="connsiteX85" fmla="*/ 151903 w 607614"/>
              <a:gd name="connsiteY85" fmla="*/ 384597 h 600791"/>
              <a:gd name="connsiteX86" fmla="*/ 161777 w 607614"/>
              <a:gd name="connsiteY86" fmla="*/ 394459 h 600791"/>
              <a:gd name="connsiteX87" fmla="*/ 172411 w 607614"/>
              <a:gd name="connsiteY87" fmla="*/ 384597 h 600791"/>
              <a:gd name="connsiteX88" fmla="*/ 172411 w 607614"/>
              <a:gd name="connsiteY88" fmla="*/ 375494 h 600791"/>
              <a:gd name="connsiteX89" fmla="*/ 200513 w 607614"/>
              <a:gd name="connsiteY89" fmla="*/ 358806 h 600791"/>
              <a:gd name="connsiteX90" fmla="*/ 208867 w 607614"/>
              <a:gd name="connsiteY90" fmla="*/ 332256 h 600791"/>
              <a:gd name="connsiteX91" fmla="*/ 194437 w 607614"/>
              <a:gd name="connsiteY91" fmla="*/ 307223 h 600791"/>
              <a:gd name="connsiteX92" fmla="*/ 172411 w 607614"/>
              <a:gd name="connsiteY92" fmla="*/ 289775 h 600791"/>
              <a:gd name="connsiteX93" fmla="*/ 172411 w 607614"/>
              <a:gd name="connsiteY93" fmla="*/ 234400 h 600791"/>
              <a:gd name="connsiteX94" fmla="*/ 192158 w 607614"/>
              <a:gd name="connsiteY94" fmla="*/ 263225 h 600791"/>
              <a:gd name="connsiteX95" fmla="*/ 202791 w 607614"/>
              <a:gd name="connsiteY95" fmla="*/ 273087 h 600791"/>
              <a:gd name="connsiteX96" fmla="*/ 212665 w 607614"/>
              <a:gd name="connsiteY96" fmla="*/ 263225 h 600791"/>
              <a:gd name="connsiteX97" fmla="*/ 172411 w 607614"/>
              <a:gd name="connsiteY97" fmla="*/ 213159 h 600791"/>
              <a:gd name="connsiteX98" fmla="*/ 172411 w 607614"/>
              <a:gd name="connsiteY98" fmla="*/ 202539 h 600791"/>
              <a:gd name="connsiteX99" fmla="*/ 161777 w 607614"/>
              <a:gd name="connsiteY99" fmla="*/ 191919 h 600791"/>
              <a:gd name="connsiteX100" fmla="*/ 472420 w 607614"/>
              <a:gd name="connsiteY100" fmla="*/ 100890 h 600791"/>
              <a:gd name="connsiteX101" fmla="*/ 461787 w 607614"/>
              <a:gd name="connsiteY101" fmla="*/ 111510 h 600791"/>
              <a:gd name="connsiteX102" fmla="*/ 472420 w 607614"/>
              <a:gd name="connsiteY102" fmla="*/ 121372 h 600791"/>
              <a:gd name="connsiteX103" fmla="*/ 509636 w 607614"/>
              <a:gd name="connsiteY103" fmla="*/ 121372 h 600791"/>
              <a:gd name="connsiteX104" fmla="*/ 519510 w 607614"/>
              <a:gd name="connsiteY104" fmla="*/ 111510 h 600791"/>
              <a:gd name="connsiteX105" fmla="*/ 509636 w 607614"/>
              <a:gd name="connsiteY105" fmla="*/ 100890 h 600791"/>
              <a:gd name="connsiteX106" fmla="*/ 397228 w 607614"/>
              <a:gd name="connsiteY106" fmla="*/ 100890 h 600791"/>
              <a:gd name="connsiteX107" fmla="*/ 387354 w 607614"/>
              <a:gd name="connsiteY107" fmla="*/ 111510 h 600791"/>
              <a:gd name="connsiteX108" fmla="*/ 397228 w 607614"/>
              <a:gd name="connsiteY108" fmla="*/ 121372 h 600791"/>
              <a:gd name="connsiteX109" fmla="*/ 434444 w 607614"/>
              <a:gd name="connsiteY109" fmla="*/ 121372 h 600791"/>
              <a:gd name="connsiteX110" fmla="*/ 445077 w 607614"/>
              <a:gd name="connsiteY110" fmla="*/ 111510 h 600791"/>
              <a:gd name="connsiteX111" fmla="*/ 434444 w 607614"/>
              <a:gd name="connsiteY111" fmla="*/ 100890 h 600791"/>
              <a:gd name="connsiteX112" fmla="*/ 322795 w 607614"/>
              <a:gd name="connsiteY112" fmla="*/ 100890 h 600791"/>
              <a:gd name="connsiteX113" fmla="*/ 312162 w 607614"/>
              <a:gd name="connsiteY113" fmla="*/ 111510 h 600791"/>
              <a:gd name="connsiteX114" fmla="*/ 322795 w 607614"/>
              <a:gd name="connsiteY114" fmla="*/ 121372 h 600791"/>
              <a:gd name="connsiteX115" fmla="*/ 360011 w 607614"/>
              <a:gd name="connsiteY115" fmla="*/ 121372 h 600791"/>
              <a:gd name="connsiteX116" fmla="*/ 369885 w 607614"/>
              <a:gd name="connsiteY116" fmla="*/ 111510 h 600791"/>
              <a:gd name="connsiteX117" fmla="*/ 360011 w 607614"/>
              <a:gd name="connsiteY117" fmla="*/ 100890 h 600791"/>
              <a:gd name="connsiteX118" fmla="*/ 247603 w 607614"/>
              <a:gd name="connsiteY118" fmla="*/ 100890 h 600791"/>
              <a:gd name="connsiteX119" fmla="*/ 237729 w 607614"/>
              <a:gd name="connsiteY119" fmla="*/ 111510 h 600791"/>
              <a:gd name="connsiteX120" fmla="*/ 247603 w 607614"/>
              <a:gd name="connsiteY120" fmla="*/ 121372 h 600791"/>
              <a:gd name="connsiteX121" fmla="*/ 284819 w 607614"/>
              <a:gd name="connsiteY121" fmla="*/ 121372 h 600791"/>
              <a:gd name="connsiteX122" fmla="*/ 295452 w 607614"/>
              <a:gd name="connsiteY122" fmla="*/ 111510 h 600791"/>
              <a:gd name="connsiteX123" fmla="*/ 284819 w 607614"/>
              <a:gd name="connsiteY123" fmla="*/ 100890 h 600791"/>
              <a:gd name="connsiteX124" fmla="*/ 173170 w 607614"/>
              <a:gd name="connsiteY124" fmla="*/ 100890 h 600791"/>
              <a:gd name="connsiteX125" fmla="*/ 162537 w 607614"/>
              <a:gd name="connsiteY125" fmla="*/ 111510 h 600791"/>
              <a:gd name="connsiteX126" fmla="*/ 173170 w 607614"/>
              <a:gd name="connsiteY126" fmla="*/ 121372 h 600791"/>
              <a:gd name="connsiteX127" fmla="*/ 210386 w 607614"/>
              <a:gd name="connsiteY127" fmla="*/ 121372 h 600791"/>
              <a:gd name="connsiteX128" fmla="*/ 220260 w 607614"/>
              <a:gd name="connsiteY128" fmla="*/ 111510 h 600791"/>
              <a:gd name="connsiteX129" fmla="*/ 210386 w 607614"/>
              <a:gd name="connsiteY129" fmla="*/ 100890 h 600791"/>
              <a:gd name="connsiteX130" fmla="*/ 97978 w 607614"/>
              <a:gd name="connsiteY130" fmla="*/ 100890 h 600791"/>
              <a:gd name="connsiteX131" fmla="*/ 88104 w 607614"/>
              <a:gd name="connsiteY131" fmla="*/ 111510 h 600791"/>
              <a:gd name="connsiteX132" fmla="*/ 97978 w 607614"/>
              <a:gd name="connsiteY132" fmla="*/ 121372 h 600791"/>
              <a:gd name="connsiteX133" fmla="*/ 135194 w 607614"/>
              <a:gd name="connsiteY133" fmla="*/ 121372 h 600791"/>
              <a:gd name="connsiteX134" fmla="*/ 145827 w 607614"/>
              <a:gd name="connsiteY134" fmla="*/ 111510 h 600791"/>
              <a:gd name="connsiteX135" fmla="*/ 135194 w 607614"/>
              <a:gd name="connsiteY135" fmla="*/ 100890 h 600791"/>
              <a:gd name="connsiteX136" fmla="*/ 40254 w 607614"/>
              <a:gd name="connsiteY136" fmla="*/ 20482 h 600791"/>
              <a:gd name="connsiteX137" fmla="*/ 20507 w 607614"/>
              <a:gd name="connsiteY137" fmla="*/ 40204 h 600791"/>
              <a:gd name="connsiteX138" fmla="*/ 30381 w 607614"/>
              <a:gd name="connsiteY138" fmla="*/ 57652 h 600791"/>
              <a:gd name="connsiteX139" fmla="*/ 30381 w 607614"/>
              <a:gd name="connsiteY139" fmla="*/ 30343 h 600791"/>
              <a:gd name="connsiteX140" fmla="*/ 577233 w 607614"/>
              <a:gd name="connsiteY140" fmla="*/ 30343 h 600791"/>
              <a:gd name="connsiteX141" fmla="*/ 577233 w 607614"/>
              <a:gd name="connsiteY141" fmla="*/ 57652 h 600791"/>
              <a:gd name="connsiteX142" fmla="*/ 587107 w 607614"/>
              <a:gd name="connsiteY142" fmla="*/ 40204 h 600791"/>
              <a:gd name="connsiteX143" fmla="*/ 567360 w 607614"/>
              <a:gd name="connsiteY143" fmla="*/ 20482 h 600791"/>
              <a:gd name="connsiteX144" fmla="*/ 40254 w 607614"/>
              <a:gd name="connsiteY144" fmla="*/ 0 h 600791"/>
              <a:gd name="connsiteX145" fmla="*/ 567360 w 607614"/>
              <a:gd name="connsiteY145" fmla="*/ 0 h 600791"/>
              <a:gd name="connsiteX146" fmla="*/ 607614 w 607614"/>
              <a:gd name="connsiteY146" fmla="*/ 40204 h 600791"/>
              <a:gd name="connsiteX147" fmla="*/ 577233 w 607614"/>
              <a:gd name="connsiteY147" fmla="*/ 79650 h 600791"/>
              <a:gd name="connsiteX148" fmla="*/ 577233 w 607614"/>
              <a:gd name="connsiteY148" fmla="*/ 111510 h 600791"/>
              <a:gd name="connsiteX149" fmla="*/ 567360 w 607614"/>
              <a:gd name="connsiteY149" fmla="*/ 100890 h 600791"/>
              <a:gd name="connsiteX150" fmla="*/ 546853 w 607614"/>
              <a:gd name="connsiteY150" fmla="*/ 100890 h 600791"/>
              <a:gd name="connsiteX151" fmla="*/ 536979 w 607614"/>
              <a:gd name="connsiteY151" fmla="*/ 111510 h 600791"/>
              <a:gd name="connsiteX152" fmla="*/ 546853 w 607614"/>
              <a:gd name="connsiteY152" fmla="*/ 121372 h 600791"/>
              <a:gd name="connsiteX153" fmla="*/ 567360 w 607614"/>
              <a:gd name="connsiteY153" fmla="*/ 121372 h 600791"/>
              <a:gd name="connsiteX154" fmla="*/ 577233 w 607614"/>
              <a:gd name="connsiteY154" fmla="*/ 111510 h 600791"/>
              <a:gd name="connsiteX155" fmla="*/ 577233 w 607614"/>
              <a:gd name="connsiteY155" fmla="*/ 570448 h 600791"/>
              <a:gd name="connsiteX156" fmla="*/ 546853 w 607614"/>
              <a:gd name="connsiteY156" fmla="*/ 540105 h 600791"/>
              <a:gd name="connsiteX157" fmla="*/ 486091 w 607614"/>
              <a:gd name="connsiteY157" fmla="*/ 600791 h 600791"/>
              <a:gd name="connsiteX158" fmla="*/ 425330 w 607614"/>
              <a:gd name="connsiteY158" fmla="*/ 540105 h 600791"/>
              <a:gd name="connsiteX159" fmla="*/ 364569 w 607614"/>
              <a:gd name="connsiteY159" fmla="*/ 600791 h 600791"/>
              <a:gd name="connsiteX160" fmla="*/ 303807 w 607614"/>
              <a:gd name="connsiteY160" fmla="*/ 540105 h 600791"/>
              <a:gd name="connsiteX161" fmla="*/ 243046 w 607614"/>
              <a:gd name="connsiteY161" fmla="*/ 600791 h 600791"/>
              <a:gd name="connsiteX162" fmla="*/ 182284 w 607614"/>
              <a:gd name="connsiteY162" fmla="*/ 540105 h 600791"/>
              <a:gd name="connsiteX163" fmla="*/ 121523 w 607614"/>
              <a:gd name="connsiteY163" fmla="*/ 600791 h 600791"/>
              <a:gd name="connsiteX164" fmla="*/ 60761 w 607614"/>
              <a:gd name="connsiteY164" fmla="*/ 540105 h 600791"/>
              <a:gd name="connsiteX165" fmla="*/ 30381 w 607614"/>
              <a:gd name="connsiteY165" fmla="*/ 570448 h 600791"/>
              <a:gd name="connsiteX166" fmla="*/ 30381 w 607614"/>
              <a:gd name="connsiteY166" fmla="*/ 111510 h 600791"/>
              <a:gd name="connsiteX167" fmla="*/ 40254 w 607614"/>
              <a:gd name="connsiteY167" fmla="*/ 121372 h 600791"/>
              <a:gd name="connsiteX168" fmla="*/ 60761 w 607614"/>
              <a:gd name="connsiteY168" fmla="*/ 121372 h 600791"/>
              <a:gd name="connsiteX169" fmla="*/ 70635 w 607614"/>
              <a:gd name="connsiteY169" fmla="*/ 111510 h 600791"/>
              <a:gd name="connsiteX170" fmla="*/ 60761 w 607614"/>
              <a:gd name="connsiteY170" fmla="*/ 100890 h 600791"/>
              <a:gd name="connsiteX171" fmla="*/ 40254 w 607614"/>
              <a:gd name="connsiteY171" fmla="*/ 100890 h 600791"/>
              <a:gd name="connsiteX172" fmla="*/ 30381 w 607614"/>
              <a:gd name="connsiteY172" fmla="*/ 111510 h 600791"/>
              <a:gd name="connsiteX173" fmla="*/ 30381 w 607614"/>
              <a:gd name="connsiteY173" fmla="*/ 79650 h 600791"/>
              <a:gd name="connsiteX174" fmla="*/ 0 w 607614"/>
              <a:gd name="connsiteY174" fmla="*/ 40204 h 600791"/>
              <a:gd name="connsiteX175" fmla="*/ 40254 w 607614"/>
              <a:gd name="connsiteY175" fmla="*/ 0 h 60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607614" h="600791">
                <a:moveTo>
                  <a:pt x="489129" y="407354"/>
                </a:moveTo>
                <a:cubicBezTo>
                  <a:pt x="486851" y="409630"/>
                  <a:pt x="486091" y="411906"/>
                  <a:pt x="486091" y="414940"/>
                </a:cubicBezTo>
                <a:cubicBezTo>
                  <a:pt x="486091" y="417216"/>
                  <a:pt x="486851" y="420250"/>
                  <a:pt x="489129" y="421767"/>
                </a:cubicBezTo>
                <a:cubicBezTo>
                  <a:pt x="490648" y="423285"/>
                  <a:pt x="493687" y="424802"/>
                  <a:pt x="495965" y="424802"/>
                </a:cubicBezTo>
                <a:cubicBezTo>
                  <a:pt x="499003" y="424802"/>
                  <a:pt x="501282" y="423285"/>
                  <a:pt x="503560" y="421767"/>
                </a:cubicBezTo>
                <a:cubicBezTo>
                  <a:pt x="505079" y="420250"/>
                  <a:pt x="506598" y="417216"/>
                  <a:pt x="506598" y="414940"/>
                </a:cubicBezTo>
                <a:cubicBezTo>
                  <a:pt x="506598" y="411906"/>
                  <a:pt x="505079" y="409630"/>
                  <a:pt x="503560" y="407354"/>
                </a:cubicBezTo>
                <a:cubicBezTo>
                  <a:pt x="499763" y="403562"/>
                  <a:pt x="492927" y="403562"/>
                  <a:pt x="489129" y="407354"/>
                </a:cubicBezTo>
                <a:close/>
                <a:moveTo>
                  <a:pt x="293933" y="404320"/>
                </a:moveTo>
                <a:cubicBezTo>
                  <a:pt x="287857" y="404320"/>
                  <a:pt x="283300" y="408872"/>
                  <a:pt x="283300" y="414940"/>
                </a:cubicBezTo>
                <a:cubicBezTo>
                  <a:pt x="283300" y="420250"/>
                  <a:pt x="287857" y="424802"/>
                  <a:pt x="293933" y="424802"/>
                </a:cubicBezTo>
                <a:lnTo>
                  <a:pt x="445837" y="424802"/>
                </a:lnTo>
                <a:cubicBezTo>
                  <a:pt x="451154" y="424802"/>
                  <a:pt x="455711" y="420250"/>
                  <a:pt x="455711" y="414940"/>
                </a:cubicBezTo>
                <a:cubicBezTo>
                  <a:pt x="455711" y="408872"/>
                  <a:pt x="451154" y="404320"/>
                  <a:pt x="445837" y="404320"/>
                </a:cubicBezTo>
                <a:close/>
                <a:moveTo>
                  <a:pt x="347100" y="336807"/>
                </a:moveTo>
                <a:cubicBezTo>
                  <a:pt x="345581" y="338324"/>
                  <a:pt x="344062" y="341359"/>
                  <a:pt x="344062" y="343634"/>
                </a:cubicBezTo>
                <a:cubicBezTo>
                  <a:pt x="344062" y="346669"/>
                  <a:pt x="345581" y="348944"/>
                  <a:pt x="347100" y="351220"/>
                </a:cubicBezTo>
                <a:cubicBezTo>
                  <a:pt x="349378" y="352737"/>
                  <a:pt x="351657" y="354254"/>
                  <a:pt x="354695" y="354254"/>
                </a:cubicBezTo>
                <a:cubicBezTo>
                  <a:pt x="356973" y="354254"/>
                  <a:pt x="360011" y="352737"/>
                  <a:pt x="361530" y="351220"/>
                </a:cubicBezTo>
                <a:cubicBezTo>
                  <a:pt x="363809" y="348944"/>
                  <a:pt x="364569" y="346669"/>
                  <a:pt x="364569" y="343634"/>
                </a:cubicBezTo>
                <a:cubicBezTo>
                  <a:pt x="364569" y="341359"/>
                  <a:pt x="363809" y="338324"/>
                  <a:pt x="361530" y="336807"/>
                </a:cubicBezTo>
                <a:cubicBezTo>
                  <a:pt x="357733" y="333014"/>
                  <a:pt x="350897" y="333014"/>
                  <a:pt x="347100" y="336807"/>
                </a:cubicBezTo>
                <a:close/>
                <a:moveTo>
                  <a:pt x="394949" y="333773"/>
                </a:moveTo>
                <a:cubicBezTo>
                  <a:pt x="389633" y="333773"/>
                  <a:pt x="385076" y="338324"/>
                  <a:pt x="385076" y="343634"/>
                </a:cubicBezTo>
                <a:cubicBezTo>
                  <a:pt x="385076" y="349703"/>
                  <a:pt x="389633" y="354254"/>
                  <a:pt x="394949" y="354254"/>
                </a:cubicBezTo>
                <a:lnTo>
                  <a:pt x="495965" y="354254"/>
                </a:lnTo>
                <a:cubicBezTo>
                  <a:pt x="502041" y="354254"/>
                  <a:pt x="506598" y="349703"/>
                  <a:pt x="506598" y="343634"/>
                </a:cubicBezTo>
                <a:cubicBezTo>
                  <a:pt x="506598" y="338324"/>
                  <a:pt x="502041" y="333773"/>
                  <a:pt x="495965" y="333773"/>
                </a:cubicBezTo>
                <a:close/>
                <a:moveTo>
                  <a:pt x="293933" y="333773"/>
                </a:moveTo>
                <a:cubicBezTo>
                  <a:pt x="287857" y="333773"/>
                  <a:pt x="283300" y="338324"/>
                  <a:pt x="283300" y="343634"/>
                </a:cubicBezTo>
                <a:cubicBezTo>
                  <a:pt x="283300" y="349703"/>
                  <a:pt x="287857" y="354254"/>
                  <a:pt x="293933" y="354254"/>
                </a:cubicBezTo>
                <a:lnTo>
                  <a:pt x="313681" y="354254"/>
                </a:lnTo>
                <a:cubicBezTo>
                  <a:pt x="319757" y="354254"/>
                  <a:pt x="324314" y="349703"/>
                  <a:pt x="324314" y="343634"/>
                </a:cubicBezTo>
                <a:cubicBezTo>
                  <a:pt x="324314" y="338324"/>
                  <a:pt x="319757" y="333773"/>
                  <a:pt x="313681" y="333773"/>
                </a:cubicBezTo>
                <a:close/>
                <a:moveTo>
                  <a:pt x="172403" y="314712"/>
                </a:moveTo>
                <a:lnTo>
                  <a:pt x="182267" y="323063"/>
                </a:lnTo>
                <a:cubicBezTo>
                  <a:pt x="186060" y="325340"/>
                  <a:pt x="188336" y="329895"/>
                  <a:pt x="188336" y="334450"/>
                </a:cubicBezTo>
                <a:cubicBezTo>
                  <a:pt x="189095" y="338246"/>
                  <a:pt x="187578" y="342042"/>
                  <a:pt x="185301" y="345078"/>
                </a:cubicBezTo>
                <a:cubicBezTo>
                  <a:pt x="181508" y="349633"/>
                  <a:pt x="176955" y="352670"/>
                  <a:pt x="172403" y="354188"/>
                </a:cubicBezTo>
                <a:close/>
                <a:moveTo>
                  <a:pt x="296971" y="265501"/>
                </a:moveTo>
                <a:cubicBezTo>
                  <a:pt x="294693" y="267777"/>
                  <a:pt x="293933" y="270053"/>
                  <a:pt x="293933" y="273087"/>
                </a:cubicBezTo>
                <a:cubicBezTo>
                  <a:pt x="293933" y="276121"/>
                  <a:pt x="294693" y="278397"/>
                  <a:pt x="296971" y="279914"/>
                </a:cubicBezTo>
                <a:cubicBezTo>
                  <a:pt x="298491" y="282190"/>
                  <a:pt x="301529" y="282948"/>
                  <a:pt x="303807" y="282948"/>
                </a:cubicBezTo>
                <a:cubicBezTo>
                  <a:pt x="306086" y="282948"/>
                  <a:pt x="309124" y="282190"/>
                  <a:pt x="310643" y="279914"/>
                </a:cubicBezTo>
                <a:cubicBezTo>
                  <a:pt x="312921" y="278397"/>
                  <a:pt x="313681" y="276121"/>
                  <a:pt x="313681" y="273087"/>
                </a:cubicBezTo>
                <a:cubicBezTo>
                  <a:pt x="313681" y="270053"/>
                  <a:pt x="312921" y="267777"/>
                  <a:pt x="310643" y="265501"/>
                </a:cubicBezTo>
                <a:cubicBezTo>
                  <a:pt x="307605" y="262467"/>
                  <a:pt x="300769" y="262467"/>
                  <a:pt x="296971" y="265501"/>
                </a:cubicBezTo>
                <a:close/>
                <a:moveTo>
                  <a:pt x="344062" y="263225"/>
                </a:moveTo>
                <a:cubicBezTo>
                  <a:pt x="338745" y="263225"/>
                  <a:pt x="334188" y="267777"/>
                  <a:pt x="334188" y="273087"/>
                </a:cubicBezTo>
                <a:cubicBezTo>
                  <a:pt x="334188" y="278397"/>
                  <a:pt x="338745" y="282948"/>
                  <a:pt x="344062" y="282948"/>
                </a:cubicBezTo>
                <a:lnTo>
                  <a:pt x="495965" y="282948"/>
                </a:lnTo>
                <a:cubicBezTo>
                  <a:pt x="502041" y="282948"/>
                  <a:pt x="506598" y="278397"/>
                  <a:pt x="506598" y="273087"/>
                </a:cubicBezTo>
                <a:cubicBezTo>
                  <a:pt x="506598" y="267777"/>
                  <a:pt x="502041" y="263225"/>
                  <a:pt x="495965" y="263225"/>
                </a:cubicBezTo>
                <a:close/>
                <a:moveTo>
                  <a:pt x="151934" y="234419"/>
                </a:moveTo>
                <a:lnTo>
                  <a:pt x="151934" y="273773"/>
                </a:lnTo>
                <a:lnTo>
                  <a:pt x="142070" y="265448"/>
                </a:lnTo>
                <a:cubicBezTo>
                  <a:pt x="138277" y="263178"/>
                  <a:pt x="136001" y="258637"/>
                  <a:pt x="135242" y="254096"/>
                </a:cubicBezTo>
                <a:cubicBezTo>
                  <a:pt x="135242" y="250312"/>
                  <a:pt x="136001" y="246528"/>
                  <a:pt x="139036" y="243501"/>
                </a:cubicBezTo>
                <a:cubicBezTo>
                  <a:pt x="142070" y="238960"/>
                  <a:pt x="146623" y="235933"/>
                  <a:pt x="151934" y="234419"/>
                </a:cubicBezTo>
                <a:close/>
                <a:moveTo>
                  <a:pt x="489129" y="194954"/>
                </a:moveTo>
                <a:cubicBezTo>
                  <a:pt x="486851" y="197229"/>
                  <a:pt x="486091" y="199505"/>
                  <a:pt x="486091" y="202539"/>
                </a:cubicBezTo>
                <a:cubicBezTo>
                  <a:pt x="486091" y="204815"/>
                  <a:pt x="486851" y="207849"/>
                  <a:pt x="489129" y="209367"/>
                </a:cubicBezTo>
                <a:cubicBezTo>
                  <a:pt x="490648" y="210884"/>
                  <a:pt x="493687" y="212401"/>
                  <a:pt x="495965" y="212401"/>
                </a:cubicBezTo>
                <a:cubicBezTo>
                  <a:pt x="499003" y="212401"/>
                  <a:pt x="501282" y="210884"/>
                  <a:pt x="503560" y="209367"/>
                </a:cubicBezTo>
                <a:cubicBezTo>
                  <a:pt x="505079" y="207849"/>
                  <a:pt x="506598" y="204815"/>
                  <a:pt x="506598" y="202539"/>
                </a:cubicBezTo>
                <a:cubicBezTo>
                  <a:pt x="506598" y="199505"/>
                  <a:pt x="505079" y="197229"/>
                  <a:pt x="503560" y="194954"/>
                </a:cubicBezTo>
                <a:cubicBezTo>
                  <a:pt x="499763" y="191161"/>
                  <a:pt x="492927" y="191161"/>
                  <a:pt x="489129" y="194954"/>
                </a:cubicBezTo>
                <a:close/>
                <a:moveTo>
                  <a:pt x="293933" y="191919"/>
                </a:moveTo>
                <a:cubicBezTo>
                  <a:pt x="287857" y="191919"/>
                  <a:pt x="283300" y="196471"/>
                  <a:pt x="283300" y="202539"/>
                </a:cubicBezTo>
                <a:cubicBezTo>
                  <a:pt x="283300" y="207849"/>
                  <a:pt x="287857" y="212401"/>
                  <a:pt x="293933" y="212401"/>
                </a:cubicBezTo>
                <a:lnTo>
                  <a:pt x="445837" y="212401"/>
                </a:lnTo>
                <a:cubicBezTo>
                  <a:pt x="451154" y="212401"/>
                  <a:pt x="455711" y="207849"/>
                  <a:pt x="455711" y="202539"/>
                </a:cubicBezTo>
                <a:cubicBezTo>
                  <a:pt x="455711" y="196471"/>
                  <a:pt x="451154" y="191919"/>
                  <a:pt x="445837" y="191919"/>
                </a:cubicBezTo>
                <a:close/>
                <a:moveTo>
                  <a:pt x="161777" y="191919"/>
                </a:moveTo>
                <a:cubicBezTo>
                  <a:pt x="156460" y="191919"/>
                  <a:pt x="151903" y="196471"/>
                  <a:pt x="151903" y="202539"/>
                </a:cubicBezTo>
                <a:lnTo>
                  <a:pt x="151903" y="213159"/>
                </a:lnTo>
                <a:cubicBezTo>
                  <a:pt x="140511" y="215435"/>
                  <a:pt x="130637" y="221504"/>
                  <a:pt x="123042" y="230607"/>
                </a:cubicBezTo>
                <a:cubicBezTo>
                  <a:pt x="116966" y="237434"/>
                  <a:pt x="114687" y="246537"/>
                  <a:pt x="115447" y="256398"/>
                </a:cubicBezTo>
                <a:cubicBezTo>
                  <a:pt x="116206" y="266260"/>
                  <a:pt x="121523" y="275363"/>
                  <a:pt x="129118" y="281431"/>
                </a:cubicBezTo>
                <a:lnTo>
                  <a:pt x="151903" y="299637"/>
                </a:lnTo>
                <a:lnTo>
                  <a:pt x="151903" y="354254"/>
                </a:lnTo>
                <a:cubicBezTo>
                  <a:pt x="140511" y="350461"/>
                  <a:pt x="131396" y="339083"/>
                  <a:pt x="131396" y="326187"/>
                </a:cubicBezTo>
                <a:cubicBezTo>
                  <a:pt x="131396" y="320118"/>
                  <a:pt x="126839" y="315567"/>
                  <a:pt x="121523" y="315567"/>
                </a:cubicBezTo>
                <a:cubicBezTo>
                  <a:pt x="116206" y="315567"/>
                  <a:pt x="111649" y="320118"/>
                  <a:pt x="111649" y="326187"/>
                </a:cubicBezTo>
                <a:cubicBezTo>
                  <a:pt x="111649" y="350461"/>
                  <a:pt x="129118" y="370943"/>
                  <a:pt x="151903" y="375494"/>
                </a:cubicBezTo>
                <a:lnTo>
                  <a:pt x="151903" y="384597"/>
                </a:lnTo>
                <a:cubicBezTo>
                  <a:pt x="151903" y="389907"/>
                  <a:pt x="156460" y="394459"/>
                  <a:pt x="161777" y="394459"/>
                </a:cubicBezTo>
                <a:cubicBezTo>
                  <a:pt x="167853" y="394459"/>
                  <a:pt x="172411" y="389907"/>
                  <a:pt x="172411" y="384597"/>
                </a:cubicBezTo>
                <a:lnTo>
                  <a:pt x="172411" y="375494"/>
                </a:lnTo>
                <a:cubicBezTo>
                  <a:pt x="183044" y="373219"/>
                  <a:pt x="192918" y="367150"/>
                  <a:pt x="200513" y="358806"/>
                </a:cubicBezTo>
                <a:cubicBezTo>
                  <a:pt x="206589" y="351220"/>
                  <a:pt x="209627" y="342117"/>
                  <a:pt x="208867" y="332256"/>
                </a:cubicBezTo>
                <a:cubicBezTo>
                  <a:pt x="207348" y="322394"/>
                  <a:pt x="202791" y="313291"/>
                  <a:pt x="194437" y="307223"/>
                </a:cubicBezTo>
                <a:lnTo>
                  <a:pt x="172411" y="289775"/>
                </a:lnTo>
                <a:lnTo>
                  <a:pt x="172411" y="234400"/>
                </a:lnTo>
                <a:cubicBezTo>
                  <a:pt x="183803" y="238951"/>
                  <a:pt x="192158" y="249571"/>
                  <a:pt x="192158" y="263225"/>
                </a:cubicBezTo>
                <a:cubicBezTo>
                  <a:pt x="192158" y="268535"/>
                  <a:pt x="196715" y="273087"/>
                  <a:pt x="202791" y="273087"/>
                </a:cubicBezTo>
                <a:cubicBezTo>
                  <a:pt x="208108" y="273087"/>
                  <a:pt x="212665" y="268535"/>
                  <a:pt x="212665" y="263225"/>
                </a:cubicBezTo>
                <a:cubicBezTo>
                  <a:pt x="212665" y="238192"/>
                  <a:pt x="195196" y="217711"/>
                  <a:pt x="172411" y="213159"/>
                </a:cubicBezTo>
                <a:lnTo>
                  <a:pt x="172411" y="202539"/>
                </a:lnTo>
                <a:cubicBezTo>
                  <a:pt x="172411" y="196471"/>
                  <a:pt x="167853" y="191919"/>
                  <a:pt x="161777" y="191919"/>
                </a:cubicBezTo>
                <a:close/>
                <a:moveTo>
                  <a:pt x="472420" y="100890"/>
                </a:moveTo>
                <a:cubicBezTo>
                  <a:pt x="466344" y="100890"/>
                  <a:pt x="461787" y="105442"/>
                  <a:pt x="461787" y="111510"/>
                </a:cubicBezTo>
                <a:cubicBezTo>
                  <a:pt x="461787" y="116820"/>
                  <a:pt x="466344" y="121372"/>
                  <a:pt x="472420" y="121372"/>
                </a:cubicBezTo>
                <a:lnTo>
                  <a:pt x="509636" y="121372"/>
                </a:lnTo>
                <a:cubicBezTo>
                  <a:pt x="514953" y="121372"/>
                  <a:pt x="519510" y="116820"/>
                  <a:pt x="519510" y="111510"/>
                </a:cubicBezTo>
                <a:cubicBezTo>
                  <a:pt x="519510" y="105442"/>
                  <a:pt x="514953" y="100890"/>
                  <a:pt x="509636" y="100890"/>
                </a:cubicBezTo>
                <a:close/>
                <a:moveTo>
                  <a:pt x="397228" y="100890"/>
                </a:moveTo>
                <a:cubicBezTo>
                  <a:pt x="391911" y="100890"/>
                  <a:pt x="387354" y="105442"/>
                  <a:pt x="387354" y="111510"/>
                </a:cubicBezTo>
                <a:cubicBezTo>
                  <a:pt x="387354" y="116820"/>
                  <a:pt x="391911" y="121372"/>
                  <a:pt x="397228" y="121372"/>
                </a:cubicBezTo>
                <a:lnTo>
                  <a:pt x="434444" y="121372"/>
                </a:lnTo>
                <a:cubicBezTo>
                  <a:pt x="440520" y="121372"/>
                  <a:pt x="445077" y="116820"/>
                  <a:pt x="445077" y="111510"/>
                </a:cubicBezTo>
                <a:cubicBezTo>
                  <a:pt x="445077" y="105442"/>
                  <a:pt x="440520" y="100890"/>
                  <a:pt x="434444" y="100890"/>
                </a:cubicBezTo>
                <a:close/>
                <a:moveTo>
                  <a:pt x="322795" y="100890"/>
                </a:moveTo>
                <a:cubicBezTo>
                  <a:pt x="316719" y="100890"/>
                  <a:pt x="312162" y="105442"/>
                  <a:pt x="312162" y="111510"/>
                </a:cubicBezTo>
                <a:cubicBezTo>
                  <a:pt x="312162" y="116820"/>
                  <a:pt x="316719" y="121372"/>
                  <a:pt x="322795" y="121372"/>
                </a:cubicBezTo>
                <a:lnTo>
                  <a:pt x="360011" y="121372"/>
                </a:lnTo>
                <a:cubicBezTo>
                  <a:pt x="365328" y="121372"/>
                  <a:pt x="369885" y="116820"/>
                  <a:pt x="369885" y="111510"/>
                </a:cubicBezTo>
                <a:cubicBezTo>
                  <a:pt x="369885" y="105442"/>
                  <a:pt x="365328" y="100890"/>
                  <a:pt x="360011" y="100890"/>
                </a:cubicBezTo>
                <a:close/>
                <a:moveTo>
                  <a:pt x="247603" y="100890"/>
                </a:moveTo>
                <a:cubicBezTo>
                  <a:pt x="242286" y="100890"/>
                  <a:pt x="237729" y="105442"/>
                  <a:pt x="237729" y="111510"/>
                </a:cubicBezTo>
                <a:cubicBezTo>
                  <a:pt x="237729" y="116820"/>
                  <a:pt x="242286" y="121372"/>
                  <a:pt x="247603" y="121372"/>
                </a:cubicBezTo>
                <a:lnTo>
                  <a:pt x="284819" y="121372"/>
                </a:lnTo>
                <a:cubicBezTo>
                  <a:pt x="290895" y="121372"/>
                  <a:pt x="295452" y="116820"/>
                  <a:pt x="295452" y="111510"/>
                </a:cubicBezTo>
                <a:cubicBezTo>
                  <a:pt x="295452" y="105442"/>
                  <a:pt x="290895" y="100890"/>
                  <a:pt x="284819" y="100890"/>
                </a:cubicBezTo>
                <a:close/>
                <a:moveTo>
                  <a:pt x="173170" y="100890"/>
                </a:moveTo>
                <a:cubicBezTo>
                  <a:pt x="167094" y="100890"/>
                  <a:pt x="162537" y="105442"/>
                  <a:pt x="162537" y="111510"/>
                </a:cubicBezTo>
                <a:cubicBezTo>
                  <a:pt x="162537" y="116820"/>
                  <a:pt x="167094" y="121372"/>
                  <a:pt x="173170" y="121372"/>
                </a:cubicBezTo>
                <a:lnTo>
                  <a:pt x="210386" y="121372"/>
                </a:lnTo>
                <a:cubicBezTo>
                  <a:pt x="215703" y="121372"/>
                  <a:pt x="220260" y="116820"/>
                  <a:pt x="220260" y="111510"/>
                </a:cubicBezTo>
                <a:cubicBezTo>
                  <a:pt x="220260" y="105442"/>
                  <a:pt x="215703" y="100890"/>
                  <a:pt x="210386" y="100890"/>
                </a:cubicBezTo>
                <a:close/>
                <a:moveTo>
                  <a:pt x="97978" y="100890"/>
                </a:moveTo>
                <a:cubicBezTo>
                  <a:pt x="92661" y="100890"/>
                  <a:pt x="88104" y="105442"/>
                  <a:pt x="88104" y="111510"/>
                </a:cubicBezTo>
                <a:cubicBezTo>
                  <a:pt x="88104" y="116820"/>
                  <a:pt x="92661" y="121372"/>
                  <a:pt x="97978" y="121372"/>
                </a:cubicBezTo>
                <a:lnTo>
                  <a:pt x="135194" y="121372"/>
                </a:lnTo>
                <a:cubicBezTo>
                  <a:pt x="141270" y="121372"/>
                  <a:pt x="145827" y="116820"/>
                  <a:pt x="145827" y="111510"/>
                </a:cubicBezTo>
                <a:cubicBezTo>
                  <a:pt x="145827" y="105442"/>
                  <a:pt x="141270" y="100890"/>
                  <a:pt x="135194" y="100890"/>
                </a:cubicBezTo>
                <a:close/>
                <a:moveTo>
                  <a:pt x="40254" y="20482"/>
                </a:moveTo>
                <a:cubicBezTo>
                  <a:pt x="29621" y="20482"/>
                  <a:pt x="20507" y="29584"/>
                  <a:pt x="20507" y="40204"/>
                </a:cubicBezTo>
                <a:cubicBezTo>
                  <a:pt x="20507" y="47790"/>
                  <a:pt x="24304" y="54617"/>
                  <a:pt x="30381" y="57652"/>
                </a:cubicBezTo>
                <a:lnTo>
                  <a:pt x="30381" y="30343"/>
                </a:lnTo>
                <a:lnTo>
                  <a:pt x="577233" y="30343"/>
                </a:lnTo>
                <a:lnTo>
                  <a:pt x="577233" y="57652"/>
                </a:lnTo>
                <a:cubicBezTo>
                  <a:pt x="583310" y="54617"/>
                  <a:pt x="587107" y="47790"/>
                  <a:pt x="587107" y="40204"/>
                </a:cubicBezTo>
                <a:cubicBezTo>
                  <a:pt x="587107" y="29584"/>
                  <a:pt x="577993" y="20482"/>
                  <a:pt x="567360" y="20482"/>
                </a:cubicBezTo>
                <a:close/>
                <a:moveTo>
                  <a:pt x="40254" y="0"/>
                </a:moveTo>
                <a:lnTo>
                  <a:pt x="567360" y="0"/>
                </a:lnTo>
                <a:cubicBezTo>
                  <a:pt x="589386" y="0"/>
                  <a:pt x="607614" y="18206"/>
                  <a:pt x="607614" y="40204"/>
                </a:cubicBezTo>
                <a:cubicBezTo>
                  <a:pt x="607614" y="59169"/>
                  <a:pt x="594702" y="75099"/>
                  <a:pt x="577233" y="79650"/>
                </a:cubicBezTo>
                <a:lnTo>
                  <a:pt x="577233" y="111510"/>
                </a:lnTo>
                <a:cubicBezTo>
                  <a:pt x="577233" y="105442"/>
                  <a:pt x="572676" y="100890"/>
                  <a:pt x="567360" y="100890"/>
                </a:cubicBezTo>
                <a:lnTo>
                  <a:pt x="546853" y="100890"/>
                </a:lnTo>
                <a:cubicBezTo>
                  <a:pt x="541536" y="100890"/>
                  <a:pt x="536979" y="105442"/>
                  <a:pt x="536979" y="111510"/>
                </a:cubicBezTo>
                <a:cubicBezTo>
                  <a:pt x="536979" y="116820"/>
                  <a:pt x="541536" y="121372"/>
                  <a:pt x="546853" y="121372"/>
                </a:cubicBezTo>
                <a:lnTo>
                  <a:pt x="567360" y="121372"/>
                </a:lnTo>
                <a:cubicBezTo>
                  <a:pt x="572676" y="121372"/>
                  <a:pt x="577233" y="116820"/>
                  <a:pt x="577233" y="111510"/>
                </a:cubicBezTo>
                <a:lnTo>
                  <a:pt x="577233" y="570448"/>
                </a:lnTo>
                <a:lnTo>
                  <a:pt x="546853" y="540105"/>
                </a:lnTo>
                <a:lnTo>
                  <a:pt x="486091" y="600791"/>
                </a:lnTo>
                <a:lnTo>
                  <a:pt x="425330" y="540105"/>
                </a:lnTo>
                <a:lnTo>
                  <a:pt x="364569" y="600791"/>
                </a:lnTo>
                <a:lnTo>
                  <a:pt x="303807" y="540105"/>
                </a:lnTo>
                <a:lnTo>
                  <a:pt x="243046" y="600791"/>
                </a:lnTo>
                <a:lnTo>
                  <a:pt x="182284" y="540105"/>
                </a:lnTo>
                <a:lnTo>
                  <a:pt x="121523" y="600791"/>
                </a:lnTo>
                <a:lnTo>
                  <a:pt x="60761" y="540105"/>
                </a:lnTo>
                <a:lnTo>
                  <a:pt x="30381" y="570448"/>
                </a:lnTo>
                <a:lnTo>
                  <a:pt x="30381" y="111510"/>
                </a:lnTo>
                <a:cubicBezTo>
                  <a:pt x="30381" y="116820"/>
                  <a:pt x="34938" y="121372"/>
                  <a:pt x="40254" y="121372"/>
                </a:cubicBezTo>
                <a:lnTo>
                  <a:pt x="60761" y="121372"/>
                </a:lnTo>
                <a:cubicBezTo>
                  <a:pt x="66078" y="121372"/>
                  <a:pt x="70635" y="116820"/>
                  <a:pt x="70635" y="111510"/>
                </a:cubicBezTo>
                <a:cubicBezTo>
                  <a:pt x="70635" y="105442"/>
                  <a:pt x="66078" y="100890"/>
                  <a:pt x="60761" y="100890"/>
                </a:cubicBezTo>
                <a:lnTo>
                  <a:pt x="40254" y="100890"/>
                </a:lnTo>
                <a:cubicBezTo>
                  <a:pt x="34938" y="100890"/>
                  <a:pt x="30381" y="105442"/>
                  <a:pt x="30381" y="111510"/>
                </a:cubicBezTo>
                <a:lnTo>
                  <a:pt x="30381" y="79650"/>
                </a:lnTo>
                <a:cubicBezTo>
                  <a:pt x="12912" y="75099"/>
                  <a:pt x="0" y="59169"/>
                  <a:pt x="0" y="40204"/>
                </a:cubicBezTo>
                <a:cubicBezTo>
                  <a:pt x="0" y="18206"/>
                  <a:pt x="18228" y="0"/>
                  <a:pt x="40254" y="0"/>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8" name="组合 457">
            <a:extLst>
              <a:ext uri="{FF2B5EF4-FFF2-40B4-BE49-F238E27FC236}">
                <a16:creationId xmlns:a16="http://schemas.microsoft.com/office/drawing/2014/main" id="{5C894861-98D8-70E0-EDF3-2CE6D6F49599}"/>
              </a:ext>
            </a:extLst>
          </p:cNvPr>
          <p:cNvGrpSpPr/>
          <p:nvPr/>
        </p:nvGrpSpPr>
        <p:grpSpPr>
          <a:xfrm>
            <a:off x="6996790" y="2773039"/>
            <a:ext cx="315230" cy="260303"/>
            <a:chOff x="1379081" y="2058922"/>
            <a:chExt cx="566795" cy="468035"/>
          </a:xfrm>
          <a:solidFill>
            <a:srgbClr val="7030A0"/>
          </a:solidFill>
        </p:grpSpPr>
        <p:sp>
          <p:nvSpPr>
            <p:cNvPr id="459" name="Freeform 162">
              <a:extLst>
                <a:ext uri="{FF2B5EF4-FFF2-40B4-BE49-F238E27FC236}">
                  <a16:creationId xmlns:a16="http://schemas.microsoft.com/office/drawing/2014/main" id="{0301B45B-EE46-DBFB-2278-9190D4C83A0E}"/>
                </a:ext>
              </a:extLst>
            </p:cNvPr>
            <p:cNvSpPr/>
            <p:nvPr/>
          </p:nvSpPr>
          <p:spPr bwMode="auto">
            <a:xfrm>
              <a:off x="1671066" y="2058922"/>
              <a:ext cx="154581" cy="141699"/>
            </a:xfrm>
            <a:custGeom>
              <a:avLst/>
              <a:gdLst>
                <a:gd name="T0" fmla="*/ 6 w 15"/>
                <a:gd name="T1" fmla="*/ 13 h 14"/>
                <a:gd name="T2" fmla="*/ 11 w 15"/>
                <a:gd name="T3" fmla="*/ 12 h 14"/>
                <a:gd name="T4" fmla="*/ 14 w 15"/>
                <a:gd name="T5" fmla="*/ 10 h 14"/>
                <a:gd name="T6" fmla="*/ 14 w 15"/>
                <a:gd name="T7" fmla="*/ 8 h 14"/>
                <a:gd name="T8" fmla="*/ 13 w 15"/>
                <a:gd name="T9" fmla="*/ 5 h 14"/>
                <a:gd name="T10" fmla="*/ 9 w 15"/>
                <a:gd name="T11" fmla="*/ 3 h 14"/>
                <a:gd name="T12" fmla="*/ 4 w 15"/>
                <a:gd name="T13" fmla="*/ 1 h 14"/>
                <a:gd name="T14" fmla="*/ 2 w 15"/>
                <a:gd name="T15" fmla="*/ 0 h 14"/>
                <a:gd name="T16" fmla="*/ 0 w 15"/>
                <a:gd name="T17" fmla="*/ 13 h 14"/>
                <a:gd name="T18" fmla="*/ 0 w 15"/>
                <a:gd name="T19" fmla="*/ 13 h 14"/>
                <a:gd name="T20" fmla="*/ 6 w 15"/>
                <a:gd name="T21"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4">
                  <a:moveTo>
                    <a:pt x="6" y="13"/>
                  </a:moveTo>
                  <a:cubicBezTo>
                    <a:pt x="8" y="13"/>
                    <a:pt x="10" y="13"/>
                    <a:pt x="11" y="12"/>
                  </a:cubicBezTo>
                  <a:cubicBezTo>
                    <a:pt x="12" y="12"/>
                    <a:pt x="13" y="11"/>
                    <a:pt x="14" y="10"/>
                  </a:cubicBezTo>
                  <a:cubicBezTo>
                    <a:pt x="14" y="9"/>
                    <a:pt x="15" y="8"/>
                    <a:pt x="14" y="8"/>
                  </a:cubicBezTo>
                  <a:cubicBezTo>
                    <a:pt x="14" y="7"/>
                    <a:pt x="14" y="6"/>
                    <a:pt x="13" y="5"/>
                  </a:cubicBezTo>
                  <a:cubicBezTo>
                    <a:pt x="12" y="4"/>
                    <a:pt x="11" y="3"/>
                    <a:pt x="9" y="3"/>
                  </a:cubicBezTo>
                  <a:cubicBezTo>
                    <a:pt x="8" y="2"/>
                    <a:pt x="6" y="1"/>
                    <a:pt x="4" y="1"/>
                  </a:cubicBezTo>
                  <a:cubicBezTo>
                    <a:pt x="4" y="1"/>
                    <a:pt x="3" y="0"/>
                    <a:pt x="2" y="0"/>
                  </a:cubicBezTo>
                  <a:cubicBezTo>
                    <a:pt x="0" y="13"/>
                    <a:pt x="0" y="13"/>
                    <a:pt x="0" y="13"/>
                  </a:cubicBezTo>
                  <a:cubicBezTo>
                    <a:pt x="0" y="13"/>
                    <a:pt x="0" y="13"/>
                    <a:pt x="0" y="13"/>
                  </a:cubicBezTo>
                  <a:cubicBezTo>
                    <a:pt x="2" y="14"/>
                    <a:pt x="4" y="14"/>
                    <a:pt x="6"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zh-CN" altLang="en-US" sz="1800">
                <a:solidFill>
                  <a:prstClr val="black"/>
                </a:solidFill>
                <a:latin typeface="微软雅黑"/>
                <a:ea typeface="微软雅黑"/>
              </a:endParaRPr>
            </a:p>
          </p:txBody>
        </p:sp>
        <p:sp>
          <p:nvSpPr>
            <p:cNvPr id="460" name="Freeform 163">
              <a:extLst>
                <a:ext uri="{FF2B5EF4-FFF2-40B4-BE49-F238E27FC236}">
                  <a16:creationId xmlns:a16="http://schemas.microsoft.com/office/drawing/2014/main" id="{11BC3EF4-561E-A5FA-A468-6FB87D04575C}"/>
                </a:ext>
              </a:extLst>
            </p:cNvPr>
            <p:cNvSpPr/>
            <p:nvPr/>
          </p:nvSpPr>
          <p:spPr bwMode="auto">
            <a:xfrm>
              <a:off x="1512192" y="2058922"/>
              <a:ext cx="150287" cy="128817"/>
            </a:xfrm>
            <a:custGeom>
              <a:avLst/>
              <a:gdLst>
                <a:gd name="T0" fmla="*/ 5 w 15"/>
                <a:gd name="T1" fmla="*/ 10 h 13"/>
                <a:gd name="T2" fmla="*/ 10 w 15"/>
                <a:gd name="T3" fmla="*/ 12 h 13"/>
                <a:gd name="T4" fmla="*/ 12 w 15"/>
                <a:gd name="T5" fmla="*/ 13 h 13"/>
                <a:gd name="T6" fmla="*/ 15 w 15"/>
                <a:gd name="T7" fmla="*/ 0 h 13"/>
                <a:gd name="T8" fmla="*/ 15 w 15"/>
                <a:gd name="T9" fmla="*/ 0 h 13"/>
                <a:gd name="T10" fmla="*/ 10 w 15"/>
                <a:gd name="T11" fmla="*/ 0 h 13"/>
                <a:gd name="T12" fmla="*/ 5 w 15"/>
                <a:gd name="T13" fmla="*/ 1 h 13"/>
                <a:gd name="T14" fmla="*/ 2 w 15"/>
                <a:gd name="T15" fmla="*/ 2 h 13"/>
                <a:gd name="T16" fmla="*/ 0 w 15"/>
                <a:gd name="T17" fmla="*/ 5 h 13"/>
                <a:gd name="T18" fmla="*/ 1 w 15"/>
                <a:gd name="T19" fmla="*/ 8 h 13"/>
                <a:gd name="T20" fmla="*/ 5 w 15"/>
                <a:gd name="T21"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3">
                  <a:moveTo>
                    <a:pt x="5" y="10"/>
                  </a:moveTo>
                  <a:cubicBezTo>
                    <a:pt x="6" y="11"/>
                    <a:pt x="8" y="12"/>
                    <a:pt x="10" y="12"/>
                  </a:cubicBezTo>
                  <a:cubicBezTo>
                    <a:pt x="11" y="13"/>
                    <a:pt x="12" y="13"/>
                    <a:pt x="12" y="13"/>
                  </a:cubicBezTo>
                  <a:cubicBezTo>
                    <a:pt x="15" y="0"/>
                    <a:pt x="15" y="0"/>
                    <a:pt x="15" y="0"/>
                  </a:cubicBezTo>
                  <a:cubicBezTo>
                    <a:pt x="15" y="0"/>
                    <a:pt x="15" y="0"/>
                    <a:pt x="15" y="0"/>
                  </a:cubicBezTo>
                  <a:cubicBezTo>
                    <a:pt x="13" y="0"/>
                    <a:pt x="11" y="0"/>
                    <a:pt x="10" y="0"/>
                  </a:cubicBezTo>
                  <a:cubicBezTo>
                    <a:pt x="8" y="0"/>
                    <a:pt x="6" y="0"/>
                    <a:pt x="5" y="1"/>
                  </a:cubicBezTo>
                  <a:cubicBezTo>
                    <a:pt x="4" y="1"/>
                    <a:pt x="3" y="2"/>
                    <a:pt x="2" y="2"/>
                  </a:cubicBezTo>
                  <a:cubicBezTo>
                    <a:pt x="1" y="3"/>
                    <a:pt x="1" y="4"/>
                    <a:pt x="0" y="5"/>
                  </a:cubicBezTo>
                  <a:cubicBezTo>
                    <a:pt x="0" y="6"/>
                    <a:pt x="1" y="7"/>
                    <a:pt x="1" y="8"/>
                  </a:cubicBezTo>
                  <a:cubicBezTo>
                    <a:pt x="2" y="9"/>
                    <a:pt x="3" y="9"/>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zh-CN" altLang="en-US" sz="1800">
                <a:solidFill>
                  <a:prstClr val="black"/>
                </a:solidFill>
                <a:latin typeface="微软雅黑"/>
                <a:ea typeface="微软雅黑"/>
              </a:endParaRPr>
            </a:p>
          </p:txBody>
        </p:sp>
        <p:sp>
          <p:nvSpPr>
            <p:cNvPr id="461" name="Freeform 164">
              <a:extLst>
                <a:ext uri="{FF2B5EF4-FFF2-40B4-BE49-F238E27FC236}">
                  <a16:creationId xmlns:a16="http://schemas.microsoft.com/office/drawing/2014/main" id="{C670077C-A7E1-DCCE-37B7-E49E2436DC94}"/>
                </a:ext>
              </a:extLst>
            </p:cNvPr>
            <p:cNvSpPr/>
            <p:nvPr/>
          </p:nvSpPr>
          <p:spPr bwMode="auto">
            <a:xfrm>
              <a:off x="1396256" y="2380964"/>
              <a:ext cx="244753" cy="124523"/>
            </a:xfrm>
            <a:custGeom>
              <a:avLst/>
              <a:gdLst>
                <a:gd name="T0" fmla="*/ 22 w 24"/>
                <a:gd name="T1" fmla="*/ 0 h 12"/>
                <a:gd name="T2" fmla="*/ 22 w 24"/>
                <a:gd name="T3" fmla="*/ 0 h 12"/>
                <a:gd name="T4" fmla="*/ 22 w 24"/>
                <a:gd name="T5" fmla="*/ 0 h 12"/>
                <a:gd name="T6" fmla="*/ 21 w 24"/>
                <a:gd name="T7" fmla="*/ 1 h 12"/>
                <a:gd name="T8" fmla="*/ 15 w 24"/>
                <a:gd name="T9" fmla="*/ 4 h 12"/>
                <a:gd name="T10" fmla="*/ 9 w 24"/>
                <a:gd name="T11" fmla="*/ 6 h 12"/>
                <a:gd name="T12" fmla="*/ 6 w 24"/>
                <a:gd name="T13" fmla="*/ 6 h 12"/>
                <a:gd name="T14" fmla="*/ 6 w 24"/>
                <a:gd name="T15" fmla="*/ 6 h 12"/>
                <a:gd name="T16" fmla="*/ 3 w 24"/>
                <a:gd name="T17" fmla="*/ 6 h 12"/>
                <a:gd name="T18" fmla="*/ 0 w 24"/>
                <a:gd name="T19" fmla="*/ 5 h 12"/>
                <a:gd name="T20" fmla="*/ 0 w 24"/>
                <a:gd name="T21" fmla="*/ 5 h 12"/>
                <a:gd name="T22" fmla="*/ 2 w 24"/>
                <a:gd name="T23" fmla="*/ 8 h 12"/>
                <a:gd name="T24" fmla="*/ 3 w 24"/>
                <a:gd name="T25" fmla="*/ 10 h 12"/>
                <a:gd name="T26" fmla="*/ 6 w 24"/>
                <a:gd name="T27" fmla="*/ 11 h 12"/>
                <a:gd name="T28" fmla="*/ 9 w 24"/>
                <a:gd name="T29" fmla="*/ 12 h 12"/>
                <a:gd name="T30" fmla="*/ 12 w 24"/>
                <a:gd name="T31" fmla="*/ 12 h 12"/>
                <a:gd name="T32" fmla="*/ 18 w 24"/>
                <a:gd name="T33" fmla="*/ 10 h 12"/>
                <a:gd name="T34" fmla="*/ 23 w 24"/>
                <a:gd name="T35" fmla="*/ 7 h 12"/>
                <a:gd name="T36" fmla="*/ 24 w 24"/>
                <a:gd name="T37" fmla="*/ 6 h 12"/>
                <a:gd name="T38" fmla="*/ 23 w 24"/>
                <a:gd name="T39" fmla="*/ 5 h 12"/>
                <a:gd name="T40" fmla="*/ 22 w 24"/>
                <a:gd name="T4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 h="12">
                  <a:moveTo>
                    <a:pt x="22" y="0"/>
                  </a:moveTo>
                  <a:cubicBezTo>
                    <a:pt x="22" y="0"/>
                    <a:pt x="22" y="0"/>
                    <a:pt x="22" y="0"/>
                  </a:cubicBezTo>
                  <a:cubicBezTo>
                    <a:pt x="22" y="0"/>
                    <a:pt x="22" y="0"/>
                    <a:pt x="22" y="0"/>
                  </a:cubicBezTo>
                  <a:cubicBezTo>
                    <a:pt x="22" y="0"/>
                    <a:pt x="21" y="0"/>
                    <a:pt x="21" y="1"/>
                  </a:cubicBezTo>
                  <a:cubicBezTo>
                    <a:pt x="19" y="2"/>
                    <a:pt x="17" y="3"/>
                    <a:pt x="15" y="4"/>
                  </a:cubicBezTo>
                  <a:cubicBezTo>
                    <a:pt x="13" y="5"/>
                    <a:pt x="11" y="6"/>
                    <a:pt x="9" y="6"/>
                  </a:cubicBezTo>
                  <a:cubicBezTo>
                    <a:pt x="8" y="6"/>
                    <a:pt x="7" y="6"/>
                    <a:pt x="6" y="6"/>
                  </a:cubicBezTo>
                  <a:cubicBezTo>
                    <a:pt x="6" y="6"/>
                    <a:pt x="6" y="6"/>
                    <a:pt x="6" y="6"/>
                  </a:cubicBezTo>
                  <a:cubicBezTo>
                    <a:pt x="5" y="6"/>
                    <a:pt x="4" y="6"/>
                    <a:pt x="3" y="6"/>
                  </a:cubicBezTo>
                  <a:cubicBezTo>
                    <a:pt x="2" y="6"/>
                    <a:pt x="1" y="5"/>
                    <a:pt x="0" y="5"/>
                  </a:cubicBezTo>
                  <a:cubicBezTo>
                    <a:pt x="0" y="5"/>
                    <a:pt x="0" y="5"/>
                    <a:pt x="0" y="5"/>
                  </a:cubicBezTo>
                  <a:cubicBezTo>
                    <a:pt x="1" y="6"/>
                    <a:pt x="1" y="7"/>
                    <a:pt x="2" y="8"/>
                  </a:cubicBezTo>
                  <a:cubicBezTo>
                    <a:pt x="2" y="9"/>
                    <a:pt x="3" y="10"/>
                    <a:pt x="3" y="10"/>
                  </a:cubicBezTo>
                  <a:cubicBezTo>
                    <a:pt x="4" y="11"/>
                    <a:pt x="5" y="11"/>
                    <a:pt x="6" y="11"/>
                  </a:cubicBezTo>
                  <a:cubicBezTo>
                    <a:pt x="7" y="12"/>
                    <a:pt x="8" y="12"/>
                    <a:pt x="9" y="12"/>
                  </a:cubicBezTo>
                  <a:cubicBezTo>
                    <a:pt x="10" y="12"/>
                    <a:pt x="11" y="12"/>
                    <a:pt x="12" y="12"/>
                  </a:cubicBezTo>
                  <a:cubicBezTo>
                    <a:pt x="14" y="11"/>
                    <a:pt x="16" y="11"/>
                    <a:pt x="18" y="10"/>
                  </a:cubicBezTo>
                  <a:cubicBezTo>
                    <a:pt x="20" y="9"/>
                    <a:pt x="22" y="8"/>
                    <a:pt x="23" y="7"/>
                  </a:cubicBezTo>
                  <a:cubicBezTo>
                    <a:pt x="23" y="7"/>
                    <a:pt x="24" y="7"/>
                    <a:pt x="24" y="6"/>
                  </a:cubicBezTo>
                  <a:cubicBezTo>
                    <a:pt x="24" y="6"/>
                    <a:pt x="23" y="5"/>
                    <a:pt x="23" y="5"/>
                  </a:cubicBezTo>
                  <a:cubicBezTo>
                    <a:pt x="22" y="3"/>
                    <a:pt x="22" y="2"/>
                    <a:pt x="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zh-CN" altLang="en-US" sz="1800">
                <a:solidFill>
                  <a:prstClr val="black"/>
                </a:solidFill>
                <a:latin typeface="微软雅黑"/>
                <a:ea typeface="微软雅黑"/>
              </a:endParaRPr>
            </a:p>
          </p:txBody>
        </p:sp>
        <p:sp>
          <p:nvSpPr>
            <p:cNvPr id="462" name="Freeform 165">
              <a:extLst>
                <a:ext uri="{FF2B5EF4-FFF2-40B4-BE49-F238E27FC236}">
                  <a16:creationId xmlns:a16="http://schemas.microsoft.com/office/drawing/2014/main" id="{46F425E9-083B-6DF9-A0B4-D5D3F85981B8}"/>
                </a:ext>
              </a:extLst>
            </p:cNvPr>
            <p:cNvSpPr/>
            <p:nvPr/>
          </p:nvSpPr>
          <p:spPr bwMode="auto">
            <a:xfrm>
              <a:off x="1379081" y="2282205"/>
              <a:ext cx="180344" cy="163168"/>
            </a:xfrm>
            <a:custGeom>
              <a:avLst/>
              <a:gdLst>
                <a:gd name="T0" fmla="*/ 6 w 18"/>
                <a:gd name="T1" fmla="*/ 15 h 16"/>
                <a:gd name="T2" fmla="*/ 11 w 18"/>
                <a:gd name="T3" fmla="*/ 15 h 16"/>
                <a:gd name="T4" fmla="*/ 17 w 18"/>
                <a:gd name="T5" fmla="*/ 13 h 16"/>
                <a:gd name="T6" fmla="*/ 18 w 18"/>
                <a:gd name="T7" fmla="*/ 13 h 16"/>
                <a:gd name="T8" fmla="*/ 7 w 18"/>
                <a:gd name="T9" fmla="*/ 0 h 16"/>
                <a:gd name="T10" fmla="*/ 6 w 18"/>
                <a:gd name="T11" fmla="*/ 0 h 16"/>
                <a:gd name="T12" fmla="*/ 2 w 18"/>
                <a:gd name="T13" fmla="*/ 3 h 16"/>
                <a:gd name="T14" fmla="*/ 0 w 18"/>
                <a:gd name="T15" fmla="*/ 7 h 16"/>
                <a:gd name="T16" fmla="*/ 0 w 18"/>
                <a:gd name="T17" fmla="*/ 11 h 16"/>
                <a:gd name="T18" fmla="*/ 2 w 18"/>
                <a:gd name="T19" fmla="*/ 14 h 16"/>
                <a:gd name="T20" fmla="*/ 6 w 18"/>
                <a:gd name="T21"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6">
                  <a:moveTo>
                    <a:pt x="6" y="15"/>
                  </a:moveTo>
                  <a:cubicBezTo>
                    <a:pt x="7" y="16"/>
                    <a:pt x="9" y="16"/>
                    <a:pt x="11" y="15"/>
                  </a:cubicBezTo>
                  <a:cubicBezTo>
                    <a:pt x="13" y="15"/>
                    <a:pt x="15" y="14"/>
                    <a:pt x="17" y="13"/>
                  </a:cubicBezTo>
                  <a:cubicBezTo>
                    <a:pt x="17" y="13"/>
                    <a:pt x="17" y="13"/>
                    <a:pt x="18" y="13"/>
                  </a:cubicBezTo>
                  <a:cubicBezTo>
                    <a:pt x="7" y="0"/>
                    <a:pt x="7" y="0"/>
                    <a:pt x="7" y="0"/>
                  </a:cubicBezTo>
                  <a:cubicBezTo>
                    <a:pt x="6" y="0"/>
                    <a:pt x="6" y="0"/>
                    <a:pt x="6" y="0"/>
                  </a:cubicBezTo>
                  <a:cubicBezTo>
                    <a:pt x="5" y="1"/>
                    <a:pt x="3" y="2"/>
                    <a:pt x="2" y="3"/>
                  </a:cubicBezTo>
                  <a:cubicBezTo>
                    <a:pt x="1" y="5"/>
                    <a:pt x="1" y="6"/>
                    <a:pt x="0" y="7"/>
                  </a:cubicBezTo>
                  <a:cubicBezTo>
                    <a:pt x="0" y="9"/>
                    <a:pt x="0" y="10"/>
                    <a:pt x="0" y="11"/>
                  </a:cubicBezTo>
                  <a:cubicBezTo>
                    <a:pt x="0" y="12"/>
                    <a:pt x="1" y="13"/>
                    <a:pt x="2" y="14"/>
                  </a:cubicBezTo>
                  <a:cubicBezTo>
                    <a:pt x="3" y="14"/>
                    <a:pt x="4" y="15"/>
                    <a:pt x="6"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zh-CN" altLang="en-US" sz="1800">
                <a:solidFill>
                  <a:prstClr val="black"/>
                </a:solidFill>
                <a:latin typeface="微软雅黑"/>
                <a:ea typeface="微软雅黑"/>
              </a:endParaRPr>
            </a:p>
          </p:txBody>
        </p:sp>
        <p:sp>
          <p:nvSpPr>
            <p:cNvPr id="463" name="Freeform 166">
              <a:extLst>
                <a:ext uri="{FF2B5EF4-FFF2-40B4-BE49-F238E27FC236}">
                  <a16:creationId xmlns:a16="http://schemas.microsoft.com/office/drawing/2014/main" id="{06271738-44E5-CE49-EBDB-8C480E634426}"/>
                </a:ext>
              </a:extLst>
            </p:cNvPr>
            <p:cNvSpPr/>
            <p:nvPr/>
          </p:nvSpPr>
          <p:spPr bwMode="auto">
            <a:xfrm>
              <a:off x="1632421" y="2350907"/>
              <a:ext cx="296279" cy="176050"/>
            </a:xfrm>
            <a:custGeom>
              <a:avLst/>
              <a:gdLst>
                <a:gd name="T0" fmla="*/ 22 w 29"/>
                <a:gd name="T1" fmla="*/ 11 h 17"/>
                <a:gd name="T2" fmla="*/ 18 w 29"/>
                <a:gd name="T3" fmla="*/ 12 h 17"/>
                <a:gd name="T4" fmla="*/ 18 w 29"/>
                <a:gd name="T5" fmla="*/ 12 h 17"/>
                <a:gd name="T6" fmla="*/ 16 w 29"/>
                <a:gd name="T7" fmla="*/ 12 h 17"/>
                <a:gd name="T8" fmla="*/ 10 w 29"/>
                <a:gd name="T9" fmla="*/ 10 h 17"/>
                <a:gd name="T10" fmla="*/ 4 w 29"/>
                <a:gd name="T11" fmla="*/ 7 h 17"/>
                <a:gd name="T12" fmla="*/ 1 w 29"/>
                <a:gd name="T13" fmla="*/ 2 h 17"/>
                <a:gd name="T14" fmla="*/ 0 w 29"/>
                <a:gd name="T15" fmla="*/ 0 h 17"/>
                <a:gd name="T16" fmla="*/ 0 w 29"/>
                <a:gd name="T17" fmla="*/ 2 h 17"/>
                <a:gd name="T18" fmla="*/ 0 w 29"/>
                <a:gd name="T19" fmla="*/ 2 h 17"/>
                <a:gd name="T20" fmla="*/ 0 w 29"/>
                <a:gd name="T21" fmla="*/ 3 h 17"/>
                <a:gd name="T22" fmla="*/ 0 w 29"/>
                <a:gd name="T23" fmla="*/ 3 h 17"/>
                <a:gd name="T24" fmla="*/ 0 w 29"/>
                <a:gd name="T25" fmla="*/ 3 h 17"/>
                <a:gd name="T26" fmla="*/ 1 w 29"/>
                <a:gd name="T27" fmla="*/ 8 h 17"/>
                <a:gd name="T28" fmla="*/ 4 w 29"/>
                <a:gd name="T29" fmla="*/ 12 h 17"/>
                <a:gd name="T30" fmla="*/ 8 w 29"/>
                <a:gd name="T31" fmla="*/ 15 h 17"/>
                <a:gd name="T32" fmla="*/ 14 w 29"/>
                <a:gd name="T33" fmla="*/ 16 h 17"/>
                <a:gd name="T34" fmla="*/ 19 w 29"/>
                <a:gd name="T35" fmla="*/ 16 h 17"/>
                <a:gd name="T36" fmla="*/ 23 w 29"/>
                <a:gd name="T37" fmla="*/ 15 h 17"/>
                <a:gd name="T38" fmla="*/ 26 w 29"/>
                <a:gd name="T39" fmla="*/ 13 h 17"/>
                <a:gd name="T40" fmla="*/ 28 w 29"/>
                <a:gd name="T41" fmla="*/ 10 h 17"/>
                <a:gd name="T42" fmla="*/ 29 w 29"/>
                <a:gd name="T43" fmla="*/ 8 h 17"/>
                <a:gd name="T44" fmla="*/ 27 w 29"/>
                <a:gd name="T45" fmla="*/ 9 h 17"/>
                <a:gd name="T46" fmla="*/ 22 w 29"/>
                <a:gd name="T47"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17">
                  <a:moveTo>
                    <a:pt x="22" y="11"/>
                  </a:moveTo>
                  <a:cubicBezTo>
                    <a:pt x="21" y="12"/>
                    <a:pt x="20" y="12"/>
                    <a:pt x="18" y="12"/>
                  </a:cubicBezTo>
                  <a:cubicBezTo>
                    <a:pt x="18" y="12"/>
                    <a:pt x="18" y="12"/>
                    <a:pt x="18" y="12"/>
                  </a:cubicBezTo>
                  <a:cubicBezTo>
                    <a:pt x="17" y="12"/>
                    <a:pt x="17" y="12"/>
                    <a:pt x="16" y="12"/>
                  </a:cubicBezTo>
                  <a:cubicBezTo>
                    <a:pt x="14" y="11"/>
                    <a:pt x="12" y="11"/>
                    <a:pt x="10" y="10"/>
                  </a:cubicBezTo>
                  <a:cubicBezTo>
                    <a:pt x="8" y="9"/>
                    <a:pt x="6" y="8"/>
                    <a:pt x="4" y="7"/>
                  </a:cubicBezTo>
                  <a:cubicBezTo>
                    <a:pt x="3" y="5"/>
                    <a:pt x="2" y="4"/>
                    <a:pt x="1" y="2"/>
                  </a:cubicBezTo>
                  <a:cubicBezTo>
                    <a:pt x="1" y="1"/>
                    <a:pt x="0" y="1"/>
                    <a:pt x="0" y="0"/>
                  </a:cubicBezTo>
                  <a:cubicBezTo>
                    <a:pt x="0" y="1"/>
                    <a:pt x="0" y="1"/>
                    <a:pt x="0" y="2"/>
                  </a:cubicBezTo>
                  <a:cubicBezTo>
                    <a:pt x="0" y="2"/>
                    <a:pt x="0" y="2"/>
                    <a:pt x="0" y="2"/>
                  </a:cubicBezTo>
                  <a:cubicBezTo>
                    <a:pt x="0" y="2"/>
                    <a:pt x="0" y="3"/>
                    <a:pt x="0" y="3"/>
                  </a:cubicBezTo>
                  <a:cubicBezTo>
                    <a:pt x="0" y="3"/>
                    <a:pt x="0" y="3"/>
                    <a:pt x="0" y="3"/>
                  </a:cubicBezTo>
                  <a:cubicBezTo>
                    <a:pt x="0" y="3"/>
                    <a:pt x="0" y="3"/>
                    <a:pt x="0" y="3"/>
                  </a:cubicBezTo>
                  <a:cubicBezTo>
                    <a:pt x="0" y="5"/>
                    <a:pt x="0" y="6"/>
                    <a:pt x="1" y="8"/>
                  </a:cubicBezTo>
                  <a:cubicBezTo>
                    <a:pt x="1" y="9"/>
                    <a:pt x="2" y="11"/>
                    <a:pt x="4" y="12"/>
                  </a:cubicBezTo>
                  <a:cubicBezTo>
                    <a:pt x="5" y="13"/>
                    <a:pt x="7" y="14"/>
                    <a:pt x="8" y="15"/>
                  </a:cubicBezTo>
                  <a:cubicBezTo>
                    <a:pt x="10" y="16"/>
                    <a:pt x="12" y="16"/>
                    <a:pt x="14" y="16"/>
                  </a:cubicBezTo>
                  <a:cubicBezTo>
                    <a:pt x="16" y="17"/>
                    <a:pt x="18" y="17"/>
                    <a:pt x="19" y="16"/>
                  </a:cubicBezTo>
                  <a:cubicBezTo>
                    <a:pt x="21" y="16"/>
                    <a:pt x="22" y="16"/>
                    <a:pt x="23" y="15"/>
                  </a:cubicBezTo>
                  <a:cubicBezTo>
                    <a:pt x="24" y="14"/>
                    <a:pt x="26" y="14"/>
                    <a:pt x="26" y="13"/>
                  </a:cubicBezTo>
                  <a:cubicBezTo>
                    <a:pt x="27" y="12"/>
                    <a:pt x="28" y="11"/>
                    <a:pt x="28" y="10"/>
                  </a:cubicBezTo>
                  <a:cubicBezTo>
                    <a:pt x="28" y="9"/>
                    <a:pt x="29" y="8"/>
                    <a:pt x="29" y="8"/>
                  </a:cubicBezTo>
                  <a:cubicBezTo>
                    <a:pt x="29" y="8"/>
                    <a:pt x="28" y="9"/>
                    <a:pt x="27" y="9"/>
                  </a:cubicBezTo>
                  <a:cubicBezTo>
                    <a:pt x="26" y="10"/>
                    <a:pt x="24" y="11"/>
                    <a:pt x="2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zh-CN" altLang="en-US" sz="1800">
                <a:solidFill>
                  <a:prstClr val="black"/>
                </a:solidFill>
                <a:latin typeface="微软雅黑"/>
                <a:ea typeface="微软雅黑"/>
              </a:endParaRPr>
            </a:p>
          </p:txBody>
        </p:sp>
        <p:sp>
          <p:nvSpPr>
            <p:cNvPr id="464" name="Freeform 167">
              <a:extLst>
                <a:ext uri="{FF2B5EF4-FFF2-40B4-BE49-F238E27FC236}">
                  <a16:creationId xmlns:a16="http://schemas.microsoft.com/office/drawing/2014/main" id="{68A4F9A8-D358-8930-756B-752612AFE257}"/>
                </a:ext>
              </a:extLst>
            </p:cNvPr>
            <p:cNvSpPr/>
            <p:nvPr/>
          </p:nvSpPr>
          <p:spPr bwMode="auto">
            <a:xfrm>
              <a:off x="1641009" y="2230678"/>
              <a:ext cx="184638" cy="214695"/>
            </a:xfrm>
            <a:custGeom>
              <a:avLst/>
              <a:gdLst>
                <a:gd name="T0" fmla="*/ 9 w 18"/>
                <a:gd name="T1" fmla="*/ 0 h 21"/>
                <a:gd name="T2" fmla="*/ 5 w 18"/>
                <a:gd name="T3" fmla="*/ 2 h 21"/>
                <a:gd name="T4" fmla="*/ 1 w 18"/>
                <a:gd name="T5" fmla="*/ 5 h 21"/>
                <a:gd name="T6" fmla="*/ 0 w 18"/>
                <a:gd name="T7" fmla="*/ 9 h 21"/>
                <a:gd name="T8" fmla="*/ 1 w 18"/>
                <a:gd name="T9" fmla="*/ 14 h 21"/>
                <a:gd name="T10" fmla="*/ 4 w 18"/>
                <a:gd name="T11" fmla="*/ 18 h 21"/>
                <a:gd name="T12" fmla="*/ 8 w 18"/>
                <a:gd name="T13" fmla="*/ 21 h 21"/>
                <a:gd name="T14" fmla="*/ 18 w 18"/>
                <a:gd name="T15" fmla="*/ 1 h 21"/>
                <a:gd name="T16" fmla="*/ 15 w 18"/>
                <a:gd name="T17" fmla="*/ 0 h 21"/>
                <a:gd name="T18" fmla="*/ 9 w 18"/>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21">
                  <a:moveTo>
                    <a:pt x="9" y="0"/>
                  </a:moveTo>
                  <a:cubicBezTo>
                    <a:pt x="8" y="1"/>
                    <a:pt x="6" y="1"/>
                    <a:pt x="5" y="2"/>
                  </a:cubicBezTo>
                  <a:cubicBezTo>
                    <a:pt x="3" y="3"/>
                    <a:pt x="2" y="4"/>
                    <a:pt x="1" y="5"/>
                  </a:cubicBezTo>
                  <a:cubicBezTo>
                    <a:pt x="0" y="6"/>
                    <a:pt x="0" y="8"/>
                    <a:pt x="0" y="9"/>
                  </a:cubicBezTo>
                  <a:cubicBezTo>
                    <a:pt x="0" y="11"/>
                    <a:pt x="0" y="12"/>
                    <a:pt x="1" y="14"/>
                  </a:cubicBezTo>
                  <a:cubicBezTo>
                    <a:pt x="1" y="15"/>
                    <a:pt x="3" y="17"/>
                    <a:pt x="4" y="18"/>
                  </a:cubicBezTo>
                  <a:cubicBezTo>
                    <a:pt x="5" y="19"/>
                    <a:pt x="7" y="20"/>
                    <a:pt x="8" y="21"/>
                  </a:cubicBezTo>
                  <a:cubicBezTo>
                    <a:pt x="18" y="1"/>
                    <a:pt x="18" y="1"/>
                    <a:pt x="18" y="1"/>
                  </a:cubicBezTo>
                  <a:cubicBezTo>
                    <a:pt x="17" y="1"/>
                    <a:pt x="16" y="0"/>
                    <a:pt x="15" y="0"/>
                  </a:cubicBezTo>
                  <a:cubicBezTo>
                    <a:pt x="13" y="0"/>
                    <a:pt x="11"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zh-CN" altLang="en-US" sz="1800">
                <a:solidFill>
                  <a:prstClr val="black"/>
                </a:solidFill>
                <a:latin typeface="微软雅黑"/>
                <a:ea typeface="微软雅黑"/>
              </a:endParaRPr>
            </a:p>
          </p:txBody>
        </p:sp>
        <p:sp>
          <p:nvSpPr>
            <p:cNvPr id="465" name="Freeform 168">
              <a:extLst>
                <a:ext uri="{FF2B5EF4-FFF2-40B4-BE49-F238E27FC236}">
                  <a16:creationId xmlns:a16="http://schemas.microsoft.com/office/drawing/2014/main" id="{865BDC54-F648-78FF-D9EF-B69E296205C4}"/>
                </a:ext>
              </a:extLst>
            </p:cNvPr>
            <p:cNvSpPr/>
            <p:nvPr/>
          </p:nvSpPr>
          <p:spPr bwMode="auto">
            <a:xfrm>
              <a:off x="1765532" y="2252147"/>
              <a:ext cx="180344" cy="210401"/>
            </a:xfrm>
            <a:custGeom>
              <a:avLst/>
              <a:gdLst>
                <a:gd name="T0" fmla="*/ 18 w 18"/>
                <a:gd name="T1" fmla="*/ 11 h 21"/>
                <a:gd name="T2" fmla="*/ 16 w 18"/>
                <a:gd name="T3" fmla="*/ 6 h 21"/>
                <a:gd name="T4" fmla="*/ 13 w 18"/>
                <a:gd name="T5" fmla="*/ 3 h 21"/>
                <a:gd name="T6" fmla="*/ 9 w 18"/>
                <a:gd name="T7" fmla="*/ 0 h 21"/>
                <a:gd name="T8" fmla="*/ 0 w 18"/>
                <a:gd name="T9" fmla="*/ 20 h 21"/>
                <a:gd name="T10" fmla="*/ 3 w 18"/>
                <a:gd name="T11" fmla="*/ 21 h 21"/>
                <a:gd name="T12" fmla="*/ 9 w 18"/>
                <a:gd name="T13" fmla="*/ 21 h 21"/>
                <a:gd name="T14" fmla="*/ 14 w 18"/>
                <a:gd name="T15" fmla="*/ 18 h 21"/>
                <a:gd name="T16" fmla="*/ 17 w 18"/>
                <a:gd name="T17" fmla="*/ 15 h 21"/>
                <a:gd name="T18" fmla="*/ 18 w 18"/>
                <a:gd name="T1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21">
                  <a:moveTo>
                    <a:pt x="18" y="11"/>
                  </a:moveTo>
                  <a:cubicBezTo>
                    <a:pt x="18" y="9"/>
                    <a:pt x="17" y="8"/>
                    <a:pt x="16" y="6"/>
                  </a:cubicBezTo>
                  <a:cubicBezTo>
                    <a:pt x="15" y="5"/>
                    <a:pt x="14" y="4"/>
                    <a:pt x="13" y="3"/>
                  </a:cubicBezTo>
                  <a:cubicBezTo>
                    <a:pt x="12" y="2"/>
                    <a:pt x="10" y="1"/>
                    <a:pt x="9" y="0"/>
                  </a:cubicBezTo>
                  <a:cubicBezTo>
                    <a:pt x="0" y="20"/>
                    <a:pt x="0" y="20"/>
                    <a:pt x="0" y="20"/>
                  </a:cubicBezTo>
                  <a:cubicBezTo>
                    <a:pt x="1" y="21"/>
                    <a:pt x="2" y="21"/>
                    <a:pt x="3" y="21"/>
                  </a:cubicBezTo>
                  <a:cubicBezTo>
                    <a:pt x="5" y="21"/>
                    <a:pt x="7" y="21"/>
                    <a:pt x="9" y="21"/>
                  </a:cubicBezTo>
                  <a:cubicBezTo>
                    <a:pt x="11" y="20"/>
                    <a:pt x="13" y="19"/>
                    <a:pt x="14" y="18"/>
                  </a:cubicBezTo>
                  <a:cubicBezTo>
                    <a:pt x="15" y="18"/>
                    <a:pt x="16" y="16"/>
                    <a:pt x="17" y="15"/>
                  </a:cubicBezTo>
                  <a:cubicBezTo>
                    <a:pt x="18" y="14"/>
                    <a:pt x="18" y="12"/>
                    <a:pt x="1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zh-CN" altLang="en-US" sz="1800">
                <a:solidFill>
                  <a:prstClr val="black"/>
                </a:solidFill>
                <a:latin typeface="微软雅黑"/>
                <a:ea typeface="微软雅黑"/>
              </a:endParaRPr>
            </a:p>
          </p:txBody>
        </p:sp>
        <p:sp>
          <p:nvSpPr>
            <p:cNvPr id="466" name="Freeform 169">
              <a:extLst>
                <a:ext uri="{FF2B5EF4-FFF2-40B4-BE49-F238E27FC236}">
                  <a16:creationId xmlns:a16="http://schemas.microsoft.com/office/drawing/2014/main" id="{5F077ACB-D2B5-8DB6-4C7C-014D05B38A0A}"/>
                </a:ext>
              </a:extLst>
            </p:cNvPr>
            <p:cNvSpPr/>
            <p:nvPr/>
          </p:nvSpPr>
          <p:spPr bwMode="auto">
            <a:xfrm>
              <a:off x="1512192" y="2127624"/>
              <a:ext cx="304867" cy="133111"/>
            </a:xfrm>
            <a:custGeom>
              <a:avLst/>
              <a:gdLst>
                <a:gd name="T0" fmla="*/ 2 w 30"/>
                <a:gd name="T1" fmla="*/ 10 h 13"/>
                <a:gd name="T2" fmla="*/ 3 w 30"/>
                <a:gd name="T3" fmla="*/ 10 h 13"/>
                <a:gd name="T4" fmla="*/ 7 w 30"/>
                <a:gd name="T5" fmla="*/ 9 h 13"/>
                <a:gd name="T6" fmla="*/ 8 w 30"/>
                <a:gd name="T7" fmla="*/ 9 h 13"/>
                <a:gd name="T8" fmla="*/ 12 w 30"/>
                <a:gd name="T9" fmla="*/ 11 h 13"/>
                <a:gd name="T10" fmla="*/ 15 w 30"/>
                <a:gd name="T11" fmla="*/ 13 h 13"/>
                <a:gd name="T12" fmla="*/ 17 w 30"/>
                <a:gd name="T13" fmla="*/ 11 h 13"/>
                <a:gd name="T14" fmla="*/ 22 w 30"/>
                <a:gd name="T15" fmla="*/ 10 h 13"/>
                <a:gd name="T16" fmla="*/ 25 w 30"/>
                <a:gd name="T17" fmla="*/ 9 h 13"/>
                <a:gd name="T18" fmla="*/ 28 w 30"/>
                <a:gd name="T19" fmla="*/ 10 h 13"/>
                <a:gd name="T20" fmla="*/ 29 w 30"/>
                <a:gd name="T21" fmla="*/ 10 h 13"/>
                <a:gd name="T22" fmla="*/ 29 w 30"/>
                <a:gd name="T23" fmla="*/ 9 h 13"/>
                <a:gd name="T24" fmla="*/ 30 w 30"/>
                <a:gd name="T25" fmla="*/ 4 h 13"/>
                <a:gd name="T26" fmla="*/ 27 w 30"/>
                <a:gd name="T27" fmla="*/ 6 h 13"/>
                <a:gd name="T28" fmla="*/ 22 w 30"/>
                <a:gd name="T29" fmla="*/ 7 h 13"/>
                <a:gd name="T30" fmla="*/ 19 w 30"/>
                <a:gd name="T31" fmla="*/ 7 h 13"/>
                <a:gd name="T32" fmla="*/ 16 w 30"/>
                <a:gd name="T33" fmla="*/ 7 h 13"/>
                <a:gd name="T34" fmla="*/ 10 w 30"/>
                <a:gd name="T35" fmla="*/ 6 h 13"/>
                <a:gd name="T36" fmla="*/ 4 w 30"/>
                <a:gd name="T37" fmla="*/ 4 h 13"/>
                <a:gd name="T38" fmla="*/ 1 w 30"/>
                <a:gd name="T39" fmla="*/ 1 h 13"/>
                <a:gd name="T40" fmla="*/ 0 w 30"/>
                <a:gd name="T41" fmla="*/ 0 h 13"/>
                <a:gd name="T42" fmla="*/ 0 w 30"/>
                <a:gd name="T43" fmla="*/ 6 h 13"/>
                <a:gd name="T44" fmla="*/ 1 w 30"/>
                <a:gd name="T45" fmla="*/ 9 h 13"/>
                <a:gd name="T46" fmla="*/ 2 w 30"/>
                <a:gd name="T47"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13">
                  <a:moveTo>
                    <a:pt x="2" y="10"/>
                  </a:moveTo>
                  <a:cubicBezTo>
                    <a:pt x="2" y="10"/>
                    <a:pt x="3" y="10"/>
                    <a:pt x="3" y="10"/>
                  </a:cubicBezTo>
                  <a:cubicBezTo>
                    <a:pt x="4" y="10"/>
                    <a:pt x="6" y="9"/>
                    <a:pt x="7" y="9"/>
                  </a:cubicBezTo>
                  <a:cubicBezTo>
                    <a:pt x="7" y="9"/>
                    <a:pt x="8" y="9"/>
                    <a:pt x="8" y="9"/>
                  </a:cubicBezTo>
                  <a:cubicBezTo>
                    <a:pt x="10" y="10"/>
                    <a:pt x="11" y="10"/>
                    <a:pt x="12" y="11"/>
                  </a:cubicBezTo>
                  <a:cubicBezTo>
                    <a:pt x="14" y="11"/>
                    <a:pt x="14" y="12"/>
                    <a:pt x="15" y="13"/>
                  </a:cubicBezTo>
                  <a:cubicBezTo>
                    <a:pt x="16" y="12"/>
                    <a:pt x="16" y="12"/>
                    <a:pt x="17" y="11"/>
                  </a:cubicBezTo>
                  <a:cubicBezTo>
                    <a:pt x="19" y="11"/>
                    <a:pt x="20" y="10"/>
                    <a:pt x="22" y="10"/>
                  </a:cubicBezTo>
                  <a:cubicBezTo>
                    <a:pt x="23" y="10"/>
                    <a:pt x="24" y="9"/>
                    <a:pt x="25" y="9"/>
                  </a:cubicBezTo>
                  <a:cubicBezTo>
                    <a:pt x="26" y="9"/>
                    <a:pt x="27" y="9"/>
                    <a:pt x="28" y="10"/>
                  </a:cubicBezTo>
                  <a:cubicBezTo>
                    <a:pt x="28" y="10"/>
                    <a:pt x="29" y="10"/>
                    <a:pt x="29" y="10"/>
                  </a:cubicBezTo>
                  <a:cubicBezTo>
                    <a:pt x="29" y="10"/>
                    <a:pt x="29" y="10"/>
                    <a:pt x="29" y="9"/>
                  </a:cubicBezTo>
                  <a:cubicBezTo>
                    <a:pt x="30" y="4"/>
                    <a:pt x="30" y="4"/>
                    <a:pt x="30" y="4"/>
                  </a:cubicBezTo>
                  <a:cubicBezTo>
                    <a:pt x="29" y="5"/>
                    <a:pt x="28" y="5"/>
                    <a:pt x="27" y="6"/>
                  </a:cubicBezTo>
                  <a:cubicBezTo>
                    <a:pt x="26" y="7"/>
                    <a:pt x="24" y="7"/>
                    <a:pt x="22" y="7"/>
                  </a:cubicBezTo>
                  <a:cubicBezTo>
                    <a:pt x="21" y="7"/>
                    <a:pt x="20" y="7"/>
                    <a:pt x="19" y="7"/>
                  </a:cubicBezTo>
                  <a:cubicBezTo>
                    <a:pt x="18" y="7"/>
                    <a:pt x="17" y="7"/>
                    <a:pt x="16" y="7"/>
                  </a:cubicBezTo>
                  <a:cubicBezTo>
                    <a:pt x="14" y="7"/>
                    <a:pt x="12" y="7"/>
                    <a:pt x="10" y="6"/>
                  </a:cubicBezTo>
                  <a:cubicBezTo>
                    <a:pt x="8" y="5"/>
                    <a:pt x="6" y="5"/>
                    <a:pt x="4" y="4"/>
                  </a:cubicBezTo>
                  <a:cubicBezTo>
                    <a:pt x="3" y="3"/>
                    <a:pt x="2" y="2"/>
                    <a:pt x="1" y="1"/>
                  </a:cubicBezTo>
                  <a:cubicBezTo>
                    <a:pt x="1" y="1"/>
                    <a:pt x="0" y="0"/>
                    <a:pt x="0" y="0"/>
                  </a:cubicBezTo>
                  <a:cubicBezTo>
                    <a:pt x="0" y="6"/>
                    <a:pt x="0" y="6"/>
                    <a:pt x="0" y="6"/>
                  </a:cubicBezTo>
                  <a:cubicBezTo>
                    <a:pt x="0" y="7"/>
                    <a:pt x="0" y="8"/>
                    <a:pt x="1" y="9"/>
                  </a:cubicBezTo>
                  <a:cubicBezTo>
                    <a:pt x="1" y="9"/>
                    <a:pt x="2" y="10"/>
                    <a:pt x="2"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zh-CN" altLang="en-US" sz="1800">
                <a:solidFill>
                  <a:prstClr val="black"/>
                </a:solidFill>
                <a:latin typeface="微软雅黑"/>
                <a:ea typeface="微软雅黑"/>
              </a:endParaRPr>
            </a:p>
          </p:txBody>
        </p:sp>
        <p:sp>
          <p:nvSpPr>
            <p:cNvPr id="467" name="Freeform 170">
              <a:extLst>
                <a:ext uri="{FF2B5EF4-FFF2-40B4-BE49-F238E27FC236}">
                  <a16:creationId xmlns:a16="http://schemas.microsoft.com/office/drawing/2014/main" id="{7159FA4D-553A-0DE4-D63F-7E267DE9D20B}"/>
                </a:ext>
              </a:extLst>
            </p:cNvPr>
            <p:cNvSpPr/>
            <p:nvPr/>
          </p:nvSpPr>
          <p:spPr bwMode="auto">
            <a:xfrm>
              <a:off x="1469253" y="2230678"/>
              <a:ext cx="193226" cy="163168"/>
            </a:xfrm>
            <a:custGeom>
              <a:avLst/>
              <a:gdLst>
                <a:gd name="T0" fmla="*/ 13 w 19"/>
                <a:gd name="T1" fmla="*/ 15 h 16"/>
                <a:gd name="T2" fmla="*/ 15 w 19"/>
                <a:gd name="T3" fmla="*/ 13 h 16"/>
                <a:gd name="T4" fmla="*/ 16 w 19"/>
                <a:gd name="T5" fmla="*/ 12 h 16"/>
                <a:gd name="T6" fmla="*/ 16 w 19"/>
                <a:gd name="T7" fmla="*/ 8 h 16"/>
                <a:gd name="T8" fmla="*/ 18 w 19"/>
                <a:gd name="T9" fmla="*/ 5 h 16"/>
                <a:gd name="T10" fmla="*/ 19 w 19"/>
                <a:gd name="T11" fmla="*/ 4 h 16"/>
                <a:gd name="T12" fmla="*/ 18 w 19"/>
                <a:gd name="T13" fmla="*/ 4 h 16"/>
                <a:gd name="T14" fmla="*/ 16 w 19"/>
                <a:gd name="T15" fmla="*/ 1 h 16"/>
                <a:gd name="T16" fmla="*/ 12 w 19"/>
                <a:gd name="T17" fmla="*/ 0 h 16"/>
                <a:gd name="T18" fmla="*/ 7 w 19"/>
                <a:gd name="T19" fmla="*/ 1 h 16"/>
                <a:gd name="T20" fmla="*/ 2 w 19"/>
                <a:gd name="T21" fmla="*/ 2 h 16"/>
                <a:gd name="T22" fmla="*/ 0 w 19"/>
                <a:gd name="T23" fmla="*/ 3 h 16"/>
                <a:gd name="T24" fmla="*/ 12 w 19"/>
                <a:gd name="T25" fmla="*/ 16 h 16"/>
                <a:gd name="T26" fmla="*/ 13 w 19"/>
                <a:gd name="T27"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6">
                  <a:moveTo>
                    <a:pt x="13" y="15"/>
                  </a:moveTo>
                  <a:cubicBezTo>
                    <a:pt x="14" y="15"/>
                    <a:pt x="15" y="14"/>
                    <a:pt x="15" y="13"/>
                  </a:cubicBezTo>
                  <a:cubicBezTo>
                    <a:pt x="16" y="12"/>
                    <a:pt x="16" y="12"/>
                    <a:pt x="16" y="12"/>
                  </a:cubicBezTo>
                  <a:cubicBezTo>
                    <a:pt x="16" y="8"/>
                    <a:pt x="16" y="8"/>
                    <a:pt x="16" y="8"/>
                  </a:cubicBezTo>
                  <a:cubicBezTo>
                    <a:pt x="16" y="7"/>
                    <a:pt x="17" y="6"/>
                    <a:pt x="18" y="5"/>
                  </a:cubicBezTo>
                  <a:cubicBezTo>
                    <a:pt x="18" y="4"/>
                    <a:pt x="18" y="4"/>
                    <a:pt x="19" y="4"/>
                  </a:cubicBezTo>
                  <a:cubicBezTo>
                    <a:pt x="19" y="4"/>
                    <a:pt x="18" y="4"/>
                    <a:pt x="18" y="4"/>
                  </a:cubicBezTo>
                  <a:cubicBezTo>
                    <a:pt x="18" y="3"/>
                    <a:pt x="17" y="2"/>
                    <a:pt x="16" y="1"/>
                  </a:cubicBezTo>
                  <a:cubicBezTo>
                    <a:pt x="15" y="1"/>
                    <a:pt x="14" y="0"/>
                    <a:pt x="12" y="0"/>
                  </a:cubicBezTo>
                  <a:cubicBezTo>
                    <a:pt x="11" y="0"/>
                    <a:pt x="9" y="0"/>
                    <a:pt x="7" y="1"/>
                  </a:cubicBezTo>
                  <a:cubicBezTo>
                    <a:pt x="5" y="1"/>
                    <a:pt x="3" y="2"/>
                    <a:pt x="2" y="2"/>
                  </a:cubicBezTo>
                  <a:cubicBezTo>
                    <a:pt x="1" y="3"/>
                    <a:pt x="1" y="3"/>
                    <a:pt x="0" y="3"/>
                  </a:cubicBezTo>
                  <a:cubicBezTo>
                    <a:pt x="12" y="16"/>
                    <a:pt x="12" y="16"/>
                    <a:pt x="12" y="16"/>
                  </a:cubicBezTo>
                  <a:cubicBezTo>
                    <a:pt x="12" y="16"/>
                    <a:pt x="13" y="15"/>
                    <a:pt x="13"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zh-CN" altLang="en-US" sz="1800">
                <a:solidFill>
                  <a:prstClr val="black"/>
                </a:solidFill>
                <a:latin typeface="微软雅黑"/>
                <a:ea typeface="微软雅黑"/>
              </a:endParaRPr>
            </a:p>
          </p:txBody>
        </p:sp>
      </p:grpSp>
    </p:spTree>
    <p:extLst>
      <p:ext uri="{BB962C8B-B14F-4D97-AF65-F5344CB8AC3E}">
        <p14:creationId xmlns:p14="http://schemas.microsoft.com/office/powerpoint/2010/main" val="232637348"/>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微软雅黑 Arial">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6AC0DC66-E948-4E21-A4D6-D1A6BB3157A5}">
  <we:reference id="98d6c1cd-d2ea-4e59-b3d5-7612ea4978eb" version="3.0.0.1" store="EXCatalog" storeType="EXCatalog"/>
  <we:alternateReferences>
    <we:reference id="WA104380907" version="3.0.0.1" store="en-US"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173</TotalTime>
  <Words>4566</Words>
  <Application>Microsoft Office PowerPoint</Application>
  <PresentationFormat>宽屏</PresentationFormat>
  <Paragraphs>373</Paragraphs>
  <Slides>9</Slides>
  <Notes>2</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9</vt:i4>
      </vt:variant>
    </vt:vector>
  </HeadingPairs>
  <TitlesOfParts>
    <vt:vector size="15" baseType="lpstr">
      <vt:lpstr>Microsoft YaHei</vt:lpstr>
      <vt:lpstr>Microsoft YaHei</vt:lpstr>
      <vt:lpstr>Arial</vt:lpstr>
      <vt:lpstr>Calibri</vt:lpstr>
      <vt:lpstr>Wingdings</vt:lpstr>
      <vt:lpstr>Office 主题​​</vt:lpstr>
      <vt:lpstr>PowerPoint 演示文稿</vt:lpstr>
      <vt:lpstr>目录</vt:lpstr>
      <vt:lpstr>药品基本信息</vt:lpstr>
      <vt:lpstr>安全性: 艾托格列净安全性良好</vt:lpstr>
      <vt:lpstr>有效性：艾托格列净强效降糖，长期稳定控糖</vt:lpstr>
      <vt:lpstr>有效性：网络荟萃分析结果显示艾托格列净有效降糖</vt:lpstr>
      <vt:lpstr>有效性：国内外权威临床指南共识/诊疗规范均推荐艾托格列净</vt:lpstr>
      <vt:lpstr>创新性：MBDD方法造就的SGLT2i新选择，艾托格列净绝对口服生物利用度100%</vt:lpstr>
      <vt:lpstr>公平性：艾托格列净适宜、可及、经济，助力中国T2DM患者管理</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2022年5月24日会议主要内容</dc:title>
  <dc:creator>Yu, Bing</dc:creator>
  <cp:lastModifiedBy>Yu, Bing</cp:lastModifiedBy>
  <cp:revision>15</cp:revision>
  <cp:lastPrinted>2024-07-03T04:05:18Z</cp:lastPrinted>
  <dcterms:created xsi:type="dcterms:W3CDTF">2022-05-23T07:17:18Z</dcterms:created>
  <dcterms:modified xsi:type="dcterms:W3CDTF">2024-07-11T10:19:30Z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rckAIPLabel">
    <vt:lpwstr>NotClassified</vt:lpwstr>
  </property>
  <property fmtid="{D5CDD505-2E9C-101B-9397-08002B2CF9AE}" pid="3" name="MerckAIPDataExchange">
    <vt:lpwstr>!MRKMIP@NotClassified</vt:lpwstr>
  </property>
  <property fmtid="{D5CDD505-2E9C-101B-9397-08002B2CF9AE}" pid="4" name="_AdHocReviewCycleID">
    <vt:i4>-1032922256</vt:i4>
  </property>
  <property fmtid="{D5CDD505-2E9C-101B-9397-08002B2CF9AE}" pid="5" name="_NewReviewCycle">
    <vt:lpwstr/>
  </property>
  <property fmtid="{D5CDD505-2E9C-101B-9397-08002B2CF9AE}" pid="6" name="_EmailSubject">
    <vt:lpwstr>艾托格列净片-2024年7月系统填报资料</vt:lpwstr>
  </property>
  <property fmtid="{D5CDD505-2E9C-101B-9397-08002B2CF9AE}" pid="7" name="_AuthorEmail">
    <vt:lpwstr>bing.yu@merck.com</vt:lpwstr>
  </property>
  <property fmtid="{D5CDD505-2E9C-101B-9397-08002B2CF9AE}" pid="8" name="_AuthorEmailDisplayName">
    <vt:lpwstr>Yu, Bing</vt:lpwstr>
  </property>
  <property fmtid="{D5CDD505-2E9C-101B-9397-08002B2CF9AE}" pid="9" name="_PreviousAdHocReviewCycleID">
    <vt:i4>-1329816342</vt:i4>
  </property>
  <property fmtid="{D5CDD505-2E9C-101B-9397-08002B2CF9AE}" pid="10" name="ClassificationContentMarkingHeaderLocations">
    <vt:lpwstr>Office 主题​​:3</vt:lpwstr>
  </property>
  <property fmtid="{D5CDD505-2E9C-101B-9397-08002B2CF9AE}" pid="11" name="ClassificationContentMarkingHeaderText">
    <vt:lpwstr>Confidential</vt:lpwstr>
  </property>
  <property fmtid="{D5CDD505-2E9C-101B-9397-08002B2CF9AE}" pid="12" name="MSIP_Label_e81acc0d-dcc4-4dc9-a2c5-be70b05a2fe6_Enabled">
    <vt:lpwstr>true</vt:lpwstr>
  </property>
  <property fmtid="{D5CDD505-2E9C-101B-9397-08002B2CF9AE}" pid="13" name="MSIP_Label_e81acc0d-dcc4-4dc9-a2c5-be70b05a2fe6_SetDate">
    <vt:lpwstr>2024-07-11T10:16:47Z</vt:lpwstr>
  </property>
  <property fmtid="{D5CDD505-2E9C-101B-9397-08002B2CF9AE}" pid="14" name="MSIP_Label_e81acc0d-dcc4-4dc9-a2c5-be70b05a2fe6_Method">
    <vt:lpwstr>Privileged</vt:lpwstr>
  </property>
  <property fmtid="{D5CDD505-2E9C-101B-9397-08002B2CF9AE}" pid="15" name="MSIP_Label_e81acc0d-dcc4-4dc9-a2c5-be70b05a2fe6_Name">
    <vt:lpwstr>e81acc0d-dcc4-4dc9-a2c5-be70b05a2fe6</vt:lpwstr>
  </property>
  <property fmtid="{D5CDD505-2E9C-101B-9397-08002B2CF9AE}" pid="16" name="MSIP_Label_e81acc0d-dcc4-4dc9-a2c5-be70b05a2fe6_SiteId">
    <vt:lpwstr>a00de4ec-48a8-43a6-be74-e31274e2060d</vt:lpwstr>
  </property>
  <property fmtid="{D5CDD505-2E9C-101B-9397-08002B2CF9AE}" pid="17" name="MSIP_Label_e81acc0d-dcc4-4dc9-a2c5-be70b05a2fe6_ActionId">
    <vt:lpwstr>d14bef54-602c-495d-97a6-776e4edd89a8</vt:lpwstr>
  </property>
  <property fmtid="{D5CDD505-2E9C-101B-9397-08002B2CF9AE}" pid="18" name="MSIP_Label_e81acc0d-dcc4-4dc9-a2c5-be70b05a2fe6_ContentBits">
    <vt:lpwstr>0</vt:lpwstr>
  </property>
</Properties>
</file>