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1"/>
  </p:notesMasterIdLst>
  <p:sldIdLst>
    <p:sldId id="267" r:id="rId2"/>
    <p:sldId id="257" r:id="rId3"/>
    <p:sldId id="258" r:id="rId4"/>
    <p:sldId id="259" r:id="rId5"/>
    <p:sldId id="279" r:id="rId6"/>
    <p:sldId id="262" r:id="rId7"/>
    <p:sldId id="264" r:id="rId8"/>
    <p:sldId id="265" r:id="rId9"/>
    <p:sldId id="266" r:id="rId10"/>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 huang" initials="" lastIdx="0" clrIdx="0"/>
  <p:cmAuthor id="1" name="daisy" initials="d" lastIdx="2" clrIdx="0"/>
  <p:cmAuthor id="2" name="林韵涵" initials="林" lastIdx="1" clrIdx="0"/>
  <p:cmAuthor id="3" name="Windows 用户" initials="W" lastIdx="1" clrIdx="0"/>
  <p:cmAuthor id="4" name="User" initials="U" lastIdx="1" clrIdx="0"/>
  <p:cmAuthor id="5" name="VivianSheng" initials="V" lastIdx="16" clrIdx="0"/>
  <p:cmAuthor id="6" name="dell" initials="d" lastIdx="1" clrIdx="5"/>
  <p:cmAuthor id="7" name="liangliling" initials="l" lastIdx="7" clrIdx="6"/>
  <p:cmAuthor id="11" name="tion" initials="t" lastIdx="1" clrIdx="10"/>
  <p:cmAuthor id="12" name="zhihu" initials="z" lastIdx="2" clrIdx="11"/>
  <p:cmAuthor id="13" name="派大星" initials="派" lastIdx="1" clrIdx="12"/>
  <p:cmAuthor id="75" name="作者" initials="A" lastIdx="0" clrIdx="24"/>
  <p:cmAuthor id="76" name="望月" initials="望月" lastIdx="2" clrIdx="2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B437F"/>
    <a:srgbClr val="F2F2F2"/>
    <a:srgbClr val="D3EEF9"/>
    <a:srgbClr val="26AF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2024/7/10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他克莫司颗粒合理使用时安全性可控</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a:off x="0" y="0"/>
            <a:ext cx="12192000" cy="6858000"/>
          </a:xfrm>
          <a:prstGeom prst="rect">
            <a:avLst/>
          </a:prstGeom>
        </p:spPr>
      </p:pic>
      <p:sp>
        <p:nvSpPr>
          <p:cNvPr id="2" name="Holder 2"/>
          <p:cNvSpPr>
            <a:spLocks noGrp="1"/>
          </p:cNvSpPr>
          <p:nvPr>
            <p:ph type="ctrTitle"/>
          </p:nvPr>
        </p:nvSpPr>
        <p:spPr>
          <a:xfrm>
            <a:off x="914400" y="2125980"/>
            <a:ext cx="10363200" cy="1440179"/>
          </a:xfrm>
          <a:prstGeom prst="rect">
            <a:avLst/>
          </a:prstGeom>
        </p:spPr>
        <p:txBody>
          <a:bodyPr wrap="square" lIns="0" tIns="0" rIns="0" bIns="0">
            <a:spAutoFit/>
          </a:bodyPr>
          <a:lstStyle>
            <a:lvl1pPr>
              <a:defRPr/>
            </a:lvl1pPr>
          </a:lstStyle>
          <a:p>
            <a:endParaRPr dirty="0"/>
          </a:p>
        </p:txBody>
      </p:sp>
      <p:sp>
        <p:nvSpPr>
          <p:cNvPr id="3" name="Holder 3"/>
          <p:cNvSpPr>
            <a:spLocks noGrp="1"/>
          </p:cNvSpPr>
          <p:nvPr>
            <p:ph type="subTitle" idx="4"/>
          </p:nvPr>
        </p:nvSpPr>
        <p:spPr>
          <a:xfrm>
            <a:off x="1828800" y="3840480"/>
            <a:ext cx="8534399" cy="276999"/>
          </a:xfrm>
          <a:prstGeom prst="rect">
            <a:avLst/>
          </a:prstGeom>
        </p:spPr>
        <p:txBody>
          <a:bodyPr wrap="square" lIns="0" tIns="0" rIns="0" bIns="0">
            <a:spAutoFit/>
          </a:bodyPr>
          <a:lstStyle>
            <a:lvl1pPr>
              <a:defRPr>
                <a:latin typeface="Arial" panose="020B0604020202020204" pitchFamily="34" charset="0"/>
                <a:cs typeface="Arial" panose="020B0604020202020204" pitchFamily="34" charset="0"/>
              </a:defRPr>
            </a:lvl1pPr>
          </a:lstStyle>
          <a:p>
            <a:endParaRPr dirty="0"/>
          </a:p>
        </p:txBody>
      </p:sp>
      <p:sp>
        <p:nvSpPr>
          <p:cNvPr id="6" name="Holder 6"/>
          <p:cNvSpPr>
            <a:spLocks noGrp="1"/>
          </p:cNvSpPr>
          <p:nvPr>
            <p:ph type="sldNum" sz="quarter" idx="7"/>
          </p:nvPr>
        </p:nvSpPr>
        <p:spPr>
          <a:xfrm>
            <a:off x="9067800" y="6377940"/>
            <a:ext cx="2804160" cy="276999"/>
          </a:xfrm>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
        <p:nvSpPr>
          <p:cNvPr id="11" name="object 2"/>
          <p:cNvSpPr/>
          <p:nvPr userDrawn="1"/>
        </p:nvSpPr>
        <p:spPr>
          <a:xfrm>
            <a:off x="609600" y="506859"/>
            <a:ext cx="2133600" cy="48884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62" name="path 62"/>
          <p:cNvSpPr/>
          <p:nvPr userDrawn="1"/>
        </p:nvSpPr>
        <p:spPr>
          <a:xfrm>
            <a:off x="458723" y="6379000"/>
            <a:ext cx="11506200" cy="22263"/>
          </a:xfrm>
          <a:custGeom>
            <a:avLst/>
            <a:gdLst/>
            <a:ahLst/>
            <a:cxnLst/>
            <a:rect l="0" t="0" r="0" b="0"/>
            <a:pathLst>
              <a:path w="18120" h="35">
                <a:moveTo>
                  <a:pt x="0" y="17"/>
                </a:moveTo>
                <a:lnTo>
                  <a:pt x="18120" y="17"/>
                </a:lnTo>
              </a:path>
            </a:pathLst>
          </a:custGeom>
          <a:noFill/>
          <a:ln w="22263" cap="flat">
            <a:solidFill>
              <a:srgbClr val="2B437F"/>
            </a:solidFill>
            <a:prstDash val="solid"/>
            <a:round/>
          </a:ln>
        </p:spPr>
        <p:txBody>
          <a:bodyPr rtlCol="0"/>
          <a:lstStyle/>
          <a:p>
            <a:pPr algn="ctr"/>
            <a:endParaRPr lang="zh-CN" altLang="en-US"/>
          </a:p>
        </p:txBody>
      </p:sp>
      <p:sp>
        <p:nvSpPr>
          <p:cNvPr id="64" name="rect 64"/>
          <p:cNvSpPr/>
          <p:nvPr userDrawn="1"/>
        </p:nvSpPr>
        <p:spPr>
          <a:xfrm>
            <a:off x="0" y="451104"/>
            <a:ext cx="228600" cy="685800"/>
          </a:xfrm>
          <a:prstGeom prst="rect">
            <a:avLst/>
          </a:prstGeom>
          <a:solidFill>
            <a:srgbClr val="2B437F"/>
          </a:solidFill>
          <a:ln w="0" cap="flat">
            <a:noFill/>
            <a:prstDash val="solid"/>
            <a:miter lim="0"/>
          </a:ln>
        </p:spPr>
        <p:txBody>
          <a:bodyPr rtlCol="0"/>
          <a:lstStyle/>
          <a:p>
            <a:pPr algn="ctr"/>
            <a:endParaRPr lang="zh-CN" altLang="en-US"/>
          </a:p>
        </p:txBody>
      </p:sp>
      <p:sp>
        <p:nvSpPr>
          <p:cNvPr id="2" name="object 2"/>
          <p:cNvSpPr/>
          <p:nvPr userDrawn="1"/>
        </p:nvSpPr>
        <p:spPr>
          <a:xfrm>
            <a:off x="10201910" y="257810"/>
            <a:ext cx="1762760" cy="3657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62" name="path 62"/>
          <p:cNvSpPr/>
          <p:nvPr userDrawn="1"/>
        </p:nvSpPr>
        <p:spPr>
          <a:xfrm>
            <a:off x="458723" y="6379000"/>
            <a:ext cx="11506200" cy="22263"/>
          </a:xfrm>
          <a:custGeom>
            <a:avLst/>
            <a:gdLst/>
            <a:ahLst/>
            <a:cxnLst/>
            <a:rect l="0" t="0" r="0" b="0"/>
            <a:pathLst>
              <a:path w="18120" h="35">
                <a:moveTo>
                  <a:pt x="0" y="17"/>
                </a:moveTo>
                <a:lnTo>
                  <a:pt x="18120" y="17"/>
                </a:lnTo>
              </a:path>
            </a:pathLst>
          </a:custGeom>
          <a:noFill/>
          <a:ln w="22263" cap="flat">
            <a:solidFill>
              <a:srgbClr val="2B437F"/>
            </a:solidFill>
            <a:prstDash val="solid"/>
            <a:round/>
          </a:ln>
        </p:spPr>
        <p:txBody>
          <a:bodyPr rtlCol="0"/>
          <a:lstStyle/>
          <a:p>
            <a:pPr algn="ctr"/>
            <a:endParaRPr lang="zh-CN" altLang="en-US"/>
          </a:p>
        </p:txBody>
      </p:sp>
      <p:sp>
        <p:nvSpPr>
          <p:cNvPr id="2" name="object 2"/>
          <p:cNvSpPr/>
          <p:nvPr userDrawn="1"/>
        </p:nvSpPr>
        <p:spPr>
          <a:xfrm>
            <a:off x="10201910" y="257810"/>
            <a:ext cx="1762760" cy="3657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slideLayout" Target="../slideLayouts/slideLayout4.xml"/><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tags" Target="../tags/tag14.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0" Type="http://schemas.openxmlformats.org/officeDocument/2006/relationships/tags" Target="../tags/tag12.xml"/><Relationship Id="rId4" Type="http://schemas.openxmlformats.org/officeDocument/2006/relationships/tags" Target="../tags/tag6.xml"/><Relationship Id="rId9" Type="http://schemas.openxmlformats.org/officeDocument/2006/relationships/tags" Target="../tags/tag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slideLayout" Target="../slideLayouts/slideLayout3.xml"/><Relationship Id="rId4" Type="http://schemas.openxmlformats.org/officeDocument/2006/relationships/tags" Target="../tags/tag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7"/>
          </p:nvPr>
        </p:nvSpPr>
        <p:spPr>
          <a:xfrm>
            <a:off x="9067800" y="6377940"/>
            <a:ext cx="2804160" cy="276999"/>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6F15528-21DE-4FAA-801E-634DDDAF4B2B}" type="slidenum">
              <a:rPr kumimoji="0" lang="en-US" altLang="zh-C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t>1</a:t>
            </a:fld>
            <a:endParaRPr kumimoji="0" lang="en-US" altLang="zh-CN" sz="18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15" name="文本框 14"/>
          <p:cNvSpPr txBox="1"/>
          <p:nvPr>
            <p:custDataLst>
              <p:tags r:id="rId1"/>
            </p:custDataLst>
          </p:nvPr>
        </p:nvSpPr>
        <p:spPr>
          <a:xfrm>
            <a:off x="1371600" y="2641600"/>
            <a:ext cx="7284720" cy="1568450"/>
          </a:xfrm>
          <a:prstGeom prst="rect">
            <a:avLst/>
          </a:prstGeom>
          <a:noFill/>
        </p:spPr>
        <p:txBody>
          <a:bodyPr wrap="square" rtlCol="0">
            <a:spAutoFit/>
          </a:bodyPr>
          <a:lstStyle/>
          <a:p>
            <a:pPr algn="ctr"/>
            <a:endParaRPr lang="en-US" altLang="zh-CN" sz="2400" b="1" dirty="0">
              <a:solidFill>
                <a:schemeClr val="tx1"/>
              </a:solidFill>
              <a:latin typeface="微软雅黑" panose="020B0503020204020204" charset="-122"/>
              <a:ea typeface="微软雅黑" panose="020B0503020204020204" charset="-122"/>
              <a:sym typeface="微软雅黑" panose="020B0503020204020204" charset="-122"/>
            </a:endParaRPr>
          </a:p>
          <a:p>
            <a:pPr algn="ctr"/>
            <a:r>
              <a:rPr lang="zh-CN" altLang="en-US" sz="4000" b="1" dirty="0">
                <a:solidFill>
                  <a:schemeClr val="tx1"/>
                </a:solidFill>
                <a:latin typeface="微软雅黑" panose="020B0503020204020204" charset="-122"/>
                <a:ea typeface="微软雅黑" panose="020B0503020204020204" charset="-122"/>
                <a:sym typeface="微软雅黑" panose="020B0503020204020204" charset="-122"/>
              </a:rPr>
              <a:t>他克莫司颗粒</a:t>
            </a:r>
          </a:p>
          <a:p>
            <a:pPr algn="ctr"/>
            <a:r>
              <a:rPr sz="3200" b="1" kern="0" spc="-12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lang="zh-CN" sz="3200" b="1" kern="0" spc="-12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赛倍乐</a:t>
            </a:r>
            <a:r>
              <a:rPr sz="3200" b="1" kern="0" spc="30" baseline="1700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sz="3200" b="1" kern="0" spc="-20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 </a:t>
            </a:r>
            <a:r>
              <a:rPr sz="32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32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9" name="textbox 6"/>
          <p:cNvSpPr/>
          <p:nvPr/>
        </p:nvSpPr>
        <p:spPr>
          <a:xfrm>
            <a:off x="2691256" y="4538599"/>
            <a:ext cx="4947284" cy="424180"/>
          </a:xfrm>
          <a:prstGeom prst="rect">
            <a:avLst/>
          </a:prstGeom>
          <a:solidFill>
            <a:srgbClr val="2B437F"/>
          </a:solidFill>
          <a:ln w="0" cap="flat">
            <a:noFill/>
            <a:prstDash val="solid"/>
            <a:miter lim="0"/>
          </a:ln>
        </p:spPr>
        <p:txBody>
          <a:bodyPr vert="horz" wrap="square" lIns="0" tIns="0" rIns="0" bIns="0"/>
          <a:lstStyle/>
          <a:p>
            <a:pPr algn="l" rtl="0" eaLnBrk="0">
              <a:lnSpc>
                <a:spcPct val="102000"/>
              </a:lnSpc>
            </a:pPr>
            <a:endParaRPr sz="700" dirty="0">
              <a:latin typeface="Arial" panose="020B0604020202020204"/>
              <a:ea typeface="Arial" panose="020B0604020202020204"/>
              <a:cs typeface="Arial" panose="020B0604020202020204"/>
            </a:endParaRPr>
          </a:p>
          <a:p>
            <a:pPr marL="838835" algn="l" rtl="0" eaLnBrk="0">
              <a:lnSpc>
                <a:spcPct val="95000"/>
              </a:lnSpc>
              <a:spcBef>
                <a:spcPts val="5"/>
              </a:spcBef>
            </a:pPr>
            <a:r>
              <a:rPr lang="zh-CN" sz="1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杭州中美华东</a:t>
            </a:r>
            <a:r>
              <a:rPr sz="1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制药</a:t>
            </a:r>
            <a:r>
              <a:rPr lang="zh-CN" sz="18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江东有限公司</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p:nvPr/>
        </p:nvSpPr>
        <p:spPr>
          <a:xfrm>
            <a:off x="0" y="0"/>
            <a:ext cx="3721734" cy="6858000"/>
          </a:xfrm>
          <a:prstGeom prst="rect">
            <a:avLst/>
          </a:prstGeom>
          <a:solidFill>
            <a:srgbClr val="2B437F"/>
          </a:solidFill>
          <a:ln w="0" cap="flat">
            <a:solidFill>
              <a:srgbClr val="2B437F"/>
            </a:solidFill>
            <a:prstDash val="solid"/>
            <a:miter lim="0"/>
          </a:ln>
        </p:spPr>
        <p:txBody>
          <a:bodyPr vert="horz" wrap="square" lIns="0" tIns="0" rIns="0" bIns="0"/>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846580" algn="l" rtl="0" eaLnBrk="0">
              <a:lnSpc>
                <a:spcPct val="97000"/>
              </a:lnSpc>
            </a:pPr>
            <a:r>
              <a:rPr sz="48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目录</a:t>
            </a:r>
            <a:endParaRPr sz="4800" dirty="0">
              <a:latin typeface="微软雅黑" panose="020B0503020204020204" charset="-122"/>
              <a:ea typeface="微软雅黑" panose="020B0503020204020204" charset="-122"/>
              <a:cs typeface="微软雅黑" panose="020B0503020204020204" charset="-122"/>
            </a:endParaRPr>
          </a:p>
          <a:p>
            <a:pPr marL="594360" algn="l" rtl="0" eaLnBrk="0">
              <a:lnSpc>
                <a:spcPct val="86000"/>
              </a:lnSpc>
              <a:spcBef>
                <a:spcPts val="55"/>
              </a:spcBef>
            </a:pPr>
            <a:r>
              <a:rPr sz="3100" b="1" kern="0" spc="200" dirty="0">
                <a:solidFill>
                  <a:srgbClr val="FFFFFF">
                    <a:alpha val="100000"/>
                  </a:srgbClr>
                </a:solidFill>
                <a:latin typeface="微软雅黑" panose="020B0503020204020204" charset="-122"/>
                <a:ea typeface="微软雅黑" panose="020B0503020204020204" charset="-122"/>
                <a:cs typeface="微软雅黑" panose="020B0503020204020204" charset="-122"/>
              </a:rPr>
              <a:t>CONTENTS</a:t>
            </a:r>
            <a:endParaRPr sz="3100" dirty="0">
              <a:latin typeface="微软雅黑" panose="020B0503020204020204" charset="-122"/>
              <a:ea typeface="微软雅黑" panose="020B0503020204020204" charset="-122"/>
              <a:cs typeface="微软雅黑" panose="020B0503020204020204" charset="-122"/>
            </a:endParaRPr>
          </a:p>
        </p:txBody>
      </p:sp>
      <p:sp>
        <p:nvSpPr>
          <p:cNvPr id="14" name="textbox 14"/>
          <p:cNvSpPr/>
          <p:nvPr>
            <p:custDataLst>
              <p:tags r:id="rId1"/>
            </p:custDataLst>
          </p:nvPr>
        </p:nvSpPr>
        <p:spPr>
          <a:xfrm>
            <a:off x="6662927" y="1028319"/>
            <a:ext cx="3743325" cy="512444"/>
          </a:xfrm>
          <a:prstGeom prst="rect">
            <a:avLst/>
          </a:prstGeom>
          <a:solidFill>
            <a:srgbClr val="2B437F"/>
          </a:solidFill>
          <a:ln w="0" cap="flat">
            <a:noFill/>
            <a:prstDash val="solid"/>
            <a:miter lim="0"/>
          </a:ln>
        </p:spPr>
        <p:txBody>
          <a:bodyPr vert="horz" wrap="square" lIns="0" tIns="0" rIns="0" bIns="0"/>
          <a:lstStyle/>
          <a:p>
            <a:pPr algn="l" rtl="0" eaLnBrk="0">
              <a:lnSpc>
                <a:spcPct val="102000"/>
              </a:lnSpc>
            </a:pPr>
            <a:endParaRPr sz="900" dirty="0">
              <a:latin typeface="Arial" panose="020B0604020202020204"/>
              <a:ea typeface="Arial" panose="020B0604020202020204"/>
              <a:cs typeface="Arial" panose="020B0604020202020204"/>
            </a:endParaRPr>
          </a:p>
          <a:p>
            <a:pPr marL="512445" algn="l" rtl="0" eaLnBrk="0">
              <a:lnSpc>
                <a:spcPts val="2330"/>
              </a:lnSpc>
              <a:spcBef>
                <a:spcPts val="0"/>
              </a:spcBef>
            </a:pPr>
            <a:r>
              <a:rPr sz="19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药品基本信息</a:t>
            </a:r>
            <a:endParaRPr sz="1900" dirty="0">
              <a:latin typeface="微软雅黑" panose="020B0503020204020204" charset="-122"/>
              <a:ea typeface="微软雅黑" panose="020B0503020204020204" charset="-122"/>
              <a:cs typeface="微软雅黑" panose="020B0503020204020204" charset="-122"/>
            </a:endParaRPr>
          </a:p>
        </p:txBody>
      </p:sp>
      <p:sp>
        <p:nvSpPr>
          <p:cNvPr id="16" name="textbox 16"/>
          <p:cNvSpPr/>
          <p:nvPr>
            <p:custDataLst>
              <p:tags r:id="rId2"/>
            </p:custDataLst>
          </p:nvPr>
        </p:nvSpPr>
        <p:spPr>
          <a:xfrm>
            <a:off x="6662927" y="2750439"/>
            <a:ext cx="3743325" cy="512444"/>
          </a:xfrm>
          <a:prstGeom prst="rect">
            <a:avLst/>
          </a:prstGeom>
          <a:solidFill>
            <a:srgbClr val="2B437F"/>
          </a:solidFill>
          <a:ln w="0" cap="flat">
            <a:noFill/>
            <a:prstDash val="solid"/>
            <a:miter lim="0"/>
          </a:ln>
        </p:spPr>
        <p:txBody>
          <a:bodyPr vert="horz" wrap="square" lIns="0" tIns="0" rIns="0" bIns="0"/>
          <a:lstStyle/>
          <a:p>
            <a:pPr algn="l" rtl="0" eaLnBrk="0">
              <a:lnSpc>
                <a:spcPct val="102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512445" algn="l" rtl="0" eaLnBrk="0">
              <a:lnSpc>
                <a:spcPts val="2325"/>
              </a:lnSpc>
            </a:pPr>
            <a:r>
              <a:rPr lang="zh-CN"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有效</a:t>
            </a:r>
            <a:r>
              <a:rPr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性</a:t>
            </a:r>
            <a:endParaRPr sz="1900" dirty="0">
              <a:latin typeface="微软雅黑" panose="020B0503020204020204" charset="-122"/>
              <a:ea typeface="微软雅黑" panose="020B0503020204020204" charset="-122"/>
              <a:cs typeface="微软雅黑" panose="020B0503020204020204" charset="-122"/>
            </a:endParaRPr>
          </a:p>
        </p:txBody>
      </p:sp>
      <p:sp>
        <p:nvSpPr>
          <p:cNvPr id="20" name="textbox 20"/>
          <p:cNvSpPr/>
          <p:nvPr>
            <p:custDataLst>
              <p:tags r:id="rId3"/>
            </p:custDataLst>
          </p:nvPr>
        </p:nvSpPr>
        <p:spPr>
          <a:xfrm>
            <a:off x="6662927" y="4512183"/>
            <a:ext cx="3743325" cy="512444"/>
          </a:xfrm>
          <a:prstGeom prst="rect">
            <a:avLst/>
          </a:prstGeom>
          <a:solidFill>
            <a:srgbClr val="2B437F"/>
          </a:solidFill>
          <a:ln w="0" cap="flat">
            <a:noFill/>
            <a:prstDash val="solid"/>
            <a:miter lim="0"/>
          </a:ln>
        </p:spPr>
        <p:txBody>
          <a:bodyPr vert="horz" wrap="square" lIns="0" tIns="0" rIns="0" bIns="0"/>
          <a:lstStyle/>
          <a:p>
            <a:pPr algn="l" rtl="0" eaLnBrk="0">
              <a:lnSpc>
                <a:spcPct val="106000"/>
              </a:lnSpc>
            </a:pPr>
            <a:endParaRPr sz="800" dirty="0">
              <a:latin typeface="Arial" panose="020B0604020202020204"/>
              <a:ea typeface="Arial" panose="020B0604020202020204"/>
              <a:cs typeface="Arial" panose="020B0604020202020204"/>
            </a:endParaRPr>
          </a:p>
          <a:p>
            <a:pPr marL="510540" algn="l" rtl="0" eaLnBrk="0">
              <a:lnSpc>
                <a:spcPts val="2315"/>
              </a:lnSpc>
              <a:spcBef>
                <a:spcPts val="5"/>
              </a:spcBef>
            </a:pPr>
            <a:r>
              <a:rPr lang="zh-CN" sz="19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（一）公平性信息</a:t>
            </a:r>
            <a:endParaRPr sz="1900" dirty="0">
              <a:latin typeface="微软雅黑" panose="020B0503020204020204" charset="-122"/>
              <a:ea typeface="微软雅黑" panose="020B0503020204020204" charset="-122"/>
              <a:cs typeface="微软雅黑" panose="020B0503020204020204" charset="-122"/>
            </a:endParaRPr>
          </a:p>
        </p:txBody>
      </p:sp>
      <p:sp>
        <p:nvSpPr>
          <p:cNvPr id="22" name="textbox 22"/>
          <p:cNvSpPr/>
          <p:nvPr>
            <p:custDataLst>
              <p:tags r:id="rId4"/>
            </p:custDataLst>
          </p:nvPr>
        </p:nvSpPr>
        <p:spPr>
          <a:xfrm>
            <a:off x="6641592" y="1863471"/>
            <a:ext cx="3740150" cy="512444"/>
          </a:xfrm>
          <a:prstGeom prst="rect">
            <a:avLst/>
          </a:prstGeom>
          <a:solidFill>
            <a:srgbClr val="2B437F"/>
          </a:solidFill>
          <a:ln w="0" cap="flat">
            <a:noFill/>
            <a:prstDash val="solid"/>
            <a:miter lim="0"/>
          </a:ln>
        </p:spPr>
        <p:txBody>
          <a:bodyPr vert="horz" wrap="square" lIns="0" tIns="0" rIns="0" bIns="0"/>
          <a:lstStyle/>
          <a:p>
            <a:pPr algn="l" rtl="0" eaLnBrk="0">
              <a:lnSpc>
                <a:spcPct val="103000"/>
              </a:lnSpc>
            </a:pPr>
            <a:endParaRPr sz="900" dirty="0">
              <a:latin typeface="Arial" panose="020B0604020202020204"/>
              <a:ea typeface="Arial" panose="020B0604020202020204"/>
              <a:cs typeface="Arial" panose="020B0604020202020204"/>
            </a:endParaRPr>
          </a:p>
          <a:p>
            <a:pPr marL="558800" algn="l" rtl="0" eaLnBrk="0">
              <a:lnSpc>
                <a:spcPts val="2320"/>
              </a:lnSpc>
              <a:spcBef>
                <a:spcPts val="5"/>
              </a:spcBef>
            </a:pPr>
            <a:r>
              <a:rPr lang="zh-CN"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安全性</a:t>
            </a:r>
          </a:p>
        </p:txBody>
      </p:sp>
      <p:sp>
        <p:nvSpPr>
          <p:cNvPr id="24" name="textbox 24"/>
          <p:cNvSpPr/>
          <p:nvPr>
            <p:custDataLst>
              <p:tags r:id="rId5"/>
            </p:custDataLst>
          </p:nvPr>
        </p:nvSpPr>
        <p:spPr>
          <a:xfrm>
            <a:off x="6681216" y="5347334"/>
            <a:ext cx="3743325" cy="509269"/>
          </a:xfrm>
          <a:prstGeom prst="rect">
            <a:avLst/>
          </a:prstGeom>
          <a:solidFill>
            <a:srgbClr val="2B437F"/>
          </a:solidFill>
          <a:ln w="0" cap="flat">
            <a:noFill/>
            <a:prstDash val="solid"/>
            <a:miter lim="0"/>
          </a:ln>
        </p:spPr>
        <p:txBody>
          <a:bodyPr vert="horz" wrap="square" lIns="0" tIns="0" rIns="0" bIns="0"/>
          <a:lstStyle/>
          <a:p>
            <a:pPr algn="l" rtl="0" eaLnBrk="0">
              <a:lnSpc>
                <a:spcPct val="106000"/>
              </a:lnSpc>
            </a:pPr>
            <a:endParaRPr sz="800" dirty="0">
              <a:latin typeface="Arial" panose="020B0604020202020204"/>
              <a:ea typeface="Arial" panose="020B0604020202020204"/>
              <a:cs typeface="Arial" panose="020B0604020202020204"/>
            </a:endParaRPr>
          </a:p>
          <a:p>
            <a:pPr marL="513080" algn="l" rtl="0" eaLnBrk="0">
              <a:lnSpc>
                <a:spcPts val="2320"/>
              </a:lnSpc>
            </a:pPr>
            <a:r>
              <a:rPr lang="zh-CN"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（二）</a:t>
            </a:r>
            <a:r>
              <a:rPr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公平性</a:t>
            </a:r>
            <a:r>
              <a:rPr lang="zh-CN"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信息（不公示）</a:t>
            </a:r>
          </a:p>
        </p:txBody>
      </p:sp>
      <p:sp>
        <p:nvSpPr>
          <p:cNvPr id="28" name="textbox 28"/>
          <p:cNvSpPr/>
          <p:nvPr>
            <p:custDataLst>
              <p:tags r:id="rId6"/>
            </p:custDataLst>
          </p:nvPr>
        </p:nvSpPr>
        <p:spPr>
          <a:xfrm>
            <a:off x="5782055" y="1028319"/>
            <a:ext cx="515619" cy="512444"/>
          </a:xfrm>
          <a:prstGeom prst="rect">
            <a:avLst/>
          </a:prstGeom>
          <a:solidFill>
            <a:srgbClr val="2B437F"/>
          </a:solidFill>
          <a:ln w="0" cap="flat">
            <a:noFill/>
            <a:prstDash val="solid"/>
            <a:miter lim="0"/>
          </a:ln>
        </p:spPr>
        <p:txBody>
          <a:bodyPr vert="horz" wrap="square" lIns="0" tIns="0" rIns="0" bIns="0"/>
          <a:lstStyle/>
          <a:p>
            <a:pPr algn="l" rtl="0" eaLnBrk="0">
              <a:lnSpc>
                <a:spcPct val="106000"/>
              </a:lnSpc>
            </a:pPr>
            <a:endParaRPr sz="600" dirty="0">
              <a:latin typeface="Arial" panose="020B0604020202020204"/>
              <a:ea typeface="Arial" panose="020B0604020202020204"/>
              <a:cs typeface="Arial" panose="020B0604020202020204"/>
            </a:endParaRPr>
          </a:p>
          <a:p>
            <a:pPr marL="181610" algn="l" rtl="0" eaLnBrk="0">
              <a:lnSpc>
                <a:spcPct val="80000"/>
              </a:lnSpc>
              <a:spcBef>
                <a:spcPts val="5"/>
              </a:spcBef>
            </a:pPr>
            <a:r>
              <a:rPr sz="3600" kern="0" spc="-10" dirty="0">
                <a:solidFill>
                  <a:srgbClr val="FFFFFF">
                    <a:alpha val="100000"/>
                  </a:srgbClr>
                </a:solidFill>
                <a:latin typeface="Arial" panose="020B0604020202020204"/>
                <a:ea typeface="Arial" panose="020B0604020202020204"/>
                <a:cs typeface="Arial" panose="020B0604020202020204"/>
              </a:rPr>
              <a:t>1</a:t>
            </a:r>
            <a:endParaRPr sz="3600" dirty="0">
              <a:latin typeface="Arial" panose="020B0604020202020204"/>
              <a:ea typeface="Arial" panose="020B0604020202020204"/>
              <a:cs typeface="Arial" panose="020B0604020202020204"/>
            </a:endParaRPr>
          </a:p>
        </p:txBody>
      </p:sp>
      <p:sp>
        <p:nvSpPr>
          <p:cNvPr id="30" name="textbox 30"/>
          <p:cNvSpPr/>
          <p:nvPr>
            <p:custDataLst>
              <p:tags r:id="rId7"/>
            </p:custDataLst>
          </p:nvPr>
        </p:nvSpPr>
        <p:spPr>
          <a:xfrm>
            <a:off x="5782055" y="2750439"/>
            <a:ext cx="515619" cy="512444"/>
          </a:xfrm>
          <a:prstGeom prst="rect">
            <a:avLst/>
          </a:prstGeom>
          <a:solidFill>
            <a:srgbClr val="2B437F"/>
          </a:solidFill>
          <a:ln w="0" cap="flat">
            <a:noFill/>
            <a:prstDash val="solid"/>
            <a:miter lim="0"/>
          </a:ln>
        </p:spPr>
        <p:txBody>
          <a:bodyPr vert="horz" wrap="square" lIns="0" tIns="0" rIns="0" bIns="0"/>
          <a:lstStyle/>
          <a:p>
            <a:pPr algn="l" rtl="0" eaLnBrk="0">
              <a:lnSpc>
                <a:spcPct val="107000"/>
              </a:lnSpc>
            </a:pPr>
            <a:endParaRPr sz="600" dirty="0">
              <a:latin typeface="Arial" panose="020B0604020202020204"/>
              <a:ea typeface="Arial" panose="020B0604020202020204"/>
              <a:cs typeface="Arial" panose="020B0604020202020204"/>
            </a:endParaRPr>
          </a:p>
          <a:p>
            <a:pPr marL="151130" algn="l" rtl="0" eaLnBrk="0">
              <a:lnSpc>
                <a:spcPct val="80000"/>
              </a:lnSpc>
              <a:spcBef>
                <a:spcPts val="5"/>
              </a:spcBef>
            </a:pPr>
            <a:r>
              <a:rPr sz="3600" kern="0" spc="-10" dirty="0">
                <a:solidFill>
                  <a:srgbClr val="FFFFFF">
                    <a:alpha val="100000"/>
                  </a:srgbClr>
                </a:solidFill>
                <a:latin typeface="Arial" panose="020B0604020202020204"/>
                <a:ea typeface="Arial" panose="020B0604020202020204"/>
                <a:cs typeface="Arial" panose="020B0604020202020204"/>
              </a:rPr>
              <a:t>3</a:t>
            </a:r>
            <a:endParaRPr sz="3600" dirty="0">
              <a:latin typeface="Arial" panose="020B0604020202020204"/>
              <a:ea typeface="Arial" panose="020B0604020202020204"/>
              <a:cs typeface="Arial" panose="020B0604020202020204"/>
            </a:endParaRPr>
          </a:p>
        </p:txBody>
      </p:sp>
      <p:sp>
        <p:nvSpPr>
          <p:cNvPr id="34" name="textbox 34"/>
          <p:cNvSpPr/>
          <p:nvPr>
            <p:custDataLst>
              <p:tags r:id="rId8"/>
            </p:custDataLst>
          </p:nvPr>
        </p:nvSpPr>
        <p:spPr>
          <a:xfrm>
            <a:off x="5782055" y="5347334"/>
            <a:ext cx="515619" cy="512444"/>
          </a:xfrm>
          <a:prstGeom prst="rect">
            <a:avLst/>
          </a:prstGeom>
          <a:solidFill>
            <a:srgbClr val="2B437F"/>
          </a:solidFill>
          <a:ln w="0" cap="flat">
            <a:noFill/>
            <a:prstDash val="solid"/>
            <a:miter lim="0"/>
          </a:ln>
        </p:spPr>
        <p:txBody>
          <a:bodyPr vert="horz" wrap="square" lIns="0" tIns="0" rIns="0" bIns="0"/>
          <a:lstStyle/>
          <a:p>
            <a:pPr algn="l" rtl="0" eaLnBrk="0">
              <a:lnSpc>
                <a:spcPct val="109000"/>
              </a:lnSpc>
            </a:pPr>
            <a:endParaRPr sz="600" dirty="0">
              <a:latin typeface="Arial" panose="020B0604020202020204"/>
              <a:ea typeface="Arial" panose="020B0604020202020204"/>
              <a:cs typeface="Arial" panose="020B0604020202020204"/>
            </a:endParaRPr>
          </a:p>
          <a:p>
            <a:pPr marL="149225" algn="l" rtl="0" eaLnBrk="0">
              <a:lnSpc>
                <a:spcPct val="80000"/>
              </a:lnSpc>
              <a:spcBef>
                <a:spcPts val="5"/>
              </a:spcBef>
            </a:pPr>
            <a:r>
              <a:rPr sz="3600" kern="0" spc="-10" dirty="0">
                <a:solidFill>
                  <a:srgbClr val="FFFFFF">
                    <a:alpha val="100000"/>
                  </a:srgbClr>
                </a:solidFill>
                <a:latin typeface="Arial" panose="020B0604020202020204"/>
                <a:ea typeface="Arial" panose="020B0604020202020204"/>
                <a:cs typeface="Arial" panose="020B0604020202020204"/>
              </a:rPr>
              <a:t>6</a:t>
            </a:r>
            <a:endParaRPr sz="3600" dirty="0">
              <a:latin typeface="Arial" panose="020B0604020202020204"/>
              <a:ea typeface="Arial" panose="020B0604020202020204"/>
              <a:cs typeface="Arial" panose="020B0604020202020204"/>
            </a:endParaRPr>
          </a:p>
        </p:txBody>
      </p:sp>
      <p:sp>
        <p:nvSpPr>
          <p:cNvPr id="36" name="textbox 36"/>
          <p:cNvSpPr/>
          <p:nvPr>
            <p:custDataLst>
              <p:tags r:id="rId9"/>
            </p:custDataLst>
          </p:nvPr>
        </p:nvSpPr>
        <p:spPr>
          <a:xfrm>
            <a:off x="5782055" y="4512183"/>
            <a:ext cx="515619" cy="512444"/>
          </a:xfrm>
          <a:prstGeom prst="rect">
            <a:avLst/>
          </a:prstGeom>
          <a:solidFill>
            <a:srgbClr val="2B437F"/>
          </a:solidFill>
          <a:ln w="0" cap="flat">
            <a:noFill/>
            <a:prstDash val="solid"/>
            <a:miter lim="0"/>
          </a:ln>
        </p:spPr>
        <p:txBody>
          <a:bodyPr vert="horz" wrap="square" lIns="0" tIns="0" rIns="0" bIns="0"/>
          <a:lstStyle/>
          <a:p>
            <a:pPr algn="l" rtl="0" eaLnBrk="0">
              <a:lnSpc>
                <a:spcPct val="114000"/>
              </a:lnSpc>
            </a:pPr>
            <a:endParaRPr sz="600" dirty="0">
              <a:latin typeface="Arial" panose="020B0604020202020204"/>
              <a:ea typeface="Arial" panose="020B0604020202020204"/>
              <a:cs typeface="Arial" panose="020B0604020202020204"/>
            </a:endParaRPr>
          </a:p>
          <a:p>
            <a:pPr marL="151130" algn="l" rtl="0" eaLnBrk="0">
              <a:lnSpc>
                <a:spcPct val="79000"/>
              </a:lnSpc>
            </a:pPr>
            <a:r>
              <a:rPr sz="3600" kern="0" spc="-10" dirty="0">
                <a:solidFill>
                  <a:srgbClr val="FFFFFF">
                    <a:alpha val="100000"/>
                  </a:srgbClr>
                </a:solidFill>
                <a:latin typeface="Arial" panose="020B0604020202020204"/>
                <a:ea typeface="Arial" panose="020B0604020202020204"/>
                <a:cs typeface="Arial" panose="020B0604020202020204"/>
              </a:rPr>
              <a:t>5</a:t>
            </a:r>
            <a:endParaRPr sz="3600" dirty="0">
              <a:latin typeface="Arial" panose="020B0604020202020204"/>
              <a:ea typeface="Arial" panose="020B0604020202020204"/>
              <a:cs typeface="Arial" panose="020B0604020202020204"/>
            </a:endParaRPr>
          </a:p>
        </p:txBody>
      </p:sp>
      <p:sp>
        <p:nvSpPr>
          <p:cNvPr id="38" name="textbox 38"/>
          <p:cNvSpPr/>
          <p:nvPr>
            <p:custDataLst>
              <p:tags r:id="rId10"/>
            </p:custDataLst>
          </p:nvPr>
        </p:nvSpPr>
        <p:spPr>
          <a:xfrm>
            <a:off x="5782055" y="1863471"/>
            <a:ext cx="515619" cy="512444"/>
          </a:xfrm>
          <a:prstGeom prst="rect">
            <a:avLst/>
          </a:prstGeom>
          <a:solidFill>
            <a:srgbClr val="2B437F"/>
          </a:solidFill>
          <a:ln w="0" cap="flat">
            <a:noFill/>
            <a:prstDash val="solid"/>
            <a:miter lim="0"/>
          </a:ln>
        </p:spPr>
        <p:txBody>
          <a:bodyPr vert="horz" wrap="square" lIns="0" tIns="0" rIns="0" bIns="0"/>
          <a:lstStyle/>
          <a:p>
            <a:pPr algn="l" rtl="0" eaLnBrk="0">
              <a:lnSpc>
                <a:spcPct val="109000"/>
              </a:lnSpc>
            </a:pPr>
            <a:endParaRPr sz="600" dirty="0">
              <a:latin typeface="Arial" panose="020B0604020202020204"/>
              <a:ea typeface="Arial" panose="020B0604020202020204"/>
              <a:cs typeface="Arial" panose="020B0604020202020204"/>
            </a:endParaRPr>
          </a:p>
          <a:p>
            <a:pPr marL="144780" algn="l" rtl="0" eaLnBrk="0">
              <a:lnSpc>
                <a:spcPct val="80000"/>
              </a:lnSpc>
              <a:spcBef>
                <a:spcPts val="0"/>
              </a:spcBef>
            </a:pPr>
            <a:r>
              <a:rPr sz="3600" kern="0" spc="-10" dirty="0">
                <a:solidFill>
                  <a:srgbClr val="FFFFFF">
                    <a:alpha val="100000"/>
                  </a:srgbClr>
                </a:solidFill>
                <a:latin typeface="Arial" panose="020B0604020202020204"/>
                <a:ea typeface="Arial" panose="020B0604020202020204"/>
                <a:cs typeface="Arial" panose="020B0604020202020204"/>
              </a:rPr>
              <a:t>2</a:t>
            </a:r>
            <a:endParaRPr sz="3600" dirty="0">
              <a:latin typeface="Arial" panose="020B0604020202020204"/>
              <a:ea typeface="Arial" panose="020B0604020202020204"/>
              <a:cs typeface="Arial" panose="020B0604020202020204"/>
            </a:endParaRPr>
          </a:p>
        </p:txBody>
      </p:sp>
      <p:sp>
        <p:nvSpPr>
          <p:cNvPr id="2" name="textbox 30"/>
          <p:cNvSpPr/>
          <p:nvPr>
            <p:custDataLst>
              <p:tags r:id="rId11"/>
            </p:custDataLst>
          </p:nvPr>
        </p:nvSpPr>
        <p:spPr>
          <a:xfrm>
            <a:off x="5782055" y="3631184"/>
            <a:ext cx="515619" cy="512444"/>
          </a:xfrm>
          <a:prstGeom prst="rect">
            <a:avLst/>
          </a:prstGeom>
          <a:solidFill>
            <a:srgbClr val="2B437F"/>
          </a:solidFill>
          <a:ln w="0" cap="flat">
            <a:noFill/>
            <a:prstDash val="solid"/>
            <a:miter lim="0"/>
          </a:ln>
        </p:spPr>
        <p:txBody>
          <a:bodyPr vert="horz" wrap="square" lIns="0" tIns="0" rIns="0" bIns="0"/>
          <a:lstStyle/>
          <a:p>
            <a:pPr algn="l" rtl="0" eaLnBrk="0">
              <a:lnSpc>
                <a:spcPct val="107000"/>
              </a:lnSpc>
            </a:pPr>
            <a:endParaRPr sz="600" dirty="0">
              <a:latin typeface="Arial" panose="020B0604020202020204"/>
              <a:ea typeface="Arial" panose="020B0604020202020204"/>
              <a:cs typeface="Arial" panose="020B0604020202020204"/>
            </a:endParaRPr>
          </a:p>
          <a:p>
            <a:pPr marL="151130" algn="l" rtl="0" eaLnBrk="0">
              <a:lnSpc>
                <a:spcPct val="80000"/>
              </a:lnSpc>
              <a:spcBef>
                <a:spcPts val="5"/>
              </a:spcBef>
            </a:pPr>
            <a:r>
              <a:rPr lang="en-US" sz="3600" kern="0" spc="-10" dirty="0">
                <a:solidFill>
                  <a:srgbClr val="FFFFFF">
                    <a:alpha val="100000"/>
                  </a:srgbClr>
                </a:solidFill>
                <a:latin typeface="Arial" panose="020B0604020202020204"/>
                <a:ea typeface="Arial" panose="020B0604020202020204"/>
                <a:cs typeface="Arial" panose="020B0604020202020204"/>
              </a:rPr>
              <a:t>4</a:t>
            </a:r>
          </a:p>
        </p:txBody>
      </p:sp>
      <p:sp>
        <p:nvSpPr>
          <p:cNvPr id="3" name="textbox 16"/>
          <p:cNvSpPr/>
          <p:nvPr>
            <p:custDataLst>
              <p:tags r:id="rId12"/>
            </p:custDataLst>
          </p:nvPr>
        </p:nvSpPr>
        <p:spPr>
          <a:xfrm>
            <a:off x="6662927" y="3677539"/>
            <a:ext cx="3743325" cy="512444"/>
          </a:xfrm>
          <a:prstGeom prst="rect">
            <a:avLst/>
          </a:prstGeom>
          <a:solidFill>
            <a:srgbClr val="2B437F"/>
          </a:solidFill>
          <a:ln w="0" cap="flat">
            <a:noFill/>
            <a:prstDash val="solid"/>
            <a:miter lim="0"/>
          </a:ln>
        </p:spPr>
        <p:txBody>
          <a:bodyPr vert="horz" wrap="square" lIns="0" tIns="0" rIns="0" bIns="0"/>
          <a:lstStyle/>
          <a:p>
            <a:pPr algn="l" rtl="0" eaLnBrk="0">
              <a:lnSpc>
                <a:spcPct val="102000"/>
              </a:lnSpc>
            </a:pPr>
            <a:endParaRPr sz="9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512445" algn="l" rtl="0" eaLnBrk="0">
              <a:lnSpc>
                <a:spcPts val="2325"/>
              </a:lnSpc>
            </a:pPr>
            <a:r>
              <a:rPr lang="zh-CN"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创新</a:t>
            </a:r>
            <a:r>
              <a:rPr sz="1900" b="1" kern="0" spc="70" dirty="0">
                <a:solidFill>
                  <a:srgbClr val="FFFFFF">
                    <a:alpha val="100000"/>
                  </a:srgbClr>
                </a:solidFill>
                <a:latin typeface="微软雅黑" panose="020B0503020204020204" charset="-122"/>
                <a:ea typeface="微软雅黑" panose="020B0503020204020204" charset="-122"/>
                <a:cs typeface="微软雅黑" panose="020B0503020204020204" charset="-122"/>
              </a:rPr>
              <a:t>性</a:t>
            </a:r>
            <a:endParaRPr sz="19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p:nvPr/>
        </p:nvSpPr>
        <p:spPr>
          <a:xfrm>
            <a:off x="475615" y="625475"/>
            <a:ext cx="4650740" cy="5331980"/>
          </a:xfrm>
          <a:prstGeom prst="rect">
            <a:avLst/>
          </a:prstGeom>
          <a:noFill/>
          <a:ln w="0" cap="flat">
            <a:noFill/>
            <a:prstDash val="solid"/>
            <a:miter lim="0"/>
          </a:ln>
        </p:spPr>
        <p:txBody>
          <a:bodyPr vert="horz" wrap="square" lIns="0" tIns="0" rIns="0" bIns="0"/>
          <a:lstStyle/>
          <a:p>
            <a:pPr algn="l" rtl="0" eaLnBrk="0">
              <a:lnSpc>
                <a:spcPct val="81000"/>
              </a:lnSpc>
            </a:pPr>
            <a:endParaRPr sz="100" dirty="0">
              <a:solidFill>
                <a:schemeClr val="tx1"/>
              </a:solidFill>
              <a:latin typeface="Arial" panose="020B0604020202020204"/>
              <a:ea typeface="Arial" panose="020B0604020202020204"/>
              <a:cs typeface="Arial" panose="020B0604020202020204"/>
            </a:endParaRPr>
          </a:p>
          <a:p>
            <a:pPr marL="12700" algn="l" rtl="0" eaLnBrk="0">
              <a:lnSpc>
                <a:spcPct val="98000"/>
              </a:lnSpc>
            </a:pPr>
            <a:r>
              <a:rPr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1.  药品基本信息</a:t>
            </a:r>
            <a:r>
              <a:rPr sz="2400" b="1" kern="0" spc="22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1/2</a:t>
            </a:r>
            <a:endParaRPr sz="2400" dirty="0">
              <a:solidFill>
                <a:schemeClr val="tx1"/>
              </a:solidFill>
              <a:latin typeface="微软雅黑" panose="020B0503020204020204" charset="-122"/>
              <a:ea typeface="微软雅黑" panose="020B0503020204020204" charset="-122"/>
              <a:cs typeface="微软雅黑" panose="020B0503020204020204" charset="-122"/>
            </a:endParaRPr>
          </a:p>
          <a:p>
            <a:pPr algn="l" rtl="0" eaLnBrk="0">
              <a:lnSpc>
                <a:spcPct val="101000"/>
              </a:lnSpc>
            </a:pPr>
            <a:endParaRPr sz="1000" dirty="0">
              <a:solidFill>
                <a:schemeClr val="tx1"/>
              </a:solidFill>
              <a:latin typeface="Arial" panose="020B0604020202020204"/>
              <a:ea typeface="Arial" panose="020B0604020202020204"/>
              <a:cs typeface="Arial" panose="020B0604020202020204"/>
            </a:endParaRPr>
          </a:p>
          <a:p>
            <a:pPr algn="l" rtl="0" eaLnBrk="0">
              <a:lnSpc>
                <a:spcPct val="102000"/>
              </a:lnSpc>
            </a:pPr>
            <a:endParaRPr lang="en-US" sz="1000" dirty="0" smtClean="0">
              <a:solidFill>
                <a:schemeClr val="tx1"/>
              </a:solidFill>
              <a:latin typeface="Arial" panose="020B0604020202020204"/>
              <a:ea typeface="Arial" panose="020B0604020202020204"/>
              <a:cs typeface="Arial" panose="020B0604020202020204"/>
            </a:endParaRPr>
          </a:p>
          <a:p>
            <a:pPr algn="l" rtl="0" eaLnBrk="0">
              <a:lnSpc>
                <a:spcPct val="102000"/>
              </a:lnSpc>
            </a:pPr>
            <a:endParaRPr lang="en-US" sz="1000" dirty="0">
              <a:latin typeface="Arial" panose="020B0604020202020204"/>
              <a:ea typeface="Arial" panose="020B0604020202020204"/>
              <a:cs typeface="Arial" panose="020B0604020202020204"/>
            </a:endParaRPr>
          </a:p>
          <a:p>
            <a:pPr algn="l" rtl="0" eaLnBrk="0">
              <a:lnSpc>
                <a:spcPct val="102000"/>
              </a:lnSpc>
            </a:pPr>
            <a:endParaRPr sz="1000" dirty="0">
              <a:solidFill>
                <a:schemeClr val="tx1"/>
              </a:solidFill>
              <a:latin typeface="Arial" panose="020B0604020202020204"/>
              <a:ea typeface="Arial" panose="020B0604020202020204"/>
              <a:cs typeface="Arial" panose="020B0604020202020204"/>
            </a:endParaRPr>
          </a:p>
          <a:p>
            <a:pPr marL="231140" algn="l" rtl="0" eaLnBrk="0">
              <a:lnSpc>
                <a:spcPct val="200000"/>
              </a:lnSpc>
              <a:spcBef>
                <a:spcPts val="400"/>
              </a:spcBef>
            </a:pPr>
            <a:r>
              <a:rPr sz="1300" kern="0" spc="40" dirty="0">
                <a:solidFill>
                  <a:schemeClr val="tx1">
                    <a:alpha val="100000"/>
                  </a:schemeClr>
                </a:solidFill>
                <a:latin typeface="Wingdings" panose="05000000000000000000"/>
                <a:ea typeface="Wingdings" panose="05000000000000000000"/>
                <a:cs typeface="Wingdings" panose="05000000000000000000"/>
              </a:rPr>
              <a:t>u</a:t>
            </a:r>
            <a:r>
              <a:rPr sz="1300" kern="0" spc="-410" dirty="0">
                <a:solidFill>
                  <a:schemeClr val="tx1">
                    <a:alpha val="100000"/>
                  </a:schemeClr>
                </a:solidFill>
                <a:latin typeface="Wingdings" panose="05000000000000000000"/>
                <a:ea typeface="Wingdings" panose="05000000000000000000"/>
                <a:cs typeface="Wingdings" panose="05000000000000000000"/>
              </a:rPr>
              <a:t> </a:t>
            </a:r>
            <a:r>
              <a:rPr sz="1300"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通用名：</a:t>
            </a:r>
            <a:r>
              <a:rPr sz="13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rPr>
              <a:t>他克莫</a:t>
            </a:r>
            <a:r>
              <a:rPr sz="1300" b="1" kern="0" spc="30" dirty="0">
                <a:solidFill>
                  <a:srgbClr val="2B437F">
                    <a:alpha val="100000"/>
                  </a:srgbClr>
                </a:solidFill>
                <a:latin typeface="微软雅黑" panose="020B0503020204020204" charset="-122"/>
                <a:ea typeface="微软雅黑" panose="020B0503020204020204" charset="-122"/>
                <a:cs typeface="微软雅黑" panose="020B0503020204020204" charset="-122"/>
              </a:rPr>
              <a:t>司颗粒</a:t>
            </a:r>
            <a:r>
              <a:rPr sz="1300" kern="0" spc="3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231140" algn="l" rtl="0" eaLnBrk="0">
              <a:lnSpc>
                <a:spcPct val="200000"/>
              </a:lnSpc>
              <a:spcBef>
                <a:spcPts val="395"/>
              </a:spcBef>
            </a:pPr>
            <a:r>
              <a:rPr sz="1300" kern="0" spc="10" dirty="0">
                <a:solidFill>
                  <a:schemeClr val="tx1">
                    <a:alpha val="100000"/>
                  </a:schemeClr>
                </a:solidFill>
                <a:latin typeface="Wingdings" panose="05000000000000000000"/>
                <a:ea typeface="Wingdings" panose="05000000000000000000"/>
                <a:cs typeface="Wingdings" panose="05000000000000000000"/>
              </a:rPr>
              <a:t>u</a:t>
            </a:r>
            <a:r>
              <a:rPr sz="1300" kern="0" spc="-380" dirty="0">
                <a:solidFill>
                  <a:schemeClr val="tx1">
                    <a:alpha val="100000"/>
                  </a:schemeClr>
                </a:solidFill>
                <a:latin typeface="Wingdings" panose="05000000000000000000"/>
                <a:ea typeface="Wingdings" panose="05000000000000000000"/>
                <a:cs typeface="Wingdings" panose="05000000000000000000"/>
              </a:rPr>
              <a:t> </a:t>
            </a:r>
            <a:r>
              <a:rPr sz="1300"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rPr>
              <a:t>注册规格：</a:t>
            </a:r>
            <a:r>
              <a:rPr sz="1300" b="1" kern="0" spc="10" dirty="0">
                <a:solidFill>
                  <a:srgbClr val="2B437F">
                    <a:alpha val="100000"/>
                  </a:srgbClr>
                </a:solidFill>
                <a:latin typeface="微软雅黑" panose="020B0503020204020204" charset="-122"/>
                <a:ea typeface="微软雅黑" panose="020B0503020204020204" charset="-122"/>
                <a:cs typeface="微软雅黑" panose="020B0503020204020204" charset="-122"/>
              </a:rPr>
              <a:t>1</a:t>
            </a:r>
            <a:r>
              <a:rPr sz="1300"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mg</a:t>
            </a:r>
            <a:r>
              <a:rPr sz="1300" b="1" kern="0" spc="1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231140" algn="l" rtl="0" eaLnBrk="0">
              <a:lnSpc>
                <a:spcPct val="200000"/>
              </a:lnSpc>
              <a:spcBef>
                <a:spcPts val="400"/>
              </a:spcBef>
            </a:pPr>
            <a:r>
              <a:rPr sz="1300" kern="0" spc="30" dirty="0">
                <a:solidFill>
                  <a:schemeClr val="tx1">
                    <a:alpha val="100000"/>
                  </a:schemeClr>
                </a:solidFill>
                <a:latin typeface="Wingdings" panose="05000000000000000000"/>
                <a:ea typeface="Wingdings" panose="05000000000000000000"/>
                <a:cs typeface="Wingdings" panose="05000000000000000000"/>
              </a:rPr>
              <a:t>u</a:t>
            </a:r>
            <a:r>
              <a:rPr sz="1300" kern="0" spc="-310" dirty="0">
                <a:solidFill>
                  <a:schemeClr val="tx1">
                    <a:alpha val="100000"/>
                  </a:schemeClr>
                </a:solidFill>
                <a:latin typeface="Wingdings" panose="05000000000000000000"/>
                <a:ea typeface="Wingdings" panose="05000000000000000000"/>
                <a:cs typeface="Wingdings" panose="05000000000000000000"/>
              </a:rPr>
              <a:t> </a:t>
            </a:r>
            <a:r>
              <a:rPr sz="1300"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我司品种中国大陆首次上市</a:t>
            </a:r>
            <a:r>
              <a:rPr sz="1300"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时间</a:t>
            </a:r>
            <a:r>
              <a:rPr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：202</a:t>
            </a:r>
            <a:r>
              <a:rPr lang="en-US"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4</a:t>
            </a:r>
            <a:r>
              <a:rPr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年</a:t>
            </a:r>
            <a:r>
              <a:rPr lang="en-US"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5</a:t>
            </a:r>
            <a:r>
              <a:rPr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月2</a:t>
            </a:r>
            <a:r>
              <a:rPr lang="en-US"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1</a:t>
            </a:r>
            <a:r>
              <a:rPr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日。</a:t>
            </a:r>
          </a:p>
          <a:p>
            <a:pPr marL="231140" algn="l" rtl="0" eaLnBrk="0">
              <a:lnSpc>
                <a:spcPct val="200000"/>
              </a:lnSpc>
              <a:spcBef>
                <a:spcPts val="400"/>
              </a:spcBef>
            </a:pPr>
            <a:r>
              <a:rPr sz="1300" kern="0" spc="30" dirty="0">
                <a:solidFill>
                  <a:schemeClr val="tx1">
                    <a:alpha val="100000"/>
                  </a:schemeClr>
                </a:solidFill>
                <a:latin typeface="Wingdings" panose="05000000000000000000"/>
                <a:ea typeface="Wingdings" panose="05000000000000000000"/>
                <a:cs typeface="Wingdings" panose="05000000000000000000"/>
                <a:sym typeface="+mn-ea"/>
              </a:rPr>
              <a:t>u</a:t>
            </a:r>
            <a:r>
              <a:rPr sz="1300" kern="0" spc="-310" dirty="0">
                <a:solidFill>
                  <a:schemeClr val="tx1">
                    <a:alpha val="100000"/>
                  </a:schemeClr>
                </a:solidFill>
                <a:latin typeface="Wingdings" panose="05000000000000000000"/>
                <a:ea typeface="Wingdings" panose="05000000000000000000"/>
                <a:cs typeface="Wingdings" panose="05000000000000000000"/>
                <a:sym typeface="+mn-ea"/>
              </a:rPr>
              <a:t> </a:t>
            </a:r>
            <a:r>
              <a:rPr lang="zh-CN" sz="1300"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该通用名中国大陆首次上市时间：</a:t>
            </a:r>
            <a:r>
              <a:rPr lang="en-US" altLang="zh-CN"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2020</a:t>
            </a:r>
            <a:r>
              <a:rPr lang="zh-CN" altLang="en-US"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年</a:t>
            </a:r>
            <a:r>
              <a:rPr lang="en-US" altLang="zh-CN"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8</a:t>
            </a:r>
            <a:r>
              <a:rPr lang="zh-CN" altLang="en-US"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月</a:t>
            </a:r>
            <a:r>
              <a:rPr lang="en-US" altLang="zh-CN"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26</a:t>
            </a:r>
            <a:r>
              <a:rPr lang="zh-CN" altLang="en-US"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日。</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231140" algn="l" rtl="0" eaLnBrk="0">
              <a:lnSpc>
                <a:spcPct val="200000"/>
              </a:lnSpc>
              <a:spcBef>
                <a:spcPts val="400"/>
              </a:spcBef>
            </a:pPr>
            <a:r>
              <a:rPr sz="1300" kern="0" spc="70" dirty="0">
                <a:solidFill>
                  <a:schemeClr val="tx1">
                    <a:alpha val="100000"/>
                  </a:schemeClr>
                </a:solidFill>
                <a:latin typeface="Wingdings" panose="05000000000000000000"/>
                <a:ea typeface="Wingdings" panose="05000000000000000000"/>
                <a:cs typeface="Wingdings" panose="05000000000000000000"/>
              </a:rPr>
              <a:t>u</a:t>
            </a:r>
            <a:r>
              <a:rPr sz="1300" kern="0" spc="-220" dirty="0">
                <a:solidFill>
                  <a:schemeClr val="tx1">
                    <a:alpha val="100000"/>
                  </a:schemeClr>
                </a:solidFill>
                <a:latin typeface="Wingdings" panose="05000000000000000000"/>
                <a:ea typeface="Wingdings" panose="05000000000000000000"/>
                <a:cs typeface="Wingdings" panose="05000000000000000000"/>
              </a:rPr>
              <a:t> </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目前大陆地区同通</a:t>
            </a:r>
            <a:r>
              <a:rPr sz="13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用名药品的上市情况：</a:t>
            </a:r>
            <a:r>
              <a:rPr sz="1300" b="1" kern="0" spc="-150" dirty="0">
                <a:solidFill>
                  <a:srgbClr val="2B437F">
                    <a:alpha val="100000"/>
                  </a:srgbClr>
                </a:solidFill>
                <a:latin typeface="微软雅黑" panose="020B0503020204020204" charset="-122"/>
                <a:ea typeface="微软雅黑" panose="020B0503020204020204" charset="-122"/>
                <a:cs typeface="微软雅黑" panose="020B0503020204020204" charset="-122"/>
              </a:rPr>
              <a:t> </a:t>
            </a:r>
            <a:r>
              <a:rPr sz="1300" b="1" kern="0" spc="60" dirty="0">
                <a:solidFill>
                  <a:srgbClr val="2B437F">
                    <a:alpha val="100000"/>
                  </a:srgbClr>
                </a:solidFill>
                <a:latin typeface="微软雅黑" panose="020B0503020204020204" charset="-122"/>
                <a:ea typeface="微软雅黑" panose="020B0503020204020204" charset="-122"/>
                <a:cs typeface="微软雅黑" panose="020B0503020204020204" charset="-122"/>
              </a:rPr>
              <a:t>共</a:t>
            </a:r>
            <a:r>
              <a:rPr lang="en-US" sz="1300" b="1" kern="0" spc="60" dirty="0">
                <a:solidFill>
                  <a:srgbClr val="2B437F">
                    <a:alpha val="100000"/>
                  </a:srgbClr>
                </a:solidFill>
                <a:latin typeface="微软雅黑" panose="020B0503020204020204" charset="-122"/>
                <a:ea typeface="微软雅黑" panose="020B0503020204020204" charset="-122"/>
                <a:cs typeface="微软雅黑" panose="020B0503020204020204" charset="-122"/>
              </a:rPr>
              <a:t>2</a:t>
            </a:r>
            <a:r>
              <a:rPr sz="1300" b="1" kern="0" spc="60" dirty="0">
                <a:solidFill>
                  <a:srgbClr val="2B437F">
                    <a:alpha val="100000"/>
                  </a:srgbClr>
                </a:solidFill>
                <a:latin typeface="微软雅黑" panose="020B0503020204020204" charset="-122"/>
                <a:ea typeface="微软雅黑" panose="020B0503020204020204" charset="-122"/>
                <a:cs typeface="微软雅黑" panose="020B0503020204020204" charset="-122"/>
              </a:rPr>
              <a:t>家。</a:t>
            </a:r>
            <a:endParaRPr sz="13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endParaRPr>
          </a:p>
          <a:p>
            <a:pPr marL="231140" algn="l" rtl="0" eaLnBrk="0">
              <a:lnSpc>
                <a:spcPct val="200000"/>
              </a:lnSpc>
              <a:spcBef>
                <a:spcPts val="400"/>
              </a:spcBef>
            </a:pPr>
            <a:r>
              <a:rPr sz="1300" kern="0" spc="30" dirty="0">
                <a:solidFill>
                  <a:schemeClr val="tx1">
                    <a:alpha val="100000"/>
                  </a:schemeClr>
                </a:solidFill>
                <a:latin typeface="Wingdings" panose="05000000000000000000"/>
                <a:ea typeface="Wingdings" panose="05000000000000000000"/>
                <a:cs typeface="Wingdings" panose="05000000000000000000"/>
              </a:rPr>
              <a:t>u</a:t>
            </a:r>
            <a:r>
              <a:rPr sz="1300" kern="0" spc="-410" dirty="0">
                <a:solidFill>
                  <a:schemeClr val="tx1">
                    <a:alpha val="100000"/>
                  </a:schemeClr>
                </a:solidFill>
                <a:latin typeface="Wingdings" panose="05000000000000000000"/>
                <a:ea typeface="Wingdings" panose="05000000000000000000"/>
                <a:cs typeface="Wingdings" panose="05000000000000000000"/>
              </a:rPr>
              <a:t> </a:t>
            </a:r>
            <a:r>
              <a:rPr sz="1300"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全球首个上市国家/地区及上市时</a:t>
            </a:r>
            <a:r>
              <a:rPr sz="1300"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间：</a:t>
            </a:r>
            <a:r>
              <a:rPr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 2001年,</a:t>
            </a:r>
            <a:r>
              <a:rPr sz="1300" b="1" kern="0" spc="200" dirty="0">
                <a:solidFill>
                  <a:srgbClr val="2B437F">
                    <a:alpha val="100000"/>
                  </a:srgbClr>
                </a:solidFill>
                <a:latin typeface="微软雅黑" panose="020B0503020204020204" charset="-122"/>
                <a:ea typeface="微软雅黑" panose="020B0503020204020204" charset="-122"/>
                <a:cs typeface="微软雅黑" panose="020B0503020204020204" charset="-122"/>
              </a:rPr>
              <a:t> </a:t>
            </a:r>
            <a:r>
              <a:rPr sz="1300" b="1" kern="0" spc="20" dirty="0">
                <a:solidFill>
                  <a:srgbClr val="2B437F">
                    <a:alpha val="100000"/>
                  </a:srgbClr>
                </a:solidFill>
                <a:latin typeface="微软雅黑" panose="020B0503020204020204" charset="-122"/>
                <a:ea typeface="微软雅黑" panose="020B0503020204020204" charset="-122"/>
                <a:cs typeface="微软雅黑" panose="020B0503020204020204" charset="-122"/>
              </a:rPr>
              <a:t>日本。</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231140" algn="l" rtl="0" eaLnBrk="0">
              <a:lnSpc>
                <a:spcPct val="200000"/>
              </a:lnSpc>
              <a:spcBef>
                <a:spcPts val="395"/>
              </a:spcBef>
            </a:pPr>
            <a:r>
              <a:rPr sz="1300" kern="0" spc="30" dirty="0">
                <a:solidFill>
                  <a:schemeClr val="tx1">
                    <a:alpha val="100000"/>
                  </a:schemeClr>
                </a:solidFill>
                <a:latin typeface="Wingdings" panose="05000000000000000000"/>
                <a:ea typeface="Wingdings" panose="05000000000000000000"/>
                <a:cs typeface="Wingdings" panose="05000000000000000000"/>
              </a:rPr>
              <a:t>u</a:t>
            </a:r>
            <a:r>
              <a:rPr sz="1300" kern="0" spc="-360" dirty="0">
                <a:solidFill>
                  <a:schemeClr val="tx1">
                    <a:alpha val="100000"/>
                  </a:schemeClr>
                </a:solidFill>
                <a:latin typeface="Wingdings" panose="05000000000000000000"/>
                <a:ea typeface="Wingdings" panose="05000000000000000000"/>
                <a:cs typeface="Wingdings" panose="05000000000000000000"/>
              </a:rPr>
              <a:t> </a:t>
            </a:r>
            <a:r>
              <a:rPr sz="1300"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是否为</a:t>
            </a:r>
            <a:r>
              <a:rPr sz="13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OTC</a:t>
            </a:r>
            <a:r>
              <a:rPr sz="1300"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药品：</a:t>
            </a:r>
            <a:r>
              <a:rPr sz="1300" b="1" kern="0" spc="30" dirty="0">
                <a:solidFill>
                  <a:srgbClr val="2B437F">
                    <a:alpha val="100000"/>
                  </a:srgbClr>
                </a:solidFill>
                <a:latin typeface="微软雅黑" panose="020B0503020204020204" charset="-122"/>
                <a:ea typeface="微软雅黑" panose="020B0503020204020204" charset="-122"/>
                <a:cs typeface="微软雅黑" panose="020B0503020204020204" charset="-122"/>
              </a:rPr>
              <a:t>否。</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231140" algn="l" rtl="0" eaLnBrk="0">
              <a:lnSpc>
                <a:spcPct val="200000"/>
              </a:lnSpc>
              <a:spcBef>
                <a:spcPts val="0"/>
              </a:spcBef>
            </a:pPr>
            <a:r>
              <a:rPr sz="1300" kern="0" spc="30" dirty="0">
                <a:solidFill>
                  <a:schemeClr val="tx1">
                    <a:alpha val="100000"/>
                  </a:schemeClr>
                </a:solidFill>
                <a:latin typeface="Wingdings" panose="05000000000000000000"/>
                <a:ea typeface="Wingdings" panose="05000000000000000000"/>
                <a:cs typeface="Wingdings" panose="05000000000000000000"/>
              </a:rPr>
              <a:t>u</a:t>
            </a:r>
            <a:r>
              <a:rPr sz="1300" kern="0" spc="-380" dirty="0">
                <a:solidFill>
                  <a:schemeClr val="tx1">
                    <a:alpha val="100000"/>
                  </a:schemeClr>
                </a:solidFill>
                <a:latin typeface="Wingdings" panose="05000000000000000000"/>
                <a:ea typeface="Wingdings" panose="05000000000000000000"/>
                <a:cs typeface="Wingdings" panose="05000000000000000000"/>
              </a:rPr>
              <a:t> </a:t>
            </a:r>
            <a:r>
              <a:rPr sz="1300" kern="0" spc="30" dirty="0" err="1">
                <a:solidFill>
                  <a:schemeClr val="tx1">
                    <a:alpha val="100000"/>
                  </a:schemeClr>
                </a:solidFill>
                <a:latin typeface="微软雅黑" panose="020B0503020204020204" charset="-122"/>
                <a:ea typeface="微软雅黑" panose="020B0503020204020204" charset="-122"/>
                <a:cs typeface="微软雅黑" panose="020B0503020204020204" charset="-122"/>
              </a:rPr>
              <a:t>参照药品建议：</a:t>
            </a:r>
            <a:r>
              <a:rPr sz="1300" b="1" kern="0" spc="30" dirty="0" err="1">
                <a:solidFill>
                  <a:srgbClr val="2B437F">
                    <a:alpha val="100000"/>
                  </a:srgbClr>
                </a:solidFill>
                <a:latin typeface="微软雅黑" panose="020B0503020204020204" charset="-122"/>
                <a:ea typeface="微软雅黑" panose="020B0503020204020204" charset="-122"/>
                <a:cs typeface="微软雅黑" panose="020B0503020204020204" charset="-122"/>
              </a:rPr>
              <a:t>他克莫司胶囊</a:t>
            </a:r>
            <a:r>
              <a:rPr sz="1300" b="1" kern="0" spc="30" dirty="0" smtClean="0">
                <a:solidFill>
                  <a:srgbClr val="2B437F">
                    <a:alpha val="100000"/>
                  </a:srgbClr>
                </a:solidFill>
                <a:latin typeface="微软雅黑" panose="020B0503020204020204" charset="-122"/>
                <a:ea typeface="微软雅黑" panose="020B0503020204020204" charset="-122"/>
                <a:cs typeface="微软雅黑" panose="020B0503020204020204" charset="-122"/>
              </a:rPr>
              <a:t>。</a:t>
            </a:r>
            <a:endParaRPr lang="en-US" sz="1300" b="1" kern="0" spc="30" dirty="0" smtClean="0">
              <a:solidFill>
                <a:srgbClr val="2B437F">
                  <a:alpha val="100000"/>
                </a:srgbClr>
              </a:solidFill>
              <a:latin typeface="微软雅黑" panose="020B0503020204020204" charset="-122"/>
              <a:ea typeface="微软雅黑" panose="020B0503020204020204" charset="-122"/>
              <a:cs typeface="微软雅黑" panose="020B0503020204020204" charset="-122"/>
            </a:endParaRPr>
          </a:p>
          <a:p>
            <a:pPr marL="516890" indent="-285750" algn="l" rtl="0" eaLnBrk="0">
              <a:lnSpc>
                <a:spcPct val="200000"/>
              </a:lnSpc>
              <a:spcBef>
                <a:spcPts val="0"/>
              </a:spcBef>
              <a:buFont typeface="Wingdings" panose="05000000000000000000" pitchFamily="2" charset="2"/>
              <a:buChar char="u"/>
            </a:pPr>
            <a:r>
              <a:rPr lang="zh-CN" altLang="en-US" sz="1300" b="1" kern="0" spc="30" dirty="0">
                <a:solidFill>
                  <a:srgbClr val="FF0000"/>
                </a:solidFill>
                <a:latin typeface="微软雅黑" panose="020B0503020204020204" charset="-122"/>
                <a:ea typeface="微软雅黑" panose="020B0503020204020204" charset="-122"/>
                <a:cs typeface="微软雅黑" panose="020B0503020204020204" charset="-122"/>
              </a:rPr>
              <a:t>本品</a:t>
            </a:r>
            <a:r>
              <a:rPr lang="zh-CN" altLang="en-US" sz="1300" b="1" kern="0" spc="30" dirty="0" smtClean="0">
                <a:solidFill>
                  <a:srgbClr val="FF0000"/>
                </a:solidFill>
                <a:latin typeface="微软雅黑" panose="020B0503020204020204" charset="-122"/>
                <a:ea typeface="微软雅黑" panose="020B0503020204020204" charset="-122"/>
                <a:cs typeface="微软雅黑" panose="020B0503020204020204" charset="-122"/>
              </a:rPr>
              <a:t>为儿童专用剂型，儿童器官移植手术例数极少。</a:t>
            </a:r>
            <a:endParaRPr sz="1300" b="1" kern="0" spc="30"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42" name="textbox 42"/>
          <p:cNvSpPr/>
          <p:nvPr/>
        </p:nvSpPr>
        <p:spPr>
          <a:xfrm>
            <a:off x="5440045" y="3703320"/>
            <a:ext cx="6427470" cy="2148205"/>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chemeClr val="tx1"/>
              </a:solidFill>
              <a:latin typeface="Arial" panose="020B0604020202020204"/>
              <a:ea typeface="Arial" panose="020B0604020202020204"/>
              <a:cs typeface="Arial" panose="020B0604020202020204"/>
            </a:endParaRPr>
          </a:p>
          <a:p>
            <a:pPr marL="310515" indent="-285750" algn="l" rtl="0" eaLnBrk="0">
              <a:lnSpc>
                <a:spcPct val="150000"/>
              </a:lnSpc>
              <a:buFont typeface="Wingdings" panose="05000000000000000000" charset="0"/>
              <a:buChar char="Ø"/>
              <a:tabLst>
                <a:tab pos="150495" algn="l"/>
              </a:tabLst>
            </a:pPr>
            <a:r>
              <a:rPr sz="13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预防儿童肝移植排斥</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反应</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12700" indent="0" algn="l" rtl="0" eaLnBrk="0">
              <a:lnSpc>
                <a:spcPct val="150000"/>
              </a:lnSpc>
              <a:spcBef>
                <a:spcPts val="380"/>
              </a:spcBef>
              <a:buFont typeface="Wingdings" panose="05000000000000000000" charset="0"/>
              <a:buNone/>
            </a:pP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本品口服初始剂量应为</a:t>
            </a:r>
            <a:r>
              <a:rPr sz="13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0.15-0.30</a:t>
            </a:r>
            <a:r>
              <a:rPr sz="1300"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mg</a:t>
            </a:r>
            <a:r>
              <a:rPr sz="13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r>
              <a:rPr sz="1300"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kg</a:t>
            </a:r>
            <a:r>
              <a:rPr sz="13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/天</a:t>
            </a:r>
            <a:r>
              <a:rPr sz="1300" b="1" kern="0" spc="-150" dirty="0">
                <a:solidFill>
                  <a:srgbClr val="2B437F">
                    <a:alpha val="100000"/>
                  </a:srgbClr>
                </a:solidFill>
                <a:latin typeface="微软雅黑" panose="020B0503020204020204" charset="-122"/>
                <a:ea typeface="微软雅黑" panose="020B0503020204020204" charset="-122"/>
                <a:cs typeface="微软雅黑" panose="020B0503020204020204" charset="-122"/>
              </a:rPr>
              <a:t> </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，分两次口</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服（如早晨和晚上）</a:t>
            </a:r>
            <a:r>
              <a:rPr sz="1300" kern="0" spc="-17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如不能口服给药 ，则连续24小时静脉滴注</a:t>
            </a:r>
            <a:r>
              <a:rPr lang="zh-CN" altLang="en-US" sz="1300" kern="0" spc="70" dirty="0">
                <a:solidFill>
                  <a:schemeClr val="tx1"/>
                </a:solidFill>
                <a:latin typeface="微软雅黑" panose="020B0503020204020204" charset="-122"/>
                <a:ea typeface="微软雅黑" panose="020B0503020204020204" charset="-122"/>
                <a:cs typeface="微软雅黑" panose="020B0503020204020204" charset="-122"/>
              </a:rPr>
              <a:t>他克莫司注射液</a:t>
            </a:r>
            <a:r>
              <a:rPr sz="1300" kern="0" spc="-150" dirty="0">
                <a:solidFill>
                  <a:schemeClr val="tx1"/>
                </a:solidFill>
                <a:latin typeface="微软雅黑" panose="020B0503020204020204" charset="-122"/>
                <a:ea typeface="微软雅黑" panose="020B0503020204020204" charset="-122"/>
                <a:cs typeface="微软雅黑" panose="020B0503020204020204" charset="-122"/>
              </a:rPr>
              <a:t> </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，剂量为0.05mg/kg/天。</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310515" indent="-285750" algn="l" rtl="0" eaLnBrk="0">
              <a:lnSpc>
                <a:spcPct val="150000"/>
              </a:lnSpc>
              <a:spcBef>
                <a:spcPts val="820"/>
              </a:spcBef>
              <a:buFont typeface="Wingdings" panose="05000000000000000000" charset="0"/>
              <a:buChar char="Ø"/>
              <a:tabLst>
                <a:tab pos="150495" algn="l"/>
              </a:tabLst>
            </a:pPr>
            <a:r>
              <a:rPr sz="13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预防儿童肾移植排斥</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反应</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12700" indent="0" algn="l" rtl="0" eaLnBrk="0">
              <a:lnSpc>
                <a:spcPct val="150000"/>
              </a:lnSpc>
              <a:spcBef>
                <a:spcPts val="380"/>
              </a:spcBef>
              <a:buFont typeface="Wingdings" panose="05000000000000000000" charset="0"/>
              <a:buNone/>
            </a:pP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本品口服初始剂量应为</a:t>
            </a:r>
            <a:r>
              <a:rPr sz="13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0.15-0.30</a:t>
            </a:r>
            <a:r>
              <a:rPr sz="1300"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mg</a:t>
            </a:r>
            <a:r>
              <a:rPr sz="13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r>
              <a:rPr sz="1300"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kg</a:t>
            </a:r>
            <a:r>
              <a:rPr sz="13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/天</a:t>
            </a:r>
            <a:r>
              <a:rPr sz="1300" b="1" kern="0" spc="-16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，分两次口服</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（如早晨和晚上）</a:t>
            </a:r>
            <a:r>
              <a:rPr sz="1300" kern="0" spc="-17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3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如不能口服给药</a:t>
            </a:r>
            <a:r>
              <a:rPr sz="1300" kern="0" spc="-18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，则连续24小时静脉滴注</a:t>
            </a:r>
            <a:r>
              <a:rPr lang="zh-CN" altLang="en-US" sz="1300" kern="0" spc="70" dirty="0">
                <a:solidFill>
                  <a:schemeClr val="tx1"/>
                </a:solidFill>
                <a:latin typeface="微软雅黑" panose="020B0503020204020204" charset="-122"/>
                <a:ea typeface="微软雅黑" panose="020B0503020204020204" charset="-122"/>
                <a:cs typeface="微软雅黑" panose="020B0503020204020204" charset="-122"/>
                <a:sym typeface="+mn-ea"/>
              </a:rPr>
              <a:t>他克莫司注射液</a:t>
            </a:r>
            <a:r>
              <a:rPr sz="13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，剂量为</a:t>
            </a:r>
            <a:r>
              <a:rPr sz="13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0.</a:t>
            </a:r>
            <a:r>
              <a:rPr sz="1300" kern="0" spc="-21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1</a:t>
            </a:r>
            <a:r>
              <a:rPr sz="13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mg</a:t>
            </a:r>
            <a:r>
              <a:rPr sz="13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3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kg</a:t>
            </a:r>
            <a:r>
              <a:rPr sz="13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/天。</a:t>
            </a:r>
          </a:p>
        </p:txBody>
      </p:sp>
      <p:sp>
        <p:nvSpPr>
          <p:cNvPr id="48" name="textbox 48"/>
          <p:cNvSpPr/>
          <p:nvPr/>
        </p:nvSpPr>
        <p:spPr>
          <a:xfrm>
            <a:off x="5452609" y="2072474"/>
            <a:ext cx="6259195" cy="871219"/>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chemeClr val="tx1"/>
              </a:solidFill>
              <a:latin typeface="Arial" panose="020B0604020202020204"/>
              <a:ea typeface="Arial" panose="020B0604020202020204"/>
              <a:cs typeface="Arial" panose="020B0604020202020204"/>
            </a:endParaRPr>
          </a:p>
          <a:p>
            <a:pPr marL="298450" indent="-285750" algn="l" rtl="0" eaLnBrk="0">
              <a:lnSpc>
                <a:spcPts val="1605"/>
              </a:lnSpc>
              <a:buFont typeface="Wingdings" panose="05000000000000000000" charset="0"/>
              <a:buChar char="Ø"/>
              <a:tabLst>
                <a:tab pos="137795" algn="l"/>
              </a:tabLst>
            </a:pPr>
            <a:r>
              <a:rPr sz="13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预防儿童肝脏或肾脏移植术后的移植物排斥反应</a:t>
            </a:r>
            <a:endParaRPr sz="1300" dirty="0">
              <a:solidFill>
                <a:schemeClr val="tx1"/>
              </a:solidFill>
              <a:latin typeface="微软雅黑" panose="020B0503020204020204" charset="-122"/>
              <a:ea typeface="微软雅黑" panose="020B0503020204020204" charset="-122"/>
              <a:cs typeface="微软雅黑" panose="020B0503020204020204" charset="-122"/>
            </a:endParaRPr>
          </a:p>
          <a:p>
            <a:pPr marL="171450" indent="-171450" algn="l" rtl="0" eaLnBrk="0">
              <a:lnSpc>
                <a:spcPct val="107000"/>
              </a:lnSpc>
              <a:buFont typeface="Wingdings" panose="05000000000000000000" charset="0"/>
              <a:buChar char="Ø"/>
            </a:pPr>
            <a:endParaRPr sz="700" dirty="0">
              <a:solidFill>
                <a:schemeClr val="tx1"/>
              </a:solidFill>
              <a:latin typeface="Arial" panose="020B0604020202020204"/>
              <a:ea typeface="Arial" panose="020B0604020202020204"/>
              <a:cs typeface="Arial" panose="020B0604020202020204"/>
            </a:endParaRPr>
          </a:p>
          <a:p>
            <a:pPr marL="298450" indent="-285750" algn="l" rtl="0" eaLnBrk="0">
              <a:lnSpc>
                <a:spcPct val="133000"/>
              </a:lnSpc>
              <a:spcBef>
                <a:spcPts val="5"/>
              </a:spcBef>
              <a:buFont typeface="Wingdings" panose="05000000000000000000" charset="0"/>
              <a:buChar char="Ø"/>
              <a:tabLst>
                <a:tab pos="137795" algn="l"/>
              </a:tabLst>
            </a:pPr>
            <a:r>
              <a:rPr sz="1300" kern="0" spc="120" dirty="0">
                <a:solidFill>
                  <a:schemeClr val="tx1">
                    <a:alpha val="100000"/>
                  </a:schemeClr>
                </a:solidFill>
                <a:latin typeface="微软雅黑" panose="020B0503020204020204" charset="-122"/>
                <a:ea typeface="微软雅黑" panose="020B0503020204020204" charset="-122"/>
                <a:cs typeface="微软雅黑" panose="020B0503020204020204" charset="-122"/>
              </a:rPr>
              <a:t>治疗儿童肝脏或肾脏移植术后应用其他免疫抑制药物无法控制的移植物排斥</a:t>
            </a:r>
            <a:r>
              <a:rPr sz="1300"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3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反应</a:t>
            </a:r>
          </a:p>
        </p:txBody>
      </p:sp>
      <p:sp>
        <p:nvSpPr>
          <p:cNvPr id="54" name="textbox 54"/>
          <p:cNvSpPr/>
          <p:nvPr/>
        </p:nvSpPr>
        <p:spPr>
          <a:xfrm>
            <a:off x="5367528" y="1572767"/>
            <a:ext cx="2161539"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l" rtl="0" eaLnBrk="0">
              <a:lnSpc>
                <a:spcPct val="109000"/>
              </a:lnSpc>
            </a:pPr>
            <a:endParaRPr sz="400" dirty="0">
              <a:latin typeface="Arial" panose="020B0604020202020204"/>
              <a:ea typeface="Arial" panose="020B0604020202020204"/>
              <a:cs typeface="Arial" panose="020B0604020202020204"/>
            </a:endParaRPr>
          </a:p>
          <a:p>
            <a:pPr marL="697865" algn="l" rtl="0" eaLnBrk="0">
              <a:lnSpc>
                <a:spcPct val="98000"/>
              </a:lnSpc>
              <a:spcBef>
                <a:spcPts val="5"/>
              </a:spcBef>
            </a:pPr>
            <a:r>
              <a:rPr sz="1600" b="1" kern="0" spc="300" dirty="0">
                <a:solidFill>
                  <a:srgbClr val="FFFFFF">
                    <a:alpha val="100000"/>
                  </a:srgbClr>
                </a:solidFill>
                <a:latin typeface="微软雅黑" panose="020B0503020204020204" charset="-122"/>
                <a:ea typeface="微软雅黑" panose="020B0503020204020204" charset="-122"/>
                <a:cs typeface="微软雅黑" panose="020B0503020204020204" charset="-122"/>
              </a:rPr>
              <a:t>适应症</a:t>
            </a:r>
            <a:endParaRPr sz="1600" dirty="0">
              <a:latin typeface="微软雅黑" panose="020B0503020204020204" charset="-122"/>
              <a:ea typeface="微软雅黑" panose="020B0503020204020204" charset="-122"/>
              <a:cs typeface="微软雅黑" panose="020B0503020204020204" charset="-122"/>
            </a:endParaRPr>
          </a:p>
        </p:txBody>
      </p:sp>
      <p:sp>
        <p:nvSpPr>
          <p:cNvPr id="56" name="textbox 56"/>
          <p:cNvSpPr/>
          <p:nvPr/>
        </p:nvSpPr>
        <p:spPr>
          <a:xfrm>
            <a:off x="5413248" y="3206496"/>
            <a:ext cx="2161539"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l" rtl="0" eaLnBrk="0">
              <a:lnSpc>
                <a:spcPct val="111000"/>
              </a:lnSpc>
            </a:pPr>
            <a:endParaRPr sz="400" dirty="0">
              <a:latin typeface="Arial" panose="020B0604020202020204"/>
              <a:ea typeface="Arial" panose="020B0604020202020204"/>
              <a:cs typeface="Arial" panose="020B0604020202020204"/>
            </a:endParaRPr>
          </a:p>
          <a:p>
            <a:pPr marL="569595" algn="l" rtl="0" eaLnBrk="0">
              <a:lnSpc>
                <a:spcPct val="98000"/>
              </a:lnSpc>
              <a:spcBef>
                <a:spcPts val="0"/>
              </a:spcBef>
            </a:pPr>
            <a:r>
              <a:rPr sz="1600" b="1" kern="0" spc="340" dirty="0">
                <a:solidFill>
                  <a:srgbClr val="FFFFFF">
                    <a:alpha val="100000"/>
                  </a:srgbClr>
                </a:solidFill>
                <a:latin typeface="微软雅黑" panose="020B0503020204020204" charset="-122"/>
                <a:ea typeface="微软雅黑" panose="020B0503020204020204" charset="-122"/>
                <a:cs typeface="微软雅黑" panose="020B0503020204020204" charset="-122"/>
              </a:rPr>
              <a:t>用法用量</a:t>
            </a:r>
            <a:endParaRPr sz="1600" dirty="0">
              <a:latin typeface="微软雅黑" panose="020B0503020204020204" charset="-122"/>
              <a:ea typeface="微软雅黑" panose="020B0503020204020204" charset="-122"/>
              <a:cs typeface="微软雅黑" panose="020B0503020204020204" charset="-122"/>
            </a:endParaRPr>
          </a:p>
        </p:txBody>
      </p:sp>
      <p:sp>
        <p:nvSpPr>
          <p:cNvPr id="64" name="rect 64"/>
          <p:cNvSpPr/>
          <p:nvPr/>
        </p:nvSpPr>
        <p:spPr>
          <a:xfrm>
            <a:off x="0" y="451104"/>
            <a:ext cx="228600" cy="685800"/>
          </a:xfrm>
          <a:prstGeom prst="rect">
            <a:avLst/>
          </a:prstGeom>
          <a:solidFill>
            <a:srgbClr val="2B437F"/>
          </a:solidFill>
          <a:ln w="0" cap="flat">
            <a:noFill/>
            <a:prstDash val="solid"/>
            <a:miter lim="0"/>
          </a:ln>
        </p:spPr>
        <p:txBody>
          <a:bodyPr rtlCol="0"/>
          <a:lstStyle/>
          <a:p>
            <a:pPr algn="ctr"/>
            <a:endParaRPr lang="zh-CN" altLang="en-US"/>
          </a:p>
        </p:txBody>
      </p:sp>
      <p:sp>
        <p:nvSpPr>
          <p:cNvPr id="66" name="path 66"/>
          <p:cNvSpPr/>
          <p:nvPr/>
        </p:nvSpPr>
        <p:spPr>
          <a:xfrm>
            <a:off x="5413248" y="1907666"/>
            <a:ext cx="5039995" cy="19050"/>
          </a:xfrm>
          <a:custGeom>
            <a:avLst/>
            <a:gdLst/>
            <a:ahLst/>
            <a:cxnLst/>
            <a:rect l="0" t="0" r="0" b="0"/>
            <a:pathLst>
              <a:path w="7937" h="30">
                <a:moveTo>
                  <a:pt x="0" y="15"/>
                </a:moveTo>
                <a:lnTo>
                  <a:pt x="7937" y="15"/>
                </a:lnTo>
              </a:path>
            </a:pathLst>
          </a:custGeom>
          <a:noFill/>
          <a:ln w="19050" cap="flat">
            <a:solidFill>
              <a:srgbClr val="2B437F"/>
            </a:solidFill>
            <a:prstDash val="solid"/>
            <a:miter lim="800000"/>
          </a:ln>
        </p:spPr>
        <p:txBody>
          <a:bodyPr rtlCol="0"/>
          <a:lstStyle/>
          <a:p>
            <a:pPr algn="ctr"/>
            <a:endParaRPr lang="zh-CN" altLang="en-US"/>
          </a:p>
        </p:txBody>
      </p:sp>
      <p:sp>
        <p:nvSpPr>
          <p:cNvPr id="68" name="path 68"/>
          <p:cNvSpPr/>
          <p:nvPr/>
        </p:nvSpPr>
        <p:spPr>
          <a:xfrm>
            <a:off x="5413248" y="3538346"/>
            <a:ext cx="5039995" cy="19050"/>
          </a:xfrm>
          <a:custGeom>
            <a:avLst/>
            <a:gdLst/>
            <a:ahLst/>
            <a:cxnLst/>
            <a:rect l="0" t="0" r="0" b="0"/>
            <a:pathLst>
              <a:path w="7937" h="30">
                <a:moveTo>
                  <a:pt x="0" y="15"/>
                </a:moveTo>
                <a:lnTo>
                  <a:pt x="7937" y="15"/>
                </a:lnTo>
              </a:path>
            </a:pathLst>
          </a:custGeom>
          <a:noFill/>
          <a:ln w="19050" cap="flat">
            <a:solidFill>
              <a:srgbClr val="2B437F"/>
            </a:solidFill>
            <a:prstDash val="solid"/>
            <a:miter lim="800000"/>
          </a:ln>
        </p:spPr>
        <p:txBody>
          <a:bodyPr rtlCol="0"/>
          <a:lstStyle/>
          <a:p>
            <a:pPr algn="ctr"/>
            <a:endParaRPr lang="zh-CN" altLang="en-US"/>
          </a:p>
        </p:txBody>
      </p:sp>
      <p:sp>
        <p:nvSpPr>
          <p:cNvPr id="3" name="灯片编号占位符 1"/>
          <p:cNvSpPr>
            <a:spLocks noGrp="1"/>
          </p:cNvSpPr>
          <p:nvPr/>
        </p:nvSpPr>
        <p:spPr>
          <a:xfrm>
            <a:off x="8825610" y="6101080"/>
            <a:ext cx="2804160"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70"/>
          <p:cNvSpPr/>
          <p:nvPr/>
        </p:nvSpPr>
        <p:spPr>
          <a:xfrm>
            <a:off x="774700" y="3545205"/>
            <a:ext cx="10515600" cy="2557145"/>
          </a:xfrm>
          <a:prstGeom prst="rect">
            <a:avLst/>
          </a:prstGeom>
          <a:noFill/>
          <a:ln w="0" cap="flat">
            <a:noFill/>
            <a:prstDash val="solid"/>
            <a:miter lim="0"/>
          </a:ln>
        </p:spPr>
        <p:txBody>
          <a:bodyPr vert="horz" wrap="square" lIns="0" tIns="0" rIns="0" bIns="0"/>
          <a:lstStyle/>
          <a:p>
            <a:pPr algn="l" rtl="0" eaLnBrk="0">
              <a:lnSpc>
                <a:spcPct val="72000"/>
              </a:lnSpc>
            </a:pPr>
            <a:endParaRPr sz="100" dirty="0">
              <a:solidFill>
                <a:schemeClr val="tx1"/>
              </a:solidFill>
              <a:latin typeface="Arial" panose="020B0604020202020204"/>
              <a:ea typeface="Arial" panose="020B0604020202020204"/>
              <a:cs typeface="Arial" panose="020B0604020202020204"/>
            </a:endParaRPr>
          </a:p>
          <a:p>
            <a:pPr marL="297815" indent="-285750" algn="just" rtl="0" eaLnBrk="0">
              <a:lnSpc>
                <a:spcPct val="150000"/>
              </a:lnSpc>
              <a:buFont typeface="Wingdings" panose="05000000000000000000" charset="0"/>
              <a:buChar char="Ø"/>
              <a:tabLst>
                <a:tab pos="137795" algn="l"/>
              </a:tabLst>
            </a:pPr>
            <a:r>
              <a:rPr lang="zh-CN" altLang="en-US" sz="1400" b="1" kern="0" spc="100" dirty="0" smtClean="0">
                <a:solidFill>
                  <a:srgbClr val="FF0000"/>
                </a:solidFill>
                <a:latin typeface="微软雅黑" panose="020B0503020204020204" charset="-122"/>
                <a:ea typeface="微软雅黑" panose="020B0503020204020204" charset="-122"/>
                <a:cs typeface="微软雅黑" panose="020B0503020204020204" charset="-122"/>
              </a:rPr>
              <a:t>解决儿童吞咽困难：</a:t>
            </a:r>
            <a:r>
              <a:rPr sz="1400" kern="0" spc="100" dirty="0" smtClean="0">
                <a:solidFill>
                  <a:schemeClr val="tx1">
                    <a:alpha val="100000"/>
                  </a:schemeClr>
                </a:solidFill>
                <a:latin typeface="微软雅黑" panose="020B0503020204020204" charset="-122"/>
                <a:ea typeface="微软雅黑" panose="020B0503020204020204" charset="-122"/>
                <a:cs typeface="微软雅黑" panose="020B0503020204020204" charset="-122"/>
              </a:rPr>
              <a:t>医保目录内常用于治疗儿童肝肾移</a:t>
            </a:r>
            <a:r>
              <a:rPr sz="1400" kern="0" spc="90" dirty="0" smtClean="0">
                <a:solidFill>
                  <a:schemeClr val="tx1">
                    <a:alpha val="100000"/>
                  </a:schemeClr>
                </a:solidFill>
                <a:latin typeface="微软雅黑" panose="020B0503020204020204" charset="-122"/>
                <a:ea typeface="微软雅黑" panose="020B0503020204020204" charset="-122"/>
                <a:cs typeface="微软雅黑" panose="020B0503020204020204" charset="-122"/>
              </a:rPr>
              <a:t>植的免疫抑制剂为他克莫司胶囊</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0.5</a:t>
            </a:r>
            <a:r>
              <a:rPr sz="14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mg</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和1</a:t>
            </a:r>
            <a:r>
              <a:rPr sz="14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mg</a:t>
            </a:r>
            <a:r>
              <a:rPr sz="1400" kern="0" spc="-16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28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我国约80%儿童肝移植受者为3岁以下</a:t>
            </a:r>
            <a:r>
              <a:rPr sz="1400" kern="0" spc="-15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低龄儿童存在无法吞咽胶囊或吞咽困难问题</a:t>
            </a:r>
            <a:r>
              <a:rPr lang="zh-CN"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。颗粒剂可配置混悬液，更方便儿童服药，可提高服药依从性，尤其是对于难以吞咽胶囊的儿童。</a:t>
            </a:r>
            <a:endParaRPr lang="zh-CN" sz="1400" kern="0" spc="100" dirty="0">
              <a:solidFill>
                <a:schemeClr val="tx1">
                  <a:alpha val="100000"/>
                </a:schemeClr>
              </a:solidFill>
              <a:highlight>
                <a:srgbClr val="FFFF00"/>
              </a:highlight>
              <a:latin typeface="微软雅黑" panose="020B0503020204020204" charset="-122"/>
              <a:ea typeface="微软雅黑" panose="020B0503020204020204" charset="-122"/>
              <a:cs typeface="微软雅黑" panose="020B0503020204020204" charset="-122"/>
            </a:endParaRPr>
          </a:p>
          <a:p>
            <a:pPr marL="298450" indent="-285750" algn="just" rtl="0" eaLnBrk="0">
              <a:lnSpc>
                <a:spcPct val="150000"/>
              </a:lnSpc>
              <a:spcBef>
                <a:spcPts val="680"/>
              </a:spcBef>
              <a:buFont typeface="Wingdings" panose="05000000000000000000" charset="0"/>
              <a:buChar char="Ø"/>
              <a:tabLst>
                <a:tab pos="137795" algn="l"/>
              </a:tabLst>
            </a:pPr>
            <a:r>
              <a:rPr lang="zh-CN" altLang="en-US" sz="1400" b="1" kern="0" spc="90" dirty="0" smtClean="0">
                <a:solidFill>
                  <a:srgbClr val="FF0000"/>
                </a:solidFill>
                <a:latin typeface="微软雅黑" panose="020B0503020204020204" charset="-122"/>
                <a:ea typeface="微软雅黑" panose="020B0503020204020204" charset="-122"/>
                <a:cs typeface="微软雅黑" panose="020B0503020204020204" charset="-122"/>
              </a:rPr>
              <a:t>精准调整剂量：</a:t>
            </a:r>
            <a:r>
              <a:rPr sz="1400" kern="0" spc="90" dirty="0" err="1" smtClean="0">
                <a:solidFill>
                  <a:schemeClr val="tx1">
                    <a:alpha val="100000"/>
                  </a:schemeClr>
                </a:solidFill>
                <a:latin typeface="微软雅黑" panose="020B0503020204020204" charset="-122"/>
                <a:ea typeface="微软雅黑" panose="020B0503020204020204" charset="-122"/>
                <a:cs typeface="微软雅黑" panose="020B0503020204020204" charset="-122"/>
              </a:rPr>
              <a:t>他克莫司属于狭窄治疗指数</a:t>
            </a:r>
            <a:r>
              <a:rPr lang="zh-CN"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NTI</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）药物</a:t>
            </a:r>
            <a:r>
              <a:rPr sz="1400" kern="0" spc="-15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，对治疗剂量和血药浓度有精准的要求</a:t>
            </a:r>
            <a:r>
              <a:rPr lang="zh-CN" sz="1400" kern="0" spc="-15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儿童体重较轻且药代动力学与成人差异大</a:t>
            </a:r>
            <a:r>
              <a:rPr lang="zh-CN" sz="1400" kern="0" spc="-13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儿童肝肾移植排斥反应发生率高于成人</a:t>
            </a:r>
            <a:r>
              <a:rPr lang="zh-CN"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现有他克莫司胶</a:t>
            </a:r>
            <a:r>
              <a:rPr sz="14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囊规格较大</a:t>
            </a:r>
            <a:r>
              <a:rPr lang="zh-CN" sz="14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r>
              <a:rPr sz="14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儿童移植受者微调剂量较困难</a:t>
            </a:r>
            <a:r>
              <a:rPr lang="zh-CN" sz="1400" b="1" kern="0" spc="80" dirty="0">
                <a:solidFill>
                  <a:srgbClr val="2B437F">
                    <a:alpha val="100000"/>
                  </a:srgbClr>
                </a:solidFill>
                <a:latin typeface="微软雅黑" panose="020B0503020204020204" charset="-122"/>
                <a:ea typeface="微软雅黑" panose="020B0503020204020204" charset="-122"/>
                <a:cs typeface="微软雅黑" panose="020B0503020204020204" charset="-122"/>
              </a:rPr>
              <a:t>。颗粒剂可以更精确地调整剂量</a:t>
            </a:r>
            <a:r>
              <a:rPr lang="zh-CN" sz="14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，以满足儿童患者的个体化治疗需求，特别是对于体重较轻或需要精细调整药物剂量的儿童患者。</a:t>
            </a:r>
          </a:p>
          <a:p>
            <a:pPr marL="298450" indent="-285750" algn="just" rtl="0" eaLnBrk="0">
              <a:lnSpc>
                <a:spcPct val="150000"/>
              </a:lnSpc>
              <a:spcBef>
                <a:spcPts val="5"/>
              </a:spcBef>
              <a:buFont typeface="Wingdings" panose="05000000000000000000" charset="0"/>
              <a:buChar char="Ø"/>
              <a:tabLst>
                <a:tab pos="137795" algn="l"/>
              </a:tabLst>
            </a:pPr>
            <a:r>
              <a:rPr lang="zh-CN" altLang="en-US" sz="1400" b="1" kern="0" spc="90" dirty="0" smtClean="0">
                <a:solidFill>
                  <a:srgbClr val="FF0000"/>
                </a:solidFill>
                <a:latin typeface="微软雅黑" panose="020B0503020204020204" charset="-122"/>
                <a:ea typeface="微软雅黑" panose="020B0503020204020204" charset="-122"/>
                <a:cs typeface="微软雅黑" panose="020B0503020204020204" charset="-122"/>
              </a:rPr>
              <a:t>提高依从性：</a:t>
            </a:r>
            <a:r>
              <a:rPr sz="1400" kern="0" spc="90" dirty="0" err="1" smtClean="0">
                <a:solidFill>
                  <a:schemeClr val="tx1">
                    <a:alpha val="100000"/>
                  </a:schemeClr>
                </a:solidFill>
                <a:latin typeface="微软雅黑" panose="020B0503020204020204" charset="-122"/>
                <a:ea typeface="微软雅黑" panose="020B0503020204020204" charset="-122"/>
                <a:cs typeface="微软雅黑" panose="020B0503020204020204" charset="-122"/>
              </a:rPr>
              <a:t>颗粒剂可以调味</a:t>
            </a:r>
            <a:r>
              <a:rPr sz="1400" kern="0" spc="90" dirty="0" err="1">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b="1" kern="0" spc="90" dirty="0" err="1">
                <a:solidFill>
                  <a:srgbClr val="2B437F">
                    <a:alpha val="100000"/>
                  </a:srgbClr>
                </a:solidFill>
                <a:latin typeface="微软雅黑" panose="020B0503020204020204" charset="-122"/>
                <a:ea typeface="微软雅黑" panose="020B0503020204020204" charset="-122"/>
                <a:cs typeface="微软雅黑" panose="020B0503020204020204" charset="-122"/>
              </a:rPr>
              <a:t>口味甜，儿童接受度更高</a:t>
            </a:r>
            <a:r>
              <a:rPr lang="zh-CN" sz="1400"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，从而提高患者依从性</a:t>
            </a:r>
            <a:r>
              <a:rPr sz="1400"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为儿童移植患者提供了一个更加适宜</a:t>
            </a:r>
            <a:r>
              <a:rPr lang="zh-CN"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的</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治疗选择。</a:t>
            </a:r>
          </a:p>
        </p:txBody>
      </p:sp>
      <p:sp>
        <p:nvSpPr>
          <p:cNvPr id="80" name="textbox 80"/>
          <p:cNvSpPr/>
          <p:nvPr/>
        </p:nvSpPr>
        <p:spPr>
          <a:xfrm>
            <a:off x="795655" y="1542415"/>
            <a:ext cx="10293985" cy="1487170"/>
          </a:xfrm>
          <a:prstGeom prst="rect">
            <a:avLst/>
          </a:prstGeom>
          <a:noFill/>
          <a:ln w="0" cap="flat">
            <a:noFill/>
            <a:prstDash val="solid"/>
            <a:miter lim="0"/>
          </a:ln>
        </p:spPr>
        <p:txBody>
          <a:bodyPr vert="horz" wrap="square" lIns="0" tIns="0" rIns="0" bIns="0"/>
          <a:lstStyle/>
          <a:p>
            <a:pPr algn="l" rtl="0" eaLnBrk="0">
              <a:lnSpc>
                <a:spcPct val="92000"/>
              </a:lnSpc>
            </a:pPr>
            <a:endParaRPr sz="100" dirty="0">
              <a:solidFill>
                <a:schemeClr val="tx1"/>
              </a:solidFill>
              <a:latin typeface="Arial" panose="020B0604020202020204"/>
              <a:ea typeface="Arial" panose="020B0604020202020204"/>
              <a:cs typeface="Arial" panose="020B0604020202020204"/>
            </a:endParaRPr>
          </a:p>
          <a:p>
            <a:pPr marL="298450" indent="-285750" algn="just" rtl="0" eaLnBrk="0">
              <a:lnSpc>
                <a:spcPct val="150000"/>
              </a:lnSpc>
              <a:buFont typeface="Wingdings" panose="05000000000000000000" charset="0"/>
              <a:buChar char="Ø"/>
              <a:tabLst>
                <a:tab pos="137795" algn="l"/>
              </a:tabLst>
            </a:pPr>
            <a:r>
              <a:rPr sz="14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中国儿童实体器官移植近年来</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发展迅速</a:t>
            </a:r>
            <a:r>
              <a:rPr lang="zh-CN" sz="1400" kern="0" spc="-1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2019年儿童肝</a:t>
            </a:r>
            <a:r>
              <a:rPr lang="zh-CN"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17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肾移植分别占所有肝肾移植人群的</a:t>
            </a:r>
            <a:r>
              <a:rPr sz="1400" b="1" kern="0" spc="70" dirty="0">
                <a:solidFill>
                  <a:srgbClr val="2B437F">
                    <a:alpha val="100000"/>
                  </a:srgbClr>
                </a:solidFill>
                <a:latin typeface="微软雅黑" panose="020B0503020204020204" charset="-122"/>
                <a:ea typeface="微软雅黑" panose="020B0503020204020204" charset="-122"/>
                <a:cs typeface="微软雅黑" panose="020B0503020204020204" charset="-122"/>
              </a:rPr>
              <a:t>17.7%</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和</a:t>
            </a:r>
            <a:r>
              <a:rPr sz="1400" b="1" kern="0" spc="70" dirty="0">
                <a:solidFill>
                  <a:srgbClr val="2B437F">
                    <a:alpha val="100000"/>
                  </a:srgbClr>
                </a:solidFill>
                <a:latin typeface="微软雅黑" panose="020B0503020204020204" charset="-122"/>
                <a:ea typeface="微软雅黑" panose="020B0503020204020204" charset="-122"/>
                <a:cs typeface="微软雅黑" panose="020B0503020204020204" charset="-122"/>
              </a:rPr>
              <a:t>2.9%</a:t>
            </a:r>
            <a:r>
              <a:rPr sz="1400" b="1" kern="0" spc="-25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28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其中</a:t>
            </a:r>
            <a:r>
              <a:rPr sz="1400" kern="0" spc="-15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2019-2022年，这4年来我国累计完成儿童肾移植</a:t>
            </a:r>
            <a:r>
              <a:rPr sz="1400" b="1" kern="0" spc="70" dirty="0">
                <a:solidFill>
                  <a:srgbClr val="2B437F">
                    <a:alpha val="100000"/>
                  </a:srgbClr>
                </a:solidFill>
                <a:latin typeface="微软雅黑" panose="020B0503020204020204" charset="-122"/>
                <a:ea typeface="微软雅黑" panose="020B0503020204020204" charset="-122"/>
                <a:cs typeface="微软雅黑" panose="020B0503020204020204" charset="-122"/>
              </a:rPr>
              <a:t>1889</a:t>
            </a:r>
            <a:r>
              <a:rPr sz="1400" b="1" kern="0" spc="70" dirty="0" smtClean="0">
                <a:solidFill>
                  <a:srgbClr val="2B437F">
                    <a:alpha val="100000"/>
                  </a:srgbClr>
                </a:solidFill>
                <a:latin typeface="微软雅黑" panose="020B0503020204020204" charset="-122"/>
                <a:ea typeface="微软雅黑" panose="020B0503020204020204" charset="-122"/>
                <a:cs typeface="微软雅黑" panose="020B0503020204020204" charset="-122"/>
              </a:rPr>
              <a:t>例</a:t>
            </a:r>
            <a:r>
              <a:rPr lang="zh-CN" altLang="en-US" sz="1400" b="1" kern="0" spc="70" dirty="0" smtClean="0">
                <a:solidFill>
                  <a:srgbClr val="2B437F">
                    <a:alpha val="100000"/>
                  </a:srgbClr>
                </a:solidFill>
                <a:latin typeface="微软雅黑" panose="020B0503020204020204" charset="-122"/>
                <a:ea typeface="微软雅黑" panose="020B0503020204020204" charset="-122"/>
                <a:cs typeface="微软雅黑" panose="020B0503020204020204" charset="-122"/>
              </a:rPr>
              <a:t>（年均</a:t>
            </a:r>
            <a:r>
              <a:rPr lang="en-US" altLang="zh-CN" sz="1400" b="1" kern="0" spc="70" dirty="0" smtClean="0">
                <a:solidFill>
                  <a:srgbClr val="2B437F">
                    <a:alpha val="100000"/>
                  </a:srgbClr>
                </a:solidFill>
                <a:latin typeface="微软雅黑" panose="020B0503020204020204" charset="-122"/>
                <a:ea typeface="微软雅黑" panose="020B0503020204020204" charset="-122"/>
                <a:cs typeface="微软雅黑" panose="020B0503020204020204" charset="-122"/>
              </a:rPr>
              <a:t>472</a:t>
            </a:r>
            <a:r>
              <a:rPr lang="zh-CN" altLang="en-US" sz="1400" b="1" kern="0" spc="70" dirty="0" smtClean="0">
                <a:solidFill>
                  <a:srgbClr val="2B437F">
                    <a:alpha val="100000"/>
                  </a:srgbClr>
                </a:solidFill>
                <a:latin typeface="微软雅黑" panose="020B0503020204020204" charset="-122"/>
                <a:ea typeface="微软雅黑" panose="020B0503020204020204" charset="-122"/>
                <a:cs typeface="微软雅黑" panose="020B0503020204020204" charset="-122"/>
              </a:rPr>
              <a:t>例）</a:t>
            </a:r>
            <a:r>
              <a:rPr lang="zh-CN" sz="1400" kern="0" spc="70" dirty="0" smtClean="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b="1"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2020年</a:t>
            </a:r>
            <a:r>
              <a:rPr lang="zh-CN" sz="1400" b="1" kern="0" spc="70" dirty="0" smtClean="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儿童</a:t>
            </a:r>
            <a:r>
              <a:rPr sz="1400" b="1" kern="0" spc="70" dirty="0" err="1" smtClean="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肝移植</a:t>
            </a:r>
            <a:r>
              <a:rPr lang="zh-CN" sz="1400" b="1"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新增手术</a:t>
            </a:r>
            <a:r>
              <a:rPr sz="1400" b="1"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例数</a:t>
            </a:r>
            <a:r>
              <a:rPr lang="zh-CN" sz="1400" b="1"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为</a:t>
            </a:r>
            <a:r>
              <a:rPr sz="1400" b="1" kern="0" spc="70" dirty="0">
                <a:solidFill>
                  <a:srgbClr val="2B437F">
                    <a:alpha val="100000"/>
                  </a:srgbClr>
                </a:solidFill>
                <a:latin typeface="微软雅黑" panose="020B0503020204020204" charset="-122"/>
                <a:ea typeface="微软雅黑" panose="020B0503020204020204" charset="-122"/>
                <a:cs typeface="微软雅黑" panose="020B0503020204020204" charset="-122"/>
              </a:rPr>
              <a:t>1178例</a:t>
            </a:r>
            <a:r>
              <a:rPr sz="1400" kern="0" spc="70" dirty="0" smtClean="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lang="zh-CN" altLang="en-US"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已是</a:t>
            </a:r>
            <a:r>
              <a:rPr sz="1400" kern="0" spc="70" dirty="0" err="1" smtClean="0">
                <a:solidFill>
                  <a:schemeClr val="tx1">
                    <a:alpha val="100000"/>
                  </a:schemeClr>
                </a:solidFill>
                <a:latin typeface="微软雅黑" panose="020B0503020204020204" charset="-122"/>
                <a:ea typeface="微软雅黑" panose="020B0503020204020204" charset="-122"/>
                <a:cs typeface="微软雅黑" panose="020B0503020204020204" charset="-122"/>
              </a:rPr>
              <a:t>全世界儿童肝移植年开展例数最多的国家</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endParaRPr sz="1400" dirty="0">
              <a:solidFill>
                <a:schemeClr val="tx1"/>
              </a:solidFill>
              <a:latin typeface="Arial" panose="020B0604020202020204"/>
              <a:ea typeface="Arial" panose="020B0604020202020204"/>
              <a:cs typeface="Arial" panose="020B0604020202020204"/>
            </a:endParaRPr>
          </a:p>
          <a:p>
            <a:pPr marL="298450" indent="-285750" algn="just" rtl="0" eaLnBrk="0">
              <a:lnSpc>
                <a:spcPct val="150000"/>
              </a:lnSpc>
              <a:spcBef>
                <a:spcPts val="0"/>
              </a:spcBef>
              <a:buFont typeface="Wingdings" panose="05000000000000000000" charset="0"/>
              <a:buChar char="Ø"/>
              <a:tabLst>
                <a:tab pos="137795" algn="l"/>
              </a:tabLst>
            </a:pPr>
            <a:r>
              <a:rPr sz="1400" kern="0" spc="100" dirty="0">
                <a:solidFill>
                  <a:schemeClr val="tx1">
                    <a:alpha val="100000"/>
                  </a:schemeClr>
                </a:solidFill>
                <a:latin typeface="微软雅黑" panose="020B0503020204020204" charset="-122"/>
                <a:ea typeface="微软雅黑" panose="020B0503020204020204" charset="-122"/>
                <a:cs typeface="微软雅黑" panose="020B0503020204020204" charset="-122"/>
              </a:rPr>
              <a:t>以胆道闭锁、遗传代谢性</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疾病为主的3岁以下婴幼儿逐渐成为国内儿童肝移植手术最主要的受者群体。</a:t>
            </a:r>
            <a:endParaRPr lang="zh-CN" sz="1400" kern="0" spc="90" dirty="0">
              <a:solidFill>
                <a:schemeClr val="tx1">
                  <a:alpha val="100000"/>
                </a:schemeClr>
              </a:solidFill>
              <a:highlight>
                <a:srgbClr val="FFFF00"/>
              </a:highlight>
              <a:latin typeface="微软雅黑" panose="020B0503020204020204" charset="-122"/>
              <a:ea typeface="微软雅黑" panose="020B0503020204020204" charset="-122"/>
              <a:cs typeface="微软雅黑" panose="020B0503020204020204" charset="-122"/>
            </a:endParaRPr>
          </a:p>
        </p:txBody>
      </p:sp>
      <p:sp>
        <p:nvSpPr>
          <p:cNvPr id="86" name="textbox 86"/>
          <p:cNvSpPr/>
          <p:nvPr/>
        </p:nvSpPr>
        <p:spPr>
          <a:xfrm>
            <a:off x="475312" y="419893"/>
            <a:ext cx="2893695" cy="383540"/>
          </a:xfrm>
          <a:prstGeom prst="rect">
            <a:avLst/>
          </a:prstGeom>
          <a:noFill/>
          <a:ln w="0" cap="flat">
            <a:noFill/>
            <a:prstDash val="solid"/>
            <a:miter lim="0"/>
          </a:ln>
        </p:spPr>
        <p:txBody>
          <a:bodyPr vert="horz" wrap="square" lIns="0" tIns="0" rIns="0" bIns="0"/>
          <a:lstStyle/>
          <a:p>
            <a:pPr algn="l" rtl="0" eaLnBrk="0">
              <a:lnSpc>
                <a:spcPct val="81000"/>
              </a:lnSpc>
            </a:pPr>
            <a:endParaRPr sz="100" dirty="0">
              <a:solidFill>
                <a:schemeClr val="tx1"/>
              </a:solidFill>
              <a:latin typeface="Arial" panose="020B0604020202020204"/>
              <a:ea typeface="Arial" panose="020B0604020202020204"/>
              <a:cs typeface="Arial" panose="020B0604020202020204"/>
            </a:endParaRPr>
          </a:p>
          <a:p>
            <a:pPr marL="12700" algn="l" rtl="0" eaLnBrk="0">
              <a:lnSpc>
                <a:spcPct val="98000"/>
              </a:lnSpc>
            </a:pPr>
            <a:r>
              <a:rPr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1.  药品基本信息 2/2</a:t>
            </a:r>
          </a:p>
        </p:txBody>
      </p:sp>
      <p:sp>
        <p:nvSpPr>
          <p:cNvPr id="88" name="textbox 88"/>
          <p:cNvSpPr/>
          <p:nvPr/>
        </p:nvSpPr>
        <p:spPr>
          <a:xfrm>
            <a:off x="801623" y="3105149"/>
            <a:ext cx="2158364"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l" rtl="0" eaLnBrk="0">
              <a:lnSpc>
                <a:spcPct val="109000"/>
              </a:lnSpc>
            </a:pPr>
            <a:endParaRPr sz="400" dirty="0">
              <a:latin typeface="Arial" panose="020B0604020202020204"/>
              <a:ea typeface="Arial" panose="020B0604020202020204"/>
              <a:cs typeface="Arial" panose="020B0604020202020204"/>
            </a:endParaRPr>
          </a:p>
          <a:p>
            <a:pPr marL="243840" algn="l" rtl="0" eaLnBrk="0">
              <a:lnSpc>
                <a:spcPct val="98000"/>
              </a:lnSpc>
              <a:spcBef>
                <a:spcPts val="5"/>
              </a:spcBef>
            </a:pP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未满足的治疗需求</a:t>
            </a:r>
            <a:endParaRPr sz="1600" dirty="0">
              <a:latin typeface="微软雅黑" panose="020B0503020204020204" charset="-122"/>
              <a:ea typeface="微软雅黑" panose="020B0503020204020204" charset="-122"/>
              <a:cs typeface="微软雅黑" panose="020B0503020204020204" charset="-122"/>
            </a:endParaRPr>
          </a:p>
        </p:txBody>
      </p:sp>
      <p:sp>
        <p:nvSpPr>
          <p:cNvPr id="90" name="path 90"/>
          <p:cNvSpPr/>
          <p:nvPr/>
        </p:nvSpPr>
        <p:spPr>
          <a:xfrm>
            <a:off x="829055" y="1375664"/>
            <a:ext cx="5039995" cy="19050"/>
          </a:xfrm>
          <a:custGeom>
            <a:avLst/>
            <a:gdLst/>
            <a:ahLst/>
            <a:cxnLst/>
            <a:rect l="0" t="0" r="0" b="0"/>
            <a:pathLst>
              <a:path w="7937" h="30">
                <a:moveTo>
                  <a:pt x="0" y="15"/>
                </a:moveTo>
                <a:lnTo>
                  <a:pt x="7937" y="15"/>
                </a:lnTo>
              </a:path>
            </a:pathLst>
          </a:custGeom>
          <a:noFill/>
          <a:ln w="19050" cap="flat">
            <a:solidFill>
              <a:srgbClr val="2B437F"/>
            </a:solidFill>
            <a:prstDash val="solid"/>
            <a:miter lim="800000"/>
          </a:ln>
        </p:spPr>
        <p:txBody>
          <a:bodyPr rtlCol="0"/>
          <a:lstStyle/>
          <a:p>
            <a:pPr algn="ctr"/>
            <a:endParaRPr lang="zh-CN" altLang="en-US"/>
          </a:p>
        </p:txBody>
      </p:sp>
      <p:sp>
        <p:nvSpPr>
          <p:cNvPr id="92" name="textbox 92"/>
          <p:cNvSpPr/>
          <p:nvPr/>
        </p:nvSpPr>
        <p:spPr>
          <a:xfrm>
            <a:off x="801623" y="1034669"/>
            <a:ext cx="2158364"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l" rtl="0" eaLnBrk="0">
              <a:lnSpc>
                <a:spcPct val="110000"/>
              </a:lnSpc>
            </a:pPr>
            <a:endParaRPr sz="400" dirty="0">
              <a:latin typeface="Arial" panose="020B0604020202020204"/>
              <a:ea typeface="Arial" panose="020B0604020202020204"/>
              <a:cs typeface="Arial" panose="020B0604020202020204"/>
            </a:endParaRPr>
          </a:p>
          <a:p>
            <a:pPr marL="447040" algn="l" rtl="0" eaLnBrk="0">
              <a:lnSpc>
                <a:spcPct val="98000"/>
              </a:lnSpc>
              <a:spcBef>
                <a:spcPts val="5"/>
              </a:spcBef>
            </a:pP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疾病基本情况</a:t>
            </a:r>
            <a:endParaRPr sz="1600" dirty="0">
              <a:latin typeface="微软雅黑" panose="020B0503020204020204" charset="-122"/>
              <a:ea typeface="微软雅黑" panose="020B0503020204020204" charset="-122"/>
              <a:cs typeface="微软雅黑" panose="020B0503020204020204" charset="-122"/>
            </a:endParaRPr>
          </a:p>
        </p:txBody>
      </p:sp>
      <p:sp>
        <p:nvSpPr>
          <p:cNvPr id="102" name="path 102"/>
          <p:cNvSpPr/>
          <p:nvPr/>
        </p:nvSpPr>
        <p:spPr>
          <a:xfrm>
            <a:off x="829055" y="3446144"/>
            <a:ext cx="5039995" cy="19050"/>
          </a:xfrm>
          <a:custGeom>
            <a:avLst/>
            <a:gdLst/>
            <a:ahLst/>
            <a:cxnLst/>
            <a:rect l="0" t="0" r="0" b="0"/>
            <a:pathLst>
              <a:path w="7937" h="30">
                <a:moveTo>
                  <a:pt x="0" y="15"/>
                </a:moveTo>
                <a:lnTo>
                  <a:pt x="7937" y="15"/>
                </a:lnTo>
              </a:path>
            </a:pathLst>
          </a:custGeom>
          <a:solidFill>
            <a:srgbClr val="2B437F"/>
          </a:solidFill>
          <a:ln w="19050" cap="flat">
            <a:solidFill>
              <a:srgbClr val="2B437F"/>
            </a:solidFill>
            <a:prstDash val="solid"/>
            <a:miter lim="800000"/>
          </a:ln>
        </p:spPr>
        <p:txBody>
          <a:bodyPr rtlCol="0"/>
          <a:lstStyle/>
          <a:p>
            <a:pPr algn="ctr"/>
            <a:endParaRPr lang="zh-CN" altLang="en-US"/>
          </a:p>
        </p:txBody>
      </p:sp>
      <p:sp>
        <p:nvSpPr>
          <p:cNvPr id="2" name="灯片编号占位符 1"/>
          <p:cNvSpPr>
            <a:spLocks noGrp="1"/>
          </p:cNvSpPr>
          <p:nvPr/>
        </p:nvSpPr>
        <p:spPr>
          <a:xfrm>
            <a:off x="11156950" y="6055995"/>
            <a:ext cx="671195"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2</a:t>
            </a:r>
          </a:p>
        </p:txBody>
      </p:sp>
      <p:sp>
        <p:nvSpPr>
          <p:cNvPr id="3" name="文本框 2"/>
          <p:cNvSpPr txBox="1"/>
          <p:nvPr/>
        </p:nvSpPr>
        <p:spPr>
          <a:xfrm>
            <a:off x="801370" y="6460490"/>
            <a:ext cx="7030085" cy="368300"/>
          </a:xfrm>
          <a:prstGeom prst="rect">
            <a:avLst/>
          </a:prstGeom>
          <a:noFill/>
        </p:spPr>
        <p:txBody>
          <a:bodyPr wrap="square" rtlCol="0">
            <a:spAutoFit/>
          </a:bodyPr>
          <a:lstStyle/>
          <a:p>
            <a:r>
              <a:rPr lang="en-US" altLang="zh-CN" sz="900"/>
              <a:t>1.</a:t>
            </a:r>
            <a:r>
              <a:rPr lang="zh-CN" altLang="en-US" sz="900">
                <a:sym typeface="+mn-ea"/>
              </a:rPr>
              <a:t>中国器官移植发展报告（2020）</a:t>
            </a:r>
            <a:r>
              <a:rPr lang="en-US" altLang="zh-CN" sz="900">
                <a:sym typeface="+mn-ea"/>
              </a:rPr>
              <a:t>                3.中国儿童肾移植的现状及对未来发展的思考 《中华器官移植杂志》 2020，41（01）：1</a:t>
            </a:r>
          </a:p>
          <a:p>
            <a:r>
              <a:rPr lang="en-US" altLang="zh-CN" sz="900">
                <a:sym typeface="+mn-ea"/>
              </a:rPr>
              <a:t>2.</a:t>
            </a:r>
            <a:r>
              <a:rPr lang="zh-CN" altLang="en-US" sz="900"/>
              <a:t>医促会肾移植会议（2023年4月郑州）</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textbox 114"/>
          <p:cNvSpPr/>
          <p:nvPr/>
        </p:nvSpPr>
        <p:spPr>
          <a:xfrm>
            <a:off x="6421755" y="1606550"/>
            <a:ext cx="4912995" cy="1513205"/>
          </a:xfrm>
          <a:prstGeom prst="rect">
            <a:avLst/>
          </a:prstGeom>
          <a:noFill/>
          <a:ln w="0" cap="flat">
            <a:noFill/>
            <a:prstDash val="solid"/>
            <a:miter lim="0"/>
          </a:ln>
        </p:spPr>
        <p:txBody>
          <a:bodyPr vert="horz" wrap="square" lIns="0" tIns="0" rIns="0" bIns="0"/>
          <a:lstStyle/>
          <a:p>
            <a:pPr algn="l" rtl="0" eaLnBrk="0">
              <a:lnSpc>
                <a:spcPct val="93000"/>
              </a:lnSpc>
            </a:pPr>
            <a:endParaRPr sz="100" dirty="0">
              <a:solidFill>
                <a:schemeClr val="tx1"/>
              </a:solidFill>
              <a:latin typeface="Arial" panose="020B0604020202020204"/>
              <a:ea typeface="Arial" panose="020B0604020202020204"/>
              <a:cs typeface="Arial" panose="020B0604020202020204"/>
            </a:endParaRPr>
          </a:p>
          <a:p>
            <a:pPr marL="298450" indent="-285750" algn="l" rtl="0" eaLnBrk="0">
              <a:lnSpc>
                <a:spcPct val="150000"/>
              </a:lnSpc>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对本品中任何成分过敏者禁用。</a:t>
            </a:r>
          </a:p>
          <a:p>
            <a:pPr marL="298450" indent="-285750" algn="l" rtl="0" eaLnBrk="0">
              <a:lnSpc>
                <a:spcPct val="150000"/>
              </a:lnSpc>
              <a:spcBef>
                <a:spcPts val="5"/>
              </a:spcBef>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对其他大环内酯类药物过敏者禁用。</a:t>
            </a:r>
          </a:p>
          <a:p>
            <a:pPr marL="298450" indent="-285750" algn="l" rtl="0" eaLnBrk="0">
              <a:lnSpc>
                <a:spcPct val="150000"/>
              </a:lnSpc>
              <a:spcBef>
                <a:spcPts val="5"/>
              </a:spcBef>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由于CYP3A4抑制剂或诱导剂与他克莫司联合使用时可能产生药物相互作用，从而导致严重不良反应（包括排斥反应或毒性），因此仅应在咨询移植专家后才可合用此类药物。</a:t>
            </a:r>
            <a:endPar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endParaRPr>
          </a:p>
          <a:p>
            <a:pPr marL="298450" indent="-285750" algn="l" rtl="0" eaLnBrk="0">
              <a:lnSpc>
                <a:spcPct val="200000"/>
              </a:lnSpc>
              <a:spcBef>
                <a:spcPts val="5"/>
              </a:spcBef>
              <a:buFont typeface="Wingdings" panose="05000000000000000000" charset="0"/>
              <a:buChar char="Ø"/>
              <a:tabLst>
                <a:tab pos="137795" algn="l"/>
              </a:tabLst>
            </a:pPr>
            <a:endPar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0" name="textbox 120"/>
          <p:cNvSpPr/>
          <p:nvPr/>
        </p:nvSpPr>
        <p:spPr>
          <a:xfrm>
            <a:off x="1043940" y="1671955"/>
            <a:ext cx="4703445" cy="1283335"/>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chemeClr val="tx1"/>
              </a:solidFill>
              <a:latin typeface="Arial" panose="020B0604020202020204"/>
              <a:ea typeface="Arial" panose="020B0604020202020204"/>
              <a:cs typeface="Arial" panose="020B0604020202020204"/>
            </a:endParaRPr>
          </a:p>
          <a:p>
            <a:pPr marL="298450" indent="-285750" algn="l" rtl="0" eaLnBrk="0">
              <a:lnSpc>
                <a:spcPct val="150000"/>
              </a:lnSpc>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由于患者的基础疾病和同时使用多种药物， 通常很难确立与 免疫抑制剂相关的不良反应。</a:t>
            </a:r>
          </a:p>
          <a:p>
            <a:pPr marL="171450" indent="-171450" algn="l" rtl="0" eaLnBrk="0">
              <a:lnSpc>
                <a:spcPct val="150000"/>
              </a:lnSpc>
              <a:buFont typeface="Wingdings" panose="05000000000000000000" charset="0"/>
              <a:buChar char="Ø"/>
            </a:pPr>
            <a:endParaRPr sz="100" dirty="0">
              <a:solidFill>
                <a:schemeClr val="tx1"/>
              </a:solidFill>
              <a:latin typeface="Arial" panose="020B0604020202020204"/>
              <a:ea typeface="Arial" panose="020B0604020202020204"/>
              <a:cs typeface="Arial" panose="020B0604020202020204"/>
            </a:endParaRPr>
          </a:p>
          <a:p>
            <a:pPr marL="297815" indent="-285750" algn="l" rtl="0" eaLnBrk="0">
              <a:lnSpc>
                <a:spcPct val="150000"/>
              </a:lnSpc>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最常报告的不良反应（发生率&gt;10%）为震颤、肾损害、各  种高血糖状况、糖尿病、高钾血症、感染、高血压和失眠。</a:t>
            </a:r>
          </a:p>
        </p:txBody>
      </p:sp>
      <p:sp>
        <p:nvSpPr>
          <p:cNvPr id="128" name="textbox 128"/>
          <p:cNvSpPr/>
          <p:nvPr/>
        </p:nvSpPr>
        <p:spPr>
          <a:xfrm>
            <a:off x="6361175" y="1167384"/>
            <a:ext cx="4895215"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ctr" rtl="0" eaLnBrk="0">
              <a:lnSpc>
                <a:spcPct val="110000"/>
              </a:lnSpc>
            </a:pP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药品说明书收载的</a:t>
            </a:r>
            <a:r>
              <a:rPr lang="zh-CN"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禁忌事项及药物相互作用</a:t>
            </a:r>
          </a:p>
        </p:txBody>
      </p:sp>
      <p:sp>
        <p:nvSpPr>
          <p:cNvPr id="130" name="textbox 130"/>
          <p:cNvSpPr/>
          <p:nvPr/>
        </p:nvSpPr>
        <p:spPr>
          <a:xfrm>
            <a:off x="972311" y="1167384"/>
            <a:ext cx="4895215"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ctr" rtl="0" eaLnBrk="0">
              <a:lnSpc>
                <a:spcPct val="108000"/>
              </a:lnSpc>
            </a:pPr>
            <a:r>
              <a:rPr sz="1600" b="1"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药品说明书收载的安全性信息</a:t>
            </a:r>
            <a:endParaRPr sz="1600" dirty="0">
              <a:latin typeface="微软雅黑" panose="020B0503020204020204" charset="-122"/>
              <a:ea typeface="微软雅黑" panose="020B0503020204020204" charset="-122"/>
              <a:cs typeface="微软雅黑" panose="020B0503020204020204" charset="-122"/>
            </a:endParaRPr>
          </a:p>
        </p:txBody>
      </p:sp>
      <p:sp>
        <p:nvSpPr>
          <p:cNvPr id="134" name="textbox 134"/>
          <p:cNvSpPr/>
          <p:nvPr/>
        </p:nvSpPr>
        <p:spPr>
          <a:xfrm>
            <a:off x="462915" y="625475"/>
            <a:ext cx="7665720" cy="468630"/>
          </a:xfrm>
          <a:prstGeom prst="rect">
            <a:avLst/>
          </a:prstGeom>
          <a:noFill/>
          <a:ln w="0" cap="flat">
            <a:noFill/>
            <a:prstDash val="solid"/>
            <a:miter lim="0"/>
          </a:ln>
        </p:spPr>
        <p:txBody>
          <a:bodyPr vert="horz" wrap="square" lIns="0" tIns="0" rIns="0" bIns="0"/>
          <a:lstStyle/>
          <a:p>
            <a:pPr algn="l" rtl="0" eaLnBrk="0">
              <a:lnSpc>
                <a:spcPct val="95000"/>
              </a:lnSpc>
            </a:pPr>
            <a:endParaRPr sz="100" dirty="0">
              <a:solidFill>
                <a:schemeClr val="tx1"/>
              </a:solidFill>
              <a:latin typeface="Arial" panose="020B0604020202020204"/>
              <a:ea typeface="Arial" panose="020B0604020202020204"/>
              <a:cs typeface="Arial" panose="020B0604020202020204"/>
            </a:endParaRPr>
          </a:p>
          <a:p>
            <a:pPr marL="12700" algn="l" rtl="0" eaLnBrk="0">
              <a:lnSpc>
                <a:spcPct val="97000"/>
              </a:lnSpc>
            </a:pPr>
            <a:r>
              <a:rPr lang="en-US"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2</a:t>
            </a:r>
            <a:r>
              <a:rPr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安全性：</a:t>
            </a:r>
            <a:r>
              <a:rPr sz="2400" b="1" kern="0" spc="-20" dirty="0" err="1">
                <a:solidFill>
                  <a:schemeClr val="tx1">
                    <a:alpha val="100000"/>
                  </a:schemeClr>
                </a:solidFill>
                <a:latin typeface="微软雅黑" panose="020B0503020204020204" charset="-122"/>
                <a:ea typeface="微软雅黑" panose="020B0503020204020204" charset="-122"/>
                <a:cs typeface="微软雅黑" panose="020B0503020204020204" charset="-122"/>
              </a:rPr>
              <a:t>他克莫司颗粒安全可控</a:t>
            </a:r>
            <a:r>
              <a:rPr lang="zh-CN" sz="2400" b="1" kern="0" spc="-20" dirty="0" err="1">
                <a:solidFill>
                  <a:schemeClr val="tx1">
                    <a:alpha val="100000"/>
                  </a:schemeClr>
                </a:solidFill>
                <a:latin typeface="微软雅黑" panose="020B0503020204020204" charset="-122"/>
                <a:ea typeface="微软雅黑" panose="020B0503020204020204" charset="-122"/>
                <a:cs typeface="微软雅黑" panose="020B0503020204020204" charset="-122"/>
              </a:rPr>
              <a:t>，安全性与原研一致</a:t>
            </a:r>
            <a:endParaRPr lang="zh-CN" sz="2400" b="1" kern="0" spc="-20" dirty="0" err="1">
              <a:solidFill>
                <a:schemeClr val="tx1">
                  <a:alpha val="100000"/>
                </a:schemeClr>
              </a:solidFill>
              <a:latin typeface="微软雅黑" panose="020B0503020204020204" charset="-122"/>
              <a:ea typeface="微软雅黑" panose="020B0503020204020204" charset="-122"/>
              <a:cs typeface="微软雅黑" panose="020B0503020204020204" charset="-122"/>
              <a:sym typeface="Wingdings" panose="05000000000000000000" pitchFamily="2" charset="2"/>
            </a:endParaRPr>
          </a:p>
        </p:txBody>
      </p:sp>
      <p:sp>
        <p:nvSpPr>
          <p:cNvPr id="2" name="灯片编号占位符 1"/>
          <p:cNvSpPr>
            <a:spLocks noGrp="1"/>
          </p:cNvSpPr>
          <p:nvPr/>
        </p:nvSpPr>
        <p:spPr>
          <a:xfrm>
            <a:off x="8825610" y="6101080"/>
            <a:ext cx="2804160"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3</a:t>
            </a:r>
          </a:p>
        </p:txBody>
      </p:sp>
      <p:sp>
        <p:nvSpPr>
          <p:cNvPr id="5" name="textbox 114"/>
          <p:cNvSpPr/>
          <p:nvPr/>
        </p:nvSpPr>
        <p:spPr>
          <a:xfrm>
            <a:off x="6421755" y="3749675"/>
            <a:ext cx="5094605" cy="2233295"/>
          </a:xfrm>
          <a:prstGeom prst="rect">
            <a:avLst/>
          </a:prstGeom>
          <a:noFill/>
          <a:ln w="0" cap="flat">
            <a:noFill/>
            <a:prstDash val="solid"/>
            <a:miter lim="0"/>
          </a:ln>
        </p:spPr>
        <p:txBody>
          <a:bodyPr vert="horz" wrap="square" lIns="0" tIns="0" rIns="0" bIns="0"/>
          <a:lstStyle/>
          <a:p>
            <a:pPr algn="l" rtl="0" eaLnBrk="0">
              <a:lnSpc>
                <a:spcPct val="93000"/>
              </a:lnSpc>
            </a:pPr>
            <a:endParaRPr sz="100" dirty="0">
              <a:solidFill>
                <a:schemeClr val="tx1"/>
              </a:solidFill>
              <a:latin typeface="Arial" panose="020B0604020202020204"/>
              <a:ea typeface="Arial" panose="020B0604020202020204"/>
              <a:cs typeface="Arial" panose="020B0604020202020204"/>
            </a:endParaRPr>
          </a:p>
          <a:p>
            <a:pPr marL="12700" indent="0" algn="l" rtl="0" eaLnBrk="0">
              <a:lnSpc>
                <a:spcPct val="200000"/>
              </a:lnSpc>
              <a:buFont typeface="Wingdings" panose="05000000000000000000" charset="0"/>
              <a:buNone/>
              <a:tabLst>
                <a:tab pos="137795" algn="l"/>
              </a:tabLst>
            </a:pPr>
            <a:r>
              <a:rPr lang="en-US" alt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人体生物等效性试验结果显示</a:t>
            </a:r>
            <a:r>
              <a:rPr lang="en-US" alt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p>
          <a:p>
            <a:pPr marL="298450" indent="-285750" algn="l" rtl="0" eaLnBrk="0">
              <a:lnSpc>
                <a:spcPct val="200000"/>
              </a:lnSpc>
              <a:buFont typeface="Wingdings" panose="05000000000000000000" charset="0"/>
              <a:buChar char="Ø"/>
              <a:tabLst>
                <a:tab pos="137795" algn="l"/>
              </a:tabLst>
            </a:pP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空腹条件下，</a:t>
            </a: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受试制剂与参比制剂在不良事件发生率（</a:t>
            </a:r>
            <a:r>
              <a:rPr lang="en-US" alt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39.3% VS 34.6%)</a:t>
            </a: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上相近，且不良反应的发生率处于可接受范围内。</a:t>
            </a:r>
            <a:endPar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endParaRPr>
          </a:p>
          <a:p>
            <a:pPr marL="298450" indent="-285750" algn="l" rtl="0" eaLnBrk="0">
              <a:lnSpc>
                <a:spcPct val="200000"/>
              </a:lnSpc>
              <a:buFont typeface="Wingdings" panose="05000000000000000000" charset="0"/>
              <a:buChar char="Ø"/>
              <a:tabLst>
                <a:tab pos="137795" algn="l"/>
              </a:tabLst>
            </a:pP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餐后条件下，</a:t>
            </a: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受试制剂与参比制剂在不良事件发生率</a:t>
            </a:r>
            <a:r>
              <a:rPr lang="zh-CN" sz="1300" b="1" kern="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a:t>
            </a:r>
            <a:r>
              <a:rPr lang="en-US" altLang="zh-CN" sz="1300" b="1" kern="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25.6% VS 35.0%)</a:t>
            </a:r>
            <a:r>
              <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sym typeface="+mn-ea"/>
              </a:rPr>
              <a:t>上相比更低，且不良反应的发生率也处于可接受范围内。</a:t>
            </a:r>
            <a:endParaRPr lang="zh-CN"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120"/>
          <p:cNvSpPr/>
          <p:nvPr/>
        </p:nvSpPr>
        <p:spPr>
          <a:xfrm>
            <a:off x="1043940" y="3728085"/>
            <a:ext cx="4823460" cy="2437130"/>
          </a:xfrm>
          <a:prstGeom prst="rect">
            <a:avLst/>
          </a:prstGeom>
          <a:noFill/>
          <a:ln w="0" cap="flat">
            <a:noFill/>
            <a:prstDash val="solid"/>
            <a:miter lim="0"/>
          </a:ln>
        </p:spPr>
        <p:txBody>
          <a:bodyPr vert="horz" wrap="square" lIns="0" tIns="0" rIns="0" bIns="0"/>
          <a:lstStyle/>
          <a:p>
            <a:pPr algn="l" rtl="0" eaLnBrk="0">
              <a:lnSpc>
                <a:spcPct val="83000"/>
              </a:lnSpc>
            </a:pPr>
            <a:endParaRPr sz="100" dirty="0">
              <a:solidFill>
                <a:schemeClr val="tx1"/>
              </a:solidFill>
              <a:latin typeface="Arial" panose="020B0604020202020204"/>
              <a:ea typeface="Arial" panose="020B0604020202020204"/>
              <a:cs typeface="Arial" panose="020B0604020202020204"/>
            </a:endParaRPr>
          </a:p>
          <a:p>
            <a:pPr marL="298450" indent="-285750" algn="l" rtl="0" eaLnBrk="0">
              <a:lnSpc>
                <a:spcPct val="150000"/>
              </a:lnSpc>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由尚无在危重患者中暂时将他克莫司胶囊或他克莫司缓释胶囊换成本品使用的安全性数据。</a:t>
            </a:r>
          </a:p>
          <a:p>
            <a:pPr marL="298450" indent="-285750" algn="l" rtl="0" eaLnBrk="0">
              <a:lnSpc>
                <a:spcPct val="150000"/>
              </a:lnSpc>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因无法排除生物利用度方面的临床相关差异，本品不应与他克莫司缓释胶囊转换使用。</a:t>
            </a:r>
          </a:p>
          <a:p>
            <a:pPr marL="298450" indent="-285750" algn="l" rtl="0" eaLnBrk="0">
              <a:lnSpc>
                <a:spcPct val="150000"/>
              </a:lnSpc>
              <a:buFont typeface="Wingdings" panose="05000000000000000000" charset="0"/>
              <a:buChar char="Ø"/>
              <a:tabLst>
                <a:tab pos="137795" algn="l"/>
              </a:tabLst>
            </a:pPr>
            <a:r>
              <a:rPr sz="1300" kern="0" dirty="0">
                <a:solidFill>
                  <a:schemeClr val="tx1">
                    <a:alpha val="100000"/>
                  </a:schemeClr>
                </a:solidFill>
                <a:latin typeface="微软雅黑" panose="020B0503020204020204" charset="-122"/>
                <a:ea typeface="微软雅黑" panose="020B0503020204020204" charset="-122"/>
                <a:cs typeface="微软雅黑" panose="020B0503020204020204" charset="-122"/>
              </a:rPr>
              <a:t>在移植后早期，应对以下参数进行常规监测：血压、心电图、神经性视觉状态、空腹血糖水平、电解质（尤其是血钾）、肝肾功能检查、血液学参数、凝血值和血浆蛋白测定。如果上述参数发生了临床相关变化，应考虑调整免疫抑制方案。</a:t>
            </a:r>
          </a:p>
        </p:txBody>
      </p:sp>
      <p:sp>
        <p:nvSpPr>
          <p:cNvPr id="7" name="textbox 128"/>
          <p:cNvSpPr/>
          <p:nvPr/>
        </p:nvSpPr>
        <p:spPr>
          <a:xfrm>
            <a:off x="6361175" y="3223514"/>
            <a:ext cx="4895215"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ctr" rtl="0" eaLnBrk="0">
              <a:lnSpc>
                <a:spcPct val="110000"/>
              </a:lnSpc>
            </a:pPr>
            <a:r>
              <a:rPr lang="zh-CN"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本</a:t>
            </a: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品</a:t>
            </a:r>
            <a:r>
              <a:rPr lang="zh-CN"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整体安全性良好，与原研一致</a:t>
            </a:r>
          </a:p>
        </p:txBody>
      </p:sp>
      <p:sp>
        <p:nvSpPr>
          <p:cNvPr id="8" name="textbox 130"/>
          <p:cNvSpPr/>
          <p:nvPr/>
        </p:nvSpPr>
        <p:spPr>
          <a:xfrm>
            <a:off x="972311" y="3223514"/>
            <a:ext cx="4895215" cy="360045"/>
          </a:xfrm>
          <a:prstGeom prst="roundRect">
            <a:avLst>
              <a:gd name="adj" fmla="val 19508"/>
            </a:avLst>
          </a:prstGeom>
          <a:solidFill>
            <a:srgbClr val="2B437F"/>
          </a:solidFill>
          <a:ln w="12700" cap="flat">
            <a:solidFill>
              <a:srgbClr val="2B437F"/>
            </a:solidFill>
            <a:prstDash val="solid"/>
            <a:miter lim="0"/>
          </a:ln>
        </p:spPr>
        <p:txBody>
          <a:bodyPr vert="horz" wrap="square" lIns="0" tIns="0" rIns="0" bIns="0"/>
          <a:lstStyle/>
          <a:p>
            <a:pPr algn="ctr" rtl="0" eaLnBrk="0">
              <a:lnSpc>
                <a:spcPct val="108000"/>
              </a:lnSpc>
            </a:pPr>
            <a:r>
              <a:rPr sz="1600" b="1"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药品说明书收载的</a:t>
            </a:r>
            <a:r>
              <a:rPr lang="zh-CN" sz="1600" b="1" kern="0" dirty="0">
                <a:solidFill>
                  <a:srgbClr val="FFFFFF">
                    <a:alpha val="100000"/>
                  </a:srgbClr>
                </a:solidFill>
                <a:latin typeface="微软雅黑" panose="020B0503020204020204" charset="-122"/>
                <a:ea typeface="微软雅黑" panose="020B0503020204020204" charset="-122"/>
                <a:cs typeface="微软雅黑" panose="020B0503020204020204" charset="-122"/>
                <a:sym typeface="+mn-ea"/>
              </a:rPr>
              <a:t>注意事项</a:t>
            </a:r>
            <a:endParaRPr sz="16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box 202"/>
          <p:cNvSpPr/>
          <p:nvPr/>
        </p:nvSpPr>
        <p:spPr>
          <a:xfrm>
            <a:off x="920750" y="1074420"/>
            <a:ext cx="10071100" cy="503555"/>
          </a:xfrm>
          <a:prstGeom prst="rect">
            <a:avLst/>
          </a:prstGeom>
          <a:solidFill>
            <a:srgbClr val="2B437F"/>
          </a:solidFill>
          <a:ln w="0" cap="flat">
            <a:solidFill>
              <a:srgbClr val="2B437F"/>
            </a:solidFill>
            <a:prstDash val="solid"/>
            <a:miter lim="0"/>
          </a:ln>
        </p:spPr>
        <p:txBody>
          <a:bodyPr vert="horz" wrap="square" lIns="0" tIns="0" rIns="0" bIns="0"/>
          <a:lstStyle/>
          <a:p>
            <a:pPr algn="l" rtl="0" eaLnBrk="0">
              <a:lnSpc>
                <a:spcPct val="114000"/>
              </a:lnSpc>
            </a:pPr>
            <a:endParaRPr sz="1000" dirty="0">
              <a:latin typeface="Arial" panose="020B0604020202020204"/>
              <a:ea typeface="Arial" panose="020B0604020202020204"/>
              <a:cs typeface="Arial" panose="020B0604020202020204"/>
            </a:endParaRPr>
          </a:p>
          <a:p>
            <a:pPr marL="391160" indent="-285750" algn="l" rtl="0" eaLnBrk="0">
              <a:lnSpc>
                <a:spcPts val="1605"/>
              </a:lnSpc>
              <a:spcBef>
                <a:spcPts val="5"/>
              </a:spcBef>
              <a:buFont typeface="Wingdings" panose="05000000000000000000" charset="0"/>
              <a:buChar char="Ø"/>
              <a:tabLst>
                <a:tab pos="231140" algn="l"/>
              </a:tabLst>
            </a:pPr>
            <a:r>
              <a:rPr lang="zh-CN"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生物等效性试验：</a:t>
            </a:r>
            <a:r>
              <a:rPr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与他克莫司颗粒（Prograf®）相比，</a:t>
            </a:r>
            <a:r>
              <a:rPr lang="zh-CN" sz="16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本品</a:t>
            </a:r>
            <a:r>
              <a:rPr sz="1600" b="1" kern="0" dirty="0">
                <a:solidFill>
                  <a:srgbClr val="FFFFFF">
                    <a:alpha val="100000"/>
                  </a:srgbClr>
                </a:solidFill>
                <a:latin typeface="微软雅黑" panose="020B0503020204020204" charset="-122"/>
                <a:ea typeface="微软雅黑" panose="020B0503020204020204" charset="-122"/>
                <a:cs typeface="微软雅黑" panose="020B0503020204020204" charset="-122"/>
              </a:rPr>
              <a:t>在</a:t>
            </a:r>
            <a:r>
              <a:rPr lang="zh-CN" sz="16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空腹和餐后条件下生物等效性和安全性一致</a:t>
            </a:r>
          </a:p>
        </p:txBody>
      </p:sp>
      <p:sp>
        <p:nvSpPr>
          <p:cNvPr id="210" name="textbox 210"/>
          <p:cNvSpPr/>
          <p:nvPr/>
        </p:nvSpPr>
        <p:spPr>
          <a:xfrm>
            <a:off x="460982" y="526573"/>
            <a:ext cx="2075179" cy="382270"/>
          </a:xfrm>
          <a:prstGeom prst="rect">
            <a:avLst/>
          </a:prstGeom>
          <a:noFill/>
          <a:ln w="0" cap="flat">
            <a:noFill/>
            <a:prstDash val="solid"/>
            <a:miter lim="0"/>
          </a:ln>
        </p:spPr>
        <p:txBody>
          <a:bodyPr vert="horz" wrap="square" lIns="0" tIns="0" rIns="0" bIns="0"/>
          <a:lstStyle/>
          <a:p>
            <a:pPr algn="l" rtl="0" eaLnBrk="0">
              <a:lnSpc>
                <a:spcPct val="73000"/>
              </a:lnSpc>
            </a:pPr>
            <a:endParaRPr sz="100" dirty="0">
              <a:solidFill>
                <a:schemeClr val="tx1"/>
              </a:solidFill>
              <a:latin typeface="Arial" panose="020B0604020202020204"/>
              <a:ea typeface="Arial" panose="020B0604020202020204"/>
              <a:cs typeface="Arial" panose="020B0604020202020204"/>
            </a:endParaRPr>
          </a:p>
          <a:p>
            <a:pPr marL="12700" algn="l" rtl="0" eaLnBrk="0">
              <a:lnSpc>
                <a:spcPct val="98000"/>
              </a:lnSpc>
            </a:pPr>
            <a:r>
              <a:rPr lang="en-US"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3</a:t>
            </a:r>
            <a:r>
              <a:rPr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  有效性</a:t>
            </a:r>
            <a:r>
              <a:rPr sz="2400" b="1"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en-US"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1</a:t>
            </a:r>
            <a:r>
              <a:rPr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lang="en-US" sz="24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2</a:t>
            </a:r>
          </a:p>
        </p:txBody>
      </p:sp>
      <p:sp>
        <p:nvSpPr>
          <p:cNvPr id="2" name="灯片编号占位符 1"/>
          <p:cNvSpPr>
            <a:spLocks noGrp="1"/>
          </p:cNvSpPr>
          <p:nvPr/>
        </p:nvSpPr>
        <p:spPr>
          <a:xfrm>
            <a:off x="8825610" y="6101080"/>
            <a:ext cx="2804160"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4</a:t>
            </a:r>
          </a:p>
        </p:txBody>
      </p:sp>
      <p:sp>
        <p:nvSpPr>
          <p:cNvPr id="5" name="文本框 4"/>
          <p:cNvSpPr txBox="1"/>
          <p:nvPr/>
        </p:nvSpPr>
        <p:spPr>
          <a:xfrm>
            <a:off x="920750" y="1670050"/>
            <a:ext cx="10070465" cy="4481830"/>
          </a:xfrm>
          <a:prstGeom prst="rect">
            <a:avLst/>
          </a:prstGeom>
          <a:ln w="19050">
            <a:solidFill>
              <a:srgbClr val="2B437F"/>
            </a:solidFill>
            <a:prstDash val="dash"/>
          </a:ln>
        </p:spPr>
        <p:style>
          <a:lnRef idx="3">
            <a:schemeClr val="accent1"/>
          </a:lnRef>
          <a:fillRef idx="0">
            <a:srgbClr val="FFFFFF"/>
          </a:fillRef>
          <a:effectRef idx="0">
            <a:srgbClr val="FFFFFF"/>
          </a:effectRef>
          <a:fontRef idx="minor">
            <a:schemeClr val="tx1"/>
          </a:fontRef>
        </p:style>
        <p:txBody>
          <a:bodyPr wrap="square" rtlCol="0">
            <a:noAutofit/>
          </a:bodyPr>
          <a:lstStyle/>
          <a:p>
            <a:pPr marL="105410" algn="l" rtl="0" eaLnBrk="0">
              <a:lnSpc>
                <a:spcPct val="150000"/>
              </a:lnSpc>
            </a:pPr>
            <a:r>
              <a:rPr sz="1200" kern="0" dirty="0">
                <a:solidFill>
                  <a:srgbClr val="262627">
                    <a:alpha val="100000"/>
                  </a:srgbClr>
                </a:solidFill>
                <a:latin typeface="Arial" panose="020B0604020202020204"/>
                <a:ea typeface="Arial" panose="020B0604020202020204"/>
                <a:cs typeface="Arial" panose="020B0604020202020204"/>
                <a:sym typeface="+mn-ea"/>
              </a:rPr>
              <a:t>•     </a:t>
            </a:r>
            <a:r>
              <a:rPr sz="1200" b="1" kern="0" dirty="0">
                <a:solidFill>
                  <a:srgbClr val="262627">
                    <a:alpha val="100000"/>
                  </a:srgbClr>
                </a:solidFill>
                <a:latin typeface="微软雅黑" panose="020B0503020204020204" charset="-122"/>
                <a:ea typeface="微软雅黑" panose="020B0503020204020204" charset="-122"/>
                <a:cs typeface="微软雅黑" panose="020B0503020204020204" charset="-122"/>
                <a:sym typeface="+mn-ea"/>
              </a:rPr>
              <a:t>一项为期2个月，他克莫司颗粒在空腹条件</a:t>
            </a:r>
            <a:r>
              <a:rPr lang="zh-CN" sz="1200" b="1" kern="0" dirty="0">
                <a:solidFill>
                  <a:srgbClr val="262627">
                    <a:alpha val="100000"/>
                  </a:srgbClr>
                </a:solidFill>
                <a:latin typeface="微软雅黑" panose="020B0503020204020204" charset="-122"/>
                <a:ea typeface="微软雅黑" panose="020B0503020204020204" charset="-122"/>
                <a:cs typeface="微软雅黑" panose="020B0503020204020204" charset="-122"/>
                <a:sym typeface="+mn-ea"/>
              </a:rPr>
              <a:t>和餐后条件</a:t>
            </a:r>
            <a:r>
              <a:rPr sz="1200" b="1" kern="0" dirty="0">
                <a:solidFill>
                  <a:srgbClr val="262627">
                    <a:alpha val="100000"/>
                  </a:srgbClr>
                </a:solidFill>
                <a:latin typeface="微软雅黑" panose="020B0503020204020204" charset="-122"/>
                <a:ea typeface="微软雅黑" panose="020B0503020204020204" charset="-122"/>
                <a:cs typeface="微软雅黑" panose="020B0503020204020204" charset="-122"/>
                <a:sym typeface="+mn-ea"/>
              </a:rPr>
              <a:t>下的人体生物等效性试验</a:t>
            </a:r>
          </a:p>
          <a:p>
            <a:pPr marL="105410" algn="l" rtl="0" eaLnBrk="0">
              <a:lnSpc>
                <a:spcPct val="150000"/>
              </a:lnSpc>
              <a:spcBef>
                <a:spcPts val="1340"/>
              </a:spcBef>
            </a:pPr>
            <a:r>
              <a:rPr sz="1200" kern="0" spc="10" dirty="0">
                <a:solidFill>
                  <a:srgbClr val="262627">
                    <a:alpha val="100000"/>
                  </a:srgbClr>
                </a:solidFill>
                <a:latin typeface="Arial" panose="020B0604020202020204"/>
                <a:ea typeface="Arial" panose="020B0604020202020204"/>
                <a:cs typeface="Arial" panose="020B0604020202020204"/>
                <a:sym typeface="+mn-ea"/>
              </a:rPr>
              <a:t>•    </a:t>
            </a:r>
            <a:r>
              <a:rPr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考察空腹条件</a:t>
            </a:r>
            <a:r>
              <a:rPr 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a:t>
            </a:r>
            <a:r>
              <a:rPr lang="en-US" alt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N=28</a:t>
            </a:r>
            <a:r>
              <a:rPr lang="zh-CN" altLang="en-US"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a:t>
            </a:r>
            <a:r>
              <a:rPr 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和餐后条件（</a:t>
            </a:r>
            <a:r>
              <a:rPr lang="en-US" alt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N=40</a:t>
            </a:r>
            <a:r>
              <a:rPr 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a:t>
            </a:r>
            <a:r>
              <a:rPr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下，单次口服1袋由杭州中美华东制药有限公司生产的受试制剂他克莫司颗粒（</a:t>
            </a:r>
            <a:r>
              <a:rPr 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商品名：赛倍乐</a:t>
            </a:r>
            <a:r>
              <a:rPr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a:t>
            </a:r>
            <a:r>
              <a:rPr 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a:t>
            </a:r>
            <a:r>
              <a:rPr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规格：1mg）或单次口服1袋由安斯泰来制药生产的参比制剂他克莫司颗粒（商品名：Prograf®，规格：1mg）的药动学特征，评价两制剂间的生物等效性</a:t>
            </a:r>
            <a:r>
              <a:rPr lang="zh-CN"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和安全性。</a:t>
            </a:r>
            <a:endParaRPr sz="1200" b="1" kern="0" spc="-4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endParaRPr>
          </a:p>
          <a:p>
            <a:endParaRPr lang="zh-CN" altLang="en-US" sz="1200" dirty="0"/>
          </a:p>
        </p:txBody>
      </p:sp>
      <p:sp>
        <p:nvSpPr>
          <p:cNvPr id="9" name="文本框 8"/>
          <p:cNvSpPr txBox="1"/>
          <p:nvPr/>
        </p:nvSpPr>
        <p:spPr>
          <a:xfrm>
            <a:off x="977900" y="3248660"/>
            <a:ext cx="4801235" cy="306705"/>
          </a:xfrm>
          <a:prstGeom prst="rect">
            <a:avLst/>
          </a:prstGeom>
          <a:solidFill>
            <a:srgbClr val="2B437F"/>
          </a:solidFill>
        </p:spPr>
        <p:txBody>
          <a:bodyPr wrap="square" rtlCol="0">
            <a:spAutoFit/>
          </a:bodyPr>
          <a:lstStyle/>
          <a:p>
            <a:pPr algn="ctr"/>
            <a:r>
              <a:rPr lang="zh-CN" altLang="en-US" sz="1400" b="1">
                <a:solidFill>
                  <a:schemeClr val="bg1"/>
                </a:solidFill>
                <a:sym typeface="+mn-ea"/>
              </a:rPr>
              <a:t>空腹条件下他克莫司的生物等效性结果（BES，N=28）</a:t>
            </a:r>
            <a:endParaRPr lang="zh-CN" altLang="en-US" sz="1400" b="1" dirty="0">
              <a:solidFill>
                <a:schemeClr val="bg1"/>
              </a:solidFill>
              <a:sym typeface="+mn-ea"/>
            </a:endParaRPr>
          </a:p>
        </p:txBody>
      </p:sp>
      <p:sp>
        <p:nvSpPr>
          <p:cNvPr id="6" name="文本框 5"/>
          <p:cNvSpPr txBox="1"/>
          <p:nvPr/>
        </p:nvSpPr>
        <p:spPr>
          <a:xfrm>
            <a:off x="6133465" y="3248660"/>
            <a:ext cx="4801235" cy="306705"/>
          </a:xfrm>
          <a:prstGeom prst="rect">
            <a:avLst/>
          </a:prstGeom>
          <a:solidFill>
            <a:srgbClr val="2B437F"/>
          </a:solidFill>
        </p:spPr>
        <p:txBody>
          <a:bodyPr wrap="square" rtlCol="0">
            <a:spAutoFit/>
          </a:bodyPr>
          <a:lstStyle/>
          <a:p>
            <a:pPr algn="ctr"/>
            <a:r>
              <a:rPr lang="zh-CN" altLang="en-US" sz="1400" b="1">
                <a:solidFill>
                  <a:schemeClr val="bg1"/>
                </a:solidFill>
                <a:sym typeface="+mn-ea"/>
              </a:rPr>
              <a:t>餐后条件下他克莫司的生物等效性结果（BES，N=</a:t>
            </a:r>
            <a:r>
              <a:rPr lang="en-US" altLang="zh-CN" sz="1400" b="1">
                <a:solidFill>
                  <a:schemeClr val="bg1"/>
                </a:solidFill>
                <a:sym typeface="+mn-ea"/>
              </a:rPr>
              <a:t>40</a:t>
            </a:r>
            <a:r>
              <a:rPr lang="zh-CN" altLang="en-US" sz="1400" b="1">
                <a:solidFill>
                  <a:schemeClr val="bg1"/>
                </a:solidFill>
                <a:sym typeface="+mn-ea"/>
              </a:rPr>
              <a:t>）</a:t>
            </a:r>
            <a:endParaRPr lang="zh-CN" altLang="en-US" sz="1400" b="1" dirty="0">
              <a:solidFill>
                <a:schemeClr val="bg1"/>
              </a:solidFill>
              <a:sym typeface="+mn-ea"/>
            </a:endParaRPr>
          </a:p>
        </p:txBody>
      </p:sp>
      <p:sp>
        <p:nvSpPr>
          <p:cNvPr id="7" name="文本框 6"/>
          <p:cNvSpPr txBox="1"/>
          <p:nvPr/>
        </p:nvSpPr>
        <p:spPr>
          <a:xfrm>
            <a:off x="977900" y="3766820"/>
            <a:ext cx="4800600" cy="2209800"/>
          </a:xfrm>
          <a:prstGeom prst="rect">
            <a:avLst/>
          </a:prstGeom>
          <a:solidFill>
            <a:schemeClr val="accent3">
              <a:lumMod val="20000"/>
              <a:lumOff val="80000"/>
            </a:schemeClr>
          </a:solidFill>
        </p:spPr>
        <p:txBody>
          <a:bodyPr wrap="square" rtlCol="0" anchor="t">
            <a:noAutofit/>
          </a:bodyPr>
          <a:lstStyle/>
          <a:p>
            <a:pPr marL="285750" indent="-285750" algn="just">
              <a:lnSpc>
                <a:spcPct val="150000"/>
              </a:lnSpc>
              <a:buFont typeface="Wingdings" panose="05000000000000000000" charset="0"/>
              <a:buChar char="Ø"/>
            </a:pP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rPr>
              <a:t>受试制剂和参比制剂</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C</a:t>
            </a:r>
            <a:r>
              <a:rPr lang="en-US" sz="1200" b="1" kern="0" baseline="-25000" dirty="0">
                <a:solidFill>
                  <a:srgbClr val="C00000">
                    <a:alpha val="100000"/>
                  </a:srgbClr>
                </a:solidFill>
                <a:latin typeface="微软雅黑" panose="020B0503020204020204" charset="-122"/>
                <a:ea typeface="微软雅黑" panose="020B0503020204020204" charset="-122"/>
                <a:cs typeface="微软雅黑" panose="020B0503020204020204" charset="-122"/>
              </a:rPr>
              <a:t>max</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的几何均值比90%置信区间为88.23%~97.43%，AUC</a:t>
            </a:r>
            <a:r>
              <a:rPr sz="1200" b="1" kern="0" baseline="-25000" dirty="0">
                <a:solidFill>
                  <a:srgbClr val="C00000">
                    <a:alpha val="100000"/>
                  </a:srgbClr>
                </a:solidFill>
                <a:latin typeface="微软雅黑" panose="020B0503020204020204" charset="-122"/>
                <a:ea typeface="微软雅黑" panose="020B0503020204020204" charset="-122"/>
                <a:cs typeface="微软雅黑" panose="020B0503020204020204" charset="-122"/>
              </a:rPr>
              <a:t>0-72h</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为91.04%~100.98%</a:t>
            </a: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rPr>
              <a:t>，在生物等效范围（80.00%~125.00%）内。</a:t>
            </a:r>
          </a:p>
          <a:p>
            <a:pPr indent="0" algn="just">
              <a:lnSpc>
                <a:spcPct val="150000"/>
              </a:lnSpc>
              <a:buFont typeface="Wingdings" panose="05000000000000000000" charset="0"/>
              <a:buNone/>
            </a:pPr>
            <a:endPar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endParaRPr>
          </a:p>
          <a:p>
            <a:pPr marL="285750" indent="-285750" algn="just">
              <a:lnSpc>
                <a:spcPct val="150000"/>
              </a:lnSpc>
              <a:buClrTx/>
              <a:buSzTx/>
              <a:buFont typeface="Wingdings" panose="05000000000000000000" charset="0"/>
              <a:buChar char="Ø"/>
            </a:pP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比较受试制剂与参比制剂AUC</a:t>
            </a:r>
            <a:r>
              <a:rPr sz="1200" b="1" kern="0" baseline="-2500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0-72h</a:t>
            </a: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个体内变异性（WSV），计算得出</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C</a:t>
            </a:r>
            <a:r>
              <a:rPr sz="1200" b="1" kern="0" baseline="-2500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max</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个体内标准方差比率的90%置信区间上限为2.11，AUC0-72h为1.52，小于2.5</a:t>
            </a: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，符合生物等效性标准。</a:t>
            </a:r>
            <a:endPar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6134100" y="3766820"/>
            <a:ext cx="4800600" cy="2209800"/>
          </a:xfrm>
          <a:prstGeom prst="rect">
            <a:avLst/>
          </a:prstGeom>
          <a:solidFill>
            <a:schemeClr val="accent3">
              <a:lumMod val="20000"/>
              <a:lumOff val="80000"/>
            </a:schemeClr>
          </a:solidFill>
        </p:spPr>
        <p:txBody>
          <a:bodyPr wrap="square" rtlCol="0" anchor="t">
            <a:noAutofit/>
          </a:bodyPr>
          <a:lstStyle/>
          <a:p>
            <a:pPr marL="285750" indent="-285750" algn="just">
              <a:lnSpc>
                <a:spcPct val="150000"/>
              </a:lnSpc>
              <a:buFont typeface="Wingdings" panose="05000000000000000000" charset="0"/>
              <a:buChar char="Ø"/>
            </a:pP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rPr>
              <a:t>受试制剂和参比制剂</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C</a:t>
            </a:r>
            <a:r>
              <a:rPr lang="en-US" sz="1200" b="1" kern="0" baseline="-25000" dirty="0">
                <a:solidFill>
                  <a:srgbClr val="C00000">
                    <a:alpha val="100000"/>
                  </a:srgbClr>
                </a:solidFill>
                <a:latin typeface="微软雅黑" panose="020B0503020204020204" charset="-122"/>
                <a:ea typeface="微软雅黑" panose="020B0503020204020204" charset="-122"/>
                <a:cs typeface="微软雅黑" panose="020B0503020204020204" charset="-122"/>
              </a:rPr>
              <a:t>max</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的几何均值比90%置信区间为</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95.61</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106.85</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%，AUC</a:t>
            </a:r>
            <a:r>
              <a:rPr sz="1200" b="1" kern="0" baseline="-25000" dirty="0">
                <a:solidFill>
                  <a:srgbClr val="C00000">
                    <a:alpha val="100000"/>
                  </a:srgbClr>
                </a:solidFill>
                <a:latin typeface="微软雅黑" panose="020B0503020204020204" charset="-122"/>
                <a:ea typeface="微软雅黑" panose="020B0503020204020204" charset="-122"/>
                <a:cs typeface="微软雅黑" panose="020B0503020204020204" charset="-122"/>
              </a:rPr>
              <a:t>0-72h</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为</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95.73</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%~10</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1</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24</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rPr>
              <a:t>%</a:t>
            </a: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rPr>
              <a:t>，在生物等效范围（80.00%~125.00%）内。</a:t>
            </a:r>
          </a:p>
          <a:p>
            <a:pPr indent="0" algn="just">
              <a:lnSpc>
                <a:spcPct val="150000"/>
              </a:lnSpc>
              <a:buFont typeface="Wingdings" panose="05000000000000000000" charset="0"/>
              <a:buNone/>
            </a:pPr>
            <a:endPar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endParaRPr>
          </a:p>
          <a:p>
            <a:pPr marL="285750" indent="-285750" algn="just">
              <a:lnSpc>
                <a:spcPct val="150000"/>
              </a:lnSpc>
              <a:buClrTx/>
              <a:buSzTx/>
              <a:buFont typeface="Wingdings" panose="05000000000000000000" charset="0"/>
              <a:buChar char="Ø"/>
            </a:pP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比较受试制剂与参比制剂AUC</a:t>
            </a:r>
            <a:r>
              <a:rPr sz="1200" b="1" kern="0" baseline="-2500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0-72h</a:t>
            </a: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个体内变异性（WSV），计算得出</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C</a:t>
            </a:r>
            <a:r>
              <a:rPr sz="1200" b="1" kern="0" baseline="-2500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max</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个体内标准方差比率的90%置信区间上限为</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1.25</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，AUC0-72h为1.</a:t>
            </a:r>
            <a:r>
              <a:rPr lang="en-US"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01</a:t>
            </a:r>
            <a:r>
              <a:rPr sz="1200" b="1" kern="0" dirty="0">
                <a:solidFill>
                  <a:srgbClr val="C00000">
                    <a:alpha val="100000"/>
                  </a:srgbClr>
                </a:solidFill>
                <a:latin typeface="微软雅黑" panose="020B0503020204020204" charset="-122"/>
                <a:ea typeface="微软雅黑" panose="020B0503020204020204" charset="-122"/>
                <a:cs typeface="微软雅黑" panose="020B0503020204020204" charset="-122"/>
                <a:sym typeface="+mn-ea"/>
              </a:rPr>
              <a:t>，小于2.5</a:t>
            </a:r>
            <a:r>
              <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sym typeface="+mn-ea"/>
              </a:rPr>
              <a:t>，符合生物等效性标准。</a:t>
            </a:r>
            <a:endParaRPr sz="1200" b="1" kern="0" dirty="0">
              <a:solidFill>
                <a:srgbClr val="2B437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stretch>
            <a:fillRect/>
          </a:stretch>
        </p:blipFill>
        <p:spPr>
          <a:xfrm>
            <a:off x="1551305" y="2556510"/>
            <a:ext cx="3232150" cy="1582420"/>
          </a:xfrm>
          <a:prstGeom prst="rect">
            <a:avLst/>
          </a:prstGeom>
        </p:spPr>
      </p:pic>
      <p:graphicFrame>
        <p:nvGraphicFramePr>
          <p:cNvPr id="248" name="table 248"/>
          <p:cNvGraphicFramePr>
            <a:graphicFrameLocks noGrp="1"/>
          </p:cNvGraphicFramePr>
          <p:nvPr>
            <p:custDataLst>
              <p:tags r:id="rId1"/>
            </p:custDataLst>
          </p:nvPr>
        </p:nvGraphicFramePr>
        <p:xfrm>
          <a:off x="912495" y="2011680"/>
          <a:ext cx="5029200" cy="4305300"/>
        </p:xfrm>
        <a:graphic>
          <a:graphicData uri="http://schemas.openxmlformats.org/drawingml/2006/table">
            <a:tbl>
              <a:tblPr/>
              <a:tblGrid>
                <a:gridCol w="638175">
                  <a:extLst>
                    <a:ext uri="{9D8B030D-6E8A-4147-A177-3AD203B41FA5}">
                      <a16:colId xmlns:a16="http://schemas.microsoft.com/office/drawing/2014/main" val="20000"/>
                    </a:ext>
                  </a:extLst>
                </a:gridCol>
                <a:gridCol w="2353945">
                  <a:extLst>
                    <a:ext uri="{9D8B030D-6E8A-4147-A177-3AD203B41FA5}">
                      <a16:colId xmlns:a16="http://schemas.microsoft.com/office/drawing/2014/main" val="20001"/>
                    </a:ext>
                  </a:extLst>
                </a:gridCol>
                <a:gridCol w="2037080">
                  <a:extLst>
                    <a:ext uri="{9D8B030D-6E8A-4147-A177-3AD203B41FA5}">
                      <a16:colId xmlns:a16="http://schemas.microsoft.com/office/drawing/2014/main" val="20002"/>
                    </a:ext>
                  </a:extLst>
                </a:gridCol>
              </a:tblGrid>
              <a:tr h="577850">
                <a:tc gridSpan="3">
                  <a:txBody>
                    <a:bodyPr/>
                    <a:lstStyle/>
                    <a:p>
                      <a:pPr algn="l" rtl="0" eaLnBrk="0">
                        <a:lnSpc>
                          <a:spcPct val="114000"/>
                        </a:lnSpc>
                      </a:pPr>
                      <a:endParaRPr sz="600" dirty="0">
                        <a:latin typeface="Arial" panose="020B0604020202020204"/>
                        <a:ea typeface="Arial" panose="020B0604020202020204"/>
                        <a:cs typeface="Arial" panose="020B0604020202020204"/>
                      </a:endParaRPr>
                    </a:p>
                    <a:p>
                      <a:pPr marL="582930" algn="l" rtl="0" eaLnBrk="0">
                        <a:lnSpc>
                          <a:spcPts val="1610"/>
                        </a:lnSpc>
                        <a:spcBef>
                          <a:spcPts val="5"/>
                        </a:spcBef>
                      </a:pPr>
                      <a:r>
                        <a:rPr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2009年《</a:t>
                      </a:r>
                      <a:r>
                        <a:rPr sz="1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KDIGO</a:t>
                      </a:r>
                      <a:r>
                        <a:rPr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肾移植</a:t>
                      </a:r>
                      <a:r>
                        <a:rPr sz="13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受者管理临床实践指南》</a:t>
                      </a:r>
                      <a:endParaRPr sz="1300" dirty="0">
                        <a:latin typeface="微软雅黑" panose="020B0503020204020204" charset="-122"/>
                        <a:ea typeface="微软雅黑" panose="020B0503020204020204" charset="-122"/>
                        <a:cs typeface="微软雅黑" panose="020B0503020204020204" charset="-122"/>
                      </a:endParaRPr>
                    </a:p>
                  </a:txBody>
                  <a:tcPr marL="0" marR="0" marT="0" marB="0">
                    <a:lnL>
                      <a:noFill/>
                    </a:lnL>
                    <a:lnR>
                      <a:noFill/>
                    </a:lnR>
                    <a:lnT>
                      <a:noFill/>
                    </a:lnT>
                    <a:lnB w="12700" cap="flat" cmpd="sng" algn="ctr">
                      <a:solidFill>
                        <a:srgbClr val="26AFE4"/>
                      </a:solidFill>
                      <a:prstDash val="solid"/>
                      <a:round/>
                      <a:headEnd type="none" w="med" len="med"/>
                      <a:tailEnd type="none" w="med" len="med"/>
                    </a:lnB>
                    <a:solidFill>
                      <a:srgbClr val="26AFE4"/>
                    </a:solidFill>
                  </a:tcPr>
                </a:tc>
                <a:tc hMerge="1">
                  <a:txBody>
                    <a:bodyPr/>
                    <a:lstStyle/>
                    <a:p>
                      <a:endParaRPr lang="zh-CN"/>
                    </a:p>
                  </a:txBody>
                  <a:tcPr marL="0" marR="0" marT="0" marB="0">
                    <a:lnL>
                      <a:noFill/>
                    </a:lnL>
                    <a:lnR>
                      <a:noFill/>
                    </a:lnR>
                    <a:lnT>
                      <a:noFill/>
                    </a:lnT>
                    <a:lnB w="12700" cap="flat" cmpd="sng" algn="ctr">
                      <a:solidFill>
                        <a:srgbClr val="26AFE4"/>
                      </a:solidFill>
                      <a:prstDash val="solid"/>
                      <a:round/>
                      <a:headEnd type="none" w="med" len="med"/>
                      <a:tailEnd type="none" w="med" len="med"/>
                    </a:lnB>
                    <a:solidFill>
                      <a:srgbClr val="26AFE4"/>
                    </a:solidFill>
                  </a:tcPr>
                </a:tc>
                <a:tc hMerge="1">
                  <a:txBody>
                    <a:bodyPr/>
                    <a:lstStyle/>
                    <a:p>
                      <a:endParaRPr lang="zh-CN"/>
                    </a:p>
                  </a:txBody>
                  <a:tcPr marL="0" marR="0" marT="0" marB="0">
                    <a:lnL>
                      <a:noFill/>
                    </a:lnL>
                    <a:lnR>
                      <a:noFill/>
                    </a:lnR>
                    <a:lnT>
                      <a:noFill/>
                    </a:lnT>
                    <a:lnB w="12700" cap="flat" cmpd="sng" algn="ctr">
                      <a:solidFill>
                        <a:srgbClr val="26AFE4"/>
                      </a:solidFill>
                      <a:prstDash val="solid"/>
                      <a:round/>
                      <a:headEnd type="none" w="med" len="med"/>
                      <a:tailEnd type="none" w="med" len="med"/>
                    </a:lnB>
                    <a:solidFill>
                      <a:srgbClr val="26AFE4"/>
                    </a:solidFill>
                  </a:tcPr>
                </a:tc>
                <a:extLst>
                  <a:ext uri="{0D108BD9-81ED-4DB2-BD59-A6C34878D82A}">
                    <a16:rowId xmlns:a16="http://schemas.microsoft.com/office/drawing/2014/main" val="10000"/>
                  </a:ext>
                </a:extLst>
              </a:tr>
              <a:tr h="1535430">
                <a:tc gridSpan="3">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26AFE4"/>
                      </a:solidFill>
                      <a:prstDash val="solid"/>
                      <a:round/>
                      <a:headEnd type="none" w="med" len="med"/>
                      <a:tailEnd type="none" w="med" len="med"/>
                    </a:lnL>
                    <a:lnR>
                      <a:noFill/>
                    </a:lnR>
                    <a:lnT w="12700" cap="flat" cmpd="sng" algn="ctr">
                      <a:solidFill>
                        <a:srgbClr val="26AFE4"/>
                      </a:solidFill>
                      <a:prstDash val="solid"/>
                      <a:round/>
                      <a:headEnd type="none" w="med" len="med"/>
                      <a:tailEnd type="none" w="med" len="med"/>
                    </a:lnT>
                    <a:lnB>
                      <a:noFill/>
                    </a:lnB>
                  </a:tcPr>
                </a:tc>
                <a:tc hMerge="1">
                  <a:txBody>
                    <a:bodyPr/>
                    <a:lstStyle/>
                    <a:p>
                      <a:endParaRPr lang="zh-CN"/>
                    </a:p>
                  </a:txBody>
                  <a:tcPr marL="0" marR="0" marT="0" marB="0">
                    <a:lnL w="12700" cap="flat" cmpd="sng" algn="ctr">
                      <a:solidFill>
                        <a:srgbClr val="26AFE4"/>
                      </a:solidFill>
                      <a:prstDash val="solid"/>
                      <a:round/>
                      <a:headEnd type="none" w="med" len="med"/>
                      <a:tailEnd type="none" w="med" len="med"/>
                    </a:lnL>
                    <a:lnR>
                      <a:noFill/>
                    </a:lnR>
                    <a:lnT w="12700" cap="flat" cmpd="sng" algn="ctr">
                      <a:solidFill>
                        <a:srgbClr val="26AFE4"/>
                      </a:solidFill>
                      <a:prstDash val="solid"/>
                      <a:round/>
                      <a:headEnd type="none" w="med" len="med"/>
                      <a:tailEnd type="none" w="med" len="med"/>
                    </a:lnT>
                    <a:lnB>
                      <a:noFill/>
                    </a:lnB>
                  </a:tcPr>
                </a:tc>
                <a:tc hMerge="1">
                  <a:txBody>
                    <a:bodyPr/>
                    <a:lstStyle/>
                    <a:p>
                      <a:endParaRPr lang="zh-CN"/>
                    </a:p>
                  </a:txBody>
                  <a:tcPr marL="0" marR="0" marT="0" marB="0">
                    <a:lnL w="12700" cap="flat" cmpd="sng" algn="ctr">
                      <a:solidFill>
                        <a:srgbClr val="26AFE4"/>
                      </a:solidFill>
                      <a:prstDash val="solid"/>
                      <a:round/>
                      <a:headEnd type="none" w="med" len="med"/>
                      <a:tailEnd type="none" w="med" len="med"/>
                    </a:lnL>
                    <a:lnR>
                      <a:noFill/>
                    </a:lnR>
                    <a:lnT w="12700" cap="flat" cmpd="sng" algn="ctr">
                      <a:solidFill>
                        <a:srgbClr val="26AFE4"/>
                      </a:solidFill>
                      <a:prstDash val="solid"/>
                      <a:round/>
                      <a:headEnd type="none" w="med" len="med"/>
                      <a:tailEnd type="none" w="med" len="med"/>
                    </a:lnT>
                    <a:lnB>
                      <a:noFill/>
                    </a:lnB>
                  </a:tcPr>
                </a:tc>
                <a:extLst>
                  <a:ext uri="{0D108BD9-81ED-4DB2-BD59-A6C34878D82A}">
                    <a16:rowId xmlns:a16="http://schemas.microsoft.com/office/drawing/2014/main" val="10001"/>
                  </a:ext>
                </a:extLst>
              </a:tr>
              <a:tr h="798830">
                <a:tc gridSpan="3">
                  <a:txBody>
                    <a:bodyPr/>
                    <a:lstStyle/>
                    <a:p>
                      <a:pPr algn="l" rtl="0" eaLnBrk="0">
                        <a:lnSpc>
                          <a:spcPct val="102000"/>
                        </a:lnSpc>
                      </a:pPr>
                      <a:endParaRPr sz="600" dirty="0">
                        <a:latin typeface="Arial" panose="020B0604020202020204"/>
                        <a:ea typeface="Arial" panose="020B0604020202020204"/>
                        <a:cs typeface="Arial" panose="020B0604020202020204"/>
                      </a:endParaRPr>
                    </a:p>
                    <a:p>
                      <a:pPr marL="229870" indent="8255" algn="l" rtl="0" eaLnBrk="0">
                        <a:lnSpc>
                          <a:spcPct val="111000"/>
                        </a:lnSpc>
                        <a:spcBef>
                          <a:spcPts val="0"/>
                        </a:spcBef>
                      </a:pP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2.1：建议维持治疗联合使用免疫抑制药物，包括</a:t>
                      </a:r>
                      <a:r>
                        <a:rPr sz="1200" b="1"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CNI</a:t>
                      </a: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和抗增殖类药       物，使用或不使用激素。(1</a:t>
                      </a:r>
                      <a:r>
                        <a:rPr sz="1200"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rPr>
                        <a:t>B)</a:t>
                      </a:r>
                      <a:endParaRPr sz="1200" dirty="0">
                        <a:solidFill>
                          <a:schemeClr val="tx1"/>
                        </a:solidFill>
                        <a:latin typeface="Arial" panose="020B0604020202020204"/>
                        <a:ea typeface="Arial" panose="020B0604020202020204"/>
                        <a:cs typeface="Arial" panose="020B0604020202020204"/>
                      </a:endParaRPr>
                    </a:p>
                    <a:p>
                      <a:pPr marL="238125" algn="l" rtl="0" eaLnBrk="0">
                        <a:lnSpc>
                          <a:spcPts val="1590"/>
                        </a:lnSpc>
                      </a:pPr>
                      <a:r>
                        <a:rPr sz="1200"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2.2：建议</a:t>
                      </a:r>
                      <a:r>
                        <a:rPr sz="1200" b="1"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他克莫司作为一线</a:t>
                      </a:r>
                      <a:r>
                        <a:rPr sz="1200" b="1"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CNI</a:t>
                      </a:r>
                      <a:r>
                        <a:rPr sz="1200" b="1"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药物使用。</a:t>
                      </a:r>
                      <a:r>
                        <a:rPr sz="1200" b="1" kern="0" spc="-5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200"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(2A)</a:t>
                      </a:r>
                    </a:p>
                  </a:txBody>
                  <a:tcPr marL="0" marR="0" marT="0" marB="0">
                    <a:lnL w="12700" cap="flat" cmpd="sng" algn="ctr">
                      <a:solidFill>
                        <a:srgbClr val="26AFE4"/>
                      </a:solidFill>
                      <a:prstDash val="solid"/>
                      <a:round/>
                      <a:headEnd type="none" w="med" len="med"/>
                      <a:tailEnd type="none" w="med" len="med"/>
                    </a:lnL>
                    <a:lnR>
                      <a:noFill/>
                    </a:lnR>
                    <a:lnT>
                      <a:noFill/>
                    </a:lnT>
                    <a:lnB>
                      <a:noFill/>
                    </a:lnB>
                    <a:solidFill>
                      <a:srgbClr val="F2F2F2"/>
                    </a:solidFill>
                  </a:tcPr>
                </a:tc>
                <a:tc hMerge="1">
                  <a:txBody>
                    <a:bodyPr/>
                    <a:lstStyle/>
                    <a:p>
                      <a:endParaRPr lang="zh-CN"/>
                    </a:p>
                  </a:txBody>
                  <a:tcPr marL="0" marR="0" marT="0" marB="0">
                    <a:lnL w="12700" cap="flat" cmpd="sng" algn="ctr">
                      <a:solidFill>
                        <a:srgbClr val="26AFE4"/>
                      </a:solidFill>
                      <a:prstDash val="solid"/>
                      <a:round/>
                      <a:headEnd type="none" w="med" len="med"/>
                      <a:tailEnd type="none" w="med" len="med"/>
                    </a:lnL>
                    <a:lnR>
                      <a:noFill/>
                    </a:lnR>
                    <a:lnT>
                      <a:noFill/>
                    </a:lnT>
                    <a:lnB>
                      <a:noFill/>
                    </a:lnB>
                    <a:solidFill>
                      <a:srgbClr val="F2F2F2"/>
                    </a:solidFill>
                  </a:tcPr>
                </a:tc>
                <a:tc hMerge="1">
                  <a:txBody>
                    <a:bodyPr/>
                    <a:lstStyle/>
                    <a:p>
                      <a:endParaRPr lang="zh-CN"/>
                    </a:p>
                  </a:txBody>
                  <a:tcPr marL="0" marR="0" marT="0" marB="0">
                    <a:lnL w="12700" cap="flat" cmpd="sng" algn="ctr">
                      <a:solidFill>
                        <a:srgbClr val="26AFE4"/>
                      </a:solidFill>
                      <a:prstDash val="solid"/>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10002"/>
                  </a:ext>
                </a:extLst>
              </a:tr>
              <a:tr h="349885">
                <a:tc gridSpan="3">
                  <a:txBody>
                    <a:bodyPr/>
                    <a:lstStyle/>
                    <a:p>
                      <a:pPr algn="l" rtl="0" eaLnBrk="0">
                        <a:lnSpc>
                          <a:spcPct val="7000"/>
                        </a:lnSpc>
                      </a:pPr>
                      <a:endParaRPr sz="100" dirty="0">
                        <a:latin typeface="Arial" panose="020B0604020202020204"/>
                        <a:ea typeface="Arial" panose="020B0604020202020204"/>
                        <a:cs typeface="Arial" panose="020B0604020202020204"/>
                      </a:endParaRPr>
                    </a:p>
                    <a:p>
                      <a:pPr marL="180340" indent="1905" algn="l" rtl="0" eaLnBrk="0">
                        <a:lnSpc>
                          <a:spcPct val="151000"/>
                        </a:lnSpc>
                      </a:pPr>
                      <a:r>
                        <a:rPr sz="700" kern="0" spc="150" dirty="0">
                          <a:solidFill>
                            <a:srgbClr val="262627">
                              <a:alpha val="100000"/>
                            </a:srgbClr>
                          </a:solidFill>
                          <a:latin typeface="微软雅黑" panose="020B0503020204020204" charset="-122"/>
                          <a:ea typeface="微软雅黑" panose="020B0503020204020204" charset="-122"/>
                          <a:cs typeface="微软雅黑" panose="020B0503020204020204" charset="-122"/>
                        </a:rPr>
                        <a:t>*说明：推荐强度分1级</a:t>
                      </a:r>
                      <a:r>
                        <a:rPr sz="7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recommend</a:t>
                      </a:r>
                      <a:r>
                        <a:rPr sz="700" kern="0" spc="150" dirty="0">
                          <a:solidFill>
                            <a:srgbClr val="262627">
                              <a:alpha val="100000"/>
                            </a:srgbClr>
                          </a:solidFill>
                          <a:latin typeface="微软雅黑" panose="020B0503020204020204" charset="-122"/>
                          <a:ea typeface="微软雅黑" panose="020B0503020204020204" charset="-122"/>
                          <a:cs typeface="微软雅黑" panose="020B0503020204020204" charset="-122"/>
                        </a:rPr>
                        <a:t>、</a:t>
                      </a:r>
                      <a:r>
                        <a:rPr sz="700" kern="0" spc="-80" dirty="0">
                          <a:solidFill>
                            <a:srgbClr val="262627">
                              <a:alpha val="100000"/>
                            </a:srgbClr>
                          </a:solidFill>
                          <a:latin typeface="微软雅黑" panose="020B0503020204020204" charset="-122"/>
                          <a:ea typeface="微软雅黑" panose="020B0503020204020204" charset="-122"/>
                          <a:cs typeface="微软雅黑" panose="020B0503020204020204" charset="-122"/>
                        </a:rPr>
                        <a:t> </a:t>
                      </a:r>
                      <a:r>
                        <a:rPr sz="700" kern="0" spc="150" dirty="0">
                          <a:solidFill>
                            <a:srgbClr val="262627">
                              <a:alpha val="100000"/>
                            </a:srgbClr>
                          </a:solidFill>
                          <a:latin typeface="微软雅黑" panose="020B0503020204020204" charset="-122"/>
                          <a:ea typeface="微软雅黑" panose="020B0503020204020204" charset="-122"/>
                          <a:cs typeface="微软雅黑" panose="020B0503020204020204" charset="-122"/>
                        </a:rPr>
                        <a:t>2级</a:t>
                      </a:r>
                      <a:r>
                        <a:rPr sz="7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suggest</a:t>
                      </a:r>
                      <a:r>
                        <a:rPr sz="700" kern="0" spc="150" dirty="0">
                          <a:solidFill>
                            <a:srgbClr val="262627">
                              <a:alpha val="100000"/>
                            </a:srgbClr>
                          </a:solidFill>
                          <a:latin typeface="微软雅黑" panose="020B0503020204020204" charset="-122"/>
                          <a:ea typeface="微软雅黑" panose="020B0503020204020204" charset="-122"/>
                          <a:cs typeface="微软雅黑" panose="020B0503020204020204" charset="-122"/>
                        </a:rPr>
                        <a:t>或未分级，证据质量分</a:t>
                      </a:r>
                      <a:r>
                        <a:rPr sz="7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AHigh</a:t>
                      </a:r>
                      <a:r>
                        <a:rPr sz="700" kern="0" spc="150" dirty="0">
                          <a:solidFill>
                            <a:srgbClr val="262627">
                              <a:alpha val="100000"/>
                            </a:srgbClr>
                          </a:solidFill>
                          <a:latin typeface="微软雅黑" panose="020B0503020204020204" charset="-122"/>
                          <a:ea typeface="微软雅黑" panose="020B0503020204020204" charset="-122"/>
                          <a:cs typeface="微软雅黑" panose="020B0503020204020204" charset="-122"/>
                        </a:rPr>
                        <a:t>、</a:t>
                      </a:r>
                      <a:r>
                        <a:rPr sz="700" kern="0" spc="-70" dirty="0">
                          <a:solidFill>
                            <a:srgbClr val="262627">
                              <a:alpha val="100000"/>
                            </a:srgbClr>
                          </a:solidFill>
                          <a:latin typeface="微软雅黑" panose="020B0503020204020204" charset="-122"/>
                          <a:ea typeface="微软雅黑" panose="020B0503020204020204" charset="-122"/>
                          <a:cs typeface="微软雅黑" panose="020B0503020204020204" charset="-122"/>
                        </a:rPr>
                        <a:t> </a:t>
                      </a:r>
                      <a:r>
                        <a:rPr sz="7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BModerate</a:t>
                      </a:r>
                      <a:r>
                        <a:rPr sz="700" kern="0" spc="140" dirty="0">
                          <a:solidFill>
                            <a:srgbClr val="262627">
                              <a:alpha val="100000"/>
                            </a:srgbClr>
                          </a:solidFill>
                          <a:latin typeface="微软雅黑" panose="020B0503020204020204" charset="-122"/>
                          <a:ea typeface="微软雅黑" panose="020B0503020204020204" charset="-122"/>
                          <a:cs typeface="微软雅黑" panose="020B0503020204020204" charset="-122"/>
                        </a:rPr>
                        <a:t>、</a:t>
                      </a:r>
                      <a:r>
                        <a:rPr sz="700" kern="0" spc="-80" dirty="0">
                          <a:solidFill>
                            <a:srgbClr val="262627">
                              <a:alpha val="100000"/>
                            </a:srgbClr>
                          </a:solidFill>
                          <a:latin typeface="微软雅黑" panose="020B0503020204020204" charset="-122"/>
                          <a:ea typeface="微软雅黑" panose="020B0503020204020204" charset="-122"/>
                          <a:cs typeface="微软雅黑" panose="020B0503020204020204" charset="-122"/>
                        </a:rPr>
                        <a:t> </a:t>
                      </a:r>
                      <a:r>
                        <a:rPr sz="7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CLow             </a:t>
                      </a:r>
                      <a:r>
                        <a:rPr sz="700" kern="0" spc="40" dirty="0">
                          <a:solidFill>
                            <a:srgbClr val="262627">
                              <a:alpha val="100000"/>
                            </a:srgbClr>
                          </a:solidFill>
                          <a:latin typeface="微软雅黑" panose="020B0503020204020204" charset="-122"/>
                          <a:ea typeface="微软雅黑" panose="020B0503020204020204" charset="-122"/>
                          <a:cs typeface="微软雅黑" panose="020B0503020204020204" charset="-122"/>
                        </a:rPr>
                        <a:t>或DVery</a:t>
                      </a:r>
                      <a:r>
                        <a:rPr sz="700" kern="0" spc="160" dirty="0">
                          <a:solidFill>
                            <a:srgbClr val="262627">
                              <a:alpha val="100000"/>
                            </a:srgbClr>
                          </a:solidFill>
                          <a:latin typeface="微软雅黑" panose="020B0503020204020204" charset="-122"/>
                          <a:ea typeface="微软雅黑" panose="020B0503020204020204" charset="-122"/>
                          <a:cs typeface="微软雅黑" panose="020B0503020204020204" charset="-122"/>
                        </a:rPr>
                        <a:t> </a:t>
                      </a:r>
                      <a:r>
                        <a:rPr sz="700" kern="0" spc="40" dirty="0">
                          <a:solidFill>
                            <a:srgbClr val="262627">
                              <a:alpha val="100000"/>
                            </a:srgbClr>
                          </a:solidFill>
                          <a:latin typeface="微软雅黑" panose="020B0503020204020204" charset="-122"/>
                          <a:ea typeface="微软雅黑" panose="020B0503020204020204" charset="-122"/>
                          <a:cs typeface="微软雅黑" panose="020B0503020204020204" charset="-122"/>
                        </a:rPr>
                        <a:t>low</a:t>
                      </a:r>
                      <a:endParaRPr sz="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26AFE4"/>
                      </a:solidFill>
                      <a:prstDash val="solid"/>
                      <a:round/>
                      <a:headEnd type="none" w="med" len="med"/>
                      <a:tailEnd type="none" w="med" len="med"/>
                    </a:lnL>
                    <a:lnR>
                      <a:noFill/>
                    </a:lnR>
                    <a:lnT>
                      <a:noFill/>
                    </a:lnT>
                    <a:lnB w="3175" cap="flat" cmpd="sng" algn="ctr">
                      <a:solidFill>
                        <a:srgbClr val="FFFFFF"/>
                      </a:solidFill>
                      <a:prstDash val="solid"/>
                      <a:round/>
                      <a:headEnd type="none" w="med" len="med"/>
                      <a:tailEnd type="none" w="med" len="med"/>
                    </a:lnB>
                  </a:tcPr>
                </a:tc>
                <a:tc hMerge="1">
                  <a:txBody>
                    <a:bodyPr/>
                    <a:lstStyle/>
                    <a:p>
                      <a:endParaRPr lang="zh-CN"/>
                    </a:p>
                  </a:txBody>
                  <a:tcPr marL="0" marR="0" marT="0" marB="0">
                    <a:lnL w="12700" cap="flat" cmpd="sng" algn="ctr">
                      <a:solidFill>
                        <a:srgbClr val="26AFE4"/>
                      </a:solidFill>
                      <a:prstDash val="solid"/>
                      <a:round/>
                      <a:headEnd type="none" w="med" len="med"/>
                      <a:tailEnd type="none" w="med" len="med"/>
                    </a:lnL>
                    <a:lnR>
                      <a:noFill/>
                    </a:lnR>
                    <a:lnT>
                      <a:noFill/>
                    </a:lnT>
                    <a:lnB w="3175" cap="flat" cmpd="sng" algn="ctr">
                      <a:solidFill>
                        <a:srgbClr val="FFFFFF"/>
                      </a:solidFill>
                      <a:prstDash val="solid"/>
                      <a:round/>
                      <a:headEnd type="none" w="med" len="med"/>
                      <a:tailEnd type="none" w="med" len="med"/>
                    </a:lnB>
                  </a:tcPr>
                </a:tc>
                <a:tc hMerge="1">
                  <a:txBody>
                    <a:bodyPr/>
                    <a:lstStyle/>
                    <a:p>
                      <a:endParaRPr lang="zh-CN"/>
                    </a:p>
                  </a:txBody>
                  <a:tcPr marL="0" marR="0" marT="0" marB="0">
                    <a:lnL w="12700" cap="flat" cmpd="sng" algn="ctr">
                      <a:solidFill>
                        <a:srgbClr val="26AFE4"/>
                      </a:solidFill>
                      <a:prstDash val="solid"/>
                      <a:round/>
                      <a:headEnd type="none" w="med" len="med"/>
                      <a:tailEnd type="none" w="med" len="med"/>
                    </a:lnL>
                    <a:lnR>
                      <a:noFill/>
                    </a:lnR>
                    <a:lnT>
                      <a:noFill/>
                    </a:lnT>
                    <a:lnB w="31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31305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17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271780">
                <a:tc>
                  <a:txBody>
                    <a:bodyPr/>
                    <a:lstStyle/>
                    <a:p>
                      <a:pPr algn="l" rtl="0" eaLnBrk="0">
                        <a:lnSpc>
                          <a:spcPct val="117000"/>
                        </a:lnSpc>
                      </a:pPr>
                      <a:r>
                        <a:rPr lang="en-US"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   </a:t>
                      </a:r>
                      <a:r>
                        <a:rPr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剂量</a:t>
                      </a:r>
                      <a:endParaRPr sz="1200" dirty="0">
                        <a:latin typeface="微软雅黑" panose="020B0503020204020204" charset="-122"/>
                        <a:ea typeface="微软雅黑" panose="020B0503020204020204" charset="-122"/>
                        <a:cs typeface="微软雅黑" panose="020B0503020204020204" charset="-122"/>
                      </a:endParaRPr>
                    </a:p>
                  </a:txBody>
                  <a:tcPr marL="0" marR="0" marT="0" marB="0" anchor="ctr">
                    <a:lnL w="317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EEF9"/>
                    </a:solidFill>
                  </a:tcPr>
                </a:tc>
                <a:tc>
                  <a:txBody>
                    <a:bodyPr/>
                    <a:lstStyle/>
                    <a:p>
                      <a:pPr algn="l" rtl="0" eaLnBrk="0">
                        <a:lnSpc>
                          <a:spcPct val="115000"/>
                        </a:lnSpc>
                      </a:pPr>
                      <a:r>
                        <a:rPr lang="en-US"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  </a:t>
                      </a:r>
                      <a:r>
                        <a:rPr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一般基于体重给药</a:t>
                      </a:r>
                      <a:endParaRPr sz="1200" dirty="0">
                        <a:latin typeface="微软雅黑" panose="020B0503020204020204" charset="-122"/>
                        <a:ea typeface="微软雅黑" panose="020B0503020204020204" charset="-122"/>
                        <a:cs typeface="微软雅黑" panose="020B0503020204020204" charset="-122"/>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EEF9"/>
                    </a:solidFill>
                  </a:tcPr>
                </a:tc>
                <a:tc>
                  <a:txBody>
                    <a:bodyPr/>
                    <a:lstStyle/>
                    <a:p>
                      <a:pPr algn="l" rtl="0" eaLnBrk="0">
                        <a:lnSpc>
                          <a:spcPct val="116000"/>
                        </a:lnSpc>
                      </a:pPr>
                      <a:r>
                        <a:rPr lang="en-US"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  </a:t>
                      </a:r>
                      <a:r>
                        <a:rPr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可用标准剂量</a:t>
                      </a:r>
                      <a:endParaRPr sz="1200" dirty="0">
                        <a:latin typeface="微软雅黑" panose="020B0503020204020204" charset="-122"/>
                        <a:ea typeface="微软雅黑" panose="020B0503020204020204" charset="-122"/>
                        <a:cs typeface="微软雅黑" panose="020B0503020204020204" charset="-122"/>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EEF9"/>
                    </a:solidFill>
                  </a:tcPr>
                </a:tc>
                <a:extLst>
                  <a:ext uri="{0D108BD9-81ED-4DB2-BD59-A6C34878D82A}">
                    <a16:rowId xmlns:a16="http://schemas.microsoft.com/office/drawing/2014/main" val="10005"/>
                  </a:ext>
                </a:extLst>
              </a:tr>
              <a:tr h="458470">
                <a:tc>
                  <a:txBody>
                    <a:bodyPr/>
                    <a:lstStyle/>
                    <a:p>
                      <a:pPr algn="l" rtl="0" eaLnBrk="0">
                        <a:lnSpc>
                          <a:spcPct val="107000"/>
                        </a:lnSpc>
                      </a:pPr>
                      <a:r>
                        <a:rPr lang="en-US"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   </a:t>
                      </a:r>
                      <a:r>
                        <a:rPr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剂型</a:t>
                      </a:r>
                      <a:endParaRPr sz="1200" dirty="0">
                        <a:latin typeface="微软雅黑" panose="020B0503020204020204" charset="-122"/>
                        <a:ea typeface="微软雅黑" panose="020B0503020204020204" charset="-122"/>
                        <a:cs typeface="微软雅黑" panose="020B0503020204020204" charset="-122"/>
                      </a:endParaRPr>
                    </a:p>
                  </a:txBody>
                  <a:tcPr marL="0" marR="0" marT="0" marB="0" anchor="ctr">
                    <a:lnL w="317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EEF9"/>
                    </a:solidFill>
                  </a:tcPr>
                </a:tc>
                <a:tc>
                  <a:txBody>
                    <a:bodyPr/>
                    <a:lstStyle/>
                    <a:p>
                      <a:pPr algn="l" rtl="0" eaLnBrk="0">
                        <a:lnSpc>
                          <a:spcPct val="116000"/>
                        </a:lnSpc>
                      </a:pPr>
                      <a:endParaRPr sz="400" dirty="0">
                        <a:latin typeface="Arial" panose="020B0604020202020204"/>
                        <a:ea typeface="Arial" panose="020B0604020202020204"/>
                        <a:cs typeface="Arial" panose="020B0604020202020204"/>
                      </a:endParaRPr>
                    </a:p>
                    <a:p>
                      <a:pPr marL="93980" indent="-635" algn="l" rtl="0" eaLnBrk="0">
                        <a:lnSpc>
                          <a:spcPct val="94000"/>
                        </a:lnSpc>
                        <a:spcBef>
                          <a:spcPts val="0"/>
                        </a:spcBef>
                      </a:pPr>
                      <a:r>
                        <a:rPr sz="1200" kern="0" spc="20" dirty="0">
                          <a:solidFill>
                            <a:srgbClr val="160307">
                              <a:alpha val="100000"/>
                            </a:srgbClr>
                          </a:solidFill>
                          <a:latin typeface="微软雅黑" panose="020B0503020204020204" charset="-122"/>
                          <a:ea typeface="微软雅黑" panose="020B0503020204020204" charset="-122"/>
                          <a:cs typeface="微软雅黑" panose="020B0503020204020204" charset="-122"/>
                        </a:rPr>
                        <a:t>婴幼儿需要口服液和混</a:t>
                      </a:r>
                      <a:r>
                        <a:rPr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悬液剂</a:t>
                      </a:r>
                      <a:r>
                        <a:rPr sz="1200" kern="0" spc="-10" dirty="0">
                          <a:solidFill>
                            <a:srgbClr val="160307">
                              <a:alpha val="100000"/>
                            </a:srgbClr>
                          </a:solidFill>
                          <a:latin typeface="微软雅黑" panose="020B0503020204020204" charset="-122"/>
                          <a:ea typeface="微软雅黑" panose="020B0503020204020204" charset="-122"/>
                          <a:cs typeface="微软雅黑" panose="020B0503020204020204" charset="-122"/>
                        </a:rPr>
                        <a:t>型</a:t>
                      </a:r>
                      <a:endParaRPr sz="1200" dirty="0">
                        <a:latin typeface="微软雅黑" panose="020B0503020204020204" charset="-122"/>
                        <a:ea typeface="微软雅黑" panose="020B0503020204020204" charset="-122"/>
                        <a:cs typeface="微软雅黑" panose="020B0503020204020204" charset="-122"/>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EEF9"/>
                    </a:solidFill>
                  </a:tcPr>
                </a:tc>
                <a:tc>
                  <a:txBody>
                    <a:bodyPr/>
                    <a:lstStyle/>
                    <a:p>
                      <a:pPr algn="l" rtl="0" eaLnBrk="0">
                        <a:lnSpc>
                          <a:spcPct val="107000"/>
                        </a:lnSpc>
                      </a:pPr>
                      <a:r>
                        <a:rPr lang="en-US" sz="1200" kern="0" spc="-40" dirty="0">
                          <a:solidFill>
                            <a:srgbClr val="160307">
                              <a:alpha val="100000"/>
                            </a:srgbClr>
                          </a:solidFill>
                          <a:latin typeface="微软雅黑" panose="020B0503020204020204" charset="-122"/>
                          <a:ea typeface="微软雅黑" panose="020B0503020204020204" charset="-122"/>
                          <a:cs typeface="微软雅黑" panose="020B0503020204020204" charset="-122"/>
                        </a:rPr>
                        <a:t>  </a:t>
                      </a:r>
                      <a:r>
                        <a:rPr sz="1200" kern="0" spc="-40" dirty="0">
                          <a:solidFill>
                            <a:srgbClr val="160307">
                              <a:alpha val="100000"/>
                            </a:srgbClr>
                          </a:solidFill>
                          <a:latin typeface="微软雅黑" panose="020B0503020204020204" charset="-122"/>
                          <a:ea typeface="微软雅黑" panose="020B0503020204020204" charset="-122"/>
                          <a:cs typeface="微软雅黑" panose="020B0503020204020204" charset="-122"/>
                        </a:rPr>
                        <a:t>丸剂</a:t>
                      </a:r>
                      <a:r>
                        <a:rPr sz="1200" kern="0" spc="-170" dirty="0">
                          <a:solidFill>
                            <a:srgbClr val="160307">
                              <a:alpha val="100000"/>
                            </a:srgbClr>
                          </a:solidFill>
                          <a:latin typeface="微软雅黑" panose="020B0503020204020204" charset="-122"/>
                          <a:ea typeface="微软雅黑" panose="020B0503020204020204" charset="-122"/>
                          <a:cs typeface="微软雅黑" panose="020B0503020204020204" charset="-122"/>
                        </a:rPr>
                        <a:t> </a:t>
                      </a:r>
                      <a:r>
                        <a:rPr sz="1200" kern="0" spc="-40" dirty="0">
                          <a:solidFill>
                            <a:srgbClr val="160307">
                              <a:alpha val="100000"/>
                            </a:srgbClr>
                          </a:solidFill>
                          <a:latin typeface="微软雅黑" panose="020B0503020204020204" charset="-122"/>
                          <a:ea typeface="微软雅黑" panose="020B0503020204020204" charset="-122"/>
                          <a:cs typeface="微软雅黑" panose="020B0503020204020204" charset="-122"/>
                        </a:rPr>
                        <a:t>，片剂</a:t>
                      </a:r>
                      <a:endParaRPr sz="1200" dirty="0">
                        <a:latin typeface="微软雅黑" panose="020B0503020204020204" charset="-122"/>
                        <a:ea typeface="微软雅黑" panose="020B0503020204020204" charset="-122"/>
                        <a:cs typeface="微软雅黑" panose="020B0503020204020204" charset="-122"/>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EEF9"/>
                    </a:solidFill>
                  </a:tcPr>
                </a:tc>
                <a:extLst>
                  <a:ext uri="{0D108BD9-81ED-4DB2-BD59-A6C34878D82A}">
                    <a16:rowId xmlns:a16="http://schemas.microsoft.com/office/drawing/2014/main" val="10006"/>
                  </a:ext>
                </a:extLst>
              </a:tr>
            </a:tbl>
          </a:graphicData>
        </a:graphic>
      </p:graphicFrame>
      <p:graphicFrame>
        <p:nvGraphicFramePr>
          <p:cNvPr id="252" name="table 252"/>
          <p:cNvGraphicFramePr>
            <a:graphicFrameLocks noGrp="1"/>
          </p:cNvGraphicFramePr>
          <p:nvPr>
            <p:custDataLst>
              <p:tags r:id="rId2"/>
            </p:custDataLst>
          </p:nvPr>
        </p:nvGraphicFramePr>
        <p:xfrm>
          <a:off x="6102350" y="2011680"/>
          <a:ext cx="4657090" cy="4300855"/>
        </p:xfrm>
        <a:graphic>
          <a:graphicData uri="http://schemas.openxmlformats.org/drawingml/2006/table">
            <a:tbl>
              <a:tblPr/>
              <a:tblGrid>
                <a:gridCol w="4657090">
                  <a:extLst>
                    <a:ext uri="{9D8B030D-6E8A-4147-A177-3AD203B41FA5}">
                      <a16:colId xmlns:a16="http://schemas.microsoft.com/office/drawing/2014/main" val="20000"/>
                    </a:ext>
                  </a:extLst>
                </a:gridCol>
              </a:tblGrid>
              <a:tr h="438785">
                <a:tc>
                  <a:txBody>
                    <a:bodyPr/>
                    <a:lstStyle/>
                    <a:p>
                      <a:pPr algn="l" rtl="0" eaLnBrk="0">
                        <a:lnSpc>
                          <a:spcPct val="114000"/>
                        </a:lnSpc>
                      </a:pPr>
                      <a:endParaRPr sz="600" dirty="0">
                        <a:latin typeface="Arial" panose="020B0604020202020204"/>
                        <a:ea typeface="Arial" panose="020B0604020202020204"/>
                        <a:cs typeface="Arial" panose="020B0604020202020204"/>
                      </a:endParaRPr>
                    </a:p>
                    <a:p>
                      <a:pPr marL="170180" algn="l" rtl="0" eaLnBrk="0">
                        <a:lnSpc>
                          <a:spcPts val="1605"/>
                        </a:lnSpc>
                        <a:spcBef>
                          <a:spcPts val="5"/>
                        </a:spcBef>
                      </a:pPr>
                      <a:r>
                        <a:rPr sz="13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202</a:t>
                      </a:r>
                      <a:r>
                        <a:rPr lang="en-US" sz="13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1</a:t>
                      </a:r>
                      <a:r>
                        <a:rPr sz="13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年《实体器官移植他克莫司个体化治疗专家共识》</a:t>
                      </a:r>
                      <a:endParaRPr sz="1300" dirty="0">
                        <a:latin typeface="微软雅黑" panose="020B0503020204020204" charset="-122"/>
                        <a:ea typeface="微软雅黑" panose="020B0503020204020204" charset="-122"/>
                        <a:cs typeface="微软雅黑" panose="020B0503020204020204" charset="-122"/>
                      </a:endParaRPr>
                    </a:p>
                  </a:txBody>
                  <a:tcPr marL="0" marR="0" marT="0" marB="0">
                    <a:lnL>
                      <a:noFill/>
                    </a:lnL>
                    <a:lnR>
                      <a:noFill/>
                    </a:lnR>
                    <a:lnT>
                      <a:noFill/>
                    </a:lnT>
                    <a:lnB w="12700" cap="flat" cmpd="sng" algn="ctr">
                      <a:solidFill>
                        <a:srgbClr val="26AFE4"/>
                      </a:solidFill>
                      <a:prstDash val="solid"/>
                      <a:round/>
                      <a:headEnd type="none" w="med" len="med"/>
                      <a:tailEnd type="none" w="med" len="med"/>
                    </a:lnB>
                    <a:solidFill>
                      <a:srgbClr val="26AFE4"/>
                    </a:solidFill>
                  </a:tcPr>
                </a:tc>
                <a:extLst>
                  <a:ext uri="{0D108BD9-81ED-4DB2-BD59-A6C34878D82A}">
                    <a16:rowId xmlns:a16="http://schemas.microsoft.com/office/drawing/2014/main" val="10000"/>
                  </a:ext>
                </a:extLst>
              </a:tr>
              <a:tr h="181610">
                <a:tc>
                  <a:txBody>
                    <a:bodyPr/>
                    <a:lstStyle/>
                    <a:p>
                      <a:pPr algn="l" rtl="0" eaLnBrk="0">
                        <a:lnSpc>
                          <a:spcPct val="7000"/>
                        </a:lnSpc>
                      </a:pPr>
                      <a:endParaRPr sz="100" dirty="0">
                        <a:latin typeface="Arial" panose="020B0604020202020204"/>
                        <a:ea typeface="Arial" panose="020B0604020202020204"/>
                        <a:cs typeface="Arial" panose="020B0604020202020204"/>
                      </a:endParaRPr>
                    </a:p>
                    <a:p>
                      <a:pPr marL="1624330" algn="l" rtl="0" eaLnBrk="0">
                        <a:lnSpc>
                          <a:spcPct val="87000"/>
                        </a:lnSpc>
                      </a:pPr>
                      <a:r>
                        <a:rPr sz="13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他克莫司颗粒推荐</a:t>
                      </a:r>
                      <a:endParaRPr sz="13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26AFE4"/>
                      </a:solidFill>
                      <a:prstDash val="solid"/>
                      <a:round/>
                      <a:headEnd type="none" w="med" len="med"/>
                      <a:tailEnd type="none" w="med" len="med"/>
                    </a:lnL>
                    <a:lnR w="12700" cap="flat" cmpd="sng" algn="ctr">
                      <a:solidFill>
                        <a:srgbClr val="26AFE4"/>
                      </a:solidFill>
                      <a:prstDash val="solid"/>
                      <a:round/>
                      <a:headEnd type="none" w="med" len="med"/>
                      <a:tailEnd type="none" w="med" len="med"/>
                    </a:lnR>
                    <a:lnT w="12700" cap="flat" cmpd="sng" algn="ctr">
                      <a:solidFill>
                        <a:srgbClr val="26AFE4"/>
                      </a:solidFill>
                      <a:prstDash val="solid"/>
                      <a:round/>
                      <a:headEnd type="none" w="med" len="med"/>
                      <a:tailEnd type="none" w="med" len="med"/>
                    </a:lnT>
                    <a:lnB>
                      <a:noFill/>
                    </a:lnB>
                    <a:solidFill>
                      <a:srgbClr val="26AFE4"/>
                    </a:solidFill>
                  </a:tcPr>
                </a:tc>
                <a:extLst>
                  <a:ext uri="{0D108BD9-81ED-4DB2-BD59-A6C34878D82A}">
                    <a16:rowId xmlns:a16="http://schemas.microsoft.com/office/drawing/2014/main" val="10001"/>
                  </a:ext>
                </a:extLst>
              </a:tr>
              <a:tr h="368046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26AFE4"/>
                      </a:solidFill>
                      <a:prstDash val="solid"/>
                      <a:round/>
                      <a:headEnd type="none" w="med" len="med"/>
                      <a:tailEnd type="none" w="med" len="med"/>
                    </a:lnL>
                    <a:lnR w="12700" cap="flat" cmpd="sng" algn="ctr">
                      <a:solidFill>
                        <a:srgbClr val="26AFE4"/>
                      </a:solidFill>
                      <a:prstDash val="solid"/>
                      <a:round/>
                      <a:headEnd type="none" w="med" len="med"/>
                      <a:tailEnd type="none" w="med" len="med"/>
                    </a:lnR>
                    <a:lnT>
                      <a:noFill/>
                    </a:lnT>
                    <a:lnB w="12700" cap="flat" cmpd="sng" algn="ctr">
                      <a:solidFill>
                        <a:srgbClr val="26AFE4"/>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54" name="textbox 254"/>
          <p:cNvSpPr/>
          <p:nvPr/>
        </p:nvSpPr>
        <p:spPr>
          <a:xfrm>
            <a:off x="920750" y="906780"/>
            <a:ext cx="9838690" cy="977900"/>
          </a:xfrm>
          <a:prstGeom prst="rect">
            <a:avLst/>
          </a:prstGeom>
          <a:solidFill>
            <a:srgbClr val="2B437F"/>
          </a:solidFill>
          <a:ln w="0" cap="flat">
            <a:solidFill>
              <a:srgbClr val="2B437F"/>
            </a:solidFill>
            <a:prstDash val="solid"/>
            <a:miter lim="0"/>
          </a:ln>
        </p:spPr>
        <p:txBody>
          <a:bodyPr vert="horz" wrap="square" lIns="0" tIns="0" rIns="0" bIns="0"/>
          <a:lstStyle/>
          <a:p>
            <a:pPr algn="l" rtl="0" eaLnBrk="0">
              <a:lnSpc>
                <a:spcPct val="102000"/>
              </a:lnSpc>
            </a:pPr>
            <a:endParaRPr sz="700" dirty="0">
              <a:latin typeface="Arial" panose="020B0604020202020204"/>
              <a:ea typeface="Arial" panose="020B0604020202020204"/>
              <a:cs typeface="Arial" panose="020B0604020202020204"/>
            </a:endParaRPr>
          </a:p>
          <a:p>
            <a:pPr marL="391160" indent="-285750" algn="l" rtl="0" eaLnBrk="0">
              <a:lnSpc>
                <a:spcPts val="1610"/>
              </a:lnSpc>
              <a:spcBef>
                <a:spcPts val="5"/>
              </a:spcBef>
              <a:buFont typeface="Wingdings" panose="05000000000000000000" charset="0"/>
              <a:buChar char="Ø"/>
              <a:tabLst>
                <a:tab pos="231140" algn="l"/>
              </a:tabLst>
            </a:pPr>
            <a:r>
              <a:rPr sz="1300" b="1" kern="0" spc="110" dirty="0">
                <a:solidFill>
                  <a:srgbClr val="FFFFFF">
                    <a:alpha val="100000"/>
                  </a:srgbClr>
                </a:solidFill>
                <a:latin typeface="微软雅黑" panose="020B0503020204020204" charset="-122"/>
                <a:ea typeface="微软雅黑" panose="020B0503020204020204" charset="-122"/>
                <a:cs typeface="微软雅黑" panose="020B0503020204020204" charset="-122"/>
              </a:rPr>
              <a:t>《</a:t>
            </a:r>
            <a:r>
              <a:rPr sz="1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KDIGO</a:t>
            </a:r>
            <a:r>
              <a:rPr sz="1300" b="1" kern="0" spc="110" dirty="0">
                <a:solidFill>
                  <a:srgbClr val="FFFFFF">
                    <a:alpha val="100000"/>
                  </a:srgbClr>
                </a:solidFill>
                <a:latin typeface="微软雅黑" panose="020B0503020204020204" charset="-122"/>
                <a:ea typeface="微软雅黑" panose="020B0503020204020204" charset="-122"/>
                <a:cs typeface="微软雅黑" panose="020B0503020204020204" charset="-122"/>
              </a:rPr>
              <a:t>肾移植受者管理临床实践指南》推荐他克莫司作为一线</a:t>
            </a:r>
            <a:r>
              <a:rPr sz="13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CNI</a:t>
            </a:r>
            <a:r>
              <a:rPr sz="1300" b="1" kern="0" spc="110" dirty="0">
                <a:solidFill>
                  <a:srgbClr val="FFFFFF">
                    <a:alpha val="100000"/>
                  </a:srgbClr>
                </a:solidFill>
                <a:latin typeface="微软雅黑" panose="020B0503020204020204" charset="-122"/>
                <a:ea typeface="微软雅黑" panose="020B0503020204020204" charset="-122"/>
                <a:cs typeface="微软雅黑" panose="020B0503020204020204" charset="-122"/>
              </a:rPr>
              <a:t>药物使用</a:t>
            </a:r>
            <a:endParaRPr sz="1300" dirty="0">
              <a:latin typeface="微软雅黑" panose="020B0503020204020204" charset="-122"/>
              <a:ea typeface="微软雅黑" panose="020B0503020204020204" charset="-122"/>
              <a:cs typeface="微软雅黑" panose="020B0503020204020204" charset="-122"/>
            </a:endParaRPr>
          </a:p>
          <a:p>
            <a:pPr marL="391160" indent="-285750" algn="l" rtl="0" eaLnBrk="0">
              <a:lnSpc>
                <a:spcPts val="1610"/>
              </a:lnSpc>
              <a:spcBef>
                <a:spcPts val="410"/>
              </a:spcBef>
              <a:buFont typeface="Wingdings" panose="05000000000000000000" charset="0"/>
              <a:buChar char="Ø"/>
              <a:tabLst>
                <a:tab pos="231140" algn="l"/>
              </a:tabLst>
            </a:pPr>
            <a:r>
              <a:rPr sz="13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儿童肝移植受者需要基于体重更精准给药， 同时婴幼儿需要口服液和混悬液剂型</a:t>
            </a:r>
            <a:endParaRPr sz="1300" dirty="0">
              <a:latin typeface="微软雅黑" panose="020B0503020204020204" charset="-122"/>
              <a:ea typeface="微软雅黑" panose="020B0503020204020204" charset="-122"/>
              <a:cs typeface="微软雅黑" panose="020B0503020204020204" charset="-122"/>
            </a:endParaRPr>
          </a:p>
          <a:p>
            <a:pPr marL="171450" indent="-171450" algn="l" rtl="0" eaLnBrk="0">
              <a:lnSpc>
                <a:spcPct val="112000"/>
              </a:lnSpc>
              <a:buFont typeface="Wingdings" panose="05000000000000000000" charset="0"/>
              <a:buChar char="Ø"/>
            </a:pPr>
            <a:endParaRPr sz="300" dirty="0">
              <a:latin typeface="Arial" panose="020B0604020202020204"/>
              <a:ea typeface="Arial" panose="020B0604020202020204"/>
              <a:cs typeface="Arial" panose="020B0604020202020204"/>
            </a:endParaRPr>
          </a:p>
          <a:p>
            <a:pPr marL="391160" indent="-285750" algn="l" rtl="0" eaLnBrk="0">
              <a:lnSpc>
                <a:spcPts val="1605"/>
              </a:lnSpc>
              <a:spcBef>
                <a:spcPts val="5"/>
              </a:spcBef>
              <a:buFont typeface="Wingdings" panose="05000000000000000000" charset="0"/>
              <a:buChar char="Ø"/>
              <a:tabLst>
                <a:tab pos="231140" algn="l"/>
              </a:tabLst>
            </a:pPr>
            <a:r>
              <a:rPr lang="en-US"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2021</a:t>
            </a:r>
            <a:r>
              <a:rPr lang="zh-CN" altLang="en-US"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年</a:t>
            </a:r>
            <a:r>
              <a:rPr sz="1300" b="1" kern="0" spc="100" dirty="0">
                <a:solidFill>
                  <a:srgbClr val="FFFFFF">
                    <a:alpha val="100000"/>
                  </a:srgbClr>
                </a:solidFill>
                <a:latin typeface="微软雅黑" panose="020B0503020204020204" charset="-122"/>
                <a:ea typeface="微软雅黑" panose="020B0503020204020204" charset="-122"/>
                <a:cs typeface="微软雅黑" panose="020B0503020204020204" charset="-122"/>
              </a:rPr>
              <a:t>发布的中国《实体器官移植他克莫司个体化治疗专家共识》推荐他克</a:t>
            </a:r>
            <a:r>
              <a:rPr sz="13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莫司颗粒适用于儿童移植受者治疗</a:t>
            </a:r>
            <a:endParaRPr sz="1300" dirty="0">
              <a:latin typeface="微软雅黑" panose="020B0503020204020204" charset="-122"/>
              <a:ea typeface="微软雅黑" panose="020B0503020204020204" charset="-122"/>
              <a:cs typeface="微软雅黑" panose="020B0503020204020204" charset="-122"/>
            </a:endParaRPr>
          </a:p>
        </p:txBody>
      </p:sp>
      <p:sp>
        <p:nvSpPr>
          <p:cNvPr id="262" name="textbox 262"/>
          <p:cNvSpPr/>
          <p:nvPr/>
        </p:nvSpPr>
        <p:spPr>
          <a:xfrm>
            <a:off x="6251448" y="4629911"/>
            <a:ext cx="4422775" cy="1454150"/>
          </a:xfrm>
          <a:prstGeom prst="rect">
            <a:avLst/>
          </a:prstGeom>
          <a:solidFill>
            <a:srgbClr val="F2F2F2">
              <a:alpha val="100000"/>
            </a:srgbClr>
          </a:solidFill>
          <a:ln w="0" cap="flat">
            <a:noFill/>
            <a:prstDash val="solid"/>
            <a:miter lim="0"/>
          </a:ln>
        </p:spPr>
        <p:txBody>
          <a:bodyPr vert="horz" wrap="square" lIns="0" tIns="0" rIns="0" bIns="0"/>
          <a:lstStyle/>
          <a:p>
            <a:pPr algn="l" rtl="0" eaLnBrk="0">
              <a:lnSpc>
                <a:spcPct val="114000"/>
              </a:lnSpc>
            </a:pPr>
            <a:endParaRPr sz="500" dirty="0">
              <a:solidFill>
                <a:schemeClr val="tx1"/>
              </a:solidFill>
              <a:latin typeface="Arial" panose="020B0604020202020204"/>
              <a:ea typeface="Arial" panose="020B0604020202020204"/>
              <a:cs typeface="Arial" panose="020B0604020202020204"/>
            </a:endParaRPr>
          </a:p>
          <a:p>
            <a:pPr marL="262890" indent="-163195" algn="l" rtl="0" eaLnBrk="0">
              <a:lnSpc>
                <a:spcPct val="109000"/>
              </a:lnSpc>
              <a:spcBef>
                <a:spcPts val="0"/>
              </a:spcBef>
            </a:pPr>
            <a:r>
              <a:rPr sz="1200" kern="0" spc="0" dirty="0">
                <a:solidFill>
                  <a:schemeClr val="tx1">
                    <a:alpha val="100000"/>
                  </a:schemeClr>
                </a:solidFill>
                <a:latin typeface="Arial" panose="020B0604020202020204"/>
                <a:ea typeface="Arial" panose="020B0604020202020204"/>
                <a:cs typeface="Arial" panose="020B0604020202020204"/>
              </a:rPr>
              <a:t>•   </a:t>
            </a: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国内首部由临床和药学专家共同制</a:t>
            </a:r>
            <a:r>
              <a:rPr sz="1200"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rPr>
              <a:t>定的他克莫司在实体器官</a:t>
            </a: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sz="1200"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rPr>
              <a:t>移植应用的专家共识</a:t>
            </a:r>
            <a:endParaRPr sz="1200" dirty="0">
              <a:solidFill>
                <a:schemeClr val="tx1"/>
              </a:solidFill>
              <a:latin typeface="微软雅黑" panose="020B0503020204020204" charset="-122"/>
              <a:ea typeface="微软雅黑" panose="020B0503020204020204" charset="-122"/>
              <a:cs typeface="微软雅黑" panose="020B0503020204020204" charset="-122"/>
            </a:endParaRPr>
          </a:p>
          <a:p>
            <a:pPr marL="264795" indent="-163830" algn="l" rtl="0" eaLnBrk="0">
              <a:lnSpc>
                <a:spcPct val="112000"/>
              </a:lnSpc>
              <a:spcBef>
                <a:spcPts val="390"/>
              </a:spcBef>
            </a:pPr>
            <a:r>
              <a:rPr sz="1300" kern="0" spc="30" dirty="0">
                <a:solidFill>
                  <a:schemeClr val="tx1">
                    <a:alpha val="100000"/>
                  </a:schemeClr>
                </a:solidFill>
                <a:latin typeface="Arial" panose="020B0604020202020204"/>
                <a:ea typeface="Arial" panose="020B0604020202020204"/>
                <a:cs typeface="Arial" panose="020B0604020202020204"/>
              </a:rPr>
              <a:t>•  </a:t>
            </a:r>
            <a:r>
              <a:rPr sz="1300" b="1" kern="0" spc="30" dirty="0">
                <a:solidFill>
                  <a:schemeClr val="tx1">
                    <a:alpha val="100000"/>
                  </a:schemeClr>
                </a:solidFill>
                <a:latin typeface="微软雅黑" panose="020B0503020204020204" charset="-122"/>
                <a:ea typeface="微软雅黑" panose="020B0503020204020204" charset="-122"/>
                <a:cs typeface="微软雅黑" panose="020B0503020204020204" charset="-122"/>
              </a:rPr>
              <a:t>推荐他克莫司颗粒适用于儿童受者，</a:t>
            </a:r>
            <a:r>
              <a:rPr sz="1200"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也适用于吞咽困难</a:t>
            </a: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   或需精准剂量调整的成人受者</a:t>
            </a:r>
            <a:endParaRPr sz="1200" dirty="0">
              <a:solidFill>
                <a:schemeClr val="tx1"/>
              </a:solidFill>
              <a:latin typeface="微软雅黑" panose="020B0503020204020204" charset="-122"/>
              <a:ea typeface="微软雅黑" panose="020B0503020204020204" charset="-122"/>
              <a:cs typeface="微软雅黑" panose="020B0503020204020204" charset="-122"/>
            </a:endParaRPr>
          </a:p>
          <a:p>
            <a:pPr marL="264795" indent="-165100" algn="l" rtl="0" eaLnBrk="0">
              <a:lnSpc>
                <a:spcPct val="109000"/>
              </a:lnSpc>
              <a:spcBef>
                <a:spcPts val="320"/>
              </a:spcBef>
            </a:pPr>
            <a:r>
              <a:rPr sz="1200" kern="0" spc="0" dirty="0">
                <a:solidFill>
                  <a:schemeClr val="tx1">
                    <a:alpha val="100000"/>
                  </a:schemeClr>
                </a:solidFill>
                <a:latin typeface="Arial" panose="020B0604020202020204"/>
                <a:ea typeface="Arial" panose="020B0604020202020204"/>
                <a:cs typeface="Arial" panose="020B0604020202020204"/>
              </a:rPr>
              <a:t>•</a:t>
            </a:r>
            <a:r>
              <a:rPr sz="1200" kern="0" spc="130" dirty="0">
                <a:solidFill>
                  <a:schemeClr val="tx1">
                    <a:alpha val="100000"/>
                  </a:schemeClr>
                </a:solidFill>
                <a:latin typeface="Arial" panose="020B0604020202020204"/>
                <a:ea typeface="Arial" panose="020B0604020202020204"/>
                <a:cs typeface="Arial" panose="020B0604020202020204"/>
              </a:rPr>
              <a:t>  </a:t>
            </a: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推荐器官移植受者他克莫司剂型品规选择应根据受</a:t>
            </a:r>
            <a:r>
              <a:rPr sz="1200"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rPr>
              <a:t>者的治疗</a:t>
            </a:r>
            <a:r>
              <a:rPr sz="12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     需要和药品保障情况选</a:t>
            </a:r>
            <a:r>
              <a:rPr sz="1200" kern="0" spc="-10" dirty="0">
                <a:solidFill>
                  <a:schemeClr val="tx1">
                    <a:alpha val="100000"/>
                  </a:schemeClr>
                </a:solidFill>
                <a:latin typeface="微软雅黑" panose="020B0503020204020204" charset="-122"/>
                <a:ea typeface="微软雅黑" panose="020B0503020204020204" charset="-122"/>
                <a:cs typeface="微软雅黑" panose="020B0503020204020204" charset="-122"/>
              </a:rPr>
              <a:t>择</a:t>
            </a:r>
          </a:p>
        </p:txBody>
      </p:sp>
      <p:sp>
        <p:nvSpPr>
          <p:cNvPr id="270" name="textbox 270"/>
          <p:cNvSpPr/>
          <p:nvPr/>
        </p:nvSpPr>
        <p:spPr>
          <a:xfrm>
            <a:off x="930772" y="6458033"/>
            <a:ext cx="3224529" cy="284479"/>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20955" algn="l" rtl="0" eaLnBrk="0">
              <a:lnSpc>
                <a:spcPct val="89000"/>
              </a:lnSpc>
            </a:pPr>
            <a:r>
              <a:rPr sz="9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1.    KDIGO. Am J of Transplant 2009; 3(Su</a:t>
            </a:r>
            <a:r>
              <a:rPr sz="900" kern="0" spc="-10" dirty="0">
                <a:solidFill>
                  <a:srgbClr val="262627">
                    <a:alpha val="100000"/>
                  </a:srgbClr>
                </a:solidFill>
                <a:latin typeface="微软雅黑" panose="020B0503020204020204" charset="-122"/>
                <a:ea typeface="微软雅黑" panose="020B0503020204020204" charset="-122"/>
                <a:cs typeface="微软雅黑" panose="020B0503020204020204" charset="-122"/>
              </a:rPr>
              <a:t>pple 9): S1-S155.</a:t>
            </a:r>
            <a:endParaRPr sz="900" dirty="0">
              <a:latin typeface="微软雅黑" panose="020B0503020204020204" charset="-122"/>
              <a:ea typeface="微软雅黑" panose="020B0503020204020204" charset="-122"/>
              <a:cs typeface="微软雅黑" panose="020B0503020204020204" charset="-122"/>
            </a:endParaRPr>
          </a:p>
          <a:p>
            <a:pPr marL="12700" algn="l" rtl="0" eaLnBrk="0">
              <a:lnSpc>
                <a:spcPct val="82000"/>
              </a:lnSpc>
              <a:spcBef>
                <a:spcPts val="190"/>
              </a:spcBef>
            </a:pPr>
            <a:r>
              <a:rPr sz="900" kern="0" spc="10" dirty="0">
                <a:solidFill>
                  <a:srgbClr val="4D4D4F">
                    <a:alpha val="100000"/>
                  </a:srgbClr>
                </a:solidFill>
                <a:latin typeface="Arial" panose="020B0604020202020204"/>
                <a:ea typeface="Arial" panose="020B0604020202020204"/>
                <a:cs typeface="Arial" panose="020B0604020202020204"/>
              </a:rPr>
              <a:t>2.    </a:t>
            </a:r>
            <a:r>
              <a:rPr sz="900" kern="0" spc="0" dirty="0">
                <a:solidFill>
                  <a:srgbClr val="4D4D4F">
                    <a:alpha val="100000"/>
                  </a:srgbClr>
                </a:solidFill>
                <a:latin typeface="Arial" panose="020B0604020202020204"/>
                <a:ea typeface="Arial" panose="020B0604020202020204"/>
                <a:cs typeface="Arial" panose="020B0604020202020204"/>
              </a:rPr>
              <a:t>MilohT</a:t>
            </a:r>
            <a:r>
              <a:rPr sz="900" kern="0" spc="10" dirty="0">
                <a:solidFill>
                  <a:srgbClr val="4D4D4F">
                    <a:alpha val="100000"/>
                  </a:srgbClr>
                </a:solidFill>
                <a:latin typeface="Arial" panose="020B0604020202020204"/>
                <a:ea typeface="Arial" panose="020B0604020202020204"/>
                <a:cs typeface="Arial" panose="020B0604020202020204"/>
              </a:rPr>
              <a:t>, </a:t>
            </a:r>
            <a:r>
              <a:rPr sz="900" kern="0" spc="0" dirty="0">
                <a:solidFill>
                  <a:srgbClr val="4D4D4F">
                    <a:alpha val="100000"/>
                  </a:srgbClr>
                </a:solidFill>
                <a:latin typeface="Arial" panose="020B0604020202020204"/>
                <a:ea typeface="Arial" panose="020B0604020202020204"/>
                <a:cs typeface="Arial" panose="020B0604020202020204"/>
              </a:rPr>
              <a:t>et</a:t>
            </a:r>
            <a:r>
              <a:rPr sz="900" kern="0" spc="10" dirty="0">
                <a:solidFill>
                  <a:srgbClr val="4D4D4F">
                    <a:alpha val="100000"/>
                  </a:srgbClr>
                </a:solidFill>
                <a:latin typeface="Arial" panose="020B0604020202020204"/>
                <a:ea typeface="Arial" panose="020B0604020202020204"/>
                <a:cs typeface="Arial" panose="020B0604020202020204"/>
              </a:rPr>
              <a:t> </a:t>
            </a:r>
            <a:r>
              <a:rPr sz="900" kern="0" spc="0" dirty="0">
                <a:solidFill>
                  <a:srgbClr val="4D4D4F">
                    <a:alpha val="100000"/>
                  </a:srgbClr>
                </a:solidFill>
                <a:latin typeface="Arial" panose="020B0604020202020204"/>
                <a:ea typeface="Arial" panose="020B0604020202020204"/>
                <a:cs typeface="Arial" panose="020B0604020202020204"/>
              </a:rPr>
              <a:t>al</a:t>
            </a:r>
            <a:r>
              <a:rPr sz="900" kern="0" spc="10" dirty="0">
                <a:solidFill>
                  <a:srgbClr val="4D4D4F">
                    <a:alpha val="100000"/>
                  </a:srgbClr>
                </a:solidFill>
                <a:latin typeface="Arial" panose="020B0604020202020204"/>
                <a:ea typeface="Arial" panose="020B0604020202020204"/>
                <a:cs typeface="Arial" panose="020B0604020202020204"/>
              </a:rPr>
              <a:t>.</a:t>
            </a:r>
            <a:r>
              <a:rPr sz="900" kern="0" spc="40" dirty="0">
                <a:solidFill>
                  <a:srgbClr val="4D4D4F">
                    <a:alpha val="100000"/>
                  </a:srgbClr>
                </a:solidFill>
                <a:latin typeface="Arial" panose="020B0604020202020204"/>
                <a:ea typeface="Arial" panose="020B0604020202020204"/>
                <a:cs typeface="Arial" panose="020B0604020202020204"/>
              </a:rPr>
              <a:t> </a:t>
            </a:r>
            <a:r>
              <a:rPr sz="900" kern="0" spc="0" dirty="0">
                <a:solidFill>
                  <a:srgbClr val="4D4D4F">
                    <a:alpha val="100000"/>
                  </a:srgbClr>
                </a:solidFill>
                <a:latin typeface="Arial" panose="020B0604020202020204"/>
                <a:ea typeface="Arial" panose="020B0604020202020204"/>
                <a:cs typeface="Arial" panose="020B0604020202020204"/>
              </a:rPr>
              <a:t>Liver</a:t>
            </a:r>
            <a:r>
              <a:rPr sz="900" kern="0" spc="10" dirty="0">
                <a:solidFill>
                  <a:srgbClr val="4D4D4F">
                    <a:alpha val="100000"/>
                  </a:srgbClr>
                </a:solidFill>
                <a:latin typeface="Arial" panose="020B0604020202020204"/>
                <a:ea typeface="Arial" panose="020B0604020202020204"/>
                <a:cs typeface="Arial" panose="020B0604020202020204"/>
              </a:rPr>
              <a:t> </a:t>
            </a:r>
            <a:r>
              <a:rPr sz="900" kern="0" spc="0" dirty="0">
                <a:solidFill>
                  <a:srgbClr val="4D4D4F">
                    <a:alpha val="100000"/>
                  </a:srgbClr>
                </a:solidFill>
                <a:latin typeface="Arial" panose="020B0604020202020204"/>
                <a:ea typeface="Arial" panose="020B0604020202020204"/>
                <a:cs typeface="Arial" panose="020B0604020202020204"/>
              </a:rPr>
              <a:t>Transpl</a:t>
            </a:r>
            <a:r>
              <a:rPr sz="900" kern="0" spc="10" dirty="0">
                <a:solidFill>
                  <a:srgbClr val="4D4D4F">
                    <a:alpha val="100000"/>
                  </a:srgbClr>
                </a:solidFill>
                <a:latin typeface="Arial" panose="020B0604020202020204"/>
                <a:ea typeface="Arial" panose="020B0604020202020204"/>
                <a:cs typeface="Arial" panose="020B0604020202020204"/>
              </a:rPr>
              <a:t>. 2017</a:t>
            </a:r>
            <a:r>
              <a:rPr sz="900" kern="0" spc="60" dirty="0">
                <a:solidFill>
                  <a:srgbClr val="4D4D4F">
                    <a:alpha val="100000"/>
                  </a:srgbClr>
                </a:solidFill>
                <a:latin typeface="Arial" panose="020B0604020202020204"/>
                <a:ea typeface="Arial" panose="020B0604020202020204"/>
                <a:cs typeface="Arial" panose="020B0604020202020204"/>
              </a:rPr>
              <a:t> </a:t>
            </a:r>
            <a:r>
              <a:rPr sz="900" kern="0" spc="0" dirty="0">
                <a:solidFill>
                  <a:srgbClr val="4D4D4F">
                    <a:alpha val="100000"/>
                  </a:srgbClr>
                </a:solidFill>
                <a:latin typeface="Arial" panose="020B0604020202020204"/>
                <a:ea typeface="Arial" panose="020B0604020202020204"/>
                <a:cs typeface="Arial" panose="020B0604020202020204"/>
              </a:rPr>
              <a:t>Feb</a:t>
            </a:r>
            <a:r>
              <a:rPr sz="900" kern="0" spc="10" dirty="0">
                <a:solidFill>
                  <a:srgbClr val="4D4D4F">
                    <a:alpha val="100000"/>
                  </a:srgbClr>
                </a:solidFill>
                <a:latin typeface="Arial" panose="020B0604020202020204"/>
                <a:ea typeface="Arial" panose="020B0604020202020204"/>
                <a:cs typeface="Arial" panose="020B0604020202020204"/>
              </a:rPr>
              <a:t>;23(2):</a:t>
            </a:r>
            <a:r>
              <a:rPr sz="900" kern="0" spc="0" dirty="0">
                <a:solidFill>
                  <a:srgbClr val="4D4D4F">
                    <a:alpha val="100000"/>
                  </a:srgbClr>
                </a:solidFill>
                <a:latin typeface="Arial" panose="020B0604020202020204"/>
                <a:ea typeface="Arial" panose="020B0604020202020204"/>
                <a:cs typeface="Arial" panose="020B0604020202020204"/>
              </a:rPr>
              <a:t>244-256.</a:t>
            </a:r>
            <a:endParaRPr sz="900" dirty="0">
              <a:latin typeface="Arial" panose="020B0604020202020204"/>
              <a:ea typeface="Arial" panose="020B0604020202020204"/>
              <a:cs typeface="Arial" panose="020B0604020202020204"/>
            </a:endParaRPr>
          </a:p>
        </p:txBody>
      </p:sp>
      <p:sp>
        <p:nvSpPr>
          <p:cNvPr id="272" name="textbox 272"/>
          <p:cNvSpPr/>
          <p:nvPr/>
        </p:nvSpPr>
        <p:spPr>
          <a:xfrm>
            <a:off x="461010" y="480695"/>
            <a:ext cx="2424430" cy="382270"/>
          </a:xfrm>
          <a:prstGeom prst="rect">
            <a:avLst/>
          </a:prstGeom>
          <a:noFill/>
          <a:ln w="0" cap="flat">
            <a:noFill/>
            <a:prstDash val="solid"/>
            <a:miter lim="0"/>
          </a:ln>
        </p:spPr>
        <p:txBody>
          <a:bodyPr vert="horz" wrap="square" lIns="0" tIns="0" rIns="0" bIns="0"/>
          <a:lstStyle/>
          <a:p>
            <a:pPr algn="l" rtl="0" eaLnBrk="0">
              <a:lnSpc>
                <a:spcPct val="73000"/>
              </a:lnSpc>
            </a:pPr>
            <a:endParaRPr sz="100" dirty="0">
              <a:solidFill>
                <a:schemeClr val="tx1"/>
              </a:solidFill>
              <a:latin typeface="Arial" panose="020B0604020202020204"/>
              <a:ea typeface="Arial" panose="020B0604020202020204"/>
              <a:cs typeface="Arial" panose="020B0604020202020204"/>
            </a:endParaRPr>
          </a:p>
          <a:p>
            <a:pPr marL="12700" algn="l" rtl="0" eaLnBrk="0">
              <a:lnSpc>
                <a:spcPct val="98000"/>
              </a:lnSpc>
            </a:pPr>
            <a:r>
              <a:rPr lang="en-US"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3</a:t>
            </a:r>
            <a:r>
              <a:rPr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  有效性</a:t>
            </a:r>
            <a:r>
              <a:rPr lang="en-US"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2</a:t>
            </a:r>
            <a:r>
              <a:rPr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lang="en-US"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2</a:t>
            </a:r>
            <a:endParaRPr lang="en-US" altLang="en-US"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74" name="textbox 274"/>
          <p:cNvSpPr/>
          <p:nvPr/>
        </p:nvSpPr>
        <p:spPr>
          <a:xfrm>
            <a:off x="3743071" y="5266537"/>
            <a:ext cx="2192654" cy="274320"/>
          </a:xfrm>
          <a:prstGeom prst="rect">
            <a:avLst/>
          </a:prstGeom>
          <a:solidFill>
            <a:srgbClr val="26AFE4"/>
          </a:solidFill>
          <a:ln w="0" cap="flat">
            <a:solidFill>
              <a:srgbClr val="26AFE4"/>
            </a:solidFill>
            <a:prstDash val="solid"/>
            <a:miter lim="0"/>
          </a:ln>
        </p:spPr>
        <p:txBody>
          <a:bodyPr vert="horz" wrap="square" lIns="0" tIns="0" rIns="0" bIns="0"/>
          <a:lstStyle/>
          <a:p>
            <a:pPr algn="l" rtl="0" eaLnBrk="0">
              <a:lnSpc>
                <a:spcPct val="114000"/>
              </a:lnSpc>
            </a:pPr>
            <a:endParaRPr sz="400" dirty="0">
              <a:latin typeface="Arial" panose="020B0604020202020204"/>
              <a:ea typeface="Arial" panose="020B0604020202020204"/>
              <a:cs typeface="Arial" panose="020B0604020202020204"/>
            </a:endParaRPr>
          </a:p>
          <a:p>
            <a:pPr marL="793115" algn="l" rtl="0" eaLnBrk="0">
              <a:lnSpc>
                <a:spcPct val="98000"/>
              </a:lnSpc>
              <a:spcBef>
                <a:spcPts val="5"/>
              </a:spcBef>
            </a:pPr>
            <a:r>
              <a:rPr sz="12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成人受者</a:t>
            </a:r>
            <a:endParaRPr sz="1200" dirty="0">
              <a:latin typeface="微软雅黑" panose="020B0503020204020204" charset="-122"/>
              <a:ea typeface="微软雅黑" panose="020B0503020204020204" charset="-122"/>
              <a:cs typeface="微软雅黑" panose="020B0503020204020204" charset="-122"/>
            </a:endParaRPr>
          </a:p>
        </p:txBody>
      </p:sp>
      <p:sp>
        <p:nvSpPr>
          <p:cNvPr id="276" name="textbox 276"/>
          <p:cNvSpPr/>
          <p:nvPr/>
        </p:nvSpPr>
        <p:spPr>
          <a:xfrm>
            <a:off x="1550797" y="5266537"/>
            <a:ext cx="2192654" cy="274320"/>
          </a:xfrm>
          <a:prstGeom prst="rect">
            <a:avLst/>
          </a:prstGeom>
          <a:solidFill>
            <a:srgbClr val="26AFE4"/>
          </a:solidFill>
          <a:ln w="0" cap="flat">
            <a:solidFill>
              <a:srgbClr val="26AFE4"/>
            </a:solidFill>
            <a:prstDash val="solid"/>
            <a:miter lim="0"/>
          </a:ln>
        </p:spPr>
        <p:txBody>
          <a:bodyPr vert="horz" wrap="square" lIns="0" tIns="0" rIns="0" bIns="0"/>
          <a:lstStyle/>
          <a:p>
            <a:pPr algn="l" rtl="0" eaLnBrk="0">
              <a:lnSpc>
                <a:spcPct val="115000"/>
              </a:lnSpc>
            </a:pPr>
            <a:endParaRPr sz="400" dirty="0">
              <a:latin typeface="Arial" panose="020B0604020202020204"/>
              <a:ea typeface="Arial" panose="020B0604020202020204"/>
              <a:cs typeface="Arial" panose="020B0604020202020204"/>
            </a:endParaRPr>
          </a:p>
          <a:p>
            <a:pPr marL="792480" algn="l" rtl="0" eaLnBrk="0">
              <a:lnSpc>
                <a:spcPct val="98000"/>
              </a:lnSpc>
              <a:spcBef>
                <a:spcPts val="0"/>
              </a:spcBef>
            </a:pPr>
            <a:r>
              <a:rPr sz="12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儿童受者</a:t>
            </a:r>
            <a:endParaRPr sz="1200" dirty="0">
              <a:latin typeface="微软雅黑" panose="020B0503020204020204" charset="-122"/>
              <a:ea typeface="微软雅黑" panose="020B0503020204020204" charset="-122"/>
              <a:cs typeface="微软雅黑" panose="020B0503020204020204" charset="-122"/>
            </a:endParaRPr>
          </a:p>
        </p:txBody>
      </p:sp>
      <p:sp>
        <p:nvSpPr>
          <p:cNvPr id="280" name="textbox 280"/>
          <p:cNvSpPr/>
          <p:nvPr/>
        </p:nvSpPr>
        <p:spPr>
          <a:xfrm>
            <a:off x="4307205" y="6457950"/>
            <a:ext cx="6832600" cy="277495"/>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96000"/>
              </a:lnSpc>
            </a:pPr>
            <a:r>
              <a:rPr sz="900" kern="0" spc="0" dirty="0">
                <a:solidFill>
                  <a:srgbClr val="262627">
                    <a:alpha val="100000"/>
                  </a:srgbClr>
                </a:solidFill>
                <a:latin typeface="微软雅黑" panose="020B0503020204020204" charset="-122"/>
                <a:ea typeface="微软雅黑" panose="020B0503020204020204" charset="-122"/>
                <a:cs typeface="微软雅黑" panose="020B0503020204020204" charset="-122"/>
              </a:rPr>
              <a:t>3. </a:t>
            </a:r>
            <a:r>
              <a:rPr sz="900" kern="0" dirty="0">
                <a:solidFill>
                  <a:srgbClr val="262627">
                    <a:alpha val="100000"/>
                  </a:srgbClr>
                </a:solidFill>
                <a:latin typeface="微软雅黑" panose="020B0503020204020204" charset="-122"/>
                <a:ea typeface="微软雅黑" panose="020B0503020204020204" charset="-122"/>
                <a:cs typeface="微软雅黑" panose="020B0503020204020204" charset="-122"/>
              </a:rPr>
              <a:t>陈文倩,张雷,张弋,等.实体器官移植他克莫司个体化治疗专家共识[J].中国医院用药评价与分析,2021,21(12):1409-1424.</a:t>
            </a:r>
          </a:p>
        </p:txBody>
      </p:sp>
      <p:sp>
        <p:nvSpPr>
          <p:cNvPr id="284" name="textbox 284"/>
          <p:cNvSpPr/>
          <p:nvPr/>
        </p:nvSpPr>
        <p:spPr>
          <a:xfrm>
            <a:off x="2885474" y="2326093"/>
            <a:ext cx="1083310" cy="2305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10"/>
              </a:lnSpc>
            </a:pPr>
            <a:r>
              <a:rPr sz="1300" b="1"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他克莫司推荐</a:t>
            </a:r>
            <a:endParaRPr sz="1300" dirty="0">
              <a:latin typeface="微软雅黑" panose="020B0503020204020204" charset="-122"/>
              <a:ea typeface="微软雅黑" panose="020B0503020204020204" charset="-122"/>
              <a:cs typeface="微软雅黑" panose="020B0503020204020204" charset="-122"/>
            </a:endParaRPr>
          </a:p>
        </p:txBody>
      </p:sp>
      <p:sp>
        <p:nvSpPr>
          <p:cNvPr id="286" name="textbox 286"/>
          <p:cNvSpPr/>
          <p:nvPr/>
        </p:nvSpPr>
        <p:spPr>
          <a:xfrm>
            <a:off x="918819" y="5266537"/>
            <a:ext cx="632459" cy="274320"/>
          </a:xfrm>
          <a:prstGeom prst="rect">
            <a:avLst/>
          </a:prstGeom>
          <a:solidFill>
            <a:srgbClr val="26AFE4"/>
          </a:solidFill>
          <a:ln w="0" cap="flat">
            <a:solidFill>
              <a:srgbClr val="26AFE4"/>
            </a:solidFill>
            <a:prstDash val="solid"/>
            <a:miter lim="0"/>
          </a:ln>
        </p:spPr>
        <p:txBody>
          <a:bodyPr vert="horz" wrap="square" lIns="0" tIns="0" rIns="0" bIns="0"/>
          <a:lstStyle/>
          <a:p>
            <a:pPr algn="l" rtl="0" eaLnBrk="0">
              <a:lnSpc>
                <a:spcPct val="116000"/>
              </a:lnSpc>
            </a:pPr>
            <a:endParaRPr sz="400" dirty="0">
              <a:latin typeface="Arial" panose="020B0604020202020204"/>
              <a:ea typeface="Arial" panose="020B0604020202020204"/>
              <a:cs typeface="Arial" panose="020B0604020202020204"/>
            </a:endParaRPr>
          </a:p>
          <a:p>
            <a:pPr marL="166370" algn="l" rtl="0" eaLnBrk="0">
              <a:lnSpc>
                <a:spcPct val="97000"/>
              </a:lnSpc>
              <a:spcBef>
                <a:spcPts val="5"/>
              </a:spcBef>
            </a:pPr>
            <a:r>
              <a:rPr sz="1200" b="1"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类别</a:t>
            </a:r>
            <a:endParaRPr sz="1200" dirty="0">
              <a:latin typeface="微软雅黑" panose="020B0503020204020204" charset="-122"/>
              <a:ea typeface="微软雅黑" panose="020B0503020204020204" charset="-122"/>
              <a:cs typeface="微软雅黑" panose="020B0503020204020204" charset="-122"/>
            </a:endParaRPr>
          </a:p>
        </p:txBody>
      </p:sp>
      <p:sp>
        <p:nvSpPr>
          <p:cNvPr id="290" name="path 290"/>
          <p:cNvSpPr/>
          <p:nvPr/>
        </p:nvSpPr>
        <p:spPr>
          <a:xfrm>
            <a:off x="5918961" y="2511551"/>
            <a:ext cx="12700" cy="2712720"/>
          </a:xfrm>
          <a:custGeom>
            <a:avLst/>
            <a:gdLst/>
            <a:ahLst/>
            <a:cxnLst/>
            <a:rect l="0" t="0" r="0" b="0"/>
            <a:pathLst>
              <a:path w="20" h="4272">
                <a:moveTo>
                  <a:pt x="10" y="4272"/>
                </a:moveTo>
                <a:lnTo>
                  <a:pt x="10" y="0"/>
                </a:lnTo>
              </a:path>
            </a:pathLst>
          </a:custGeom>
          <a:noFill/>
          <a:ln w="12700" cap="flat">
            <a:solidFill>
              <a:srgbClr val="26AFE4"/>
            </a:solidFill>
            <a:prstDash val="solid"/>
            <a:miter lim="800000"/>
          </a:ln>
        </p:spPr>
        <p:txBody>
          <a:bodyPr rtlCol="0"/>
          <a:lstStyle/>
          <a:p>
            <a:pPr algn="ctr"/>
            <a:endParaRPr lang="zh-CN" altLang="en-US"/>
          </a:p>
        </p:txBody>
      </p:sp>
      <p:sp>
        <p:nvSpPr>
          <p:cNvPr id="2" name="灯片编号占位符 1"/>
          <p:cNvSpPr>
            <a:spLocks noGrp="1"/>
          </p:cNvSpPr>
          <p:nvPr/>
        </p:nvSpPr>
        <p:spPr>
          <a:xfrm>
            <a:off x="8825610" y="6101080"/>
            <a:ext cx="2804160"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5</a:t>
            </a:r>
          </a:p>
        </p:txBody>
      </p:sp>
      <p:pic>
        <p:nvPicPr>
          <p:cNvPr id="4" name="图片 3"/>
          <p:cNvPicPr>
            <a:picLocks noChangeAspect="1"/>
          </p:cNvPicPr>
          <p:nvPr/>
        </p:nvPicPr>
        <p:blipFill>
          <a:blip r:embed="rId5"/>
          <a:stretch>
            <a:fillRect/>
          </a:stretch>
        </p:blipFill>
        <p:spPr>
          <a:xfrm>
            <a:off x="6337935" y="2767330"/>
            <a:ext cx="4336415" cy="514985"/>
          </a:xfrm>
          <a:prstGeom prst="rect">
            <a:avLst/>
          </a:prstGeom>
        </p:spPr>
      </p:pic>
      <p:pic>
        <p:nvPicPr>
          <p:cNvPr id="5" name="图片 4"/>
          <p:cNvPicPr>
            <a:picLocks noChangeAspect="1"/>
          </p:cNvPicPr>
          <p:nvPr/>
        </p:nvPicPr>
        <p:blipFill>
          <a:blip r:embed="rId6"/>
          <a:stretch>
            <a:fillRect/>
          </a:stretch>
        </p:blipFill>
        <p:spPr>
          <a:xfrm>
            <a:off x="6338570" y="3424555"/>
            <a:ext cx="4356000" cy="90195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rect 292"/>
          <p:cNvSpPr/>
          <p:nvPr/>
        </p:nvSpPr>
        <p:spPr>
          <a:xfrm>
            <a:off x="1161415" y="3410585"/>
            <a:ext cx="9869170" cy="2815590"/>
          </a:xfrm>
          <a:prstGeom prst="rect">
            <a:avLst/>
          </a:prstGeom>
          <a:solidFill>
            <a:srgbClr val="F2F2F2">
              <a:alpha val="98431"/>
            </a:srgbClr>
          </a:solidFill>
          <a:ln w="0" cap="flat">
            <a:noFill/>
            <a:prstDash val="solid"/>
            <a:miter lim="0"/>
          </a:ln>
        </p:spPr>
        <p:txBody>
          <a:bodyPr rtlCol="0"/>
          <a:lstStyle/>
          <a:p>
            <a:pPr algn="ctr"/>
            <a:endParaRPr lang="zh-CN" altLang="en-US"/>
          </a:p>
        </p:txBody>
      </p:sp>
      <p:grpSp>
        <p:nvGrpSpPr>
          <p:cNvPr id="10" name="group 10"/>
          <p:cNvGrpSpPr/>
          <p:nvPr/>
        </p:nvGrpSpPr>
        <p:grpSpPr>
          <a:xfrm rot="21600000">
            <a:off x="1161288" y="1768602"/>
            <a:ext cx="9869423" cy="1450085"/>
            <a:chOff x="0" y="-163830"/>
            <a:chExt cx="9869423" cy="1450085"/>
          </a:xfrm>
        </p:grpSpPr>
        <p:sp>
          <p:nvSpPr>
            <p:cNvPr id="294" name="rect 294"/>
            <p:cNvSpPr/>
            <p:nvPr/>
          </p:nvSpPr>
          <p:spPr>
            <a:xfrm>
              <a:off x="0" y="0"/>
              <a:ext cx="9869423" cy="1286255"/>
            </a:xfrm>
            <a:prstGeom prst="rect">
              <a:avLst/>
            </a:prstGeom>
            <a:solidFill>
              <a:srgbClr val="F2F2F2">
                <a:alpha val="100000"/>
              </a:srgbClr>
            </a:solidFill>
            <a:ln w="0" cap="flat">
              <a:noFill/>
              <a:prstDash val="solid"/>
              <a:miter lim="0"/>
            </a:ln>
          </p:spPr>
          <p:txBody>
            <a:bodyPr rtlCol="0"/>
            <a:lstStyle/>
            <a:p>
              <a:pPr algn="ctr"/>
              <a:endParaRPr lang="zh-CN" altLang="en-US"/>
            </a:p>
          </p:txBody>
        </p:sp>
        <p:sp>
          <p:nvSpPr>
            <p:cNvPr id="296" name="textbox 296"/>
            <p:cNvSpPr/>
            <p:nvPr/>
          </p:nvSpPr>
          <p:spPr>
            <a:xfrm>
              <a:off x="1678305" y="-163830"/>
              <a:ext cx="8098155" cy="13855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615"/>
                </a:lnSpc>
                <a:tabLst>
                  <a:tab pos="137795" algn="l"/>
                </a:tabLst>
              </a:pPr>
              <a:r>
                <a:rPr sz="1300" kern="0" spc="0" dirty="0">
                  <a:solidFill>
                    <a:srgbClr val="26AFE4">
                      <a:alpha val="100000"/>
                    </a:srgbClr>
                  </a:solidFill>
                  <a:latin typeface="微软雅黑" panose="020B0503020204020204" charset="-122"/>
                  <a:ea typeface="微软雅黑" panose="020B0503020204020204" charset="-122"/>
                  <a:cs typeface="微软雅黑" panose="020B0503020204020204" charset="-122"/>
                </a:rPr>
                <a:t>	</a:t>
              </a:r>
              <a:r>
                <a:rPr sz="1300" b="1" kern="0" spc="40" dirty="0">
                  <a:solidFill>
                    <a:srgbClr val="26AFE4">
                      <a:alpha val="100000"/>
                    </a:srgbClr>
                  </a:solidFill>
                  <a:latin typeface="微软雅黑" panose="020B0503020204020204" charset="-122"/>
                  <a:ea typeface="微软雅黑" panose="020B0503020204020204" charset="-122"/>
                  <a:cs typeface="微软雅黑" panose="020B0503020204020204" charset="-122"/>
                </a:rPr>
                <a:t>   </a:t>
              </a:r>
              <a:endParaRPr sz="13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100" dirty="0">
                <a:latin typeface="Arial" panose="020B0604020202020204"/>
                <a:ea typeface="Arial" panose="020B0604020202020204"/>
                <a:cs typeface="Arial" panose="020B0604020202020204"/>
              </a:endParaRPr>
            </a:p>
            <a:p>
              <a:pPr marL="285750" indent="-273685" algn="l" rtl="0" eaLnBrk="0">
                <a:lnSpc>
                  <a:spcPct val="150000"/>
                </a:lnSpc>
                <a:tabLst>
                  <a:tab pos="137795" algn="l"/>
                </a:tabLst>
              </a:pPr>
              <a:r>
                <a:rPr sz="1300" kern="0" spc="0" dirty="0">
                  <a:solidFill>
                    <a:srgbClr val="26AFE4">
                      <a:alpha val="100000"/>
                    </a:srgbClr>
                  </a:solidFill>
                  <a:latin typeface="微软雅黑" panose="020B0503020204020204" charset="-122"/>
                  <a:ea typeface="微软雅黑" panose="020B0503020204020204" charset="-122"/>
                  <a:cs typeface="微软雅黑" panose="020B0503020204020204" charset="-122"/>
                </a:rPr>
                <a:t>	</a:t>
              </a:r>
              <a:r>
                <a:rPr sz="1300" b="1" kern="0" spc="20" dirty="0">
                  <a:solidFill>
                    <a:srgbClr val="26AFE4">
                      <a:alpha val="100000"/>
                    </a:srgbClr>
                  </a:solidFill>
                  <a:latin typeface="微软雅黑" panose="020B0503020204020204" charset="-122"/>
                  <a:ea typeface="微软雅黑" panose="020B0503020204020204" charset="-122"/>
                  <a:cs typeface="微软雅黑" panose="020B0503020204020204" charset="-122"/>
                </a:rPr>
                <a:t>  </a:t>
              </a:r>
              <a:r>
                <a:rPr b="1" kern="0" spc="20" dirty="0">
                  <a:solidFill>
                    <a:srgbClr val="26AFE4">
                      <a:alpha val="100000"/>
                    </a:srgbClr>
                  </a:solidFill>
                  <a:latin typeface="微软雅黑" panose="020B0503020204020204" charset="-122"/>
                  <a:ea typeface="微软雅黑" panose="020B0503020204020204" charset="-122"/>
                  <a:cs typeface="微软雅黑" panose="020B0503020204020204" charset="-122"/>
                </a:rPr>
                <a:t> </a:t>
              </a:r>
              <a:r>
                <a:rPr b="1" kern="0" spc="100" dirty="0">
                  <a:solidFill>
                    <a:srgbClr val="2B437F">
                      <a:alpha val="100000"/>
                    </a:srgbClr>
                  </a:solidFill>
                  <a:latin typeface="微软雅黑" panose="020B0503020204020204" charset="-122"/>
                  <a:ea typeface="微软雅黑" panose="020B0503020204020204" charset="-122"/>
                  <a:cs typeface="微软雅黑" panose="020B0503020204020204" charset="-122"/>
                </a:rPr>
                <a:t>2019年</a:t>
              </a:r>
              <a:r>
                <a:rPr lang="zh-CN" b="1" kern="0" spc="100" dirty="0">
                  <a:solidFill>
                    <a:srgbClr val="2B437F">
                      <a:alpha val="100000"/>
                    </a:srgbClr>
                  </a:solidFill>
                  <a:latin typeface="微软雅黑" panose="020B0503020204020204" charset="-122"/>
                  <a:ea typeface="微软雅黑" panose="020B0503020204020204" charset="-122"/>
                  <a:cs typeface="微软雅黑" panose="020B0503020204020204" charset="-122"/>
                </a:rPr>
                <a:t>他克莫司颗粒</a:t>
              </a:r>
              <a:r>
                <a:rPr b="1" kern="0" spc="100" dirty="0">
                  <a:solidFill>
                    <a:srgbClr val="2B437F">
                      <a:alpha val="100000"/>
                    </a:srgbClr>
                  </a:solidFill>
                  <a:latin typeface="微软雅黑" panose="020B0503020204020204" charset="-122"/>
                  <a:ea typeface="微软雅黑" panose="020B0503020204020204" charset="-122"/>
                  <a:cs typeface="微软雅黑" panose="020B0503020204020204" charset="-122"/>
                </a:rPr>
                <a:t>纳入</a:t>
              </a:r>
              <a:r>
                <a:rPr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中国国家卫生健康委员会</a:t>
              </a:r>
              <a:r>
                <a:rPr b="1" kern="0" spc="100" dirty="0">
                  <a:solidFill>
                    <a:srgbClr val="2B437F">
                      <a:alpha val="100000"/>
                    </a:srgbClr>
                  </a:solidFill>
                  <a:latin typeface="微软雅黑" panose="020B0503020204020204" charset="-122"/>
                  <a:ea typeface="微软雅黑" panose="020B0503020204020204" charset="-122"/>
                  <a:cs typeface="微软雅黑" panose="020B0503020204020204" charset="-122"/>
                </a:rPr>
                <a:t>《</a:t>
              </a:r>
              <a:r>
                <a:rPr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第三批鼓励研发申报儿童药品清单》</a:t>
              </a:r>
              <a:r>
                <a:rPr b="1" kern="0" spc="-19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，是国</a:t>
              </a:r>
              <a:r>
                <a:rPr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内</a:t>
              </a:r>
              <a:r>
                <a:rPr lang="zh-CN"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第一家</a:t>
              </a:r>
              <a:r>
                <a:rPr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获批</a:t>
              </a:r>
              <a:r>
                <a:rPr kern="0" spc="100" dirty="0">
                  <a:solidFill>
                    <a:schemeClr val="tx1">
                      <a:alpha val="100000"/>
                    </a:schemeClr>
                  </a:solidFill>
                  <a:latin typeface="微软雅黑" panose="020B0503020204020204" charset="-122"/>
                  <a:ea typeface="微软雅黑" panose="020B0503020204020204" charset="-122"/>
                  <a:cs typeface="微软雅黑" panose="020B0503020204020204" charset="-122"/>
                </a:rPr>
                <a:t>的</a:t>
              </a:r>
              <a:r>
                <a:rPr lang="zh-CN" kern="0" spc="100" dirty="0">
                  <a:solidFill>
                    <a:schemeClr val="tx1">
                      <a:alpha val="100000"/>
                    </a:schemeClr>
                  </a:solidFill>
                  <a:latin typeface="微软雅黑" panose="020B0503020204020204" charset="-122"/>
                  <a:ea typeface="微软雅黑" panose="020B0503020204020204" charset="-122"/>
                  <a:cs typeface="微软雅黑" panose="020B0503020204020204" charset="-122"/>
                </a:rPr>
                <a:t>国产</a:t>
              </a:r>
              <a:r>
                <a:rPr kern="0" spc="100" dirty="0" err="1">
                  <a:solidFill>
                    <a:schemeClr val="tx1">
                      <a:alpha val="100000"/>
                    </a:schemeClr>
                  </a:solidFill>
                  <a:latin typeface="微软雅黑" panose="020B0503020204020204" charset="-122"/>
                  <a:ea typeface="微软雅黑" panose="020B0503020204020204" charset="-122"/>
                  <a:cs typeface="微软雅黑" panose="020B0503020204020204" charset="-122"/>
                </a:rPr>
                <a:t>免</a:t>
              </a:r>
              <a:r>
                <a:rPr kern="0" spc="90" dirty="0" err="1">
                  <a:solidFill>
                    <a:schemeClr val="tx1">
                      <a:alpha val="100000"/>
                    </a:schemeClr>
                  </a:solidFill>
                  <a:latin typeface="微软雅黑" panose="020B0503020204020204" charset="-122"/>
                  <a:ea typeface="微软雅黑" panose="020B0503020204020204" charset="-122"/>
                  <a:cs typeface="微软雅黑" panose="020B0503020204020204" charset="-122"/>
                </a:rPr>
                <a:t>疫抑制剂</a:t>
              </a:r>
              <a:r>
                <a:rPr lang="zh-CN"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，打破进口垄断。</a:t>
              </a:r>
            </a:p>
          </p:txBody>
        </p:sp>
        <p:pic>
          <p:nvPicPr>
            <p:cNvPr id="298" name="picture 298"/>
            <p:cNvPicPr>
              <a:picLocks noChangeAspect="1"/>
            </p:cNvPicPr>
            <p:nvPr/>
          </p:nvPicPr>
          <p:blipFill>
            <a:blip r:embed="rId3"/>
            <a:stretch>
              <a:fillRect/>
            </a:stretch>
          </p:blipFill>
          <p:spPr>
            <a:xfrm rot="21600000">
              <a:off x="1690995" y="367826"/>
              <a:ext cx="125516" cy="129759"/>
            </a:xfrm>
            <a:prstGeom prst="rect">
              <a:avLst/>
            </a:prstGeom>
          </p:spPr>
        </p:pic>
        <p:sp>
          <p:nvSpPr>
            <p:cNvPr id="302" name="path 302"/>
            <p:cNvSpPr/>
            <p:nvPr/>
          </p:nvSpPr>
          <p:spPr>
            <a:xfrm>
              <a:off x="1557527" y="85344"/>
              <a:ext cx="51816" cy="1152144"/>
            </a:xfrm>
            <a:custGeom>
              <a:avLst/>
              <a:gdLst/>
              <a:ahLst/>
              <a:cxnLst/>
              <a:rect l="0" t="0" r="0" b="0"/>
              <a:pathLst>
                <a:path w="81" h="1814">
                  <a:moveTo>
                    <a:pt x="0" y="40"/>
                  </a:moveTo>
                  <a:cubicBezTo>
                    <a:pt x="0" y="18"/>
                    <a:pt x="18" y="0"/>
                    <a:pt x="40" y="0"/>
                  </a:cubicBezTo>
                  <a:lnTo>
                    <a:pt x="40" y="0"/>
                  </a:lnTo>
                  <a:cubicBezTo>
                    <a:pt x="63" y="0"/>
                    <a:pt x="81" y="18"/>
                    <a:pt x="81" y="40"/>
                  </a:cubicBezTo>
                  <a:lnTo>
                    <a:pt x="81" y="1773"/>
                  </a:lnTo>
                  <a:cubicBezTo>
                    <a:pt x="81" y="1796"/>
                    <a:pt x="63" y="1814"/>
                    <a:pt x="40" y="1814"/>
                  </a:cubicBezTo>
                  <a:lnTo>
                    <a:pt x="40" y="1814"/>
                  </a:lnTo>
                  <a:cubicBezTo>
                    <a:pt x="18" y="1814"/>
                    <a:pt x="0" y="1796"/>
                    <a:pt x="0" y="1773"/>
                  </a:cubicBezTo>
                  <a:lnTo>
                    <a:pt x="0" y="40"/>
                  </a:lnTo>
                  <a:close/>
                </a:path>
              </a:pathLst>
            </a:custGeom>
            <a:solidFill>
              <a:srgbClr val="A5A5A5">
                <a:alpha val="100000"/>
              </a:srgbClr>
            </a:solidFill>
            <a:ln w="0" cap="flat">
              <a:noFill/>
              <a:prstDash val="solid"/>
              <a:miter lim="0"/>
            </a:ln>
          </p:spPr>
          <p:txBody>
            <a:bodyPr rtlCol="0"/>
            <a:lstStyle/>
            <a:p>
              <a:pPr algn="ctr"/>
              <a:endParaRPr lang="zh-CN" altLang="en-US"/>
            </a:p>
          </p:txBody>
        </p:sp>
      </p:grpSp>
      <p:sp>
        <p:nvSpPr>
          <p:cNvPr id="304" name="textbox 304"/>
          <p:cNvSpPr/>
          <p:nvPr/>
        </p:nvSpPr>
        <p:spPr>
          <a:xfrm>
            <a:off x="2874645" y="3427095"/>
            <a:ext cx="8063230" cy="2687320"/>
          </a:xfrm>
          <a:prstGeom prst="rect">
            <a:avLst/>
          </a:prstGeom>
          <a:noFill/>
          <a:ln w="0" cap="flat">
            <a:noFill/>
            <a:prstDash val="solid"/>
            <a:miter lim="0"/>
          </a:ln>
        </p:spPr>
        <p:txBody>
          <a:bodyPr vert="horz" wrap="square" lIns="0" tIns="0" rIns="0" bIns="0"/>
          <a:lstStyle/>
          <a:p>
            <a:pPr algn="l" rtl="0" eaLnBrk="0">
              <a:lnSpc>
                <a:spcPct val="82000"/>
              </a:lnSpc>
            </a:pPr>
            <a:endParaRPr sz="100" dirty="0">
              <a:solidFill>
                <a:schemeClr val="tx1"/>
              </a:solidFill>
              <a:latin typeface="Arial" panose="020B0604020202020204"/>
              <a:ea typeface="Arial" panose="020B0604020202020204"/>
              <a:cs typeface="Arial" panose="020B0604020202020204"/>
            </a:endParaRPr>
          </a:p>
          <a:p>
            <a:pPr marL="298450" indent="-285750" algn="just" rtl="0" eaLnBrk="0">
              <a:lnSpc>
                <a:spcPct val="200000"/>
              </a:lnSpc>
              <a:buFont typeface="Wingdings" panose="05000000000000000000" charset="0"/>
              <a:buChar char="Ø"/>
              <a:tabLst>
                <a:tab pos="137795" algn="l"/>
              </a:tabLst>
            </a:pPr>
            <a:r>
              <a:rPr sz="1400" kern="0" spc="50" dirty="0">
                <a:solidFill>
                  <a:schemeClr val="tx1">
                    <a:alpha val="100000"/>
                  </a:schemeClr>
                </a:solidFill>
                <a:latin typeface="微软雅黑" panose="020B0503020204020204" charset="-122"/>
                <a:ea typeface="微软雅黑" panose="020B0503020204020204" charset="-122"/>
                <a:cs typeface="微软雅黑" panose="020B0503020204020204" charset="-122"/>
              </a:rPr>
              <a:t>目前国内儿童移植以肝为主，80%的肝移植儿童为3岁以下，创新的颗粒剂型和混悬液</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满足了低龄儿童患者的用药需求，提高患者依</a:t>
            </a:r>
            <a:r>
              <a:rPr sz="1400" kern="0" spc="80" dirty="0">
                <a:solidFill>
                  <a:schemeClr val="tx1">
                    <a:alpha val="100000"/>
                  </a:schemeClr>
                </a:solidFill>
                <a:latin typeface="微软雅黑" panose="020B0503020204020204" charset="-122"/>
                <a:ea typeface="微软雅黑" panose="020B0503020204020204" charset="-122"/>
                <a:cs typeface="微软雅黑" panose="020B0503020204020204" charset="-122"/>
              </a:rPr>
              <a:t>从性。</a:t>
            </a:r>
          </a:p>
          <a:p>
            <a:pPr marL="298450" indent="-285750" algn="just" rtl="0" eaLnBrk="0">
              <a:lnSpc>
                <a:spcPct val="200000"/>
              </a:lnSpc>
              <a:buFont typeface="Wingdings" panose="05000000000000000000" charset="0"/>
              <a:buChar char="Ø"/>
              <a:tabLst>
                <a:tab pos="137795" algn="l"/>
              </a:tabLst>
            </a:pPr>
            <a:r>
              <a:rPr sz="1400"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他克莫司是狭窄治疗指数（</a:t>
            </a:r>
            <a:r>
              <a:rPr sz="1400" b="1" kern="0" spc="0" dirty="0">
                <a:solidFill>
                  <a:srgbClr val="2B437F">
                    <a:alpha val="100000"/>
                  </a:srgbClr>
                </a:solidFill>
                <a:latin typeface="微软雅黑" panose="020B0503020204020204" charset="-122"/>
                <a:ea typeface="微软雅黑" panose="020B0503020204020204" charset="-122"/>
                <a:cs typeface="微软雅黑" panose="020B0503020204020204" charset="-122"/>
              </a:rPr>
              <a:t>NTI</a:t>
            </a:r>
            <a:r>
              <a:rPr sz="1400" b="1" kern="0" spc="90" dirty="0">
                <a:solidFill>
                  <a:srgbClr val="2B437F">
                    <a:alpha val="100000"/>
                  </a:srgbClr>
                </a:solidFill>
                <a:latin typeface="微软雅黑" panose="020B0503020204020204" charset="-122"/>
                <a:ea typeface="微软雅黑" panose="020B0503020204020204" charset="-122"/>
                <a:cs typeface="微软雅黑" panose="020B0503020204020204" charset="-122"/>
              </a:rPr>
              <a:t>）药物</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，浓度过低可导致免疫抑制不足引起排斥反应</a:t>
            </a:r>
            <a:r>
              <a:rPr lang="zh-CN"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100" dirty="0">
                <a:solidFill>
                  <a:schemeClr val="tx1">
                    <a:alpha val="100000"/>
                  </a:schemeClr>
                </a:solidFill>
                <a:latin typeface="微软雅黑" panose="020B0503020204020204" charset="-122"/>
                <a:ea typeface="微软雅黑" panose="020B0503020204020204" charset="-122"/>
                <a:cs typeface="微软雅黑" panose="020B0503020204020204" charset="-122"/>
              </a:rPr>
              <a:t>浓度过高则导致不良事件的发生。随着儿童患者的</a:t>
            </a:r>
            <a:r>
              <a:rPr sz="1400" kern="0" spc="90" dirty="0">
                <a:solidFill>
                  <a:schemeClr val="tx1">
                    <a:alpha val="100000"/>
                  </a:schemeClr>
                </a:solidFill>
                <a:latin typeface="微软雅黑" panose="020B0503020204020204" charset="-122"/>
                <a:ea typeface="微软雅黑" panose="020B0503020204020204" charset="-122"/>
                <a:cs typeface="微软雅黑" panose="020B0503020204020204" charset="-122"/>
              </a:rPr>
              <a:t>生长发育和体重增长，经常需要调整</a:t>
            </a:r>
            <a:r>
              <a:rPr sz="14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药物剂量，本品利于儿童精准给药，提高儿童患者的服药依从性和长期存活</a:t>
            </a:r>
            <a:r>
              <a:rPr sz="1400" kern="0" spc="5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endParaRPr sz="1400" dirty="0">
              <a:solidFill>
                <a:schemeClr val="tx1"/>
              </a:solidFill>
              <a:latin typeface="Arial" panose="020B0604020202020204"/>
              <a:ea typeface="Arial" panose="020B0604020202020204"/>
              <a:cs typeface="Arial" panose="020B0604020202020204"/>
            </a:endParaRPr>
          </a:p>
          <a:p>
            <a:pPr marL="298450" indent="-285750" algn="just" rtl="0" eaLnBrk="0">
              <a:lnSpc>
                <a:spcPct val="200000"/>
              </a:lnSpc>
              <a:buFont typeface="Wingdings" panose="05000000000000000000" charset="0"/>
              <a:buChar char="Ø"/>
              <a:tabLst>
                <a:tab pos="137795" algn="l"/>
              </a:tabLst>
            </a:pPr>
            <a:r>
              <a:rPr lang="zh-CN"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本品</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口感较好（甜味）</a:t>
            </a:r>
            <a:r>
              <a:rPr lang="zh-CN"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a:t>
            </a:r>
            <a:r>
              <a:rPr sz="1400" kern="0" spc="70" dirty="0">
                <a:solidFill>
                  <a:schemeClr val="tx1">
                    <a:alpha val="100000"/>
                  </a:schemeClr>
                </a:solidFill>
                <a:latin typeface="微软雅黑" panose="020B0503020204020204" charset="-122"/>
                <a:ea typeface="微软雅黑" panose="020B0503020204020204" charset="-122"/>
                <a:cs typeface="微软雅黑" panose="020B0503020204020204" charset="-122"/>
              </a:rPr>
              <a:t>更贴近低龄儿童的口感偏好，利于提高患者的服药适</a:t>
            </a:r>
            <a:r>
              <a:rPr sz="1400" kern="0" spc="60" dirty="0">
                <a:solidFill>
                  <a:schemeClr val="tx1">
                    <a:alpha val="100000"/>
                  </a:schemeClr>
                </a:solidFill>
                <a:latin typeface="微软雅黑" panose="020B0503020204020204" charset="-122"/>
                <a:ea typeface="微软雅黑" panose="020B0503020204020204" charset="-122"/>
                <a:cs typeface="微软雅黑" panose="020B0503020204020204" charset="-122"/>
              </a:rPr>
              <a:t>宜性。</a:t>
            </a:r>
          </a:p>
        </p:txBody>
      </p:sp>
      <p:sp>
        <p:nvSpPr>
          <p:cNvPr id="312" name="textbox 312"/>
          <p:cNvSpPr/>
          <p:nvPr/>
        </p:nvSpPr>
        <p:spPr>
          <a:xfrm>
            <a:off x="1161288" y="1264920"/>
            <a:ext cx="9869805" cy="503555"/>
          </a:xfrm>
          <a:prstGeom prst="rect">
            <a:avLst/>
          </a:prstGeom>
          <a:solidFill>
            <a:srgbClr val="2B437F"/>
          </a:solidFill>
          <a:ln w="0" cap="flat">
            <a:solidFill>
              <a:srgbClr val="2B437F"/>
            </a:solidFill>
            <a:prstDash val="solid"/>
            <a:miter lim="0"/>
          </a:ln>
        </p:spPr>
        <p:txBody>
          <a:bodyPr vert="horz" wrap="square" lIns="0" tIns="0" rIns="0" bIns="0"/>
          <a:lstStyle/>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086610" algn="l" rtl="0" eaLnBrk="0">
              <a:lnSpc>
                <a:spcPct val="97000"/>
              </a:lnSpc>
            </a:pPr>
            <a:r>
              <a:rPr sz="16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他克莫司颗粒是目前国</a:t>
            </a: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内</a:t>
            </a:r>
            <a:r>
              <a:rPr lang="zh-CN"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第一家</a:t>
            </a: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专用于儿童肝肾移植的</a:t>
            </a:r>
            <a:r>
              <a:rPr lang="zh-CN"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国产</a:t>
            </a:r>
            <a:r>
              <a:rPr sz="1600" b="1" kern="0" spc="0" dirty="0">
                <a:solidFill>
                  <a:srgbClr val="FFFFFF">
                    <a:alpha val="100000"/>
                  </a:srgbClr>
                </a:solidFill>
                <a:latin typeface="微软雅黑" panose="020B0503020204020204" charset="-122"/>
                <a:ea typeface="微软雅黑" panose="020B0503020204020204" charset="-122"/>
                <a:cs typeface="微软雅黑" panose="020B0503020204020204" charset="-122"/>
              </a:rPr>
              <a:t>免疫抑制剂</a:t>
            </a:r>
            <a:endParaRPr sz="1600" dirty="0">
              <a:latin typeface="微软雅黑" panose="020B0503020204020204" charset="-122"/>
              <a:ea typeface="微软雅黑" panose="020B0503020204020204" charset="-122"/>
              <a:cs typeface="微软雅黑" panose="020B0503020204020204" charset="-122"/>
            </a:endParaRPr>
          </a:p>
        </p:txBody>
      </p:sp>
      <p:sp>
        <p:nvSpPr>
          <p:cNvPr id="314" name="textbox 314"/>
          <p:cNvSpPr/>
          <p:nvPr/>
        </p:nvSpPr>
        <p:spPr>
          <a:xfrm>
            <a:off x="1314360" y="4177957"/>
            <a:ext cx="1248410" cy="75056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indent="635" algn="l" rtl="0" eaLnBrk="0">
              <a:lnSpc>
                <a:spcPct val="99000"/>
              </a:lnSpc>
            </a:pPr>
            <a:r>
              <a:rPr sz="1600" b="1" kern="0" spc="0" dirty="0">
                <a:solidFill>
                  <a:srgbClr val="4D4D4F">
                    <a:alpha val="100000"/>
                  </a:srgbClr>
                </a:solidFill>
                <a:latin typeface="微软雅黑" panose="020B0503020204020204" charset="-122"/>
                <a:ea typeface="微软雅黑" panose="020B0503020204020204" charset="-122"/>
                <a:cs typeface="微软雅黑" panose="020B0503020204020204" charset="-122"/>
              </a:rPr>
              <a:t>该创新带来的 疗效或安全性</a:t>
            </a:r>
            <a:r>
              <a:rPr sz="1600" b="1" kern="0" spc="10" dirty="0">
                <a:solidFill>
                  <a:srgbClr val="4D4D4F">
                    <a:alpha val="100000"/>
                  </a:srgbClr>
                </a:solidFill>
                <a:latin typeface="微软雅黑" panose="020B0503020204020204" charset="-122"/>
                <a:ea typeface="微软雅黑" panose="020B0503020204020204" charset="-122"/>
                <a:cs typeface="微软雅黑" panose="020B0503020204020204" charset="-122"/>
              </a:rPr>
              <a:t> </a:t>
            </a:r>
            <a:r>
              <a:rPr sz="1600" b="1" kern="0" spc="160" dirty="0">
                <a:solidFill>
                  <a:srgbClr val="4D4D4F">
                    <a:alpha val="100000"/>
                  </a:srgbClr>
                </a:solidFill>
                <a:latin typeface="微软雅黑" panose="020B0503020204020204" charset="-122"/>
                <a:ea typeface="微软雅黑" panose="020B0503020204020204" charset="-122"/>
                <a:cs typeface="微软雅黑" panose="020B0503020204020204" charset="-122"/>
              </a:rPr>
              <a:t>方面的优势</a:t>
            </a:r>
            <a:endParaRPr sz="1600" dirty="0">
              <a:latin typeface="微软雅黑" panose="020B0503020204020204" charset="-122"/>
              <a:ea typeface="微软雅黑" panose="020B0503020204020204" charset="-122"/>
              <a:cs typeface="微软雅黑" panose="020B0503020204020204" charset="-122"/>
            </a:endParaRPr>
          </a:p>
        </p:txBody>
      </p:sp>
      <p:sp>
        <p:nvSpPr>
          <p:cNvPr id="320" name="textbox 320"/>
          <p:cNvSpPr/>
          <p:nvPr/>
        </p:nvSpPr>
        <p:spPr>
          <a:xfrm>
            <a:off x="472872" y="625633"/>
            <a:ext cx="1280794" cy="381634"/>
          </a:xfrm>
          <a:prstGeom prst="rect">
            <a:avLst/>
          </a:prstGeom>
          <a:noFill/>
          <a:ln w="0" cap="flat">
            <a:noFill/>
            <a:prstDash val="solid"/>
            <a:miter lim="0"/>
          </a:ln>
        </p:spPr>
        <p:txBody>
          <a:bodyPr vert="horz" wrap="square" lIns="0" tIns="0" rIns="0" bIns="0"/>
          <a:lstStyle/>
          <a:p>
            <a:pPr algn="l" rtl="0" eaLnBrk="0">
              <a:lnSpc>
                <a:spcPct val="89000"/>
              </a:lnSpc>
            </a:pPr>
            <a:endParaRPr sz="100" dirty="0">
              <a:solidFill>
                <a:schemeClr val="tx1"/>
              </a:solidFill>
              <a:latin typeface="Arial" panose="020B0604020202020204"/>
              <a:ea typeface="Arial" panose="020B0604020202020204"/>
              <a:cs typeface="Arial" panose="020B0604020202020204"/>
            </a:endParaRPr>
          </a:p>
          <a:p>
            <a:pPr marL="12700" algn="l" rtl="0" eaLnBrk="0">
              <a:lnSpc>
                <a:spcPct val="97000"/>
              </a:lnSpc>
            </a:pPr>
            <a:r>
              <a:rPr lang="en-US" sz="2400" b="1"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4</a:t>
            </a:r>
            <a:r>
              <a:rPr sz="2400" b="1" kern="0" spc="-40" dirty="0">
                <a:solidFill>
                  <a:schemeClr val="tx1">
                    <a:alpha val="100000"/>
                  </a:schemeClr>
                </a:solidFill>
                <a:latin typeface="微软雅黑" panose="020B0503020204020204" charset="-122"/>
                <a:ea typeface="微软雅黑" panose="020B0503020204020204" charset="-122"/>
                <a:cs typeface="微软雅黑" panose="020B0503020204020204" charset="-122"/>
              </a:rPr>
              <a:t>. 创新性</a:t>
            </a:r>
          </a:p>
        </p:txBody>
      </p:sp>
      <p:sp>
        <p:nvSpPr>
          <p:cNvPr id="324" name="textbox 324"/>
          <p:cNvSpPr/>
          <p:nvPr/>
        </p:nvSpPr>
        <p:spPr>
          <a:xfrm>
            <a:off x="1337915" y="2470188"/>
            <a:ext cx="1042669" cy="26352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7000"/>
              </a:lnSpc>
            </a:pPr>
            <a:r>
              <a:rPr sz="1600" b="1" kern="0" spc="-10" dirty="0">
                <a:solidFill>
                  <a:srgbClr val="4D4D4F">
                    <a:alpha val="100000"/>
                  </a:srgbClr>
                </a:solidFill>
                <a:latin typeface="微软雅黑" panose="020B0503020204020204" charset="-122"/>
                <a:ea typeface="微软雅黑" panose="020B0503020204020204" charset="-122"/>
                <a:cs typeface="微软雅黑" panose="020B0503020204020204" charset="-122"/>
              </a:rPr>
              <a:t>主要创新点</a:t>
            </a:r>
            <a:endParaRPr sz="1600" dirty="0">
              <a:latin typeface="微软雅黑" panose="020B0503020204020204" charset="-122"/>
              <a:ea typeface="微软雅黑" panose="020B0503020204020204" charset="-122"/>
              <a:cs typeface="微软雅黑" panose="020B0503020204020204" charset="-122"/>
            </a:endParaRPr>
          </a:p>
        </p:txBody>
      </p:sp>
      <p:sp>
        <p:nvSpPr>
          <p:cNvPr id="328" name="path 328"/>
          <p:cNvSpPr/>
          <p:nvPr/>
        </p:nvSpPr>
        <p:spPr>
          <a:xfrm>
            <a:off x="2719070" y="3610610"/>
            <a:ext cx="76200" cy="2399665"/>
          </a:xfrm>
          <a:custGeom>
            <a:avLst/>
            <a:gdLst/>
            <a:ahLst/>
            <a:cxnLst/>
            <a:rect l="0" t="0" r="0" b="0"/>
            <a:pathLst>
              <a:path w="81" h="2553">
                <a:moveTo>
                  <a:pt x="0" y="40"/>
                </a:moveTo>
                <a:cubicBezTo>
                  <a:pt x="0" y="18"/>
                  <a:pt x="18" y="0"/>
                  <a:pt x="40" y="0"/>
                </a:cubicBezTo>
                <a:lnTo>
                  <a:pt x="40" y="0"/>
                </a:lnTo>
                <a:cubicBezTo>
                  <a:pt x="63" y="0"/>
                  <a:pt x="81" y="18"/>
                  <a:pt x="81" y="40"/>
                </a:cubicBezTo>
                <a:lnTo>
                  <a:pt x="81" y="2512"/>
                </a:lnTo>
                <a:cubicBezTo>
                  <a:pt x="81" y="2535"/>
                  <a:pt x="63" y="2553"/>
                  <a:pt x="40" y="2553"/>
                </a:cubicBezTo>
                <a:lnTo>
                  <a:pt x="40" y="2553"/>
                </a:lnTo>
                <a:cubicBezTo>
                  <a:pt x="18" y="2553"/>
                  <a:pt x="0" y="2535"/>
                  <a:pt x="0" y="2512"/>
                </a:cubicBezTo>
                <a:lnTo>
                  <a:pt x="0" y="40"/>
                </a:lnTo>
                <a:close/>
              </a:path>
            </a:pathLst>
          </a:custGeom>
          <a:solidFill>
            <a:srgbClr val="A5A5A5">
              <a:alpha val="100000"/>
            </a:srgbClr>
          </a:solidFill>
          <a:ln w="0" cap="flat">
            <a:noFill/>
            <a:prstDash val="solid"/>
            <a:miter lim="0"/>
          </a:ln>
        </p:spPr>
        <p:txBody>
          <a:bodyPr rtlCol="0"/>
          <a:lstStyle/>
          <a:p>
            <a:pPr algn="ctr"/>
            <a:endParaRPr lang="zh-CN" altLang="en-US"/>
          </a:p>
        </p:txBody>
      </p:sp>
      <p:sp>
        <p:nvSpPr>
          <p:cNvPr id="2" name="灯片编号占位符 1"/>
          <p:cNvSpPr>
            <a:spLocks noGrp="1"/>
          </p:cNvSpPr>
          <p:nvPr/>
        </p:nvSpPr>
        <p:spPr>
          <a:xfrm>
            <a:off x="8825610" y="6101080"/>
            <a:ext cx="2804160"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textbox 346"/>
          <p:cNvSpPr/>
          <p:nvPr/>
        </p:nvSpPr>
        <p:spPr>
          <a:xfrm>
            <a:off x="-12700" y="438150"/>
            <a:ext cx="3480435" cy="743585"/>
          </a:xfrm>
          <a:prstGeom prst="rect">
            <a:avLst/>
          </a:prstGeom>
          <a:noFill/>
          <a:ln w="0" cap="flat">
            <a:noFill/>
            <a:prstDash val="solid"/>
            <a:miter lim="0"/>
          </a:ln>
        </p:spPr>
        <p:txBody>
          <a:bodyPr vert="horz" wrap="square" lIns="0" tIns="0" rIns="0" bIns="0"/>
          <a:lstStyle/>
          <a:p>
            <a:pPr algn="l" rtl="0" eaLnBrk="0">
              <a:lnSpc>
                <a:spcPct val="130000"/>
              </a:lnSpc>
            </a:pPr>
            <a:endParaRPr sz="1000" dirty="0">
              <a:solidFill>
                <a:schemeClr val="tx1"/>
              </a:solidFill>
              <a:latin typeface="Arial" panose="020B0604020202020204"/>
              <a:ea typeface="Arial" panose="020B0604020202020204"/>
              <a:cs typeface="Arial" panose="020B0604020202020204"/>
            </a:endParaRPr>
          </a:p>
          <a:p>
            <a:pPr marL="241300" algn="l" rtl="0" eaLnBrk="0">
              <a:lnSpc>
                <a:spcPct val="98000"/>
              </a:lnSpc>
              <a:spcBef>
                <a:spcPts val="0"/>
              </a:spcBef>
              <a:tabLst>
                <a:tab pos="478790" algn="l"/>
              </a:tabLst>
            </a:pPr>
            <a:r>
              <a:rPr sz="2400" kern="0" spc="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en-US"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5</a:t>
            </a:r>
            <a:r>
              <a:rPr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  </a:t>
            </a:r>
            <a:r>
              <a:rPr lang="zh-CN"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（一）</a:t>
            </a:r>
            <a:r>
              <a:rPr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公平性</a:t>
            </a:r>
            <a:r>
              <a:rPr lang="zh-CN" sz="2400" b="1" kern="0" spc="-20" dirty="0">
                <a:solidFill>
                  <a:schemeClr val="tx1">
                    <a:alpha val="100000"/>
                  </a:schemeClr>
                </a:solidFill>
                <a:latin typeface="微软雅黑" panose="020B0503020204020204" charset="-122"/>
                <a:ea typeface="微软雅黑" panose="020B0503020204020204" charset="-122"/>
                <a:cs typeface="微软雅黑" panose="020B0503020204020204" charset="-122"/>
              </a:rPr>
              <a:t>信息</a:t>
            </a:r>
          </a:p>
        </p:txBody>
      </p:sp>
      <p:sp>
        <p:nvSpPr>
          <p:cNvPr id="2" name="灯片编号占位符 1"/>
          <p:cNvSpPr>
            <a:spLocks noGrp="1"/>
          </p:cNvSpPr>
          <p:nvPr/>
        </p:nvSpPr>
        <p:spPr>
          <a:xfrm>
            <a:off x="8825610" y="6101080"/>
            <a:ext cx="2804160" cy="276860"/>
          </a:xfrm>
          <a:prstGeom prst="rect">
            <a:avLst/>
          </a:prstGeom>
        </p:spPr>
        <p:txBody>
          <a:bodyPr wrap="square" lIns="0" tIns="0" rIns="0" bIns="0">
            <a:spAutoFit/>
          </a:bodyPr>
          <a:lstStyle>
            <a:lvl1pPr marL="0" algn="r">
              <a:defRPr>
                <a:solidFill>
                  <a:schemeClr val="tx1">
                    <a:tint val="75000"/>
                  </a:schemeClr>
                </a:solidFill>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altLang="zh-CN"/>
              <a:t>7</a:t>
            </a:r>
          </a:p>
        </p:txBody>
      </p:sp>
      <p:sp>
        <p:nvSpPr>
          <p:cNvPr id="5" name="文本框 4"/>
          <p:cNvSpPr txBox="1"/>
          <p:nvPr>
            <p:custDataLst>
              <p:tags r:id="rId1"/>
            </p:custDataLst>
          </p:nvPr>
        </p:nvSpPr>
        <p:spPr>
          <a:xfrm>
            <a:off x="466090" y="1181100"/>
            <a:ext cx="5320665" cy="672465"/>
          </a:xfrm>
          <a:prstGeom prst="rect">
            <a:avLst/>
          </a:prstGeom>
          <a:solidFill>
            <a:srgbClr val="2B437F"/>
          </a:solidFill>
          <a:ln>
            <a:solidFill>
              <a:srgbClr val="2B437F"/>
            </a:solidFill>
          </a:ln>
        </p:spPr>
        <p:txBody>
          <a:bodyPr wrap="square" rtlCol="0">
            <a:noAutofit/>
          </a:bodyPr>
          <a:lstStyle/>
          <a:p>
            <a:pPr>
              <a:lnSpc>
                <a:spcPct val="150000"/>
              </a:lnSpc>
            </a:pPr>
            <a:r>
              <a:rPr lang="zh-CN" altLang="en-US" sz="1400" b="1" dirty="0">
                <a:solidFill>
                  <a:schemeClr val="bg1"/>
                </a:solidFill>
                <a:latin typeface="微软雅黑" panose="020B0503020204020204" charset="-122"/>
                <a:ea typeface="微软雅黑" panose="020B0503020204020204" charset="-122"/>
              </a:rPr>
              <a:t>影响公共健康</a:t>
            </a:r>
          </a:p>
          <a:p>
            <a:pPr marL="171450" indent="-171450">
              <a:lnSpc>
                <a:spcPct val="150000"/>
              </a:lnSpc>
              <a:buFont typeface="Wingdings" panose="05000000000000000000" charset="0"/>
              <a:buChar char="Ø"/>
            </a:pPr>
            <a:r>
              <a:rPr lang="zh-CN" altLang="en-US" sz="1200" b="1" dirty="0">
                <a:solidFill>
                  <a:schemeClr val="bg1"/>
                </a:solidFill>
                <a:latin typeface="微软雅黑" panose="020B0503020204020204" charset="-122"/>
                <a:ea typeface="微软雅黑" panose="020B0503020204020204" charset="-122"/>
              </a:rPr>
              <a:t>中国儿童移植领跑全球：胆道闭锁与遗传病患儿依赖肝移植重获新生</a:t>
            </a:r>
          </a:p>
        </p:txBody>
      </p:sp>
      <p:sp>
        <p:nvSpPr>
          <p:cNvPr id="6" name="文本框 5"/>
          <p:cNvSpPr txBox="1"/>
          <p:nvPr>
            <p:custDataLst>
              <p:tags r:id="rId2"/>
            </p:custDataLst>
          </p:nvPr>
        </p:nvSpPr>
        <p:spPr>
          <a:xfrm>
            <a:off x="466136" y="1875452"/>
            <a:ext cx="5320710" cy="2030095"/>
          </a:xfrm>
          <a:prstGeom prst="rect">
            <a:avLst/>
          </a:prstGeom>
          <a:solidFill>
            <a:srgbClr val="F2F2F2"/>
          </a:solidFill>
          <a:ln>
            <a:noFill/>
          </a:ln>
        </p:spPr>
        <p:txBody>
          <a:bodyPr wrap="square" rtlCol="0">
            <a:spAutoFit/>
          </a:bodyPr>
          <a:lstStyle/>
          <a:p>
            <a:pPr algn="just">
              <a:lnSpc>
                <a:spcPct val="150000"/>
              </a:lnSpc>
            </a:pPr>
            <a:r>
              <a:rPr lang="zh-CN" altLang="zh-CN" sz="1400" dirty="0">
                <a:solidFill>
                  <a:schemeClr val="tx1"/>
                </a:solidFill>
                <a:latin typeface="微软雅黑" panose="020B0503020204020204" charset="-122"/>
                <a:ea typeface="微软雅黑" panose="020B0503020204020204" charset="-122"/>
                <a:cs typeface="微软雅黑" panose="020B0503020204020204" charset="-122"/>
              </a:rPr>
              <a:t>2020年儿童肝移植新增手术例数为</a:t>
            </a:r>
            <a:r>
              <a:rPr lang="zh-CN" altLang="zh-CN" sz="1400" b="1" dirty="0">
                <a:solidFill>
                  <a:srgbClr val="2B437F"/>
                </a:solidFill>
                <a:latin typeface="微软雅黑" panose="020B0503020204020204" charset="-122"/>
                <a:ea typeface="微软雅黑" panose="020B0503020204020204" charset="-122"/>
                <a:cs typeface="微软雅黑" panose="020B0503020204020204" charset="-122"/>
              </a:rPr>
              <a:t>1178例</a:t>
            </a:r>
            <a:r>
              <a:rPr lang="zh-CN" altLang="zh-CN" sz="1400" dirty="0">
                <a:solidFill>
                  <a:schemeClr val="tx1"/>
                </a:solidFill>
                <a:latin typeface="微软雅黑" panose="020B0503020204020204" charset="-122"/>
                <a:ea typeface="微软雅黑" panose="020B0503020204020204" charset="-122"/>
                <a:cs typeface="微软雅黑" panose="020B0503020204020204" charset="-122"/>
              </a:rPr>
              <a:t>，2022年儿童肾移植新增手术例数为</a:t>
            </a:r>
            <a:r>
              <a:rPr lang="zh-CN" altLang="zh-CN" sz="1400" b="1" dirty="0">
                <a:solidFill>
                  <a:srgbClr val="2B437F"/>
                </a:solidFill>
                <a:latin typeface="微软雅黑" panose="020B0503020204020204" charset="-122"/>
                <a:ea typeface="微软雅黑" panose="020B0503020204020204" charset="-122"/>
                <a:cs typeface="微软雅黑" panose="020B0503020204020204" charset="-122"/>
              </a:rPr>
              <a:t>575例</a:t>
            </a:r>
            <a:r>
              <a:rPr lang="zh-CN" altLang="zh-CN" sz="1400" dirty="0">
                <a:solidFill>
                  <a:schemeClr val="tx1"/>
                </a:solidFill>
                <a:latin typeface="微软雅黑" panose="020B0503020204020204" charset="-122"/>
                <a:ea typeface="微软雅黑" panose="020B0503020204020204" charset="-122"/>
                <a:cs typeface="微软雅黑" panose="020B0503020204020204" charset="-122"/>
              </a:rPr>
              <a:t>。中国是全世界儿童肝移植年开展例数最多的国家。以胆道闭锁、遗传代谢性疾病为主的3岁以下婴幼儿逐渐成为国内儿童肝移植手术最主要的受者群体。如果不及时治疗，多数胆道闭锁病人将在⼀年内因为肝功能衰竭而死亡，而肝移植是其最终治疗手段。</a:t>
            </a:r>
          </a:p>
        </p:txBody>
      </p:sp>
      <p:sp>
        <p:nvSpPr>
          <p:cNvPr id="17" name="文本框 16"/>
          <p:cNvSpPr txBox="1"/>
          <p:nvPr/>
        </p:nvSpPr>
        <p:spPr>
          <a:xfrm>
            <a:off x="6066790" y="1181100"/>
            <a:ext cx="5320665" cy="766445"/>
          </a:xfrm>
          <a:prstGeom prst="rect">
            <a:avLst/>
          </a:prstGeom>
          <a:solidFill>
            <a:srgbClr val="2B437F"/>
          </a:solidFill>
          <a:ln>
            <a:solidFill>
              <a:srgbClr val="2B437F"/>
            </a:solidFill>
          </a:ln>
        </p:spPr>
        <p:txBody>
          <a:bodyPr wrap="square" rtlCol="0">
            <a:noAutofit/>
          </a:bodyPr>
          <a:lstStyle/>
          <a:p>
            <a:pPr>
              <a:lnSpc>
                <a:spcPct val="150000"/>
              </a:lnSpc>
            </a:pPr>
            <a:r>
              <a:rPr lang="zh-CN" altLang="en-US" sz="1400" b="1" dirty="0">
                <a:solidFill>
                  <a:schemeClr val="bg1"/>
                </a:solidFill>
                <a:latin typeface="微软雅黑" panose="020B0503020204020204" charset="-122"/>
                <a:ea typeface="微软雅黑" panose="020B0503020204020204" charset="-122"/>
              </a:rPr>
              <a:t>弥补目录短板</a:t>
            </a:r>
            <a:endParaRPr lang="zh-CN" altLang="en-US" sz="1200" b="1" dirty="0">
              <a:solidFill>
                <a:schemeClr val="bg1"/>
              </a:solidFill>
              <a:latin typeface="微软雅黑" panose="020B0503020204020204" charset="-122"/>
              <a:ea typeface="微软雅黑" panose="020B0503020204020204" charset="-122"/>
            </a:endParaRPr>
          </a:p>
          <a:p>
            <a:pPr marL="171450" indent="-171450">
              <a:lnSpc>
                <a:spcPct val="150000"/>
              </a:lnSpc>
              <a:buFont typeface="Wingdings" panose="05000000000000000000" charset="0"/>
              <a:buChar char="Ø"/>
            </a:pPr>
            <a:r>
              <a:rPr lang="zh-CN" altLang="en-US" sz="1200" b="1" dirty="0">
                <a:solidFill>
                  <a:schemeClr val="bg1"/>
                </a:solidFill>
                <a:latin typeface="微软雅黑" panose="020B0503020204020204" charset="-122"/>
                <a:ea typeface="微软雅黑" panose="020B0503020204020204" charset="-122"/>
              </a:rPr>
              <a:t>现有目录暂无儿童移植专用免疫抑制剂型</a:t>
            </a:r>
          </a:p>
        </p:txBody>
      </p:sp>
      <p:sp>
        <p:nvSpPr>
          <p:cNvPr id="18" name="文本框 17"/>
          <p:cNvSpPr txBox="1"/>
          <p:nvPr/>
        </p:nvSpPr>
        <p:spPr>
          <a:xfrm>
            <a:off x="6058535" y="1875155"/>
            <a:ext cx="5329555" cy="2029460"/>
          </a:xfrm>
          <a:prstGeom prst="rect">
            <a:avLst/>
          </a:prstGeom>
          <a:solidFill>
            <a:srgbClr val="F2F2F2"/>
          </a:solidFill>
          <a:ln>
            <a:noFill/>
          </a:ln>
        </p:spPr>
        <p:txBody>
          <a:bodyPr wrap="square" rtlCol="0">
            <a:noAutofit/>
          </a:bodyPr>
          <a:lstStyle/>
          <a:p>
            <a:pPr>
              <a:lnSpc>
                <a:spcPct val="150000"/>
              </a:lnSpc>
            </a:pPr>
            <a:r>
              <a:rPr altLang="zh-CN" sz="1400" dirty="0">
                <a:solidFill>
                  <a:schemeClr val="tx1"/>
                </a:solidFill>
                <a:latin typeface="微软雅黑" panose="020B0503020204020204" charset="-122"/>
                <a:ea typeface="微软雅黑" panose="020B0503020204020204" charset="-122"/>
                <a:cs typeface="微软雅黑" panose="020B0503020204020204" charset="-122"/>
              </a:rPr>
              <a:t>他克莫司作为NTI类药物，对治疗剂量和血药浓度有精准的要求，且儿童移植受者药代动力学与成人差异较大，用药依从性较差，易导致急性排斥反应，同时受到服药便利性、药物味道等多种因素的影响。</a:t>
            </a:r>
            <a:r>
              <a:rPr altLang="zh-CN" sz="1400" b="1" dirty="0">
                <a:solidFill>
                  <a:srgbClr val="2B437F"/>
                </a:solidFill>
                <a:latin typeface="微软雅黑" panose="020B0503020204020204" charset="-122"/>
                <a:ea typeface="微软雅黑" panose="020B0503020204020204" charset="-122"/>
                <a:cs typeface="微软雅黑" panose="020B0503020204020204" charset="-122"/>
              </a:rPr>
              <a:t>目前，目录内尚未存在专用于儿童移植受者的免疫抑制剂型</a:t>
            </a:r>
            <a:r>
              <a:rPr lang="zh-CN" sz="1400" b="1" dirty="0">
                <a:solidFill>
                  <a:srgbClr val="2B437F"/>
                </a:solidFill>
                <a:latin typeface="微软雅黑" panose="020B0503020204020204" charset="-122"/>
                <a:ea typeface="微软雅黑" panose="020B0503020204020204" charset="-122"/>
                <a:cs typeface="微软雅黑" panose="020B0503020204020204" charset="-122"/>
              </a:rPr>
              <a:t>，他克莫司颗粒填补了该领域临床空白。</a:t>
            </a:r>
          </a:p>
        </p:txBody>
      </p:sp>
      <p:sp>
        <p:nvSpPr>
          <p:cNvPr id="7" name="文本框 6"/>
          <p:cNvSpPr txBox="1"/>
          <p:nvPr>
            <p:custDataLst>
              <p:tags r:id="rId3"/>
            </p:custDataLst>
          </p:nvPr>
        </p:nvSpPr>
        <p:spPr>
          <a:xfrm>
            <a:off x="466090" y="4069715"/>
            <a:ext cx="5320665" cy="655320"/>
          </a:xfrm>
          <a:prstGeom prst="rect">
            <a:avLst/>
          </a:prstGeom>
          <a:solidFill>
            <a:srgbClr val="2B437F"/>
          </a:solidFill>
          <a:ln>
            <a:solidFill>
              <a:srgbClr val="2B437F"/>
            </a:solidFill>
          </a:ln>
        </p:spPr>
        <p:txBody>
          <a:bodyPr wrap="square" rtlCol="0">
            <a:noAutofit/>
          </a:bodyPr>
          <a:lstStyle/>
          <a:p>
            <a:pPr>
              <a:lnSpc>
                <a:spcPct val="150000"/>
              </a:lnSpc>
            </a:pPr>
            <a:r>
              <a:rPr lang="zh-CN" altLang="en-US" sz="1400" b="1" dirty="0">
                <a:solidFill>
                  <a:schemeClr val="bg1"/>
                </a:solidFill>
                <a:latin typeface="微软雅黑" panose="020B0503020204020204" charset="-122"/>
                <a:ea typeface="微软雅黑" panose="020B0503020204020204" charset="-122"/>
              </a:rPr>
              <a:t>保障基本原则</a:t>
            </a:r>
          </a:p>
          <a:p>
            <a:pPr marL="171450" indent="-171450">
              <a:lnSpc>
                <a:spcPct val="150000"/>
              </a:lnSpc>
              <a:buFont typeface="Wingdings" panose="05000000000000000000" charset="0"/>
              <a:buChar char="Ø"/>
            </a:pPr>
            <a:r>
              <a:rPr lang="zh-CN" altLang="en-US" sz="1200" b="1" dirty="0">
                <a:solidFill>
                  <a:schemeClr val="bg1"/>
                </a:solidFill>
                <a:latin typeface="微软雅黑" panose="020B0503020204020204" charset="-122"/>
                <a:ea typeface="微软雅黑" panose="020B0503020204020204" charset="-122"/>
              </a:rPr>
              <a:t>实现儿童移植受体精准用药，降低患者负担</a:t>
            </a:r>
          </a:p>
        </p:txBody>
      </p:sp>
      <p:sp>
        <p:nvSpPr>
          <p:cNvPr id="8" name="文本框 7"/>
          <p:cNvSpPr txBox="1"/>
          <p:nvPr>
            <p:custDataLst>
              <p:tags r:id="rId4"/>
            </p:custDataLst>
          </p:nvPr>
        </p:nvSpPr>
        <p:spPr>
          <a:xfrm>
            <a:off x="466090" y="4721860"/>
            <a:ext cx="5320665" cy="1183640"/>
          </a:xfrm>
          <a:prstGeom prst="rect">
            <a:avLst/>
          </a:prstGeom>
          <a:solidFill>
            <a:srgbClr val="F2F2F2"/>
          </a:solidFill>
          <a:ln>
            <a:noFill/>
          </a:ln>
        </p:spPr>
        <p:txBody>
          <a:bodyPr wrap="square" rtlCol="0">
            <a:noAutofit/>
          </a:bodyPr>
          <a:lstStyle/>
          <a:p>
            <a:pPr>
              <a:lnSpc>
                <a:spcPct val="150000"/>
              </a:lnSpc>
            </a:pPr>
            <a:r>
              <a:rPr lang="zh-CN" sz="1400" b="1" dirty="0">
                <a:solidFill>
                  <a:srgbClr val="2B437F"/>
                </a:solidFill>
                <a:latin typeface="微软雅黑" panose="020B0503020204020204" charset="-122"/>
                <a:ea typeface="微软雅黑" panose="020B0503020204020204" charset="-122"/>
                <a:cs typeface="微软雅黑" panose="020B0503020204020204" charset="-122"/>
              </a:rPr>
              <a:t>儿</a:t>
            </a:r>
            <a:r>
              <a:rPr altLang="zh-CN" sz="1400" b="1" dirty="0">
                <a:solidFill>
                  <a:srgbClr val="2B437F"/>
                </a:solidFill>
                <a:latin typeface="微软雅黑" panose="020B0503020204020204" charset="-122"/>
                <a:ea typeface="微软雅黑" panose="020B0503020204020204" charset="-122"/>
                <a:cs typeface="微软雅黑" panose="020B0503020204020204" charset="-122"/>
              </a:rPr>
              <a:t>童移植受者是特殊的用药群体，需要更精准地用药。</a:t>
            </a:r>
            <a:r>
              <a:rPr altLang="zh-CN" sz="1400" dirty="0">
                <a:solidFill>
                  <a:schemeClr val="tx1"/>
                </a:solidFill>
                <a:latin typeface="微软雅黑" panose="020B0503020204020204" charset="-122"/>
                <a:ea typeface="微软雅黑" panose="020B0503020204020204" charset="-122"/>
                <a:cs typeface="微软雅黑" panose="020B0503020204020204" charset="-122"/>
              </a:rPr>
              <a:t>目前可开展儿童器官移植的医院相对集中。</a:t>
            </a:r>
            <a:r>
              <a:rPr altLang="zh-CN" sz="1400" b="1" dirty="0">
                <a:solidFill>
                  <a:srgbClr val="2B437F"/>
                </a:solidFill>
                <a:latin typeface="微软雅黑" panose="020B0503020204020204" charset="-122"/>
                <a:ea typeface="微软雅黑" panose="020B0503020204020204" charset="-122"/>
                <a:cs typeface="微软雅黑" panose="020B0503020204020204" charset="-122"/>
              </a:rPr>
              <a:t>进</a:t>
            </a:r>
            <a:r>
              <a:rPr lang="zh-CN" sz="1400" b="1" dirty="0">
                <a:solidFill>
                  <a:srgbClr val="2B437F"/>
                </a:solidFill>
                <a:latin typeface="微软雅黑" panose="020B0503020204020204" charset="-122"/>
                <a:ea typeface="微软雅黑" panose="020B0503020204020204" charset="-122"/>
                <a:cs typeface="微软雅黑" panose="020B0503020204020204" charset="-122"/>
              </a:rPr>
              <a:t>入</a:t>
            </a:r>
            <a:r>
              <a:rPr altLang="zh-CN" sz="1400" b="1" dirty="0">
                <a:solidFill>
                  <a:srgbClr val="2B437F"/>
                </a:solidFill>
                <a:latin typeface="微软雅黑" panose="020B0503020204020204" charset="-122"/>
                <a:ea typeface="微软雅黑" panose="020B0503020204020204" charset="-122"/>
                <a:cs typeface="微软雅黑" panose="020B0503020204020204" charset="-122"/>
              </a:rPr>
              <a:t>医保后将能迅速提高患者可及性，极大降低患者负担。</a:t>
            </a:r>
          </a:p>
        </p:txBody>
      </p:sp>
      <p:sp>
        <p:nvSpPr>
          <p:cNvPr id="19" name="文本框 18"/>
          <p:cNvSpPr txBox="1"/>
          <p:nvPr/>
        </p:nvSpPr>
        <p:spPr>
          <a:xfrm>
            <a:off x="6066790" y="4069080"/>
            <a:ext cx="5320665" cy="974725"/>
          </a:xfrm>
          <a:prstGeom prst="rect">
            <a:avLst/>
          </a:prstGeom>
          <a:solidFill>
            <a:srgbClr val="2B437F"/>
          </a:solidFill>
          <a:ln>
            <a:solidFill>
              <a:srgbClr val="2B437F"/>
            </a:solidFill>
          </a:ln>
        </p:spPr>
        <p:txBody>
          <a:bodyPr wrap="square" rtlCol="0">
            <a:noAutofit/>
          </a:bodyPr>
          <a:lstStyle/>
          <a:p>
            <a:pPr>
              <a:lnSpc>
                <a:spcPct val="150000"/>
              </a:lnSpc>
            </a:pPr>
            <a:r>
              <a:rPr lang="zh-CN" altLang="en-US" sz="1400" b="1" dirty="0">
                <a:solidFill>
                  <a:schemeClr val="bg1"/>
                </a:solidFill>
                <a:latin typeface="微软雅黑" panose="020B0503020204020204" charset="-122"/>
                <a:ea typeface="微软雅黑" panose="020B0503020204020204" charset="-122"/>
              </a:rPr>
              <a:t>便于临床管理</a:t>
            </a:r>
          </a:p>
          <a:p>
            <a:pPr marL="171450" indent="-171450">
              <a:lnSpc>
                <a:spcPct val="150000"/>
              </a:lnSpc>
              <a:buFont typeface="Wingdings" panose="05000000000000000000" charset="0"/>
              <a:buChar char="Ø"/>
            </a:pPr>
            <a:r>
              <a:rPr lang="zh-CN" altLang="en-US" sz="1200" b="1" dirty="0">
                <a:solidFill>
                  <a:schemeClr val="bg1"/>
                </a:solidFill>
                <a:latin typeface="微软雅黑" panose="020B0503020204020204" charset="-122"/>
                <a:ea typeface="微软雅黑" panose="020B0503020204020204" charset="-122"/>
                <a:sym typeface="+mn-ea"/>
              </a:rPr>
              <a:t>保障用药规范，</a:t>
            </a:r>
            <a:r>
              <a:rPr lang="zh-CN" altLang="en-US" sz="1200" b="1" dirty="0">
                <a:solidFill>
                  <a:schemeClr val="bg1"/>
                </a:solidFill>
                <a:latin typeface="微软雅黑" panose="020B0503020204020204" charset="-122"/>
                <a:ea typeface="微软雅黑" panose="020B0503020204020204" charset="-122"/>
              </a:rPr>
              <a:t>降低超说明书滥用风险</a:t>
            </a:r>
          </a:p>
        </p:txBody>
      </p:sp>
      <p:sp>
        <p:nvSpPr>
          <p:cNvPr id="20" name="文本框 19"/>
          <p:cNvSpPr txBox="1"/>
          <p:nvPr/>
        </p:nvSpPr>
        <p:spPr>
          <a:xfrm>
            <a:off x="6058535" y="4745990"/>
            <a:ext cx="5329555" cy="1160145"/>
          </a:xfrm>
          <a:prstGeom prst="rect">
            <a:avLst/>
          </a:prstGeom>
          <a:solidFill>
            <a:srgbClr val="F2F2F2"/>
          </a:solidFill>
          <a:ln>
            <a:noFill/>
          </a:ln>
        </p:spPr>
        <p:txBody>
          <a:bodyPr wrap="square" rtlCol="0">
            <a:noAutofit/>
          </a:bodyPr>
          <a:lstStyle/>
          <a:p>
            <a:pPr>
              <a:lnSpc>
                <a:spcPct val="150000"/>
              </a:lnSpc>
            </a:pPr>
            <a:r>
              <a:rPr altLang="zh-CN" sz="1400" dirty="0">
                <a:solidFill>
                  <a:schemeClr val="tx1"/>
                </a:solidFill>
                <a:latin typeface="微软雅黑" panose="020B0503020204020204" charset="-122"/>
                <a:ea typeface="微软雅黑" panose="020B0503020204020204" charset="-122"/>
                <a:cs typeface="微软雅黑" panose="020B0503020204020204" charset="-122"/>
              </a:rPr>
              <a:t>本品属于</a:t>
            </a:r>
            <a:r>
              <a:rPr altLang="zh-CN" sz="1400" b="1" dirty="0">
                <a:solidFill>
                  <a:srgbClr val="2B437F"/>
                </a:solidFill>
                <a:latin typeface="微软雅黑" panose="020B0503020204020204" charset="-122"/>
                <a:ea typeface="微软雅黑" panose="020B0503020204020204" charset="-122"/>
                <a:cs typeface="微软雅黑" panose="020B0503020204020204" charset="-122"/>
              </a:rPr>
              <a:t>特药范围</a:t>
            </a:r>
            <a:r>
              <a:rPr altLang="zh-CN" sz="1400" dirty="0">
                <a:solidFill>
                  <a:schemeClr val="tx1"/>
                </a:solidFill>
                <a:latin typeface="微软雅黑" panose="020B0503020204020204" charset="-122"/>
                <a:ea typeface="微软雅黑" panose="020B0503020204020204" charset="-122"/>
                <a:cs typeface="微软雅黑" panose="020B0503020204020204" charset="-122"/>
              </a:rPr>
              <a:t>，处方管理严格，人群及适应症定义明确，</a:t>
            </a:r>
            <a:r>
              <a:rPr altLang="zh-CN" sz="1400" b="1" dirty="0">
                <a:solidFill>
                  <a:srgbClr val="2B437F"/>
                </a:solidFill>
                <a:latin typeface="微软雅黑" panose="020B0503020204020204" charset="-122"/>
                <a:ea typeface="微软雅黑" panose="020B0503020204020204" charset="-122"/>
                <a:cs typeface="微软雅黑" panose="020B0503020204020204" charset="-122"/>
              </a:rPr>
              <a:t>便于临床用药管理，降低超说明书滥用风险。</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ThkZDc3NTkzYzNlYzQ0MTg0NGEwMGI1YjEyYjg4NTMifQ=="/>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15.xml><?xml version="1.0" encoding="utf-8"?>
<p:tagLst xmlns:a="http://schemas.openxmlformats.org/drawingml/2006/main" xmlns:r="http://schemas.openxmlformats.org/officeDocument/2006/relationships" xmlns:p="http://schemas.openxmlformats.org/presentationml/2006/main">
  <p:tag name="TABLE_ENDDRAG_ORIGIN_RECT" val="396*339"/>
  <p:tag name="TABLE_ENDDRAG_RECT" val="71*163*396*339"/>
</p:tagLst>
</file>

<file path=ppt/tags/tag16.xml><?xml version="1.0" encoding="utf-8"?>
<p:tagLst xmlns:a="http://schemas.openxmlformats.org/drawingml/2006/main" xmlns:r="http://schemas.openxmlformats.org/officeDocument/2006/relationships" xmlns:p="http://schemas.openxmlformats.org/presentationml/2006/main">
  <p:tag name="TABLE_ENDDRAG_ORIGIN_RECT" val="366*338"/>
  <p:tag name="TABLE_ENDDRAG_RECT" val="480*158*366*338"/>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36.17338582677166,&quot;left&quot;:36.7,&quot;top&quot;:81,&quot;width&quot;:857.2071653543305}"/>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36.17338582677166,&quot;left&quot;:36.7,&quot;top&quot;:81,&quot;width&quot;:857.2071653543305}"/>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36.17338582677166,&quot;left&quot;:36.7,&quot;top&quot;:81,&quot;width&quot;:857.2071653543305}"/>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36.17338582677166,&quot;left&quot;:36.7,&quot;top&quot;:81,&quot;width&quot;:857.2071653543305}"/>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96.1798425196851,&quot;left&quot;:455.2799212598426,&quot;top&quot;:80.97,&quot;width&quot;:365.55007874015735}"/>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1215</Words>
  <Application>Microsoft Office PowerPoint</Application>
  <PresentationFormat>宽屏</PresentationFormat>
  <Paragraphs>212</Paragraphs>
  <Slides>9</Slides>
  <Notes>5</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9</vt:i4>
      </vt:variant>
    </vt:vector>
  </HeadingPairs>
  <TitlesOfParts>
    <vt:vector size="15" baseType="lpstr">
      <vt:lpstr>宋体</vt:lpstr>
      <vt:lpstr>微软雅黑</vt:lpstr>
      <vt:lpstr>Arial</vt:lpstr>
      <vt:lpstr>Calibri</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 Jane(金 晔)</dc:creator>
  <cp:lastModifiedBy>Lenovo</cp:lastModifiedBy>
  <cp:revision>71</cp:revision>
  <dcterms:created xsi:type="dcterms:W3CDTF">2024-06-19T06:26:00Z</dcterms:created>
  <dcterms:modified xsi:type="dcterms:W3CDTF">2024-07-10T05:53:12Z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wqlLaW5nc29mdCBQREYgdG8gV1BTIDEwMA</vt:lpwstr>
  </property>
  <property fmtid="{D5CDD505-2E9C-101B-9397-08002B2CF9AE}" pid="3" name="Created">
    <vt:filetime>2024-06-27T05:58:17Z</vt:filetime>
  </property>
  <property fmtid="{D5CDD505-2E9C-101B-9397-08002B2CF9AE}" pid="4" name="ICV">
    <vt:lpwstr>AE621AADD93149459519D36EB5361033_13</vt:lpwstr>
  </property>
  <property fmtid="{D5CDD505-2E9C-101B-9397-08002B2CF9AE}" pid="5" name="KSOProductBuildVer">
    <vt:lpwstr>2052-12.1.0.16929</vt:lpwstr>
  </property>
</Properties>
</file>