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147471798" r:id="rId2"/>
    <p:sldId id="2147471807" r:id="rId3"/>
    <p:sldId id="2147471808" r:id="rId4"/>
    <p:sldId id="2147471815" r:id="rId5"/>
    <p:sldId id="2147471810" r:id="rId6"/>
    <p:sldId id="2147471811" r:id="rId7"/>
    <p:sldId id="2147471796" r:id="rId8"/>
    <p:sldId id="2147471814" r:id="rId9"/>
    <p:sldId id="2147471793" r:id="rId10"/>
    <p:sldId id="2147471781" r:id="rId11"/>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784C6F-B33E-ED34-388B-1BB68DDEBAEA}" name="Lu, Xiaomin" initials="LX" userId="S::LUX82@pfizer.com::77b3bf24-4ec1-4c77-820e-6fa8f3bf5c26" providerId="AD"/>
  <p188:author id="{22F51C75-E6AA-078E-960A-A0C331973451}" name="Sun, Wenlu" initials="SW" userId="S::SUNW80@pfizer.com::53fe643b-d433-46a7-aebc-e8f4cd540d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AECF0"/>
    <a:srgbClr val="0047BB"/>
    <a:srgbClr val="D9F0FF"/>
    <a:srgbClr val="EB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65" autoAdjust="0"/>
    <p:restoredTop sz="94660"/>
  </p:normalViewPr>
  <p:slideViewPr>
    <p:cSldViewPr snapToGrid="0">
      <p:cViewPr varScale="1">
        <p:scale>
          <a:sx n="63" d="100"/>
          <a:sy n="63" d="100"/>
        </p:scale>
        <p:origin x="10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n, Wenlu" userId="53fe643b-d433-46a7-aebc-e8f4cd540df3" providerId="ADAL" clId="{8D507522-318E-439F-B390-AAC98E88634D}"/>
    <pc:docChg chg="modSld">
      <pc:chgData name="Sun, Wenlu" userId="53fe643b-d433-46a7-aebc-e8f4cd540df3" providerId="ADAL" clId="{8D507522-318E-439F-B390-AAC98E88634D}" dt="2024-07-12T15:51:16.028" v="0" actId="113"/>
      <pc:docMkLst>
        <pc:docMk/>
      </pc:docMkLst>
      <pc:sldChg chg="modSp mod">
        <pc:chgData name="Sun, Wenlu" userId="53fe643b-d433-46a7-aebc-e8f4cd540df3" providerId="ADAL" clId="{8D507522-318E-439F-B390-AAC98E88634D}" dt="2024-07-12T15:51:16.028" v="0" actId="113"/>
        <pc:sldMkLst>
          <pc:docMk/>
          <pc:sldMk cId="4181934468" sldId="2147471781"/>
        </pc:sldMkLst>
        <pc:spChg chg="mod">
          <ac:chgData name="Sun, Wenlu" userId="53fe643b-d433-46a7-aebc-e8f4cd540df3" providerId="ADAL" clId="{8D507522-318E-439F-B390-AAC98E88634D}" dt="2024-07-12T15:51:16.028" v="0" actId="113"/>
          <ac:spMkLst>
            <pc:docMk/>
            <pc:sldMk cId="4181934468" sldId="2147471781"/>
            <ac:spMk id="77" creationId="{4012F35E-582B-4B71-BDB4-C327F05E8EB6}"/>
          </ac:spMkLst>
        </pc:spChg>
      </pc:sldChg>
    </pc:docChg>
  </pc:docChgLst>
  <pc:docChgLst>
    <pc:chgData name="Sun, Wenlu" userId="53fe643b-d433-46a7-aebc-e8f4cd540df3" providerId="ADAL" clId="{D5BBFEFA-9CA9-4FDD-8103-98DE18C4FB38}"/>
    <pc:docChg chg="modSld">
      <pc:chgData name="Sun, Wenlu" userId="53fe643b-d433-46a7-aebc-e8f4cd540df3" providerId="ADAL" clId="{D5BBFEFA-9CA9-4FDD-8103-98DE18C4FB38}" dt="2024-07-12T12:32:29.844" v="2" actId="20577"/>
      <pc:docMkLst>
        <pc:docMk/>
      </pc:docMkLst>
      <pc:sldChg chg="modSp mod">
        <pc:chgData name="Sun, Wenlu" userId="53fe643b-d433-46a7-aebc-e8f4cd540df3" providerId="ADAL" clId="{D5BBFEFA-9CA9-4FDD-8103-98DE18C4FB38}" dt="2024-07-12T12:32:29.844" v="2" actId="20577"/>
        <pc:sldMkLst>
          <pc:docMk/>
          <pc:sldMk cId="3952299150" sldId="2147471798"/>
        </pc:sldMkLst>
        <pc:spChg chg="mod">
          <ac:chgData name="Sun, Wenlu" userId="53fe643b-d433-46a7-aebc-e8f4cd540df3" providerId="ADAL" clId="{D5BBFEFA-9CA9-4FDD-8103-98DE18C4FB38}" dt="2024-07-12T12:32:29.844" v="2" actId="20577"/>
          <ac:spMkLst>
            <pc:docMk/>
            <pc:sldMk cId="3952299150" sldId="2147471798"/>
            <ac:spMk id="3" creationId="{3A00B936-7C19-4086-23A6-EA350AE30396}"/>
          </ac:spMkLst>
        </pc:spChg>
      </pc:sldChg>
    </pc:docChg>
  </pc:docChgLst>
  <pc:docChgLst>
    <pc:chgData name="Sun, Wenlu" userId="53fe643b-d433-46a7-aebc-e8f4cd540df3" providerId="ADAL" clId="{966ED65E-31A9-4BEA-AD5A-EE5311CC8A47}"/>
    <pc:docChg chg="custSel delSld modSld">
      <pc:chgData name="Sun, Wenlu" userId="53fe643b-d433-46a7-aebc-e8f4cd540df3" providerId="ADAL" clId="{966ED65E-31A9-4BEA-AD5A-EE5311CC8A47}" dt="2024-07-12T13:26:17.698" v="2" actId="47"/>
      <pc:docMkLst>
        <pc:docMk/>
      </pc:docMkLst>
      <pc:sldChg chg="delSp modSp mod">
        <pc:chgData name="Sun, Wenlu" userId="53fe643b-d433-46a7-aebc-e8f4cd540df3" providerId="ADAL" clId="{966ED65E-31A9-4BEA-AD5A-EE5311CC8A47}" dt="2024-07-12T13:26:05.516" v="1" actId="478"/>
        <pc:sldMkLst>
          <pc:docMk/>
          <pc:sldMk cId="4084687407" sldId="2147471808"/>
        </pc:sldMkLst>
        <pc:spChg chg="del">
          <ac:chgData name="Sun, Wenlu" userId="53fe643b-d433-46a7-aebc-e8f4cd540df3" providerId="ADAL" clId="{966ED65E-31A9-4BEA-AD5A-EE5311CC8A47}" dt="2024-07-12T13:26:05.516" v="1" actId="478"/>
          <ac:spMkLst>
            <pc:docMk/>
            <pc:sldMk cId="4084687407" sldId="2147471808"/>
            <ac:spMk id="11" creationId="{9D928187-D14D-3404-04E9-233A317AE837}"/>
          </ac:spMkLst>
        </pc:spChg>
        <pc:graphicFrameChg chg="modGraphic">
          <ac:chgData name="Sun, Wenlu" userId="53fe643b-d433-46a7-aebc-e8f4cd540df3" providerId="ADAL" clId="{966ED65E-31A9-4BEA-AD5A-EE5311CC8A47}" dt="2024-07-12T13:26:02.791" v="0" actId="6549"/>
          <ac:graphicFrameMkLst>
            <pc:docMk/>
            <pc:sldMk cId="4084687407" sldId="2147471808"/>
            <ac:graphicFrameMk id="3" creationId="{4C5FF5B0-9C1B-67E3-98F5-94F5FE385382}"/>
          </ac:graphicFrameMkLst>
        </pc:graphicFrameChg>
      </pc:sldChg>
      <pc:sldChg chg="del">
        <pc:chgData name="Sun, Wenlu" userId="53fe643b-d433-46a7-aebc-e8f4cd540df3" providerId="ADAL" clId="{966ED65E-31A9-4BEA-AD5A-EE5311CC8A47}" dt="2024-07-12T13:26:17.698" v="2" actId="47"/>
        <pc:sldMkLst>
          <pc:docMk/>
          <pc:sldMk cId="2152505580" sldId="2147471813"/>
        </pc:sldMkLst>
      </pc:sldChg>
    </pc:docChg>
  </pc:docChgLst>
  <pc:docChgLst>
    <pc:chgData name="Sun, Wenlu" userId="53fe643b-d433-46a7-aebc-e8f4cd540df3" providerId="ADAL" clId="{27BE1CEB-66B5-4FA5-9058-F9B8F231B886}"/>
    <pc:docChg chg="delSld modSld delMainMaster">
      <pc:chgData name="Sun, Wenlu" userId="53fe643b-d433-46a7-aebc-e8f4cd540df3" providerId="ADAL" clId="{27BE1CEB-66B5-4FA5-9058-F9B8F231B886}" dt="2024-07-12T12:31:55.429" v="1" actId="47"/>
      <pc:docMkLst>
        <pc:docMk/>
      </pc:docMkLst>
      <pc:sldChg chg="modSp mod">
        <pc:chgData name="Sun, Wenlu" userId="53fe643b-d433-46a7-aebc-e8f4cd540df3" providerId="ADAL" clId="{27BE1CEB-66B5-4FA5-9058-F9B8F231B886}" dt="2024-07-12T12:31:42.075" v="0" actId="20577"/>
        <pc:sldMkLst>
          <pc:docMk/>
          <pc:sldMk cId="3952299150" sldId="2147471798"/>
        </pc:sldMkLst>
        <pc:spChg chg="mod">
          <ac:chgData name="Sun, Wenlu" userId="53fe643b-d433-46a7-aebc-e8f4cd540df3" providerId="ADAL" clId="{27BE1CEB-66B5-4FA5-9058-F9B8F231B886}" dt="2024-07-12T12:31:42.075" v="0" actId="20577"/>
          <ac:spMkLst>
            <pc:docMk/>
            <pc:sldMk cId="3952299150" sldId="2147471798"/>
            <ac:spMk id="3" creationId="{3A00B936-7C19-4086-23A6-EA350AE30396}"/>
          </ac:spMkLst>
        </pc:spChg>
      </pc:sldChg>
      <pc:sldChg chg="del">
        <pc:chgData name="Sun, Wenlu" userId="53fe643b-d433-46a7-aebc-e8f4cd540df3" providerId="ADAL" clId="{27BE1CEB-66B5-4FA5-9058-F9B8F231B886}" dt="2024-07-12T12:31:55.429" v="1" actId="47"/>
        <pc:sldMkLst>
          <pc:docMk/>
          <pc:sldMk cId="782657664" sldId="2147471812"/>
        </pc:sldMkLst>
      </pc:sldChg>
      <pc:sldMasterChg chg="del delSldLayout">
        <pc:chgData name="Sun, Wenlu" userId="53fe643b-d433-46a7-aebc-e8f4cd540df3" providerId="ADAL" clId="{27BE1CEB-66B5-4FA5-9058-F9B8F231B886}" dt="2024-07-12T12:31:55.429" v="1" actId="47"/>
        <pc:sldMasterMkLst>
          <pc:docMk/>
          <pc:sldMasterMk cId="3582011973" sldId="2147483703"/>
        </pc:sldMasterMkLst>
        <pc:sldLayoutChg chg="del">
          <pc:chgData name="Sun, Wenlu" userId="53fe643b-d433-46a7-aebc-e8f4cd540df3" providerId="ADAL" clId="{27BE1CEB-66B5-4FA5-9058-F9B8F231B886}" dt="2024-07-12T12:31:55.429" v="1" actId="47"/>
          <pc:sldLayoutMkLst>
            <pc:docMk/>
            <pc:sldMasterMk cId="3582011973" sldId="2147483703"/>
            <pc:sldLayoutMk cId="2459908308" sldId="2147483704"/>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713337747" sldId="2147483705"/>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010274573" sldId="2147483706"/>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95714036" sldId="2147483707"/>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705713665" sldId="2147483708"/>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4117949390" sldId="2147483709"/>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236970293" sldId="2147483710"/>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868701811" sldId="2147483711"/>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006469309" sldId="2147483712"/>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982638910" sldId="2147483713"/>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4003249297" sldId="2147483714"/>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719311598" sldId="2147483715"/>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33666701" sldId="2147483716"/>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3110015159" sldId="2147483717"/>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4214534130" sldId="2147483718"/>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573377666" sldId="2147483719"/>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112583251" sldId="2147483720"/>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033691942" sldId="2147483721"/>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263973073" sldId="2147483722"/>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595054005" sldId="2147483723"/>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615030635" sldId="2147483724"/>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855258438" sldId="2147483725"/>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4196562374" sldId="2147483726"/>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946960233" sldId="2147483727"/>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19687881" sldId="2147483728"/>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3069489179" sldId="2147483729"/>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427382052" sldId="2147483730"/>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68153159" sldId="2147483731"/>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746660742" sldId="2147483732"/>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2991234181" sldId="2147483733"/>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4063091307" sldId="2147483734"/>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141886957" sldId="2147483736"/>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3164740045" sldId="2147483737"/>
          </pc:sldLayoutMkLst>
        </pc:sldLayoutChg>
        <pc:sldLayoutChg chg="del">
          <pc:chgData name="Sun, Wenlu" userId="53fe643b-d433-46a7-aebc-e8f4cd540df3" providerId="ADAL" clId="{27BE1CEB-66B5-4FA5-9058-F9B8F231B886}" dt="2024-07-12T12:31:55.429" v="1" actId="47"/>
          <pc:sldLayoutMkLst>
            <pc:docMk/>
            <pc:sldMasterMk cId="3582011973" sldId="2147483703"/>
            <pc:sldLayoutMk cId="3005826886" sldId="214748373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27792482795129E-2"/>
          <c:y val="0.16199376947040497"/>
          <c:w val="0.94494441503440973"/>
          <c:h val="0.67601246105919"/>
        </c:manualLayout>
      </c:layout>
      <c:barChart>
        <c:barDir val="col"/>
        <c:grouping val="stacked"/>
        <c:varyColors val="0"/>
        <c:ser>
          <c:idx val="0"/>
          <c:order val="0"/>
          <c:spPr>
            <a:solidFill>
              <a:srgbClr val="6F8DB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E429-4007-A795-22E578256B8D}"/>
              </c:ext>
            </c:extLst>
          </c:dPt>
          <c:val>
            <c:numRef>
              <c:f>Sheet1!$A$1:$B$1</c:f>
              <c:numCache>
                <c:formatCode>General</c:formatCode>
                <c:ptCount val="2"/>
                <c:pt idx="0">
                  <c:v>29.4</c:v>
                </c:pt>
                <c:pt idx="1">
                  <c:v>80.7</c:v>
                </c:pt>
              </c:numCache>
            </c:numRef>
          </c:val>
          <c:extLst>
            <c:ext xmlns:c16="http://schemas.microsoft.com/office/drawing/2014/chart" uri="{C3380CC4-5D6E-409C-BE32-E72D297353CC}">
              <c16:uniqueId val="{00000001-E429-4007-A795-22E578256B8D}"/>
            </c:ext>
          </c:extLst>
        </c:ser>
        <c:dLbls>
          <c:showLegendKey val="0"/>
          <c:showVal val="0"/>
          <c:showCatName val="0"/>
          <c:showSerName val="0"/>
          <c:showPercent val="0"/>
          <c:showBubbleSize val="0"/>
        </c:dLbls>
        <c:gapWidth val="150"/>
        <c:overlap val="100"/>
        <c:axId val="1977199183"/>
        <c:axId val="1"/>
      </c:barChart>
      <c:catAx>
        <c:axId val="1977199183"/>
        <c:scaling>
          <c:orientation val="minMax"/>
        </c:scaling>
        <c:delete val="0"/>
        <c:axPos val="b"/>
        <c:majorGridlines>
          <c:spPr>
            <a:ln>
              <a:noFill/>
            </a:ln>
          </c:spPr>
        </c:majorGridlines>
        <c:majorTickMark val="none"/>
        <c:minorTickMark val="none"/>
        <c:tickLblPos val="none"/>
        <c:spPr>
          <a:ln w="6350" cmpd="sng" algn="ctr">
            <a:solidFill>
              <a:srgbClr val="D6D7D9"/>
            </a:solidFill>
            <a:prstDash val="solid"/>
          </a:ln>
        </c:spPr>
        <c:crossAx val="1"/>
        <c:crosses val="min"/>
        <c:auto val="0"/>
        <c:lblAlgn val="ctr"/>
        <c:lblOffset val="100"/>
        <c:noMultiLvlLbl val="0"/>
      </c:catAx>
      <c:valAx>
        <c:axId val="1"/>
        <c:scaling>
          <c:orientation val="minMax"/>
          <c:max val="80.7"/>
          <c:min val="0"/>
        </c:scaling>
        <c:delete val="1"/>
        <c:axPos val="l"/>
        <c:numFmt formatCode="General" sourceLinked="1"/>
        <c:majorTickMark val="out"/>
        <c:minorTickMark val="none"/>
        <c:tickLblPos val="nextTo"/>
        <c:crossAx val="1977199183"/>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27792482795129E-2"/>
          <c:y val="0.13720316622691292"/>
          <c:w val="0.94494441503440973"/>
          <c:h val="0.72559366754617416"/>
        </c:manualLayout>
      </c:layout>
      <c:barChart>
        <c:barDir val="col"/>
        <c:grouping val="stacked"/>
        <c:varyColors val="0"/>
        <c:ser>
          <c:idx val="0"/>
          <c:order val="0"/>
          <c:spPr>
            <a:solidFill>
              <a:srgbClr val="6F8DB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3E65-4124-A403-9A490B106E61}"/>
              </c:ext>
            </c:extLst>
          </c:dPt>
          <c:val>
            <c:numRef>
              <c:f>Sheet1!$A$1:$B$1</c:f>
              <c:numCache>
                <c:formatCode>General</c:formatCode>
                <c:ptCount val="2"/>
                <c:pt idx="0">
                  <c:v>28.1</c:v>
                </c:pt>
                <c:pt idx="1">
                  <c:v>78.400000000000006</c:v>
                </c:pt>
              </c:numCache>
            </c:numRef>
          </c:val>
          <c:extLst>
            <c:ext xmlns:c16="http://schemas.microsoft.com/office/drawing/2014/chart" uri="{C3380CC4-5D6E-409C-BE32-E72D297353CC}">
              <c16:uniqueId val="{00000001-3E65-4124-A403-9A490B106E61}"/>
            </c:ext>
          </c:extLst>
        </c:ser>
        <c:dLbls>
          <c:showLegendKey val="0"/>
          <c:showVal val="0"/>
          <c:showCatName val="0"/>
          <c:showSerName val="0"/>
          <c:showPercent val="0"/>
          <c:showBubbleSize val="0"/>
        </c:dLbls>
        <c:gapWidth val="150"/>
        <c:overlap val="100"/>
        <c:axId val="978789184"/>
        <c:axId val="1"/>
      </c:barChart>
      <c:catAx>
        <c:axId val="978789184"/>
        <c:scaling>
          <c:orientation val="minMax"/>
        </c:scaling>
        <c:delete val="0"/>
        <c:axPos val="b"/>
        <c:majorGridlines>
          <c:spPr>
            <a:ln>
              <a:noFill/>
            </a:ln>
          </c:spPr>
        </c:majorGridlines>
        <c:majorTickMark val="none"/>
        <c:minorTickMark val="none"/>
        <c:tickLblPos val="none"/>
        <c:spPr>
          <a:ln w="6350" cmpd="sng" algn="ctr">
            <a:solidFill>
              <a:srgbClr val="D6D7D9"/>
            </a:solidFill>
            <a:prstDash val="solid"/>
          </a:ln>
        </c:spPr>
        <c:crossAx val="1"/>
        <c:crosses val="min"/>
        <c:auto val="0"/>
        <c:lblAlgn val="ctr"/>
        <c:lblOffset val="100"/>
        <c:noMultiLvlLbl val="0"/>
      </c:catAx>
      <c:valAx>
        <c:axId val="1"/>
        <c:scaling>
          <c:orientation val="minMax"/>
          <c:max val="78.400000000000006"/>
          <c:min val="0"/>
        </c:scaling>
        <c:delete val="1"/>
        <c:axPos val="l"/>
        <c:numFmt formatCode="General" sourceLinked="1"/>
        <c:majorTickMark val="out"/>
        <c:minorTickMark val="none"/>
        <c:tickLblPos val="nextTo"/>
        <c:crossAx val="97878918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27792482795129E-2"/>
          <c:y val="0.14814814814814814"/>
          <c:w val="0.94494441503440973"/>
          <c:h val="0.70370370370370372"/>
        </c:manualLayout>
      </c:layout>
      <c:barChart>
        <c:barDir val="col"/>
        <c:grouping val="stacked"/>
        <c:varyColors val="0"/>
        <c:ser>
          <c:idx val="0"/>
          <c:order val="0"/>
          <c:spPr>
            <a:solidFill>
              <a:srgbClr val="6F8DB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CE9A-4E74-AF25-A1F3E79F4438}"/>
              </c:ext>
            </c:extLst>
          </c:dPt>
          <c:val>
            <c:numRef>
              <c:f>Sheet1!$A$1:$B$1</c:f>
              <c:numCache>
                <c:formatCode>General</c:formatCode>
                <c:ptCount val="2"/>
                <c:pt idx="0">
                  <c:v>11</c:v>
                </c:pt>
                <c:pt idx="1">
                  <c:v>41</c:v>
                </c:pt>
              </c:numCache>
            </c:numRef>
          </c:val>
          <c:extLst>
            <c:ext xmlns:c16="http://schemas.microsoft.com/office/drawing/2014/chart" uri="{C3380CC4-5D6E-409C-BE32-E72D297353CC}">
              <c16:uniqueId val="{00000001-CE9A-4E74-AF25-A1F3E79F4438}"/>
            </c:ext>
          </c:extLst>
        </c:ser>
        <c:dLbls>
          <c:showLegendKey val="0"/>
          <c:showVal val="0"/>
          <c:showCatName val="0"/>
          <c:showSerName val="0"/>
          <c:showPercent val="0"/>
          <c:showBubbleSize val="0"/>
        </c:dLbls>
        <c:gapWidth val="150"/>
        <c:overlap val="100"/>
        <c:axId val="1199953936"/>
        <c:axId val="1"/>
      </c:barChart>
      <c:catAx>
        <c:axId val="1199953936"/>
        <c:scaling>
          <c:orientation val="minMax"/>
        </c:scaling>
        <c:delete val="0"/>
        <c:axPos val="b"/>
        <c:majorGridlines>
          <c:spPr>
            <a:ln>
              <a:noFill/>
            </a:ln>
          </c:spPr>
        </c:majorGridlines>
        <c:majorTickMark val="none"/>
        <c:minorTickMark val="none"/>
        <c:tickLblPos val="none"/>
        <c:spPr>
          <a:ln w="6350" cmpd="sng" algn="ctr">
            <a:solidFill>
              <a:srgbClr val="D6D7D9"/>
            </a:solidFill>
            <a:prstDash val="solid"/>
          </a:ln>
        </c:spPr>
        <c:crossAx val="1"/>
        <c:crosses val="min"/>
        <c:auto val="0"/>
        <c:lblAlgn val="ctr"/>
        <c:lblOffset val="100"/>
        <c:noMultiLvlLbl val="0"/>
      </c:catAx>
      <c:valAx>
        <c:axId val="1"/>
        <c:scaling>
          <c:orientation val="minMax"/>
          <c:max val="41"/>
          <c:min val="0"/>
        </c:scaling>
        <c:delete val="1"/>
        <c:axPos val="l"/>
        <c:numFmt formatCode="General" sourceLinked="1"/>
        <c:majorTickMark val="out"/>
        <c:minorTickMark val="none"/>
        <c:tickLblPos val="nextTo"/>
        <c:crossAx val="1199953936"/>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27792482795129E-2"/>
          <c:y val="0.21224489795918366"/>
          <c:w val="0.94494441503440973"/>
          <c:h val="0.57551020408163267"/>
        </c:manualLayout>
      </c:layout>
      <c:barChart>
        <c:barDir val="col"/>
        <c:grouping val="stacked"/>
        <c:varyColors val="0"/>
        <c:ser>
          <c:idx val="0"/>
          <c:order val="0"/>
          <c:spPr>
            <a:solidFill>
              <a:srgbClr val="6F8DB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8E29-4609-A71E-497288BCDA20}"/>
              </c:ext>
            </c:extLst>
          </c:dPt>
          <c:val>
            <c:numRef>
              <c:f>Sheet1!$A$1:$B$1</c:f>
              <c:numCache>
                <c:formatCode>General</c:formatCode>
                <c:ptCount val="2"/>
                <c:pt idx="0">
                  <c:v>3</c:v>
                </c:pt>
                <c:pt idx="1">
                  <c:v>19.2</c:v>
                </c:pt>
              </c:numCache>
            </c:numRef>
          </c:val>
          <c:extLst>
            <c:ext xmlns:c16="http://schemas.microsoft.com/office/drawing/2014/chart" uri="{C3380CC4-5D6E-409C-BE32-E72D297353CC}">
              <c16:uniqueId val="{00000001-8E29-4609-A71E-497288BCDA20}"/>
            </c:ext>
          </c:extLst>
        </c:ser>
        <c:dLbls>
          <c:showLegendKey val="0"/>
          <c:showVal val="0"/>
          <c:showCatName val="0"/>
          <c:showSerName val="0"/>
          <c:showPercent val="0"/>
          <c:showBubbleSize val="0"/>
        </c:dLbls>
        <c:gapWidth val="150"/>
        <c:overlap val="100"/>
        <c:axId val="609647840"/>
        <c:axId val="1"/>
      </c:barChart>
      <c:catAx>
        <c:axId val="609647840"/>
        <c:scaling>
          <c:orientation val="minMax"/>
        </c:scaling>
        <c:delete val="0"/>
        <c:axPos val="b"/>
        <c:majorGridlines>
          <c:spPr>
            <a:ln>
              <a:noFill/>
            </a:ln>
          </c:spPr>
        </c:majorGridlines>
        <c:majorTickMark val="none"/>
        <c:minorTickMark val="none"/>
        <c:tickLblPos val="none"/>
        <c:spPr>
          <a:ln w="6350" cmpd="sng" algn="ctr">
            <a:solidFill>
              <a:srgbClr val="D6D7D9"/>
            </a:solidFill>
            <a:prstDash val="solid"/>
          </a:ln>
        </c:spPr>
        <c:crossAx val="1"/>
        <c:crosses val="min"/>
        <c:auto val="0"/>
        <c:lblAlgn val="ctr"/>
        <c:lblOffset val="100"/>
        <c:noMultiLvlLbl val="0"/>
      </c:catAx>
      <c:valAx>
        <c:axId val="1"/>
        <c:scaling>
          <c:orientation val="minMax"/>
          <c:max val="19.2"/>
          <c:min val="0"/>
        </c:scaling>
        <c:delete val="1"/>
        <c:axPos val="l"/>
        <c:numFmt formatCode="General" sourceLinked="1"/>
        <c:majorTickMark val="out"/>
        <c:minorTickMark val="none"/>
        <c:tickLblPos val="nextTo"/>
        <c:crossAx val="609647840"/>
        <c:crosses val="min"/>
        <c:crossBetween val="between"/>
      </c:valAx>
    </c:plotArea>
    <c:plotVisOnly val="0"/>
    <c:dispBlanksAs val="gap"/>
    <c:showDLblsOverMax val="1"/>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6153" y="6429258"/>
            <a:ext cx="606278" cy="390987"/>
          </a:xfrm>
          <a:prstGeom prst="rect">
            <a:avLst/>
          </a:prstGeom>
        </p:spPr>
      </p:pic>
    </p:spTree>
    <p:custDataLst>
      <p:tags r:id="rId1"/>
    </p:custDataLst>
    <p:extLst>
      <p:ext uri="{BB962C8B-B14F-4D97-AF65-F5344CB8AC3E}">
        <p14:creationId xmlns:p14="http://schemas.microsoft.com/office/powerpoint/2010/main" val="136187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15659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25471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4033098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914" y="6343569"/>
            <a:ext cx="556421"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19706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5603" y="-5670"/>
            <a:ext cx="8566397" cy="6221818"/>
          </a:xfrm>
          <a:prstGeom prst="rect">
            <a:avLst/>
          </a:prstGeom>
        </p:spPr>
      </p:pic>
      <p:sp>
        <p:nvSpPr>
          <p:cNvPr id="15" name="矩形 14">
            <a:extLst>
              <a:ext uri="{FF2B5EF4-FFF2-40B4-BE49-F238E27FC236}">
                <a16:creationId xmlns:a16="http://schemas.microsoft.com/office/drawing/2014/main" id="{AE9DC57F-4075-4E93-8D81-FAB69FF4B186}"/>
              </a:ext>
            </a:extLst>
          </p:cNvPr>
          <p:cNvSpPr/>
          <p:nvPr userDrawn="1"/>
        </p:nvSpPr>
        <p:spPr bwMode="gray">
          <a:xfrm>
            <a:off x="1521221"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800" b="1" dirty="0">
                <a:solidFill>
                  <a:schemeClr val="accent1"/>
                </a:solidFill>
                <a:latin typeface="+mj-lt"/>
              </a:rPr>
              <a:t>辉瑞</a:t>
            </a:r>
          </a:p>
        </p:txBody>
      </p:sp>
    </p:spTree>
    <p:custDataLst>
      <p:tags r:id="rId1"/>
    </p:custDataLst>
    <p:extLst>
      <p:ext uri="{BB962C8B-B14F-4D97-AF65-F5344CB8AC3E}">
        <p14:creationId xmlns:p14="http://schemas.microsoft.com/office/powerpoint/2010/main" val="86320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3682479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92000"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915" y="326296"/>
            <a:ext cx="587784"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616169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92000"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915" y="326296"/>
            <a:ext cx="587784"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3407274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4097525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3" name="矩形 2">
            <a:extLst>
              <a:ext uri="{FF2B5EF4-FFF2-40B4-BE49-F238E27FC236}">
                <a16:creationId xmlns:a16="http://schemas.microsoft.com/office/drawing/2014/main" id="{51DA6166-8AF5-4581-B6D7-C9E852115FA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
        <p:nvSpPr>
          <p:cNvPr id="4" name="矩形 3">
            <a:extLst>
              <a:ext uri="{FF2B5EF4-FFF2-40B4-BE49-F238E27FC236}">
                <a16:creationId xmlns:a16="http://schemas.microsoft.com/office/drawing/2014/main" id="{99B2F74C-ECD7-4D9F-9ED4-88F8EF91FF81}"/>
              </a:ext>
            </a:extLst>
          </p:cNvPr>
          <p:cNvSpPr/>
          <p:nvPr userDrawn="1"/>
        </p:nvSpPr>
        <p:spPr bwMode="gray">
          <a:xfrm>
            <a:off x="1521221"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800" b="1" dirty="0">
                <a:solidFill>
                  <a:schemeClr val="accent1"/>
                </a:solidFill>
                <a:latin typeface="+mj-lt"/>
              </a:rPr>
              <a:t>辉瑞</a:t>
            </a:r>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4191" y="6062472"/>
            <a:ext cx="138110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Tree>
    <p:custDataLst>
      <p:tags r:id="rId1"/>
    </p:custDataLst>
    <p:extLst>
      <p:ext uri="{BB962C8B-B14F-4D97-AF65-F5344CB8AC3E}">
        <p14:creationId xmlns:p14="http://schemas.microsoft.com/office/powerpoint/2010/main" val="311921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AF23E74A-4CA9-447D-A3DB-02F327F26769}"/>
              </a:ext>
            </a:extLst>
          </p:cNvPr>
          <p:cNvPicPr>
            <a:picLocks noChangeAspect="1"/>
          </p:cNvPicPr>
          <p:nvPr userDrawn="1"/>
        </p:nvPicPr>
        <p:blipFill>
          <a:blip r:embed="rId5"/>
          <a:stretch>
            <a:fillRect/>
          </a:stretch>
        </p:blipFill>
        <p:spPr>
          <a:xfrm>
            <a:off x="1316153" y="6429258"/>
            <a:ext cx="606278" cy="390987"/>
          </a:xfrm>
          <a:prstGeom prst="rect">
            <a:avLst/>
          </a:prstGeom>
        </p:spPr>
      </p:pic>
    </p:spTree>
    <p:custDataLst>
      <p:tags r:id="rId1"/>
    </p:custDataLst>
    <p:extLst>
      <p:ext uri="{BB962C8B-B14F-4D97-AF65-F5344CB8AC3E}">
        <p14:creationId xmlns:p14="http://schemas.microsoft.com/office/powerpoint/2010/main" val="238581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矩形 4">
            <a:extLst>
              <a:ext uri="{FF2B5EF4-FFF2-40B4-BE49-F238E27FC236}">
                <a16:creationId xmlns:a16="http://schemas.microsoft.com/office/drawing/2014/main" id="{CE891605-79A0-4C64-9A8A-1142E400F43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
        <p:nvSpPr>
          <p:cNvPr id="6" name="矩形 5">
            <a:extLst>
              <a:ext uri="{FF2B5EF4-FFF2-40B4-BE49-F238E27FC236}">
                <a16:creationId xmlns:a16="http://schemas.microsoft.com/office/drawing/2014/main" id="{757C76C5-029E-4773-AD20-8F1BE58A567E}"/>
              </a:ext>
            </a:extLst>
          </p:cNvPr>
          <p:cNvSpPr/>
          <p:nvPr userDrawn="1"/>
        </p:nvSpPr>
        <p:spPr bwMode="gray">
          <a:xfrm>
            <a:off x="9350524" y="6466332"/>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800" b="1" dirty="0">
                <a:solidFill>
                  <a:schemeClr val="accent1"/>
                </a:solidFill>
                <a:latin typeface="+mj-lt"/>
              </a:rPr>
              <a:t>辉瑞</a:t>
            </a:r>
          </a:p>
        </p:txBody>
      </p:sp>
    </p:spTree>
    <p:custDataLst>
      <p:tags r:id="rId1"/>
    </p:custDataLst>
    <p:extLst>
      <p:ext uri="{BB962C8B-B14F-4D97-AF65-F5344CB8AC3E}">
        <p14:creationId xmlns:p14="http://schemas.microsoft.com/office/powerpoint/2010/main" val="2401524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176889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590324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93899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1735972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168779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633329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385299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4915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914" y="6346663"/>
            <a:ext cx="914638"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299428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301698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7" name="文本框 16">
            <a:extLst>
              <a:ext uri="{FF2B5EF4-FFF2-40B4-BE49-F238E27FC236}">
                <a16:creationId xmlns:a16="http://schemas.microsoft.com/office/drawing/2014/main" id="{52959D39-1C92-4322-A1B8-3B2962E08FA3}"/>
              </a:ext>
            </a:extLst>
          </p:cNvPr>
          <p:cNvSpPr txBox="1"/>
          <p:nvPr userDrawn="1"/>
        </p:nvSpPr>
        <p:spPr bwMode="gray">
          <a:xfrm>
            <a:off x="1460715"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5211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222428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
        <p:nvSpPr>
          <p:cNvPr id="5" name="文本框 4">
            <a:extLst>
              <a:ext uri="{FF2B5EF4-FFF2-40B4-BE49-F238E27FC236}">
                <a16:creationId xmlns:a16="http://schemas.microsoft.com/office/drawing/2014/main" id="{E767114A-88D9-419E-8789-BF8AEF97EFE3}"/>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4144806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2671264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995C8301-560A-4288-87CF-A448C694A055}"/>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420800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77247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77898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96938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08113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4025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3506519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37"/>
            </p:custDataLst>
            <p:extLst>
              <p:ext uri="{D42A27DB-BD31-4B8C-83A1-F6EECF244321}">
                <p14:modId xmlns:p14="http://schemas.microsoft.com/office/powerpoint/2010/main" val="302151368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38" imgW="663" imgH="664" progId="TCLayout.ActiveDocument.1">
                  <p:embed/>
                </p:oleObj>
              </mc:Choice>
              <mc:Fallback>
                <p:oleObj name="think-cell 幻灯片" r:id="rId38"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39"/>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40"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4" name="文本框 3">
            <a:extLst>
              <a:ext uri="{FF2B5EF4-FFF2-40B4-BE49-F238E27FC236}">
                <a16:creationId xmlns:a16="http://schemas.microsoft.com/office/drawing/2014/main" id="{62C0B259-75AD-3254-75F4-38F6EE528AE8}"/>
              </a:ext>
            </a:extLst>
          </p:cNvPr>
          <p:cNvSpPr txBox="1"/>
          <p:nvPr userDrawn="1"/>
        </p:nvSpPr>
        <p:spPr bwMode="gray">
          <a:xfrm>
            <a:off x="1380030" y="6390526"/>
            <a:ext cx="735649"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rgbClr val="0000C9"/>
                </a:solidFill>
                <a:latin typeface="微软雅黑" panose="020B0503020204020204" pitchFamily="34" charset="-122"/>
                <a:ea typeface="微软雅黑" panose="020B0503020204020204" pitchFamily="34" charset="-122"/>
              </a:rPr>
              <a:t>辉瑞</a:t>
            </a:r>
          </a:p>
        </p:txBody>
      </p:sp>
    </p:spTree>
    <p:custDataLst>
      <p:tags r:id="rId36"/>
    </p:custDataLst>
    <p:extLst>
      <p:ext uri="{BB962C8B-B14F-4D97-AF65-F5344CB8AC3E}">
        <p14:creationId xmlns:p14="http://schemas.microsoft.com/office/powerpoint/2010/main" val="394721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3" r:id="rId32"/>
    <p:sldLayoutId id="2147483694" r:id="rId33"/>
    <p:sldLayoutId id="2147483695" r:id="rId34"/>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80.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chart" Target="../charts/chart3.xml"/><Relationship Id="rId21" Type="http://schemas.openxmlformats.org/officeDocument/2006/relationships/tags" Target="../tags/tag63.xml"/><Relationship Id="rId34" Type="http://schemas.openxmlformats.org/officeDocument/2006/relationships/slideLayout" Target="../slideLayouts/slideLayout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chart" Target="../charts/chart2.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chart" Target="../charts/chart1.xml"/><Relationship Id="rId40" Type="http://schemas.openxmlformats.org/officeDocument/2006/relationships/chart" Target="../charts/chart4.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image" Target="../media/image11.emf"/><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oleObject" Target="../embeddings/oleObject7.bin"/><Relationship Id="rId8" Type="http://schemas.openxmlformats.org/officeDocument/2006/relationships/tags" Target="../tags/tag50.xml"/><Relationship Id="rId3" Type="http://schemas.openxmlformats.org/officeDocument/2006/relationships/tags" Target="../tags/tag4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76.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7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7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oleObject" Target="../embeddings/oleObject11.bin"/><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Layout" Target="../slideLayouts/slideLayout3.xml"/><Relationship Id="rId1" Type="http://schemas.openxmlformats.org/officeDocument/2006/relationships/tags" Target="../tags/tag79.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1.em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1747966427"/>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7" name="Title 7">
            <a:extLst>
              <a:ext uri="{FF2B5EF4-FFF2-40B4-BE49-F238E27FC236}">
                <a16:creationId xmlns:a16="http://schemas.microsoft.com/office/drawing/2014/main" id="{30C876AC-F5E3-EF77-3AE1-F93790706E69}"/>
              </a:ext>
            </a:extLst>
          </p:cNvPr>
          <p:cNvSpPr txBox="1">
            <a:spLocks/>
          </p:cNvSpPr>
          <p:nvPr/>
        </p:nvSpPr>
        <p:spPr bwMode="gray">
          <a:xfrm>
            <a:off x="1055817" y="1283244"/>
            <a:ext cx="10441574" cy="2945511"/>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a:lnSpc>
                <a:spcPct val="100000"/>
              </a:lnSpc>
            </a:pPr>
            <a:r>
              <a:rPr lang="zh-CN" altLang="en-US" sz="4000" dirty="0">
                <a:solidFill>
                  <a:srgbClr val="000000"/>
                </a:solidFill>
                <a:latin typeface="微软雅黑" panose="020B0503020204020204" pitchFamily="34" charset="-122"/>
                <a:ea typeface="微软雅黑" panose="020B0503020204020204" pitchFamily="34" charset="-122"/>
              </a:rPr>
              <a:t>注射用</a:t>
            </a:r>
            <a:r>
              <a:rPr lang="zh-CN" altLang="en-US" sz="4800" dirty="0">
                <a:solidFill>
                  <a:srgbClr val="C00000"/>
                </a:solidFill>
                <a:latin typeface="微软雅黑" panose="020B0503020204020204" pitchFamily="34" charset="-122"/>
                <a:ea typeface="微软雅黑" panose="020B0503020204020204" pitchFamily="34" charset="-122"/>
              </a:rPr>
              <a:t>奥加伊妥珠单抗</a:t>
            </a:r>
            <a:r>
              <a:rPr lang="zh-CN" altLang="en-US" sz="4000" dirty="0">
                <a:solidFill>
                  <a:srgbClr val="000000"/>
                </a:solidFill>
                <a:latin typeface="微软雅黑" panose="020B0503020204020204" pitchFamily="34" charset="-122"/>
                <a:ea typeface="微软雅黑" panose="020B0503020204020204" pitchFamily="34" charset="-122"/>
              </a:rPr>
              <a:t>（贝博萨</a:t>
            </a:r>
            <a:r>
              <a:rPr lang="en-US" altLang="zh-CN" sz="4000" b="0" baseline="30000" dirty="0">
                <a:solidFill>
                  <a:srgbClr val="000000"/>
                </a:solidFill>
                <a:latin typeface="微软雅黑" panose="020B0503020204020204" pitchFamily="34" charset="-122"/>
                <a:ea typeface="微软雅黑" panose="020B0503020204020204" pitchFamily="34" charset="-122"/>
              </a:rPr>
              <a:t>®</a:t>
            </a:r>
            <a:r>
              <a:rPr lang="zh-CN" altLang="en-US" sz="4000" b="0" dirty="0">
                <a:solidFill>
                  <a:srgbClr val="000000"/>
                </a:solidFill>
                <a:latin typeface="微软雅黑" panose="020B0503020204020204" pitchFamily="34" charset="-122"/>
                <a:ea typeface="微软雅黑" panose="020B0503020204020204" pitchFamily="34" charset="-122"/>
              </a:rPr>
              <a:t> </a:t>
            </a:r>
            <a:r>
              <a:rPr lang="zh-CN" altLang="en-US" sz="4000" dirty="0">
                <a:solidFill>
                  <a:srgbClr val="000000"/>
                </a:solidFill>
                <a:latin typeface="微软雅黑" panose="020B0503020204020204" pitchFamily="34" charset="-122"/>
                <a:ea typeface="微软雅黑" panose="020B0503020204020204" pitchFamily="34" charset="-122"/>
              </a:rPr>
              <a:t>）</a:t>
            </a:r>
            <a:br>
              <a:rPr lang="zh-CN" altLang="en-US" sz="4000" dirty="0">
                <a:solidFill>
                  <a:srgbClr val="000000"/>
                </a:solidFill>
                <a:highlight>
                  <a:srgbClr val="FFFF00"/>
                </a:highlight>
                <a:latin typeface="微软雅黑" panose="020B0503020204020204" pitchFamily="34" charset="-122"/>
                <a:ea typeface="微软雅黑" panose="020B0503020204020204" pitchFamily="34" charset="-122"/>
              </a:rPr>
            </a:br>
            <a:endParaRPr lang="en-US" altLang="zh-CN" sz="4000" dirty="0">
              <a:solidFill>
                <a:srgbClr val="000000"/>
              </a:solidFill>
              <a:highlight>
                <a:srgbClr val="FFFF00"/>
              </a:highlight>
              <a:latin typeface="微软雅黑" panose="020B0503020204020204" pitchFamily="34" charset="-122"/>
              <a:ea typeface="微软雅黑" panose="020B0503020204020204" pitchFamily="34" charset="-122"/>
            </a:endParaRPr>
          </a:p>
        </p:txBody>
      </p:sp>
      <p:sp>
        <p:nvSpPr>
          <p:cNvPr id="10" name="Text Placeholder 8">
            <a:extLst>
              <a:ext uri="{FF2B5EF4-FFF2-40B4-BE49-F238E27FC236}">
                <a16:creationId xmlns:a16="http://schemas.microsoft.com/office/drawing/2014/main" id="{ADA6C7C8-002F-19F8-4784-F4341749671E}"/>
              </a:ext>
            </a:extLst>
          </p:cNvPr>
          <p:cNvSpPr txBox="1">
            <a:spLocks/>
          </p:cNvSpPr>
          <p:nvPr/>
        </p:nvSpPr>
        <p:spPr>
          <a:xfrm>
            <a:off x="3506154" y="4629036"/>
            <a:ext cx="4868743"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800" dirty="0">
                <a:solidFill>
                  <a:srgbClr val="000000"/>
                </a:solidFill>
                <a:latin typeface="微软雅黑" panose="020B0503020204020204" pitchFamily="34" charset="-122"/>
                <a:ea typeface="微软雅黑" panose="020B0503020204020204" pitchFamily="34" charset="-122"/>
              </a:rPr>
              <a:t>申报企业：辉瑞投资有限公司</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F62F6EB2-3E39-37A8-B862-B62432EFB53B}"/>
              </a:ext>
            </a:extLst>
          </p:cNvPr>
          <p:cNvSpPr txBox="1"/>
          <p:nvPr/>
        </p:nvSpPr>
        <p:spPr bwMode="gray">
          <a:xfrm>
            <a:off x="1678835" y="3126774"/>
            <a:ext cx="9195538" cy="861774"/>
          </a:xfrm>
          <a:prstGeom prst="rect">
            <a:avLst/>
          </a:prstGeom>
          <a:noFill/>
        </p:spPr>
        <p:txBody>
          <a:bodyPr wrap="square">
            <a:spAutoFit/>
          </a:bodyPr>
          <a:lstStyle/>
          <a:p>
            <a:pPr algn="ctr" defTabSz="913852">
              <a:spcBef>
                <a:spcPts val="1200"/>
              </a:spcBef>
              <a:defRPr/>
            </a:pPr>
            <a:r>
              <a:rPr lang="zh-CN" altLang="en-US" sz="2000" b="1" dirty="0">
                <a:solidFill>
                  <a:srgbClr val="C00000"/>
                </a:solidFill>
                <a:latin typeface="微软雅黑" panose="020B0503020204020204" pitchFamily="34" charset="-122"/>
                <a:ea typeface="微软雅黑" panose="020B0503020204020204" pitchFamily="34" charset="-122"/>
              </a:rPr>
              <a:t>弥补</a:t>
            </a:r>
            <a:r>
              <a:rPr lang="zh-CN" altLang="en-US" sz="2000" b="1" dirty="0">
                <a:solidFill>
                  <a:srgbClr val="000000"/>
                </a:solidFill>
                <a:latin typeface="微软雅黑" panose="020B0503020204020204" pitchFamily="34" charset="-122"/>
                <a:ea typeface="微软雅黑" panose="020B0503020204020204" pitchFamily="34" charset="-122"/>
              </a:rPr>
              <a:t>成人</a:t>
            </a:r>
            <a:r>
              <a:rPr lang="zh-CN" altLang="en-US" sz="2000" b="1" dirty="0">
                <a:solidFill>
                  <a:srgbClr val="0047BB"/>
                </a:solidFill>
                <a:latin typeface="微软雅黑" panose="020B0503020204020204" pitchFamily="34" charset="-122"/>
                <a:ea typeface="微软雅黑" panose="020B0503020204020204" pitchFamily="34" charset="-122"/>
              </a:rPr>
              <a:t>复发性</a:t>
            </a:r>
            <a:r>
              <a:rPr lang="en-US" altLang="zh-CN" sz="2000" b="1" dirty="0">
                <a:solidFill>
                  <a:srgbClr val="0047BB"/>
                </a:solidFill>
                <a:latin typeface="微软雅黑" panose="020B0503020204020204" pitchFamily="34" charset="-122"/>
                <a:ea typeface="微软雅黑" panose="020B0503020204020204" pitchFamily="34" charset="-122"/>
              </a:rPr>
              <a:t>/</a:t>
            </a:r>
            <a:r>
              <a:rPr lang="zh-CN" altLang="en-US" sz="2000" b="1" dirty="0">
                <a:solidFill>
                  <a:srgbClr val="0047BB"/>
                </a:solidFill>
                <a:latin typeface="微软雅黑" panose="020B0503020204020204" pitchFamily="34" charset="-122"/>
                <a:ea typeface="微软雅黑" panose="020B0503020204020204" pitchFamily="34" charset="-122"/>
              </a:rPr>
              <a:t>难治性</a:t>
            </a:r>
            <a:r>
              <a:rPr lang="zh-CN" altLang="en-US" sz="2000" b="1" dirty="0">
                <a:solidFill>
                  <a:srgbClr val="000000"/>
                </a:solidFill>
                <a:latin typeface="微软雅黑" panose="020B0503020204020204" pitchFamily="34" charset="-122"/>
                <a:ea typeface="微软雅黑" panose="020B0503020204020204" pitchFamily="34" charset="-122"/>
              </a:rPr>
              <a:t>前体</a:t>
            </a:r>
            <a:r>
              <a:rPr lang="en-US" altLang="zh-CN" sz="2000" b="1" dirty="0">
                <a:solidFill>
                  <a:srgbClr val="000000"/>
                </a:solidFill>
                <a:latin typeface="微软雅黑" panose="020B0503020204020204" pitchFamily="34" charset="-122"/>
                <a:ea typeface="微软雅黑" panose="020B0503020204020204" pitchFamily="34" charset="-122"/>
              </a:rPr>
              <a:t>B</a:t>
            </a:r>
            <a:r>
              <a:rPr lang="zh-CN" altLang="en-US" sz="2000" b="1" dirty="0">
                <a:solidFill>
                  <a:srgbClr val="000000"/>
                </a:solidFill>
                <a:latin typeface="微软雅黑" panose="020B0503020204020204" pitchFamily="34" charset="-122"/>
                <a:ea typeface="微软雅黑" panose="020B0503020204020204" pitchFamily="34" charset="-122"/>
              </a:rPr>
              <a:t>细胞急性淋巴细胞白血病</a:t>
            </a:r>
            <a:r>
              <a:rPr lang="zh-CN" altLang="en-US" sz="2000" b="1" dirty="0">
                <a:solidFill>
                  <a:srgbClr val="C00000"/>
                </a:solidFill>
                <a:latin typeface="微软雅黑" panose="020B0503020204020204" pitchFamily="34" charset="-122"/>
                <a:ea typeface="微软雅黑" panose="020B0503020204020204" pitchFamily="34" charset="-122"/>
              </a:rPr>
              <a:t>（罕见肿瘤）</a:t>
            </a:r>
            <a:r>
              <a:rPr lang="zh-CN" altLang="en-US" sz="2000" b="1" dirty="0">
                <a:solidFill>
                  <a:srgbClr val="000000"/>
                </a:solidFill>
                <a:latin typeface="微软雅黑" panose="020B0503020204020204" pitchFamily="34" charset="-122"/>
                <a:ea typeface="微软雅黑" panose="020B0503020204020204" pitchFamily="34" charset="-122"/>
              </a:rPr>
              <a:t>治疗的</a:t>
            </a:r>
            <a:r>
              <a:rPr lang="zh-CN" altLang="en-US" sz="2000" b="1" dirty="0">
                <a:solidFill>
                  <a:srgbClr val="C00000"/>
                </a:solidFill>
                <a:latin typeface="微软雅黑" panose="020B0503020204020204" pitchFamily="34" charset="-122"/>
                <a:ea typeface="微软雅黑" panose="020B0503020204020204" pitchFamily="34" charset="-122"/>
              </a:rPr>
              <a:t>空白</a:t>
            </a:r>
          </a:p>
          <a:p>
            <a:pPr algn="ctr" defTabSz="913852">
              <a:spcBef>
                <a:spcPts val="1200"/>
              </a:spcBef>
              <a:defRPr/>
            </a:pPr>
            <a:r>
              <a:rPr lang="zh-CN" altLang="en-US" sz="2000" b="1" dirty="0">
                <a:solidFill>
                  <a:srgbClr val="C00000"/>
                </a:solidFill>
                <a:latin typeface="微软雅黑" panose="020B0503020204020204" pitchFamily="34" charset="-122"/>
                <a:ea typeface="微软雅黑" panose="020B0503020204020204" pitchFamily="34" charset="-122"/>
              </a:rPr>
              <a:t>首个且唯一</a:t>
            </a:r>
            <a:r>
              <a:rPr lang="zh-CN" altLang="en-US" sz="2000" b="1" dirty="0">
                <a:solidFill>
                  <a:srgbClr val="000000"/>
                </a:solidFill>
                <a:latin typeface="微软雅黑" panose="020B0503020204020204" pitchFamily="34" charset="-122"/>
                <a:ea typeface="微软雅黑" panose="020B0503020204020204" pitchFamily="34" charset="-122"/>
              </a:rPr>
              <a:t>治疗白血病的</a:t>
            </a:r>
            <a:r>
              <a:rPr lang="en-US" altLang="zh-CN" sz="2000" b="1" dirty="0">
                <a:solidFill>
                  <a:srgbClr val="C00000"/>
                </a:solidFill>
                <a:latin typeface="微软雅黑" panose="020B0503020204020204" pitchFamily="34" charset="-122"/>
                <a:ea typeface="微软雅黑" panose="020B0503020204020204" pitchFamily="34" charset="-122"/>
              </a:rPr>
              <a:t>ADC</a:t>
            </a:r>
            <a:r>
              <a:rPr lang="zh-CN" altLang="en-US" sz="2000" b="1" dirty="0">
                <a:solidFill>
                  <a:srgbClr val="C00000"/>
                </a:solidFill>
                <a:latin typeface="微软雅黑" panose="020B0503020204020204" pitchFamily="34" charset="-122"/>
                <a:ea typeface="微软雅黑" panose="020B0503020204020204" pitchFamily="34" charset="-122"/>
              </a:rPr>
              <a:t>药物</a:t>
            </a:r>
          </a:p>
        </p:txBody>
      </p:sp>
      <p:sp>
        <p:nvSpPr>
          <p:cNvPr id="3" name="矩形 2">
            <a:extLst>
              <a:ext uri="{FF2B5EF4-FFF2-40B4-BE49-F238E27FC236}">
                <a16:creationId xmlns:a16="http://schemas.microsoft.com/office/drawing/2014/main" id="{3A00B936-7C19-4086-23A6-EA350AE30396}"/>
              </a:ext>
            </a:extLst>
          </p:cNvPr>
          <p:cNvSpPr/>
          <p:nvPr/>
        </p:nvSpPr>
        <p:spPr bwMode="gray">
          <a:xfrm>
            <a:off x="0" y="0"/>
            <a:ext cx="2275840" cy="49784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b="1" dirty="0">
                <a:latin typeface="微软雅黑" panose="020B0503020204020204" pitchFamily="34" charset="-122"/>
                <a:ea typeface="微软雅黑" panose="020B0503020204020204" pitchFamily="34" charset="-122"/>
              </a:rPr>
              <a:t>PPT2 (</a:t>
            </a:r>
            <a:r>
              <a:rPr lang="zh-CN" altLang="en-US" b="1">
                <a:latin typeface="微软雅黑" panose="020B0503020204020204" pitchFamily="34" charset="-122"/>
                <a:ea typeface="微软雅黑" panose="020B0503020204020204" pitchFamily="34" charset="-122"/>
              </a:rPr>
              <a:t>不含</a:t>
            </a:r>
            <a:r>
              <a:rPr lang="zh-CN" altLang="en-US" b="1" dirty="0">
                <a:latin typeface="微软雅黑" panose="020B0503020204020204" pitchFamily="34" charset="-122"/>
                <a:ea typeface="微软雅黑" panose="020B0503020204020204" pitchFamily="34" charset="-122"/>
              </a:rPr>
              <a:t>经济性</a:t>
            </a:r>
            <a:r>
              <a:rPr lang="en-US" altLang="zh-CN"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2299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3723090032"/>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484632"/>
            <a:ext cx="11292840" cy="442308"/>
          </a:xfrm>
        </p:spPr>
        <p:txBody>
          <a:bodyPr vert="horz"/>
          <a:lstStyle/>
          <a:p>
            <a:r>
              <a:rPr lang="zh-CN" altLang="en-US" sz="2800" dirty="0">
                <a:latin typeface="微软雅黑" panose="020B0503020204020204" pitchFamily="34" charset="-122"/>
                <a:ea typeface="微软雅黑" panose="020B0503020204020204" pitchFamily="34" charset="-122"/>
              </a:rPr>
              <a:t>参考文献</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4012F35E-582B-4B71-BDB4-C327F05E8EB6}"/>
              </a:ext>
            </a:extLst>
          </p:cNvPr>
          <p:cNvSpPr txBox="1"/>
          <p:nvPr/>
        </p:nvSpPr>
        <p:spPr bwMode="gray">
          <a:xfrm>
            <a:off x="323237" y="1042023"/>
            <a:ext cx="11638635" cy="5117435"/>
          </a:xfrm>
          <a:prstGeom prst="rect">
            <a:avLst/>
          </a:prstGeom>
        </p:spPr>
        <p:txBody>
          <a:bodyPr wrap="square" lIns="45708" tIns="45708" rIns="45708" bIns="45708" rtlCol="0">
            <a:noAutofit/>
          </a:bodyPr>
          <a:lstStyle/>
          <a:p>
            <a:pPr marL="342797" indent="-342797" defTabSz="914126">
              <a:spcAft>
                <a:spcPts val="200"/>
              </a:spcAft>
              <a:buFont typeface="+mj-lt"/>
              <a:buAutoNum type="arabicPeriod"/>
            </a:pPr>
            <a:r>
              <a:rPr lang="zh-CN" altLang="en-US" sz="900" dirty="0">
                <a:solidFill>
                  <a:srgbClr val="333333"/>
                </a:solidFill>
                <a:latin typeface="Arial" panose="020B0604020202020204"/>
                <a:ea typeface="微软雅黑" panose="020B0503020204020204" pitchFamily="34" charset="-122"/>
              </a:rPr>
              <a:t>安丽红</a:t>
            </a:r>
            <a:r>
              <a:rPr lang="en-US" altLang="zh-CN" sz="900" dirty="0">
                <a:solidFill>
                  <a:srgbClr val="333333"/>
                </a:solidFill>
                <a:latin typeface="Arial" panose="020B0604020202020204"/>
                <a:ea typeface="微软雅黑" panose="020B0503020204020204" pitchFamily="34" charset="-122"/>
              </a:rPr>
              <a:t>,</a:t>
            </a:r>
            <a:r>
              <a:rPr lang="zh-CN" altLang="en-US" sz="900" dirty="0">
                <a:solidFill>
                  <a:srgbClr val="333333"/>
                </a:solidFill>
                <a:latin typeface="Arial" panose="020B0604020202020204"/>
                <a:ea typeface="微软雅黑" panose="020B0503020204020204" pitchFamily="34" charset="-122"/>
              </a:rPr>
              <a:t>赵德峰</a:t>
            </a:r>
            <a:r>
              <a:rPr lang="en-US" altLang="zh-CN" sz="900" dirty="0">
                <a:solidFill>
                  <a:srgbClr val="333333"/>
                </a:solidFill>
                <a:latin typeface="Arial" panose="020B0604020202020204"/>
                <a:ea typeface="微软雅黑" panose="020B0503020204020204" pitchFamily="34" charset="-122"/>
              </a:rPr>
              <a:t>,</a:t>
            </a:r>
            <a:r>
              <a:rPr lang="zh-CN" altLang="en-US" sz="900" dirty="0">
                <a:solidFill>
                  <a:srgbClr val="333333"/>
                </a:solidFill>
                <a:latin typeface="Arial" panose="020B0604020202020204"/>
                <a:ea typeface="微软雅黑" panose="020B0503020204020204" pitchFamily="34" charset="-122"/>
              </a:rPr>
              <a:t>侯瑞峰</a:t>
            </a:r>
            <a:r>
              <a:rPr lang="en-US" altLang="zh-CN" sz="900" dirty="0">
                <a:solidFill>
                  <a:srgbClr val="333333"/>
                </a:solidFill>
                <a:latin typeface="Arial" panose="020B0604020202020204"/>
                <a:ea typeface="微软雅黑" panose="020B0503020204020204" pitchFamily="34" charset="-122"/>
              </a:rPr>
              <a:t>,</a:t>
            </a:r>
            <a:r>
              <a:rPr lang="zh-CN" altLang="en-US" sz="900" dirty="0">
                <a:solidFill>
                  <a:srgbClr val="333333"/>
                </a:solidFill>
                <a:latin typeface="Arial" panose="020B0604020202020204"/>
                <a:ea typeface="微软雅黑" panose="020B0503020204020204" pitchFamily="34" charset="-122"/>
              </a:rPr>
              <a:t>等</a:t>
            </a:r>
            <a:r>
              <a:rPr lang="en-US" altLang="zh-CN" sz="900" dirty="0">
                <a:solidFill>
                  <a:srgbClr val="333333"/>
                </a:solidFill>
                <a:latin typeface="Arial" panose="020B0604020202020204"/>
                <a:ea typeface="微软雅黑" panose="020B0503020204020204" pitchFamily="34" charset="-122"/>
              </a:rPr>
              <a:t>. </a:t>
            </a:r>
            <a:r>
              <a:rPr lang="zh-CN" altLang="en-US" sz="900" dirty="0">
                <a:solidFill>
                  <a:srgbClr val="333333"/>
                </a:solidFill>
                <a:latin typeface="Arial" panose="020B0604020202020204"/>
                <a:ea typeface="微软雅黑" panose="020B0503020204020204" pitchFamily="34" charset="-122"/>
              </a:rPr>
              <a:t>剂量调整后的奥加伊妥珠单抗两剂疗法治疗复发</a:t>
            </a:r>
            <a:r>
              <a:rPr lang="en-US" altLang="zh-CN" sz="900" dirty="0">
                <a:solidFill>
                  <a:srgbClr val="333333"/>
                </a:solidFill>
                <a:latin typeface="Arial" panose="020B0604020202020204"/>
                <a:ea typeface="微软雅黑" panose="020B0503020204020204" pitchFamily="34" charset="-122"/>
              </a:rPr>
              <a:t>/</a:t>
            </a:r>
            <a:r>
              <a:rPr lang="zh-CN" altLang="en-US" sz="900" dirty="0">
                <a:solidFill>
                  <a:srgbClr val="333333"/>
                </a:solidFill>
                <a:latin typeface="Arial" panose="020B0604020202020204"/>
                <a:ea typeface="微软雅黑" panose="020B0503020204020204" pitchFamily="34" charset="-122"/>
              </a:rPr>
              <a:t>难治急性</a:t>
            </a:r>
            <a:r>
              <a:rPr lang="en-US" altLang="zh-CN" sz="900" dirty="0">
                <a:solidFill>
                  <a:srgbClr val="333333"/>
                </a:solidFill>
                <a:latin typeface="Arial" panose="020B0604020202020204"/>
                <a:ea typeface="微软雅黑" panose="020B0503020204020204" pitchFamily="34" charset="-122"/>
              </a:rPr>
              <a:t>B</a:t>
            </a:r>
            <a:r>
              <a:rPr lang="zh-CN" altLang="en-US" sz="900" dirty="0">
                <a:solidFill>
                  <a:srgbClr val="333333"/>
                </a:solidFill>
                <a:latin typeface="Arial" panose="020B0604020202020204"/>
                <a:ea typeface="微软雅黑" panose="020B0503020204020204" pitchFamily="34" charset="-122"/>
              </a:rPr>
              <a:t>淋巴细胞白血病的疗效分析</a:t>
            </a:r>
            <a:r>
              <a:rPr lang="en-US" altLang="zh-CN" sz="900" dirty="0">
                <a:solidFill>
                  <a:srgbClr val="333333"/>
                </a:solidFill>
                <a:latin typeface="Arial" panose="020B0604020202020204"/>
                <a:ea typeface="微软雅黑" panose="020B0503020204020204" pitchFamily="34" charset="-122"/>
              </a:rPr>
              <a:t>[J]. </a:t>
            </a:r>
            <a:r>
              <a:rPr lang="zh-CN" altLang="en-US" sz="900" dirty="0">
                <a:solidFill>
                  <a:srgbClr val="333333"/>
                </a:solidFill>
                <a:latin typeface="Arial" panose="020B0604020202020204"/>
                <a:ea typeface="微软雅黑" panose="020B0503020204020204" pitchFamily="34" charset="-122"/>
              </a:rPr>
              <a:t>中华血液学杂志</a:t>
            </a:r>
            <a:r>
              <a:rPr lang="en-US" altLang="zh-CN" sz="900" dirty="0">
                <a:solidFill>
                  <a:srgbClr val="333333"/>
                </a:solidFill>
                <a:latin typeface="Arial" panose="020B0604020202020204"/>
                <a:ea typeface="微软雅黑" panose="020B0503020204020204" pitchFamily="34" charset="-122"/>
              </a:rPr>
              <a:t>,2023,44(11):911-916.</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LV M, He Y, Yang D, MA Q, Pang A, Zhai W, Wei J, Huang Y, Chen X, Zhang G, Feng S, Han M, Zhang R, Jiang E. PB1731: INOTUZUMAB OZOGAMICIN IN LYMPHOID B-CELL MALIGNANCY</a:t>
            </a:r>
            <a:r>
              <a:rPr lang="zh-CN" altLang="en-US" sz="900" dirty="0">
                <a:solidFill>
                  <a:srgbClr val="212121"/>
                </a:solidFill>
                <a:latin typeface="Arial" panose="020B0604020202020204"/>
                <a:ea typeface="微软雅黑" panose="020B0503020204020204" pitchFamily="34" charset="-122"/>
              </a:rPr>
              <a:t>：</a:t>
            </a:r>
            <a:r>
              <a:rPr lang="en-US" altLang="zh-CN" sz="900" dirty="0">
                <a:solidFill>
                  <a:srgbClr val="212121"/>
                </a:solidFill>
                <a:latin typeface="Arial" panose="020B0604020202020204"/>
                <a:ea typeface="微软雅黑" panose="020B0503020204020204" pitchFamily="34" charset="-122"/>
              </a:rPr>
              <a:t>A SINGLE CENTER ANALYSIS IN THE REAL WORLD. </a:t>
            </a:r>
            <a:r>
              <a:rPr lang="en-US" altLang="zh-CN" sz="900" dirty="0" err="1">
                <a:solidFill>
                  <a:srgbClr val="212121"/>
                </a:solidFill>
                <a:latin typeface="Arial" panose="020B0604020202020204"/>
                <a:ea typeface="微软雅黑" panose="020B0503020204020204" pitchFamily="34" charset="-122"/>
              </a:rPr>
              <a:t>Hemasphere</a:t>
            </a:r>
            <a:r>
              <a:rPr lang="en-US" altLang="zh-CN" sz="900" dirty="0">
                <a:solidFill>
                  <a:srgbClr val="212121"/>
                </a:solidFill>
                <a:latin typeface="Arial" panose="020B0604020202020204"/>
                <a:ea typeface="微软雅黑" panose="020B0503020204020204" pitchFamily="34" charset="-122"/>
              </a:rPr>
              <a:t>. 2023 Aug 8;7(Suppl )</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Zhang M, Hu Y, Lu P,</a:t>
            </a:r>
            <a:r>
              <a:rPr lang="zh-CN" altLang="en-US" sz="900" dirty="0">
                <a:solidFill>
                  <a:srgbClr val="212121"/>
                </a:solidFill>
                <a:latin typeface="Arial" panose="020B0604020202020204"/>
                <a:ea typeface="微软雅黑" panose="020B0503020204020204" pitchFamily="34" charset="-122"/>
              </a:rPr>
              <a:t> </a:t>
            </a:r>
            <a:r>
              <a:rPr lang="en-US" altLang="zh-CN" sz="900" dirty="0">
                <a:solidFill>
                  <a:srgbClr val="212121"/>
                </a:solidFill>
                <a:latin typeface="Arial" panose="020B0604020202020204"/>
                <a:ea typeface="微软雅黑" panose="020B0503020204020204" pitchFamily="34" charset="-122"/>
              </a:rPr>
              <a:t>CD22-targeted immunotherapy for adult patients with r/r B-ALL who previously exposed to CD19-targeted immunotherapy. EBMT</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Badar T, Szabo A, </a:t>
            </a:r>
            <a:r>
              <a:rPr lang="en-US" altLang="zh-CN" sz="900" dirty="0" err="1">
                <a:solidFill>
                  <a:srgbClr val="212121"/>
                </a:solidFill>
                <a:latin typeface="Arial" panose="020B0604020202020204"/>
                <a:ea typeface="微软雅黑" panose="020B0503020204020204" pitchFamily="34" charset="-122"/>
              </a:rPr>
              <a:t>Wadleigh</a:t>
            </a:r>
            <a:r>
              <a:rPr lang="en-US" altLang="zh-CN" sz="900" dirty="0">
                <a:solidFill>
                  <a:srgbClr val="212121"/>
                </a:solidFill>
                <a:latin typeface="Arial" panose="020B0604020202020204"/>
                <a:ea typeface="微软雅黑" panose="020B0503020204020204" pitchFamily="34" charset="-122"/>
              </a:rPr>
              <a:t> M, Liedtke M, Arslan S, </a:t>
            </a:r>
            <a:r>
              <a:rPr lang="en-US" altLang="zh-CN" sz="900" dirty="0" err="1">
                <a:solidFill>
                  <a:srgbClr val="212121"/>
                </a:solidFill>
                <a:latin typeface="Arial" panose="020B0604020202020204"/>
                <a:ea typeface="微软雅黑" panose="020B0503020204020204" pitchFamily="34" charset="-122"/>
              </a:rPr>
              <a:t>Siebenaller</a:t>
            </a:r>
            <a:r>
              <a:rPr lang="en-US" altLang="zh-CN" sz="900" dirty="0">
                <a:solidFill>
                  <a:srgbClr val="212121"/>
                </a:solidFill>
                <a:latin typeface="Arial" panose="020B0604020202020204"/>
                <a:ea typeface="微软雅黑" panose="020B0503020204020204" pitchFamily="34" charset="-122"/>
              </a:rPr>
              <a:t> C, </a:t>
            </a:r>
            <a:r>
              <a:rPr lang="en-US" altLang="zh-CN" sz="900" dirty="0" err="1">
                <a:solidFill>
                  <a:srgbClr val="212121"/>
                </a:solidFill>
                <a:latin typeface="Arial" panose="020B0604020202020204"/>
                <a:ea typeface="微软雅黑" panose="020B0503020204020204" pitchFamily="34" charset="-122"/>
              </a:rPr>
              <a:t>Aldoss</a:t>
            </a:r>
            <a:r>
              <a:rPr lang="en-US" altLang="zh-CN" sz="900" dirty="0">
                <a:solidFill>
                  <a:srgbClr val="212121"/>
                </a:solidFill>
                <a:latin typeface="Arial" panose="020B0604020202020204"/>
                <a:ea typeface="微软雅黑" panose="020B0503020204020204" pitchFamily="34" charset="-122"/>
              </a:rPr>
              <a:t> I, Schultz E, </a:t>
            </a:r>
            <a:r>
              <a:rPr lang="en-US" altLang="zh-CN" sz="900" dirty="0" err="1">
                <a:solidFill>
                  <a:srgbClr val="212121"/>
                </a:solidFill>
                <a:latin typeface="Arial" panose="020B0604020202020204"/>
                <a:ea typeface="微软雅黑" panose="020B0503020204020204" pitchFamily="34" charset="-122"/>
              </a:rPr>
              <a:t>Hefazi</a:t>
            </a:r>
            <a:r>
              <a:rPr lang="en-US" altLang="zh-CN" sz="900" dirty="0">
                <a:solidFill>
                  <a:srgbClr val="212121"/>
                </a:solidFill>
                <a:latin typeface="Arial" panose="020B0604020202020204"/>
                <a:ea typeface="微软雅黑" panose="020B0503020204020204" pitchFamily="34" charset="-122"/>
              </a:rPr>
              <a:t> M, Litzow MR, Kuo E, Wang A, Curran E, </a:t>
            </a:r>
            <a:r>
              <a:rPr lang="en-US" altLang="zh-CN" sz="900" dirty="0" err="1">
                <a:solidFill>
                  <a:srgbClr val="212121"/>
                </a:solidFill>
                <a:latin typeface="Arial" panose="020B0604020202020204"/>
                <a:ea typeface="微软雅黑" panose="020B0503020204020204" pitchFamily="34" charset="-122"/>
              </a:rPr>
              <a:t>Shallis</a:t>
            </a:r>
            <a:r>
              <a:rPr lang="en-US" altLang="zh-CN" sz="900" dirty="0">
                <a:solidFill>
                  <a:srgbClr val="212121"/>
                </a:solidFill>
                <a:latin typeface="Arial" panose="020B0604020202020204"/>
                <a:ea typeface="微软雅黑" panose="020B0503020204020204" pitchFamily="34" charset="-122"/>
              </a:rPr>
              <a:t> RM, </a:t>
            </a:r>
            <a:r>
              <a:rPr lang="en-US" altLang="zh-CN" sz="900" dirty="0" err="1">
                <a:solidFill>
                  <a:srgbClr val="212121"/>
                </a:solidFill>
                <a:latin typeface="Arial" panose="020B0604020202020204"/>
                <a:ea typeface="微软雅黑" panose="020B0503020204020204" pitchFamily="34" charset="-122"/>
              </a:rPr>
              <a:t>Podoltsev</a:t>
            </a:r>
            <a:r>
              <a:rPr lang="en-US" altLang="zh-CN" sz="900" dirty="0">
                <a:solidFill>
                  <a:srgbClr val="212121"/>
                </a:solidFill>
                <a:latin typeface="Arial" panose="020B0604020202020204"/>
                <a:ea typeface="微软雅黑" panose="020B0503020204020204" pitchFamily="34" charset="-122"/>
              </a:rPr>
              <a:t> N, Balasubramanian S, Yang J, Mattison R, Burkart M, Dinner S, Advani A, </a:t>
            </a:r>
            <a:r>
              <a:rPr lang="en-US" altLang="zh-CN" sz="900" dirty="0" err="1">
                <a:solidFill>
                  <a:srgbClr val="212121"/>
                </a:solidFill>
                <a:latin typeface="Arial" panose="020B0604020202020204"/>
                <a:ea typeface="微软雅黑" panose="020B0503020204020204" pitchFamily="34" charset="-122"/>
              </a:rPr>
              <a:t>Atallah</a:t>
            </a:r>
            <a:r>
              <a:rPr lang="en-US" altLang="zh-CN" sz="900" dirty="0">
                <a:solidFill>
                  <a:srgbClr val="212121"/>
                </a:solidFill>
                <a:latin typeface="Arial" panose="020B0604020202020204"/>
                <a:ea typeface="微软雅黑" panose="020B0503020204020204" pitchFamily="34" charset="-122"/>
              </a:rPr>
              <a:t> E. Real-World Outcomes of Adult B-Cell Acute Lymphocytic Leukemia Patients Treated With Inotuzumab Ozogamicin. Clin Lymphoma Myeloma Leuk. 2020 Aug;20(8):556-560</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 Low incidence of hepatic </a:t>
            </a:r>
            <a:r>
              <a:rPr lang="en-US" altLang="zh-CN" sz="900" dirty="0" err="1">
                <a:solidFill>
                  <a:srgbClr val="212121"/>
                </a:solidFill>
                <a:latin typeface="Arial" panose="020B0604020202020204"/>
                <a:ea typeface="微软雅黑" panose="020B0503020204020204" pitchFamily="34" charset="-122"/>
              </a:rPr>
              <a:t>veno</a:t>
            </a:r>
            <a:r>
              <a:rPr lang="en-US" altLang="zh-CN" sz="900" dirty="0">
                <a:solidFill>
                  <a:srgbClr val="212121"/>
                </a:solidFill>
                <a:latin typeface="Arial" panose="020B0604020202020204"/>
                <a:ea typeface="微软雅黑" panose="020B0503020204020204" pitchFamily="34" charset="-122"/>
              </a:rPr>
              <a:t>-occlusive disease (VOD) in patients with B-cell acute lymphoblastic leukemia (B-ALL) treated with </a:t>
            </a:r>
            <a:r>
              <a:rPr lang="en-US" altLang="zh-CN" sz="900" dirty="0" err="1">
                <a:solidFill>
                  <a:srgbClr val="212121"/>
                </a:solidFill>
                <a:latin typeface="Arial" panose="020B0604020202020204"/>
                <a:ea typeface="微软雅黑" panose="020B0503020204020204" pitchFamily="34" charset="-122"/>
              </a:rPr>
              <a:t>inotuzumab</a:t>
            </a:r>
            <a:r>
              <a:rPr lang="en-US" altLang="zh-CN" sz="900" dirty="0">
                <a:solidFill>
                  <a:srgbClr val="212121"/>
                </a:solidFill>
                <a:latin typeface="Arial" panose="020B0604020202020204"/>
                <a:ea typeface="微软雅黑" panose="020B0503020204020204" pitchFamily="34" charset="-122"/>
              </a:rPr>
              <a:t> </a:t>
            </a:r>
            <a:r>
              <a:rPr lang="en-US" altLang="zh-CN" sz="900" dirty="0" err="1">
                <a:solidFill>
                  <a:srgbClr val="212121"/>
                </a:solidFill>
                <a:latin typeface="Arial" panose="020B0604020202020204"/>
                <a:ea typeface="微软雅黑" panose="020B0503020204020204" pitchFamily="34" charset="-122"/>
              </a:rPr>
              <a:t>ozogamicin</a:t>
            </a:r>
            <a:r>
              <a:rPr lang="en-US" altLang="zh-CN" sz="900" dirty="0">
                <a:solidFill>
                  <a:srgbClr val="212121"/>
                </a:solidFill>
                <a:latin typeface="Arial" panose="020B0604020202020204"/>
                <a:ea typeface="微软雅黑" panose="020B0503020204020204" pitchFamily="34" charset="-122"/>
              </a:rPr>
              <a:t> (INO) followed by allogeneic stem cell transplantation (allo-SCT).. JCO 39, e19024-e19024(2021).</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Marks D, Inotuzumab Ozogamicin in r/r ALL: a real-world retrospective study in the UK, European Hematology Association, June 9-12, 2021</a:t>
            </a:r>
          </a:p>
          <a:p>
            <a:pPr marL="342797" indent="-342797" defTabSz="914126">
              <a:spcAft>
                <a:spcPts val="200"/>
              </a:spcAft>
              <a:buFont typeface="+mj-lt"/>
              <a:buAutoNum type="arabicPeriod"/>
            </a:pPr>
            <a:r>
              <a:rPr lang="zh-CN" altLang="en-US" sz="900" dirty="0">
                <a:solidFill>
                  <a:srgbClr val="212121"/>
                </a:solidFill>
                <a:latin typeface="Arial" panose="020B0604020202020204"/>
                <a:ea typeface="微软雅黑" panose="020B0503020204020204" pitchFamily="34" charset="-122"/>
              </a:rPr>
              <a:t>注射用奥加伊妥珠单抗说明书</a:t>
            </a:r>
            <a:r>
              <a:rPr lang="en-US" altLang="zh-CN" sz="900" dirty="0">
                <a:solidFill>
                  <a:srgbClr val="212121"/>
                </a:solidFill>
                <a:latin typeface="Arial" panose="020B0604020202020204"/>
                <a:ea typeface="微软雅黑" panose="020B0503020204020204" pitchFamily="34" charset="-122"/>
              </a:rPr>
              <a:t>2021</a:t>
            </a:r>
            <a:r>
              <a:rPr lang="zh-CN" altLang="en-US" sz="900" dirty="0">
                <a:solidFill>
                  <a:srgbClr val="212121"/>
                </a:solidFill>
                <a:latin typeface="Arial" panose="020B0604020202020204"/>
                <a:ea typeface="微软雅黑" panose="020B0503020204020204" pitchFamily="34" charset="-122"/>
              </a:rPr>
              <a:t>年</a:t>
            </a:r>
            <a:r>
              <a:rPr lang="en-US" altLang="zh-CN" sz="900" dirty="0">
                <a:solidFill>
                  <a:srgbClr val="212121"/>
                </a:solidFill>
                <a:latin typeface="Arial" panose="020B0604020202020204"/>
                <a:ea typeface="微软雅黑" panose="020B0503020204020204" pitchFamily="34" charset="-122"/>
              </a:rPr>
              <a:t>12</a:t>
            </a:r>
            <a:r>
              <a:rPr lang="zh-CN" altLang="en-US" sz="900" dirty="0">
                <a:solidFill>
                  <a:srgbClr val="212121"/>
                </a:solidFill>
                <a:latin typeface="Arial" panose="020B0604020202020204"/>
                <a:ea typeface="微软雅黑" panose="020B0503020204020204" pitchFamily="34" charset="-122"/>
              </a:rPr>
              <a:t>月</a:t>
            </a:r>
            <a:r>
              <a:rPr lang="en-US" altLang="zh-CN" sz="900" dirty="0">
                <a:solidFill>
                  <a:srgbClr val="212121"/>
                </a:solidFill>
                <a:latin typeface="Arial" panose="020B0604020202020204"/>
                <a:ea typeface="微软雅黑" panose="020B0503020204020204" pitchFamily="34" charset="-122"/>
              </a:rPr>
              <a:t>20</a:t>
            </a:r>
            <a:r>
              <a:rPr lang="zh-CN" altLang="en-US" sz="900" dirty="0">
                <a:solidFill>
                  <a:srgbClr val="212121"/>
                </a:solidFill>
                <a:latin typeface="Arial" panose="020B0604020202020204"/>
                <a:ea typeface="微软雅黑" panose="020B0503020204020204" pitchFamily="34" charset="-122"/>
              </a:rPr>
              <a:t>日</a:t>
            </a:r>
            <a:endParaRPr lang="en-US" altLang="zh-CN" sz="900" dirty="0">
              <a:solidFill>
                <a:srgbClr val="212121"/>
              </a:solidFill>
              <a:latin typeface="Arial" panose="020B0604020202020204"/>
              <a:ea typeface="微软雅黑" panose="020B0503020204020204" pitchFamily="34" charset="-122"/>
            </a:endParaRPr>
          </a:p>
          <a:p>
            <a:pPr marL="342797" indent="-342797" defTabSz="914126">
              <a:spcAft>
                <a:spcPts val="200"/>
              </a:spcAft>
              <a:buFont typeface="+mj-lt"/>
              <a:buAutoNum type="arabicPeriod"/>
            </a:pPr>
            <a:r>
              <a:rPr lang="en-US" altLang="zh-CN" sz="900" dirty="0" err="1">
                <a:solidFill>
                  <a:srgbClr val="212121"/>
                </a:solidFill>
                <a:latin typeface="Arial" panose="020B0604020202020204"/>
                <a:ea typeface="微软雅黑" panose="020B0503020204020204" pitchFamily="34" charset="-122"/>
              </a:rPr>
              <a:t>Kantarjian</a:t>
            </a:r>
            <a:r>
              <a:rPr lang="en-US" altLang="zh-CN" sz="900" dirty="0">
                <a:solidFill>
                  <a:srgbClr val="212121"/>
                </a:solidFill>
                <a:latin typeface="Arial" panose="020B0604020202020204"/>
                <a:ea typeface="微软雅黑" panose="020B0503020204020204" pitchFamily="34" charset="-122"/>
              </a:rPr>
              <a:t> HM et al. N Engl J Med 2016;375:740–753</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a:t>
            </a:r>
            <a:r>
              <a:rPr lang="zh-CN" altLang="en-US" sz="900" dirty="0">
                <a:solidFill>
                  <a:srgbClr val="212121"/>
                </a:solidFill>
                <a:latin typeface="Arial" panose="020B0604020202020204"/>
                <a:ea typeface="微软雅黑" panose="020B0503020204020204" pitchFamily="34" charset="-122"/>
              </a:rPr>
              <a:t>申请上市技术审评报告</a:t>
            </a:r>
            <a:r>
              <a:rPr lang="en-US" altLang="zh-CN" sz="900" dirty="0">
                <a:solidFill>
                  <a:srgbClr val="212121"/>
                </a:solidFill>
                <a:latin typeface="Arial" panose="020B0604020202020204"/>
                <a:ea typeface="微软雅黑" panose="020B0503020204020204" pitchFamily="34" charset="-122"/>
              </a:rPr>
              <a:t>-</a:t>
            </a:r>
            <a:r>
              <a:rPr lang="zh-CN" altLang="en-US" sz="900" dirty="0">
                <a:solidFill>
                  <a:srgbClr val="212121"/>
                </a:solidFill>
                <a:latin typeface="Arial" panose="020B0604020202020204"/>
                <a:ea typeface="微软雅黑" panose="020B0503020204020204" pitchFamily="34" charset="-122"/>
              </a:rPr>
              <a:t>注射用奥加伊妥珠单抗</a:t>
            </a:r>
            <a:r>
              <a:rPr lang="en-US" altLang="zh-CN" sz="900" dirty="0">
                <a:solidFill>
                  <a:srgbClr val="212121"/>
                </a:solidFill>
                <a:latin typeface="Arial" panose="020B0604020202020204"/>
                <a:ea typeface="微软雅黑" panose="020B0503020204020204" pitchFamily="34" charset="-122"/>
              </a:rPr>
              <a:t>》</a:t>
            </a:r>
            <a:r>
              <a:rPr lang="zh-CN" altLang="en-US" sz="900" dirty="0">
                <a:solidFill>
                  <a:srgbClr val="212121"/>
                </a:solidFill>
                <a:latin typeface="Arial" panose="020B0604020202020204"/>
                <a:ea typeface="微软雅黑" panose="020B0503020204020204" pitchFamily="34" charset="-122"/>
              </a:rPr>
              <a:t>，</a:t>
            </a:r>
            <a:r>
              <a:rPr lang="zh-CN" altLang="en-US" sz="900" dirty="0">
                <a:solidFill>
                  <a:srgbClr val="000000"/>
                </a:solidFill>
                <a:latin typeface="Arial" panose="020B0604020202020204"/>
                <a:ea typeface="微软雅黑" panose="020B0503020204020204" pitchFamily="34" charset="-122"/>
              </a:rPr>
              <a:t>国家药品监督管理局药品审评中心</a:t>
            </a:r>
            <a:endParaRPr lang="en-US" altLang="zh-CN" sz="900" dirty="0">
              <a:solidFill>
                <a:srgbClr val="000000"/>
              </a:solidFill>
              <a:latin typeface="Arial" panose="020B0604020202020204"/>
              <a:ea typeface="微软雅黑" panose="020B0503020204020204" pitchFamily="34" charset="-122"/>
            </a:endParaRPr>
          </a:p>
          <a:p>
            <a:pPr marL="342797" indent="-342797" defTabSz="914126">
              <a:spcAft>
                <a:spcPts val="200"/>
              </a:spcAft>
              <a:buFont typeface="+mj-lt"/>
              <a:buAutoNum type="arabicPeriod"/>
            </a:pPr>
            <a:r>
              <a:rPr lang="en-US" altLang="zh-CN" sz="900" dirty="0" err="1">
                <a:solidFill>
                  <a:srgbClr val="212121"/>
                </a:solidFill>
                <a:latin typeface="Arial" panose="020B0604020202020204"/>
                <a:ea typeface="微软雅黑" panose="020B0503020204020204" pitchFamily="34" charset="-122"/>
              </a:rPr>
              <a:t>Kantarjian</a:t>
            </a:r>
            <a:r>
              <a:rPr lang="en-US" altLang="zh-CN" sz="900" dirty="0">
                <a:solidFill>
                  <a:srgbClr val="212121"/>
                </a:solidFill>
                <a:latin typeface="Arial" panose="020B0604020202020204"/>
                <a:ea typeface="微软雅黑" panose="020B0503020204020204" pitchFamily="34" charset="-122"/>
              </a:rPr>
              <a:t> HM et al. Cancer 2019;125:2474–2487</a:t>
            </a:r>
          </a:p>
          <a:p>
            <a:pPr marL="342797" indent="-342797" defTabSz="914126">
              <a:spcAft>
                <a:spcPts val="200"/>
              </a:spcAft>
              <a:buFont typeface="+mj-lt"/>
              <a:buAutoNum type="arabicPeriod"/>
            </a:pPr>
            <a:r>
              <a:rPr lang="da-DK" altLang="zh-CN" sz="900" dirty="0">
                <a:solidFill>
                  <a:srgbClr val="000000"/>
                </a:solidFill>
                <a:latin typeface="Arial" panose="020B0604020202020204"/>
                <a:ea typeface="微软雅黑" panose="020B0503020204020204" pitchFamily="34" charset="-122"/>
              </a:rPr>
              <a:t>Nicola Gokbuget, et al. Blood. 2012 Sept 6;120(10):2032-41</a:t>
            </a:r>
          </a:p>
          <a:p>
            <a:pPr marL="342797" indent="-342797" defTabSz="914126">
              <a:spcAft>
                <a:spcPts val="200"/>
              </a:spcAft>
              <a:buFont typeface="+mj-lt"/>
              <a:buAutoNum type="arabicPeriod"/>
            </a:pPr>
            <a:r>
              <a:rPr lang="en-US" altLang="zh-CN" sz="900" dirty="0" err="1">
                <a:solidFill>
                  <a:srgbClr val="212121"/>
                </a:solidFill>
                <a:latin typeface="Arial" panose="020B0604020202020204"/>
                <a:ea typeface="微软雅黑" panose="020B0503020204020204" pitchFamily="34" charset="-122"/>
              </a:rPr>
              <a:t>Jabbour</a:t>
            </a:r>
            <a:r>
              <a:rPr lang="en-US" altLang="zh-CN" sz="900" dirty="0">
                <a:solidFill>
                  <a:srgbClr val="212121"/>
                </a:solidFill>
                <a:latin typeface="Arial" panose="020B0604020202020204"/>
                <a:ea typeface="微软雅黑" panose="020B0503020204020204" pitchFamily="34" charset="-122"/>
              </a:rPr>
              <a:t> E, </a:t>
            </a:r>
            <a:r>
              <a:rPr lang="en-US" altLang="zh-CN" sz="900" dirty="0" err="1">
                <a:solidFill>
                  <a:srgbClr val="212121"/>
                </a:solidFill>
                <a:latin typeface="Arial" panose="020B0604020202020204"/>
                <a:ea typeface="微软雅黑" panose="020B0503020204020204" pitchFamily="34" charset="-122"/>
              </a:rPr>
              <a:t>Gökbuget</a:t>
            </a:r>
            <a:r>
              <a:rPr lang="en-US" altLang="zh-CN" sz="900" dirty="0">
                <a:solidFill>
                  <a:srgbClr val="212121"/>
                </a:solidFill>
                <a:latin typeface="Arial" panose="020B0604020202020204"/>
                <a:ea typeface="微软雅黑" panose="020B0503020204020204" pitchFamily="34" charset="-122"/>
              </a:rPr>
              <a:t> N, Advani A, </a:t>
            </a:r>
            <a:r>
              <a:rPr lang="en-US" altLang="zh-CN" sz="900" dirty="0" err="1">
                <a:solidFill>
                  <a:srgbClr val="212121"/>
                </a:solidFill>
                <a:latin typeface="Arial" panose="020B0604020202020204"/>
                <a:ea typeface="微软雅黑" panose="020B0503020204020204" pitchFamily="34" charset="-122"/>
              </a:rPr>
              <a:t>Stelljes</a:t>
            </a:r>
            <a:r>
              <a:rPr lang="en-US" altLang="zh-CN" sz="900" dirty="0">
                <a:solidFill>
                  <a:srgbClr val="212121"/>
                </a:solidFill>
                <a:latin typeface="Arial" panose="020B0604020202020204"/>
                <a:ea typeface="微软雅黑" panose="020B0503020204020204" pitchFamily="34" charset="-122"/>
              </a:rPr>
              <a:t> M, Stock W, Liedtke M, Martinelli G, O'Brien S, Wang T, Laird AD, </a:t>
            </a:r>
            <a:r>
              <a:rPr lang="en-US" altLang="zh-CN" sz="900" dirty="0" err="1">
                <a:solidFill>
                  <a:srgbClr val="212121"/>
                </a:solidFill>
                <a:latin typeface="Arial" panose="020B0604020202020204"/>
                <a:ea typeface="微软雅黑" panose="020B0503020204020204" pitchFamily="34" charset="-122"/>
              </a:rPr>
              <a:t>Vandendries</a:t>
            </a:r>
            <a:r>
              <a:rPr lang="en-US" altLang="zh-CN" sz="900" dirty="0">
                <a:solidFill>
                  <a:srgbClr val="212121"/>
                </a:solidFill>
                <a:latin typeface="Arial" panose="020B0604020202020204"/>
                <a:ea typeface="微软雅黑" panose="020B0503020204020204" pitchFamily="34" charset="-122"/>
              </a:rPr>
              <a:t> E, </a:t>
            </a:r>
            <a:r>
              <a:rPr lang="en-US" altLang="zh-CN" sz="900" dirty="0" err="1">
                <a:solidFill>
                  <a:srgbClr val="212121"/>
                </a:solidFill>
                <a:latin typeface="Arial" panose="020B0604020202020204"/>
                <a:ea typeface="微软雅黑" panose="020B0503020204020204" pitchFamily="34" charset="-122"/>
              </a:rPr>
              <a:t>Neuhof</a:t>
            </a:r>
            <a:r>
              <a:rPr lang="en-US" altLang="zh-CN" sz="900" dirty="0">
                <a:solidFill>
                  <a:srgbClr val="212121"/>
                </a:solidFill>
                <a:latin typeface="Arial" panose="020B0604020202020204"/>
                <a:ea typeface="微软雅黑" panose="020B0503020204020204" pitchFamily="34" charset="-122"/>
              </a:rPr>
              <a:t> A, Nguyen K, </a:t>
            </a:r>
            <a:r>
              <a:rPr lang="en-US" altLang="zh-CN" sz="900" dirty="0" err="1">
                <a:solidFill>
                  <a:srgbClr val="212121"/>
                </a:solidFill>
                <a:latin typeface="Arial" panose="020B0604020202020204"/>
                <a:ea typeface="微软雅黑" panose="020B0503020204020204" pitchFamily="34" charset="-122"/>
              </a:rPr>
              <a:t>Dakappagari</a:t>
            </a:r>
            <a:r>
              <a:rPr lang="en-US" altLang="zh-CN" sz="900" dirty="0">
                <a:solidFill>
                  <a:srgbClr val="212121"/>
                </a:solidFill>
                <a:latin typeface="Arial" panose="020B0604020202020204"/>
                <a:ea typeface="微软雅黑" panose="020B0503020204020204" pitchFamily="34" charset="-122"/>
              </a:rPr>
              <a:t> N, DeAngelo DJ, </a:t>
            </a:r>
            <a:r>
              <a:rPr lang="en-US" altLang="zh-CN" sz="900" dirty="0" err="1">
                <a:solidFill>
                  <a:srgbClr val="212121"/>
                </a:solidFill>
                <a:latin typeface="Arial" panose="020B0604020202020204"/>
                <a:ea typeface="微软雅黑" panose="020B0503020204020204" pitchFamily="34" charset="-122"/>
              </a:rPr>
              <a:t>Kantarjian</a:t>
            </a:r>
            <a:r>
              <a:rPr lang="en-US" altLang="zh-CN" sz="900" dirty="0">
                <a:solidFill>
                  <a:srgbClr val="212121"/>
                </a:solidFill>
                <a:latin typeface="Arial" panose="020B0604020202020204"/>
                <a:ea typeface="微软雅黑" panose="020B0503020204020204" pitchFamily="34" charset="-122"/>
              </a:rPr>
              <a:t> H. Impact of minimal residual disease status in patients with relapsed/refractory acute lymphoblastic leukemia treated with </a:t>
            </a:r>
            <a:r>
              <a:rPr lang="en-US" altLang="zh-CN" sz="900" dirty="0" err="1">
                <a:solidFill>
                  <a:srgbClr val="212121"/>
                </a:solidFill>
                <a:latin typeface="Arial" panose="020B0604020202020204"/>
                <a:ea typeface="微软雅黑" panose="020B0503020204020204" pitchFamily="34" charset="-122"/>
              </a:rPr>
              <a:t>inotuzumab</a:t>
            </a:r>
            <a:r>
              <a:rPr lang="en-US" altLang="zh-CN" sz="900" dirty="0">
                <a:solidFill>
                  <a:srgbClr val="212121"/>
                </a:solidFill>
                <a:latin typeface="Arial" panose="020B0604020202020204"/>
                <a:ea typeface="微软雅黑" panose="020B0503020204020204" pitchFamily="34" charset="-122"/>
              </a:rPr>
              <a:t> </a:t>
            </a:r>
            <a:r>
              <a:rPr lang="en-US" altLang="zh-CN" sz="900" dirty="0" err="1">
                <a:solidFill>
                  <a:srgbClr val="212121"/>
                </a:solidFill>
                <a:latin typeface="Arial" panose="020B0604020202020204"/>
                <a:ea typeface="微软雅黑" panose="020B0503020204020204" pitchFamily="34" charset="-122"/>
              </a:rPr>
              <a:t>ozogamicin</a:t>
            </a:r>
            <a:r>
              <a:rPr lang="en-US" altLang="zh-CN" sz="900" dirty="0">
                <a:solidFill>
                  <a:srgbClr val="212121"/>
                </a:solidFill>
                <a:latin typeface="Arial" panose="020B0604020202020204"/>
                <a:ea typeface="微软雅黑" panose="020B0503020204020204" pitchFamily="34" charset="-122"/>
              </a:rPr>
              <a:t> in the phase III INO-VATE trial. Leuk Res. 2020 Jan;88:106283.</a:t>
            </a:r>
          </a:p>
          <a:p>
            <a:pPr marL="342797" indent="-342797" defTabSz="914126">
              <a:spcAft>
                <a:spcPts val="200"/>
              </a:spcAft>
              <a:buFont typeface="+mj-lt"/>
              <a:buAutoNum type="arabicPeriod"/>
            </a:pPr>
            <a:r>
              <a:rPr lang="en-US" altLang="zh-CN" sz="900" dirty="0" err="1">
                <a:solidFill>
                  <a:srgbClr val="212121"/>
                </a:solidFill>
                <a:latin typeface="Arial" panose="020B0604020202020204"/>
                <a:ea typeface="微软雅黑" panose="020B0503020204020204" pitchFamily="34" charset="-122"/>
              </a:rPr>
              <a:t>Kantarjian</a:t>
            </a:r>
            <a:r>
              <a:rPr lang="en-US" altLang="zh-CN" sz="900" dirty="0">
                <a:solidFill>
                  <a:srgbClr val="212121"/>
                </a:solidFill>
                <a:latin typeface="Arial" panose="020B0604020202020204"/>
                <a:ea typeface="微软雅黑" panose="020B0503020204020204" pitchFamily="34" charset="-122"/>
              </a:rPr>
              <a:t> H, Stein A, </a:t>
            </a:r>
            <a:r>
              <a:rPr lang="en-US" altLang="zh-CN" sz="900" dirty="0" err="1">
                <a:solidFill>
                  <a:srgbClr val="212121"/>
                </a:solidFill>
                <a:latin typeface="Arial" panose="020B0604020202020204"/>
                <a:ea typeface="微软雅黑" panose="020B0503020204020204" pitchFamily="34" charset="-122"/>
              </a:rPr>
              <a:t>Gökbuget</a:t>
            </a:r>
            <a:r>
              <a:rPr lang="en-US" altLang="zh-CN" sz="900" dirty="0">
                <a:solidFill>
                  <a:srgbClr val="212121"/>
                </a:solidFill>
                <a:latin typeface="Arial" panose="020B0604020202020204"/>
                <a:ea typeface="微软雅黑" panose="020B0503020204020204" pitchFamily="34" charset="-122"/>
              </a:rPr>
              <a:t> N, Fielding AK, Schuh AC, Ribera JM, Wei A, </a:t>
            </a:r>
            <a:r>
              <a:rPr lang="en-US" altLang="zh-CN" sz="900" dirty="0" err="1">
                <a:solidFill>
                  <a:srgbClr val="212121"/>
                </a:solidFill>
                <a:latin typeface="Arial" panose="020B0604020202020204"/>
                <a:ea typeface="微软雅黑" panose="020B0503020204020204" pitchFamily="34" charset="-122"/>
              </a:rPr>
              <a:t>Dombret</a:t>
            </a:r>
            <a:r>
              <a:rPr lang="en-US" altLang="zh-CN" sz="900" dirty="0">
                <a:solidFill>
                  <a:srgbClr val="212121"/>
                </a:solidFill>
                <a:latin typeface="Arial" panose="020B0604020202020204"/>
                <a:ea typeface="微软雅黑" panose="020B0503020204020204" pitchFamily="34" charset="-122"/>
              </a:rPr>
              <a:t> H, </a:t>
            </a:r>
            <a:r>
              <a:rPr lang="en-US" altLang="zh-CN" sz="900" dirty="0" err="1">
                <a:solidFill>
                  <a:srgbClr val="212121"/>
                </a:solidFill>
                <a:latin typeface="Arial" panose="020B0604020202020204"/>
                <a:ea typeface="微软雅黑" panose="020B0503020204020204" pitchFamily="34" charset="-122"/>
              </a:rPr>
              <a:t>Foà</a:t>
            </a:r>
            <a:r>
              <a:rPr lang="en-US" altLang="zh-CN" sz="900" dirty="0">
                <a:solidFill>
                  <a:srgbClr val="212121"/>
                </a:solidFill>
                <a:latin typeface="Arial" panose="020B0604020202020204"/>
                <a:ea typeface="微软雅黑" panose="020B0503020204020204" pitchFamily="34" charset="-122"/>
              </a:rPr>
              <a:t> R, </a:t>
            </a:r>
            <a:r>
              <a:rPr lang="en-US" altLang="zh-CN" sz="900" dirty="0" err="1">
                <a:solidFill>
                  <a:srgbClr val="212121"/>
                </a:solidFill>
                <a:latin typeface="Arial" panose="020B0604020202020204"/>
                <a:ea typeface="微软雅黑" panose="020B0503020204020204" pitchFamily="34" charset="-122"/>
              </a:rPr>
              <a:t>Bassan</a:t>
            </a:r>
            <a:r>
              <a:rPr lang="en-US" altLang="zh-CN" sz="900" dirty="0">
                <a:solidFill>
                  <a:srgbClr val="212121"/>
                </a:solidFill>
                <a:latin typeface="Arial" panose="020B0604020202020204"/>
                <a:ea typeface="微软雅黑" panose="020B0503020204020204" pitchFamily="34" charset="-122"/>
              </a:rPr>
              <a:t> R, Arslan Ö, Sanz MA, Bergeron J, </a:t>
            </a:r>
            <a:r>
              <a:rPr lang="en-US" altLang="zh-CN" sz="900" dirty="0" err="1">
                <a:solidFill>
                  <a:srgbClr val="212121"/>
                </a:solidFill>
                <a:latin typeface="Arial" panose="020B0604020202020204"/>
                <a:ea typeface="微软雅黑" panose="020B0503020204020204" pitchFamily="34" charset="-122"/>
              </a:rPr>
              <a:t>Demirkan</a:t>
            </a:r>
            <a:r>
              <a:rPr lang="en-US" altLang="zh-CN" sz="900" dirty="0">
                <a:solidFill>
                  <a:srgbClr val="212121"/>
                </a:solidFill>
                <a:latin typeface="Arial" panose="020B0604020202020204"/>
                <a:ea typeface="微软雅黑" panose="020B0503020204020204" pitchFamily="34" charset="-122"/>
              </a:rPr>
              <a:t> F, Lech-Maranda E, </a:t>
            </a:r>
            <a:r>
              <a:rPr lang="en-US" altLang="zh-CN" sz="900" dirty="0" err="1">
                <a:solidFill>
                  <a:srgbClr val="212121"/>
                </a:solidFill>
                <a:latin typeface="Arial" panose="020B0604020202020204"/>
                <a:ea typeface="微软雅黑" panose="020B0503020204020204" pitchFamily="34" charset="-122"/>
              </a:rPr>
              <a:t>Rambaldi</a:t>
            </a:r>
            <a:r>
              <a:rPr lang="en-US" altLang="zh-CN" sz="900" dirty="0">
                <a:solidFill>
                  <a:srgbClr val="212121"/>
                </a:solidFill>
                <a:latin typeface="Arial" panose="020B0604020202020204"/>
                <a:ea typeface="微软雅黑" panose="020B0503020204020204" pitchFamily="34" charset="-122"/>
              </a:rPr>
              <a:t> A, Thomas X, Horst HA, </a:t>
            </a:r>
            <a:r>
              <a:rPr lang="en-US" altLang="zh-CN" sz="900" dirty="0" err="1">
                <a:solidFill>
                  <a:srgbClr val="212121"/>
                </a:solidFill>
                <a:latin typeface="Arial" panose="020B0604020202020204"/>
                <a:ea typeface="微软雅黑" panose="020B0503020204020204" pitchFamily="34" charset="-122"/>
              </a:rPr>
              <a:t>Brüggemann</a:t>
            </a:r>
            <a:r>
              <a:rPr lang="en-US" altLang="zh-CN" sz="900" dirty="0">
                <a:solidFill>
                  <a:srgbClr val="212121"/>
                </a:solidFill>
                <a:latin typeface="Arial" panose="020B0604020202020204"/>
                <a:ea typeface="微软雅黑" panose="020B0503020204020204" pitchFamily="34" charset="-122"/>
              </a:rPr>
              <a:t> M, </a:t>
            </a:r>
            <a:r>
              <a:rPr lang="en-US" altLang="zh-CN" sz="900" dirty="0" err="1">
                <a:solidFill>
                  <a:srgbClr val="212121"/>
                </a:solidFill>
                <a:latin typeface="Arial" panose="020B0604020202020204"/>
                <a:ea typeface="微软雅黑" panose="020B0503020204020204" pitchFamily="34" charset="-122"/>
              </a:rPr>
              <a:t>Klapper</a:t>
            </a:r>
            <a:r>
              <a:rPr lang="en-US" altLang="zh-CN" sz="900" dirty="0">
                <a:solidFill>
                  <a:srgbClr val="212121"/>
                </a:solidFill>
                <a:latin typeface="Arial" panose="020B0604020202020204"/>
                <a:ea typeface="微软雅黑" panose="020B0503020204020204" pitchFamily="34" charset="-122"/>
              </a:rPr>
              <a:t> W, Wood BL, Fleishman A, </a:t>
            </a:r>
            <a:r>
              <a:rPr lang="en-US" altLang="zh-CN" sz="900" dirty="0" err="1">
                <a:solidFill>
                  <a:srgbClr val="212121"/>
                </a:solidFill>
                <a:latin typeface="Arial" panose="020B0604020202020204"/>
                <a:ea typeface="微软雅黑" panose="020B0503020204020204" pitchFamily="34" charset="-122"/>
              </a:rPr>
              <a:t>Nagorsen</a:t>
            </a:r>
            <a:r>
              <a:rPr lang="en-US" altLang="zh-CN" sz="900" dirty="0">
                <a:solidFill>
                  <a:srgbClr val="212121"/>
                </a:solidFill>
                <a:latin typeface="Arial" panose="020B0604020202020204"/>
                <a:ea typeface="微软雅黑" panose="020B0503020204020204" pitchFamily="34" charset="-122"/>
              </a:rPr>
              <a:t> D, Holland C, Zimmerman Z, </a:t>
            </a:r>
            <a:r>
              <a:rPr lang="en-US" altLang="zh-CN" sz="900" dirty="0" err="1">
                <a:solidFill>
                  <a:srgbClr val="212121"/>
                </a:solidFill>
                <a:latin typeface="Arial" panose="020B0604020202020204"/>
                <a:ea typeface="微软雅黑" panose="020B0503020204020204" pitchFamily="34" charset="-122"/>
              </a:rPr>
              <a:t>Topp</a:t>
            </a:r>
            <a:r>
              <a:rPr lang="en-US" altLang="zh-CN" sz="900" dirty="0">
                <a:solidFill>
                  <a:srgbClr val="212121"/>
                </a:solidFill>
                <a:latin typeface="Arial" panose="020B0604020202020204"/>
                <a:ea typeface="微软雅黑" panose="020B0503020204020204" pitchFamily="34" charset="-122"/>
              </a:rPr>
              <a:t> MS. Blinatumomab versus Chemotherapy for Advanced Acute Lymphoblastic Leukemia. N Engl J Med. 2017 Mar 2;376(9):836-847.</a:t>
            </a:r>
          </a:p>
          <a:p>
            <a:pPr marL="342797" indent="-342797" defTabSz="914126">
              <a:spcAft>
                <a:spcPts val="200"/>
              </a:spcAft>
              <a:buFont typeface="+mj-lt"/>
              <a:buAutoNum type="arabicPeriod"/>
            </a:pPr>
            <a:r>
              <a:rPr lang="en-US" altLang="zh-CN" sz="900" dirty="0">
                <a:solidFill>
                  <a:srgbClr val="212121"/>
                </a:solidFill>
                <a:latin typeface="Arial" panose="020B0604020202020204"/>
                <a:ea typeface="微软雅黑" panose="020B0503020204020204" pitchFamily="34" charset="-122"/>
              </a:rPr>
              <a:t>Pfizer data on file (phase 3 data)</a:t>
            </a:r>
          </a:p>
          <a:p>
            <a:pPr marL="342797" indent="-342797" defTabSz="914126">
              <a:buFont typeface="+mj-lt"/>
              <a:buAutoNum type="arabicPeriod"/>
            </a:pPr>
            <a:r>
              <a:rPr lang="en-US" altLang="zh-CN" sz="900" dirty="0">
                <a:solidFill>
                  <a:srgbClr val="000000"/>
                </a:solidFill>
                <a:latin typeface="Arial" panose="020B0604020202020204"/>
                <a:ea typeface="微软雅黑" panose="020B0503020204020204" pitchFamily="34" charset="-122"/>
              </a:rPr>
              <a:t>2024</a:t>
            </a:r>
            <a:r>
              <a:rPr lang="zh-CN" altLang="en-US" sz="900" dirty="0">
                <a:solidFill>
                  <a:srgbClr val="000000"/>
                </a:solidFill>
                <a:latin typeface="Arial" panose="020B0604020202020204"/>
                <a:ea typeface="微软雅黑" panose="020B0503020204020204" pitchFamily="34" charset="-122"/>
              </a:rPr>
              <a:t>中国临床肿瘤学会（</a:t>
            </a:r>
            <a:r>
              <a:rPr lang="en-US" altLang="zh-CN" sz="900" dirty="0">
                <a:solidFill>
                  <a:srgbClr val="000000"/>
                </a:solidFill>
                <a:latin typeface="Arial" panose="020B0604020202020204"/>
                <a:ea typeface="微软雅黑" panose="020B0503020204020204" pitchFamily="34" charset="-122"/>
              </a:rPr>
              <a:t>CSCO</a:t>
            </a:r>
            <a:r>
              <a:rPr lang="zh-CN" altLang="en-US" sz="900" dirty="0">
                <a:solidFill>
                  <a:srgbClr val="000000"/>
                </a:solidFill>
                <a:latin typeface="Arial" panose="020B0604020202020204"/>
                <a:ea typeface="微软雅黑" panose="020B0503020204020204" pitchFamily="34" charset="-122"/>
              </a:rPr>
              <a:t>）恶性血液病诊疗指南</a:t>
            </a:r>
            <a:endParaRPr lang="fr-FR" altLang="zh-CN" sz="900" dirty="0">
              <a:solidFill>
                <a:srgbClr val="000000"/>
              </a:solidFill>
              <a:latin typeface="Arial" panose="020B0604020202020204"/>
              <a:ea typeface="微软雅黑" panose="020B0503020204020204" pitchFamily="34" charset="-122"/>
            </a:endParaRPr>
          </a:p>
          <a:p>
            <a:pPr marL="342797" indent="-342797" defTabSz="914126">
              <a:buFont typeface="+mj-lt"/>
              <a:buAutoNum type="arabicPeriod"/>
            </a:pPr>
            <a:r>
              <a:rPr lang="fr-FR" altLang="zh-CN" sz="900" dirty="0">
                <a:solidFill>
                  <a:srgbClr val="000000"/>
                </a:solidFill>
                <a:latin typeface="Arial" panose="020B0604020202020204"/>
                <a:ea typeface="微软雅黑" panose="020B0503020204020204" pitchFamily="34" charset="-122"/>
              </a:rPr>
              <a:t>2024</a:t>
            </a:r>
            <a:r>
              <a:rPr lang="zh-CN" altLang="en-US" sz="900" dirty="0">
                <a:solidFill>
                  <a:srgbClr val="000000"/>
                </a:solidFill>
                <a:latin typeface="Arial" panose="020B0604020202020204"/>
                <a:ea typeface="微软雅黑" panose="020B0503020204020204" pitchFamily="34" charset="-122"/>
              </a:rPr>
              <a:t>美国</a:t>
            </a:r>
            <a:r>
              <a:rPr lang="en-US" altLang="zh-CN" sz="900" dirty="0">
                <a:solidFill>
                  <a:srgbClr val="000000"/>
                </a:solidFill>
                <a:latin typeface="Arial" panose="020B0604020202020204"/>
                <a:ea typeface="微软雅黑" panose="020B0503020204020204" pitchFamily="34" charset="-122"/>
              </a:rPr>
              <a:t>NCCN</a:t>
            </a:r>
            <a:r>
              <a:rPr lang="zh-CN" altLang="en-US" sz="900" dirty="0">
                <a:solidFill>
                  <a:srgbClr val="000000"/>
                </a:solidFill>
                <a:latin typeface="Arial" panose="020B0604020202020204"/>
                <a:ea typeface="微软雅黑" panose="020B0503020204020204" pitchFamily="34" charset="-122"/>
              </a:rPr>
              <a:t>指南</a:t>
            </a:r>
            <a:endParaRPr lang="en-US" altLang="zh-CN" sz="900" dirty="0">
              <a:solidFill>
                <a:srgbClr val="000000"/>
              </a:solidFill>
              <a:latin typeface="Arial" panose="020B0604020202020204"/>
              <a:ea typeface="微软雅黑" panose="020B0503020204020204" pitchFamily="34" charset="-122"/>
            </a:endParaRPr>
          </a:p>
          <a:p>
            <a:pPr marL="342797" indent="-342797" defTabSz="914126">
              <a:buFont typeface="+mj-lt"/>
              <a:buAutoNum type="arabicPeriod"/>
            </a:pPr>
            <a:r>
              <a:rPr lang="zh-CN" altLang="en-US" sz="900" dirty="0">
                <a:solidFill>
                  <a:srgbClr val="000000"/>
                </a:solidFill>
                <a:latin typeface="Arial" panose="020B0604020202020204"/>
                <a:ea typeface="微软雅黑" panose="020B0503020204020204" pitchFamily="34" charset="-122"/>
              </a:rPr>
              <a:t>中国成人急性淋巴细胞白血病诊断与治疗指南（</a:t>
            </a:r>
            <a:r>
              <a:rPr lang="en-US" altLang="zh-CN" sz="900" dirty="0">
                <a:solidFill>
                  <a:srgbClr val="000000"/>
                </a:solidFill>
                <a:latin typeface="Arial" panose="020B0604020202020204"/>
                <a:ea typeface="微软雅黑" panose="020B0503020204020204" pitchFamily="34" charset="-122"/>
              </a:rPr>
              <a:t>2024</a:t>
            </a:r>
            <a:r>
              <a:rPr lang="zh-CN" altLang="en-US" sz="900" dirty="0">
                <a:solidFill>
                  <a:srgbClr val="000000"/>
                </a:solidFill>
                <a:latin typeface="Arial" panose="020B0604020202020204"/>
                <a:ea typeface="微软雅黑" panose="020B0503020204020204" pitchFamily="34" charset="-122"/>
              </a:rPr>
              <a:t>年版）</a:t>
            </a:r>
            <a:endParaRPr lang="en-US" altLang="zh-CN" sz="900" dirty="0">
              <a:solidFill>
                <a:srgbClr val="000000"/>
              </a:solidFill>
              <a:latin typeface="Arial" panose="020B0604020202020204"/>
              <a:ea typeface="微软雅黑" panose="020B0503020204020204" pitchFamily="34" charset="-122"/>
            </a:endParaRPr>
          </a:p>
          <a:p>
            <a:pPr marL="342797" indent="-342797" defTabSz="914126">
              <a:buFont typeface="+mj-lt"/>
              <a:buAutoNum type="arabicPeriod"/>
            </a:pPr>
            <a:r>
              <a:rPr lang="zh-CN" altLang="en-US" sz="900" dirty="0">
                <a:solidFill>
                  <a:srgbClr val="000000"/>
                </a:solidFill>
                <a:latin typeface="Arial" panose="020B0604020202020204"/>
                <a:ea typeface="微软雅黑" panose="020B0503020204020204" pitchFamily="34" charset="-122"/>
              </a:rPr>
              <a:t>注射用贝林妥欧单抗说明书</a:t>
            </a:r>
            <a:endParaRPr lang="en-US" altLang="zh-CN" sz="900" dirty="0">
              <a:solidFill>
                <a:srgbClr val="000000"/>
              </a:solidFill>
              <a:latin typeface="Arial" panose="020B0604020202020204"/>
              <a:ea typeface="微软雅黑" panose="020B0503020204020204" pitchFamily="34" charset="-122"/>
            </a:endParaRPr>
          </a:p>
          <a:p>
            <a:pPr marL="342797" indent="-342797" defTabSz="914126">
              <a:buFont typeface="+mj-lt"/>
              <a:buAutoNum type="arabicPeriod"/>
            </a:pPr>
            <a:r>
              <a:rPr lang="en-GB" altLang="zh-CN" sz="900" dirty="0">
                <a:solidFill>
                  <a:srgbClr val="000000"/>
                </a:solidFill>
                <a:latin typeface="Arial" panose="020B0604020202020204"/>
                <a:ea typeface="微软雅黑" panose="020B0503020204020204" pitchFamily="34" charset="-122"/>
              </a:rPr>
              <a:t>Cai X, et al. Ann </a:t>
            </a:r>
            <a:r>
              <a:rPr lang="en-GB" altLang="zh-CN" sz="900" dirty="0" err="1">
                <a:solidFill>
                  <a:srgbClr val="000000"/>
                </a:solidFill>
                <a:latin typeface="Arial" panose="020B0604020202020204"/>
                <a:ea typeface="微软雅黑" panose="020B0503020204020204" pitchFamily="34" charset="-122"/>
              </a:rPr>
              <a:t>Hematol</a:t>
            </a:r>
            <a:r>
              <a:rPr lang="en-GB" altLang="zh-CN" sz="900" dirty="0">
                <a:solidFill>
                  <a:srgbClr val="000000"/>
                </a:solidFill>
                <a:latin typeface="Arial" panose="020B0604020202020204"/>
                <a:ea typeface="微软雅黑" panose="020B0503020204020204" pitchFamily="34" charset="-122"/>
              </a:rPr>
              <a:t>. 2019 Jul;98(7):1733-1742.</a:t>
            </a:r>
            <a:endParaRPr lang="en-US" altLang="zh-CN" sz="900" dirty="0">
              <a:solidFill>
                <a:srgbClr val="000000"/>
              </a:solidFill>
              <a:latin typeface="Arial" panose="020B0604020202020204"/>
              <a:ea typeface="微软雅黑" panose="020B0503020204020204" pitchFamily="34" charset="-122"/>
            </a:endParaRPr>
          </a:p>
          <a:p>
            <a:pPr marL="342797" indent="-342797" defTabSz="914126">
              <a:buFont typeface="+mj-lt"/>
              <a:buAutoNum type="arabicPeriod"/>
            </a:pPr>
            <a:r>
              <a:rPr lang="en-US" altLang="zh-CN" sz="900" dirty="0">
                <a:solidFill>
                  <a:srgbClr val="212121"/>
                </a:solidFill>
                <a:latin typeface="Arial" panose="020B0604020202020204"/>
                <a:ea typeface="微软雅黑" panose="020B0503020204020204" pitchFamily="34" charset="-122"/>
              </a:rPr>
              <a:t>Ohashi K, Tanabe J, Watanabe R, Tanaka T, </a:t>
            </a:r>
            <a:r>
              <a:rPr lang="en-US" altLang="zh-CN" sz="900" dirty="0" err="1">
                <a:solidFill>
                  <a:srgbClr val="212121"/>
                </a:solidFill>
                <a:latin typeface="Arial" panose="020B0604020202020204"/>
                <a:ea typeface="微软雅黑" panose="020B0503020204020204" pitchFamily="34" charset="-122"/>
              </a:rPr>
              <a:t>Sakamaki</a:t>
            </a:r>
            <a:r>
              <a:rPr lang="en-US" altLang="zh-CN" sz="900" dirty="0">
                <a:solidFill>
                  <a:srgbClr val="212121"/>
                </a:solidFill>
                <a:latin typeface="Arial" panose="020B0604020202020204"/>
                <a:ea typeface="微软雅黑" panose="020B0503020204020204" pitchFamily="34" charset="-122"/>
              </a:rPr>
              <a:t> H, </a:t>
            </a:r>
            <a:r>
              <a:rPr lang="en-US" altLang="zh-CN" sz="900" dirty="0" err="1">
                <a:solidFill>
                  <a:srgbClr val="212121"/>
                </a:solidFill>
                <a:latin typeface="Arial" panose="020B0604020202020204"/>
                <a:ea typeface="微软雅黑" panose="020B0503020204020204" pitchFamily="34" charset="-122"/>
              </a:rPr>
              <a:t>Maruta</a:t>
            </a:r>
            <a:r>
              <a:rPr lang="en-US" altLang="zh-CN" sz="900" dirty="0">
                <a:solidFill>
                  <a:srgbClr val="212121"/>
                </a:solidFill>
                <a:latin typeface="Arial" panose="020B0604020202020204"/>
                <a:ea typeface="微软雅黑" panose="020B0503020204020204" pitchFamily="34" charset="-122"/>
              </a:rPr>
              <a:t> A, Okamoto S, </a:t>
            </a:r>
            <a:r>
              <a:rPr lang="en-US" altLang="zh-CN" sz="900" dirty="0" err="1">
                <a:solidFill>
                  <a:srgbClr val="212121"/>
                </a:solidFill>
                <a:latin typeface="Arial" panose="020B0604020202020204"/>
                <a:ea typeface="微软雅黑" panose="020B0503020204020204" pitchFamily="34" charset="-122"/>
              </a:rPr>
              <a:t>Aotsuka</a:t>
            </a:r>
            <a:r>
              <a:rPr lang="en-US" altLang="zh-CN" sz="900" dirty="0">
                <a:solidFill>
                  <a:srgbClr val="212121"/>
                </a:solidFill>
                <a:latin typeface="Arial" panose="020B0604020202020204"/>
                <a:ea typeface="微软雅黑" panose="020B0503020204020204" pitchFamily="34" charset="-122"/>
              </a:rPr>
              <a:t> N, Saito K, Nishimura M, Oh H, </a:t>
            </a:r>
            <a:r>
              <a:rPr lang="en-US" altLang="zh-CN" sz="900" dirty="0" err="1">
                <a:solidFill>
                  <a:srgbClr val="212121"/>
                </a:solidFill>
                <a:latin typeface="Arial" panose="020B0604020202020204"/>
                <a:ea typeface="微软雅黑" panose="020B0503020204020204" pitchFamily="34" charset="-122"/>
              </a:rPr>
              <a:t>Matsuzaki</a:t>
            </a:r>
            <a:r>
              <a:rPr lang="en-US" altLang="zh-CN" sz="900" dirty="0">
                <a:solidFill>
                  <a:srgbClr val="212121"/>
                </a:solidFill>
                <a:latin typeface="Arial" panose="020B0604020202020204"/>
                <a:ea typeface="微软雅黑" panose="020B0503020204020204" pitchFamily="34" charset="-122"/>
              </a:rPr>
              <a:t> M, Takahashi S, </a:t>
            </a:r>
            <a:r>
              <a:rPr lang="en-US" altLang="zh-CN" sz="900" dirty="0" err="1">
                <a:solidFill>
                  <a:srgbClr val="212121"/>
                </a:solidFill>
                <a:latin typeface="Arial" panose="020B0604020202020204"/>
                <a:ea typeface="微软雅黑" panose="020B0503020204020204" pitchFamily="34" charset="-122"/>
              </a:rPr>
              <a:t>Yonekura</a:t>
            </a:r>
            <a:r>
              <a:rPr lang="en-US" altLang="zh-CN" sz="900" dirty="0">
                <a:solidFill>
                  <a:srgbClr val="212121"/>
                </a:solidFill>
                <a:latin typeface="Arial" panose="020B0604020202020204"/>
                <a:ea typeface="微软雅黑" panose="020B0503020204020204" pitchFamily="34" charset="-122"/>
              </a:rPr>
              <a:t> S. The Japanese multicenter open randomized trial of </a:t>
            </a:r>
            <a:r>
              <a:rPr lang="en-US" altLang="zh-CN" sz="900" dirty="0" err="1">
                <a:solidFill>
                  <a:srgbClr val="212121"/>
                </a:solidFill>
                <a:latin typeface="Arial" panose="020B0604020202020204"/>
                <a:ea typeface="微软雅黑" panose="020B0503020204020204" pitchFamily="34" charset="-122"/>
              </a:rPr>
              <a:t>ursodeoxycholic</a:t>
            </a:r>
            <a:r>
              <a:rPr lang="en-US" altLang="zh-CN" sz="900" dirty="0">
                <a:solidFill>
                  <a:srgbClr val="212121"/>
                </a:solidFill>
                <a:latin typeface="Arial" panose="020B0604020202020204"/>
                <a:ea typeface="微软雅黑" panose="020B0503020204020204" pitchFamily="34" charset="-122"/>
              </a:rPr>
              <a:t> acid prophylaxis for hepatic </a:t>
            </a:r>
            <a:r>
              <a:rPr lang="en-US" altLang="zh-CN" sz="900" dirty="0" err="1">
                <a:solidFill>
                  <a:srgbClr val="212121"/>
                </a:solidFill>
                <a:latin typeface="Arial" panose="020B0604020202020204"/>
                <a:ea typeface="微软雅黑" panose="020B0503020204020204" pitchFamily="34" charset="-122"/>
              </a:rPr>
              <a:t>veno</a:t>
            </a:r>
            <a:r>
              <a:rPr lang="en-US" altLang="zh-CN" sz="900" dirty="0">
                <a:solidFill>
                  <a:srgbClr val="212121"/>
                </a:solidFill>
                <a:latin typeface="Arial" panose="020B0604020202020204"/>
                <a:ea typeface="微软雅黑" panose="020B0503020204020204" pitchFamily="34" charset="-122"/>
              </a:rPr>
              <a:t>-occlusive disease after stem cell transplantation. Am J </a:t>
            </a:r>
            <a:r>
              <a:rPr lang="en-US" altLang="zh-CN" sz="900" dirty="0" err="1">
                <a:solidFill>
                  <a:srgbClr val="212121"/>
                </a:solidFill>
                <a:latin typeface="Arial" panose="020B0604020202020204"/>
                <a:ea typeface="微软雅黑" panose="020B0503020204020204" pitchFamily="34" charset="-122"/>
              </a:rPr>
              <a:t>Hematol</a:t>
            </a:r>
            <a:r>
              <a:rPr lang="en-US" altLang="zh-CN" sz="900" dirty="0">
                <a:solidFill>
                  <a:srgbClr val="212121"/>
                </a:solidFill>
                <a:latin typeface="Arial" panose="020B0604020202020204"/>
                <a:ea typeface="微软雅黑" panose="020B0503020204020204" pitchFamily="34" charset="-122"/>
              </a:rPr>
              <a:t>. 2000 May;64(1):32-8.</a:t>
            </a:r>
          </a:p>
          <a:p>
            <a:pPr marL="342797" indent="-342797" defTabSz="914126">
              <a:buFont typeface="+mj-lt"/>
              <a:buAutoNum type="arabicPeriod"/>
            </a:pPr>
            <a:r>
              <a:rPr lang="en-US" altLang="zh-CN" sz="900" dirty="0">
                <a:solidFill>
                  <a:srgbClr val="212121"/>
                </a:solidFill>
                <a:latin typeface="Arial" panose="020B0604020202020204"/>
                <a:ea typeface="微软雅黑" panose="020B0503020204020204" pitchFamily="34" charset="-122"/>
              </a:rPr>
              <a:t>Cai Z, Xu X, et al. Inotuzumab Ozogamicin Rescue Treatment Improved the Survival of High-risk Adult R/R B-ALL patients with critical tumor suppressor gene alteration. EHA 2024/05</a:t>
            </a:r>
          </a:p>
          <a:p>
            <a:pPr marL="342797" indent="-342797" defTabSz="914126">
              <a:buFont typeface="+mj-lt"/>
              <a:buAutoNum type="arabicPeriod"/>
            </a:pPr>
            <a:r>
              <a:rPr lang="en-US" altLang="zh-CN" sz="900" dirty="0">
                <a:solidFill>
                  <a:srgbClr val="212121"/>
                </a:solidFill>
                <a:latin typeface="Arial" panose="020B0604020202020204"/>
                <a:ea typeface="微软雅黑" panose="020B0503020204020204" pitchFamily="34" charset="-122"/>
              </a:rPr>
              <a:t>Tang S, Ren J, et al. Fixed dose of Inotuzumab Ozogamicin combined with </a:t>
            </a:r>
            <a:r>
              <a:rPr lang="en-US" altLang="zh-CN" sz="900" dirty="0" err="1">
                <a:solidFill>
                  <a:srgbClr val="212121"/>
                </a:solidFill>
                <a:latin typeface="Arial" panose="020B0604020202020204"/>
                <a:ea typeface="微软雅黑" panose="020B0503020204020204" pitchFamily="34" charset="-122"/>
              </a:rPr>
              <a:t>vp</a:t>
            </a:r>
            <a:r>
              <a:rPr lang="en-US" altLang="zh-CN" sz="900" dirty="0">
                <a:solidFill>
                  <a:srgbClr val="212121"/>
                </a:solidFill>
                <a:latin typeface="Arial" panose="020B0604020202020204"/>
                <a:ea typeface="微软雅黑" panose="020B0503020204020204" pitchFamily="34" charset="-122"/>
              </a:rPr>
              <a:t>-based chemotherapy induces efficacy in B-cell acute lymphoblastic leukemia of different stages including maintenance. EHA 2024/05</a:t>
            </a:r>
          </a:p>
          <a:p>
            <a:pPr marL="342797" indent="-342797" defTabSz="914126">
              <a:buFont typeface="+mj-lt"/>
              <a:buAutoNum type="arabicPeriod"/>
            </a:pPr>
            <a:r>
              <a:rPr lang="en-US" altLang="zh-CN" sz="900" dirty="0">
                <a:solidFill>
                  <a:srgbClr val="212121"/>
                </a:solidFill>
                <a:latin typeface="Arial" panose="020B0604020202020204"/>
                <a:ea typeface="微软雅黑" panose="020B0503020204020204" pitchFamily="34" charset="-122"/>
              </a:rPr>
              <a:t>2022</a:t>
            </a:r>
            <a:r>
              <a:rPr lang="zh-CN" altLang="en-US" sz="900" dirty="0">
                <a:solidFill>
                  <a:srgbClr val="212121"/>
                </a:solidFill>
                <a:latin typeface="Arial" panose="020B0604020202020204"/>
                <a:ea typeface="微软雅黑" panose="020B0503020204020204" pitchFamily="34" charset="-122"/>
              </a:rPr>
              <a:t>年中国抗癌协会（</a:t>
            </a:r>
            <a:r>
              <a:rPr lang="en-US" altLang="zh-CN" sz="900" dirty="0">
                <a:solidFill>
                  <a:srgbClr val="212121"/>
                </a:solidFill>
                <a:latin typeface="Arial" panose="020B0604020202020204"/>
                <a:ea typeface="微软雅黑" panose="020B0503020204020204" pitchFamily="34" charset="-122"/>
              </a:rPr>
              <a:t>CACA</a:t>
            </a:r>
            <a:r>
              <a:rPr lang="zh-CN" altLang="en-US" sz="900" dirty="0">
                <a:solidFill>
                  <a:srgbClr val="212121"/>
                </a:solidFill>
                <a:latin typeface="Arial" panose="020B0604020202020204"/>
                <a:ea typeface="微软雅黑" panose="020B0503020204020204" pitchFamily="34" charset="-122"/>
              </a:rPr>
              <a:t>）白血病诊疗指南</a:t>
            </a:r>
            <a:endParaRPr lang="en-US" altLang="zh-CN" sz="900" dirty="0">
              <a:solidFill>
                <a:srgbClr val="212121"/>
              </a:solidFill>
              <a:latin typeface="Arial" panose="020B0604020202020204"/>
              <a:ea typeface="微软雅黑" panose="020B0503020204020204" pitchFamily="34" charset="-122"/>
            </a:endParaRPr>
          </a:p>
          <a:p>
            <a:pPr marL="342797" indent="-342797" defTabSz="914126">
              <a:buFont typeface="+mj-lt"/>
              <a:buAutoNum type="arabicPeriod"/>
            </a:pPr>
            <a:r>
              <a:rPr lang="en-US" altLang="zh-CN" sz="900" dirty="0" err="1">
                <a:solidFill>
                  <a:srgbClr val="000000"/>
                </a:solidFill>
                <a:latin typeface="+mj-lt"/>
                <a:ea typeface="微软雅黑" panose="020B0503020204020204" pitchFamily="34" charset="-122"/>
              </a:rPr>
              <a:t>Kantarjian</a:t>
            </a:r>
            <a:r>
              <a:rPr lang="en-US" altLang="zh-CN" sz="900" dirty="0">
                <a:solidFill>
                  <a:srgbClr val="000000"/>
                </a:solidFill>
                <a:latin typeface="+mj-lt"/>
                <a:ea typeface="微软雅黑" panose="020B0503020204020204" pitchFamily="34" charset="-122"/>
              </a:rPr>
              <a:t> HM et al. Blinatumomab versus Chemo for Advanced Acute Lymphoblastic Leukemia, The New England Journal of Medicine, 2017;376:836-47</a:t>
            </a:r>
          </a:p>
          <a:p>
            <a:pPr marL="342797" indent="-342797" defTabSz="914126">
              <a:buFont typeface="+mj-lt"/>
              <a:buAutoNum type="arabicPeriod"/>
            </a:pPr>
            <a:endParaRPr lang="en-US" altLang="zh-CN" sz="900" dirty="0">
              <a:solidFill>
                <a:srgbClr val="000000"/>
              </a:solidFill>
              <a:latin typeface="Arial" panose="020B0604020202020204"/>
              <a:ea typeface="微软雅黑" panose="020B0503020204020204" pitchFamily="34" charset="-122"/>
            </a:endParaRPr>
          </a:p>
        </p:txBody>
      </p:sp>
    </p:spTree>
    <p:extLst>
      <p:ext uri="{BB962C8B-B14F-4D97-AF65-F5344CB8AC3E}">
        <p14:creationId xmlns:p14="http://schemas.microsoft.com/office/powerpoint/2010/main" val="418193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3911948109"/>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4762" y="2480"/>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a:xfrm>
            <a:off x="448386" y="574388"/>
            <a:ext cx="11292840" cy="850392"/>
          </a:xfrm>
        </p:spPr>
        <p:txBody>
          <a:bodyPr vert="horz"/>
          <a:lstStyle/>
          <a:p>
            <a:r>
              <a:rPr lang="zh-CN" altLang="en-US" sz="2799" dirty="0">
                <a:latin typeface="微软雅黑" panose="020B0503020204020204" pitchFamily="34" charset="-122"/>
                <a:ea typeface="微软雅黑" panose="020B0503020204020204" pitchFamily="34" charset="-122"/>
              </a:rPr>
              <a:t>目录</a:t>
            </a:r>
          </a:p>
        </p:txBody>
      </p:sp>
      <p:sp>
        <p:nvSpPr>
          <p:cNvPr id="11" name="文本框 10">
            <a:extLst>
              <a:ext uri="{FF2B5EF4-FFF2-40B4-BE49-F238E27FC236}">
                <a16:creationId xmlns:a16="http://schemas.microsoft.com/office/drawing/2014/main" id="{7366781F-AE36-48EE-AEA2-E0883BE851B9}"/>
              </a:ext>
            </a:extLst>
          </p:cNvPr>
          <p:cNvSpPr txBox="1"/>
          <p:nvPr/>
        </p:nvSpPr>
        <p:spPr bwMode="gray">
          <a:xfrm>
            <a:off x="2068442" y="874070"/>
            <a:ext cx="9194204" cy="1595117"/>
          </a:xfrm>
          <a:prstGeom prst="rect">
            <a:avLst/>
          </a:prstGeom>
          <a:noFill/>
        </p:spPr>
        <p:txBody>
          <a:bodyPr wrap="square">
            <a:spAutoFit/>
          </a:bodyPr>
          <a:lstStyle/>
          <a:p>
            <a:pPr algn="ctr" defTabSz="914126">
              <a:lnSpc>
                <a:spcPct val="125000"/>
              </a:lnSpc>
              <a:spcAft>
                <a:spcPts val="600"/>
              </a:spcAft>
              <a:defRPr/>
            </a:pPr>
            <a:r>
              <a:rPr lang="zh-CN" altLang="en-US" sz="3000" b="1" dirty="0">
                <a:solidFill>
                  <a:srgbClr val="0047BB"/>
                </a:solidFill>
                <a:latin typeface="微软雅黑" panose="020B0503020204020204" pitchFamily="34" charset="-122"/>
                <a:ea typeface="微软雅黑" panose="020B0503020204020204" pitchFamily="34" charset="-122"/>
              </a:rPr>
              <a:t>注射用奥加伊妥珠单抗</a:t>
            </a:r>
            <a:r>
              <a:rPr lang="zh-CN" altLang="en-US" sz="2400" b="1" dirty="0">
                <a:solidFill>
                  <a:srgbClr val="000000"/>
                </a:solidFill>
                <a:latin typeface="微软雅黑" panose="020B0503020204020204" pitchFamily="34" charset="-122"/>
                <a:ea typeface="微软雅黑" panose="020B0503020204020204" pitchFamily="34" charset="-122"/>
              </a:rPr>
              <a:t>（贝博萨</a:t>
            </a:r>
            <a:r>
              <a:rPr lang="en-US" altLang="zh-CN" sz="2400" b="1" baseline="30000" dirty="0">
                <a:solidFill>
                  <a:srgbClr val="000000"/>
                </a:solidFill>
                <a:latin typeface="微软雅黑" panose="020B0503020204020204" pitchFamily="34" charset="-122"/>
                <a:ea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rPr>
              <a:t> </a:t>
            </a:r>
            <a:r>
              <a:rPr lang="zh-CN" altLang="en-US" sz="2400" b="1" dirty="0">
                <a:solidFill>
                  <a:srgbClr val="000000"/>
                </a:solidFill>
                <a:latin typeface="微软雅黑" panose="020B0503020204020204" pitchFamily="34" charset="-122"/>
                <a:ea typeface="微软雅黑" panose="020B0503020204020204" pitchFamily="34" charset="-122"/>
              </a:rPr>
              <a:t>）</a:t>
            </a:r>
          </a:p>
          <a:p>
            <a:pPr algn="ctr" defTabSz="913852">
              <a:lnSpc>
                <a:spcPct val="120000"/>
              </a:lnSpc>
              <a:defRPr/>
            </a:pPr>
            <a:r>
              <a:rPr lang="zh-CN" altLang="en-US" sz="2399" b="1" dirty="0">
                <a:solidFill>
                  <a:srgbClr val="C00000"/>
                </a:solidFill>
                <a:latin typeface="微软雅黑" panose="020B0503020204020204" pitchFamily="34" charset="-122"/>
                <a:ea typeface="微软雅黑" panose="020B0503020204020204" pitchFamily="34" charset="-122"/>
              </a:rPr>
              <a:t>弥补</a:t>
            </a:r>
            <a:r>
              <a:rPr lang="zh-CN" altLang="en-US" sz="2399" b="1" dirty="0">
                <a:solidFill>
                  <a:srgbClr val="000000"/>
                </a:solidFill>
                <a:latin typeface="微软雅黑" panose="020B0503020204020204" pitchFamily="34" charset="-122"/>
                <a:ea typeface="微软雅黑" panose="020B0503020204020204" pitchFamily="34" charset="-122"/>
              </a:rPr>
              <a:t>成人</a:t>
            </a:r>
            <a:r>
              <a:rPr lang="zh-CN" altLang="en-US" sz="2399" b="1" dirty="0">
                <a:solidFill>
                  <a:srgbClr val="0047BB"/>
                </a:solidFill>
                <a:latin typeface="微软雅黑" panose="020B0503020204020204" pitchFamily="34" charset="-122"/>
                <a:ea typeface="微软雅黑" panose="020B0503020204020204" pitchFamily="34" charset="-122"/>
              </a:rPr>
              <a:t>复发性</a:t>
            </a:r>
            <a:r>
              <a:rPr lang="en-US" altLang="zh-CN" sz="2399" b="1" dirty="0">
                <a:solidFill>
                  <a:srgbClr val="0047BB"/>
                </a:solidFill>
                <a:latin typeface="微软雅黑" panose="020B0503020204020204" pitchFamily="34" charset="-122"/>
                <a:ea typeface="微软雅黑" panose="020B0503020204020204" pitchFamily="34" charset="-122"/>
              </a:rPr>
              <a:t>/</a:t>
            </a:r>
            <a:r>
              <a:rPr lang="zh-CN" altLang="en-US" sz="2399" b="1" dirty="0">
                <a:solidFill>
                  <a:srgbClr val="0047BB"/>
                </a:solidFill>
                <a:latin typeface="微软雅黑" panose="020B0503020204020204" pitchFamily="34" charset="-122"/>
                <a:ea typeface="微软雅黑" panose="020B0503020204020204" pitchFamily="34" charset="-122"/>
              </a:rPr>
              <a:t>难治性</a:t>
            </a:r>
            <a:r>
              <a:rPr lang="zh-CN" altLang="en-US" sz="2400" b="1" dirty="0">
                <a:solidFill>
                  <a:srgbClr val="000000"/>
                </a:solidFill>
                <a:latin typeface="微软雅黑" panose="020B0503020204020204" pitchFamily="34" charset="-122"/>
                <a:ea typeface="微软雅黑" panose="020B0503020204020204" pitchFamily="34" charset="-122"/>
              </a:rPr>
              <a:t>前体</a:t>
            </a:r>
            <a:r>
              <a:rPr lang="en-US" altLang="zh-CN" sz="2399" b="1" dirty="0">
                <a:solidFill>
                  <a:srgbClr val="000000"/>
                </a:solidFill>
                <a:latin typeface="微软雅黑" panose="020B0503020204020204" pitchFamily="34" charset="-122"/>
                <a:ea typeface="微软雅黑" panose="020B0503020204020204" pitchFamily="34" charset="-122"/>
              </a:rPr>
              <a:t>B</a:t>
            </a:r>
            <a:r>
              <a:rPr lang="zh-CN" altLang="en-US" sz="2399" b="1" dirty="0">
                <a:solidFill>
                  <a:srgbClr val="000000"/>
                </a:solidFill>
                <a:latin typeface="微软雅黑" panose="020B0503020204020204" pitchFamily="34" charset="-122"/>
                <a:ea typeface="微软雅黑" panose="020B0503020204020204" pitchFamily="34" charset="-122"/>
              </a:rPr>
              <a:t>细胞急性淋巴细胞白血病治疗的</a:t>
            </a:r>
            <a:r>
              <a:rPr lang="zh-CN" altLang="en-US" sz="2399" b="1" dirty="0">
                <a:solidFill>
                  <a:srgbClr val="C00000"/>
                </a:solidFill>
                <a:latin typeface="微软雅黑" panose="020B0503020204020204" pitchFamily="34" charset="-122"/>
                <a:ea typeface="微软雅黑" panose="020B0503020204020204" pitchFamily="34" charset="-122"/>
              </a:rPr>
              <a:t>空白</a:t>
            </a:r>
          </a:p>
          <a:p>
            <a:pPr algn="ctr" defTabSz="913852">
              <a:lnSpc>
                <a:spcPct val="120000"/>
              </a:lnSpc>
              <a:defRPr/>
            </a:pPr>
            <a:r>
              <a:rPr lang="zh-CN" altLang="en-US" sz="2399" b="1" dirty="0">
                <a:solidFill>
                  <a:srgbClr val="C00000"/>
                </a:solidFill>
                <a:latin typeface="微软雅黑" panose="020B0503020204020204" pitchFamily="34" charset="-122"/>
                <a:ea typeface="微软雅黑" panose="020B0503020204020204" pitchFamily="34" charset="-122"/>
              </a:rPr>
              <a:t>首个且唯一</a:t>
            </a:r>
            <a:r>
              <a:rPr lang="zh-CN" altLang="en-US" sz="2399" b="1" dirty="0">
                <a:solidFill>
                  <a:srgbClr val="000000"/>
                </a:solidFill>
                <a:latin typeface="微软雅黑" panose="020B0503020204020204" pitchFamily="34" charset="-122"/>
                <a:ea typeface="微软雅黑" panose="020B0503020204020204" pitchFamily="34" charset="-122"/>
              </a:rPr>
              <a:t>治疗白血病的</a:t>
            </a:r>
            <a:r>
              <a:rPr lang="en-US" altLang="zh-CN" sz="2399" b="1" dirty="0">
                <a:solidFill>
                  <a:srgbClr val="C00000"/>
                </a:solidFill>
                <a:latin typeface="微软雅黑" panose="020B0503020204020204" pitchFamily="34" charset="-122"/>
                <a:ea typeface="微软雅黑" panose="020B0503020204020204" pitchFamily="34" charset="-122"/>
              </a:rPr>
              <a:t>ADC</a:t>
            </a:r>
            <a:r>
              <a:rPr lang="zh-CN" altLang="en-US" sz="2399" b="1" dirty="0">
                <a:solidFill>
                  <a:srgbClr val="C00000"/>
                </a:solidFill>
                <a:latin typeface="微软雅黑" panose="020B0503020204020204" pitchFamily="34" charset="-122"/>
                <a:ea typeface="微软雅黑" panose="020B0503020204020204" pitchFamily="34" charset="-122"/>
              </a:rPr>
              <a:t>药物</a:t>
            </a:r>
          </a:p>
        </p:txBody>
      </p:sp>
      <p:grpSp>
        <p:nvGrpSpPr>
          <p:cNvPr id="6" name="组合 5">
            <a:extLst>
              <a:ext uri="{FF2B5EF4-FFF2-40B4-BE49-F238E27FC236}">
                <a16:creationId xmlns:a16="http://schemas.microsoft.com/office/drawing/2014/main" id="{9CAB4413-5DD5-5952-BFA4-5A3EB487A0E5}"/>
              </a:ext>
            </a:extLst>
          </p:cNvPr>
          <p:cNvGrpSpPr/>
          <p:nvPr/>
        </p:nvGrpSpPr>
        <p:grpSpPr>
          <a:xfrm>
            <a:off x="4015380" y="2658644"/>
            <a:ext cx="5092995" cy="468000"/>
            <a:chOff x="2036135" y="1738423"/>
            <a:chExt cx="5092995" cy="468000"/>
          </a:xfrm>
        </p:grpSpPr>
        <p:sp>
          <p:nvSpPr>
            <p:cNvPr id="2" name="椭圆 1">
              <a:extLst>
                <a:ext uri="{FF2B5EF4-FFF2-40B4-BE49-F238E27FC236}">
                  <a16:creationId xmlns:a16="http://schemas.microsoft.com/office/drawing/2014/main" id="{995A8C08-33B4-D2EE-0246-FE2898C1A3F1}"/>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1</a:t>
              </a:r>
              <a:endParaRPr lang="zh-CN" altLang="en-US" b="1" dirty="0">
                <a:solidFill>
                  <a:srgbClr val="FFFFFF"/>
                </a:solidFill>
                <a:latin typeface="Arial" panose="020B0604020202020204"/>
                <a:ea typeface="黑体" panose="02010609060101010101" pitchFamily="49" charset="-122"/>
              </a:endParaRPr>
            </a:p>
          </p:txBody>
        </p:sp>
        <p:sp>
          <p:nvSpPr>
            <p:cNvPr id="4" name="矩形: 圆角 3">
              <a:extLst>
                <a:ext uri="{FF2B5EF4-FFF2-40B4-BE49-F238E27FC236}">
                  <a16:creationId xmlns:a16="http://schemas.microsoft.com/office/drawing/2014/main" id="{91ABAB75-566C-022F-DAD7-42AE2E76C774}"/>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zh-CN" altLang="en-US" b="1" dirty="0">
                  <a:solidFill>
                    <a:srgbClr val="000000"/>
                  </a:solidFill>
                  <a:latin typeface="微软雅黑" panose="020B0503020204020204" pitchFamily="34" charset="-122"/>
                  <a:ea typeface="微软雅黑" panose="020B0503020204020204" pitchFamily="34" charset="-122"/>
                </a:rPr>
                <a:t>药品基本信息</a:t>
              </a:r>
            </a:p>
          </p:txBody>
        </p:sp>
      </p:grpSp>
      <p:grpSp>
        <p:nvGrpSpPr>
          <p:cNvPr id="7" name="组合 6">
            <a:extLst>
              <a:ext uri="{FF2B5EF4-FFF2-40B4-BE49-F238E27FC236}">
                <a16:creationId xmlns:a16="http://schemas.microsoft.com/office/drawing/2014/main" id="{FA4BB9AD-863B-828C-EBB6-CD94E69DFDB7}"/>
              </a:ext>
            </a:extLst>
          </p:cNvPr>
          <p:cNvGrpSpPr/>
          <p:nvPr/>
        </p:nvGrpSpPr>
        <p:grpSpPr>
          <a:xfrm>
            <a:off x="4015380" y="3411784"/>
            <a:ext cx="5092995" cy="468000"/>
            <a:chOff x="2036135" y="1738423"/>
            <a:chExt cx="5092995" cy="468000"/>
          </a:xfrm>
        </p:grpSpPr>
        <p:sp>
          <p:nvSpPr>
            <p:cNvPr id="8" name="椭圆 7">
              <a:extLst>
                <a:ext uri="{FF2B5EF4-FFF2-40B4-BE49-F238E27FC236}">
                  <a16:creationId xmlns:a16="http://schemas.microsoft.com/office/drawing/2014/main" id="{E85628C9-0EA4-FE7A-9BD2-1AF94721893B}"/>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2</a:t>
              </a:r>
              <a:endParaRPr lang="zh-CN" altLang="en-US" b="1" dirty="0">
                <a:solidFill>
                  <a:srgbClr val="FFFFFF"/>
                </a:solidFill>
                <a:latin typeface="Arial" panose="020B0604020202020204"/>
                <a:ea typeface="黑体" panose="02010609060101010101" pitchFamily="49" charset="-122"/>
              </a:endParaRPr>
            </a:p>
          </p:txBody>
        </p:sp>
        <p:sp>
          <p:nvSpPr>
            <p:cNvPr id="9" name="矩形: 圆角 8">
              <a:extLst>
                <a:ext uri="{FF2B5EF4-FFF2-40B4-BE49-F238E27FC236}">
                  <a16:creationId xmlns:a16="http://schemas.microsoft.com/office/drawing/2014/main" id="{70FC8E4F-9604-5FC4-816A-B14007B307A3}"/>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zh-CN" altLang="en-US" b="1" dirty="0">
                  <a:solidFill>
                    <a:srgbClr val="000000"/>
                  </a:solidFill>
                  <a:latin typeface="微软雅黑" panose="020B0503020204020204" pitchFamily="34" charset="-122"/>
                  <a:ea typeface="微软雅黑" panose="020B0503020204020204" pitchFamily="34" charset="-122"/>
                </a:rPr>
                <a:t>安全性</a:t>
              </a:r>
            </a:p>
          </p:txBody>
        </p:sp>
      </p:grpSp>
      <p:grpSp>
        <p:nvGrpSpPr>
          <p:cNvPr id="10" name="组合 9">
            <a:extLst>
              <a:ext uri="{FF2B5EF4-FFF2-40B4-BE49-F238E27FC236}">
                <a16:creationId xmlns:a16="http://schemas.microsoft.com/office/drawing/2014/main" id="{A6B74B88-13BA-336A-F92E-5CEF130FC686}"/>
              </a:ext>
            </a:extLst>
          </p:cNvPr>
          <p:cNvGrpSpPr/>
          <p:nvPr/>
        </p:nvGrpSpPr>
        <p:grpSpPr>
          <a:xfrm>
            <a:off x="4015380" y="4164924"/>
            <a:ext cx="5092995" cy="468000"/>
            <a:chOff x="2036135" y="1738423"/>
            <a:chExt cx="5092995" cy="468000"/>
          </a:xfrm>
        </p:grpSpPr>
        <p:sp>
          <p:nvSpPr>
            <p:cNvPr id="12" name="椭圆 11">
              <a:extLst>
                <a:ext uri="{FF2B5EF4-FFF2-40B4-BE49-F238E27FC236}">
                  <a16:creationId xmlns:a16="http://schemas.microsoft.com/office/drawing/2014/main" id="{7D312B04-4E8E-D553-3B4C-CCBC7E777535}"/>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3</a:t>
              </a:r>
              <a:endParaRPr lang="zh-CN" altLang="en-US" b="1" dirty="0">
                <a:solidFill>
                  <a:srgbClr val="FFFFFF"/>
                </a:solidFill>
                <a:latin typeface="Arial" panose="020B0604020202020204"/>
                <a:ea typeface="黑体" panose="02010609060101010101" pitchFamily="49" charset="-122"/>
              </a:endParaRPr>
            </a:p>
          </p:txBody>
        </p:sp>
        <p:sp>
          <p:nvSpPr>
            <p:cNvPr id="13" name="矩形: 圆角 12">
              <a:extLst>
                <a:ext uri="{FF2B5EF4-FFF2-40B4-BE49-F238E27FC236}">
                  <a16:creationId xmlns:a16="http://schemas.microsoft.com/office/drawing/2014/main" id="{EEEB5CE0-EE9C-64D8-4C5A-0104C7F31B90}"/>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zh-CN" altLang="en-US" b="1" dirty="0">
                  <a:solidFill>
                    <a:srgbClr val="000000"/>
                  </a:solidFill>
                  <a:latin typeface="微软雅黑" panose="020B0503020204020204" pitchFamily="34" charset="-122"/>
                  <a:ea typeface="微软雅黑" panose="020B0503020204020204" pitchFamily="34" charset="-122"/>
                </a:rPr>
                <a:t>有效性</a:t>
              </a:r>
            </a:p>
          </p:txBody>
        </p:sp>
      </p:grpSp>
      <p:grpSp>
        <p:nvGrpSpPr>
          <p:cNvPr id="14" name="组合 13">
            <a:extLst>
              <a:ext uri="{FF2B5EF4-FFF2-40B4-BE49-F238E27FC236}">
                <a16:creationId xmlns:a16="http://schemas.microsoft.com/office/drawing/2014/main" id="{4F804FC9-BB94-F2B8-E933-EFFAA1B5A4ED}"/>
              </a:ext>
            </a:extLst>
          </p:cNvPr>
          <p:cNvGrpSpPr/>
          <p:nvPr/>
        </p:nvGrpSpPr>
        <p:grpSpPr>
          <a:xfrm>
            <a:off x="4015380" y="4914353"/>
            <a:ext cx="5092995" cy="468000"/>
            <a:chOff x="2036135" y="1738423"/>
            <a:chExt cx="5092995" cy="468000"/>
          </a:xfrm>
        </p:grpSpPr>
        <p:sp>
          <p:nvSpPr>
            <p:cNvPr id="15" name="椭圆 14">
              <a:extLst>
                <a:ext uri="{FF2B5EF4-FFF2-40B4-BE49-F238E27FC236}">
                  <a16:creationId xmlns:a16="http://schemas.microsoft.com/office/drawing/2014/main" id="{CCCCE43D-0B1F-8ADE-BD3C-D5A1097EA87B}"/>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4</a:t>
              </a:r>
              <a:endParaRPr lang="zh-CN" altLang="en-US" b="1" dirty="0">
                <a:solidFill>
                  <a:srgbClr val="FFFFFF"/>
                </a:solidFill>
                <a:latin typeface="Arial" panose="020B0604020202020204"/>
                <a:ea typeface="黑体" panose="02010609060101010101" pitchFamily="49" charset="-122"/>
              </a:endParaRPr>
            </a:p>
          </p:txBody>
        </p:sp>
        <p:sp>
          <p:nvSpPr>
            <p:cNvPr id="16" name="矩形: 圆角 15">
              <a:extLst>
                <a:ext uri="{FF2B5EF4-FFF2-40B4-BE49-F238E27FC236}">
                  <a16:creationId xmlns:a16="http://schemas.microsoft.com/office/drawing/2014/main" id="{4AD7081A-E3AE-EA7D-6FCB-D457E51E5A30}"/>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zh-CN" altLang="en-US" b="1" dirty="0">
                  <a:solidFill>
                    <a:srgbClr val="000000"/>
                  </a:solidFill>
                  <a:latin typeface="微软雅黑" panose="020B0503020204020204" pitchFamily="34" charset="-122"/>
                  <a:ea typeface="微软雅黑" panose="020B0503020204020204" pitchFamily="34" charset="-122"/>
                </a:rPr>
                <a:t>创新性</a:t>
              </a:r>
            </a:p>
          </p:txBody>
        </p:sp>
      </p:grpSp>
      <p:grpSp>
        <p:nvGrpSpPr>
          <p:cNvPr id="17" name="组合 16">
            <a:extLst>
              <a:ext uri="{FF2B5EF4-FFF2-40B4-BE49-F238E27FC236}">
                <a16:creationId xmlns:a16="http://schemas.microsoft.com/office/drawing/2014/main" id="{CC56426D-ED4A-A9D4-1314-48C359045B3A}"/>
              </a:ext>
            </a:extLst>
          </p:cNvPr>
          <p:cNvGrpSpPr/>
          <p:nvPr/>
        </p:nvGrpSpPr>
        <p:grpSpPr>
          <a:xfrm>
            <a:off x="4015380" y="5663782"/>
            <a:ext cx="5092995" cy="468000"/>
            <a:chOff x="2036135" y="1738423"/>
            <a:chExt cx="5092995" cy="468000"/>
          </a:xfrm>
        </p:grpSpPr>
        <p:sp>
          <p:nvSpPr>
            <p:cNvPr id="18" name="椭圆 17">
              <a:extLst>
                <a:ext uri="{FF2B5EF4-FFF2-40B4-BE49-F238E27FC236}">
                  <a16:creationId xmlns:a16="http://schemas.microsoft.com/office/drawing/2014/main" id="{78F92344-CC59-F7A6-D0FB-FC2EC1161CEE}"/>
                </a:ext>
              </a:extLst>
            </p:cNvPr>
            <p:cNvSpPr/>
            <p:nvPr/>
          </p:nvSpPr>
          <p:spPr bwMode="gray">
            <a:xfrm>
              <a:off x="2036135" y="1738423"/>
              <a:ext cx="468000" cy="46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5</a:t>
              </a:r>
              <a:endParaRPr lang="zh-CN" altLang="en-US" b="1" dirty="0">
                <a:solidFill>
                  <a:srgbClr val="FFFFFF"/>
                </a:solidFill>
                <a:latin typeface="Arial" panose="020B0604020202020204"/>
                <a:ea typeface="黑体" panose="02010609060101010101" pitchFamily="49" charset="-122"/>
              </a:endParaRPr>
            </a:p>
          </p:txBody>
        </p:sp>
        <p:sp>
          <p:nvSpPr>
            <p:cNvPr id="19" name="矩形: 圆角 18">
              <a:extLst>
                <a:ext uri="{FF2B5EF4-FFF2-40B4-BE49-F238E27FC236}">
                  <a16:creationId xmlns:a16="http://schemas.microsoft.com/office/drawing/2014/main" id="{41EA8750-762C-BC30-ABF8-E433AF327EF8}"/>
                </a:ext>
              </a:extLst>
            </p:cNvPr>
            <p:cNvSpPr/>
            <p:nvPr/>
          </p:nvSpPr>
          <p:spPr bwMode="gray">
            <a:xfrm>
              <a:off x="2817628" y="1738423"/>
              <a:ext cx="4311502" cy="468000"/>
            </a:xfrm>
            <a:prstGeom prst="round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90000"/>
                </a:lnSpc>
                <a:spcAft>
                  <a:spcPct val="0"/>
                </a:spcAft>
                <a:buClr>
                  <a:srgbClr val="0095FF"/>
                </a:buClr>
                <a:buSzPct val="90000"/>
              </a:pPr>
              <a:r>
                <a:rPr lang="zh-CN" altLang="en-US" b="1" dirty="0">
                  <a:solidFill>
                    <a:srgbClr val="000000"/>
                  </a:solidFill>
                  <a:latin typeface="微软雅黑" panose="020B0503020204020204" pitchFamily="34" charset="-122"/>
                  <a:ea typeface="微软雅黑" panose="020B0503020204020204" pitchFamily="34" charset="-122"/>
                </a:rPr>
                <a:t>公平性</a:t>
              </a:r>
            </a:p>
          </p:txBody>
        </p:sp>
      </p:grpSp>
    </p:spTree>
    <p:extLst>
      <p:ext uri="{BB962C8B-B14F-4D97-AF65-F5344CB8AC3E}">
        <p14:creationId xmlns:p14="http://schemas.microsoft.com/office/powerpoint/2010/main" val="149257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2996746628"/>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484632"/>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1.</a:t>
            </a:r>
            <a:r>
              <a:rPr lang="zh-CN" altLang="en-US" sz="3200" dirty="0">
                <a:solidFill>
                  <a:srgbClr val="0047BB"/>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基本信息 </a:t>
            </a:r>
            <a:r>
              <a:rPr lang="en-US" altLang="zh-CN" sz="2800" dirty="0">
                <a:latin typeface="微软雅黑" panose="020B0503020204020204" pitchFamily="34" charset="-122"/>
                <a:ea typeface="微软雅黑" panose="020B0503020204020204" pitchFamily="34" charset="-122"/>
              </a:rPr>
              <a:t>(1/2)</a:t>
            </a:r>
            <a:endParaRPr lang="zh-CN" altLang="en-US" sz="2800" dirty="0">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FA3190E0-F2E3-4CE6-B2B0-5B491082A33D}"/>
              </a:ext>
            </a:extLst>
          </p:cNvPr>
          <p:cNvSpPr/>
          <p:nvPr/>
        </p:nvSpPr>
        <p:spPr bwMode="gray">
          <a:xfrm>
            <a:off x="8176324" y="2432303"/>
            <a:ext cx="3607878" cy="3760966"/>
          </a:xfrm>
          <a:prstGeom prst="rect">
            <a:avLst/>
          </a:prstGeom>
          <a:solidFill>
            <a:schemeClr val="bg2">
              <a:lumMod val="40000"/>
              <a:lumOff val="60000"/>
            </a:schemeClr>
          </a:solidFill>
          <a:ln w="12700" cap="flat" cmpd="sng" algn="ctr">
            <a:noFill/>
            <a:prstDash val="solid"/>
            <a:miter lim="800000"/>
            <a:headEnd type="none" w="med" len="med"/>
            <a:tailEnd type="none" w="med" len="med"/>
          </a:ln>
          <a:effectLst/>
        </p:spPr>
        <p:txBody>
          <a:bodyPr vert="horz" wrap="square" lIns="91429" tIns="216000" rIns="91429" bIns="45715" numCol="1" rtlCol="0" anchor="ctr" anchorCtr="0" compatLnSpc="1">
            <a:prstTxWarp prst="textNoShape">
              <a:avLst/>
            </a:prstTxWarp>
            <a:noAutofit/>
          </a:bodyPr>
          <a:lstStyle/>
          <a:p>
            <a:pPr>
              <a:lnSpc>
                <a:spcPct val="120000"/>
              </a:lnSpc>
              <a:spcAft>
                <a:spcPts val="1000"/>
              </a:spcAft>
              <a:defRPr/>
            </a:pPr>
            <a:r>
              <a:rPr lang="zh-CN" altLang="en-US" sz="1600" dirty="0">
                <a:solidFill>
                  <a:srgbClr val="000000"/>
                </a:solidFill>
                <a:latin typeface="微软雅黑" panose="020B0503020204020204" pitchFamily="34" charset="-122"/>
                <a:ea typeface="微软雅黑" panose="020B0503020204020204" pitchFamily="34" charset="-122"/>
              </a:rPr>
              <a:t>理由：</a:t>
            </a:r>
            <a:endParaRPr lang="en-US" altLang="zh-CN" sz="1600" dirty="0">
              <a:solidFill>
                <a:srgbClr val="000000"/>
              </a:solidFill>
              <a:latin typeface="微软雅黑" panose="020B0503020204020204" pitchFamily="34" charset="-122"/>
              <a:ea typeface="微软雅黑" panose="020B0503020204020204" pitchFamily="34" charset="-122"/>
            </a:endParaRPr>
          </a:p>
          <a:p>
            <a:pPr marL="342900" indent="-342900">
              <a:lnSpc>
                <a:spcPct val="120000"/>
              </a:lnSpc>
              <a:spcAft>
                <a:spcPts val="1000"/>
              </a:spcAft>
              <a:buFont typeface="+mj-lt"/>
              <a:buAutoNum type="arabicPeriod"/>
              <a:defRPr/>
            </a:pPr>
            <a:r>
              <a:rPr lang="zh-CN" altLang="en-US" sz="1400" dirty="0">
                <a:solidFill>
                  <a:srgbClr val="000000"/>
                </a:solidFill>
                <a:latin typeface="微软雅黑" panose="020B0503020204020204" pitchFamily="34" charset="-122"/>
                <a:ea typeface="微软雅黑" panose="020B0503020204020204" pitchFamily="34" charset="-122"/>
              </a:rPr>
              <a:t>医保目录内</a:t>
            </a:r>
            <a:r>
              <a:rPr lang="zh-CN" altLang="en-US" sz="1400" b="1" dirty="0">
                <a:solidFill>
                  <a:srgbClr val="C00000"/>
                </a:solidFill>
                <a:latin typeface="微软雅黑" panose="020B0503020204020204" pitchFamily="34" charset="-122"/>
                <a:ea typeface="微软雅黑" panose="020B0503020204020204" pitchFamily="34" charset="-122"/>
              </a:rPr>
              <a:t>没有同适应症</a:t>
            </a:r>
            <a:r>
              <a:rPr lang="zh-CN" altLang="en-US" sz="1400" dirty="0">
                <a:latin typeface="微软雅黑" panose="020B0503020204020204" pitchFamily="34" charset="-122"/>
                <a:ea typeface="微软雅黑" panose="020B0503020204020204" pitchFamily="34" charset="-122"/>
              </a:rPr>
              <a:t>（复发性或难治性前体</a:t>
            </a:r>
            <a:r>
              <a:rPr lang="en-US" altLang="zh-CN" sz="1400" dirty="0">
                <a:latin typeface="微软雅黑" panose="020B0503020204020204" pitchFamily="34" charset="-122"/>
                <a:ea typeface="微软雅黑" panose="020B0503020204020204" pitchFamily="34" charset="-122"/>
              </a:rPr>
              <a:t>B</a:t>
            </a:r>
            <a:r>
              <a:rPr lang="zh-CN" altLang="en-US" sz="1400" dirty="0">
                <a:latin typeface="微软雅黑" panose="020B0503020204020204" pitchFamily="34" charset="-122"/>
                <a:ea typeface="微软雅黑" panose="020B0503020204020204" pitchFamily="34" charset="-122"/>
              </a:rPr>
              <a:t>细胞急性淋巴细胞白血病）</a:t>
            </a:r>
            <a:r>
              <a:rPr lang="zh-CN" altLang="en-US" sz="1400" dirty="0">
                <a:solidFill>
                  <a:srgbClr val="000000"/>
                </a:solidFill>
                <a:latin typeface="微软雅黑" panose="020B0503020204020204" pitchFamily="34" charset="-122"/>
                <a:ea typeface="微软雅黑" panose="020B0503020204020204" pitchFamily="34" charset="-122"/>
              </a:rPr>
              <a:t>的治疗药物</a:t>
            </a:r>
            <a:endParaRPr lang="en-US" altLang="zh-CN" sz="1400" dirty="0">
              <a:solidFill>
                <a:srgbClr val="000000"/>
              </a:solidFill>
              <a:latin typeface="微软雅黑" panose="020B0503020204020204" pitchFamily="34" charset="-122"/>
              <a:ea typeface="微软雅黑" panose="020B0503020204020204" pitchFamily="34" charset="-122"/>
            </a:endParaRPr>
          </a:p>
          <a:p>
            <a:pPr marL="342900" indent="-342900">
              <a:lnSpc>
                <a:spcPct val="120000"/>
              </a:lnSpc>
              <a:spcAft>
                <a:spcPts val="1000"/>
              </a:spcAft>
              <a:buFont typeface="+mj-lt"/>
              <a:buAutoNum type="arabicPeriod"/>
              <a:defRPr/>
            </a:pPr>
            <a:r>
              <a:rPr lang="zh-CN" altLang="en-US" sz="1400" b="1" dirty="0">
                <a:solidFill>
                  <a:srgbClr val="0047BB"/>
                </a:solidFill>
                <a:latin typeface="微软雅黑" panose="020B0503020204020204" pitchFamily="34" charset="-122"/>
                <a:ea typeface="微软雅黑" panose="020B0503020204020204" pitchFamily="34" charset="-122"/>
              </a:rPr>
              <a:t>适应症一致</a:t>
            </a:r>
            <a:r>
              <a:rPr lang="zh-CN" altLang="en-US" sz="1400" dirty="0">
                <a:solidFill>
                  <a:srgbClr val="000000">
                    <a:lumMod val="95000"/>
                    <a:lumOff val="5000"/>
                  </a:srgbClr>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异基因造血干细胞移植</a:t>
            </a:r>
            <a:r>
              <a:rPr lang="zh-CN" altLang="en-US" sz="1400" dirty="0">
                <a:solidFill>
                  <a:srgbClr val="000000"/>
                </a:solidFill>
                <a:latin typeface="微软雅黑" panose="020B0503020204020204" pitchFamily="34" charset="-122"/>
                <a:ea typeface="微软雅黑" panose="020B0503020204020204" pitchFamily="34" charset="-122"/>
              </a:rPr>
              <a:t>是成人复发难治性</a:t>
            </a:r>
            <a:r>
              <a:rPr lang="en-US" altLang="zh-CN" sz="1400" dirty="0">
                <a:solidFill>
                  <a:srgbClr val="000000"/>
                </a:solidFill>
                <a:latin typeface="微软雅黑" panose="020B0503020204020204" pitchFamily="34" charset="-122"/>
                <a:ea typeface="微软雅黑" panose="020B0503020204020204" pitchFamily="34" charset="-122"/>
              </a:rPr>
              <a:t>B</a:t>
            </a:r>
            <a:r>
              <a:rPr lang="zh-CN" altLang="en-US" sz="1400" dirty="0">
                <a:solidFill>
                  <a:srgbClr val="000000"/>
                </a:solidFill>
                <a:latin typeface="微软雅黑" panose="020B0503020204020204" pitchFamily="34" charset="-122"/>
                <a:ea typeface="微软雅黑" panose="020B0503020204020204" pitchFamily="34" charset="-122"/>
              </a:rPr>
              <a:t>细胞急淋患者获得治愈、延长生命的</a:t>
            </a:r>
            <a:r>
              <a:rPr lang="zh-CN" altLang="en-US" sz="1400" b="1" dirty="0">
                <a:solidFill>
                  <a:srgbClr val="0047BB"/>
                </a:solidFill>
                <a:latin typeface="微软雅黑" panose="020B0503020204020204" pitchFamily="34" charset="-122"/>
                <a:ea typeface="微软雅黑" panose="020B0503020204020204" pitchFamily="34" charset="-122"/>
              </a:rPr>
              <a:t>主要治疗方式、临床应用广泛</a:t>
            </a:r>
            <a:r>
              <a:rPr lang="zh-CN" altLang="en-US" sz="1400" b="1" dirty="0">
                <a:solidFill>
                  <a:srgbClr val="000000"/>
                </a:solidFill>
                <a:latin typeface="微软雅黑" panose="020B0503020204020204" pitchFamily="34" charset="-122"/>
                <a:ea typeface="微软雅黑" panose="020B0503020204020204" pitchFamily="34" charset="-122"/>
              </a:rPr>
              <a:t> </a:t>
            </a:r>
            <a:endParaRPr lang="en-US" altLang="zh-CN" sz="1400" b="1" dirty="0">
              <a:solidFill>
                <a:srgbClr val="0047BB"/>
              </a:solidFill>
              <a:latin typeface="微软雅黑" panose="020B0503020204020204" pitchFamily="34" charset="-122"/>
              <a:ea typeface="微软雅黑" panose="020B0503020204020204" pitchFamily="34" charset="-122"/>
            </a:endParaRPr>
          </a:p>
          <a:p>
            <a:pPr marL="342900" indent="-342900">
              <a:lnSpc>
                <a:spcPct val="120000"/>
              </a:lnSpc>
              <a:spcAft>
                <a:spcPts val="1000"/>
              </a:spcAft>
              <a:buFont typeface="+mj-lt"/>
              <a:buAutoNum type="arabicPeriod"/>
              <a:defRPr/>
            </a:pPr>
            <a:r>
              <a:rPr lang="zh-CN" altLang="en-US" sz="1400" b="1" dirty="0">
                <a:solidFill>
                  <a:srgbClr val="0047BB"/>
                </a:solidFill>
                <a:latin typeface="微软雅黑" panose="020B0503020204020204" pitchFamily="34" charset="-122"/>
                <a:ea typeface="微软雅黑" panose="020B0503020204020204" pitchFamily="34" charset="-122"/>
              </a:rPr>
              <a:t>权威指南推荐</a:t>
            </a:r>
            <a:r>
              <a:rPr lang="zh-CN" altLang="en-US" sz="1400" b="1"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获得国内外权威临床指南一致的</a:t>
            </a:r>
            <a:r>
              <a:rPr lang="zh-CN" altLang="en-US" sz="1400" b="1" dirty="0">
                <a:solidFill>
                  <a:srgbClr val="000000"/>
                </a:solidFill>
                <a:latin typeface="微软雅黑" panose="020B0503020204020204" pitchFamily="34" charset="-122"/>
                <a:ea typeface="微软雅黑" panose="020B0503020204020204" pitchFamily="34" charset="-122"/>
              </a:rPr>
              <a:t>一级推荐</a:t>
            </a:r>
            <a:r>
              <a:rPr lang="zh-CN" altLang="en-US" sz="1400" dirty="0">
                <a:solidFill>
                  <a:srgbClr val="000000"/>
                </a:solidFill>
                <a:latin typeface="微软雅黑" panose="020B0503020204020204" pitchFamily="34" charset="-122"/>
                <a:ea typeface="微软雅黑" panose="020B0503020204020204" pitchFamily="34" charset="-122"/>
              </a:rPr>
              <a:t>地位，患者经奥加伊妥珠单抗治疗达到</a:t>
            </a:r>
            <a:r>
              <a:rPr lang="zh-CN" altLang="en-US" sz="1400" b="1" dirty="0">
                <a:solidFill>
                  <a:srgbClr val="000000"/>
                </a:solidFill>
                <a:latin typeface="微软雅黑" panose="020B0503020204020204" pitchFamily="34" charset="-122"/>
                <a:ea typeface="微软雅黑" panose="020B0503020204020204" pitchFamily="34" charset="-122"/>
              </a:rPr>
              <a:t>缓解后</a:t>
            </a:r>
            <a:r>
              <a:rPr lang="zh-CN" altLang="en-US" sz="1400" dirty="0">
                <a:solidFill>
                  <a:srgbClr val="000000"/>
                </a:solidFill>
                <a:latin typeface="微软雅黑" panose="020B0503020204020204" pitchFamily="34" charset="-122"/>
                <a:ea typeface="微软雅黑" panose="020B0503020204020204" pitchFamily="34" charset="-122"/>
              </a:rPr>
              <a:t>，可进行</a:t>
            </a:r>
            <a:r>
              <a:rPr lang="zh-CN" altLang="en-US" sz="1400" b="1" dirty="0">
                <a:solidFill>
                  <a:srgbClr val="000000"/>
                </a:solidFill>
                <a:latin typeface="微软雅黑" panose="020B0503020204020204" pitchFamily="34" charset="-122"/>
                <a:ea typeface="微软雅黑" panose="020B0503020204020204" pitchFamily="34" charset="-122"/>
              </a:rPr>
              <a:t>异基因造血干细胞移植</a:t>
            </a:r>
            <a:r>
              <a:rPr lang="en-US" altLang="zh-CN" sz="1400" baseline="30000" dirty="0">
                <a:solidFill>
                  <a:srgbClr val="000000"/>
                </a:solidFill>
                <a:latin typeface="微软雅黑" panose="020B0503020204020204" pitchFamily="34" charset="-122"/>
                <a:ea typeface="微软雅黑" panose="020B0503020204020204" pitchFamily="34" charset="-122"/>
              </a:rPr>
              <a:t>15-17</a:t>
            </a:r>
          </a:p>
        </p:txBody>
      </p:sp>
      <p:grpSp>
        <p:nvGrpSpPr>
          <p:cNvPr id="52" name="组合 51">
            <a:extLst>
              <a:ext uri="{FF2B5EF4-FFF2-40B4-BE49-F238E27FC236}">
                <a16:creationId xmlns:a16="http://schemas.microsoft.com/office/drawing/2014/main" id="{CD159642-01E1-4815-916F-0CD50D70F5AD}"/>
              </a:ext>
            </a:extLst>
          </p:cNvPr>
          <p:cNvGrpSpPr/>
          <p:nvPr/>
        </p:nvGrpSpPr>
        <p:grpSpPr>
          <a:xfrm>
            <a:off x="8168780" y="1056274"/>
            <a:ext cx="3607877" cy="1292934"/>
            <a:chOff x="884409" y="4389121"/>
            <a:chExt cx="1853475" cy="1445023"/>
          </a:xfrm>
          <a:solidFill>
            <a:schemeClr val="accent4">
              <a:lumMod val="40000"/>
              <a:lumOff val="60000"/>
            </a:schemeClr>
          </a:solidFill>
        </p:grpSpPr>
        <p:sp>
          <p:nvSpPr>
            <p:cNvPr id="53" name="文本框 52">
              <a:extLst>
                <a:ext uri="{FF2B5EF4-FFF2-40B4-BE49-F238E27FC236}">
                  <a16:creationId xmlns:a16="http://schemas.microsoft.com/office/drawing/2014/main" id="{051BF4D5-C755-428F-BDC3-91463C4397BE}"/>
                </a:ext>
              </a:extLst>
            </p:cNvPr>
            <p:cNvSpPr txBox="1"/>
            <p:nvPr/>
          </p:nvSpPr>
          <p:spPr bwMode="gray">
            <a:xfrm>
              <a:off x="884409" y="4389121"/>
              <a:ext cx="1853475" cy="1445023"/>
            </a:xfrm>
            <a:prstGeom prst="rect">
              <a:avLst/>
            </a:prstGeom>
            <a:solidFill>
              <a:schemeClr val="bg2">
                <a:lumMod val="40000"/>
                <a:lumOff val="60000"/>
              </a:schemeClr>
            </a:solidFill>
            <a:ln w="25400">
              <a:noFill/>
            </a:ln>
          </p:spPr>
          <p:txBody>
            <a:bodyPr wrap="square" lIns="36000" tIns="180000" rIns="36000" bIns="36000" anchor="b" anchorCtr="0">
              <a:noAutofit/>
            </a:bodyPr>
            <a:lstStyle/>
            <a:p>
              <a:pPr algn="ctr">
                <a:lnSpc>
                  <a:spcPct val="125000"/>
                </a:lnSpc>
                <a:defRPr/>
              </a:pPr>
              <a:r>
                <a:rPr lang="zh-CN" altLang="en-US" sz="2000" b="1" dirty="0">
                  <a:solidFill>
                    <a:srgbClr val="C00000"/>
                  </a:solidFill>
                  <a:latin typeface="微软雅黑" panose="020B0503020204020204" pitchFamily="34" charset="-122"/>
                  <a:ea typeface="微软雅黑" panose="020B0503020204020204" pitchFamily="34" charset="-122"/>
                </a:rPr>
                <a:t>异基因造血干细胞移植</a:t>
              </a:r>
            </a:p>
            <a:p>
              <a:pPr algn="ctr">
                <a:lnSpc>
                  <a:spcPct val="125000"/>
                </a:lnSpc>
              </a:pPr>
              <a:r>
                <a:rPr lang="zh-CN" altLang="en-US" sz="1400" b="1" dirty="0">
                  <a:solidFill>
                    <a:srgbClr val="000000"/>
                  </a:solidFill>
                  <a:latin typeface="微软雅黑" panose="020B0503020204020204" pitchFamily="34" charset="-122"/>
                  <a:ea typeface="微软雅黑" panose="020B0503020204020204" pitchFamily="34" charset="-122"/>
                </a:rPr>
                <a:t>（部分地区纳入医保报销）</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5B62F2E5-394F-445E-96EC-1866D872434E}"/>
                </a:ext>
              </a:extLst>
            </p:cNvPr>
            <p:cNvSpPr txBox="1"/>
            <p:nvPr/>
          </p:nvSpPr>
          <p:spPr bwMode="gray">
            <a:xfrm>
              <a:off x="1308277" y="4646287"/>
              <a:ext cx="914400" cy="299099"/>
            </a:xfrm>
            <a:prstGeom prst="rect">
              <a:avLst/>
            </a:prstGeom>
            <a:noFill/>
          </p:spPr>
          <p:txBody>
            <a:bodyPr wrap="none" lIns="45720" tIns="45720" rIns="45720" bIns="45720" rtlCol="0" anchor="ctr">
              <a:noAutofit/>
            </a:bodyPr>
            <a:lstStyle/>
            <a:p>
              <a:pPr algn="ctr">
                <a:lnSpc>
                  <a:spcPct val="90000"/>
                </a:lnSpc>
                <a:spcBef>
                  <a:spcPts val="1000"/>
                </a:spcBef>
              </a:pPr>
              <a:r>
                <a:rPr lang="zh-CN" altLang="en-US" sz="2000" b="1" u="sng" dirty="0">
                  <a:solidFill>
                    <a:srgbClr val="0047BB"/>
                  </a:solidFill>
                  <a:latin typeface="微软雅黑" panose="020B0503020204020204" pitchFamily="34" charset="-122"/>
                  <a:ea typeface="微软雅黑" panose="020B0503020204020204" pitchFamily="34" charset="-122"/>
                </a:rPr>
                <a:t>建议参照药</a:t>
              </a:r>
              <a:endParaRPr lang="zh-CN" altLang="en-US" sz="2000" b="1" u="sng" dirty="0">
                <a:solidFill>
                  <a:srgbClr val="000000"/>
                </a:solidFill>
                <a:latin typeface="微软雅黑" panose="020B0503020204020204" pitchFamily="34" charset="-122"/>
                <a:ea typeface="微软雅黑" panose="020B0503020204020204" pitchFamily="34" charset="-122"/>
              </a:endParaRPr>
            </a:p>
          </p:txBody>
        </p:sp>
      </p:grpSp>
      <p:graphicFrame>
        <p:nvGraphicFramePr>
          <p:cNvPr id="14" name="表格 8">
            <a:extLst>
              <a:ext uri="{FF2B5EF4-FFF2-40B4-BE49-F238E27FC236}">
                <a16:creationId xmlns:a16="http://schemas.microsoft.com/office/drawing/2014/main" id="{D6CEA1D8-2DC7-4989-A633-1D435F96F156}"/>
              </a:ext>
            </a:extLst>
          </p:cNvPr>
          <p:cNvGraphicFramePr>
            <a:graphicFrameLocks noGrp="1"/>
          </p:cNvGraphicFramePr>
          <p:nvPr/>
        </p:nvGraphicFramePr>
        <p:xfrm>
          <a:off x="725581" y="1148373"/>
          <a:ext cx="6911246" cy="1200834"/>
        </p:xfrm>
        <a:graphic>
          <a:graphicData uri="http://schemas.openxmlformats.org/drawingml/2006/table">
            <a:tbl>
              <a:tblPr firstRow="1" bandRow="1">
                <a:tableStyleId>{5C22544A-7EE6-4342-B048-85BDC9FD1C3A}</a:tableStyleId>
              </a:tblPr>
              <a:tblGrid>
                <a:gridCol w="1726369">
                  <a:extLst>
                    <a:ext uri="{9D8B030D-6E8A-4147-A177-3AD203B41FA5}">
                      <a16:colId xmlns:a16="http://schemas.microsoft.com/office/drawing/2014/main" val="2705150259"/>
                    </a:ext>
                  </a:extLst>
                </a:gridCol>
                <a:gridCol w="5184877">
                  <a:extLst>
                    <a:ext uri="{9D8B030D-6E8A-4147-A177-3AD203B41FA5}">
                      <a16:colId xmlns:a16="http://schemas.microsoft.com/office/drawing/2014/main" val="1917713115"/>
                    </a:ext>
                  </a:extLst>
                </a:gridCol>
              </a:tblGrid>
              <a:tr h="318882">
                <a:tc>
                  <a:txBody>
                    <a:bodyPr/>
                    <a:lstStyle/>
                    <a:p>
                      <a:pPr>
                        <a:lnSpc>
                          <a:spcPct val="110000"/>
                        </a:lnSpc>
                      </a:pPr>
                      <a:r>
                        <a:rPr lang="zh-CN" altLang="en-US" sz="1400" b="0" dirty="0">
                          <a:solidFill>
                            <a:sysClr val="windowText" lastClr="000000"/>
                          </a:solidFill>
                          <a:latin typeface="微软雅黑" panose="020B0503020204020204" pitchFamily="34" charset="-122"/>
                          <a:ea typeface="微软雅黑" panose="020B0503020204020204" pitchFamily="34" charset="-122"/>
                        </a:rPr>
                        <a:t>药品通用名称：</a:t>
                      </a:r>
                    </a:p>
                  </a:txBody>
                  <a:tcPr marL="18000" marR="18000" marT="18000" marB="18000" anchor="ctr">
                    <a:lnL w="1270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1400" b="0" dirty="0">
                          <a:solidFill>
                            <a:sysClr val="windowText" lastClr="000000"/>
                          </a:solidFill>
                          <a:latin typeface="微软雅黑" panose="020B0503020204020204" pitchFamily="34" charset="-122"/>
                          <a:ea typeface="微软雅黑" panose="020B0503020204020204" pitchFamily="34" charset="-122"/>
                        </a:rPr>
                        <a:t>注射用奥加伊妥珠单抗</a:t>
                      </a:r>
                      <a:r>
                        <a:rPr lang="zh-CN" altLang="en-US" sz="1400" b="0" kern="1200" dirty="0">
                          <a:solidFill>
                            <a:sysClr val="windowText" lastClr="000000"/>
                          </a:solidFill>
                          <a:latin typeface="微软雅黑" panose="020B0503020204020204" pitchFamily="34" charset="-122"/>
                          <a:ea typeface="微软雅黑" panose="020B0503020204020204" pitchFamily="34" charset="-122"/>
                          <a:cs typeface="+mn-cs"/>
                        </a:rPr>
                        <a:t>（在</a:t>
                      </a:r>
                      <a:r>
                        <a:rPr lang="en-US" altLang="zh-CN" sz="1400" b="0" kern="1200" dirty="0">
                          <a:solidFill>
                            <a:sysClr val="windowText" lastClr="000000"/>
                          </a:solidFill>
                          <a:latin typeface="微软雅黑" panose="020B0503020204020204" pitchFamily="34" charset="-122"/>
                          <a:ea typeface="微软雅黑" panose="020B0503020204020204" pitchFamily="34" charset="-122"/>
                          <a:cs typeface="+mn-cs"/>
                        </a:rPr>
                        <a:t>FDA</a:t>
                      </a:r>
                      <a:r>
                        <a:rPr lang="zh-CN" altLang="en-US" sz="1400" b="0" kern="1200" dirty="0">
                          <a:solidFill>
                            <a:sysClr val="windowText" lastClr="000000"/>
                          </a:solidFill>
                          <a:latin typeface="微软雅黑" panose="020B0503020204020204" pitchFamily="34" charset="-122"/>
                          <a:ea typeface="微软雅黑" panose="020B0503020204020204" pitchFamily="34" charset="-122"/>
                          <a:cs typeface="+mn-cs"/>
                        </a:rPr>
                        <a:t>和</a:t>
                      </a:r>
                      <a:r>
                        <a:rPr lang="en-US" altLang="zh-CN" sz="1400" b="0" kern="1200" dirty="0">
                          <a:solidFill>
                            <a:sysClr val="windowText" lastClr="000000"/>
                          </a:solidFill>
                          <a:latin typeface="微软雅黑" panose="020B0503020204020204" pitchFamily="34" charset="-122"/>
                          <a:ea typeface="微软雅黑" panose="020B0503020204020204" pitchFamily="34" charset="-122"/>
                          <a:cs typeface="+mn-cs"/>
                        </a:rPr>
                        <a:t>EMA</a:t>
                      </a:r>
                      <a:r>
                        <a:rPr lang="zh-CN" altLang="en-US" sz="1400" b="0" kern="1200" dirty="0">
                          <a:solidFill>
                            <a:sysClr val="windowText" lastClr="000000"/>
                          </a:solidFill>
                          <a:latin typeface="微软雅黑" panose="020B0503020204020204" pitchFamily="34" charset="-122"/>
                          <a:ea typeface="微软雅黑" panose="020B0503020204020204" pitchFamily="34" charset="-122"/>
                          <a:cs typeface="+mn-cs"/>
                        </a:rPr>
                        <a:t>被授予</a:t>
                      </a:r>
                      <a:r>
                        <a:rPr lang="zh-CN" altLang="en-US" sz="1400" b="1" kern="1200" dirty="0">
                          <a:solidFill>
                            <a:srgbClr val="C00000"/>
                          </a:solidFill>
                          <a:latin typeface="微软雅黑" panose="020B0503020204020204" pitchFamily="34" charset="-122"/>
                          <a:ea typeface="微软雅黑" panose="020B0503020204020204" pitchFamily="34" charset="-122"/>
                          <a:cs typeface="+mn-cs"/>
                        </a:rPr>
                        <a:t>孤儿药</a:t>
                      </a:r>
                      <a:r>
                        <a:rPr lang="zh-CN" altLang="en-US" sz="1400" b="0" kern="1200" dirty="0">
                          <a:solidFill>
                            <a:sysClr val="windowText" lastClr="000000"/>
                          </a:solidFill>
                          <a:latin typeface="微软雅黑" panose="020B0503020204020204" pitchFamily="34" charset="-122"/>
                          <a:ea typeface="微软雅黑" panose="020B0503020204020204" pitchFamily="34" charset="-122"/>
                          <a:cs typeface="+mn-cs"/>
                        </a:rPr>
                        <a:t>认证）</a:t>
                      </a:r>
                    </a:p>
                  </a:txBody>
                  <a:tcPr marL="18000" marR="18000" marT="18000" marB="18000" anchor="ctr">
                    <a:lnL w="317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9928000"/>
                  </a:ext>
                </a:extLst>
              </a:tr>
              <a:tr h="285510">
                <a:tc>
                  <a:txBody>
                    <a:bodyPr/>
                    <a:lstStyle/>
                    <a:p>
                      <a:pPr>
                        <a:lnSpc>
                          <a:spcPct val="110000"/>
                        </a:lnSpc>
                      </a:pPr>
                      <a:r>
                        <a:rPr lang="zh-CN" altLang="en-US" sz="1400" b="0" dirty="0">
                          <a:solidFill>
                            <a:sysClr val="windowText" lastClr="000000"/>
                          </a:solidFill>
                          <a:latin typeface="微软雅黑" panose="020B0503020204020204" pitchFamily="34" charset="-122"/>
                          <a:ea typeface="微软雅黑" panose="020B0503020204020204" pitchFamily="34" charset="-122"/>
                        </a:rPr>
                        <a:t>注册规格：</a:t>
                      </a:r>
                    </a:p>
                  </a:txBody>
                  <a:tcPr marL="18000" marR="18000" marT="18000" marB="18000" anchor="ctr">
                    <a:lnL w="1270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pPr>
                      <a:r>
                        <a:rPr lang="en-US" altLang="zh-CN" sz="1400" b="0" dirty="0">
                          <a:solidFill>
                            <a:sysClr val="windowText" lastClr="000000"/>
                          </a:solidFill>
                          <a:latin typeface="微软雅黑" panose="020B0503020204020204" pitchFamily="34" charset="-122"/>
                          <a:ea typeface="微软雅黑" panose="020B0503020204020204" pitchFamily="34" charset="-122"/>
                        </a:rPr>
                        <a:t>1.0mg/</a:t>
                      </a:r>
                      <a:r>
                        <a:rPr lang="zh-CN" altLang="en-US" sz="1400" b="0" dirty="0">
                          <a:solidFill>
                            <a:sysClr val="windowText" lastClr="000000"/>
                          </a:solidFill>
                          <a:latin typeface="微软雅黑" panose="020B0503020204020204" pitchFamily="34" charset="-122"/>
                          <a:ea typeface="微软雅黑" panose="020B0503020204020204" pitchFamily="34" charset="-122"/>
                        </a:rPr>
                        <a:t>瓶</a:t>
                      </a:r>
                    </a:p>
                  </a:txBody>
                  <a:tcPr marL="18000" marR="18000" marT="18000" marB="18000" anchor="ctr">
                    <a:lnL w="317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3125999"/>
                  </a:ext>
                </a:extLst>
              </a:tr>
              <a:tr h="596442">
                <a:tc>
                  <a:txBody>
                    <a:bodyPr/>
                    <a:lstStyle/>
                    <a:p>
                      <a:pPr>
                        <a:lnSpc>
                          <a:spcPct val="110000"/>
                        </a:lnSpc>
                      </a:pPr>
                      <a:r>
                        <a:rPr lang="zh-CN" altLang="en-US" sz="1400" b="0" dirty="0">
                          <a:solidFill>
                            <a:sysClr val="windowText" lastClr="000000"/>
                          </a:solidFill>
                          <a:latin typeface="微软雅黑" panose="020B0503020204020204" pitchFamily="34" charset="-122"/>
                          <a:ea typeface="微软雅黑" panose="020B0503020204020204" pitchFamily="34" charset="-122"/>
                        </a:rPr>
                        <a:t>说明书适应症：</a:t>
                      </a:r>
                    </a:p>
                  </a:txBody>
                  <a:tcPr marL="18000" marR="18000" marT="18000" marB="18000" anchor="ctr">
                    <a:lnL w="1270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pPr>
                      <a:r>
                        <a:rPr lang="zh-CN" altLang="en-US" sz="1400" b="0" dirty="0">
                          <a:solidFill>
                            <a:schemeClr val="tx1"/>
                          </a:solidFill>
                          <a:latin typeface="微软雅黑" panose="020B0503020204020204" pitchFamily="34" charset="-122"/>
                          <a:ea typeface="微软雅黑" panose="020B0503020204020204" pitchFamily="34" charset="-122"/>
                        </a:rPr>
                        <a:t>本品适用于</a:t>
                      </a:r>
                      <a:r>
                        <a:rPr lang="zh-CN" altLang="en-US" sz="1400" b="1" dirty="0">
                          <a:solidFill>
                            <a:schemeClr val="tx1"/>
                          </a:solidFill>
                          <a:latin typeface="微软雅黑" panose="020B0503020204020204" pitchFamily="34" charset="-122"/>
                          <a:ea typeface="微软雅黑" panose="020B0503020204020204" pitchFamily="34" charset="-122"/>
                        </a:rPr>
                        <a:t>复发性或难治性前体</a:t>
                      </a:r>
                      <a:r>
                        <a:rPr lang="en-US" altLang="zh-CN" sz="1400" b="1" dirty="0">
                          <a:solidFill>
                            <a:schemeClr val="tx1"/>
                          </a:solidFill>
                          <a:latin typeface="微软雅黑" panose="020B0503020204020204" pitchFamily="34" charset="-122"/>
                          <a:ea typeface="微软雅黑" panose="020B0503020204020204" pitchFamily="34" charset="-122"/>
                        </a:rPr>
                        <a:t>B</a:t>
                      </a:r>
                      <a:r>
                        <a:rPr lang="zh-CN" altLang="en-US" sz="1400" b="1" dirty="0">
                          <a:solidFill>
                            <a:schemeClr val="tx1"/>
                          </a:solidFill>
                          <a:latin typeface="微软雅黑" panose="020B0503020204020204" pitchFamily="34" charset="-122"/>
                          <a:ea typeface="微软雅黑" panose="020B0503020204020204" pitchFamily="34" charset="-122"/>
                        </a:rPr>
                        <a:t>细胞急性淋巴细胞白血病</a:t>
                      </a:r>
                      <a:r>
                        <a:rPr lang="zh-CN" altLang="en-US" sz="1400" b="0" dirty="0">
                          <a:solidFill>
                            <a:schemeClr val="tx1"/>
                          </a:solidFill>
                          <a:latin typeface="微软雅黑" panose="020B0503020204020204" pitchFamily="34" charset="-122"/>
                          <a:ea typeface="微软雅黑" panose="020B0503020204020204" pitchFamily="34" charset="-122"/>
                        </a:rPr>
                        <a:t>（</a:t>
                      </a:r>
                      <a:r>
                        <a:rPr lang="en-US" altLang="zh-CN" sz="1400" b="0" dirty="0">
                          <a:solidFill>
                            <a:schemeClr val="tx1"/>
                          </a:solidFill>
                          <a:latin typeface="微软雅黑" panose="020B0503020204020204" pitchFamily="34" charset="-122"/>
                          <a:ea typeface="微软雅黑" panose="020B0503020204020204" pitchFamily="34" charset="-122"/>
                        </a:rPr>
                        <a:t>R/R B-ALL</a:t>
                      </a:r>
                      <a:r>
                        <a:rPr lang="zh-CN" altLang="en-US" sz="1400" b="0" dirty="0">
                          <a:solidFill>
                            <a:schemeClr val="tx1"/>
                          </a:solidFill>
                          <a:latin typeface="微软雅黑" panose="020B0503020204020204" pitchFamily="34" charset="-122"/>
                          <a:ea typeface="微软雅黑" panose="020B0503020204020204" pitchFamily="34" charset="-122"/>
                        </a:rPr>
                        <a:t>）</a:t>
                      </a:r>
                      <a:r>
                        <a:rPr lang="zh-CN" altLang="en-US" sz="1400" b="1" dirty="0">
                          <a:solidFill>
                            <a:schemeClr val="tx1"/>
                          </a:solidFill>
                          <a:latin typeface="微软雅黑" panose="020B0503020204020204" pitchFamily="34" charset="-122"/>
                          <a:ea typeface="微软雅黑" panose="020B0503020204020204" pitchFamily="34" charset="-122"/>
                        </a:rPr>
                        <a:t>成年</a:t>
                      </a:r>
                      <a:r>
                        <a:rPr lang="zh-CN" altLang="en-US" sz="1400" b="0" dirty="0">
                          <a:solidFill>
                            <a:schemeClr val="tx1"/>
                          </a:solidFill>
                          <a:latin typeface="微软雅黑" panose="020B0503020204020204" pitchFamily="34" charset="-122"/>
                          <a:ea typeface="微软雅黑" panose="020B0503020204020204" pitchFamily="34" charset="-122"/>
                        </a:rPr>
                        <a:t>患者 </a:t>
                      </a:r>
                      <a:endParaRPr lang="zh-CN" altLang="en-US" sz="1400" b="0" dirty="0">
                        <a:solidFill>
                          <a:sysClr val="windowText" lastClr="000000"/>
                        </a:solidFill>
                        <a:latin typeface="微软雅黑" panose="020B0503020204020204" pitchFamily="34" charset="-122"/>
                        <a:ea typeface="微软雅黑" panose="020B0503020204020204" pitchFamily="34" charset="-122"/>
                      </a:endParaRPr>
                    </a:p>
                  </a:txBody>
                  <a:tcPr marL="18000" marR="18000" marT="18000" marB="18000" anchor="ctr">
                    <a:lnL w="317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7037876"/>
                  </a:ext>
                </a:extLst>
              </a:tr>
            </a:tbl>
          </a:graphicData>
        </a:graphic>
      </p:graphicFrame>
      <p:sp>
        <p:nvSpPr>
          <p:cNvPr id="6" name="矩形 5">
            <a:extLst>
              <a:ext uri="{FF2B5EF4-FFF2-40B4-BE49-F238E27FC236}">
                <a16:creationId xmlns:a16="http://schemas.microsoft.com/office/drawing/2014/main" id="{6BAF6C73-2524-2CB7-B5D4-F85F191C5C34}"/>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graphicFrame>
        <p:nvGraphicFramePr>
          <p:cNvPr id="3" name="表格 8">
            <a:extLst>
              <a:ext uri="{FF2B5EF4-FFF2-40B4-BE49-F238E27FC236}">
                <a16:creationId xmlns:a16="http://schemas.microsoft.com/office/drawing/2014/main" id="{4C5FF5B0-9C1B-67E3-98F5-94F5FE385382}"/>
              </a:ext>
            </a:extLst>
          </p:cNvPr>
          <p:cNvGraphicFramePr>
            <a:graphicFrameLocks noGrp="1"/>
          </p:cNvGraphicFramePr>
          <p:nvPr>
            <p:extLst>
              <p:ext uri="{D42A27DB-BD31-4B8C-83A1-F6EECF244321}">
                <p14:modId xmlns:p14="http://schemas.microsoft.com/office/powerpoint/2010/main" val="1740539912"/>
              </p:ext>
            </p:extLst>
          </p:nvPr>
        </p:nvGraphicFramePr>
        <p:xfrm>
          <a:off x="643285" y="2524169"/>
          <a:ext cx="6993542" cy="2624327"/>
        </p:xfrm>
        <a:graphic>
          <a:graphicData uri="http://schemas.openxmlformats.org/drawingml/2006/table">
            <a:tbl>
              <a:tblPr firstRow="1" bandRow="1">
                <a:tableStyleId>{5C22544A-7EE6-4342-B048-85BDC9FD1C3A}</a:tableStyleId>
              </a:tblPr>
              <a:tblGrid>
                <a:gridCol w="1810035">
                  <a:extLst>
                    <a:ext uri="{9D8B030D-6E8A-4147-A177-3AD203B41FA5}">
                      <a16:colId xmlns:a16="http://schemas.microsoft.com/office/drawing/2014/main" val="2705150259"/>
                    </a:ext>
                  </a:extLst>
                </a:gridCol>
                <a:gridCol w="5183507">
                  <a:extLst>
                    <a:ext uri="{9D8B030D-6E8A-4147-A177-3AD203B41FA5}">
                      <a16:colId xmlns:a16="http://schemas.microsoft.com/office/drawing/2014/main" val="1917713115"/>
                    </a:ext>
                  </a:extLst>
                </a:gridCol>
              </a:tblGrid>
              <a:tr h="2624327">
                <a:tc>
                  <a:txBody>
                    <a:bodyPr/>
                    <a:lstStyle/>
                    <a:p>
                      <a:pPr algn="ctr">
                        <a:lnSpc>
                          <a:spcPct val="110000"/>
                        </a:lnSpc>
                      </a:pPr>
                      <a:r>
                        <a:rPr lang="zh-CN" altLang="en-US" sz="1400" b="1" dirty="0">
                          <a:solidFill>
                            <a:schemeClr val="tx1"/>
                          </a:solidFill>
                          <a:latin typeface="微软雅黑" panose="020B0503020204020204" pitchFamily="34" charset="-122"/>
                          <a:ea typeface="微软雅黑" panose="020B0503020204020204" pitchFamily="34" charset="-122"/>
                        </a:rPr>
                        <a:t>用法用量</a:t>
                      </a:r>
                      <a:r>
                        <a:rPr lang="en-US" altLang="zh-CN" sz="1400" b="1" dirty="0">
                          <a:solidFill>
                            <a:schemeClr val="tx1"/>
                          </a:solidFill>
                          <a:latin typeface="微软雅黑" panose="020B0503020204020204" pitchFamily="34" charset="-122"/>
                          <a:ea typeface="微软雅黑" panose="020B0503020204020204" pitchFamily="34" charset="-122"/>
                        </a:rPr>
                        <a:t>:</a:t>
                      </a:r>
                    </a:p>
                    <a:p>
                      <a:pPr algn="ctr">
                        <a:lnSpc>
                          <a:spcPct val="110000"/>
                        </a:lnSpc>
                      </a:pPr>
                      <a:endParaRPr lang="en-US" altLang="zh-CN" sz="1400" b="1" dirty="0">
                        <a:solidFill>
                          <a:srgbClr val="C00000"/>
                        </a:solidFill>
                        <a:latin typeface="微软雅黑" panose="020B0503020204020204" pitchFamily="34" charset="-122"/>
                        <a:ea typeface="微软雅黑" panose="020B0503020204020204" pitchFamily="34" charset="-122"/>
                      </a:endParaRPr>
                    </a:p>
                    <a:p>
                      <a:pPr algn="ctr">
                        <a:lnSpc>
                          <a:spcPct val="110000"/>
                        </a:lnSpc>
                      </a:pPr>
                      <a:r>
                        <a:rPr lang="zh-CN" altLang="en-US" sz="2000" b="1" dirty="0">
                          <a:solidFill>
                            <a:srgbClr val="C00000"/>
                          </a:solidFill>
                          <a:latin typeface="微软雅黑" panose="020B0503020204020204" pitchFamily="34" charset="-122"/>
                          <a:ea typeface="微软雅黑" panose="020B0503020204020204" pitchFamily="34" charset="-122"/>
                        </a:rPr>
                        <a:t>实际治疗</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lnSpc>
                          <a:spcPct val="110000"/>
                        </a:lnSpc>
                      </a:pPr>
                      <a:r>
                        <a:rPr lang="zh-CN" altLang="en-US" sz="2000" b="1" dirty="0">
                          <a:solidFill>
                            <a:srgbClr val="C00000"/>
                          </a:solidFill>
                          <a:latin typeface="微软雅黑" panose="020B0503020204020204" pitchFamily="34" charset="-122"/>
                          <a:ea typeface="微软雅黑" panose="020B0503020204020204" pitchFamily="34" charset="-122"/>
                        </a:rPr>
                        <a:t>不超过</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周期</a:t>
                      </a:r>
                      <a:endParaRPr lang="en-US" altLang="zh-CN" sz="2000" b="1" dirty="0">
                        <a:solidFill>
                          <a:srgbClr val="C00000"/>
                        </a:solidFill>
                        <a:latin typeface="微软雅黑" panose="020B0503020204020204" pitchFamily="34" charset="-122"/>
                        <a:ea typeface="微软雅黑" panose="020B0503020204020204" pitchFamily="34" charset="-122"/>
                      </a:endParaRPr>
                    </a:p>
                    <a:p>
                      <a:pPr algn="ctr">
                        <a:lnSpc>
                          <a:spcPct val="110000"/>
                        </a:lnSpc>
                      </a:pPr>
                      <a:r>
                        <a:rPr lang="en-US" altLang="zh-CN" sz="2000" b="1" dirty="0">
                          <a:solidFill>
                            <a:srgbClr val="C00000"/>
                          </a:solidFill>
                          <a:latin typeface="微软雅黑" panose="020B0503020204020204" pitchFamily="34" charset="-122"/>
                          <a:ea typeface="微软雅黑" panose="020B0503020204020204" pitchFamily="34" charset="-122"/>
                        </a:rPr>
                        <a:t>(7</a:t>
                      </a:r>
                      <a:r>
                        <a:rPr lang="zh-CN" altLang="en-US" sz="2000" b="1" dirty="0">
                          <a:solidFill>
                            <a:srgbClr val="C00000"/>
                          </a:solidFill>
                          <a:latin typeface="微软雅黑" panose="020B0503020204020204" pitchFamily="34" charset="-122"/>
                          <a:ea typeface="微软雅黑" panose="020B0503020204020204" pitchFamily="34" charset="-122"/>
                        </a:rPr>
                        <a:t>瓶）</a:t>
                      </a:r>
                    </a:p>
                  </a:txBody>
                  <a:tcPr marL="18000" marR="18000" marT="18000" marB="18000" anchor="ctr">
                    <a:lnL w="12700" cap="flat" cmpd="sng" algn="ctr">
                      <a:solidFill>
                        <a:srgbClr val="0047BB"/>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rgbClr val="0047BB"/>
                      </a:solidFill>
                      <a:prstDash val="solid"/>
                      <a:round/>
                      <a:headEnd type="none" w="med" len="med"/>
                      <a:tailEnd type="none" w="med" len="med"/>
                    </a:lnT>
                    <a:lnB w="12700" cap="flat" cmpd="sng" algn="ctr">
                      <a:solidFill>
                        <a:srgbClr val="0047BB"/>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71450" indent="-171450" fontAlgn="base">
                        <a:lnSpc>
                          <a:spcPct val="110000"/>
                        </a:lnSpc>
                        <a:spcBef>
                          <a:spcPts val="400"/>
                        </a:spcBef>
                        <a:spcAft>
                          <a:spcPts val="600"/>
                        </a:spcAft>
                        <a:buClr>
                          <a:schemeClr val="tx1"/>
                        </a:buClr>
                        <a:buSzPct val="90000"/>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说明书推荐</a:t>
                      </a:r>
                      <a:r>
                        <a:rPr lang="en-US" altLang="zh-CN" sz="1400" b="0" baseline="30000" dirty="0">
                          <a:solidFill>
                            <a:schemeClr val="tx1">
                              <a:lumMod val="75000"/>
                              <a:lumOff val="25000"/>
                            </a:schemeClr>
                          </a:solidFill>
                          <a:latin typeface="微软雅黑" panose="020B0503020204020204" pitchFamily="34" charset="-122"/>
                          <a:ea typeface="微软雅黑" panose="020B0503020204020204" pitchFamily="34" charset="-122"/>
                        </a:rPr>
                        <a:t>7</a:t>
                      </a:r>
                      <a:r>
                        <a:rPr lang="zh-CN" altLang="en-US" sz="1400" kern="1200" dirty="0">
                          <a:solidFill>
                            <a:schemeClr val="dk1"/>
                          </a:solidFill>
                          <a:latin typeface="微软雅黑" panose="020B0503020204020204" pitchFamily="34" charset="-122"/>
                          <a:ea typeface="微软雅黑" panose="020B0503020204020204" pitchFamily="34" charset="-122"/>
                          <a:cs typeface="+mn-cs"/>
                        </a:rPr>
                        <a:t>，</a:t>
                      </a:r>
                      <a:r>
                        <a:rPr lang="zh-CN" altLang="en-US" sz="1400" b="0" kern="1200" dirty="0">
                          <a:solidFill>
                            <a:schemeClr val="dk1"/>
                          </a:solidFill>
                          <a:latin typeface="微软雅黑" panose="020B0503020204020204" pitchFamily="34" charset="-122"/>
                          <a:ea typeface="微软雅黑" panose="020B0503020204020204" pitchFamily="34" charset="-122"/>
                          <a:cs typeface="+mn-cs"/>
                        </a:rPr>
                        <a:t>对于需要接受造血干细胞移植（</a:t>
                      </a:r>
                      <a:r>
                        <a:rPr lang="en-US" altLang="zh-CN" sz="1400" b="0" kern="1200" dirty="0">
                          <a:solidFill>
                            <a:schemeClr val="dk1"/>
                          </a:solidFill>
                          <a:latin typeface="微软雅黑" panose="020B0503020204020204" pitchFamily="34" charset="-122"/>
                          <a:ea typeface="微软雅黑" panose="020B0503020204020204" pitchFamily="34" charset="-122"/>
                          <a:cs typeface="+mn-cs"/>
                        </a:rPr>
                        <a:t>HSCT</a:t>
                      </a:r>
                      <a:r>
                        <a:rPr lang="zh-CN" altLang="en-US" sz="1400" b="0" kern="1200" dirty="0">
                          <a:solidFill>
                            <a:schemeClr val="dk1"/>
                          </a:solidFill>
                          <a:latin typeface="微软雅黑" panose="020B0503020204020204" pitchFamily="34" charset="-122"/>
                          <a:ea typeface="微软雅黑" panose="020B0503020204020204" pitchFamily="34" charset="-122"/>
                          <a:cs typeface="+mn-cs"/>
                        </a:rPr>
                        <a:t>）的患者，</a:t>
                      </a:r>
                      <a:r>
                        <a:rPr lang="zh-CN" altLang="en-US" sz="1400" b="0" dirty="0">
                          <a:solidFill>
                            <a:schemeClr val="tx1"/>
                          </a:solidFill>
                          <a:latin typeface="微软雅黑" panose="020B0503020204020204" pitchFamily="34" charset="-122"/>
                          <a:ea typeface="微软雅黑" panose="020B0503020204020204" pitchFamily="34" charset="-122"/>
                        </a:rPr>
                        <a:t>推荐的本品的</a:t>
                      </a:r>
                      <a:r>
                        <a:rPr lang="zh-CN" altLang="en-US" sz="1400" b="1" kern="1200" dirty="0">
                          <a:solidFill>
                            <a:srgbClr val="0047BB"/>
                          </a:solidFill>
                          <a:latin typeface="微软雅黑" panose="020B0503020204020204" pitchFamily="34" charset="-122"/>
                          <a:ea typeface="微软雅黑" panose="020B0503020204020204" pitchFamily="34" charset="-122"/>
                          <a:cs typeface="+mn-cs"/>
                        </a:rPr>
                        <a:t>治疗时间为</a:t>
                      </a:r>
                      <a:r>
                        <a:rPr lang="en-US" altLang="zh-CN" sz="1400" b="1" kern="1200" dirty="0">
                          <a:solidFill>
                            <a:srgbClr val="0047BB"/>
                          </a:solidFill>
                          <a:latin typeface="微软雅黑" panose="020B0503020204020204" pitchFamily="34" charset="-122"/>
                          <a:ea typeface="微软雅黑" panose="020B0503020204020204" pitchFamily="34" charset="-122"/>
                          <a:cs typeface="+mn-cs"/>
                        </a:rPr>
                        <a:t>2</a:t>
                      </a:r>
                      <a:r>
                        <a:rPr lang="zh-CN" altLang="en-US" sz="1400" b="1" kern="1200" dirty="0">
                          <a:solidFill>
                            <a:srgbClr val="0047BB"/>
                          </a:solidFill>
                          <a:latin typeface="微软雅黑" panose="020B0503020204020204" pitchFamily="34" charset="-122"/>
                          <a:ea typeface="微软雅黑" panose="020B0503020204020204" pitchFamily="34" charset="-122"/>
                          <a:cs typeface="+mn-cs"/>
                        </a:rPr>
                        <a:t>个周期</a:t>
                      </a:r>
                      <a:endParaRPr lang="en-US" altLang="zh-CN" sz="1400" b="1" kern="1200" dirty="0">
                        <a:solidFill>
                          <a:srgbClr val="0047BB"/>
                        </a:solidFill>
                        <a:latin typeface="微软雅黑" panose="020B0503020204020204" pitchFamily="34" charset="-122"/>
                        <a:ea typeface="微软雅黑" panose="020B0503020204020204" pitchFamily="34" charset="-122"/>
                        <a:cs typeface="+mn-cs"/>
                      </a:endParaRPr>
                    </a:p>
                    <a:p>
                      <a:pPr marL="171450" indent="-171450" fontAlgn="base">
                        <a:lnSpc>
                          <a:spcPct val="110000"/>
                        </a:lnSpc>
                        <a:spcBef>
                          <a:spcPts val="400"/>
                        </a:spcBef>
                        <a:spcAft>
                          <a:spcPts val="600"/>
                        </a:spcAft>
                        <a:buClr>
                          <a:schemeClr val="tx1"/>
                        </a:buClr>
                        <a:buSzPct val="90000"/>
                        <a:buFont typeface="Arial" panose="020B0604020202020204" pitchFamily="34" charset="0"/>
                        <a:buChar char="•"/>
                      </a:pPr>
                      <a:r>
                        <a:rPr lang="zh-CN" altLang="en-US" sz="1400" b="0" kern="1200" dirty="0">
                          <a:solidFill>
                            <a:schemeClr val="dk1"/>
                          </a:solidFill>
                          <a:latin typeface="微软雅黑" panose="020B0503020204020204" pitchFamily="34" charset="-122"/>
                          <a:ea typeface="微软雅黑" panose="020B0503020204020204" pitchFamily="34" charset="-122"/>
                          <a:cs typeface="+mn-cs"/>
                        </a:rPr>
                        <a:t>中国、英美</a:t>
                      </a:r>
                      <a:r>
                        <a:rPr lang="zh-CN" altLang="en-US" sz="1400" b="0" dirty="0">
                          <a:solidFill>
                            <a:schemeClr val="tx1"/>
                          </a:solidFill>
                          <a:latin typeface="微软雅黑" panose="020B0503020204020204" pitchFamily="34" charset="-122"/>
                          <a:ea typeface="微软雅黑" panose="020B0503020204020204" pitchFamily="34" charset="-122"/>
                        </a:rPr>
                        <a:t>等多国</a:t>
                      </a:r>
                      <a:r>
                        <a:rPr lang="zh-CN" altLang="en-US" sz="1400" b="1" dirty="0">
                          <a:solidFill>
                            <a:srgbClr val="C00000"/>
                          </a:solidFill>
                          <a:latin typeface="微软雅黑" panose="020B0503020204020204" pitchFamily="34" charset="-122"/>
                          <a:ea typeface="微软雅黑" panose="020B0503020204020204" pitchFamily="34" charset="-122"/>
                        </a:rPr>
                        <a:t>真实世界研究</a:t>
                      </a:r>
                      <a:r>
                        <a:rPr lang="zh-CN" altLang="en-US" sz="1400" b="0" dirty="0">
                          <a:solidFill>
                            <a:schemeClr val="tx1"/>
                          </a:solidFill>
                          <a:latin typeface="微软雅黑" panose="020B0503020204020204" pitchFamily="34" charset="-122"/>
                          <a:ea typeface="微软雅黑" panose="020B0503020204020204" pitchFamily="34" charset="-122"/>
                        </a:rPr>
                        <a:t>证实</a:t>
                      </a:r>
                      <a:r>
                        <a:rPr lang="en-US" altLang="zh-CN" sz="1400" b="0" baseline="30000" dirty="0">
                          <a:solidFill>
                            <a:schemeClr val="tx1"/>
                          </a:solidFill>
                          <a:latin typeface="微软雅黑" panose="020B0503020204020204" pitchFamily="34" charset="-122"/>
                          <a:ea typeface="微软雅黑" panose="020B0503020204020204" pitchFamily="34" charset="-122"/>
                        </a:rPr>
                        <a:t>1-6</a:t>
                      </a:r>
                      <a:r>
                        <a:rPr lang="zh-CN" altLang="en-US" sz="1400" b="0" dirty="0">
                          <a:solidFill>
                            <a:schemeClr val="tx1"/>
                          </a:solidFill>
                          <a:latin typeface="微软雅黑" panose="020B0503020204020204" pitchFamily="34" charset="-122"/>
                          <a:ea typeface="微软雅黑" panose="020B0503020204020204" pitchFamily="34" charset="-122"/>
                        </a:rPr>
                        <a:t>，无论移植与否，患者</a:t>
                      </a:r>
                      <a:r>
                        <a:rPr lang="zh-CN" altLang="en-US" sz="1400" b="1" dirty="0">
                          <a:solidFill>
                            <a:srgbClr val="0047BB"/>
                          </a:solidFill>
                          <a:latin typeface="微软雅黑" panose="020B0503020204020204" pitchFamily="34" charset="-122"/>
                          <a:ea typeface="微软雅黑" panose="020B0503020204020204" pitchFamily="34" charset="-122"/>
                        </a:rPr>
                        <a:t>实际中位使用周期</a:t>
                      </a:r>
                      <a:r>
                        <a:rPr lang="zh-CN" altLang="en-US" sz="1400" b="0" dirty="0">
                          <a:solidFill>
                            <a:schemeClr val="tx1"/>
                          </a:solidFill>
                          <a:latin typeface="微软雅黑" panose="020B0503020204020204" pitchFamily="34" charset="-122"/>
                          <a:ea typeface="微软雅黑" panose="020B0503020204020204" pitchFamily="34" charset="-122"/>
                        </a:rPr>
                        <a:t>均</a:t>
                      </a:r>
                      <a:r>
                        <a:rPr lang="zh-CN" altLang="en-US" sz="1400" b="1" dirty="0">
                          <a:solidFill>
                            <a:srgbClr val="0047BB"/>
                          </a:solidFill>
                          <a:latin typeface="微软雅黑" panose="020B0503020204020204" pitchFamily="34" charset="-122"/>
                          <a:ea typeface="微软雅黑" panose="020B0503020204020204" pitchFamily="34" charset="-122"/>
                        </a:rPr>
                        <a:t>未超过</a:t>
                      </a:r>
                      <a:r>
                        <a:rPr lang="en-US" altLang="zh-CN" sz="1400" b="1" dirty="0">
                          <a:solidFill>
                            <a:srgbClr val="0047BB"/>
                          </a:solidFill>
                          <a:latin typeface="微软雅黑" panose="020B0503020204020204" pitchFamily="34" charset="-122"/>
                          <a:ea typeface="微软雅黑" panose="020B0503020204020204" pitchFamily="34" charset="-122"/>
                        </a:rPr>
                        <a:t>2</a:t>
                      </a:r>
                      <a:r>
                        <a:rPr lang="zh-CN" altLang="en-US" sz="1400" b="1" dirty="0">
                          <a:solidFill>
                            <a:srgbClr val="0047BB"/>
                          </a:solidFill>
                          <a:latin typeface="微软雅黑" panose="020B0503020204020204" pitchFamily="34" charset="-122"/>
                          <a:ea typeface="微软雅黑" panose="020B0503020204020204" pitchFamily="34" charset="-122"/>
                        </a:rPr>
                        <a:t>个周期（大部分不超过</a:t>
                      </a:r>
                      <a:r>
                        <a:rPr lang="en-US" altLang="zh-CN" sz="1400" b="1" dirty="0">
                          <a:solidFill>
                            <a:srgbClr val="0047BB"/>
                          </a:solidFill>
                          <a:latin typeface="微软雅黑" panose="020B0503020204020204" pitchFamily="34" charset="-122"/>
                          <a:ea typeface="微软雅黑" panose="020B0503020204020204" pitchFamily="34" charset="-122"/>
                        </a:rPr>
                        <a:t>1</a:t>
                      </a:r>
                      <a:r>
                        <a:rPr lang="zh-CN" altLang="en-US" sz="1400" b="1" dirty="0">
                          <a:solidFill>
                            <a:srgbClr val="0047BB"/>
                          </a:solidFill>
                          <a:latin typeface="微软雅黑" panose="020B0503020204020204" pitchFamily="34" charset="-122"/>
                          <a:ea typeface="微软雅黑" panose="020B0503020204020204" pitchFamily="34" charset="-122"/>
                        </a:rPr>
                        <a:t>周期）</a:t>
                      </a:r>
                      <a:r>
                        <a:rPr lang="zh-CN" altLang="en-US" sz="1400" b="0" dirty="0">
                          <a:solidFill>
                            <a:schemeClr val="tx1"/>
                          </a:solidFill>
                          <a:latin typeface="微软雅黑" panose="020B0503020204020204" pitchFamily="34" charset="-122"/>
                          <a:ea typeface="微软雅黑" panose="020B0503020204020204" pitchFamily="34" charset="-122"/>
                        </a:rPr>
                        <a:t>，且疗效良好（达到缓解，并实现</a:t>
                      </a:r>
                      <a:r>
                        <a:rPr lang="en-US" altLang="zh-CN" sz="1400" b="0" dirty="0">
                          <a:solidFill>
                            <a:schemeClr val="tx1"/>
                          </a:solidFill>
                          <a:latin typeface="微软雅黑" panose="020B0503020204020204" pitchFamily="34" charset="-122"/>
                          <a:ea typeface="微软雅黑" panose="020B0503020204020204" pitchFamily="34" charset="-122"/>
                        </a:rPr>
                        <a:t>MRD</a:t>
                      </a:r>
                      <a:r>
                        <a:rPr lang="zh-CN" altLang="en-US" sz="1400" b="0" dirty="0">
                          <a:solidFill>
                            <a:schemeClr val="tx1"/>
                          </a:solidFill>
                          <a:latin typeface="微软雅黑" panose="020B0503020204020204" pitchFamily="34" charset="-122"/>
                          <a:ea typeface="微软雅黑" panose="020B0503020204020204" pitchFamily="34" charset="-122"/>
                        </a:rPr>
                        <a:t>转阴）</a:t>
                      </a:r>
                      <a:endParaRPr lang="en-US" altLang="zh-CN" sz="1400" b="0" baseline="30000" dirty="0">
                        <a:solidFill>
                          <a:schemeClr val="tx1"/>
                        </a:solidFill>
                        <a:latin typeface="微软雅黑" panose="020B0503020204020204" pitchFamily="34" charset="-122"/>
                        <a:ea typeface="微软雅黑" panose="020B0503020204020204" pitchFamily="34" charset="-122"/>
                      </a:endParaRPr>
                    </a:p>
                    <a:p>
                      <a:pPr marL="171450" indent="-171450" fontAlgn="base">
                        <a:lnSpc>
                          <a:spcPct val="110000"/>
                        </a:lnSpc>
                        <a:spcBef>
                          <a:spcPts val="400"/>
                        </a:spcBef>
                        <a:spcAft>
                          <a:spcPts val="600"/>
                        </a:spcAft>
                        <a:buClr>
                          <a:schemeClr val="tx1"/>
                        </a:buClr>
                        <a:buSzPct val="90000"/>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周边国家和地区</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中国台湾、韩国和土耳其</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已纳入</a:t>
                      </a:r>
                      <a:r>
                        <a:rPr lang="zh-CN" altLang="en-US" sz="1400" b="1" dirty="0">
                          <a:solidFill>
                            <a:srgbClr val="C00000"/>
                          </a:solidFill>
                          <a:latin typeface="微软雅黑" panose="020B0503020204020204" pitchFamily="34" charset="-122"/>
                          <a:ea typeface="微软雅黑" panose="020B0503020204020204" pitchFamily="34" charset="-122"/>
                        </a:rPr>
                        <a:t>医保报销</a:t>
                      </a:r>
                      <a:r>
                        <a:rPr lang="zh-CN" altLang="en-US" sz="1400" b="0" dirty="0">
                          <a:solidFill>
                            <a:schemeClr val="tx1"/>
                          </a:solidFill>
                          <a:latin typeface="微软雅黑" panose="020B0503020204020204" pitchFamily="34" charset="-122"/>
                          <a:ea typeface="微软雅黑" panose="020B0503020204020204" pitchFamily="34" charset="-122"/>
                        </a:rPr>
                        <a:t>（实际使用显示</a:t>
                      </a:r>
                      <a:r>
                        <a:rPr lang="zh-CN" altLang="en-US" sz="1400" b="1" dirty="0">
                          <a:solidFill>
                            <a:srgbClr val="0047BB"/>
                          </a:solidFill>
                          <a:latin typeface="微软雅黑" panose="020B0503020204020204" pitchFamily="34" charset="-122"/>
                          <a:ea typeface="微软雅黑" panose="020B0503020204020204" pitchFamily="34" charset="-122"/>
                        </a:rPr>
                        <a:t>不超过</a:t>
                      </a:r>
                      <a:r>
                        <a:rPr lang="en-US" altLang="zh-CN" sz="1400" b="1" dirty="0">
                          <a:solidFill>
                            <a:srgbClr val="0047BB"/>
                          </a:solidFill>
                          <a:latin typeface="微软雅黑" panose="020B0503020204020204" pitchFamily="34" charset="-122"/>
                          <a:ea typeface="微软雅黑" panose="020B0503020204020204" pitchFamily="34" charset="-122"/>
                        </a:rPr>
                        <a:t>2</a:t>
                      </a:r>
                      <a:r>
                        <a:rPr lang="zh-CN" altLang="en-US" sz="1400" b="1" dirty="0">
                          <a:solidFill>
                            <a:srgbClr val="0047BB"/>
                          </a:solidFill>
                          <a:latin typeface="微软雅黑" panose="020B0503020204020204" pitchFamily="34" charset="-122"/>
                          <a:ea typeface="微软雅黑" panose="020B0503020204020204" pitchFamily="34" charset="-122"/>
                        </a:rPr>
                        <a:t>个周期</a:t>
                      </a:r>
                      <a:r>
                        <a:rPr lang="zh-CN" altLang="en-US" sz="1400" b="0" dirty="0">
                          <a:solidFill>
                            <a:schemeClr val="tx1"/>
                          </a:solidFill>
                          <a:latin typeface="微软雅黑" panose="020B0503020204020204" pitchFamily="34" charset="-122"/>
                          <a:ea typeface="微软雅黑" panose="020B0503020204020204" pitchFamily="34" charset="-122"/>
                        </a:rPr>
                        <a:t>）</a:t>
                      </a:r>
                      <a:endParaRPr lang="en-US" altLang="zh-CN" sz="1400" b="0" dirty="0">
                        <a:solidFill>
                          <a:schemeClr val="tx1"/>
                        </a:solidFill>
                        <a:latin typeface="微软雅黑" panose="020B0503020204020204" pitchFamily="34" charset="-122"/>
                        <a:ea typeface="微软雅黑" panose="020B0503020204020204" pitchFamily="34" charset="-122"/>
                      </a:endParaRPr>
                    </a:p>
                    <a:p>
                      <a:pPr marL="171450" marR="0" lvl="0" indent="-171450" algn="l" defTabSz="914400" rtl="0" eaLnBrk="1" fontAlgn="base" latinLnBrk="0" hangingPunct="1">
                        <a:lnSpc>
                          <a:spcPct val="110000"/>
                        </a:lnSpc>
                        <a:spcBef>
                          <a:spcPts val="400"/>
                        </a:spcBef>
                        <a:spcAft>
                          <a:spcPts val="600"/>
                        </a:spcAft>
                        <a:buClr>
                          <a:schemeClr val="tx1"/>
                        </a:buClr>
                        <a:buSzPct val="90000"/>
                        <a:buFont typeface="Arial" panose="020B0604020202020204" pitchFamily="34" charset="0"/>
                        <a:buChar char="•"/>
                        <a:tabLst/>
                        <a:defRPr/>
                      </a:pPr>
                      <a:r>
                        <a:rPr lang="zh-CN" altLang="en-US" sz="1400" b="0" dirty="0">
                          <a:solidFill>
                            <a:schemeClr val="tx1"/>
                          </a:solidFill>
                          <a:latin typeface="微软雅黑" panose="020B0503020204020204" pitchFamily="34" charset="-122"/>
                          <a:ea typeface="微软雅黑" panose="020B0503020204020204" pitchFamily="34" charset="-122"/>
                        </a:rPr>
                        <a:t>三期临床研究显示，</a:t>
                      </a:r>
                      <a:r>
                        <a:rPr lang="en-US" altLang="zh-CN" sz="1400" b="0" dirty="0">
                          <a:solidFill>
                            <a:schemeClr val="tx1"/>
                          </a:solidFill>
                          <a:latin typeface="微软雅黑" panose="020B0503020204020204" pitchFamily="34" charset="-122"/>
                          <a:ea typeface="微软雅黑" panose="020B0503020204020204" pitchFamily="34" charset="-122"/>
                        </a:rPr>
                        <a:t>73%</a:t>
                      </a:r>
                      <a:r>
                        <a:rPr lang="zh-CN" altLang="en-US" sz="1400" b="0" dirty="0">
                          <a:solidFill>
                            <a:schemeClr val="tx1"/>
                          </a:solidFill>
                          <a:latin typeface="微软雅黑" panose="020B0503020204020204" pitchFamily="34" charset="-122"/>
                          <a:ea typeface="微软雅黑" panose="020B0503020204020204" pitchFamily="34" charset="-122"/>
                        </a:rPr>
                        <a:t>患者在第</a:t>
                      </a:r>
                      <a:r>
                        <a:rPr lang="en-US" altLang="zh-CN" sz="1400" b="0" dirty="0">
                          <a:solidFill>
                            <a:schemeClr val="tx1"/>
                          </a:solidFill>
                          <a:latin typeface="微软雅黑" panose="020B0503020204020204" pitchFamily="34" charset="-122"/>
                          <a:ea typeface="微软雅黑" panose="020B0503020204020204" pitchFamily="34" charset="-122"/>
                        </a:rPr>
                        <a:t>1</a:t>
                      </a:r>
                      <a:r>
                        <a:rPr lang="zh-CN" altLang="en-US" sz="1400" b="0" dirty="0">
                          <a:solidFill>
                            <a:schemeClr val="tx1"/>
                          </a:solidFill>
                          <a:latin typeface="微软雅黑" panose="020B0503020204020204" pitchFamily="34" charset="-122"/>
                          <a:ea typeface="微软雅黑" panose="020B0503020204020204" pitchFamily="34" charset="-122"/>
                        </a:rPr>
                        <a:t>周期达到缓解</a:t>
                      </a:r>
                      <a:r>
                        <a:rPr lang="en-US" altLang="zh-CN" sz="1400" b="0" baseline="30000" dirty="0">
                          <a:solidFill>
                            <a:schemeClr val="tx1"/>
                          </a:solidFill>
                          <a:latin typeface="微软雅黑" panose="020B0503020204020204" pitchFamily="34" charset="-122"/>
                          <a:ea typeface="微软雅黑" panose="020B0503020204020204" pitchFamily="34" charset="-122"/>
                        </a:rPr>
                        <a:t> </a:t>
                      </a:r>
                      <a:r>
                        <a:rPr lang="zh-CN" altLang="en-US" sz="1400" b="0" dirty="0">
                          <a:solidFill>
                            <a:schemeClr val="tx1"/>
                          </a:solidFill>
                          <a:latin typeface="微软雅黑" panose="020B0503020204020204" pitchFamily="34" charset="-122"/>
                          <a:ea typeface="微软雅黑" panose="020B0503020204020204" pitchFamily="34" charset="-122"/>
                        </a:rPr>
                        <a:t>，在</a:t>
                      </a:r>
                      <a:r>
                        <a:rPr lang="en-US" altLang="zh-CN" sz="1400" b="0" dirty="0">
                          <a:solidFill>
                            <a:schemeClr val="tx1"/>
                          </a:solidFill>
                          <a:latin typeface="微软雅黑" panose="020B0503020204020204" pitchFamily="34" charset="-122"/>
                          <a:ea typeface="微软雅黑" panose="020B0503020204020204" pitchFamily="34" charset="-122"/>
                        </a:rPr>
                        <a:t>2</a:t>
                      </a:r>
                      <a:r>
                        <a:rPr lang="zh-CN" altLang="en-US" sz="1400" b="0" dirty="0">
                          <a:solidFill>
                            <a:schemeClr val="tx1"/>
                          </a:solidFill>
                          <a:latin typeface="微软雅黑" panose="020B0503020204020204" pitchFamily="34" charset="-122"/>
                          <a:ea typeface="微软雅黑" panose="020B0503020204020204" pitchFamily="34" charset="-122"/>
                        </a:rPr>
                        <a:t>个周期内有</a:t>
                      </a:r>
                      <a:r>
                        <a:rPr lang="en-US" altLang="zh-CN" sz="1400" b="0" dirty="0">
                          <a:solidFill>
                            <a:schemeClr val="tx1"/>
                          </a:solidFill>
                          <a:latin typeface="微软雅黑" panose="020B0503020204020204" pitchFamily="34" charset="-122"/>
                          <a:ea typeface="微软雅黑" panose="020B0503020204020204" pitchFamily="34" charset="-122"/>
                        </a:rPr>
                        <a:t>97%</a:t>
                      </a:r>
                      <a:r>
                        <a:rPr lang="zh-CN" altLang="en-US" sz="1400" b="0" dirty="0">
                          <a:solidFill>
                            <a:schemeClr val="tx1"/>
                          </a:solidFill>
                          <a:latin typeface="微软雅黑" panose="020B0503020204020204" pitchFamily="34" charset="-122"/>
                          <a:ea typeface="微软雅黑" panose="020B0503020204020204" pitchFamily="34" charset="-122"/>
                        </a:rPr>
                        <a:t>的应答者缓解</a:t>
                      </a:r>
                      <a:r>
                        <a:rPr lang="en-US" altLang="zh-CN" sz="1400" b="0" baseline="30000" dirty="0">
                          <a:solidFill>
                            <a:schemeClr val="tx1">
                              <a:lumMod val="75000"/>
                              <a:lumOff val="25000"/>
                            </a:schemeClr>
                          </a:solidFill>
                          <a:latin typeface="微软雅黑" panose="020B0503020204020204" pitchFamily="34" charset="-122"/>
                          <a:ea typeface="微软雅黑" panose="020B0503020204020204" pitchFamily="34" charset="-122"/>
                        </a:rPr>
                        <a:t>8,14</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marL="18000" marR="18000" marT="18000" marB="18000" anchor="ctr">
                    <a:lnL w="3175" cap="flat" cmpd="sng" algn="ctr">
                      <a:solidFill>
                        <a:schemeClr val="bg1">
                          <a:lumMod val="75000"/>
                        </a:schemeClr>
                      </a:solidFill>
                      <a:prstDash val="solid"/>
                      <a:round/>
                      <a:headEnd type="none" w="med" len="med"/>
                      <a:tailEnd type="none" w="med" len="med"/>
                    </a:lnL>
                    <a:lnR w="12700" cap="flat" cmpd="sng" algn="ctr">
                      <a:solidFill>
                        <a:srgbClr val="0047BB"/>
                      </a:solidFill>
                      <a:prstDash val="solid"/>
                      <a:round/>
                      <a:headEnd type="none" w="med" len="med"/>
                      <a:tailEnd type="none" w="med" len="med"/>
                    </a:lnR>
                    <a:lnT w="12700" cap="flat" cmpd="sng" algn="ctr">
                      <a:solidFill>
                        <a:srgbClr val="0047BB"/>
                      </a:solidFill>
                      <a:prstDash val="solid"/>
                      <a:round/>
                      <a:headEnd type="none" w="med" len="med"/>
                      <a:tailEnd type="none" w="med" len="med"/>
                    </a:lnT>
                    <a:lnB w="12700" cap="flat" cmpd="sng" algn="ctr">
                      <a:solidFill>
                        <a:srgbClr val="0047BB"/>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586765282"/>
                  </a:ext>
                </a:extLst>
              </a:tr>
            </a:tbl>
          </a:graphicData>
        </a:graphic>
      </p:graphicFrame>
      <p:graphicFrame>
        <p:nvGraphicFramePr>
          <p:cNvPr id="4" name="表格 8">
            <a:extLst>
              <a:ext uri="{FF2B5EF4-FFF2-40B4-BE49-F238E27FC236}">
                <a16:creationId xmlns:a16="http://schemas.microsoft.com/office/drawing/2014/main" id="{AB1275A5-51AE-643E-422C-ACBCF6A14491}"/>
              </a:ext>
            </a:extLst>
          </p:cNvPr>
          <p:cNvGraphicFramePr>
            <a:graphicFrameLocks noGrp="1"/>
          </p:cNvGraphicFramePr>
          <p:nvPr/>
        </p:nvGraphicFramePr>
        <p:xfrm>
          <a:off x="643285" y="5249455"/>
          <a:ext cx="6993542" cy="943814"/>
        </p:xfrm>
        <a:graphic>
          <a:graphicData uri="http://schemas.openxmlformats.org/drawingml/2006/table">
            <a:tbl>
              <a:tblPr firstRow="1" bandRow="1">
                <a:tableStyleId>{5C22544A-7EE6-4342-B048-85BDC9FD1C3A}</a:tableStyleId>
              </a:tblPr>
              <a:tblGrid>
                <a:gridCol w="1956911">
                  <a:extLst>
                    <a:ext uri="{9D8B030D-6E8A-4147-A177-3AD203B41FA5}">
                      <a16:colId xmlns:a16="http://schemas.microsoft.com/office/drawing/2014/main" val="2705150259"/>
                    </a:ext>
                  </a:extLst>
                </a:gridCol>
                <a:gridCol w="1792734">
                  <a:extLst>
                    <a:ext uri="{9D8B030D-6E8A-4147-A177-3AD203B41FA5}">
                      <a16:colId xmlns:a16="http://schemas.microsoft.com/office/drawing/2014/main" val="1917713115"/>
                    </a:ext>
                  </a:extLst>
                </a:gridCol>
                <a:gridCol w="1453820">
                  <a:extLst>
                    <a:ext uri="{9D8B030D-6E8A-4147-A177-3AD203B41FA5}">
                      <a16:colId xmlns:a16="http://schemas.microsoft.com/office/drawing/2014/main" val="3603249480"/>
                    </a:ext>
                  </a:extLst>
                </a:gridCol>
                <a:gridCol w="1790077">
                  <a:extLst>
                    <a:ext uri="{9D8B030D-6E8A-4147-A177-3AD203B41FA5}">
                      <a16:colId xmlns:a16="http://schemas.microsoft.com/office/drawing/2014/main" val="225533103"/>
                    </a:ext>
                  </a:extLst>
                </a:gridCol>
              </a:tblGrid>
              <a:tr h="493777">
                <a:tc>
                  <a:txBody>
                    <a:bodyPr/>
                    <a:lstStyle/>
                    <a:p>
                      <a:pPr>
                        <a:lnSpc>
                          <a:spcPct val="110000"/>
                        </a:lnSpc>
                      </a:pPr>
                      <a:r>
                        <a:rPr lang="zh-CN" altLang="en-US" sz="1200" b="0" dirty="0">
                          <a:solidFill>
                            <a:sysClr val="windowText" lastClr="000000"/>
                          </a:solidFill>
                          <a:latin typeface="微软雅黑" panose="020B0503020204020204" pitchFamily="34" charset="-122"/>
                          <a:ea typeface="微软雅黑" panose="020B0503020204020204" pitchFamily="34" charset="-122"/>
                        </a:rPr>
                        <a:t>中国大陆首次上市时间</a:t>
                      </a:r>
                    </a:p>
                  </a:txBody>
                  <a:tcPr marL="18000" marR="18000" marT="18000" marB="18000" anchor="ctr">
                    <a:lnL w="1270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0000"/>
                        </a:lnSpc>
                      </a:pPr>
                      <a:r>
                        <a:rPr lang="en-US" altLang="zh-CN" sz="1200" b="0" dirty="0">
                          <a:solidFill>
                            <a:sysClr val="windowText" lastClr="000000"/>
                          </a:solidFill>
                          <a:latin typeface="微软雅黑" panose="020B0503020204020204" pitchFamily="34" charset="-122"/>
                          <a:ea typeface="微软雅黑" panose="020B0503020204020204" pitchFamily="34" charset="-122"/>
                        </a:rPr>
                        <a:t>2021</a:t>
                      </a:r>
                      <a:r>
                        <a:rPr lang="zh-CN" altLang="en-US" sz="1200" b="0" dirty="0">
                          <a:solidFill>
                            <a:sysClr val="windowText" lastClr="000000"/>
                          </a:solidFill>
                          <a:latin typeface="微软雅黑" panose="020B0503020204020204" pitchFamily="34" charset="-122"/>
                          <a:ea typeface="微软雅黑" panose="020B0503020204020204" pitchFamily="34" charset="-122"/>
                        </a:rPr>
                        <a:t>年</a:t>
                      </a:r>
                      <a:r>
                        <a:rPr lang="en-US" altLang="zh-CN" sz="1200" b="0" dirty="0">
                          <a:solidFill>
                            <a:sysClr val="windowText" lastClr="000000"/>
                          </a:solidFill>
                          <a:latin typeface="微软雅黑" panose="020B0503020204020204" pitchFamily="34" charset="-122"/>
                          <a:ea typeface="微软雅黑" panose="020B0503020204020204" pitchFamily="34" charset="-122"/>
                        </a:rPr>
                        <a:t>12</a:t>
                      </a:r>
                      <a:r>
                        <a:rPr lang="zh-CN" altLang="en-US" sz="1200" b="0" dirty="0">
                          <a:solidFill>
                            <a:sysClr val="windowText" lastClr="000000"/>
                          </a:solidFill>
                          <a:latin typeface="微软雅黑" panose="020B0503020204020204" pitchFamily="34" charset="-122"/>
                          <a:ea typeface="微软雅黑" panose="020B0503020204020204" pitchFamily="34" charset="-122"/>
                        </a:rPr>
                        <a:t>月</a:t>
                      </a:r>
                      <a:r>
                        <a:rPr lang="en-US" altLang="zh-CN" sz="1200" b="0" dirty="0">
                          <a:solidFill>
                            <a:sysClr val="windowText" lastClr="000000"/>
                          </a:solidFill>
                          <a:latin typeface="微软雅黑" panose="020B0503020204020204" pitchFamily="34" charset="-122"/>
                          <a:ea typeface="微软雅黑" panose="020B0503020204020204" pitchFamily="34" charset="-122"/>
                        </a:rPr>
                        <a:t>20</a:t>
                      </a:r>
                      <a:r>
                        <a:rPr lang="zh-CN" altLang="en-US" sz="1200" b="0" dirty="0">
                          <a:solidFill>
                            <a:sysClr val="windowText" lastClr="000000"/>
                          </a:solidFill>
                          <a:latin typeface="微软雅黑" panose="020B0503020204020204" pitchFamily="34" charset="-122"/>
                          <a:ea typeface="微软雅黑" panose="020B0503020204020204" pitchFamily="34" charset="-122"/>
                        </a:rPr>
                        <a:t>日</a:t>
                      </a:r>
                    </a:p>
                  </a:txBody>
                  <a:tcPr marL="18000" marR="18000" marT="18000" marB="18000"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10000"/>
                        </a:lnSpc>
                      </a:pPr>
                      <a:r>
                        <a:rPr lang="zh-CN" altLang="en-US" sz="1200" b="0" kern="1200" dirty="0">
                          <a:solidFill>
                            <a:sysClr val="windowText" lastClr="000000"/>
                          </a:solidFill>
                          <a:latin typeface="微软雅黑" panose="020B0503020204020204" pitchFamily="34" charset="-122"/>
                          <a:ea typeface="微软雅黑" panose="020B0503020204020204" pitchFamily="34" charset="-122"/>
                          <a:cs typeface="+mn-cs"/>
                        </a:rPr>
                        <a:t>全球首个上市</a:t>
                      </a:r>
                      <a:endParaRPr lang="en-US" altLang="zh-CN" sz="1200" b="0" kern="1200" dirty="0">
                        <a:solidFill>
                          <a:sysClr val="windowText" lastClr="000000"/>
                        </a:solidFill>
                        <a:latin typeface="微软雅黑" panose="020B0503020204020204" pitchFamily="34" charset="-122"/>
                        <a:ea typeface="微软雅黑" panose="020B0503020204020204" pitchFamily="34" charset="-122"/>
                        <a:cs typeface="+mn-cs"/>
                      </a:endParaRPr>
                    </a:p>
                    <a:p>
                      <a:pPr marL="0" algn="l" defTabSz="914400" rtl="0" eaLnBrk="1" latinLnBrk="0" hangingPunct="1">
                        <a:lnSpc>
                          <a:spcPct val="110000"/>
                        </a:lnSpc>
                      </a:pPr>
                      <a:r>
                        <a:rPr lang="zh-CN" altLang="en-US" sz="1200" b="0" kern="1200" dirty="0">
                          <a:solidFill>
                            <a:sysClr val="windowText" lastClr="000000"/>
                          </a:solidFill>
                          <a:latin typeface="微软雅黑" panose="020B0503020204020204" pitchFamily="34" charset="-122"/>
                          <a:ea typeface="微软雅黑" panose="020B0503020204020204" pitchFamily="34" charset="-122"/>
                          <a:cs typeface="+mn-cs"/>
                        </a:rPr>
                        <a:t>国家及时间</a:t>
                      </a:r>
                    </a:p>
                  </a:txBody>
                  <a:tcPr marL="18000" marR="18000" marT="18000" marB="1800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ysClr val="windowText" lastClr="000000"/>
                          </a:solidFill>
                          <a:latin typeface="微软雅黑" panose="020B0503020204020204" pitchFamily="34" charset="-122"/>
                          <a:ea typeface="微软雅黑" panose="020B0503020204020204" pitchFamily="34" charset="-122"/>
                        </a:rPr>
                        <a:t>欧盟，</a:t>
                      </a:r>
                      <a:r>
                        <a:rPr lang="en-US" altLang="zh-CN" sz="1200" b="0" dirty="0">
                          <a:solidFill>
                            <a:sysClr val="windowText" lastClr="000000"/>
                          </a:solidFill>
                          <a:latin typeface="微软雅黑" panose="020B0503020204020204" pitchFamily="34" charset="-122"/>
                          <a:ea typeface="微软雅黑" panose="020B0503020204020204" pitchFamily="34" charset="-122"/>
                        </a:rPr>
                        <a:t>2017</a:t>
                      </a:r>
                      <a:r>
                        <a:rPr lang="zh-CN" altLang="en-US" sz="1200" b="0" dirty="0">
                          <a:solidFill>
                            <a:sysClr val="windowText" lastClr="000000"/>
                          </a:solidFill>
                          <a:latin typeface="微软雅黑" panose="020B0503020204020204" pitchFamily="34" charset="-122"/>
                          <a:ea typeface="微软雅黑" panose="020B0503020204020204" pitchFamily="34" charset="-122"/>
                        </a:rPr>
                        <a:t>年</a:t>
                      </a:r>
                      <a:r>
                        <a:rPr lang="en-US" altLang="zh-CN" sz="1200" b="0" dirty="0">
                          <a:solidFill>
                            <a:sysClr val="windowText" lastClr="000000"/>
                          </a:solidFill>
                          <a:latin typeface="微软雅黑" panose="020B0503020204020204" pitchFamily="34" charset="-122"/>
                          <a:ea typeface="微软雅黑" panose="020B0503020204020204" pitchFamily="34" charset="-122"/>
                        </a:rPr>
                        <a:t>6</a:t>
                      </a:r>
                      <a:r>
                        <a:rPr lang="zh-CN" altLang="en-US" sz="1200" b="0" dirty="0">
                          <a:solidFill>
                            <a:sysClr val="windowText" lastClr="000000"/>
                          </a:solidFill>
                          <a:latin typeface="微软雅黑" panose="020B0503020204020204" pitchFamily="34" charset="-122"/>
                          <a:ea typeface="微软雅黑" panose="020B0503020204020204" pitchFamily="34" charset="-122"/>
                        </a:rPr>
                        <a:t>月</a:t>
                      </a:r>
                    </a:p>
                  </a:txBody>
                  <a:tcPr marL="18000" marR="18000" marT="18000" marB="18000"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1550146"/>
                  </a:ext>
                </a:extLst>
              </a:tr>
              <a:tr h="450037">
                <a:tc>
                  <a:txBody>
                    <a:bodyPr/>
                    <a:lstStyle/>
                    <a:p>
                      <a:pPr>
                        <a:lnSpc>
                          <a:spcPct val="110000"/>
                        </a:lnSpc>
                      </a:pPr>
                      <a:r>
                        <a:rPr lang="zh-CN" altLang="en-US" sz="1200" b="0" dirty="0">
                          <a:solidFill>
                            <a:sysClr val="windowText" lastClr="000000"/>
                          </a:solidFill>
                          <a:latin typeface="微软雅黑" panose="020B0503020204020204" pitchFamily="34" charset="-122"/>
                          <a:ea typeface="微软雅黑" panose="020B0503020204020204" pitchFamily="34" charset="-122"/>
                        </a:rPr>
                        <a:t>大陆地区同通用名上市情况</a:t>
                      </a:r>
                    </a:p>
                  </a:txBody>
                  <a:tcPr marL="18000" marR="18000" marT="18000" marB="18000" anchor="ctr">
                    <a:lnL w="1270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1200" b="0" dirty="0">
                          <a:solidFill>
                            <a:sysClr val="windowText" lastClr="000000"/>
                          </a:solidFill>
                          <a:latin typeface="微软雅黑" panose="020B0503020204020204" pitchFamily="34" charset="-122"/>
                          <a:ea typeface="微软雅黑" panose="020B0503020204020204" pitchFamily="34" charset="-122"/>
                        </a:rPr>
                        <a:t>无，</a:t>
                      </a:r>
                      <a:r>
                        <a:rPr lang="zh-CN" altLang="en-US" sz="1200" b="1" dirty="0">
                          <a:solidFill>
                            <a:srgbClr val="C00000"/>
                          </a:solidFill>
                          <a:latin typeface="微软雅黑" panose="020B0503020204020204" pitchFamily="34" charset="-122"/>
                          <a:ea typeface="微软雅黑" panose="020B0503020204020204" pitchFamily="34" charset="-122"/>
                        </a:rPr>
                        <a:t>独家</a:t>
                      </a:r>
                    </a:p>
                  </a:txBody>
                  <a:tcPr marL="18000" marR="18000" marT="18000" marB="18000" anchor="ctr">
                    <a:lnL w="3175"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zh-CN" altLang="en-US" sz="1200" b="0" dirty="0">
                          <a:solidFill>
                            <a:sysClr val="windowText" lastClr="000000"/>
                          </a:solidFill>
                          <a:latin typeface="微软雅黑" panose="020B0503020204020204" pitchFamily="34" charset="-122"/>
                          <a:ea typeface="微软雅黑" panose="020B0503020204020204" pitchFamily="34" charset="-122"/>
                        </a:rPr>
                        <a:t>是否为</a:t>
                      </a:r>
                      <a:r>
                        <a:rPr lang="en-US" altLang="zh-CN" sz="1200" b="0" dirty="0">
                          <a:solidFill>
                            <a:sysClr val="windowText" lastClr="000000"/>
                          </a:solidFill>
                          <a:latin typeface="微软雅黑" panose="020B0503020204020204" pitchFamily="34" charset="-122"/>
                          <a:ea typeface="微软雅黑" panose="020B0503020204020204" pitchFamily="34" charset="-122"/>
                        </a:rPr>
                        <a:t>OTC</a:t>
                      </a:r>
                      <a:r>
                        <a:rPr lang="zh-CN" altLang="en-US" sz="1200" b="0" dirty="0">
                          <a:solidFill>
                            <a:sysClr val="windowText" lastClr="000000"/>
                          </a:solidFill>
                          <a:latin typeface="微软雅黑" panose="020B0503020204020204" pitchFamily="34" charset="-122"/>
                          <a:ea typeface="微软雅黑" panose="020B0503020204020204" pitchFamily="34" charset="-122"/>
                        </a:rPr>
                        <a:t>药品</a:t>
                      </a:r>
                    </a:p>
                  </a:txBody>
                  <a:tcPr marL="18000" marR="18000" marT="18000" marB="1800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solidFill>
                            <a:sysClr val="windowText" lastClr="000000"/>
                          </a:solidFill>
                          <a:latin typeface="微软雅黑" panose="020B0503020204020204" pitchFamily="34" charset="-122"/>
                          <a:ea typeface="微软雅黑" panose="020B0503020204020204" pitchFamily="34" charset="-122"/>
                        </a:rPr>
                        <a:t>否</a:t>
                      </a:r>
                    </a:p>
                  </a:txBody>
                  <a:tcPr marL="18000" marR="18000" marT="18000" marB="18000" anchor="ctr">
                    <a:lnL w="31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9255123"/>
                  </a:ext>
                </a:extLst>
              </a:tr>
            </a:tbl>
          </a:graphicData>
        </a:graphic>
      </p:graphicFrame>
      <p:sp>
        <p:nvSpPr>
          <p:cNvPr id="7" name="矩形 6">
            <a:extLst>
              <a:ext uri="{FF2B5EF4-FFF2-40B4-BE49-F238E27FC236}">
                <a16:creationId xmlns:a16="http://schemas.microsoft.com/office/drawing/2014/main" id="{BDA673C6-6B49-B23D-63E3-F72E3BB94F1D}"/>
              </a:ext>
            </a:extLst>
          </p:cNvPr>
          <p:cNvSpPr/>
          <p:nvPr/>
        </p:nvSpPr>
        <p:spPr bwMode="gray">
          <a:xfrm>
            <a:off x="8168778" y="1056274"/>
            <a:ext cx="3607878" cy="5136996"/>
          </a:xfrm>
          <a:prstGeom prst="rect">
            <a:avLst/>
          </a:prstGeom>
          <a:noFill/>
          <a:ln w="28575" cap="flat" cmpd="sng" algn="ctr">
            <a:solidFill>
              <a:schemeClr val="tx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8" name="文本框 7">
            <a:extLst>
              <a:ext uri="{FF2B5EF4-FFF2-40B4-BE49-F238E27FC236}">
                <a16:creationId xmlns:a16="http://schemas.microsoft.com/office/drawing/2014/main" id="{D27C9B23-0740-DF00-8E3E-B520A0B442AE}"/>
              </a:ext>
            </a:extLst>
          </p:cNvPr>
          <p:cNvSpPr txBox="1"/>
          <p:nvPr/>
        </p:nvSpPr>
        <p:spPr bwMode="gray">
          <a:xfrm>
            <a:off x="3414879" y="562997"/>
            <a:ext cx="8056497" cy="556259"/>
          </a:xfrm>
          <a:prstGeom prst="rect">
            <a:avLst/>
          </a:prstGeom>
        </p:spPr>
        <p:txBody>
          <a:bodyPr wrap="square" lIns="45720" tIns="45720" rIns="45720" bIns="45720" rtlCol="0">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实际治疗不超过</a:t>
            </a: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周期（</a:t>
            </a:r>
            <a:r>
              <a:rPr lang="en-US" altLang="zh-CN" sz="2000" b="1" dirty="0">
                <a:solidFill>
                  <a:srgbClr val="C00000"/>
                </a:solidFill>
                <a:latin typeface="微软雅黑" panose="020B0503020204020204" pitchFamily="34" charset="-122"/>
                <a:ea typeface="微软雅黑" panose="020B0503020204020204" pitchFamily="34" charset="-122"/>
              </a:rPr>
              <a:t>7</a:t>
            </a:r>
            <a:r>
              <a:rPr lang="zh-CN" altLang="en-US" sz="2000" b="1" dirty="0">
                <a:solidFill>
                  <a:srgbClr val="C00000"/>
                </a:solidFill>
                <a:latin typeface="微软雅黑" panose="020B0503020204020204" pitchFamily="34" charset="-122"/>
                <a:ea typeface="微软雅黑" panose="020B0503020204020204" pitchFamily="34" charset="-122"/>
              </a:rPr>
              <a:t>瓶），建议参照异基因造血干细胞移植</a:t>
            </a:r>
          </a:p>
        </p:txBody>
      </p:sp>
    </p:spTree>
    <p:extLst>
      <p:ext uri="{BB962C8B-B14F-4D97-AF65-F5344CB8AC3E}">
        <p14:creationId xmlns:p14="http://schemas.microsoft.com/office/powerpoint/2010/main" val="4084687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484632"/>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1. </a:t>
            </a:r>
            <a:r>
              <a:rPr lang="zh-CN" altLang="en-US" sz="2800" dirty="0">
                <a:latin typeface="微软雅黑" panose="020B0503020204020204" pitchFamily="34" charset="-122"/>
                <a:ea typeface="微软雅黑" panose="020B0503020204020204" pitchFamily="34" charset="-122"/>
              </a:rPr>
              <a:t>基本信息 </a:t>
            </a:r>
            <a:r>
              <a:rPr lang="en-US" altLang="zh-CN" sz="2800" dirty="0">
                <a:latin typeface="微软雅黑" panose="020B0503020204020204" pitchFamily="34" charset="-122"/>
                <a:ea typeface="微软雅黑" panose="020B0503020204020204" pitchFamily="34" charset="-122"/>
              </a:rPr>
              <a:t>(2/2)</a:t>
            </a:r>
            <a:endParaRPr lang="zh-CN" altLang="en-US" sz="2800" dirty="0">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B8D3F8D4-3587-803F-FAD5-75ACC4D62CEC}"/>
              </a:ext>
            </a:extLst>
          </p:cNvPr>
          <p:cNvGrpSpPr/>
          <p:nvPr/>
        </p:nvGrpSpPr>
        <p:grpSpPr>
          <a:xfrm>
            <a:off x="479008" y="1265284"/>
            <a:ext cx="5616992" cy="4589722"/>
            <a:chOff x="716682" y="1285581"/>
            <a:chExt cx="5286160" cy="4589722"/>
          </a:xfrm>
        </p:grpSpPr>
        <p:grpSp>
          <p:nvGrpSpPr>
            <p:cNvPr id="29" name="组合 28">
              <a:extLst>
                <a:ext uri="{FF2B5EF4-FFF2-40B4-BE49-F238E27FC236}">
                  <a16:creationId xmlns:a16="http://schemas.microsoft.com/office/drawing/2014/main" id="{56A1F136-BC1E-4E2E-8B8B-FFFC3BE05F6B}"/>
                </a:ext>
              </a:extLst>
            </p:cNvPr>
            <p:cNvGrpSpPr/>
            <p:nvPr/>
          </p:nvGrpSpPr>
          <p:grpSpPr>
            <a:xfrm>
              <a:off x="716682" y="1285581"/>
              <a:ext cx="5286160" cy="4589722"/>
              <a:chOff x="191387" y="1185530"/>
              <a:chExt cx="2612319" cy="5039833"/>
            </a:xfrm>
          </p:grpSpPr>
          <p:sp>
            <p:nvSpPr>
              <p:cNvPr id="20" name="矩形 19">
                <a:extLst>
                  <a:ext uri="{FF2B5EF4-FFF2-40B4-BE49-F238E27FC236}">
                    <a16:creationId xmlns:a16="http://schemas.microsoft.com/office/drawing/2014/main" id="{B66562F0-FE53-40AB-8D3A-3995642CD9F2}"/>
                  </a:ext>
                </a:extLst>
              </p:cNvPr>
              <p:cNvSpPr/>
              <p:nvPr/>
            </p:nvSpPr>
            <p:spPr bwMode="gray">
              <a:xfrm>
                <a:off x="191387" y="1334386"/>
                <a:ext cx="2612319" cy="4890977"/>
              </a:xfrm>
              <a:prstGeom prst="rect">
                <a:avLst/>
              </a:prstGeom>
              <a:no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25" name="文本框 24">
                <a:extLst>
                  <a:ext uri="{FF2B5EF4-FFF2-40B4-BE49-F238E27FC236}">
                    <a16:creationId xmlns:a16="http://schemas.microsoft.com/office/drawing/2014/main" id="{49CBFFDB-BB20-4560-A819-0DB49579C4DE}"/>
                  </a:ext>
                </a:extLst>
              </p:cNvPr>
              <p:cNvSpPr txBox="1"/>
              <p:nvPr/>
            </p:nvSpPr>
            <p:spPr bwMode="gray">
              <a:xfrm>
                <a:off x="1059676" y="1185530"/>
                <a:ext cx="1064755" cy="341501"/>
              </a:xfrm>
              <a:prstGeom prst="rect">
                <a:avLst/>
              </a:prstGeom>
              <a:solidFill>
                <a:schemeClr val="bg1"/>
              </a:solidFill>
            </p:spPr>
            <p:txBody>
              <a:bodyPr wrap="none" lIns="45720" tIns="45720" rIns="45720" bIns="45720" rtlCol="0" anchor="ctr">
                <a:noAutofit/>
              </a:bodyPr>
              <a:lstStyle/>
              <a:p>
                <a:pPr algn="ctr">
                  <a:lnSpc>
                    <a:spcPct val="90000"/>
                  </a:lnSpc>
                  <a:spcBef>
                    <a:spcPts val="600"/>
                  </a:spcBef>
                </a:pPr>
                <a:r>
                  <a:rPr lang="zh-CN" altLang="en-US" sz="2000" b="1" dirty="0">
                    <a:solidFill>
                      <a:srgbClr val="000000"/>
                    </a:solidFill>
                    <a:latin typeface="微软雅黑" panose="020B0503020204020204" pitchFamily="34" charset="-122"/>
                    <a:ea typeface="微软雅黑" panose="020B0503020204020204" pitchFamily="34" charset="-122"/>
                  </a:rPr>
                  <a:t>疾病基本情况</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ctr">
                  <a:lnSpc>
                    <a:spcPct val="90000"/>
                  </a:lnSpc>
                  <a:spcBef>
                    <a:spcPts val="600"/>
                  </a:spcBef>
                </a:pPr>
                <a:r>
                  <a:rPr lang="zh-CN" altLang="en-US" sz="1400" b="1" dirty="0">
                    <a:solidFill>
                      <a:srgbClr val="0047BB"/>
                    </a:solidFill>
                    <a:latin typeface="微软雅黑" panose="020B0503020204020204" pitchFamily="34" charset="-122"/>
                    <a:ea typeface="微软雅黑" panose="020B0503020204020204" pitchFamily="34" charset="-122"/>
                  </a:rPr>
                  <a:t>成人复发性</a:t>
                </a:r>
                <a:r>
                  <a:rPr lang="en-US" altLang="zh-CN" sz="1400" b="1" dirty="0">
                    <a:solidFill>
                      <a:srgbClr val="0047BB"/>
                    </a:solidFill>
                    <a:latin typeface="微软雅黑" panose="020B0503020204020204" pitchFamily="34" charset="-122"/>
                    <a:ea typeface="微软雅黑" panose="020B0503020204020204" pitchFamily="34" charset="-122"/>
                  </a:rPr>
                  <a:t>/</a:t>
                </a:r>
                <a:r>
                  <a:rPr lang="zh-CN" altLang="en-US" sz="1400" b="1" dirty="0">
                    <a:solidFill>
                      <a:srgbClr val="0047BB"/>
                    </a:solidFill>
                    <a:latin typeface="微软雅黑" panose="020B0503020204020204" pitchFamily="34" charset="-122"/>
                    <a:ea typeface="微软雅黑" panose="020B0503020204020204" pitchFamily="34" charset="-122"/>
                  </a:rPr>
                  <a:t>难治性</a:t>
                </a:r>
                <a:r>
                  <a:rPr lang="en-US" altLang="zh-CN" sz="1400" b="1" dirty="0">
                    <a:solidFill>
                      <a:srgbClr val="0047BB"/>
                    </a:solidFill>
                    <a:latin typeface="微软雅黑" panose="020B0503020204020204" pitchFamily="34" charset="-122"/>
                    <a:ea typeface="微软雅黑" panose="020B0503020204020204" pitchFamily="34" charset="-122"/>
                  </a:rPr>
                  <a:t>B</a:t>
                </a:r>
                <a:r>
                  <a:rPr lang="zh-CN" altLang="en-US" sz="1400" b="1" dirty="0">
                    <a:solidFill>
                      <a:srgbClr val="0047BB"/>
                    </a:solidFill>
                    <a:latin typeface="微软雅黑" panose="020B0503020204020204" pitchFamily="34" charset="-122"/>
                    <a:ea typeface="微软雅黑" panose="020B0503020204020204" pitchFamily="34" charset="-122"/>
                  </a:rPr>
                  <a:t>细胞急性淋巴细胞白血病</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pSp>
        <p:sp>
          <p:nvSpPr>
            <p:cNvPr id="34" name="文本框 33">
              <a:extLst>
                <a:ext uri="{FF2B5EF4-FFF2-40B4-BE49-F238E27FC236}">
                  <a16:creationId xmlns:a16="http://schemas.microsoft.com/office/drawing/2014/main" id="{E0387D76-6E3B-4F07-AE43-8CA2BE182BB9}"/>
                </a:ext>
              </a:extLst>
            </p:cNvPr>
            <p:cNvSpPr txBox="1"/>
            <p:nvPr/>
          </p:nvSpPr>
          <p:spPr bwMode="gray">
            <a:xfrm>
              <a:off x="1128726" y="1882995"/>
              <a:ext cx="4753914" cy="1888905"/>
            </a:xfrm>
            <a:prstGeom prst="rect">
              <a:avLst/>
            </a:prstGeom>
          </p:spPr>
          <p:txBody>
            <a:bodyPr wrap="square" lIns="36000" tIns="36000" rIns="36000" bIns="36000" rtlCol="0">
              <a:noAutofit/>
            </a:bodyPr>
            <a:lstStyle/>
            <a:p>
              <a:pPr>
                <a:lnSpc>
                  <a:spcPct val="120000"/>
                </a:lnSpc>
                <a:spcBef>
                  <a:spcPts val="800"/>
                </a:spcBef>
              </a:pPr>
              <a:r>
                <a:rPr lang="zh-CN" altLang="en-US" sz="1600" b="1" dirty="0">
                  <a:solidFill>
                    <a:srgbClr val="C00000"/>
                  </a:solidFill>
                  <a:latin typeface="微软雅黑" panose="020B0503020204020204" pitchFamily="34" charset="-122"/>
                  <a:ea typeface="微软雅黑" panose="020B0503020204020204" pitchFamily="34" charset="-122"/>
                </a:rPr>
                <a:t>极高的死亡风险，成人患者生存堪忧</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180975" indent="-180975">
                <a:lnSpc>
                  <a:spcPct val="120000"/>
                </a:lnSpc>
                <a:spcBef>
                  <a:spcPts val="800"/>
                </a:spcBef>
                <a:buFont typeface="Arial" panose="020B0604020202020204" pitchFamily="34" charset="0"/>
                <a:buChar char="•"/>
              </a:pPr>
              <a:r>
                <a:rPr lang="zh-CN" altLang="en-US" sz="1400" b="1" dirty="0">
                  <a:solidFill>
                    <a:srgbClr val="0047BB"/>
                  </a:solidFill>
                  <a:latin typeface="微软雅黑" panose="020B0503020204020204" pitchFamily="34" charset="-122"/>
                  <a:ea typeface="微软雅黑" panose="020B0503020204020204" pitchFamily="34" charset="-122"/>
                </a:rPr>
                <a:t>中位生存期仅</a:t>
              </a:r>
              <a:r>
                <a:rPr lang="en-US" altLang="zh-CN" sz="1400" b="1" dirty="0">
                  <a:solidFill>
                    <a:srgbClr val="0047BB"/>
                  </a:solidFill>
                  <a:latin typeface="微软雅黑" panose="020B0503020204020204" pitchFamily="34" charset="-122"/>
                  <a:ea typeface="微软雅黑" panose="020B0503020204020204" pitchFamily="34" charset="-122"/>
                </a:rPr>
                <a:t>3-6</a:t>
              </a:r>
              <a:r>
                <a:rPr lang="zh-CN" altLang="en-US" sz="1400" b="1" dirty="0">
                  <a:solidFill>
                    <a:srgbClr val="0047BB"/>
                  </a:solidFill>
                  <a:latin typeface="微软雅黑" panose="020B0503020204020204" pitchFamily="34" charset="-122"/>
                  <a:ea typeface="微软雅黑" panose="020B0503020204020204" pitchFamily="34" charset="-122"/>
                </a:rPr>
                <a:t>个月</a:t>
              </a:r>
              <a:r>
                <a:rPr lang="en-US" altLang="zh-CN" sz="1400" baseline="30000" dirty="0">
                  <a:solidFill>
                    <a:srgbClr val="000000">
                      <a:lumMod val="75000"/>
                      <a:lumOff val="25000"/>
                    </a:srgbClr>
                  </a:solidFill>
                  <a:latin typeface="微软雅黑" panose="020B0503020204020204" pitchFamily="34" charset="-122"/>
                  <a:ea typeface="微软雅黑" panose="020B0503020204020204" pitchFamily="34" charset="-122"/>
                </a:rPr>
                <a:t>9</a:t>
              </a:r>
            </a:p>
            <a:p>
              <a:pPr marL="180975" indent="-180975">
                <a:lnSpc>
                  <a:spcPct val="120000"/>
                </a:lnSpc>
                <a:spcBef>
                  <a:spcPts val="800"/>
                </a:spcBef>
                <a:buFont typeface="Arial" panose="020B0604020202020204" pitchFamily="34" charset="0"/>
                <a:buChar char="•"/>
              </a:pPr>
              <a:r>
                <a:rPr lang="en-US" altLang="zh-CN" sz="1400" b="1" dirty="0">
                  <a:solidFill>
                    <a:srgbClr val="0047BB"/>
                  </a:solidFill>
                  <a:latin typeface="微软雅黑" panose="020B0503020204020204" pitchFamily="34" charset="-122"/>
                  <a:ea typeface="微软雅黑" panose="020B0503020204020204" pitchFamily="34" charset="-122"/>
                </a:rPr>
                <a:t>5</a:t>
              </a:r>
              <a:r>
                <a:rPr lang="zh-CN" altLang="en-US" sz="1400" b="1" dirty="0">
                  <a:solidFill>
                    <a:srgbClr val="0047BB"/>
                  </a:solidFill>
                  <a:latin typeface="微软雅黑" panose="020B0503020204020204" pitchFamily="34" charset="-122"/>
                  <a:ea typeface="微软雅黑" panose="020B0503020204020204" pitchFamily="34" charset="-122"/>
                </a:rPr>
                <a:t>年生存率</a:t>
              </a:r>
              <a:r>
                <a:rPr lang="en-US" altLang="zh-CN" sz="1400" b="1" dirty="0">
                  <a:solidFill>
                    <a:srgbClr val="0047BB"/>
                  </a:solidFill>
                  <a:latin typeface="微软雅黑" panose="020B0503020204020204" pitchFamily="34" charset="-122"/>
                  <a:ea typeface="微软雅黑" panose="020B0503020204020204" pitchFamily="34" charset="-122"/>
                </a:rPr>
                <a:t>&lt;10%</a:t>
              </a:r>
              <a:r>
                <a:rPr lang="zh-CN" altLang="en-US" sz="1400" b="1" dirty="0">
                  <a:solidFill>
                    <a:srgbClr val="0047BB"/>
                  </a:solidFill>
                  <a:latin typeface="微软雅黑" panose="020B0503020204020204" pitchFamily="34" charset="-122"/>
                  <a:ea typeface="微软雅黑" panose="020B0503020204020204" pitchFamily="34" charset="-122"/>
                </a:rPr>
                <a:t>（成人患者）</a:t>
              </a:r>
              <a:r>
                <a:rPr lang="en-US" altLang="zh-CN" sz="1400" baseline="30000" dirty="0">
                  <a:solidFill>
                    <a:srgbClr val="000000">
                      <a:lumMod val="75000"/>
                      <a:lumOff val="25000"/>
                    </a:srgbClr>
                  </a:solidFill>
                  <a:latin typeface="微软雅黑" panose="020B0503020204020204" pitchFamily="34" charset="-122"/>
                  <a:ea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rPr>
                <a:t>：儿童急淋治愈率高。复发难治性急性淋巴细胞白血病多发生在</a:t>
              </a:r>
              <a:r>
                <a:rPr lang="zh-CN" altLang="en-US" sz="1400" dirty="0">
                  <a:latin typeface="微软雅黑" panose="020B0503020204020204" pitchFamily="34" charset="-122"/>
                  <a:ea typeface="微软雅黑" panose="020B0503020204020204" pitchFamily="34" charset="-122"/>
                </a:rPr>
                <a:t>成人</a:t>
              </a:r>
              <a:r>
                <a:rPr lang="zh-CN" altLang="en-US" sz="1400" dirty="0">
                  <a:solidFill>
                    <a:srgbClr val="000000"/>
                  </a:solidFill>
                  <a:latin typeface="微软雅黑" panose="020B0503020204020204" pitchFamily="34" charset="-122"/>
                  <a:ea typeface="微软雅黑" panose="020B0503020204020204" pitchFamily="34" charset="-122"/>
                </a:rPr>
                <a:t>患者，</a:t>
              </a:r>
              <a:r>
                <a:rPr lang="zh-CN" altLang="en-US" sz="1400" b="1" dirty="0">
                  <a:solidFill>
                    <a:srgbClr val="0047BB"/>
                  </a:solidFill>
                  <a:latin typeface="微软雅黑" panose="020B0503020204020204" pitchFamily="34" charset="-122"/>
                  <a:ea typeface="微软雅黑" panose="020B0503020204020204" pitchFamily="34" charset="-122"/>
                </a:rPr>
                <a:t>成人患者未满足需求更急迫</a:t>
              </a:r>
              <a:endParaRPr lang="en-US" altLang="zh-CN" sz="1400" b="1" dirty="0">
                <a:solidFill>
                  <a:srgbClr val="0047BB"/>
                </a:solidFill>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0A43926-79C0-459E-BB74-544445EE293E}"/>
                </a:ext>
              </a:extLst>
            </p:cNvPr>
            <p:cNvSpPr txBox="1"/>
            <p:nvPr/>
          </p:nvSpPr>
          <p:spPr bwMode="gray">
            <a:xfrm>
              <a:off x="1130090" y="4172792"/>
              <a:ext cx="4752551" cy="1682214"/>
            </a:xfrm>
            <a:prstGeom prst="rect">
              <a:avLst/>
            </a:prstGeom>
          </p:spPr>
          <p:txBody>
            <a:bodyPr wrap="square" lIns="36000" tIns="36000" rIns="36000" bIns="36000" rtlCol="0">
              <a:noAutofit/>
            </a:bodyPr>
            <a:lstStyle/>
            <a:p>
              <a:pPr>
                <a:lnSpc>
                  <a:spcPct val="120000"/>
                </a:lnSpc>
                <a:spcBef>
                  <a:spcPts val="800"/>
                </a:spcBef>
              </a:pPr>
              <a:r>
                <a:rPr lang="zh-CN" altLang="en-US" sz="1600" b="1" dirty="0">
                  <a:solidFill>
                    <a:srgbClr val="C00000"/>
                  </a:solidFill>
                  <a:latin typeface="微软雅黑" panose="020B0503020204020204" pitchFamily="34" charset="-122"/>
                  <a:ea typeface="微软雅黑" panose="020B0503020204020204" pitchFamily="34" charset="-122"/>
                </a:rPr>
                <a:t>罕见肿瘤，患者人数少，</a:t>
              </a:r>
              <a:r>
                <a:rPr lang="zh-CN" altLang="en-US" sz="1600" dirty="0">
                  <a:solidFill>
                    <a:srgbClr val="000000"/>
                  </a:solidFill>
                  <a:latin typeface="微软雅黑" panose="020B0503020204020204" pitchFamily="34" charset="-122"/>
                  <a:ea typeface="微软雅黑" panose="020B0503020204020204" pitchFamily="34" charset="-122"/>
                </a:rPr>
                <a:t>奥加伊妥珠单抗</a:t>
              </a:r>
              <a:r>
                <a:rPr lang="zh-CN" altLang="en-US" sz="1600" b="1" dirty="0">
                  <a:solidFill>
                    <a:srgbClr val="000000"/>
                  </a:solidFill>
                  <a:latin typeface="微软雅黑" panose="020B0503020204020204" pitchFamily="34" charset="-122"/>
                  <a:ea typeface="微软雅黑" panose="020B0503020204020204" pitchFamily="34" charset="-122"/>
                </a:rPr>
                <a:t>在</a:t>
              </a:r>
              <a:r>
                <a:rPr lang="en-US" altLang="zh-CN" sz="1600" b="1" dirty="0">
                  <a:solidFill>
                    <a:srgbClr val="000000"/>
                  </a:solidFill>
                  <a:latin typeface="微软雅黑" panose="020B0503020204020204" pitchFamily="34" charset="-122"/>
                  <a:ea typeface="微软雅黑" panose="020B0503020204020204" pitchFamily="34" charset="-122"/>
                </a:rPr>
                <a:t>FDA</a:t>
              </a:r>
              <a:r>
                <a:rPr lang="zh-CN" altLang="en-US" sz="1600" b="1" dirty="0">
                  <a:solidFill>
                    <a:srgbClr val="000000"/>
                  </a:solidFill>
                  <a:latin typeface="微软雅黑" panose="020B0503020204020204" pitchFamily="34" charset="-122"/>
                  <a:ea typeface="微软雅黑" panose="020B0503020204020204" pitchFamily="34" charset="-122"/>
                </a:rPr>
                <a:t>和</a:t>
              </a:r>
              <a:r>
                <a:rPr lang="en-US" altLang="zh-CN" sz="1600" b="1" dirty="0">
                  <a:solidFill>
                    <a:srgbClr val="000000"/>
                  </a:solidFill>
                  <a:latin typeface="微软雅黑" panose="020B0503020204020204" pitchFamily="34" charset="-122"/>
                  <a:ea typeface="微软雅黑" panose="020B0503020204020204" pitchFamily="34" charset="-122"/>
                </a:rPr>
                <a:t>EMA</a:t>
              </a:r>
              <a:r>
                <a:rPr lang="zh-CN" altLang="en-US" sz="1600" b="1" dirty="0">
                  <a:solidFill>
                    <a:srgbClr val="000000"/>
                  </a:solidFill>
                  <a:latin typeface="微软雅黑" panose="020B0503020204020204" pitchFamily="34" charset="-122"/>
                  <a:ea typeface="微软雅黑" panose="020B0503020204020204" pitchFamily="34" charset="-122"/>
                </a:rPr>
                <a:t>被授予</a:t>
              </a:r>
              <a:r>
                <a:rPr lang="zh-CN" altLang="en-US" sz="1600" b="1" dirty="0">
                  <a:solidFill>
                    <a:srgbClr val="C00000"/>
                  </a:solidFill>
                  <a:latin typeface="微软雅黑" panose="020B0503020204020204" pitchFamily="34" charset="-122"/>
                  <a:ea typeface="微软雅黑" panose="020B0503020204020204" pitchFamily="34" charset="-122"/>
                </a:rPr>
                <a:t>孤儿药</a:t>
              </a:r>
              <a:r>
                <a:rPr lang="zh-CN" altLang="en-US" sz="1600" b="1" dirty="0">
                  <a:solidFill>
                    <a:srgbClr val="000000"/>
                  </a:solidFill>
                  <a:latin typeface="微软雅黑" panose="020B0503020204020204" pitchFamily="34" charset="-122"/>
                  <a:ea typeface="微软雅黑" panose="020B0503020204020204" pitchFamily="34" charset="-122"/>
                </a:rPr>
                <a:t>认证</a:t>
              </a:r>
              <a:endParaRPr lang="en-US" altLang="zh-CN" sz="1600" b="1" dirty="0">
                <a:solidFill>
                  <a:srgbClr val="000000"/>
                </a:solidFill>
                <a:latin typeface="微软雅黑" panose="020B0503020204020204" pitchFamily="34" charset="-122"/>
                <a:ea typeface="微软雅黑" panose="020B0503020204020204" pitchFamily="34" charset="-122"/>
              </a:endParaRPr>
            </a:p>
            <a:p>
              <a:pPr marL="180975" indent="-180975">
                <a:lnSpc>
                  <a:spcPct val="120000"/>
                </a:lnSpc>
                <a:spcBef>
                  <a:spcPts val="8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中国成人急淋发病率</a:t>
              </a:r>
              <a:r>
                <a:rPr lang="en-US" altLang="zh-CN" sz="1400" b="1" dirty="0">
                  <a:solidFill>
                    <a:srgbClr val="0047BB"/>
                  </a:solidFill>
                  <a:latin typeface="微软雅黑" panose="020B0503020204020204" pitchFamily="34" charset="-122"/>
                  <a:ea typeface="微软雅黑" panose="020B0503020204020204" pitchFamily="34" charset="-122"/>
                </a:rPr>
                <a:t>0.32/10</a:t>
              </a:r>
              <a:r>
                <a:rPr lang="zh-CN" altLang="en-US" sz="1400" b="1" dirty="0">
                  <a:solidFill>
                    <a:srgbClr val="0047BB"/>
                  </a:solidFill>
                  <a:latin typeface="微软雅黑" panose="020B0503020204020204" pitchFamily="34" charset="-122"/>
                  <a:ea typeface="微软雅黑" panose="020B0503020204020204" pitchFamily="34" charset="-122"/>
                </a:rPr>
                <a:t>万人</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，远低于国家癌症中心对于罕见肿瘤的建议（</a:t>
              </a:r>
              <a:r>
                <a:rPr lang="en-US" altLang="zh-CN" sz="1400" dirty="0">
                  <a:solidFill>
                    <a:srgbClr val="000000"/>
                  </a:solidFill>
                  <a:latin typeface="微软雅黑" panose="020B0503020204020204" pitchFamily="34" charset="-122"/>
                  <a:ea typeface="微软雅黑" panose="020B0503020204020204" pitchFamily="34" charset="-122"/>
                </a:rPr>
                <a:t>&lt;2.5/10</a:t>
              </a:r>
              <a:r>
                <a:rPr lang="zh-CN" altLang="en-US" sz="1400" dirty="0">
                  <a:solidFill>
                    <a:srgbClr val="000000"/>
                  </a:solidFill>
                  <a:latin typeface="微软雅黑" panose="020B0503020204020204" pitchFamily="34" charset="-122"/>
                  <a:ea typeface="微软雅黑" panose="020B0503020204020204" pitchFamily="34" charset="-122"/>
                </a:rPr>
                <a:t>万人即位</a:t>
              </a:r>
              <a:r>
                <a:rPr lang="zh-CN" altLang="en-US" sz="1400" b="1" dirty="0">
                  <a:solidFill>
                    <a:srgbClr val="C00000"/>
                  </a:solidFill>
                  <a:latin typeface="微软雅黑" panose="020B0503020204020204" pitchFamily="34" charset="-122"/>
                  <a:ea typeface="微软雅黑" panose="020B0503020204020204" pitchFamily="34" charset="-122"/>
                </a:rPr>
                <a:t>罕见肿瘤</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19" name="椭圆 18">
              <a:extLst>
                <a:ext uri="{FF2B5EF4-FFF2-40B4-BE49-F238E27FC236}">
                  <a16:creationId xmlns:a16="http://schemas.microsoft.com/office/drawing/2014/main" id="{4CF171E2-C1C6-BE0A-8BE3-1B4231778186}"/>
                </a:ext>
              </a:extLst>
            </p:cNvPr>
            <p:cNvSpPr/>
            <p:nvPr/>
          </p:nvSpPr>
          <p:spPr bwMode="gray">
            <a:xfrm>
              <a:off x="787596" y="1937860"/>
              <a:ext cx="288000" cy="28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1</a:t>
              </a:r>
              <a:endParaRPr lang="zh-CN" altLang="en-US" b="1" dirty="0">
                <a:solidFill>
                  <a:srgbClr val="FFFFFF"/>
                </a:solidFill>
                <a:latin typeface="Arial" panose="020B0604020202020204"/>
                <a:ea typeface="黑体" panose="02010609060101010101" pitchFamily="49" charset="-122"/>
              </a:endParaRPr>
            </a:p>
          </p:txBody>
        </p:sp>
        <p:sp>
          <p:nvSpPr>
            <p:cNvPr id="21" name="椭圆 20">
              <a:extLst>
                <a:ext uri="{FF2B5EF4-FFF2-40B4-BE49-F238E27FC236}">
                  <a16:creationId xmlns:a16="http://schemas.microsoft.com/office/drawing/2014/main" id="{1FDD8E82-074C-E120-99BC-B142414FFDA4}"/>
                </a:ext>
              </a:extLst>
            </p:cNvPr>
            <p:cNvSpPr/>
            <p:nvPr/>
          </p:nvSpPr>
          <p:spPr bwMode="gray">
            <a:xfrm>
              <a:off x="787596" y="4274137"/>
              <a:ext cx="288000" cy="288000"/>
            </a:xfrm>
            <a:prstGeom prst="ellipse">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en-US" altLang="zh-CN" b="1" dirty="0">
                  <a:solidFill>
                    <a:srgbClr val="FFFFFF"/>
                  </a:solidFill>
                  <a:latin typeface="Arial" panose="020B0604020202020204"/>
                  <a:ea typeface="黑体" panose="02010609060101010101" pitchFamily="49" charset="-122"/>
                </a:rPr>
                <a:t>2</a:t>
              </a:r>
              <a:endParaRPr lang="zh-CN" altLang="en-US" b="1" dirty="0">
                <a:solidFill>
                  <a:srgbClr val="FFFFFF"/>
                </a:solidFill>
                <a:latin typeface="Arial" panose="020B0604020202020204"/>
                <a:ea typeface="黑体" panose="02010609060101010101" pitchFamily="49" charset="-122"/>
              </a:endParaRPr>
            </a:p>
          </p:txBody>
        </p:sp>
      </p:grpSp>
      <p:sp>
        <p:nvSpPr>
          <p:cNvPr id="4" name="矩形 3">
            <a:extLst>
              <a:ext uri="{FF2B5EF4-FFF2-40B4-BE49-F238E27FC236}">
                <a16:creationId xmlns:a16="http://schemas.microsoft.com/office/drawing/2014/main" id="{E361D74D-439E-3762-2C5D-D55CDA26511E}"/>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sp>
        <p:nvSpPr>
          <p:cNvPr id="3" name="文本框 2">
            <a:extLst>
              <a:ext uri="{FF2B5EF4-FFF2-40B4-BE49-F238E27FC236}">
                <a16:creationId xmlns:a16="http://schemas.microsoft.com/office/drawing/2014/main" id="{A0B2826A-88C3-E3D6-CF92-93EBB02BB09A}"/>
              </a:ext>
            </a:extLst>
          </p:cNvPr>
          <p:cNvSpPr txBox="1"/>
          <p:nvPr/>
        </p:nvSpPr>
        <p:spPr bwMode="gray">
          <a:xfrm>
            <a:off x="3433167" y="506745"/>
            <a:ext cx="8056497" cy="556259"/>
          </a:xfrm>
          <a:prstGeom prst="rect">
            <a:avLst/>
          </a:prstGeom>
        </p:spPr>
        <p:txBody>
          <a:bodyPr wrap="square" lIns="45720" tIns="45720" rIns="45720" bIns="45720" rtlCol="0">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罕见肿瘤，成人患者未满足需求急迫</a:t>
            </a:r>
          </a:p>
        </p:txBody>
      </p:sp>
      <p:sp>
        <p:nvSpPr>
          <p:cNvPr id="6" name="文本框 5">
            <a:extLst>
              <a:ext uri="{FF2B5EF4-FFF2-40B4-BE49-F238E27FC236}">
                <a16:creationId xmlns:a16="http://schemas.microsoft.com/office/drawing/2014/main" id="{D3A61CE8-DE1D-D8E7-5ACB-BF746712F9B4}"/>
              </a:ext>
            </a:extLst>
          </p:cNvPr>
          <p:cNvSpPr txBox="1"/>
          <p:nvPr/>
        </p:nvSpPr>
        <p:spPr bwMode="gray">
          <a:xfrm>
            <a:off x="718270" y="5926074"/>
            <a:ext cx="6419088" cy="299649"/>
          </a:xfrm>
          <a:prstGeom prst="rect">
            <a:avLst/>
          </a:prstGeom>
        </p:spPr>
        <p:txBody>
          <a:bodyPr wrap="square" lIns="45720" tIns="45720" rIns="45720" bIns="45720" rtlCol="0">
            <a:noAutofit/>
          </a:bodyPr>
          <a:lstStyle/>
          <a:p>
            <a:pPr>
              <a:lnSpc>
                <a:spcPct val="90000"/>
              </a:lnSpc>
              <a:spcBef>
                <a:spcPts val="1000"/>
              </a:spcBef>
            </a:pPr>
            <a:r>
              <a:rPr lang="zh-CN" altLang="en-US" sz="1000" dirty="0">
                <a:solidFill>
                  <a:srgbClr val="000000"/>
                </a:solidFill>
                <a:latin typeface="微软雅黑" panose="020B0503020204020204" pitchFamily="34" charset="-122"/>
                <a:ea typeface="微软雅黑" panose="020B0503020204020204" pitchFamily="34" charset="-122"/>
              </a:rPr>
              <a:t>注：</a:t>
            </a:r>
            <a:r>
              <a:rPr lang="en-US" altLang="zh-CN" sz="1000" dirty="0">
                <a:solidFill>
                  <a:srgbClr val="000000"/>
                </a:solidFill>
                <a:latin typeface="微软雅黑" panose="020B0503020204020204" pitchFamily="34" charset="-122"/>
                <a:ea typeface="微软雅黑" panose="020B0503020204020204" pitchFamily="34" charset="-122"/>
              </a:rPr>
              <a:t>*</a:t>
            </a:r>
            <a:r>
              <a:rPr lang="zh-CN" altLang="en-US" sz="1000" dirty="0">
                <a:solidFill>
                  <a:srgbClr val="000000"/>
                </a:solidFill>
                <a:latin typeface="微软雅黑" panose="020B0503020204020204" pitchFamily="34" charset="-122"/>
                <a:ea typeface="微软雅黑" panose="020B0503020204020204" pitchFamily="34" charset="-122"/>
              </a:rPr>
              <a:t>中国急性淋巴细胞白血病的发病率：</a:t>
            </a:r>
            <a:r>
              <a:rPr lang="en-US" altLang="zh-CN" sz="1000" dirty="0">
                <a:solidFill>
                  <a:srgbClr val="000000"/>
                </a:solidFill>
                <a:latin typeface="微软雅黑" panose="020B0503020204020204" pitchFamily="34" charset="-122"/>
                <a:ea typeface="微软雅黑" panose="020B0503020204020204" pitchFamily="34" charset="-122"/>
              </a:rPr>
              <a:t>0.69/10</a:t>
            </a:r>
            <a:r>
              <a:rPr lang="zh-CN" altLang="en-US" sz="1000" dirty="0">
                <a:solidFill>
                  <a:srgbClr val="000000"/>
                </a:solidFill>
                <a:latin typeface="微软雅黑" panose="020B0503020204020204" pitchFamily="34" charset="-122"/>
                <a:ea typeface="微软雅黑" panose="020B0503020204020204" pitchFamily="34" charset="-122"/>
              </a:rPr>
              <a:t>万人，成人患者比例</a:t>
            </a:r>
            <a:r>
              <a:rPr lang="en-US" altLang="zh-CN" sz="1000" dirty="0">
                <a:solidFill>
                  <a:srgbClr val="000000"/>
                </a:solidFill>
                <a:latin typeface="微软雅黑" panose="020B0503020204020204" pitchFamily="34" charset="-122"/>
                <a:ea typeface="微软雅黑" panose="020B0503020204020204" pitchFamily="34" charset="-122"/>
              </a:rPr>
              <a:t>46.5%</a:t>
            </a:r>
            <a:r>
              <a:rPr lang="zh-CN" altLang="en-US" sz="1000" dirty="0">
                <a:solidFill>
                  <a:srgbClr val="000000"/>
                </a:solidFill>
                <a:latin typeface="微软雅黑" panose="020B0503020204020204" pitchFamily="34" charset="-122"/>
                <a:ea typeface="微软雅黑" panose="020B0503020204020204" pitchFamily="34" charset="-122"/>
              </a:rPr>
              <a:t>（源自于</a:t>
            </a:r>
            <a:r>
              <a:rPr lang="en-US" altLang="zh-CN" sz="1000" dirty="0">
                <a:solidFill>
                  <a:srgbClr val="000000"/>
                </a:solidFill>
                <a:latin typeface="微软雅黑" panose="020B0503020204020204" pitchFamily="34" charset="-122"/>
                <a:ea typeface="微软雅黑" panose="020B0503020204020204" pitchFamily="34" charset="-122"/>
              </a:rPr>
              <a:t>SEER Cancer</a:t>
            </a:r>
            <a:r>
              <a:rPr lang="zh-CN" altLang="en-US" sz="1000" dirty="0">
                <a:solidFill>
                  <a:srgbClr val="000000"/>
                </a:solidFill>
                <a:latin typeface="微软雅黑" panose="020B0503020204020204" pitchFamily="34" charset="-122"/>
                <a:ea typeface="微软雅黑" panose="020B0503020204020204" pitchFamily="34" charset="-122"/>
              </a:rPr>
              <a:t>数据库）</a:t>
            </a:r>
          </a:p>
        </p:txBody>
      </p:sp>
      <p:grpSp>
        <p:nvGrpSpPr>
          <p:cNvPr id="41" name="组合 40">
            <a:extLst>
              <a:ext uri="{FF2B5EF4-FFF2-40B4-BE49-F238E27FC236}">
                <a16:creationId xmlns:a16="http://schemas.microsoft.com/office/drawing/2014/main" id="{C8F394ED-1576-93FE-E7C2-7DBE9367C755}"/>
              </a:ext>
            </a:extLst>
          </p:cNvPr>
          <p:cNvGrpSpPr/>
          <p:nvPr/>
        </p:nvGrpSpPr>
        <p:grpSpPr>
          <a:xfrm>
            <a:off x="6469380" y="1165861"/>
            <a:ext cx="5158740" cy="1097279"/>
            <a:chOff x="6347460" y="1165861"/>
            <a:chExt cx="5280660" cy="1097279"/>
          </a:xfrm>
        </p:grpSpPr>
        <p:sp>
          <p:nvSpPr>
            <p:cNvPr id="10" name="矩形 9">
              <a:extLst>
                <a:ext uri="{FF2B5EF4-FFF2-40B4-BE49-F238E27FC236}">
                  <a16:creationId xmlns:a16="http://schemas.microsoft.com/office/drawing/2014/main" id="{3FBADD9E-3E7A-EEE1-6DF1-E37E11FEA42B}"/>
                </a:ext>
              </a:extLst>
            </p:cNvPr>
            <p:cNvSpPr/>
            <p:nvPr/>
          </p:nvSpPr>
          <p:spPr bwMode="gray">
            <a:xfrm>
              <a:off x="6347460" y="1165861"/>
              <a:ext cx="5280660" cy="410424"/>
            </a:xfrm>
            <a:prstGeom prst="rect">
              <a:avLst/>
            </a:prstGeom>
            <a:solidFill>
              <a:srgbClr val="D9F0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现有治疗药物</a:t>
              </a:r>
            </a:p>
          </p:txBody>
        </p:sp>
        <p:sp>
          <p:nvSpPr>
            <p:cNvPr id="12" name="矩形 11">
              <a:extLst>
                <a:ext uri="{FF2B5EF4-FFF2-40B4-BE49-F238E27FC236}">
                  <a16:creationId xmlns:a16="http://schemas.microsoft.com/office/drawing/2014/main" id="{789CA2D1-298C-86A2-2AA6-2CC154D77E5D}"/>
                </a:ext>
              </a:extLst>
            </p:cNvPr>
            <p:cNvSpPr/>
            <p:nvPr/>
          </p:nvSpPr>
          <p:spPr bwMode="gray">
            <a:xfrm>
              <a:off x="6347460" y="1576285"/>
              <a:ext cx="5280660" cy="686855"/>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2563" indent="-182563" fontAlgn="base">
                <a:lnSpc>
                  <a:spcPct val="90000"/>
                </a:lnSpc>
                <a:spcAft>
                  <a:spcPct val="0"/>
                </a:spcAft>
                <a:buClr>
                  <a:schemeClr val="tx1"/>
                </a:buClr>
                <a:buSzPct val="9000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医保目录内仅有</a:t>
              </a:r>
              <a:r>
                <a:rPr lang="zh-CN" altLang="en-US" sz="1600" b="1" dirty="0">
                  <a:latin typeface="微软雅黑" panose="020B0503020204020204" pitchFamily="34" charset="-122"/>
                  <a:ea typeface="微软雅黑" panose="020B0503020204020204" pitchFamily="34" charset="-122"/>
                </a:rPr>
                <a:t>异基因造血干细胞移植</a:t>
              </a:r>
              <a:r>
                <a:rPr lang="zh-CN" altLang="en-US" sz="1600" dirty="0">
                  <a:latin typeface="微软雅黑" panose="020B0503020204020204" pitchFamily="34" charset="-122"/>
                  <a:ea typeface="微软雅黑" panose="020B0503020204020204" pitchFamily="34" charset="-122"/>
                </a:rPr>
                <a:t>和</a:t>
              </a:r>
              <a:r>
                <a:rPr lang="zh-CN" altLang="en-US" sz="1600" b="1" dirty="0">
                  <a:latin typeface="微软雅黑" panose="020B0503020204020204" pitchFamily="34" charset="-122"/>
                  <a:ea typeface="微软雅黑" panose="020B0503020204020204" pitchFamily="34" charset="-122"/>
                </a:rPr>
                <a:t>传统药物</a:t>
              </a:r>
            </a:p>
          </p:txBody>
        </p:sp>
      </p:grpSp>
      <p:grpSp>
        <p:nvGrpSpPr>
          <p:cNvPr id="40" name="组合 39">
            <a:extLst>
              <a:ext uri="{FF2B5EF4-FFF2-40B4-BE49-F238E27FC236}">
                <a16:creationId xmlns:a16="http://schemas.microsoft.com/office/drawing/2014/main" id="{09BD3FC7-4E3A-E922-BD1C-21832CC3E5C2}"/>
              </a:ext>
            </a:extLst>
          </p:cNvPr>
          <p:cNvGrpSpPr/>
          <p:nvPr/>
        </p:nvGrpSpPr>
        <p:grpSpPr>
          <a:xfrm>
            <a:off x="6469380" y="2601938"/>
            <a:ext cx="5158740" cy="3253067"/>
            <a:chOff x="6347460" y="2601938"/>
            <a:chExt cx="5280660" cy="3253067"/>
          </a:xfrm>
        </p:grpSpPr>
        <p:sp>
          <p:nvSpPr>
            <p:cNvPr id="31" name="矩形 30">
              <a:extLst>
                <a:ext uri="{FF2B5EF4-FFF2-40B4-BE49-F238E27FC236}">
                  <a16:creationId xmlns:a16="http://schemas.microsoft.com/office/drawing/2014/main" id="{8CAF871D-2BC9-AC1F-3249-0AA045F0EE90}"/>
                </a:ext>
              </a:extLst>
            </p:cNvPr>
            <p:cNvSpPr/>
            <p:nvPr/>
          </p:nvSpPr>
          <p:spPr bwMode="gray">
            <a:xfrm>
              <a:off x="6347460" y="2601938"/>
              <a:ext cx="5280660" cy="410424"/>
            </a:xfrm>
            <a:prstGeom prst="rect">
              <a:avLst/>
            </a:prstGeom>
            <a:solidFill>
              <a:srgbClr val="FAECF0"/>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solidFill>
                    <a:srgbClr val="C00000"/>
                  </a:solidFill>
                  <a:latin typeface="微软雅黑" panose="020B0503020204020204" pitchFamily="34" charset="-122"/>
                  <a:ea typeface="微软雅黑" panose="020B0503020204020204" pitchFamily="34" charset="-122"/>
                </a:rPr>
                <a:t>未满足需求</a:t>
              </a:r>
            </a:p>
          </p:txBody>
        </p:sp>
        <p:sp>
          <p:nvSpPr>
            <p:cNvPr id="32" name="矩形 31">
              <a:extLst>
                <a:ext uri="{FF2B5EF4-FFF2-40B4-BE49-F238E27FC236}">
                  <a16:creationId xmlns:a16="http://schemas.microsoft.com/office/drawing/2014/main" id="{DD715BA6-4E62-193A-3E36-752D6E2D93D7}"/>
                </a:ext>
              </a:extLst>
            </p:cNvPr>
            <p:cNvSpPr/>
            <p:nvPr/>
          </p:nvSpPr>
          <p:spPr bwMode="gray">
            <a:xfrm>
              <a:off x="6347460" y="3006700"/>
              <a:ext cx="5280660" cy="2848305"/>
            </a:xfrm>
            <a:prstGeom prst="rect">
              <a:avLst/>
            </a:prstGeom>
            <a:noFill/>
            <a:ln w="635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2563" indent="-182563" fontAlgn="base">
                <a:lnSpc>
                  <a:spcPct val="150000"/>
                </a:lnSpc>
                <a:spcAft>
                  <a:spcPts val="600"/>
                </a:spcAft>
                <a:buClr>
                  <a:schemeClr val="tx1"/>
                </a:buClr>
                <a:buSzPct val="90000"/>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总缓解率低：</a:t>
              </a:r>
              <a:r>
                <a:rPr lang="zh-CN" altLang="en-US" sz="1600" dirty="0">
                  <a:latin typeface="微软雅黑" panose="020B0503020204020204" pitchFamily="34" charset="-122"/>
                  <a:ea typeface="微软雅黑" panose="020B0503020204020204" pitchFamily="34" charset="-122"/>
                </a:rPr>
                <a:t>仅</a:t>
              </a:r>
              <a:r>
                <a:rPr lang="en-US" altLang="zh-CN" sz="1600" dirty="0">
                  <a:latin typeface="微软雅黑" panose="020B0503020204020204" pitchFamily="34" charset="-122"/>
                  <a:ea typeface="微软雅黑" panose="020B0503020204020204" pitchFamily="34" charset="-122"/>
                </a:rPr>
                <a:t>30%</a:t>
              </a:r>
            </a:p>
            <a:p>
              <a:pPr marL="182563" indent="-182563" fontAlgn="base">
                <a:lnSpc>
                  <a:spcPct val="150000"/>
                </a:lnSpc>
                <a:spcAft>
                  <a:spcPts val="600"/>
                </a:spcAft>
                <a:buClr>
                  <a:schemeClr val="tx1"/>
                </a:buClr>
                <a:buSzPct val="90000"/>
                <a:buFont typeface="Arial" panose="020B0604020202020204" pitchFamily="34" charset="0"/>
                <a:buChar char="•"/>
              </a:pPr>
              <a:r>
                <a:rPr lang="en-US" altLang="zh-CN" sz="1600" b="1" dirty="0">
                  <a:latin typeface="微软雅黑" panose="020B0503020204020204" pitchFamily="34" charset="-122"/>
                  <a:ea typeface="微软雅黑" panose="020B0503020204020204" pitchFamily="34" charset="-122"/>
                </a:rPr>
                <a:t>MRD</a:t>
              </a:r>
              <a:r>
                <a:rPr lang="zh-CN" altLang="en-US" sz="1600" b="1" dirty="0">
                  <a:latin typeface="微软雅黑" panose="020B0503020204020204" pitchFamily="34" charset="-122"/>
                  <a:ea typeface="微软雅黑" panose="020B0503020204020204" pitchFamily="34" charset="-122"/>
                </a:rPr>
                <a:t>转阴率低：</a:t>
              </a:r>
              <a:r>
                <a:rPr lang="zh-CN" altLang="en-US" sz="1600" dirty="0">
                  <a:latin typeface="微软雅黑" panose="020B0503020204020204" pitchFamily="34" charset="-122"/>
                  <a:ea typeface="微软雅黑" panose="020B0503020204020204" pitchFamily="34" charset="-122"/>
                </a:rPr>
                <a:t>仅</a:t>
              </a:r>
              <a:r>
                <a:rPr lang="en-US" altLang="zh-CN" sz="1600" dirty="0">
                  <a:latin typeface="微软雅黑" panose="020B0503020204020204" pitchFamily="34" charset="-122"/>
                  <a:ea typeface="微软雅黑" panose="020B0503020204020204" pitchFamily="34" charset="-122"/>
                </a:rPr>
                <a:t>28.1%</a:t>
              </a:r>
            </a:p>
            <a:p>
              <a:pPr marL="182563" indent="-182563" fontAlgn="base">
                <a:lnSpc>
                  <a:spcPct val="150000"/>
                </a:lnSpc>
                <a:spcAft>
                  <a:spcPts val="600"/>
                </a:spcAft>
                <a:buClr>
                  <a:schemeClr val="tx1"/>
                </a:buClr>
                <a:buSzPct val="90000"/>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移植率低</a:t>
              </a:r>
              <a:r>
                <a:rPr lang="zh-CN" altLang="en-US" sz="1600" dirty="0">
                  <a:latin typeface="微软雅黑" panose="020B0503020204020204" pitchFamily="34" charset="-122"/>
                  <a:ea typeface="微软雅黑" panose="020B0503020204020204" pitchFamily="34" charset="-122"/>
                </a:rPr>
                <a:t>：仅</a:t>
              </a:r>
              <a:r>
                <a:rPr lang="en-US" altLang="zh-CN" sz="1600" dirty="0">
                  <a:latin typeface="微软雅黑" panose="020B0503020204020204" pitchFamily="34" charset="-122"/>
                  <a:ea typeface="微软雅黑" panose="020B0503020204020204" pitchFamily="34" charset="-122"/>
                </a:rPr>
                <a:t>11%</a:t>
              </a:r>
            </a:p>
            <a:p>
              <a:pPr marL="182563" indent="-182563" fontAlgn="base">
                <a:lnSpc>
                  <a:spcPct val="150000"/>
                </a:lnSpc>
                <a:spcAft>
                  <a:spcPts val="600"/>
                </a:spcAft>
                <a:buClr>
                  <a:schemeClr val="tx1"/>
                </a:buClr>
                <a:buSzPct val="90000"/>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复发率高（成人）</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74%</a:t>
              </a:r>
              <a:r>
                <a:rPr lang="zh-CN" altLang="en-US" sz="1600" dirty="0">
                  <a:latin typeface="微软雅黑" panose="020B0503020204020204" pitchFamily="34" charset="-122"/>
                  <a:ea typeface="微软雅黑" panose="020B0503020204020204" pitchFamily="34" charset="-122"/>
                </a:rPr>
                <a:t>患者会在</a:t>
              </a:r>
              <a:r>
                <a:rPr lang="en-US" altLang="zh-CN" sz="1600" dirty="0">
                  <a:latin typeface="微软雅黑" panose="020B0503020204020204" pitchFamily="34" charset="-122"/>
                  <a:ea typeface="微软雅黑" panose="020B0503020204020204" pitchFamily="34" charset="-122"/>
                </a:rPr>
                <a:t>18</a:t>
              </a:r>
              <a:r>
                <a:rPr lang="zh-CN" altLang="en-US" sz="1600" dirty="0">
                  <a:latin typeface="微软雅黑" panose="020B0503020204020204" pitchFamily="34" charset="-122"/>
                  <a:ea typeface="微软雅黑" panose="020B0503020204020204" pitchFamily="34" charset="-122"/>
                </a:rPr>
                <a:t>个月内复发</a:t>
              </a:r>
              <a:endParaRPr lang="en-US" altLang="zh-CN" sz="1600" dirty="0">
                <a:latin typeface="微软雅黑" panose="020B0503020204020204" pitchFamily="34" charset="-122"/>
                <a:ea typeface="微软雅黑" panose="020B0503020204020204" pitchFamily="34" charset="-122"/>
              </a:endParaRPr>
            </a:p>
            <a:p>
              <a:pPr marL="182563" indent="-182563" fontAlgn="base">
                <a:lnSpc>
                  <a:spcPct val="150000"/>
                </a:lnSpc>
                <a:spcAft>
                  <a:spcPts val="600"/>
                </a:spcAft>
                <a:buClr>
                  <a:schemeClr val="tx1"/>
                </a:buClr>
                <a:buSzPct val="90000"/>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生存期短</a:t>
              </a:r>
              <a:r>
                <a:rPr lang="zh-CN" altLang="en-US" sz="1600" dirty="0">
                  <a:latin typeface="微软雅黑" panose="020B0503020204020204" pitchFamily="34" charset="-122"/>
                  <a:ea typeface="微软雅黑" panose="020B0503020204020204" pitchFamily="34" charset="-122"/>
                </a:rPr>
                <a:t>：中位生存期仅</a:t>
              </a:r>
              <a:r>
                <a:rPr lang="en-US" altLang="zh-CN" sz="1600" dirty="0">
                  <a:latin typeface="微软雅黑" panose="020B0503020204020204" pitchFamily="34" charset="-122"/>
                  <a:ea typeface="微软雅黑" panose="020B0503020204020204" pitchFamily="34" charset="-122"/>
                </a:rPr>
                <a:t>3-6</a:t>
              </a:r>
              <a:r>
                <a:rPr lang="zh-CN" altLang="en-US" sz="1600" dirty="0">
                  <a:latin typeface="微软雅黑" panose="020B0503020204020204" pitchFamily="34" charset="-122"/>
                  <a:ea typeface="微软雅黑" panose="020B0503020204020204" pitchFamily="34" charset="-122"/>
                </a:rPr>
                <a:t>个月，</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年生存率</a:t>
              </a:r>
              <a:r>
                <a:rPr lang="en-US" altLang="zh-CN" sz="1600" dirty="0">
                  <a:latin typeface="微软雅黑" panose="020B0503020204020204" pitchFamily="34" charset="-122"/>
                  <a:ea typeface="微软雅黑" panose="020B0503020204020204" pitchFamily="34" charset="-122"/>
                </a:rPr>
                <a:t>&lt;10%</a:t>
              </a:r>
            </a:p>
          </p:txBody>
        </p:sp>
      </p:grpSp>
    </p:spTree>
    <p:extLst>
      <p:ext uri="{BB962C8B-B14F-4D97-AF65-F5344CB8AC3E}">
        <p14:creationId xmlns:p14="http://schemas.microsoft.com/office/powerpoint/2010/main" val="227104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959656422"/>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5" imgW="415" imgH="416" progId="TCLayout.ActiveDocument.1">
                  <p:embed/>
                </p:oleObj>
              </mc:Choice>
              <mc:Fallback>
                <p:oleObj name="think-cell 幻灯片" r:id="rId35"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36"/>
                      <a:stretch>
                        <a:fillRect/>
                      </a:stretch>
                    </p:blipFill>
                    <p:spPr>
                      <a:xfrm>
                        <a:off x="3176" y="1588"/>
                        <a:ext cx="1588" cy="1588"/>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403BEB9B-D7F8-906E-08E2-20DD59668B8C}"/>
              </a:ext>
            </a:extLst>
          </p:cNvPr>
          <p:cNvSpPr/>
          <p:nvPr/>
        </p:nvSpPr>
        <p:spPr bwMode="gray">
          <a:xfrm>
            <a:off x="2346326" y="1554959"/>
            <a:ext cx="5715000" cy="838262"/>
          </a:xfrm>
          <a:prstGeom prst="rect">
            <a:avLst/>
          </a:prstGeom>
          <a:solidFill>
            <a:schemeClr val="bg1"/>
          </a:solidFill>
          <a:ln w="6350"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12" name="矩形 11">
            <a:extLst>
              <a:ext uri="{FF2B5EF4-FFF2-40B4-BE49-F238E27FC236}">
                <a16:creationId xmlns:a16="http://schemas.microsoft.com/office/drawing/2014/main" id="{08273E42-0320-443D-021D-D9487CD7640D}"/>
              </a:ext>
            </a:extLst>
          </p:cNvPr>
          <p:cNvSpPr/>
          <p:nvPr/>
        </p:nvSpPr>
        <p:spPr bwMode="gray">
          <a:xfrm>
            <a:off x="928689" y="1650240"/>
            <a:ext cx="1527175" cy="647700"/>
          </a:xfrm>
          <a:prstGeom prst="rect">
            <a:avLst/>
          </a:prstGeom>
          <a:solidFill>
            <a:srgbClr val="CCEA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0000"/>
                </a:solidFill>
                <a:latin typeface="微软雅黑" panose="020B0503020204020204" pitchFamily="34" charset="-122"/>
                <a:ea typeface="微软雅黑" panose="020B0503020204020204" pitchFamily="34" charset="-122"/>
              </a:rPr>
              <a:t>更高更快缓解</a:t>
            </a:r>
          </a:p>
        </p:txBody>
      </p:sp>
      <p:sp>
        <p:nvSpPr>
          <p:cNvPr id="19" name="矩形 18">
            <a:extLst>
              <a:ext uri="{FF2B5EF4-FFF2-40B4-BE49-F238E27FC236}">
                <a16:creationId xmlns:a16="http://schemas.microsoft.com/office/drawing/2014/main" id="{4DD0F782-21D9-E8C9-6B46-E1E633624BF5}"/>
              </a:ext>
            </a:extLst>
          </p:cNvPr>
          <p:cNvSpPr/>
          <p:nvPr/>
        </p:nvSpPr>
        <p:spPr bwMode="gray">
          <a:xfrm>
            <a:off x="8156576" y="1554959"/>
            <a:ext cx="2894012" cy="838262"/>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en-US" altLang="zh-CN" sz="1300" b="1">
                <a:solidFill>
                  <a:srgbClr val="000000">
                    <a:lumMod val="65000"/>
                    <a:lumOff val="35000"/>
                  </a:srgbClr>
                </a:solidFill>
                <a:latin typeface="微软雅黑" panose="020B0503020204020204" pitchFamily="34" charset="-122"/>
                <a:ea typeface="微软雅黑" panose="020B0503020204020204" pitchFamily="34" charset="-122"/>
              </a:rPr>
              <a:t>44% </a:t>
            </a:r>
            <a:r>
              <a:rPr lang="en-US" altLang="zh-CN" sz="1300">
                <a:solidFill>
                  <a:srgbClr val="000000">
                    <a:lumMod val="65000"/>
                    <a:lumOff val="35000"/>
                  </a:srgbClr>
                </a:solidFill>
                <a:latin typeface="微软雅黑" panose="020B0503020204020204" pitchFamily="34" charset="-122"/>
                <a:ea typeface="微软雅黑" panose="020B0503020204020204" pitchFamily="34" charset="-122"/>
              </a:rPr>
              <a:t>vs. 25%</a:t>
            </a:r>
            <a:r>
              <a:rPr lang="en-US" altLang="zh-CN" sz="1300" baseline="30000">
                <a:solidFill>
                  <a:srgbClr val="000000">
                    <a:lumMod val="65000"/>
                    <a:lumOff val="35000"/>
                  </a:srgbClr>
                </a:solidFill>
                <a:latin typeface="微软雅黑" panose="020B0503020204020204" pitchFamily="34" charset="-122"/>
                <a:ea typeface="微软雅黑" panose="020B0503020204020204" pitchFamily="34" charset="-122"/>
              </a:rPr>
              <a:t>13</a:t>
            </a:r>
            <a:endParaRPr lang="zh-CN" altLang="en-US" sz="1300" baseline="300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77" name="文本框 76">
            <a:extLst>
              <a:ext uri="{FF2B5EF4-FFF2-40B4-BE49-F238E27FC236}">
                <a16:creationId xmlns:a16="http://schemas.microsoft.com/office/drawing/2014/main" id="{23566C67-40F5-32BB-B147-E6F8570283C8}"/>
              </a:ext>
            </a:extLst>
          </p:cNvPr>
          <p:cNvSpPr txBox="1"/>
          <p:nvPr/>
        </p:nvSpPr>
        <p:spPr bwMode="gray">
          <a:xfrm>
            <a:off x="2382839" y="1693380"/>
            <a:ext cx="2524125" cy="552074"/>
          </a:xfrm>
          <a:prstGeom prst="rect">
            <a:avLst/>
          </a:prstGeom>
          <a:noFill/>
        </p:spPr>
        <p:txBody>
          <a:bodyPr wrap="square">
            <a:spAutoFit/>
          </a:bodyPr>
          <a:lstStyle/>
          <a:p>
            <a:pPr algn="ctr">
              <a:lnSpc>
                <a:spcPct val="120000"/>
              </a:lnSpc>
            </a:pPr>
            <a:r>
              <a:rPr lang="zh-CN" altLang="en-US" sz="1300" b="1" dirty="0">
                <a:solidFill>
                  <a:srgbClr val="0047BB"/>
                </a:solidFill>
                <a:latin typeface="微软雅黑" panose="020B0503020204020204" pitchFamily="34" charset="-122"/>
                <a:ea typeface="微软雅黑" panose="020B0503020204020204" pitchFamily="34" charset="-122"/>
              </a:rPr>
              <a:t>缓解率</a:t>
            </a:r>
            <a:r>
              <a:rPr lang="en-US" altLang="zh-CN" sz="1300" b="1" dirty="0">
                <a:solidFill>
                  <a:srgbClr val="0047BB"/>
                </a:solidFill>
                <a:latin typeface="微软雅黑" panose="020B0503020204020204" pitchFamily="34" charset="-122"/>
                <a:ea typeface="微软雅黑" panose="020B0503020204020204" pitchFamily="34" charset="-122"/>
              </a:rPr>
              <a:t>(CR/CRi) 80.7%</a:t>
            </a:r>
          </a:p>
          <a:p>
            <a:pPr algn="ctr">
              <a:lnSpc>
                <a:spcPct val="120000"/>
              </a:lnSpc>
            </a:pPr>
            <a:r>
              <a:rPr lang="en-US" altLang="zh-CN" sz="1300" b="1" dirty="0">
                <a:solidFill>
                  <a:srgbClr val="0047BB"/>
                </a:solidFill>
                <a:latin typeface="微软雅黑" panose="020B0503020204020204" pitchFamily="34" charset="-122"/>
                <a:ea typeface="微软雅黑" panose="020B0503020204020204" pitchFamily="34" charset="-122"/>
              </a:rPr>
              <a:t>2</a:t>
            </a:r>
            <a:r>
              <a:rPr lang="zh-CN" altLang="en-US" sz="1300" b="1" dirty="0">
                <a:solidFill>
                  <a:srgbClr val="0047BB"/>
                </a:solidFill>
                <a:latin typeface="微软雅黑" panose="020B0503020204020204" pitchFamily="34" charset="-122"/>
                <a:ea typeface="微软雅黑" panose="020B0503020204020204" pitchFamily="34" charset="-122"/>
              </a:rPr>
              <a:t>周期</a:t>
            </a:r>
            <a:r>
              <a:rPr lang="zh-CN" altLang="en-US" sz="1300" b="1" dirty="0">
                <a:solidFill>
                  <a:srgbClr val="000000">
                    <a:lumMod val="85000"/>
                    <a:lumOff val="15000"/>
                  </a:srgbClr>
                </a:solidFill>
                <a:latin typeface="微软雅黑" panose="020B0503020204020204" pitchFamily="34" charset="-122"/>
                <a:ea typeface="微软雅黑" panose="020B0503020204020204" pitchFamily="34" charset="-122"/>
              </a:rPr>
              <a:t>内</a:t>
            </a:r>
            <a:r>
              <a:rPr lang="en-US" altLang="zh-CN" sz="1300" b="1" dirty="0">
                <a:solidFill>
                  <a:srgbClr val="000000">
                    <a:lumMod val="85000"/>
                    <a:lumOff val="15000"/>
                  </a:srgbClr>
                </a:solidFill>
                <a:latin typeface="微软雅黑" panose="020B0503020204020204" pitchFamily="34" charset="-122"/>
                <a:ea typeface="微软雅黑" panose="020B0503020204020204" pitchFamily="34" charset="-122"/>
              </a:rPr>
              <a:t>97%</a:t>
            </a:r>
            <a:r>
              <a:rPr lang="zh-CN" altLang="en-US" sz="1300" b="1" dirty="0">
                <a:solidFill>
                  <a:srgbClr val="000000">
                    <a:lumMod val="85000"/>
                    <a:lumOff val="15000"/>
                  </a:srgbClr>
                </a:solidFill>
                <a:latin typeface="微软雅黑" panose="020B0503020204020204" pitchFamily="34" charset="-122"/>
                <a:ea typeface="微软雅黑" panose="020B0503020204020204" pitchFamily="34" charset="-122"/>
              </a:rPr>
              <a:t>患者缓解</a:t>
            </a:r>
            <a:r>
              <a:rPr lang="en-US" altLang="zh-CN" sz="1300" baseline="30000" dirty="0">
                <a:solidFill>
                  <a:srgbClr val="000000">
                    <a:lumMod val="85000"/>
                    <a:lumOff val="15000"/>
                  </a:srgbClr>
                </a:solidFill>
                <a:latin typeface="微软雅黑" panose="020B0503020204020204" pitchFamily="34" charset="-122"/>
                <a:ea typeface="微软雅黑" panose="020B0503020204020204" pitchFamily="34" charset="-122"/>
              </a:rPr>
              <a:t>8</a:t>
            </a:r>
            <a:endParaRPr lang="zh-CN" altLang="en-US" sz="1300" baseline="30000"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566277"/>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2. </a:t>
            </a:r>
            <a:r>
              <a:rPr lang="zh-CN" altLang="en-US" sz="2800" dirty="0">
                <a:latin typeface="微软雅黑" panose="020B0503020204020204" pitchFamily="34" charset="-122"/>
                <a:ea typeface="微软雅黑" panose="020B0503020204020204" pitchFamily="34" charset="-122"/>
              </a:rPr>
              <a:t>有效性 </a:t>
            </a:r>
            <a:r>
              <a:rPr lang="en-US" altLang="zh-CN" sz="2800" dirty="0">
                <a:latin typeface="微软雅黑" panose="020B0503020204020204" pitchFamily="34" charset="-122"/>
                <a:ea typeface="微软雅黑" panose="020B0503020204020204" pitchFamily="34" charset="-122"/>
              </a:rPr>
              <a:t>(1/2)</a:t>
            </a:r>
            <a:endParaRPr lang="zh-CN" altLang="en-US" sz="28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65DA8840-02F7-1CFF-329C-BF57EEE99489}"/>
              </a:ext>
            </a:extLst>
          </p:cNvPr>
          <p:cNvSpPr txBox="1"/>
          <p:nvPr/>
        </p:nvSpPr>
        <p:spPr bwMode="gray">
          <a:xfrm>
            <a:off x="3094839" y="606464"/>
            <a:ext cx="8276499" cy="556259"/>
          </a:xfrm>
          <a:prstGeom prst="rect">
            <a:avLst/>
          </a:prstGeom>
        </p:spPr>
        <p:txBody>
          <a:bodyPr wrap="square" lIns="45720" tIns="45720" rIns="45720" bIns="45720" rtlCol="0">
            <a:noAutofit/>
          </a:bodyPr>
          <a:lstStyle/>
          <a:p>
            <a:pPr>
              <a:lnSpc>
                <a:spcPct val="90000"/>
              </a:lnSpc>
              <a:spcBef>
                <a:spcPts val="1000"/>
              </a:spcBef>
            </a:pPr>
            <a:r>
              <a:rPr lang="en-US" altLang="zh-CN" sz="2000" b="1" dirty="0">
                <a:solidFill>
                  <a:srgbClr val="C00000"/>
                </a:solidFill>
                <a:latin typeface="微软雅黑" panose="020B0503020204020204" pitchFamily="34" charset="-122"/>
                <a:ea typeface="微软雅黑" panose="020B0503020204020204" pitchFamily="34" charset="-122"/>
              </a:rPr>
              <a:t>2</a:t>
            </a:r>
            <a:r>
              <a:rPr lang="zh-CN" altLang="en-US" sz="2000" b="1" dirty="0">
                <a:solidFill>
                  <a:srgbClr val="C00000"/>
                </a:solidFill>
                <a:latin typeface="微软雅黑" panose="020B0503020204020204" pitchFamily="34" charset="-122"/>
                <a:ea typeface="微软雅黑" panose="020B0503020204020204" pitchFamily="34" charset="-122"/>
              </a:rPr>
              <a:t>周期内</a:t>
            </a:r>
            <a:r>
              <a:rPr lang="zh-CN" altLang="en-US" sz="2000" b="1" dirty="0">
                <a:solidFill>
                  <a:srgbClr val="0047BB"/>
                </a:solidFill>
                <a:latin typeface="微软雅黑" panose="020B0503020204020204" pitchFamily="34" charset="-122"/>
                <a:ea typeface="微软雅黑" panose="020B0503020204020204" pitchFamily="34" charset="-122"/>
              </a:rPr>
              <a:t>快速深度缓解，延长患者生命，更优于现有治疗方案</a:t>
            </a:r>
          </a:p>
        </p:txBody>
      </p:sp>
      <p:sp>
        <p:nvSpPr>
          <p:cNvPr id="94" name="矩形 93">
            <a:extLst>
              <a:ext uri="{FF2B5EF4-FFF2-40B4-BE49-F238E27FC236}">
                <a16:creationId xmlns:a16="http://schemas.microsoft.com/office/drawing/2014/main" id="{00CE46EF-5C2C-D0C7-2100-F3A0880D9B8A}"/>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graphicFrame>
        <p:nvGraphicFramePr>
          <p:cNvPr id="42" name="Chart 3">
            <a:extLst>
              <a:ext uri="{FF2B5EF4-FFF2-40B4-BE49-F238E27FC236}">
                <a16:creationId xmlns:a16="http://schemas.microsoft.com/office/drawing/2014/main" id="{C67C7B91-00FC-D3FE-8EE7-150600E507E0}"/>
              </a:ext>
            </a:extLst>
          </p:cNvPr>
          <p:cNvGraphicFramePr/>
          <p:nvPr>
            <p:custDataLst>
              <p:tags r:id="rId2"/>
            </p:custDataLst>
            <p:extLst>
              <p:ext uri="{D42A27DB-BD31-4B8C-83A1-F6EECF244321}">
                <p14:modId xmlns:p14="http://schemas.microsoft.com/office/powerpoint/2010/main" val="3722805974"/>
              </p:ext>
            </p:extLst>
          </p:nvPr>
        </p:nvGraphicFramePr>
        <p:xfrm>
          <a:off x="4979988" y="1655763"/>
          <a:ext cx="2998787" cy="509587"/>
        </p:xfrm>
        <a:graphic>
          <a:graphicData uri="http://schemas.openxmlformats.org/drawingml/2006/chart">
            <c:chart xmlns:c="http://schemas.openxmlformats.org/drawingml/2006/chart" xmlns:r="http://schemas.openxmlformats.org/officeDocument/2006/relationships" r:id="rId37"/>
          </a:graphicData>
        </a:graphic>
      </p:graphicFrame>
      <p:cxnSp>
        <p:nvCxnSpPr>
          <p:cNvPr id="31" name="直接连接符 30">
            <a:extLst>
              <a:ext uri="{FF2B5EF4-FFF2-40B4-BE49-F238E27FC236}">
                <a16:creationId xmlns:a16="http://schemas.microsoft.com/office/drawing/2014/main" id="{F8B21C53-CB90-C723-7BFB-7143B813C47F}"/>
              </a:ext>
            </a:extLst>
          </p:cNvPr>
          <p:cNvCxnSpPr>
            <a:cxnSpLocks/>
          </p:cNvCxnSpPr>
          <p:nvPr>
            <p:custDataLst>
              <p:tags r:id="rId3"/>
            </p:custDataLst>
          </p:nvPr>
        </p:nvCxnSpPr>
        <p:spPr bwMode="auto">
          <a:xfrm flipH="1">
            <a:off x="5727699" y="1738313"/>
            <a:ext cx="1176338" cy="0"/>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E068E098-0BA1-F9D2-0A0D-79AAEA493B26}"/>
              </a:ext>
            </a:extLst>
          </p:cNvPr>
          <p:cNvCxnSpPr/>
          <p:nvPr>
            <p:custDataLst>
              <p:tags r:id="rId4"/>
            </p:custDataLst>
          </p:nvPr>
        </p:nvCxnSpPr>
        <p:spPr bwMode="gray">
          <a:xfrm>
            <a:off x="5770563" y="1735138"/>
            <a:ext cx="0" cy="215900"/>
          </a:xfrm>
          <a:prstGeom prst="line">
            <a:avLst/>
          </a:prstGeom>
          <a:ln w="28575" cap="flat" cmpd="sng" algn="ctr">
            <a:solidFill>
              <a:schemeClr val="accent2"/>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 name="Text Placeholder 2">
            <a:extLst>
              <a:ext uri="{FF2B5EF4-FFF2-40B4-BE49-F238E27FC236}">
                <a16:creationId xmlns:a16="http://schemas.microsoft.com/office/drawing/2014/main" id="{5C858ACF-4171-72C1-6FB0-5F6DECAF5DB4}"/>
              </a:ext>
            </a:extLst>
          </p:cNvPr>
          <p:cNvSpPr>
            <a:spLocks/>
          </p:cNvSpPr>
          <p:nvPr>
            <p:custDataLst>
              <p:tags r:id="rId5"/>
            </p:custDataLst>
          </p:nvPr>
        </p:nvSpPr>
        <p:spPr bwMode="gray">
          <a:xfrm>
            <a:off x="5575300" y="1951039"/>
            <a:ext cx="392113" cy="136525"/>
          </a:xfrm>
          <a:prstGeom prst="rect">
            <a:avLst/>
          </a:prstGeom>
          <a:noFill/>
          <a:ln>
            <a:noFill/>
          </a:ln>
          <a:effectLst/>
          <a:extLst>
            <a:ext uri="{909E8E84-426E-40DD-AFC4-6F175D3DCCD1}">
              <a14:hiddenFill xmlns:a14="http://schemas.microsoft.com/office/drawing/2010/main">
                <a:solidFill>
                  <a:srgbClr val="DFE5EF"/>
                </a:solidFill>
              </a14:hiddenFill>
            </a:ext>
          </a:extLst>
        </p:spPr>
        <p:txBody>
          <a:bodyPr vert="horz" wrap="none" lIns="17463" tIns="0" rIns="17463"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D78EB58-4BB9-4D77-A465-3532539D1F72}" type="datetime'2''''9''''.''''''4''''''''''''''''''''''''''%'''''''''">
              <a:rPr lang="en-US" altLang="en-US" sz="1000">
                <a:solidFill>
                  <a:srgbClr val="808080"/>
                </a:solidFill>
                <a:latin typeface="Arial" panose="020B0604020202020204"/>
              </a:rPr>
              <a:pPr marL="0" indent="0" algn="ctr">
                <a:spcBef>
                  <a:spcPct val="0"/>
                </a:spcBef>
                <a:spcAft>
                  <a:spcPct val="0"/>
                </a:spcAft>
                <a:buNone/>
              </a:pPr>
              <a:t>29.4%</a:t>
            </a:fld>
            <a:endParaRPr lang="zh-CN" altLang="en-US" sz="1000" dirty="0">
              <a:solidFill>
                <a:srgbClr val="808080"/>
              </a:solidFill>
              <a:latin typeface="Arial" panose="020B0604020202020204"/>
              <a:ea typeface="黑体" panose="02010609060101010101" pitchFamily="49" charset="-122"/>
            </a:endParaRPr>
          </a:p>
        </p:txBody>
      </p:sp>
      <p:sp>
        <p:nvSpPr>
          <p:cNvPr id="26" name="Text Placeholder 2">
            <a:extLst>
              <a:ext uri="{FF2B5EF4-FFF2-40B4-BE49-F238E27FC236}">
                <a16:creationId xmlns:a16="http://schemas.microsoft.com/office/drawing/2014/main" id="{155BF25B-646A-CE9A-7A33-FD1BC7D5B7B3}"/>
              </a:ext>
            </a:extLst>
          </p:cNvPr>
          <p:cNvSpPr>
            <a:spLocks/>
          </p:cNvSpPr>
          <p:nvPr>
            <p:custDataLst>
              <p:tags r:id="rId6"/>
            </p:custDataLst>
          </p:nvPr>
        </p:nvSpPr>
        <p:spPr bwMode="auto">
          <a:xfrm>
            <a:off x="5510213" y="2125664"/>
            <a:ext cx="520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342A21A-1169-4A42-BEDB-F71D9A406C54}" type="datetime'''''''''''传''''''''''''''统药''''''''物'''''''''''''''">
              <a:rPr lang="zh-CN" altLang="en-US" sz="1000">
                <a:solidFill>
                  <a:srgbClr val="808080"/>
                </a:solidFill>
                <a:latin typeface="微软雅黑" panose="020B0503020204020204" pitchFamily="34" charset="-122"/>
                <a:ea typeface="微软雅黑" panose="020B0503020204020204" pitchFamily="34" charset="-122"/>
              </a:rPr>
              <a:pPr marL="0" indent="0" algn="ctr">
                <a:spcBef>
                  <a:spcPct val="0"/>
                </a:spcBef>
                <a:spcAft>
                  <a:spcPct val="0"/>
                </a:spcAft>
                <a:buNone/>
              </a:pPr>
              <a:t>传统药物</a:t>
            </a:fld>
            <a:endParaRPr lang="zh-CN" altLang="en-US" sz="1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 Placeholder 2">
            <a:extLst>
              <a:ext uri="{FF2B5EF4-FFF2-40B4-BE49-F238E27FC236}">
                <a16:creationId xmlns:a16="http://schemas.microsoft.com/office/drawing/2014/main" id="{9F30BCA2-B042-1B04-B049-F96A884C5056}"/>
              </a:ext>
            </a:extLst>
          </p:cNvPr>
          <p:cNvSpPr>
            <a:spLocks/>
          </p:cNvSpPr>
          <p:nvPr>
            <p:custDataLst>
              <p:tags r:id="rId7"/>
            </p:custDataLst>
          </p:nvPr>
        </p:nvSpPr>
        <p:spPr bwMode="gray">
          <a:xfrm>
            <a:off x="6910388" y="1814513"/>
            <a:ext cx="554038" cy="192088"/>
          </a:xfrm>
          <a:prstGeom prst="rect">
            <a:avLst/>
          </a:prstGeom>
          <a:noFill/>
          <a:ln>
            <a:noFill/>
          </a:ln>
          <a:effectLst/>
          <a:extLst>
            <a:ext uri="{909E8E84-426E-40DD-AFC4-6F175D3DCCD1}">
              <a14:hiddenFill xmlns:a14="http://schemas.microsoft.com/office/drawing/2010/main">
                <a:solidFill>
                  <a:srgbClr val="6F8DB9"/>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88F72AA-EFD8-4782-9EAB-5E20259C4397}" type="datetime'''''''''8''''''''''''''''0''''''.''''7''''''''''''''''''%'">
              <a:rPr lang="en-US" altLang="en-US" sz="1400" b="1">
                <a:solidFill>
                  <a:srgbClr val="FFFFFF"/>
                </a:solidFill>
                <a:latin typeface="Arial" panose="020B0604020202020204"/>
              </a:rPr>
              <a:pPr marL="0" indent="0" algn="ctr">
                <a:spcBef>
                  <a:spcPct val="0"/>
                </a:spcBef>
                <a:spcAft>
                  <a:spcPct val="0"/>
                </a:spcAft>
                <a:buNone/>
              </a:pPr>
              <a:t>80.7%</a:t>
            </a:fld>
            <a:endParaRPr lang="zh-CN" altLang="en-US" sz="1400" b="1" dirty="0">
              <a:solidFill>
                <a:srgbClr val="FFFFFF"/>
              </a:solidFill>
              <a:latin typeface="Arial" panose="020B0604020202020204"/>
              <a:ea typeface="黑体" panose="02010609060101010101" pitchFamily="49" charset="-122"/>
            </a:endParaRPr>
          </a:p>
        </p:txBody>
      </p:sp>
      <p:sp>
        <p:nvSpPr>
          <p:cNvPr id="67" name="Text Placeholder 2">
            <a:extLst>
              <a:ext uri="{FF2B5EF4-FFF2-40B4-BE49-F238E27FC236}">
                <a16:creationId xmlns:a16="http://schemas.microsoft.com/office/drawing/2014/main" id="{A37BDB21-9E9F-9E6D-4DCE-00132E6906A1}"/>
              </a:ext>
            </a:extLst>
          </p:cNvPr>
          <p:cNvSpPr>
            <a:spLocks/>
          </p:cNvSpPr>
          <p:nvPr>
            <p:custDataLst>
              <p:tags r:id="rId8"/>
            </p:custDataLst>
          </p:nvPr>
        </p:nvSpPr>
        <p:spPr bwMode="auto">
          <a:xfrm>
            <a:off x="6735763" y="2125664"/>
            <a:ext cx="901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5D280E7-BC7D-4850-AD3F-183F1915B131}" type="datetime'''''奥''''''加''''伊妥''珠''单抗'''''''''''''''''''''''''''''''''''''">
              <a:rPr lang="zh-CN" altLang="en-US" sz="1000" b="1">
                <a:solidFill>
                  <a:srgbClr val="000000"/>
                </a:solidFill>
                <a:latin typeface="微软雅黑" panose="020B0503020204020204" pitchFamily="34" charset="-122"/>
                <a:ea typeface="微软雅黑" panose="020B0503020204020204" pitchFamily="34" charset="-122"/>
              </a:rPr>
              <a:pPr marL="0" indent="0" algn="ctr">
                <a:spcBef>
                  <a:spcPct val="0"/>
                </a:spcBef>
                <a:spcAft>
                  <a:spcPct val="0"/>
                </a:spcAft>
                <a:buNone/>
              </a:pPr>
              <a:t>奥加伊妥珠单抗</a:t>
            </a:fld>
            <a:endParaRPr lang="zh-CN" altLang="en-US" sz="1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 Placeholder 2">
            <a:extLst>
              <a:ext uri="{FF2B5EF4-FFF2-40B4-BE49-F238E27FC236}">
                <a16:creationId xmlns:a16="http://schemas.microsoft.com/office/drawing/2014/main" id="{C7924120-70DD-1FDC-09FC-7F2CBBBC37F9}"/>
              </a:ext>
            </a:extLst>
          </p:cNvPr>
          <p:cNvSpPr>
            <a:spLocks/>
          </p:cNvSpPr>
          <p:nvPr>
            <p:custDataLst>
              <p:tags r:id="rId9"/>
            </p:custDataLst>
          </p:nvPr>
        </p:nvSpPr>
        <p:spPr bwMode="auto">
          <a:xfrm>
            <a:off x="5165725" y="1716088"/>
            <a:ext cx="514350" cy="234950"/>
          </a:xfrm>
          <a:prstGeom prst="ellipse">
            <a:avLst/>
          </a:prstGeom>
          <a:solidFill>
            <a:schemeClr val="bg1"/>
          </a:solidFill>
          <a:ln w="9525" cmpd="sng" algn="ctr">
            <a:solidFill>
              <a:schemeClr val="accent2"/>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b="1" dirty="0">
                <a:solidFill>
                  <a:schemeClr val="accent2"/>
                </a:solidFill>
                <a:effectLst/>
              </a:rPr>
              <a:t>2.7</a:t>
            </a:r>
            <a:r>
              <a:rPr lang="zh-CN" altLang="en-US" sz="1200" b="1" dirty="0">
                <a:solidFill>
                  <a:schemeClr val="accent2"/>
                </a:solidFill>
                <a:effectLst/>
              </a:rPr>
              <a:t>倍</a:t>
            </a:r>
            <a:endParaRPr lang="zh-CN" altLang="en-US" sz="1200" b="1" dirty="0">
              <a:solidFill>
                <a:schemeClr val="accent2"/>
              </a:solidFill>
            </a:endParaRPr>
          </a:p>
        </p:txBody>
      </p:sp>
      <p:sp>
        <p:nvSpPr>
          <p:cNvPr id="80" name="文本框 79">
            <a:extLst>
              <a:ext uri="{FF2B5EF4-FFF2-40B4-BE49-F238E27FC236}">
                <a16:creationId xmlns:a16="http://schemas.microsoft.com/office/drawing/2014/main" id="{340A4D06-3551-12F4-EA03-690179103A1F}"/>
              </a:ext>
            </a:extLst>
          </p:cNvPr>
          <p:cNvSpPr txBox="1"/>
          <p:nvPr/>
        </p:nvSpPr>
        <p:spPr bwMode="gray">
          <a:xfrm>
            <a:off x="4304666" y="1227810"/>
            <a:ext cx="1798320" cy="289050"/>
          </a:xfrm>
          <a:prstGeom prst="rect">
            <a:avLst/>
          </a:prstGeom>
          <a:solidFill>
            <a:srgbClr val="CCEAFF"/>
          </a:solidFill>
        </p:spPr>
        <p:txBody>
          <a:bodyPr wrap="none" lIns="45720" tIns="45720" rIns="45720" bIns="45720" rtlCol="0">
            <a:noAutofit/>
          </a:bodyPr>
          <a:lstStyle/>
          <a:p>
            <a:pPr algn="ctr">
              <a:lnSpc>
                <a:spcPct val="90000"/>
              </a:lnSpc>
              <a:spcBef>
                <a:spcPts val="1000"/>
              </a:spcBef>
            </a:pPr>
            <a:r>
              <a:rPr lang="zh-CN" altLang="en-US" sz="1400" b="1" dirty="0">
                <a:solidFill>
                  <a:srgbClr val="000000"/>
                </a:solidFill>
                <a:latin typeface="微软雅黑" panose="020B0503020204020204" pitchFamily="34" charset="-122"/>
                <a:ea typeface="微软雅黑" panose="020B0503020204020204" pitchFamily="34" charset="-122"/>
              </a:rPr>
              <a:t>奥加伊妥珠单抗</a:t>
            </a:r>
          </a:p>
        </p:txBody>
      </p:sp>
      <p:sp>
        <p:nvSpPr>
          <p:cNvPr id="82" name="文本框 81">
            <a:extLst>
              <a:ext uri="{FF2B5EF4-FFF2-40B4-BE49-F238E27FC236}">
                <a16:creationId xmlns:a16="http://schemas.microsoft.com/office/drawing/2014/main" id="{07604E70-1B0C-F12E-D809-532DB5101F0E}"/>
              </a:ext>
            </a:extLst>
          </p:cNvPr>
          <p:cNvSpPr txBox="1"/>
          <p:nvPr/>
        </p:nvSpPr>
        <p:spPr bwMode="gray">
          <a:xfrm>
            <a:off x="8156576" y="1259840"/>
            <a:ext cx="2894012" cy="254636"/>
          </a:xfrm>
          <a:prstGeom prst="rect">
            <a:avLst/>
          </a:prstGeom>
        </p:spPr>
        <p:txBody>
          <a:bodyPr wrap="none" lIns="45720" tIns="45720" rIns="45720" bIns="45720" rtlCol="0">
            <a:noAutofit/>
          </a:bodyPr>
          <a:lstStyle/>
          <a:p>
            <a:pPr algn="ctr">
              <a:lnSpc>
                <a:spcPct val="90000"/>
              </a:lnSpc>
              <a:spcBef>
                <a:spcPts val="1000"/>
              </a:spcBef>
            </a:pPr>
            <a:r>
              <a:rPr lang="zh-CN" altLang="en-US" sz="1300" u="sng" dirty="0">
                <a:solidFill>
                  <a:srgbClr val="000000">
                    <a:lumMod val="65000"/>
                    <a:lumOff val="35000"/>
                  </a:srgbClr>
                </a:solidFill>
                <a:latin typeface="微软雅黑" panose="020B0503020204020204" pitchFamily="34" charset="-122"/>
                <a:ea typeface="微软雅黑" panose="020B0503020204020204" pitchFamily="34" charset="-122"/>
              </a:rPr>
              <a:t>贝林妥欧单抗</a:t>
            </a:r>
          </a:p>
        </p:txBody>
      </p:sp>
      <p:sp>
        <p:nvSpPr>
          <p:cNvPr id="89" name="矩形 88">
            <a:extLst>
              <a:ext uri="{FF2B5EF4-FFF2-40B4-BE49-F238E27FC236}">
                <a16:creationId xmlns:a16="http://schemas.microsoft.com/office/drawing/2014/main" id="{19BC1B06-D468-2B1F-5B4C-722F8F8C7F18}"/>
              </a:ext>
            </a:extLst>
          </p:cNvPr>
          <p:cNvSpPr/>
          <p:nvPr/>
        </p:nvSpPr>
        <p:spPr bwMode="gray">
          <a:xfrm>
            <a:off x="2346326" y="2520685"/>
            <a:ext cx="5715000" cy="838800"/>
          </a:xfrm>
          <a:prstGeom prst="rect">
            <a:avLst/>
          </a:prstGeom>
          <a:solidFill>
            <a:schemeClr val="bg1"/>
          </a:solidFill>
          <a:ln w="6350"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90" name="矩形 89">
            <a:extLst>
              <a:ext uri="{FF2B5EF4-FFF2-40B4-BE49-F238E27FC236}">
                <a16:creationId xmlns:a16="http://schemas.microsoft.com/office/drawing/2014/main" id="{D138ADEA-DA6A-57AA-D5B1-4CD3B94CC9B0}"/>
              </a:ext>
            </a:extLst>
          </p:cNvPr>
          <p:cNvSpPr/>
          <p:nvPr/>
        </p:nvSpPr>
        <p:spPr bwMode="gray">
          <a:xfrm>
            <a:off x="928689" y="2616235"/>
            <a:ext cx="1527175" cy="647700"/>
          </a:xfrm>
          <a:prstGeom prst="rect">
            <a:avLst/>
          </a:prstGeom>
          <a:solidFill>
            <a:srgbClr val="CCEA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0000"/>
                </a:solidFill>
                <a:latin typeface="微软雅黑" panose="020B0503020204020204" pitchFamily="34" charset="-122"/>
                <a:ea typeface="微软雅黑" panose="020B0503020204020204" pitchFamily="34" charset="-122"/>
              </a:rPr>
              <a:t>更深度缓解</a:t>
            </a:r>
          </a:p>
        </p:txBody>
      </p:sp>
      <p:sp>
        <p:nvSpPr>
          <p:cNvPr id="91" name="矩形 90">
            <a:extLst>
              <a:ext uri="{FF2B5EF4-FFF2-40B4-BE49-F238E27FC236}">
                <a16:creationId xmlns:a16="http://schemas.microsoft.com/office/drawing/2014/main" id="{0099E85D-4E86-F6D5-38F5-6C041E6ACC4E}"/>
              </a:ext>
            </a:extLst>
          </p:cNvPr>
          <p:cNvSpPr/>
          <p:nvPr/>
        </p:nvSpPr>
        <p:spPr bwMode="gray">
          <a:xfrm>
            <a:off x="8156576" y="2518885"/>
            <a:ext cx="2894012" cy="83880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en-US" altLang="zh-CN" sz="1300" b="1" dirty="0">
                <a:solidFill>
                  <a:srgbClr val="000000">
                    <a:lumMod val="65000"/>
                    <a:lumOff val="35000"/>
                  </a:srgbClr>
                </a:solidFill>
                <a:latin typeface="微软雅黑" panose="020B0503020204020204" pitchFamily="34" charset="-122"/>
                <a:ea typeface="微软雅黑" panose="020B0503020204020204" pitchFamily="34" charset="-122"/>
              </a:rPr>
              <a:t>26.9% </a:t>
            </a:r>
            <a:r>
              <a:rPr lang="en-US" altLang="zh-CN" sz="1300" dirty="0">
                <a:solidFill>
                  <a:srgbClr val="000000">
                    <a:lumMod val="65000"/>
                    <a:lumOff val="35000"/>
                  </a:srgbClr>
                </a:solidFill>
                <a:latin typeface="微软雅黑" panose="020B0503020204020204" pitchFamily="34" charset="-122"/>
                <a:ea typeface="微软雅黑" panose="020B0503020204020204" pitchFamily="34" charset="-122"/>
              </a:rPr>
              <a:t>vs. 10.4%</a:t>
            </a:r>
            <a:r>
              <a:rPr lang="en-US" altLang="zh-CN" sz="1300" baseline="30000" dirty="0">
                <a:solidFill>
                  <a:srgbClr val="000000">
                    <a:lumMod val="65000"/>
                    <a:lumOff val="35000"/>
                  </a:srgbClr>
                </a:solidFill>
                <a:latin typeface="微软雅黑" panose="020B0503020204020204" pitchFamily="34" charset="-122"/>
                <a:ea typeface="微软雅黑" panose="020B0503020204020204" pitchFamily="34" charset="-122"/>
              </a:rPr>
              <a:t>13</a:t>
            </a:r>
            <a:endParaRPr lang="zh-CN" altLang="en-US" sz="1300" baseline="300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48B0E2AA-DD98-BE11-3959-A1CF99DFD32C}"/>
              </a:ext>
            </a:extLst>
          </p:cNvPr>
          <p:cNvSpPr txBox="1"/>
          <p:nvPr/>
        </p:nvSpPr>
        <p:spPr bwMode="gray">
          <a:xfrm>
            <a:off x="2447801" y="2664048"/>
            <a:ext cx="2556000" cy="552074"/>
          </a:xfrm>
          <a:prstGeom prst="rect">
            <a:avLst/>
          </a:prstGeom>
          <a:noFill/>
        </p:spPr>
        <p:txBody>
          <a:bodyPr wrap="square" anchor="ctr">
            <a:spAutoFit/>
          </a:bodyPr>
          <a:lstStyle/>
          <a:p>
            <a:pPr algn="ctr">
              <a:lnSpc>
                <a:spcPct val="120000"/>
              </a:lnSpc>
            </a:pPr>
            <a:r>
              <a:rPr lang="zh-CN" altLang="en-US" sz="1300" b="1" dirty="0">
                <a:solidFill>
                  <a:srgbClr val="0047BB"/>
                </a:solidFill>
                <a:latin typeface="微软雅黑" panose="020B0503020204020204" pitchFamily="34" charset="-122"/>
                <a:ea typeface="微软雅黑" panose="020B0503020204020204" pitchFamily="34" charset="-122"/>
              </a:rPr>
              <a:t>微小残留病转阴率</a:t>
            </a:r>
            <a:r>
              <a:rPr lang="en-US" altLang="zh-CN" sz="1300" b="1" dirty="0">
                <a:solidFill>
                  <a:srgbClr val="0047BB"/>
                </a:solidFill>
                <a:latin typeface="微软雅黑" panose="020B0503020204020204" pitchFamily="34" charset="-122"/>
                <a:ea typeface="微软雅黑" panose="020B0503020204020204" pitchFamily="34" charset="-122"/>
              </a:rPr>
              <a:t>(MRD) 78.4%</a:t>
            </a:r>
            <a:r>
              <a:rPr lang="en-US" altLang="zh-CN" sz="1300" baseline="30000" dirty="0">
                <a:solidFill>
                  <a:srgbClr val="000000">
                    <a:lumMod val="85000"/>
                    <a:lumOff val="15000"/>
                  </a:srgbClr>
                </a:solidFill>
                <a:latin typeface="微软雅黑" panose="020B0503020204020204" pitchFamily="34" charset="-122"/>
                <a:ea typeface="微软雅黑" panose="020B0503020204020204" pitchFamily="34" charset="-122"/>
              </a:rPr>
              <a:t>8</a:t>
            </a:r>
            <a:endParaRPr lang="zh-CN" altLang="en-US" sz="1300" b="1" dirty="0">
              <a:solidFill>
                <a:srgbClr val="0047BB"/>
              </a:solidFill>
              <a:latin typeface="微软雅黑" panose="020B0503020204020204" pitchFamily="34" charset="-122"/>
              <a:ea typeface="微软雅黑" panose="020B0503020204020204" pitchFamily="34" charset="-122"/>
            </a:endParaRPr>
          </a:p>
        </p:txBody>
      </p:sp>
      <p:sp>
        <p:nvSpPr>
          <p:cNvPr id="96" name="矩形 95">
            <a:extLst>
              <a:ext uri="{FF2B5EF4-FFF2-40B4-BE49-F238E27FC236}">
                <a16:creationId xmlns:a16="http://schemas.microsoft.com/office/drawing/2014/main" id="{B153A501-99F4-951B-F36A-3A2BC42748EA}"/>
              </a:ext>
            </a:extLst>
          </p:cNvPr>
          <p:cNvSpPr/>
          <p:nvPr/>
        </p:nvSpPr>
        <p:spPr bwMode="gray">
          <a:xfrm>
            <a:off x="2346326" y="3483349"/>
            <a:ext cx="5715000" cy="838800"/>
          </a:xfrm>
          <a:prstGeom prst="rect">
            <a:avLst/>
          </a:prstGeom>
          <a:solidFill>
            <a:schemeClr val="bg1"/>
          </a:solidFill>
          <a:ln w="6350"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97" name="矩形 96">
            <a:extLst>
              <a:ext uri="{FF2B5EF4-FFF2-40B4-BE49-F238E27FC236}">
                <a16:creationId xmlns:a16="http://schemas.microsoft.com/office/drawing/2014/main" id="{FCBA7FE8-A599-B797-AB27-F7A78CECC0F1}"/>
              </a:ext>
            </a:extLst>
          </p:cNvPr>
          <p:cNvSpPr/>
          <p:nvPr/>
        </p:nvSpPr>
        <p:spPr bwMode="gray">
          <a:xfrm>
            <a:off x="928689" y="3578899"/>
            <a:ext cx="1527175" cy="647700"/>
          </a:xfrm>
          <a:prstGeom prst="rect">
            <a:avLst/>
          </a:prstGeom>
          <a:solidFill>
            <a:srgbClr val="CCEA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0000"/>
                </a:solidFill>
                <a:latin typeface="微软雅黑" panose="020B0503020204020204" pitchFamily="34" charset="-122"/>
                <a:ea typeface="微软雅黑" panose="020B0503020204020204" pitchFamily="34" charset="-122"/>
              </a:rPr>
              <a:t>更多移植机会</a:t>
            </a:r>
          </a:p>
        </p:txBody>
      </p:sp>
      <p:sp>
        <p:nvSpPr>
          <p:cNvPr id="98" name="矩形 97">
            <a:extLst>
              <a:ext uri="{FF2B5EF4-FFF2-40B4-BE49-F238E27FC236}">
                <a16:creationId xmlns:a16="http://schemas.microsoft.com/office/drawing/2014/main" id="{6ABC5530-187B-F395-D1F5-385A0C949691}"/>
              </a:ext>
            </a:extLst>
          </p:cNvPr>
          <p:cNvSpPr/>
          <p:nvPr/>
        </p:nvSpPr>
        <p:spPr bwMode="gray">
          <a:xfrm>
            <a:off x="8156576" y="3483349"/>
            <a:ext cx="2894012" cy="83880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en-US" altLang="zh-CN" sz="1300" b="1" dirty="0">
                <a:solidFill>
                  <a:srgbClr val="000000">
                    <a:lumMod val="65000"/>
                    <a:lumOff val="35000"/>
                  </a:srgbClr>
                </a:solidFill>
                <a:latin typeface="微软雅黑" panose="020B0503020204020204" pitchFamily="34" charset="-122"/>
                <a:ea typeface="微软雅黑" panose="020B0503020204020204" pitchFamily="34" charset="-122"/>
              </a:rPr>
              <a:t>24% </a:t>
            </a:r>
            <a:r>
              <a:rPr lang="en-US" altLang="zh-CN" sz="1300" dirty="0">
                <a:solidFill>
                  <a:srgbClr val="000000">
                    <a:lumMod val="65000"/>
                    <a:lumOff val="35000"/>
                  </a:srgbClr>
                </a:solidFill>
                <a:latin typeface="微软雅黑" panose="020B0503020204020204" pitchFamily="34" charset="-122"/>
                <a:ea typeface="微软雅黑" panose="020B0503020204020204" pitchFamily="34" charset="-122"/>
              </a:rPr>
              <a:t>vs. 24%</a:t>
            </a:r>
            <a:r>
              <a:rPr lang="en-US" altLang="zh-CN" sz="1300" baseline="30000" dirty="0">
                <a:solidFill>
                  <a:srgbClr val="000000">
                    <a:lumMod val="65000"/>
                    <a:lumOff val="35000"/>
                  </a:srgbClr>
                </a:solidFill>
                <a:latin typeface="微软雅黑" panose="020B0503020204020204" pitchFamily="34" charset="-122"/>
                <a:ea typeface="微软雅黑" panose="020B0503020204020204" pitchFamily="34" charset="-122"/>
              </a:rPr>
              <a:t>13</a:t>
            </a:r>
            <a:endParaRPr lang="zh-CN" altLang="en-US" sz="1300" baseline="300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99" name="文本框 98">
            <a:extLst>
              <a:ext uri="{FF2B5EF4-FFF2-40B4-BE49-F238E27FC236}">
                <a16:creationId xmlns:a16="http://schemas.microsoft.com/office/drawing/2014/main" id="{52F16DB6-FD8E-93B4-0A30-4572599B8181}"/>
              </a:ext>
            </a:extLst>
          </p:cNvPr>
          <p:cNvSpPr txBox="1"/>
          <p:nvPr/>
        </p:nvSpPr>
        <p:spPr bwMode="gray">
          <a:xfrm>
            <a:off x="2382839" y="3746745"/>
            <a:ext cx="2524125" cy="312008"/>
          </a:xfrm>
          <a:prstGeom prst="rect">
            <a:avLst/>
          </a:prstGeom>
          <a:noFill/>
        </p:spPr>
        <p:txBody>
          <a:bodyPr wrap="square">
            <a:spAutoFit/>
          </a:bodyPr>
          <a:lstStyle/>
          <a:p>
            <a:pPr algn="ctr">
              <a:lnSpc>
                <a:spcPct val="120000"/>
              </a:lnSpc>
            </a:pPr>
            <a:r>
              <a:rPr lang="zh-CN" altLang="en-US" sz="1300" b="1" dirty="0">
                <a:solidFill>
                  <a:srgbClr val="0047BB"/>
                </a:solidFill>
                <a:latin typeface="微软雅黑" panose="020B0503020204020204" pitchFamily="34" charset="-122"/>
                <a:ea typeface="微软雅黑" panose="020B0503020204020204" pitchFamily="34" charset="-122"/>
              </a:rPr>
              <a:t>桥接移植率提高近</a:t>
            </a:r>
            <a:r>
              <a:rPr lang="en-US" altLang="zh-CN" sz="1300" b="1" dirty="0">
                <a:solidFill>
                  <a:srgbClr val="0047BB"/>
                </a:solidFill>
                <a:latin typeface="微软雅黑" panose="020B0503020204020204" pitchFamily="34" charset="-122"/>
                <a:ea typeface="微软雅黑" panose="020B0503020204020204" pitchFamily="34" charset="-122"/>
              </a:rPr>
              <a:t>4</a:t>
            </a:r>
            <a:r>
              <a:rPr lang="zh-CN" altLang="en-US" sz="1300" b="1" dirty="0">
                <a:solidFill>
                  <a:srgbClr val="0047BB"/>
                </a:solidFill>
                <a:latin typeface="微软雅黑" panose="020B0503020204020204" pitchFamily="34" charset="-122"/>
                <a:ea typeface="微软雅黑" panose="020B0503020204020204" pitchFamily="34" charset="-122"/>
              </a:rPr>
              <a:t>倍</a:t>
            </a:r>
            <a:r>
              <a:rPr lang="en-US" altLang="zh-CN" sz="1300" baseline="30000" dirty="0">
                <a:solidFill>
                  <a:srgbClr val="000000">
                    <a:lumMod val="85000"/>
                    <a:lumOff val="15000"/>
                  </a:srgbClr>
                </a:solidFill>
                <a:latin typeface="微软雅黑" panose="020B0503020204020204" pitchFamily="34" charset="-122"/>
                <a:ea typeface="微软雅黑" panose="020B0503020204020204" pitchFamily="34" charset="-122"/>
              </a:rPr>
              <a:t>8</a:t>
            </a:r>
            <a:endParaRPr lang="zh-CN" altLang="en-US" sz="1300" b="1"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01" name="矩形 100">
            <a:extLst>
              <a:ext uri="{FF2B5EF4-FFF2-40B4-BE49-F238E27FC236}">
                <a16:creationId xmlns:a16="http://schemas.microsoft.com/office/drawing/2014/main" id="{5A630B5B-562C-EC83-5E59-D0D6ABFBC657}"/>
              </a:ext>
            </a:extLst>
          </p:cNvPr>
          <p:cNvSpPr/>
          <p:nvPr/>
        </p:nvSpPr>
        <p:spPr bwMode="gray">
          <a:xfrm>
            <a:off x="2346326" y="4447814"/>
            <a:ext cx="5715000" cy="947851"/>
          </a:xfrm>
          <a:prstGeom prst="rect">
            <a:avLst/>
          </a:prstGeom>
          <a:solidFill>
            <a:schemeClr val="bg1"/>
          </a:solidFill>
          <a:ln w="6350"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102" name="矩形 101">
            <a:extLst>
              <a:ext uri="{FF2B5EF4-FFF2-40B4-BE49-F238E27FC236}">
                <a16:creationId xmlns:a16="http://schemas.microsoft.com/office/drawing/2014/main" id="{85EC41E0-7197-4BBD-F774-8283E4E11DFF}"/>
              </a:ext>
            </a:extLst>
          </p:cNvPr>
          <p:cNvSpPr/>
          <p:nvPr/>
        </p:nvSpPr>
        <p:spPr bwMode="gray">
          <a:xfrm>
            <a:off x="928689" y="4555785"/>
            <a:ext cx="1527175" cy="731906"/>
          </a:xfrm>
          <a:prstGeom prst="rect">
            <a:avLst/>
          </a:prstGeom>
          <a:solidFill>
            <a:srgbClr val="CCEA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0000"/>
                </a:solidFill>
                <a:latin typeface="微软雅黑" panose="020B0503020204020204" pitchFamily="34" charset="-122"/>
                <a:ea typeface="微软雅黑" panose="020B0503020204020204" pitchFamily="34" charset="-122"/>
              </a:rPr>
              <a:t>延长患者生命</a:t>
            </a:r>
          </a:p>
        </p:txBody>
      </p:sp>
      <p:sp>
        <p:nvSpPr>
          <p:cNvPr id="103" name="矩形 102">
            <a:extLst>
              <a:ext uri="{FF2B5EF4-FFF2-40B4-BE49-F238E27FC236}">
                <a16:creationId xmlns:a16="http://schemas.microsoft.com/office/drawing/2014/main" id="{43210881-A2F2-3B04-626C-21648E7DDB24}"/>
              </a:ext>
            </a:extLst>
          </p:cNvPr>
          <p:cNvSpPr/>
          <p:nvPr/>
        </p:nvSpPr>
        <p:spPr bwMode="gray">
          <a:xfrm>
            <a:off x="8156576" y="4447814"/>
            <a:ext cx="2894012" cy="947851"/>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en-US" altLang="zh-CN" sz="1300" dirty="0">
                <a:solidFill>
                  <a:srgbClr val="000000">
                    <a:lumMod val="65000"/>
                    <a:lumOff val="35000"/>
                  </a:srgbClr>
                </a:solidFill>
                <a:latin typeface="微软雅黑" panose="020B0503020204020204" pitchFamily="34" charset="-122"/>
                <a:ea typeface="微软雅黑" panose="020B0503020204020204" pitchFamily="34" charset="-122"/>
              </a:rPr>
              <a:t>7.7</a:t>
            </a:r>
            <a:r>
              <a:rPr lang="zh-CN" altLang="en-US" sz="1300" dirty="0">
                <a:solidFill>
                  <a:srgbClr val="000000">
                    <a:lumMod val="65000"/>
                    <a:lumOff val="35000"/>
                  </a:srgbClr>
                </a:solidFill>
                <a:latin typeface="微软雅黑" panose="020B0503020204020204" pitchFamily="34" charset="-122"/>
                <a:ea typeface="微软雅黑" panose="020B0503020204020204" pitchFamily="34" charset="-122"/>
              </a:rPr>
              <a:t>个月</a:t>
            </a:r>
            <a:r>
              <a:rPr lang="en-US" altLang="zh-CN" sz="1300" baseline="30000" dirty="0">
                <a:solidFill>
                  <a:srgbClr val="000000">
                    <a:lumMod val="65000"/>
                    <a:lumOff val="35000"/>
                  </a:srgbClr>
                </a:solidFill>
                <a:latin typeface="微软雅黑" panose="020B0503020204020204" pitchFamily="34" charset="-122"/>
                <a:ea typeface="微软雅黑" panose="020B0503020204020204" pitchFamily="34" charset="-122"/>
              </a:rPr>
              <a:t>13</a:t>
            </a:r>
            <a:endParaRPr lang="zh-CN" altLang="en-US" sz="1300" baseline="300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104" name="文本框 103">
            <a:extLst>
              <a:ext uri="{FF2B5EF4-FFF2-40B4-BE49-F238E27FC236}">
                <a16:creationId xmlns:a16="http://schemas.microsoft.com/office/drawing/2014/main" id="{EB034FEC-B28E-5735-A549-7A411C1E1022}"/>
              </a:ext>
            </a:extLst>
          </p:cNvPr>
          <p:cNvSpPr txBox="1"/>
          <p:nvPr/>
        </p:nvSpPr>
        <p:spPr bwMode="gray">
          <a:xfrm>
            <a:off x="2382838" y="4765734"/>
            <a:ext cx="2524125" cy="312008"/>
          </a:xfrm>
          <a:prstGeom prst="rect">
            <a:avLst/>
          </a:prstGeom>
          <a:noFill/>
        </p:spPr>
        <p:txBody>
          <a:bodyPr wrap="square">
            <a:spAutoFit/>
          </a:bodyPr>
          <a:lstStyle/>
          <a:p>
            <a:pPr algn="ctr">
              <a:lnSpc>
                <a:spcPct val="120000"/>
              </a:lnSpc>
            </a:pPr>
            <a:r>
              <a:rPr lang="zh-CN" altLang="en-US" sz="1300" b="1" dirty="0">
                <a:solidFill>
                  <a:srgbClr val="0047BB"/>
                </a:solidFill>
                <a:latin typeface="微软雅黑" panose="020B0503020204020204" pitchFamily="34" charset="-122"/>
                <a:ea typeface="微软雅黑" panose="020B0503020204020204" pitchFamily="34" charset="-122"/>
              </a:rPr>
              <a:t>中位生存期提高</a:t>
            </a:r>
            <a:r>
              <a:rPr lang="en-US" altLang="zh-CN" sz="1300" b="1" dirty="0">
                <a:solidFill>
                  <a:srgbClr val="0047BB"/>
                </a:solidFill>
                <a:latin typeface="微软雅黑" panose="020B0503020204020204" pitchFamily="34" charset="-122"/>
                <a:ea typeface="微软雅黑" panose="020B0503020204020204" pitchFamily="34" charset="-122"/>
              </a:rPr>
              <a:t>6</a:t>
            </a:r>
            <a:r>
              <a:rPr lang="zh-CN" altLang="en-US" sz="1300" b="1" dirty="0">
                <a:solidFill>
                  <a:srgbClr val="0047BB"/>
                </a:solidFill>
                <a:latin typeface="微软雅黑" panose="020B0503020204020204" pitchFamily="34" charset="-122"/>
                <a:ea typeface="微软雅黑" panose="020B0503020204020204" pitchFamily="34" charset="-122"/>
              </a:rPr>
              <a:t>倍</a:t>
            </a:r>
            <a:endParaRPr lang="zh-CN" altLang="en-US" sz="1300" b="1" dirty="0">
              <a:solidFill>
                <a:srgbClr val="000000">
                  <a:lumMod val="85000"/>
                  <a:lumOff val="15000"/>
                </a:srgbClr>
              </a:solidFill>
              <a:latin typeface="微软雅黑" panose="020B0503020204020204" pitchFamily="34" charset="-122"/>
              <a:ea typeface="微软雅黑" panose="020B0503020204020204" pitchFamily="34" charset="-122"/>
            </a:endParaRPr>
          </a:p>
        </p:txBody>
      </p:sp>
      <p:sp>
        <p:nvSpPr>
          <p:cNvPr id="111" name="矩形 110">
            <a:extLst>
              <a:ext uri="{FF2B5EF4-FFF2-40B4-BE49-F238E27FC236}">
                <a16:creationId xmlns:a16="http://schemas.microsoft.com/office/drawing/2014/main" id="{0BBFED68-3926-81E8-0842-F89AD158BF77}"/>
              </a:ext>
            </a:extLst>
          </p:cNvPr>
          <p:cNvSpPr/>
          <p:nvPr/>
        </p:nvSpPr>
        <p:spPr bwMode="gray">
          <a:xfrm>
            <a:off x="2346326" y="5521329"/>
            <a:ext cx="5715000" cy="647700"/>
          </a:xfrm>
          <a:prstGeom prst="rect">
            <a:avLst/>
          </a:prstGeom>
          <a:solidFill>
            <a:schemeClr val="bg1"/>
          </a:solidFill>
          <a:ln w="6350"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110" name="矩形 109">
            <a:extLst>
              <a:ext uri="{FF2B5EF4-FFF2-40B4-BE49-F238E27FC236}">
                <a16:creationId xmlns:a16="http://schemas.microsoft.com/office/drawing/2014/main" id="{C5F3C3CF-77F5-9595-F15D-7137BBBB4638}"/>
              </a:ext>
            </a:extLst>
          </p:cNvPr>
          <p:cNvSpPr/>
          <p:nvPr/>
        </p:nvSpPr>
        <p:spPr bwMode="gray">
          <a:xfrm>
            <a:off x="928689" y="5630191"/>
            <a:ext cx="1527175" cy="442308"/>
          </a:xfrm>
          <a:prstGeom prst="rect">
            <a:avLst/>
          </a:prstGeom>
          <a:solidFill>
            <a:srgbClr val="CCEA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0000"/>
                </a:solidFill>
                <a:latin typeface="微软雅黑" panose="020B0503020204020204" pitchFamily="34" charset="-122"/>
                <a:ea typeface="微软雅黑" panose="020B0503020204020204" pitchFamily="34" charset="-122"/>
              </a:rPr>
              <a:t>使用更便捷</a:t>
            </a:r>
          </a:p>
        </p:txBody>
      </p:sp>
      <p:sp>
        <p:nvSpPr>
          <p:cNvPr id="112" name="矩形 111">
            <a:extLst>
              <a:ext uri="{FF2B5EF4-FFF2-40B4-BE49-F238E27FC236}">
                <a16:creationId xmlns:a16="http://schemas.microsoft.com/office/drawing/2014/main" id="{0C47CA82-F94D-2567-6FBF-446E5F90C8CB}"/>
              </a:ext>
            </a:extLst>
          </p:cNvPr>
          <p:cNvSpPr/>
          <p:nvPr/>
        </p:nvSpPr>
        <p:spPr bwMode="gray">
          <a:xfrm>
            <a:off x="8156576" y="5521329"/>
            <a:ext cx="2894012" cy="647700"/>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0" tIns="45715" rIns="0" bIns="45715" numCol="1" rtlCol="0" anchor="ctr" anchorCtr="0" compatLnSpc="1">
            <a:prstTxWarp prst="textNoShape">
              <a:avLst/>
            </a:prstTxWarp>
            <a:noAutofit/>
          </a:bodyPr>
          <a:lstStyle/>
          <a:p>
            <a:pPr algn="ctr"/>
            <a:r>
              <a:rPr lang="zh-CN" altLang="en-US" sz="1200" b="1" dirty="0">
                <a:solidFill>
                  <a:srgbClr val="000000">
                    <a:lumMod val="65000"/>
                    <a:lumOff val="35000"/>
                  </a:srgbClr>
                </a:solidFill>
                <a:latin typeface="微软雅黑" panose="020B0503020204020204" pitchFamily="34" charset="-122"/>
                <a:ea typeface="微软雅黑" panose="020B0503020204020204" pitchFamily="34" charset="-122"/>
              </a:rPr>
              <a:t>每周期</a:t>
            </a:r>
            <a:r>
              <a:rPr lang="en-US" altLang="zh-CN" sz="1200" b="1" dirty="0">
                <a:solidFill>
                  <a:srgbClr val="000000">
                    <a:lumMod val="65000"/>
                    <a:lumOff val="35000"/>
                  </a:srgbClr>
                </a:solidFill>
                <a:latin typeface="微软雅黑" panose="020B0503020204020204" pitchFamily="34" charset="-122"/>
                <a:ea typeface="微软雅黑" panose="020B0503020204020204" pitchFamily="34" charset="-122"/>
              </a:rPr>
              <a:t>672</a:t>
            </a:r>
            <a:r>
              <a:rPr lang="zh-CN" altLang="en-US" sz="1200" b="1" dirty="0">
                <a:solidFill>
                  <a:srgbClr val="000000">
                    <a:lumMod val="65000"/>
                    <a:lumOff val="35000"/>
                  </a:srgbClr>
                </a:solidFill>
                <a:latin typeface="微软雅黑" panose="020B0503020204020204" pitchFamily="34" charset="-122"/>
                <a:ea typeface="微软雅黑" panose="020B0503020204020204" pitchFamily="34" charset="-122"/>
              </a:rPr>
              <a:t>小时（持续住院）</a:t>
            </a:r>
            <a:endParaRPr lang="en-US" altLang="zh-CN" sz="1200" b="1" dirty="0">
              <a:solidFill>
                <a:srgbClr val="000000">
                  <a:lumMod val="65000"/>
                  <a:lumOff val="35000"/>
                </a:srgbClr>
              </a:solidFill>
              <a:latin typeface="微软雅黑" panose="020B0503020204020204" pitchFamily="34" charset="-122"/>
              <a:ea typeface="微软雅黑" panose="020B0503020204020204" pitchFamily="34" charset="-122"/>
            </a:endParaRPr>
          </a:p>
          <a:p>
            <a:pPr algn="ctr"/>
            <a:r>
              <a:rPr lang="zh-CN" altLang="en-US" sz="1100" dirty="0">
                <a:solidFill>
                  <a:srgbClr val="000000">
                    <a:lumMod val="65000"/>
                    <a:lumOff val="35000"/>
                  </a:srgbClr>
                </a:solidFill>
                <a:latin typeface="微软雅黑" panose="020B0503020204020204" pitchFamily="34" charset="-122"/>
                <a:ea typeface="微软雅黑" panose="020B0503020204020204" pitchFamily="34" charset="-122"/>
              </a:rPr>
              <a:t>每天</a:t>
            </a:r>
            <a:r>
              <a:rPr lang="en-US" altLang="zh-CN" sz="1100" dirty="0">
                <a:solidFill>
                  <a:srgbClr val="000000">
                    <a:lumMod val="65000"/>
                    <a:lumOff val="35000"/>
                  </a:srgbClr>
                </a:solidFill>
                <a:latin typeface="微软雅黑" panose="020B0503020204020204" pitchFamily="34" charset="-122"/>
                <a:ea typeface="微软雅黑" panose="020B0503020204020204" pitchFamily="34" charset="-122"/>
              </a:rPr>
              <a:t>24</a:t>
            </a:r>
            <a:r>
              <a:rPr lang="zh-CN" altLang="en-US" sz="1100" dirty="0">
                <a:solidFill>
                  <a:srgbClr val="000000">
                    <a:lumMod val="65000"/>
                    <a:lumOff val="35000"/>
                  </a:srgbClr>
                </a:solidFill>
                <a:latin typeface="微软雅黑" panose="020B0503020204020204" pitchFamily="34" charset="-122"/>
                <a:ea typeface="微软雅黑" panose="020B0503020204020204" pitchFamily="34" charset="-122"/>
              </a:rPr>
              <a:t>小时持续静脉输注，持续</a:t>
            </a:r>
            <a:r>
              <a:rPr lang="en-US" altLang="zh-CN" sz="1100" dirty="0">
                <a:solidFill>
                  <a:srgbClr val="000000">
                    <a:lumMod val="65000"/>
                    <a:lumOff val="35000"/>
                  </a:srgbClr>
                </a:solidFill>
                <a:latin typeface="微软雅黑" panose="020B0503020204020204" pitchFamily="34" charset="-122"/>
                <a:ea typeface="微软雅黑" panose="020B0503020204020204" pitchFamily="34" charset="-122"/>
              </a:rPr>
              <a:t>28</a:t>
            </a:r>
            <a:r>
              <a:rPr lang="zh-CN" altLang="en-US" sz="1100" dirty="0">
                <a:solidFill>
                  <a:srgbClr val="000000">
                    <a:lumMod val="65000"/>
                    <a:lumOff val="35000"/>
                  </a:srgbClr>
                </a:solidFill>
                <a:latin typeface="微软雅黑" panose="020B0503020204020204" pitchFamily="34" charset="-122"/>
                <a:ea typeface="微软雅黑" panose="020B0503020204020204" pitchFamily="34" charset="-122"/>
              </a:rPr>
              <a:t>天</a:t>
            </a:r>
            <a:r>
              <a:rPr lang="en-US" altLang="zh-CN" sz="1100" baseline="30000" dirty="0">
                <a:solidFill>
                  <a:srgbClr val="000000">
                    <a:lumMod val="65000"/>
                    <a:lumOff val="35000"/>
                  </a:srgbClr>
                </a:solidFill>
                <a:latin typeface="微软雅黑" panose="020B0503020204020204" pitchFamily="34" charset="-122"/>
                <a:ea typeface="微软雅黑" panose="020B0503020204020204" pitchFamily="34" charset="-122"/>
              </a:rPr>
              <a:t>18</a:t>
            </a:r>
            <a:endParaRPr lang="zh-CN" altLang="en-US" sz="1100" baseline="30000" dirty="0">
              <a:solidFill>
                <a:srgbClr val="000000">
                  <a:lumMod val="65000"/>
                  <a:lumOff val="35000"/>
                </a:srgbClr>
              </a:solidFill>
              <a:latin typeface="微软雅黑" panose="020B0503020204020204" pitchFamily="34" charset="-122"/>
              <a:ea typeface="微软雅黑" panose="020B0503020204020204" pitchFamily="34" charset="-122"/>
            </a:endParaRPr>
          </a:p>
        </p:txBody>
      </p:sp>
      <p:graphicFrame>
        <p:nvGraphicFramePr>
          <p:cNvPr id="56" name="Chart 3">
            <a:extLst>
              <a:ext uri="{FF2B5EF4-FFF2-40B4-BE49-F238E27FC236}">
                <a16:creationId xmlns:a16="http://schemas.microsoft.com/office/drawing/2014/main" id="{419BBD68-3174-8036-948B-D56318CC7D94}"/>
              </a:ext>
            </a:extLst>
          </p:cNvPr>
          <p:cNvGraphicFramePr/>
          <p:nvPr>
            <p:custDataLst>
              <p:tags r:id="rId10"/>
            </p:custDataLst>
            <p:extLst>
              <p:ext uri="{D42A27DB-BD31-4B8C-83A1-F6EECF244321}">
                <p14:modId xmlns:p14="http://schemas.microsoft.com/office/powerpoint/2010/main" val="2752259043"/>
              </p:ext>
            </p:extLst>
          </p:nvPr>
        </p:nvGraphicFramePr>
        <p:xfrm>
          <a:off x="4979988" y="2574925"/>
          <a:ext cx="2998787" cy="601663"/>
        </p:xfrm>
        <a:graphic>
          <a:graphicData uri="http://schemas.openxmlformats.org/drawingml/2006/chart">
            <c:chart xmlns:c="http://schemas.openxmlformats.org/drawingml/2006/chart" xmlns:r="http://schemas.openxmlformats.org/officeDocument/2006/relationships" r:id="rId38"/>
          </a:graphicData>
        </a:graphic>
      </p:graphicFrame>
      <p:cxnSp>
        <p:nvCxnSpPr>
          <p:cNvPr id="47" name="直接连接符 46">
            <a:extLst>
              <a:ext uri="{FF2B5EF4-FFF2-40B4-BE49-F238E27FC236}">
                <a16:creationId xmlns:a16="http://schemas.microsoft.com/office/drawing/2014/main" id="{23B58B30-4248-BB2E-4524-8F019B550D01}"/>
              </a:ext>
            </a:extLst>
          </p:cNvPr>
          <p:cNvCxnSpPr>
            <a:cxnSpLocks/>
          </p:cNvCxnSpPr>
          <p:nvPr>
            <p:custDataLst>
              <p:tags r:id="rId11"/>
            </p:custDataLst>
          </p:nvPr>
        </p:nvCxnSpPr>
        <p:spPr bwMode="auto">
          <a:xfrm flipH="1">
            <a:off x="5727699" y="2657475"/>
            <a:ext cx="1176338" cy="0"/>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直接连接符 49">
            <a:extLst>
              <a:ext uri="{FF2B5EF4-FFF2-40B4-BE49-F238E27FC236}">
                <a16:creationId xmlns:a16="http://schemas.microsoft.com/office/drawing/2014/main" id="{D471E43D-3912-8A93-1027-66BE60B2D2F9}"/>
              </a:ext>
            </a:extLst>
          </p:cNvPr>
          <p:cNvCxnSpPr/>
          <p:nvPr>
            <p:custDataLst>
              <p:tags r:id="rId12"/>
            </p:custDataLst>
          </p:nvPr>
        </p:nvCxnSpPr>
        <p:spPr bwMode="gray">
          <a:xfrm>
            <a:off x="5770563" y="2654300"/>
            <a:ext cx="0" cy="285750"/>
          </a:xfrm>
          <a:prstGeom prst="line">
            <a:avLst/>
          </a:prstGeom>
          <a:ln w="28575" cap="flat" cmpd="sng" algn="ctr">
            <a:solidFill>
              <a:schemeClr val="accent2"/>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20" name="Text Placeholder 2">
            <a:extLst>
              <a:ext uri="{FF2B5EF4-FFF2-40B4-BE49-F238E27FC236}">
                <a16:creationId xmlns:a16="http://schemas.microsoft.com/office/drawing/2014/main" id="{656C503C-9E7E-2CBE-DC27-A061074FA081}"/>
              </a:ext>
            </a:extLst>
          </p:cNvPr>
          <p:cNvSpPr>
            <a:spLocks/>
          </p:cNvSpPr>
          <p:nvPr>
            <p:custDataLst>
              <p:tags r:id="rId13"/>
            </p:custDataLst>
          </p:nvPr>
        </p:nvSpPr>
        <p:spPr bwMode="gray">
          <a:xfrm>
            <a:off x="5575300" y="2946401"/>
            <a:ext cx="392113" cy="136525"/>
          </a:xfrm>
          <a:prstGeom prst="rect">
            <a:avLst/>
          </a:prstGeom>
          <a:noFill/>
          <a:ln>
            <a:noFill/>
          </a:ln>
          <a:effectLst/>
          <a:extLst>
            <a:ext uri="{909E8E84-426E-40DD-AFC4-6F175D3DCCD1}">
              <a14:hiddenFill xmlns:a14="http://schemas.microsoft.com/office/drawing/2010/main">
                <a:solidFill>
                  <a:srgbClr val="DFE5EF"/>
                </a:solidFill>
              </a14:hiddenFill>
            </a:ext>
          </a:extLst>
        </p:spPr>
        <p:txBody>
          <a:bodyPr vert="horz" wrap="none" lIns="17463" tIns="0" rIns="17463"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E4293DB-9EBA-4B27-A258-A2B32A7640AE}" type="datetime'''''''''''''''''''''''''''''2''''''8''''.''''''''1''''''%'''">
              <a:rPr lang="en-US" altLang="en-US" sz="1000">
                <a:solidFill>
                  <a:srgbClr val="808080"/>
                </a:solidFill>
                <a:latin typeface="Arial" panose="020B0604020202020204"/>
              </a:rPr>
              <a:pPr marL="0" indent="0" algn="ctr">
                <a:spcBef>
                  <a:spcPct val="0"/>
                </a:spcBef>
                <a:spcAft>
                  <a:spcPct val="0"/>
                </a:spcAft>
                <a:buNone/>
              </a:pPr>
              <a:t>28.1%</a:t>
            </a:fld>
            <a:endParaRPr lang="zh-CN" altLang="en-US" sz="1000" dirty="0">
              <a:solidFill>
                <a:srgbClr val="808080"/>
              </a:solidFill>
              <a:latin typeface="Arial" panose="020B0604020202020204"/>
              <a:ea typeface="黑体" panose="02010609060101010101" pitchFamily="49" charset="-122"/>
            </a:endParaRPr>
          </a:p>
        </p:txBody>
      </p:sp>
      <p:sp>
        <p:nvSpPr>
          <p:cNvPr id="121" name="Text Placeholder 2">
            <a:extLst>
              <a:ext uri="{FF2B5EF4-FFF2-40B4-BE49-F238E27FC236}">
                <a16:creationId xmlns:a16="http://schemas.microsoft.com/office/drawing/2014/main" id="{77A7FB76-14EC-BA55-173D-8BF4607ADA50}"/>
              </a:ext>
            </a:extLst>
          </p:cNvPr>
          <p:cNvSpPr>
            <a:spLocks/>
          </p:cNvSpPr>
          <p:nvPr>
            <p:custDataLst>
              <p:tags r:id="rId14"/>
            </p:custDataLst>
          </p:nvPr>
        </p:nvSpPr>
        <p:spPr bwMode="auto">
          <a:xfrm>
            <a:off x="5510213" y="3136901"/>
            <a:ext cx="520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D5DBD20-0212-408D-AA9C-E772EDE47321}" type="datetime'''''''''''''''传''''''''''''''''''''统''''''''''药物'''''''''">
              <a:rPr lang="zh-CN" altLang="en-US" sz="1000">
                <a:solidFill>
                  <a:srgbClr val="808080"/>
                </a:solidFill>
                <a:latin typeface="微软雅黑" panose="020B0503020204020204" pitchFamily="34" charset="-122"/>
                <a:ea typeface="微软雅黑" panose="020B0503020204020204" pitchFamily="34" charset="-122"/>
              </a:rPr>
              <a:pPr marL="0" indent="0" algn="ctr">
                <a:spcBef>
                  <a:spcPct val="0"/>
                </a:spcBef>
                <a:spcAft>
                  <a:spcPct val="0"/>
                </a:spcAft>
                <a:buNone/>
              </a:pPr>
              <a:t>传统药物</a:t>
            </a:fld>
            <a:endParaRPr lang="zh-CN" altLang="en-US" sz="1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Text Placeholder 2">
            <a:extLst>
              <a:ext uri="{FF2B5EF4-FFF2-40B4-BE49-F238E27FC236}">
                <a16:creationId xmlns:a16="http://schemas.microsoft.com/office/drawing/2014/main" id="{E97AB347-70FD-933B-0315-23BCE03FBA89}"/>
              </a:ext>
            </a:extLst>
          </p:cNvPr>
          <p:cNvSpPr>
            <a:spLocks/>
          </p:cNvSpPr>
          <p:nvPr>
            <p:custDataLst>
              <p:tags r:id="rId15"/>
            </p:custDataLst>
          </p:nvPr>
        </p:nvSpPr>
        <p:spPr bwMode="gray">
          <a:xfrm>
            <a:off x="6910388" y="2779713"/>
            <a:ext cx="554038" cy="192088"/>
          </a:xfrm>
          <a:prstGeom prst="rect">
            <a:avLst/>
          </a:prstGeom>
          <a:noFill/>
          <a:ln>
            <a:noFill/>
          </a:ln>
          <a:effectLst/>
          <a:extLst>
            <a:ext uri="{909E8E84-426E-40DD-AFC4-6F175D3DCCD1}">
              <a14:hiddenFill xmlns:a14="http://schemas.microsoft.com/office/drawing/2010/main">
                <a:solidFill>
                  <a:srgbClr val="6F8DB9"/>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2766709-8668-43B5-9296-04D175CDC888}" type="datetime'''''''''''''''''''''7''''8.''''''''''''''''''''4''''''%'''''''">
              <a:rPr lang="en-US" altLang="en-US" sz="1400" b="1">
                <a:solidFill>
                  <a:srgbClr val="FFFFFF"/>
                </a:solidFill>
                <a:latin typeface="Arial" panose="020B0604020202020204"/>
              </a:rPr>
              <a:pPr marL="0" indent="0" algn="ctr">
                <a:spcBef>
                  <a:spcPct val="0"/>
                </a:spcBef>
                <a:spcAft>
                  <a:spcPct val="0"/>
                </a:spcAft>
                <a:buNone/>
              </a:pPr>
              <a:t>78.4%</a:t>
            </a:fld>
            <a:endParaRPr lang="zh-CN" altLang="en-US" sz="1400" b="1" dirty="0">
              <a:solidFill>
                <a:srgbClr val="FFFFFF"/>
              </a:solidFill>
              <a:latin typeface="Arial" panose="020B0604020202020204"/>
              <a:ea typeface="黑体" panose="02010609060101010101" pitchFamily="49" charset="-122"/>
            </a:endParaRPr>
          </a:p>
        </p:txBody>
      </p:sp>
      <p:sp>
        <p:nvSpPr>
          <p:cNvPr id="123" name="Text Placeholder 2">
            <a:extLst>
              <a:ext uri="{FF2B5EF4-FFF2-40B4-BE49-F238E27FC236}">
                <a16:creationId xmlns:a16="http://schemas.microsoft.com/office/drawing/2014/main" id="{53765171-4FBC-EF7C-1785-667A7E5BA966}"/>
              </a:ext>
            </a:extLst>
          </p:cNvPr>
          <p:cNvSpPr>
            <a:spLocks/>
          </p:cNvSpPr>
          <p:nvPr>
            <p:custDataLst>
              <p:tags r:id="rId16"/>
            </p:custDataLst>
          </p:nvPr>
        </p:nvSpPr>
        <p:spPr bwMode="auto">
          <a:xfrm>
            <a:off x="6735763" y="3136901"/>
            <a:ext cx="901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2D47B743-6879-4686-BF65-B98F811DC671}" type="datetime'''''奥''''''''''''''加伊''''''''''''妥''珠''单''''''抗'''''''''''">
              <a:rPr lang="zh-CN" altLang="en-US" sz="1000" b="1">
                <a:solidFill>
                  <a:srgbClr val="000000"/>
                </a:solidFill>
                <a:latin typeface="微软雅黑" panose="020B0503020204020204" pitchFamily="34" charset="-122"/>
                <a:ea typeface="微软雅黑" panose="020B0503020204020204" pitchFamily="34" charset="-122"/>
              </a:rPr>
              <a:pPr marL="0" indent="0" algn="ctr">
                <a:spcBef>
                  <a:spcPct val="0"/>
                </a:spcBef>
                <a:spcAft>
                  <a:spcPct val="0"/>
                </a:spcAft>
                <a:buNone/>
              </a:pPr>
              <a:t>奥加伊妥珠单抗</a:t>
            </a:fld>
            <a:endParaRPr lang="zh-CN" altLang="en-US" sz="1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 Placeholder 2">
            <a:extLst>
              <a:ext uri="{FF2B5EF4-FFF2-40B4-BE49-F238E27FC236}">
                <a16:creationId xmlns:a16="http://schemas.microsoft.com/office/drawing/2014/main" id="{59104B02-02BE-69C0-46F6-F9DA99DB9780}"/>
              </a:ext>
            </a:extLst>
          </p:cNvPr>
          <p:cNvSpPr>
            <a:spLocks/>
          </p:cNvSpPr>
          <p:nvPr>
            <p:custDataLst>
              <p:tags r:id="rId17"/>
            </p:custDataLst>
          </p:nvPr>
        </p:nvSpPr>
        <p:spPr bwMode="auto">
          <a:xfrm>
            <a:off x="5165725" y="2679700"/>
            <a:ext cx="514350" cy="234950"/>
          </a:xfrm>
          <a:prstGeom prst="ellipse">
            <a:avLst/>
          </a:prstGeom>
          <a:solidFill>
            <a:schemeClr val="bg1"/>
          </a:solidFill>
          <a:ln w="9525" cmpd="sng" algn="ctr">
            <a:solidFill>
              <a:schemeClr val="accent2"/>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b="1" dirty="0">
                <a:solidFill>
                  <a:schemeClr val="accent2"/>
                </a:solidFill>
                <a:effectLst/>
              </a:rPr>
              <a:t>2.8</a:t>
            </a:r>
            <a:r>
              <a:rPr lang="zh-CN" altLang="en-US" sz="1200" b="1" dirty="0">
                <a:solidFill>
                  <a:schemeClr val="accent2"/>
                </a:solidFill>
                <a:effectLst/>
              </a:rPr>
              <a:t>倍</a:t>
            </a:r>
            <a:endParaRPr lang="zh-CN" altLang="en-US" sz="1200" b="1" dirty="0">
              <a:solidFill>
                <a:schemeClr val="accent2"/>
              </a:solidFill>
            </a:endParaRPr>
          </a:p>
        </p:txBody>
      </p:sp>
      <p:graphicFrame>
        <p:nvGraphicFramePr>
          <p:cNvPr id="139" name="Chart 3">
            <a:extLst>
              <a:ext uri="{FF2B5EF4-FFF2-40B4-BE49-F238E27FC236}">
                <a16:creationId xmlns:a16="http://schemas.microsoft.com/office/drawing/2014/main" id="{06BB0F2E-5B15-8DCA-4F2C-238F9498947C}"/>
              </a:ext>
            </a:extLst>
          </p:cNvPr>
          <p:cNvGraphicFramePr/>
          <p:nvPr>
            <p:custDataLst>
              <p:tags r:id="rId18"/>
            </p:custDataLst>
            <p:extLst>
              <p:ext uri="{D42A27DB-BD31-4B8C-83A1-F6EECF244321}">
                <p14:modId xmlns:p14="http://schemas.microsoft.com/office/powerpoint/2010/main" val="220427262"/>
              </p:ext>
            </p:extLst>
          </p:nvPr>
        </p:nvGraphicFramePr>
        <p:xfrm>
          <a:off x="4979988" y="3592513"/>
          <a:ext cx="2998787" cy="557212"/>
        </p:xfrm>
        <a:graphic>
          <a:graphicData uri="http://schemas.openxmlformats.org/drawingml/2006/chart">
            <c:chart xmlns:c="http://schemas.openxmlformats.org/drawingml/2006/chart" xmlns:r="http://schemas.openxmlformats.org/officeDocument/2006/relationships" r:id="rId39"/>
          </a:graphicData>
        </a:graphic>
      </p:graphicFrame>
      <p:cxnSp>
        <p:nvCxnSpPr>
          <p:cNvPr id="71" name="直接连接符 70">
            <a:extLst>
              <a:ext uri="{FF2B5EF4-FFF2-40B4-BE49-F238E27FC236}">
                <a16:creationId xmlns:a16="http://schemas.microsoft.com/office/drawing/2014/main" id="{D82313A9-AA84-23B6-4F5F-6346999DAA44}"/>
              </a:ext>
            </a:extLst>
          </p:cNvPr>
          <p:cNvCxnSpPr>
            <a:cxnSpLocks/>
          </p:cNvCxnSpPr>
          <p:nvPr>
            <p:custDataLst>
              <p:tags r:id="rId19"/>
            </p:custDataLst>
          </p:nvPr>
        </p:nvCxnSpPr>
        <p:spPr bwMode="auto">
          <a:xfrm flipH="1">
            <a:off x="5727699" y="3675063"/>
            <a:ext cx="1176338" cy="0"/>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直接连接符 73">
            <a:extLst>
              <a:ext uri="{FF2B5EF4-FFF2-40B4-BE49-F238E27FC236}">
                <a16:creationId xmlns:a16="http://schemas.microsoft.com/office/drawing/2014/main" id="{C1724C23-D76C-BBDA-7324-6AC08690D652}"/>
              </a:ext>
            </a:extLst>
          </p:cNvPr>
          <p:cNvCxnSpPr/>
          <p:nvPr>
            <p:custDataLst>
              <p:tags r:id="rId20"/>
            </p:custDataLst>
          </p:nvPr>
        </p:nvCxnSpPr>
        <p:spPr bwMode="gray">
          <a:xfrm>
            <a:off x="5770563" y="3671888"/>
            <a:ext cx="0" cy="274638"/>
          </a:xfrm>
          <a:prstGeom prst="line">
            <a:avLst/>
          </a:prstGeom>
          <a:ln w="28575" cap="flat" cmpd="sng" algn="ctr">
            <a:solidFill>
              <a:schemeClr val="accent2"/>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33" name="Text Placeholder 2">
            <a:extLst>
              <a:ext uri="{FF2B5EF4-FFF2-40B4-BE49-F238E27FC236}">
                <a16:creationId xmlns:a16="http://schemas.microsoft.com/office/drawing/2014/main" id="{3120741D-BD10-4D10-08FD-658CA5AB9A3D}"/>
              </a:ext>
            </a:extLst>
          </p:cNvPr>
          <p:cNvSpPr>
            <a:spLocks/>
          </p:cNvSpPr>
          <p:nvPr>
            <p:custDataLst>
              <p:tags r:id="rId21"/>
            </p:custDataLst>
          </p:nvPr>
        </p:nvSpPr>
        <p:spPr bwMode="gray">
          <a:xfrm>
            <a:off x="5627688" y="3946525"/>
            <a:ext cx="287338" cy="136525"/>
          </a:xfrm>
          <a:prstGeom prst="rect">
            <a:avLst/>
          </a:prstGeom>
          <a:noFill/>
          <a:ln>
            <a:noFill/>
          </a:ln>
          <a:effectLst/>
          <a:extLst>
            <a:ext uri="{909E8E84-426E-40DD-AFC4-6F175D3DCCD1}">
              <a14:hiddenFill xmlns:a14="http://schemas.microsoft.com/office/drawing/2010/main">
                <a:solidFill>
                  <a:srgbClr val="DFE5EF"/>
                </a:solidFill>
              </a14:hiddenFill>
            </a:ext>
          </a:extLst>
        </p:spPr>
        <p:txBody>
          <a:bodyPr vert="horz" wrap="none" lIns="17463" tIns="0" rIns="17463"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77BFB73-A5B2-465A-810D-BA23690DAE81}" type="datetime'''''1''''''''''''''''''''''''''''''1''''''''''''''''''%'''''''">
              <a:rPr lang="en-US" altLang="en-US" sz="1000" smtClean="0">
                <a:solidFill>
                  <a:srgbClr val="808080"/>
                </a:solidFill>
              </a:rPr>
              <a:pPr/>
              <a:t>11%</a:t>
            </a:fld>
            <a:endParaRPr lang="zh-CN" altLang="en-US" sz="1000" dirty="0">
              <a:solidFill>
                <a:srgbClr val="808080"/>
              </a:solidFill>
              <a:ea typeface="黑体" panose="02010609060101010101" pitchFamily="49" charset="-122"/>
            </a:endParaRPr>
          </a:p>
        </p:txBody>
      </p:sp>
      <p:sp>
        <p:nvSpPr>
          <p:cNvPr id="134" name="Text Placeholder 2">
            <a:extLst>
              <a:ext uri="{FF2B5EF4-FFF2-40B4-BE49-F238E27FC236}">
                <a16:creationId xmlns:a16="http://schemas.microsoft.com/office/drawing/2014/main" id="{56096522-461B-DB81-59A8-BE8C3D1D861F}"/>
              </a:ext>
            </a:extLst>
          </p:cNvPr>
          <p:cNvSpPr>
            <a:spLocks/>
          </p:cNvSpPr>
          <p:nvPr>
            <p:custDataLst>
              <p:tags r:id="rId22"/>
            </p:custDataLst>
          </p:nvPr>
        </p:nvSpPr>
        <p:spPr bwMode="auto">
          <a:xfrm>
            <a:off x="5510213" y="4110038"/>
            <a:ext cx="520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539985C-BD43-43A9-907D-A400C690A10B}" type="datetime'''''''''''''''''传''''''''''''''''''''''''''''''''''统药''''物'''">
              <a:rPr lang="zh-CN" altLang="en-US" sz="1000">
                <a:solidFill>
                  <a:srgbClr val="808080"/>
                </a:solidFill>
                <a:latin typeface="微软雅黑" panose="020B0503020204020204" pitchFamily="34" charset="-122"/>
                <a:ea typeface="微软雅黑" panose="020B0503020204020204" pitchFamily="34" charset="-122"/>
              </a:rPr>
              <a:pPr marL="0" indent="0" algn="ctr">
                <a:spcBef>
                  <a:spcPct val="0"/>
                </a:spcBef>
                <a:spcAft>
                  <a:spcPct val="0"/>
                </a:spcAft>
                <a:buNone/>
              </a:pPr>
              <a:t>传统药物</a:t>
            </a:fld>
            <a:endParaRPr lang="zh-CN" altLang="en-US" sz="1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5" name="Text Placeholder 2">
            <a:extLst>
              <a:ext uri="{FF2B5EF4-FFF2-40B4-BE49-F238E27FC236}">
                <a16:creationId xmlns:a16="http://schemas.microsoft.com/office/drawing/2014/main" id="{9B794FFB-8CAE-1533-9480-ED36A8609C63}"/>
              </a:ext>
            </a:extLst>
          </p:cNvPr>
          <p:cNvSpPr>
            <a:spLocks/>
          </p:cNvSpPr>
          <p:nvPr>
            <p:custDataLst>
              <p:tags r:id="rId23"/>
            </p:custDataLst>
          </p:nvPr>
        </p:nvSpPr>
        <p:spPr bwMode="gray">
          <a:xfrm>
            <a:off x="6983413" y="3775075"/>
            <a:ext cx="406400" cy="192088"/>
          </a:xfrm>
          <a:prstGeom prst="rect">
            <a:avLst/>
          </a:prstGeom>
          <a:noFill/>
          <a:ln>
            <a:noFill/>
          </a:ln>
          <a:effectLst/>
          <a:extLst>
            <a:ext uri="{909E8E84-426E-40DD-AFC4-6F175D3DCCD1}">
              <a14:hiddenFill xmlns:a14="http://schemas.microsoft.com/office/drawing/2010/main">
                <a:solidFill>
                  <a:srgbClr val="6F8DB9"/>
                </a:solidFill>
              </a14:hiddenFill>
            </a:ext>
          </a:ex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1A362B5-1B77-43D5-A08C-53E9C91DE62E}" type="datetime'''''4''''''''''1''''''''''''''''''%'''''''''">
              <a:rPr lang="en-US" altLang="en-US" sz="1400" b="1" smtClean="0">
                <a:solidFill>
                  <a:srgbClr val="FFFFFF"/>
                </a:solidFill>
              </a:rPr>
              <a:pPr/>
              <a:t>41%</a:t>
            </a:fld>
            <a:endParaRPr lang="zh-CN" altLang="en-US" sz="1400" b="1" dirty="0">
              <a:solidFill>
                <a:srgbClr val="FFFFFF"/>
              </a:solidFill>
              <a:ea typeface="黑体" panose="02010609060101010101" pitchFamily="49" charset="-122"/>
            </a:endParaRPr>
          </a:p>
        </p:txBody>
      </p:sp>
      <p:sp>
        <p:nvSpPr>
          <p:cNvPr id="136" name="Text Placeholder 2">
            <a:extLst>
              <a:ext uri="{FF2B5EF4-FFF2-40B4-BE49-F238E27FC236}">
                <a16:creationId xmlns:a16="http://schemas.microsoft.com/office/drawing/2014/main" id="{1A04B092-5CE5-7B30-5D7E-37B677F0C7B7}"/>
              </a:ext>
            </a:extLst>
          </p:cNvPr>
          <p:cNvSpPr>
            <a:spLocks/>
          </p:cNvSpPr>
          <p:nvPr>
            <p:custDataLst>
              <p:tags r:id="rId24"/>
            </p:custDataLst>
          </p:nvPr>
        </p:nvSpPr>
        <p:spPr bwMode="auto">
          <a:xfrm>
            <a:off x="6735763" y="4110038"/>
            <a:ext cx="901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B30397F-4E77-4B01-9F37-346C36FC6158}" type="datetime'''''奥''''加''''''伊妥''''''''''''''珠''单''''''抗'">
              <a:rPr lang="zh-CN" altLang="en-US" sz="1000" b="1">
                <a:solidFill>
                  <a:srgbClr val="000000"/>
                </a:solidFill>
                <a:latin typeface="微软雅黑" panose="020B0503020204020204" pitchFamily="34" charset="-122"/>
                <a:ea typeface="微软雅黑" panose="020B0503020204020204" pitchFamily="34" charset="-122"/>
              </a:rPr>
              <a:pPr marL="0" indent="0" algn="ctr">
                <a:spcBef>
                  <a:spcPct val="0"/>
                </a:spcBef>
                <a:spcAft>
                  <a:spcPct val="0"/>
                </a:spcAft>
                <a:buNone/>
              </a:pPr>
              <a:t>奥加伊妥珠单抗</a:t>
            </a:fld>
            <a:endParaRPr lang="zh-CN" altLang="en-US" sz="1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 Placeholder 2">
            <a:extLst>
              <a:ext uri="{FF2B5EF4-FFF2-40B4-BE49-F238E27FC236}">
                <a16:creationId xmlns:a16="http://schemas.microsoft.com/office/drawing/2014/main" id="{CA203EE3-A558-2F18-62AF-B79BCA7953D0}"/>
              </a:ext>
            </a:extLst>
          </p:cNvPr>
          <p:cNvSpPr>
            <a:spLocks/>
          </p:cNvSpPr>
          <p:nvPr>
            <p:custDataLst>
              <p:tags r:id="rId25"/>
            </p:custDataLst>
          </p:nvPr>
        </p:nvSpPr>
        <p:spPr bwMode="auto">
          <a:xfrm>
            <a:off x="5129213" y="3700463"/>
            <a:ext cx="550863" cy="234950"/>
          </a:xfrm>
          <a:prstGeom prst="ellipse">
            <a:avLst/>
          </a:prstGeom>
          <a:solidFill>
            <a:schemeClr val="bg1"/>
          </a:solidFill>
          <a:ln w="9525" cmpd="sng" algn="ctr">
            <a:solidFill>
              <a:schemeClr val="accent2"/>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200" b="1" dirty="0">
                <a:solidFill>
                  <a:schemeClr val="accent2"/>
                </a:solidFill>
                <a:effectLst/>
              </a:rPr>
              <a:t>近</a:t>
            </a:r>
            <a:r>
              <a:rPr lang="en-US" altLang="en-US" sz="1200" b="1" dirty="0">
                <a:solidFill>
                  <a:schemeClr val="accent2"/>
                </a:solidFill>
                <a:effectLst/>
              </a:rPr>
              <a:t>4</a:t>
            </a:r>
            <a:r>
              <a:rPr lang="zh-CN" altLang="en-US" sz="1200" b="1" dirty="0">
                <a:solidFill>
                  <a:schemeClr val="accent2"/>
                </a:solidFill>
                <a:effectLst/>
              </a:rPr>
              <a:t>倍</a:t>
            </a:r>
            <a:endParaRPr lang="zh-CN" altLang="en-US" sz="1200" b="1" dirty="0">
              <a:solidFill>
                <a:schemeClr val="accent2"/>
              </a:solidFill>
            </a:endParaRPr>
          </a:p>
        </p:txBody>
      </p:sp>
      <p:graphicFrame>
        <p:nvGraphicFramePr>
          <p:cNvPr id="130" name="Chart 3">
            <a:extLst>
              <a:ext uri="{FF2B5EF4-FFF2-40B4-BE49-F238E27FC236}">
                <a16:creationId xmlns:a16="http://schemas.microsoft.com/office/drawing/2014/main" id="{897B0FB7-8439-30B1-9C75-E105ED8E643E}"/>
              </a:ext>
            </a:extLst>
          </p:cNvPr>
          <p:cNvGraphicFramePr/>
          <p:nvPr>
            <p:custDataLst>
              <p:tags r:id="rId26"/>
            </p:custDataLst>
            <p:extLst>
              <p:ext uri="{D42A27DB-BD31-4B8C-83A1-F6EECF244321}">
                <p14:modId xmlns:p14="http://schemas.microsoft.com/office/powerpoint/2010/main" val="466766772"/>
              </p:ext>
            </p:extLst>
          </p:nvPr>
        </p:nvGraphicFramePr>
        <p:xfrm>
          <a:off x="4979988" y="4708525"/>
          <a:ext cx="2998787" cy="388938"/>
        </p:xfrm>
        <a:graphic>
          <a:graphicData uri="http://schemas.openxmlformats.org/drawingml/2006/chart">
            <c:chart xmlns:c="http://schemas.openxmlformats.org/drawingml/2006/chart" xmlns:r="http://schemas.openxmlformats.org/officeDocument/2006/relationships" r:id="rId40"/>
          </a:graphicData>
        </a:graphic>
      </p:graphicFrame>
      <p:cxnSp>
        <p:nvCxnSpPr>
          <p:cNvPr id="95" name="直接连接符 94">
            <a:extLst>
              <a:ext uri="{FF2B5EF4-FFF2-40B4-BE49-F238E27FC236}">
                <a16:creationId xmlns:a16="http://schemas.microsoft.com/office/drawing/2014/main" id="{9FC9D87A-C823-DCE0-729D-625920B2DB4D}"/>
              </a:ext>
            </a:extLst>
          </p:cNvPr>
          <p:cNvCxnSpPr>
            <a:cxnSpLocks/>
          </p:cNvCxnSpPr>
          <p:nvPr>
            <p:custDataLst>
              <p:tags r:id="rId27"/>
            </p:custDataLst>
          </p:nvPr>
        </p:nvCxnSpPr>
        <p:spPr bwMode="auto">
          <a:xfrm flipH="1">
            <a:off x="5727699" y="4791075"/>
            <a:ext cx="1176338" cy="0"/>
          </a:xfrm>
          <a:prstGeom prst="line">
            <a:avLst/>
          </a:prstGeom>
          <a:ln w="6350"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019B7F2D-D2DD-22AC-EA17-7789A60C8BB9}"/>
              </a:ext>
            </a:extLst>
          </p:cNvPr>
          <p:cNvCxnSpPr>
            <a:cxnSpLocks/>
          </p:cNvCxnSpPr>
          <p:nvPr>
            <p:custDataLst>
              <p:tags r:id="rId28"/>
            </p:custDataLst>
          </p:nvPr>
        </p:nvCxnSpPr>
        <p:spPr bwMode="gray">
          <a:xfrm>
            <a:off x="5770563" y="4787901"/>
            <a:ext cx="0" cy="195263"/>
          </a:xfrm>
          <a:prstGeom prst="line">
            <a:avLst/>
          </a:prstGeom>
          <a:ln w="28575" cap="flat" cmpd="sng" algn="ctr">
            <a:solidFill>
              <a:schemeClr val="accent2"/>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52" name="直接连接符 151">
            <a:extLst>
              <a:ext uri="{FF2B5EF4-FFF2-40B4-BE49-F238E27FC236}">
                <a16:creationId xmlns:a16="http://schemas.microsoft.com/office/drawing/2014/main" id="{B7196575-511F-AE2C-A2AD-0EFA27B29BEB}"/>
              </a:ext>
            </a:extLst>
          </p:cNvPr>
          <p:cNvCxnSpPr>
            <a:cxnSpLocks/>
          </p:cNvCxnSpPr>
          <p:nvPr>
            <p:custDataLst>
              <p:tags r:id="rId29"/>
            </p:custDataLst>
          </p:nvPr>
        </p:nvCxnSpPr>
        <p:spPr bwMode="auto">
          <a:xfrm>
            <a:off x="5470527" y="4921250"/>
            <a:ext cx="85725" cy="76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3" name="Text Placeholder 2">
            <a:extLst>
              <a:ext uri="{FF2B5EF4-FFF2-40B4-BE49-F238E27FC236}">
                <a16:creationId xmlns:a16="http://schemas.microsoft.com/office/drawing/2014/main" id="{D1BD22F1-908D-24AA-C2F3-2C8D35A08887}"/>
              </a:ext>
            </a:extLst>
          </p:cNvPr>
          <p:cNvSpPr>
            <a:spLocks/>
          </p:cNvSpPr>
          <p:nvPr>
            <p:custDataLst>
              <p:tags r:id="rId30"/>
            </p:custDataLst>
          </p:nvPr>
        </p:nvSpPr>
        <p:spPr bwMode="gray">
          <a:xfrm>
            <a:off x="4999038" y="4852989"/>
            <a:ext cx="471488" cy="136525"/>
          </a:xfrm>
          <a:prstGeom prst="rect">
            <a:avLst/>
          </a:prstGeom>
          <a:noFill/>
          <a:ln>
            <a:noFill/>
          </a:ln>
          <a:effectLst/>
          <a:extLst>
            <a:ext uri="{909E8E84-426E-40DD-AFC4-6F175D3DCCD1}">
              <a14:hiddenFill xmlns:a14="http://schemas.microsoft.com/office/drawing/2010/main">
                <a:solidFill>
                  <a:srgbClr val="DFE5EF"/>
                </a:solidFill>
              </a14:hiddenFill>
            </a:ext>
          </a:extLst>
        </p:spPr>
        <p:txBody>
          <a:bodyPr vert="horz" wrap="none" lIns="17463" tIns="0" rIns="17463"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zh-CN" sz="1000" dirty="0">
                <a:solidFill>
                  <a:srgbClr val="808080"/>
                </a:solidFill>
                <a:latin typeface="Arial" panose="020B0604020202020204"/>
                <a:ea typeface="黑体" panose="02010609060101010101" pitchFamily="49" charset="-122"/>
              </a:rPr>
              <a:t>3-6</a:t>
            </a:r>
            <a:r>
              <a:rPr lang="zh-CN" altLang="en-US" sz="1000" dirty="0">
                <a:solidFill>
                  <a:srgbClr val="808080"/>
                </a:solidFill>
                <a:latin typeface="Arial" panose="020B0604020202020204"/>
                <a:ea typeface="黑体" panose="02010609060101010101" pitchFamily="49" charset="-122"/>
              </a:rPr>
              <a:t>个月</a:t>
            </a:r>
          </a:p>
        </p:txBody>
      </p:sp>
      <p:sp>
        <p:nvSpPr>
          <p:cNvPr id="154" name="Text Placeholder 2">
            <a:extLst>
              <a:ext uri="{FF2B5EF4-FFF2-40B4-BE49-F238E27FC236}">
                <a16:creationId xmlns:a16="http://schemas.microsoft.com/office/drawing/2014/main" id="{E9564AAC-7A6A-3DA5-2392-CE4777E372C4}"/>
              </a:ext>
            </a:extLst>
          </p:cNvPr>
          <p:cNvSpPr>
            <a:spLocks/>
          </p:cNvSpPr>
          <p:nvPr>
            <p:custDataLst>
              <p:tags r:id="rId31"/>
            </p:custDataLst>
          </p:nvPr>
        </p:nvSpPr>
        <p:spPr bwMode="auto">
          <a:xfrm>
            <a:off x="5422900" y="5057776"/>
            <a:ext cx="6969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C78A27B-C1A6-4CEF-BEC3-07985D31DCE1}" type="datetime'''''''''''未''接''''受移''''''''''''''''''''''''''''''''植'">
              <a:rPr lang="zh-CN" altLang="en-US" sz="1000">
                <a:solidFill>
                  <a:srgbClr val="808080"/>
                </a:solidFill>
                <a:latin typeface="微软雅黑" panose="020B0503020204020204" pitchFamily="34" charset="-122"/>
                <a:ea typeface="微软雅黑" panose="020B0503020204020204" pitchFamily="34" charset="-122"/>
              </a:rPr>
              <a:pPr marL="0" indent="0" algn="ctr">
                <a:spcBef>
                  <a:spcPct val="0"/>
                </a:spcBef>
                <a:spcAft>
                  <a:spcPct val="0"/>
                </a:spcAft>
                <a:buNone/>
              </a:pPr>
              <a:t>未接受移植</a:t>
            </a:fld>
            <a:r>
              <a:rPr lang="en-US" altLang="zh-CN" sz="1000" baseline="30000">
                <a:solidFill>
                  <a:srgbClr val="808080"/>
                </a:solidFill>
                <a:latin typeface="微软雅黑" panose="020B0503020204020204" pitchFamily="34" charset="-122"/>
                <a:ea typeface="微软雅黑" panose="020B0503020204020204" pitchFamily="34" charset="-122"/>
              </a:rPr>
              <a:t>9</a:t>
            </a:r>
            <a:endParaRPr lang="zh-CN" altLang="en-US" sz="1000" baseline="30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5" name="Text Placeholder 2">
            <a:extLst>
              <a:ext uri="{FF2B5EF4-FFF2-40B4-BE49-F238E27FC236}">
                <a16:creationId xmlns:a16="http://schemas.microsoft.com/office/drawing/2014/main" id="{CB4AC036-B223-67D1-55C9-21D3F590220A}"/>
              </a:ext>
            </a:extLst>
          </p:cNvPr>
          <p:cNvSpPr>
            <a:spLocks/>
          </p:cNvSpPr>
          <p:nvPr>
            <p:custDataLst>
              <p:tags r:id="rId32"/>
            </p:custDataLst>
          </p:nvPr>
        </p:nvSpPr>
        <p:spPr bwMode="gray">
          <a:xfrm>
            <a:off x="6811963" y="4806950"/>
            <a:ext cx="750888" cy="192088"/>
          </a:xfrm>
          <a:prstGeom prst="rect">
            <a:avLst/>
          </a:prstGeom>
          <a:solidFill>
            <a:srgbClr val="6F8DB9"/>
          </a:solidFill>
          <a:ln>
            <a:noFill/>
          </a:ln>
          <a:effectLst/>
        </p:spPr>
        <p:txBody>
          <a:bodyPr vert="horz" wrap="none" lIns="25400" tIns="0" rIns="2540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zh-CN" sz="1400" b="1" dirty="0">
                <a:solidFill>
                  <a:srgbClr val="FFFFFF"/>
                </a:solidFill>
                <a:latin typeface="Arial" panose="020B0604020202020204"/>
                <a:ea typeface="黑体" panose="02010609060101010101" pitchFamily="49" charset="-122"/>
              </a:rPr>
              <a:t>19.2</a:t>
            </a:r>
            <a:r>
              <a:rPr lang="zh-CN" altLang="en-US" sz="1400" b="1" dirty="0">
                <a:solidFill>
                  <a:srgbClr val="FFFFFF"/>
                </a:solidFill>
                <a:latin typeface="Arial" panose="020B0604020202020204"/>
                <a:ea typeface="黑体" panose="02010609060101010101" pitchFamily="49" charset="-122"/>
              </a:rPr>
              <a:t>个月</a:t>
            </a:r>
          </a:p>
        </p:txBody>
      </p:sp>
      <p:sp>
        <p:nvSpPr>
          <p:cNvPr id="88" name="Text Placeholder 2">
            <a:extLst>
              <a:ext uri="{FF2B5EF4-FFF2-40B4-BE49-F238E27FC236}">
                <a16:creationId xmlns:a16="http://schemas.microsoft.com/office/drawing/2014/main" id="{0730CC5B-9298-4E5A-CEB3-28903E7E0D57}"/>
              </a:ext>
            </a:extLst>
          </p:cNvPr>
          <p:cNvSpPr>
            <a:spLocks/>
          </p:cNvSpPr>
          <p:nvPr>
            <p:custDataLst>
              <p:tags r:id="rId33"/>
            </p:custDataLst>
          </p:nvPr>
        </p:nvSpPr>
        <p:spPr bwMode="auto">
          <a:xfrm>
            <a:off x="5387975" y="4508500"/>
            <a:ext cx="766763" cy="234950"/>
          </a:xfrm>
          <a:prstGeom prst="ellipse">
            <a:avLst/>
          </a:prstGeom>
          <a:solidFill>
            <a:schemeClr val="bg1"/>
          </a:solidFill>
          <a:ln w="9525" cmpd="sng" algn="ctr">
            <a:solidFill>
              <a:schemeClr val="accent2"/>
            </a:solidFill>
          </a:ln>
          <a:effectLst/>
        </p:spPr>
        <p:txBody>
          <a:bodyPr vert="horz" wrap="none" lIns="0" tIns="0" rIns="0" bIns="0" rtlCol="0" anchor="ctr">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200" b="1" dirty="0">
                <a:solidFill>
                  <a:schemeClr val="accent2"/>
                </a:solidFill>
                <a:effectLst/>
              </a:rPr>
              <a:t>高达</a:t>
            </a:r>
            <a:r>
              <a:rPr lang="en-US" altLang="zh-CN" sz="1200" b="1" dirty="0">
                <a:solidFill>
                  <a:schemeClr val="accent2"/>
                </a:solidFill>
                <a:effectLst/>
              </a:rPr>
              <a:t>6</a:t>
            </a:r>
            <a:r>
              <a:rPr lang="zh-CN" altLang="en-US" sz="1200" b="1" dirty="0">
                <a:solidFill>
                  <a:schemeClr val="accent2"/>
                </a:solidFill>
                <a:effectLst/>
              </a:rPr>
              <a:t>倍</a:t>
            </a:r>
            <a:endParaRPr lang="zh-CN" altLang="en-US" sz="1200" b="1" dirty="0">
              <a:solidFill>
                <a:schemeClr val="accent2"/>
              </a:solidFill>
            </a:endParaRPr>
          </a:p>
        </p:txBody>
      </p:sp>
      <p:sp>
        <p:nvSpPr>
          <p:cNvPr id="163" name="文本框 162">
            <a:extLst>
              <a:ext uri="{FF2B5EF4-FFF2-40B4-BE49-F238E27FC236}">
                <a16:creationId xmlns:a16="http://schemas.microsoft.com/office/drawing/2014/main" id="{18C991A2-1395-E9B7-B8FF-ED43435D5EBE}"/>
              </a:ext>
            </a:extLst>
          </p:cNvPr>
          <p:cNvSpPr txBox="1"/>
          <p:nvPr/>
        </p:nvSpPr>
        <p:spPr bwMode="gray">
          <a:xfrm>
            <a:off x="6550820" y="5014664"/>
            <a:ext cx="1268413" cy="369888"/>
          </a:xfrm>
          <a:prstGeom prst="rect">
            <a:avLst/>
          </a:prstGeom>
          <a:noFill/>
        </p:spPr>
        <p:txBody>
          <a:bodyPr wrap="square">
            <a:spAutoFit/>
          </a:bodyPr>
          <a:lstStyle/>
          <a:p>
            <a:pPr algn="ctr"/>
            <a:fld id="{B2C5FA2F-F7B1-47FC-AD53-650F75428BEC}" type="datetime'奥''加伊妥珠''''单''抗治''''疗''''''''''达''''''MR''D''转阴后''''移''植'">
              <a:rPr lang="zh-CN" altLang="en-US" sz="900" b="1">
                <a:solidFill>
                  <a:srgbClr val="000000"/>
                </a:solidFill>
                <a:latin typeface="微软雅黑" panose="020B0503020204020204" pitchFamily="34" charset="-122"/>
                <a:ea typeface="微软雅黑" panose="020B0503020204020204" pitchFamily="34" charset="-122"/>
              </a:rPr>
              <a:pPr algn="ctr"/>
              <a:t>奥加伊妥珠单抗治疗达MRD转阴后移植</a:t>
            </a:fld>
            <a:r>
              <a:rPr lang="en-US" altLang="zh-CN" sz="900" baseline="30000" dirty="0">
                <a:solidFill>
                  <a:srgbClr val="000000"/>
                </a:solidFill>
                <a:latin typeface="微软雅黑" panose="020B0503020204020204" pitchFamily="34" charset="-122"/>
                <a:ea typeface="微软雅黑" panose="020B0503020204020204" pitchFamily="34" charset="-122"/>
              </a:rPr>
              <a:t>12</a:t>
            </a:r>
            <a:endParaRPr lang="zh-CN" altLang="en-US" sz="900" baseline="30000" dirty="0">
              <a:solidFill>
                <a:srgbClr val="000000"/>
              </a:solidFill>
              <a:latin typeface="微软雅黑" panose="020B0503020204020204" pitchFamily="34" charset="-122"/>
              <a:ea typeface="微软雅黑" panose="020B0503020204020204" pitchFamily="34" charset="-122"/>
            </a:endParaRPr>
          </a:p>
        </p:txBody>
      </p:sp>
      <p:sp>
        <p:nvSpPr>
          <p:cNvPr id="170" name="文本框 169">
            <a:extLst>
              <a:ext uri="{FF2B5EF4-FFF2-40B4-BE49-F238E27FC236}">
                <a16:creationId xmlns:a16="http://schemas.microsoft.com/office/drawing/2014/main" id="{8B75AA72-E27A-EA3C-A1EE-1F098D7B8251}"/>
              </a:ext>
            </a:extLst>
          </p:cNvPr>
          <p:cNvSpPr txBox="1"/>
          <p:nvPr/>
        </p:nvSpPr>
        <p:spPr bwMode="gray">
          <a:xfrm>
            <a:off x="2447292" y="5598959"/>
            <a:ext cx="5614035" cy="492443"/>
          </a:xfrm>
          <a:prstGeom prst="rect">
            <a:avLst/>
          </a:prstGeom>
          <a:noFill/>
        </p:spPr>
        <p:txBody>
          <a:bodyPr wrap="square">
            <a:spAutoFit/>
          </a:bodyPr>
          <a:lstStyle/>
          <a:p>
            <a:pPr algn="ctr"/>
            <a:r>
              <a:rPr lang="zh-CN" altLang="en-US" sz="1300" b="1" dirty="0">
                <a:solidFill>
                  <a:srgbClr val="0047BB"/>
                </a:solidFill>
                <a:latin typeface="微软雅黑" panose="020B0503020204020204" pitchFamily="34" charset="-122"/>
                <a:ea typeface="微软雅黑" panose="020B0503020204020204" pitchFamily="34" charset="-122"/>
              </a:rPr>
              <a:t>每周期</a:t>
            </a:r>
            <a:r>
              <a:rPr lang="en-US" altLang="zh-CN" sz="1300" b="1" dirty="0">
                <a:solidFill>
                  <a:srgbClr val="0047BB"/>
                </a:solidFill>
                <a:latin typeface="微软雅黑" panose="020B0503020204020204" pitchFamily="34" charset="-122"/>
                <a:ea typeface="微软雅黑" panose="020B0503020204020204" pitchFamily="34" charset="-122"/>
              </a:rPr>
              <a:t>3</a:t>
            </a:r>
            <a:r>
              <a:rPr lang="zh-CN" altLang="en-US" sz="1300" b="1" dirty="0">
                <a:solidFill>
                  <a:srgbClr val="0047BB"/>
                </a:solidFill>
                <a:latin typeface="微软雅黑" panose="020B0503020204020204" pitchFamily="34" charset="-122"/>
                <a:ea typeface="微软雅黑" panose="020B0503020204020204" pitchFamily="34" charset="-122"/>
              </a:rPr>
              <a:t>小时（</a:t>
            </a:r>
            <a:r>
              <a:rPr lang="zh-CN" altLang="en-US" sz="1300" dirty="0">
                <a:solidFill>
                  <a:srgbClr val="000000"/>
                </a:solidFill>
                <a:latin typeface="微软雅黑" panose="020B0503020204020204" pitchFamily="34" charset="-122"/>
                <a:ea typeface="微软雅黑" panose="020B0503020204020204" pitchFamily="34" charset="-122"/>
              </a:rPr>
              <a:t>可</a:t>
            </a:r>
            <a:r>
              <a:rPr lang="zh-CN" altLang="en-US" sz="1300" b="1" dirty="0">
                <a:solidFill>
                  <a:srgbClr val="0047BB"/>
                </a:solidFill>
                <a:latin typeface="微软雅黑" panose="020B0503020204020204" pitchFamily="34" charset="-122"/>
                <a:ea typeface="微软雅黑" panose="020B0503020204020204" pitchFamily="34" charset="-122"/>
              </a:rPr>
              <a:t>门诊）</a:t>
            </a:r>
            <a:r>
              <a:rPr lang="en-US" altLang="zh-CN" sz="1300" baseline="30000" dirty="0">
                <a:solidFill>
                  <a:srgbClr val="000000"/>
                </a:solidFill>
                <a:latin typeface="微软雅黑" panose="020B0503020204020204" pitchFamily="34" charset="-122"/>
                <a:ea typeface="微软雅黑" panose="020B0503020204020204" pitchFamily="34" charset="-122"/>
              </a:rPr>
              <a:t>7</a:t>
            </a:r>
            <a:endParaRPr lang="en-US" altLang="zh-CN" sz="1300" b="1" dirty="0">
              <a:solidFill>
                <a:srgbClr val="0047BB"/>
              </a:solidFill>
              <a:latin typeface="微软雅黑" panose="020B0503020204020204" pitchFamily="34" charset="-122"/>
              <a:ea typeface="微软雅黑" panose="020B0503020204020204" pitchFamily="34" charset="-122"/>
            </a:endParaRPr>
          </a:p>
          <a:p>
            <a:pPr algn="ctr"/>
            <a:r>
              <a:rPr lang="zh-CN" altLang="en-US" sz="1200" dirty="0">
                <a:solidFill>
                  <a:srgbClr val="000000"/>
                </a:solidFill>
                <a:latin typeface="微软雅黑" panose="020B0503020204020204" pitchFamily="34" charset="-122"/>
                <a:ea typeface="微软雅黑" panose="020B0503020204020204" pitchFamily="34" charset="-122"/>
              </a:rPr>
              <a:t>每周期</a:t>
            </a:r>
            <a:r>
              <a:rPr lang="en-US" altLang="zh-CN" sz="1200" dirty="0">
                <a:solidFill>
                  <a:srgbClr val="000000"/>
                </a:solidFill>
                <a:latin typeface="微软雅黑" panose="020B0503020204020204" pitchFamily="34" charset="-122"/>
                <a:ea typeface="微软雅黑" panose="020B0503020204020204" pitchFamily="34" charset="-122"/>
              </a:rPr>
              <a:t>28</a:t>
            </a:r>
            <a:r>
              <a:rPr lang="zh-CN" altLang="en-US" sz="1200" dirty="0">
                <a:solidFill>
                  <a:srgbClr val="000000"/>
                </a:solidFill>
                <a:latin typeface="微软雅黑" panose="020B0503020204020204" pitchFamily="34" charset="-122"/>
                <a:ea typeface="微软雅黑" panose="020B0503020204020204" pitchFamily="34" charset="-122"/>
              </a:rPr>
              <a:t>天，仅需输注</a:t>
            </a:r>
            <a:r>
              <a:rPr lang="en-US" altLang="zh-CN" sz="1200" dirty="0">
                <a:solidFill>
                  <a:srgbClr val="000000"/>
                </a:solidFill>
                <a:latin typeface="微软雅黑" panose="020B0503020204020204" pitchFamily="34" charset="-122"/>
                <a:ea typeface="微软雅黑" panose="020B0503020204020204" pitchFamily="34" charset="-122"/>
              </a:rPr>
              <a:t>3</a:t>
            </a:r>
            <a:r>
              <a:rPr lang="zh-CN" altLang="en-US" sz="1200" dirty="0">
                <a:solidFill>
                  <a:srgbClr val="000000"/>
                </a:solidFill>
                <a:latin typeface="微软雅黑" panose="020B0503020204020204" pitchFamily="34" charset="-122"/>
                <a:ea typeface="微软雅黑" panose="020B0503020204020204" pitchFamily="34" charset="-122"/>
              </a:rPr>
              <a:t>次，每次</a:t>
            </a:r>
            <a:r>
              <a:rPr lang="en-US" altLang="zh-CN" sz="1200" dirty="0">
                <a:solidFill>
                  <a:srgbClr val="000000"/>
                </a:solidFill>
                <a:latin typeface="微软雅黑" panose="020B0503020204020204" pitchFamily="34" charset="-122"/>
                <a:ea typeface="微软雅黑" panose="020B0503020204020204" pitchFamily="34" charset="-122"/>
              </a:rPr>
              <a:t>1</a:t>
            </a:r>
            <a:r>
              <a:rPr lang="zh-CN" altLang="en-US" sz="1200" dirty="0">
                <a:solidFill>
                  <a:srgbClr val="000000"/>
                </a:solidFill>
                <a:latin typeface="微软雅黑" panose="020B0503020204020204" pitchFamily="34" charset="-122"/>
                <a:ea typeface="微软雅黑" panose="020B0503020204020204" pitchFamily="34" charset="-122"/>
              </a:rPr>
              <a:t>小时</a:t>
            </a:r>
            <a:endParaRPr lang="zh-CN" altLang="en-US" sz="1200" dirty="0">
              <a:solidFill>
                <a:srgbClr val="000000"/>
              </a:solidFill>
              <a:latin typeface="Arial" panose="020B0604020202020204"/>
              <a:ea typeface="黑体" panose="02010609060101010101" pitchFamily="49" charset="-122"/>
            </a:endParaRPr>
          </a:p>
        </p:txBody>
      </p:sp>
      <p:sp>
        <p:nvSpPr>
          <p:cNvPr id="4" name="加号 3">
            <a:extLst>
              <a:ext uri="{FF2B5EF4-FFF2-40B4-BE49-F238E27FC236}">
                <a16:creationId xmlns:a16="http://schemas.microsoft.com/office/drawing/2014/main" id="{A8C70E1E-8CC2-08C7-AEEB-097128832296}"/>
              </a:ext>
            </a:extLst>
          </p:cNvPr>
          <p:cNvSpPr/>
          <p:nvPr/>
        </p:nvSpPr>
        <p:spPr bwMode="gray">
          <a:xfrm>
            <a:off x="1558925" y="2321070"/>
            <a:ext cx="266700" cy="276985"/>
          </a:xfrm>
          <a:prstGeom prst="mathPlus">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6" name="箭头: V 形 5">
            <a:extLst>
              <a:ext uri="{FF2B5EF4-FFF2-40B4-BE49-F238E27FC236}">
                <a16:creationId xmlns:a16="http://schemas.microsoft.com/office/drawing/2014/main" id="{D051C7A5-7A0A-C183-92DF-1231569F07E8}"/>
              </a:ext>
            </a:extLst>
          </p:cNvPr>
          <p:cNvSpPr/>
          <p:nvPr/>
        </p:nvSpPr>
        <p:spPr bwMode="gray">
          <a:xfrm rot="5400000">
            <a:off x="1595634" y="3316455"/>
            <a:ext cx="193282" cy="209924"/>
          </a:xfrm>
          <a:prstGeom prst="chevron">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7" name="箭头: V 形 6">
            <a:extLst>
              <a:ext uri="{FF2B5EF4-FFF2-40B4-BE49-F238E27FC236}">
                <a16:creationId xmlns:a16="http://schemas.microsoft.com/office/drawing/2014/main" id="{4A9C8C94-8C21-1D00-0D55-1DF83BD7A5F3}"/>
              </a:ext>
            </a:extLst>
          </p:cNvPr>
          <p:cNvSpPr/>
          <p:nvPr/>
        </p:nvSpPr>
        <p:spPr bwMode="gray">
          <a:xfrm rot="5400000">
            <a:off x="1590871" y="4292887"/>
            <a:ext cx="193282" cy="209924"/>
          </a:xfrm>
          <a:prstGeom prst="chevron">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8" name="文本框 7">
            <a:extLst>
              <a:ext uri="{FF2B5EF4-FFF2-40B4-BE49-F238E27FC236}">
                <a16:creationId xmlns:a16="http://schemas.microsoft.com/office/drawing/2014/main" id="{4B0BC38B-E868-E7CC-A31E-D6942C6D5181}"/>
              </a:ext>
            </a:extLst>
          </p:cNvPr>
          <p:cNvSpPr txBox="1"/>
          <p:nvPr/>
        </p:nvSpPr>
        <p:spPr bwMode="gray">
          <a:xfrm>
            <a:off x="4613276" y="6246658"/>
            <a:ext cx="914400" cy="220817"/>
          </a:xfrm>
          <a:prstGeom prst="rect">
            <a:avLst/>
          </a:prstGeom>
        </p:spPr>
        <p:txBody>
          <a:bodyPr wrap="none" lIns="45720" tIns="45720" rIns="45720" bIns="45720" rtlCol="0">
            <a:noAutofit/>
          </a:bodyPr>
          <a:lstStyle/>
          <a:p>
            <a:pPr algn="l">
              <a:lnSpc>
                <a:spcPct val="90000"/>
              </a:lnSpc>
              <a:spcBef>
                <a:spcPts val="1000"/>
              </a:spcBef>
            </a:pP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本页列示数据分别源自于奥加伊妥珠单抗与贝林妥欧单抗三期临床数据，非头对头对比</a:t>
            </a:r>
          </a:p>
        </p:txBody>
      </p:sp>
    </p:spTree>
    <p:extLst>
      <p:ext uri="{BB962C8B-B14F-4D97-AF65-F5344CB8AC3E}">
        <p14:creationId xmlns:p14="http://schemas.microsoft.com/office/powerpoint/2010/main" val="380437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156455996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566277"/>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2. </a:t>
            </a:r>
            <a:r>
              <a:rPr lang="zh-CN" altLang="en-US" sz="2800" dirty="0">
                <a:latin typeface="微软雅黑" panose="020B0503020204020204" pitchFamily="34" charset="-122"/>
                <a:ea typeface="微软雅黑" panose="020B0503020204020204" pitchFamily="34" charset="-122"/>
              </a:rPr>
              <a:t>有效性 </a:t>
            </a:r>
            <a:r>
              <a:rPr lang="en-US" altLang="zh-CN" sz="2800" dirty="0">
                <a:latin typeface="微软雅黑" panose="020B0503020204020204" pitchFamily="34" charset="-122"/>
                <a:ea typeface="微软雅黑" panose="020B0503020204020204" pitchFamily="34" charset="-122"/>
              </a:rPr>
              <a:t>(2/2)</a:t>
            </a:r>
            <a:endParaRPr lang="zh-CN" altLang="en-US" sz="28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65DA8840-02F7-1CFF-329C-BF57EEE99489}"/>
              </a:ext>
            </a:extLst>
          </p:cNvPr>
          <p:cNvSpPr txBox="1"/>
          <p:nvPr/>
        </p:nvSpPr>
        <p:spPr bwMode="gray">
          <a:xfrm>
            <a:off x="3094839" y="606464"/>
            <a:ext cx="8276499" cy="556259"/>
          </a:xfrm>
          <a:prstGeom prst="rect">
            <a:avLst/>
          </a:prstGeom>
        </p:spPr>
        <p:txBody>
          <a:bodyPr wrap="square" lIns="45720" tIns="45720" rIns="45720" bIns="45720" rtlCol="0">
            <a:noAutofit/>
          </a:bodyPr>
          <a:lstStyle/>
          <a:p>
            <a:pPr>
              <a:lnSpc>
                <a:spcPct val="90000"/>
              </a:lnSpc>
              <a:spcBef>
                <a:spcPts val="1000"/>
              </a:spcBef>
            </a:pPr>
            <a:r>
              <a:rPr lang="zh-CN" altLang="en-US" sz="2000" b="1" dirty="0">
                <a:solidFill>
                  <a:srgbClr val="000000"/>
                </a:solidFill>
                <a:latin typeface="微软雅黑" panose="020B0503020204020204" pitchFamily="34" charset="-122"/>
                <a:ea typeface="微软雅黑" panose="020B0503020204020204" pitchFamily="34" charset="-122"/>
              </a:rPr>
              <a:t>均获权威指南</a:t>
            </a:r>
            <a:r>
              <a:rPr lang="zh-CN" altLang="en-US" sz="2000" b="1" dirty="0">
                <a:solidFill>
                  <a:srgbClr val="C00000"/>
                </a:solidFill>
                <a:latin typeface="微软雅黑" panose="020B0503020204020204" pitchFamily="34" charset="-122"/>
                <a:ea typeface="微软雅黑" panose="020B0503020204020204" pitchFamily="34" charset="-122"/>
              </a:rPr>
              <a:t>一级推荐</a:t>
            </a:r>
            <a:endParaRPr lang="zh-CN" altLang="en-US" sz="2000" b="1" dirty="0">
              <a:solidFill>
                <a:srgbClr val="0047BB"/>
              </a:solidFill>
              <a:latin typeface="微软雅黑" panose="020B0503020204020204" pitchFamily="34" charset="-122"/>
              <a:ea typeface="微软雅黑" panose="020B0503020204020204" pitchFamily="34" charset="-122"/>
            </a:endParaRPr>
          </a:p>
        </p:txBody>
      </p:sp>
      <p:sp>
        <p:nvSpPr>
          <p:cNvPr id="94" name="矩形 93">
            <a:extLst>
              <a:ext uri="{FF2B5EF4-FFF2-40B4-BE49-F238E27FC236}">
                <a16:creationId xmlns:a16="http://schemas.microsoft.com/office/drawing/2014/main" id="{00CE46EF-5C2C-D0C7-2100-F3A0880D9B8A}"/>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sp>
        <p:nvSpPr>
          <p:cNvPr id="6" name="矩形 5">
            <a:extLst>
              <a:ext uri="{FF2B5EF4-FFF2-40B4-BE49-F238E27FC236}">
                <a16:creationId xmlns:a16="http://schemas.microsoft.com/office/drawing/2014/main" id="{5B62B7BF-F452-6DBA-E7A7-910EA58F53E5}"/>
              </a:ext>
            </a:extLst>
          </p:cNvPr>
          <p:cNvSpPr/>
          <p:nvPr/>
        </p:nvSpPr>
        <p:spPr bwMode="gray">
          <a:xfrm>
            <a:off x="448386" y="1430559"/>
            <a:ext cx="2060182" cy="2480638"/>
          </a:xfrm>
          <a:prstGeom prst="rect">
            <a:avLst/>
          </a:prstGeom>
          <a:solidFill>
            <a:srgbClr val="DDF1FF"/>
          </a:solidFill>
          <a:ln w="28575" cap="flat" cmpd="sng" algn="ctr">
            <a:noFill/>
            <a:prstDash val="solid"/>
            <a:miter lim="800000"/>
            <a:headEnd type="none" w="med" len="med"/>
            <a:tailEnd type="none" w="med" len="med"/>
          </a:ln>
          <a:effectLst/>
        </p:spPr>
        <p:txBody>
          <a:bodyPr vert="horz" wrap="square" lIns="36000" tIns="45715" rIns="36000" bIns="45715" numCol="1" rtlCol="0" anchor="ctr" anchorCtr="0" compatLnSpc="1">
            <a:prstTxWarp prst="textNoShape">
              <a:avLst/>
            </a:prstTxWarp>
            <a:noAutofit/>
          </a:bodyPr>
          <a:lstStyle/>
          <a:p>
            <a:pPr algn="ctr" fontAlgn="base">
              <a:lnSpc>
                <a:spcPct val="110000"/>
              </a:lnSpc>
              <a:spcAft>
                <a:spcPct val="0"/>
              </a:spcAft>
              <a:buClr>
                <a:srgbClr val="0095FF"/>
              </a:buClr>
              <a:buSzPct val="90000"/>
              <a:defRPr/>
            </a:pPr>
            <a:r>
              <a:rPr lang="zh-CN" altLang="en-US" sz="2400" b="1" dirty="0">
                <a:solidFill>
                  <a:srgbClr val="000000"/>
                </a:solidFill>
                <a:latin typeface="微软雅黑" panose="020B0503020204020204" pitchFamily="34" charset="-122"/>
                <a:ea typeface="微软雅黑" panose="020B0503020204020204" pitchFamily="34" charset="-122"/>
              </a:rPr>
              <a:t>均获国内外</a:t>
            </a:r>
            <a:endParaRPr lang="en-US" altLang="zh-CN" sz="2400" b="1" dirty="0">
              <a:solidFill>
                <a:srgbClr val="000000"/>
              </a:solidFill>
              <a:latin typeface="微软雅黑" panose="020B0503020204020204" pitchFamily="34" charset="-122"/>
              <a:ea typeface="微软雅黑" panose="020B0503020204020204" pitchFamily="34" charset="-122"/>
            </a:endParaRPr>
          </a:p>
          <a:p>
            <a:pPr algn="ctr" fontAlgn="base">
              <a:lnSpc>
                <a:spcPct val="110000"/>
              </a:lnSpc>
              <a:spcAft>
                <a:spcPct val="0"/>
              </a:spcAft>
              <a:buClr>
                <a:srgbClr val="0095FF"/>
              </a:buClr>
              <a:buSzPct val="90000"/>
              <a:defRPr/>
            </a:pPr>
            <a:r>
              <a:rPr lang="zh-CN" altLang="en-US" sz="2400" b="1" dirty="0">
                <a:solidFill>
                  <a:srgbClr val="000000"/>
                </a:solidFill>
                <a:latin typeface="微软雅黑" panose="020B0503020204020204" pitchFamily="34" charset="-122"/>
                <a:ea typeface="微软雅黑" panose="020B0503020204020204" pitchFamily="34" charset="-122"/>
              </a:rPr>
              <a:t>权威指南</a:t>
            </a:r>
            <a:endParaRPr lang="en-US" altLang="zh-CN" sz="2400" b="1" dirty="0">
              <a:solidFill>
                <a:srgbClr val="000000"/>
              </a:solidFill>
              <a:latin typeface="微软雅黑" panose="020B0503020204020204" pitchFamily="34" charset="-122"/>
              <a:ea typeface="微软雅黑" panose="020B0503020204020204" pitchFamily="34" charset="-122"/>
            </a:endParaRPr>
          </a:p>
          <a:p>
            <a:pPr algn="ctr" fontAlgn="base">
              <a:lnSpc>
                <a:spcPct val="110000"/>
              </a:lnSpc>
              <a:spcAft>
                <a:spcPct val="0"/>
              </a:spcAft>
              <a:buClr>
                <a:srgbClr val="0095FF"/>
              </a:buClr>
              <a:buSzPct val="90000"/>
              <a:defRPr/>
            </a:pPr>
            <a:r>
              <a:rPr lang="zh-CN" altLang="en-US" sz="2400" b="1" dirty="0">
                <a:solidFill>
                  <a:srgbClr val="0047BB"/>
                </a:solidFill>
                <a:latin typeface="微软雅黑" panose="020B0503020204020204" pitchFamily="34" charset="-122"/>
                <a:ea typeface="微软雅黑" panose="020B0503020204020204" pitchFamily="34" charset="-122"/>
              </a:rPr>
              <a:t>一线</a:t>
            </a:r>
            <a:r>
              <a:rPr lang="zh-CN" altLang="en-US" sz="2400" b="1" dirty="0">
                <a:solidFill>
                  <a:srgbClr val="000000"/>
                </a:solidFill>
                <a:latin typeface="微软雅黑" panose="020B0503020204020204" pitchFamily="34" charset="-122"/>
                <a:ea typeface="微软雅黑" panose="020B0503020204020204" pitchFamily="34" charset="-122"/>
              </a:rPr>
              <a:t>推荐</a:t>
            </a:r>
          </a:p>
        </p:txBody>
      </p:sp>
      <p:sp>
        <p:nvSpPr>
          <p:cNvPr id="7" name="矩形 6">
            <a:extLst>
              <a:ext uri="{FF2B5EF4-FFF2-40B4-BE49-F238E27FC236}">
                <a16:creationId xmlns:a16="http://schemas.microsoft.com/office/drawing/2014/main" id="{56B8B7FA-51BE-3B64-07F6-5037A3CC23C9}"/>
              </a:ext>
            </a:extLst>
          </p:cNvPr>
          <p:cNvSpPr/>
          <p:nvPr/>
        </p:nvSpPr>
        <p:spPr bwMode="gray">
          <a:xfrm>
            <a:off x="2508568" y="1430559"/>
            <a:ext cx="8931904" cy="2480638"/>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fontAlgn="base">
              <a:lnSpc>
                <a:spcPct val="130000"/>
              </a:lnSpc>
              <a:spcAft>
                <a:spcPct val="0"/>
              </a:spcAft>
              <a:buClr>
                <a:srgbClr val="000000"/>
              </a:buClr>
              <a:buSzPct val="90000"/>
              <a:defRPr/>
            </a:pPr>
            <a:endParaRPr lang="zh-CN" altLang="en-US" sz="1400" b="1" dirty="0">
              <a:solidFill>
                <a:srgbClr val="000000"/>
              </a:solidFill>
              <a:latin typeface="微软雅黑" panose="020B0503020204020204" pitchFamily="34" charset="-122"/>
              <a:ea typeface="微软雅黑" panose="020B0503020204020204" pitchFamily="34" charset="-122"/>
            </a:endParaRPr>
          </a:p>
        </p:txBody>
      </p:sp>
      <p:graphicFrame>
        <p:nvGraphicFramePr>
          <p:cNvPr id="8" name="表格 443">
            <a:extLst>
              <a:ext uri="{FF2B5EF4-FFF2-40B4-BE49-F238E27FC236}">
                <a16:creationId xmlns:a16="http://schemas.microsoft.com/office/drawing/2014/main" id="{F14B96BE-4E4B-5844-4C44-A476199A53B6}"/>
              </a:ext>
            </a:extLst>
          </p:cNvPr>
          <p:cNvGraphicFramePr>
            <a:graphicFrameLocks noGrp="1"/>
          </p:cNvGraphicFramePr>
          <p:nvPr>
            <p:extLst>
              <p:ext uri="{D42A27DB-BD31-4B8C-83A1-F6EECF244321}">
                <p14:modId xmlns:p14="http://schemas.microsoft.com/office/powerpoint/2010/main" val="3161492481"/>
              </p:ext>
            </p:extLst>
          </p:nvPr>
        </p:nvGraphicFramePr>
        <p:xfrm>
          <a:off x="2555372" y="1467302"/>
          <a:ext cx="8838296" cy="2443895"/>
        </p:xfrm>
        <a:graphic>
          <a:graphicData uri="http://schemas.openxmlformats.org/drawingml/2006/table">
            <a:tbl>
              <a:tblPr firstRow="1" bandRow="1">
                <a:tableStyleId>{5C22544A-7EE6-4342-B048-85BDC9FD1C3A}</a:tableStyleId>
              </a:tblPr>
              <a:tblGrid>
                <a:gridCol w="4746176">
                  <a:extLst>
                    <a:ext uri="{9D8B030D-6E8A-4147-A177-3AD203B41FA5}">
                      <a16:colId xmlns:a16="http://schemas.microsoft.com/office/drawing/2014/main" val="821106004"/>
                    </a:ext>
                  </a:extLst>
                </a:gridCol>
                <a:gridCol w="1028700">
                  <a:extLst>
                    <a:ext uri="{9D8B030D-6E8A-4147-A177-3AD203B41FA5}">
                      <a16:colId xmlns:a16="http://schemas.microsoft.com/office/drawing/2014/main" val="191043699"/>
                    </a:ext>
                  </a:extLst>
                </a:gridCol>
                <a:gridCol w="1150620">
                  <a:extLst>
                    <a:ext uri="{9D8B030D-6E8A-4147-A177-3AD203B41FA5}">
                      <a16:colId xmlns:a16="http://schemas.microsoft.com/office/drawing/2014/main" val="3704922657"/>
                    </a:ext>
                  </a:extLst>
                </a:gridCol>
                <a:gridCol w="1912800">
                  <a:extLst>
                    <a:ext uri="{9D8B030D-6E8A-4147-A177-3AD203B41FA5}">
                      <a16:colId xmlns:a16="http://schemas.microsoft.com/office/drawing/2014/main" val="4051028668"/>
                    </a:ext>
                  </a:extLst>
                </a:gridCol>
              </a:tblGrid>
              <a:tr h="327807">
                <a:tc>
                  <a:txBody>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指南名称</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发布年</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zh-CN" altLang="en-US" sz="1400" dirty="0">
                          <a:solidFill>
                            <a:sysClr val="windowText" lastClr="000000"/>
                          </a:solidFill>
                          <a:latin typeface="微软雅黑" panose="020B0503020204020204" pitchFamily="34" charset="-122"/>
                          <a:ea typeface="微软雅黑" panose="020B0503020204020204" pitchFamily="34" charset="-122"/>
                        </a:rPr>
                        <a:t>发布地区</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400" dirty="0">
                          <a:solidFill>
                            <a:sysClr val="windowText" lastClr="000000"/>
                          </a:solidFill>
                          <a:latin typeface="微软雅黑" panose="020B0503020204020204" pitchFamily="34" charset="-122"/>
                          <a:ea typeface="微软雅黑" panose="020B0503020204020204" pitchFamily="34" charset="-122"/>
                        </a:rPr>
                        <a:t>推荐等级</a:t>
                      </a:r>
                    </a:p>
                  </a:txBody>
                  <a:tcPr anchor="ctr">
                    <a:lnL w="6350" cap="flat" cmpd="sng" algn="ctr">
                      <a:solidFill>
                        <a:schemeClr val="bg1">
                          <a:lumMod val="85000"/>
                        </a:schemeClr>
                      </a:solidFill>
                      <a:prstDash val="sysDashDot"/>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2333374"/>
                  </a:ext>
                </a:extLst>
              </a:tr>
              <a:tr h="605915">
                <a:tc>
                  <a:txBody>
                    <a:bodyPr/>
                    <a:lstStyle/>
                    <a:p>
                      <a:pPr algn="l"/>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《2024</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年中国临床肿瘤学会 </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(CSCO) </a:t>
                      </a: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恶性血液病诊疗指南</a:t>
                      </a:r>
                      <a:r>
                        <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15</a:t>
                      </a:r>
                      <a:endParaRPr lang="zh-CN" altLang="en-US" sz="1200" b="0" baseline="300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en-US" altLang="zh-CN" sz="1200" dirty="0">
                          <a:solidFill>
                            <a:sysClr val="windowText" lastClr="000000"/>
                          </a:solidFill>
                          <a:latin typeface="微软雅黑" panose="020B0503020204020204" pitchFamily="34" charset="-122"/>
                          <a:ea typeface="微软雅黑" panose="020B0503020204020204" pitchFamily="34" charset="-122"/>
                        </a:rPr>
                        <a:t>2024</a:t>
                      </a:r>
                      <a:r>
                        <a:rPr lang="zh-CN" altLang="en-US" sz="1200" dirty="0">
                          <a:solidFill>
                            <a:sysClr val="windowText" lastClr="000000"/>
                          </a:solidFill>
                          <a:latin typeface="微软雅黑" panose="020B0503020204020204" pitchFamily="34" charset="-122"/>
                          <a:ea typeface="微软雅黑" panose="020B0503020204020204" pitchFamily="34" charset="-122"/>
                        </a:rPr>
                        <a:t>年</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中国</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300" b="1" dirty="0">
                          <a:solidFill>
                            <a:srgbClr val="0047BB"/>
                          </a:solidFill>
                          <a:latin typeface="微软雅黑" panose="020B0503020204020204" pitchFamily="34" charset="-122"/>
                          <a:ea typeface="微软雅黑" panose="020B0503020204020204" pitchFamily="34" charset="-122"/>
                        </a:rPr>
                        <a:t>I</a:t>
                      </a:r>
                      <a:r>
                        <a:rPr lang="zh-CN" altLang="en-US" sz="1300" b="1" dirty="0">
                          <a:solidFill>
                            <a:srgbClr val="0047BB"/>
                          </a:solidFill>
                          <a:latin typeface="微软雅黑" panose="020B0503020204020204" pitchFamily="34" charset="-122"/>
                          <a:ea typeface="微软雅黑" panose="020B0503020204020204" pitchFamily="34" charset="-122"/>
                        </a:rPr>
                        <a:t>级推荐</a:t>
                      </a:r>
                    </a:p>
                  </a:txBody>
                  <a:tcPr marL="36000" marR="36000" marT="36000" marB="36000" anchor="ctr">
                    <a:lnL w="6350" cap="flat" cmpd="sng" algn="ctr">
                      <a:solidFill>
                        <a:schemeClr val="bg1">
                          <a:lumMod val="85000"/>
                        </a:schemeClr>
                      </a:solidFill>
                      <a:prstDash val="sysDashDot"/>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3764752"/>
                  </a:ext>
                </a:extLst>
              </a:tr>
              <a:tr h="503391">
                <a:tc>
                  <a:txBody>
                    <a:bodyPr/>
                    <a:lstStyle/>
                    <a:p>
                      <a:pPr algn="l"/>
                      <a:r>
                        <a:rPr lang="en-US" altLang="zh-CN" sz="1200" b="0" dirty="0">
                          <a:solidFill>
                            <a:schemeClr val="tx1"/>
                          </a:solidFill>
                          <a:latin typeface="微软雅黑" panose="020B0503020204020204" pitchFamily="34" charset="-122"/>
                          <a:ea typeface="微软雅黑" panose="020B0503020204020204" pitchFamily="34" charset="-122"/>
                        </a:rPr>
                        <a:t>《</a:t>
                      </a:r>
                      <a:r>
                        <a:rPr lang="zh-CN" altLang="en-US"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中国成人急性淋巴细胞白血病诊断与治疗指南（</a:t>
                      </a:r>
                      <a:r>
                        <a:rPr lang="en-US" altLang="zh-CN"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年版）</a:t>
                      </a:r>
                      <a:r>
                        <a:rPr lang="en-US" altLang="zh-CN"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17</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en-US" altLang="zh-CN" sz="1200" dirty="0">
                          <a:solidFill>
                            <a:sysClr val="windowText" lastClr="000000"/>
                          </a:solidFill>
                          <a:latin typeface="微软雅黑" panose="020B0503020204020204" pitchFamily="34" charset="-122"/>
                          <a:ea typeface="微软雅黑" panose="020B0503020204020204" pitchFamily="34" charset="-122"/>
                        </a:rPr>
                        <a:t>2024</a:t>
                      </a:r>
                      <a:r>
                        <a:rPr lang="zh-CN" altLang="en-US" sz="1200" dirty="0">
                          <a:solidFill>
                            <a:sysClr val="windowText" lastClr="000000"/>
                          </a:solidFill>
                          <a:latin typeface="微软雅黑" panose="020B0503020204020204" pitchFamily="34" charset="-122"/>
                          <a:ea typeface="微软雅黑" panose="020B0503020204020204" pitchFamily="34" charset="-122"/>
                        </a:rPr>
                        <a:t>年</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中国</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300" b="1" dirty="0">
                          <a:solidFill>
                            <a:srgbClr val="0047BB"/>
                          </a:solidFill>
                          <a:latin typeface="微软雅黑" panose="020B0503020204020204" pitchFamily="34" charset="-122"/>
                          <a:ea typeface="微软雅黑" panose="020B0503020204020204" pitchFamily="34" charset="-122"/>
                        </a:rPr>
                        <a:t>基础挽救治疗</a:t>
                      </a:r>
                    </a:p>
                  </a:txBody>
                  <a:tcPr marL="36000" marR="36000" marT="36000" marB="36000" anchor="ctr">
                    <a:lnL w="6350" cap="flat" cmpd="sng" algn="ctr">
                      <a:solidFill>
                        <a:schemeClr val="bg1">
                          <a:lumMod val="85000"/>
                        </a:schemeClr>
                      </a:solidFill>
                      <a:prstDash val="sysDashDot"/>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931806"/>
                  </a:ext>
                </a:extLst>
              </a:tr>
              <a:tr h="503391">
                <a:tc>
                  <a:txBody>
                    <a:bodyPr/>
                    <a:lstStyle/>
                    <a:p>
                      <a:pPr algn="l"/>
                      <a:r>
                        <a:rPr lang="en-US" altLang="zh-CN" sz="1200" b="0" baseline="0" dirty="0">
                          <a:solidFill>
                            <a:schemeClr val="tx1"/>
                          </a:solidFill>
                          <a:latin typeface="微软雅黑" panose="020B0503020204020204" pitchFamily="34" charset="-122"/>
                          <a:ea typeface="微软雅黑" panose="020B0503020204020204" pitchFamily="34" charset="-122"/>
                        </a:rPr>
                        <a:t>《2022</a:t>
                      </a:r>
                      <a:r>
                        <a:rPr lang="zh-CN" altLang="en-US" sz="1200" b="0" baseline="0" dirty="0">
                          <a:solidFill>
                            <a:schemeClr val="tx1"/>
                          </a:solidFill>
                          <a:latin typeface="微软雅黑" panose="020B0503020204020204" pitchFamily="34" charset="-122"/>
                          <a:ea typeface="微软雅黑" panose="020B0503020204020204" pitchFamily="34" charset="-122"/>
                        </a:rPr>
                        <a:t>年中国抗癌协会 </a:t>
                      </a:r>
                      <a:r>
                        <a:rPr lang="en-US" altLang="zh-CN" sz="1200" b="0" baseline="0" dirty="0">
                          <a:solidFill>
                            <a:schemeClr val="tx1"/>
                          </a:solidFill>
                          <a:latin typeface="微软雅黑" panose="020B0503020204020204" pitchFamily="34" charset="-122"/>
                          <a:ea typeface="微软雅黑" panose="020B0503020204020204" pitchFamily="34" charset="-122"/>
                        </a:rPr>
                        <a:t>(CACA) </a:t>
                      </a:r>
                      <a:r>
                        <a:rPr lang="zh-CN" altLang="en-US" sz="1200" b="0" baseline="0" dirty="0">
                          <a:solidFill>
                            <a:schemeClr val="tx1"/>
                          </a:solidFill>
                          <a:latin typeface="微软雅黑" panose="020B0503020204020204" pitchFamily="34" charset="-122"/>
                          <a:ea typeface="微软雅黑" panose="020B0503020204020204" pitchFamily="34" charset="-122"/>
                        </a:rPr>
                        <a:t>白血病诊疗指南</a:t>
                      </a:r>
                      <a:r>
                        <a:rPr lang="en-US" altLang="zh-CN" sz="1200" b="0" baseline="0" dirty="0">
                          <a:solidFill>
                            <a:schemeClr val="tx1"/>
                          </a:solidFill>
                          <a:latin typeface="微软雅黑" panose="020B0503020204020204" pitchFamily="34" charset="-122"/>
                          <a:ea typeface="微软雅黑" panose="020B0503020204020204" pitchFamily="34" charset="-122"/>
                        </a:rPr>
                        <a:t>》 </a:t>
                      </a:r>
                      <a:r>
                        <a:rPr lang="en-US" altLang="zh-CN" sz="1200" b="0" baseline="30000" dirty="0">
                          <a:solidFill>
                            <a:schemeClr val="tx1"/>
                          </a:solidFill>
                          <a:latin typeface="微软雅黑" panose="020B0503020204020204" pitchFamily="34" charset="-122"/>
                          <a:ea typeface="微软雅黑" panose="020B0503020204020204" pitchFamily="34" charset="-122"/>
                        </a:rPr>
                        <a:t>23</a:t>
                      </a:r>
                      <a:endParaRPr lang="zh-CN" altLang="en-US" sz="1200" b="0" baseline="300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en-US" altLang="zh-CN" sz="1200" dirty="0">
                          <a:solidFill>
                            <a:sysClr val="windowText" lastClr="000000"/>
                          </a:solidFill>
                          <a:latin typeface="微软雅黑" panose="020B0503020204020204" pitchFamily="34" charset="-122"/>
                          <a:ea typeface="微软雅黑" panose="020B0503020204020204" pitchFamily="34" charset="-122"/>
                        </a:rPr>
                        <a:t>2022</a:t>
                      </a:r>
                      <a:r>
                        <a:rPr lang="zh-CN" altLang="en-US" sz="1200" dirty="0">
                          <a:solidFill>
                            <a:sysClr val="windowText" lastClr="000000"/>
                          </a:solidFill>
                          <a:latin typeface="微软雅黑" panose="020B0503020204020204" pitchFamily="34" charset="-122"/>
                          <a:ea typeface="微软雅黑" panose="020B0503020204020204" pitchFamily="34" charset="-122"/>
                        </a:rPr>
                        <a:t>年</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中国</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1300" b="1" dirty="0">
                          <a:solidFill>
                            <a:srgbClr val="0047BB"/>
                          </a:solidFill>
                          <a:latin typeface="微软雅黑" panose="020B0503020204020204" pitchFamily="34" charset="-122"/>
                          <a:ea typeface="微软雅黑" panose="020B0503020204020204" pitchFamily="34" charset="-122"/>
                        </a:rPr>
                        <a:t>基础挽救治疗</a:t>
                      </a:r>
                    </a:p>
                  </a:txBody>
                  <a:tcPr marL="36000" marR="36000" marT="36000" marB="36000" anchor="ctr">
                    <a:lnL w="6350" cap="flat" cmpd="sng" algn="ctr">
                      <a:solidFill>
                        <a:schemeClr val="bg1">
                          <a:lumMod val="85000"/>
                        </a:schemeClr>
                      </a:solidFill>
                      <a:prstDash val="sysDashDot"/>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5088558"/>
                  </a:ext>
                </a:extLst>
              </a:tr>
              <a:tr h="503391">
                <a:tc>
                  <a:txBody>
                    <a:bodyPr/>
                    <a:lstStyle/>
                    <a:p>
                      <a:pPr algn="l"/>
                      <a:r>
                        <a:rPr lang="en-US" altLang="zh-CN"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年美国</a:t>
                      </a:r>
                      <a:r>
                        <a:rPr lang="en-US" altLang="zh-CN"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NCCN</a:t>
                      </a:r>
                      <a:r>
                        <a:rPr lang="zh-CN" altLang="en-US"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急性淋巴细胞白血病诊疗指南</a:t>
                      </a:r>
                      <a:r>
                        <a:rPr lang="en-US" altLang="zh-CN" sz="1200" b="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200" b="0" i="0" u="none" strike="noStrike" kern="1200" cap="none" spc="0" normalizeH="0" baseline="3000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16</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en-US" altLang="zh-CN" sz="1200" dirty="0">
                          <a:solidFill>
                            <a:sysClr val="windowText" lastClr="000000"/>
                          </a:solidFill>
                          <a:latin typeface="微软雅黑" panose="020B0503020204020204" pitchFamily="34" charset="-122"/>
                          <a:ea typeface="微软雅黑" panose="020B0503020204020204" pitchFamily="34" charset="-122"/>
                        </a:rPr>
                        <a:t>2024</a:t>
                      </a:r>
                      <a:r>
                        <a:rPr lang="zh-CN" altLang="en-US" sz="1200" dirty="0">
                          <a:solidFill>
                            <a:sysClr val="windowText" lastClr="000000"/>
                          </a:solidFill>
                          <a:latin typeface="微软雅黑" panose="020B0503020204020204" pitchFamily="34" charset="-122"/>
                          <a:ea typeface="微软雅黑" panose="020B0503020204020204" pitchFamily="34" charset="-122"/>
                        </a:rPr>
                        <a:t>年</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美国</a:t>
                      </a:r>
                    </a:p>
                  </a:txBody>
                  <a:tcPr anchor="ctr">
                    <a:lnL w="6350" cap="flat" cmpd="sng" algn="ctr">
                      <a:solidFill>
                        <a:schemeClr val="bg1">
                          <a:lumMod val="85000"/>
                        </a:schemeClr>
                      </a:solidFill>
                      <a:prstDash val="sysDashDot"/>
                      <a:round/>
                      <a:headEnd type="none" w="med" len="med"/>
                      <a:tailEnd type="none" w="med" len="med"/>
                    </a:lnL>
                    <a:lnR w="6350" cap="flat" cmpd="sng" algn="ctr">
                      <a:solidFill>
                        <a:schemeClr val="bg1">
                          <a:lumMod val="85000"/>
                        </a:schemeClr>
                      </a:solidFill>
                      <a:prstDash val="sysDashDot"/>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300" b="1" dirty="0">
                          <a:solidFill>
                            <a:srgbClr val="0047BB"/>
                          </a:solidFill>
                          <a:latin typeface="微软雅黑" panose="020B0503020204020204" pitchFamily="34" charset="-122"/>
                          <a:ea typeface="微软雅黑" panose="020B0503020204020204" pitchFamily="34" charset="-122"/>
                        </a:rPr>
                        <a:t>I</a:t>
                      </a:r>
                      <a:r>
                        <a:rPr lang="zh-CN" altLang="en-US" sz="1300" b="1" dirty="0">
                          <a:solidFill>
                            <a:srgbClr val="0047BB"/>
                          </a:solidFill>
                          <a:latin typeface="微软雅黑" panose="020B0503020204020204" pitchFamily="34" charset="-122"/>
                          <a:ea typeface="微软雅黑" panose="020B0503020204020204" pitchFamily="34" charset="-122"/>
                        </a:rPr>
                        <a:t>级推荐</a:t>
                      </a:r>
                    </a:p>
                  </a:txBody>
                  <a:tcPr marL="36000" marR="36000" marT="36000" marB="36000" anchor="ctr">
                    <a:lnL w="6350" cap="flat" cmpd="sng" algn="ctr">
                      <a:solidFill>
                        <a:schemeClr val="bg1">
                          <a:lumMod val="85000"/>
                        </a:schemeClr>
                      </a:solidFill>
                      <a:prstDash val="sysDashDot"/>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ysDashDot"/>
                      <a:round/>
                      <a:headEnd type="none" w="med" len="med"/>
                      <a:tailEnd type="none" w="med" len="med"/>
                    </a:lnT>
                    <a:lnB w="6350" cap="flat" cmpd="sng" algn="ctr">
                      <a:solidFill>
                        <a:schemeClr val="bg1">
                          <a:lumMod val="85000"/>
                        </a:schemeClr>
                      </a:solidFill>
                      <a:prstDash val="sysDash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021183"/>
                  </a:ext>
                </a:extLst>
              </a:tr>
            </a:tbl>
          </a:graphicData>
        </a:graphic>
      </p:graphicFrame>
      <p:grpSp>
        <p:nvGrpSpPr>
          <p:cNvPr id="11" name="组合 10">
            <a:extLst>
              <a:ext uri="{FF2B5EF4-FFF2-40B4-BE49-F238E27FC236}">
                <a16:creationId xmlns:a16="http://schemas.microsoft.com/office/drawing/2014/main" id="{7C9ADCB1-9AD6-4447-576F-AF1B555EBD63}"/>
              </a:ext>
            </a:extLst>
          </p:cNvPr>
          <p:cNvGrpSpPr/>
          <p:nvPr/>
        </p:nvGrpSpPr>
        <p:grpSpPr>
          <a:xfrm>
            <a:off x="448388" y="4333172"/>
            <a:ext cx="10992085" cy="1708709"/>
            <a:chOff x="446798" y="4715539"/>
            <a:chExt cx="10992085" cy="1504210"/>
          </a:xfrm>
        </p:grpSpPr>
        <p:sp>
          <p:nvSpPr>
            <p:cNvPr id="9" name="矩形 8">
              <a:extLst>
                <a:ext uri="{FF2B5EF4-FFF2-40B4-BE49-F238E27FC236}">
                  <a16:creationId xmlns:a16="http://schemas.microsoft.com/office/drawing/2014/main" id="{60C99753-C983-8B5D-2F5E-2DF2C55C1965}"/>
                </a:ext>
              </a:extLst>
            </p:cNvPr>
            <p:cNvSpPr/>
            <p:nvPr/>
          </p:nvSpPr>
          <p:spPr bwMode="gray">
            <a:xfrm>
              <a:off x="2506980" y="4715541"/>
              <a:ext cx="8931903" cy="1504208"/>
            </a:xfrm>
            <a:prstGeom prst="rect">
              <a:avLst/>
            </a:prstGeom>
            <a:solidFill>
              <a:schemeClr val="bg1"/>
            </a:solid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r>
                <a:rPr lang="zh-CN" altLang="en-US" sz="1300" dirty="0">
                  <a:solidFill>
                    <a:srgbClr val="000000"/>
                  </a:solidFill>
                  <a:latin typeface="微软雅黑" panose="020B0503020204020204" pitchFamily="34" charset="-122"/>
                  <a:ea typeface="微软雅黑" panose="020B0503020204020204" pitchFamily="34" charset="-122"/>
                </a:rPr>
                <a:t>各关键临床试验数据表明奥加伊妥珠单抗展现显著的</a:t>
              </a:r>
              <a:r>
                <a:rPr lang="zh-CN" altLang="en-US" sz="1300" b="1" dirty="0">
                  <a:solidFill>
                    <a:srgbClr val="0047BB"/>
                  </a:solidFill>
                  <a:uFill>
                    <a:solidFill>
                      <a:srgbClr val="000000"/>
                    </a:solidFill>
                  </a:uFill>
                  <a:latin typeface="微软雅黑" panose="020B0503020204020204" pitchFamily="34" charset="-122"/>
                  <a:ea typeface="微软雅黑" panose="020B0503020204020204" pitchFamily="34" charset="-122"/>
                </a:rPr>
                <a:t>优效</a:t>
              </a:r>
              <a:r>
                <a:rPr lang="zh-CN" altLang="en-US" sz="1300" b="1" dirty="0">
                  <a:solidFill>
                    <a:srgbClr val="0047BB"/>
                  </a:solidFill>
                  <a:latin typeface="微软雅黑" panose="020B0503020204020204" pitchFamily="34" charset="-122"/>
                  <a:ea typeface="微软雅黑" panose="020B0503020204020204" pitchFamily="34" charset="-122"/>
                </a:rPr>
                <a:t>结果</a:t>
              </a:r>
              <a:r>
                <a:rPr lang="en-US" altLang="zh-CN" sz="1300" baseline="30000" dirty="0">
                  <a:solidFill>
                    <a:srgbClr val="000000"/>
                  </a:solidFill>
                  <a:latin typeface="微软雅黑" panose="020B0503020204020204" pitchFamily="34" charset="-122"/>
                  <a:ea typeface="微软雅黑" panose="020B0503020204020204" pitchFamily="34" charset="-122"/>
                </a:rPr>
                <a:t>9</a:t>
              </a:r>
              <a:r>
                <a:rPr lang="zh-CN" altLang="en-US" sz="1300" b="1" dirty="0">
                  <a:solidFill>
                    <a:srgbClr val="000000"/>
                  </a:solidFill>
                  <a:latin typeface="微软雅黑" panose="020B0503020204020204" pitchFamily="34" charset="-122"/>
                  <a:ea typeface="微软雅黑" panose="020B0503020204020204" pitchFamily="34" charset="-122"/>
                </a:rPr>
                <a:t>：</a:t>
              </a:r>
              <a:endParaRPr lang="en-US" altLang="zh-CN" sz="1300" b="1" dirty="0">
                <a:solidFill>
                  <a:srgbClr val="000000"/>
                </a:solidFill>
                <a:latin typeface="微软雅黑" panose="020B0503020204020204" pitchFamily="34" charset="-122"/>
                <a:ea typeface="微软雅黑" panose="020B0503020204020204" pitchFamily="34" charset="-122"/>
              </a:endParaRPr>
            </a:p>
            <a:p>
              <a:pPr marL="285750" indent="-285750">
                <a:lnSpc>
                  <a:spcPct val="125000"/>
                </a:lnSpc>
                <a:spcBef>
                  <a:spcPts val="600"/>
                </a:spcBef>
                <a:buFont typeface="Wingdings" panose="05000000000000000000" pitchFamily="2" charset="2"/>
                <a:buChar char="ü"/>
                <a:defRPr/>
              </a:pPr>
              <a:r>
                <a:rPr lang="zh-CN" altLang="en-US" sz="1300" dirty="0">
                  <a:solidFill>
                    <a:srgbClr val="000000"/>
                  </a:solidFill>
                  <a:latin typeface="微软雅黑" panose="020B0503020204020204" pitchFamily="34" charset="-122"/>
                  <a:ea typeface="微软雅黑" panose="020B0503020204020204" pitchFamily="34" charset="-122"/>
                </a:rPr>
                <a:t>评审认可在复发难治性</a:t>
              </a:r>
              <a:r>
                <a:rPr lang="en-US" altLang="zh-CN" sz="1300" dirty="0">
                  <a:solidFill>
                    <a:srgbClr val="000000"/>
                  </a:solidFill>
                  <a:latin typeface="微软雅黑" panose="020B0503020204020204" pitchFamily="34" charset="-122"/>
                  <a:ea typeface="微软雅黑" panose="020B0503020204020204" pitchFamily="34" charset="-122"/>
                </a:rPr>
                <a:t>CD22</a:t>
              </a:r>
              <a:r>
                <a:rPr lang="zh-CN" altLang="en-US" sz="1300" dirty="0">
                  <a:solidFill>
                    <a:srgbClr val="000000"/>
                  </a:solidFill>
                  <a:latin typeface="微软雅黑" panose="020B0503020204020204" pitchFamily="34" charset="-122"/>
                  <a:ea typeface="微软雅黑" panose="020B0503020204020204" pitchFamily="34" charset="-122"/>
                </a:rPr>
                <a:t>阳性成人急性淋巴细胞白血病患者中，</a:t>
              </a:r>
              <a:r>
                <a:rPr lang="zh-CN" altLang="en-US" sz="1300" dirty="0">
                  <a:solidFill>
                    <a:srgbClr val="000000"/>
                  </a:solidFill>
                  <a:uFill>
                    <a:solidFill>
                      <a:srgbClr val="000000"/>
                    </a:solidFill>
                  </a:uFill>
                  <a:latin typeface="微软雅黑" panose="020B0503020204020204" pitchFamily="34" charset="-122"/>
                  <a:ea typeface="微软雅黑" panose="020B0503020204020204" pitchFamily="34" charset="-122"/>
                </a:rPr>
                <a:t>奥加伊妥珠单抗治疗组的血液学缓解率</a:t>
              </a:r>
              <a:r>
                <a:rPr lang="zh-CN" altLang="en-US" sz="1300" b="1" dirty="0">
                  <a:solidFill>
                    <a:srgbClr val="000000"/>
                  </a:solidFill>
                  <a:uFill>
                    <a:solidFill>
                      <a:srgbClr val="000000"/>
                    </a:solidFill>
                  </a:uFill>
                  <a:latin typeface="微软雅黑" panose="020B0503020204020204" pitchFamily="34" charset="-122"/>
                  <a:ea typeface="微软雅黑" panose="020B0503020204020204" pitchFamily="34" charset="-122"/>
                </a:rPr>
                <a:t>优效</a:t>
              </a:r>
              <a:r>
                <a:rPr lang="zh-CN" altLang="en-US" sz="1300" dirty="0">
                  <a:solidFill>
                    <a:srgbClr val="000000"/>
                  </a:solidFill>
                  <a:uFill>
                    <a:solidFill>
                      <a:srgbClr val="000000"/>
                    </a:solidFill>
                  </a:uFill>
                  <a:latin typeface="微软雅黑" panose="020B0503020204020204" pitchFamily="34" charset="-122"/>
                  <a:ea typeface="微软雅黑" panose="020B0503020204020204" pitchFamily="34" charset="-122"/>
                </a:rPr>
                <a:t>于对照组，代表</a:t>
              </a:r>
              <a:r>
                <a:rPr lang="zh-CN" altLang="en-US" sz="1300" b="1" dirty="0">
                  <a:solidFill>
                    <a:srgbClr val="000000"/>
                  </a:solidFill>
                  <a:uFill>
                    <a:solidFill>
                      <a:srgbClr val="000000"/>
                    </a:solidFill>
                  </a:uFill>
                  <a:latin typeface="微软雅黑" panose="020B0503020204020204" pitchFamily="34" charset="-122"/>
                  <a:ea typeface="微软雅黑" panose="020B0503020204020204" pitchFamily="34" charset="-122"/>
                </a:rPr>
                <a:t>显著临床获益</a:t>
              </a:r>
              <a:r>
                <a:rPr lang="zh-CN" altLang="en-US" sz="1300" dirty="0">
                  <a:solidFill>
                    <a:srgbClr val="000000"/>
                  </a:solidFill>
                  <a:uFill>
                    <a:solidFill>
                      <a:srgbClr val="000000"/>
                    </a:solidFill>
                  </a:uFill>
                  <a:latin typeface="微软雅黑" panose="020B0503020204020204" pitchFamily="34" charset="-122"/>
                  <a:ea typeface="微软雅黑" panose="020B0503020204020204" pitchFamily="34" charset="-122"/>
                </a:rPr>
                <a:t>，可以给更多的患者带来</a:t>
              </a:r>
              <a:r>
                <a:rPr lang="zh-CN" altLang="en-US" sz="1300" b="1" dirty="0">
                  <a:solidFill>
                    <a:srgbClr val="000000"/>
                  </a:solidFill>
                  <a:uFill>
                    <a:solidFill>
                      <a:srgbClr val="000000"/>
                    </a:solidFill>
                  </a:uFill>
                  <a:latin typeface="微软雅黑" panose="020B0503020204020204" pitchFamily="34" charset="-122"/>
                  <a:ea typeface="微软雅黑" panose="020B0503020204020204" pitchFamily="34" charset="-122"/>
                </a:rPr>
                <a:t>接受造血干细胞移植机会</a:t>
              </a:r>
              <a:endParaRPr lang="en-US" altLang="zh-CN" sz="1300" b="1" dirty="0">
                <a:solidFill>
                  <a:srgbClr val="000000"/>
                </a:solidFill>
                <a:uFill>
                  <a:solidFill>
                    <a:srgbClr val="000000"/>
                  </a:solidFill>
                </a:uFill>
                <a:latin typeface="微软雅黑" panose="020B0503020204020204" pitchFamily="34" charset="-122"/>
                <a:ea typeface="微软雅黑" panose="020B0503020204020204" pitchFamily="34" charset="-122"/>
              </a:endParaRPr>
            </a:p>
            <a:p>
              <a:pPr marL="285750" indent="-285750">
                <a:lnSpc>
                  <a:spcPct val="125000"/>
                </a:lnSpc>
                <a:spcBef>
                  <a:spcPts val="600"/>
                </a:spcBef>
                <a:buFont typeface="Wingdings" panose="05000000000000000000" pitchFamily="2" charset="2"/>
                <a:buChar char="ü"/>
                <a:defRPr/>
              </a:pPr>
              <a:r>
                <a:rPr lang="zh-CN" altLang="en-US" sz="1300" dirty="0">
                  <a:solidFill>
                    <a:srgbClr val="000000"/>
                  </a:solidFill>
                  <a:uFill>
                    <a:solidFill>
                      <a:srgbClr val="000000"/>
                    </a:solidFill>
                  </a:uFill>
                  <a:latin typeface="微软雅黑" panose="020B0503020204020204" pitchFamily="34" charset="-122"/>
                  <a:ea typeface="微软雅黑" panose="020B0503020204020204" pitchFamily="34" charset="-122"/>
                </a:rPr>
                <a:t>亚裔患者在接受奥加伊妥珠单抗治疗，相比总人群，呈现</a:t>
              </a:r>
              <a:r>
                <a:rPr lang="zh-CN" altLang="en-US" sz="1300" b="1" dirty="0">
                  <a:solidFill>
                    <a:srgbClr val="000000"/>
                  </a:solidFill>
                  <a:uFill>
                    <a:solidFill>
                      <a:srgbClr val="000000"/>
                    </a:solidFill>
                  </a:uFill>
                  <a:latin typeface="微软雅黑" panose="020B0503020204020204" pitchFamily="34" charset="-122"/>
                  <a:ea typeface="微软雅黑" panose="020B0503020204020204" pitchFamily="34" charset="-122"/>
                </a:rPr>
                <a:t>一致的优势</a:t>
              </a:r>
            </a:p>
          </p:txBody>
        </p:sp>
        <p:sp>
          <p:nvSpPr>
            <p:cNvPr id="10" name="矩形 9">
              <a:extLst>
                <a:ext uri="{FF2B5EF4-FFF2-40B4-BE49-F238E27FC236}">
                  <a16:creationId xmlns:a16="http://schemas.microsoft.com/office/drawing/2014/main" id="{0943AB99-7348-5713-AC2B-250C2D4B4A57}"/>
                </a:ext>
              </a:extLst>
            </p:cNvPr>
            <p:cNvSpPr/>
            <p:nvPr/>
          </p:nvSpPr>
          <p:spPr bwMode="gray">
            <a:xfrm>
              <a:off x="446798" y="4715539"/>
              <a:ext cx="2060182" cy="1504209"/>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defRPr/>
              </a:pPr>
              <a:r>
                <a:rPr lang="zh-CN" altLang="en-US" sz="2200" b="1" dirty="0">
                  <a:solidFill>
                    <a:srgbClr val="000000"/>
                  </a:solidFill>
                  <a:latin typeface="微软雅黑" panose="020B0503020204020204" pitchFamily="34" charset="-122"/>
                  <a:ea typeface="微软雅黑" panose="020B0503020204020204" pitchFamily="34" charset="-122"/>
                </a:rPr>
                <a:t>药品审评报告</a:t>
              </a:r>
              <a:endParaRPr lang="en-US" altLang="zh-CN" sz="2200" b="1" dirty="0">
                <a:solidFill>
                  <a:srgbClr val="000000"/>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1663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1329489114"/>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484632"/>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3. </a:t>
            </a:r>
            <a:r>
              <a:rPr lang="zh-CN" altLang="en-US" sz="2800" dirty="0">
                <a:latin typeface="微软雅黑" panose="020B0503020204020204" pitchFamily="34" charset="-122"/>
                <a:ea typeface="微软雅黑" panose="020B0503020204020204" pitchFamily="34" charset="-122"/>
              </a:rPr>
              <a:t>安全性</a:t>
            </a:r>
          </a:p>
        </p:txBody>
      </p:sp>
      <p:sp>
        <p:nvSpPr>
          <p:cNvPr id="53" name="矩形 52">
            <a:extLst>
              <a:ext uri="{FF2B5EF4-FFF2-40B4-BE49-F238E27FC236}">
                <a16:creationId xmlns:a16="http://schemas.microsoft.com/office/drawing/2014/main" id="{6B9C9220-D4A0-4581-BA2F-DA1535AB087F}"/>
              </a:ext>
            </a:extLst>
          </p:cNvPr>
          <p:cNvSpPr/>
          <p:nvPr/>
        </p:nvSpPr>
        <p:spPr bwMode="gray">
          <a:xfrm>
            <a:off x="2943569" y="4961615"/>
            <a:ext cx="8457539" cy="857548"/>
          </a:xfrm>
          <a:prstGeom prst="rect">
            <a:avLst/>
          </a:prstGeom>
          <a:no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85750" indent="-285750">
              <a:spcBef>
                <a:spcPts val="600"/>
              </a:spcBef>
              <a:buFont typeface="Arial" panose="020B0604020202020204" pitchFamily="34" charset="0"/>
              <a:buChar char="•"/>
            </a:pP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说明书中不良反应：感染、贫血、食欲减退、头痛、恶心、肝小静脉闭塞病</a:t>
            </a:r>
            <a:r>
              <a:rPr lang="en-US" altLang="zh-CN" sz="1400" dirty="0">
                <a:solidFill>
                  <a:srgbClr val="000000"/>
                </a:solidFill>
                <a:latin typeface="Arial" panose="020B0604020202020204"/>
                <a:ea typeface="微软雅黑" panose="020B0503020204020204" pitchFamily="34" charset="-122"/>
                <a:cs typeface="Times New Roman" panose="02020603050405020304" pitchFamily="18" charset="0"/>
              </a:rPr>
              <a:t>VOD</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 </a:t>
            </a:r>
            <a:r>
              <a:rPr lang="en-US" altLang="zh-CN" sz="1400" dirty="0">
                <a:solidFill>
                  <a:srgbClr val="000000"/>
                </a:solidFill>
                <a:latin typeface="Arial" panose="020B0604020202020204"/>
                <a:ea typeface="微软雅黑" panose="020B0503020204020204" pitchFamily="34" charset="-122"/>
                <a:cs typeface="Times New Roman" panose="02020603050405020304" pitchFamily="18" charset="0"/>
              </a:rPr>
              <a:t>(</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真实世界证实可通过预防手段将发生率降至接近</a:t>
            </a:r>
            <a:r>
              <a:rPr lang="en-US" altLang="zh-CN" sz="1400" dirty="0">
                <a:solidFill>
                  <a:srgbClr val="000000"/>
                </a:solidFill>
                <a:latin typeface="Arial" panose="020B0604020202020204"/>
                <a:ea typeface="微软雅黑" panose="020B0503020204020204" pitchFamily="34" charset="-122"/>
                <a:cs typeface="Times New Roman" panose="02020603050405020304" pitchFamily="18" charset="0"/>
              </a:rPr>
              <a:t>0%)</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等。</a:t>
            </a:r>
            <a:endParaRPr lang="en-US" altLang="zh-CN" sz="1400" dirty="0">
              <a:solidFill>
                <a:srgbClr val="000000"/>
              </a:solidFill>
              <a:latin typeface="Arial" panose="020B0604020202020204"/>
              <a:ea typeface="微软雅黑" panose="020B0503020204020204" pitchFamily="34" charset="-122"/>
              <a:cs typeface="Times New Roman" panose="02020603050405020304" pitchFamily="18" charset="0"/>
            </a:endParaRPr>
          </a:p>
        </p:txBody>
      </p:sp>
      <p:sp>
        <p:nvSpPr>
          <p:cNvPr id="26" name="文本框 25">
            <a:extLst>
              <a:ext uri="{FF2B5EF4-FFF2-40B4-BE49-F238E27FC236}">
                <a16:creationId xmlns:a16="http://schemas.microsoft.com/office/drawing/2014/main" id="{8E0E6264-26AB-4F6E-A4AC-516AD8A70252}"/>
              </a:ext>
            </a:extLst>
          </p:cNvPr>
          <p:cNvSpPr txBox="1"/>
          <p:nvPr/>
        </p:nvSpPr>
        <p:spPr bwMode="gray">
          <a:xfrm>
            <a:off x="2321121" y="6481315"/>
            <a:ext cx="4104844" cy="219075"/>
          </a:xfrm>
          <a:prstGeom prst="rect">
            <a:avLst/>
          </a:prstGeom>
        </p:spPr>
        <p:txBody>
          <a:bodyPr wrap="none" lIns="45720" tIns="45720" rIns="45720" bIns="45720" rtlCol="0">
            <a:noAutofit/>
          </a:bodyPr>
          <a:lstStyle/>
          <a:p>
            <a:pPr>
              <a:lnSpc>
                <a:spcPct val="90000"/>
              </a:lnSpc>
              <a:spcBef>
                <a:spcPts val="1000"/>
              </a:spcBef>
            </a:pPr>
            <a:r>
              <a:rPr lang="zh-CN" altLang="en-US" sz="800" dirty="0">
                <a:solidFill>
                  <a:srgbClr val="000000"/>
                </a:solidFill>
                <a:latin typeface="微软雅黑" panose="020B0503020204020204" pitchFamily="34" charset="-122"/>
                <a:ea typeface="微软雅黑" panose="020B0503020204020204" pitchFamily="34" charset="-122"/>
              </a:rPr>
              <a:t>备注</a:t>
            </a:r>
            <a:r>
              <a:rPr lang="en-US" altLang="zh-CN" sz="800" dirty="0">
                <a:solidFill>
                  <a:srgbClr val="000000"/>
                </a:solidFill>
                <a:latin typeface="微软雅黑" panose="020B0503020204020204" pitchFamily="34" charset="-122"/>
                <a:ea typeface="微软雅黑" panose="020B0503020204020204" pitchFamily="34" charset="-122"/>
              </a:rPr>
              <a:t>*</a:t>
            </a:r>
            <a:r>
              <a:rPr lang="zh-CN" altLang="en-US" sz="800" dirty="0">
                <a:solidFill>
                  <a:srgbClr val="000000"/>
                </a:solidFill>
                <a:latin typeface="微软雅黑" panose="020B0503020204020204" pitchFamily="34" charset="-122"/>
                <a:ea typeface="微软雅黑" panose="020B0503020204020204" pitchFamily="34" charset="-122"/>
              </a:rPr>
              <a:t>：源自于奥加伊妥珠单抗和贝林妥欧单抗的三期临床研究，非头对头对比</a:t>
            </a:r>
          </a:p>
        </p:txBody>
      </p:sp>
      <p:sp>
        <p:nvSpPr>
          <p:cNvPr id="32" name="矩形 31">
            <a:extLst>
              <a:ext uri="{FF2B5EF4-FFF2-40B4-BE49-F238E27FC236}">
                <a16:creationId xmlns:a16="http://schemas.microsoft.com/office/drawing/2014/main" id="{D8CA20B3-E771-4258-8696-8164A3BD4429}"/>
              </a:ext>
            </a:extLst>
          </p:cNvPr>
          <p:cNvSpPr/>
          <p:nvPr/>
        </p:nvSpPr>
        <p:spPr bwMode="gray">
          <a:xfrm>
            <a:off x="714529" y="4951496"/>
            <a:ext cx="2227039" cy="86766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125000"/>
              </a:lnSpc>
            </a:pPr>
            <a:r>
              <a:rPr lang="zh-CN" altLang="en-US" b="1" dirty="0">
                <a:solidFill>
                  <a:srgbClr val="000000"/>
                </a:solidFill>
                <a:latin typeface="微软雅黑" panose="020B0503020204020204" pitchFamily="34" charset="-122"/>
                <a:ea typeface="微软雅黑" panose="020B0503020204020204" pitchFamily="34" charset="-122"/>
              </a:rPr>
              <a:t>说明书中收载的</a:t>
            </a:r>
            <a:endParaRPr lang="en-US" altLang="zh-CN" b="1" dirty="0">
              <a:solidFill>
                <a:srgbClr val="000000"/>
              </a:solidFill>
              <a:latin typeface="微软雅黑" panose="020B0503020204020204" pitchFamily="34" charset="-122"/>
              <a:ea typeface="微软雅黑" panose="020B0503020204020204" pitchFamily="34" charset="-122"/>
            </a:endParaRPr>
          </a:p>
          <a:p>
            <a:pPr algn="ctr">
              <a:lnSpc>
                <a:spcPct val="125000"/>
              </a:lnSpc>
            </a:pPr>
            <a:r>
              <a:rPr lang="zh-CN" altLang="en-US" b="1" dirty="0">
                <a:solidFill>
                  <a:srgbClr val="000000"/>
                </a:solidFill>
                <a:latin typeface="微软雅黑" panose="020B0503020204020204" pitchFamily="34" charset="-122"/>
                <a:ea typeface="微软雅黑" panose="020B0503020204020204" pitchFamily="34" charset="-122"/>
              </a:rPr>
              <a:t>安全性信息</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8F6AADBD-0B45-3A3F-C9C1-D5C3C1BEEE72}"/>
              </a:ext>
            </a:extLst>
          </p:cNvPr>
          <p:cNvSpPr/>
          <p:nvPr/>
        </p:nvSpPr>
        <p:spPr bwMode="gray">
          <a:xfrm>
            <a:off x="716531" y="2688338"/>
            <a:ext cx="2227039" cy="2084831"/>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120000"/>
              </a:lnSpc>
            </a:pPr>
            <a:r>
              <a:rPr lang="zh-CN" altLang="en-US" b="1" dirty="0">
                <a:solidFill>
                  <a:srgbClr val="000000"/>
                </a:solidFill>
                <a:latin typeface="微软雅黑" panose="020B0503020204020204" pitchFamily="34" charset="-122"/>
                <a:ea typeface="微软雅黑" panose="020B0503020204020204" pitchFamily="34" charset="-122"/>
              </a:rPr>
              <a:t>国内外不良反应发生情况</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9D6EA8F9-B305-21B0-CE27-40DD5901B2CF}"/>
              </a:ext>
            </a:extLst>
          </p:cNvPr>
          <p:cNvSpPr/>
          <p:nvPr/>
        </p:nvSpPr>
        <p:spPr bwMode="gray">
          <a:xfrm>
            <a:off x="2950207" y="2688338"/>
            <a:ext cx="8450831" cy="2084831"/>
          </a:xfrm>
          <a:prstGeom prst="rect">
            <a:avLst/>
          </a:prstGeom>
          <a:no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85750" indent="-285750">
              <a:lnSpc>
                <a:spcPct val="130000"/>
              </a:lnSpc>
              <a:spcBef>
                <a:spcPts val="600"/>
              </a:spcBef>
              <a:buFont typeface="Arial" panose="020B0604020202020204" pitchFamily="34" charset="0"/>
              <a:buChar char="•"/>
            </a:pPr>
            <a:r>
              <a:rPr lang="zh-CN" altLang="en-US" sz="1400" dirty="0">
                <a:ea typeface="微软雅黑" panose="020B0503020204020204" pitchFamily="34" charset="-122"/>
                <a:cs typeface="Times New Roman" panose="02020603050405020304" pitchFamily="18" charset="0"/>
              </a:rPr>
              <a:t>真实世界显示，</a:t>
            </a:r>
            <a:r>
              <a:rPr lang="zh-CN" altLang="en-US" sz="1400" dirty="0">
                <a:latin typeface="微软雅黑" panose="020B0503020204020204" pitchFamily="34" charset="-122"/>
                <a:ea typeface="微软雅黑" panose="020B0503020204020204" pitchFamily="34" charset="-122"/>
              </a:rPr>
              <a:t>通过有效的患者识别和预处理，可将肝小静脉闭塞病</a:t>
            </a:r>
            <a:r>
              <a:rPr lang="en-US" altLang="zh-CN" sz="1400" dirty="0">
                <a:latin typeface="微软雅黑" panose="020B0503020204020204" pitchFamily="34" charset="-122"/>
                <a:ea typeface="微软雅黑" panose="020B0503020204020204" pitchFamily="34" charset="-122"/>
              </a:rPr>
              <a:t>(VOD) </a:t>
            </a:r>
            <a:r>
              <a:rPr lang="zh-CN" altLang="en-US" sz="1400" b="1" dirty="0">
                <a:solidFill>
                  <a:srgbClr val="C00000"/>
                </a:solidFill>
                <a:latin typeface="微软雅黑" panose="020B0503020204020204" pitchFamily="34" charset="-122"/>
                <a:ea typeface="微软雅黑" panose="020B0503020204020204" pitchFamily="34" charset="-122"/>
              </a:rPr>
              <a:t>实际发生几率几乎降至</a:t>
            </a:r>
            <a:r>
              <a:rPr lang="en-US" altLang="zh-CN" sz="1400" b="1" dirty="0">
                <a:solidFill>
                  <a:srgbClr val="C00000"/>
                </a:solidFill>
                <a:latin typeface="微软雅黑" panose="020B0503020204020204" pitchFamily="34" charset="-122"/>
                <a:ea typeface="微软雅黑" panose="020B0503020204020204" pitchFamily="34" charset="-122"/>
              </a:rPr>
              <a:t>0%</a:t>
            </a:r>
            <a:endParaRPr lang="en-US" altLang="zh-CN" sz="1400" baseline="30000" dirty="0">
              <a:latin typeface="微软雅黑" panose="020B0503020204020204" pitchFamily="34" charset="-122"/>
              <a:ea typeface="微软雅黑" panose="020B0503020204020204" pitchFamily="34" charset="-122"/>
            </a:endParaRPr>
          </a:p>
          <a:p>
            <a:pPr marL="628650" lvl="1" indent="-171450">
              <a:lnSpc>
                <a:spcPct val="130000"/>
              </a:lnSpc>
              <a:spcBef>
                <a:spcPts val="6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多中心回顾性分析显示，异基因移植后</a:t>
            </a:r>
            <a:r>
              <a:rPr lang="en-US" altLang="zh-CN" sz="1400" dirty="0">
                <a:latin typeface="微软雅黑" panose="020B0503020204020204" pitchFamily="34" charset="-122"/>
                <a:ea typeface="微软雅黑" panose="020B0503020204020204" pitchFamily="34" charset="-122"/>
              </a:rPr>
              <a:t>VOD</a:t>
            </a:r>
            <a:r>
              <a:rPr lang="zh-CN" altLang="en-US" sz="1400" dirty="0">
                <a:latin typeface="微软雅黑" panose="020B0503020204020204" pitchFamily="34" charset="-122"/>
                <a:ea typeface="微软雅黑" panose="020B0503020204020204" pitchFamily="34" charset="-122"/>
              </a:rPr>
              <a:t>的整体发生率仅</a:t>
            </a:r>
            <a:r>
              <a:rPr lang="en-US" altLang="zh-CN" sz="1400" b="1" dirty="0">
                <a:latin typeface="微软雅黑" panose="020B0503020204020204" pitchFamily="34" charset="-122"/>
                <a:ea typeface="微软雅黑" panose="020B0503020204020204" pitchFamily="34" charset="-122"/>
              </a:rPr>
              <a:t>0.4%</a:t>
            </a:r>
            <a:r>
              <a:rPr lang="en-US" altLang="zh-CN" sz="1400" baseline="30000" dirty="0">
                <a:latin typeface="微软雅黑" panose="020B0503020204020204" pitchFamily="34" charset="-122"/>
                <a:ea typeface="微软雅黑" panose="020B0503020204020204" pitchFamily="34" charset="-122"/>
              </a:rPr>
              <a:t>19</a:t>
            </a:r>
          </a:p>
          <a:p>
            <a:pPr marL="628650" lvl="1" indent="-171450">
              <a:lnSpc>
                <a:spcPct val="130000"/>
              </a:lnSpc>
              <a:spcBef>
                <a:spcPts val="600"/>
              </a:spcBef>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多项</a:t>
            </a:r>
            <a:r>
              <a:rPr lang="zh-CN" altLang="en-US" sz="1400" b="1" dirty="0">
                <a:latin typeface="微软雅黑" panose="020B0503020204020204" pitchFamily="34" charset="-122"/>
                <a:ea typeface="微软雅黑" panose="020B0503020204020204" pitchFamily="34" charset="-122"/>
              </a:rPr>
              <a:t>美国</a:t>
            </a:r>
            <a:r>
              <a:rPr lang="zh-CN" altLang="en-US" sz="1400" dirty="0">
                <a:latin typeface="微软雅黑" panose="020B0503020204020204" pitchFamily="34" charset="-122"/>
                <a:ea typeface="微软雅黑" panose="020B0503020204020204" pitchFamily="34" charset="-122"/>
              </a:rPr>
              <a:t>真实世界研究发现，通过进行有效的预处理后，</a:t>
            </a:r>
            <a:r>
              <a:rPr lang="zh-CN" altLang="en-US" sz="1400" b="1" dirty="0">
                <a:latin typeface="微软雅黑" panose="020B0503020204020204" pitchFamily="34" charset="-122"/>
                <a:ea typeface="微软雅黑" panose="020B0503020204020204" pitchFamily="34" charset="-122"/>
              </a:rPr>
              <a:t>未增加</a:t>
            </a:r>
            <a:r>
              <a:rPr lang="en-US" altLang="zh-CN" sz="1400" b="1" dirty="0">
                <a:latin typeface="微软雅黑" panose="020B0503020204020204" pitchFamily="34" charset="-122"/>
                <a:ea typeface="微软雅黑" panose="020B0503020204020204" pitchFamily="34" charset="-122"/>
              </a:rPr>
              <a:t>VOD</a:t>
            </a:r>
            <a:r>
              <a:rPr lang="zh-CN" altLang="en-US" sz="1400" b="1" dirty="0">
                <a:latin typeface="微软雅黑" panose="020B0503020204020204" pitchFamily="34" charset="-122"/>
                <a:ea typeface="微软雅黑" panose="020B0503020204020204" pitchFamily="34" charset="-122"/>
              </a:rPr>
              <a:t>发生风险</a:t>
            </a:r>
            <a:r>
              <a:rPr lang="en-US" altLang="zh-CN" sz="1400" baseline="30000" dirty="0">
                <a:latin typeface="微软雅黑" panose="020B0503020204020204" pitchFamily="34" charset="-122"/>
                <a:ea typeface="微软雅黑" panose="020B0503020204020204" pitchFamily="34" charset="-122"/>
              </a:rPr>
              <a:t>4</a:t>
            </a:r>
          </a:p>
          <a:p>
            <a:pPr marL="285750" indent="-285750">
              <a:lnSpc>
                <a:spcPct val="130000"/>
              </a:lnSpc>
              <a:spcBef>
                <a:spcPts val="600"/>
              </a:spcBef>
              <a:buFont typeface="Arial" panose="020B0604020202020204" pitchFamily="34" charset="0"/>
              <a:buChar char="•"/>
            </a:pPr>
            <a:r>
              <a:rPr lang="zh-CN" altLang="en-US" sz="1400" dirty="0">
                <a:ea typeface="微软雅黑" panose="020B0503020204020204" pitchFamily="34" charset="-122"/>
                <a:cs typeface="Times New Roman" panose="02020603050405020304" pitchFamily="18" charset="0"/>
              </a:rPr>
              <a:t>研究显示，</a:t>
            </a:r>
            <a:r>
              <a:rPr lang="zh-CN" altLang="en-US" sz="1400" dirty="0">
                <a:latin typeface="微软雅黑" panose="020B0503020204020204" pitchFamily="34" charset="-122"/>
                <a:ea typeface="微软雅黑" panose="020B0503020204020204" pitchFamily="34" charset="-122"/>
              </a:rPr>
              <a:t>肝小静脉闭塞病 </a:t>
            </a:r>
            <a:r>
              <a:rPr lang="en-US" altLang="zh-CN" sz="1400" dirty="0">
                <a:latin typeface="微软雅黑" panose="020B0503020204020204" pitchFamily="34" charset="-122"/>
                <a:ea typeface="微软雅黑" panose="020B0503020204020204" pitchFamily="34" charset="-122"/>
              </a:rPr>
              <a:t>(VOD) </a:t>
            </a:r>
            <a:r>
              <a:rPr lang="zh-CN" altLang="en-US" sz="1400" dirty="0">
                <a:latin typeface="微软雅黑" panose="020B0503020204020204" pitchFamily="34" charset="-122"/>
                <a:ea typeface="微软雅黑" panose="020B0503020204020204" pitchFamily="34" charset="-122"/>
              </a:rPr>
              <a:t>是</a:t>
            </a:r>
            <a:r>
              <a:rPr lang="zh-CN" altLang="en-US" sz="1400" b="1" dirty="0">
                <a:latin typeface="微软雅黑" panose="020B0503020204020204" pitchFamily="34" charset="-122"/>
                <a:ea typeface="微软雅黑" panose="020B0503020204020204" pitchFamily="34" charset="-122"/>
              </a:rPr>
              <a:t>可预防的</a:t>
            </a:r>
            <a:r>
              <a:rPr lang="zh-CN" altLang="en-US" sz="1400" dirty="0">
                <a:latin typeface="微软雅黑" panose="020B0503020204020204" pitchFamily="34" charset="-122"/>
                <a:ea typeface="微软雅黑" panose="020B0503020204020204" pitchFamily="34" charset="-122"/>
              </a:rPr>
              <a:t>：对高危患者采用熊去氧胆酸 </a:t>
            </a:r>
            <a:r>
              <a:rPr lang="en-US" altLang="zh-CN" sz="1400" dirty="0">
                <a:latin typeface="微软雅黑" panose="020B0503020204020204" pitchFamily="34" charset="-122"/>
                <a:ea typeface="微软雅黑" panose="020B0503020204020204" pitchFamily="34" charset="-122"/>
              </a:rPr>
              <a:t>(UDCA) </a:t>
            </a:r>
            <a:r>
              <a:rPr lang="zh-CN" altLang="en-US" sz="1400" dirty="0">
                <a:latin typeface="微软雅黑" panose="020B0503020204020204" pitchFamily="34" charset="-122"/>
                <a:ea typeface="微软雅黑" panose="020B0503020204020204" pitchFamily="34" charset="-122"/>
              </a:rPr>
              <a:t>进行移植前的预处理，可显著降低移植后肝小静脉闭塞病 </a:t>
            </a:r>
            <a:r>
              <a:rPr lang="en-US" altLang="zh-CN" sz="1400" dirty="0">
                <a:latin typeface="微软雅黑" panose="020B0503020204020204" pitchFamily="34" charset="-122"/>
                <a:ea typeface="微软雅黑" panose="020B0503020204020204" pitchFamily="34" charset="-122"/>
              </a:rPr>
              <a:t>(VOD) </a:t>
            </a:r>
            <a:r>
              <a:rPr lang="zh-CN" altLang="en-US" sz="1400" dirty="0">
                <a:latin typeface="微软雅黑" panose="020B0503020204020204" pitchFamily="34" charset="-122"/>
                <a:ea typeface="微软雅黑" panose="020B0503020204020204" pitchFamily="34" charset="-122"/>
              </a:rPr>
              <a:t>的发生率</a:t>
            </a:r>
            <a:r>
              <a:rPr lang="en-US" altLang="zh-CN" sz="1400" baseline="30000" dirty="0">
                <a:latin typeface="微软雅黑" panose="020B0503020204020204" pitchFamily="34" charset="-122"/>
                <a:ea typeface="微软雅黑" panose="020B0503020204020204" pitchFamily="34" charset="-122"/>
              </a:rPr>
              <a:t>20</a:t>
            </a:r>
          </a:p>
        </p:txBody>
      </p:sp>
      <p:sp>
        <p:nvSpPr>
          <p:cNvPr id="8" name="矩形 7">
            <a:extLst>
              <a:ext uri="{FF2B5EF4-FFF2-40B4-BE49-F238E27FC236}">
                <a16:creationId xmlns:a16="http://schemas.microsoft.com/office/drawing/2014/main" id="{F59B80E8-C305-F2B3-5547-1F0345724755}"/>
              </a:ext>
            </a:extLst>
          </p:cNvPr>
          <p:cNvSpPr/>
          <p:nvPr/>
        </p:nvSpPr>
        <p:spPr bwMode="gray">
          <a:xfrm>
            <a:off x="716532" y="1161110"/>
            <a:ext cx="2227039" cy="1355454"/>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125000"/>
              </a:lnSpc>
            </a:pPr>
            <a:r>
              <a:rPr lang="zh-CN" altLang="en-US" b="1" dirty="0">
                <a:solidFill>
                  <a:srgbClr val="000000"/>
                </a:solidFill>
                <a:latin typeface="微软雅黑" panose="020B0503020204020204" pitchFamily="34" charset="-122"/>
                <a:ea typeface="微软雅黑" panose="020B0503020204020204" pitchFamily="34" charset="-122"/>
              </a:rPr>
              <a:t>奥加伊妥珠单抗 </a:t>
            </a:r>
            <a:endParaRPr lang="en-US" altLang="zh-CN" b="1" dirty="0">
              <a:solidFill>
                <a:srgbClr val="000000"/>
              </a:solidFill>
              <a:latin typeface="微软雅黑" panose="020B0503020204020204" pitchFamily="34" charset="-122"/>
              <a:ea typeface="微软雅黑" panose="020B0503020204020204" pitchFamily="34" charset="-122"/>
            </a:endParaRPr>
          </a:p>
          <a:p>
            <a:pPr algn="ctr">
              <a:lnSpc>
                <a:spcPct val="125000"/>
              </a:lnSpc>
            </a:pPr>
            <a:r>
              <a:rPr lang="zh-CN" altLang="en-US" b="1" dirty="0">
                <a:solidFill>
                  <a:srgbClr val="000000"/>
                </a:solidFill>
                <a:latin typeface="微软雅黑" panose="020B0503020204020204" pitchFamily="34" charset="-122"/>
                <a:ea typeface="微软雅黑" panose="020B0503020204020204" pitchFamily="34" charset="-122"/>
              </a:rPr>
              <a:t>与目录内其他药物</a:t>
            </a:r>
            <a:endParaRPr lang="en-US" altLang="zh-CN" b="1" dirty="0">
              <a:solidFill>
                <a:srgbClr val="000000"/>
              </a:solidFill>
              <a:latin typeface="微软雅黑" panose="020B0503020204020204" pitchFamily="34" charset="-122"/>
              <a:ea typeface="微软雅黑" panose="020B0503020204020204" pitchFamily="34" charset="-122"/>
            </a:endParaRPr>
          </a:p>
          <a:p>
            <a:pPr algn="ctr">
              <a:lnSpc>
                <a:spcPct val="125000"/>
              </a:lnSpc>
            </a:pPr>
            <a:r>
              <a:rPr lang="zh-CN" altLang="en-US" b="1" dirty="0">
                <a:solidFill>
                  <a:srgbClr val="000000"/>
                </a:solidFill>
                <a:latin typeface="微软雅黑" panose="020B0503020204020204" pitchFamily="34" charset="-122"/>
                <a:ea typeface="微软雅黑" panose="020B0503020204020204" pitchFamily="34" charset="-122"/>
              </a:rPr>
              <a:t>相比</a:t>
            </a:r>
            <a:endParaRPr lang="en-US" altLang="zh-CN" b="1" dirty="0">
              <a:solidFill>
                <a:srgbClr val="00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012583B6-E34D-D697-9819-87737848879B}"/>
              </a:ext>
            </a:extLst>
          </p:cNvPr>
          <p:cNvSpPr/>
          <p:nvPr/>
        </p:nvSpPr>
        <p:spPr bwMode="gray">
          <a:xfrm>
            <a:off x="2943570" y="1169484"/>
            <a:ext cx="8450831" cy="1347080"/>
          </a:xfrm>
          <a:prstGeom prst="rect">
            <a:avLst/>
          </a:prstGeom>
          <a:noFill/>
          <a:ln w="12700" cap="flat" cmpd="sng" algn="ctr">
            <a:solidFill>
              <a:schemeClr val="bg1">
                <a:lumMod val="7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85750" indent="-285750">
              <a:lnSpc>
                <a:spcPct val="130000"/>
              </a:lnSpc>
              <a:spcBef>
                <a:spcPts val="1200"/>
              </a:spcBef>
              <a:buFont typeface="Arial" panose="020B0604020202020204" pitchFamily="34" charset="0"/>
              <a:buChar char="•"/>
            </a:pP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与传统药物相比：作为</a:t>
            </a:r>
            <a:r>
              <a:rPr lang="zh-CN" altLang="en-US" sz="1400" b="1" dirty="0">
                <a:solidFill>
                  <a:srgbClr val="000000"/>
                </a:solidFill>
                <a:latin typeface="Arial" panose="020B0604020202020204"/>
                <a:ea typeface="微软雅黑" panose="020B0503020204020204" pitchFamily="34" charset="-122"/>
                <a:cs typeface="Times New Roman" panose="02020603050405020304" pitchFamily="18" charset="0"/>
              </a:rPr>
              <a:t>首个且唯一</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治疗急性淋巴细胞白血病的抗体药物偶联物（</a:t>
            </a:r>
            <a:r>
              <a:rPr lang="en-US" altLang="zh-CN" sz="1400" b="1" dirty="0">
                <a:solidFill>
                  <a:srgbClr val="000000"/>
                </a:solidFill>
                <a:latin typeface="Arial" panose="020B0604020202020204"/>
                <a:ea typeface="微软雅黑" panose="020B0503020204020204" pitchFamily="34" charset="-122"/>
                <a:cs typeface="Times New Roman" panose="02020603050405020304" pitchFamily="18" charset="0"/>
              </a:rPr>
              <a:t>ADC</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）药物，实现</a:t>
            </a:r>
            <a:r>
              <a:rPr lang="zh-CN" altLang="en-US" sz="1400" b="1" dirty="0">
                <a:solidFill>
                  <a:srgbClr val="000000"/>
                </a:solidFill>
                <a:latin typeface="Arial" panose="020B0604020202020204"/>
                <a:ea typeface="微软雅黑" panose="020B0503020204020204" pitchFamily="34" charset="-122"/>
                <a:cs typeface="Times New Roman" panose="02020603050405020304" pitchFamily="18" charset="0"/>
              </a:rPr>
              <a:t>更精准</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、患者</a:t>
            </a:r>
            <a:r>
              <a:rPr lang="zh-CN" altLang="en-US" sz="1400" b="1" dirty="0">
                <a:solidFill>
                  <a:srgbClr val="000000"/>
                </a:solidFill>
                <a:latin typeface="Arial" panose="020B0604020202020204"/>
                <a:ea typeface="微软雅黑" panose="020B0503020204020204" pitchFamily="34" charset="-122"/>
                <a:cs typeface="Times New Roman" panose="02020603050405020304" pitchFamily="18" charset="0"/>
              </a:rPr>
              <a:t>更耐受</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的肿瘤细胞</a:t>
            </a:r>
            <a:r>
              <a:rPr lang="zh-CN" altLang="en-US" sz="1400" b="1" dirty="0">
                <a:solidFill>
                  <a:srgbClr val="000000"/>
                </a:solidFill>
                <a:latin typeface="Arial" panose="020B0604020202020204"/>
                <a:ea typeface="微软雅黑" panose="020B0503020204020204" pitchFamily="34" charset="-122"/>
                <a:cs typeface="Times New Roman" panose="02020603050405020304" pitchFamily="18" charset="0"/>
              </a:rPr>
              <a:t>强效</a:t>
            </a:r>
            <a:r>
              <a:rPr lang="zh-CN" altLang="en-US" sz="1400" dirty="0">
                <a:solidFill>
                  <a:srgbClr val="000000"/>
                </a:solidFill>
                <a:latin typeface="Arial" panose="020B0604020202020204"/>
                <a:ea typeface="微软雅黑" panose="020B0503020204020204" pitchFamily="34" charset="-122"/>
                <a:cs typeface="Times New Roman" panose="02020603050405020304" pitchFamily="18" charset="0"/>
              </a:rPr>
              <a:t>杀伤（传统化疗手段副作用大）</a:t>
            </a:r>
          </a:p>
          <a:p>
            <a:pPr marL="285750" indent="-285750">
              <a:lnSpc>
                <a:spcPct val="130000"/>
              </a:lnSpc>
              <a:spcBef>
                <a:spcPts val="1200"/>
              </a:spcBef>
              <a:buFont typeface="Arial" panose="020B0604020202020204" pitchFamily="34" charset="0"/>
              <a:buChar char="•"/>
            </a:pPr>
            <a:r>
              <a:rPr lang="zh-CN" altLang="en-US" sz="1400" b="1" dirty="0">
                <a:solidFill>
                  <a:srgbClr val="000000"/>
                </a:solidFill>
                <a:latin typeface="微软雅黑" panose="020B0503020204020204" pitchFamily="34" charset="-122"/>
                <a:ea typeface="微软雅黑" panose="020B0503020204020204" pitchFamily="34" charset="-122"/>
              </a:rPr>
              <a:t>与现有其他创新治疗方案相比</a:t>
            </a:r>
            <a:r>
              <a:rPr lang="zh-CN" altLang="en-US" sz="1400" b="1" dirty="0">
                <a:solidFill>
                  <a:srgbClr val="000000"/>
                </a:solidFill>
                <a:latin typeface="Arial" panose="020B0604020202020204"/>
                <a:ea typeface="微软雅黑" panose="020B0503020204020204" pitchFamily="34" charset="-122"/>
                <a:cs typeface="Times New Roman" panose="02020603050405020304" pitchFamily="18" charset="0"/>
              </a:rPr>
              <a:t>：</a:t>
            </a:r>
            <a:r>
              <a:rPr lang="zh-CN" altLang="en-US" sz="1400" b="1" dirty="0">
                <a:solidFill>
                  <a:srgbClr val="C00000"/>
                </a:solidFill>
                <a:latin typeface="Arial" panose="020B0604020202020204"/>
                <a:ea typeface="微软雅黑" panose="020B0503020204020204" pitchFamily="34" charset="-122"/>
                <a:cs typeface="Times New Roman" panose="02020603050405020304" pitchFamily="18" charset="0"/>
              </a:rPr>
              <a:t>严重不良反应（≥</a:t>
            </a:r>
            <a:r>
              <a:rPr lang="en-US" altLang="zh-CN" sz="1400" b="1" dirty="0">
                <a:solidFill>
                  <a:srgbClr val="C00000"/>
                </a:solidFill>
                <a:latin typeface="Arial" panose="020B0604020202020204"/>
                <a:ea typeface="微软雅黑" panose="020B0503020204020204" pitchFamily="34" charset="-122"/>
                <a:cs typeface="Times New Roman" panose="02020603050405020304" pitchFamily="18" charset="0"/>
              </a:rPr>
              <a:t>3</a:t>
            </a:r>
            <a:r>
              <a:rPr lang="zh-CN" altLang="en-US" sz="1400" b="1" dirty="0">
                <a:solidFill>
                  <a:srgbClr val="C00000"/>
                </a:solidFill>
                <a:latin typeface="Arial" panose="020B0604020202020204"/>
                <a:ea typeface="微软雅黑" panose="020B0503020204020204" pitchFamily="34" charset="-122"/>
                <a:cs typeface="Times New Roman" panose="02020603050405020304" pitchFamily="18" charset="0"/>
              </a:rPr>
              <a:t>级以上）发生比例降低</a:t>
            </a:r>
            <a:r>
              <a:rPr lang="en-US" altLang="zh-CN" sz="1400" b="1" dirty="0">
                <a:solidFill>
                  <a:srgbClr val="C00000"/>
                </a:solidFill>
                <a:latin typeface="Arial" panose="020B0604020202020204"/>
                <a:ea typeface="微软雅黑" panose="020B0503020204020204" pitchFamily="34" charset="-122"/>
                <a:cs typeface="Times New Roman" panose="02020603050405020304" pitchFamily="18" charset="0"/>
              </a:rPr>
              <a:t>14%</a:t>
            </a:r>
            <a:r>
              <a:rPr lang="en-US" altLang="zh-CN" sz="1400" baseline="30000" dirty="0">
                <a:solidFill>
                  <a:srgbClr val="000000"/>
                </a:solidFill>
                <a:latin typeface="Arial" panose="020B0604020202020204"/>
                <a:ea typeface="微软雅黑" panose="020B0503020204020204" pitchFamily="34" charset="-122"/>
                <a:cs typeface="Times New Roman" panose="02020603050405020304" pitchFamily="18" charset="0"/>
              </a:rPr>
              <a:t>8,13</a:t>
            </a:r>
            <a:r>
              <a:rPr lang="en-US" altLang="zh-CN" sz="1400" b="1" dirty="0">
                <a:solidFill>
                  <a:srgbClr val="C00000"/>
                </a:solidFill>
                <a:latin typeface="Arial" panose="020B0604020202020204"/>
                <a:ea typeface="微软雅黑" panose="020B0503020204020204" pitchFamily="34" charset="-122"/>
                <a:cs typeface="Times New Roman" panose="02020603050405020304" pitchFamily="18" charset="0"/>
              </a:rPr>
              <a:t>*</a:t>
            </a:r>
            <a:endParaRPr lang="en-US" altLang="zh-CN" sz="1400" baseline="30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C6F4CD09-067A-237B-9468-8D3B812E592F}"/>
              </a:ext>
            </a:extLst>
          </p:cNvPr>
          <p:cNvSpPr txBox="1"/>
          <p:nvPr/>
        </p:nvSpPr>
        <p:spPr bwMode="gray">
          <a:xfrm>
            <a:off x="2123078" y="528961"/>
            <a:ext cx="8739993" cy="556259"/>
          </a:xfrm>
          <a:prstGeom prst="rect">
            <a:avLst/>
          </a:prstGeom>
        </p:spPr>
        <p:txBody>
          <a:bodyPr wrap="square" lIns="45720" tIns="45720" rIns="45720" bIns="45720" rtlCol="0">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精准靶向</a:t>
            </a:r>
            <a:r>
              <a:rPr lang="zh-CN" altLang="en-US" sz="2000" b="1" dirty="0">
                <a:solidFill>
                  <a:srgbClr val="0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强效</a:t>
            </a:r>
            <a:r>
              <a:rPr lang="zh-CN" altLang="en-US" sz="2000" b="1" dirty="0">
                <a:solidFill>
                  <a:srgbClr val="000000"/>
                </a:solidFill>
                <a:latin typeface="微软雅黑" panose="020B0503020204020204" pitchFamily="34" charset="-122"/>
                <a:ea typeface="微软雅黑" panose="020B0503020204020204" pitchFamily="34" charset="-122"/>
              </a:rPr>
              <a:t>杀伤肿瘤细胞，严重不良反应比例</a:t>
            </a:r>
            <a:r>
              <a:rPr lang="zh-CN" altLang="en-US" sz="2000" b="1" dirty="0">
                <a:solidFill>
                  <a:srgbClr val="C00000"/>
                </a:solidFill>
                <a:latin typeface="微软雅黑" panose="020B0503020204020204" pitchFamily="34" charset="-122"/>
                <a:ea typeface="微软雅黑" panose="020B0503020204020204" pitchFamily="34" charset="-122"/>
              </a:rPr>
              <a:t>低</a:t>
            </a:r>
          </a:p>
        </p:txBody>
      </p:sp>
      <p:sp>
        <p:nvSpPr>
          <p:cNvPr id="10" name="矩形 9">
            <a:extLst>
              <a:ext uri="{FF2B5EF4-FFF2-40B4-BE49-F238E27FC236}">
                <a16:creationId xmlns:a16="http://schemas.microsoft.com/office/drawing/2014/main" id="{1B9DDF20-EEDF-8C74-4989-3DBC16F67392}"/>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spTree>
    <p:extLst>
      <p:ext uri="{BB962C8B-B14F-4D97-AF65-F5344CB8AC3E}">
        <p14:creationId xmlns:p14="http://schemas.microsoft.com/office/powerpoint/2010/main" val="138972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3960981925"/>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484632"/>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4. </a:t>
            </a:r>
            <a:r>
              <a:rPr lang="zh-CN" altLang="en-US" sz="2800" dirty="0">
                <a:latin typeface="微软雅黑" panose="020B0503020204020204" pitchFamily="34" charset="-122"/>
                <a:ea typeface="微软雅黑" panose="020B0503020204020204" pitchFamily="34" charset="-122"/>
              </a:rPr>
              <a:t>创新性</a:t>
            </a:r>
          </a:p>
        </p:txBody>
      </p:sp>
      <p:sp>
        <p:nvSpPr>
          <p:cNvPr id="3" name="文本框 2">
            <a:extLst>
              <a:ext uri="{FF2B5EF4-FFF2-40B4-BE49-F238E27FC236}">
                <a16:creationId xmlns:a16="http://schemas.microsoft.com/office/drawing/2014/main" id="{A2265586-8533-FD5E-68F8-0DF6453F12F4}"/>
              </a:ext>
            </a:extLst>
          </p:cNvPr>
          <p:cNvSpPr txBox="1"/>
          <p:nvPr/>
        </p:nvSpPr>
        <p:spPr bwMode="gray">
          <a:xfrm>
            <a:off x="2123076" y="506301"/>
            <a:ext cx="9207863" cy="556259"/>
          </a:xfrm>
          <a:prstGeom prst="rect">
            <a:avLst/>
          </a:prstGeom>
        </p:spPr>
        <p:txBody>
          <a:bodyPr wrap="square" lIns="45720" tIns="45720" rIns="45720" bIns="45720" rtlCol="0">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首个且唯一治疗白血病的</a:t>
            </a:r>
            <a:r>
              <a:rPr lang="en-US" altLang="zh-CN" sz="2000" b="1" dirty="0">
                <a:solidFill>
                  <a:srgbClr val="C00000"/>
                </a:solidFill>
                <a:latin typeface="微软雅黑" panose="020B0503020204020204" pitchFamily="34" charset="-122"/>
                <a:ea typeface="微软雅黑" panose="020B0503020204020204" pitchFamily="34" charset="-122"/>
              </a:rPr>
              <a:t>ADC</a:t>
            </a:r>
            <a:r>
              <a:rPr lang="zh-CN" altLang="en-US" sz="2000" b="1" dirty="0">
                <a:solidFill>
                  <a:srgbClr val="C00000"/>
                </a:solidFill>
                <a:latin typeface="微软雅黑" panose="020B0503020204020204" pitchFamily="34" charset="-122"/>
                <a:ea typeface="微软雅黑" panose="020B0503020204020204" pitchFamily="34" charset="-122"/>
              </a:rPr>
              <a:t>药物，获得</a:t>
            </a:r>
            <a:r>
              <a:rPr lang="en-US" altLang="zh-CN" sz="2000" b="1" dirty="0">
                <a:solidFill>
                  <a:srgbClr val="C00000"/>
                </a:solidFill>
                <a:latin typeface="微软雅黑" panose="020B0503020204020204" pitchFamily="34" charset="-122"/>
                <a:ea typeface="微软雅黑" panose="020B0503020204020204" pitchFamily="34" charset="-122"/>
              </a:rPr>
              <a:t>FDA</a:t>
            </a:r>
            <a:r>
              <a:rPr lang="zh-CN" altLang="en-US" sz="2000" b="1" dirty="0">
                <a:solidFill>
                  <a:srgbClr val="C00000"/>
                </a:solidFill>
                <a:latin typeface="微软雅黑" panose="020B0503020204020204" pitchFamily="34" charset="-122"/>
                <a:ea typeface="微软雅黑" panose="020B0503020204020204" pitchFamily="34" charset="-122"/>
              </a:rPr>
              <a:t>和</a:t>
            </a:r>
            <a:r>
              <a:rPr lang="en-US" altLang="zh-CN" sz="2000" b="1" dirty="0">
                <a:solidFill>
                  <a:srgbClr val="C00000"/>
                </a:solidFill>
                <a:latin typeface="微软雅黑" panose="020B0503020204020204" pitchFamily="34" charset="-122"/>
                <a:ea typeface="微软雅黑" panose="020B0503020204020204" pitchFamily="34" charset="-122"/>
              </a:rPr>
              <a:t>EMA</a:t>
            </a:r>
            <a:r>
              <a:rPr lang="zh-CN" altLang="en-US" sz="2000" b="1" dirty="0">
                <a:solidFill>
                  <a:srgbClr val="C00000"/>
                </a:solidFill>
                <a:latin typeface="微软雅黑" panose="020B0503020204020204" pitchFamily="34" charset="-122"/>
                <a:ea typeface="微软雅黑" panose="020B0503020204020204" pitchFamily="34" charset="-122"/>
              </a:rPr>
              <a:t>的孤儿药认证；罕见肿瘤</a:t>
            </a:r>
          </a:p>
        </p:txBody>
      </p:sp>
      <p:sp>
        <p:nvSpPr>
          <p:cNvPr id="11" name="矩形 10">
            <a:extLst>
              <a:ext uri="{FF2B5EF4-FFF2-40B4-BE49-F238E27FC236}">
                <a16:creationId xmlns:a16="http://schemas.microsoft.com/office/drawing/2014/main" id="{0CB6F404-5728-F5B2-EB4E-595FD8B68B6F}"/>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sp>
        <p:nvSpPr>
          <p:cNvPr id="9" name="矩形 8">
            <a:extLst>
              <a:ext uri="{FF2B5EF4-FFF2-40B4-BE49-F238E27FC236}">
                <a16:creationId xmlns:a16="http://schemas.microsoft.com/office/drawing/2014/main" id="{44BB2695-3E73-9562-699E-4C8E09F5909C}"/>
              </a:ext>
            </a:extLst>
          </p:cNvPr>
          <p:cNvSpPr/>
          <p:nvPr/>
        </p:nvSpPr>
        <p:spPr bwMode="gray">
          <a:xfrm>
            <a:off x="2136017" y="1033188"/>
            <a:ext cx="8674343" cy="456349"/>
          </a:xfrm>
          <a:prstGeom prst="rect">
            <a:avLst/>
          </a:prstGeom>
          <a:solidFill>
            <a:srgbClr val="DDF1FF"/>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中国</a:t>
            </a:r>
            <a:r>
              <a:rPr lang="zh-CN" altLang="en-US" sz="1600" b="1" dirty="0">
                <a:solidFill>
                  <a:srgbClr val="0047BB"/>
                </a:solidFill>
                <a:latin typeface="微软雅黑" panose="020B0503020204020204" pitchFamily="34" charset="-122"/>
                <a:ea typeface="微软雅黑" panose="020B0503020204020204" pitchFamily="34" charset="-122"/>
              </a:rPr>
              <a:t>首个</a:t>
            </a:r>
            <a:r>
              <a:rPr lang="zh-CN" altLang="en-US" sz="1600" b="1" dirty="0">
                <a:latin typeface="微软雅黑" panose="020B0503020204020204" pitchFamily="34" charset="-122"/>
                <a:ea typeface="微软雅黑" panose="020B0503020204020204" pitchFamily="34" charset="-122"/>
              </a:rPr>
              <a:t>且</a:t>
            </a:r>
            <a:r>
              <a:rPr lang="zh-CN" altLang="en-US" sz="1600" b="1" dirty="0">
                <a:solidFill>
                  <a:srgbClr val="0047BB"/>
                </a:solidFill>
                <a:latin typeface="微软雅黑" panose="020B0503020204020204" pitchFamily="34" charset="-122"/>
                <a:ea typeface="微软雅黑" panose="020B0503020204020204" pitchFamily="34" charset="-122"/>
              </a:rPr>
              <a:t>唯一</a:t>
            </a:r>
            <a:r>
              <a:rPr lang="zh-CN" altLang="en-US" sz="1600" b="1" dirty="0">
                <a:latin typeface="微软雅黑" panose="020B0503020204020204" pitchFamily="34" charset="-122"/>
                <a:ea typeface="微软雅黑" panose="020B0503020204020204" pitchFamily="34" charset="-122"/>
              </a:rPr>
              <a:t>治疗急性淋巴细胞白血病的</a:t>
            </a:r>
            <a:r>
              <a:rPr lang="zh-CN" altLang="en-US" sz="1600" b="1" dirty="0">
                <a:solidFill>
                  <a:srgbClr val="0047BB"/>
                </a:solidFill>
                <a:latin typeface="微软雅黑" panose="020B0503020204020204" pitchFamily="34" charset="-122"/>
                <a:ea typeface="微软雅黑" panose="020B0503020204020204" pitchFamily="34" charset="-122"/>
              </a:rPr>
              <a:t>抗体药物偶联物（</a:t>
            </a:r>
            <a:r>
              <a:rPr lang="en-US" altLang="zh-CN" sz="1600" b="1" dirty="0">
                <a:solidFill>
                  <a:srgbClr val="0047BB"/>
                </a:solidFill>
                <a:latin typeface="微软雅黑" panose="020B0503020204020204" pitchFamily="34" charset="-122"/>
                <a:ea typeface="微软雅黑" panose="020B0503020204020204" pitchFamily="34" charset="-122"/>
              </a:rPr>
              <a:t>ADC</a:t>
            </a:r>
            <a:r>
              <a:rPr lang="zh-CN" altLang="en-US" sz="1600" b="1" dirty="0">
                <a:solidFill>
                  <a:srgbClr val="0047BB"/>
                </a:solidFill>
                <a:latin typeface="微软雅黑" panose="020B0503020204020204" pitchFamily="34" charset="-122"/>
                <a:ea typeface="微软雅黑" panose="020B0503020204020204" pitchFamily="34" charset="-122"/>
              </a:rPr>
              <a:t>），</a:t>
            </a:r>
            <a:r>
              <a:rPr lang="zh-CN" altLang="en-US" sz="1600" b="1" dirty="0">
                <a:solidFill>
                  <a:srgbClr val="C00000"/>
                </a:solidFill>
                <a:latin typeface="微软雅黑" panose="020B0503020204020204" pitchFamily="34" charset="-122"/>
                <a:ea typeface="微软雅黑" panose="020B0503020204020204" pitchFamily="34" charset="-122"/>
              </a:rPr>
              <a:t>罕见肿瘤</a:t>
            </a:r>
          </a:p>
        </p:txBody>
      </p:sp>
      <p:grpSp>
        <p:nvGrpSpPr>
          <p:cNvPr id="37" name="组合 36">
            <a:extLst>
              <a:ext uri="{FF2B5EF4-FFF2-40B4-BE49-F238E27FC236}">
                <a16:creationId xmlns:a16="http://schemas.microsoft.com/office/drawing/2014/main" id="{C57332BD-778B-DBB8-19DD-073E99DD29E9}"/>
              </a:ext>
            </a:extLst>
          </p:cNvPr>
          <p:cNvGrpSpPr/>
          <p:nvPr/>
        </p:nvGrpSpPr>
        <p:grpSpPr>
          <a:xfrm>
            <a:off x="1754974" y="1048962"/>
            <a:ext cx="424800" cy="424800"/>
            <a:chOff x="510540" y="1409879"/>
            <a:chExt cx="424800" cy="424800"/>
          </a:xfrm>
        </p:grpSpPr>
        <p:sp>
          <p:nvSpPr>
            <p:cNvPr id="38" name="椭圆 37">
              <a:extLst>
                <a:ext uri="{FF2B5EF4-FFF2-40B4-BE49-F238E27FC236}">
                  <a16:creationId xmlns:a16="http://schemas.microsoft.com/office/drawing/2014/main" id="{47F81E01-380C-D624-4D27-7261A0BE801F}"/>
                </a:ext>
              </a:extLst>
            </p:cNvPr>
            <p:cNvSpPr/>
            <p:nvPr/>
          </p:nvSpPr>
          <p:spPr bwMode="gray">
            <a:xfrm>
              <a:off x="510540" y="1409879"/>
              <a:ext cx="424800" cy="424800"/>
            </a:xfrm>
            <a:prstGeom prst="ellipse">
              <a:avLst/>
            </a:prstGeom>
            <a:solidFill>
              <a:srgbClr val="0047BB"/>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41" name="pills_65503">
              <a:extLst>
                <a:ext uri="{FF2B5EF4-FFF2-40B4-BE49-F238E27FC236}">
                  <a16:creationId xmlns:a16="http://schemas.microsoft.com/office/drawing/2014/main" id="{D8396DE1-2527-1D4F-7D36-21FFA6DE40AC}"/>
                </a:ext>
              </a:extLst>
            </p:cNvPr>
            <p:cNvSpPr>
              <a:spLocks noChangeAspect="1"/>
            </p:cNvSpPr>
            <p:nvPr/>
          </p:nvSpPr>
          <p:spPr>
            <a:xfrm>
              <a:off x="598387" y="1505386"/>
              <a:ext cx="249105" cy="21600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8126" h="588113">
                  <a:moveTo>
                    <a:pt x="384694" y="407112"/>
                  </a:moveTo>
                  <a:cubicBezTo>
                    <a:pt x="370792" y="407112"/>
                    <a:pt x="358875" y="419015"/>
                    <a:pt x="358875" y="433894"/>
                  </a:cubicBezTo>
                  <a:cubicBezTo>
                    <a:pt x="358875" y="447782"/>
                    <a:pt x="370792" y="459686"/>
                    <a:pt x="384694" y="459686"/>
                  </a:cubicBezTo>
                  <a:lnTo>
                    <a:pt x="536628" y="459686"/>
                  </a:lnTo>
                  <a:cubicBezTo>
                    <a:pt x="550530" y="459686"/>
                    <a:pt x="562447" y="447782"/>
                    <a:pt x="562447" y="433894"/>
                  </a:cubicBezTo>
                  <a:cubicBezTo>
                    <a:pt x="562447" y="419015"/>
                    <a:pt x="550530" y="407112"/>
                    <a:pt x="536628" y="407112"/>
                  </a:cubicBezTo>
                  <a:close/>
                  <a:moveTo>
                    <a:pt x="460165" y="286092"/>
                  </a:moveTo>
                  <a:cubicBezTo>
                    <a:pt x="542586" y="286092"/>
                    <a:pt x="608126" y="351562"/>
                    <a:pt x="608126" y="433894"/>
                  </a:cubicBezTo>
                  <a:cubicBezTo>
                    <a:pt x="608126" y="515235"/>
                    <a:pt x="542586" y="581697"/>
                    <a:pt x="460165" y="581697"/>
                  </a:cubicBezTo>
                  <a:cubicBezTo>
                    <a:pt x="378736" y="581697"/>
                    <a:pt x="312203" y="515235"/>
                    <a:pt x="312203" y="433894"/>
                  </a:cubicBezTo>
                  <a:cubicBezTo>
                    <a:pt x="312203" y="351562"/>
                    <a:pt x="378736" y="286092"/>
                    <a:pt x="460165" y="286092"/>
                  </a:cubicBezTo>
                  <a:close/>
                  <a:moveTo>
                    <a:pt x="321809" y="2715"/>
                  </a:moveTo>
                  <a:cubicBezTo>
                    <a:pt x="358818" y="-4475"/>
                    <a:pt x="398559" y="2467"/>
                    <a:pt x="432339" y="25277"/>
                  </a:cubicBezTo>
                  <a:cubicBezTo>
                    <a:pt x="500893" y="71889"/>
                    <a:pt x="518776" y="165112"/>
                    <a:pt x="472080" y="234533"/>
                  </a:cubicBezTo>
                  <a:lnTo>
                    <a:pt x="464132" y="246434"/>
                  </a:lnTo>
                  <a:cubicBezTo>
                    <a:pt x="463138" y="246434"/>
                    <a:pt x="461151" y="246434"/>
                    <a:pt x="460158" y="246434"/>
                  </a:cubicBezTo>
                  <a:cubicBezTo>
                    <a:pt x="433333" y="246434"/>
                    <a:pt x="407501" y="252385"/>
                    <a:pt x="384650" y="262302"/>
                  </a:cubicBezTo>
                  <a:lnTo>
                    <a:pt x="425384" y="201806"/>
                  </a:lnTo>
                  <a:cubicBezTo>
                    <a:pt x="454197" y="159161"/>
                    <a:pt x="443268" y="101641"/>
                    <a:pt x="400546" y="71889"/>
                  </a:cubicBezTo>
                  <a:cubicBezTo>
                    <a:pt x="358818" y="44120"/>
                    <a:pt x="303181" y="55029"/>
                    <a:pt x="274368" y="96682"/>
                  </a:cubicBezTo>
                  <a:lnTo>
                    <a:pt x="174022" y="244451"/>
                  </a:lnTo>
                  <a:lnTo>
                    <a:pt x="303181" y="331724"/>
                  </a:lnTo>
                  <a:cubicBezTo>
                    <a:pt x="284303" y="360484"/>
                    <a:pt x="273375" y="396187"/>
                    <a:pt x="273375" y="433873"/>
                  </a:cubicBezTo>
                  <a:cubicBezTo>
                    <a:pt x="273375" y="459658"/>
                    <a:pt x="278342" y="483459"/>
                    <a:pt x="287284" y="506269"/>
                  </a:cubicBezTo>
                  <a:lnTo>
                    <a:pt x="277349" y="520154"/>
                  </a:lnTo>
                  <a:cubicBezTo>
                    <a:pt x="229659" y="590567"/>
                    <a:pt x="133287" y="609410"/>
                    <a:pt x="62747" y="561807"/>
                  </a:cubicBezTo>
                  <a:cubicBezTo>
                    <a:pt x="-2826" y="517178"/>
                    <a:pt x="-19716" y="428914"/>
                    <a:pt x="24993" y="363459"/>
                  </a:cubicBezTo>
                  <a:lnTo>
                    <a:pt x="227672" y="64946"/>
                  </a:lnTo>
                  <a:cubicBezTo>
                    <a:pt x="250524" y="31227"/>
                    <a:pt x="284800" y="9905"/>
                    <a:pt x="321809" y="27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矩形 46">
            <a:extLst>
              <a:ext uri="{FF2B5EF4-FFF2-40B4-BE49-F238E27FC236}">
                <a16:creationId xmlns:a16="http://schemas.microsoft.com/office/drawing/2014/main" id="{570D273B-8C09-D8EF-974C-41A5140307F2}"/>
              </a:ext>
            </a:extLst>
          </p:cNvPr>
          <p:cNvSpPr/>
          <p:nvPr/>
        </p:nvSpPr>
        <p:spPr bwMode="gray">
          <a:xfrm>
            <a:off x="393458" y="2941631"/>
            <a:ext cx="1877302"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主要创新机制</a:t>
            </a:r>
          </a:p>
        </p:txBody>
      </p:sp>
      <p:sp>
        <p:nvSpPr>
          <p:cNvPr id="48" name="矩形 47">
            <a:extLst>
              <a:ext uri="{FF2B5EF4-FFF2-40B4-BE49-F238E27FC236}">
                <a16:creationId xmlns:a16="http://schemas.microsoft.com/office/drawing/2014/main" id="{8A707DFE-0614-BB14-8B6B-60A0C32D8721}"/>
              </a:ext>
            </a:extLst>
          </p:cNvPr>
          <p:cNvSpPr/>
          <p:nvPr/>
        </p:nvSpPr>
        <p:spPr bwMode="gray">
          <a:xfrm>
            <a:off x="2733020" y="2941631"/>
            <a:ext cx="8953277" cy="30739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b="1" dirty="0">
                <a:latin typeface="微软雅黑" panose="020B0503020204020204" pitchFamily="34" charset="-122"/>
                <a:ea typeface="微软雅黑" panose="020B0503020204020204" pitchFamily="34" charset="-122"/>
              </a:rPr>
              <a:t>创新带来的患者获益</a:t>
            </a:r>
          </a:p>
        </p:txBody>
      </p:sp>
      <p:sp>
        <p:nvSpPr>
          <p:cNvPr id="49" name="矩形 48">
            <a:extLst>
              <a:ext uri="{FF2B5EF4-FFF2-40B4-BE49-F238E27FC236}">
                <a16:creationId xmlns:a16="http://schemas.microsoft.com/office/drawing/2014/main" id="{4DEE1F94-B63E-2D40-E2CB-F869EC769E41}"/>
              </a:ext>
            </a:extLst>
          </p:cNvPr>
          <p:cNvSpPr/>
          <p:nvPr/>
        </p:nvSpPr>
        <p:spPr bwMode="gray">
          <a:xfrm>
            <a:off x="393458" y="3249029"/>
            <a:ext cx="1877302" cy="2986019"/>
          </a:xfrm>
          <a:prstGeom prst="rect">
            <a:avLst/>
          </a:prstGeom>
          <a:solidFill>
            <a:schemeClr val="bg2">
              <a:lumMod val="20000"/>
              <a:lumOff val="80000"/>
            </a:schemeClr>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spcAft>
                <a:spcPct val="0"/>
              </a:spcAft>
              <a:buClr>
                <a:schemeClr val="accent2"/>
              </a:buClr>
              <a:buSzPct val="90000"/>
            </a:pPr>
            <a:r>
              <a:rPr lang="zh-CN" altLang="en-US" sz="1600" b="1" dirty="0">
                <a:solidFill>
                  <a:srgbClr val="0047BB"/>
                </a:solidFill>
                <a:latin typeface="微软雅黑" panose="020B0503020204020204" pitchFamily="34" charset="-122"/>
                <a:ea typeface="微软雅黑" panose="020B0503020204020204" pitchFamily="34" charset="-122"/>
              </a:rPr>
              <a:t>首个</a:t>
            </a:r>
            <a:r>
              <a:rPr lang="zh-CN" altLang="en-US" sz="1600" b="1" dirty="0">
                <a:latin typeface="微软雅黑" panose="020B0503020204020204" pitchFamily="34" charset="-122"/>
                <a:ea typeface="微软雅黑" panose="020B0503020204020204" pitchFamily="34" charset="-122"/>
              </a:rPr>
              <a:t>且</a:t>
            </a:r>
            <a:r>
              <a:rPr lang="zh-CN" altLang="en-US" sz="1600" b="1" dirty="0">
                <a:solidFill>
                  <a:srgbClr val="0047BB"/>
                </a:solidFill>
                <a:latin typeface="微软雅黑" panose="020B0503020204020204" pitchFamily="34" charset="-122"/>
                <a:ea typeface="微软雅黑" panose="020B0503020204020204" pitchFamily="34" charset="-122"/>
              </a:rPr>
              <a:t>唯一</a:t>
            </a:r>
            <a:endParaRPr lang="en-US" altLang="zh-CN" sz="1600" b="1" dirty="0">
              <a:solidFill>
                <a:srgbClr val="0047BB"/>
              </a:solidFill>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治疗白血病的</a:t>
            </a:r>
            <a:endParaRPr lang="en-US" altLang="zh-CN" sz="1600" b="1" dirty="0">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solidFill>
                  <a:srgbClr val="0047BB"/>
                </a:solidFill>
                <a:latin typeface="微软雅黑" panose="020B0503020204020204" pitchFamily="34" charset="-122"/>
                <a:ea typeface="微软雅黑" panose="020B0503020204020204" pitchFamily="34" charset="-122"/>
              </a:rPr>
              <a:t>抗体药物偶联物</a:t>
            </a:r>
            <a:endParaRPr lang="en-US" altLang="zh-CN" sz="1600" b="1" dirty="0">
              <a:solidFill>
                <a:srgbClr val="0047BB"/>
              </a:solidFill>
              <a:latin typeface="微软雅黑" panose="020B0503020204020204" pitchFamily="34" charset="-122"/>
              <a:ea typeface="微软雅黑" panose="020B0503020204020204" pitchFamily="34" charset="-122"/>
            </a:endParaRPr>
          </a:p>
          <a:p>
            <a:pPr algn="ctr" fontAlgn="base">
              <a:spcAft>
                <a:spcPct val="0"/>
              </a:spcAft>
              <a:buClr>
                <a:schemeClr val="accent2"/>
              </a:buClr>
              <a:buSzPct val="90000"/>
            </a:pPr>
            <a:r>
              <a:rPr lang="zh-CN" altLang="en-US" sz="1600" b="1" dirty="0">
                <a:solidFill>
                  <a:srgbClr val="0047BB"/>
                </a:solidFill>
                <a:latin typeface="微软雅黑" panose="020B0503020204020204" pitchFamily="34" charset="-122"/>
                <a:ea typeface="微软雅黑" panose="020B0503020204020204" pitchFamily="34" charset="-122"/>
              </a:rPr>
              <a:t>（</a:t>
            </a:r>
            <a:r>
              <a:rPr lang="en-US" altLang="zh-CN" sz="1600" b="1" dirty="0">
                <a:solidFill>
                  <a:srgbClr val="0047BB"/>
                </a:solidFill>
                <a:latin typeface="微软雅黑" panose="020B0503020204020204" pitchFamily="34" charset="-122"/>
                <a:ea typeface="微软雅黑" panose="020B0503020204020204" pitchFamily="34" charset="-122"/>
              </a:rPr>
              <a:t>ADC</a:t>
            </a:r>
            <a:r>
              <a:rPr lang="zh-CN" altLang="en-US" sz="1600" b="1" dirty="0">
                <a:solidFill>
                  <a:srgbClr val="0047BB"/>
                </a:solidFill>
                <a:latin typeface="微软雅黑" panose="020B0503020204020204" pitchFamily="34" charset="-122"/>
                <a:ea typeface="微软雅黑" panose="020B0503020204020204" pitchFamily="34" charset="-122"/>
              </a:rPr>
              <a:t>）</a:t>
            </a:r>
            <a:endParaRPr lang="en-US" altLang="zh-CN" sz="1600" b="1" dirty="0">
              <a:solidFill>
                <a:srgbClr val="0047BB"/>
              </a:solidFill>
              <a:latin typeface="微软雅黑" panose="020B0503020204020204" pitchFamily="34" charset="-122"/>
              <a:ea typeface="微软雅黑" panose="020B0503020204020204" pitchFamily="34" charset="-122"/>
            </a:endParaRPr>
          </a:p>
        </p:txBody>
      </p:sp>
      <p:sp>
        <p:nvSpPr>
          <p:cNvPr id="50" name="矩形 49">
            <a:extLst>
              <a:ext uri="{FF2B5EF4-FFF2-40B4-BE49-F238E27FC236}">
                <a16:creationId xmlns:a16="http://schemas.microsoft.com/office/drawing/2014/main" id="{4A873D8C-01E3-687A-52C1-EA0EA73A0CCB}"/>
              </a:ext>
            </a:extLst>
          </p:cNvPr>
          <p:cNvSpPr/>
          <p:nvPr/>
        </p:nvSpPr>
        <p:spPr bwMode="gray">
          <a:xfrm>
            <a:off x="3494617" y="3249030"/>
            <a:ext cx="8191680" cy="1764930"/>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2563" indent="-182563" fontAlgn="base">
              <a:buSzPct val="90000"/>
              <a:buFont typeface="Arial" panose="020B0604020202020204" pitchFamily="34" charset="0"/>
              <a:buChar char="•"/>
            </a:pPr>
            <a:r>
              <a:rPr lang="zh-CN" altLang="en-US" sz="1300" b="1" dirty="0">
                <a:solidFill>
                  <a:srgbClr val="0047BB"/>
                </a:solidFill>
                <a:latin typeface="微软雅黑" panose="020B0503020204020204" pitchFamily="34" charset="-122"/>
                <a:ea typeface="微软雅黑" panose="020B0503020204020204" pitchFamily="34" charset="-122"/>
              </a:rPr>
              <a:t>更强效的肿瘤细胞杀伤能力：</a:t>
            </a:r>
            <a:endParaRPr lang="en-US" altLang="zh-CN" sz="1300" b="1" dirty="0">
              <a:solidFill>
                <a:srgbClr val="0047BB"/>
              </a:solidFill>
              <a:latin typeface="微软雅黑" panose="020B0503020204020204" pitchFamily="34" charset="-122"/>
              <a:ea typeface="微软雅黑" panose="020B0503020204020204" pitchFamily="34" charset="-122"/>
            </a:endParaRPr>
          </a:p>
          <a:p>
            <a:pPr marL="468312" indent="-285750" fontAlgn="base">
              <a:spcBef>
                <a:spcPts val="300"/>
              </a:spcBef>
              <a:buSzPct val="90000"/>
              <a:buFont typeface="Wingdings" panose="05000000000000000000" pitchFamily="2" charset="2"/>
              <a:buChar char="ü"/>
            </a:pPr>
            <a:r>
              <a:rPr lang="zh-CN" altLang="en-US" sz="1300" b="1" dirty="0">
                <a:latin typeface="微软雅黑" panose="020B0503020204020204" pitchFamily="34" charset="-122"/>
                <a:ea typeface="微软雅黑" panose="020B0503020204020204" pitchFamily="34" charset="-122"/>
              </a:rPr>
              <a:t>快速深度缓解</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CR/CRi</a:t>
            </a:r>
            <a:r>
              <a:rPr lang="zh-CN" altLang="en-US" sz="1300" dirty="0">
                <a:latin typeface="微软雅黑" panose="020B0503020204020204" pitchFamily="34" charset="-122"/>
                <a:ea typeface="微软雅黑" panose="020B0503020204020204" pitchFamily="34" charset="-122"/>
              </a:rPr>
              <a:t>达到</a:t>
            </a:r>
            <a:r>
              <a:rPr lang="en-US" altLang="zh-CN" sz="1300" dirty="0">
                <a:latin typeface="微软雅黑" panose="020B0503020204020204" pitchFamily="34" charset="-122"/>
                <a:ea typeface="微软雅黑" panose="020B0503020204020204" pitchFamily="34" charset="-122"/>
              </a:rPr>
              <a:t>80.7%</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MRD</a:t>
            </a:r>
            <a:r>
              <a:rPr lang="zh-CN" altLang="en-US" sz="1300" dirty="0">
                <a:latin typeface="微软雅黑" panose="020B0503020204020204" pitchFamily="34" charset="-122"/>
                <a:ea typeface="微软雅黑" panose="020B0503020204020204" pitchFamily="34" charset="-122"/>
              </a:rPr>
              <a:t>转阴率</a:t>
            </a:r>
            <a:r>
              <a:rPr lang="en-US" altLang="zh-CN" sz="1300" dirty="0">
                <a:latin typeface="微软雅黑" panose="020B0503020204020204" pitchFamily="34" charset="-122"/>
                <a:ea typeface="微软雅黑" panose="020B0503020204020204" pitchFamily="34" charset="-122"/>
              </a:rPr>
              <a:t>78.8%</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提升接受移植机会</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41%</a:t>
            </a:r>
            <a:r>
              <a:rPr lang="zh-CN" altLang="en-US" sz="1300" dirty="0">
                <a:latin typeface="微软雅黑" panose="020B0503020204020204" pitchFamily="34" charset="-122"/>
                <a:ea typeface="微软雅黑" panose="020B0503020204020204" pitchFamily="34" charset="-122"/>
              </a:rPr>
              <a:t>）、</a:t>
            </a:r>
            <a:r>
              <a:rPr lang="zh-CN" altLang="en-US" sz="1300" b="1" dirty="0">
                <a:latin typeface="微软雅黑" panose="020B0503020204020204" pitchFamily="34" charset="-122"/>
                <a:ea typeface="微软雅黑" panose="020B0503020204020204" pitchFamily="34" charset="-122"/>
              </a:rPr>
              <a:t>延长生命</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mOS 19.2</a:t>
            </a:r>
            <a:r>
              <a:rPr lang="zh-CN" altLang="en-US" sz="1300" dirty="0">
                <a:latin typeface="微软雅黑" panose="020B0503020204020204" pitchFamily="34" charset="-122"/>
                <a:ea typeface="微软雅黑" panose="020B0503020204020204" pitchFamily="34" charset="-122"/>
              </a:rPr>
              <a:t>个月）、</a:t>
            </a:r>
            <a:r>
              <a:rPr lang="zh-CN" altLang="en-US" sz="1300" b="1" dirty="0">
                <a:latin typeface="微软雅黑" panose="020B0503020204020204" pitchFamily="34" charset="-122"/>
                <a:ea typeface="微软雅黑" panose="020B0503020204020204" pitchFamily="34" charset="-122"/>
              </a:rPr>
              <a:t>降低复发</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DOR 11.5</a:t>
            </a:r>
            <a:r>
              <a:rPr lang="zh-CN" altLang="en-US" sz="1300" dirty="0">
                <a:latin typeface="微软雅黑" panose="020B0503020204020204" pitchFamily="34" charset="-122"/>
                <a:ea typeface="微软雅黑" panose="020B0503020204020204" pitchFamily="34" charset="-122"/>
              </a:rPr>
              <a:t>个月）</a:t>
            </a:r>
            <a:endParaRPr lang="en-US" altLang="zh-CN" sz="1300" b="1" dirty="0">
              <a:latin typeface="微软雅黑" panose="020B0503020204020204" pitchFamily="34" charset="-122"/>
              <a:ea typeface="微软雅黑" panose="020B0503020204020204" pitchFamily="34" charset="-122"/>
            </a:endParaRPr>
          </a:p>
          <a:p>
            <a:pPr marL="182563" indent="-182563" fontAlgn="base">
              <a:spcBef>
                <a:spcPts val="600"/>
              </a:spcBef>
              <a:buSzPct val="90000"/>
              <a:buFont typeface="Arial" panose="020B0604020202020204" pitchFamily="34" charset="0"/>
              <a:buChar char="•"/>
            </a:pPr>
            <a:r>
              <a:rPr lang="zh-CN" altLang="en-US" sz="1300" b="1" dirty="0">
                <a:solidFill>
                  <a:srgbClr val="0047BB"/>
                </a:solidFill>
                <a:latin typeface="微软雅黑" panose="020B0503020204020204" pitchFamily="34" charset="-122"/>
                <a:ea typeface="微软雅黑" panose="020B0503020204020204" pitchFamily="34" charset="-122"/>
              </a:rPr>
              <a:t>特殊患者获益：</a:t>
            </a:r>
            <a:endParaRPr lang="en-US" altLang="zh-CN" sz="1300" b="1" dirty="0">
              <a:solidFill>
                <a:srgbClr val="0047BB"/>
              </a:solidFill>
              <a:latin typeface="微软雅黑" panose="020B0503020204020204" pitchFamily="34" charset="-122"/>
              <a:ea typeface="微软雅黑" panose="020B0503020204020204" pitchFamily="34" charset="-122"/>
            </a:endParaRPr>
          </a:p>
          <a:p>
            <a:pPr marL="468312" indent="-285750" fontAlgn="base">
              <a:spcBef>
                <a:spcPts val="300"/>
              </a:spcBef>
              <a:buSzPct val="90000"/>
              <a:buFont typeface="Wingdings" panose="05000000000000000000" pitchFamily="2" charset="2"/>
              <a:buChar char="ü"/>
            </a:pPr>
            <a:r>
              <a:rPr lang="zh-CN" altLang="en-US" sz="1300" dirty="0">
                <a:latin typeface="微软雅黑" panose="020B0503020204020204" pitchFamily="34" charset="-122"/>
                <a:ea typeface="微软雅黑" panose="020B0503020204020204" pitchFamily="34" charset="-122"/>
              </a:rPr>
              <a:t>唯一</a:t>
            </a:r>
            <a:r>
              <a:rPr lang="zh-CN" altLang="en-US" sz="1300" b="1" dirty="0">
                <a:latin typeface="微软雅黑" panose="020B0503020204020204" pitchFamily="34" charset="-122"/>
                <a:ea typeface="微软雅黑" panose="020B0503020204020204" pitchFamily="34" charset="-122"/>
              </a:rPr>
              <a:t>高肿瘤负荷患者</a:t>
            </a:r>
            <a:r>
              <a:rPr lang="zh-CN" altLang="en-US" sz="1300" dirty="0">
                <a:latin typeface="微软雅黑" panose="020B0503020204020204" pitchFamily="34" charset="-122"/>
                <a:ea typeface="微软雅黑" panose="020B0503020204020204" pitchFamily="34" charset="-122"/>
              </a:rPr>
              <a:t>仍可显著获益的治疗药物：肿瘤骨髓原始细胞比例（</a:t>
            </a:r>
            <a:r>
              <a:rPr lang="en-US" altLang="zh-CN" sz="1300" dirty="0">
                <a:latin typeface="微软雅黑" panose="020B0503020204020204" pitchFamily="34" charset="-122"/>
                <a:ea typeface="微软雅黑" panose="020B0503020204020204" pitchFamily="34" charset="-122"/>
              </a:rPr>
              <a:t>BMB%</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&gt;50%</a:t>
            </a:r>
            <a:r>
              <a:rPr lang="zh-CN" altLang="en-US" sz="1300" dirty="0">
                <a:latin typeface="微软雅黑" panose="020B0503020204020204" pitchFamily="34" charset="-122"/>
                <a:ea typeface="微软雅黑" panose="020B0503020204020204" pitchFamily="34" charset="-122"/>
              </a:rPr>
              <a:t>患者，治疗后</a:t>
            </a:r>
            <a:r>
              <a:rPr lang="zh-CN" altLang="en-US" sz="1300" b="1" dirty="0">
                <a:latin typeface="微软雅黑" panose="020B0503020204020204" pitchFamily="34" charset="-122"/>
                <a:ea typeface="微软雅黑" panose="020B0503020204020204" pitchFamily="34" charset="-122"/>
              </a:rPr>
              <a:t>总缓解率高达</a:t>
            </a:r>
            <a:r>
              <a:rPr lang="en-US" altLang="zh-CN" sz="1300" b="1" dirty="0">
                <a:latin typeface="微软雅黑" panose="020B0503020204020204" pitchFamily="34" charset="-122"/>
                <a:ea typeface="微软雅黑" panose="020B0503020204020204" pitchFamily="34" charset="-122"/>
              </a:rPr>
              <a:t>70-75%</a:t>
            </a:r>
          </a:p>
          <a:p>
            <a:pPr marL="468312" indent="-285750" fontAlgn="base">
              <a:spcBef>
                <a:spcPts val="300"/>
              </a:spcBef>
              <a:buSzPct val="90000"/>
              <a:buFont typeface="Wingdings" panose="05000000000000000000" pitchFamily="2" charset="2"/>
              <a:buChar char="ü"/>
            </a:pPr>
            <a:r>
              <a:rPr lang="zh-CN" altLang="en-US" sz="1300" b="1" dirty="0">
                <a:latin typeface="微软雅黑" panose="020B0503020204020204" pitchFamily="34" charset="-122"/>
                <a:ea typeface="微软雅黑" panose="020B0503020204020204" pitchFamily="34" charset="-122"/>
              </a:rPr>
              <a:t>老年患者</a:t>
            </a:r>
            <a:r>
              <a:rPr lang="zh-CN" altLang="en-US" sz="1300" dirty="0">
                <a:latin typeface="微软雅黑" panose="020B0503020204020204" pitchFamily="34" charset="-122"/>
                <a:ea typeface="微软雅黑" panose="020B0503020204020204" pitchFamily="34" charset="-122"/>
              </a:rPr>
              <a:t>无法接受移植，但指南证实使用奥加伊妥珠单抗治疗后仍可取得</a:t>
            </a:r>
            <a:r>
              <a:rPr lang="zh-CN" altLang="en-US" sz="1300" b="1" dirty="0">
                <a:latin typeface="微软雅黑" panose="020B0503020204020204" pitchFamily="34" charset="-122"/>
                <a:ea typeface="微软雅黑" panose="020B0503020204020204" pitchFamily="34" charset="-122"/>
              </a:rPr>
              <a:t>较好疗效</a:t>
            </a:r>
            <a:endParaRPr lang="en-US" altLang="zh-CN" sz="1300" b="1" dirty="0">
              <a:latin typeface="微软雅黑" panose="020B0503020204020204" pitchFamily="34" charset="-122"/>
              <a:ea typeface="微软雅黑" panose="020B0503020204020204" pitchFamily="34" charset="-122"/>
            </a:endParaRPr>
          </a:p>
        </p:txBody>
      </p:sp>
      <p:sp>
        <p:nvSpPr>
          <p:cNvPr id="52" name="箭头: 右 51">
            <a:extLst>
              <a:ext uri="{FF2B5EF4-FFF2-40B4-BE49-F238E27FC236}">
                <a16:creationId xmlns:a16="http://schemas.microsoft.com/office/drawing/2014/main" id="{614178B7-768E-D1E2-4652-E3C4234F9858}"/>
              </a:ext>
            </a:extLst>
          </p:cNvPr>
          <p:cNvSpPr/>
          <p:nvPr/>
        </p:nvSpPr>
        <p:spPr bwMode="gray">
          <a:xfrm>
            <a:off x="2362068" y="3969492"/>
            <a:ext cx="252000" cy="324000"/>
          </a:xfrm>
          <a:prstGeom prst="rightArrow">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53" name="矩形 52">
            <a:extLst>
              <a:ext uri="{FF2B5EF4-FFF2-40B4-BE49-F238E27FC236}">
                <a16:creationId xmlns:a16="http://schemas.microsoft.com/office/drawing/2014/main" id="{CB75652A-1486-801C-3D06-701165E26E30}"/>
              </a:ext>
            </a:extLst>
          </p:cNvPr>
          <p:cNvSpPr/>
          <p:nvPr/>
        </p:nvSpPr>
        <p:spPr bwMode="gray">
          <a:xfrm>
            <a:off x="2735757" y="3249029"/>
            <a:ext cx="760228" cy="1764927"/>
          </a:xfrm>
          <a:prstGeom prst="rect">
            <a:avLst/>
          </a:prstGeom>
          <a:solidFill>
            <a:srgbClr val="DDF1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300" b="1" dirty="0">
                <a:latin typeface="微软雅黑" panose="020B0503020204020204" pitchFamily="34" charset="-122"/>
                <a:ea typeface="微软雅黑" panose="020B0503020204020204" pitchFamily="34" charset="-122"/>
              </a:rPr>
              <a:t>提升</a:t>
            </a:r>
            <a:endParaRPr lang="en-US" altLang="zh-CN" sz="1300" b="1" dirty="0">
              <a:latin typeface="微软雅黑" panose="020B0503020204020204" pitchFamily="34" charset="-122"/>
              <a:ea typeface="微软雅黑" panose="020B0503020204020204" pitchFamily="34" charset="-122"/>
            </a:endParaRPr>
          </a:p>
          <a:p>
            <a:pPr algn="ctr" fontAlgn="base">
              <a:lnSpc>
                <a:spcPct val="90000"/>
              </a:lnSpc>
              <a:spcAft>
                <a:spcPct val="0"/>
              </a:spcAft>
              <a:buClr>
                <a:schemeClr val="accent2"/>
              </a:buClr>
              <a:buSzPct val="90000"/>
            </a:pPr>
            <a:r>
              <a:rPr lang="zh-CN" altLang="en-US" sz="1300" b="1" dirty="0">
                <a:latin typeface="微软雅黑" panose="020B0503020204020204" pitchFamily="34" charset="-122"/>
                <a:ea typeface="微软雅黑" panose="020B0503020204020204" pitchFamily="34" charset="-122"/>
              </a:rPr>
              <a:t>有效性</a:t>
            </a:r>
          </a:p>
        </p:txBody>
      </p:sp>
      <p:sp>
        <p:nvSpPr>
          <p:cNvPr id="54" name="矩形 53">
            <a:extLst>
              <a:ext uri="{FF2B5EF4-FFF2-40B4-BE49-F238E27FC236}">
                <a16:creationId xmlns:a16="http://schemas.microsoft.com/office/drawing/2014/main" id="{427CC06D-1C2E-4004-F648-7A84B45BB756}"/>
              </a:ext>
            </a:extLst>
          </p:cNvPr>
          <p:cNvSpPr/>
          <p:nvPr/>
        </p:nvSpPr>
        <p:spPr bwMode="gray">
          <a:xfrm>
            <a:off x="3491880" y="5085449"/>
            <a:ext cx="8191680" cy="540000"/>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2563" indent="-182563" fontAlgn="base">
              <a:buSzPct val="90000"/>
              <a:buFont typeface="Arial" panose="020B0604020202020204" pitchFamily="34" charset="0"/>
              <a:buChar char="•"/>
            </a:pPr>
            <a:r>
              <a:rPr lang="zh-CN" altLang="en-US" sz="1300" b="1" dirty="0">
                <a:solidFill>
                  <a:srgbClr val="0047BB"/>
                </a:solidFill>
                <a:latin typeface="微软雅黑" panose="020B0503020204020204" pitchFamily="34" charset="-122"/>
                <a:ea typeface="微软雅黑" panose="020B0503020204020204" pitchFamily="34" charset="-122"/>
              </a:rPr>
              <a:t>精准靶向：</a:t>
            </a:r>
            <a:r>
              <a:rPr lang="zh-CN" altLang="en-US" sz="1300" dirty="0">
                <a:latin typeface="微软雅黑" panose="020B0503020204020204" pitchFamily="34" charset="-122"/>
                <a:ea typeface="微软雅黑" panose="020B0503020204020204" pitchFamily="34" charset="-122"/>
              </a:rPr>
              <a:t>与同适应症下目录外药品相比，严重不良反应发生比例显著降低</a:t>
            </a:r>
            <a:r>
              <a:rPr lang="en-US" altLang="zh-CN" sz="1300" dirty="0">
                <a:latin typeface="微软雅黑" panose="020B0503020204020204" pitchFamily="34" charset="-122"/>
                <a:ea typeface="微软雅黑" panose="020B0503020204020204" pitchFamily="34" charset="-122"/>
              </a:rPr>
              <a:t>14%</a:t>
            </a:r>
            <a:r>
              <a:rPr lang="en-US" altLang="zh-CN" sz="1300" baseline="30000" dirty="0">
                <a:latin typeface="微软雅黑" panose="020B0503020204020204" pitchFamily="34" charset="-122"/>
                <a:ea typeface="微软雅黑" panose="020B0503020204020204" pitchFamily="34" charset="-122"/>
              </a:rPr>
              <a:t>7,24</a:t>
            </a:r>
          </a:p>
        </p:txBody>
      </p:sp>
      <p:sp>
        <p:nvSpPr>
          <p:cNvPr id="56" name="矩形 55">
            <a:extLst>
              <a:ext uri="{FF2B5EF4-FFF2-40B4-BE49-F238E27FC236}">
                <a16:creationId xmlns:a16="http://schemas.microsoft.com/office/drawing/2014/main" id="{0826074A-7693-FB91-916B-E1CC5A976A01}"/>
              </a:ext>
            </a:extLst>
          </p:cNvPr>
          <p:cNvSpPr/>
          <p:nvPr/>
        </p:nvSpPr>
        <p:spPr bwMode="gray">
          <a:xfrm>
            <a:off x="2733020" y="5085449"/>
            <a:ext cx="760228" cy="540000"/>
          </a:xfrm>
          <a:prstGeom prst="rect">
            <a:avLst/>
          </a:prstGeom>
          <a:solidFill>
            <a:srgbClr val="DDF1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300" b="1" dirty="0">
                <a:latin typeface="微软雅黑" panose="020B0503020204020204" pitchFamily="34" charset="-122"/>
                <a:ea typeface="微软雅黑" panose="020B0503020204020204" pitchFamily="34" charset="-122"/>
              </a:rPr>
              <a:t>提升</a:t>
            </a:r>
            <a:endParaRPr lang="en-US" altLang="zh-CN" sz="1300" b="1" dirty="0">
              <a:latin typeface="微软雅黑" panose="020B0503020204020204" pitchFamily="34" charset="-122"/>
              <a:ea typeface="微软雅黑" panose="020B0503020204020204" pitchFamily="34" charset="-122"/>
            </a:endParaRPr>
          </a:p>
          <a:p>
            <a:pPr algn="ctr" fontAlgn="base">
              <a:lnSpc>
                <a:spcPct val="90000"/>
              </a:lnSpc>
              <a:spcAft>
                <a:spcPct val="0"/>
              </a:spcAft>
              <a:buClr>
                <a:schemeClr val="accent2"/>
              </a:buClr>
              <a:buSzPct val="90000"/>
            </a:pPr>
            <a:r>
              <a:rPr lang="zh-CN" altLang="en-US" sz="1300" b="1" dirty="0">
                <a:latin typeface="微软雅黑" panose="020B0503020204020204" pitchFamily="34" charset="-122"/>
                <a:ea typeface="微软雅黑" panose="020B0503020204020204" pitchFamily="34" charset="-122"/>
              </a:rPr>
              <a:t>安全性</a:t>
            </a:r>
          </a:p>
        </p:txBody>
      </p:sp>
      <p:sp>
        <p:nvSpPr>
          <p:cNvPr id="60" name="箭头: 右 59">
            <a:extLst>
              <a:ext uri="{FF2B5EF4-FFF2-40B4-BE49-F238E27FC236}">
                <a16:creationId xmlns:a16="http://schemas.microsoft.com/office/drawing/2014/main" id="{B8B8308B-FCD1-8DC4-3FE9-75728FA3CA96}"/>
              </a:ext>
            </a:extLst>
          </p:cNvPr>
          <p:cNvSpPr/>
          <p:nvPr/>
        </p:nvSpPr>
        <p:spPr bwMode="gray">
          <a:xfrm>
            <a:off x="2362068" y="5193449"/>
            <a:ext cx="252000" cy="324000"/>
          </a:xfrm>
          <a:prstGeom prst="rightArrow">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62" name="矩形 61">
            <a:extLst>
              <a:ext uri="{FF2B5EF4-FFF2-40B4-BE49-F238E27FC236}">
                <a16:creationId xmlns:a16="http://schemas.microsoft.com/office/drawing/2014/main" id="{FA98A066-C85D-D698-C3C8-A20E7BAAC34B}"/>
              </a:ext>
            </a:extLst>
          </p:cNvPr>
          <p:cNvSpPr/>
          <p:nvPr/>
        </p:nvSpPr>
        <p:spPr bwMode="gray">
          <a:xfrm>
            <a:off x="3493248" y="5695048"/>
            <a:ext cx="8191680" cy="540000"/>
          </a:xfrm>
          <a:prstGeom prst="rect">
            <a:avLst/>
          </a:prstGeom>
          <a:solidFill>
            <a:schemeClr val="bg1"/>
          </a:solid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182563" indent="-182563" fontAlgn="base">
              <a:buSzPct val="90000"/>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每周期（</a:t>
            </a:r>
            <a:r>
              <a:rPr lang="en-US" altLang="zh-CN" sz="1300" dirty="0">
                <a:latin typeface="微软雅黑" panose="020B0503020204020204" pitchFamily="34" charset="-122"/>
                <a:ea typeface="微软雅黑" panose="020B0503020204020204" pitchFamily="34" charset="-122"/>
              </a:rPr>
              <a:t>28</a:t>
            </a:r>
            <a:r>
              <a:rPr lang="zh-CN" altLang="en-US" sz="1300" dirty="0">
                <a:latin typeface="微软雅黑" panose="020B0503020204020204" pitchFamily="34" charset="-122"/>
                <a:ea typeface="微软雅黑" panose="020B0503020204020204" pitchFamily="34" charset="-122"/>
              </a:rPr>
              <a:t>天）仅需给药</a:t>
            </a:r>
            <a:r>
              <a:rPr lang="en-US" altLang="zh-CN" sz="1300" b="1" dirty="0">
                <a:solidFill>
                  <a:srgbClr val="0047BB"/>
                </a:solidFill>
                <a:latin typeface="微软雅黑" panose="020B0503020204020204" pitchFamily="34" charset="-122"/>
                <a:ea typeface="微软雅黑" panose="020B0503020204020204" pitchFamily="34" charset="-122"/>
              </a:rPr>
              <a:t>3</a:t>
            </a:r>
            <a:r>
              <a:rPr lang="zh-CN" altLang="en-US" sz="1300" b="1" dirty="0">
                <a:solidFill>
                  <a:srgbClr val="0047BB"/>
                </a:solidFill>
                <a:latin typeface="微软雅黑" panose="020B0503020204020204" pitchFamily="34" charset="-122"/>
                <a:ea typeface="微软雅黑" panose="020B0503020204020204" pitchFamily="34" charset="-122"/>
              </a:rPr>
              <a:t>次</a:t>
            </a:r>
            <a:r>
              <a:rPr lang="zh-CN" altLang="en-US" sz="1300" dirty="0">
                <a:latin typeface="微软雅黑" panose="020B0503020204020204" pitchFamily="34" charset="-122"/>
                <a:ea typeface="微软雅黑" panose="020B0503020204020204" pitchFamily="34" charset="-122"/>
              </a:rPr>
              <a:t>。每次</a:t>
            </a:r>
            <a:r>
              <a:rPr lang="en-US" altLang="zh-CN" sz="1300" b="1" dirty="0">
                <a:solidFill>
                  <a:srgbClr val="0047BB"/>
                </a:solidFill>
                <a:latin typeface="微软雅黑" panose="020B0503020204020204" pitchFamily="34" charset="-122"/>
                <a:ea typeface="微软雅黑" panose="020B0503020204020204" pitchFamily="34" charset="-122"/>
              </a:rPr>
              <a:t>1</a:t>
            </a:r>
            <a:r>
              <a:rPr lang="zh-CN" altLang="en-US" sz="1300" b="1" dirty="0">
                <a:solidFill>
                  <a:srgbClr val="0047BB"/>
                </a:solidFill>
                <a:latin typeface="微软雅黑" panose="020B0503020204020204" pitchFamily="34" charset="-122"/>
                <a:ea typeface="微软雅黑" panose="020B0503020204020204" pitchFamily="34" charset="-122"/>
              </a:rPr>
              <a:t>小时</a:t>
            </a:r>
            <a:r>
              <a:rPr lang="zh-CN" altLang="en-US" sz="1300" dirty="0">
                <a:latin typeface="微软雅黑" panose="020B0503020204020204" pitchFamily="34" charset="-122"/>
                <a:ea typeface="微软雅黑" panose="020B0503020204020204" pitchFamily="34" charset="-122"/>
              </a:rPr>
              <a:t>、可在</a:t>
            </a:r>
            <a:r>
              <a:rPr lang="zh-CN" altLang="en-US" sz="1300" b="1" dirty="0">
                <a:solidFill>
                  <a:srgbClr val="0047BB"/>
                </a:solidFill>
                <a:latin typeface="微软雅黑" panose="020B0503020204020204" pitchFamily="34" charset="-122"/>
                <a:ea typeface="微软雅黑" panose="020B0503020204020204" pitchFamily="34" charset="-122"/>
              </a:rPr>
              <a:t>门诊</a:t>
            </a:r>
            <a:r>
              <a:rPr lang="zh-CN" altLang="en-US" sz="1300" dirty="0">
                <a:latin typeface="微软雅黑" panose="020B0503020204020204" pitchFamily="34" charset="-122"/>
                <a:ea typeface="微软雅黑" panose="020B0503020204020204" pitchFamily="34" charset="-122"/>
              </a:rPr>
              <a:t>完成。</a:t>
            </a:r>
            <a:endParaRPr lang="en-US" altLang="zh-CN" sz="1300" baseline="30000" dirty="0">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id="{CAC46144-F92D-05F6-6FC4-62807E2F6A0B}"/>
              </a:ext>
            </a:extLst>
          </p:cNvPr>
          <p:cNvSpPr/>
          <p:nvPr/>
        </p:nvSpPr>
        <p:spPr bwMode="gray">
          <a:xfrm>
            <a:off x="2734388" y="5695048"/>
            <a:ext cx="760228" cy="540000"/>
          </a:xfrm>
          <a:prstGeom prst="rect">
            <a:avLst/>
          </a:prstGeom>
          <a:solidFill>
            <a:srgbClr val="DDF1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300" b="1" dirty="0">
                <a:latin typeface="微软雅黑" panose="020B0503020204020204" pitchFamily="34" charset="-122"/>
                <a:ea typeface="微软雅黑" panose="020B0503020204020204" pitchFamily="34" charset="-122"/>
              </a:rPr>
              <a:t>提升</a:t>
            </a:r>
            <a:endParaRPr lang="en-US" altLang="zh-CN" sz="1300" b="1" dirty="0">
              <a:latin typeface="微软雅黑" panose="020B0503020204020204" pitchFamily="34" charset="-122"/>
              <a:ea typeface="微软雅黑" panose="020B0503020204020204" pitchFamily="34" charset="-122"/>
            </a:endParaRPr>
          </a:p>
          <a:p>
            <a:pPr algn="ctr" fontAlgn="base">
              <a:lnSpc>
                <a:spcPct val="90000"/>
              </a:lnSpc>
              <a:spcAft>
                <a:spcPct val="0"/>
              </a:spcAft>
              <a:buClr>
                <a:schemeClr val="accent2"/>
              </a:buClr>
              <a:buSzPct val="90000"/>
            </a:pPr>
            <a:r>
              <a:rPr lang="zh-CN" altLang="en-US" sz="1300" b="1" dirty="0">
                <a:latin typeface="微软雅黑" panose="020B0503020204020204" pitchFamily="34" charset="-122"/>
                <a:ea typeface="微软雅黑" panose="020B0503020204020204" pitchFamily="34" charset="-122"/>
              </a:rPr>
              <a:t>依从性</a:t>
            </a:r>
          </a:p>
        </p:txBody>
      </p:sp>
      <p:sp>
        <p:nvSpPr>
          <p:cNvPr id="64" name="箭头: 右 63">
            <a:extLst>
              <a:ext uri="{FF2B5EF4-FFF2-40B4-BE49-F238E27FC236}">
                <a16:creationId xmlns:a16="http://schemas.microsoft.com/office/drawing/2014/main" id="{7AFD73F4-BB20-B383-C1C5-0BAB465D6D08}"/>
              </a:ext>
            </a:extLst>
          </p:cNvPr>
          <p:cNvSpPr/>
          <p:nvPr/>
        </p:nvSpPr>
        <p:spPr bwMode="gray">
          <a:xfrm>
            <a:off x="2362068" y="5803048"/>
            <a:ext cx="252000" cy="324000"/>
          </a:xfrm>
          <a:prstGeom prst="rightArrow">
            <a:avLst/>
          </a:prstGeom>
          <a:solidFill>
            <a:schemeClr val="tx1">
              <a:lumMod val="50000"/>
              <a:lumOff val="5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nvGrpSpPr>
          <p:cNvPr id="83" name="组合 82">
            <a:extLst>
              <a:ext uri="{FF2B5EF4-FFF2-40B4-BE49-F238E27FC236}">
                <a16:creationId xmlns:a16="http://schemas.microsoft.com/office/drawing/2014/main" id="{8EB5A42D-CC4A-E288-85AF-4BCFFCA054F9}"/>
              </a:ext>
            </a:extLst>
          </p:cNvPr>
          <p:cNvGrpSpPr/>
          <p:nvPr/>
        </p:nvGrpSpPr>
        <p:grpSpPr>
          <a:xfrm>
            <a:off x="1593062" y="1585044"/>
            <a:ext cx="2400300" cy="998221"/>
            <a:chOff x="1645920" y="1569720"/>
            <a:chExt cx="2400300" cy="998221"/>
          </a:xfrm>
        </p:grpSpPr>
        <p:pic>
          <p:nvPicPr>
            <p:cNvPr id="68" name="图片 67">
              <a:extLst>
                <a:ext uri="{FF2B5EF4-FFF2-40B4-BE49-F238E27FC236}">
                  <a16:creationId xmlns:a16="http://schemas.microsoft.com/office/drawing/2014/main" id="{0CA46636-7D33-7836-32B3-A2E4B7AFB242}"/>
                </a:ext>
              </a:extLst>
            </p:cNvPr>
            <p:cNvPicPr>
              <a:picLocks noChangeAspect="1"/>
            </p:cNvPicPr>
            <p:nvPr/>
          </p:nvPicPr>
          <p:blipFill>
            <a:blip r:embed="rId5"/>
            <a:stretch>
              <a:fillRect/>
            </a:stretch>
          </p:blipFill>
          <p:spPr>
            <a:xfrm>
              <a:off x="2091926" y="1677528"/>
              <a:ext cx="1523544" cy="435528"/>
            </a:xfrm>
            <a:prstGeom prst="rect">
              <a:avLst/>
            </a:prstGeom>
          </p:spPr>
        </p:pic>
        <p:sp>
          <p:nvSpPr>
            <p:cNvPr id="69" name="矩形 68">
              <a:extLst>
                <a:ext uri="{FF2B5EF4-FFF2-40B4-BE49-F238E27FC236}">
                  <a16:creationId xmlns:a16="http://schemas.microsoft.com/office/drawing/2014/main" id="{ECB36DF4-FBDA-847A-2640-A128CA189E34}"/>
                </a:ext>
              </a:extLst>
            </p:cNvPr>
            <p:cNvSpPr/>
            <p:nvPr/>
          </p:nvSpPr>
          <p:spPr bwMode="gray">
            <a:xfrm>
              <a:off x="2182209" y="2165409"/>
              <a:ext cx="1342978"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47BB"/>
                  </a:solidFill>
                  <a:uFill>
                    <a:solidFill>
                      <a:srgbClr val="000000"/>
                    </a:solidFill>
                  </a:uFill>
                  <a:latin typeface="微软雅黑" panose="020B0503020204020204" pitchFamily="34" charset="-122"/>
                  <a:ea typeface="微软雅黑" panose="020B0503020204020204" pitchFamily="34" charset="-122"/>
                </a:rPr>
                <a:t>优先审评</a:t>
              </a:r>
            </a:p>
          </p:txBody>
        </p:sp>
        <p:sp>
          <p:nvSpPr>
            <p:cNvPr id="82" name="矩形 81">
              <a:extLst>
                <a:ext uri="{FF2B5EF4-FFF2-40B4-BE49-F238E27FC236}">
                  <a16:creationId xmlns:a16="http://schemas.microsoft.com/office/drawing/2014/main" id="{4B10FB51-ABFB-BC84-3AE6-8DD22EE76099}"/>
                </a:ext>
              </a:extLst>
            </p:cNvPr>
            <p:cNvSpPr/>
            <p:nvPr/>
          </p:nvSpPr>
          <p:spPr bwMode="gray">
            <a:xfrm>
              <a:off x="1645920" y="1569720"/>
              <a:ext cx="2400300" cy="998221"/>
            </a:xfrm>
            <a:prstGeom prst="rect">
              <a:avLst/>
            </a:prstGeom>
            <a:no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grpSp>
        <p:nvGrpSpPr>
          <p:cNvPr id="85" name="组合 84">
            <a:extLst>
              <a:ext uri="{FF2B5EF4-FFF2-40B4-BE49-F238E27FC236}">
                <a16:creationId xmlns:a16="http://schemas.microsoft.com/office/drawing/2014/main" id="{9C21FE2B-1B4E-80DE-CBC8-CE6B2E9324FE}"/>
              </a:ext>
            </a:extLst>
          </p:cNvPr>
          <p:cNvGrpSpPr/>
          <p:nvPr/>
        </p:nvGrpSpPr>
        <p:grpSpPr>
          <a:xfrm>
            <a:off x="4216317" y="1585044"/>
            <a:ext cx="4283893" cy="998221"/>
            <a:chOff x="4326706" y="1585044"/>
            <a:chExt cx="4283893" cy="998221"/>
          </a:xfrm>
        </p:grpSpPr>
        <p:pic>
          <p:nvPicPr>
            <p:cNvPr id="71" name="Picture 4" descr="FDA Logo - MDIC">
              <a:extLst>
                <a:ext uri="{FF2B5EF4-FFF2-40B4-BE49-F238E27FC236}">
                  <a16:creationId xmlns:a16="http://schemas.microsoft.com/office/drawing/2014/main" id="{6A48282E-66DA-6EF8-EBFB-B66E2E6487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132" y="1672340"/>
              <a:ext cx="914111" cy="435529"/>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a:extLst>
                <a:ext uri="{FF2B5EF4-FFF2-40B4-BE49-F238E27FC236}">
                  <a16:creationId xmlns:a16="http://schemas.microsoft.com/office/drawing/2014/main" id="{F5F03920-73CF-155B-7DA7-422D1FF25902}"/>
                </a:ext>
              </a:extLst>
            </p:cNvPr>
            <p:cNvSpPr/>
            <p:nvPr/>
          </p:nvSpPr>
          <p:spPr bwMode="gray">
            <a:xfrm>
              <a:off x="4427486" y="2165409"/>
              <a:ext cx="1342978"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spcAft>
                  <a:spcPts val="600"/>
                </a:spcAft>
                <a:defRPr/>
              </a:pPr>
              <a:r>
                <a:rPr lang="zh-CN" altLang="en-US" sz="1500" b="1" dirty="0">
                  <a:solidFill>
                    <a:srgbClr val="0047BB"/>
                  </a:solidFill>
                  <a:uFill>
                    <a:solidFill>
                      <a:srgbClr val="000000"/>
                    </a:solidFill>
                  </a:uFill>
                  <a:latin typeface="微软雅黑" panose="020B0503020204020204" pitchFamily="34" charset="-122"/>
                  <a:ea typeface="微软雅黑" panose="020B0503020204020204" pitchFamily="34" charset="-122"/>
                </a:rPr>
                <a:t>孤儿药认证</a:t>
              </a:r>
              <a:endParaRPr lang="en-US" altLang="zh-CN" sz="1500" b="1" dirty="0">
                <a:solidFill>
                  <a:srgbClr val="0047BB"/>
                </a:solidFill>
                <a:uFill>
                  <a:solidFill>
                    <a:srgbClr val="000000"/>
                  </a:solidFill>
                </a:uFill>
                <a:latin typeface="微软雅黑" panose="020B0503020204020204" pitchFamily="34" charset="-122"/>
                <a:ea typeface="微软雅黑" panose="020B0503020204020204" pitchFamily="34" charset="-122"/>
              </a:endParaRPr>
            </a:p>
          </p:txBody>
        </p:sp>
        <p:sp>
          <p:nvSpPr>
            <p:cNvPr id="78" name="矩形 77">
              <a:extLst>
                <a:ext uri="{FF2B5EF4-FFF2-40B4-BE49-F238E27FC236}">
                  <a16:creationId xmlns:a16="http://schemas.microsoft.com/office/drawing/2014/main" id="{8B2D1912-7743-EB52-404D-F6D2C8FA4969}"/>
                </a:ext>
              </a:extLst>
            </p:cNvPr>
            <p:cNvSpPr/>
            <p:nvPr/>
          </p:nvSpPr>
          <p:spPr bwMode="gray">
            <a:xfrm>
              <a:off x="5801699" y="2165409"/>
              <a:ext cx="1342978"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47BB"/>
                  </a:solidFill>
                  <a:uFill>
                    <a:solidFill>
                      <a:srgbClr val="000000"/>
                    </a:solidFill>
                  </a:uFill>
                  <a:latin typeface="微软雅黑" panose="020B0503020204020204" pitchFamily="34" charset="-122"/>
                  <a:ea typeface="微软雅黑" panose="020B0503020204020204" pitchFamily="34" charset="-122"/>
                </a:rPr>
                <a:t>突破性疗法</a:t>
              </a:r>
              <a:endParaRPr lang="en-US" altLang="zh-CN" sz="1500" b="1" dirty="0">
                <a:solidFill>
                  <a:srgbClr val="0047BB"/>
                </a:solidFill>
                <a:uFill>
                  <a:solidFill>
                    <a:srgbClr val="000000"/>
                  </a:solidFill>
                </a:uFill>
                <a:latin typeface="微软雅黑" panose="020B0503020204020204" pitchFamily="34" charset="-122"/>
                <a:ea typeface="微软雅黑" panose="020B0503020204020204" pitchFamily="34" charset="-122"/>
              </a:endParaRPr>
            </a:p>
          </p:txBody>
        </p:sp>
        <p:sp>
          <p:nvSpPr>
            <p:cNvPr id="79" name="矩形 78">
              <a:extLst>
                <a:ext uri="{FF2B5EF4-FFF2-40B4-BE49-F238E27FC236}">
                  <a16:creationId xmlns:a16="http://schemas.microsoft.com/office/drawing/2014/main" id="{001F9B16-D78A-6EB5-C7AB-98BD3A671978}"/>
                </a:ext>
              </a:extLst>
            </p:cNvPr>
            <p:cNvSpPr/>
            <p:nvPr/>
          </p:nvSpPr>
          <p:spPr bwMode="gray">
            <a:xfrm>
              <a:off x="7175912" y="2165409"/>
              <a:ext cx="1342978" cy="324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1500" b="1" dirty="0">
                  <a:solidFill>
                    <a:srgbClr val="0047BB"/>
                  </a:solidFill>
                  <a:uFill>
                    <a:solidFill>
                      <a:srgbClr val="000000"/>
                    </a:solidFill>
                  </a:uFill>
                  <a:latin typeface="微软雅黑" panose="020B0503020204020204" pitchFamily="34" charset="-122"/>
                  <a:ea typeface="微软雅黑" panose="020B0503020204020204" pitchFamily="34" charset="-122"/>
                </a:rPr>
                <a:t>优先审评</a:t>
              </a:r>
              <a:endParaRPr lang="en-US" altLang="zh-CN" sz="1500" b="1" dirty="0">
                <a:solidFill>
                  <a:srgbClr val="0047BB"/>
                </a:solidFill>
                <a:uFill>
                  <a:solidFill>
                    <a:srgbClr val="000000"/>
                  </a:solidFill>
                </a:uFill>
                <a:latin typeface="微软雅黑" panose="020B0503020204020204" pitchFamily="34" charset="-122"/>
                <a:ea typeface="微软雅黑" panose="020B0503020204020204" pitchFamily="34" charset="-122"/>
              </a:endParaRPr>
            </a:p>
          </p:txBody>
        </p:sp>
        <p:sp>
          <p:nvSpPr>
            <p:cNvPr id="84" name="矩形 83">
              <a:extLst>
                <a:ext uri="{FF2B5EF4-FFF2-40B4-BE49-F238E27FC236}">
                  <a16:creationId xmlns:a16="http://schemas.microsoft.com/office/drawing/2014/main" id="{127C394C-3BBD-8A91-3AE0-820F9C3B4FC5}"/>
                </a:ext>
              </a:extLst>
            </p:cNvPr>
            <p:cNvSpPr/>
            <p:nvPr/>
          </p:nvSpPr>
          <p:spPr bwMode="gray">
            <a:xfrm>
              <a:off x="4326706" y="1585044"/>
              <a:ext cx="4283893" cy="998221"/>
            </a:xfrm>
            <a:prstGeom prst="rect">
              <a:avLst/>
            </a:prstGeom>
            <a:no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grpSp>
        <p:nvGrpSpPr>
          <p:cNvPr id="87" name="组合 86">
            <a:extLst>
              <a:ext uri="{FF2B5EF4-FFF2-40B4-BE49-F238E27FC236}">
                <a16:creationId xmlns:a16="http://schemas.microsoft.com/office/drawing/2014/main" id="{C3B1B999-B12D-11F1-15BD-843C08A6FC11}"/>
              </a:ext>
            </a:extLst>
          </p:cNvPr>
          <p:cNvGrpSpPr/>
          <p:nvPr/>
        </p:nvGrpSpPr>
        <p:grpSpPr>
          <a:xfrm>
            <a:off x="8723166" y="1585044"/>
            <a:ext cx="2341074" cy="998221"/>
            <a:chOff x="9515646" y="1585044"/>
            <a:chExt cx="2341074" cy="998221"/>
          </a:xfrm>
        </p:grpSpPr>
        <p:grpSp>
          <p:nvGrpSpPr>
            <p:cNvPr id="72" name="组合 71">
              <a:extLst>
                <a:ext uri="{FF2B5EF4-FFF2-40B4-BE49-F238E27FC236}">
                  <a16:creationId xmlns:a16="http://schemas.microsoft.com/office/drawing/2014/main" id="{5B1837E5-0B2C-3800-C9E2-53A0518B35D5}"/>
                </a:ext>
              </a:extLst>
            </p:cNvPr>
            <p:cNvGrpSpPr/>
            <p:nvPr/>
          </p:nvGrpSpPr>
          <p:grpSpPr>
            <a:xfrm>
              <a:off x="9995716" y="1672340"/>
              <a:ext cx="1380935" cy="481747"/>
              <a:chOff x="4158718" y="3679228"/>
              <a:chExt cx="2064507" cy="720214"/>
            </a:xfrm>
          </p:grpSpPr>
          <p:pic>
            <p:nvPicPr>
              <p:cNvPr id="73" name="Picture 8" descr="EMA Logo - ACRP">
                <a:extLst>
                  <a:ext uri="{FF2B5EF4-FFF2-40B4-BE49-F238E27FC236}">
                    <a16:creationId xmlns:a16="http://schemas.microsoft.com/office/drawing/2014/main" id="{C1F67ACB-3F6C-BC6A-1B86-098621F8E5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8718" y="3679228"/>
                <a:ext cx="872024" cy="720214"/>
              </a:xfrm>
              <a:prstGeom prst="rect">
                <a:avLst/>
              </a:prstGeom>
              <a:noFill/>
              <a:extLst>
                <a:ext uri="{909E8E84-426E-40DD-AFC4-6F175D3DCCD1}">
                  <a14:hiddenFill xmlns:a14="http://schemas.microsoft.com/office/drawing/2010/main">
                    <a:solidFill>
                      <a:srgbClr val="FFFFFF"/>
                    </a:solidFill>
                  </a14:hiddenFill>
                </a:ext>
              </a:extLst>
            </p:spPr>
          </p:pic>
          <p:sp>
            <p:nvSpPr>
              <p:cNvPr id="74" name="矩形 73">
                <a:extLst>
                  <a:ext uri="{FF2B5EF4-FFF2-40B4-BE49-F238E27FC236}">
                    <a16:creationId xmlns:a16="http://schemas.microsoft.com/office/drawing/2014/main" id="{6508FABF-4821-63BF-C007-8986373E7B07}"/>
                  </a:ext>
                </a:extLst>
              </p:cNvPr>
              <p:cNvSpPr/>
              <p:nvPr/>
            </p:nvSpPr>
            <p:spPr>
              <a:xfrm>
                <a:off x="4318142" y="3812715"/>
                <a:ext cx="1905083" cy="400110"/>
              </a:xfrm>
              <a:prstGeom prst="rect">
                <a:avLst/>
              </a:prstGeom>
              <a:noFill/>
            </p:spPr>
            <p:txBody>
              <a:bodyPr wrap="square" lIns="91440" tIns="45720" rIns="91440" bIns="45720">
                <a:spAutoFit/>
              </a:bodyPr>
              <a:lstStyle/>
              <a:p>
                <a:pPr algn="ctr"/>
                <a:r>
                  <a:rPr lang="en-US" altLang="zh-CN" sz="2000" b="1" dirty="0">
                    <a:ln w="0"/>
                    <a:solidFill>
                      <a:srgbClr val="0000C9"/>
                    </a:solidFill>
                    <a:effectLst>
                      <a:outerShdw blurRad="38100" dist="25400" dir="5400000" algn="ctr" rotWithShape="0">
                        <a:srgbClr val="6E747A">
                          <a:alpha val="43000"/>
                        </a:srgbClr>
                      </a:outerShdw>
                    </a:effectLst>
                    <a:latin typeface="Verdana" panose="020B0604030504040204" pitchFamily="34" charset="0"/>
                    <a:ea typeface="Verdana" panose="020B0604030504040204" pitchFamily="34" charset="0"/>
                  </a:rPr>
                  <a:t>EMA</a:t>
                </a:r>
                <a:endParaRPr lang="zh-CN" altLang="en-US" sz="2000" b="1" dirty="0">
                  <a:ln w="0"/>
                  <a:solidFill>
                    <a:srgbClr val="0000C9"/>
                  </a:solidFill>
                  <a:effectLst>
                    <a:outerShdw blurRad="38100" dist="25400" dir="5400000" algn="ctr" rotWithShape="0">
                      <a:srgbClr val="6E747A">
                        <a:alpha val="43000"/>
                      </a:srgbClr>
                    </a:outerShdw>
                  </a:effectLst>
                  <a:latin typeface="Arial" panose="020B0604020202020204"/>
                  <a:ea typeface="黑体" panose="02010609060101010101" pitchFamily="49" charset="-122"/>
                </a:endParaRPr>
              </a:p>
            </p:txBody>
          </p:sp>
        </p:grpSp>
        <p:sp>
          <p:nvSpPr>
            <p:cNvPr id="81" name="矩形 80">
              <a:extLst>
                <a:ext uri="{FF2B5EF4-FFF2-40B4-BE49-F238E27FC236}">
                  <a16:creationId xmlns:a16="http://schemas.microsoft.com/office/drawing/2014/main" id="{5C3CC352-5A9A-06AD-A214-AE2DE2C39DA1}"/>
                </a:ext>
              </a:extLst>
            </p:cNvPr>
            <p:cNvSpPr/>
            <p:nvPr/>
          </p:nvSpPr>
          <p:spPr bwMode="gray">
            <a:xfrm>
              <a:off x="10014694" y="2165409"/>
              <a:ext cx="1342978" cy="324000"/>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spcAft>
                  <a:spcPts val="600"/>
                </a:spcAft>
                <a:defRPr/>
              </a:pPr>
              <a:r>
                <a:rPr lang="zh-CN" altLang="en-US" sz="1500" b="1" dirty="0">
                  <a:solidFill>
                    <a:srgbClr val="0047BB"/>
                  </a:solidFill>
                  <a:uFill>
                    <a:solidFill>
                      <a:srgbClr val="000000"/>
                    </a:solidFill>
                  </a:uFill>
                  <a:latin typeface="微软雅黑" panose="020B0503020204020204" pitchFamily="34" charset="-122"/>
                  <a:ea typeface="微软雅黑" panose="020B0503020204020204" pitchFamily="34" charset="-122"/>
                </a:rPr>
                <a:t>孤儿药认证</a:t>
              </a:r>
              <a:endParaRPr lang="en-US" altLang="zh-CN" sz="1500" b="1" dirty="0">
                <a:solidFill>
                  <a:srgbClr val="0047BB"/>
                </a:solidFill>
                <a:uFill>
                  <a:solidFill>
                    <a:srgbClr val="000000"/>
                  </a:solidFill>
                </a:uFill>
                <a:latin typeface="微软雅黑" panose="020B0503020204020204" pitchFamily="34" charset="-122"/>
                <a:ea typeface="微软雅黑" panose="020B0503020204020204" pitchFamily="34" charset="-122"/>
              </a:endParaRPr>
            </a:p>
          </p:txBody>
        </p:sp>
        <p:sp>
          <p:nvSpPr>
            <p:cNvPr id="86" name="矩形 85">
              <a:extLst>
                <a:ext uri="{FF2B5EF4-FFF2-40B4-BE49-F238E27FC236}">
                  <a16:creationId xmlns:a16="http://schemas.microsoft.com/office/drawing/2014/main" id="{167407A3-AD9D-E4A1-6624-049A196D756B}"/>
                </a:ext>
              </a:extLst>
            </p:cNvPr>
            <p:cNvSpPr/>
            <p:nvPr/>
          </p:nvSpPr>
          <p:spPr bwMode="gray">
            <a:xfrm>
              <a:off x="9515646" y="1585044"/>
              <a:ext cx="2341074" cy="998221"/>
            </a:xfrm>
            <a:prstGeom prst="rect">
              <a:avLst/>
            </a:prstGeom>
            <a:noFill/>
            <a:ln w="6350" cap="flat" cmpd="sng" algn="ctr">
              <a:solidFill>
                <a:srgbClr val="0047BB"/>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spTree>
    <p:extLst>
      <p:ext uri="{BB962C8B-B14F-4D97-AF65-F5344CB8AC3E}">
        <p14:creationId xmlns:p14="http://schemas.microsoft.com/office/powerpoint/2010/main" val="86583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BE065BF9-7CCD-4DCB-A8D3-22635E0A0E98}"/>
              </a:ext>
            </a:extLst>
          </p:cNvPr>
          <p:cNvGraphicFramePr>
            <a:graphicFrameLocks noChangeAspect="1"/>
          </p:cNvGraphicFramePr>
          <p:nvPr>
            <p:custDataLst>
              <p:tags r:id="rId1"/>
            </p:custDataLst>
            <p:extLst>
              <p:ext uri="{D42A27DB-BD31-4B8C-83A1-F6EECF244321}">
                <p14:modId xmlns:p14="http://schemas.microsoft.com/office/powerpoint/2010/main" val="426755773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2" name="对象 1" hidden="1">
                        <a:extLst>
                          <a:ext uri="{FF2B5EF4-FFF2-40B4-BE49-F238E27FC236}">
                            <a16:creationId xmlns:a16="http://schemas.microsoft.com/office/drawing/2014/main" id="{BE065BF9-7CCD-4DCB-A8D3-22635E0A0E98}"/>
                          </a:ext>
                        </a:extLst>
                      </p:cNvPr>
                      <p:cNvPicPr/>
                      <p:nvPr/>
                    </p:nvPicPr>
                    <p:blipFill>
                      <a:blip r:embed="rId4"/>
                      <a:stretch>
                        <a:fillRect/>
                      </a:stretch>
                    </p:blipFill>
                    <p:spPr>
                      <a:xfrm>
                        <a:off x="3176" y="1588"/>
                        <a:ext cx="1588" cy="1588"/>
                      </a:xfrm>
                      <a:prstGeom prst="rect">
                        <a:avLst/>
                      </a:prstGeom>
                    </p:spPr>
                  </p:pic>
                </p:oleObj>
              </mc:Fallback>
            </mc:AlternateContent>
          </a:graphicData>
        </a:graphic>
      </p:graphicFrame>
      <p:sp>
        <p:nvSpPr>
          <p:cNvPr id="5" name="标题 4">
            <a:extLst>
              <a:ext uri="{FF2B5EF4-FFF2-40B4-BE49-F238E27FC236}">
                <a16:creationId xmlns:a16="http://schemas.microsoft.com/office/drawing/2014/main" id="{4E3E6A0F-1D99-426C-98B6-56DF522BA40C}"/>
              </a:ext>
            </a:extLst>
          </p:cNvPr>
          <p:cNvSpPr>
            <a:spLocks noGrp="1"/>
          </p:cNvSpPr>
          <p:nvPr>
            <p:ph type="title"/>
          </p:nvPr>
        </p:nvSpPr>
        <p:spPr>
          <a:xfrm>
            <a:off x="448386" y="516436"/>
            <a:ext cx="11546728" cy="442308"/>
          </a:xfrm>
        </p:spPr>
        <p:txBody>
          <a:bodyPr vert="horz"/>
          <a:lstStyle/>
          <a:p>
            <a:r>
              <a:rPr lang="en-US" altLang="zh-CN" sz="2800" dirty="0">
                <a:latin typeface="微软雅黑" panose="020B0503020204020204" pitchFamily="34" charset="-122"/>
                <a:ea typeface="微软雅黑" panose="020B0503020204020204" pitchFamily="34" charset="-122"/>
              </a:rPr>
              <a:t>5. </a:t>
            </a:r>
            <a:r>
              <a:rPr lang="zh-CN" altLang="en-US" sz="2800" dirty="0">
                <a:latin typeface="微软雅黑" panose="020B0503020204020204" pitchFamily="34" charset="-122"/>
                <a:ea typeface="微软雅黑" panose="020B0503020204020204" pitchFamily="34" charset="-122"/>
              </a:rPr>
              <a:t>公平性</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一</a:t>
            </a:r>
            <a:r>
              <a:rPr lang="en-US" altLang="zh-CN"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grpSp>
        <p:nvGrpSpPr>
          <p:cNvPr id="56" name="组合 55">
            <a:extLst>
              <a:ext uri="{FF2B5EF4-FFF2-40B4-BE49-F238E27FC236}">
                <a16:creationId xmlns:a16="http://schemas.microsoft.com/office/drawing/2014/main" id="{CAB90012-28C2-42CB-BBCF-BBD88371FB20}"/>
              </a:ext>
            </a:extLst>
          </p:cNvPr>
          <p:cNvGrpSpPr/>
          <p:nvPr/>
        </p:nvGrpSpPr>
        <p:grpSpPr>
          <a:xfrm>
            <a:off x="467648" y="1348708"/>
            <a:ext cx="5502349" cy="1959497"/>
            <a:chOff x="191386" y="1185530"/>
            <a:chExt cx="2838893" cy="1959497"/>
          </a:xfrm>
        </p:grpSpPr>
        <p:sp>
          <p:nvSpPr>
            <p:cNvPr id="57" name="矩形 56">
              <a:extLst>
                <a:ext uri="{FF2B5EF4-FFF2-40B4-BE49-F238E27FC236}">
                  <a16:creationId xmlns:a16="http://schemas.microsoft.com/office/drawing/2014/main" id="{6CF06F47-D893-4163-A274-C3D8D60A3448}"/>
                </a:ext>
              </a:extLst>
            </p:cNvPr>
            <p:cNvSpPr/>
            <p:nvPr/>
          </p:nvSpPr>
          <p:spPr bwMode="gray">
            <a:xfrm>
              <a:off x="191386" y="1334387"/>
              <a:ext cx="2838893" cy="1810640"/>
            </a:xfrm>
            <a:prstGeom prst="rect">
              <a:avLst/>
            </a:prstGeom>
            <a:noFill/>
            <a:ln w="9525"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58" name="文本框 57">
              <a:extLst>
                <a:ext uri="{FF2B5EF4-FFF2-40B4-BE49-F238E27FC236}">
                  <a16:creationId xmlns:a16="http://schemas.microsoft.com/office/drawing/2014/main" id="{3DF2DE68-7FF8-40D2-85CF-6A85FFCA964D}"/>
                </a:ext>
              </a:extLst>
            </p:cNvPr>
            <p:cNvSpPr txBox="1"/>
            <p:nvPr/>
          </p:nvSpPr>
          <p:spPr bwMode="gray">
            <a:xfrm>
              <a:off x="831297" y="1185530"/>
              <a:ext cx="1559071" cy="297712"/>
            </a:xfrm>
            <a:prstGeom prst="rect">
              <a:avLst/>
            </a:prstGeom>
            <a:solidFill>
              <a:schemeClr val="bg1"/>
            </a:solidFill>
          </p:spPr>
          <p:txBody>
            <a:bodyPr wrap="none" lIns="45720" tIns="45720" rIns="45720" bIns="45720" rtlCol="0" anchor="ctr">
              <a:noAutofit/>
            </a:bodyPr>
            <a:lstStyle/>
            <a:p>
              <a:pPr algn="ctr">
                <a:lnSpc>
                  <a:spcPct val="110000"/>
                </a:lnSpc>
                <a:spcBef>
                  <a:spcPts val="1000"/>
                </a:spcBef>
              </a:pPr>
              <a:r>
                <a:rPr lang="zh-CN" altLang="en-US" sz="2000" b="1" dirty="0">
                  <a:solidFill>
                    <a:srgbClr val="000000"/>
                  </a:solidFill>
                  <a:latin typeface="微软雅黑" panose="020B0503020204020204" pitchFamily="34" charset="-122"/>
                  <a:ea typeface="微软雅黑" panose="020B0503020204020204" pitchFamily="34" charset="-122"/>
                </a:rPr>
                <a:t>对公共健康的影响</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grpSp>
        <p:nvGrpSpPr>
          <p:cNvPr id="59" name="组合 58">
            <a:extLst>
              <a:ext uri="{FF2B5EF4-FFF2-40B4-BE49-F238E27FC236}">
                <a16:creationId xmlns:a16="http://schemas.microsoft.com/office/drawing/2014/main" id="{5F6A1701-5F1C-4B7C-96AD-D8F37D48F80A}"/>
              </a:ext>
            </a:extLst>
          </p:cNvPr>
          <p:cNvGrpSpPr/>
          <p:nvPr/>
        </p:nvGrpSpPr>
        <p:grpSpPr>
          <a:xfrm>
            <a:off x="6321242" y="1348708"/>
            <a:ext cx="5502349" cy="1959497"/>
            <a:chOff x="191386" y="1185530"/>
            <a:chExt cx="2838893" cy="1959497"/>
          </a:xfrm>
        </p:grpSpPr>
        <p:sp>
          <p:nvSpPr>
            <p:cNvPr id="60" name="矩形 59">
              <a:extLst>
                <a:ext uri="{FF2B5EF4-FFF2-40B4-BE49-F238E27FC236}">
                  <a16:creationId xmlns:a16="http://schemas.microsoft.com/office/drawing/2014/main" id="{24C25321-AE11-4053-9DA9-A751C8B96DEA}"/>
                </a:ext>
              </a:extLst>
            </p:cNvPr>
            <p:cNvSpPr/>
            <p:nvPr/>
          </p:nvSpPr>
          <p:spPr bwMode="gray">
            <a:xfrm>
              <a:off x="191386" y="1334387"/>
              <a:ext cx="2838893" cy="1810640"/>
            </a:xfrm>
            <a:prstGeom prst="rect">
              <a:avLst/>
            </a:prstGeom>
            <a:noFill/>
            <a:ln w="9525"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61" name="文本框 60">
              <a:extLst>
                <a:ext uri="{FF2B5EF4-FFF2-40B4-BE49-F238E27FC236}">
                  <a16:creationId xmlns:a16="http://schemas.microsoft.com/office/drawing/2014/main" id="{A59D257B-DF81-41C3-B723-11F568164514}"/>
                </a:ext>
              </a:extLst>
            </p:cNvPr>
            <p:cNvSpPr txBox="1"/>
            <p:nvPr/>
          </p:nvSpPr>
          <p:spPr bwMode="gray">
            <a:xfrm>
              <a:off x="831297" y="1185530"/>
              <a:ext cx="1559071" cy="297712"/>
            </a:xfrm>
            <a:prstGeom prst="rect">
              <a:avLst/>
            </a:prstGeom>
            <a:solidFill>
              <a:schemeClr val="bg1"/>
            </a:solidFill>
          </p:spPr>
          <p:txBody>
            <a:bodyPr wrap="none" lIns="45720" tIns="45720" rIns="45720" bIns="45720" rtlCol="0" anchor="ctr">
              <a:noAutofit/>
            </a:bodyPr>
            <a:lstStyle/>
            <a:p>
              <a:pPr algn="ctr">
                <a:lnSpc>
                  <a:spcPct val="110000"/>
                </a:lnSpc>
                <a:spcBef>
                  <a:spcPts val="1000"/>
                </a:spcBef>
              </a:pPr>
              <a:r>
                <a:rPr lang="zh-CN" altLang="en-US" sz="2000" b="1" dirty="0">
                  <a:solidFill>
                    <a:srgbClr val="000000"/>
                  </a:solidFill>
                  <a:latin typeface="微软雅黑" panose="020B0503020204020204" pitchFamily="34" charset="-122"/>
                  <a:ea typeface="微软雅黑" panose="020B0503020204020204" pitchFamily="34" charset="-122"/>
                </a:rPr>
                <a:t>符合保基本原则</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grpSp>
        <p:nvGrpSpPr>
          <p:cNvPr id="62" name="组合 61">
            <a:extLst>
              <a:ext uri="{FF2B5EF4-FFF2-40B4-BE49-F238E27FC236}">
                <a16:creationId xmlns:a16="http://schemas.microsoft.com/office/drawing/2014/main" id="{5C9EED58-5BE4-4B42-B212-B943A67028BB}"/>
              </a:ext>
            </a:extLst>
          </p:cNvPr>
          <p:cNvGrpSpPr/>
          <p:nvPr/>
        </p:nvGrpSpPr>
        <p:grpSpPr>
          <a:xfrm>
            <a:off x="467648" y="3591540"/>
            <a:ext cx="5502349" cy="2273022"/>
            <a:chOff x="191386" y="1185530"/>
            <a:chExt cx="2838893" cy="2000657"/>
          </a:xfrm>
        </p:grpSpPr>
        <p:sp>
          <p:nvSpPr>
            <p:cNvPr id="63" name="矩形 62">
              <a:extLst>
                <a:ext uri="{FF2B5EF4-FFF2-40B4-BE49-F238E27FC236}">
                  <a16:creationId xmlns:a16="http://schemas.microsoft.com/office/drawing/2014/main" id="{B0B3FAAB-9B6C-4612-801F-827179F18125}"/>
                </a:ext>
              </a:extLst>
            </p:cNvPr>
            <p:cNvSpPr/>
            <p:nvPr/>
          </p:nvSpPr>
          <p:spPr bwMode="gray">
            <a:xfrm>
              <a:off x="191386" y="1334386"/>
              <a:ext cx="2838893" cy="1851801"/>
            </a:xfrm>
            <a:prstGeom prst="rect">
              <a:avLst/>
            </a:prstGeom>
            <a:noFill/>
            <a:ln w="9525"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64" name="文本框 63">
              <a:extLst>
                <a:ext uri="{FF2B5EF4-FFF2-40B4-BE49-F238E27FC236}">
                  <a16:creationId xmlns:a16="http://schemas.microsoft.com/office/drawing/2014/main" id="{8FBDC3F4-6AD5-4CAC-A390-542573D483CF}"/>
                </a:ext>
              </a:extLst>
            </p:cNvPr>
            <p:cNvSpPr txBox="1"/>
            <p:nvPr/>
          </p:nvSpPr>
          <p:spPr bwMode="gray">
            <a:xfrm>
              <a:off x="831297" y="1185530"/>
              <a:ext cx="1559071" cy="297712"/>
            </a:xfrm>
            <a:prstGeom prst="rect">
              <a:avLst/>
            </a:prstGeom>
            <a:solidFill>
              <a:schemeClr val="bg1"/>
            </a:solidFill>
          </p:spPr>
          <p:txBody>
            <a:bodyPr wrap="none" lIns="45720" tIns="45720" rIns="45720" bIns="45720" rtlCol="0" anchor="ctr">
              <a:noAutofit/>
            </a:bodyPr>
            <a:lstStyle/>
            <a:p>
              <a:pPr algn="ctr">
                <a:lnSpc>
                  <a:spcPct val="110000"/>
                </a:lnSpc>
                <a:spcBef>
                  <a:spcPts val="1000"/>
                </a:spcBef>
              </a:pPr>
              <a:r>
                <a:rPr lang="zh-CN" altLang="en-US" sz="2000" b="1" dirty="0">
                  <a:solidFill>
                    <a:srgbClr val="000000"/>
                  </a:solidFill>
                  <a:latin typeface="微软雅黑" panose="020B0503020204020204" pitchFamily="34" charset="-122"/>
                  <a:ea typeface="微软雅黑" panose="020B0503020204020204" pitchFamily="34" charset="-122"/>
                </a:rPr>
                <a:t>弥补目录短板</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grpSp>
        <p:nvGrpSpPr>
          <p:cNvPr id="65" name="组合 64">
            <a:extLst>
              <a:ext uri="{FF2B5EF4-FFF2-40B4-BE49-F238E27FC236}">
                <a16:creationId xmlns:a16="http://schemas.microsoft.com/office/drawing/2014/main" id="{0E76117B-FF17-4499-B6BA-B6EBF3E03820}"/>
              </a:ext>
            </a:extLst>
          </p:cNvPr>
          <p:cNvGrpSpPr/>
          <p:nvPr/>
        </p:nvGrpSpPr>
        <p:grpSpPr>
          <a:xfrm>
            <a:off x="6321242" y="3591541"/>
            <a:ext cx="5502349" cy="2273021"/>
            <a:chOff x="191386" y="1185530"/>
            <a:chExt cx="2838893" cy="1865340"/>
          </a:xfrm>
        </p:grpSpPr>
        <p:sp>
          <p:nvSpPr>
            <p:cNvPr id="66" name="矩形 65">
              <a:extLst>
                <a:ext uri="{FF2B5EF4-FFF2-40B4-BE49-F238E27FC236}">
                  <a16:creationId xmlns:a16="http://schemas.microsoft.com/office/drawing/2014/main" id="{BE6A9A4D-764D-4F42-92ED-70C17B695DE4}"/>
                </a:ext>
              </a:extLst>
            </p:cNvPr>
            <p:cNvSpPr/>
            <p:nvPr/>
          </p:nvSpPr>
          <p:spPr bwMode="gray">
            <a:xfrm>
              <a:off x="191386" y="1334387"/>
              <a:ext cx="2838893" cy="1716483"/>
            </a:xfrm>
            <a:prstGeom prst="rect">
              <a:avLst/>
            </a:prstGeom>
            <a:noFill/>
            <a:ln w="9525" cap="flat" cmpd="sng" algn="ctr">
              <a:solidFill>
                <a:schemeClr val="tx1">
                  <a:lumMod val="85000"/>
                  <a:lumOff val="1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sp>
          <p:nvSpPr>
            <p:cNvPr id="67" name="文本框 66">
              <a:extLst>
                <a:ext uri="{FF2B5EF4-FFF2-40B4-BE49-F238E27FC236}">
                  <a16:creationId xmlns:a16="http://schemas.microsoft.com/office/drawing/2014/main" id="{E1A09F95-D2FF-485A-AB3F-468DC2A70C3B}"/>
                </a:ext>
              </a:extLst>
            </p:cNvPr>
            <p:cNvSpPr txBox="1"/>
            <p:nvPr/>
          </p:nvSpPr>
          <p:spPr bwMode="gray">
            <a:xfrm>
              <a:off x="831297" y="1185530"/>
              <a:ext cx="1559071" cy="297712"/>
            </a:xfrm>
            <a:prstGeom prst="rect">
              <a:avLst/>
            </a:prstGeom>
            <a:solidFill>
              <a:schemeClr val="bg1"/>
            </a:solidFill>
          </p:spPr>
          <p:txBody>
            <a:bodyPr wrap="none" lIns="45720" tIns="45720" rIns="45720" bIns="45720" rtlCol="0" anchor="ctr">
              <a:noAutofit/>
            </a:bodyPr>
            <a:lstStyle/>
            <a:p>
              <a:pPr algn="ctr">
                <a:lnSpc>
                  <a:spcPct val="110000"/>
                </a:lnSpc>
                <a:spcBef>
                  <a:spcPts val="1000"/>
                </a:spcBef>
              </a:pPr>
              <a:r>
                <a:rPr lang="zh-CN" altLang="en-US" sz="2000" b="1" dirty="0">
                  <a:solidFill>
                    <a:srgbClr val="000000"/>
                  </a:solidFill>
                  <a:latin typeface="微软雅黑" panose="020B0503020204020204" pitchFamily="34" charset="-122"/>
                  <a:ea typeface="微软雅黑" panose="020B0503020204020204" pitchFamily="34" charset="-122"/>
                </a:rPr>
                <a:t>医保管理难度</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grpSp>
      <p:grpSp>
        <p:nvGrpSpPr>
          <p:cNvPr id="68" name="组合 67">
            <a:extLst>
              <a:ext uri="{FF2B5EF4-FFF2-40B4-BE49-F238E27FC236}">
                <a16:creationId xmlns:a16="http://schemas.microsoft.com/office/drawing/2014/main" id="{F92066A7-28CF-452D-B141-72CC6F978B66}"/>
              </a:ext>
            </a:extLst>
          </p:cNvPr>
          <p:cNvGrpSpPr/>
          <p:nvPr/>
        </p:nvGrpSpPr>
        <p:grpSpPr>
          <a:xfrm>
            <a:off x="1708590" y="1299563"/>
            <a:ext cx="396000" cy="396000"/>
            <a:chOff x="4272240" y="2805595"/>
            <a:chExt cx="396000" cy="396000"/>
          </a:xfrm>
        </p:grpSpPr>
        <p:sp>
          <p:nvSpPr>
            <p:cNvPr id="69" name="椭圆 68">
              <a:extLst>
                <a:ext uri="{FF2B5EF4-FFF2-40B4-BE49-F238E27FC236}">
                  <a16:creationId xmlns:a16="http://schemas.microsoft.com/office/drawing/2014/main" id="{3DA7EA45-B6BD-41BA-8892-1DF7738A7D15}"/>
                </a:ext>
              </a:extLst>
            </p:cNvPr>
            <p:cNvSpPr/>
            <p:nvPr/>
          </p:nvSpPr>
          <p:spPr bwMode="gray">
            <a:xfrm>
              <a:off x="4272240" y="2805595"/>
              <a:ext cx="396000" cy="396000"/>
            </a:xfrm>
            <a:prstGeom prst="ellipse">
              <a:avLst/>
            </a:prstGeom>
            <a:solidFill>
              <a:schemeClr val="accent2">
                <a:lumMod val="40000"/>
                <a:lumOff val="6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微软雅黑" panose="020B0503020204020204" pitchFamily="34" charset="-122"/>
                <a:ea typeface="微软雅黑" panose="020B0503020204020204" pitchFamily="34" charset="-122"/>
              </a:endParaRPr>
            </a:p>
          </p:txBody>
        </p:sp>
        <p:pic>
          <p:nvPicPr>
            <p:cNvPr id="70" name="图形 69" descr="Cpr 纯色填充">
              <a:extLst>
                <a:ext uri="{FF2B5EF4-FFF2-40B4-BE49-F238E27FC236}">
                  <a16:creationId xmlns:a16="http://schemas.microsoft.com/office/drawing/2014/main" id="{AA9AAD54-CB98-42BE-A298-7E4737AB6E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6240" y="2859595"/>
              <a:ext cx="288000" cy="288000"/>
            </a:xfrm>
            <a:prstGeom prst="rect">
              <a:avLst/>
            </a:prstGeom>
          </p:spPr>
        </p:pic>
      </p:grpSp>
      <p:sp>
        <p:nvSpPr>
          <p:cNvPr id="71" name="文本框 70">
            <a:extLst>
              <a:ext uri="{FF2B5EF4-FFF2-40B4-BE49-F238E27FC236}">
                <a16:creationId xmlns:a16="http://schemas.microsoft.com/office/drawing/2014/main" id="{D39C72CF-754E-45DC-9174-782641A5D91E}"/>
              </a:ext>
            </a:extLst>
          </p:cNvPr>
          <p:cNvSpPr txBox="1"/>
          <p:nvPr/>
        </p:nvSpPr>
        <p:spPr bwMode="gray">
          <a:xfrm>
            <a:off x="508886" y="1857740"/>
            <a:ext cx="5461112" cy="1321968"/>
          </a:xfrm>
          <a:prstGeom prst="rect">
            <a:avLst/>
          </a:prstGeom>
        </p:spPr>
        <p:txBody>
          <a:bodyPr wrap="square" lIns="36000" tIns="36000" rIns="36000" bIns="36000" rtlCol="0" anchor="t">
            <a:noAutofit/>
          </a:bodyPr>
          <a:lstStyle/>
          <a:p>
            <a:pPr marL="285750" indent="-285750">
              <a:lnSpc>
                <a:spcPct val="110000"/>
              </a:lnSpc>
              <a:buFont typeface="Arial" panose="020B0604020202020204" pitchFamily="34" charset="0"/>
              <a:buChar char="•"/>
            </a:pPr>
            <a:r>
              <a:rPr lang="zh-CN" altLang="en-US" sz="1400" b="1" dirty="0">
                <a:solidFill>
                  <a:srgbClr val="000000"/>
                </a:solidFill>
                <a:latin typeface="微软雅黑" panose="020B0503020204020204" pitchFamily="34" charset="-122"/>
                <a:ea typeface="微软雅黑" panose="020B0503020204020204" pitchFamily="34" charset="-122"/>
              </a:rPr>
              <a:t>复发难治性</a:t>
            </a:r>
            <a:r>
              <a:rPr lang="zh-CN" altLang="en-US" sz="1400" dirty="0">
                <a:solidFill>
                  <a:srgbClr val="000000"/>
                </a:solidFill>
                <a:latin typeface="微软雅黑" panose="020B0503020204020204" pitchFamily="34" charset="-122"/>
                <a:ea typeface="微软雅黑" panose="020B0503020204020204" pitchFamily="34" charset="-122"/>
              </a:rPr>
              <a:t>急性淋巴细胞白血病是有</a:t>
            </a:r>
            <a:r>
              <a:rPr lang="zh-CN" altLang="en-US" sz="1400" b="1" dirty="0">
                <a:solidFill>
                  <a:srgbClr val="C00000"/>
                </a:solidFill>
                <a:latin typeface="微软雅黑" panose="020B0503020204020204" pitchFamily="34" charset="-122"/>
                <a:ea typeface="微软雅黑" panose="020B0503020204020204" pitchFamily="34" charset="-122"/>
              </a:rPr>
              <a:t>极高死亡风险</a:t>
            </a:r>
            <a:r>
              <a:rPr lang="zh-CN" altLang="en-US" sz="1400" dirty="0">
                <a:solidFill>
                  <a:srgbClr val="000000"/>
                </a:solidFill>
                <a:latin typeface="微软雅黑" panose="020B0503020204020204" pitchFamily="34" charset="-122"/>
                <a:ea typeface="微软雅黑" panose="020B0503020204020204" pitchFamily="34" charset="-122"/>
              </a:rPr>
              <a:t>的</a:t>
            </a:r>
            <a:r>
              <a:rPr lang="zh-CN" altLang="en-US" sz="1400" b="1" dirty="0">
                <a:solidFill>
                  <a:srgbClr val="C00000"/>
                </a:solidFill>
                <a:latin typeface="微软雅黑" panose="020B0503020204020204" pitchFamily="34" charset="-122"/>
                <a:ea typeface="微软雅黑" panose="020B0503020204020204" pitchFamily="34" charset="-122"/>
              </a:rPr>
              <a:t>罕见肿瘤</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582300" lvl="1" indent="-285750">
              <a:lnSpc>
                <a:spcPct val="110000"/>
              </a:lnSpc>
              <a:spcBef>
                <a:spcPts val="300"/>
              </a:spcBef>
              <a:buFont typeface="Wingdings" panose="05000000000000000000" pitchFamily="2" charset="2"/>
              <a:buChar char="Ø"/>
            </a:pPr>
            <a:r>
              <a:rPr lang="zh-CN" altLang="en-US" sz="1400" b="1" dirty="0">
                <a:solidFill>
                  <a:srgbClr val="C00000"/>
                </a:solidFill>
                <a:latin typeface="微软雅黑" panose="020B0503020204020204" pitchFamily="34" charset="-122"/>
                <a:ea typeface="微软雅黑" panose="020B0503020204020204" pitchFamily="34" charset="-122"/>
              </a:rPr>
              <a:t>成人患者</a:t>
            </a:r>
            <a:r>
              <a:rPr lang="zh-CN" altLang="en-US" sz="1400" b="1" dirty="0">
                <a:solidFill>
                  <a:srgbClr val="000000"/>
                </a:solidFill>
                <a:latin typeface="微软雅黑" panose="020B0503020204020204" pitchFamily="34" charset="-122"/>
                <a:ea typeface="微软雅黑" panose="020B0503020204020204" pitchFamily="34" charset="-122"/>
              </a:rPr>
              <a:t>未满足需求大：生存期</a:t>
            </a:r>
            <a:r>
              <a:rPr lang="en-US" altLang="zh-CN" sz="1400" b="1" dirty="0">
                <a:solidFill>
                  <a:srgbClr val="000000"/>
                </a:solidFill>
                <a:latin typeface="微软雅黑" panose="020B0503020204020204" pitchFamily="34" charset="-122"/>
                <a:ea typeface="微软雅黑" panose="020B0503020204020204" pitchFamily="34" charset="-122"/>
              </a:rPr>
              <a:t>(mOS)</a:t>
            </a:r>
            <a:r>
              <a:rPr lang="zh-CN" altLang="en-US" sz="1400" b="1" dirty="0">
                <a:solidFill>
                  <a:srgbClr val="000000"/>
                </a:solidFill>
                <a:latin typeface="微软雅黑" panose="020B0503020204020204" pitchFamily="34" charset="-122"/>
                <a:ea typeface="微软雅黑" panose="020B0503020204020204" pitchFamily="34" charset="-122"/>
              </a:rPr>
              <a:t>仅</a:t>
            </a:r>
            <a:r>
              <a:rPr lang="en-US" altLang="zh-CN" sz="1400" b="1" dirty="0">
                <a:solidFill>
                  <a:srgbClr val="000000"/>
                </a:solidFill>
                <a:latin typeface="微软雅黑" panose="020B0503020204020204" pitchFamily="34" charset="-122"/>
                <a:ea typeface="微软雅黑" panose="020B0503020204020204" pitchFamily="34" charset="-122"/>
              </a:rPr>
              <a:t>3-6</a:t>
            </a:r>
            <a:r>
              <a:rPr lang="zh-CN" altLang="en-US" sz="1400" b="1" dirty="0">
                <a:solidFill>
                  <a:srgbClr val="000000"/>
                </a:solidFill>
                <a:latin typeface="微软雅黑" panose="020B0503020204020204" pitchFamily="34" charset="-122"/>
                <a:ea typeface="微软雅黑" panose="020B0503020204020204" pitchFamily="34" charset="-122"/>
              </a:rPr>
              <a:t>个月</a:t>
            </a:r>
            <a:r>
              <a:rPr lang="en-US" altLang="zh-CN" sz="1400" baseline="300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rPr>
              <a:t>5</a:t>
            </a:r>
            <a:r>
              <a:rPr lang="zh-CN" altLang="en-US" sz="1400" dirty="0">
                <a:solidFill>
                  <a:srgbClr val="000000"/>
                </a:solidFill>
                <a:latin typeface="微软雅黑" panose="020B0503020204020204" pitchFamily="34" charset="-122"/>
                <a:ea typeface="微软雅黑" panose="020B0503020204020204" pitchFamily="34" charset="-122"/>
              </a:rPr>
              <a:t>年生存率 </a:t>
            </a:r>
            <a:r>
              <a:rPr lang="en-US" altLang="zh-CN" sz="1400" dirty="0">
                <a:solidFill>
                  <a:srgbClr val="000000"/>
                </a:solidFill>
                <a:latin typeface="微软雅黑" panose="020B0503020204020204" pitchFamily="34" charset="-122"/>
                <a:ea typeface="微软雅黑" panose="020B0503020204020204" pitchFamily="34" charset="-122"/>
              </a:rPr>
              <a:t>(OS)&lt;10%</a:t>
            </a:r>
            <a:r>
              <a:rPr lang="en-US" altLang="zh-CN" sz="1400" baseline="30000" dirty="0">
                <a:solidFill>
                  <a:srgbClr val="000000"/>
                </a:solidFill>
                <a:latin typeface="微软雅黑" panose="020B0503020204020204" pitchFamily="34" charset="-122"/>
                <a:ea typeface="微软雅黑" panose="020B0503020204020204" pitchFamily="34" charset="-122"/>
              </a:rPr>
              <a:t>10</a:t>
            </a:r>
          </a:p>
          <a:p>
            <a:pPr marL="285750" lvl="1" indent="-285750">
              <a:lnSpc>
                <a:spcPct val="110000"/>
              </a:lnSpc>
              <a:spcBef>
                <a:spcPts val="6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目前医保目录内的传统治疗方式下患者率低、生存期短；急需有效药物来</a:t>
            </a:r>
            <a:r>
              <a:rPr lang="zh-CN" altLang="en-US" sz="1400" b="1" dirty="0">
                <a:solidFill>
                  <a:srgbClr val="000000"/>
                </a:solidFill>
                <a:latin typeface="微软雅黑" panose="020B0503020204020204" pitchFamily="34" charset="-122"/>
                <a:ea typeface="微软雅黑" panose="020B0503020204020204" pitchFamily="34" charset="-122"/>
              </a:rPr>
              <a:t>延长生命、甚至实现治愈</a:t>
            </a:r>
            <a:r>
              <a:rPr lang="zh-CN" altLang="en-US" sz="1400" dirty="0">
                <a:solidFill>
                  <a:srgbClr val="000000"/>
                </a:solidFill>
                <a:latin typeface="微软雅黑" panose="020B0503020204020204" pitchFamily="34" charset="-122"/>
                <a:ea typeface="微软雅黑" panose="020B0503020204020204" pitchFamily="34" charset="-122"/>
              </a:rPr>
              <a:t>。</a:t>
            </a:r>
            <a:endParaRPr lang="en-US" altLang="zh-CN" sz="1400" b="1" baseline="30000" dirty="0">
              <a:solidFill>
                <a:srgbClr val="000000"/>
              </a:solidFill>
              <a:latin typeface="微软雅黑" panose="020B0503020204020204" pitchFamily="34" charset="-122"/>
              <a:ea typeface="微软雅黑" panose="020B0503020204020204" pitchFamily="34" charset="-122"/>
            </a:endParaRPr>
          </a:p>
          <a:p>
            <a:pPr marL="171450" indent="-171450">
              <a:lnSpc>
                <a:spcPct val="110000"/>
              </a:lnSpc>
              <a:spcBef>
                <a:spcPts val="300"/>
              </a:spcBef>
              <a:buFont typeface="Arial" panose="020B0604020202020204" pitchFamily="34" charset="0"/>
              <a:buChar char="•"/>
            </a:pP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85" name="文本框 84">
            <a:extLst>
              <a:ext uri="{FF2B5EF4-FFF2-40B4-BE49-F238E27FC236}">
                <a16:creationId xmlns:a16="http://schemas.microsoft.com/office/drawing/2014/main" id="{3640DDFD-174C-44DB-A88D-7C2C8E294871}"/>
              </a:ext>
            </a:extLst>
          </p:cNvPr>
          <p:cNvSpPr txBox="1"/>
          <p:nvPr/>
        </p:nvSpPr>
        <p:spPr bwMode="gray">
          <a:xfrm>
            <a:off x="6393734" y="1851426"/>
            <a:ext cx="5376321" cy="396000"/>
          </a:xfrm>
          <a:prstGeom prst="rect">
            <a:avLst/>
          </a:prstGeom>
        </p:spPr>
        <p:txBody>
          <a:bodyPr wrap="square" lIns="36000" tIns="36000" rIns="36000" bIns="36000" rtlCol="0" anchor="ctr">
            <a:noAutofit/>
          </a:bodyPr>
          <a:lstStyle/>
          <a:p>
            <a:pPr marL="285750" indent="-285750">
              <a:lnSpc>
                <a:spcPct val="110000"/>
              </a:lnSpc>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快速</a:t>
            </a:r>
            <a:r>
              <a:rPr lang="zh-CN" altLang="en-US" sz="1400" b="1" dirty="0">
                <a:solidFill>
                  <a:srgbClr val="000000"/>
                </a:solidFill>
                <a:latin typeface="微软雅黑" panose="020B0503020204020204" pitchFamily="34" charset="-122"/>
                <a:ea typeface="微软雅黑" panose="020B0503020204020204" pitchFamily="34" charset="-122"/>
              </a:rPr>
              <a:t>达到缓解</a:t>
            </a:r>
            <a:r>
              <a:rPr lang="zh-CN" altLang="en-US" sz="1400" dirty="0">
                <a:solidFill>
                  <a:srgbClr val="000000"/>
                </a:solidFill>
                <a:latin typeface="微软雅黑" panose="020B0503020204020204" pitchFamily="34" charset="-122"/>
                <a:ea typeface="微软雅黑" panose="020B0503020204020204" pitchFamily="34" charset="-122"/>
              </a:rPr>
              <a:t>，提高</a:t>
            </a:r>
            <a:r>
              <a:rPr lang="zh-CN" altLang="en-US" sz="1400" b="1" dirty="0">
                <a:solidFill>
                  <a:srgbClr val="000000"/>
                </a:solidFill>
                <a:latin typeface="微软雅黑" panose="020B0503020204020204" pitchFamily="34" charset="-122"/>
                <a:ea typeface="微软雅黑" panose="020B0503020204020204" pitchFamily="34" charset="-122"/>
              </a:rPr>
              <a:t>移植成功率，</a:t>
            </a:r>
            <a:r>
              <a:rPr lang="zh-CN" altLang="en-US" sz="1400" dirty="0">
                <a:solidFill>
                  <a:srgbClr val="000000"/>
                </a:solidFill>
                <a:latin typeface="微软雅黑" panose="020B0503020204020204" pitchFamily="34" charset="-122"/>
                <a:ea typeface="微软雅黑" panose="020B0503020204020204" pitchFamily="34" charset="-122"/>
              </a:rPr>
              <a:t>进而</a:t>
            </a:r>
            <a:r>
              <a:rPr lang="zh-CN" altLang="en-US" sz="1400" b="1" dirty="0">
                <a:solidFill>
                  <a:srgbClr val="000000"/>
                </a:solidFill>
                <a:latin typeface="微软雅黑" panose="020B0503020204020204" pitchFamily="34" charset="-122"/>
                <a:ea typeface="微软雅黑" panose="020B0503020204020204" pitchFamily="34" charset="-122"/>
              </a:rPr>
              <a:t>延长生命</a:t>
            </a:r>
            <a:r>
              <a:rPr lang="zh-CN" altLang="en-US" sz="1400" dirty="0">
                <a:solidFill>
                  <a:srgbClr val="000000"/>
                </a:solidFill>
                <a:latin typeface="微软雅黑" panose="020B0503020204020204" pitchFamily="34" charset="-122"/>
                <a:ea typeface="微软雅黑" panose="020B0503020204020204" pitchFamily="34" charset="-122"/>
              </a:rPr>
              <a:t>，是患者的基本医疗需求</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92" name="文本框 91">
            <a:extLst>
              <a:ext uri="{FF2B5EF4-FFF2-40B4-BE49-F238E27FC236}">
                <a16:creationId xmlns:a16="http://schemas.microsoft.com/office/drawing/2014/main" id="{716E0E60-3F35-4CE2-82A5-DF941DBC9920}"/>
              </a:ext>
            </a:extLst>
          </p:cNvPr>
          <p:cNvSpPr txBox="1"/>
          <p:nvPr/>
        </p:nvSpPr>
        <p:spPr bwMode="gray">
          <a:xfrm>
            <a:off x="542310" y="4061830"/>
            <a:ext cx="5356803" cy="1403173"/>
          </a:xfrm>
          <a:prstGeom prst="rect">
            <a:avLst/>
          </a:prstGeom>
        </p:spPr>
        <p:txBody>
          <a:bodyPr wrap="square" lIns="36000" tIns="36000" rIns="36000" bIns="36000" rtlCol="0" anchor="ctr">
            <a:noAutofit/>
          </a:bodyPr>
          <a:lstStyle/>
          <a:p>
            <a:pPr marL="285750" indent="-285750">
              <a:lnSpc>
                <a:spcPct val="110000"/>
              </a:lnSpc>
              <a:spcBef>
                <a:spcPts val="600"/>
              </a:spcBef>
              <a:buFont typeface="Arial" panose="020B0604020202020204" pitchFamily="34" charset="0"/>
              <a:buChar char="•"/>
            </a:pPr>
            <a:r>
              <a:rPr lang="zh-CN" altLang="en-US" sz="1400" b="1" dirty="0">
                <a:solidFill>
                  <a:srgbClr val="C00000"/>
                </a:solidFill>
                <a:latin typeface="微软雅黑" panose="020B0503020204020204" pitchFamily="34" charset="-122"/>
                <a:ea typeface="微软雅黑" panose="020B0503020204020204" pitchFamily="34" charset="-122"/>
              </a:rPr>
              <a:t>弥补目录</a:t>
            </a:r>
            <a:r>
              <a:rPr lang="zh-CN" altLang="en-US" sz="1400" b="1" dirty="0">
                <a:solidFill>
                  <a:srgbClr val="000000"/>
                </a:solidFill>
                <a:latin typeface="微软雅黑" panose="020B0503020204020204" pitchFamily="34" charset="-122"/>
                <a:ea typeface="微软雅黑" panose="020B0503020204020204" pitchFamily="34" charset="-122"/>
              </a:rPr>
              <a:t>内治疗成人</a:t>
            </a:r>
            <a:r>
              <a:rPr lang="zh-CN" altLang="en-US" sz="1400" b="1" dirty="0">
                <a:solidFill>
                  <a:srgbClr val="C00000"/>
                </a:solidFill>
                <a:latin typeface="微软雅黑" panose="020B0503020204020204" pitchFamily="34" charset="-122"/>
                <a:ea typeface="微软雅黑" panose="020B0503020204020204" pitchFamily="34" charset="-122"/>
              </a:rPr>
              <a:t>复发性</a:t>
            </a:r>
            <a:r>
              <a:rPr lang="en-US" altLang="zh-CN" sz="1400" b="1" dirty="0">
                <a:solidFill>
                  <a:srgbClr val="C00000"/>
                </a:soli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难治性</a:t>
            </a:r>
            <a:r>
              <a:rPr lang="zh-CN" altLang="en-US" sz="1400" b="1" dirty="0">
                <a:solidFill>
                  <a:srgbClr val="000000"/>
                </a:solidFill>
                <a:latin typeface="微软雅黑" panose="020B0503020204020204" pitchFamily="34" charset="-122"/>
                <a:ea typeface="微软雅黑" panose="020B0503020204020204" pitchFamily="34" charset="-122"/>
              </a:rPr>
              <a:t>前体</a:t>
            </a:r>
            <a:r>
              <a:rPr lang="en-US" altLang="zh-CN" sz="1400" b="1" dirty="0">
                <a:solidFill>
                  <a:srgbClr val="000000"/>
                </a:solidFill>
                <a:latin typeface="微软雅黑" panose="020B0503020204020204" pitchFamily="34" charset="-122"/>
                <a:ea typeface="微软雅黑" panose="020B0503020204020204" pitchFamily="34" charset="-122"/>
              </a:rPr>
              <a:t>B</a:t>
            </a:r>
            <a:r>
              <a:rPr lang="zh-CN" altLang="en-US" sz="1400" b="1" dirty="0">
                <a:solidFill>
                  <a:srgbClr val="000000"/>
                </a:solidFill>
                <a:latin typeface="微软雅黑" panose="020B0503020204020204" pitchFamily="34" charset="-122"/>
                <a:ea typeface="微软雅黑" panose="020B0503020204020204" pitchFamily="34" charset="-122"/>
              </a:rPr>
              <a:t>细胞急性淋巴细胞白血病有效药物的</a:t>
            </a:r>
            <a:r>
              <a:rPr lang="zh-CN" altLang="en-US" sz="1400" b="1" dirty="0">
                <a:solidFill>
                  <a:srgbClr val="C00000"/>
                </a:solidFill>
                <a:latin typeface="微软雅黑" panose="020B0503020204020204" pitchFamily="34" charset="-122"/>
                <a:ea typeface="微软雅黑" panose="020B0503020204020204" pitchFamily="34" charset="-122"/>
              </a:rPr>
              <a:t>空白</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468000" lvl="1" indent="-171450">
              <a:lnSpc>
                <a:spcPct val="110000"/>
              </a:lnSpc>
              <a:spcBef>
                <a:spcPts val="6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成人急淋患者</a:t>
            </a:r>
            <a:r>
              <a:rPr lang="zh-CN" altLang="en-US" sz="1400" b="1" dirty="0">
                <a:solidFill>
                  <a:srgbClr val="000000"/>
                </a:solidFill>
                <a:latin typeface="微软雅黑" panose="020B0503020204020204" pitchFamily="34" charset="-122"/>
                <a:ea typeface="微软雅黑" panose="020B0503020204020204" pitchFamily="34" charset="-122"/>
              </a:rPr>
              <a:t>死亡率高</a:t>
            </a:r>
            <a:r>
              <a:rPr lang="zh-CN" altLang="en-US" sz="1400" dirty="0">
                <a:solidFill>
                  <a:srgbClr val="000000"/>
                </a:solidFill>
                <a:latin typeface="微软雅黑" panose="020B0503020204020204" pitchFamily="34" charset="-122"/>
                <a:ea typeface="微软雅黑" panose="020B0503020204020204" pitchFamily="34" charset="-122"/>
              </a:rPr>
              <a:t>，短期易复发</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468000" lvl="1" indent="-171450">
              <a:lnSpc>
                <a:spcPct val="110000"/>
              </a:lnSpc>
              <a:spcBef>
                <a:spcPts val="600"/>
              </a:spcBef>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急需有效治疗药物，达到缓解，接受移植，挽救生命</a:t>
            </a:r>
            <a:endParaRPr lang="en-US" altLang="zh-CN" sz="1400" dirty="0">
              <a:solidFill>
                <a:srgbClr val="000000"/>
              </a:solidFill>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A541A592-0086-4B0F-95EE-62B270918CA0}"/>
              </a:ext>
            </a:extLst>
          </p:cNvPr>
          <p:cNvGrpSpPr/>
          <p:nvPr/>
        </p:nvGrpSpPr>
        <p:grpSpPr>
          <a:xfrm>
            <a:off x="1919460" y="3543266"/>
            <a:ext cx="396000" cy="396000"/>
            <a:chOff x="416641" y="4021890"/>
            <a:chExt cx="396000" cy="396000"/>
          </a:xfrm>
        </p:grpSpPr>
        <p:sp>
          <p:nvSpPr>
            <p:cNvPr id="100" name="椭圆 99">
              <a:extLst>
                <a:ext uri="{FF2B5EF4-FFF2-40B4-BE49-F238E27FC236}">
                  <a16:creationId xmlns:a16="http://schemas.microsoft.com/office/drawing/2014/main" id="{83515289-5458-4E8C-9FDA-0AD69FD1A4E4}"/>
                </a:ext>
              </a:extLst>
            </p:cNvPr>
            <p:cNvSpPr/>
            <p:nvPr/>
          </p:nvSpPr>
          <p:spPr bwMode="gray">
            <a:xfrm>
              <a:off x="416641" y="4021890"/>
              <a:ext cx="396000" cy="396000"/>
            </a:xfrm>
            <a:prstGeom prst="ellipse">
              <a:avLst/>
            </a:prstGeom>
            <a:solidFill>
              <a:schemeClr val="accent2">
                <a:lumMod val="40000"/>
                <a:lumOff val="6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微软雅黑" panose="020B0503020204020204" pitchFamily="34" charset="-122"/>
                <a:ea typeface="微软雅黑" panose="020B0503020204020204" pitchFamily="34" charset="-122"/>
              </a:endParaRPr>
            </a:p>
          </p:txBody>
        </p:sp>
        <p:pic>
          <p:nvPicPr>
            <p:cNvPr id="101" name="图形 100" descr="拼图 纯色填充">
              <a:extLst>
                <a:ext uri="{FF2B5EF4-FFF2-40B4-BE49-F238E27FC236}">
                  <a16:creationId xmlns:a16="http://schemas.microsoft.com/office/drawing/2014/main" id="{A24C771F-632A-4134-B57B-8DD66BBF5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2641" y="4057891"/>
              <a:ext cx="324000" cy="323999"/>
            </a:xfrm>
            <a:prstGeom prst="rect">
              <a:avLst/>
            </a:prstGeom>
          </p:spPr>
        </p:pic>
      </p:grpSp>
      <p:sp>
        <p:nvSpPr>
          <p:cNvPr id="132" name="文本框 131">
            <a:extLst>
              <a:ext uri="{FF2B5EF4-FFF2-40B4-BE49-F238E27FC236}">
                <a16:creationId xmlns:a16="http://schemas.microsoft.com/office/drawing/2014/main" id="{A190266F-CDDA-4484-9751-1676284CA0DC}"/>
              </a:ext>
            </a:extLst>
          </p:cNvPr>
          <p:cNvSpPr txBox="1"/>
          <p:nvPr/>
        </p:nvSpPr>
        <p:spPr bwMode="gray">
          <a:xfrm>
            <a:off x="6376390" y="5043813"/>
            <a:ext cx="5502349" cy="396001"/>
          </a:xfrm>
          <a:prstGeom prst="rect">
            <a:avLst/>
          </a:prstGeom>
        </p:spPr>
        <p:txBody>
          <a:bodyPr wrap="square" lIns="36000" tIns="36000" rIns="36000" bIns="36000" rtlCol="0" anchor="ctr">
            <a:noAutofit/>
          </a:bodyPr>
          <a:lstStyle>
            <a:defPPr>
              <a:defRPr lang="en-US"/>
            </a:defPPr>
            <a:lvl1pPr marL="180975" marR="0" lvl="0" indent="-180975" fontAlgn="base">
              <a:lnSpc>
                <a:spcPct val="90000"/>
              </a:lnSpc>
              <a:spcBef>
                <a:spcPts val="0"/>
              </a:spcBef>
              <a:spcAft>
                <a:spcPct val="0"/>
              </a:spcAft>
              <a:buClr>
                <a:srgbClr val="000000"/>
              </a:buClr>
              <a:buSzPct val="90000"/>
              <a:buFont typeface="+mj-lt"/>
              <a:buAutoNum type="arabicPeriod" startAt="2"/>
              <a:tabLst/>
              <a:defRPr kumimoji="0" sz="1400" i="0" u="none" strike="noStrike" cap="none" spc="0" normalizeH="0" baseline="0">
                <a:ln>
                  <a:noFill/>
                </a:ln>
                <a:solidFill>
                  <a:srgbClr val="0047BB"/>
                </a:solidFill>
                <a:effectLst/>
                <a:uLnTx/>
                <a:uFill>
                  <a:solidFill>
                    <a:srgbClr val="000000"/>
                  </a:solidFill>
                </a:uFill>
                <a:latin typeface="微软雅黑" panose="020B0503020204020204" pitchFamily="34" charset="-122"/>
                <a:ea typeface="微软雅黑" panose="020B0503020204020204" pitchFamily="34" charset="-122"/>
              </a:defRPr>
            </a:lvl1pPr>
          </a:lstStyle>
          <a:p>
            <a:pPr marL="285750" indent="-285750">
              <a:lnSpc>
                <a:spcPct val="110000"/>
              </a:lnSpc>
              <a:buClrTx/>
              <a:buFont typeface="Arial" panose="020B0604020202020204" pitchFamily="34" charset="0"/>
              <a:buChar char="•"/>
            </a:pPr>
            <a:r>
              <a:rPr lang="zh-CN" altLang="en-US" b="1" dirty="0">
                <a:solidFill>
                  <a:srgbClr val="000000"/>
                </a:solidFill>
              </a:rPr>
              <a:t>适应症明确、</a:t>
            </a:r>
            <a:r>
              <a:rPr lang="zh-CN" altLang="en-US" dirty="0">
                <a:solidFill>
                  <a:srgbClr val="000000"/>
                </a:solidFill>
              </a:rPr>
              <a:t>诊断明确、不易滥用；</a:t>
            </a:r>
            <a:r>
              <a:rPr lang="zh-CN" altLang="en-US" b="1" dirty="0">
                <a:solidFill>
                  <a:srgbClr val="C00000"/>
                </a:solidFill>
              </a:rPr>
              <a:t>仅治疗成人患者</a:t>
            </a:r>
            <a:endParaRPr lang="en-US" altLang="zh-CN" b="1" dirty="0">
              <a:solidFill>
                <a:srgbClr val="C00000"/>
              </a:solidFill>
            </a:endParaRPr>
          </a:p>
        </p:txBody>
      </p:sp>
      <p:sp>
        <p:nvSpPr>
          <p:cNvPr id="116" name="文本框 115">
            <a:extLst>
              <a:ext uri="{FF2B5EF4-FFF2-40B4-BE49-F238E27FC236}">
                <a16:creationId xmlns:a16="http://schemas.microsoft.com/office/drawing/2014/main" id="{A6986908-103E-47C7-8282-167C6C0DB5EA}"/>
              </a:ext>
            </a:extLst>
          </p:cNvPr>
          <p:cNvSpPr txBox="1"/>
          <p:nvPr/>
        </p:nvSpPr>
        <p:spPr bwMode="gray">
          <a:xfrm>
            <a:off x="6376390" y="4052553"/>
            <a:ext cx="5502349" cy="396001"/>
          </a:xfrm>
          <a:prstGeom prst="rect">
            <a:avLst/>
          </a:prstGeom>
        </p:spPr>
        <p:txBody>
          <a:bodyPr wrap="square" lIns="36000" tIns="36000" rIns="36000" bIns="36000" rtlCol="0" anchor="ctr">
            <a:noAutofit/>
          </a:bodyPr>
          <a:lstStyle/>
          <a:p>
            <a:pPr marL="285750" indent="-285750" fontAlgn="base">
              <a:lnSpc>
                <a:spcPct val="110000"/>
              </a:lnSpc>
              <a:spcAft>
                <a:spcPct val="0"/>
              </a:spcAft>
              <a:buSzPct val="90000"/>
              <a:buFont typeface="Arial" panose="020B0604020202020204" pitchFamily="34" charset="0"/>
              <a:buChar char="•"/>
              <a:defRPr/>
            </a:pPr>
            <a:r>
              <a:rPr lang="zh-CN" altLang="en-US" sz="1400" b="1" dirty="0">
                <a:solidFill>
                  <a:srgbClr val="000000"/>
                </a:solidFill>
                <a:uFill>
                  <a:solidFill>
                    <a:srgbClr val="000000"/>
                  </a:solidFill>
                </a:uFill>
                <a:latin typeface="微软雅黑" panose="020B0503020204020204" pitchFamily="34" charset="-122"/>
                <a:ea typeface="微软雅黑" panose="020B0503020204020204" pitchFamily="34" charset="-122"/>
              </a:rPr>
              <a:t>治疗周期可控</a:t>
            </a:r>
            <a:r>
              <a:rPr lang="zh-CN" altLang="en-US" sz="1400" dirty="0">
                <a:solidFill>
                  <a:srgbClr val="000000"/>
                </a:solidFill>
                <a:uFill>
                  <a:solidFill>
                    <a:srgbClr val="000000"/>
                  </a:solidFill>
                </a:uFill>
                <a:latin typeface="微软雅黑" panose="020B0503020204020204" pitchFamily="34" charset="-122"/>
                <a:ea typeface="微软雅黑" panose="020B0503020204020204" pitchFamily="34" charset="-122"/>
              </a:rPr>
              <a:t>：</a:t>
            </a:r>
            <a:r>
              <a:rPr lang="zh-CN" altLang="en-US" sz="1400" b="1" dirty="0">
                <a:solidFill>
                  <a:srgbClr val="C00000"/>
                </a:solidFill>
                <a:uFill>
                  <a:solidFill>
                    <a:srgbClr val="000000"/>
                  </a:solidFill>
                </a:uFill>
                <a:latin typeface="微软雅黑" panose="020B0503020204020204" pitchFamily="34" charset="-122"/>
                <a:ea typeface="微软雅黑" panose="020B0503020204020204" pitchFamily="34" charset="-122"/>
              </a:rPr>
              <a:t>说明书</a:t>
            </a:r>
            <a:r>
              <a:rPr lang="zh-CN" altLang="en-US" sz="1400" dirty="0">
                <a:solidFill>
                  <a:srgbClr val="000000"/>
                </a:solidFill>
                <a:uFill>
                  <a:solidFill>
                    <a:srgbClr val="000000"/>
                  </a:solidFill>
                </a:uFill>
                <a:latin typeface="微软雅黑" panose="020B0503020204020204" pitchFamily="34" charset="-122"/>
                <a:ea typeface="微软雅黑" panose="020B0503020204020204" pitchFamily="34" charset="-122"/>
              </a:rPr>
              <a:t>推荐、</a:t>
            </a:r>
            <a:r>
              <a:rPr lang="zh-CN" altLang="en-US" sz="1400" b="1" dirty="0">
                <a:solidFill>
                  <a:srgbClr val="C00000"/>
                </a:solidFill>
                <a:uFill>
                  <a:solidFill>
                    <a:srgbClr val="000000"/>
                  </a:solidFill>
                </a:uFill>
                <a:latin typeface="微软雅黑" panose="020B0503020204020204" pitchFamily="34" charset="-122"/>
                <a:ea typeface="微软雅黑" panose="020B0503020204020204" pitchFamily="34" charset="-122"/>
              </a:rPr>
              <a:t>真实世界</a:t>
            </a:r>
            <a:r>
              <a:rPr lang="zh-CN" altLang="en-US" sz="1400" dirty="0">
                <a:solidFill>
                  <a:srgbClr val="000000"/>
                </a:solidFill>
                <a:uFill>
                  <a:solidFill>
                    <a:srgbClr val="000000"/>
                  </a:solidFill>
                </a:uFill>
                <a:latin typeface="微软雅黑" panose="020B0503020204020204" pitchFamily="34" charset="-122"/>
                <a:ea typeface="微软雅黑" panose="020B0503020204020204" pitchFamily="34" charset="-122"/>
              </a:rPr>
              <a:t>研究和</a:t>
            </a:r>
            <a:r>
              <a:rPr lang="zh-CN" altLang="en-US" sz="1400" b="1" dirty="0">
                <a:solidFill>
                  <a:srgbClr val="C00000"/>
                </a:solidFill>
                <a:uFill>
                  <a:solidFill>
                    <a:srgbClr val="000000"/>
                  </a:solidFill>
                </a:uFill>
                <a:latin typeface="微软雅黑" panose="020B0503020204020204" pitchFamily="34" charset="-122"/>
                <a:ea typeface="微软雅黑" panose="020B0503020204020204" pitchFamily="34" charset="-122"/>
              </a:rPr>
              <a:t>周边国家医保报销</a:t>
            </a:r>
            <a:r>
              <a:rPr lang="zh-CN" altLang="en-US" sz="1400" dirty="0">
                <a:solidFill>
                  <a:srgbClr val="000000"/>
                </a:solidFill>
                <a:uFill>
                  <a:solidFill>
                    <a:srgbClr val="000000"/>
                  </a:solidFill>
                </a:uFill>
                <a:latin typeface="微软雅黑" panose="020B0503020204020204" pitchFamily="34" charset="-122"/>
                <a:ea typeface="微软雅黑" panose="020B0503020204020204" pitchFamily="34" charset="-122"/>
              </a:rPr>
              <a:t>均证实，实际使用</a:t>
            </a:r>
            <a:r>
              <a:rPr lang="zh-CN" altLang="en-US" sz="1400" b="1" dirty="0">
                <a:solidFill>
                  <a:srgbClr val="C00000"/>
                </a:solidFill>
                <a:latin typeface="微软雅黑" panose="020B0503020204020204" pitchFamily="34" charset="-122"/>
                <a:ea typeface="微软雅黑" panose="020B0503020204020204" pitchFamily="34" charset="-122"/>
              </a:rPr>
              <a:t>不超过</a:t>
            </a:r>
            <a:r>
              <a:rPr lang="en-US" altLang="zh-CN" sz="1400" b="1" dirty="0">
                <a:solidFill>
                  <a:srgbClr val="C00000"/>
                </a:solidFill>
                <a:latin typeface="微软雅黑" panose="020B0503020204020204" pitchFamily="34" charset="-122"/>
                <a:ea typeface="微软雅黑" panose="020B0503020204020204" pitchFamily="34" charset="-122"/>
              </a:rPr>
              <a:t>2</a:t>
            </a:r>
            <a:r>
              <a:rPr lang="zh-CN" altLang="en-US" sz="1400" b="1" dirty="0">
                <a:solidFill>
                  <a:srgbClr val="C00000"/>
                </a:solidFill>
                <a:latin typeface="微软雅黑" panose="020B0503020204020204" pitchFamily="34" charset="-122"/>
                <a:ea typeface="微软雅黑" panose="020B0503020204020204" pitchFamily="34" charset="-122"/>
              </a:rPr>
              <a:t>周期（</a:t>
            </a:r>
            <a:r>
              <a:rPr lang="en-US" altLang="zh-CN" sz="1400" b="1" dirty="0">
                <a:solidFill>
                  <a:srgbClr val="C00000"/>
                </a:solidFill>
                <a:latin typeface="微软雅黑" panose="020B0503020204020204" pitchFamily="34" charset="-122"/>
                <a:ea typeface="微软雅黑" panose="020B0503020204020204" pitchFamily="34" charset="-122"/>
              </a:rPr>
              <a:t>7</a:t>
            </a:r>
            <a:r>
              <a:rPr lang="zh-CN" altLang="en-US" sz="1400" b="1" dirty="0">
                <a:solidFill>
                  <a:srgbClr val="C00000"/>
                </a:solidFill>
                <a:latin typeface="微软雅黑" panose="020B0503020204020204" pitchFamily="34" charset="-122"/>
                <a:ea typeface="微软雅黑" panose="020B0503020204020204" pitchFamily="34" charset="-122"/>
              </a:rPr>
              <a:t>瓶）</a:t>
            </a:r>
          </a:p>
        </p:txBody>
      </p:sp>
      <p:sp>
        <p:nvSpPr>
          <p:cNvPr id="128" name="椭圆 127">
            <a:extLst>
              <a:ext uri="{FF2B5EF4-FFF2-40B4-BE49-F238E27FC236}">
                <a16:creationId xmlns:a16="http://schemas.microsoft.com/office/drawing/2014/main" id="{CF11E6BC-2D65-4A51-8ABB-0FD5840AA269}"/>
              </a:ext>
            </a:extLst>
          </p:cNvPr>
          <p:cNvSpPr/>
          <p:nvPr/>
        </p:nvSpPr>
        <p:spPr bwMode="gray">
          <a:xfrm>
            <a:off x="7806544" y="3589250"/>
            <a:ext cx="396000" cy="396000"/>
          </a:xfrm>
          <a:prstGeom prst="ellipse">
            <a:avLst/>
          </a:prstGeom>
          <a:solidFill>
            <a:schemeClr val="accent2">
              <a:lumMod val="40000"/>
              <a:lumOff val="6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sz="1400" dirty="0">
              <a:solidFill>
                <a:srgbClr val="0000C9"/>
              </a:solidFill>
              <a:latin typeface="微软雅黑" panose="020B0503020204020204" pitchFamily="34" charset="-122"/>
              <a:ea typeface="微软雅黑" panose="020B0503020204020204" pitchFamily="34" charset="-122"/>
            </a:endParaRPr>
          </a:p>
        </p:txBody>
      </p:sp>
      <p:sp>
        <p:nvSpPr>
          <p:cNvPr id="122" name="文本框 121">
            <a:extLst>
              <a:ext uri="{FF2B5EF4-FFF2-40B4-BE49-F238E27FC236}">
                <a16:creationId xmlns:a16="http://schemas.microsoft.com/office/drawing/2014/main" id="{402A053B-F764-472E-9F69-47F273EDCFB7}"/>
              </a:ext>
            </a:extLst>
          </p:cNvPr>
          <p:cNvSpPr txBox="1"/>
          <p:nvPr/>
        </p:nvSpPr>
        <p:spPr bwMode="gray">
          <a:xfrm>
            <a:off x="6376390" y="4590711"/>
            <a:ext cx="5502349" cy="396001"/>
          </a:xfrm>
          <a:prstGeom prst="rect">
            <a:avLst/>
          </a:prstGeom>
        </p:spPr>
        <p:txBody>
          <a:bodyPr wrap="square" lIns="36000" tIns="36000" rIns="36000" bIns="36000" rtlCol="0" anchor="ctr">
            <a:noAutofit/>
          </a:bodyPr>
          <a:lstStyle>
            <a:defPPr>
              <a:defRPr lang="en-US"/>
            </a:defPPr>
            <a:lvl1pPr marL="180975" marR="0" lvl="0" indent="-180975" fontAlgn="base">
              <a:lnSpc>
                <a:spcPct val="90000"/>
              </a:lnSpc>
              <a:spcBef>
                <a:spcPts val="0"/>
              </a:spcBef>
              <a:spcAft>
                <a:spcPct val="0"/>
              </a:spcAft>
              <a:buClr>
                <a:srgbClr val="000000"/>
              </a:buClr>
              <a:buSzPct val="90000"/>
              <a:buFont typeface="+mj-lt"/>
              <a:buAutoNum type="arabicPeriod"/>
              <a:tabLst/>
              <a:defRPr kumimoji="0" sz="1400" i="0" u="none" strike="noStrike" cap="none" spc="0" normalizeH="0" baseline="0">
                <a:ln>
                  <a:noFill/>
                </a:ln>
                <a:solidFill>
                  <a:srgbClr val="0047BB"/>
                </a:solidFill>
                <a:effectLst/>
                <a:uLnTx/>
                <a:uFill>
                  <a:solidFill>
                    <a:srgbClr val="000000"/>
                  </a:solidFill>
                </a:uFill>
                <a:latin typeface="微软雅黑" panose="020B0503020204020204" pitchFamily="34" charset="-122"/>
                <a:ea typeface="微软雅黑" panose="020B0503020204020204" pitchFamily="34" charset="-122"/>
              </a:defRPr>
            </a:lvl1pPr>
          </a:lstStyle>
          <a:p>
            <a:pPr marL="285750" indent="-285750">
              <a:lnSpc>
                <a:spcPct val="110000"/>
              </a:lnSpc>
              <a:buClrTx/>
              <a:buFont typeface="Arial" panose="020B0604020202020204" pitchFamily="34" charset="0"/>
              <a:buChar char="•"/>
            </a:pPr>
            <a:r>
              <a:rPr lang="zh-CN" altLang="en-US" b="1" dirty="0">
                <a:solidFill>
                  <a:srgbClr val="000000"/>
                </a:solidFill>
              </a:rPr>
              <a:t>患者有限：</a:t>
            </a:r>
            <a:r>
              <a:rPr lang="zh-CN" altLang="en-US" dirty="0">
                <a:solidFill>
                  <a:srgbClr val="000000"/>
                </a:solidFill>
              </a:rPr>
              <a:t>成人复发难治性急淋患者在中国数量有限，发病率为</a:t>
            </a:r>
            <a:r>
              <a:rPr lang="en-US" altLang="zh-CN" dirty="0">
                <a:solidFill>
                  <a:srgbClr val="000000"/>
                </a:solidFill>
              </a:rPr>
              <a:t>0.32/10</a:t>
            </a:r>
            <a:r>
              <a:rPr lang="zh-CN" altLang="en-US" dirty="0">
                <a:solidFill>
                  <a:srgbClr val="000000"/>
                </a:solidFill>
              </a:rPr>
              <a:t>万人，是</a:t>
            </a:r>
            <a:r>
              <a:rPr lang="zh-CN" altLang="en-US" b="1" dirty="0">
                <a:solidFill>
                  <a:srgbClr val="C00000"/>
                </a:solidFill>
              </a:rPr>
              <a:t>罕见肿瘤</a:t>
            </a:r>
            <a:endParaRPr lang="zh-CN" altLang="en-US" dirty="0">
              <a:solidFill>
                <a:srgbClr val="FF0000"/>
              </a:solidFill>
              <a:highlight>
                <a:srgbClr val="FFFF00"/>
              </a:highlight>
            </a:endParaRPr>
          </a:p>
        </p:txBody>
      </p:sp>
      <p:pic>
        <p:nvPicPr>
          <p:cNvPr id="151" name="图形 150" descr="化学 纯色填充">
            <a:extLst>
              <a:ext uri="{FF2B5EF4-FFF2-40B4-BE49-F238E27FC236}">
                <a16:creationId xmlns:a16="http://schemas.microsoft.com/office/drawing/2014/main" id="{96924FBC-16E2-4F98-9DFA-F680E521E18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42544" y="3625250"/>
            <a:ext cx="324000" cy="324000"/>
          </a:xfrm>
          <a:prstGeom prst="rect">
            <a:avLst/>
          </a:prstGeom>
        </p:spPr>
      </p:pic>
      <p:sp>
        <p:nvSpPr>
          <p:cNvPr id="78" name="文本框 77">
            <a:extLst>
              <a:ext uri="{FF2B5EF4-FFF2-40B4-BE49-F238E27FC236}">
                <a16:creationId xmlns:a16="http://schemas.microsoft.com/office/drawing/2014/main" id="{E049427D-FAE5-4889-AC2A-76C1B865358F}"/>
              </a:ext>
            </a:extLst>
          </p:cNvPr>
          <p:cNvSpPr txBox="1"/>
          <p:nvPr/>
        </p:nvSpPr>
        <p:spPr bwMode="gray">
          <a:xfrm>
            <a:off x="6376390" y="2417157"/>
            <a:ext cx="5376321" cy="372789"/>
          </a:xfrm>
          <a:prstGeom prst="rect">
            <a:avLst/>
          </a:prstGeom>
        </p:spPr>
        <p:txBody>
          <a:bodyPr wrap="square" lIns="36000" tIns="36000" rIns="36000" bIns="36000" rtlCol="0" anchor="ctr">
            <a:noAutofit/>
          </a:bodyPr>
          <a:lstStyle/>
          <a:p>
            <a:pPr marL="285750" indent="-285750">
              <a:lnSpc>
                <a:spcPct val="110000"/>
              </a:lnSpc>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奥加伊妥珠单抗</a:t>
            </a:r>
            <a:r>
              <a:rPr lang="zh-CN" altLang="en-US" sz="1400" b="1" dirty="0">
                <a:solidFill>
                  <a:srgbClr val="000000"/>
                </a:solidFill>
                <a:latin typeface="微软雅黑" panose="020B0503020204020204" pitchFamily="34" charset="-122"/>
                <a:ea typeface="微软雅黑" panose="020B0503020204020204" pitchFamily="34" charset="-122"/>
              </a:rPr>
              <a:t>快速深度缓解</a:t>
            </a:r>
            <a:r>
              <a:rPr lang="zh-CN" altLang="en-US" sz="1400" dirty="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减少复发</a:t>
            </a:r>
            <a:r>
              <a:rPr lang="zh-CN" altLang="en-US" sz="1400" dirty="0">
                <a:solidFill>
                  <a:srgbClr val="000000"/>
                </a:solidFill>
                <a:latin typeface="微软雅黑" panose="020B0503020204020204" pitchFamily="34" charset="-122"/>
                <a:ea typeface="微软雅黑" panose="020B0503020204020204" pitchFamily="34" charset="-122"/>
              </a:rPr>
              <a:t>，实现患者</a:t>
            </a:r>
            <a:r>
              <a:rPr lang="zh-CN" altLang="en-US" sz="1400" b="1" dirty="0">
                <a:solidFill>
                  <a:srgbClr val="000000"/>
                </a:solidFill>
                <a:latin typeface="微软雅黑" panose="020B0503020204020204" pitchFamily="34" charset="-122"/>
                <a:ea typeface="微软雅黑" panose="020B0503020204020204" pitchFamily="34" charset="-122"/>
              </a:rPr>
              <a:t>更多移植机会</a:t>
            </a:r>
            <a:r>
              <a:rPr lang="zh-CN" altLang="en-US" sz="1400" dirty="0">
                <a:solidFill>
                  <a:srgbClr val="000000"/>
                </a:solidFill>
                <a:latin typeface="微软雅黑" panose="020B0503020204020204" pitchFamily="34" charset="-122"/>
                <a:ea typeface="微软雅黑" panose="020B0503020204020204" pitchFamily="34" charset="-122"/>
              </a:rPr>
              <a:t>，带来</a:t>
            </a:r>
            <a:r>
              <a:rPr lang="zh-CN" altLang="en-US" sz="1400" b="1" dirty="0">
                <a:solidFill>
                  <a:srgbClr val="000000"/>
                </a:solidFill>
                <a:latin typeface="微软雅黑" panose="020B0503020204020204" pitchFamily="34" charset="-122"/>
                <a:ea typeface="微软雅黑" panose="020B0503020204020204" pitchFamily="34" charset="-122"/>
              </a:rPr>
              <a:t>长期生存获益</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grpSp>
        <p:nvGrpSpPr>
          <p:cNvPr id="93" name="组合 92">
            <a:extLst>
              <a:ext uri="{FF2B5EF4-FFF2-40B4-BE49-F238E27FC236}">
                <a16:creationId xmlns:a16="http://schemas.microsoft.com/office/drawing/2014/main" id="{28BC1F9D-3AE9-47B1-9DEB-2C0CED176CE7}"/>
              </a:ext>
            </a:extLst>
          </p:cNvPr>
          <p:cNvGrpSpPr/>
          <p:nvPr/>
        </p:nvGrpSpPr>
        <p:grpSpPr>
          <a:xfrm>
            <a:off x="7770544" y="1300702"/>
            <a:ext cx="396000" cy="396000"/>
            <a:chOff x="6312456" y="4875696"/>
            <a:chExt cx="396000" cy="396000"/>
          </a:xfrm>
        </p:grpSpPr>
        <p:sp>
          <p:nvSpPr>
            <p:cNvPr id="96" name="椭圆 95">
              <a:extLst>
                <a:ext uri="{FF2B5EF4-FFF2-40B4-BE49-F238E27FC236}">
                  <a16:creationId xmlns:a16="http://schemas.microsoft.com/office/drawing/2014/main" id="{A45FB32A-406F-408A-9079-634BF6566163}"/>
                </a:ext>
              </a:extLst>
            </p:cNvPr>
            <p:cNvSpPr/>
            <p:nvPr/>
          </p:nvSpPr>
          <p:spPr bwMode="gray">
            <a:xfrm>
              <a:off x="6312456" y="4875696"/>
              <a:ext cx="396000" cy="396000"/>
            </a:xfrm>
            <a:prstGeom prst="ellipse">
              <a:avLst/>
            </a:prstGeom>
            <a:solidFill>
              <a:schemeClr val="accent2">
                <a:lumMod val="40000"/>
                <a:lumOff val="6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10000"/>
                </a:lnSpc>
                <a:spcAft>
                  <a:spcPct val="0"/>
                </a:spcAft>
                <a:buClr>
                  <a:srgbClr val="0095FF"/>
                </a:buClr>
                <a:buSzPct val="90000"/>
              </a:pPr>
              <a:endParaRPr lang="zh-CN" altLang="en-US" b="1" dirty="0">
                <a:solidFill>
                  <a:srgbClr val="0000C9"/>
                </a:solidFill>
                <a:latin typeface="Arial" panose="020B0604020202020204"/>
                <a:ea typeface="黑体" panose="02010609060101010101" pitchFamily="49" charset="-122"/>
              </a:endParaRPr>
            </a:p>
          </p:txBody>
        </p:sp>
        <p:pic>
          <p:nvPicPr>
            <p:cNvPr id="99" name="图形 98" descr="男人和女人 纯色填充">
              <a:extLst>
                <a:ext uri="{FF2B5EF4-FFF2-40B4-BE49-F238E27FC236}">
                  <a16:creationId xmlns:a16="http://schemas.microsoft.com/office/drawing/2014/main" id="{8B2790BC-36EA-40DB-9E10-0FD4357989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48456" y="4911696"/>
              <a:ext cx="324000" cy="324000"/>
            </a:xfrm>
            <a:prstGeom prst="rect">
              <a:avLst/>
            </a:prstGeom>
          </p:spPr>
        </p:pic>
      </p:grpSp>
      <p:sp>
        <p:nvSpPr>
          <p:cNvPr id="4" name="文本框 3">
            <a:extLst>
              <a:ext uri="{FF2B5EF4-FFF2-40B4-BE49-F238E27FC236}">
                <a16:creationId xmlns:a16="http://schemas.microsoft.com/office/drawing/2014/main" id="{48675702-E702-FF43-5FAE-3B99040528B4}"/>
              </a:ext>
            </a:extLst>
          </p:cNvPr>
          <p:cNvSpPr txBox="1"/>
          <p:nvPr/>
        </p:nvSpPr>
        <p:spPr bwMode="gray">
          <a:xfrm>
            <a:off x="6376390" y="5428807"/>
            <a:ext cx="5502349" cy="396001"/>
          </a:xfrm>
          <a:prstGeom prst="rect">
            <a:avLst/>
          </a:prstGeom>
        </p:spPr>
        <p:txBody>
          <a:bodyPr wrap="square" lIns="36000" tIns="36000" rIns="36000" bIns="36000" rtlCol="0" anchor="ctr">
            <a:noAutofit/>
          </a:bodyPr>
          <a:lstStyle>
            <a:defPPr>
              <a:defRPr lang="en-US"/>
            </a:defPPr>
            <a:lvl1pPr marL="180975" marR="0" lvl="0" indent="-180975" fontAlgn="base">
              <a:lnSpc>
                <a:spcPct val="90000"/>
              </a:lnSpc>
              <a:spcBef>
                <a:spcPts val="0"/>
              </a:spcBef>
              <a:spcAft>
                <a:spcPct val="0"/>
              </a:spcAft>
              <a:buClr>
                <a:srgbClr val="000000"/>
              </a:buClr>
              <a:buSzPct val="90000"/>
              <a:buFont typeface="+mj-lt"/>
              <a:buAutoNum type="arabicPeriod" startAt="2"/>
              <a:tabLst/>
              <a:defRPr kumimoji="0" sz="1400" i="0" u="none" strike="noStrike" cap="none" spc="0" normalizeH="0" baseline="0">
                <a:ln>
                  <a:noFill/>
                </a:ln>
                <a:solidFill>
                  <a:srgbClr val="0047BB"/>
                </a:solidFill>
                <a:effectLst/>
                <a:uLnTx/>
                <a:uFill>
                  <a:solidFill>
                    <a:srgbClr val="000000"/>
                  </a:solidFill>
                </a:uFill>
                <a:latin typeface="微软雅黑" panose="020B0503020204020204" pitchFamily="34" charset="-122"/>
                <a:ea typeface="微软雅黑" panose="020B0503020204020204" pitchFamily="34" charset="-122"/>
              </a:defRPr>
            </a:lvl1pPr>
          </a:lstStyle>
          <a:p>
            <a:pPr marL="285750" indent="-285750">
              <a:lnSpc>
                <a:spcPct val="110000"/>
              </a:lnSpc>
              <a:buClrTx/>
              <a:buFont typeface="Arial" panose="020B0604020202020204" pitchFamily="34" charset="0"/>
              <a:buChar char="•"/>
            </a:pPr>
            <a:r>
              <a:rPr lang="zh-CN" altLang="en-US" dirty="0">
                <a:solidFill>
                  <a:srgbClr val="000000"/>
                </a:solidFill>
              </a:rPr>
              <a:t>可</a:t>
            </a:r>
            <a:r>
              <a:rPr lang="zh-CN" altLang="en-US" b="1" dirty="0">
                <a:solidFill>
                  <a:srgbClr val="C00000"/>
                </a:solidFill>
              </a:rPr>
              <a:t>门诊输注</a:t>
            </a:r>
            <a:r>
              <a:rPr lang="zh-CN" altLang="en-US" dirty="0">
                <a:solidFill>
                  <a:srgbClr val="C00000"/>
                </a:solidFill>
              </a:rPr>
              <a:t>，</a:t>
            </a:r>
            <a:r>
              <a:rPr lang="zh-CN" altLang="en-US" dirty="0">
                <a:solidFill>
                  <a:srgbClr val="000000"/>
                </a:solidFill>
              </a:rPr>
              <a:t>每次</a:t>
            </a:r>
            <a:r>
              <a:rPr lang="en-US" altLang="zh-CN" dirty="0">
                <a:solidFill>
                  <a:srgbClr val="000000"/>
                </a:solidFill>
              </a:rPr>
              <a:t>1</a:t>
            </a:r>
            <a:r>
              <a:rPr lang="zh-CN" altLang="en-US" dirty="0">
                <a:solidFill>
                  <a:srgbClr val="000000"/>
                </a:solidFill>
              </a:rPr>
              <a:t>小时，医保管理方便</a:t>
            </a:r>
            <a:endParaRPr lang="en-US" altLang="zh-CN" dirty="0">
              <a:solidFill>
                <a:srgbClr val="000000"/>
              </a:solidFill>
            </a:endParaRPr>
          </a:p>
        </p:txBody>
      </p:sp>
      <p:sp>
        <p:nvSpPr>
          <p:cNvPr id="3" name="文本框 2">
            <a:extLst>
              <a:ext uri="{FF2B5EF4-FFF2-40B4-BE49-F238E27FC236}">
                <a16:creationId xmlns:a16="http://schemas.microsoft.com/office/drawing/2014/main" id="{B2D9666A-A95E-754B-2BAC-7AAA072C69D3}"/>
              </a:ext>
            </a:extLst>
          </p:cNvPr>
          <p:cNvSpPr txBox="1"/>
          <p:nvPr/>
        </p:nvSpPr>
        <p:spPr bwMode="gray">
          <a:xfrm>
            <a:off x="2934344" y="547891"/>
            <a:ext cx="9255879" cy="402497"/>
          </a:xfrm>
          <a:prstGeom prst="rect">
            <a:avLst/>
          </a:prstGeom>
        </p:spPr>
        <p:txBody>
          <a:bodyPr wrap="square" lIns="45720" tIns="45720" rIns="45720" bIns="45720" rtlCol="0">
            <a:noAutofit/>
          </a:bodyPr>
          <a:lstStyle/>
          <a:p>
            <a:pPr>
              <a:lnSpc>
                <a:spcPct val="90000"/>
              </a:lnSpc>
              <a:spcBef>
                <a:spcPts val="1000"/>
              </a:spcBef>
            </a:pPr>
            <a:r>
              <a:rPr lang="zh-CN" altLang="en-US" sz="2000" b="1" dirty="0">
                <a:solidFill>
                  <a:srgbClr val="C00000"/>
                </a:solidFill>
                <a:latin typeface="微软雅黑" panose="020B0503020204020204" pitchFamily="34" charset="-122"/>
                <a:ea typeface="微软雅黑" panose="020B0503020204020204" pitchFamily="34" charset="-122"/>
              </a:rPr>
              <a:t>成人患者临床需求急迫，弥补空白，治疗周期可控，罕见肿瘤，患者人数有限</a:t>
            </a:r>
          </a:p>
        </p:txBody>
      </p:sp>
      <p:sp>
        <p:nvSpPr>
          <p:cNvPr id="9" name="矩形 8">
            <a:extLst>
              <a:ext uri="{FF2B5EF4-FFF2-40B4-BE49-F238E27FC236}">
                <a16:creationId xmlns:a16="http://schemas.microsoft.com/office/drawing/2014/main" id="{9444A7CA-01C6-D057-0F1D-7A6E552D1A4B}"/>
              </a:ext>
            </a:extLst>
          </p:cNvPr>
          <p:cNvSpPr/>
          <p:nvPr/>
        </p:nvSpPr>
        <p:spPr bwMode="gray">
          <a:xfrm>
            <a:off x="9454222" y="0"/>
            <a:ext cx="2736000" cy="408742"/>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rgbClr val="0095FF"/>
              </a:buClr>
              <a:buSzPct val="90000"/>
            </a:pPr>
            <a:r>
              <a:rPr lang="zh-CN" altLang="en-US" sz="2000" b="1" dirty="0">
                <a:solidFill>
                  <a:srgbClr val="0047BB"/>
                </a:solidFill>
                <a:latin typeface="微软雅黑" panose="020B0503020204020204" pitchFamily="34" charset="-122"/>
                <a:ea typeface="微软雅黑" panose="020B0503020204020204" pitchFamily="34" charset="-122"/>
              </a:rPr>
              <a:t>注射用奥加伊妥珠单抗</a:t>
            </a:r>
          </a:p>
        </p:txBody>
      </p:sp>
      <p:sp>
        <p:nvSpPr>
          <p:cNvPr id="6" name="文本框 5">
            <a:extLst>
              <a:ext uri="{FF2B5EF4-FFF2-40B4-BE49-F238E27FC236}">
                <a16:creationId xmlns:a16="http://schemas.microsoft.com/office/drawing/2014/main" id="{2A9916C8-F9DF-B4BD-9D4B-488FE59B8AA7}"/>
              </a:ext>
            </a:extLst>
          </p:cNvPr>
          <p:cNvSpPr txBox="1"/>
          <p:nvPr/>
        </p:nvSpPr>
        <p:spPr bwMode="gray">
          <a:xfrm>
            <a:off x="6375541" y="2842680"/>
            <a:ext cx="5376321" cy="372789"/>
          </a:xfrm>
          <a:prstGeom prst="rect">
            <a:avLst/>
          </a:prstGeom>
        </p:spPr>
        <p:txBody>
          <a:bodyPr wrap="square" lIns="36000" tIns="36000" rIns="36000" bIns="36000" rtlCol="0" anchor="ctr">
            <a:noAutofit/>
          </a:bodyPr>
          <a:lstStyle/>
          <a:p>
            <a:pPr marL="285750" indent="-285750">
              <a:lnSpc>
                <a:spcPct val="110000"/>
              </a:lnSpc>
              <a:buFont typeface="Arial" panose="020B0604020202020204" pitchFamily="34" charset="0"/>
              <a:buChar char="•"/>
            </a:pPr>
            <a:r>
              <a:rPr lang="zh-CN" altLang="en-US" sz="1400" dirty="0">
                <a:solidFill>
                  <a:srgbClr val="000000"/>
                </a:solidFill>
                <a:latin typeface="微软雅黑" panose="020B0503020204020204" pitchFamily="34" charset="-122"/>
                <a:ea typeface="微软雅黑" panose="020B0503020204020204" pitchFamily="34" charset="-122"/>
              </a:rPr>
              <a:t>周边国家和地区已纳入</a:t>
            </a:r>
            <a:r>
              <a:rPr lang="zh-CN" altLang="en-US" sz="1400" b="1" dirty="0">
                <a:solidFill>
                  <a:srgbClr val="000000"/>
                </a:solidFill>
                <a:latin typeface="微软雅黑" panose="020B0503020204020204" pitchFamily="34" charset="-122"/>
                <a:ea typeface="微软雅黑" panose="020B0503020204020204" pitchFamily="34" charset="-122"/>
              </a:rPr>
              <a:t>医保报销</a:t>
            </a:r>
            <a:r>
              <a:rPr lang="en-US" altLang="zh-CN" sz="1400" b="1" dirty="0">
                <a:solidFill>
                  <a:srgbClr val="000000"/>
                </a:solidFill>
                <a:latin typeface="微软雅黑" panose="020B0503020204020204" pitchFamily="34" charset="-122"/>
                <a:ea typeface="微软雅黑" panose="020B0503020204020204" pitchFamily="34" charset="-122"/>
              </a:rPr>
              <a:t>(</a:t>
            </a:r>
            <a:r>
              <a:rPr lang="zh-CN" altLang="en-US" sz="1400" b="1" dirty="0">
                <a:solidFill>
                  <a:srgbClr val="000000"/>
                </a:solidFill>
                <a:latin typeface="微软雅黑" panose="020B0503020204020204" pitchFamily="34" charset="-122"/>
                <a:ea typeface="微软雅黑" panose="020B0503020204020204" pitchFamily="34" charset="-122"/>
              </a:rPr>
              <a:t>中国台湾、韩国和土耳其</a:t>
            </a:r>
            <a:r>
              <a:rPr lang="en-US" altLang="zh-CN" sz="1400" b="1" dirty="0">
                <a:solidFill>
                  <a:srgbClr val="000000"/>
                </a:solidFill>
                <a:latin typeface="微软雅黑" panose="020B0503020204020204" pitchFamily="34" charset="-122"/>
                <a:ea typeface="微软雅黑" panose="020B0503020204020204" pitchFamily="34" charset="-122"/>
              </a:rPr>
              <a:t>)</a:t>
            </a:r>
            <a:endParaRPr lang="zh-CN" altLang="en-US" sz="14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2836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49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juShj9PVbesOMCuJozYc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gMHQKtqNx0jElfDFyklZ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GuX6MOOtoWnd8QHgQ9BX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3YE9qwblCgyLqb__TEUF3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Zedy02eYD45t2tlROAH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11_jqrTw3Wh535qneq5sLQ"/>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ylITmgYMLSPfetOrezL9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WoFoMEjSpQJsxmLocARH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oaGSs4cm51EJStqd7zXeb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QO8Ov82oGjxwSQu0fDeN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sVGGPbGHR4qhm_PjvNAU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IAW2xtuCeKTpOfTB14XI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cMeWudUOeUqEnvm.lwXR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k5wmv1rJz7AVeHlkf9QjI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vDBxiKbZDprmJHQWIq3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G7t0m9eDB70HKZXFVDYvdA"/>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yEYCd8x9.suSQyYtKjko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x0XSltPJcGP9r6_fyA1e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DdMdpS6H7gbeqUvLue7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EHDJA8yF.lbEukM3C6XQv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Qi8CZMvO6WpxrsUeAk3s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jjwypTJEB7NqQuj9eo6Si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skhdOW.xSQ7IMvtJFghX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OgbIDnyqFxNXxZoWvAHe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X0hRdLgaj49qqaass9mu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_BvcS3tiszeYALxHDCFh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a.ACz5lEkPZkkQbm0Hlm_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CQ480GreTHec4OKlzeKZ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BXR0Xlq7HvTy7b.y5cje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N7vibtfBkhdx.fngx4O_o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04r1QXqBQJMq_DYijwaL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grfJTiQ9qbEv6L5HaSTkz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docProps/app.xml><?xml version="1.0" encoding="utf-8"?>
<Properties xmlns="http://schemas.openxmlformats.org/officeDocument/2006/extended-properties" xmlns:vt="http://schemas.openxmlformats.org/officeDocument/2006/docPropsVTypes">
  <TotalTime>626</TotalTime>
  <Words>2781</Words>
  <Application>Microsoft Office PowerPoint</Application>
  <PresentationFormat>宽屏</PresentationFormat>
  <Paragraphs>239</Paragraphs>
  <Slides>10</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10</vt:i4>
      </vt:variant>
    </vt:vector>
  </HeadingPairs>
  <TitlesOfParts>
    <vt:vector size="17" baseType="lpstr">
      <vt:lpstr>微软雅黑</vt:lpstr>
      <vt:lpstr>Arial</vt:lpstr>
      <vt:lpstr>Arial Narrow</vt:lpstr>
      <vt:lpstr>Verdana</vt:lpstr>
      <vt:lpstr>Wingdings</vt:lpstr>
      <vt:lpstr>1_Office Theme</vt:lpstr>
      <vt:lpstr>think-cell 幻灯片</vt:lpstr>
      <vt:lpstr>PowerPoint 演示文稿</vt:lpstr>
      <vt:lpstr>目录</vt:lpstr>
      <vt:lpstr>1. 基本信息 (1/2)</vt:lpstr>
      <vt:lpstr>1. 基本信息 (2/2)</vt:lpstr>
      <vt:lpstr>2. 有效性 (1/2)</vt:lpstr>
      <vt:lpstr>2. 有效性 (2/2)</vt:lpstr>
      <vt:lpstr>3. 安全性</vt:lpstr>
      <vt:lpstr>4. 创新性</vt:lpstr>
      <vt:lpstr>5. 公平性(一)</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 Wenlu</dc:creator>
  <cp:lastModifiedBy>Sun, Wenlu</cp:lastModifiedBy>
  <cp:revision>4</cp:revision>
  <dcterms:created xsi:type="dcterms:W3CDTF">2024-07-10T09:06:27Z</dcterms:created>
  <dcterms:modified xsi:type="dcterms:W3CDTF">2024-07-12T15:51:23Z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91b42f-c435-42ca-9531-75a3f42aae3d_Enabled">
    <vt:lpwstr>true</vt:lpwstr>
  </property>
  <property fmtid="{D5CDD505-2E9C-101B-9397-08002B2CF9AE}" pid="3" name="MSIP_Label_4791b42f-c435-42ca-9531-75a3f42aae3d_SetDate">
    <vt:lpwstr>2024-07-10T09:07:02Z</vt:lpwstr>
  </property>
  <property fmtid="{D5CDD505-2E9C-101B-9397-08002B2CF9AE}" pid="4" name="MSIP_Label_4791b42f-c435-42ca-9531-75a3f42aae3d_Method">
    <vt:lpwstr>Privileged</vt:lpwstr>
  </property>
  <property fmtid="{D5CDD505-2E9C-101B-9397-08002B2CF9AE}" pid="5" name="MSIP_Label_4791b42f-c435-42ca-9531-75a3f42aae3d_Name">
    <vt:lpwstr>4791b42f-c435-42ca-9531-75a3f42aae3d</vt:lpwstr>
  </property>
  <property fmtid="{D5CDD505-2E9C-101B-9397-08002B2CF9AE}" pid="6" name="MSIP_Label_4791b42f-c435-42ca-9531-75a3f42aae3d_SiteId">
    <vt:lpwstr>7a916015-20ae-4ad1-9170-eefd915e9272</vt:lpwstr>
  </property>
  <property fmtid="{D5CDD505-2E9C-101B-9397-08002B2CF9AE}" pid="7" name="MSIP_Label_4791b42f-c435-42ca-9531-75a3f42aae3d_ActionId">
    <vt:lpwstr>18d5ae98-7b91-49dd-9043-ea5cffc0810f</vt:lpwstr>
  </property>
  <property fmtid="{D5CDD505-2E9C-101B-9397-08002B2CF9AE}" pid="8" name="MSIP_Label_4791b42f-c435-42ca-9531-75a3f42aae3d_ContentBits">
    <vt:lpwstr>0</vt:lpwstr>
  </property>
</Properties>
</file>